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317" r:id="rId2"/>
    <p:sldId id="405" r:id="rId3"/>
    <p:sldId id="355" r:id="rId4"/>
    <p:sldId id="259" r:id="rId5"/>
    <p:sldId id="356" r:id="rId6"/>
    <p:sldId id="390" r:id="rId7"/>
    <p:sldId id="395" r:id="rId8"/>
    <p:sldId id="396" r:id="rId9"/>
    <p:sldId id="318" r:id="rId10"/>
    <p:sldId id="389" r:id="rId11"/>
    <p:sldId id="367" r:id="rId12"/>
    <p:sldId id="358" r:id="rId13"/>
    <p:sldId id="404" r:id="rId14"/>
    <p:sldId id="359" r:id="rId15"/>
    <p:sldId id="360" r:id="rId16"/>
    <p:sldId id="361" r:id="rId17"/>
    <p:sldId id="362" r:id="rId18"/>
    <p:sldId id="363" r:id="rId19"/>
    <p:sldId id="413" r:id="rId20"/>
    <p:sldId id="393" r:id="rId21"/>
    <p:sldId id="364" r:id="rId22"/>
    <p:sldId id="392" r:id="rId23"/>
    <p:sldId id="394" r:id="rId24"/>
    <p:sldId id="365" r:id="rId25"/>
    <p:sldId id="408" r:id="rId26"/>
    <p:sldId id="397" r:id="rId27"/>
    <p:sldId id="420" r:id="rId28"/>
    <p:sldId id="419" r:id="rId29"/>
    <p:sldId id="417" r:id="rId30"/>
    <p:sldId id="370" r:id="rId31"/>
    <p:sldId id="398" r:id="rId32"/>
    <p:sldId id="372" r:id="rId33"/>
    <p:sldId id="375" r:id="rId34"/>
    <p:sldId id="378" r:id="rId35"/>
    <p:sldId id="379" r:id="rId36"/>
    <p:sldId id="380" r:id="rId37"/>
    <p:sldId id="399" r:id="rId38"/>
    <p:sldId id="400" r:id="rId39"/>
    <p:sldId id="409" r:id="rId40"/>
    <p:sldId id="414" r:id="rId41"/>
    <p:sldId id="415" r:id="rId42"/>
    <p:sldId id="421" r:id="rId43"/>
    <p:sldId id="422" r:id="rId44"/>
    <p:sldId id="418" r:id="rId45"/>
    <p:sldId id="381" r:id="rId46"/>
    <p:sldId id="406" r:id="rId47"/>
    <p:sldId id="371" r:id="rId48"/>
    <p:sldId id="383" r:id="rId49"/>
    <p:sldId id="384" r:id="rId50"/>
    <p:sldId id="385" r:id="rId51"/>
    <p:sldId id="416" r:id="rId52"/>
    <p:sldId id="407" r:id="rId53"/>
    <p:sldId id="410" r:id="rId54"/>
    <p:sldId id="411" r:id="rId55"/>
    <p:sldId id="321" r:id="rId56"/>
    <p:sldId id="401" r:id="rId57"/>
    <p:sldId id="326" r:id="rId58"/>
    <p:sldId id="403" r:id="rId59"/>
    <p:sldId id="402" r:id="rId60"/>
    <p:sldId id="323" r:id="rId61"/>
    <p:sldId id="325"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19"/>
    <p:restoredTop sz="76540"/>
  </p:normalViewPr>
  <p:slideViewPr>
    <p:cSldViewPr snapToGrid="0" snapToObjects="1">
      <p:cViewPr varScale="1">
        <p:scale>
          <a:sx n="82" d="100"/>
          <a:sy n="82" d="100"/>
        </p:scale>
        <p:origin x="896"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7560D5-6EB2-3B4E-B1B0-3A8E900BB8D0}" type="datetimeFigureOut">
              <a:rPr lang="en-US" smtClean="0"/>
              <a:t>5/18/21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C85925-316D-574E-B624-7DB08D59B744}" type="slidenum">
              <a:rPr lang="en-US" smtClean="0"/>
              <a:t>‹#›</a:t>
            </a:fld>
            <a:endParaRPr lang="en-US"/>
          </a:p>
        </p:txBody>
      </p:sp>
    </p:spTree>
    <p:extLst>
      <p:ext uri="{BB962C8B-B14F-4D97-AF65-F5344CB8AC3E}">
        <p14:creationId xmlns:p14="http://schemas.microsoft.com/office/powerpoint/2010/main" val="9733033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oogle.com/url?sa=i&amp;url=https%3A%2F%2Fgreenbergregen.com%2Fwhat-is-ehlers-danlos-syndrome%2F&amp;psig=AOvVaw0iN-SOM6Y2wksgNzJx1ZPK&amp;ust=1590618562871000&amp;source=images&amp;cd=vfe&amp;ved=0CAMQjB1qFwoTCMiQi5XK0ukCFQAAAAAdAAAAABAD"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CBEA9F-A31B-C94F-9ABF-6A7F6C97355E}" type="slidenum">
              <a:rPr lang="en-US" smtClean="0"/>
              <a:t>1</a:t>
            </a:fld>
            <a:endParaRPr lang="en-US"/>
          </a:p>
        </p:txBody>
      </p:sp>
    </p:spTree>
    <p:extLst>
      <p:ext uri="{BB962C8B-B14F-4D97-AF65-F5344CB8AC3E}">
        <p14:creationId xmlns:p14="http://schemas.microsoft.com/office/powerpoint/2010/main" val="3493675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www.google.com</a:t>
            </a:r>
            <a:r>
              <a:rPr lang="en-US" dirty="0"/>
              <a:t>/</a:t>
            </a:r>
            <a:r>
              <a:rPr lang="en-US" dirty="0" err="1"/>
              <a:t>url?sa</a:t>
            </a:r>
            <a:r>
              <a:rPr lang="en-US" dirty="0"/>
              <a:t>=</a:t>
            </a:r>
            <a:r>
              <a:rPr lang="en-US" dirty="0" err="1"/>
              <a:t>i&amp;url</a:t>
            </a:r>
            <a:r>
              <a:rPr lang="en-US" dirty="0"/>
              <a:t>=https%3A%2F%2Fgreenbergregen.com%2Fwhat-is-ehlers-danlos-syndrome%2F&amp;psig=AOvVaw0iN-SOM6Y2wksgNzJx1ZPK&amp;ust=1590618562871000&amp;source=</a:t>
            </a:r>
            <a:r>
              <a:rPr lang="en-US" dirty="0" err="1"/>
              <a:t>images&amp;cd</a:t>
            </a:r>
            <a:r>
              <a:rPr lang="en-US" dirty="0"/>
              <a:t>=</a:t>
            </a:r>
            <a:r>
              <a:rPr lang="en-US" dirty="0" err="1"/>
              <a:t>vfe&amp;ved</a:t>
            </a:r>
            <a:r>
              <a:rPr lang="en-US" dirty="0"/>
              <a:t>=0CAMQjB1qFwoTCMiQi5XK0ukCFQAAAAAdAAAAABAD</a:t>
            </a:r>
          </a:p>
          <a:p>
            <a:r>
              <a:rPr lang="en-US" dirty="0" err="1"/>
              <a:t>data:image</a:t>
            </a:r>
            <a:r>
              <a:rPr lang="en-US" dirty="0"/>
              <a:t>/jpeg;base64,/9j/4AAQSkZJRgABAQAAAQABAAD/2wCEAAkGBxMSEhUTEhIWFRUWGBUXFRUVFxYVFxcXFRUWFxgXFRYYHSggGB0lGxUVITEhJSkrLi4uFx8zODMtNygtLisBCgoKDg0OFRAQGisdHR0tLS0tKy0tLS0tLS0tLS0tLS0tLS0tLS0rKy0tLS0tLS0rNzcrNy0tLTctLS0rLTcrK//</a:t>
            </a:r>
            <a:r>
              <a:rPr lang="en-US" dirty="0" err="1"/>
              <a:t>AABEIAKIBNwMBIgACEQEDEQH</a:t>
            </a:r>
            <a:r>
              <a:rPr lang="en-US" dirty="0"/>
              <a:t>/</a:t>
            </a:r>
            <a:r>
              <a:rPr lang="en-US" dirty="0" err="1"/>
              <a:t>xAAbAAAABwEAAAAAAAAAAAAAAAAAAQIDBAUGB</a:t>
            </a:r>
            <a:r>
              <a:rPr lang="en-US" dirty="0"/>
              <a:t>//EAEEQAAEDAgMFBgQDBQcEAwAAAAEAAgMEEQUhMQYSQWGREyJRUnGBMqGx0ULB8AcjM3LhFFNigpKismOjwvEWc4P/</a:t>
            </a:r>
            <a:r>
              <a:rPr lang="en-US" dirty="0" err="1"/>
              <a:t>xAAZAQADAQEBAAAAAAAAAAAAAAAAAQIDBAX</a:t>
            </a:r>
            <a:r>
              <a:rPr lang="en-US" dirty="0"/>
              <a:t>/</a:t>
            </a:r>
            <a:r>
              <a:rPr lang="en-US" dirty="0" err="1"/>
              <a:t>xAAgEQEBAAICAgIDAAAAAAAAAAAAAQIRAyESMUFREyJh</a:t>
            </a:r>
            <a:r>
              <a:rPr lang="en-US" dirty="0"/>
              <a:t>/9oADAMBAAIRAxEAPwDjbUsJDUtqkxhGEEAgx2SSlBEUg7ngcQkpISNNxh/2hSWULdGtA8Ta5Wf/AGY4hv0YYTcxucw+hO835Ot7LYxrlynb0MLuQdPAA4DwC5xtrC7ti7h9l0WKujbIQXC9tFhv2g4lEJG7oByubm2XNPGC1mIpySCPiBF1v6Sn3mC+tuK5zBicDjdgs9vgbg58Qfqt5hmJxyRgsdwz8eaecGFKnjA1TIgYMyeqOrmzuf1yVVW1PdNjZTFVSbR1A3iAs/L8JUysdd2ah1I7pWsYZI0JsL24/JTKcC9x4W+aYAs3mcuqdomkDPkq+WdmsUwJbUgJxqtgcatxsfiTZR2MnxtHddxcB/yI62WHan4JXMcHNJDmm4I1BHFKza8crHVZ6EOG64XuhgWzLKaV0rSe80tDTmGgm5sdToNUNncVFRCJLDfF2vA4PA+QINx6qxlqxYm9rW+ay9OjUyOywECwVBhOzvZSySPAdvOcWDyguJ6rQU848VIbKElWOfbY027Zxze9wu48GgEhjB+Ft81m1udsYWvZzBuOJ9FhrLTBhyy72UEEAiKtkCMIAI0AkoIFHZMCRIyiKCBGEEYQCmoIwggOegJQKFkaACNEEaANEUaJyA3X7KakCSeLiWskB5MduOH/AHG9CultcuLbFYwylqd+S+45jo3EcLlrg4jiAWBdrY5c/JO3Zw5fqp8WwUOcKgb3aNaRkbbwtkFzPaWkkJJkjfqc3Xt/VdkM7SLkgDgeHsoVRJA743tI0ztZKdNLLk4PG2x7osVpdlt5rtbA/q6tsYNFvncHqbWzVa6vjb8H0srt2iYXGtdUC7b8tfZZ3ECbFKpcXBbYHMKHX1V9OIUyKtVEuZTFU6wTyiYkfh/XgqjK+jkZUiNtvfNRaR+ZHO49CpbVcjLPPfRxqcCbanAqZHGpxqQ1a7YjBu0JndazTZg17wzLj6XySt0vHHyults9SGkgvJ3XSubcH8NxZt/A5391YGr3m24Oy9Lg/QghVO2uI2g3c97eHUODr/7SqDAto2P3Y5HAEOBF/wAV3tNh0d1WF3e3XjJj0v48ZdfdF7AAOfY2D+LeqsIcQ8z/AMlDwOgLmyPJuHSyHdtbRxafW5bdSK7CrDK48PbgkraTUytc24WMxOHceXcCehV3HvtyUOpiz72n2TxukZY7ioRIMF3Bo/Ee7z5JT2FpsRYjgt5duS42CQQQVEJBKRFAEUSNBBAjRI0GUEEYQQNOfIwkNKUEEUEaII0AAicjSSgCXadlsU7WiieTdwbuO/mZ3Sfe1/dcWW2/Ztim659O7R/fZ6iwcPcBp/ylZ5zca8WWqm4nib5qjsbvY0HdLwCWs1zd8lsn7L0rYHgOeS+xDy9xLe7nYaa3KTU0jdw2AuXXPO4A/JR3UrHt3H9o0W/CeF75EZrLy18O28dyksy0qcQ2VpGRQOeSLOg7Z19Q7dD8/C7iVjMRoGue5lOHPIdlbNu7lx0HFbmTBqdoALJXgEkBzyGj0zVHjNbuNLIhHEDe4Za/QcUeRTh13lWbwzDZGSgveMjZzQb+11Nxpm67L1UGmls6wP8AW/il4hUb7vQWV2sutdGGFRK7P2Ui9lGfmnE30YjdYj5FXtJRve27Rven2VO2PMLfbLUF2g2RboseOZdVmHMLTZwLT4EWPzSguwQwMa394Wgf47W+agWw+R26yGKV3HcjaQPVwFh7lPzK8P8AXMmLpWxMZbTMtmXl7sv5iB/xVpS4RTtsRBE30Y2/WylVDAzOMC2VgNB4qcsulceHjduf7Yz3kaCCDn7+io9nqG9eHboO63fa12hf8NyPAa9FtdvaYti7WwO5Z4tnpqFkIMUb2rJtC22Y52uCOIySmXWmmWH7b26lhdEI2tYDc3u4ni513ONuGZT9XmwHnY8v1ZR8Mq2ylj26OZf38E6PgcL/AInfUkKb6F9q+aAaagqprKZwzA3h8/ccVOr6sNy4W3h7ahZ7E9oWAEtcN4XBB4pKiJir4iBclpGdxnmNOOSraLEN+oaCbteLOvxI48iqjFsSMpuSbeB+/FDB2B8l76aWVxllqtLX0xjd4tOh/IpkK1p25AE3PPQhRqyg3c2ZX/Dw9vBVM/</a:t>
            </a:r>
            <a:r>
              <a:rPr lang="en-US" dirty="0" err="1"/>
              <a:t>tllx</a:t>
            </a:r>
            <a:r>
              <a:rPr lang="en-US" dirty="0"/>
              <a:t>/SGUSF+ByI4ILRl6EjRIJgaCJGgaLCCIIINzppToUdhT4KEFoBJRoMaIoIkAAnqWodG9r2GzmkOaeYTCMIEdswLEW1UDZGZXycPK4at9vslVNPL+A2XONh8f8A7LLuvP7qSwd/hdwd+R5ei6/BVN1uFz5Y6rt48/KMZX4XUv1cD63PyVPNsxK7U/Qey3lfioGV+Krqyra1ty4fr6oXdfLHS4GIAS4gn6KhmcLkq4xnFDK4humhKpJA3Qn2CqMqRFE+U2YMvEqfFhTQP3koHJouVFZU2FhkOSBcmJInh1NH8MbpD4vcQOjU+dqJgN2O0Y8GAD56qje9P0FKXuAS0e/pdYRSy1cn7x7i3iSSV0WhjjhZuRts0a+vifFU+AUYjYLK1IU1rMTr5yNbqpxvG3Qgbp7x+EchqTy4KzY1YDGKrtZnu4Xs30bl/X3Tk3WfLl4zpYbSbUOmpywMNzbeJNwBcXt4rFum7uXFXQTQoI/L7XNuivw+mE5ftp9lNpGxwta494N+qk1u1rWg2N7+Hiskygj8PmVIhp2t0aPr9UeC/wA00VVYjUTZt7osQN42JBuPoVTS4bKBpf0Nyr9qWE/Fn+SsvFRhxscj4HVXuH4QNRkfHRHW0gfycND91Ho610Z3XAZcbZ9eKVisctr6neWkNcCef5qTWSAtAOaiRVYeNRmhfdI4j9aBZtDcrb63vwPEe6j71jY9VYyR3GWSYmp+XsnLpGWEphEkm7eYSgtpdsbNewRoIkwWEEAggOaMKeaUwCnGuTsQfQSN5KakZSBQRIAIwpGH0Es7tyGN0jvBovbmToPddDwD9l5NnVcn/</a:t>
            </a:r>
            <a:r>
              <a:rPr lang="en-US" dirty="0" err="1"/>
              <a:t>wCUZ+Tn</a:t>
            </a:r>
            <a:r>
              <a:rPr lang="en-US" dirty="0"/>
              <a:t>/bqpuUiscLWBwzDZah+5DGXu420A8XO0aPVdXwDZuWKARvqCXDwF2tHlF7Fw53HpZanD8KjgaGRMaxg4NFvc+J5lSY4bLHLO104YTFia7ZeXU1F+QZb/AMllMZp5WGziXAaH/wBLscseSzGOYUHg5KZVuVPN+NuShTRFaHFsILTkFUbhGRWkqbEWkiuc1Ie1OsAAyCbkQNahksWk2apbm/oqGJua1uzreCCjU0rcvTJSSk08Z090t7OSmt8aZqH2a4+AJ+S5s0rpEzLtc3xBHXJcobVuGRAyyPsnx2MefG3SzASwokNUDyUqPPitdxzeFLCcanY6a+hRupy3+iNweNiVhmHumJDcg0XcTw+6jzM3XObrukjLkthsbCBA91s3Od0AA+6x0oAklA4PcPoVMy3lpdwkw2IJmppQ/keBTwSlbPaticWOtx+R9Fc0kwcoc8IcEzT3BtoR81nlNNsM9tGxgCceBbMKtpJ/NdWbHg5qGiBNBqq13dPL6K9c8FQa2nvmE5dIym0NBMsdbLh9E8tpdsbNUpqCIIJk5oEppSAlBUzONKcDlJwfCJql+5DGXHidGt5uccgur7Kfs9ggAkqCJpRnY/w2n/C0/F6u6BZ5ZSe2mGFyc7wTZqpq84oju/3j+6z2J19gVvcF/ZfE2zqqQyHyMuxnufiPyW9tbTIIw9ZXO1vOKQWHYdFA3cijaxo4NAA+Wp5qZkE2xyBzKlpIeskpQKaffggyZXWVbVSA6qZPJkqqofnkjRKbEqYG6zOI4VxC28kN9VVV1GE4bBywEcLJl0K0VXSC6YdRckyqngiJWrwCMhQYsOtwWiwqmLbfP9cUyXsEWQvqlmJO0bVLMfL6IOXSmezVcr2pojDUyC1g477fR2Z6O3h7Lsz6TPNV+NbKQTyRGYFzWg6Et1ysSDe1905cRzKjeqvLuacVa5Px1JC67/8AC6JjC1sDTfi+73eznG49ly/aHCDTTln4Tmw8vD2+yvbKzRVLiJCtI6zeHNUNPFda7YzBDNM1xHcjIc48xmG+pPyuik32HUnY07W8Q0A/zHNx63XMqkntpd1twXk/RdSxCcNYb3Pp99FjsGow8OfbV7/k635KZ1VZY7naibC8/g+f9FIioJXAkMyGputo2hbbTkoe0lR2EbQwAucQwc3PNh87KvKonFGQdBJa4bcHiCip2uEgLo7t0f6Hj7ara01E1kbWa7oAJ8TxPublR5I2tN7ZcUrlTx45tV1FBbNp3mnQ8eqjBpC0E2Gho3mnLlw45+IUKSnUytLFZ2gQbIpclIFGmp7ISq6uMXy0KZifwPspFZkq1781eNZ5TaxCJNxO8UFrthemCoMPlmduRRue7waNOZOg9Suh7M/s4GT6sg/9JpNv8zuPoOpW3wjC46eMRxMDWi3qT4uPE81JMgBWWXLb6dGHBJ7NnC42MDYmhgGgYA0DojonOGTill6WCsm6SHoxIOKZD9f0EzLKACmlYNbfQo997eFwqjDq8h9uBV6JhxTMcdSD9jkhI5JfG1yZkiI0OXgc0EYqAToopgtqpgqfEBCSa40S2Ed0eSqa+5FvkrhkwA7yiGMON04FJh2FmQkn2Vi7Ct0aLR4dTta02Ci4g6yovagZR5q0p4bBN0jd53JWnZhGxPZNOLKYw81E3+Sqsc2iipG70pJcfhY2xc77DmcktqsaKQi30/JNzOu0gnO1rrmWDbW1NXXQs+GMu/hs8rWlxLnauybyGa3+IvAacksoUSaSYSNuDc5g24EGxB9wsttzgXbR77R32Zjn4j3Ca2AmcZau97dozLwNnbxAPLdWxqgN03TnQs25Ls7s/</a:t>
            </a:r>
            <a:r>
              <a:rPr lang="en-US" dirty="0" err="1"/>
              <a:t>NUOAawsbkXSOBDQOV</a:t>
            </a:r>
            <a:r>
              <a:rPr lang="en-US" dirty="0"/>
              <a:t>/iPIfJdZoaGOCMRxizW6niTxJPElVNJUNim7K9muzHgCc+hVvV1AZlfxJT2jSj2jqC60TD3nndGhsOJI5C59lLpaVsbQ0aAW5nmeZ1VFg+IsnqHkG8mjW2+FupN9Bf8lq2xW11SirfgI4BqfYeCxWJVRmrP+nBmOchGXQXPRaTaTFOxiO7m45NHmc7IAe5WUMHZssTdxJc93i92vtwHIBAWrsQyUYyF+XVVrJgeKlQVAaUUmpo32AHIKFXYeCf3bt0+FrtPtw9lEjxRtibp1lcCFNilNVRTR33mg82nL+irpqx3EFaWpqhbM5qixGMO+E26Ef6Tl0ThWKSsqMlEKkzUhJzcD7WRS05GVlcZ0KRxLuTR8zZBPQRhosPc+JQWkjDLuurwsyVbirCMwrRijVoBC5nb8qiknuVNkfZUszix9+Ctt7eaCkaVG64UepOSEbudk3VOyTLSupXXl9FqqY5LL0je/daek0TJMY2yTUPyzSr5KDVvyTJWTT942T7Jc7XTRhHBJDbJQz9bYNJOipsCqib+Fz9VJxNxLN26bomhgsEzaulfkq/F80VJUZKNWy3umU9otDL+8t4K5MnhZZenJaSeJyF/FXNHICDc6XJPIKapG2jxxtJCZHZvOUbdN5324nkuOVta+aR0kjt57tT9ABwA8FYbU4yauoc+/cF2xjwaDr72v0VM7j7q8Zpnld9On/suwHdYapw7zwWx34MB7zvVxbb0HNajGnOa13A21GdvS/FTcFjDIImgWAjjAHo0JyWmDnC+gz9Twv9einKnOlNsfgZpmSF7g6SV+84+AtYC+p8c/FXdV8KU51j+v1/7USaS59EbEqhlbd7ieGR/wApJ+yax7EzFSkk95x3R+fy/JO4q6wktxeRfnbNZDaSq7WpihZc23Q7+bVxHKw+ZTkO1t9hcJbFF2p+OTMnlwCmbQY4yAa5nQcb8vFZTaHbBtLEIYrOfaxPgs3hzKyrdvMYCTq9+8enAeyekb0drtoXvkD3Med0ktBBsCeOikYfLPVHut3W8XO06cVcUey5aL1Mo/lbkPkk12MRxtMVK25GW9+BvqeKfXwP7kp8YpZacAte19+ABDvUC5uOeSqHz1LvwkdArUX1cS48XH8vAckaqY/bLLk76VkZqeIHuVPiq6gC28wdSllFdPwifOkmrn4lp9yPyTT5JjxaPcn8k8jCPCF50ikfI03duu6p6aYuNzb0GiQURT8YVytHdBJQVFt1UOySJUUDrgX14j7IyuR36U2JwXBTWGy5WKs6htwqeQbpPNI00lFMbhQW1N/zU3euEEaohmr+mdoqWBtlYxyZIKrCWWyr5JLpM0/BR3ScUy0kbyS+UAKJJUKKZrp7PRNXNc24JsSWskk5lMk3IQKvaWTupioN/RFSvyR1GY/XRUSBI4k2vaw6qJtLX9lQybuTpCIwePe+L/bdS5wBl+rHNZ7aOUSNiZ+EOe/oN0fUpfJ1jI4ieCn0OGl7mt8xDepsplLSq2wyMNlZyc3/AJBXtlp1aJth6ZD2RvkyzQGiYqRks1mXOz3rpsE5pcnw5JrdIaTZB6ZjFarciIGbnTgAf/Yx1v8AisFJUmNz5L97NrT7AOI+iv8AEa3OZ3keXN8BuMIB6vCysMfaPaw5C3Ro4ev3WkjPPJM2fijdL2lQSQDfdzJPqFu5dqQ1u7BDYDx7o+/yWagiDRZosE6FfjtlOSz0frayWf8AiOy8rch7nUplrbZcEEaqSRNyuXsRRIyklMhFJRlFdBAhdESiugikLpN0LoA0aRdBAdQp3JbnKNE9PFy43oGpiqquCsZiq6pKDUb7tdcacVeUrsgNb6W8FXFtjfgnoDuWF+4T3T5HHh/KfkfkBbsbknd7JRoJ7kA8cjycB+aEktkAJ3FQ5KiyOeVV9RKgkgypHaqIJEneTCW6ayOE3OaiOaSnmNsEyqxjnASX1bdL59FB30w9u84JwE19dvacMlUStLiOWnurWeMB1je56D1KbbGAgVEZFuhR3zWIIyT1fJYWVQ6TNOds665geI9tE149DyIyIU+TNYX9nFZ3p4jpZjwOdy13/j0W4MnFTVztDfNYW4qJitWGROJPC6OV9jfiVQ7Y1H7ki9r8uByRDvTG1ko7K5Ob7Od6neI+rU1gserzq45en6+ih10++7dboSN0ewA+iu6eMNAA4Cy3xjlzp9qWEhqcCpAwgUYCBCYIKSUtyQ5IEkpJKBRIIV0YRFC6CGiJQJSSUwNBJLkSA0bKyS38R/8AqP3SxWSf3j/9R+6NBZNd0zJVyf3j9D+I/dQjVPz77tfMUEEz3SDUv87upTYqH7hG+61jlcoIIGzkVU+7Tvu0Z+I8HJyWqkv8bv8AUUEEDdNvqX+d3UqJLO/zO6lGggSmRUP87upTjJ3+Z3Uo0EC07/aH+Z3UozUP87upQQTLZr+0Pv8AG7qU4yofcd53UoIIGyZ6h/nd1Piob6h/md1KNBI5VfUyuv8AEepUbfN9T1RoKomrjY2dzZ5N1zh3BoSOK189bJb+I/TzO8PVBBKnKqZauT+8fr5j91TbWVDzG273HMaklBBEPbNUbj2jcz+grsSu8x6lBBWypTZneY9Slds7zHqUEEyKEzvMepRds7zHqUEEgS6Z3mPUpBmd5j1KCCZC7V3mPUpvtneY9SjQQBds7zHqUO2d5j1KCCRiMzvMepRGV3mPUoIJkSZXeY9SggggP//Z</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hlinkClick r:id="rId3"/>
              </a:rPr>
              <a:t>Greenberg Regenerative Medicine</a:t>
            </a:r>
          </a:p>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10</a:t>
            </a:fld>
            <a:endParaRPr lang="en-US"/>
          </a:p>
        </p:txBody>
      </p:sp>
    </p:spTree>
    <p:extLst>
      <p:ext uri="{BB962C8B-B14F-4D97-AF65-F5344CB8AC3E}">
        <p14:creationId xmlns:p14="http://schemas.microsoft.com/office/powerpoint/2010/main" val="952492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11</a:t>
            </a:fld>
            <a:endParaRPr lang="en-US"/>
          </a:p>
        </p:txBody>
      </p:sp>
    </p:spTree>
    <p:extLst>
      <p:ext uri="{BB962C8B-B14F-4D97-AF65-F5344CB8AC3E}">
        <p14:creationId xmlns:p14="http://schemas.microsoft.com/office/powerpoint/2010/main" val="1850990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12</a:t>
            </a:fld>
            <a:endParaRPr lang="en-US"/>
          </a:p>
        </p:txBody>
      </p:sp>
    </p:spTree>
    <p:extLst>
      <p:ext uri="{BB962C8B-B14F-4D97-AF65-F5344CB8AC3E}">
        <p14:creationId xmlns:p14="http://schemas.microsoft.com/office/powerpoint/2010/main" val="3938642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13</a:t>
            </a:fld>
            <a:endParaRPr lang="en-US"/>
          </a:p>
        </p:txBody>
      </p:sp>
    </p:spTree>
    <p:extLst>
      <p:ext uri="{BB962C8B-B14F-4D97-AF65-F5344CB8AC3E}">
        <p14:creationId xmlns:p14="http://schemas.microsoft.com/office/powerpoint/2010/main" val="3216412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we’ve seen DTC can have mixed success, ranging from good to neutral to bad</a:t>
            </a:r>
          </a:p>
          <a:p>
            <a:r>
              <a:rPr lang="en-US" dirty="0"/>
              <a:t>Chose this paper </a:t>
            </a:r>
            <a:r>
              <a:rPr lang="en-US" dirty="0" err="1"/>
              <a:t>bc</a:t>
            </a:r>
            <a:r>
              <a:rPr lang="en-US" dirty="0"/>
              <a:t> it gives a good historical overview of how DTC has evolved and the interplay with regulators like FDA</a:t>
            </a:r>
          </a:p>
        </p:txBody>
      </p:sp>
      <p:sp>
        <p:nvSpPr>
          <p:cNvPr id="4" name="Slide Number Placeholder 3"/>
          <p:cNvSpPr>
            <a:spLocks noGrp="1"/>
          </p:cNvSpPr>
          <p:nvPr>
            <p:ph type="sldNum" sz="quarter" idx="5"/>
          </p:nvPr>
        </p:nvSpPr>
        <p:spPr/>
        <p:txBody>
          <a:bodyPr/>
          <a:lstStyle/>
          <a:p>
            <a:fld id="{20C85925-316D-574E-B624-7DB08D59B744}" type="slidenum">
              <a:rPr lang="en-US" smtClean="0"/>
              <a:t>14</a:t>
            </a:fld>
            <a:endParaRPr lang="en-US"/>
          </a:p>
        </p:txBody>
      </p:sp>
    </p:spTree>
    <p:extLst>
      <p:ext uri="{BB962C8B-B14F-4D97-AF65-F5344CB8AC3E}">
        <p14:creationId xmlns:p14="http://schemas.microsoft.com/office/powerpoint/2010/main" val="4145113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Worth thinking about how all this got started</a:t>
            </a:r>
          </a:p>
          <a:p>
            <a:r>
              <a:rPr lang="en-US" dirty="0"/>
              <a:t>We have all these fancy bioinformatics methods and databases</a:t>
            </a:r>
          </a:p>
          <a:p>
            <a:r>
              <a:rPr lang="en-US" dirty="0"/>
              <a:t>Genetics clinics slow to adapt</a:t>
            </a:r>
          </a:p>
        </p:txBody>
      </p:sp>
      <p:sp>
        <p:nvSpPr>
          <p:cNvPr id="4" name="Slide Number Placeholder 3"/>
          <p:cNvSpPr>
            <a:spLocks noGrp="1"/>
          </p:cNvSpPr>
          <p:nvPr>
            <p:ph type="sldNum" sz="quarter" idx="5"/>
          </p:nvPr>
        </p:nvSpPr>
        <p:spPr/>
        <p:txBody>
          <a:bodyPr/>
          <a:lstStyle/>
          <a:p>
            <a:fld id="{20C85925-316D-574E-B624-7DB08D59B744}" type="slidenum">
              <a:rPr lang="en-US" smtClean="0"/>
              <a:t>15</a:t>
            </a:fld>
            <a:endParaRPr lang="en-US"/>
          </a:p>
        </p:txBody>
      </p:sp>
    </p:spTree>
    <p:extLst>
      <p:ext uri="{BB962C8B-B14F-4D97-AF65-F5344CB8AC3E}">
        <p14:creationId xmlns:p14="http://schemas.microsoft.com/office/powerpoint/2010/main" val="1128895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on a lot of 23andme reports were focused on health risks</a:t>
            </a:r>
          </a:p>
        </p:txBody>
      </p:sp>
      <p:sp>
        <p:nvSpPr>
          <p:cNvPr id="4" name="Slide Number Placeholder 3"/>
          <p:cNvSpPr>
            <a:spLocks noGrp="1"/>
          </p:cNvSpPr>
          <p:nvPr>
            <p:ph type="sldNum" sz="quarter" idx="5"/>
          </p:nvPr>
        </p:nvSpPr>
        <p:spPr/>
        <p:txBody>
          <a:bodyPr/>
          <a:lstStyle/>
          <a:p>
            <a:fld id="{20C85925-316D-574E-B624-7DB08D59B744}" type="slidenum">
              <a:rPr lang="en-US" smtClean="0"/>
              <a:t>16</a:t>
            </a:fld>
            <a:endParaRPr lang="en-US"/>
          </a:p>
        </p:txBody>
      </p:sp>
    </p:spTree>
    <p:extLst>
      <p:ext uri="{BB962C8B-B14F-4D97-AF65-F5344CB8AC3E}">
        <p14:creationId xmlns:p14="http://schemas.microsoft.com/office/powerpoint/2010/main" val="1304726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17</a:t>
            </a:fld>
            <a:endParaRPr lang="en-US"/>
          </a:p>
        </p:txBody>
      </p:sp>
    </p:spTree>
    <p:extLst>
      <p:ext uri="{BB962C8B-B14F-4D97-AF65-F5344CB8AC3E}">
        <p14:creationId xmlns:p14="http://schemas.microsoft.com/office/powerpoint/2010/main" val="714062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18</a:t>
            </a:fld>
            <a:endParaRPr lang="en-US"/>
          </a:p>
        </p:txBody>
      </p:sp>
    </p:spTree>
    <p:extLst>
      <p:ext uri="{BB962C8B-B14F-4D97-AF65-F5344CB8AC3E}">
        <p14:creationId xmlns:p14="http://schemas.microsoft.com/office/powerpoint/2010/main" val="3186790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19</a:t>
            </a:fld>
            <a:endParaRPr lang="en-US"/>
          </a:p>
        </p:txBody>
      </p:sp>
    </p:spTree>
    <p:extLst>
      <p:ext uri="{BB962C8B-B14F-4D97-AF65-F5344CB8AC3E}">
        <p14:creationId xmlns:p14="http://schemas.microsoft.com/office/powerpoint/2010/main" val="4049832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t>
            </a:r>
          </a:p>
          <a:p>
            <a:r>
              <a:rPr lang="en-US" dirty="0"/>
              <a:t>we will have our first project presentations **one week from today**</a:t>
            </a:r>
          </a:p>
          <a:p>
            <a:r>
              <a:rPr lang="en-US" dirty="0"/>
              <a:t>half of the presentations on weds week 9 and half on weds week 10</a:t>
            </a:r>
          </a:p>
          <a:p>
            <a:endParaRPr lang="en-US" dirty="0"/>
          </a:p>
          <a:p>
            <a:r>
              <a:rPr lang="en-US" dirty="0"/>
              <a:t>will send out final instructions, and a schedule for who will present on which day, before tomorrow</a:t>
            </a:r>
          </a:p>
          <a:p>
            <a:endParaRPr lang="en-US" dirty="0"/>
          </a:p>
          <a:p>
            <a:r>
              <a:rPr lang="en-US" dirty="0"/>
              <a:t>if you are not able to present live, or absolutely need to switch days, email me asap</a:t>
            </a:r>
          </a:p>
          <a:p>
            <a:endParaRPr lang="en-US" dirty="0"/>
          </a:p>
          <a:p>
            <a:r>
              <a:rPr lang="en-US" dirty="0"/>
              <a:t>finally, since we are now already deep in final project mode, I decided rather of having one last lecture next Monday, I will instead be holding extended office hours if people want to come and discuss anything about their projects. </a:t>
            </a:r>
          </a:p>
          <a:p>
            <a:endParaRPr lang="en-US" dirty="0"/>
          </a:p>
          <a:p>
            <a:r>
              <a:rPr lang="en-US" dirty="0"/>
              <a:t>currently not planning to have a schedule for that...</a:t>
            </a:r>
          </a:p>
        </p:txBody>
      </p:sp>
      <p:sp>
        <p:nvSpPr>
          <p:cNvPr id="4" name="Slide Number Placeholder 3"/>
          <p:cNvSpPr>
            <a:spLocks noGrp="1"/>
          </p:cNvSpPr>
          <p:nvPr>
            <p:ph type="sldNum" sz="quarter" idx="5"/>
          </p:nvPr>
        </p:nvSpPr>
        <p:spPr/>
        <p:txBody>
          <a:bodyPr/>
          <a:lstStyle/>
          <a:p>
            <a:fld id="{20C85925-316D-574E-B624-7DB08D59B744}" type="slidenum">
              <a:rPr lang="en-US" smtClean="0"/>
              <a:t>2</a:t>
            </a:fld>
            <a:endParaRPr lang="en-US"/>
          </a:p>
        </p:txBody>
      </p:sp>
    </p:spTree>
    <p:extLst>
      <p:ext uri="{BB962C8B-B14F-4D97-AF65-F5344CB8AC3E}">
        <p14:creationId xmlns:p14="http://schemas.microsoft.com/office/powerpoint/2010/main" val="418262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20</a:t>
            </a:fld>
            <a:endParaRPr lang="en-US"/>
          </a:p>
        </p:txBody>
      </p:sp>
    </p:spTree>
    <p:extLst>
      <p:ext uri="{BB962C8B-B14F-4D97-AF65-F5344CB8AC3E}">
        <p14:creationId xmlns:p14="http://schemas.microsoft.com/office/powerpoint/2010/main" val="2135643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21</a:t>
            </a:fld>
            <a:endParaRPr lang="en-US"/>
          </a:p>
        </p:txBody>
      </p:sp>
    </p:spTree>
    <p:extLst>
      <p:ext uri="{BB962C8B-B14F-4D97-AF65-F5344CB8AC3E}">
        <p14:creationId xmlns:p14="http://schemas.microsoft.com/office/powerpoint/2010/main" val="2589004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22</a:t>
            </a:fld>
            <a:endParaRPr lang="en-US"/>
          </a:p>
        </p:txBody>
      </p:sp>
    </p:spTree>
    <p:extLst>
      <p:ext uri="{BB962C8B-B14F-4D97-AF65-F5344CB8AC3E}">
        <p14:creationId xmlns:p14="http://schemas.microsoft.com/office/powerpoint/2010/main" val="250892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23</a:t>
            </a:fld>
            <a:endParaRPr lang="en-US"/>
          </a:p>
        </p:txBody>
      </p:sp>
    </p:spTree>
    <p:extLst>
      <p:ext uri="{BB962C8B-B14F-4D97-AF65-F5344CB8AC3E}">
        <p14:creationId xmlns:p14="http://schemas.microsoft.com/office/powerpoint/2010/main" val="4031207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24</a:t>
            </a:fld>
            <a:endParaRPr lang="en-US"/>
          </a:p>
        </p:txBody>
      </p:sp>
    </p:spTree>
    <p:extLst>
      <p:ext uri="{BB962C8B-B14F-4D97-AF65-F5344CB8AC3E}">
        <p14:creationId xmlns:p14="http://schemas.microsoft.com/office/powerpoint/2010/main" val="1562118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25</a:t>
            </a:fld>
            <a:endParaRPr lang="en-US"/>
          </a:p>
        </p:txBody>
      </p:sp>
    </p:spTree>
    <p:extLst>
      <p:ext uri="{BB962C8B-B14F-4D97-AF65-F5344CB8AC3E}">
        <p14:creationId xmlns:p14="http://schemas.microsoft.com/office/powerpoint/2010/main" val="562576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26</a:t>
            </a:fld>
            <a:endParaRPr lang="en-US"/>
          </a:p>
        </p:txBody>
      </p:sp>
    </p:spTree>
    <p:extLst>
      <p:ext uri="{BB962C8B-B14F-4D97-AF65-F5344CB8AC3E}">
        <p14:creationId xmlns:p14="http://schemas.microsoft.com/office/powerpoint/2010/main" val="799250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27</a:t>
            </a:fld>
            <a:endParaRPr lang="en-US"/>
          </a:p>
        </p:txBody>
      </p:sp>
    </p:spTree>
    <p:extLst>
      <p:ext uri="{BB962C8B-B14F-4D97-AF65-F5344CB8AC3E}">
        <p14:creationId xmlns:p14="http://schemas.microsoft.com/office/powerpoint/2010/main" val="2715177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28</a:t>
            </a:fld>
            <a:endParaRPr lang="en-US"/>
          </a:p>
        </p:txBody>
      </p:sp>
    </p:spTree>
    <p:extLst>
      <p:ext uri="{BB962C8B-B14F-4D97-AF65-F5344CB8AC3E}">
        <p14:creationId xmlns:p14="http://schemas.microsoft.com/office/powerpoint/2010/main" val="3174190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29</a:t>
            </a:fld>
            <a:endParaRPr lang="en-US"/>
          </a:p>
        </p:txBody>
      </p:sp>
    </p:spTree>
    <p:extLst>
      <p:ext uri="{BB962C8B-B14F-4D97-AF65-F5344CB8AC3E}">
        <p14:creationId xmlns:p14="http://schemas.microsoft.com/office/powerpoint/2010/main" val="10069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ok let's get to today's topic</a:t>
            </a:r>
          </a:p>
          <a:p>
            <a:endParaRPr lang="en-US" dirty="0">
              <a:effectLst/>
            </a:endParaRPr>
          </a:p>
          <a:p>
            <a:r>
              <a:rPr lang="en-US" dirty="0">
                <a:effectLst/>
              </a:rPr>
              <a:t>there are now millions of people who have access to their own genomes, or have had them sequenced</a:t>
            </a:r>
          </a:p>
          <a:p>
            <a:endParaRPr lang="en-US" dirty="0">
              <a:effectLst/>
            </a:endParaRPr>
          </a:p>
          <a:p>
            <a:r>
              <a:rPr lang="en-US" dirty="0">
                <a:effectLst/>
              </a:rPr>
              <a:t>we saw last time some of the things that can go wrong, like finding unexpected relatives. or implicated people in criminal cases</a:t>
            </a:r>
          </a:p>
          <a:p>
            <a:endParaRPr lang="en-US" dirty="0">
              <a:effectLst/>
            </a:endParaRPr>
          </a:p>
          <a:p>
            <a:r>
              <a:rPr lang="en-US" dirty="0">
                <a:effectLst/>
              </a:rPr>
              <a:t>things can also go wrong looking at health info</a:t>
            </a:r>
          </a:p>
        </p:txBody>
      </p:sp>
      <p:sp>
        <p:nvSpPr>
          <p:cNvPr id="4" name="Slide Number Placeholder 3"/>
          <p:cNvSpPr>
            <a:spLocks noGrp="1"/>
          </p:cNvSpPr>
          <p:nvPr>
            <p:ph type="sldNum" sz="quarter" idx="5"/>
          </p:nvPr>
        </p:nvSpPr>
        <p:spPr/>
        <p:txBody>
          <a:bodyPr/>
          <a:lstStyle/>
          <a:p>
            <a:fld id="{20C85925-316D-574E-B624-7DB08D59B744}" type="slidenum">
              <a:rPr lang="en-US" smtClean="0"/>
              <a:t>3</a:t>
            </a:fld>
            <a:endParaRPr lang="en-US"/>
          </a:p>
        </p:txBody>
      </p:sp>
    </p:spTree>
    <p:extLst>
      <p:ext uri="{BB962C8B-B14F-4D97-AF65-F5344CB8AC3E}">
        <p14:creationId xmlns:p14="http://schemas.microsoft.com/office/powerpoint/2010/main" val="2733046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things that maybe shouldn’t have gotten reported and get over interpreted</a:t>
            </a:r>
          </a:p>
          <a:p>
            <a:r>
              <a:rPr lang="en-US" dirty="0"/>
              <a:t>Flip side: things we find in the genome that really should be reported since they would lead to  meaningful action</a:t>
            </a:r>
          </a:p>
          <a:p>
            <a:r>
              <a:rPr lang="en-US" dirty="0"/>
              <a:t>Many of us will encounter genomes of real patients during the course of our research</a:t>
            </a:r>
          </a:p>
          <a:p>
            <a:r>
              <a:rPr lang="en-US" dirty="0"/>
              <a:t>What should you do when you find something unexpected?</a:t>
            </a:r>
          </a:p>
          <a:p>
            <a:r>
              <a:rPr lang="en-US" dirty="0"/>
              <a:t>Second paper focuses on what sorts of findings maybe should be reported </a:t>
            </a:r>
          </a:p>
        </p:txBody>
      </p:sp>
      <p:sp>
        <p:nvSpPr>
          <p:cNvPr id="4" name="Slide Number Placeholder 3"/>
          <p:cNvSpPr>
            <a:spLocks noGrp="1"/>
          </p:cNvSpPr>
          <p:nvPr>
            <p:ph type="sldNum" sz="quarter" idx="5"/>
          </p:nvPr>
        </p:nvSpPr>
        <p:spPr/>
        <p:txBody>
          <a:bodyPr/>
          <a:lstStyle/>
          <a:p>
            <a:fld id="{20C85925-316D-574E-B624-7DB08D59B744}" type="slidenum">
              <a:rPr lang="en-US" smtClean="0"/>
              <a:t>30</a:t>
            </a:fld>
            <a:endParaRPr lang="en-US"/>
          </a:p>
        </p:txBody>
      </p:sp>
    </p:spTree>
    <p:extLst>
      <p:ext uri="{BB962C8B-B14F-4D97-AF65-F5344CB8AC3E}">
        <p14:creationId xmlns:p14="http://schemas.microsoft.com/office/powerpoint/2010/main" val="2910456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31</a:t>
            </a:fld>
            <a:endParaRPr lang="en-US"/>
          </a:p>
        </p:txBody>
      </p:sp>
    </p:spTree>
    <p:extLst>
      <p:ext uri="{BB962C8B-B14F-4D97-AF65-F5344CB8AC3E}">
        <p14:creationId xmlns:p14="http://schemas.microsoft.com/office/powerpoint/2010/main" val="18896133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32</a:t>
            </a:fld>
            <a:endParaRPr lang="en-US"/>
          </a:p>
        </p:txBody>
      </p:sp>
    </p:spTree>
    <p:extLst>
      <p:ext uri="{BB962C8B-B14F-4D97-AF65-F5344CB8AC3E}">
        <p14:creationId xmlns:p14="http://schemas.microsoft.com/office/powerpoint/2010/main" val="2003621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33</a:t>
            </a:fld>
            <a:endParaRPr lang="en-US"/>
          </a:p>
        </p:txBody>
      </p:sp>
    </p:spTree>
    <p:extLst>
      <p:ext uri="{BB962C8B-B14F-4D97-AF65-F5344CB8AC3E}">
        <p14:creationId xmlns:p14="http://schemas.microsoft.com/office/powerpoint/2010/main" val="3101169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34</a:t>
            </a:fld>
            <a:endParaRPr lang="en-US"/>
          </a:p>
        </p:txBody>
      </p:sp>
    </p:spTree>
    <p:extLst>
      <p:ext uri="{BB962C8B-B14F-4D97-AF65-F5344CB8AC3E}">
        <p14:creationId xmlns:p14="http://schemas.microsoft.com/office/powerpoint/2010/main" val="28051279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35</a:t>
            </a:fld>
            <a:endParaRPr lang="en-US"/>
          </a:p>
        </p:txBody>
      </p:sp>
    </p:spTree>
    <p:extLst>
      <p:ext uri="{BB962C8B-B14F-4D97-AF65-F5344CB8AC3E}">
        <p14:creationId xmlns:p14="http://schemas.microsoft.com/office/powerpoint/2010/main" val="30369141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36</a:t>
            </a:fld>
            <a:endParaRPr lang="en-US"/>
          </a:p>
        </p:txBody>
      </p:sp>
    </p:spTree>
    <p:extLst>
      <p:ext uri="{BB962C8B-B14F-4D97-AF65-F5344CB8AC3E}">
        <p14:creationId xmlns:p14="http://schemas.microsoft.com/office/powerpoint/2010/main" val="18196647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37</a:t>
            </a:fld>
            <a:endParaRPr lang="en-US"/>
          </a:p>
        </p:txBody>
      </p:sp>
    </p:spTree>
    <p:extLst>
      <p:ext uri="{BB962C8B-B14F-4D97-AF65-F5344CB8AC3E}">
        <p14:creationId xmlns:p14="http://schemas.microsoft.com/office/powerpoint/2010/main" val="1637166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38</a:t>
            </a:fld>
            <a:endParaRPr lang="en-US"/>
          </a:p>
        </p:txBody>
      </p:sp>
    </p:spTree>
    <p:extLst>
      <p:ext uri="{BB962C8B-B14F-4D97-AF65-F5344CB8AC3E}">
        <p14:creationId xmlns:p14="http://schemas.microsoft.com/office/powerpoint/2010/main" val="26499834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39</a:t>
            </a:fld>
            <a:endParaRPr lang="en-US"/>
          </a:p>
        </p:txBody>
      </p:sp>
    </p:spTree>
    <p:extLst>
      <p:ext uri="{BB962C8B-B14F-4D97-AF65-F5344CB8AC3E}">
        <p14:creationId xmlns:p14="http://schemas.microsoft.com/office/powerpoint/2010/main" val="4243946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major source of the challenges that will come up while discussing this topic is that, as we've seen, going from genotype to phenotype is often really complex</a:t>
            </a:r>
          </a:p>
          <a:p>
            <a:endParaRPr lang="en-US" dirty="0"/>
          </a:p>
          <a:p>
            <a:r>
              <a:rPr lang="en-US" dirty="0"/>
              <a:t>reality is for most people, the info they'll get from their genomes isn't really going to result in anything actionable (for now)</a:t>
            </a:r>
          </a:p>
          <a:p>
            <a:r>
              <a:rPr lang="en-US" dirty="0"/>
              <a:t>For instance, my 23andme report was particularly boring, at least the health part. Although the ancestry report had some particularly interesting surprises.</a:t>
            </a:r>
          </a:p>
          <a:p>
            <a:endParaRPr lang="en-US" dirty="0"/>
          </a:p>
          <a:p>
            <a:r>
              <a:rPr lang="en-US" dirty="0"/>
              <a:t>Also, even if not </a:t>
            </a:r>
            <a:r>
              <a:rPr lang="en-US" dirty="0" err="1"/>
              <a:t>actionally</a:t>
            </a:r>
            <a:r>
              <a:rPr lang="en-US" dirty="0"/>
              <a:t> medically relevant, people are sensitive about genetic info. Need to respect that</a:t>
            </a:r>
          </a:p>
          <a:p>
            <a:endParaRPr lang="en-US" dirty="0"/>
          </a:p>
          <a:p>
            <a:r>
              <a:rPr lang="en-US" dirty="0"/>
              <a:t>need to be careful about how the results are being interpreted</a:t>
            </a:r>
          </a:p>
          <a:p>
            <a:r>
              <a:rPr lang="en-US" dirty="0"/>
              <a:t>and we haven't always been so careful</a:t>
            </a:r>
          </a:p>
        </p:txBody>
      </p:sp>
      <p:sp>
        <p:nvSpPr>
          <p:cNvPr id="4" name="Slide Number Placeholder 3"/>
          <p:cNvSpPr>
            <a:spLocks noGrp="1"/>
          </p:cNvSpPr>
          <p:nvPr>
            <p:ph type="sldNum" sz="quarter" idx="5"/>
          </p:nvPr>
        </p:nvSpPr>
        <p:spPr/>
        <p:txBody>
          <a:bodyPr/>
          <a:lstStyle/>
          <a:p>
            <a:fld id="{20C85925-316D-574E-B624-7DB08D59B744}" type="slidenum">
              <a:rPr lang="en-US" smtClean="0"/>
              <a:t>4</a:t>
            </a:fld>
            <a:endParaRPr lang="en-US"/>
          </a:p>
        </p:txBody>
      </p:sp>
    </p:spTree>
    <p:extLst>
      <p:ext uri="{BB962C8B-B14F-4D97-AF65-F5344CB8AC3E}">
        <p14:creationId xmlns:p14="http://schemas.microsoft.com/office/powerpoint/2010/main" val="4024017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40</a:t>
            </a:fld>
            <a:endParaRPr lang="en-US"/>
          </a:p>
        </p:txBody>
      </p:sp>
    </p:spTree>
    <p:extLst>
      <p:ext uri="{BB962C8B-B14F-4D97-AF65-F5344CB8AC3E}">
        <p14:creationId xmlns:p14="http://schemas.microsoft.com/office/powerpoint/2010/main" val="3479745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41</a:t>
            </a:fld>
            <a:endParaRPr lang="en-US"/>
          </a:p>
        </p:txBody>
      </p:sp>
    </p:spTree>
    <p:extLst>
      <p:ext uri="{BB962C8B-B14F-4D97-AF65-F5344CB8AC3E}">
        <p14:creationId xmlns:p14="http://schemas.microsoft.com/office/powerpoint/2010/main" val="25115096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42</a:t>
            </a:fld>
            <a:endParaRPr lang="en-US"/>
          </a:p>
        </p:txBody>
      </p:sp>
    </p:spTree>
    <p:extLst>
      <p:ext uri="{BB962C8B-B14F-4D97-AF65-F5344CB8AC3E}">
        <p14:creationId xmlns:p14="http://schemas.microsoft.com/office/powerpoint/2010/main" val="7725629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43</a:t>
            </a:fld>
            <a:endParaRPr lang="en-US"/>
          </a:p>
        </p:txBody>
      </p:sp>
    </p:spTree>
    <p:extLst>
      <p:ext uri="{BB962C8B-B14F-4D97-AF65-F5344CB8AC3E}">
        <p14:creationId xmlns:p14="http://schemas.microsoft.com/office/powerpoint/2010/main" val="37197019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44</a:t>
            </a:fld>
            <a:endParaRPr lang="en-US"/>
          </a:p>
        </p:txBody>
      </p:sp>
    </p:spTree>
    <p:extLst>
      <p:ext uri="{BB962C8B-B14F-4D97-AF65-F5344CB8AC3E}">
        <p14:creationId xmlns:p14="http://schemas.microsoft.com/office/powerpoint/2010/main" val="29200693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45</a:t>
            </a:fld>
            <a:endParaRPr lang="en-US"/>
          </a:p>
        </p:txBody>
      </p:sp>
    </p:spTree>
    <p:extLst>
      <p:ext uri="{BB962C8B-B14F-4D97-AF65-F5344CB8AC3E}">
        <p14:creationId xmlns:p14="http://schemas.microsoft.com/office/powerpoint/2010/main" val="28007669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48</a:t>
            </a:fld>
            <a:endParaRPr lang="en-US"/>
          </a:p>
        </p:txBody>
      </p:sp>
    </p:spTree>
    <p:extLst>
      <p:ext uri="{BB962C8B-B14F-4D97-AF65-F5344CB8AC3E}">
        <p14:creationId xmlns:p14="http://schemas.microsoft.com/office/powerpoint/2010/main" val="9945343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49</a:t>
            </a:fld>
            <a:endParaRPr lang="en-US"/>
          </a:p>
        </p:txBody>
      </p:sp>
    </p:spTree>
    <p:extLst>
      <p:ext uri="{BB962C8B-B14F-4D97-AF65-F5344CB8AC3E}">
        <p14:creationId xmlns:p14="http://schemas.microsoft.com/office/powerpoint/2010/main" val="11390909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50</a:t>
            </a:fld>
            <a:endParaRPr lang="en-US"/>
          </a:p>
        </p:txBody>
      </p:sp>
    </p:spTree>
    <p:extLst>
      <p:ext uri="{BB962C8B-B14F-4D97-AF65-F5344CB8AC3E}">
        <p14:creationId xmlns:p14="http://schemas.microsoft.com/office/powerpoint/2010/main" val="30323011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51</a:t>
            </a:fld>
            <a:endParaRPr lang="en-US"/>
          </a:p>
        </p:txBody>
      </p:sp>
    </p:spTree>
    <p:extLst>
      <p:ext uri="{BB962C8B-B14F-4D97-AF65-F5344CB8AC3E}">
        <p14:creationId xmlns:p14="http://schemas.microsoft.com/office/powerpoint/2010/main" val="4276912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chime in with your questions</a:t>
            </a:r>
          </a:p>
        </p:txBody>
      </p:sp>
      <p:sp>
        <p:nvSpPr>
          <p:cNvPr id="4" name="Slide Number Placeholder 3"/>
          <p:cNvSpPr>
            <a:spLocks noGrp="1"/>
          </p:cNvSpPr>
          <p:nvPr>
            <p:ph type="sldNum" sz="quarter" idx="5"/>
          </p:nvPr>
        </p:nvSpPr>
        <p:spPr/>
        <p:txBody>
          <a:bodyPr/>
          <a:lstStyle/>
          <a:p>
            <a:fld id="{20C85925-316D-574E-B624-7DB08D59B744}" type="slidenum">
              <a:rPr lang="en-US" smtClean="0"/>
              <a:t>5</a:t>
            </a:fld>
            <a:endParaRPr lang="en-US"/>
          </a:p>
        </p:txBody>
      </p:sp>
    </p:spTree>
    <p:extLst>
      <p:ext uri="{BB962C8B-B14F-4D97-AF65-F5344CB8AC3E}">
        <p14:creationId xmlns:p14="http://schemas.microsoft.com/office/powerpoint/2010/main" val="38904663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52</a:t>
            </a:fld>
            <a:endParaRPr lang="en-US"/>
          </a:p>
        </p:txBody>
      </p:sp>
    </p:spTree>
    <p:extLst>
      <p:ext uri="{BB962C8B-B14F-4D97-AF65-F5344CB8AC3E}">
        <p14:creationId xmlns:p14="http://schemas.microsoft.com/office/powerpoint/2010/main" val="21034197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53</a:t>
            </a:fld>
            <a:endParaRPr lang="en-US"/>
          </a:p>
        </p:txBody>
      </p:sp>
    </p:spTree>
    <p:extLst>
      <p:ext uri="{BB962C8B-B14F-4D97-AF65-F5344CB8AC3E}">
        <p14:creationId xmlns:p14="http://schemas.microsoft.com/office/powerpoint/2010/main" val="37859390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54</a:t>
            </a:fld>
            <a:endParaRPr lang="en-US"/>
          </a:p>
        </p:txBody>
      </p:sp>
    </p:spTree>
    <p:extLst>
      <p:ext uri="{BB962C8B-B14F-4D97-AF65-F5344CB8AC3E}">
        <p14:creationId xmlns:p14="http://schemas.microsoft.com/office/powerpoint/2010/main" val="19473616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56</a:t>
            </a:fld>
            <a:endParaRPr lang="en-US"/>
          </a:p>
        </p:txBody>
      </p:sp>
    </p:spTree>
    <p:extLst>
      <p:ext uri="{BB962C8B-B14F-4D97-AF65-F5344CB8AC3E}">
        <p14:creationId xmlns:p14="http://schemas.microsoft.com/office/powerpoint/2010/main" val="8352094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57</a:t>
            </a:fld>
            <a:endParaRPr lang="en-US"/>
          </a:p>
        </p:txBody>
      </p:sp>
    </p:spTree>
    <p:extLst>
      <p:ext uri="{BB962C8B-B14F-4D97-AF65-F5344CB8AC3E}">
        <p14:creationId xmlns:p14="http://schemas.microsoft.com/office/powerpoint/2010/main" val="3866687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58</a:t>
            </a:fld>
            <a:endParaRPr lang="en-US"/>
          </a:p>
        </p:txBody>
      </p:sp>
    </p:spTree>
    <p:extLst>
      <p:ext uri="{BB962C8B-B14F-4D97-AF65-F5344CB8AC3E}">
        <p14:creationId xmlns:p14="http://schemas.microsoft.com/office/powerpoint/2010/main" val="7267261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59</a:t>
            </a:fld>
            <a:endParaRPr lang="en-US"/>
          </a:p>
        </p:txBody>
      </p:sp>
    </p:spTree>
    <p:extLst>
      <p:ext uri="{BB962C8B-B14F-4D97-AF65-F5344CB8AC3E}">
        <p14:creationId xmlns:p14="http://schemas.microsoft.com/office/powerpoint/2010/main" val="13356133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60</a:t>
            </a:fld>
            <a:endParaRPr lang="en-US"/>
          </a:p>
        </p:txBody>
      </p:sp>
    </p:spTree>
    <p:extLst>
      <p:ext uri="{BB962C8B-B14F-4D97-AF65-F5344CB8AC3E}">
        <p14:creationId xmlns:p14="http://schemas.microsoft.com/office/powerpoint/2010/main" val="993880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case studies to see when things go right and when they go wrong</a:t>
            </a:r>
          </a:p>
        </p:txBody>
      </p:sp>
      <p:sp>
        <p:nvSpPr>
          <p:cNvPr id="4" name="Slide Number Placeholder 3"/>
          <p:cNvSpPr>
            <a:spLocks noGrp="1"/>
          </p:cNvSpPr>
          <p:nvPr>
            <p:ph type="sldNum" sz="quarter" idx="5"/>
          </p:nvPr>
        </p:nvSpPr>
        <p:spPr/>
        <p:txBody>
          <a:bodyPr/>
          <a:lstStyle/>
          <a:p>
            <a:fld id="{20C85925-316D-574E-B624-7DB08D59B744}" type="slidenum">
              <a:rPr lang="en-US" smtClean="0"/>
              <a:t>6</a:t>
            </a:fld>
            <a:endParaRPr lang="en-US"/>
          </a:p>
        </p:txBody>
      </p:sp>
    </p:spTree>
    <p:extLst>
      <p:ext uri="{BB962C8B-B14F-4D97-AF65-F5344CB8AC3E}">
        <p14:creationId xmlns:p14="http://schemas.microsoft.com/office/powerpoint/2010/main" val="2252257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that is arguably a positive outcome</a:t>
            </a:r>
          </a:p>
          <a:p>
            <a:r>
              <a:rPr lang="en-US" dirty="0"/>
              <a:t>Example of the patient finding medically actionable info</a:t>
            </a:r>
          </a:p>
          <a:p>
            <a:r>
              <a:rPr lang="en-US" dirty="0"/>
              <a:t>Was able to take action and take preventative measures</a:t>
            </a:r>
          </a:p>
          <a:p>
            <a:r>
              <a:rPr lang="en-US" dirty="0"/>
              <a:t>What about family members. Children, siblings also at risk and should probably be tested</a:t>
            </a:r>
          </a:p>
        </p:txBody>
      </p:sp>
      <p:sp>
        <p:nvSpPr>
          <p:cNvPr id="4" name="Slide Number Placeholder 3"/>
          <p:cNvSpPr>
            <a:spLocks noGrp="1"/>
          </p:cNvSpPr>
          <p:nvPr>
            <p:ph type="sldNum" sz="quarter" idx="5"/>
          </p:nvPr>
        </p:nvSpPr>
        <p:spPr/>
        <p:txBody>
          <a:bodyPr/>
          <a:lstStyle/>
          <a:p>
            <a:fld id="{20C85925-316D-574E-B624-7DB08D59B744}" type="slidenum">
              <a:rPr lang="en-US" smtClean="0"/>
              <a:t>7</a:t>
            </a:fld>
            <a:endParaRPr lang="en-US"/>
          </a:p>
        </p:txBody>
      </p:sp>
    </p:spTree>
    <p:extLst>
      <p:ext uri="{BB962C8B-B14F-4D97-AF65-F5344CB8AC3E}">
        <p14:creationId xmlns:p14="http://schemas.microsoft.com/office/powerpoint/2010/main" val="2765201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BRCA1 is kind of the poster child for this type of thing</a:t>
            </a:r>
          </a:p>
          <a:p>
            <a:r>
              <a:rPr lang="en-US" dirty="0"/>
              <a:t>Good literature on both the health impacts of brca1 testing, but also on the social impacts</a:t>
            </a:r>
          </a:p>
          <a:p>
            <a:r>
              <a:rPr lang="en-US" dirty="0"/>
              <a:t>I came across this article looking at DTC consumers who received positive or negative test results</a:t>
            </a:r>
          </a:p>
          <a:p>
            <a:r>
              <a:rPr lang="en-US" dirty="0"/>
              <a:t>Really fascinating to read the interviews with patients</a:t>
            </a:r>
          </a:p>
          <a:p>
            <a:r>
              <a:rPr lang="en-US" dirty="0"/>
              <a:t>For example, some assumed that since they were negative they were not at risk</a:t>
            </a:r>
          </a:p>
          <a:p>
            <a:r>
              <a:rPr lang="en-US" dirty="0"/>
              <a:t>Some thought the mutation would only be present in females in their family</a:t>
            </a:r>
          </a:p>
          <a:p>
            <a:r>
              <a:rPr lang="en-US" dirty="0"/>
              <a:t>Many described taking results to their doctors as frustrating</a:t>
            </a:r>
          </a:p>
        </p:txBody>
      </p:sp>
      <p:sp>
        <p:nvSpPr>
          <p:cNvPr id="4" name="Slide Number Placeholder 3"/>
          <p:cNvSpPr>
            <a:spLocks noGrp="1"/>
          </p:cNvSpPr>
          <p:nvPr>
            <p:ph type="sldNum" sz="quarter" idx="5"/>
          </p:nvPr>
        </p:nvSpPr>
        <p:spPr/>
        <p:txBody>
          <a:bodyPr/>
          <a:lstStyle/>
          <a:p>
            <a:fld id="{20C85925-316D-574E-B624-7DB08D59B744}" type="slidenum">
              <a:rPr lang="en-US" smtClean="0"/>
              <a:t>8</a:t>
            </a:fld>
            <a:endParaRPr lang="en-US"/>
          </a:p>
        </p:txBody>
      </p:sp>
    </p:spTree>
    <p:extLst>
      <p:ext uri="{BB962C8B-B14F-4D97-AF65-F5344CB8AC3E}">
        <p14:creationId xmlns:p14="http://schemas.microsoft.com/office/powerpoint/2010/main" val="238130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a:t>go to next slide to show what is Ehlers Danlos</a:t>
            </a:r>
          </a:p>
          <a:p>
            <a:r>
              <a:rPr lang="en-US" dirty="0"/>
              <a:t>one of most common things seen in adult medical genetics clinic</a:t>
            </a:r>
          </a:p>
          <a:p>
            <a:r>
              <a:rPr lang="en-US" dirty="0"/>
              <a:t>why is it actionable</a:t>
            </a:r>
          </a:p>
          <a:p>
            <a:endParaRPr lang="en-US" dirty="0"/>
          </a:p>
          <a:p>
            <a:r>
              <a:rPr lang="en-US" dirty="0"/>
              <a:t>this case is an example gone wrong: </a:t>
            </a:r>
          </a:p>
          <a:p>
            <a:r>
              <a:rPr lang="en-US" dirty="0"/>
              <a:t>false positive variant</a:t>
            </a:r>
          </a:p>
          <a:p>
            <a:r>
              <a:rPr lang="en-US" dirty="0"/>
              <a:t>misinterpreting the reported results</a:t>
            </a:r>
          </a:p>
          <a:p>
            <a:r>
              <a:rPr lang="en-US" dirty="0"/>
              <a:t>caused this family to turn their life upside down due to an incorrect finding</a:t>
            </a:r>
          </a:p>
        </p:txBody>
      </p:sp>
      <p:sp>
        <p:nvSpPr>
          <p:cNvPr id="4" name="Slide Number Placeholder 3"/>
          <p:cNvSpPr>
            <a:spLocks noGrp="1"/>
          </p:cNvSpPr>
          <p:nvPr>
            <p:ph type="sldNum" sz="quarter" idx="5"/>
          </p:nvPr>
        </p:nvSpPr>
        <p:spPr/>
        <p:txBody>
          <a:bodyPr/>
          <a:lstStyle/>
          <a:p>
            <a:fld id="{20C85925-316D-574E-B624-7DB08D59B744}" type="slidenum">
              <a:rPr lang="en-US" smtClean="0"/>
              <a:t>9</a:t>
            </a:fld>
            <a:endParaRPr lang="en-US"/>
          </a:p>
        </p:txBody>
      </p:sp>
    </p:spTree>
    <p:extLst>
      <p:ext uri="{BB962C8B-B14F-4D97-AF65-F5344CB8AC3E}">
        <p14:creationId xmlns:p14="http://schemas.microsoft.com/office/powerpoint/2010/main" val="3428550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939CE87-CE99-C64F-A57D-7ADE40D57E03}" type="datetimeFigureOut">
              <a:rPr lang="en-US" smtClean="0"/>
              <a:t>5/18/21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3135198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39CE87-CE99-C64F-A57D-7ADE40D57E03}" type="datetimeFigureOut">
              <a:rPr lang="en-US" smtClean="0"/>
              <a:t>5/18/21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2318792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39CE87-CE99-C64F-A57D-7ADE40D57E03}" type="datetimeFigureOut">
              <a:rPr lang="en-US" smtClean="0"/>
              <a:t>5/18/21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4133195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39CE87-CE99-C64F-A57D-7ADE40D57E03}" type="datetimeFigureOut">
              <a:rPr lang="en-US" smtClean="0"/>
              <a:t>5/18/21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1135468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39CE87-CE99-C64F-A57D-7ADE40D57E03}" type="datetimeFigureOut">
              <a:rPr lang="en-US" smtClean="0"/>
              <a:t>5/18/21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4273100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39CE87-CE99-C64F-A57D-7ADE40D57E03}" type="datetimeFigureOut">
              <a:rPr lang="en-US" smtClean="0"/>
              <a:t>5/18/21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618680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39CE87-CE99-C64F-A57D-7ADE40D57E03}" type="datetimeFigureOut">
              <a:rPr lang="en-US" smtClean="0"/>
              <a:t>5/18/21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768223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39CE87-CE99-C64F-A57D-7ADE40D57E03}" type="datetimeFigureOut">
              <a:rPr lang="en-US" smtClean="0"/>
              <a:t>5/18/21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2251403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39CE87-CE99-C64F-A57D-7ADE40D57E03}" type="datetimeFigureOut">
              <a:rPr lang="en-US" smtClean="0"/>
              <a:t>5/18/21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1163259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39CE87-CE99-C64F-A57D-7ADE40D57E03}" type="datetimeFigureOut">
              <a:rPr lang="en-US" smtClean="0"/>
              <a:t>5/18/21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1062728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39CE87-CE99-C64F-A57D-7ADE40D57E03}" type="datetimeFigureOut">
              <a:rPr lang="en-US" smtClean="0"/>
              <a:t>5/18/21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615543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39CE87-CE99-C64F-A57D-7ADE40D57E03}" type="datetimeFigureOut">
              <a:rPr lang="en-US" smtClean="0"/>
              <a:t>5/18/21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FAC79-81F9-EE4C-80FF-FB6ED2FE4430}" type="slidenum">
              <a:rPr lang="en-US" smtClean="0"/>
              <a:t>‹#›</a:t>
            </a:fld>
            <a:endParaRPr lang="en-US"/>
          </a:p>
        </p:txBody>
      </p:sp>
    </p:spTree>
    <p:extLst>
      <p:ext uri="{BB962C8B-B14F-4D97-AF65-F5344CB8AC3E}">
        <p14:creationId xmlns:p14="http://schemas.microsoft.com/office/powerpoint/2010/main" val="98136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nature.com/articles/s41436-018-0097-2"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mayoclinic.org/diseases-conditions/hypertrophic-cardiomyopathy/symptoms-causes/syc-2035019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hyperlink" Target="https://criticalmas.org/2013/04/23andme-results/"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fda.gov/ICECI/EnforcementActions/WarningLetters/2013/ucm376296.ht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9.tiff"/><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2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accessdata.fda.gov/cdrh_docs/reviews/den140044.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2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44.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0.tiff"/><Relationship Id="rId4" Type="http://schemas.openxmlformats.org/officeDocument/2006/relationships/image" Target="../media/image39.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www.imm.ox.ac.uk/about/blog/lessons-from-looking-at-clouds-uri-alon-and-emotions-in-science"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yhncg6GXYq8"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hyperlink" Target="https://www.weizmann.ac.il/mcb/UriAlon/materials-nurturing-scientists" TargetMode="External"/><Relationship Id="rId4" Type="http://schemas.openxmlformats.org/officeDocument/2006/relationships/hyperlink" Target="http://www.youtube.com/watch?v=6Pf8a1a6Ak0"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9.xml.rels><?xml version="1.0" encoding="UTF-8" standalone="yes"?>
<Relationships xmlns="http://schemas.openxmlformats.org/package/2006/relationships"><Relationship Id="rId3" Type="http://schemas.openxmlformats.org/officeDocument/2006/relationships/hyperlink" Target="https://www.nature.com/articles/s41436-018-0097-2"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6571" y="283254"/>
            <a:ext cx="8686146" cy="4893647"/>
          </a:xfrm>
          <a:prstGeom prst="rect">
            <a:avLst/>
          </a:prstGeom>
          <a:noFill/>
        </p:spPr>
        <p:txBody>
          <a:bodyPr wrap="square" rtlCol="0">
            <a:spAutoFit/>
          </a:bodyPr>
          <a:lstStyle/>
          <a:p>
            <a:r>
              <a:rPr lang="en-US" sz="3600" b="1" dirty="0">
                <a:latin typeface="Gill Sans"/>
                <a:cs typeface="Gill Sans"/>
              </a:rPr>
              <a:t>Ethics in personal genomics       </a:t>
            </a:r>
          </a:p>
          <a:p>
            <a:r>
              <a:rPr lang="en-US" sz="2400" b="1" dirty="0">
                <a:latin typeface="Gill Sans"/>
                <a:cs typeface="Gill Sans"/>
              </a:rPr>
              <a:t>(05/19/21)</a:t>
            </a:r>
          </a:p>
          <a:p>
            <a:endParaRPr lang="en-US" sz="2800" b="1" dirty="0">
              <a:latin typeface="Gill Sans"/>
              <a:cs typeface="Gill Sans"/>
            </a:endParaRPr>
          </a:p>
          <a:p>
            <a:r>
              <a:rPr lang="en-US" sz="2800" b="1" dirty="0">
                <a:latin typeface="Gill Sans"/>
                <a:cs typeface="Gill Sans"/>
              </a:rPr>
              <a:t>Today’s schedule:</a:t>
            </a:r>
          </a:p>
          <a:p>
            <a:pPr marL="457200" indent="-457200">
              <a:buFont typeface="Arial"/>
              <a:buChar char="•"/>
            </a:pPr>
            <a:r>
              <a:rPr lang="en-US" sz="2800" dirty="0">
                <a:latin typeface="Gill Sans"/>
                <a:cs typeface="Gill Sans"/>
              </a:rPr>
              <a:t>Ethics in personal genomics – JC4</a:t>
            </a:r>
          </a:p>
          <a:p>
            <a:pPr marL="457200" indent="-457200">
              <a:buFont typeface="Arial"/>
              <a:buChar char="•"/>
            </a:pPr>
            <a:r>
              <a:rPr lang="en-US" sz="2800" dirty="0">
                <a:latin typeface="Gill Sans"/>
                <a:cs typeface="Gill Sans"/>
              </a:rPr>
              <a:t>Break</a:t>
            </a:r>
          </a:p>
          <a:p>
            <a:pPr marL="457200" indent="-457200">
              <a:buFont typeface="Arial"/>
              <a:buChar char="•"/>
            </a:pPr>
            <a:r>
              <a:rPr lang="en-US" sz="2800" dirty="0">
                <a:latin typeface="Gill Sans"/>
                <a:cs typeface="Gill Sans"/>
              </a:rPr>
              <a:t>Legal implications</a:t>
            </a:r>
          </a:p>
          <a:p>
            <a:pPr marL="457200" indent="-457200">
              <a:buFont typeface="Arial"/>
              <a:buChar char="•"/>
            </a:pPr>
            <a:r>
              <a:rPr lang="en-US" sz="2800" dirty="0">
                <a:latin typeface="Gill Sans"/>
                <a:cs typeface="Gill Sans"/>
              </a:rPr>
              <a:t>Project logistics</a:t>
            </a:r>
          </a:p>
          <a:p>
            <a:endParaRPr lang="en-US" sz="2800" dirty="0">
              <a:latin typeface="Gill Sans"/>
              <a:cs typeface="Gill Sans"/>
            </a:endParaRPr>
          </a:p>
          <a:p>
            <a:r>
              <a:rPr lang="en-US" sz="2800" b="1" dirty="0">
                <a:latin typeface="Gill Sans"/>
                <a:cs typeface="Gill Sans"/>
              </a:rPr>
              <a:t>Announcements:</a:t>
            </a:r>
          </a:p>
          <a:p>
            <a:pPr marL="457200" indent="-457200">
              <a:buFont typeface="Arial"/>
              <a:buChar char="•"/>
            </a:pPr>
            <a:r>
              <a:rPr lang="en-US" sz="2800" dirty="0">
                <a:latin typeface="Gill Sans"/>
                <a:cs typeface="Gill Sans"/>
              </a:rPr>
              <a:t>PS4 due Friday</a:t>
            </a:r>
          </a:p>
        </p:txBody>
      </p:sp>
    </p:spTree>
    <p:extLst>
      <p:ext uri="{BB962C8B-B14F-4D97-AF65-F5344CB8AC3E}">
        <p14:creationId xmlns:p14="http://schemas.microsoft.com/office/powerpoint/2010/main" val="544093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Ehlers-Danlos Syndrome</a:t>
            </a:r>
            <a:endParaRPr lang="en-US" sz="2800" b="1" i="0" dirty="0">
              <a:latin typeface="Gill Sans"/>
              <a:cs typeface="Gill Sans"/>
            </a:endParaRPr>
          </a:p>
        </p:txBody>
      </p:sp>
      <p:sp>
        <p:nvSpPr>
          <p:cNvPr id="6" name="TextBox 5">
            <a:extLst>
              <a:ext uri="{FF2B5EF4-FFF2-40B4-BE49-F238E27FC236}">
                <a16:creationId xmlns:a16="http://schemas.microsoft.com/office/drawing/2014/main" id="{8401831E-B379-C54E-B51E-703D1594B1D6}"/>
              </a:ext>
            </a:extLst>
          </p:cNvPr>
          <p:cNvSpPr txBox="1"/>
          <p:nvPr/>
        </p:nvSpPr>
        <p:spPr>
          <a:xfrm>
            <a:off x="508000" y="1346200"/>
            <a:ext cx="725170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Gill Sans MT" panose="020B0502020104020203" pitchFamily="34" charset="77"/>
              </a:rPr>
              <a:t>Connective tissue disorder</a:t>
            </a:r>
          </a:p>
          <a:p>
            <a:pPr marL="285750" indent="-285750">
              <a:buFont typeface="Arial" panose="020B0604020202020204" pitchFamily="34" charset="0"/>
              <a:buChar char="•"/>
            </a:pPr>
            <a:r>
              <a:rPr lang="en-US" sz="2400" dirty="0">
                <a:latin typeface="Gill Sans MT" panose="020B0502020104020203" pitchFamily="34" charset="77"/>
              </a:rPr>
              <a:t>Skin hyperextensibility, joint hypermobility</a:t>
            </a:r>
          </a:p>
          <a:p>
            <a:pPr marL="285750" indent="-285750">
              <a:buFont typeface="Arial" panose="020B0604020202020204" pitchFamily="34" charset="0"/>
              <a:buChar char="•"/>
            </a:pPr>
            <a:r>
              <a:rPr lang="en-US" sz="2400" dirty="0">
                <a:latin typeface="Gill Sans MT" panose="020B0502020104020203" pitchFamily="34" charset="77"/>
              </a:rPr>
              <a:t>Autosomal dominant</a:t>
            </a:r>
          </a:p>
          <a:p>
            <a:pPr marL="285750" indent="-285750">
              <a:buFont typeface="Arial" panose="020B0604020202020204" pitchFamily="34" charset="0"/>
              <a:buChar char="•"/>
            </a:pPr>
            <a:r>
              <a:rPr lang="en-US" sz="2400" dirty="0">
                <a:latin typeface="Gill Sans MT" panose="020B0502020104020203" pitchFamily="34" charset="77"/>
              </a:rPr>
              <a:t>Can lead to cardiovascular issues (aortic dilation, mitral valve prolapse)</a:t>
            </a:r>
          </a:p>
          <a:p>
            <a:pPr marL="285750" indent="-285750">
              <a:buFont typeface="Arial" panose="020B0604020202020204" pitchFamily="34" charset="0"/>
              <a:buChar char="•"/>
            </a:pPr>
            <a:r>
              <a:rPr lang="en-US" sz="2400" dirty="0">
                <a:latin typeface="Gill Sans MT" panose="020B0502020104020203" pitchFamily="34" charset="77"/>
              </a:rPr>
              <a:t>Multiple genes implicated and subtypes</a:t>
            </a:r>
            <a:endParaRPr lang="en-US" sz="2400" u="sng" dirty="0">
              <a:latin typeface="Gill Sans MT" panose="020B0502020104020203" pitchFamily="34" charset="77"/>
            </a:endParaRPr>
          </a:p>
          <a:p>
            <a:pPr marL="285750" indent="-285750">
              <a:buFont typeface="Arial" panose="020B0604020202020204" pitchFamily="34" charset="0"/>
              <a:buChar char="•"/>
            </a:pPr>
            <a:r>
              <a:rPr lang="en-US" sz="2400" u="sng" dirty="0">
                <a:latin typeface="Gill Sans MT" panose="020B0502020104020203" pitchFamily="34" charset="77"/>
              </a:rPr>
              <a:t>Vascular EDS (caused by mutations in COL3A1) can lead to spontaneous arterial dissections and ruptures</a:t>
            </a:r>
          </a:p>
          <a:p>
            <a:pPr marL="285750" indent="-285750">
              <a:buFont typeface="Arial" panose="020B0604020202020204" pitchFamily="34" charset="0"/>
              <a:buChar char="•"/>
            </a:pPr>
            <a:r>
              <a:rPr lang="en-US" sz="2400" dirty="0">
                <a:latin typeface="Gill Sans MT" panose="020B0502020104020203" pitchFamily="34" charset="77"/>
              </a:rPr>
              <a:t>Should get regular echocardiograms</a:t>
            </a:r>
          </a:p>
        </p:txBody>
      </p:sp>
      <p:pic>
        <p:nvPicPr>
          <p:cNvPr id="7" name="Picture 6">
            <a:extLst>
              <a:ext uri="{FF2B5EF4-FFF2-40B4-BE49-F238E27FC236}">
                <a16:creationId xmlns:a16="http://schemas.microsoft.com/office/drawing/2014/main" id="{543EE991-B7F3-F947-90A6-19B91D753A83}"/>
              </a:ext>
            </a:extLst>
          </p:cNvPr>
          <p:cNvPicPr>
            <a:picLocks noChangeAspect="1"/>
          </p:cNvPicPr>
          <p:nvPr/>
        </p:nvPicPr>
        <p:blipFill>
          <a:blip r:embed="rId3"/>
          <a:stretch>
            <a:fillRect/>
          </a:stretch>
        </p:blipFill>
        <p:spPr>
          <a:xfrm>
            <a:off x="127000" y="5181600"/>
            <a:ext cx="2470244" cy="1582222"/>
          </a:xfrm>
          <a:prstGeom prst="rect">
            <a:avLst/>
          </a:prstGeom>
        </p:spPr>
      </p:pic>
      <p:pic>
        <p:nvPicPr>
          <p:cNvPr id="8" name="Picture 7">
            <a:extLst>
              <a:ext uri="{FF2B5EF4-FFF2-40B4-BE49-F238E27FC236}">
                <a16:creationId xmlns:a16="http://schemas.microsoft.com/office/drawing/2014/main" id="{C56C3BC7-180F-3649-A961-B06BC4F71A15}"/>
              </a:ext>
            </a:extLst>
          </p:cNvPr>
          <p:cNvPicPr>
            <a:picLocks noChangeAspect="1"/>
          </p:cNvPicPr>
          <p:nvPr/>
        </p:nvPicPr>
        <p:blipFill>
          <a:blip r:embed="rId4"/>
          <a:stretch>
            <a:fillRect/>
          </a:stretch>
        </p:blipFill>
        <p:spPr>
          <a:xfrm>
            <a:off x="2724150" y="5181600"/>
            <a:ext cx="3037476" cy="1582222"/>
          </a:xfrm>
          <a:prstGeom prst="rect">
            <a:avLst/>
          </a:prstGeom>
        </p:spPr>
      </p:pic>
      <p:pic>
        <p:nvPicPr>
          <p:cNvPr id="9" name="Picture 8">
            <a:extLst>
              <a:ext uri="{FF2B5EF4-FFF2-40B4-BE49-F238E27FC236}">
                <a16:creationId xmlns:a16="http://schemas.microsoft.com/office/drawing/2014/main" id="{48EC2EA8-D773-D649-AC78-70A70F096CF1}"/>
              </a:ext>
            </a:extLst>
          </p:cNvPr>
          <p:cNvPicPr>
            <a:picLocks noChangeAspect="1"/>
          </p:cNvPicPr>
          <p:nvPr/>
        </p:nvPicPr>
        <p:blipFill rotWithShape="1">
          <a:blip r:embed="rId5"/>
          <a:srcRect l="19722" r="16944"/>
          <a:stretch/>
        </p:blipFill>
        <p:spPr>
          <a:xfrm>
            <a:off x="5980839" y="5149056"/>
            <a:ext cx="2629761" cy="1614766"/>
          </a:xfrm>
          <a:prstGeom prst="rect">
            <a:avLst/>
          </a:prstGeom>
        </p:spPr>
      </p:pic>
    </p:spTree>
    <p:extLst>
      <p:ext uri="{BB962C8B-B14F-4D97-AF65-F5344CB8AC3E}">
        <p14:creationId xmlns:p14="http://schemas.microsoft.com/office/powerpoint/2010/main" val="2650667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Case study #3 – PRS</a:t>
            </a:r>
            <a:endParaRPr lang="en-US" sz="2800" b="1" i="0" dirty="0">
              <a:latin typeface="Gill Sans"/>
              <a:cs typeface="Gill Sans"/>
            </a:endParaRPr>
          </a:p>
        </p:txBody>
      </p:sp>
      <p:sp>
        <p:nvSpPr>
          <p:cNvPr id="6" name="TextBox 5">
            <a:extLst>
              <a:ext uri="{FF2B5EF4-FFF2-40B4-BE49-F238E27FC236}">
                <a16:creationId xmlns:a16="http://schemas.microsoft.com/office/drawing/2014/main" id="{527D9B96-FC42-2B4C-9956-8E044D3525C0}"/>
              </a:ext>
            </a:extLst>
          </p:cNvPr>
          <p:cNvSpPr txBox="1"/>
          <p:nvPr/>
        </p:nvSpPr>
        <p:spPr>
          <a:xfrm>
            <a:off x="114301" y="1206828"/>
            <a:ext cx="8851899" cy="2862322"/>
          </a:xfrm>
          <a:prstGeom prst="rect">
            <a:avLst/>
          </a:prstGeom>
          <a:noFill/>
        </p:spPr>
        <p:txBody>
          <a:bodyPr wrap="square" rtlCol="0">
            <a:spAutoFit/>
          </a:bodyPr>
          <a:lstStyle/>
          <a:p>
            <a:pPr algn="just"/>
            <a:r>
              <a:rPr lang="en-US" dirty="0"/>
              <a:t>A genetics graduate student heard from his parents that his family has a history of coronary artery disease (CAD). He is interested in whether he may be at risk. He downloads his VCF file from 23andMe and uses the methods outlined in </a:t>
            </a:r>
            <a:r>
              <a:rPr lang="en-US" dirty="0" err="1"/>
              <a:t>Khera</a:t>
            </a:r>
            <a:r>
              <a:rPr lang="en-US" dirty="0"/>
              <a:t> et al. (Journal club paper #3) to compute his polygenic risk for CAD. He finds that he is in the highest risk category, with more than fivefold increased risk above the general population.</a:t>
            </a:r>
          </a:p>
          <a:p>
            <a:pPr algn="just"/>
            <a:endParaRPr lang="en-US" dirty="0"/>
          </a:p>
          <a:p>
            <a:pPr algn="just"/>
            <a:r>
              <a:rPr lang="en-US" dirty="0"/>
              <a:t>He sets up an appointment with his physician to discuss the results. The doctor orders a blood test and finds that indeed the student has elevated cholesterol. Based on his family history the genetics findings, and the hypercholesterolemia finding, the doctor prescribes a statin (cholesterol-lowering) medication.</a:t>
            </a:r>
          </a:p>
        </p:txBody>
      </p:sp>
      <p:sp>
        <p:nvSpPr>
          <p:cNvPr id="7" name="TextBox 6">
            <a:extLst>
              <a:ext uri="{FF2B5EF4-FFF2-40B4-BE49-F238E27FC236}">
                <a16:creationId xmlns:a16="http://schemas.microsoft.com/office/drawing/2014/main" id="{4BBE8CF4-C866-AA4D-860D-89CE01B7749C}"/>
              </a:ext>
            </a:extLst>
          </p:cNvPr>
          <p:cNvSpPr txBox="1"/>
          <p:nvPr/>
        </p:nvSpPr>
        <p:spPr>
          <a:xfrm>
            <a:off x="655320" y="4907280"/>
            <a:ext cx="4764574"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solidFill>
                  <a:srgbClr val="FF0000"/>
                </a:solidFill>
                <a:latin typeface="Gill Sans MT" panose="020B0502020104020203" pitchFamily="34" charset="77"/>
              </a:rPr>
              <a:t>Again, arguably a positive outcome</a:t>
            </a:r>
          </a:p>
        </p:txBody>
      </p:sp>
    </p:spTree>
    <p:extLst>
      <p:ext uri="{BB962C8B-B14F-4D97-AF65-F5344CB8AC3E}">
        <p14:creationId xmlns:p14="http://schemas.microsoft.com/office/powerpoint/2010/main" val="121666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Case study #4 – GWAS variants</a:t>
            </a:r>
            <a:endParaRPr lang="en-US" sz="2800" b="1" i="0" dirty="0">
              <a:latin typeface="Gill Sans"/>
              <a:cs typeface="Gill Sans"/>
            </a:endParaRPr>
          </a:p>
        </p:txBody>
      </p:sp>
      <p:sp>
        <p:nvSpPr>
          <p:cNvPr id="2" name="TextBox 1">
            <a:extLst>
              <a:ext uri="{FF2B5EF4-FFF2-40B4-BE49-F238E27FC236}">
                <a16:creationId xmlns:a16="http://schemas.microsoft.com/office/drawing/2014/main" id="{FFBCF711-29BE-1244-8698-71A06729A87D}"/>
              </a:ext>
            </a:extLst>
          </p:cNvPr>
          <p:cNvSpPr txBox="1"/>
          <p:nvPr/>
        </p:nvSpPr>
        <p:spPr>
          <a:xfrm>
            <a:off x="114301" y="1206828"/>
            <a:ext cx="8851899" cy="3970318"/>
          </a:xfrm>
          <a:prstGeom prst="rect">
            <a:avLst/>
          </a:prstGeom>
          <a:noFill/>
        </p:spPr>
        <p:txBody>
          <a:bodyPr wrap="square" rtlCol="0">
            <a:spAutoFit/>
          </a:bodyPr>
          <a:lstStyle/>
          <a:p>
            <a:pPr algn="just"/>
            <a:r>
              <a:rPr lang="en-US" dirty="0"/>
              <a:t>A healthy 22-year-old male referred himself to the clinic for an evaluation after discovering rs113760736, a SNP associated with moderately increased risk of hypertrophic cardiomyopathy (HCM). During the clinical intake, the patient had significant anxiety about this result: he had taken medical leave from his PhD program after learning of his results “to focus on [my] HCM and risk of sudden death.” He was an avid cyclist, but gave it up after learning that vigorous exercise is not recommended for people with HCM. He had looked into joining a support group, but did not feel ready to discuss the possibility of myectomy or transplant “yet.”</a:t>
            </a:r>
          </a:p>
          <a:p>
            <a:pPr algn="just"/>
            <a:endParaRPr lang="en-US" dirty="0"/>
          </a:p>
          <a:p>
            <a:pPr algn="just"/>
            <a:r>
              <a:rPr lang="en-US" dirty="0"/>
              <a:t>In the appointment, the patient described that he was not surprised by the results; he attributed his history of palpitations during childhood and his father’s left ventricular hypertrophy (LVH) to HCM. After reviewing the patient’s echocardiogram and ECG and his father’s records, the cardiologist assessed that there was no clinical evidence for HCM in the patient or his father.</a:t>
            </a:r>
          </a:p>
        </p:txBody>
      </p:sp>
      <p:sp>
        <p:nvSpPr>
          <p:cNvPr id="6" name="Rectangle 5">
            <a:extLst>
              <a:ext uri="{FF2B5EF4-FFF2-40B4-BE49-F238E27FC236}">
                <a16:creationId xmlns:a16="http://schemas.microsoft.com/office/drawing/2014/main" id="{C35BC1A5-06E9-DB44-B372-C54C094FC3BA}"/>
              </a:ext>
            </a:extLst>
          </p:cNvPr>
          <p:cNvSpPr/>
          <p:nvPr/>
        </p:nvSpPr>
        <p:spPr>
          <a:xfrm>
            <a:off x="0" y="6488668"/>
            <a:ext cx="8597900" cy="369332"/>
          </a:xfrm>
          <a:prstGeom prst="rect">
            <a:avLst/>
          </a:prstGeom>
        </p:spPr>
        <p:txBody>
          <a:bodyPr wrap="square">
            <a:spAutoFit/>
          </a:bodyPr>
          <a:lstStyle/>
          <a:p>
            <a:r>
              <a:rPr lang="en-US" dirty="0">
                <a:hlinkClick r:id="rId3"/>
              </a:rPr>
              <a:t>https://www.nature.com/articles/s41436-018-0097-2</a:t>
            </a:r>
            <a:r>
              <a:rPr lang="en-US" dirty="0"/>
              <a:t> (modified from this source)</a:t>
            </a:r>
          </a:p>
        </p:txBody>
      </p:sp>
    </p:spTree>
    <p:extLst>
      <p:ext uri="{BB962C8B-B14F-4D97-AF65-F5344CB8AC3E}">
        <p14:creationId xmlns:p14="http://schemas.microsoft.com/office/powerpoint/2010/main" val="1675562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Hypertrophic cardiomyopathy</a:t>
            </a:r>
            <a:endParaRPr lang="en-US" sz="2800" b="1" i="0" dirty="0">
              <a:latin typeface="Gill Sans"/>
              <a:cs typeface="Gill Sans"/>
            </a:endParaRPr>
          </a:p>
        </p:txBody>
      </p:sp>
      <p:pic>
        <p:nvPicPr>
          <p:cNvPr id="3" name="Picture 2">
            <a:extLst>
              <a:ext uri="{FF2B5EF4-FFF2-40B4-BE49-F238E27FC236}">
                <a16:creationId xmlns:a16="http://schemas.microsoft.com/office/drawing/2014/main" id="{C42D74A2-B7D2-754A-BD43-3BC73573AB18}"/>
              </a:ext>
            </a:extLst>
          </p:cNvPr>
          <p:cNvPicPr>
            <a:picLocks noChangeAspect="1"/>
          </p:cNvPicPr>
          <p:nvPr/>
        </p:nvPicPr>
        <p:blipFill>
          <a:blip r:embed="rId3"/>
          <a:stretch>
            <a:fillRect/>
          </a:stretch>
        </p:blipFill>
        <p:spPr>
          <a:xfrm>
            <a:off x="591889" y="1889189"/>
            <a:ext cx="3926771" cy="3640962"/>
          </a:xfrm>
          <a:prstGeom prst="rect">
            <a:avLst/>
          </a:prstGeom>
        </p:spPr>
      </p:pic>
      <p:sp>
        <p:nvSpPr>
          <p:cNvPr id="8" name="Rectangle 7">
            <a:extLst>
              <a:ext uri="{FF2B5EF4-FFF2-40B4-BE49-F238E27FC236}">
                <a16:creationId xmlns:a16="http://schemas.microsoft.com/office/drawing/2014/main" id="{C46E447F-E1C6-F143-93AC-52AE3A20FE8E}"/>
              </a:ext>
            </a:extLst>
          </p:cNvPr>
          <p:cNvSpPr/>
          <p:nvPr/>
        </p:nvSpPr>
        <p:spPr>
          <a:xfrm>
            <a:off x="-106680" y="6416040"/>
            <a:ext cx="9250680" cy="307777"/>
          </a:xfrm>
          <a:prstGeom prst="rect">
            <a:avLst/>
          </a:prstGeom>
        </p:spPr>
        <p:txBody>
          <a:bodyPr wrap="square">
            <a:spAutoFit/>
          </a:bodyPr>
          <a:lstStyle/>
          <a:p>
            <a:r>
              <a:rPr lang="en-US" sz="1400" dirty="0">
                <a:hlinkClick r:id="rId4"/>
              </a:rPr>
              <a:t>https://www.mayoclinic.org/diseases-conditions/hypertrophic-cardiomyopathy/symptoms-causes/syc-20350198</a:t>
            </a:r>
            <a:endParaRPr lang="en-US" sz="1400" dirty="0"/>
          </a:p>
        </p:txBody>
      </p:sp>
      <p:sp>
        <p:nvSpPr>
          <p:cNvPr id="9" name="TextBox 8">
            <a:extLst>
              <a:ext uri="{FF2B5EF4-FFF2-40B4-BE49-F238E27FC236}">
                <a16:creationId xmlns:a16="http://schemas.microsoft.com/office/drawing/2014/main" id="{7C18BCB3-AC9C-8A4D-85D8-B0E2CFD86EA0}"/>
              </a:ext>
            </a:extLst>
          </p:cNvPr>
          <p:cNvSpPr txBox="1"/>
          <p:nvPr/>
        </p:nvSpPr>
        <p:spPr>
          <a:xfrm>
            <a:off x="4709161" y="2087880"/>
            <a:ext cx="4221480"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Gill Sans MT" panose="020B0502020104020203" pitchFamily="34" charset="77"/>
              </a:rPr>
              <a:t>Thickening of heart walls</a:t>
            </a:r>
          </a:p>
          <a:p>
            <a:pPr marL="285750" indent="-285750">
              <a:buFont typeface="Arial" panose="020B0604020202020204" pitchFamily="34" charset="0"/>
              <a:buChar char="•"/>
            </a:pPr>
            <a:r>
              <a:rPr lang="en-US" sz="2400" dirty="0">
                <a:latin typeface="Gill Sans MT" panose="020B0502020104020203" pitchFamily="34" charset="77"/>
              </a:rPr>
              <a:t>Some severe Mendelian forms</a:t>
            </a:r>
          </a:p>
          <a:p>
            <a:pPr marL="285750" indent="-285750">
              <a:buFont typeface="Arial" panose="020B0604020202020204" pitchFamily="34" charset="0"/>
              <a:buChar char="•"/>
            </a:pPr>
            <a:r>
              <a:rPr lang="en-US" sz="2400" dirty="0">
                <a:latin typeface="Gill Sans MT" panose="020B0502020104020203" pitchFamily="34" charset="77"/>
              </a:rPr>
              <a:t>Can also be complex</a:t>
            </a:r>
          </a:p>
          <a:p>
            <a:pPr marL="285750" indent="-285750">
              <a:buFont typeface="Arial" panose="020B0604020202020204" pitchFamily="34" charset="0"/>
              <a:buChar char="•"/>
            </a:pPr>
            <a:r>
              <a:rPr lang="en-US" sz="2400" dirty="0">
                <a:latin typeface="Gill Sans MT" panose="020B0502020104020203" pitchFamily="34" charset="77"/>
              </a:rPr>
              <a:t>Hundreds of known mutations</a:t>
            </a:r>
          </a:p>
          <a:p>
            <a:pPr marL="285750" indent="-285750">
              <a:buFont typeface="Arial" panose="020B0604020202020204" pitchFamily="34" charset="0"/>
              <a:buChar char="•"/>
            </a:pPr>
            <a:r>
              <a:rPr lang="en-US" sz="2400" dirty="0">
                <a:latin typeface="Gill Sans MT" panose="020B0502020104020203" pitchFamily="34" charset="77"/>
              </a:rPr>
              <a:t>Can lead to sudden cardiac death</a:t>
            </a:r>
          </a:p>
        </p:txBody>
      </p:sp>
    </p:spTree>
    <p:extLst>
      <p:ext uri="{BB962C8B-B14F-4D97-AF65-F5344CB8AC3E}">
        <p14:creationId xmlns:p14="http://schemas.microsoft.com/office/powerpoint/2010/main" val="1569056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Paper #1 – Overview of DTC</a:t>
            </a:r>
            <a:endParaRPr lang="en-US" sz="2800" b="1" i="0" dirty="0">
              <a:latin typeface="Gill Sans"/>
              <a:cs typeface="Gill Sans"/>
            </a:endParaRPr>
          </a:p>
        </p:txBody>
      </p:sp>
      <p:pic>
        <p:nvPicPr>
          <p:cNvPr id="3" name="Picture 2">
            <a:extLst>
              <a:ext uri="{FF2B5EF4-FFF2-40B4-BE49-F238E27FC236}">
                <a16:creationId xmlns:a16="http://schemas.microsoft.com/office/drawing/2014/main" id="{75601588-A0E5-D849-869D-D9D1A4CF2834}"/>
              </a:ext>
            </a:extLst>
          </p:cNvPr>
          <p:cNvPicPr>
            <a:picLocks noChangeAspect="1"/>
          </p:cNvPicPr>
          <p:nvPr/>
        </p:nvPicPr>
        <p:blipFill>
          <a:blip r:embed="rId3"/>
          <a:stretch>
            <a:fillRect/>
          </a:stretch>
        </p:blipFill>
        <p:spPr>
          <a:xfrm>
            <a:off x="660400" y="2156470"/>
            <a:ext cx="7962900" cy="2630418"/>
          </a:xfrm>
          <a:prstGeom prst="rect">
            <a:avLst/>
          </a:prstGeom>
          <a:ln>
            <a:solidFill>
              <a:schemeClr val="tx1"/>
            </a:solidFill>
          </a:ln>
        </p:spPr>
      </p:pic>
    </p:spTree>
    <p:extLst>
      <p:ext uri="{BB962C8B-B14F-4D97-AF65-F5344CB8AC3E}">
        <p14:creationId xmlns:p14="http://schemas.microsoft.com/office/powerpoint/2010/main" val="1792375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How did DTC get started</a:t>
            </a:r>
            <a:endParaRPr lang="en-US" sz="2800" b="1" i="0" dirty="0">
              <a:latin typeface="Gill Sans"/>
              <a:cs typeface="Gill Sans"/>
            </a:endParaRPr>
          </a:p>
        </p:txBody>
      </p:sp>
      <p:pic>
        <p:nvPicPr>
          <p:cNvPr id="3" name="Picture 2">
            <a:extLst>
              <a:ext uri="{FF2B5EF4-FFF2-40B4-BE49-F238E27FC236}">
                <a16:creationId xmlns:a16="http://schemas.microsoft.com/office/drawing/2014/main" id="{9F2F0734-471C-3042-9DA0-DD634E5C0E58}"/>
              </a:ext>
            </a:extLst>
          </p:cNvPr>
          <p:cNvPicPr>
            <a:picLocks noChangeAspect="1"/>
          </p:cNvPicPr>
          <p:nvPr/>
        </p:nvPicPr>
        <p:blipFill>
          <a:blip r:embed="rId3"/>
          <a:stretch>
            <a:fillRect/>
          </a:stretch>
        </p:blipFill>
        <p:spPr>
          <a:xfrm>
            <a:off x="1219200" y="1136879"/>
            <a:ext cx="6629400" cy="2693645"/>
          </a:xfrm>
          <a:prstGeom prst="rect">
            <a:avLst/>
          </a:prstGeom>
          <a:ln>
            <a:solidFill>
              <a:schemeClr val="tx1"/>
            </a:solidFill>
          </a:ln>
        </p:spPr>
      </p:pic>
      <p:sp>
        <p:nvSpPr>
          <p:cNvPr id="6" name="TextBox 5">
            <a:extLst>
              <a:ext uri="{FF2B5EF4-FFF2-40B4-BE49-F238E27FC236}">
                <a16:creationId xmlns:a16="http://schemas.microsoft.com/office/drawing/2014/main" id="{60184B3F-D365-F042-AC20-94C0C918FE26}"/>
              </a:ext>
            </a:extLst>
          </p:cNvPr>
          <p:cNvSpPr txBox="1"/>
          <p:nvPr/>
        </p:nvSpPr>
        <p:spPr>
          <a:xfrm>
            <a:off x="482601" y="3964102"/>
            <a:ext cx="831850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Gill Sans MT" panose="020B0502020104020203" pitchFamily="34" charset="77"/>
              </a:rPr>
              <a:t>Reaction to public release of the HGP</a:t>
            </a:r>
          </a:p>
          <a:p>
            <a:pPr marL="285750" indent="-285750">
              <a:buFont typeface="Arial" panose="020B0604020202020204" pitchFamily="34" charset="0"/>
              <a:buChar char="•"/>
            </a:pPr>
            <a:r>
              <a:rPr lang="en-US" sz="2400" dirty="0">
                <a:latin typeface="Gill Sans MT" panose="020B0502020104020203" pitchFamily="34" charset="77"/>
              </a:rPr>
              <a:t>Genotyping technology finally cheap enough to apply at scale</a:t>
            </a:r>
          </a:p>
          <a:p>
            <a:pPr marL="285750" indent="-285750">
              <a:buFont typeface="Arial" panose="020B0604020202020204" pitchFamily="34" charset="0"/>
              <a:buChar char="•"/>
            </a:pPr>
            <a:r>
              <a:rPr lang="en-US" sz="2400" dirty="0">
                <a:latin typeface="Gill Sans MT" panose="020B0502020104020203" pitchFamily="34" charset="77"/>
              </a:rPr>
              <a:t>A belief that individuals have a right to access their own genetic information</a:t>
            </a:r>
          </a:p>
          <a:p>
            <a:pPr marL="285750" indent="-285750">
              <a:buFont typeface="Arial" panose="020B0604020202020204" pitchFamily="34" charset="0"/>
              <a:buChar char="•"/>
            </a:pPr>
            <a:r>
              <a:rPr lang="en-US" sz="2400" dirty="0">
                <a:latin typeface="Gill Sans MT" panose="020B0502020104020203" pitchFamily="34" charset="77"/>
              </a:rPr>
              <a:t>A reaction to traditional health care models of genetic testing</a:t>
            </a:r>
          </a:p>
          <a:p>
            <a:pPr marL="742950" lvl="1" indent="-285750">
              <a:buFont typeface="Arial" panose="020B0604020202020204" pitchFamily="34" charset="0"/>
              <a:buChar char="•"/>
            </a:pPr>
            <a:r>
              <a:rPr lang="en-US" sz="2400" dirty="0">
                <a:latin typeface="Gill Sans MT" panose="020B0502020104020203" pitchFamily="34" charset="77"/>
              </a:rPr>
              <a:t>Slow, tightly regulated, hesitant to adopt new technologies</a:t>
            </a:r>
          </a:p>
        </p:txBody>
      </p:sp>
    </p:spTree>
    <p:extLst>
      <p:ext uri="{BB962C8B-B14F-4D97-AF65-F5344CB8AC3E}">
        <p14:creationId xmlns:p14="http://schemas.microsoft.com/office/powerpoint/2010/main" val="2283720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An early 23andMe results page</a:t>
            </a:r>
            <a:endParaRPr lang="en-US" sz="2800" b="1" i="0" dirty="0">
              <a:latin typeface="Gill Sans"/>
              <a:cs typeface="Gill Sans"/>
            </a:endParaRPr>
          </a:p>
        </p:txBody>
      </p:sp>
      <p:pic>
        <p:nvPicPr>
          <p:cNvPr id="3" name="Picture 2">
            <a:extLst>
              <a:ext uri="{FF2B5EF4-FFF2-40B4-BE49-F238E27FC236}">
                <a16:creationId xmlns:a16="http://schemas.microsoft.com/office/drawing/2014/main" id="{8580FEF3-CC40-DF41-A6DA-C37AD0C74CD7}"/>
              </a:ext>
            </a:extLst>
          </p:cNvPr>
          <p:cNvPicPr>
            <a:picLocks noChangeAspect="1"/>
          </p:cNvPicPr>
          <p:nvPr/>
        </p:nvPicPr>
        <p:blipFill>
          <a:blip r:embed="rId3"/>
          <a:stretch>
            <a:fillRect/>
          </a:stretch>
        </p:blipFill>
        <p:spPr>
          <a:xfrm>
            <a:off x="1447800" y="1296838"/>
            <a:ext cx="6311900" cy="5007441"/>
          </a:xfrm>
          <a:prstGeom prst="rect">
            <a:avLst/>
          </a:prstGeom>
        </p:spPr>
      </p:pic>
      <p:sp>
        <p:nvSpPr>
          <p:cNvPr id="6" name="Rectangle 5">
            <a:extLst>
              <a:ext uri="{FF2B5EF4-FFF2-40B4-BE49-F238E27FC236}">
                <a16:creationId xmlns:a16="http://schemas.microsoft.com/office/drawing/2014/main" id="{98EB3170-5549-1B45-882B-4874AD54C908}"/>
              </a:ext>
            </a:extLst>
          </p:cNvPr>
          <p:cNvSpPr/>
          <p:nvPr/>
        </p:nvSpPr>
        <p:spPr>
          <a:xfrm>
            <a:off x="0" y="6488668"/>
            <a:ext cx="6299200" cy="369332"/>
          </a:xfrm>
          <a:prstGeom prst="rect">
            <a:avLst/>
          </a:prstGeom>
        </p:spPr>
        <p:txBody>
          <a:bodyPr wrap="square">
            <a:spAutoFit/>
          </a:bodyPr>
          <a:lstStyle/>
          <a:p>
            <a:r>
              <a:rPr lang="en-US" dirty="0">
                <a:hlinkClick r:id="rId4"/>
              </a:rPr>
              <a:t>https://criticalmas.org/2013/04/23andme-results/</a:t>
            </a:r>
            <a:endParaRPr lang="en-US" dirty="0"/>
          </a:p>
        </p:txBody>
      </p:sp>
      <p:sp>
        <p:nvSpPr>
          <p:cNvPr id="7" name="TextBox 6">
            <a:extLst>
              <a:ext uri="{FF2B5EF4-FFF2-40B4-BE49-F238E27FC236}">
                <a16:creationId xmlns:a16="http://schemas.microsoft.com/office/drawing/2014/main" id="{58A9ACE8-F1E1-6443-A3E8-8D7BADCF36AF}"/>
              </a:ext>
            </a:extLst>
          </p:cNvPr>
          <p:cNvSpPr txBox="1"/>
          <p:nvPr/>
        </p:nvSpPr>
        <p:spPr>
          <a:xfrm>
            <a:off x="3836378" y="4089133"/>
            <a:ext cx="4925644" cy="523220"/>
          </a:xfrm>
          <a:prstGeom prst="rect">
            <a:avLst/>
          </a:prstGeom>
          <a:solidFill>
            <a:schemeClr val="bg1"/>
          </a:solidFill>
          <a:ln>
            <a:solidFill>
              <a:schemeClr val="tx1"/>
            </a:solidFill>
          </a:ln>
        </p:spPr>
        <p:txBody>
          <a:bodyPr wrap="none" rtlCol="0">
            <a:spAutoFit/>
          </a:bodyPr>
          <a:lstStyle/>
          <a:p>
            <a:r>
              <a:rPr lang="en-US" sz="2800" dirty="0">
                <a:latin typeface="Gill Sans MT" panose="020B0502020104020203" pitchFamily="34" charset="77"/>
              </a:rPr>
              <a:t>Why might this be problematic??</a:t>
            </a:r>
          </a:p>
        </p:txBody>
      </p:sp>
      <p:pic>
        <p:nvPicPr>
          <p:cNvPr id="8" name="Picture 7">
            <a:extLst>
              <a:ext uri="{FF2B5EF4-FFF2-40B4-BE49-F238E27FC236}">
                <a16:creationId xmlns:a16="http://schemas.microsoft.com/office/drawing/2014/main" id="{1C2E8F61-FF66-0C41-9CC9-09D8AE39BFBE}"/>
              </a:ext>
            </a:extLst>
          </p:cNvPr>
          <p:cNvPicPr>
            <a:picLocks noChangeAspect="1"/>
          </p:cNvPicPr>
          <p:nvPr/>
        </p:nvPicPr>
        <p:blipFill>
          <a:blip r:embed="rId5"/>
          <a:stretch>
            <a:fillRect/>
          </a:stretch>
        </p:blipFill>
        <p:spPr>
          <a:xfrm>
            <a:off x="3022600" y="4889956"/>
            <a:ext cx="5943600" cy="1654302"/>
          </a:xfrm>
          <a:prstGeom prst="rect">
            <a:avLst/>
          </a:prstGeom>
        </p:spPr>
      </p:pic>
    </p:spTree>
    <p:extLst>
      <p:ext uri="{BB962C8B-B14F-4D97-AF65-F5344CB8AC3E}">
        <p14:creationId xmlns:p14="http://schemas.microsoft.com/office/powerpoint/2010/main" val="182258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Early DTC pushback</a:t>
            </a:r>
            <a:endParaRPr lang="en-US" sz="2800" b="1" i="0" dirty="0">
              <a:latin typeface="Gill Sans"/>
              <a:cs typeface="Gill Sans"/>
            </a:endParaRPr>
          </a:p>
        </p:txBody>
      </p:sp>
      <p:sp>
        <p:nvSpPr>
          <p:cNvPr id="6" name="TextBox 5">
            <a:extLst>
              <a:ext uri="{FF2B5EF4-FFF2-40B4-BE49-F238E27FC236}">
                <a16:creationId xmlns:a16="http://schemas.microsoft.com/office/drawing/2014/main" id="{D6D224FB-7BB6-0848-A160-9CF6328AC747}"/>
              </a:ext>
            </a:extLst>
          </p:cNvPr>
          <p:cNvSpPr txBox="1"/>
          <p:nvPr/>
        </p:nvSpPr>
        <p:spPr>
          <a:xfrm>
            <a:off x="412750" y="1136879"/>
            <a:ext cx="8318500"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Gill Sans MT" panose="020B0502020104020203" pitchFamily="34" charset="77"/>
              </a:rPr>
              <a:t>Marketed as allowing users to unlock health info from their genome</a:t>
            </a:r>
          </a:p>
          <a:p>
            <a:pPr marL="285750" indent="-285750">
              <a:buFont typeface="Arial" panose="020B0604020202020204" pitchFamily="34" charset="0"/>
              <a:buChar char="•"/>
            </a:pPr>
            <a:r>
              <a:rPr lang="en-US" sz="2400" dirty="0">
                <a:latin typeface="Gill Sans MT" panose="020B0502020104020203" pitchFamily="34" charset="77"/>
              </a:rPr>
              <a:t>Most of these scores were based off of early GWAS, Recall, effect sizes of any particular GWAS variant low! And possibly unreliable if based on low sample sizes</a:t>
            </a:r>
          </a:p>
          <a:p>
            <a:pPr marL="285750" indent="-285750">
              <a:buFont typeface="Arial" panose="020B0604020202020204" pitchFamily="34" charset="0"/>
              <a:buChar char="•"/>
            </a:pPr>
            <a:r>
              <a:rPr lang="en-US" sz="2400" dirty="0">
                <a:latin typeface="Gill Sans MT" panose="020B0502020104020203" pitchFamily="34" charset="77"/>
              </a:rPr>
              <a:t>Relying on everyday users to interpret increased/decreased risk and assess the confidence of these results</a:t>
            </a:r>
          </a:p>
          <a:p>
            <a:pPr marL="285750" indent="-285750">
              <a:buFont typeface="Arial" panose="020B0604020202020204" pitchFamily="34" charset="0"/>
              <a:buChar char="•"/>
            </a:pPr>
            <a:r>
              <a:rPr lang="en-US" sz="2400" dirty="0">
                <a:latin typeface="Gill Sans MT" panose="020B0502020104020203" pitchFamily="34" charset="77"/>
              </a:rPr>
              <a:t>Interpretation likely depends on ancestry</a:t>
            </a:r>
          </a:p>
          <a:p>
            <a:pPr marL="285750" indent="-285750">
              <a:buFont typeface="Arial" panose="020B0604020202020204" pitchFamily="34" charset="0"/>
              <a:buChar char="•"/>
            </a:pPr>
            <a:r>
              <a:rPr lang="en-US" sz="2400" dirty="0">
                <a:latin typeface="Gill Sans MT" panose="020B0502020104020203" pitchFamily="34" charset="77"/>
              </a:rPr>
              <a:t>Might misleadingly result in users to take action. E.g.</a:t>
            </a:r>
          </a:p>
          <a:p>
            <a:pPr marL="742950" lvl="1" indent="-285750">
              <a:buFont typeface="Arial" panose="020B0604020202020204" pitchFamily="34" charset="0"/>
              <a:buChar char="•"/>
            </a:pPr>
            <a:r>
              <a:rPr lang="en-US" sz="2400" dirty="0">
                <a:latin typeface="Gill Sans MT" panose="020B0502020104020203" pitchFamily="34" charset="77"/>
              </a:rPr>
              <a:t>Get a mastectomy based on a low-risk variant</a:t>
            </a:r>
          </a:p>
          <a:p>
            <a:pPr marL="742950" lvl="1" indent="-285750">
              <a:buFont typeface="Arial" panose="020B0604020202020204" pitchFamily="34" charset="0"/>
              <a:buChar char="•"/>
            </a:pPr>
            <a:r>
              <a:rPr lang="en-US" sz="2400" dirty="0">
                <a:latin typeface="Gill Sans MT" panose="020B0502020104020203" pitchFamily="34" charset="77"/>
              </a:rPr>
              <a:t>Or *stop* eating healthy if they see they’re at decreased risk for heart disease</a:t>
            </a:r>
          </a:p>
          <a:p>
            <a:pPr marL="742950" lvl="1" indent="-285750">
              <a:buFont typeface="Arial" panose="020B0604020202020204" pitchFamily="34" charset="0"/>
              <a:buChar char="•"/>
            </a:pPr>
            <a:r>
              <a:rPr lang="en-US" sz="2400" dirty="0">
                <a:latin typeface="Gill Sans MT" panose="020B0502020104020203" pitchFamily="34" charset="77"/>
              </a:rPr>
              <a:t>Or skip routine screenings (e.g. mammograms, colonoscopy) if they see they’re at decreased risk</a:t>
            </a:r>
          </a:p>
        </p:txBody>
      </p:sp>
    </p:spTree>
    <p:extLst>
      <p:ext uri="{BB962C8B-B14F-4D97-AF65-F5344CB8AC3E}">
        <p14:creationId xmlns:p14="http://schemas.microsoft.com/office/powerpoint/2010/main" val="1580528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Ambiguous regulation for DTC</a:t>
            </a:r>
            <a:endParaRPr lang="en-US" sz="2800" b="1" i="0" dirty="0">
              <a:latin typeface="Gill Sans"/>
              <a:cs typeface="Gill Sans"/>
            </a:endParaRPr>
          </a:p>
        </p:txBody>
      </p:sp>
      <p:sp>
        <p:nvSpPr>
          <p:cNvPr id="2" name="TextBox 1">
            <a:extLst>
              <a:ext uri="{FF2B5EF4-FFF2-40B4-BE49-F238E27FC236}">
                <a16:creationId xmlns:a16="http://schemas.microsoft.com/office/drawing/2014/main" id="{FFBCF711-29BE-1244-8698-71A06729A87D}"/>
              </a:ext>
            </a:extLst>
          </p:cNvPr>
          <p:cNvSpPr txBox="1"/>
          <p:nvPr/>
        </p:nvSpPr>
        <p:spPr>
          <a:xfrm>
            <a:off x="558800" y="1384300"/>
            <a:ext cx="7302499" cy="1938992"/>
          </a:xfrm>
          <a:prstGeom prst="rect">
            <a:avLst/>
          </a:prstGeom>
          <a:noFill/>
        </p:spPr>
        <p:txBody>
          <a:bodyPr wrap="square" rtlCol="0">
            <a:spAutoFit/>
          </a:bodyPr>
          <a:lstStyle/>
          <a:p>
            <a:r>
              <a:rPr lang="en-US" sz="2400" b="1" u="sng" dirty="0">
                <a:latin typeface="Gill Sans MT" panose="020B0502020104020203" pitchFamily="34" charset="77"/>
              </a:rPr>
              <a:t>Clinical Laboratory Improvement Act (CLIA)</a:t>
            </a:r>
            <a:r>
              <a:rPr lang="en-US" sz="2400" b="1" dirty="0">
                <a:latin typeface="Gill Sans MT" panose="020B0502020104020203" pitchFamily="34" charset="77"/>
              </a:rPr>
              <a:t> </a:t>
            </a:r>
          </a:p>
          <a:p>
            <a:pPr marL="342900" indent="-342900">
              <a:buFont typeface="Arial" panose="020B0604020202020204" pitchFamily="34" charset="0"/>
              <a:buChar char="•"/>
            </a:pPr>
            <a:r>
              <a:rPr lang="en-US" sz="2400" dirty="0">
                <a:latin typeface="Gill Sans MT" panose="020B0502020104020203" pitchFamily="34" charset="77"/>
              </a:rPr>
              <a:t>regulates procedural aspects of labs handling medical samples</a:t>
            </a:r>
          </a:p>
          <a:p>
            <a:pPr marL="342900" indent="-342900">
              <a:buFont typeface="Arial" panose="020B0604020202020204" pitchFamily="34" charset="0"/>
              <a:buChar char="•"/>
            </a:pPr>
            <a:r>
              <a:rPr lang="en-US" sz="2400" dirty="0">
                <a:latin typeface="Gill Sans MT" panose="020B0502020104020203" pitchFamily="34" charset="77"/>
              </a:rPr>
              <a:t>If a lab is returning medical results to patients, it must be “CLIA” certified</a:t>
            </a:r>
          </a:p>
        </p:txBody>
      </p:sp>
      <p:sp>
        <p:nvSpPr>
          <p:cNvPr id="6" name="TextBox 5">
            <a:extLst>
              <a:ext uri="{FF2B5EF4-FFF2-40B4-BE49-F238E27FC236}">
                <a16:creationId xmlns:a16="http://schemas.microsoft.com/office/drawing/2014/main" id="{A826E6C6-9A06-3F42-A2AC-79E328FA8163}"/>
              </a:ext>
            </a:extLst>
          </p:cNvPr>
          <p:cNvSpPr txBox="1"/>
          <p:nvPr/>
        </p:nvSpPr>
        <p:spPr>
          <a:xfrm>
            <a:off x="558800" y="3568700"/>
            <a:ext cx="7302499" cy="3046988"/>
          </a:xfrm>
          <a:prstGeom prst="rect">
            <a:avLst/>
          </a:prstGeom>
          <a:noFill/>
        </p:spPr>
        <p:txBody>
          <a:bodyPr wrap="square" rtlCol="0">
            <a:spAutoFit/>
          </a:bodyPr>
          <a:lstStyle/>
          <a:p>
            <a:r>
              <a:rPr lang="en-US" sz="2400" b="1" u="sng" dirty="0">
                <a:latin typeface="Gill Sans MT" panose="020B0502020104020203" pitchFamily="34" charset="77"/>
              </a:rPr>
              <a:t>US Food &amp; Drug Administration (FDA)</a:t>
            </a:r>
            <a:endParaRPr lang="en-US" sz="2400" b="1" dirty="0">
              <a:latin typeface="Gill Sans MT" panose="020B0502020104020203" pitchFamily="34" charset="77"/>
            </a:endParaRPr>
          </a:p>
          <a:p>
            <a:pPr marL="342900" indent="-342900">
              <a:buFont typeface="Arial" panose="020B0604020202020204" pitchFamily="34" charset="0"/>
              <a:buChar char="•"/>
            </a:pPr>
            <a:r>
              <a:rPr lang="en-US" sz="2400" dirty="0">
                <a:latin typeface="Gill Sans MT" panose="020B0502020104020203" pitchFamily="34" charset="77"/>
              </a:rPr>
              <a:t>Ensures safety and efficacy of medical tests and interventions (and other things, like food safety)</a:t>
            </a:r>
          </a:p>
          <a:p>
            <a:pPr marL="342900" indent="-342900">
              <a:buFont typeface="Arial" panose="020B0604020202020204" pitchFamily="34" charset="0"/>
              <a:buChar char="•"/>
            </a:pPr>
            <a:r>
              <a:rPr lang="en-US" sz="2400" dirty="0">
                <a:latin typeface="Gill Sans MT" panose="020B0502020104020203" pitchFamily="34" charset="77"/>
              </a:rPr>
              <a:t>Historically hands off in regulating lab-developed tests e.g. for carrier screening</a:t>
            </a:r>
          </a:p>
          <a:p>
            <a:pPr marL="342900" indent="-342900">
              <a:buFont typeface="Arial" panose="020B0604020202020204" pitchFamily="34" charset="0"/>
              <a:buChar char="•"/>
            </a:pPr>
            <a:r>
              <a:rPr lang="en-US" sz="2400" dirty="0">
                <a:latin typeface="Gill Sans MT" panose="020B0502020104020203" pitchFamily="34" charset="77"/>
              </a:rPr>
              <a:t>Paved the way for DTC to operate without FDA oversight (initially). Plus, it was thought of as a commercial transaction, rather than a medical test</a:t>
            </a:r>
          </a:p>
        </p:txBody>
      </p:sp>
    </p:spTree>
    <p:extLst>
      <p:ext uri="{BB962C8B-B14F-4D97-AF65-F5344CB8AC3E}">
        <p14:creationId xmlns:p14="http://schemas.microsoft.com/office/powerpoint/2010/main" val="2711379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JC4 student questions</a:t>
            </a:r>
            <a:endParaRPr lang="en-US" sz="2800" b="1" i="0" dirty="0">
              <a:latin typeface="Gill Sans"/>
              <a:cs typeface="Gill Sans"/>
            </a:endParaRPr>
          </a:p>
        </p:txBody>
      </p:sp>
      <p:sp>
        <p:nvSpPr>
          <p:cNvPr id="6" name="TextBox 5">
            <a:extLst>
              <a:ext uri="{FF2B5EF4-FFF2-40B4-BE49-F238E27FC236}">
                <a16:creationId xmlns:a16="http://schemas.microsoft.com/office/drawing/2014/main" id="{7C8E3FEF-3EC9-B34C-8054-25DE7F9A4B3A}"/>
              </a:ext>
            </a:extLst>
          </p:cNvPr>
          <p:cNvSpPr txBox="1"/>
          <p:nvPr/>
        </p:nvSpPr>
        <p:spPr>
          <a:xfrm>
            <a:off x="317715" y="1136879"/>
            <a:ext cx="8113363" cy="2308324"/>
          </a:xfrm>
          <a:prstGeom prst="rect">
            <a:avLst/>
          </a:prstGeom>
          <a:noFill/>
        </p:spPr>
        <p:txBody>
          <a:bodyPr wrap="square" rtlCol="0">
            <a:spAutoFit/>
          </a:bodyPr>
          <a:lstStyle/>
          <a:p>
            <a:r>
              <a:rPr lang="en-US" i="1" dirty="0"/>
              <a:t>The FDA requires CLIA certification and laboratory CLS licenses </a:t>
            </a:r>
            <a:r>
              <a:rPr lang="en-US" b="1" i="1" dirty="0">
                <a:solidFill>
                  <a:srgbClr val="FF0000"/>
                </a:solidFill>
              </a:rPr>
              <a:t>but no certifications for bioinformaticians who develop all the analysis/annotation pipelines</a:t>
            </a:r>
            <a:r>
              <a:rPr lang="en-US" i="1" dirty="0"/>
              <a:t>. Do you think that will change?</a:t>
            </a:r>
          </a:p>
          <a:p>
            <a:endParaRPr lang="en-US" i="1" dirty="0"/>
          </a:p>
          <a:p>
            <a:pPr marL="285750" indent="-285750">
              <a:buFont typeface="Arial" panose="020B0604020202020204" pitchFamily="34" charset="0"/>
              <a:buChar char="•"/>
            </a:pPr>
            <a:r>
              <a:rPr lang="en-US" i="1" dirty="0">
                <a:solidFill>
                  <a:schemeClr val="tx2">
                    <a:lumMod val="60000"/>
                    <a:lumOff val="40000"/>
                  </a:schemeClr>
                </a:solidFill>
              </a:rPr>
              <a:t>CLIA does not specifically regulate bioinformatics pipelines</a:t>
            </a:r>
          </a:p>
          <a:p>
            <a:pPr marL="285750" indent="-285750">
              <a:buFont typeface="Arial" panose="020B0604020202020204" pitchFamily="34" charset="0"/>
              <a:buChar char="•"/>
            </a:pPr>
            <a:r>
              <a:rPr lang="en-US" i="1" dirty="0">
                <a:solidFill>
                  <a:schemeClr val="tx2">
                    <a:lumMod val="60000"/>
                    <a:lumOff val="40000"/>
                  </a:schemeClr>
                </a:solidFill>
              </a:rPr>
              <a:t>Other bodies (e.g. CAP) can provide accreditation of tests. See https://</a:t>
            </a:r>
            <a:r>
              <a:rPr lang="en-US" i="1" dirty="0" err="1">
                <a:solidFill>
                  <a:schemeClr val="tx2">
                    <a:lumMod val="60000"/>
                    <a:lumOff val="40000"/>
                  </a:schemeClr>
                </a:solidFill>
              </a:rPr>
              <a:t>www.cap.org</a:t>
            </a:r>
            <a:r>
              <a:rPr lang="en-US" i="1" dirty="0">
                <a:solidFill>
                  <a:schemeClr val="tx2">
                    <a:lumMod val="60000"/>
                    <a:lumOff val="40000"/>
                  </a:schemeClr>
                </a:solidFill>
              </a:rPr>
              <a:t>/member-resources/precision-medicine/next-generation-sequencing-</a:t>
            </a:r>
            <a:r>
              <a:rPr lang="en-US" i="1" dirty="0" err="1">
                <a:solidFill>
                  <a:schemeClr val="tx2">
                    <a:lumMod val="60000"/>
                    <a:lumOff val="40000"/>
                  </a:schemeClr>
                </a:solidFill>
              </a:rPr>
              <a:t>ngs</a:t>
            </a:r>
            <a:r>
              <a:rPr lang="en-US" i="1" dirty="0">
                <a:solidFill>
                  <a:schemeClr val="tx2">
                    <a:lumMod val="60000"/>
                    <a:lumOff val="40000"/>
                  </a:schemeClr>
                </a:solidFill>
              </a:rPr>
              <a:t>-worksheets</a:t>
            </a:r>
          </a:p>
        </p:txBody>
      </p:sp>
    </p:spTree>
    <p:extLst>
      <p:ext uri="{BB962C8B-B14F-4D97-AF65-F5344CB8AC3E}">
        <p14:creationId xmlns:p14="http://schemas.microsoft.com/office/powerpoint/2010/main" val="4217683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Some logistics for the last couple weeks</a:t>
            </a:r>
          </a:p>
        </p:txBody>
      </p:sp>
      <p:sp>
        <p:nvSpPr>
          <p:cNvPr id="3" name="Rectangle 2">
            <a:extLst>
              <a:ext uri="{FF2B5EF4-FFF2-40B4-BE49-F238E27FC236}">
                <a16:creationId xmlns:a16="http://schemas.microsoft.com/office/drawing/2014/main" id="{37FC6BC3-89D1-3140-BBB6-41EC27DAACB7}"/>
              </a:ext>
            </a:extLst>
          </p:cNvPr>
          <p:cNvSpPr/>
          <p:nvPr/>
        </p:nvSpPr>
        <p:spPr>
          <a:xfrm>
            <a:off x="616058" y="1620953"/>
            <a:ext cx="7911884" cy="3539430"/>
          </a:xfrm>
          <a:prstGeom prst="rect">
            <a:avLst/>
          </a:prstGeom>
        </p:spPr>
        <p:txBody>
          <a:bodyPr wrap="square">
            <a:spAutoFit/>
          </a:bodyPr>
          <a:lstStyle/>
          <a:p>
            <a:pPr marL="457200" indent="-457200">
              <a:buFont typeface="Arial"/>
              <a:buChar char="•"/>
            </a:pPr>
            <a:r>
              <a:rPr lang="en-US" sz="2800" dirty="0">
                <a:latin typeface="Gill Sans"/>
                <a:cs typeface="Gill Sans"/>
              </a:rPr>
              <a:t>Presentations will be Wednesday 5/26 (next week!) and Wednesday 6/2. </a:t>
            </a:r>
          </a:p>
          <a:p>
            <a:pPr marL="457200" indent="-457200">
              <a:buFont typeface="Arial"/>
              <a:buChar char="•"/>
            </a:pPr>
            <a:r>
              <a:rPr lang="en-US" sz="2800" dirty="0">
                <a:latin typeface="Gill Sans"/>
                <a:cs typeface="Gill Sans"/>
              </a:rPr>
              <a:t>Will send out final presentation instructions and a schedule tomorrow</a:t>
            </a:r>
          </a:p>
          <a:p>
            <a:pPr marL="457200" indent="-457200">
              <a:buFont typeface="Arial"/>
              <a:buChar char="•"/>
            </a:pPr>
            <a:r>
              <a:rPr lang="en-US" sz="2800" dirty="0">
                <a:latin typeface="Gill Sans"/>
                <a:cs typeface="Gill Sans"/>
              </a:rPr>
              <a:t>Cancelled lecture next Monday. Instead, will have extended office hours for project discussions (2-5:30)</a:t>
            </a:r>
          </a:p>
          <a:p>
            <a:pPr marL="457200" indent="-457200">
              <a:buFont typeface="Arial"/>
              <a:buChar char="•"/>
            </a:pPr>
            <a:r>
              <a:rPr lang="en-US" sz="2800" dirty="0">
                <a:latin typeface="Gill Sans"/>
                <a:cs typeface="Gill Sans"/>
              </a:rPr>
              <a:t>No class Monday 5/31 (Memorial Day)</a:t>
            </a:r>
          </a:p>
        </p:txBody>
      </p:sp>
    </p:spTree>
    <p:extLst>
      <p:ext uri="{BB962C8B-B14F-4D97-AF65-F5344CB8AC3E}">
        <p14:creationId xmlns:p14="http://schemas.microsoft.com/office/powerpoint/2010/main" val="1426800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GAO Report (2006)</a:t>
            </a:r>
            <a:endParaRPr lang="en-US" sz="2800" b="1" i="0" dirty="0">
              <a:latin typeface="Gill Sans"/>
              <a:cs typeface="Gill Sans"/>
            </a:endParaRPr>
          </a:p>
        </p:txBody>
      </p:sp>
      <p:sp>
        <p:nvSpPr>
          <p:cNvPr id="2" name="TextBox 1">
            <a:extLst>
              <a:ext uri="{FF2B5EF4-FFF2-40B4-BE49-F238E27FC236}">
                <a16:creationId xmlns:a16="http://schemas.microsoft.com/office/drawing/2014/main" id="{FFBCF711-29BE-1244-8698-71A06729A87D}"/>
              </a:ext>
            </a:extLst>
          </p:cNvPr>
          <p:cNvSpPr txBox="1"/>
          <p:nvPr/>
        </p:nvSpPr>
        <p:spPr>
          <a:xfrm>
            <a:off x="355600" y="1244887"/>
            <a:ext cx="7302499" cy="1200329"/>
          </a:xfrm>
          <a:prstGeom prst="rect">
            <a:avLst/>
          </a:prstGeom>
          <a:noFill/>
        </p:spPr>
        <p:txBody>
          <a:bodyPr wrap="square" rtlCol="0">
            <a:spAutoFit/>
          </a:bodyPr>
          <a:lstStyle/>
          <a:p>
            <a:r>
              <a:rPr lang="en-US" sz="2400" dirty="0">
                <a:latin typeface="Gill Sans MT" panose="020B0502020104020203" pitchFamily="34" charset="77"/>
              </a:rPr>
              <a:t>Government Accountability Office (GAO) sent the same DNA sample to 4 companies. Also posed as customers and called up DTC companies to ask about policies</a:t>
            </a:r>
          </a:p>
        </p:txBody>
      </p:sp>
      <p:pic>
        <p:nvPicPr>
          <p:cNvPr id="3" name="Picture 2">
            <a:extLst>
              <a:ext uri="{FF2B5EF4-FFF2-40B4-BE49-F238E27FC236}">
                <a16:creationId xmlns:a16="http://schemas.microsoft.com/office/drawing/2014/main" id="{A0E51DA6-9EF5-174B-88D9-388D8C158FAC}"/>
              </a:ext>
            </a:extLst>
          </p:cNvPr>
          <p:cNvPicPr>
            <a:picLocks noChangeAspect="1"/>
          </p:cNvPicPr>
          <p:nvPr/>
        </p:nvPicPr>
        <p:blipFill>
          <a:blip r:embed="rId3"/>
          <a:stretch>
            <a:fillRect/>
          </a:stretch>
        </p:blipFill>
        <p:spPr>
          <a:xfrm>
            <a:off x="2374900" y="2572960"/>
            <a:ext cx="6299200" cy="3640759"/>
          </a:xfrm>
          <a:prstGeom prst="rect">
            <a:avLst/>
          </a:prstGeom>
        </p:spPr>
      </p:pic>
      <p:sp>
        <p:nvSpPr>
          <p:cNvPr id="7" name="TextBox 6">
            <a:extLst>
              <a:ext uri="{FF2B5EF4-FFF2-40B4-BE49-F238E27FC236}">
                <a16:creationId xmlns:a16="http://schemas.microsoft.com/office/drawing/2014/main" id="{B49FC523-B36C-1042-A77F-D11F593D1F0C}"/>
              </a:ext>
            </a:extLst>
          </p:cNvPr>
          <p:cNvSpPr txBox="1"/>
          <p:nvPr/>
        </p:nvSpPr>
        <p:spPr>
          <a:xfrm>
            <a:off x="139700" y="3193010"/>
            <a:ext cx="7302499" cy="830997"/>
          </a:xfrm>
          <a:prstGeom prst="rect">
            <a:avLst/>
          </a:prstGeom>
          <a:solidFill>
            <a:schemeClr val="bg1"/>
          </a:solidFill>
          <a:ln>
            <a:solidFill>
              <a:schemeClr val="tx1"/>
            </a:solidFill>
          </a:ln>
        </p:spPr>
        <p:txBody>
          <a:bodyPr wrap="square" rtlCol="0">
            <a:spAutoFit/>
          </a:bodyPr>
          <a:lstStyle/>
          <a:p>
            <a:pPr marL="342900" indent="-342900">
              <a:buFont typeface="Arial" panose="020B0604020202020204" pitchFamily="34" charset="0"/>
              <a:buChar char="•"/>
            </a:pPr>
            <a:r>
              <a:rPr lang="en-US" sz="2400" dirty="0">
                <a:latin typeface="Gill Sans MT" panose="020B0502020104020203" pitchFamily="34" charset="77"/>
              </a:rPr>
              <a:t>Tests are “misleading and of little or no practical use”</a:t>
            </a:r>
          </a:p>
          <a:p>
            <a:pPr marL="342900" indent="-342900">
              <a:buFont typeface="Arial" panose="020B0604020202020204" pitchFamily="34" charset="0"/>
              <a:buChar char="•"/>
            </a:pPr>
            <a:r>
              <a:rPr lang="en-US" sz="2400" dirty="0">
                <a:latin typeface="Gill Sans MT" panose="020B0502020104020203" pitchFamily="34" charset="77"/>
              </a:rPr>
              <a:t>Found “10 egregious examples of deceptive marketing”</a:t>
            </a:r>
          </a:p>
        </p:txBody>
      </p:sp>
    </p:spTree>
    <p:extLst>
      <p:ext uri="{BB962C8B-B14F-4D97-AF65-F5344CB8AC3E}">
        <p14:creationId xmlns:p14="http://schemas.microsoft.com/office/powerpoint/2010/main" val="308236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2013: Cease and desist</a:t>
            </a:r>
            <a:endParaRPr lang="en-US" sz="2800" b="1" i="0" dirty="0">
              <a:latin typeface="Gill Sans"/>
              <a:cs typeface="Gill Sans"/>
            </a:endParaRPr>
          </a:p>
        </p:txBody>
      </p:sp>
      <p:sp>
        <p:nvSpPr>
          <p:cNvPr id="6" name="Rectangle 5">
            <a:extLst>
              <a:ext uri="{FF2B5EF4-FFF2-40B4-BE49-F238E27FC236}">
                <a16:creationId xmlns:a16="http://schemas.microsoft.com/office/drawing/2014/main" id="{CCB10A5C-58EC-1C49-908B-89A2362C8513}"/>
              </a:ext>
            </a:extLst>
          </p:cNvPr>
          <p:cNvSpPr/>
          <p:nvPr/>
        </p:nvSpPr>
        <p:spPr>
          <a:xfrm>
            <a:off x="169401" y="1203597"/>
            <a:ext cx="8779107" cy="369332"/>
          </a:xfrm>
          <a:prstGeom prst="rect">
            <a:avLst/>
          </a:prstGeom>
        </p:spPr>
        <p:txBody>
          <a:bodyPr wrap="square">
            <a:spAutoFit/>
          </a:bodyPr>
          <a:lstStyle/>
          <a:p>
            <a:r>
              <a:rPr lang="en-US" dirty="0">
                <a:hlinkClick r:id="rId3"/>
              </a:rPr>
              <a:t>http://</a:t>
            </a:r>
            <a:r>
              <a:rPr lang="en-US" dirty="0" err="1">
                <a:hlinkClick r:id="rId3"/>
              </a:rPr>
              <a:t>www.fda.gov</a:t>
            </a:r>
            <a:r>
              <a:rPr lang="en-US" dirty="0">
                <a:hlinkClick r:id="rId3"/>
              </a:rPr>
              <a:t>/ICECI/</a:t>
            </a:r>
            <a:r>
              <a:rPr lang="en-US" dirty="0" err="1">
                <a:hlinkClick r:id="rId3"/>
              </a:rPr>
              <a:t>EnforcementActions</a:t>
            </a:r>
            <a:r>
              <a:rPr lang="en-US" dirty="0">
                <a:hlinkClick r:id="rId3"/>
              </a:rPr>
              <a:t>/</a:t>
            </a:r>
            <a:r>
              <a:rPr lang="en-US" dirty="0" err="1">
                <a:hlinkClick r:id="rId3"/>
              </a:rPr>
              <a:t>WarningLetters</a:t>
            </a:r>
            <a:r>
              <a:rPr lang="en-US" dirty="0">
                <a:hlinkClick r:id="rId3"/>
              </a:rPr>
              <a:t>/2013/ucm376296.htm</a:t>
            </a:r>
            <a:endParaRPr lang="en-US" dirty="0"/>
          </a:p>
        </p:txBody>
      </p:sp>
      <p:pic>
        <p:nvPicPr>
          <p:cNvPr id="7" name="Picture 6">
            <a:extLst>
              <a:ext uri="{FF2B5EF4-FFF2-40B4-BE49-F238E27FC236}">
                <a16:creationId xmlns:a16="http://schemas.microsoft.com/office/drawing/2014/main" id="{50925EBC-6B66-E543-BBE1-D9EB7434E9E4}"/>
              </a:ext>
            </a:extLst>
          </p:cNvPr>
          <p:cNvPicPr>
            <a:picLocks noChangeAspect="1"/>
          </p:cNvPicPr>
          <p:nvPr/>
        </p:nvPicPr>
        <p:blipFill>
          <a:blip r:embed="rId4"/>
          <a:stretch>
            <a:fillRect/>
          </a:stretch>
        </p:blipFill>
        <p:spPr>
          <a:xfrm>
            <a:off x="1806213" y="1572929"/>
            <a:ext cx="5260874" cy="5118392"/>
          </a:xfrm>
          <a:prstGeom prst="rect">
            <a:avLst/>
          </a:prstGeom>
        </p:spPr>
      </p:pic>
      <p:pic>
        <p:nvPicPr>
          <p:cNvPr id="2" name="Picture 1">
            <a:extLst>
              <a:ext uri="{FF2B5EF4-FFF2-40B4-BE49-F238E27FC236}">
                <a16:creationId xmlns:a16="http://schemas.microsoft.com/office/drawing/2014/main" id="{D6EADBE9-3B77-9D48-BD51-0CBD25613E24}"/>
              </a:ext>
            </a:extLst>
          </p:cNvPr>
          <p:cNvPicPr>
            <a:picLocks noChangeAspect="1"/>
          </p:cNvPicPr>
          <p:nvPr/>
        </p:nvPicPr>
        <p:blipFill>
          <a:blip r:embed="rId5"/>
          <a:stretch>
            <a:fillRect/>
          </a:stretch>
        </p:blipFill>
        <p:spPr>
          <a:xfrm>
            <a:off x="3233061" y="1003300"/>
            <a:ext cx="5470838" cy="5285071"/>
          </a:xfrm>
          <a:prstGeom prst="rect">
            <a:avLst/>
          </a:prstGeom>
        </p:spPr>
      </p:pic>
      <p:sp>
        <p:nvSpPr>
          <p:cNvPr id="8" name="TextBox 7">
            <a:extLst>
              <a:ext uri="{FF2B5EF4-FFF2-40B4-BE49-F238E27FC236}">
                <a16:creationId xmlns:a16="http://schemas.microsoft.com/office/drawing/2014/main" id="{A7048131-C00E-EC49-B6C4-9965DDD35181}"/>
              </a:ext>
            </a:extLst>
          </p:cNvPr>
          <p:cNvSpPr txBox="1"/>
          <p:nvPr/>
        </p:nvSpPr>
        <p:spPr>
          <a:xfrm>
            <a:off x="607060" y="3426690"/>
            <a:ext cx="7302499" cy="3046988"/>
          </a:xfrm>
          <a:prstGeom prst="rect">
            <a:avLst/>
          </a:prstGeom>
          <a:solidFill>
            <a:schemeClr val="bg1"/>
          </a:solidFill>
          <a:ln>
            <a:solidFill>
              <a:schemeClr val="tx1"/>
            </a:solidFill>
          </a:ln>
        </p:spPr>
        <p:txBody>
          <a:bodyPr wrap="square" rtlCol="0">
            <a:spAutoFit/>
          </a:bodyPr>
          <a:lstStyle/>
          <a:p>
            <a:r>
              <a:rPr lang="en-US" sz="2400" dirty="0">
                <a:latin typeface="Gill Sans MT" panose="020B0502020104020203" pitchFamily="34" charset="77"/>
              </a:rPr>
              <a:t>“This product is a device within the meaning of section 201(h)… because it is intended for use in the diagnosis of disease”</a:t>
            </a:r>
          </a:p>
          <a:p>
            <a:br>
              <a:rPr lang="en-US" sz="2400" dirty="0">
                <a:latin typeface="Gill Sans MT" panose="020B0502020104020203" pitchFamily="34" charset="77"/>
              </a:rPr>
            </a:br>
            <a:r>
              <a:rPr lang="en-US" sz="2400" dirty="0">
                <a:latin typeface="Gill Sans MT" panose="020B0502020104020203" pitchFamily="34" charset="77"/>
              </a:rPr>
              <a:t>Details marketing claims from 23andMe that support this definition</a:t>
            </a:r>
          </a:p>
          <a:p>
            <a:endParaRPr lang="en-US" sz="2400" dirty="0">
              <a:latin typeface="Gill Sans MT" panose="020B0502020104020203" pitchFamily="34" charset="77"/>
            </a:endParaRPr>
          </a:p>
          <a:p>
            <a:r>
              <a:rPr lang="en-US" sz="2400" dirty="0">
                <a:latin typeface="Gill Sans MT" panose="020B0502020104020203" pitchFamily="34" charset="77"/>
              </a:rPr>
              <a:t>A twitter explosion soon followed</a:t>
            </a:r>
          </a:p>
        </p:txBody>
      </p:sp>
    </p:spTree>
    <p:extLst>
      <p:ext uri="{BB962C8B-B14F-4D97-AF65-F5344CB8AC3E}">
        <p14:creationId xmlns:p14="http://schemas.microsoft.com/office/powerpoint/2010/main" val="41825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Was the FDA over-reacting?</a:t>
            </a:r>
            <a:endParaRPr lang="en-US" sz="2800" b="1" i="0" dirty="0">
              <a:latin typeface="Gill Sans"/>
              <a:cs typeface="Gill Sans"/>
            </a:endParaRPr>
          </a:p>
        </p:txBody>
      </p:sp>
      <p:pic>
        <p:nvPicPr>
          <p:cNvPr id="2" name="Picture 1">
            <a:extLst>
              <a:ext uri="{FF2B5EF4-FFF2-40B4-BE49-F238E27FC236}">
                <a16:creationId xmlns:a16="http://schemas.microsoft.com/office/drawing/2014/main" id="{9609CF5C-7224-2348-90E4-B2A28DA3AD98}"/>
              </a:ext>
            </a:extLst>
          </p:cNvPr>
          <p:cNvPicPr>
            <a:picLocks noChangeAspect="1"/>
          </p:cNvPicPr>
          <p:nvPr/>
        </p:nvPicPr>
        <p:blipFill>
          <a:blip r:embed="rId3"/>
          <a:stretch>
            <a:fillRect/>
          </a:stretch>
        </p:blipFill>
        <p:spPr>
          <a:xfrm>
            <a:off x="444500" y="1250950"/>
            <a:ext cx="4686300" cy="2222473"/>
          </a:xfrm>
          <a:prstGeom prst="rect">
            <a:avLst/>
          </a:prstGeom>
        </p:spPr>
      </p:pic>
      <p:pic>
        <p:nvPicPr>
          <p:cNvPr id="3" name="Picture 2">
            <a:extLst>
              <a:ext uri="{FF2B5EF4-FFF2-40B4-BE49-F238E27FC236}">
                <a16:creationId xmlns:a16="http://schemas.microsoft.com/office/drawing/2014/main" id="{B687B67A-BB73-B64D-AEC8-DCBC5427F3C1}"/>
              </a:ext>
            </a:extLst>
          </p:cNvPr>
          <p:cNvPicPr>
            <a:picLocks noChangeAspect="1"/>
          </p:cNvPicPr>
          <p:nvPr/>
        </p:nvPicPr>
        <p:blipFill>
          <a:blip r:embed="rId4"/>
          <a:stretch>
            <a:fillRect/>
          </a:stretch>
        </p:blipFill>
        <p:spPr>
          <a:xfrm>
            <a:off x="2857500" y="3251200"/>
            <a:ext cx="6045200" cy="3606800"/>
          </a:xfrm>
          <a:prstGeom prst="rect">
            <a:avLst/>
          </a:prstGeom>
        </p:spPr>
      </p:pic>
      <p:sp>
        <p:nvSpPr>
          <p:cNvPr id="7" name="TextBox 6">
            <a:extLst>
              <a:ext uri="{FF2B5EF4-FFF2-40B4-BE49-F238E27FC236}">
                <a16:creationId xmlns:a16="http://schemas.microsoft.com/office/drawing/2014/main" id="{3BD2E675-B673-3541-BB53-FFCB06571DB1}"/>
              </a:ext>
            </a:extLst>
          </p:cNvPr>
          <p:cNvSpPr txBox="1"/>
          <p:nvPr/>
        </p:nvSpPr>
        <p:spPr>
          <a:xfrm>
            <a:off x="1333500" y="4584700"/>
            <a:ext cx="1271502" cy="584775"/>
          </a:xfrm>
          <a:prstGeom prst="rect">
            <a:avLst/>
          </a:prstGeom>
          <a:noFill/>
        </p:spPr>
        <p:txBody>
          <a:bodyPr wrap="none" rtlCol="0">
            <a:spAutoFit/>
          </a:bodyPr>
          <a:lstStyle/>
          <a:p>
            <a:r>
              <a:rPr lang="en-US" sz="3200" dirty="0">
                <a:latin typeface="Gill Sans MT" panose="020B0502020104020203" pitchFamily="34" charset="77"/>
              </a:rPr>
              <a:t>(2011)</a:t>
            </a:r>
          </a:p>
        </p:txBody>
      </p:sp>
      <p:cxnSp>
        <p:nvCxnSpPr>
          <p:cNvPr id="9" name="Straight Connector 8">
            <a:extLst>
              <a:ext uri="{FF2B5EF4-FFF2-40B4-BE49-F238E27FC236}">
                <a16:creationId xmlns:a16="http://schemas.microsoft.com/office/drawing/2014/main" id="{CB746ABE-5014-1849-8EE7-42429B8F1876}"/>
              </a:ext>
            </a:extLst>
          </p:cNvPr>
          <p:cNvCxnSpPr/>
          <p:nvPr/>
        </p:nvCxnSpPr>
        <p:spPr>
          <a:xfrm>
            <a:off x="2857500" y="6172200"/>
            <a:ext cx="58039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00BB851-9F31-6849-9953-9CB6A7497281}"/>
              </a:ext>
            </a:extLst>
          </p:cNvPr>
          <p:cNvCxnSpPr/>
          <p:nvPr/>
        </p:nvCxnSpPr>
        <p:spPr>
          <a:xfrm>
            <a:off x="2857500" y="6375400"/>
            <a:ext cx="58039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E054EA8-3C53-EA4F-AEC7-40E7C4ECAD22}"/>
              </a:ext>
            </a:extLst>
          </p:cNvPr>
          <p:cNvSpPr txBox="1"/>
          <p:nvPr/>
        </p:nvSpPr>
        <p:spPr>
          <a:xfrm>
            <a:off x="5562600" y="1498312"/>
            <a:ext cx="3200399" cy="1323439"/>
          </a:xfrm>
          <a:prstGeom prst="rect">
            <a:avLst/>
          </a:prstGeom>
          <a:noFill/>
        </p:spPr>
        <p:txBody>
          <a:bodyPr wrap="square" rtlCol="0">
            <a:spAutoFit/>
          </a:bodyPr>
          <a:lstStyle/>
          <a:p>
            <a:r>
              <a:rPr lang="en-US" sz="2000" dirty="0">
                <a:latin typeface="Gill Sans MT" panose="020B0502020104020203" pitchFamily="34" charset="77"/>
              </a:rPr>
              <a:t>This and subsequent studies suggest most people are not adversely affected by these test results</a:t>
            </a:r>
          </a:p>
        </p:txBody>
      </p:sp>
    </p:spTree>
    <p:extLst>
      <p:ext uri="{BB962C8B-B14F-4D97-AF65-F5344CB8AC3E}">
        <p14:creationId xmlns:p14="http://schemas.microsoft.com/office/powerpoint/2010/main" val="303515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23andMe in the post-FDA letter era</a:t>
            </a:r>
            <a:endParaRPr lang="en-US" sz="2800" b="1" i="0" dirty="0">
              <a:latin typeface="Gill Sans"/>
              <a:cs typeface="Gill Sans"/>
            </a:endParaRPr>
          </a:p>
        </p:txBody>
      </p:sp>
      <p:sp>
        <p:nvSpPr>
          <p:cNvPr id="3" name="TextBox 2">
            <a:extLst>
              <a:ext uri="{FF2B5EF4-FFF2-40B4-BE49-F238E27FC236}">
                <a16:creationId xmlns:a16="http://schemas.microsoft.com/office/drawing/2014/main" id="{C8DCD2BE-AB2E-3E42-B556-5A46F20D2978}"/>
              </a:ext>
            </a:extLst>
          </p:cNvPr>
          <p:cNvSpPr txBox="1"/>
          <p:nvPr/>
        </p:nvSpPr>
        <p:spPr>
          <a:xfrm>
            <a:off x="441961" y="1210960"/>
            <a:ext cx="757428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Gill Sans MT" panose="020B0502020104020203" pitchFamily="34" charset="77"/>
              </a:rPr>
              <a:t>Shortly after, health reports removed for new customers (I was still able to view mine for a long time afterward, since I was a pre-FDA-letter customer!)</a:t>
            </a:r>
          </a:p>
          <a:p>
            <a:endParaRPr lang="en-US" sz="2400" dirty="0">
              <a:latin typeface="Gill Sans MT" panose="020B0502020104020203" pitchFamily="34" charset="77"/>
            </a:endParaRPr>
          </a:p>
          <a:p>
            <a:pPr marL="285750" indent="-285750">
              <a:buFont typeface="Arial" panose="020B0604020202020204" pitchFamily="34" charset="0"/>
              <a:buChar char="•"/>
            </a:pPr>
            <a:r>
              <a:rPr lang="en-US" sz="2400" dirty="0">
                <a:latin typeface="Gill Sans MT" panose="020B0502020104020203" pitchFamily="34" charset="77"/>
              </a:rPr>
              <a:t>In the mean time, new customers were mostly getting ancestry information.</a:t>
            </a:r>
          </a:p>
        </p:txBody>
      </p:sp>
      <p:pic>
        <p:nvPicPr>
          <p:cNvPr id="6" name="Picture 5">
            <a:extLst>
              <a:ext uri="{FF2B5EF4-FFF2-40B4-BE49-F238E27FC236}">
                <a16:creationId xmlns:a16="http://schemas.microsoft.com/office/drawing/2014/main" id="{96328838-C656-A240-8AED-96037BA39E1C}"/>
              </a:ext>
            </a:extLst>
          </p:cNvPr>
          <p:cNvPicPr>
            <a:picLocks noChangeAspect="1"/>
          </p:cNvPicPr>
          <p:nvPr/>
        </p:nvPicPr>
        <p:blipFill>
          <a:blip r:embed="rId3"/>
          <a:stretch>
            <a:fillRect/>
          </a:stretch>
        </p:blipFill>
        <p:spPr>
          <a:xfrm>
            <a:off x="1257300" y="3920601"/>
            <a:ext cx="6629400" cy="2693645"/>
          </a:xfrm>
          <a:prstGeom prst="rect">
            <a:avLst/>
          </a:prstGeom>
          <a:ln>
            <a:solidFill>
              <a:schemeClr val="tx1"/>
            </a:solidFill>
          </a:ln>
        </p:spPr>
      </p:pic>
      <p:sp>
        <p:nvSpPr>
          <p:cNvPr id="7" name="Rectangle 6">
            <a:extLst>
              <a:ext uri="{FF2B5EF4-FFF2-40B4-BE49-F238E27FC236}">
                <a16:creationId xmlns:a16="http://schemas.microsoft.com/office/drawing/2014/main" id="{8C9FFFDD-D524-004E-9F5F-FE056C4613B2}"/>
              </a:ext>
            </a:extLst>
          </p:cNvPr>
          <p:cNvSpPr/>
          <p:nvPr/>
        </p:nvSpPr>
        <p:spPr>
          <a:xfrm>
            <a:off x="5859780" y="3712942"/>
            <a:ext cx="2522220" cy="203253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4E400C6-49B3-E341-9C42-3CD56FDBEAA3}"/>
              </a:ext>
            </a:extLst>
          </p:cNvPr>
          <p:cNvSpPr txBox="1"/>
          <p:nvPr/>
        </p:nvSpPr>
        <p:spPr>
          <a:xfrm>
            <a:off x="6964680" y="3322320"/>
            <a:ext cx="1994585" cy="461665"/>
          </a:xfrm>
          <a:prstGeom prst="rect">
            <a:avLst/>
          </a:prstGeom>
          <a:noFill/>
        </p:spPr>
        <p:txBody>
          <a:bodyPr wrap="none" rtlCol="0">
            <a:spAutoFit/>
          </a:bodyPr>
          <a:lstStyle/>
          <a:p>
            <a:r>
              <a:rPr lang="en-US" sz="2400" dirty="0">
                <a:solidFill>
                  <a:srgbClr val="FF0000"/>
                </a:solidFill>
                <a:latin typeface="Gill Sans MT" panose="020B0502020104020203" pitchFamily="34" charset="77"/>
              </a:rPr>
              <a:t>New DTC era</a:t>
            </a:r>
          </a:p>
        </p:txBody>
      </p:sp>
    </p:spTree>
    <p:extLst>
      <p:ext uri="{BB962C8B-B14F-4D97-AF65-F5344CB8AC3E}">
        <p14:creationId xmlns:p14="http://schemas.microsoft.com/office/powerpoint/2010/main" val="38562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2015: Carrier status tests approved</a:t>
            </a:r>
            <a:endParaRPr lang="en-US" sz="2800" b="1" i="0" dirty="0">
              <a:latin typeface="Gill Sans"/>
              <a:cs typeface="Gill Sans"/>
            </a:endParaRPr>
          </a:p>
        </p:txBody>
      </p:sp>
      <p:sp>
        <p:nvSpPr>
          <p:cNvPr id="2" name="TextBox 1">
            <a:extLst>
              <a:ext uri="{FF2B5EF4-FFF2-40B4-BE49-F238E27FC236}">
                <a16:creationId xmlns:a16="http://schemas.microsoft.com/office/drawing/2014/main" id="{FFBCF711-29BE-1244-8698-71A06729A87D}"/>
              </a:ext>
            </a:extLst>
          </p:cNvPr>
          <p:cNvSpPr txBox="1"/>
          <p:nvPr/>
        </p:nvSpPr>
        <p:spPr>
          <a:xfrm>
            <a:off x="508000" y="1663700"/>
            <a:ext cx="7538719"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Gill Sans MT" panose="020B0502020104020203" pitchFamily="34" charset="77"/>
              </a:rPr>
              <a:t>23andme receives FDA device approval for carrier screening for Bloom Syndrome (First FDA-approved DTC test)</a:t>
            </a:r>
          </a:p>
          <a:p>
            <a:pPr marL="285750" indent="-285750">
              <a:buFont typeface="Arial" panose="020B0604020202020204" pitchFamily="34" charset="0"/>
              <a:buChar char="•"/>
            </a:pPr>
            <a:r>
              <a:rPr lang="en-US" sz="2400" dirty="0">
                <a:latin typeface="Gill Sans MT" panose="020B0502020104020203" pitchFamily="34" charset="77"/>
              </a:rPr>
              <a:t>Required extensive validation, but also research on user comprehension</a:t>
            </a:r>
          </a:p>
          <a:p>
            <a:pPr marL="285750" indent="-285750">
              <a:buFont typeface="Arial" panose="020B0604020202020204" pitchFamily="34" charset="0"/>
              <a:buChar char="•"/>
            </a:pPr>
            <a:r>
              <a:rPr lang="en-US" sz="2400" dirty="0">
                <a:latin typeface="Gill Sans MT" panose="020B0502020104020203" pitchFamily="34" charset="77"/>
              </a:rPr>
              <a:t>New requirement: must do a better job explaining to customers what the results mean</a:t>
            </a:r>
          </a:p>
          <a:p>
            <a:pPr marL="285750" indent="-285750">
              <a:buFont typeface="Arial" panose="020B0604020202020204" pitchFamily="34" charset="0"/>
              <a:buChar char="•"/>
            </a:pPr>
            <a:r>
              <a:rPr lang="en-US" sz="2400" dirty="0">
                <a:latin typeface="Gill Sans MT" panose="020B0502020104020203" pitchFamily="34" charset="77"/>
              </a:rPr>
              <a:t>You’ll have to take a quick genetics lesson before viewing your carrier status results!</a:t>
            </a:r>
          </a:p>
          <a:p>
            <a:pPr marL="285750" indent="-285750">
              <a:buFont typeface="Arial" panose="020B0604020202020204" pitchFamily="34" charset="0"/>
              <a:buChar char="•"/>
            </a:pPr>
            <a:r>
              <a:rPr lang="en-US" sz="2400" dirty="0">
                <a:latin typeface="Gill Sans MT" panose="020B0502020104020203" pitchFamily="34" charset="77"/>
              </a:rPr>
              <a:t>FDA determined carrier status tests as lower risk, allowing other carrier tests to be developed</a:t>
            </a:r>
          </a:p>
        </p:txBody>
      </p:sp>
    </p:spTree>
    <p:extLst>
      <p:ext uri="{BB962C8B-B14F-4D97-AF65-F5344CB8AC3E}">
        <p14:creationId xmlns:p14="http://schemas.microsoft.com/office/powerpoint/2010/main" val="3892328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JC4 student questions</a:t>
            </a:r>
            <a:endParaRPr lang="en-US" sz="2800" b="1" i="0" dirty="0">
              <a:latin typeface="Gill Sans"/>
              <a:cs typeface="Gill Sans"/>
            </a:endParaRPr>
          </a:p>
        </p:txBody>
      </p:sp>
      <p:sp>
        <p:nvSpPr>
          <p:cNvPr id="6" name="TextBox 5">
            <a:extLst>
              <a:ext uri="{FF2B5EF4-FFF2-40B4-BE49-F238E27FC236}">
                <a16:creationId xmlns:a16="http://schemas.microsoft.com/office/drawing/2014/main" id="{7C8E3FEF-3EC9-B34C-8054-25DE7F9A4B3A}"/>
              </a:ext>
            </a:extLst>
          </p:cNvPr>
          <p:cNvSpPr txBox="1"/>
          <p:nvPr/>
        </p:nvSpPr>
        <p:spPr>
          <a:xfrm>
            <a:off x="317715" y="1379349"/>
            <a:ext cx="8113363" cy="2862322"/>
          </a:xfrm>
          <a:prstGeom prst="rect">
            <a:avLst/>
          </a:prstGeom>
          <a:noFill/>
        </p:spPr>
        <p:txBody>
          <a:bodyPr wrap="square" rtlCol="0">
            <a:spAutoFit/>
          </a:bodyPr>
          <a:lstStyle/>
          <a:p>
            <a:r>
              <a:rPr lang="en-US" i="1" dirty="0"/>
              <a:t>The FDA seems to care a lot about validation in regards to these tests. Since having a broad testing group to mitigate ethnic/racial biases is crucial to mitigate validation, </a:t>
            </a:r>
            <a:r>
              <a:rPr lang="en-US" b="1" i="1" dirty="0">
                <a:solidFill>
                  <a:srgbClr val="FF0000"/>
                </a:solidFill>
              </a:rPr>
              <a:t>does the FDA outright make any requirements for including a diversity of samples</a:t>
            </a:r>
            <a:r>
              <a:rPr lang="en-US" i="1" dirty="0"/>
              <a:t>? Is that what they mean in table 2 "Panel content regulated by risk level" DCT paper.</a:t>
            </a:r>
          </a:p>
          <a:p>
            <a:endParaRPr lang="en-US" i="1" dirty="0"/>
          </a:p>
          <a:p>
            <a:r>
              <a:rPr lang="en-US" i="1" dirty="0"/>
              <a:t>Most studies were relying on large data sets generated from specific populations. </a:t>
            </a:r>
            <a:r>
              <a:rPr lang="en-US" b="1" i="1" dirty="0">
                <a:solidFill>
                  <a:srgbClr val="FF0000"/>
                </a:solidFill>
              </a:rPr>
              <a:t>How do health-care providers take the potential influence of ethnic and racial differences across human populations into consideration </a:t>
            </a:r>
            <a:r>
              <a:rPr lang="en-US" i="1" dirty="0"/>
              <a:t>when providing health advice to customers with a quite different genetic ancestry? How do they access analytical validity, clinical validity, and clinical utility?</a:t>
            </a:r>
          </a:p>
        </p:txBody>
      </p:sp>
      <p:sp>
        <p:nvSpPr>
          <p:cNvPr id="7" name="Rectangle 6">
            <a:extLst>
              <a:ext uri="{FF2B5EF4-FFF2-40B4-BE49-F238E27FC236}">
                <a16:creationId xmlns:a16="http://schemas.microsoft.com/office/drawing/2014/main" id="{ADBE9760-6023-D049-BEC0-F365E8D12E3E}"/>
              </a:ext>
            </a:extLst>
          </p:cNvPr>
          <p:cNvSpPr/>
          <p:nvPr/>
        </p:nvSpPr>
        <p:spPr>
          <a:xfrm>
            <a:off x="317714" y="4272677"/>
            <a:ext cx="8950271" cy="2585323"/>
          </a:xfrm>
          <a:prstGeom prst="rect">
            <a:avLst/>
          </a:prstGeom>
        </p:spPr>
        <p:txBody>
          <a:bodyPr wrap="square">
            <a:spAutoFit/>
          </a:bodyPr>
          <a:lstStyle/>
          <a:p>
            <a:r>
              <a:rPr lang="en-US" dirty="0">
                <a:solidFill>
                  <a:schemeClr val="accent1"/>
                </a:solidFill>
              </a:rPr>
              <a:t>Bloom Syndrome Review:</a:t>
            </a:r>
          </a:p>
          <a:p>
            <a:r>
              <a:rPr lang="en-US" dirty="0">
                <a:solidFill>
                  <a:srgbClr val="0000FF"/>
                </a:solidFill>
                <a:hlinkClick r:id="rId3">
                  <a:extLst>
                    <a:ext uri="{A12FA001-AC4F-418D-AE19-62706E023703}">
                      <ahyp:hlinkClr xmlns:ahyp="http://schemas.microsoft.com/office/drawing/2018/hyperlinkcolor" val="tx"/>
                    </a:ext>
                  </a:extLst>
                </a:hlinkClick>
              </a:rPr>
              <a:t>https://www.accessdata.fda.gov/cdrh_docs/reviews/den140044.</a:t>
            </a:r>
            <a:r>
              <a:rPr lang="en-US" dirty="0">
                <a:solidFill>
                  <a:schemeClr val="accent1"/>
                </a:solidFill>
                <a:hlinkClick r:id="rId3">
                  <a:extLst>
                    <a:ext uri="{A12FA001-AC4F-418D-AE19-62706E023703}">
                      <ahyp:hlinkClr xmlns:ahyp="http://schemas.microsoft.com/office/drawing/2018/hyperlinkcolor" val="tx"/>
                    </a:ext>
                  </a:extLst>
                </a:hlinkClick>
              </a:rPr>
              <a:t>pdf</a:t>
            </a:r>
            <a:endParaRPr lang="en-US" dirty="0">
              <a:solidFill>
                <a:schemeClr val="accent1"/>
              </a:solidFill>
            </a:endParaRPr>
          </a:p>
          <a:p>
            <a:r>
              <a:rPr lang="en-US" dirty="0">
                <a:solidFill>
                  <a:schemeClr val="accent1"/>
                </a:solidFill>
              </a:rPr>
              <a:t>Most relevant for individuals of Ashkenazi Jewish descent</a:t>
            </a:r>
          </a:p>
          <a:p>
            <a:r>
              <a:rPr lang="en-US" dirty="0">
                <a:solidFill>
                  <a:schemeClr val="accent1"/>
                </a:solidFill>
              </a:rPr>
              <a:t>Detailed testing to determine validity of test results</a:t>
            </a:r>
          </a:p>
          <a:p>
            <a:endParaRPr lang="en-US" dirty="0">
              <a:solidFill>
                <a:schemeClr val="accent1"/>
              </a:solidFill>
            </a:endParaRPr>
          </a:p>
          <a:p>
            <a:r>
              <a:rPr lang="en-US" dirty="0">
                <a:solidFill>
                  <a:schemeClr val="accent1"/>
                </a:solidFill>
              </a:rPr>
              <a:t>Many other tests will say something like “This test is most relevant for people of XX descent”</a:t>
            </a:r>
          </a:p>
          <a:p>
            <a:endParaRPr lang="en-US" dirty="0">
              <a:solidFill>
                <a:schemeClr val="accent1"/>
              </a:solidFill>
            </a:endParaRPr>
          </a:p>
          <a:p>
            <a:r>
              <a:rPr lang="en-US" dirty="0">
                <a:solidFill>
                  <a:schemeClr val="accent1"/>
                </a:solidFill>
              </a:rPr>
              <a:t>This issue will be even more relevant for PRS. 23andme now has a T2D test. Not yet FDA approved.</a:t>
            </a:r>
          </a:p>
        </p:txBody>
      </p:sp>
    </p:spTree>
    <p:extLst>
      <p:ext uri="{BB962C8B-B14F-4D97-AF65-F5344CB8AC3E}">
        <p14:creationId xmlns:p14="http://schemas.microsoft.com/office/powerpoint/2010/main" val="2710976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2017: Genetic health risk tests approved</a:t>
            </a:r>
            <a:endParaRPr lang="en-US" sz="2800" b="1" i="0" dirty="0">
              <a:latin typeface="Gill Sans"/>
              <a:cs typeface="Gill Sans"/>
            </a:endParaRPr>
          </a:p>
        </p:txBody>
      </p:sp>
      <p:sp>
        <p:nvSpPr>
          <p:cNvPr id="2" name="TextBox 1">
            <a:extLst>
              <a:ext uri="{FF2B5EF4-FFF2-40B4-BE49-F238E27FC236}">
                <a16:creationId xmlns:a16="http://schemas.microsoft.com/office/drawing/2014/main" id="{FFBCF711-29BE-1244-8698-71A06729A87D}"/>
              </a:ext>
            </a:extLst>
          </p:cNvPr>
          <p:cNvSpPr txBox="1"/>
          <p:nvPr/>
        </p:nvSpPr>
        <p:spPr>
          <a:xfrm>
            <a:off x="508000" y="1663700"/>
            <a:ext cx="7538719"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Gill Sans MT" panose="020B0502020104020203" pitchFamily="34" charset="77"/>
              </a:rPr>
              <a:t>23andMe’s “Personal Genome Service” approved</a:t>
            </a:r>
          </a:p>
          <a:p>
            <a:pPr marL="285750" indent="-285750">
              <a:buFont typeface="Arial" panose="020B0604020202020204" pitchFamily="34" charset="0"/>
              <a:buChar char="•"/>
            </a:pPr>
            <a:r>
              <a:rPr lang="en-US" sz="2400" dirty="0">
                <a:latin typeface="Gill Sans MT" panose="020B0502020104020203" pitchFamily="34" charset="77"/>
              </a:rPr>
              <a:t>Tests for 10 diseases or conditions (Alzheimer, Parkinson, hereditary thrombophilia, and others)</a:t>
            </a:r>
          </a:p>
          <a:p>
            <a:pPr marL="285750" indent="-285750">
              <a:buFont typeface="Arial" panose="020B0604020202020204" pitchFamily="34" charset="0"/>
              <a:buChar char="•"/>
            </a:pPr>
            <a:r>
              <a:rPr lang="en-US" sz="2400" dirty="0">
                <a:latin typeface="Gill Sans MT" panose="020B0502020104020203" pitchFamily="34" charset="77"/>
              </a:rPr>
              <a:t>Much reduced list compared to what was reported in the pre-FDA approval days</a:t>
            </a:r>
          </a:p>
          <a:p>
            <a:pPr marL="285750" indent="-285750">
              <a:buFont typeface="Arial" panose="020B0604020202020204" pitchFamily="34" charset="0"/>
              <a:buChar char="•"/>
            </a:pPr>
            <a:r>
              <a:rPr lang="en-US" sz="2400" dirty="0">
                <a:latin typeface="Gill Sans MT" panose="020B0502020104020203" pitchFamily="34" charset="77"/>
              </a:rPr>
              <a:t>Much stronger emphasis on consumer education</a:t>
            </a:r>
          </a:p>
        </p:txBody>
      </p:sp>
      <p:pic>
        <p:nvPicPr>
          <p:cNvPr id="3" name="Picture 2">
            <a:extLst>
              <a:ext uri="{FF2B5EF4-FFF2-40B4-BE49-F238E27FC236}">
                <a16:creationId xmlns:a16="http://schemas.microsoft.com/office/drawing/2014/main" id="{B3CCB519-5491-BD4D-B82E-A1268EEF885D}"/>
              </a:ext>
            </a:extLst>
          </p:cNvPr>
          <p:cNvPicPr>
            <a:picLocks noChangeAspect="1"/>
          </p:cNvPicPr>
          <p:nvPr/>
        </p:nvPicPr>
        <p:blipFill>
          <a:blip r:embed="rId3"/>
          <a:stretch>
            <a:fillRect/>
          </a:stretch>
        </p:blipFill>
        <p:spPr>
          <a:xfrm>
            <a:off x="508000" y="4186057"/>
            <a:ext cx="8290560" cy="2185591"/>
          </a:xfrm>
          <a:prstGeom prst="rect">
            <a:avLst/>
          </a:prstGeom>
        </p:spPr>
      </p:pic>
    </p:spTree>
    <p:extLst>
      <p:ext uri="{BB962C8B-B14F-4D97-AF65-F5344CB8AC3E}">
        <p14:creationId xmlns:p14="http://schemas.microsoft.com/office/powerpoint/2010/main" val="1542988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JC4 student questions</a:t>
            </a:r>
            <a:endParaRPr lang="en-US" sz="2800" b="1" i="0" dirty="0">
              <a:latin typeface="Gill Sans"/>
              <a:cs typeface="Gill Sans"/>
            </a:endParaRPr>
          </a:p>
        </p:txBody>
      </p:sp>
      <p:sp>
        <p:nvSpPr>
          <p:cNvPr id="6" name="TextBox 5">
            <a:extLst>
              <a:ext uri="{FF2B5EF4-FFF2-40B4-BE49-F238E27FC236}">
                <a16:creationId xmlns:a16="http://schemas.microsoft.com/office/drawing/2014/main" id="{7C8E3FEF-3EC9-B34C-8054-25DE7F9A4B3A}"/>
              </a:ext>
            </a:extLst>
          </p:cNvPr>
          <p:cNvSpPr txBox="1"/>
          <p:nvPr/>
        </p:nvSpPr>
        <p:spPr>
          <a:xfrm>
            <a:off x="317715" y="1379349"/>
            <a:ext cx="8113363" cy="646331"/>
          </a:xfrm>
          <a:prstGeom prst="rect">
            <a:avLst/>
          </a:prstGeom>
          <a:noFill/>
        </p:spPr>
        <p:txBody>
          <a:bodyPr wrap="square" rtlCol="0">
            <a:spAutoFit/>
          </a:bodyPr>
          <a:lstStyle/>
          <a:p>
            <a:r>
              <a:rPr lang="en-US" i="1" dirty="0"/>
              <a:t>Have there been any situations where </a:t>
            </a:r>
            <a:r>
              <a:rPr lang="en-US" b="1" i="1" dirty="0">
                <a:solidFill>
                  <a:srgbClr val="FF0000"/>
                </a:solidFill>
              </a:rPr>
              <a:t>higher risk for heritable diseases where no intervention</a:t>
            </a:r>
            <a:r>
              <a:rPr lang="en-US" i="1" dirty="0"/>
              <a:t> can be taken have been reported to a patient/ customer?</a:t>
            </a:r>
          </a:p>
        </p:txBody>
      </p:sp>
      <p:pic>
        <p:nvPicPr>
          <p:cNvPr id="2" name="Picture 1">
            <a:extLst>
              <a:ext uri="{FF2B5EF4-FFF2-40B4-BE49-F238E27FC236}">
                <a16:creationId xmlns:a16="http://schemas.microsoft.com/office/drawing/2014/main" id="{393AC15B-24ED-9047-8F54-BC8034ED3A24}"/>
              </a:ext>
            </a:extLst>
          </p:cNvPr>
          <p:cNvPicPr>
            <a:picLocks noChangeAspect="1"/>
          </p:cNvPicPr>
          <p:nvPr/>
        </p:nvPicPr>
        <p:blipFill>
          <a:blip r:embed="rId3"/>
          <a:stretch>
            <a:fillRect/>
          </a:stretch>
        </p:blipFill>
        <p:spPr>
          <a:xfrm>
            <a:off x="402956" y="2220077"/>
            <a:ext cx="5560017" cy="3775320"/>
          </a:xfrm>
          <a:prstGeom prst="rect">
            <a:avLst/>
          </a:prstGeom>
          <a:ln>
            <a:solidFill>
              <a:schemeClr val="tx1"/>
            </a:solidFill>
          </a:ln>
        </p:spPr>
      </p:pic>
      <p:sp>
        <p:nvSpPr>
          <p:cNvPr id="3" name="Rectangle 2">
            <a:extLst>
              <a:ext uri="{FF2B5EF4-FFF2-40B4-BE49-F238E27FC236}">
                <a16:creationId xmlns:a16="http://schemas.microsoft.com/office/drawing/2014/main" id="{38D9D919-9A23-AE4A-A66F-BA925AE76A14}"/>
              </a:ext>
            </a:extLst>
          </p:cNvPr>
          <p:cNvSpPr/>
          <p:nvPr/>
        </p:nvSpPr>
        <p:spPr>
          <a:xfrm>
            <a:off x="0" y="6407176"/>
            <a:ext cx="8741044" cy="369332"/>
          </a:xfrm>
          <a:prstGeom prst="rect">
            <a:avLst/>
          </a:prstGeom>
        </p:spPr>
        <p:txBody>
          <a:bodyPr wrap="square">
            <a:spAutoFit/>
          </a:bodyPr>
          <a:lstStyle/>
          <a:p>
            <a:r>
              <a:rPr lang="en-US" dirty="0"/>
              <a:t>https://www.23andme.com/topics/health-predispositions/late-onset-</a:t>
            </a:r>
            <a:r>
              <a:rPr lang="en-US" dirty="0" err="1"/>
              <a:t>alzheimers</a:t>
            </a:r>
            <a:r>
              <a:rPr lang="en-US" dirty="0"/>
              <a:t>/</a:t>
            </a:r>
          </a:p>
        </p:txBody>
      </p:sp>
      <p:pic>
        <p:nvPicPr>
          <p:cNvPr id="7" name="Picture 6">
            <a:extLst>
              <a:ext uri="{FF2B5EF4-FFF2-40B4-BE49-F238E27FC236}">
                <a16:creationId xmlns:a16="http://schemas.microsoft.com/office/drawing/2014/main" id="{355CA158-A339-E049-964A-27CC69E9A39E}"/>
              </a:ext>
            </a:extLst>
          </p:cNvPr>
          <p:cNvPicPr>
            <a:picLocks noChangeAspect="1"/>
          </p:cNvPicPr>
          <p:nvPr/>
        </p:nvPicPr>
        <p:blipFill>
          <a:blip r:embed="rId4"/>
          <a:stretch>
            <a:fillRect/>
          </a:stretch>
        </p:blipFill>
        <p:spPr>
          <a:xfrm>
            <a:off x="4778644" y="3468097"/>
            <a:ext cx="3962400" cy="2527300"/>
          </a:xfrm>
          <a:prstGeom prst="rect">
            <a:avLst/>
          </a:prstGeom>
          <a:ln>
            <a:solidFill>
              <a:schemeClr val="tx1"/>
            </a:solidFill>
          </a:ln>
        </p:spPr>
      </p:pic>
      <p:sp>
        <p:nvSpPr>
          <p:cNvPr id="8" name="Rectangle 7">
            <a:extLst>
              <a:ext uri="{FF2B5EF4-FFF2-40B4-BE49-F238E27FC236}">
                <a16:creationId xmlns:a16="http://schemas.microsoft.com/office/drawing/2014/main" id="{C0424935-7586-A245-9B13-7DF57ECAD618}"/>
              </a:ext>
            </a:extLst>
          </p:cNvPr>
          <p:cNvSpPr/>
          <p:nvPr/>
        </p:nvSpPr>
        <p:spPr>
          <a:xfrm>
            <a:off x="304800" y="4989465"/>
            <a:ext cx="4572000" cy="1200329"/>
          </a:xfrm>
          <a:prstGeom prst="rect">
            <a:avLst/>
          </a:prstGeom>
          <a:solidFill>
            <a:schemeClr val="bg1"/>
          </a:solidFill>
          <a:ln>
            <a:solidFill>
              <a:schemeClr val="tx1"/>
            </a:solidFill>
          </a:ln>
        </p:spPr>
        <p:txBody>
          <a:bodyPr>
            <a:spAutoFit/>
          </a:bodyPr>
          <a:lstStyle/>
          <a:p>
            <a:r>
              <a:rPr lang="en-US" b="1" dirty="0">
                <a:latin typeface="Gill Sans MT" panose="020B0502020104020203" pitchFamily="34" charset="77"/>
              </a:rPr>
              <a:t>What about free 3</a:t>
            </a:r>
            <a:r>
              <a:rPr lang="en-US" b="1" baseline="30000" dirty="0">
                <a:latin typeface="Gill Sans MT" panose="020B0502020104020203" pitchFamily="34" charset="77"/>
              </a:rPr>
              <a:t>rd</a:t>
            </a:r>
            <a:r>
              <a:rPr lang="en-US" b="1" dirty="0">
                <a:latin typeface="Gill Sans MT" panose="020B0502020104020203" pitchFamily="34" charset="77"/>
              </a:rPr>
              <a:t> party sites that will analyze the raw data? (like </a:t>
            </a:r>
            <a:r>
              <a:rPr lang="en-US" b="1" dirty="0" err="1">
                <a:latin typeface="Gill Sans MT" panose="020B0502020104020203" pitchFamily="34" charset="77"/>
              </a:rPr>
              <a:t>GEDmatch</a:t>
            </a:r>
            <a:r>
              <a:rPr lang="en-US" b="1" dirty="0">
                <a:latin typeface="Gill Sans MT" panose="020B0502020104020203" pitchFamily="34" charset="77"/>
              </a:rPr>
              <a:t>, </a:t>
            </a:r>
            <a:r>
              <a:rPr lang="en-US" b="1" dirty="0" err="1">
                <a:latin typeface="Gill Sans MT" panose="020B0502020104020203" pitchFamily="34" charset="77"/>
              </a:rPr>
              <a:t>DNA.land</a:t>
            </a:r>
            <a:r>
              <a:rPr lang="en-US" b="1" dirty="0">
                <a:latin typeface="Gill Sans MT" panose="020B0502020104020203" pitchFamily="34" charset="77"/>
              </a:rPr>
              <a:t>) Should those be allowed? Should they be FDA regulated? </a:t>
            </a:r>
          </a:p>
        </p:txBody>
      </p:sp>
    </p:spTree>
    <p:extLst>
      <p:ext uri="{BB962C8B-B14F-4D97-AF65-F5344CB8AC3E}">
        <p14:creationId xmlns:p14="http://schemas.microsoft.com/office/powerpoint/2010/main" val="2278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JC4 student questions</a:t>
            </a:r>
            <a:endParaRPr lang="en-US" sz="2800" b="1" i="0" dirty="0">
              <a:latin typeface="Gill Sans"/>
              <a:cs typeface="Gill Sans"/>
            </a:endParaRPr>
          </a:p>
        </p:txBody>
      </p:sp>
      <p:sp>
        <p:nvSpPr>
          <p:cNvPr id="6" name="TextBox 5">
            <a:extLst>
              <a:ext uri="{FF2B5EF4-FFF2-40B4-BE49-F238E27FC236}">
                <a16:creationId xmlns:a16="http://schemas.microsoft.com/office/drawing/2014/main" id="{7C8E3FEF-3EC9-B34C-8054-25DE7F9A4B3A}"/>
              </a:ext>
            </a:extLst>
          </p:cNvPr>
          <p:cNvSpPr txBox="1"/>
          <p:nvPr/>
        </p:nvSpPr>
        <p:spPr>
          <a:xfrm>
            <a:off x="317715" y="1136879"/>
            <a:ext cx="8113363" cy="3139321"/>
          </a:xfrm>
          <a:prstGeom prst="rect">
            <a:avLst/>
          </a:prstGeom>
          <a:noFill/>
        </p:spPr>
        <p:txBody>
          <a:bodyPr wrap="square" rtlCol="0">
            <a:spAutoFit/>
          </a:bodyPr>
          <a:lstStyle/>
          <a:p>
            <a:r>
              <a:rPr lang="en-US" i="1" dirty="0"/>
              <a:t>The regulations and restrictions by FDA seem to be mostly because of concerns related to access to medical information by the “patients” and how it affects their mental and physical health after getting this information. Is the FDA also responsible for taking into consideration other ethical and privacy concerns </a:t>
            </a:r>
            <a:r>
              <a:rPr lang="en-US" b="1" i="1" dirty="0">
                <a:solidFill>
                  <a:srgbClr val="FF0000"/>
                </a:solidFill>
              </a:rPr>
              <a:t>(like data ownership and transfer)? Who regulates these?</a:t>
            </a:r>
          </a:p>
          <a:p>
            <a:endParaRPr lang="en-US" b="1" i="1" dirty="0">
              <a:solidFill>
                <a:srgbClr val="FF0000"/>
              </a:solidFill>
            </a:endParaRPr>
          </a:p>
          <a:p>
            <a:r>
              <a:rPr lang="en-US" i="1" dirty="0"/>
              <a:t>The direct to consumer paper doesn't really discuss the management of patient data by direct to consumer sequencing companies. How could organizations like the FDA or FTC </a:t>
            </a:r>
            <a:r>
              <a:rPr lang="en-US" b="1" i="1" dirty="0">
                <a:solidFill>
                  <a:srgbClr val="FF0000"/>
                </a:solidFill>
              </a:rPr>
              <a:t>regulate management of this private information?</a:t>
            </a:r>
            <a:r>
              <a:rPr lang="en-US" i="1" dirty="0"/>
              <a:t> Or are consumers supposed to recognize that by giving their samples to these companies that they are effectively giving away their genetic privacy?</a:t>
            </a:r>
          </a:p>
        </p:txBody>
      </p:sp>
      <p:pic>
        <p:nvPicPr>
          <p:cNvPr id="2" name="Picture 1">
            <a:extLst>
              <a:ext uri="{FF2B5EF4-FFF2-40B4-BE49-F238E27FC236}">
                <a16:creationId xmlns:a16="http://schemas.microsoft.com/office/drawing/2014/main" id="{82851DF1-8FD2-6843-B090-302A0DE671F8}"/>
              </a:ext>
            </a:extLst>
          </p:cNvPr>
          <p:cNvPicPr>
            <a:picLocks noChangeAspect="1"/>
          </p:cNvPicPr>
          <p:nvPr/>
        </p:nvPicPr>
        <p:blipFill>
          <a:blip r:embed="rId3"/>
          <a:stretch>
            <a:fillRect/>
          </a:stretch>
        </p:blipFill>
        <p:spPr>
          <a:xfrm>
            <a:off x="317715" y="4377898"/>
            <a:ext cx="6642100" cy="2133600"/>
          </a:xfrm>
          <a:prstGeom prst="rect">
            <a:avLst/>
          </a:prstGeom>
          <a:ln>
            <a:solidFill>
              <a:schemeClr val="tx1"/>
            </a:solidFill>
          </a:ln>
        </p:spPr>
      </p:pic>
      <p:pic>
        <p:nvPicPr>
          <p:cNvPr id="3" name="Picture 2">
            <a:extLst>
              <a:ext uri="{FF2B5EF4-FFF2-40B4-BE49-F238E27FC236}">
                <a16:creationId xmlns:a16="http://schemas.microsoft.com/office/drawing/2014/main" id="{DC8CE76C-CA83-AB49-862C-2920D44B08DE}"/>
              </a:ext>
            </a:extLst>
          </p:cNvPr>
          <p:cNvPicPr>
            <a:picLocks noChangeAspect="1"/>
          </p:cNvPicPr>
          <p:nvPr/>
        </p:nvPicPr>
        <p:blipFill>
          <a:blip r:embed="rId4"/>
          <a:stretch>
            <a:fillRect/>
          </a:stretch>
        </p:blipFill>
        <p:spPr>
          <a:xfrm>
            <a:off x="4368585" y="5218564"/>
            <a:ext cx="4457700" cy="1460500"/>
          </a:xfrm>
          <a:prstGeom prst="rect">
            <a:avLst/>
          </a:prstGeom>
          <a:ln>
            <a:solidFill>
              <a:schemeClr val="tx1"/>
            </a:solidFill>
          </a:ln>
        </p:spPr>
      </p:pic>
    </p:spTree>
    <p:extLst>
      <p:ext uri="{BB962C8B-B14F-4D97-AF65-F5344CB8AC3E}">
        <p14:creationId xmlns:p14="http://schemas.microsoft.com/office/powerpoint/2010/main" val="2006795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JC4 student questions</a:t>
            </a:r>
            <a:endParaRPr lang="en-US" sz="2800" b="1" i="0" dirty="0">
              <a:latin typeface="Gill Sans"/>
              <a:cs typeface="Gill Sans"/>
            </a:endParaRPr>
          </a:p>
        </p:txBody>
      </p:sp>
      <p:sp>
        <p:nvSpPr>
          <p:cNvPr id="6" name="TextBox 5">
            <a:extLst>
              <a:ext uri="{FF2B5EF4-FFF2-40B4-BE49-F238E27FC236}">
                <a16:creationId xmlns:a16="http://schemas.microsoft.com/office/drawing/2014/main" id="{7C8E3FEF-3EC9-B34C-8054-25DE7F9A4B3A}"/>
              </a:ext>
            </a:extLst>
          </p:cNvPr>
          <p:cNvSpPr txBox="1"/>
          <p:nvPr/>
        </p:nvSpPr>
        <p:spPr>
          <a:xfrm>
            <a:off x="317715" y="1379349"/>
            <a:ext cx="8113363" cy="2862322"/>
          </a:xfrm>
          <a:prstGeom prst="rect">
            <a:avLst/>
          </a:prstGeom>
          <a:noFill/>
        </p:spPr>
        <p:txBody>
          <a:bodyPr wrap="square" rtlCol="0">
            <a:spAutoFit/>
          </a:bodyPr>
          <a:lstStyle/>
          <a:p>
            <a:r>
              <a:rPr lang="en-US" i="1" dirty="0"/>
              <a:t>I think getting access to </a:t>
            </a:r>
            <a:r>
              <a:rPr lang="en-US" b="1" i="1" dirty="0">
                <a:solidFill>
                  <a:srgbClr val="FF0000"/>
                </a:solidFill>
              </a:rPr>
              <a:t>sequencing information of children </a:t>
            </a:r>
            <a:r>
              <a:rPr lang="en-US" i="1" dirty="0"/>
              <a:t>also raises important ethical concerns. The sequence doesn’t change when the child grows up to be an adult but they also cannot take their private information back. </a:t>
            </a:r>
          </a:p>
          <a:p>
            <a:endParaRPr lang="en-US" i="1" dirty="0"/>
          </a:p>
          <a:p>
            <a:r>
              <a:rPr lang="en-US" i="1" dirty="0"/>
              <a:t>Assuming a child is adopted, and the parents </a:t>
            </a:r>
            <a:r>
              <a:rPr lang="en-US" b="1" i="1" dirty="0">
                <a:solidFill>
                  <a:srgbClr val="FF0000"/>
                </a:solidFill>
              </a:rPr>
              <a:t>adopting the child </a:t>
            </a:r>
            <a:r>
              <a:rPr lang="en-US" i="1" dirty="0"/>
              <a:t>want to have the child’s genome sequenced. Legally, since they are the guardians they could allow it, however, could one say it is ethical to do so, specially if incidental variants are found, because the genome will be very unlikely to be derived/shared from the same ancestral family and therefore, </a:t>
            </a:r>
            <a:r>
              <a:rPr lang="en-US" b="1" i="1" dirty="0">
                <a:solidFill>
                  <a:srgbClr val="FF0000"/>
                </a:solidFill>
              </a:rPr>
              <a:t>it would be like allowing the sequencing of “someone else” unrelated</a:t>
            </a:r>
            <a:r>
              <a:rPr lang="en-US" i="1" dirty="0"/>
              <a:t>?</a:t>
            </a:r>
          </a:p>
        </p:txBody>
      </p:sp>
    </p:spTree>
    <p:extLst>
      <p:ext uri="{BB962C8B-B14F-4D97-AF65-F5344CB8AC3E}">
        <p14:creationId xmlns:p14="http://schemas.microsoft.com/office/powerpoint/2010/main" val="3441133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457054"/>
            <a:ext cx="9144000" cy="923330"/>
          </a:xfrm>
          <a:prstGeom prst="rect">
            <a:avLst/>
          </a:prstGeom>
          <a:noFill/>
        </p:spPr>
        <p:txBody>
          <a:bodyPr wrap="square" rtlCol="0">
            <a:spAutoFit/>
          </a:bodyPr>
          <a:lstStyle/>
          <a:p>
            <a:pPr algn="ctr">
              <a:spcAft>
                <a:spcPts val="300"/>
              </a:spcAft>
            </a:pPr>
            <a:r>
              <a:rPr lang="en-US" sz="5400" dirty="0">
                <a:solidFill>
                  <a:schemeClr val="bg1">
                    <a:lumMod val="65000"/>
                  </a:schemeClr>
                </a:solidFill>
                <a:latin typeface="Gill Sans"/>
                <a:cs typeface="Gill Sans"/>
              </a:rPr>
              <a:t>Ethics Part I – Privacy (Week 3)</a:t>
            </a:r>
          </a:p>
        </p:txBody>
      </p:sp>
      <p:sp>
        <p:nvSpPr>
          <p:cNvPr id="2" name="TextBox 1">
            <a:extLst>
              <a:ext uri="{FF2B5EF4-FFF2-40B4-BE49-F238E27FC236}">
                <a16:creationId xmlns:a16="http://schemas.microsoft.com/office/drawing/2014/main" id="{FC07FD19-4D0B-E640-94B1-2AD1D57ABD34}"/>
              </a:ext>
            </a:extLst>
          </p:cNvPr>
          <p:cNvSpPr txBox="1"/>
          <p:nvPr/>
        </p:nvSpPr>
        <p:spPr>
          <a:xfrm>
            <a:off x="291912" y="841883"/>
            <a:ext cx="8560176" cy="830997"/>
          </a:xfrm>
          <a:prstGeom prst="rect">
            <a:avLst/>
          </a:prstGeom>
          <a:noFill/>
        </p:spPr>
        <p:txBody>
          <a:bodyPr wrap="square" rtlCol="0">
            <a:spAutoFit/>
          </a:bodyPr>
          <a:lstStyle/>
          <a:p>
            <a:pPr algn="ctr"/>
            <a:r>
              <a:rPr lang="en-US" sz="2400" dirty="0">
                <a:latin typeface="Gill Sans MT" panose="020B0502020104020203" pitchFamily="34" charset="77"/>
              </a:rPr>
              <a:t>what could possibly go wrong when we have genetic databases of millions of people? </a:t>
            </a:r>
          </a:p>
        </p:txBody>
      </p:sp>
      <p:sp>
        <p:nvSpPr>
          <p:cNvPr id="6" name="TextBox 5">
            <a:extLst>
              <a:ext uri="{FF2B5EF4-FFF2-40B4-BE49-F238E27FC236}">
                <a16:creationId xmlns:a16="http://schemas.microsoft.com/office/drawing/2014/main" id="{664630BF-4214-BB48-9939-00056836EC0F}"/>
              </a:ext>
            </a:extLst>
          </p:cNvPr>
          <p:cNvSpPr txBox="1"/>
          <p:nvPr/>
        </p:nvSpPr>
        <p:spPr>
          <a:xfrm>
            <a:off x="0" y="3937882"/>
            <a:ext cx="9144000" cy="923330"/>
          </a:xfrm>
          <a:prstGeom prst="rect">
            <a:avLst/>
          </a:prstGeom>
          <a:noFill/>
        </p:spPr>
        <p:txBody>
          <a:bodyPr wrap="square" rtlCol="0">
            <a:spAutoFit/>
          </a:bodyPr>
          <a:lstStyle/>
          <a:p>
            <a:pPr algn="ctr">
              <a:spcAft>
                <a:spcPts val="300"/>
              </a:spcAft>
            </a:pPr>
            <a:r>
              <a:rPr lang="en-US" sz="5400" dirty="0">
                <a:latin typeface="Gill Sans"/>
                <a:cs typeface="Gill Sans"/>
              </a:rPr>
              <a:t>Ethics Part II – Health (Week 9)</a:t>
            </a:r>
          </a:p>
        </p:txBody>
      </p:sp>
    </p:spTree>
    <p:extLst>
      <p:ext uri="{BB962C8B-B14F-4D97-AF65-F5344CB8AC3E}">
        <p14:creationId xmlns:p14="http://schemas.microsoft.com/office/powerpoint/2010/main" val="421223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The genotype-&gt;phenotype landscape is complex</a:t>
            </a:r>
          </a:p>
        </p:txBody>
      </p:sp>
      <p:pic>
        <p:nvPicPr>
          <p:cNvPr id="8" name="Picture 7">
            <a:extLst>
              <a:ext uri="{FF2B5EF4-FFF2-40B4-BE49-F238E27FC236}">
                <a16:creationId xmlns:a16="http://schemas.microsoft.com/office/drawing/2014/main" id="{59CC9A9D-9DFC-E042-B18E-9EC04C06DAF6}"/>
              </a:ext>
            </a:extLst>
          </p:cNvPr>
          <p:cNvPicPr>
            <a:picLocks noChangeAspect="1"/>
          </p:cNvPicPr>
          <p:nvPr/>
        </p:nvPicPr>
        <p:blipFill>
          <a:blip r:embed="rId3"/>
          <a:stretch>
            <a:fillRect/>
          </a:stretch>
        </p:blipFill>
        <p:spPr>
          <a:xfrm>
            <a:off x="1568009" y="1386717"/>
            <a:ext cx="524466" cy="1045633"/>
          </a:xfrm>
          <a:prstGeom prst="rect">
            <a:avLst/>
          </a:prstGeom>
        </p:spPr>
      </p:pic>
      <p:sp>
        <p:nvSpPr>
          <p:cNvPr id="10" name="TextBox 9">
            <a:extLst>
              <a:ext uri="{FF2B5EF4-FFF2-40B4-BE49-F238E27FC236}">
                <a16:creationId xmlns:a16="http://schemas.microsoft.com/office/drawing/2014/main" id="{0ECC4D4E-CFCE-DB4A-9C8B-BA47FAA41ADE}"/>
              </a:ext>
            </a:extLst>
          </p:cNvPr>
          <p:cNvSpPr txBox="1"/>
          <p:nvPr/>
        </p:nvSpPr>
        <p:spPr>
          <a:xfrm>
            <a:off x="2161958" y="1851982"/>
            <a:ext cx="5739072" cy="338554"/>
          </a:xfrm>
          <a:prstGeom prst="rect">
            <a:avLst/>
          </a:prstGeom>
          <a:noFill/>
        </p:spPr>
        <p:txBody>
          <a:bodyPr wrap="none" rtlCol="0">
            <a:spAutoFit/>
          </a:bodyPr>
          <a:lstStyle/>
          <a:p>
            <a:r>
              <a:rPr lang="en-US" sz="1600" dirty="0">
                <a:latin typeface="Courier" pitchFamily="2" charset="0"/>
                <a:cs typeface="Arial" panose="020B0604020202020204" pitchFamily="34" charset="0"/>
              </a:rPr>
              <a:t>AACGCCTACTATTGGTACAGCACTACGATGCATAAGCTTATCTAA</a:t>
            </a:r>
          </a:p>
        </p:txBody>
      </p:sp>
      <p:sp>
        <p:nvSpPr>
          <p:cNvPr id="13" name="TextBox 12">
            <a:extLst>
              <a:ext uri="{FF2B5EF4-FFF2-40B4-BE49-F238E27FC236}">
                <a16:creationId xmlns:a16="http://schemas.microsoft.com/office/drawing/2014/main" id="{F4A44AF8-3CA2-CD4F-AB84-8024C0039E9C}"/>
              </a:ext>
            </a:extLst>
          </p:cNvPr>
          <p:cNvSpPr txBox="1"/>
          <p:nvPr/>
        </p:nvSpPr>
        <p:spPr>
          <a:xfrm>
            <a:off x="2161958" y="1672056"/>
            <a:ext cx="5739072" cy="338554"/>
          </a:xfrm>
          <a:prstGeom prst="rect">
            <a:avLst/>
          </a:prstGeom>
          <a:noFill/>
        </p:spPr>
        <p:txBody>
          <a:bodyPr wrap="none" rtlCol="0">
            <a:spAutoFit/>
          </a:bodyPr>
          <a:lstStyle/>
          <a:p>
            <a:r>
              <a:rPr lang="en-US" sz="1600" dirty="0">
                <a:latin typeface="Courier" pitchFamily="2" charset="0"/>
                <a:cs typeface="Arial" panose="020B0604020202020204" pitchFamily="34" charset="0"/>
              </a:rPr>
              <a:t>AACGGCTACTACTGGTACAGCACTACGGTGCATAGGCTTATATAA</a:t>
            </a:r>
          </a:p>
        </p:txBody>
      </p:sp>
      <p:sp>
        <p:nvSpPr>
          <p:cNvPr id="14" name="Rectangle 13">
            <a:extLst>
              <a:ext uri="{FF2B5EF4-FFF2-40B4-BE49-F238E27FC236}">
                <a16:creationId xmlns:a16="http://schemas.microsoft.com/office/drawing/2014/main" id="{850FE058-922B-CD4B-940F-349125E2777E}"/>
              </a:ext>
            </a:extLst>
          </p:cNvPr>
          <p:cNvSpPr/>
          <p:nvPr/>
        </p:nvSpPr>
        <p:spPr>
          <a:xfrm>
            <a:off x="3543300" y="1593683"/>
            <a:ext cx="262467" cy="60271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57DEF9-0F2D-8C44-991E-A61606F1EF9F}"/>
              </a:ext>
            </a:extLst>
          </p:cNvPr>
          <p:cNvSpPr/>
          <p:nvPr/>
        </p:nvSpPr>
        <p:spPr>
          <a:xfrm>
            <a:off x="4283515" y="1593683"/>
            <a:ext cx="262467" cy="602712"/>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6DCA6B-EA98-A142-959F-73D9AA17372F}"/>
              </a:ext>
            </a:extLst>
          </p:cNvPr>
          <p:cNvSpPr/>
          <p:nvPr/>
        </p:nvSpPr>
        <p:spPr>
          <a:xfrm>
            <a:off x="5456535" y="1593683"/>
            <a:ext cx="262467" cy="602712"/>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4753A2-F72A-C342-9F0F-2ED00288F59D}"/>
              </a:ext>
            </a:extLst>
          </p:cNvPr>
          <p:cNvSpPr/>
          <p:nvPr/>
        </p:nvSpPr>
        <p:spPr>
          <a:xfrm>
            <a:off x="6235737" y="1593683"/>
            <a:ext cx="262467" cy="602712"/>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E8626DF-EEB5-9E4B-A604-8216EC810721}"/>
              </a:ext>
            </a:extLst>
          </p:cNvPr>
          <p:cNvSpPr/>
          <p:nvPr/>
        </p:nvSpPr>
        <p:spPr>
          <a:xfrm>
            <a:off x="7350948" y="1593683"/>
            <a:ext cx="262467" cy="602712"/>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5EF8558-62ED-B941-8C3D-65EA36224FEF}"/>
              </a:ext>
            </a:extLst>
          </p:cNvPr>
          <p:cNvSpPr txBox="1"/>
          <p:nvPr/>
        </p:nvSpPr>
        <p:spPr>
          <a:xfrm>
            <a:off x="463267" y="2712055"/>
            <a:ext cx="8454656" cy="954107"/>
          </a:xfrm>
          <a:prstGeom prst="rect">
            <a:avLst/>
          </a:prstGeom>
          <a:solidFill>
            <a:schemeClr val="bg1"/>
          </a:solidFill>
          <a:ln>
            <a:solidFill>
              <a:schemeClr val="tx1"/>
            </a:solidFill>
          </a:ln>
        </p:spPr>
        <p:txBody>
          <a:bodyPr wrap="square" rtlCol="0">
            <a:spAutoFit/>
          </a:bodyPr>
          <a:lstStyle/>
          <a:p>
            <a:r>
              <a:rPr lang="en-US" sz="2800" dirty="0">
                <a:solidFill>
                  <a:schemeClr val="bg1">
                    <a:lumMod val="65000"/>
                  </a:schemeClr>
                </a:solidFill>
                <a:latin typeface="Gill Sans MT" panose="020B0502020104020203" pitchFamily="34" charset="77"/>
              </a:rPr>
              <a:t>Part 1: What happens when people misinterpret their genetics results (DTC paper)</a:t>
            </a:r>
          </a:p>
        </p:txBody>
      </p:sp>
      <p:sp>
        <p:nvSpPr>
          <p:cNvPr id="30" name="TextBox 29">
            <a:extLst>
              <a:ext uri="{FF2B5EF4-FFF2-40B4-BE49-F238E27FC236}">
                <a16:creationId xmlns:a16="http://schemas.microsoft.com/office/drawing/2014/main" id="{A52BF367-196C-C240-B81C-9B4F1087AA4A}"/>
              </a:ext>
            </a:extLst>
          </p:cNvPr>
          <p:cNvSpPr txBox="1"/>
          <p:nvPr/>
        </p:nvSpPr>
        <p:spPr>
          <a:xfrm>
            <a:off x="463267" y="3855951"/>
            <a:ext cx="8454656" cy="954107"/>
          </a:xfrm>
          <a:prstGeom prst="rect">
            <a:avLst/>
          </a:prstGeom>
          <a:solidFill>
            <a:schemeClr val="bg1"/>
          </a:solidFill>
          <a:ln>
            <a:solidFill>
              <a:schemeClr val="tx1"/>
            </a:solidFill>
          </a:ln>
        </p:spPr>
        <p:txBody>
          <a:bodyPr wrap="square" rtlCol="0">
            <a:spAutoFit/>
          </a:bodyPr>
          <a:lstStyle/>
          <a:p>
            <a:r>
              <a:rPr lang="en-US" sz="2800" dirty="0">
                <a:latin typeface="Gill Sans MT" panose="020B0502020104020203" pitchFamily="34" charset="77"/>
              </a:rPr>
              <a:t>Part 2: When *should* we be reporting actionable findings?</a:t>
            </a:r>
          </a:p>
        </p:txBody>
      </p:sp>
      <p:sp>
        <p:nvSpPr>
          <p:cNvPr id="31" name="TextBox 30">
            <a:extLst>
              <a:ext uri="{FF2B5EF4-FFF2-40B4-BE49-F238E27FC236}">
                <a16:creationId xmlns:a16="http://schemas.microsoft.com/office/drawing/2014/main" id="{BFEDF606-BFA4-0E47-880C-A0D4B03FB20C}"/>
              </a:ext>
            </a:extLst>
          </p:cNvPr>
          <p:cNvSpPr txBox="1"/>
          <p:nvPr/>
        </p:nvSpPr>
        <p:spPr>
          <a:xfrm>
            <a:off x="463267" y="4951264"/>
            <a:ext cx="8454656" cy="523220"/>
          </a:xfrm>
          <a:prstGeom prst="rect">
            <a:avLst/>
          </a:prstGeom>
          <a:solidFill>
            <a:schemeClr val="bg1"/>
          </a:solidFill>
          <a:ln>
            <a:solidFill>
              <a:schemeClr val="tx1"/>
            </a:solidFill>
          </a:ln>
        </p:spPr>
        <p:txBody>
          <a:bodyPr wrap="square" rtlCol="0">
            <a:spAutoFit/>
          </a:bodyPr>
          <a:lstStyle/>
          <a:p>
            <a:r>
              <a:rPr lang="en-US" sz="2800" dirty="0">
                <a:solidFill>
                  <a:schemeClr val="bg1">
                    <a:lumMod val="65000"/>
                  </a:schemeClr>
                </a:solidFill>
                <a:latin typeface="Gill Sans MT" panose="020B0502020104020203" pitchFamily="34" charset="77"/>
              </a:rPr>
              <a:t>Part 3: Legal and other considerations</a:t>
            </a:r>
          </a:p>
        </p:txBody>
      </p:sp>
    </p:spTree>
    <p:extLst>
      <p:ext uri="{BB962C8B-B14F-4D97-AF65-F5344CB8AC3E}">
        <p14:creationId xmlns:p14="http://schemas.microsoft.com/office/powerpoint/2010/main" val="3504747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Genomic Medicine vs. Research</a:t>
            </a:r>
            <a:endParaRPr lang="en-US" sz="2800" b="1" i="0" dirty="0">
              <a:latin typeface="Gill Sans"/>
              <a:cs typeface="Gill Sans"/>
            </a:endParaRPr>
          </a:p>
        </p:txBody>
      </p:sp>
      <p:sp>
        <p:nvSpPr>
          <p:cNvPr id="6" name="TextBox 5">
            <a:extLst>
              <a:ext uri="{FF2B5EF4-FFF2-40B4-BE49-F238E27FC236}">
                <a16:creationId xmlns:a16="http://schemas.microsoft.com/office/drawing/2014/main" id="{3B9B55F9-DD1F-5346-AA85-AC7A3A8E4B30}"/>
              </a:ext>
            </a:extLst>
          </p:cNvPr>
          <p:cNvSpPr txBox="1"/>
          <p:nvPr/>
        </p:nvSpPr>
        <p:spPr>
          <a:xfrm>
            <a:off x="657860" y="1731585"/>
            <a:ext cx="782828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Gill Sans MT" panose="020B0502020104020203" pitchFamily="34" charset="77"/>
              </a:rPr>
              <a:t>For many rare genetic conditions, a “clinical” test may either not exist or take a long time to develop</a:t>
            </a:r>
          </a:p>
          <a:p>
            <a:pPr marL="285750" indent="-285750">
              <a:buFont typeface="Arial" panose="020B0604020202020204" pitchFamily="34" charset="0"/>
              <a:buChar char="•"/>
            </a:pPr>
            <a:r>
              <a:rPr lang="en-US" sz="2400" dirty="0">
                <a:latin typeface="Gill Sans MT" panose="020B0502020104020203" pitchFamily="34" charset="77"/>
              </a:rPr>
              <a:t>Those patients and their families are often motivated to participate in research, e.g. NGS studies, to understand their disorder</a:t>
            </a:r>
          </a:p>
          <a:p>
            <a:pPr marL="285750" indent="-285750">
              <a:buFont typeface="Arial" panose="020B0604020202020204" pitchFamily="34" charset="0"/>
              <a:buChar char="•"/>
            </a:pPr>
            <a:r>
              <a:rPr lang="en-US" sz="2400" dirty="0">
                <a:latin typeface="Gill Sans MT" panose="020B0502020104020203" pitchFamily="34" charset="77"/>
              </a:rPr>
              <a:t>In a research context, how should we handle what information gets reported back to those participants? Might depend on:</a:t>
            </a:r>
          </a:p>
          <a:p>
            <a:pPr marL="742950" lvl="1" indent="-285750">
              <a:buFont typeface="Arial" panose="020B0604020202020204" pitchFamily="34" charset="0"/>
              <a:buChar char="•"/>
            </a:pPr>
            <a:r>
              <a:rPr lang="en-US" sz="2400" dirty="0">
                <a:latin typeface="Gill Sans MT" panose="020B0502020104020203" pitchFamily="34" charset="77"/>
              </a:rPr>
              <a:t>If a finding is directly related to their condition</a:t>
            </a:r>
          </a:p>
          <a:p>
            <a:pPr marL="742950" lvl="1" indent="-285750">
              <a:buFont typeface="Arial" panose="020B0604020202020204" pitchFamily="34" charset="0"/>
              <a:buChar char="•"/>
            </a:pPr>
            <a:r>
              <a:rPr lang="en-US" sz="2400" dirty="0">
                <a:latin typeface="Gill Sans MT" panose="020B0502020104020203" pitchFamily="34" charset="77"/>
              </a:rPr>
              <a:t>If a finding is unrelated but was identified by accident</a:t>
            </a:r>
          </a:p>
          <a:p>
            <a:pPr lvl="1"/>
            <a:r>
              <a:rPr lang="en-US" sz="2400" dirty="0">
                <a:latin typeface="Gill Sans MT" panose="020B0502020104020203" pitchFamily="34" charset="77"/>
              </a:rPr>
              <a:t>Consent forms will need to handle these possibilities</a:t>
            </a:r>
          </a:p>
        </p:txBody>
      </p:sp>
    </p:spTree>
    <p:extLst>
      <p:ext uri="{BB962C8B-B14F-4D97-AF65-F5344CB8AC3E}">
        <p14:creationId xmlns:p14="http://schemas.microsoft.com/office/powerpoint/2010/main" val="423385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Terminology</a:t>
            </a:r>
            <a:endParaRPr lang="en-US" sz="2800" b="1" i="0" dirty="0">
              <a:latin typeface="Gill Sans"/>
              <a:cs typeface="Gill Sans"/>
            </a:endParaRPr>
          </a:p>
        </p:txBody>
      </p:sp>
      <p:sp>
        <p:nvSpPr>
          <p:cNvPr id="6" name="TextBox 5">
            <a:extLst>
              <a:ext uri="{FF2B5EF4-FFF2-40B4-BE49-F238E27FC236}">
                <a16:creationId xmlns:a16="http://schemas.microsoft.com/office/drawing/2014/main" id="{23BF4D64-53AA-5F43-B8BB-31038C7C4CE2}"/>
              </a:ext>
            </a:extLst>
          </p:cNvPr>
          <p:cNvSpPr txBox="1"/>
          <p:nvPr/>
        </p:nvSpPr>
        <p:spPr>
          <a:xfrm>
            <a:off x="401321" y="1267460"/>
            <a:ext cx="8056880" cy="3662541"/>
          </a:xfrm>
          <a:prstGeom prst="rect">
            <a:avLst/>
          </a:prstGeom>
          <a:noFill/>
        </p:spPr>
        <p:txBody>
          <a:bodyPr wrap="square" rtlCol="0">
            <a:spAutoFit/>
          </a:bodyPr>
          <a:lstStyle/>
          <a:p>
            <a:r>
              <a:rPr lang="en-US" sz="2800" b="1" u="sng" dirty="0">
                <a:latin typeface="Gill Sans MT" panose="020B0502020104020203" pitchFamily="34" charset="77"/>
              </a:rPr>
              <a:t>Incidental findings:</a:t>
            </a:r>
            <a:r>
              <a:rPr lang="en-US" sz="2800" dirty="0">
                <a:latin typeface="Gill Sans MT" panose="020B0502020104020203" pitchFamily="34" charset="77"/>
              </a:rPr>
              <a:t> a finding concerning a research participant that has potential health importance and is discovered while performing research but is beyond the aims of the study. E.g.</a:t>
            </a:r>
          </a:p>
          <a:p>
            <a:pPr marL="457200" indent="-457200">
              <a:buFont typeface="Arial" panose="020B0604020202020204" pitchFamily="34" charset="0"/>
              <a:buChar char="•"/>
            </a:pPr>
            <a:r>
              <a:rPr lang="en-US" sz="2400" dirty="0">
                <a:latin typeface="Gill Sans MT" panose="020B0502020104020203" pitchFamily="34" charset="77"/>
              </a:rPr>
              <a:t>An unexpected mass visualized during an MRI of the brain</a:t>
            </a:r>
          </a:p>
          <a:p>
            <a:pPr marL="457200" indent="-457200">
              <a:buFont typeface="Arial" panose="020B0604020202020204" pitchFamily="34" charset="0"/>
              <a:buChar char="•"/>
            </a:pPr>
            <a:r>
              <a:rPr lang="en-US" sz="2400" dirty="0">
                <a:latin typeface="Gill Sans MT" panose="020B0502020104020203" pitchFamily="34" charset="77"/>
              </a:rPr>
              <a:t>Identification of non-paternity event in the family being studied</a:t>
            </a:r>
          </a:p>
          <a:p>
            <a:pPr marL="457200" indent="-457200">
              <a:buFont typeface="Arial" panose="020B0604020202020204" pitchFamily="34" charset="0"/>
              <a:buChar char="•"/>
            </a:pPr>
            <a:r>
              <a:rPr lang="en-US" sz="2400" dirty="0">
                <a:latin typeface="Gill Sans MT" panose="020B0502020104020203" pitchFamily="34" charset="77"/>
              </a:rPr>
              <a:t>Identification of sex chromosome copy number changes (e.g. I know someone that found an XXY sample)</a:t>
            </a:r>
          </a:p>
        </p:txBody>
      </p:sp>
      <p:sp>
        <p:nvSpPr>
          <p:cNvPr id="7" name="TextBox 6">
            <a:extLst>
              <a:ext uri="{FF2B5EF4-FFF2-40B4-BE49-F238E27FC236}">
                <a16:creationId xmlns:a16="http://schemas.microsoft.com/office/drawing/2014/main" id="{D839B42A-1094-4D46-978B-4568F3E8C390}"/>
              </a:ext>
            </a:extLst>
          </p:cNvPr>
          <p:cNvSpPr txBox="1"/>
          <p:nvPr/>
        </p:nvSpPr>
        <p:spPr>
          <a:xfrm>
            <a:off x="401321" y="5052059"/>
            <a:ext cx="8056880" cy="954107"/>
          </a:xfrm>
          <a:prstGeom prst="rect">
            <a:avLst/>
          </a:prstGeom>
          <a:noFill/>
        </p:spPr>
        <p:txBody>
          <a:bodyPr wrap="square" rtlCol="0">
            <a:spAutoFit/>
          </a:bodyPr>
          <a:lstStyle/>
          <a:p>
            <a:r>
              <a:rPr lang="en-US" sz="2800" b="1" u="sng" dirty="0">
                <a:latin typeface="Gill Sans MT" panose="020B0502020104020203" pitchFamily="34" charset="77"/>
              </a:rPr>
              <a:t>Actionable findings:</a:t>
            </a:r>
            <a:r>
              <a:rPr lang="en-US" sz="2800" dirty="0">
                <a:latin typeface="Gill Sans MT" panose="020B0502020104020203" pitchFamily="34" charset="77"/>
              </a:rPr>
              <a:t> a finding that would meaningfully inform medical treatment</a:t>
            </a:r>
          </a:p>
        </p:txBody>
      </p:sp>
    </p:spTree>
    <p:extLst>
      <p:ext uri="{BB962C8B-B14F-4D97-AF65-F5344CB8AC3E}">
        <p14:creationId xmlns:p14="http://schemas.microsoft.com/office/powerpoint/2010/main" val="254004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Case study #1 – Lynch Syndrome</a:t>
            </a:r>
            <a:endParaRPr lang="en-US" sz="2800" b="1" i="0" dirty="0">
              <a:latin typeface="Gill Sans"/>
              <a:cs typeface="Gill Sans"/>
            </a:endParaRPr>
          </a:p>
        </p:txBody>
      </p:sp>
      <p:sp>
        <p:nvSpPr>
          <p:cNvPr id="3" name="Rectangle 2">
            <a:extLst>
              <a:ext uri="{FF2B5EF4-FFF2-40B4-BE49-F238E27FC236}">
                <a16:creationId xmlns:a16="http://schemas.microsoft.com/office/drawing/2014/main" id="{89C04608-CE89-A446-95A7-02A0910A6803}"/>
              </a:ext>
            </a:extLst>
          </p:cNvPr>
          <p:cNvSpPr/>
          <p:nvPr/>
        </p:nvSpPr>
        <p:spPr>
          <a:xfrm>
            <a:off x="228600" y="1268949"/>
            <a:ext cx="8826500" cy="5078313"/>
          </a:xfrm>
          <a:prstGeom prst="rect">
            <a:avLst/>
          </a:prstGeom>
        </p:spPr>
        <p:txBody>
          <a:bodyPr wrap="square">
            <a:spAutoFit/>
          </a:bodyPr>
          <a:lstStyle/>
          <a:p>
            <a:r>
              <a:rPr lang="en-US" altLang="en-US" dirty="0">
                <a:ea typeface="ＭＳ Ｐゴシック" panose="020B0600070205080204" pitchFamily="34" charset="-128"/>
              </a:rPr>
              <a:t>Gene Green, age 7, was diagnosed with Miller Syndrome (also known as postaxial acrofacial dysostosis), because of his craniofacial features and abnormal limb development. Miller Syndrome usually presents with a recessive mode of inheritance. Gene’</a:t>
            </a:r>
            <a:r>
              <a:rPr lang="en-US" altLang="ja-JP" dirty="0"/>
              <a:t>s parents are very interested in participating in genetic research to help determine which gene might cause Miller Syndrome. The research protocol includes whole exome sequencing of multiple family members, and Mr. and Mrs. Green sign the consent forms on behalf of themselves as well as on behalf of Gene and his older sister Jeannie (age 10). Samples are provided by all 4 family members.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research team sequences the whole exomes of all four family members to identify sequence changes that may be causing Miller Syndrome in a recessive manner. In the course of analyzing and characterizing the DNA sequence variants, it is noted that both Mr. Green and his daughter carry a well-characterized deleterious mutation in the MSH6 gene. MSH6 mutations result in Lynch Syndrome, which is characterized by greatly increased risks of colon cancer and other cancer types. It is recommended that Lynch Syndrome patients receive regular and early cancer screenings.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Should you report this finding?</a:t>
            </a:r>
          </a:p>
        </p:txBody>
      </p:sp>
      <p:sp>
        <p:nvSpPr>
          <p:cNvPr id="7" name="TextBox 6">
            <a:extLst>
              <a:ext uri="{FF2B5EF4-FFF2-40B4-BE49-F238E27FC236}">
                <a16:creationId xmlns:a16="http://schemas.microsoft.com/office/drawing/2014/main" id="{6E63AD6B-9B47-594B-9E89-A12F8B552F64}"/>
              </a:ext>
            </a:extLst>
          </p:cNvPr>
          <p:cNvSpPr txBox="1"/>
          <p:nvPr/>
        </p:nvSpPr>
        <p:spPr>
          <a:xfrm>
            <a:off x="2735194" y="6488668"/>
            <a:ext cx="6408806" cy="369332"/>
          </a:xfrm>
          <a:prstGeom prst="rect">
            <a:avLst/>
          </a:prstGeom>
          <a:noFill/>
        </p:spPr>
        <p:txBody>
          <a:bodyPr wrap="none" rtlCol="0">
            <a:spAutoFit/>
          </a:bodyPr>
          <a:lstStyle/>
          <a:p>
            <a:r>
              <a:rPr lang="en-US" dirty="0"/>
              <a:t>Acknowledgement: modified from a slide from Dr. Cinnamon </a:t>
            </a:r>
            <a:r>
              <a:rPr lang="en-US" dirty="0" err="1"/>
              <a:t>Bloss</a:t>
            </a:r>
            <a:endParaRPr lang="en-US" dirty="0"/>
          </a:p>
        </p:txBody>
      </p:sp>
    </p:spTree>
    <p:extLst>
      <p:ext uri="{BB962C8B-B14F-4D97-AF65-F5344CB8AC3E}">
        <p14:creationId xmlns:p14="http://schemas.microsoft.com/office/powerpoint/2010/main" val="3119893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Case study #2 – Huntington’s</a:t>
            </a:r>
            <a:endParaRPr lang="en-US" sz="2800" b="1" i="0" dirty="0">
              <a:latin typeface="Gill Sans"/>
              <a:cs typeface="Gill Sans"/>
            </a:endParaRPr>
          </a:p>
        </p:txBody>
      </p:sp>
      <p:sp>
        <p:nvSpPr>
          <p:cNvPr id="6" name="Rectangle 5">
            <a:extLst>
              <a:ext uri="{FF2B5EF4-FFF2-40B4-BE49-F238E27FC236}">
                <a16:creationId xmlns:a16="http://schemas.microsoft.com/office/drawing/2014/main" id="{7294B2CE-EE3D-244D-B8D5-424AAFD027DB}"/>
              </a:ext>
            </a:extLst>
          </p:cNvPr>
          <p:cNvSpPr/>
          <p:nvPr/>
        </p:nvSpPr>
        <p:spPr>
          <a:xfrm>
            <a:off x="228600" y="1268949"/>
            <a:ext cx="8826500" cy="3785652"/>
          </a:xfrm>
          <a:prstGeom prst="rect">
            <a:avLst/>
          </a:prstGeom>
        </p:spPr>
        <p:txBody>
          <a:bodyPr wrap="square">
            <a:spAutoFit/>
          </a:bodyPr>
          <a:lstStyle/>
          <a:p>
            <a:r>
              <a:rPr lang="en-US" altLang="en-US" sz="2000" dirty="0">
                <a:ea typeface="ＭＳ Ｐゴシック" panose="020B0600070205080204" pitchFamily="34" charset="-128"/>
              </a:rPr>
              <a:t>You are working on a project looking at undiagnosed pediatrics conditions. You are analyzing NGS from the family of a child affected by severe seizures. You expect the disorder could be caused by a repeat expansion. You look for evidence of expanded repeats in the patient compared to the parents.</a:t>
            </a:r>
          </a:p>
          <a:p>
            <a:endParaRPr lang="en-US" altLang="en-US" sz="2000" dirty="0">
              <a:ea typeface="ＭＳ Ｐゴシック" panose="020B0600070205080204" pitchFamily="34" charset="-128"/>
            </a:endParaRPr>
          </a:p>
          <a:p>
            <a:r>
              <a:rPr lang="en-US" altLang="en-US" sz="2000" dirty="0">
                <a:ea typeface="ＭＳ Ｐゴシック" panose="020B0600070205080204" pitchFamily="34" charset="-128"/>
              </a:rPr>
              <a:t>While looking for a potential causal variant, you identify that both the child and her father have expanded repeats of 50 copies of CAG at the Huntington’s Disease locus. This is unlikely to be responsible for the seizures, but likely indicates the child and father will eventually be affected by Huntington’s Disease, for which there is no treatment.</a:t>
            </a:r>
          </a:p>
          <a:p>
            <a:endParaRPr lang="en-US" altLang="en-US" sz="2000" dirty="0">
              <a:ea typeface="ＭＳ Ｐゴシック" panose="020B0600070205080204" pitchFamily="34" charset="-128"/>
            </a:endParaRPr>
          </a:p>
          <a:p>
            <a:r>
              <a:rPr lang="en-US" altLang="en-US" sz="2000" dirty="0">
                <a:ea typeface="ＭＳ Ｐゴシック" panose="020B0600070205080204" pitchFamily="34" charset="-128"/>
              </a:rPr>
              <a:t>Should you report this finding?</a:t>
            </a:r>
          </a:p>
        </p:txBody>
      </p:sp>
    </p:spTree>
    <p:extLst>
      <p:ext uri="{BB962C8B-B14F-4D97-AF65-F5344CB8AC3E}">
        <p14:creationId xmlns:p14="http://schemas.microsoft.com/office/powerpoint/2010/main" val="133261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ACMG “actionable” gene list</a:t>
            </a:r>
            <a:endParaRPr lang="en-US" sz="2800" b="1" i="0" dirty="0">
              <a:latin typeface="Gill Sans"/>
              <a:cs typeface="Gill Sans"/>
            </a:endParaRPr>
          </a:p>
        </p:txBody>
      </p:sp>
      <p:pic>
        <p:nvPicPr>
          <p:cNvPr id="3" name="Picture 2">
            <a:extLst>
              <a:ext uri="{FF2B5EF4-FFF2-40B4-BE49-F238E27FC236}">
                <a16:creationId xmlns:a16="http://schemas.microsoft.com/office/drawing/2014/main" id="{127ADDC6-7E23-CD4A-BA3D-4E411AF58724}"/>
              </a:ext>
            </a:extLst>
          </p:cNvPr>
          <p:cNvPicPr>
            <a:picLocks noChangeAspect="1"/>
          </p:cNvPicPr>
          <p:nvPr/>
        </p:nvPicPr>
        <p:blipFill>
          <a:blip r:embed="rId3"/>
          <a:stretch>
            <a:fillRect/>
          </a:stretch>
        </p:blipFill>
        <p:spPr>
          <a:xfrm>
            <a:off x="482599" y="1968500"/>
            <a:ext cx="8211079" cy="3340100"/>
          </a:xfrm>
          <a:prstGeom prst="rect">
            <a:avLst/>
          </a:prstGeom>
          <a:ln>
            <a:solidFill>
              <a:schemeClr val="tx1"/>
            </a:solidFill>
          </a:ln>
        </p:spPr>
      </p:pic>
      <p:sp>
        <p:nvSpPr>
          <p:cNvPr id="6" name="TextBox 5">
            <a:extLst>
              <a:ext uri="{FF2B5EF4-FFF2-40B4-BE49-F238E27FC236}">
                <a16:creationId xmlns:a16="http://schemas.microsoft.com/office/drawing/2014/main" id="{00BCD8FC-7E97-2344-942C-726DEE8C6E21}"/>
              </a:ext>
            </a:extLst>
          </p:cNvPr>
          <p:cNvSpPr txBox="1"/>
          <p:nvPr/>
        </p:nvSpPr>
        <p:spPr>
          <a:xfrm>
            <a:off x="482599" y="6126480"/>
            <a:ext cx="6091668" cy="461665"/>
          </a:xfrm>
          <a:prstGeom prst="rect">
            <a:avLst/>
          </a:prstGeom>
          <a:noFill/>
        </p:spPr>
        <p:txBody>
          <a:bodyPr wrap="none" rtlCol="0">
            <a:spAutoFit/>
          </a:bodyPr>
          <a:lstStyle/>
          <a:p>
            <a:r>
              <a:rPr lang="en-US" sz="2400" dirty="0">
                <a:latin typeface="Gill Sans MT" panose="020B0502020104020203" pitchFamily="34" charset="77"/>
              </a:rPr>
              <a:t>Currently 59 genes on ACMG’s “actionable” list</a:t>
            </a:r>
          </a:p>
        </p:txBody>
      </p:sp>
    </p:spTree>
    <p:extLst>
      <p:ext uri="{BB962C8B-B14F-4D97-AF65-F5344CB8AC3E}">
        <p14:creationId xmlns:p14="http://schemas.microsoft.com/office/powerpoint/2010/main" val="3376084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C6260-4AC5-4E42-AA71-9353BA6CB557}"/>
              </a:ext>
            </a:extLst>
          </p:cNvPr>
          <p:cNvPicPr>
            <a:picLocks noChangeAspect="1"/>
          </p:cNvPicPr>
          <p:nvPr/>
        </p:nvPicPr>
        <p:blipFill>
          <a:blip r:embed="rId3"/>
          <a:stretch>
            <a:fillRect/>
          </a:stretch>
        </p:blipFill>
        <p:spPr>
          <a:xfrm>
            <a:off x="0" y="319923"/>
            <a:ext cx="9144000" cy="5456153"/>
          </a:xfrm>
          <a:prstGeom prst="rect">
            <a:avLst/>
          </a:prstGeom>
        </p:spPr>
      </p:pic>
      <p:sp>
        <p:nvSpPr>
          <p:cNvPr id="8" name="TextBox 7">
            <a:extLst>
              <a:ext uri="{FF2B5EF4-FFF2-40B4-BE49-F238E27FC236}">
                <a16:creationId xmlns:a16="http://schemas.microsoft.com/office/drawing/2014/main" id="{B03FC89D-6033-A049-BC8B-50A71E2E7ECA}"/>
              </a:ext>
            </a:extLst>
          </p:cNvPr>
          <p:cNvSpPr txBox="1"/>
          <p:nvPr/>
        </p:nvSpPr>
        <p:spPr>
          <a:xfrm>
            <a:off x="0" y="6157076"/>
            <a:ext cx="8385309" cy="646331"/>
          </a:xfrm>
          <a:prstGeom prst="rect">
            <a:avLst/>
          </a:prstGeom>
          <a:noFill/>
        </p:spPr>
        <p:txBody>
          <a:bodyPr wrap="none" rtlCol="0">
            <a:spAutoFit/>
          </a:bodyPr>
          <a:lstStyle/>
          <a:p>
            <a:r>
              <a:rPr lang="en-US" dirty="0">
                <a:latin typeface="Gill Sans MT" panose="020B0502020104020203" pitchFamily="34" charset="77"/>
              </a:rPr>
              <a:t>Many of these are autosomal dominant disorders characterized by increased cancer risk</a:t>
            </a:r>
          </a:p>
          <a:p>
            <a:r>
              <a:rPr lang="en-US" dirty="0">
                <a:latin typeface="Gill Sans MT" panose="020B0502020104020203" pitchFamily="34" charset="77"/>
              </a:rPr>
              <a:t>Recommend increased screening for those patients</a:t>
            </a:r>
          </a:p>
        </p:txBody>
      </p:sp>
    </p:spTree>
    <p:extLst>
      <p:ext uri="{BB962C8B-B14F-4D97-AF65-F5344CB8AC3E}">
        <p14:creationId xmlns:p14="http://schemas.microsoft.com/office/powerpoint/2010/main" val="17991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9B70D3-7C9A-3E42-B3A7-B248189EFB40}"/>
              </a:ext>
            </a:extLst>
          </p:cNvPr>
          <p:cNvPicPr>
            <a:picLocks noChangeAspect="1"/>
          </p:cNvPicPr>
          <p:nvPr/>
        </p:nvPicPr>
        <p:blipFill>
          <a:blip r:embed="rId3"/>
          <a:stretch>
            <a:fillRect/>
          </a:stretch>
        </p:blipFill>
        <p:spPr>
          <a:xfrm>
            <a:off x="0" y="1148672"/>
            <a:ext cx="9144000" cy="4560655"/>
          </a:xfrm>
          <a:prstGeom prst="rect">
            <a:avLst/>
          </a:prstGeom>
        </p:spPr>
      </p:pic>
      <p:sp>
        <p:nvSpPr>
          <p:cNvPr id="4" name="TextBox 3">
            <a:extLst>
              <a:ext uri="{FF2B5EF4-FFF2-40B4-BE49-F238E27FC236}">
                <a16:creationId xmlns:a16="http://schemas.microsoft.com/office/drawing/2014/main" id="{646D4E9F-247B-C542-A692-34AA46539D41}"/>
              </a:ext>
            </a:extLst>
          </p:cNvPr>
          <p:cNvSpPr txBox="1"/>
          <p:nvPr/>
        </p:nvSpPr>
        <p:spPr>
          <a:xfrm>
            <a:off x="0" y="5836920"/>
            <a:ext cx="6903720" cy="923330"/>
          </a:xfrm>
          <a:prstGeom prst="rect">
            <a:avLst/>
          </a:prstGeom>
          <a:noFill/>
        </p:spPr>
        <p:txBody>
          <a:bodyPr wrap="square" rtlCol="0">
            <a:spAutoFit/>
          </a:bodyPr>
          <a:lstStyle/>
          <a:p>
            <a:r>
              <a:rPr lang="en-US" dirty="0">
                <a:latin typeface="Gill Sans MT" panose="020B0502020104020203" pitchFamily="34" charset="77"/>
              </a:rPr>
              <a:t>Also includes connective tissue disorders (</a:t>
            </a:r>
            <a:r>
              <a:rPr lang="en-US" dirty="0" err="1">
                <a:latin typeface="Gill Sans MT" panose="020B0502020104020203" pitchFamily="34" charset="77"/>
              </a:rPr>
              <a:t>Marfan</a:t>
            </a:r>
            <a:r>
              <a:rPr lang="en-US" dirty="0">
                <a:latin typeface="Gill Sans MT" panose="020B0502020104020203" pitchFamily="34" charset="77"/>
              </a:rPr>
              <a:t>, Ehlers-Danlos) with high incidence of aortic dissection and other cardiac issues.</a:t>
            </a:r>
          </a:p>
          <a:p>
            <a:r>
              <a:rPr lang="en-US" dirty="0">
                <a:latin typeface="Gill Sans MT" panose="020B0502020104020203" pitchFamily="34" charset="77"/>
              </a:rPr>
              <a:t>Recommend increased screening, e.g. echocardiogram</a:t>
            </a:r>
          </a:p>
        </p:txBody>
      </p:sp>
    </p:spTree>
    <p:extLst>
      <p:ext uri="{BB962C8B-B14F-4D97-AF65-F5344CB8AC3E}">
        <p14:creationId xmlns:p14="http://schemas.microsoft.com/office/powerpoint/2010/main" val="403771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8E969-41D0-B94E-8090-9061482FF783}"/>
              </a:ext>
            </a:extLst>
          </p:cNvPr>
          <p:cNvPicPr>
            <a:picLocks noChangeAspect="1"/>
          </p:cNvPicPr>
          <p:nvPr/>
        </p:nvPicPr>
        <p:blipFill>
          <a:blip r:embed="rId3"/>
          <a:stretch>
            <a:fillRect/>
          </a:stretch>
        </p:blipFill>
        <p:spPr>
          <a:xfrm>
            <a:off x="344540" y="0"/>
            <a:ext cx="8454919" cy="6858000"/>
          </a:xfrm>
          <a:prstGeom prst="rect">
            <a:avLst/>
          </a:prstGeom>
        </p:spPr>
      </p:pic>
      <p:sp>
        <p:nvSpPr>
          <p:cNvPr id="4" name="TextBox 3">
            <a:extLst>
              <a:ext uri="{FF2B5EF4-FFF2-40B4-BE49-F238E27FC236}">
                <a16:creationId xmlns:a16="http://schemas.microsoft.com/office/drawing/2014/main" id="{ADD8AA02-5BA1-FF4C-BB93-63F861EC65DD}"/>
              </a:ext>
            </a:extLst>
          </p:cNvPr>
          <p:cNvSpPr txBox="1"/>
          <p:nvPr/>
        </p:nvSpPr>
        <p:spPr>
          <a:xfrm>
            <a:off x="137160" y="5455920"/>
            <a:ext cx="6903720" cy="1200329"/>
          </a:xfrm>
          <a:prstGeom prst="rect">
            <a:avLst/>
          </a:prstGeom>
          <a:solidFill>
            <a:schemeClr val="bg1"/>
          </a:solidFill>
        </p:spPr>
        <p:txBody>
          <a:bodyPr wrap="square" rtlCol="0">
            <a:spAutoFit/>
          </a:bodyPr>
          <a:lstStyle/>
          <a:p>
            <a:r>
              <a:rPr lang="en-US" dirty="0">
                <a:latin typeface="Gill Sans MT" panose="020B0502020104020203" pitchFamily="34" charset="77"/>
              </a:rPr>
              <a:t>Also includes Mendelian forms of heart disease/hypercholesterolemia</a:t>
            </a:r>
          </a:p>
          <a:p>
            <a:r>
              <a:rPr lang="en-US" dirty="0">
                <a:latin typeface="Gill Sans MT" panose="020B0502020104020203" pitchFamily="34" charset="77"/>
              </a:rPr>
              <a:t>Indicate increased screening or other measures</a:t>
            </a:r>
          </a:p>
          <a:p>
            <a:r>
              <a:rPr lang="en-US" dirty="0">
                <a:latin typeface="Gill Sans MT" panose="020B0502020104020203" pitchFamily="34" charset="77"/>
              </a:rPr>
              <a:t>e.g. in HCM can result in sudden death. Activities like running/cycling may be discouraged</a:t>
            </a:r>
          </a:p>
        </p:txBody>
      </p:sp>
    </p:spTree>
    <p:extLst>
      <p:ext uri="{BB962C8B-B14F-4D97-AF65-F5344CB8AC3E}">
        <p14:creationId xmlns:p14="http://schemas.microsoft.com/office/powerpoint/2010/main" val="206349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JC4 student questions</a:t>
            </a:r>
            <a:endParaRPr lang="en-US" sz="2800" b="1" i="0" dirty="0">
              <a:latin typeface="Gill Sans"/>
              <a:cs typeface="Gill Sans"/>
            </a:endParaRPr>
          </a:p>
        </p:txBody>
      </p:sp>
      <p:sp>
        <p:nvSpPr>
          <p:cNvPr id="6" name="TextBox 5">
            <a:extLst>
              <a:ext uri="{FF2B5EF4-FFF2-40B4-BE49-F238E27FC236}">
                <a16:creationId xmlns:a16="http://schemas.microsoft.com/office/drawing/2014/main" id="{7C8E3FEF-3EC9-B34C-8054-25DE7F9A4B3A}"/>
              </a:ext>
            </a:extLst>
          </p:cNvPr>
          <p:cNvSpPr txBox="1"/>
          <p:nvPr/>
        </p:nvSpPr>
        <p:spPr>
          <a:xfrm>
            <a:off x="317715" y="1379349"/>
            <a:ext cx="8113363" cy="1754326"/>
          </a:xfrm>
          <a:prstGeom prst="rect">
            <a:avLst/>
          </a:prstGeom>
          <a:noFill/>
        </p:spPr>
        <p:txBody>
          <a:bodyPr wrap="square" rtlCol="0">
            <a:spAutoFit/>
          </a:bodyPr>
          <a:lstStyle/>
          <a:p>
            <a:r>
              <a:rPr lang="en-US" i="1" dirty="0"/>
              <a:t>They mention that they somewhat </a:t>
            </a:r>
            <a:r>
              <a:rPr lang="en-US" b="1" i="1" dirty="0">
                <a:solidFill>
                  <a:srgbClr val="FF0000"/>
                </a:solidFill>
              </a:rPr>
              <a:t>violate the patients "right not to know" </a:t>
            </a:r>
            <a:r>
              <a:rPr lang="en-US" i="1" dirty="0"/>
              <a:t>when warning patients about a condition in order to "prevent harm by warning patients and their families about certain incidental findings." How stringent is the "right not to know"? </a:t>
            </a:r>
            <a:r>
              <a:rPr lang="en-US" b="1" i="1" dirty="0">
                <a:solidFill>
                  <a:srgbClr val="FF0000"/>
                </a:solidFill>
              </a:rPr>
              <a:t>Is this something that could be held up in a court of law, or is it purely a moral right? </a:t>
            </a:r>
            <a:r>
              <a:rPr lang="en-US" i="1" dirty="0"/>
              <a:t>Isn't this somewhat of a double standard since they ask the laboratories to only report variants within the genes that they delineated?</a:t>
            </a:r>
          </a:p>
        </p:txBody>
      </p:sp>
      <p:sp>
        <p:nvSpPr>
          <p:cNvPr id="2" name="Rectangle 1">
            <a:extLst>
              <a:ext uri="{FF2B5EF4-FFF2-40B4-BE49-F238E27FC236}">
                <a16:creationId xmlns:a16="http://schemas.microsoft.com/office/drawing/2014/main" id="{CFF099C7-272A-4349-9763-0355FABA15F8}"/>
              </a:ext>
            </a:extLst>
          </p:cNvPr>
          <p:cNvSpPr/>
          <p:nvPr/>
        </p:nvSpPr>
        <p:spPr>
          <a:xfrm>
            <a:off x="1979908" y="3978076"/>
            <a:ext cx="5184184" cy="1477328"/>
          </a:xfrm>
          <a:prstGeom prst="rect">
            <a:avLst/>
          </a:prstGeom>
        </p:spPr>
        <p:txBody>
          <a:bodyPr wrap="square">
            <a:spAutoFit/>
          </a:bodyPr>
          <a:lstStyle/>
          <a:p>
            <a:pPr algn="just"/>
            <a:r>
              <a:rPr lang="en-US" dirty="0">
                <a:solidFill>
                  <a:schemeClr val="tx2"/>
                </a:solidFill>
                <a:latin typeface="Arial" panose="020B0604020202020204" pitchFamily="34" charset="0"/>
                <a:cs typeface="Arial" panose="020B0604020202020204" pitchFamily="34" charset="0"/>
              </a:rPr>
              <a:t>”Autonomy is preserved since patients have the right to decline clinical sequencing if they judge the risks of possible discovery of incidental findings to outweigh the benefits of testing.” Green et al.</a:t>
            </a:r>
            <a:endParaRPr lang="en-US" dirty="0">
              <a:solidFill>
                <a:schemeClr val="tx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2581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The genotype-&gt;phenotype landscape is complex</a:t>
            </a:r>
          </a:p>
        </p:txBody>
      </p:sp>
      <p:pic>
        <p:nvPicPr>
          <p:cNvPr id="8" name="Picture 7">
            <a:extLst>
              <a:ext uri="{FF2B5EF4-FFF2-40B4-BE49-F238E27FC236}">
                <a16:creationId xmlns:a16="http://schemas.microsoft.com/office/drawing/2014/main" id="{59CC9A9D-9DFC-E042-B18E-9EC04C06DAF6}"/>
              </a:ext>
            </a:extLst>
          </p:cNvPr>
          <p:cNvPicPr>
            <a:picLocks noChangeAspect="1"/>
          </p:cNvPicPr>
          <p:nvPr/>
        </p:nvPicPr>
        <p:blipFill>
          <a:blip r:embed="rId3"/>
          <a:stretch>
            <a:fillRect/>
          </a:stretch>
        </p:blipFill>
        <p:spPr>
          <a:xfrm>
            <a:off x="1314009" y="2618617"/>
            <a:ext cx="524466" cy="1045633"/>
          </a:xfrm>
          <a:prstGeom prst="rect">
            <a:avLst/>
          </a:prstGeom>
        </p:spPr>
      </p:pic>
      <p:sp>
        <p:nvSpPr>
          <p:cNvPr id="10" name="TextBox 9">
            <a:extLst>
              <a:ext uri="{FF2B5EF4-FFF2-40B4-BE49-F238E27FC236}">
                <a16:creationId xmlns:a16="http://schemas.microsoft.com/office/drawing/2014/main" id="{0ECC4D4E-CFCE-DB4A-9C8B-BA47FAA41ADE}"/>
              </a:ext>
            </a:extLst>
          </p:cNvPr>
          <p:cNvSpPr txBox="1"/>
          <p:nvPr/>
        </p:nvSpPr>
        <p:spPr>
          <a:xfrm>
            <a:off x="1907958" y="3083882"/>
            <a:ext cx="5739072" cy="338554"/>
          </a:xfrm>
          <a:prstGeom prst="rect">
            <a:avLst/>
          </a:prstGeom>
          <a:noFill/>
        </p:spPr>
        <p:txBody>
          <a:bodyPr wrap="none" rtlCol="0">
            <a:spAutoFit/>
          </a:bodyPr>
          <a:lstStyle/>
          <a:p>
            <a:r>
              <a:rPr lang="en-US" sz="1600" dirty="0">
                <a:latin typeface="Courier" pitchFamily="2" charset="0"/>
                <a:cs typeface="Arial" panose="020B0604020202020204" pitchFamily="34" charset="0"/>
              </a:rPr>
              <a:t>AACGCCTACTATTGGTACAGCACTACGATGCATAAGCTTATCTAA</a:t>
            </a:r>
          </a:p>
        </p:txBody>
      </p:sp>
      <p:sp>
        <p:nvSpPr>
          <p:cNvPr id="13" name="TextBox 12">
            <a:extLst>
              <a:ext uri="{FF2B5EF4-FFF2-40B4-BE49-F238E27FC236}">
                <a16:creationId xmlns:a16="http://schemas.microsoft.com/office/drawing/2014/main" id="{F4A44AF8-3CA2-CD4F-AB84-8024C0039E9C}"/>
              </a:ext>
            </a:extLst>
          </p:cNvPr>
          <p:cNvSpPr txBox="1"/>
          <p:nvPr/>
        </p:nvSpPr>
        <p:spPr>
          <a:xfrm>
            <a:off x="1907958" y="2903956"/>
            <a:ext cx="5739072" cy="338554"/>
          </a:xfrm>
          <a:prstGeom prst="rect">
            <a:avLst/>
          </a:prstGeom>
          <a:noFill/>
        </p:spPr>
        <p:txBody>
          <a:bodyPr wrap="none" rtlCol="0">
            <a:spAutoFit/>
          </a:bodyPr>
          <a:lstStyle/>
          <a:p>
            <a:r>
              <a:rPr lang="en-US" sz="1600" dirty="0">
                <a:latin typeface="Courier" pitchFamily="2" charset="0"/>
                <a:cs typeface="Arial" panose="020B0604020202020204" pitchFamily="34" charset="0"/>
              </a:rPr>
              <a:t>AACGGCTACTACTGGTACAGCACTACGGTGCATAGGCTTATATAA</a:t>
            </a:r>
          </a:p>
        </p:txBody>
      </p:sp>
      <p:sp>
        <p:nvSpPr>
          <p:cNvPr id="14" name="Rectangle 13">
            <a:extLst>
              <a:ext uri="{FF2B5EF4-FFF2-40B4-BE49-F238E27FC236}">
                <a16:creationId xmlns:a16="http://schemas.microsoft.com/office/drawing/2014/main" id="{850FE058-922B-CD4B-940F-349125E2777E}"/>
              </a:ext>
            </a:extLst>
          </p:cNvPr>
          <p:cNvSpPr/>
          <p:nvPr/>
        </p:nvSpPr>
        <p:spPr>
          <a:xfrm>
            <a:off x="3289300" y="2825583"/>
            <a:ext cx="262467" cy="60271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57DEF9-0F2D-8C44-991E-A61606F1EF9F}"/>
              </a:ext>
            </a:extLst>
          </p:cNvPr>
          <p:cNvSpPr/>
          <p:nvPr/>
        </p:nvSpPr>
        <p:spPr>
          <a:xfrm>
            <a:off x="4029515" y="2825583"/>
            <a:ext cx="262467" cy="602712"/>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6DCA6B-EA98-A142-959F-73D9AA17372F}"/>
              </a:ext>
            </a:extLst>
          </p:cNvPr>
          <p:cNvSpPr/>
          <p:nvPr/>
        </p:nvSpPr>
        <p:spPr>
          <a:xfrm>
            <a:off x="5202535" y="2825583"/>
            <a:ext cx="262467" cy="602712"/>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4753A2-F72A-C342-9F0F-2ED00288F59D}"/>
              </a:ext>
            </a:extLst>
          </p:cNvPr>
          <p:cNvSpPr/>
          <p:nvPr/>
        </p:nvSpPr>
        <p:spPr>
          <a:xfrm>
            <a:off x="5981737" y="2825583"/>
            <a:ext cx="262467" cy="602712"/>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E8626DF-EEB5-9E4B-A604-8216EC810721}"/>
              </a:ext>
            </a:extLst>
          </p:cNvPr>
          <p:cNvSpPr/>
          <p:nvPr/>
        </p:nvSpPr>
        <p:spPr>
          <a:xfrm>
            <a:off x="7096948" y="2825583"/>
            <a:ext cx="262467" cy="602712"/>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019A175-C139-6444-99C1-A837832D3B57}"/>
              </a:ext>
            </a:extLst>
          </p:cNvPr>
          <p:cNvSpPr txBox="1"/>
          <p:nvPr/>
        </p:nvSpPr>
        <p:spPr>
          <a:xfrm>
            <a:off x="1314009" y="1364194"/>
            <a:ext cx="3195875" cy="954107"/>
          </a:xfrm>
          <a:prstGeom prst="rect">
            <a:avLst/>
          </a:prstGeom>
          <a:noFill/>
        </p:spPr>
        <p:txBody>
          <a:bodyPr wrap="none" rtlCol="0">
            <a:spAutoFit/>
          </a:bodyPr>
          <a:lstStyle/>
          <a:p>
            <a:r>
              <a:rPr lang="en-US" sz="2400" u="sng" dirty="0">
                <a:solidFill>
                  <a:srgbClr val="FF0000"/>
                </a:solidFill>
                <a:latin typeface="Gill Sans MT" panose="020B0502020104020203" pitchFamily="34" charset="77"/>
              </a:rPr>
              <a:t>Mendelian traits</a:t>
            </a:r>
          </a:p>
          <a:p>
            <a:r>
              <a:rPr lang="en-US" sz="1600" dirty="0">
                <a:solidFill>
                  <a:srgbClr val="FF0000"/>
                </a:solidFill>
                <a:latin typeface="Gill Sans MT" panose="020B0502020104020203" pitchFamily="34" charset="77"/>
              </a:rPr>
              <a:t>Trait controlled by a single gene</a:t>
            </a:r>
          </a:p>
          <a:p>
            <a:r>
              <a:rPr lang="en-US" sz="1600" dirty="0">
                <a:solidFill>
                  <a:srgbClr val="FF0000"/>
                </a:solidFill>
                <a:latin typeface="Gill Sans MT" panose="020B0502020104020203" pitchFamily="34" charset="77"/>
              </a:rPr>
              <a:t>Relatively straightforward to predict</a:t>
            </a:r>
          </a:p>
        </p:txBody>
      </p:sp>
      <p:sp>
        <p:nvSpPr>
          <p:cNvPr id="23" name="TextBox 22">
            <a:extLst>
              <a:ext uri="{FF2B5EF4-FFF2-40B4-BE49-F238E27FC236}">
                <a16:creationId xmlns:a16="http://schemas.microsoft.com/office/drawing/2014/main" id="{D68D22F9-14C3-554A-9726-17FCBDEAF02A}"/>
              </a:ext>
            </a:extLst>
          </p:cNvPr>
          <p:cNvSpPr txBox="1"/>
          <p:nvPr/>
        </p:nvSpPr>
        <p:spPr>
          <a:xfrm>
            <a:off x="4913614" y="1201827"/>
            <a:ext cx="3768953" cy="1200329"/>
          </a:xfrm>
          <a:prstGeom prst="rect">
            <a:avLst/>
          </a:prstGeom>
          <a:noFill/>
        </p:spPr>
        <p:txBody>
          <a:bodyPr wrap="square" rtlCol="0">
            <a:spAutoFit/>
          </a:bodyPr>
          <a:lstStyle/>
          <a:p>
            <a:r>
              <a:rPr lang="en-US" sz="2400" u="sng" dirty="0">
                <a:solidFill>
                  <a:schemeClr val="accent1"/>
                </a:solidFill>
                <a:latin typeface="Gill Sans MT" panose="020B0502020104020203" pitchFamily="34" charset="77"/>
              </a:rPr>
              <a:t>Complex traits</a:t>
            </a:r>
          </a:p>
          <a:p>
            <a:r>
              <a:rPr lang="en-US" sz="1600" dirty="0">
                <a:solidFill>
                  <a:schemeClr val="accent1"/>
                </a:solidFill>
                <a:latin typeface="Gill Sans MT" panose="020B0502020104020203" pitchFamily="34" charset="77"/>
              </a:rPr>
              <a:t>Trait controlled by a combination of many genes and/or environment factors</a:t>
            </a:r>
          </a:p>
          <a:p>
            <a:r>
              <a:rPr lang="en-US" sz="1600" dirty="0">
                <a:solidFill>
                  <a:schemeClr val="accent1"/>
                </a:solidFill>
                <a:latin typeface="Gill Sans MT" panose="020B0502020104020203" pitchFamily="34" charset="77"/>
              </a:rPr>
              <a:t>More difficult to predict</a:t>
            </a:r>
          </a:p>
        </p:txBody>
      </p:sp>
      <p:sp>
        <p:nvSpPr>
          <p:cNvPr id="2" name="TextBox 1">
            <a:extLst>
              <a:ext uri="{FF2B5EF4-FFF2-40B4-BE49-F238E27FC236}">
                <a16:creationId xmlns:a16="http://schemas.microsoft.com/office/drawing/2014/main" id="{3CB042EF-ACDD-4B4B-98D4-B0FB8696709E}"/>
              </a:ext>
            </a:extLst>
          </p:cNvPr>
          <p:cNvSpPr txBox="1"/>
          <p:nvPr/>
        </p:nvSpPr>
        <p:spPr>
          <a:xfrm>
            <a:off x="766427" y="4034290"/>
            <a:ext cx="2327560" cy="523220"/>
          </a:xfrm>
          <a:prstGeom prst="rect">
            <a:avLst/>
          </a:prstGeom>
          <a:noFill/>
        </p:spPr>
        <p:txBody>
          <a:bodyPr wrap="none" rtlCol="0">
            <a:spAutoFit/>
          </a:bodyPr>
          <a:lstStyle/>
          <a:p>
            <a:r>
              <a:rPr lang="en-US" sz="2800" dirty="0">
                <a:latin typeface="Gill Sans MT" panose="020B0502020104020203" pitchFamily="34" charset="77"/>
              </a:rPr>
              <a:t>“Infotainment”</a:t>
            </a:r>
          </a:p>
        </p:txBody>
      </p:sp>
      <p:sp>
        <p:nvSpPr>
          <p:cNvPr id="24" name="TextBox 23">
            <a:extLst>
              <a:ext uri="{FF2B5EF4-FFF2-40B4-BE49-F238E27FC236}">
                <a16:creationId xmlns:a16="http://schemas.microsoft.com/office/drawing/2014/main" id="{AF5206B6-D5E1-8C47-BF41-5B18B6EEFE05}"/>
              </a:ext>
            </a:extLst>
          </p:cNvPr>
          <p:cNvSpPr txBox="1"/>
          <p:nvPr/>
        </p:nvSpPr>
        <p:spPr>
          <a:xfrm>
            <a:off x="312585" y="5169364"/>
            <a:ext cx="2781402" cy="523220"/>
          </a:xfrm>
          <a:prstGeom prst="rect">
            <a:avLst/>
          </a:prstGeom>
          <a:noFill/>
        </p:spPr>
        <p:txBody>
          <a:bodyPr wrap="none" rtlCol="0">
            <a:spAutoFit/>
          </a:bodyPr>
          <a:lstStyle/>
          <a:p>
            <a:r>
              <a:rPr lang="en-US" sz="2800" dirty="0">
                <a:latin typeface="Gill Sans MT" panose="020B0502020104020203" pitchFamily="34" charset="77"/>
              </a:rPr>
              <a:t>Medically relevant</a:t>
            </a:r>
          </a:p>
        </p:txBody>
      </p:sp>
      <p:sp>
        <p:nvSpPr>
          <p:cNvPr id="25" name="TextBox 24">
            <a:extLst>
              <a:ext uri="{FF2B5EF4-FFF2-40B4-BE49-F238E27FC236}">
                <a16:creationId xmlns:a16="http://schemas.microsoft.com/office/drawing/2014/main" id="{B18727ED-6429-9246-97C3-CA9ADA48C418}"/>
              </a:ext>
            </a:extLst>
          </p:cNvPr>
          <p:cNvSpPr txBox="1"/>
          <p:nvPr/>
        </p:nvSpPr>
        <p:spPr>
          <a:xfrm>
            <a:off x="3688788" y="3930095"/>
            <a:ext cx="1401346" cy="923330"/>
          </a:xfrm>
          <a:prstGeom prst="rect">
            <a:avLst/>
          </a:prstGeom>
          <a:noFill/>
        </p:spPr>
        <p:txBody>
          <a:bodyPr wrap="none" rtlCol="0">
            <a:spAutoFit/>
          </a:bodyPr>
          <a:lstStyle/>
          <a:p>
            <a:r>
              <a:rPr lang="en-US" dirty="0">
                <a:solidFill>
                  <a:srgbClr val="FF0000"/>
                </a:solidFill>
                <a:latin typeface="Gill Sans MT" panose="020B0502020104020203" pitchFamily="34" charset="77"/>
              </a:rPr>
              <a:t>Ear wax type</a:t>
            </a:r>
          </a:p>
          <a:p>
            <a:r>
              <a:rPr lang="en-US" dirty="0">
                <a:solidFill>
                  <a:srgbClr val="FF0000"/>
                </a:solidFill>
                <a:latin typeface="Gill Sans MT" panose="020B0502020104020203" pitchFamily="34" charset="77"/>
              </a:rPr>
              <a:t>Eye color</a:t>
            </a:r>
          </a:p>
          <a:p>
            <a:r>
              <a:rPr lang="en-US" dirty="0">
                <a:solidFill>
                  <a:srgbClr val="FF0000"/>
                </a:solidFill>
                <a:latin typeface="Gill Sans MT" panose="020B0502020104020203" pitchFamily="34" charset="77"/>
              </a:rPr>
              <a:t>Hair color</a:t>
            </a:r>
            <a:endParaRPr lang="en-US" sz="1200" dirty="0">
              <a:solidFill>
                <a:srgbClr val="FF0000"/>
              </a:solidFill>
              <a:latin typeface="Gill Sans MT" panose="020B0502020104020203" pitchFamily="34" charset="77"/>
            </a:endParaRPr>
          </a:p>
        </p:txBody>
      </p:sp>
      <p:sp>
        <p:nvSpPr>
          <p:cNvPr id="26" name="TextBox 25">
            <a:extLst>
              <a:ext uri="{FF2B5EF4-FFF2-40B4-BE49-F238E27FC236}">
                <a16:creationId xmlns:a16="http://schemas.microsoft.com/office/drawing/2014/main" id="{0CC6EC71-73A2-D742-9303-9931E58347DE}"/>
              </a:ext>
            </a:extLst>
          </p:cNvPr>
          <p:cNvSpPr txBox="1"/>
          <p:nvPr/>
        </p:nvSpPr>
        <p:spPr>
          <a:xfrm>
            <a:off x="3674802" y="5169364"/>
            <a:ext cx="1828386" cy="923330"/>
          </a:xfrm>
          <a:prstGeom prst="rect">
            <a:avLst/>
          </a:prstGeom>
          <a:noFill/>
        </p:spPr>
        <p:txBody>
          <a:bodyPr wrap="none" rtlCol="0">
            <a:spAutoFit/>
          </a:bodyPr>
          <a:lstStyle/>
          <a:p>
            <a:r>
              <a:rPr lang="en-US" dirty="0">
                <a:solidFill>
                  <a:srgbClr val="FF0000"/>
                </a:solidFill>
                <a:latin typeface="Gill Sans MT" panose="020B0502020104020203" pitchFamily="34" charset="77"/>
              </a:rPr>
              <a:t>Cystic fibrosis</a:t>
            </a:r>
          </a:p>
          <a:p>
            <a:r>
              <a:rPr lang="en-US" dirty="0" err="1">
                <a:solidFill>
                  <a:srgbClr val="FF0000"/>
                </a:solidFill>
                <a:latin typeface="Gill Sans MT" panose="020B0502020104020203" pitchFamily="34" charset="77"/>
              </a:rPr>
              <a:t>Marfan</a:t>
            </a:r>
            <a:r>
              <a:rPr lang="en-US" dirty="0">
                <a:solidFill>
                  <a:srgbClr val="FF0000"/>
                </a:solidFill>
                <a:latin typeface="Gill Sans MT" panose="020B0502020104020203" pitchFamily="34" charset="77"/>
              </a:rPr>
              <a:t> Syndrome</a:t>
            </a:r>
          </a:p>
          <a:p>
            <a:r>
              <a:rPr lang="en-US" dirty="0">
                <a:solidFill>
                  <a:srgbClr val="FF0000"/>
                </a:solidFill>
                <a:latin typeface="Gill Sans MT" panose="020B0502020104020203" pitchFamily="34" charset="77"/>
              </a:rPr>
              <a:t>Lynch Syndrome</a:t>
            </a:r>
          </a:p>
        </p:txBody>
      </p:sp>
      <p:sp>
        <p:nvSpPr>
          <p:cNvPr id="27" name="TextBox 26">
            <a:extLst>
              <a:ext uri="{FF2B5EF4-FFF2-40B4-BE49-F238E27FC236}">
                <a16:creationId xmlns:a16="http://schemas.microsoft.com/office/drawing/2014/main" id="{A4609742-ADC3-CC45-8704-501B3EE38B6F}"/>
              </a:ext>
            </a:extLst>
          </p:cNvPr>
          <p:cNvSpPr txBox="1"/>
          <p:nvPr/>
        </p:nvSpPr>
        <p:spPr>
          <a:xfrm>
            <a:off x="6036539" y="3930095"/>
            <a:ext cx="2050433" cy="923330"/>
          </a:xfrm>
          <a:prstGeom prst="rect">
            <a:avLst/>
          </a:prstGeom>
          <a:noFill/>
        </p:spPr>
        <p:txBody>
          <a:bodyPr wrap="none" rtlCol="0">
            <a:spAutoFit/>
          </a:bodyPr>
          <a:lstStyle/>
          <a:p>
            <a:r>
              <a:rPr lang="en-US" dirty="0">
                <a:solidFill>
                  <a:schemeClr val="accent1"/>
                </a:solidFill>
                <a:latin typeface="Gill Sans MT" panose="020B0502020104020203" pitchFamily="34" charset="77"/>
              </a:rPr>
              <a:t>Height</a:t>
            </a:r>
          </a:p>
          <a:p>
            <a:r>
              <a:rPr lang="en-US" dirty="0">
                <a:solidFill>
                  <a:schemeClr val="accent1"/>
                </a:solidFill>
                <a:latin typeface="Gill Sans MT" panose="020B0502020104020203" pitchFamily="34" charset="77"/>
              </a:rPr>
              <a:t>Ancestry (kind of)</a:t>
            </a:r>
          </a:p>
          <a:p>
            <a:r>
              <a:rPr lang="en-US" dirty="0">
                <a:solidFill>
                  <a:schemeClr val="accent1"/>
                </a:solidFill>
                <a:latin typeface="Gill Sans MT" panose="020B0502020104020203" pitchFamily="34" charset="77"/>
              </a:rPr>
              <a:t>Aversion to cilantro</a:t>
            </a:r>
          </a:p>
        </p:txBody>
      </p:sp>
      <p:sp>
        <p:nvSpPr>
          <p:cNvPr id="28" name="TextBox 27">
            <a:extLst>
              <a:ext uri="{FF2B5EF4-FFF2-40B4-BE49-F238E27FC236}">
                <a16:creationId xmlns:a16="http://schemas.microsoft.com/office/drawing/2014/main" id="{C36B46A7-4A56-F145-BF20-417E43A58C9C}"/>
              </a:ext>
            </a:extLst>
          </p:cNvPr>
          <p:cNvSpPr txBox="1"/>
          <p:nvPr/>
        </p:nvSpPr>
        <p:spPr>
          <a:xfrm>
            <a:off x="6036538" y="5169364"/>
            <a:ext cx="1473673" cy="923330"/>
          </a:xfrm>
          <a:prstGeom prst="rect">
            <a:avLst/>
          </a:prstGeom>
          <a:noFill/>
        </p:spPr>
        <p:txBody>
          <a:bodyPr wrap="none" rtlCol="0">
            <a:spAutoFit/>
          </a:bodyPr>
          <a:lstStyle/>
          <a:p>
            <a:r>
              <a:rPr lang="en-US" dirty="0">
                <a:solidFill>
                  <a:schemeClr val="accent1"/>
                </a:solidFill>
                <a:latin typeface="Gill Sans MT" panose="020B0502020104020203" pitchFamily="34" charset="77"/>
              </a:rPr>
              <a:t>Diabetes</a:t>
            </a:r>
          </a:p>
          <a:p>
            <a:r>
              <a:rPr lang="en-US" dirty="0">
                <a:solidFill>
                  <a:schemeClr val="accent1"/>
                </a:solidFill>
                <a:latin typeface="Gill Sans MT" panose="020B0502020104020203" pitchFamily="34" charset="77"/>
              </a:rPr>
              <a:t>Schizophrenia</a:t>
            </a:r>
          </a:p>
          <a:p>
            <a:r>
              <a:rPr lang="en-US" dirty="0">
                <a:solidFill>
                  <a:schemeClr val="accent1"/>
                </a:solidFill>
                <a:latin typeface="Gill Sans MT" panose="020B0502020104020203" pitchFamily="34" charset="77"/>
              </a:rPr>
              <a:t>Glaucoma</a:t>
            </a:r>
          </a:p>
        </p:txBody>
      </p:sp>
      <p:sp>
        <p:nvSpPr>
          <p:cNvPr id="29" name="TextBox 28">
            <a:extLst>
              <a:ext uri="{FF2B5EF4-FFF2-40B4-BE49-F238E27FC236}">
                <a16:creationId xmlns:a16="http://schemas.microsoft.com/office/drawing/2014/main" id="{21888D36-5761-734D-907C-887AFB6BD95E}"/>
              </a:ext>
            </a:extLst>
          </p:cNvPr>
          <p:cNvSpPr txBox="1"/>
          <p:nvPr/>
        </p:nvSpPr>
        <p:spPr>
          <a:xfrm>
            <a:off x="361667" y="2448935"/>
            <a:ext cx="8454656" cy="3539430"/>
          </a:xfrm>
          <a:prstGeom prst="rect">
            <a:avLst/>
          </a:prstGeom>
          <a:solidFill>
            <a:schemeClr val="bg1"/>
          </a:solidFill>
          <a:ln>
            <a:solidFill>
              <a:schemeClr val="tx1"/>
            </a:solidFill>
          </a:ln>
        </p:spPr>
        <p:txBody>
          <a:bodyPr wrap="square" rtlCol="0">
            <a:spAutoFit/>
          </a:bodyPr>
          <a:lstStyle/>
          <a:p>
            <a:r>
              <a:rPr lang="en-US" sz="2800" dirty="0">
                <a:latin typeface="Gill Sans MT" panose="020B0502020104020203" pitchFamily="34" charset="77"/>
              </a:rPr>
              <a:t>For the majority of people, their genomes will provide little or no medically “actionable” information (for now at least)</a:t>
            </a:r>
          </a:p>
          <a:p>
            <a:endParaRPr lang="en-US" sz="2800" dirty="0">
              <a:latin typeface="Gill Sans MT" panose="020B0502020104020203" pitchFamily="34" charset="77"/>
            </a:endParaRPr>
          </a:p>
          <a:p>
            <a:r>
              <a:rPr lang="en-US" sz="2800" dirty="0">
                <a:latin typeface="Gill Sans MT" panose="020B0502020104020203" pitchFamily="34" charset="77"/>
              </a:rPr>
              <a:t>Even so, genetic info is inherently private and personal</a:t>
            </a:r>
          </a:p>
          <a:p>
            <a:endParaRPr lang="en-US" sz="2800" dirty="0">
              <a:latin typeface="Gill Sans MT" panose="020B0502020104020203" pitchFamily="34" charset="77"/>
            </a:endParaRPr>
          </a:p>
          <a:p>
            <a:r>
              <a:rPr lang="en-US" sz="2800" dirty="0">
                <a:latin typeface="Gill Sans MT" panose="020B0502020104020203" pitchFamily="34" charset="77"/>
              </a:rPr>
              <a:t>We need to be careful about how these results get interpreted.</a:t>
            </a:r>
          </a:p>
        </p:txBody>
      </p:sp>
    </p:spTree>
    <p:extLst>
      <p:ext uri="{BB962C8B-B14F-4D97-AF65-F5344CB8AC3E}">
        <p14:creationId xmlns:p14="http://schemas.microsoft.com/office/powerpoint/2010/main" val="139879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 grpId="0"/>
      <p:bldP spid="24" grpId="0"/>
      <p:bldP spid="25" grpId="0"/>
      <p:bldP spid="26" grpId="0"/>
      <p:bldP spid="27" grpId="0"/>
      <p:bldP spid="28" grpId="0"/>
      <p:bldP spid="2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JC4 student questions</a:t>
            </a:r>
            <a:endParaRPr lang="en-US" sz="2800" b="1" i="0" dirty="0">
              <a:latin typeface="Gill Sans"/>
              <a:cs typeface="Gill Sans"/>
            </a:endParaRPr>
          </a:p>
        </p:txBody>
      </p:sp>
      <p:sp>
        <p:nvSpPr>
          <p:cNvPr id="6" name="TextBox 5">
            <a:extLst>
              <a:ext uri="{FF2B5EF4-FFF2-40B4-BE49-F238E27FC236}">
                <a16:creationId xmlns:a16="http://schemas.microsoft.com/office/drawing/2014/main" id="{7C8E3FEF-3EC9-B34C-8054-25DE7F9A4B3A}"/>
              </a:ext>
            </a:extLst>
          </p:cNvPr>
          <p:cNvSpPr txBox="1"/>
          <p:nvPr/>
        </p:nvSpPr>
        <p:spPr>
          <a:xfrm>
            <a:off x="317715" y="1379349"/>
            <a:ext cx="8113363" cy="923330"/>
          </a:xfrm>
          <a:prstGeom prst="rect">
            <a:avLst/>
          </a:prstGeom>
          <a:noFill/>
        </p:spPr>
        <p:txBody>
          <a:bodyPr wrap="square" rtlCol="0">
            <a:spAutoFit/>
          </a:bodyPr>
          <a:lstStyle/>
          <a:p>
            <a:r>
              <a:rPr lang="en-US" i="1" dirty="0"/>
              <a:t>Does the clinician have a responsibility to disclose information about </a:t>
            </a:r>
            <a:r>
              <a:rPr lang="en-US" b="1" i="1" dirty="0">
                <a:solidFill>
                  <a:srgbClr val="FF0000"/>
                </a:solidFill>
              </a:rPr>
              <a:t>autosomal recessive disorders</a:t>
            </a:r>
            <a:r>
              <a:rPr lang="en-US" i="1" dirty="0"/>
              <a:t>, where the patient is only a carrier but their current or future children may be at risk?</a:t>
            </a:r>
          </a:p>
        </p:txBody>
      </p:sp>
    </p:spTree>
    <p:extLst>
      <p:ext uri="{BB962C8B-B14F-4D97-AF65-F5344CB8AC3E}">
        <p14:creationId xmlns:p14="http://schemas.microsoft.com/office/powerpoint/2010/main" val="1302920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JC4 student questions</a:t>
            </a:r>
            <a:endParaRPr lang="en-US" sz="2800" b="1" i="0" dirty="0">
              <a:latin typeface="Gill Sans"/>
              <a:cs typeface="Gill Sans"/>
            </a:endParaRPr>
          </a:p>
        </p:txBody>
      </p:sp>
      <p:sp>
        <p:nvSpPr>
          <p:cNvPr id="6" name="TextBox 5">
            <a:extLst>
              <a:ext uri="{FF2B5EF4-FFF2-40B4-BE49-F238E27FC236}">
                <a16:creationId xmlns:a16="http://schemas.microsoft.com/office/drawing/2014/main" id="{7C8E3FEF-3EC9-B34C-8054-25DE7F9A4B3A}"/>
              </a:ext>
            </a:extLst>
          </p:cNvPr>
          <p:cNvSpPr txBox="1"/>
          <p:nvPr/>
        </p:nvSpPr>
        <p:spPr>
          <a:xfrm>
            <a:off x="317715" y="1379349"/>
            <a:ext cx="8113363" cy="5078313"/>
          </a:xfrm>
          <a:prstGeom prst="rect">
            <a:avLst/>
          </a:prstGeom>
          <a:noFill/>
        </p:spPr>
        <p:txBody>
          <a:bodyPr wrap="square" rtlCol="0">
            <a:spAutoFit/>
          </a:bodyPr>
          <a:lstStyle/>
          <a:p>
            <a:r>
              <a:rPr lang="en-US" i="1" dirty="0"/>
              <a:t>The ACMG says that they will update their list of variants that should be tested for in clinical sequencing at least yearly. </a:t>
            </a:r>
            <a:r>
              <a:rPr lang="en-US" b="1" i="1" dirty="0">
                <a:solidFill>
                  <a:srgbClr val="FF0000"/>
                </a:solidFill>
              </a:rPr>
              <a:t>Does this also mean that already sequenced samples should be reanalyzed when new variants are added to the list? </a:t>
            </a:r>
            <a:r>
              <a:rPr lang="en-US" i="1" dirty="0"/>
              <a:t>Or that clinicians should be responsible to inform their patient if a mutation they have is tied to a variant years after the original sequencing was performed</a:t>
            </a:r>
          </a:p>
          <a:p>
            <a:endParaRPr lang="en-US" i="1" dirty="0"/>
          </a:p>
          <a:p>
            <a:r>
              <a:rPr lang="en-US" i="1" dirty="0"/>
              <a:t>The second paper was published in 2013, have there been any notable examples of an "incidental" find leading to positive medical decision in the last 8 years since then?</a:t>
            </a:r>
          </a:p>
          <a:p>
            <a:endParaRPr lang="en-US" i="1" dirty="0"/>
          </a:p>
          <a:p>
            <a:r>
              <a:rPr lang="en-US" i="1" dirty="0"/>
              <a:t>Was the list in Table 1 “[refined] and [updated] at least annually”? This system seems unsustainable as the “unreliable” informatics tools, paired with increasing genetic sequencing studies, identify more variants, especially if they have to retroactively tell patients that their gene mutation/variant is now on the list, so now they need to inform their families. </a:t>
            </a:r>
          </a:p>
          <a:p>
            <a:endParaRPr lang="en-US" i="1" dirty="0"/>
          </a:p>
          <a:p>
            <a:r>
              <a:rPr lang="en-US" i="1" dirty="0"/>
              <a:t>If a serious mutation present in clinical sequencing is accidentally missed and the knowledge of such mutation could have improved a patient’s well-being, should a clinician be responsible for missing the information?</a:t>
            </a:r>
          </a:p>
        </p:txBody>
      </p:sp>
    </p:spTree>
    <p:extLst>
      <p:ext uri="{BB962C8B-B14F-4D97-AF65-F5344CB8AC3E}">
        <p14:creationId xmlns:p14="http://schemas.microsoft.com/office/powerpoint/2010/main" val="1171464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ACMG updates</a:t>
            </a:r>
            <a:endParaRPr lang="en-US" sz="2800" b="1" i="0" dirty="0">
              <a:latin typeface="Gill Sans"/>
              <a:cs typeface="Gill Sans"/>
            </a:endParaRPr>
          </a:p>
        </p:txBody>
      </p:sp>
      <p:pic>
        <p:nvPicPr>
          <p:cNvPr id="2" name="Picture 1">
            <a:extLst>
              <a:ext uri="{FF2B5EF4-FFF2-40B4-BE49-F238E27FC236}">
                <a16:creationId xmlns:a16="http://schemas.microsoft.com/office/drawing/2014/main" id="{A04AC97D-E8A7-2A48-9556-35D0C601998E}"/>
              </a:ext>
            </a:extLst>
          </p:cNvPr>
          <p:cNvPicPr>
            <a:picLocks noChangeAspect="1"/>
          </p:cNvPicPr>
          <p:nvPr/>
        </p:nvPicPr>
        <p:blipFill>
          <a:blip r:embed="rId3"/>
          <a:stretch>
            <a:fillRect/>
          </a:stretch>
        </p:blipFill>
        <p:spPr>
          <a:xfrm>
            <a:off x="183948" y="1673493"/>
            <a:ext cx="8400069" cy="3068979"/>
          </a:xfrm>
          <a:prstGeom prst="rect">
            <a:avLst/>
          </a:prstGeom>
          <a:ln>
            <a:solidFill>
              <a:schemeClr val="tx1"/>
            </a:solidFill>
          </a:ln>
        </p:spPr>
      </p:pic>
      <p:sp>
        <p:nvSpPr>
          <p:cNvPr id="3" name="Rectangle 2">
            <a:extLst>
              <a:ext uri="{FF2B5EF4-FFF2-40B4-BE49-F238E27FC236}">
                <a16:creationId xmlns:a16="http://schemas.microsoft.com/office/drawing/2014/main" id="{D086AA16-C4F7-AC4B-BCA7-922FF8C346B4}"/>
              </a:ext>
            </a:extLst>
          </p:cNvPr>
          <p:cNvSpPr/>
          <p:nvPr/>
        </p:nvSpPr>
        <p:spPr>
          <a:xfrm>
            <a:off x="0" y="6326832"/>
            <a:ext cx="5773119" cy="369332"/>
          </a:xfrm>
          <a:prstGeom prst="rect">
            <a:avLst/>
          </a:prstGeom>
        </p:spPr>
        <p:txBody>
          <a:bodyPr wrap="square">
            <a:spAutoFit/>
          </a:bodyPr>
          <a:lstStyle/>
          <a:p>
            <a:r>
              <a:rPr lang="en-US" dirty="0"/>
              <a:t>https://</a:t>
            </a:r>
            <a:r>
              <a:rPr lang="en-US" dirty="0" err="1"/>
              <a:t>www.ncbi.nlm.nih.gov</a:t>
            </a:r>
            <a:r>
              <a:rPr lang="en-US" dirty="0"/>
              <a:t>/</a:t>
            </a:r>
            <a:r>
              <a:rPr lang="en-US" dirty="0" err="1"/>
              <a:t>clinvar</a:t>
            </a:r>
            <a:r>
              <a:rPr lang="en-US" dirty="0"/>
              <a:t>/docs/</a:t>
            </a:r>
            <a:r>
              <a:rPr lang="en-US" dirty="0" err="1"/>
              <a:t>acmg</a:t>
            </a:r>
            <a:r>
              <a:rPr lang="en-US" dirty="0"/>
              <a:t>/</a:t>
            </a:r>
          </a:p>
        </p:txBody>
      </p:sp>
    </p:spTree>
    <p:extLst>
      <p:ext uri="{BB962C8B-B14F-4D97-AF65-F5344CB8AC3E}">
        <p14:creationId xmlns:p14="http://schemas.microsoft.com/office/powerpoint/2010/main" val="27930999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Are these really all “actionable”?</a:t>
            </a:r>
          </a:p>
        </p:txBody>
      </p:sp>
      <p:pic>
        <p:nvPicPr>
          <p:cNvPr id="6" name="Picture 5">
            <a:extLst>
              <a:ext uri="{FF2B5EF4-FFF2-40B4-BE49-F238E27FC236}">
                <a16:creationId xmlns:a16="http://schemas.microsoft.com/office/drawing/2014/main" id="{42918716-DC53-D242-8A76-EDA1735B867B}"/>
              </a:ext>
            </a:extLst>
          </p:cNvPr>
          <p:cNvPicPr>
            <a:picLocks noChangeAspect="1"/>
          </p:cNvPicPr>
          <p:nvPr/>
        </p:nvPicPr>
        <p:blipFill>
          <a:blip r:embed="rId3"/>
          <a:stretch>
            <a:fillRect/>
          </a:stretch>
        </p:blipFill>
        <p:spPr>
          <a:xfrm>
            <a:off x="3468822" y="3565098"/>
            <a:ext cx="5461000" cy="2946400"/>
          </a:xfrm>
          <a:prstGeom prst="rect">
            <a:avLst/>
          </a:prstGeom>
          <a:ln>
            <a:solidFill>
              <a:schemeClr val="tx1"/>
            </a:solidFill>
          </a:ln>
        </p:spPr>
      </p:pic>
      <p:pic>
        <p:nvPicPr>
          <p:cNvPr id="7" name="Picture 6">
            <a:extLst>
              <a:ext uri="{FF2B5EF4-FFF2-40B4-BE49-F238E27FC236}">
                <a16:creationId xmlns:a16="http://schemas.microsoft.com/office/drawing/2014/main" id="{F6198F59-BACB-1641-85BC-C757070655A7}"/>
              </a:ext>
            </a:extLst>
          </p:cNvPr>
          <p:cNvPicPr>
            <a:picLocks noChangeAspect="1"/>
          </p:cNvPicPr>
          <p:nvPr/>
        </p:nvPicPr>
        <p:blipFill>
          <a:blip r:embed="rId4"/>
          <a:stretch>
            <a:fillRect/>
          </a:stretch>
        </p:blipFill>
        <p:spPr>
          <a:xfrm>
            <a:off x="340424" y="1260902"/>
            <a:ext cx="5270500" cy="2032000"/>
          </a:xfrm>
          <a:prstGeom prst="rect">
            <a:avLst/>
          </a:prstGeom>
          <a:ln>
            <a:solidFill>
              <a:schemeClr val="tx1"/>
            </a:solidFill>
          </a:ln>
        </p:spPr>
      </p:pic>
    </p:spTree>
    <p:extLst>
      <p:ext uri="{BB962C8B-B14F-4D97-AF65-F5344CB8AC3E}">
        <p14:creationId xmlns:p14="http://schemas.microsoft.com/office/powerpoint/2010/main" val="4129092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JC4 student questions</a:t>
            </a:r>
            <a:endParaRPr lang="en-US" sz="2800" b="1" i="0" dirty="0">
              <a:latin typeface="Gill Sans"/>
              <a:cs typeface="Gill Sans"/>
            </a:endParaRPr>
          </a:p>
        </p:txBody>
      </p:sp>
      <p:sp>
        <p:nvSpPr>
          <p:cNvPr id="6" name="TextBox 5">
            <a:extLst>
              <a:ext uri="{FF2B5EF4-FFF2-40B4-BE49-F238E27FC236}">
                <a16:creationId xmlns:a16="http://schemas.microsoft.com/office/drawing/2014/main" id="{7C8E3FEF-3EC9-B34C-8054-25DE7F9A4B3A}"/>
              </a:ext>
            </a:extLst>
          </p:cNvPr>
          <p:cNvSpPr txBox="1"/>
          <p:nvPr/>
        </p:nvSpPr>
        <p:spPr>
          <a:xfrm>
            <a:off x="317715" y="1379349"/>
            <a:ext cx="8113363" cy="3416320"/>
          </a:xfrm>
          <a:prstGeom prst="rect">
            <a:avLst/>
          </a:prstGeom>
          <a:noFill/>
        </p:spPr>
        <p:txBody>
          <a:bodyPr wrap="square" rtlCol="0">
            <a:spAutoFit/>
          </a:bodyPr>
          <a:lstStyle/>
          <a:p>
            <a:r>
              <a:rPr lang="en-US" b="1" i="1" dirty="0">
                <a:solidFill>
                  <a:srgbClr val="FF0000"/>
                </a:solidFill>
              </a:rPr>
              <a:t>What will the next DTC 3.0 evolve into</a:t>
            </a:r>
            <a:r>
              <a:rPr lang="en-US" i="1" dirty="0"/>
              <a:t>? Will there be more data privacy protections for medical health-related data? Will government regulations and data privacy legislation keep up with advancing technologies and the rapid growth in the tech/medical sectors?</a:t>
            </a:r>
          </a:p>
          <a:p>
            <a:endParaRPr lang="en-US" i="1" dirty="0"/>
          </a:p>
          <a:p>
            <a:r>
              <a:rPr lang="en-US" i="1" dirty="0"/>
              <a:t>What do you anticipate will be the future process for detecting disorders caused by structural variants, repeat expansions, or copy-number variation? Are there current sequencing technologies capable of identifying such disorders and if so, how do they work?</a:t>
            </a:r>
          </a:p>
          <a:p>
            <a:endParaRPr lang="en-US" i="1" dirty="0"/>
          </a:p>
          <a:p>
            <a:r>
              <a:rPr lang="en-US" i="1" dirty="0"/>
              <a:t>With respect to the PRS paper from prior weeks and using it as an example, what would be the course needed to take that score and use it in a clinical setting?</a:t>
            </a:r>
          </a:p>
        </p:txBody>
      </p:sp>
      <p:pic>
        <p:nvPicPr>
          <p:cNvPr id="7" name="Picture 6">
            <a:extLst>
              <a:ext uri="{FF2B5EF4-FFF2-40B4-BE49-F238E27FC236}">
                <a16:creationId xmlns:a16="http://schemas.microsoft.com/office/drawing/2014/main" id="{B57F5AF0-4926-3D41-9F4E-6EAA59BD0EB5}"/>
              </a:ext>
            </a:extLst>
          </p:cNvPr>
          <p:cNvPicPr>
            <a:picLocks noChangeAspect="1"/>
          </p:cNvPicPr>
          <p:nvPr/>
        </p:nvPicPr>
        <p:blipFill>
          <a:blip r:embed="rId3"/>
          <a:stretch>
            <a:fillRect/>
          </a:stretch>
        </p:blipFill>
        <p:spPr>
          <a:xfrm>
            <a:off x="3784600" y="4272677"/>
            <a:ext cx="5181600" cy="2400300"/>
          </a:xfrm>
          <a:prstGeom prst="rect">
            <a:avLst/>
          </a:prstGeom>
          <a:ln>
            <a:solidFill>
              <a:schemeClr val="tx1"/>
            </a:solidFill>
          </a:ln>
        </p:spPr>
      </p:pic>
    </p:spTree>
    <p:extLst>
      <p:ext uri="{BB962C8B-B14F-4D97-AF65-F5344CB8AC3E}">
        <p14:creationId xmlns:p14="http://schemas.microsoft.com/office/powerpoint/2010/main" val="147044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What are we obligated to report?</a:t>
            </a:r>
            <a:endParaRPr lang="en-US" sz="2800" b="1" i="0" dirty="0">
              <a:latin typeface="Gill Sans"/>
              <a:cs typeface="Gill Sans"/>
            </a:endParaRPr>
          </a:p>
        </p:txBody>
      </p:sp>
      <p:sp>
        <p:nvSpPr>
          <p:cNvPr id="6" name="Rectangle 5">
            <a:extLst>
              <a:ext uri="{FF2B5EF4-FFF2-40B4-BE49-F238E27FC236}">
                <a16:creationId xmlns:a16="http://schemas.microsoft.com/office/drawing/2014/main" id="{53E5FD0D-C6AF-E541-82FB-16AB974D1E08}"/>
              </a:ext>
            </a:extLst>
          </p:cNvPr>
          <p:cNvSpPr/>
          <p:nvPr/>
        </p:nvSpPr>
        <p:spPr>
          <a:xfrm>
            <a:off x="784860" y="1440498"/>
            <a:ext cx="7574280" cy="5262979"/>
          </a:xfrm>
          <a:prstGeom prst="rect">
            <a:avLst/>
          </a:prstGeom>
        </p:spPr>
        <p:txBody>
          <a:bodyPr wrap="square">
            <a:spAutoFit/>
          </a:bodyPr>
          <a:lstStyle/>
          <a:p>
            <a:pPr marL="285750" indent="-285750">
              <a:buFont typeface="Arial" panose="020B0604020202020204" pitchFamily="34" charset="0"/>
              <a:buChar char="•"/>
            </a:pPr>
            <a:r>
              <a:rPr lang="en-US" altLang="en-US" sz="2400" dirty="0">
                <a:latin typeface="Gill Sans MT" panose="020B0502020104020203" pitchFamily="34" charset="77"/>
                <a:ea typeface="ＭＳ Ｐゴシック" panose="020B0600070205080204" pitchFamily="34" charset="-128"/>
              </a:rPr>
              <a:t>Should research teams be obligated to inform patients of incidental findings?</a:t>
            </a:r>
          </a:p>
          <a:p>
            <a:pPr marL="285750" indent="-285750">
              <a:buFont typeface="Arial" panose="020B0604020202020204" pitchFamily="34" charset="0"/>
              <a:buChar char="•"/>
            </a:pPr>
            <a:r>
              <a:rPr lang="en-US" altLang="en-US" sz="2400" dirty="0">
                <a:latin typeface="Gill Sans MT" panose="020B0502020104020203" pitchFamily="34" charset="77"/>
                <a:ea typeface="ＭＳ Ｐゴシック" panose="020B0600070205080204" pitchFamily="34" charset="-128"/>
              </a:rPr>
              <a:t>Should we specifically go looking for mutations on the ACMG list?</a:t>
            </a:r>
          </a:p>
          <a:p>
            <a:pPr marL="285750" indent="-285750">
              <a:buFont typeface="Arial" panose="020B0604020202020204" pitchFamily="34" charset="0"/>
              <a:buChar char="•"/>
            </a:pPr>
            <a:r>
              <a:rPr lang="en-US" altLang="en-US" sz="2400" dirty="0">
                <a:latin typeface="Gill Sans MT" panose="020B0502020104020203" pitchFamily="34" charset="77"/>
                <a:ea typeface="ＭＳ Ｐゴシック" panose="020B0600070205080204" pitchFamily="34" charset="-128"/>
              </a:rPr>
              <a:t>What about data from older studies where this possibility was not addressed in consent forms? Should we go back and screen those genomes?</a:t>
            </a:r>
          </a:p>
          <a:p>
            <a:pPr marL="285750" indent="-285750">
              <a:buFont typeface="Arial" panose="020B0604020202020204" pitchFamily="34" charset="0"/>
              <a:buChar char="•"/>
            </a:pPr>
            <a:r>
              <a:rPr lang="en-US" altLang="en-US" sz="2400" dirty="0">
                <a:latin typeface="Gill Sans MT" panose="020B0502020104020203" pitchFamily="34" charset="77"/>
                <a:ea typeface="ＭＳ Ｐゴシック" panose="020B0600070205080204" pitchFamily="34" charset="-128"/>
              </a:rPr>
              <a:t>Is it ethical to suggest to patients that they will be notified of sequence changes that may impact their health or reproductive decision-making if there is not actually manpower or capacity to do so?</a:t>
            </a:r>
          </a:p>
          <a:p>
            <a:pPr marL="285750" indent="-285750">
              <a:buFont typeface="Arial" panose="020B0604020202020204" pitchFamily="34" charset="0"/>
              <a:buChar char="•"/>
            </a:pPr>
            <a:r>
              <a:rPr lang="en-US" altLang="en-US" sz="2400" dirty="0">
                <a:latin typeface="Gill Sans MT" panose="020B0502020104020203" pitchFamily="34" charset="77"/>
                <a:ea typeface="ＭＳ Ｐゴシック" panose="020B0600070205080204" pitchFamily="34" charset="-128"/>
              </a:rPr>
              <a:t>If the results should be disclosed, who should be the one to inform the families? The research team? A healthcare provider? </a:t>
            </a:r>
          </a:p>
        </p:txBody>
      </p:sp>
    </p:spTree>
    <p:extLst>
      <p:ext uri="{BB962C8B-B14F-4D97-AF65-F5344CB8AC3E}">
        <p14:creationId xmlns:p14="http://schemas.microsoft.com/office/powerpoint/2010/main" val="12220335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424837"/>
            <a:ext cx="9144000" cy="923330"/>
          </a:xfrm>
          <a:prstGeom prst="rect">
            <a:avLst/>
          </a:prstGeom>
          <a:noFill/>
        </p:spPr>
        <p:txBody>
          <a:bodyPr wrap="square" rtlCol="0">
            <a:spAutoFit/>
          </a:bodyPr>
          <a:lstStyle/>
          <a:p>
            <a:pPr algn="ctr">
              <a:spcAft>
                <a:spcPts val="300"/>
              </a:spcAft>
            </a:pPr>
            <a:r>
              <a:rPr lang="en-US" sz="5400" dirty="0">
                <a:latin typeface="Gill Sans"/>
                <a:cs typeface="Gill Sans"/>
              </a:rPr>
              <a:t>Break</a:t>
            </a:r>
          </a:p>
        </p:txBody>
      </p:sp>
    </p:spTree>
    <p:extLst>
      <p:ext uri="{BB962C8B-B14F-4D97-AF65-F5344CB8AC3E}">
        <p14:creationId xmlns:p14="http://schemas.microsoft.com/office/powerpoint/2010/main" val="955153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The genotype-&gt;phenotype landscape is complex</a:t>
            </a:r>
          </a:p>
        </p:txBody>
      </p:sp>
      <p:pic>
        <p:nvPicPr>
          <p:cNvPr id="8" name="Picture 7">
            <a:extLst>
              <a:ext uri="{FF2B5EF4-FFF2-40B4-BE49-F238E27FC236}">
                <a16:creationId xmlns:a16="http://schemas.microsoft.com/office/drawing/2014/main" id="{59CC9A9D-9DFC-E042-B18E-9EC04C06DAF6}"/>
              </a:ext>
            </a:extLst>
          </p:cNvPr>
          <p:cNvPicPr>
            <a:picLocks noChangeAspect="1"/>
          </p:cNvPicPr>
          <p:nvPr/>
        </p:nvPicPr>
        <p:blipFill>
          <a:blip r:embed="rId2"/>
          <a:stretch>
            <a:fillRect/>
          </a:stretch>
        </p:blipFill>
        <p:spPr>
          <a:xfrm>
            <a:off x="1568009" y="1386717"/>
            <a:ext cx="524466" cy="1045633"/>
          </a:xfrm>
          <a:prstGeom prst="rect">
            <a:avLst/>
          </a:prstGeom>
        </p:spPr>
      </p:pic>
      <p:sp>
        <p:nvSpPr>
          <p:cNvPr id="10" name="TextBox 9">
            <a:extLst>
              <a:ext uri="{FF2B5EF4-FFF2-40B4-BE49-F238E27FC236}">
                <a16:creationId xmlns:a16="http://schemas.microsoft.com/office/drawing/2014/main" id="{0ECC4D4E-CFCE-DB4A-9C8B-BA47FAA41ADE}"/>
              </a:ext>
            </a:extLst>
          </p:cNvPr>
          <p:cNvSpPr txBox="1"/>
          <p:nvPr/>
        </p:nvSpPr>
        <p:spPr>
          <a:xfrm>
            <a:off x="2161958" y="1851982"/>
            <a:ext cx="5739072" cy="338554"/>
          </a:xfrm>
          <a:prstGeom prst="rect">
            <a:avLst/>
          </a:prstGeom>
          <a:noFill/>
        </p:spPr>
        <p:txBody>
          <a:bodyPr wrap="none" rtlCol="0">
            <a:spAutoFit/>
          </a:bodyPr>
          <a:lstStyle/>
          <a:p>
            <a:r>
              <a:rPr lang="en-US" sz="1600" dirty="0">
                <a:latin typeface="Courier" pitchFamily="2" charset="0"/>
                <a:cs typeface="Arial" panose="020B0604020202020204" pitchFamily="34" charset="0"/>
              </a:rPr>
              <a:t>AACGCCTACTATTGGTACAGCACTACGATGCATAAGCTTATCTAA</a:t>
            </a:r>
          </a:p>
        </p:txBody>
      </p:sp>
      <p:sp>
        <p:nvSpPr>
          <p:cNvPr id="13" name="TextBox 12">
            <a:extLst>
              <a:ext uri="{FF2B5EF4-FFF2-40B4-BE49-F238E27FC236}">
                <a16:creationId xmlns:a16="http://schemas.microsoft.com/office/drawing/2014/main" id="{F4A44AF8-3CA2-CD4F-AB84-8024C0039E9C}"/>
              </a:ext>
            </a:extLst>
          </p:cNvPr>
          <p:cNvSpPr txBox="1"/>
          <p:nvPr/>
        </p:nvSpPr>
        <p:spPr>
          <a:xfrm>
            <a:off x="2161958" y="1672056"/>
            <a:ext cx="5739072" cy="338554"/>
          </a:xfrm>
          <a:prstGeom prst="rect">
            <a:avLst/>
          </a:prstGeom>
          <a:noFill/>
        </p:spPr>
        <p:txBody>
          <a:bodyPr wrap="none" rtlCol="0">
            <a:spAutoFit/>
          </a:bodyPr>
          <a:lstStyle/>
          <a:p>
            <a:r>
              <a:rPr lang="en-US" sz="1600" dirty="0">
                <a:latin typeface="Courier" pitchFamily="2" charset="0"/>
                <a:cs typeface="Arial" panose="020B0604020202020204" pitchFamily="34" charset="0"/>
              </a:rPr>
              <a:t>AACGGCTACTACTGGTACAGCACTACGGTGCATAGGCTTATATAA</a:t>
            </a:r>
          </a:p>
        </p:txBody>
      </p:sp>
      <p:sp>
        <p:nvSpPr>
          <p:cNvPr id="14" name="Rectangle 13">
            <a:extLst>
              <a:ext uri="{FF2B5EF4-FFF2-40B4-BE49-F238E27FC236}">
                <a16:creationId xmlns:a16="http://schemas.microsoft.com/office/drawing/2014/main" id="{850FE058-922B-CD4B-940F-349125E2777E}"/>
              </a:ext>
            </a:extLst>
          </p:cNvPr>
          <p:cNvSpPr/>
          <p:nvPr/>
        </p:nvSpPr>
        <p:spPr>
          <a:xfrm>
            <a:off x="3543300" y="1593683"/>
            <a:ext cx="262467" cy="60271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57DEF9-0F2D-8C44-991E-A61606F1EF9F}"/>
              </a:ext>
            </a:extLst>
          </p:cNvPr>
          <p:cNvSpPr/>
          <p:nvPr/>
        </p:nvSpPr>
        <p:spPr>
          <a:xfrm>
            <a:off x="4283515" y="1593683"/>
            <a:ext cx="262467" cy="602712"/>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6DCA6B-EA98-A142-959F-73D9AA17372F}"/>
              </a:ext>
            </a:extLst>
          </p:cNvPr>
          <p:cNvSpPr/>
          <p:nvPr/>
        </p:nvSpPr>
        <p:spPr>
          <a:xfrm>
            <a:off x="5456535" y="1593683"/>
            <a:ext cx="262467" cy="602712"/>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4753A2-F72A-C342-9F0F-2ED00288F59D}"/>
              </a:ext>
            </a:extLst>
          </p:cNvPr>
          <p:cNvSpPr/>
          <p:nvPr/>
        </p:nvSpPr>
        <p:spPr>
          <a:xfrm>
            <a:off x="6235737" y="1593683"/>
            <a:ext cx="262467" cy="602712"/>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E8626DF-EEB5-9E4B-A604-8216EC810721}"/>
              </a:ext>
            </a:extLst>
          </p:cNvPr>
          <p:cNvSpPr/>
          <p:nvPr/>
        </p:nvSpPr>
        <p:spPr>
          <a:xfrm>
            <a:off x="7350948" y="1593683"/>
            <a:ext cx="262467" cy="602712"/>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5EF8558-62ED-B941-8C3D-65EA36224FEF}"/>
              </a:ext>
            </a:extLst>
          </p:cNvPr>
          <p:cNvSpPr txBox="1"/>
          <p:nvPr/>
        </p:nvSpPr>
        <p:spPr>
          <a:xfrm>
            <a:off x="463267" y="2712055"/>
            <a:ext cx="8454656" cy="954107"/>
          </a:xfrm>
          <a:prstGeom prst="rect">
            <a:avLst/>
          </a:prstGeom>
          <a:solidFill>
            <a:schemeClr val="bg1"/>
          </a:solidFill>
          <a:ln>
            <a:solidFill>
              <a:schemeClr val="tx1"/>
            </a:solidFill>
          </a:ln>
        </p:spPr>
        <p:txBody>
          <a:bodyPr wrap="square" rtlCol="0">
            <a:spAutoFit/>
          </a:bodyPr>
          <a:lstStyle/>
          <a:p>
            <a:r>
              <a:rPr lang="en-US" sz="2800" dirty="0">
                <a:solidFill>
                  <a:schemeClr val="bg1">
                    <a:lumMod val="65000"/>
                  </a:schemeClr>
                </a:solidFill>
                <a:latin typeface="Gill Sans MT" panose="020B0502020104020203" pitchFamily="34" charset="77"/>
              </a:rPr>
              <a:t>Part 1: What happens when people misinterpret their genetics results (DTC paper)</a:t>
            </a:r>
          </a:p>
        </p:txBody>
      </p:sp>
      <p:sp>
        <p:nvSpPr>
          <p:cNvPr id="30" name="TextBox 29">
            <a:extLst>
              <a:ext uri="{FF2B5EF4-FFF2-40B4-BE49-F238E27FC236}">
                <a16:creationId xmlns:a16="http://schemas.microsoft.com/office/drawing/2014/main" id="{A52BF367-196C-C240-B81C-9B4F1087AA4A}"/>
              </a:ext>
            </a:extLst>
          </p:cNvPr>
          <p:cNvSpPr txBox="1"/>
          <p:nvPr/>
        </p:nvSpPr>
        <p:spPr>
          <a:xfrm>
            <a:off x="463267" y="3855951"/>
            <a:ext cx="8454656" cy="954107"/>
          </a:xfrm>
          <a:prstGeom prst="rect">
            <a:avLst/>
          </a:prstGeom>
          <a:solidFill>
            <a:schemeClr val="bg1"/>
          </a:solidFill>
          <a:ln>
            <a:solidFill>
              <a:schemeClr val="tx1"/>
            </a:solidFill>
          </a:ln>
        </p:spPr>
        <p:txBody>
          <a:bodyPr wrap="square" rtlCol="0">
            <a:spAutoFit/>
          </a:bodyPr>
          <a:lstStyle/>
          <a:p>
            <a:r>
              <a:rPr lang="en-US" sz="2800" dirty="0">
                <a:solidFill>
                  <a:schemeClr val="bg1">
                    <a:lumMod val="65000"/>
                  </a:schemeClr>
                </a:solidFill>
                <a:latin typeface="Gill Sans MT" panose="020B0502020104020203" pitchFamily="34" charset="77"/>
              </a:rPr>
              <a:t>Part 2: When *should* we be reporting actionable findings?</a:t>
            </a:r>
          </a:p>
        </p:txBody>
      </p:sp>
      <p:sp>
        <p:nvSpPr>
          <p:cNvPr id="31" name="TextBox 30">
            <a:extLst>
              <a:ext uri="{FF2B5EF4-FFF2-40B4-BE49-F238E27FC236}">
                <a16:creationId xmlns:a16="http://schemas.microsoft.com/office/drawing/2014/main" id="{BFEDF606-BFA4-0E47-880C-A0D4B03FB20C}"/>
              </a:ext>
            </a:extLst>
          </p:cNvPr>
          <p:cNvSpPr txBox="1"/>
          <p:nvPr/>
        </p:nvSpPr>
        <p:spPr>
          <a:xfrm>
            <a:off x="463267" y="4951264"/>
            <a:ext cx="8454656" cy="523220"/>
          </a:xfrm>
          <a:prstGeom prst="rect">
            <a:avLst/>
          </a:prstGeom>
          <a:solidFill>
            <a:schemeClr val="bg1"/>
          </a:solidFill>
          <a:ln>
            <a:solidFill>
              <a:schemeClr val="tx1"/>
            </a:solidFill>
          </a:ln>
        </p:spPr>
        <p:txBody>
          <a:bodyPr wrap="square" rtlCol="0">
            <a:spAutoFit/>
          </a:bodyPr>
          <a:lstStyle/>
          <a:p>
            <a:r>
              <a:rPr lang="en-US" sz="2800" dirty="0">
                <a:latin typeface="Gill Sans MT" panose="020B0502020104020203" pitchFamily="34" charset="77"/>
              </a:rPr>
              <a:t>Part 3: Legal and other considerations</a:t>
            </a:r>
          </a:p>
        </p:txBody>
      </p:sp>
    </p:spTree>
    <p:extLst>
      <p:ext uri="{BB962C8B-B14F-4D97-AF65-F5344CB8AC3E}">
        <p14:creationId xmlns:p14="http://schemas.microsoft.com/office/powerpoint/2010/main" val="1548514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07831"/>
          </a:xfrm>
          <a:prstGeom prst="rect">
            <a:avLst/>
          </a:prstGeom>
        </p:spPr>
        <p:txBody>
          <a:bodyPr wrap="square">
            <a:spAutoFit/>
          </a:bodyPr>
          <a:lstStyle/>
          <a:p>
            <a:pPr algn="ctr"/>
            <a:r>
              <a:rPr lang="en-US" sz="2700" b="1" dirty="0">
                <a:latin typeface="Gill Sans"/>
                <a:cs typeface="Gill Sans"/>
              </a:rPr>
              <a:t>If someone had your genome, what could they do?</a:t>
            </a:r>
            <a:endParaRPr lang="en-US" sz="2700" b="1" i="0" dirty="0">
              <a:latin typeface="Gill Sans"/>
              <a:cs typeface="Gill Sans"/>
            </a:endParaRPr>
          </a:p>
        </p:txBody>
      </p:sp>
      <p:sp>
        <p:nvSpPr>
          <p:cNvPr id="3" name="TextBox 2">
            <a:extLst>
              <a:ext uri="{FF2B5EF4-FFF2-40B4-BE49-F238E27FC236}">
                <a16:creationId xmlns:a16="http://schemas.microsoft.com/office/drawing/2014/main" id="{C739A496-983C-C04F-AE30-8C7CA20B7A0E}"/>
              </a:ext>
            </a:extLst>
          </p:cNvPr>
          <p:cNvSpPr txBox="1"/>
          <p:nvPr/>
        </p:nvSpPr>
        <p:spPr>
          <a:xfrm>
            <a:off x="245486" y="1459423"/>
            <a:ext cx="8653028"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Gill Sans MT" panose="020B0502020104020203" pitchFamily="34" charset="77"/>
              </a:rPr>
              <a:t>Presently, for the vast majority of people, probably not a whole lot! (Your SSN or credit card number are much more useful…) </a:t>
            </a:r>
            <a:r>
              <a:rPr lang="en-US" sz="2000" dirty="0">
                <a:latin typeface="Gill Sans MT" panose="020B0502020104020203" pitchFamily="34" charset="77"/>
              </a:rPr>
              <a:t>(although, our ability to interpret genomes is constantly improving!)</a:t>
            </a:r>
            <a:endParaRPr lang="en-US" sz="2800" dirty="0">
              <a:latin typeface="Gill Sans MT" panose="020B0502020104020203" pitchFamily="34" charset="77"/>
            </a:endParaRPr>
          </a:p>
          <a:p>
            <a:pPr marL="285750" indent="-285750">
              <a:buFont typeface="Arial" panose="020B0604020202020204" pitchFamily="34" charset="0"/>
              <a:buChar char="•"/>
            </a:pPr>
            <a:r>
              <a:rPr lang="en-US" sz="2800" dirty="0">
                <a:latin typeface="Gill Sans MT" panose="020B0502020104020203" pitchFamily="34" charset="77"/>
              </a:rPr>
              <a:t>But many of us feel our genomes are inherently private, and if it gets into the wrong hands it can be harmful. For instance what could:</a:t>
            </a:r>
          </a:p>
          <a:p>
            <a:pPr marL="742950" lvl="1" indent="-285750">
              <a:buFont typeface="Arial" panose="020B0604020202020204" pitchFamily="34" charset="0"/>
              <a:buChar char="•"/>
            </a:pPr>
            <a:r>
              <a:rPr lang="en-US" sz="2800" dirty="0">
                <a:latin typeface="Gill Sans MT" panose="020B0502020104020203" pitchFamily="34" charset="77"/>
              </a:rPr>
              <a:t>Insurance companies</a:t>
            </a:r>
          </a:p>
          <a:p>
            <a:pPr marL="742950" lvl="1" indent="-285750">
              <a:buFont typeface="Arial" panose="020B0604020202020204" pitchFamily="34" charset="0"/>
              <a:buChar char="•"/>
            </a:pPr>
            <a:r>
              <a:rPr lang="en-US" sz="2800" dirty="0">
                <a:latin typeface="Gill Sans MT" panose="020B0502020104020203" pitchFamily="34" charset="77"/>
              </a:rPr>
              <a:t>Criminals</a:t>
            </a:r>
          </a:p>
          <a:p>
            <a:pPr marL="742950" lvl="1" indent="-285750">
              <a:buFont typeface="Arial" panose="020B0604020202020204" pitchFamily="34" charset="0"/>
              <a:buChar char="•"/>
            </a:pPr>
            <a:r>
              <a:rPr lang="en-US" sz="2800" dirty="0">
                <a:latin typeface="Gill Sans MT" panose="020B0502020104020203" pitchFamily="34" charset="77"/>
              </a:rPr>
              <a:t>Employers</a:t>
            </a:r>
          </a:p>
          <a:p>
            <a:pPr lvl="1"/>
            <a:r>
              <a:rPr lang="en-US" sz="2800" dirty="0">
                <a:latin typeface="Gill Sans MT" panose="020B0502020104020203" pitchFamily="34" charset="77"/>
              </a:rPr>
              <a:t>Do if they had access to your genome?</a:t>
            </a:r>
          </a:p>
        </p:txBody>
      </p:sp>
    </p:spTree>
    <p:extLst>
      <p:ext uri="{BB962C8B-B14F-4D97-AF65-F5344CB8AC3E}">
        <p14:creationId xmlns:p14="http://schemas.microsoft.com/office/powerpoint/2010/main" val="40227698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07831"/>
          </a:xfrm>
          <a:prstGeom prst="rect">
            <a:avLst/>
          </a:prstGeom>
        </p:spPr>
        <p:txBody>
          <a:bodyPr wrap="square">
            <a:spAutoFit/>
          </a:bodyPr>
          <a:lstStyle/>
          <a:p>
            <a:pPr algn="ctr"/>
            <a:r>
              <a:rPr lang="en-US" sz="2700" b="1" dirty="0">
                <a:latin typeface="Gill Sans"/>
                <a:cs typeface="Gill Sans"/>
              </a:rPr>
              <a:t>Genetic information Nondiscrimination Act</a:t>
            </a:r>
            <a:endParaRPr lang="en-US" sz="2700" b="1" i="0" dirty="0">
              <a:latin typeface="Gill Sans"/>
              <a:cs typeface="Gill Sans"/>
            </a:endParaRPr>
          </a:p>
        </p:txBody>
      </p:sp>
      <p:pic>
        <p:nvPicPr>
          <p:cNvPr id="3" name="Picture 2">
            <a:extLst>
              <a:ext uri="{FF2B5EF4-FFF2-40B4-BE49-F238E27FC236}">
                <a16:creationId xmlns:a16="http://schemas.microsoft.com/office/drawing/2014/main" id="{CF3C32B2-1928-2143-B05E-987928F4EEC1}"/>
              </a:ext>
            </a:extLst>
          </p:cNvPr>
          <p:cNvPicPr>
            <a:picLocks noChangeAspect="1"/>
          </p:cNvPicPr>
          <p:nvPr/>
        </p:nvPicPr>
        <p:blipFill>
          <a:blip r:embed="rId3"/>
          <a:stretch>
            <a:fillRect/>
          </a:stretch>
        </p:blipFill>
        <p:spPr>
          <a:xfrm>
            <a:off x="758878" y="2194559"/>
            <a:ext cx="8385122" cy="2714555"/>
          </a:xfrm>
          <a:prstGeom prst="rect">
            <a:avLst/>
          </a:prstGeom>
        </p:spPr>
      </p:pic>
      <p:pic>
        <p:nvPicPr>
          <p:cNvPr id="6" name="Picture 5">
            <a:extLst>
              <a:ext uri="{FF2B5EF4-FFF2-40B4-BE49-F238E27FC236}">
                <a16:creationId xmlns:a16="http://schemas.microsoft.com/office/drawing/2014/main" id="{172C50E7-61D9-7441-8AF1-3AC4AFD91318}"/>
              </a:ext>
            </a:extLst>
          </p:cNvPr>
          <p:cNvPicPr>
            <a:picLocks noChangeAspect="1"/>
          </p:cNvPicPr>
          <p:nvPr/>
        </p:nvPicPr>
        <p:blipFill>
          <a:blip r:embed="rId4"/>
          <a:stretch>
            <a:fillRect/>
          </a:stretch>
        </p:blipFill>
        <p:spPr>
          <a:xfrm>
            <a:off x="50800" y="1423670"/>
            <a:ext cx="4521200" cy="901700"/>
          </a:xfrm>
          <a:prstGeom prst="rect">
            <a:avLst/>
          </a:prstGeom>
        </p:spPr>
      </p:pic>
      <p:sp>
        <p:nvSpPr>
          <p:cNvPr id="7" name="TextBox 6">
            <a:extLst>
              <a:ext uri="{FF2B5EF4-FFF2-40B4-BE49-F238E27FC236}">
                <a16:creationId xmlns:a16="http://schemas.microsoft.com/office/drawing/2014/main" id="{E15CA497-82B9-8D40-84F9-045A5E49C13A}"/>
              </a:ext>
            </a:extLst>
          </p:cNvPr>
          <p:cNvSpPr txBox="1"/>
          <p:nvPr/>
        </p:nvSpPr>
        <p:spPr>
          <a:xfrm>
            <a:off x="245486" y="5418393"/>
            <a:ext cx="8653028" cy="954107"/>
          </a:xfrm>
          <a:prstGeom prst="rect">
            <a:avLst/>
          </a:prstGeom>
          <a:noFill/>
        </p:spPr>
        <p:txBody>
          <a:bodyPr wrap="square" rtlCol="0">
            <a:spAutoFit/>
          </a:bodyPr>
          <a:lstStyle/>
          <a:p>
            <a:r>
              <a:rPr lang="en-US" sz="2800" dirty="0">
                <a:latin typeface="Gill Sans MT" panose="020B0502020104020203" pitchFamily="34" charset="77"/>
              </a:rPr>
              <a:t>Prohibits discrimination in health insurance and employment based on genetic information</a:t>
            </a:r>
          </a:p>
        </p:txBody>
      </p:sp>
    </p:spTree>
    <p:extLst>
      <p:ext uri="{BB962C8B-B14F-4D97-AF65-F5344CB8AC3E}">
        <p14:creationId xmlns:p14="http://schemas.microsoft.com/office/powerpoint/2010/main" val="3737474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The genotype-&gt;phenotype landscape is complex</a:t>
            </a:r>
          </a:p>
        </p:txBody>
      </p:sp>
      <p:pic>
        <p:nvPicPr>
          <p:cNvPr id="8" name="Picture 7">
            <a:extLst>
              <a:ext uri="{FF2B5EF4-FFF2-40B4-BE49-F238E27FC236}">
                <a16:creationId xmlns:a16="http://schemas.microsoft.com/office/drawing/2014/main" id="{59CC9A9D-9DFC-E042-B18E-9EC04C06DAF6}"/>
              </a:ext>
            </a:extLst>
          </p:cNvPr>
          <p:cNvPicPr>
            <a:picLocks noChangeAspect="1"/>
          </p:cNvPicPr>
          <p:nvPr/>
        </p:nvPicPr>
        <p:blipFill>
          <a:blip r:embed="rId3"/>
          <a:stretch>
            <a:fillRect/>
          </a:stretch>
        </p:blipFill>
        <p:spPr>
          <a:xfrm>
            <a:off x="1568009" y="1386717"/>
            <a:ext cx="524466" cy="1045633"/>
          </a:xfrm>
          <a:prstGeom prst="rect">
            <a:avLst/>
          </a:prstGeom>
        </p:spPr>
      </p:pic>
      <p:sp>
        <p:nvSpPr>
          <p:cNvPr id="10" name="TextBox 9">
            <a:extLst>
              <a:ext uri="{FF2B5EF4-FFF2-40B4-BE49-F238E27FC236}">
                <a16:creationId xmlns:a16="http://schemas.microsoft.com/office/drawing/2014/main" id="{0ECC4D4E-CFCE-DB4A-9C8B-BA47FAA41ADE}"/>
              </a:ext>
            </a:extLst>
          </p:cNvPr>
          <p:cNvSpPr txBox="1"/>
          <p:nvPr/>
        </p:nvSpPr>
        <p:spPr>
          <a:xfrm>
            <a:off x="2161958" y="1851982"/>
            <a:ext cx="5739072" cy="338554"/>
          </a:xfrm>
          <a:prstGeom prst="rect">
            <a:avLst/>
          </a:prstGeom>
          <a:noFill/>
        </p:spPr>
        <p:txBody>
          <a:bodyPr wrap="none" rtlCol="0">
            <a:spAutoFit/>
          </a:bodyPr>
          <a:lstStyle/>
          <a:p>
            <a:r>
              <a:rPr lang="en-US" sz="1600" dirty="0">
                <a:latin typeface="Courier" pitchFamily="2" charset="0"/>
                <a:cs typeface="Arial" panose="020B0604020202020204" pitchFamily="34" charset="0"/>
              </a:rPr>
              <a:t>AACGCCTACTATTGGTACAGCACTACGATGCATAAGCTTATCTAA</a:t>
            </a:r>
          </a:p>
        </p:txBody>
      </p:sp>
      <p:sp>
        <p:nvSpPr>
          <p:cNvPr id="13" name="TextBox 12">
            <a:extLst>
              <a:ext uri="{FF2B5EF4-FFF2-40B4-BE49-F238E27FC236}">
                <a16:creationId xmlns:a16="http://schemas.microsoft.com/office/drawing/2014/main" id="{F4A44AF8-3CA2-CD4F-AB84-8024C0039E9C}"/>
              </a:ext>
            </a:extLst>
          </p:cNvPr>
          <p:cNvSpPr txBox="1"/>
          <p:nvPr/>
        </p:nvSpPr>
        <p:spPr>
          <a:xfrm>
            <a:off x="2161958" y="1672056"/>
            <a:ext cx="5739072" cy="338554"/>
          </a:xfrm>
          <a:prstGeom prst="rect">
            <a:avLst/>
          </a:prstGeom>
          <a:noFill/>
        </p:spPr>
        <p:txBody>
          <a:bodyPr wrap="none" rtlCol="0">
            <a:spAutoFit/>
          </a:bodyPr>
          <a:lstStyle/>
          <a:p>
            <a:r>
              <a:rPr lang="en-US" sz="1600" dirty="0">
                <a:latin typeface="Courier" pitchFamily="2" charset="0"/>
                <a:cs typeface="Arial" panose="020B0604020202020204" pitchFamily="34" charset="0"/>
              </a:rPr>
              <a:t>AACGGCTACTACTGGTACAGCACTACGGTGCATAGGCTTATATAA</a:t>
            </a:r>
          </a:p>
        </p:txBody>
      </p:sp>
      <p:sp>
        <p:nvSpPr>
          <p:cNvPr id="14" name="Rectangle 13">
            <a:extLst>
              <a:ext uri="{FF2B5EF4-FFF2-40B4-BE49-F238E27FC236}">
                <a16:creationId xmlns:a16="http://schemas.microsoft.com/office/drawing/2014/main" id="{850FE058-922B-CD4B-940F-349125E2777E}"/>
              </a:ext>
            </a:extLst>
          </p:cNvPr>
          <p:cNvSpPr/>
          <p:nvPr/>
        </p:nvSpPr>
        <p:spPr>
          <a:xfrm>
            <a:off x="3543300" y="1593683"/>
            <a:ext cx="262467" cy="60271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57DEF9-0F2D-8C44-991E-A61606F1EF9F}"/>
              </a:ext>
            </a:extLst>
          </p:cNvPr>
          <p:cNvSpPr/>
          <p:nvPr/>
        </p:nvSpPr>
        <p:spPr>
          <a:xfrm>
            <a:off x="4283515" y="1593683"/>
            <a:ext cx="262467" cy="602712"/>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6DCA6B-EA98-A142-959F-73D9AA17372F}"/>
              </a:ext>
            </a:extLst>
          </p:cNvPr>
          <p:cNvSpPr/>
          <p:nvPr/>
        </p:nvSpPr>
        <p:spPr>
          <a:xfrm>
            <a:off x="5456535" y="1593683"/>
            <a:ext cx="262467" cy="602712"/>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4753A2-F72A-C342-9F0F-2ED00288F59D}"/>
              </a:ext>
            </a:extLst>
          </p:cNvPr>
          <p:cNvSpPr/>
          <p:nvPr/>
        </p:nvSpPr>
        <p:spPr>
          <a:xfrm>
            <a:off x="6235737" y="1593683"/>
            <a:ext cx="262467" cy="602712"/>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E8626DF-EEB5-9E4B-A604-8216EC810721}"/>
              </a:ext>
            </a:extLst>
          </p:cNvPr>
          <p:cNvSpPr/>
          <p:nvPr/>
        </p:nvSpPr>
        <p:spPr>
          <a:xfrm>
            <a:off x="7350948" y="1593683"/>
            <a:ext cx="262467" cy="602712"/>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5EF8558-62ED-B941-8C3D-65EA36224FEF}"/>
              </a:ext>
            </a:extLst>
          </p:cNvPr>
          <p:cNvSpPr txBox="1"/>
          <p:nvPr/>
        </p:nvSpPr>
        <p:spPr>
          <a:xfrm>
            <a:off x="463267" y="2712055"/>
            <a:ext cx="8454656" cy="954107"/>
          </a:xfrm>
          <a:prstGeom prst="rect">
            <a:avLst/>
          </a:prstGeom>
          <a:solidFill>
            <a:schemeClr val="bg1"/>
          </a:solidFill>
          <a:ln>
            <a:solidFill>
              <a:schemeClr val="tx1"/>
            </a:solidFill>
          </a:ln>
        </p:spPr>
        <p:txBody>
          <a:bodyPr wrap="square" rtlCol="0">
            <a:spAutoFit/>
          </a:bodyPr>
          <a:lstStyle/>
          <a:p>
            <a:r>
              <a:rPr lang="en-US" sz="2800" dirty="0">
                <a:latin typeface="Gill Sans MT" panose="020B0502020104020203" pitchFamily="34" charset="77"/>
              </a:rPr>
              <a:t>Part 1: What happens when people misinterpret their genetics results (DTC paper)</a:t>
            </a:r>
          </a:p>
        </p:txBody>
      </p:sp>
      <p:sp>
        <p:nvSpPr>
          <p:cNvPr id="30" name="TextBox 29">
            <a:extLst>
              <a:ext uri="{FF2B5EF4-FFF2-40B4-BE49-F238E27FC236}">
                <a16:creationId xmlns:a16="http://schemas.microsoft.com/office/drawing/2014/main" id="{A52BF367-196C-C240-B81C-9B4F1087AA4A}"/>
              </a:ext>
            </a:extLst>
          </p:cNvPr>
          <p:cNvSpPr txBox="1"/>
          <p:nvPr/>
        </p:nvSpPr>
        <p:spPr>
          <a:xfrm>
            <a:off x="463267" y="3855951"/>
            <a:ext cx="8454656" cy="954107"/>
          </a:xfrm>
          <a:prstGeom prst="rect">
            <a:avLst/>
          </a:prstGeom>
          <a:solidFill>
            <a:schemeClr val="bg1"/>
          </a:solidFill>
          <a:ln>
            <a:solidFill>
              <a:schemeClr val="tx1"/>
            </a:solidFill>
          </a:ln>
        </p:spPr>
        <p:txBody>
          <a:bodyPr wrap="square" rtlCol="0">
            <a:spAutoFit/>
          </a:bodyPr>
          <a:lstStyle/>
          <a:p>
            <a:r>
              <a:rPr lang="en-US" sz="2800" dirty="0">
                <a:latin typeface="Gill Sans MT" panose="020B0502020104020203" pitchFamily="34" charset="77"/>
              </a:rPr>
              <a:t>Part 2: When *should* we be reporting actionable findings? (ACMG paper)</a:t>
            </a:r>
          </a:p>
        </p:txBody>
      </p:sp>
      <p:sp>
        <p:nvSpPr>
          <p:cNvPr id="31" name="TextBox 30">
            <a:extLst>
              <a:ext uri="{FF2B5EF4-FFF2-40B4-BE49-F238E27FC236}">
                <a16:creationId xmlns:a16="http://schemas.microsoft.com/office/drawing/2014/main" id="{BFEDF606-BFA4-0E47-880C-A0D4B03FB20C}"/>
              </a:ext>
            </a:extLst>
          </p:cNvPr>
          <p:cNvSpPr txBox="1"/>
          <p:nvPr/>
        </p:nvSpPr>
        <p:spPr>
          <a:xfrm>
            <a:off x="463267" y="4951264"/>
            <a:ext cx="8454656" cy="523220"/>
          </a:xfrm>
          <a:prstGeom prst="rect">
            <a:avLst/>
          </a:prstGeom>
          <a:solidFill>
            <a:schemeClr val="bg1"/>
          </a:solidFill>
          <a:ln>
            <a:solidFill>
              <a:schemeClr val="tx1"/>
            </a:solidFill>
          </a:ln>
        </p:spPr>
        <p:txBody>
          <a:bodyPr wrap="square" rtlCol="0">
            <a:spAutoFit/>
          </a:bodyPr>
          <a:lstStyle/>
          <a:p>
            <a:r>
              <a:rPr lang="en-US" sz="2800" dirty="0">
                <a:latin typeface="Gill Sans MT" panose="020B0502020104020203" pitchFamily="34" charset="77"/>
              </a:rPr>
              <a:t>Part 3: Legal and other considerations</a:t>
            </a:r>
          </a:p>
        </p:txBody>
      </p:sp>
      <p:sp>
        <p:nvSpPr>
          <p:cNvPr id="2" name="TextBox 1">
            <a:extLst>
              <a:ext uri="{FF2B5EF4-FFF2-40B4-BE49-F238E27FC236}">
                <a16:creationId xmlns:a16="http://schemas.microsoft.com/office/drawing/2014/main" id="{FB995221-06EB-724D-8E49-105A927B3F6A}"/>
              </a:ext>
            </a:extLst>
          </p:cNvPr>
          <p:cNvSpPr txBox="1"/>
          <p:nvPr/>
        </p:nvSpPr>
        <p:spPr>
          <a:xfrm>
            <a:off x="247973" y="6044339"/>
            <a:ext cx="8412111" cy="461665"/>
          </a:xfrm>
          <a:prstGeom prst="rect">
            <a:avLst/>
          </a:prstGeom>
          <a:noFill/>
        </p:spPr>
        <p:txBody>
          <a:bodyPr wrap="none" rtlCol="0">
            <a:spAutoFit/>
          </a:bodyPr>
          <a:lstStyle/>
          <a:p>
            <a:r>
              <a:rPr lang="en-US" sz="2400" dirty="0">
                <a:solidFill>
                  <a:srgbClr val="FF0000"/>
                </a:solidFill>
                <a:latin typeface="Gill Sans MT" panose="020B0502020104020203" pitchFamily="34" charset="77"/>
              </a:rPr>
              <a:t>Will incorporate your JC questions as we go. Please also chime in!</a:t>
            </a:r>
          </a:p>
        </p:txBody>
      </p:sp>
    </p:spTree>
    <p:extLst>
      <p:ext uri="{BB962C8B-B14F-4D97-AF65-F5344CB8AC3E}">
        <p14:creationId xmlns:p14="http://schemas.microsoft.com/office/powerpoint/2010/main" val="303686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0" grpId="0" animBg="1"/>
      <p:bldP spid="31" grpId="0" animBg="1"/>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07831"/>
          </a:xfrm>
          <a:prstGeom prst="rect">
            <a:avLst/>
          </a:prstGeom>
        </p:spPr>
        <p:txBody>
          <a:bodyPr wrap="square">
            <a:spAutoFit/>
          </a:bodyPr>
          <a:lstStyle/>
          <a:p>
            <a:pPr algn="ctr"/>
            <a:r>
              <a:rPr lang="en-US" sz="2700" b="1" dirty="0">
                <a:latin typeface="Gill Sans"/>
                <a:cs typeface="Gill Sans"/>
              </a:rPr>
              <a:t>Genetic information Nondiscrimination Act</a:t>
            </a:r>
          </a:p>
        </p:txBody>
      </p:sp>
      <p:sp>
        <p:nvSpPr>
          <p:cNvPr id="6" name="TextBox 5">
            <a:extLst>
              <a:ext uri="{FF2B5EF4-FFF2-40B4-BE49-F238E27FC236}">
                <a16:creationId xmlns:a16="http://schemas.microsoft.com/office/drawing/2014/main" id="{7FEA25FD-6AAC-2843-B65F-8204E4A38494}"/>
              </a:ext>
            </a:extLst>
          </p:cNvPr>
          <p:cNvSpPr txBox="1"/>
          <p:nvPr/>
        </p:nvSpPr>
        <p:spPr>
          <a:xfrm>
            <a:off x="245486" y="1521417"/>
            <a:ext cx="8653028"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Gill Sans MT" panose="020B0502020104020203" pitchFamily="34" charset="77"/>
              </a:rPr>
              <a:t>Pertains to:</a:t>
            </a:r>
          </a:p>
          <a:p>
            <a:pPr marL="742950" lvl="1" indent="-285750">
              <a:buFont typeface="Arial" panose="020B0604020202020204" pitchFamily="34" charset="0"/>
              <a:buChar char="•"/>
            </a:pPr>
            <a:r>
              <a:rPr lang="en-US" sz="2800" dirty="0">
                <a:latin typeface="Gill Sans MT" panose="020B0502020104020203" pitchFamily="34" charset="77"/>
              </a:rPr>
              <a:t>Genetic tests on an individual</a:t>
            </a:r>
          </a:p>
          <a:p>
            <a:pPr marL="742950" lvl="1" indent="-285750">
              <a:buFont typeface="Arial" panose="020B0604020202020204" pitchFamily="34" charset="0"/>
              <a:buChar char="•"/>
            </a:pPr>
            <a:r>
              <a:rPr lang="en-US" sz="2800" dirty="0">
                <a:latin typeface="Gill Sans MT" panose="020B0502020104020203" pitchFamily="34" charset="77"/>
              </a:rPr>
              <a:t>Genetic tests on family members or a fetus</a:t>
            </a:r>
          </a:p>
          <a:p>
            <a:pPr marL="742950" lvl="1" indent="-285750">
              <a:buFont typeface="Arial" panose="020B0604020202020204" pitchFamily="34" charset="0"/>
              <a:buChar char="•"/>
            </a:pPr>
            <a:r>
              <a:rPr lang="en-US" sz="2800" dirty="0">
                <a:latin typeface="Gill Sans MT" panose="020B0502020104020203" pitchFamily="34" charset="77"/>
              </a:rPr>
              <a:t>Family history of a disease</a:t>
            </a:r>
          </a:p>
          <a:p>
            <a:pPr marL="742950" lvl="1" indent="-285750">
              <a:buFont typeface="Arial" panose="020B0604020202020204" pitchFamily="34" charset="0"/>
              <a:buChar char="•"/>
            </a:pPr>
            <a:r>
              <a:rPr lang="en-US" sz="2800" dirty="0">
                <a:latin typeface="Gill Sans MT" panose="020B0502020104020203" pitchFamily="34" charset="77"/>
              </a:rPr>
              <a:t>Requests for genetic services</a:t>
            </a:r>
          </a:p>
          <a:p>
            <a:pPr marL="285750" indent="-285750">
              <a:buFont typeface="Arial" panose="020B0604020202020204" pitchFamily="34" charset="0"/>
              <a:buChar char="•"/>
            </a:pPr>
            <a:r>
              <a:rPr lang="en-US" sz="2800" dirty="0">
                <a:latin typeface="Gill Sans MT" panose="020B0502020104020203" pitchFamily="34" charset="77"/>
              </a:rPr>
              <a:t>Doesn’t cover:</a:t>
            </a:r>
          </a:p>
          <a:p>
            <a:pPr marL="742950" lvl="1" indent="-285750">
              <a:buFont typeface="Arial" panose="020B0604020202020204" pitchFamily="34" charset="0"/>
              <a:buChar char="•"/>
            </a:pPr>
            <a:r>
              <a:rPr lang="en-US" sz="2800" dirty="0">
                <a:latin typeface="Gill Sans MT" panose="020B0502020104020203" pitchFamily="34" charset="77"/>
              </a:rPr>
              <a:t>If you already manifest the disease</a:t>
            </a:r>
          </a:p>
          <a:p>
            <a:pPr marL="742950" lvl="1" indent="-285750">
              <a:buFont typeface="Arial" panose="020B0604020202020204" pitchFamily="34" charset="0"/>
              <a:buChar char="•"/>
            </a:pPr>
            <a:r>
              <a:rPr lang="en-US" sz="2800" dirty="0">
                <a:latin typeface="Gill Sans MT" panose="020B0502020104020203" pitchFamily="34" charset="77"/>
              </a:rPr>
              <a:t>Life insurance, disability insurance, long-term care insurance</a:t>
            </a:r>
          </a:p>
          <a:p>
            <a:pPr marL="742950" lvl="1" indent="-285750">
              <a:buFont typeface="Arial" panose="020B0604020202020204" pitchFamily="34" charset="0"/>
              <a:buChar char="•"/>
            </a:pPr>
            <a:r>
              <a:rPr lang="en-US" sz="2800" dirty="0">
                <a:latin typeface="Gill Sans MT" panose="020B0502020104020203" pitchFamily="34" charset="77"/>
              </a:rPr>
              <a:t>Companies with &lt;15 employees</a:t>
            </a:r>
          </a:p>
          <a:p>
            <a:pPr marL="285750" indent="-285750">
              <a:buFont typeface="Arial" panose="020B0604020202020204" pitchFamily="34" charset="0"/>
              <a:buChar char="•"/>
            </a:pPr>
            <a:r>
              <a:rPr lang="en-US" sz="2800" dirty="0">
                <a:latin typeface="Gill Sans MT" panose="020B0502020104020203" pitchFamily="34" charset="77"/>
              </a:rPr>
              <a:t>(Things could always change though…)</a:t>
            </a:r>
          </a:p>
        </p:txBody>
      </p:sp>
    </p:spTree>
    <p:extLst>
      <p:ext uri="{BB962C8B-B14F-4D97-AF65-F5344CB8AC3E}">
        <p14:creationId xmlns:p14="http://schemas.microsoft.com/office/powerpoint/2010/main" val="31281792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JC4 student questions</a:t>
            </a:r>
            <a:endParaRPr lang="en-US" sz="2800" b="1" i="0" dirty="0">
              <a:latin typeface="Gill Sans"/>
              <a:cs typeface="Gill Sans"/>
            </a:endParaRPr>
          </a:p>
        </p:txBody>
      </p:sp>
      <p:sp>
        <p:nvSpPr>
          <p:cNvPr id="6" name="TextBox 5">
            <a:extLst>
              <a:ext uri="{FF2B5EF4-FFF2-40B4-BE49-F238E27FC236}">
                <a16:creationId xmlns:a16="http://schemas.microsoft.com/office/drawing/2014/main" id="{7C8E3FEF-3EC9-B34C-8054-25DE7F9A4B3A}"/>
              </a:ext>
            </a:extLst>
          </p:cNvPr>
          <p:cNvSpPr txBox="1"/>
          <p:nvPr/>
        </p:nvSpPr>
        <p:spPr>
          <a:xfrm>
            <a:off x="317715" y="1379349"/>
            <a:ext cx="8113363" cy="1200329"/>
          </a:xfrm>
          <a:prstGeom prst="rect">
            <a:avLst/>
          </a:prstGeom>
          <a:noFill/>
        </p:spPr>
        <p:txBody>
          <a:bodyPr wrap="square" rtlCol="0">
            <a:spAutoFit/>
          </a:bodyPr>
          <a:lstStyle/>
          <a:p>
            <a:r>
              <a:rPr lang="en-US" i="1" dirty="0"/>
              <a:t>How do insurance companies regard patients/families who are notified of “incidental findings”? Could they consider that to be sufficient evidence of a “pre-existing condition” and thus leave families with the medical bills if a disorder was diagnosed in a future family member?</a:t>
            </a:r>
          </a:p>
        </p:txBody>
      </p:sp>
    </p:spTree>
    <p:extLst>
      <p:ext uri="{BB962C8B-B14F-4D97-AF65-F5344CB8AC3E}">
        <p14:creationId xmlns:p14="http://schemas.microsoft.com/office/powerpoint/2010/main" val="25832046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07831"/>
          </a:xfrm>
          <a:prstGeom prst="rect">
            <a:avLst/>
          </a:prstGeom>
        </p:spPr>
        <p:txBody>
          <a:bodyPr wrap="square">
            <a:spAutoFit/>
          </a:bodyPr>
          <a:lstStyle/>
          <a:p>
            <a:pPr algn="ctr"/>
            <a:r>
              <a:rPr lang="en-US" sz="2700" b="1" dirty="0">
                <a:latin typeface="Gill Sans"/>
                <a:cs typeface="Gill Sans"/>
              </a:rPr>
              <a:t>Genetic information Nondiscrimination Act</a:t>
            </a:r>
          </a:p>
        </p:txBody>
      </p:sp>
      <p:sp>
        <p:nvSpPr>
          <p:cNvPr id="6" name="TextBox 5">
            <a:extLst>
              <a:ext uri="{FF2B5EF4-FFF2-40B4-BE49-F238E27FC236}">
                <a16:creationId xmlns:a16="http://schemas.microsoft.com/office/drawing/2014/main" id="{7FEA25FD-6AAC-2843-B65F-8204E4A38494}"/>
              </a:ext>
            </a:extLst>
          </p:cNvPr>
          <p:cNvSpPr txBox="1"/>
          <p:nvPr/>
        </p:nvSpPr>
        <p:spPr>
          <a:xfrm>
            <a:off x="245486" y="1474922"/>
            <a:ext cx="8653028"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Gill Sans MT" panose="020B0502020104020203" pitchFamily="34" charset="77"/>
              </a:rPr>
              <a:t>Life insurance, disability insurance, long-term care insurance can still take genetic test results into account</a:t>
            </a:r>
          </a:p>
          <a:p>
            <a:endParaRPr lang="en-US" sz="2800" dirty="0">
              <a:latin typeface="Gill Sans MT" panose="020B0502020104020203" pitchFamily="34" charset="77"/>
            </a:endParaRPr>
          </a:p>
          <a:p>
            <a:pPr marL="285750" indent="-285750">
              <a:buFont typeface="Arial" panose="020B0604020202020204" pitchFamily="34" charset="0"/>
              <a:buChar char="•"/>
            </a:pPr>
            <a:r>
              <a:rPr lang="en-US" sz="2800" dirty="0">
                <a:latin typeface="Gill Sans MT" panose="020B0502020104020203" pitchFamily="34" charset="77"/>
              </a:rPr>
              <a:t>Example: you have a high-penetrance BRCA1 mutation. You may still be able to get disability insurance, but it would not cover disability issues related to breast/ovarian cancer</a:t>
            </a:r>
          </a:p>
          <a:p>
            <a:pPr marL="285750" indent="-285750">
              <a:buFont typeface="Arial" panose="020B0604020202020204" pitchFamily="34" charset="0"/>
              <a:buChar char="•"/>
            </a:pPr>
            <a:endParaRPr lang="en-US" sz="2800" dirty="0">
              <a:latin typeface="Gill Sans MT" panose="020B0502020104020203" pitchFamily="34" charset="77"/>
            </a:endParaRPr>
          </a:p>
          <a:p>
            <a:pPr marL="285750" indent="-285750">
              <a:buFont typeface="Arial" panose="020B0604020202020204" pitchFamily="34" charset="0"/>
              <a:buChar char="•"/>
            </a:pPr>
            <a:r>
              <a:rPr lang="en-US" sz="2800" dirty="0">
                <a:latin typeface="Gill Sans MT" panose="020B0502020104020203" pitchFamily="34" charset="77"/>
              </a:rPr>
              <a:t>In practice this is uncommon (for now). Also, many states prohibit taking adverse action based on genetic testing information alone</a:t>
            </a:r>
          </a:p>
        </p:txBody>
      </p:sp>
    </p:spTree>
    <p:extLst>
      <p:ext uri="{BB962C8B-B14F-4D97-AF65-F5344CB8AC3E}">
        <p14:creationId xmlns:p14="http://schemas.microsoft.com/office/powerpoint/2010/main" val="2773139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JC4 student questions</a:t>
            </a:r>
            <a:endParaRPr lang="en-US" sz="2800" b="1" i="0" dirty="0">
              <a:latin typeface="Gill Sans"/>
              <a:cs typeface="Gill Sans"/>
            </a:endParaRPr>
          </a:p>
        </p:txBody>
      </p:sp>
      <p:sp>
        <p:nvSpPr>
          <p:cNvPr id="6" name="TextBox 5">
            <a:extLst>
              <a:ext uri="{FF2B5EF4-FFF2-40B4-BE49-F238E27FC236}">
                <a16:creationId xmlns:a16="http://schemas.microsoft.com/office/drawing/2014/main" id="{7C8E3FEF-3EC9-B34C-8054-25DE7F9A4B3A}"/>
              </a:ext>
            </a:extLst>
          </p:cNvPr>
          <p:cNvSpPr txBox="1"/>
          <p:nvPr/>
        </p:nvSpPr>
        <p:spPr>
          <a:xfrm>
            <a:off x="317715" y="1379349"/>
            <a:ext cx="8113363" cy="1477328"/>
          </a:xfrm>
          <a:prstGeom prst="rect">
            <a:avLst/>
          </a:prstGeom>
          <a:noFill/>
        </p:spPr>
        <p:txBody>
          <a:bodyPr wrap="square" rtlCol="0">
            <a:spAutoFit/>
          </a:bodyPr>
          <a:lstStyle/>
          <a:p>
            <a:r>
              <a:rPr lang="en-US" i="1" dirty="0"/>
              <a:t>There seems to be a </a:t>
            </a:r>
            <a:r>
              <a:rPr lang="en-US" b="1" i="1" dirty="0">
                <a:solidFill>
                  <a:srgbClr val="FF0000"/>
                </a:solidFill>
              </a:rPr>
              <a:t>poor understanding of genetic data and its potential uses among politicians which affects policy</a:t>
            </a:r>
            <a:r>
              <a:rPr lang="en-US" i="1" dirty="0"/>
              <a:t>. Are there any initiatives to educate policy makers on how data is de-identified, donors are protected, and the limitations of the way the data could be used to harm someone if a data leak were to occur? How you do think the knowledge gap could be filled?</a:t>
            </a:r>
          </a:p>
        </p:txBody>
      </p:sp>
      <p:pic>
        <p:nvPicPr>
          <p:cNvPr id="3" name="Picture 2">
            <a:extLst>
              <a:ext uri="{FF2B5EF4-FFF2-40B4-BE49-F238E27FC236}">
                <a16:creationId xmlns:a16="http://schemas.microsoft.com/office/drawing/2014/main" id="{57A79F6D-4078-E44D-91A6-6BB597EB68FD}"/>
              </a:ext>
            </a:extLst>
          </p:cNvPr>
          <p:cNvPicPr>
            <a:picLocks noChangeAspect="1"/>
          </p:cNvPicPr>
          <p:nvPr/>
        </p:nvPicPr>
        <p:blipFill>
          <a:blip r:embed="rId3"/>
          <a:stretch>
            <a:fillRect/>
          </a:stretch>
        </p:blipFill>
        <p:spPr>
          <a:xfrm>
            <a:off x="1177870" y="3580959"/>
            <a:ext cx="7694478" cy="1510234"/>
          </a:xfrm>
          <a:prstGeom prst="rect">
            <a:avLst/>
          </a:prstGeom>
          <a:ln>
            <a:solidFill>
              <a:schemeClr val="tx1"/>
            </a:solidFill>
          </a:ln>
        </p:spPr>
      </p:pic>
    </p:spTree>
    <p:extLst>
      <p:ext uri="{BB962C8B-B14F-4D97-AF65-F5344CB8AC3E}">
        <p14:creationId xmlns:p14="http://schemas.microsoft.com/office/powerpoint/2010/main" val="32337264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JC4 student questions</a:t>
            </a:r>
            <a:endParaRPr lang="en-US" sz="2800" b="1" i="0" dirty="0">
              <a:latin typeface="Gill Sans"/>
              <a:cs typeface="Gill Sans"/>
            </a:endParaRPr>
          </a:p>
        </p:txBody>
      </p:sp>
      <p:sp>
        <p:nvSpPr>
          <p:cNvPr id="6" name="TextBox 5">
            <a:extLst>
              <a:ext uri="{FF2B5EF4-FFF2-40B4-BE49-F238E27FC236}">
                <a16:creationId xmlns:a16="http://schemas.microsoft.com/office/drawing/2014/main" id="{7C8E3FEF-3EC9-B34C-8054-25DE7F9A4B3A}"/>
              </a:ext>
            </a:extLst>
          </p:cNvPr>
          <p:cNvSpPr txBox="1"/>
          <p:nvPr/>
        </p:nvSpPr>
        <p:spPr>
          <a:xfrm>
            <a:off x="317715" y="1379349"/>
            <a:ext cx="8113363" cy="646331"/>
          </a:xfrm>
          <a:prstGeom prst="rect">
            <a:avLst/>
          </a:prstGeom>
          <a:noFill/>
        </p:spPr>
        <p:txBody>
          <a:bodyPr wrap="square" rtlCol="0">
            <a:spAutoFit/>
          </a:bodyPr>
          <a:lstStyle/>
          <a:p>
            <a:r>
              <a:rPr lang="en-US" i="1" dirty="0"/>
              <a:t>Is the U.S. one of the more or less regulated countries in the world when it comes or DTC?</a:t>
            </a:r>
          </a:p>
        </p:txBody>
      </p:sp>
      <p:pic>
        <p:nvPicPr>
          <p:cNvPr id="2" name="Picture 1">
            <a:extLst>
              <a:ext uri="{FF2B5EF4-FFF2-40B4-BE49-F238E27FC236}">
                <a16:creationId xmlns:a16="http://schemas.microsoft.com/office/drawing/2014/main" id="{92910771-1F24-4846-9477-953D029E98C1}"/>
              </a:ext>
            </a:extLst>
          </p:cNvPr>
          <p:cNvPicPr>
            <a:picLocks noChangeAspect="1"/>
          </p:cNvPicPr>
          <p:nvPr/>
        </p:nvPicPr>
        <p:blipFill>
          <a:blip r:embed="rId3"/>
          <a:stretch>
            <a:fillRect/>
          </a:stretch>
        </p:blipFill>
        <p:spPr>
          <a:xfrm>
            <a:off x="317715" y="2401728"/>
            <a:ext cx="4737100" cy="1270000"/>
          </a:xfrm>
          <a:prstGeom prst="rect">
            <a:avLst/>
          </a:prstGeom>
        </p:spPr>
      </p:pic>
      <p:pic>
        <p:nvPicPr>
          <p:cNvPr id="7" name="Picture 6">
            <a:extLst>
              <a:ext uri="{FF2B5EF4-FFF2-40B4-BE49-F238E27FC236}">
                <a16:creationId xmlns:a16="http://schemas.microsoft.com/office/drawing/2014/main" id="{1EEF826C-0F48-1444-B46B-33DB6BC96BAB}"/>
              </a:ext>
            </a:extLst>
          </p:cNvPr>
          <p:cNvPicPr>
            <a:picLocks noChangeAspect="1"/>
          </p:cNvPicPr>
          <p:nvPr/>
        </p:nvPicPr>
        <p:blipFill>
          <a:blip r:embed="rId4"/>
          <a:stretch>
            <a:fillRect/>
          </a:stretch>
        </p:blipFill>
        <p:spPr>
          <a:xfrm>
            <a:off x="3784385" y="2501041"/>
            <a:ext cx="5041900" cy="2997200"/>
          </a:xfrm>
          <a:prstGeom prst="rect">
            <a:avLst/>
          </a:prstGeom>
        </p:spPr>
      </p:pic>
      <p:sp>
        <p:nvSpPr>
          <p:cNvPr id="8" name="Rectangle 7">
            <a:extLst>
              <a:ext uri="{FF2B5EF4-FFF2-40B4-BE49-F238E27FC236}">
                <a16:creationId xmlns:a16="http://schemas.microsoft.com/office/drawing/2014/main" id="{D3C40353-C5F3-1C4E-9F6B-997AA97ECBB3}"/>
              </a:ext>
            </a:extLst>
          </p:cNvPr>
          <p:cNvSpPr/>
          <p:nvPr/>
        </p:nvSpPr>
        <p:spPr>
          <a:xfrm>
            <a:off x="3784385" y="4635933"/>
            <a:ext cx="4840422" cy="60443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B5ED211-5283-B043-AEB5-3E571135965E}"/>
              </a:ext>
            </a:extLst>
          </p:cNvPr>
          <p:cNvPicPr>
            <a:picLocks noChangeAspect="1"/>
          </p:cNvPicPr>
          <p:nvPr/>
        </p:nvPicPr>
        <p:blipFill>
          <a:blip r:embed="rId5"/>
          <a:stretch>
            <a:fillRect/>
          </a:stretch>
        </p:blipFill>
        <p:spPr>
          <a:xfrm>
            <a:off x="317715" y="5656102"/>
            <a:ext cx="5919340" cy="855396"/>
          </a:xfrm>
          <a:prstGeom prst="rect">
            <a:avLst/>
          </a:prstGeom>
        </p:spPr>
      </p:pic>
    </p:spTree>
    <p:extLst>
      <p:ext uri="{BB962C8B-B14F-4D97-AF65-F5344CB8AC3E}">
        <p14:creationId xmlns:p14="http://schemas.microsoft.com/office/powerpoint/2010/main" val="1439633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424837"/>
            <a:ext cx="9144000" cy="923330"/>
          </a:xfrm>
          <a:prstGeom prst="rect">
            <a:avLst/>
          </a:prstGeom>
          <a:noFill/>
        </p:spPr>
        <p:txBody>
          <a:bodyPr wrap="square" rtlCol="0">
            <a:spAutoFit/>
          </a:bodyPr>
          <a:lstStyle/>
          <a:p>
            <a:pPr algn="ctr">
              <a:spcAft>
                <a:spcPts val="300"/>
              </a:spcAft>
            </a:pPr>
            <a:r>
              <a:rPr lang="en-US" sz="5400" dirty="0">
                <a:latin typeface="Gill Sans"/>
                <a:cs typeface="Gill Sans"/>
              </a:rPr>
              <a:t>Project logistics</a:t>
            </a:r>
          </a:p>
        </p:txBody>
      </p:sp>
    </p:spTree>
    <p:extLst>
      <p:ext uri="{BB962C8B-B14F-4D97-AF65-F5344CB8AC3E}">
        <p14:creationId xmlns:p14="http://schemas.microsoft.com/office/powerpoint/2010/main" val="11725139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Key dates</a:t>
            </a:r>
            <a:endParaRPr lang="en-US" sz="2800" b="1" i="0" dirty="0">
              <a:latin typeface="Gill Sans"/>
              <a:cs typeface="Gill Sans"/>
            </a:endParaRPr>
          </a:p>
        </p:txBody>
      </p:sp>
      <p:sp>
        <p:nvSpPr>
          <p:cNvPr id="2" name="TextBox 1">
            <a:extLst>
              <a:ext uri="{FF2B5EF4-FFF2-40B4-BE49-F238E27FC236}">
                <a16:creationId xmlns:a16="http://schemas.microsoft.com/office/drawing/2014/main" id="{55557944-2004-334E-BACE-060900DD3453}"/>
              </a:ext>
            </a:extLst>
          </p:cNvPr>
          <p:cNvSpPr txBox="1"/>
          <p:nvPr/>
        </p:nvSpPr>
        <p:spPr>
          <a:xfrm>
            <a:off x="635000" y="1544320"/>
            <a:ext cx="7548880" cy="3970318"/>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Gill Sans MT" panose="020B0502020104020203" pitchFamily="34" charset="77"/>
              </a:rPr>
              <a:t>Presentations in class starting next week! </a:t>
            </a:r>
          </a:p>
          <a:p>
            <a:pPr marL="285750" indent="-285750">
              <a:buFont typeface="Arial" panose="020B0604020202020204" pitchFamily="34" charset="0"/>
              <a:buChar char="•"/>
            </a:pPr>
            <a:endParaRPr lang="en-US" sz="3600" dirty="0">
              <a:latin typeface="Gill Sans MT" panose="020B0502020104020203" pitchFamily="34" charset="77"/>
            </a:endParaRPr>
          </a:p>
          <a:p>
            <a:pPr marL="285750" indent="-285750">
              <a:buFont typeface="Arial" panose="020B0604020202020204" pitchFamily="34" charset="0"/>
              <a:buChar char="•"/>
            </a:pPr>
            <a:r>
              <a:rPr lang="en-US" sz="3600" dirty="0">
                <a:latin typeface="Gill Sans MT" panose="020B0502020104020203" pitchFamily="34" charset="77"/>
              </a:rPr>
              <a:t>Reports due end of week 10.</a:t>
            </a:r>
          </a:p>
          <a:p>
            <a:pPr marL="285750" indent="-285750">
              <a:buFont typeface="Arial" panose="020B0604020202020204" pitchFamily="34" charset="0"/>
              <a:buChar char="•"/>
            </a:pPr>
            <a:endParaRPr lang="en-US" sz="3600" dirty="0">
              <a:latin typeface="Gill Sans MT" panose="020B0502020104020203" pitchFamily="34" charset="77"/>
            </a:endParaRPr>
          </a:p>
          <a:p>
            <a:pPr marL="285750" indent="-285750">
              <a:buFont typeface="Arial" panose="020B0604020202020204" pitchFamily="34" charset="0"/>
              <a:buChar char="•"/>
            </a:pPr>
            <a:r>
              <a:rPr lang="en-US" sz="3600" dirty="0">
                <a:latin typeface="Gill Sans MT" panose="020B0502020104020203" pitchFamily="34" charset="77"/>
              </a:rPr>
              <a:t>For each of these, turn in one per group on Canvas.</a:t>
            </a:r>
          </a:p>
        </p:txBody>
      </p:sp>
    </p:spTree>
    <p:extLst>
      <p:ext uri="{BB962C8B-B14F-4D97-AF65-F5344CB8AC3E}">
        <p14:creationId xmlns:p14="http://schemas.microsoft.com/office/powerpoint/2010/main" val="26750232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38F6CA-1092-7F46-90EE-B9D3EBFCD04F}"/>
              </a:ext>
            </a:extLst>
          </p:cNvPr>
          <p:cNvPicPr>
            <a:picLocks noChangeAspect="1"/>
          </p:cNvPicPr>
          <p:nvPr/>
        </p:nvPicPr>
        <p:blipFill>
          <a:blip r:embed="rId3"/>
          <a:stretch>
            <a:fillRect/>
          </a:stretch>
        </p:blipFill>
        <p:spPr>
          <a:xfrm>
            <a:off x="0" y="1527465"/>
            <a:ext cx="9144000" cy="4681728"/>
          </a:xfrm>
          <a:prstGeom prst="rect">
            <a:avLst/>
          </a:prstGeom>
        </p:spPr>
      </p:pic>
      <p:sp>
        <p:nvSpPr>
          <p:cNvPr id="7" name="Rectangle 6">
            <a:extLst>
              <a:ext uri="{FF2B5EF4-FFF2-40B4-BE49-F238E27FC236}">
                <a16:creationId xmlns:a16="http://schemas.microsoft.com/office/drawing/2014/main" id="{753791FA-DC1F-3B4F-941E-254AA12439EA}"/>
              </a:ext>
            </a:extLst>
          </p:cNvPr>
          <p:cNvSpPr/>
          <p:nvPr/>
        </p:nvSpPr>
        <p:spPr>
          <a:xfrm>
            <a:off x="0" y="6091535"/>
            <a:ext cx="8671560" cy="646331"/>
          </a:xfrm>
          <a:prstGeom prst="rect">
            <a:avLst/>
          </a:prstGeom>
        </p:spPr>
        <p:txBody>
          <a:bodyPr wrap="square">
            <a:spAutoFit/>
          </a:bodyPr>
          <a:lstStyle/>
          <a:p>
            <a:r>
              <a:rPr lang="en-US" dirty="0">
                <a:hlinkClick r:id="rId4"/>
              </a:rPr>
              <a:t>https://www.imm.ox.ac.uk/about/blog/lessons-from-looking-at-clouds-uri-alon-and-emotions-in-science</a:t>
            </a:r>
            <a:endParaRPr lang="en-US" dirty="0"/>
          </a:p>
        </p:txBody>
      </p:sp>
      <p:sp>
        <p:nvSpPr>
          <p:cNvPr id="8" name="TextBox 7">
            <a:extLst>
              <a:ext uri="{FF2B5EF4-FFF2-40B4-BE49-F238E27FC236}">
                <a16:creationId xmlns:a16="http://schemas.microsoft.com/office/drawing/2014/main" id="{594C46EF-F0CC-8C43-ADBD-8EEAC9A68070}"/>
              </a:ext>
            </a:extLst>
          </p:cNvPr>
          <p:cNvSpPr txBox="1"/>
          <p:nvPr/>
        </p:nvSpPr>
        <p:spPr>
          <a:xfrm>
            <a:off x="99060" y="327136"/>
            <a:ext cx="8945880" cy="1200329"/>
          </a:xfrm>
          <a:prstGeom prst="rect">
            <a:avLst/>
          </a:prstGeom>
          <a:solidFill>
            <a:schemeClr val="bg1"/>
          </a:solidFill>
          <a:ln>
            <a:solidFill>
              <a:schemeClr val="tx1"/>
            </a:solidFill>
          </a:ln>
        </p:spPr>
        <p:txBody>
          <a:bodyPr wrap="square" rtlCol="0">
            <a:spAutoFit/>
          </a:bodyPr>
          <a:lstStyle/>
          <a:p>
            <a:r>
              <a:rPr lang="en-US" sz="2400" dirty="0">
                <a:latin typeface="Gill Sans MT" panose="020B0502020104020203" pitchFamily="34" charset="77"/>
              </a:rPr>
              <a:t>Spoiler alert: your project report will probably look different than your proposal, and that’s ok!</a:t>
            </a:r>
          </a:p>
          <a:p>
            <a:r>
              <a:rPr lang="en-US" sz="2400" dirty="0">
                <a:latin typeface="Gill Sans MT" panose="020B0502020104020203" pitchFamily="34" charset="77"/>
              </a:rPr>
              <a:t>Report on what you learned in the process</a:t>
            </a:r>
          </a:p>
        </p:txBody>
      </p:sp>
    </p:spTree>
    <p:extLst>
      <p:ext uri="{BB962C8B-B14F-4D97-AF65-F5344CB8AC3E}">
        <p14:creationId xmlns:p14="http://schemas.microsoft.com/office/powerpoint/2010/main" val="358445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See also by Uri Alon…</a:t>
            </a:r>
            <a:endParaRPr lang="en-US" sz="2800" b="1" i="0" dirty="0">
              <a:latin typeface="Gill Sans"/>
              <a:cs typeface="Gill Sans"/>
            </a:endParaRPr>
          </a:p>
        </p:txBody>
      </p:sp>
      <p:sp>
        <p:nvSpPr>
          <p:cNvPr id="2" name="TextBox 1">
            <a:extLst>
              <a:ext uri="{FF2B5EF4-FFF2-40B4-BE49-F238E27FC236}">
                <a16:creationId xmlns:a16="http://schemas.microsoft.com/office/drawing/2014/main" id="{55557944-2004-334E-BACE-060900DD3453}"/>
              </a:ext>
            </a:extLst>
          </p:cNvPr>
          <p:cNvSpPr txBox="1"/>
          <p:nvPr/>
        </p:nvSpPr>
        <p:spPr>
          <a:xfrm>
            <a:off x="652780" y="1635760"/>
            <a:ext cx="8112760" cy="3970318"/>
          </a:xfrm>
          <a:prstGeom prst="rect">
            <a:avLst/>
          </a:prstGeom>
          <a:noFill/>
        </p:spPr>
        <p:txBody>
          <a:bodyPr wrap="square" rtlCol="0">
            <a:spAutoFit/>
          </a:bodyPr>
          <a:lstStyle/>
          <a:p>
            <a:r>
              <a:rPr lang="en-US" sz="2800" dirty="0">
                <a:latin typeface="Gill Sans MT" panose="020B0502020104020203" pitchFamily="34" charset="77"/>
              </a:rPr>
              <a:t>When you need a break, watch these videos!</a:t>
            </a:r>
          </a:p>
          <a:p>
            <a:endParaRPr lang="en-US" sz="2800" dirty="0">
              <a:latin typeface="Gill Sans MT" panose="020B0502020104020203" pitchFamily="34" charset="77"/>
            </a:endParaRPr>
          </a:p>
          <a:p>
            <a:pPr marL="285750" indent="-285750">
              <a:buFont typeface="Arial" panose="020B0604020202020204" pitchFamily="34" charset="0"/>
              <a:buChar char="•"/>
            </a:pPr>
            <a:r>
              <a:rPr lang="en-US" sz="2800" dirty="0">
                <a:latin typeface="Gill Sans MT" panose="020B0502020104020203" pitchFamily="34" charset="77"/>
              </a:rPr>
              <a:t>“Sunday at the lab” </a:t>
            </a:r>
            <a:r>
              <a:rPr lang="en-US" sz="2800" dirty="0">
                <a:latin typeface="Gill Sans MT" panose="020B0502020104020203" pitchFamily="34" charset="77"/>
                <a:hlinkClick r:id="rId3"/>
              </a:rPr>
              <a:t>https://www.youtube.com/watch?v=yhncg6GXYq8</a:t>
            </a:r>
            <a:endParaRPr lang="en-US" sz="2800" dirty="0">
              <a:latin typeface="Gill Sans MT" panose="020B0502020104020203" pitchFamily="34" charset="77"/>
            </a:endParaRPr>
          </a:p>
          <a:p>
            <a:pPr marL="285750" indent="-285750">
              <a:buFont typeface="Arial" panose="020B0604020202020204" pitchFamily="34" charset="0"/>
              <a:buChar char="•"/>
            </a:pPr>
            <a:r>
              <a:rPr lang="en-US" sz="2800" dirty="0">
                <a:latin typeface="Gill Sans MT" panose="020B0502020104020203" pitchFamily="34" charset="77"/>
              </a:rPr>
              <a:t>“I’ve been scooped again” </a:t>
            </a:r>
            <a:r>
              <a:rPr lang="en-US" sz="2800" dirty="0">
                <a:latin typeface="Gill Sans MT" panose="020B0502020104020203" pitchFamily="34" charset="77"/>
                <a:hlinkClick r:id="rId4"/>
              </a:rPr>
              <a:t>http://www.youtube.com/watch?v=6Pf8a1a6Ak0</a:t>
            </a:r>
            <a:endParaRPr lang="en-US" sz="2800" dirty="0">
              <a:latin typeface="Gill Sans MT" panose="020B0502020104020203" pitchFamily="34" charset="77"/>
            </a:endParaRPr>
          </a:p>
          <a:p>
            <a:endParaRPr lang="en-US" sz="2800" dirty="0">
              <a:latin typeface="Gill Sans MT" panose="020B0502020104020203" pitchFamily="34" charset="77"/>
            </a:endParaRPr>
          </a:p>
          <a:p>
            <a:r>
              <a:rPr lang="en-US" sz="2800" dirty="0">
                <a:hlinkClick r:id="rId5"/>
              </a:rPr>
              <a:t>https://www.weizmann.ac.il/mcb/UriAlon/materials-nurturing-scientists</a:t>
            </a:r>
            <a:endParaRPr lang="en-US" sz="2800" dirty="0">
              <a:latin typeface="Gill Sans MT" panose="020B0502020104020203" pitchFamily="34" charset="77"/>
            </a:endParaRPr>
          </a:p>
        </p:txBody>
      </p:sp>
    </p:spTree>
    <p:extLst>
      <p:ext uri="{BB962C8B-B14F-4D97-AF65-F5344CB8AC3E}">
        <p14:creationId xmlns:p14="http://schemas.microsoft.com/office/powerpoint/2010/main" val="17571078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Presentation logistics</a:t>
            </a:r>
            <a:endParaRPr lang="en-US" sz="2800" b="1" i="0" dirty="0">
              <a:latin typeface="Gill Sans"/>
              <a:cs typeface="Gill Sans"/>
            </a:endParaRPr>
          </a:p>
        </p:txBody>
      </p:sp>
      <p:sp>
        <p:nvSpPr>
          <p:cNvPr id="2" name="TextBox 1">
            <a:extLst>
              <a:ext uri="{FF2B5EF4-FFF2-40B4-BE49-F238E27FC236}">
                <a16:creationId xmlns:a16="http://schemas.microsoft.com/office/drawing/2014/main" id="{55557944-2004-334E-BACE-060900DD3453}"/>
              </a:ext>
            </a:extLst>
          </p:cNvPr>
          <p:cNvSpPr txBox="1"/>
          <p:nvPr/>
        </p:nvSpPr>
        <p:spPr>
          <a:xfrm>
            <a:off x="515620" y="1529080"/>
            <a:ext cx="811276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Gill Sans MT" panose="020B0502020104020203" pitchFamily="34" charset="77"/>
              </a:rPr>
              <a:t>Each group has 5 minutes</a:t>
            </a:r>
          </a:p>
          <a:p>
            <a:pPr marL="742950" lvl="1" indent="-285750">
              <a:buFont typeface="Arial" panose="020B0604020202020204" pitchFamily="34" charset="0"/>
              <a:buChar char="•"/>
            </a:pPr>
            <a:r>
              <a:rPr lang="en-US" sz="2800" dirty="0">
                <a:latin typeface="Gill Sans MT" panose="020B0502020104020203" pitchFamily="34" charset="77"/>
              </a:rPr>
              <a:t>4 minutes presentation (time it beforehand!)</a:t>
            </a:r>
          </a:p>
          <a:p>
            <a:pPr marL="742950" lvl="1" indent="-285750">
              <a:buFont typeface="Arial" panose="020B0604020202020204" pitchFamily="34" charset="0"/>
              <a:buChar char="•"/>
            </a:pPr>
            <a:r>
              <a:rPr lang="en-US" sz="2800" dirty="0">
                <a:latin typeface="Gill Sans MT" panose="020B0502020104020203" pitchFamily="34" charset="77"/>
              </a:rPr>
              <a:t>1 minute Q&amp;A (Zoom chat or from instructors)</a:t>
            </a:r>
          </a:p>
          <a:p>
            <a:pPr marL="285750" indent="-285750">
              <a:buFont typeface="Arial" panose="020B0604020202020204" pitchFamily="34" charset="0"/>
              <a:buChar char="•"/>
            </a:pPr>
            <a:r>
              <a:rPr lang="en-US" sz="2800" dirty="0">
                <a:latin typeface="Gill Sans MT" panose="020B0502020104020203" pitchFamily="34" charset="77"/>
              </a:rPr>
              <a:t>Your presentation should cover:</a:t>
            </a:r>
          </a:p>
          <a:p>
            <a:pPr marL="742950" lvl="1" indent="-285750">
              <a:buFont typeface="Arial" panose="020B0604020202020204" pitchFamily="34" charset="0"/>
              <a:buChar char="•"/>
            </a:pPr>
            <a:r>
              <a:rPr lang="en-US" sz="2800" dirty="0">
                <a:latin typeface="Gill Sans MT" panose="020B0502020104020203" pitchFamily="34" charset="77"/>
              </a:rPr>
              <a:t>Brief intro to your project</a:t>
            </a:r>
          </a:p>
          <a:p>
            <a:pPr marL="742950" lvl="1" indent="-285750">
              <a:buFont typeface="Arial" panose="020B0604020202020204" pitchFamily="34" charset="0"/>
              <a:buChar char="•"/>
            </a:pPr>
            <a:r>
              <a:rPr lang="en-US" sz="2800" dirty="0">
                <a:latin typeface="Gill Sans MT" panose="020B0502020104020203" pitchFamily="34" charset="77"/>
              </a:rPr>
              <a:t>Summarize your methods and results</a:t>
            </a:r>
          </a:p>
          <a:p>
            <a:pPr marL="742950" lvl="1" indent="-285750">
              <a:buFont typeface="Arial" panose="020B0604020202020204" pitchFamily="34" charset="0"/>
              <a:buChar char="•"/>
            </a:pPr>
            <a:r>
              <a:rPr lang="en-US" sz="2800" dirty="0">
                <a:latin typeface="Gill Sans MT" panose="020B0502020104020203" pitchFamily="34" charset="77"/>
              </a:rPr>
              <a:t>Highlight one or more challenges you faced and how you dealt with it</a:t>
            </a:r>
          </a:p>
        </p:txBody>
      </p:sp>
    </p:spTree>
    <p:extLst>
      <p:ext uri="{BB962C8B-B14F-4D97-AF65-F5344CB8AC3E}">
        <p14:creationId xmlns:p14="http://schemas.microsoft.com/office/powerpoint/2010/main" val="3870834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DTC gives customers access to their genomes</a:t>
            </a:r>
            <a:endParaRPr lang="en-US" sz="2800" b="1" i="0" dirty="0">
              <a:latin typeface="Gill Sans"/>
              <a:cs typeface="Gill Sans"/>
            </a:endParaRPr>
          </a:p>
        </p:txBody>
      </p:sp>
      <p:pic>
        <p:nvPicPr>
          <p:cNvPr id="7" name="Picture 6">
            <a:extLst>
              <a:ext uri="{FF2B5EF4-FFF2-40B4-BE49-F238E27FC236}">
                <a16:creationId xmlns:a16="http://schemas.microsoft.com/office/drawing/2014/main" id="{818DF842-4D9F-2443-8803-46D827491E42}"/>
              </a:ext>
            </a:extLst>
          </p:cNvPr>
          <p:cNvPicPr>
            <a:picLocks noChangeAspect="1"/>
          </p:cNvPicPr>
          <p:nvPr/>
        </p:nvPicPr>
        <p:blipFill>
          <a:blip r:embed="rId3"/>
          <a:stretch>
            <a:fillRect/>
          </a:stretch>
        </p:blipFill>
        <p:spPr>
          <a:xfrm>
            <a:off x="586205" y="1338955"/>
            <a:ext cx="1029729" cy="1029729"/>
          </a:xfrm>
          <a:prstGeom prst="rect">
            <a:avLst/>
          </a:prstGeom>
        </p:spPr>
      </p:pic>
      <p:pic>
        <p:nvPicPr>
          <p:cNvPr id="8" name="Picture 7">
            <a:extLst>
              <a:ext uri="{FF2B5EF4-FFF2-40B4-BE49-F238E27FC236}">
                <a16:creationId xmlns:a16="http://schemas.microsoft.com/office/drawing/2014/main" id="{70CCF3AE-E92C-D142-A9FB-5466BA34E7B9}"/>
              </a:ext>
            </a:extLst>
          </p:cNvPr>
          <p:cNvPicPr>
            <a:picLocks noChangeAspect="1"/>
          </p:cNvPicPr>
          <p:nvPr/>
        </p:nvPicPr>
        <p:blipFill>
          <a:blip r:embed="rId4"/>
          <a:stretch>
            <a:fillRect/>
          </a:stretch>
        </p:blipFill>
        <p:spPr>
          <a:xfrm>
            <a:off x="3580642" y="1338955"/>
            <a:ext cx="1504547" cy="1172836"/>
          </a:xfrm>
          <a:prstGeom prst="rect">
            <a:avLst/>
          </a:prstGeom>
        </p:spPr>
      </p:pic>
      <p:pic>
        <p:nvPicPr>
          <p:cNvPr id="9" name="Picture 8">
            <a:extLst>
              <a:ext uri="{FF2B5EF4-FFF2-40B4-BE49-F238E27FC236}">
                <a16:creationId xmlns:a16="http://schemas.microsoft.com/office/drawing/2014/main" id="{22246AFE-E1C1-584D-AD31-7515C35CBEF1}"/>
              </a:ext>
            </a:extLst>
          </p:cNvPr>
          <p:cNvPicPr>
            <a:picLocks noChangeAspect="1"/>
          </p:cNvPicPr>
          <p:nvPr/>
        </p:nvPicPr>
        <p:blipFill>
          <a:blip r:embed="rId5"/>
          <a:stretch>
            <a:fillRect/>
          </a:stretch>
        </p:blipFill>
        <p:spPr>
          <a:xfrm>
            <a:off x="1925526" y="1346869"/>
            <a:ext cx="1345524" cy="950972"/>
          </a:xfrm>
          <a:prstGeom prst="rect">
            <a:avLst/>
          </a:prstGeom>
        </p:spPr>
      </p:pic>
      <p:pic>
        <p:nvPicPr>
          <p:cNvPr id="10" name="Picture 9">
            <a:extLst>
              <a:ext uri="{FF2B5EF4-FFF2-40B4-BE49-F238E27FC236}">
                <a16:creationId xmlns:a16="http://schemas.microsoft.com/office/drawing/2014/main" id="{723C5256-6A82-DF41-BD8A-6336FAD0315F}"/>
              </a:ext>
            </a:extLst>
          </p:cNvPr>
          <p:cNvPicPr>
            <a:picLocks noChangeAspect="1"/>
          </p:cNvPicPr>
          <p:nvPr/>
        </p:nvPicPr>
        <p:blipFill>
          <a:blip r:embed="rId6"/>
          <a:stretch>
            <a:fillRect/>
          </a:stretch>
        </p:blipFill>
        <p:spPr>
          <a:xfrm>
            <a:off x="6872372" y="1303078"/>
            <a:ext cx="1839828" cy="1244590"/>
          </a:xfrm>
          <a:prstGeom prst="rect">
            <a:avLst/>
          </a:prstGeom>
        </p:spPr>
      </p:pic>
      <p:pic>
        <p:nvPicPr>
          <p:cNvPr id="11" name="Picture 10">
            <a:extLst>
              <a:ext uri="{FF2B5EF4-FFF2-40B4-BE49-F238E27FC236}">
                <a16:creationId xmlns:a16="http://schemas.microsoft.com/office/drawing/2014/main" id="{D9126A16-A363-B543-80B5-CF5F3CB73244}"/>
              </a:ext>
            </a:extLst>
          </p:cNvPr>
          <p:cNvPicPr>
            <a:picLocks noChangeAspect="1"/>
          </p:cNvPicPr>
          <p:nvPr/>
        </p:nvPicPr>
        <p:blipFill>
          <a:blip r:embed="rId7"/>
          <a:stretch>
            <a:fillRect/>
          </a:stretch>
        </p:blipFill>
        <p:spPr>
          <a:xfrm>
            <a:off x="5394781" y="1462451"/>
            <a:ext cx="1297681" cy="950972"/>
          </a:xfrm>
          <a:prstGeom prst="rect">
            <a:avLst/>
          </a:prstGeom>
        </p:spPr>
      </p:pic>
      <p:sp>
        <p:nvSpPr>
          <p:cNvPr id="12" name="TextBox 11">
            <a:extLst>
              <a:ext uri="{FF2B5EF4-FFF2-40B4-BE49-F238E27FC236}">
                <a16:creationId xmlns:a16="http://schemas.microsoft.com/office/drawing/2014/main" id="{FFB86462-E190-6A41-85A4-53E3ACC2398D}"/>
              </a:ext>
            </a:extLst>
          </p:cNvPr>
          <p:cNvSpPr txBox="1"/>
          <p:nvPr/>
        </p:nvSpPr>
        <p:spPr>
          <a:xfrm>
            <a:off x="881380" y="2827834"/>
            <a:ext cx="7683500" cy="3785652"/>
          </a:xfrm>
          <a:prstGeom prst="rect">
            <a:avLst/>
          </a:prstGeom>
          <a:noFill/>
        </p:spPr>
        <p:txBody>
          <a:bodyPr wrap="square" rtlCol="0">
            <a:spAutoFit/>
          </a:bodyPr>
          <a:lstStyle/>
          <a:p>
            <a:r>
              <a:rPr lang="en-US" sz="2400" dirty="0">
                <a:latin typeface="Gill Sans MT" panose="020B0502020104020203" pitchFamily="34" charset="77"/>
              </a:rPr>
              <a:t>Customers may either:</a:t>
            </a:r>
          </a:p>
          <a:p>
            <a:pPr marL="285750" indent="-285750">
              <a:buFont typeface="Arial" panose="020B0604020202020204" pitchFamily="34" charset="0"/>
              <a:buChar char="•"/>
            </a:pPr>
            <a:r>
              <a:rPr lang="en-US" sz="2400" dirty="0">
                <a:latin typeface="Gill Sans MT" panose="020B0502020104020203" pitchFamily="34" charset="77"/>
              </a:rPr>
              <a:t>Rely on the company’s website to interpret their genomes and provide risk information</a:t>
            </a:r>
          </a:p>
          <a:p>
            <a:pPr marL="285750" indent="-285750">
              <a:buFont typeface="Arial" panose="020B0604020202020204" pitchFamily="34" charset="0"/>
              <a:buChar char="•"/>
            </a:pPr>
            <a:r>
              <a:rPr lang="en-US" sz="2400" dirty="0">
                <a:latin typeface="Gill Sans MT" panose="020B0502020104020203" pitchFamily="34" charset="77"/>
              </a:rPr>
              <a:t>Download raw data and perform their own analysis or upload to 3</a:t>
            </a:r>
            <a:r>
              <a:rPr lang="en-US" sz="2400" baseline="30000" dirty="0">
                <a:latin typeface="Gill Sans MT" panose="020B0502020104020203" pitchFamily="34" charset="77"/>
              </a:rPr>
              <a:t>rd</a:t>
            </a:r>
            <a:r>
              <a:rPr lang="en-US" sz="2400" dirty="0">
                <a:latin typeface="Gill Sans MT" panose="020B0502020104020203" pitchFamily="34" charset="77"/>
              </a:rPr>
              <a:t> party sites</a:t>
            </a:r>
          </a:p>
          <a:p>
            <a:pPr marL="285750" indent="-285750">
              <a:buFont typeface="Arial" panose="020B0604020202020204" pitchFamily="34" charset="0"/>
              <a:buChar char="•"/>
            </a:pPr>
            <a:endParaRPr lang="en-US" sz="2400" dirty="0">
              <a:latin typeface="Gill Sans MT" panose="020B0502020104020203" pitchFamily="34" charset="77"/>
            </a:endParaRPr>
          </a:p>
          <a:p>
            <a:r>
              <a:rPr lang="en-US" sz="2400" b="1" u="sng" dirty="0">
                <a:latin typeface="Gill Sans MT" panose="020B0502020104020203" pitchFamily="34" charset="77"/>
              </a:rPr>
              <a:t>Best case</a:t>
            </a:r>
            <a:r>
              <a:rPr lang="en-US" sz="2400" dirty="0">
                <a:latin typeface="Gill Sans MT" panose="020B0502020104020203" pitchFamily="34" charset="77"/>
              </a:rPr>
              <a:t>: patients become informed advocates for their own health care and decisions</a:t>
            </a:r>
          </a:p>
          <a:p>
            <a:r>
              <a:rPr lang="en-US" sz="2400" b="1" u="sng" dirty="0">
                <a:latin typeface="Gill Sans MT" panose="020B0502020104020203" pitchFamily="34" charset="77"/>
              </a:rPr>
              <a:t>Worst case</a:t>
            </a:r>
            <a:r>
              <a:rPr lang="en-US" sz="2400" dirty="0">
                <a:latin typeface="Gill Sans MT" panose="020B0502020104020203" pitchFamily="34" charset="77"/>
              </a:rPr>
              <a:t>: knowledge of genetic risk, whether real or misinterpreted, leads to unwarranted action or anxiety</a:t>
            </a:r>
          </a:p>
        </p:txBody>
      </p:sp>
    </p:spTree>
    <p:extLst>
      <p:ext uri="{BB962C8B-B14F-4D97-AF65-F5344CB8AC3E}">
        <p14:creationId xmlns:p14="http://schemas.microsoft.com/office/powerpoint/2010/main" val="156535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Presentation logistics</a:t>
            </a:r>
            <a:endParaRPr lang="en-US" sz="2800" b="1" i="0" dirty="0">
              <a:latin typeface="Gill Sans"/>
              <a:cs typeface="Gill Sans"/>
            </a:endParaRPr>
          </a:p>
        </p:txBody>
      </p:sp>
      <p:sp>
        <p:nvSpPr>
          <p:cNvPr id="2" name="TextBox 1">
            <a:extLst>
              <a:ext uri="{FF2B5EF4-FFF2-40B4-BE49-F238E27FC236}">
                <a16:creationId xmlns:a16="http://schemas.microsoft.com/office/drawing/2014/main" id="{55557944-2004-334E-BACE-060900DD3453}"/>
              </a:ext>
            </a:extLst>
          </p:cNvPr>
          <p:cNvSpPr txBox="1"/>
          <p:nvPr/>
        </p:nvSpPr>
        <p:spPr>
          <a:xfrm>
            <a:off x="515620" y="1270000"/>
            <a:ext cx="811276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Gill Sans MT" panose="020B0502020104020203" pitchFamily="34" charset="77"/>
              </a:rPr>
              <a:t>Check Google sheet (will send soon) for your group’s time</a:t>
            </a:r>
          </a:p>
          <a:p>
            <a:pPr marL="285750" indent="-285750">
              <a:buFont typeface="Arial" panose="020B0604020202020204" pitchFamily="34" charset="0"/>
              <a:buChar char="•"/>
            </a:pPr>
            <a:r>
              <a:rPr lang="en-US" sz="2800" dirty="0">
                <a:latin typeface="Gill Sans MT" panose="020B0502020104020203" pitchFamily="34" charset="77"/>
              </a:rPr>
              <a:t>Send your slides the night before</a:t>
            </a:r>
          </a:p>
          <a:p>
            <a:pPr marL="742950" lvl="1" indent="-285750">
              <a:buFont typeface="Arial" panose="020B0604020202020204" pitchFamily="34" charset="0"/>
              <a:buChar char="•"/>
            </a:pPr>
            <a:r>
              <a:rPr lang="en-US" sz="2800" dirty="0">
                <a:latin typeface="Gill Sans MT" panose="020B0502020104020203" pitchFamily="34" charset="77"/>
              </a:rPr>
              <a:t>Google slides link or PPT please</a:t>
            </a:r>
          </a:p>
          <a:p>
            <a:pPr marL="285750" indent="-285750">
              <a:buFont typeface="Arial" panose="020B0604020202020204" pitchFamily="34" charset="0"/>
              <a:buChar char="•"/>
            </a:pPr>
            <a:r>
              <a:rPr lang="en-US" sz="2800" dirty="0">
                <a:latin typeface="Gill Sans MT" panose="020B0502020104020203" pitchFamily="34" charset="77"/>
              </a:rPr>
              <a:t>To avoid screen-sharing disasters, we’ll be setting up slides beforehand and sharing from my computer</a:t>
            </a:r>
          </a:p>
          <a:p>
            <a:pPr marL="285750" indent="-285750">
              <a:buFont typeface="Arial" panose="020B0604020202020204" pitchFamily="34" charset="0"/>
              <a:buChar char="•"/>
            </a:pPr>
            <a:r>
              <a:rPr lang="en-US" sz="2800" dirty="0">
                <a:latin typeface="Gill Sans MT" panose="020B0502020104020203" pitchFamily="34" charset="77"/>
              </a:rPr>
              <a:t>We’ll stick to the posted schedule, so there might be awkward silence</a:t>
            </a:r>
          </a:p>
        </p:txBody>
      </p:sp>
    </p:spTree>
    <p:extLst>
      <p:ext uri="{BB962C8B-B14F-4D97-AF65-F5344CB8AC3E}">
        <p14:creationId xmlns:p14="http://schemas.microsoft.com/office/powerpoint/2010/main" val="24798609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424837"/>
            <a:ext cx="9144000" cy="1754326"/>
          </a:xfrm>
          <a:prstGeom prst="rect">
            <a:avLst/>
          </a:prstGeom>
          <a:noFill/>
        </p:spPr>
        <p:txBody>
          <a:bodyPr wrap="square" rtlCol="0">
            <a:spAutoFit/>
          </a:bodyPr>
          <a:lstStyle/>
          <a:p>
            <a:pPr algn="ctr">
              <a:spcAft>
                <a:spcPts val="300"/>
              </a:spcAft>
            </a:pPr>
            <a:r>
              <a:rPr lang="en-US" sz="5400" dirty="0">
                <a:latin typeface="Gill Sans"/>
                <a:cs typeface="Gill Sans"/>
              </a:rPr>
              <a:t>See you at presentations next week!</a:t>
            </a:r>
          </a:p>
        </p:txBody>
      </p:sp>
    </p:spTree>
    <p:extLst>
      <p:ext uri="{BB962C8B-B14F-4D97-AF65-F5344CB8AC3E}">
        <p14:creationId xmlns:p14="http://schemas.microsoft.com/office/powerpoint/2010/main" val="3454114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Case study #1 – BRCA1</a:t>
            </a:r>
            <a:endParaRPr lang="en-US" sz="2800" b="1" i="0" dirty="0">
              <a:latin typeface="Gill Sans"/>
              <a:cs typeface="Gill Sans"/>
            </a:endParaRPr>
          </a:p>
        </p:txBody>
      </p:sp>
      <p:sp>
        <p:nvSpPr>
          <p:cNvPr id="6" name="TextBox 5">
            <a:extLst>
              <a:ext uri="{FF2B5EF4-FFF2-40B4-BE49-F238E27FC236}">
                <a16:creationId xmlns:a16="http://schemas.microsoft.com/office/drawing/2014/main" id="{527D9B96-FC42-2B4C-9956-8E044D3525C0}"/>
              </a:ext>
            </a:extLst>
          </p:cNvPr>
          <p:cNvSpPr txBox="1"/>
          <p:nvPr/>
        </p:nvSpPr>
        <p:spPr>
          <a:xfrm>
            <a:off x="114301" y="1206828"/>
            <a:ext cx="8851899" cy="2862322"/>
          </a:xfrm>
          <a:prstGeom prst="rect">
            <a:avLst/>
          </a:prstGeom>
          <a:noFill/>
        </p:spPr>
        <p:txBody>
          <a:bodyPr wrap="square" rtlCol="0">
            <a:spAutoFit/>
          </a:bodyPr>
          <a:lstStyle/>
          <a:p>
            <a:pPr algn="just"/>
            <a:r>
              <a:rPr lang="en-US" dirty="0"/>
              <a:t>A woman submits her samples to 23andMe and goes the website to review her results. Although the results for BRCA1 mutations are “locked”, she clicks and consents to view her results. She is surprised to find that she is a carrier of a 185delAG mutation in </a:t>
            </a:r>
            <a:r>
              <a:rPr lang="en-US" i="1" dirty="0"/>
              <a:t>BRCA1</a:t>
            </a:r>
            <a:r>
              <a:rPr lang="en-US" dirty="0"/>
              <a:t> common to individuals with her ancestry (Ashkenazi Jewish), which confers greatly increased risk of breast and ovarian cancer.</a:t>
            </a:r>
          </a:p>
          <a:p>
            <a:pPr algn="just"/>
            <a:endParaRPr lang="en-US" dirty="0"/>
          </a:p>
          <a:p>
            <a:pPr algn="just"/>
            <a:r>
              <a:rPr lang="en-US" dirty="0"/>
              <a:t>She prints out her 23andme report and brings it to an appointment with her doctor. While the doctor is not particularly interested in reading the 23andme report, she orders an additional clinical genetics test that confirms the mutation. The doctor then recommends a prophylactic mastectomy and increased screening for various forms of cancer.</a:t>
            </a:r>
          </a:p>
        </p:txBody>
      </p:sp>
      <p:sp>
        <p:nvSpPr>
          <p:cNvPr id="2" name="TextBox 1">
            <a:extLst>
              <a:ext uri="{FF2B5EF4-FFF2-40B4-BE49-F238E27FC236}">
                <a16:creationId xmlns:a16="http://schemas.microsoft.com/office/drawing/2014/main" id="{DFF30FCD-7AE6-C54F-8624-6DC537F9F956}"/>
              </a:ext>
            </a:extLst>
          </p:cNvPr>
          <p:cNvSpPr txBox="1"/>
          <p:nvPr/>
        </p:nvSpPr>
        <p:spPr>
          <a:xfrm>
            <a:off x="655320" y="4907280"/>
            <a:ext cx="4126643" cy="830997"/>
          </a:xfrm>
          <a:prstGeom prst="rect">
            <a:avLst/>
          </a:prstGeom>
          <a:noFill/>
        </p:spPr>
        <p:txBody>
          <a:bodyPr wrap="none" rtlCol="0">
            <a:spAutoFit/>
          </a:bodyPr>
          <a:lstStyle/>
          <a:p>
            <a:pPr marL="285750" indent="-285750">
              <a:buFont typeface="Arial" panose="020B0604020202020204" pitchFamily="34" charset="0"/>
              <a:buChar char="•"/>
            </a:pPr>
            <a:r>
              <a:rPr lang="en-US" sz="2400" dirty="0">
                <a:solidFill>
                  <a:srgbClr val="FF0000"/>
                </a:solidFill>
                <a:latin typeface="Gill Sans MT" panose="020B0502020104020203" pitchFamily="34" charset="77"/>
              </a:rPr>
              <a:t>Arguably a positive outcome</a:t>
            </a:r>
          </a:p>
          <a:p>
            <a:pPr marL="285750" indent="-285750">
              <a:buFont typeface="Arial" panose="020B0604020202020204" pitchFamily="34" charset="0"/>
              <a:buChar char="•"/>
            </a:pPr>
            <a:r>
              <a:rPr lang="en-US" sz="2400" dirty="0">
                <a:solidFill>
                  <a:srgbClr val="FF0000"/>
                </a:solidFill>
                <a:latin typeface="Gill Sans MT" panose="020B0502020104020203" pitchFamily="34" charset="77"/>
              </a:rPr>
              <a:t>What about family members?</a:t>
            </a:r>
          </a:p>
        </p:txBody>
      </p:sp>
    </p:spTree>
    <p:extLst>
      <p:ext uri="{BB962C8B-B14F-4D97-AF65-F5344CB8AC3E}">
        <p14:creationId xmlns:p14="http://schemas.microsoft.com/office/powerpoint/2010/main" val="204748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Case study #1 – BRCA1</a:t>
            </a:r>
            <a:endParaRPr lang="en-US" sz="2800" b="1" i="0" dirty="0">
              <a:latin typeface="Gill Sans"/>
              <a:cs typeface="Gill Sans"/>
            </a:endParaRPr>
          </a:p>
        </p:txBody>
      </p:sp>
      <p:pic>
        <p:nvPicPr>
          <p:cNvPr id="2" name="Picture 1">
            <a:extLst>
              <a:ext uri="{FF2B5EF4-FFF2-40B4-BE49-F238E27FC236}">
                <a16:creationId xmlns:a16="http://schemas.microsoft.com/office/drawing/2014/main" id="{E7566FAC-3B77-9F44-80C5-AC49C1A739F2}"/>
              </a:ext>
            </a:extLst>
          </p:cNvPr>
          <p:cNvPicPr>
            <a:picLocks noChangeAspect="1"/>
          </p:cNvPicPr>
          <p:nvPr/>
        </p:nvPicPr>
        <p:blipFill>
          <a:blip r:embed="rId3"/>
          <a:stretch>
            <a:fillRect/>
          </a:stretch>
        </p:blipFill>
        <p:spPr>
          <a:xfrm>
            <a:off x="224790" y="1246911"/>
            <a:ext cx="6286500" cy="2844800"/>
          </a:xfrm>
          <a:prstGeom prst="rect">
            <a:avLst/>
          </a:prstGeom>
          <a:ln>
            <a:solidFill>
              <a:schemeClr val="tx1"/>
            </a:solidFill>
          </a:ln>
        </p:spPr>
      </p:pic>
      <p:sp>
        <p:nvSpPr>
          <p:cNvPr id="3" name="TextBox 2">
            <a:extLst>
              <a:ext uri="{FF2B5EF4-FFF2-40B4-BE49-F238E27FC236}">
                <a16:creationId xmlns:a16="http://schemas.microsoft.com/office/drawing/2014/main" id="{FF7A08E3-04CD-334F-B7E4-74B3FC1FE5FB}"/>
              </a:ext>
            </a:extLst>
          </p:cNvPr>
          <p:cNvSpPr txBox="1"/>
          <p:nvPr/>
        </p:nvSpPr>
        <p:spPr>
          <a:xfrm>
            <a:off x="224790" y="4091711"/>
            <a:ext cx="5136150" cy="369332"/>
          </a:xfrm>
          <a:prstGeom prst="rect">
            <a:avLst/>
          </a:prstGeom>
          <a:noFill/>
        </p:spPr>
        <p:txBody>
          <a:bodyPr wrap="none" rtlCol="0">
            <a:spAutoFit/>
          </a:bodyPr>
          <a:lstStyle/>
          <a:p>
            <a:r>
              <a:rPr lang="en-US" dirty="0">
                <a:latin typeface="Gill Sans MT" panose="020B0502020104020203" pitchFamily="34" charset="77"/>
              </a:rPr>
              <a:t>Interesting read with many quotes from participants.</a:t>
            </a:r>
          </a:p>
        </p:txBody>
      </p:sp>
      <p:pic>
        <p:nvPicPr>
          <p:cNvPr id="7" name="Picture 6">
            <a:extLst>
              <a:ext uri="{FF2B5EF4-FFF2-40B4-BE49-F238E27FC236}">
                <a16:creationId xmlns:a16="http://schemas.microsoft.com/office/drawing/2014/main" id="{79AC7EBA-2603-174C-95A9-5176572E6B28}"/>
              </a:ext>
            </a:extLst>
          </p:cNvPr>
          <p:cNvPicPr>
            <a:picLocks noChangeAspect="1"/>
          </p:cNvPicPr>
          <p:nvPr/>
        </p:nvPicPr>
        <p:blipFill>
          <a:blip r:embed="rId4"/>
          <a:stretch>
            <a:fillRect/>
          </a:stretch>
        </p:blipFill>
        <p:spPr>
          <a:xfrm>
            <a:off x="2714935" y="1667166"/>
            <a:ext cx="6442361" cy="4849089"/>
          </a:xfrm>
          <a:prstGeom prst="rect">
            <a:avLst/>
          </a:prstGeom>
        </p:spPr>
      </p:pic>
    </p:spTree>
    <p:extLst>
      <p:ext uri="{BB962C8B-B14F-4D97-AF65-F5344CB8AC3E}">
        <p14:creationId xmlns:p14="http://schemas.microsoft.com/office/powerpoint/2010/main" val="391789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Case study #2</a:t>
            </a:r>
            <a:endParaRPr lang="en-US" sz="2800" b="1" i="0" dirty="0">
              <a:latin typeface="Gill Sans"/>
              <a:cs typeface="Gill Sans"/>
            </a:endParaRPr>
          </a:p>
        </p:txBody>
      </p:sp>
      <p:sp>
        <p:nvSpPr>
          <p:cNvPr id="2" name="TextBox 1">
            <a:extLst>
              <a:ext uri="{FF2B5EF4-FFF2-40B4-BE49-F238E27FC236}">
                <a16:creationId xmlns:a16="http://schemas.microsoft.com/office/drawing/2014/main" id="{FFBCF711-29BE-1244-8698-71A06729A87D}"/>
              </a:ext>
            </a:extLst>
          </p:cNvPr>
          <p:cNvSpPr txBox="1"/>
          <p:nvPr/>
        </p:nvSpPr>
        <p:spPr>
          <a:xfrm>
            <a:off x="190500" y="1136879"/>
            <a:ext cx="8762999" cy="5355312"/>
          </a:xfrm>
          <a:prstGeom prst="rect">
            <a:avLst/>
          </a:prstGeom>
          <a:noFill/>
        </p:spPr>
        <p:txBody>
          <a:bodyPr wrap="square" rtlCol="0">
            <a:spAutoFit/>
          </a:bodyPr>
          <a:lstStyle/>
          <a:p>
            <a:pPr algn="just"/>
            <a:r>
              <a:rPr lang="en-US" dirty="0"/>
              <a:t>A 12-year-old female presented to the </a:t>
            </a:r>
            <a:r>
              <a:rPr lang="en-US" dirty="0" err="1"/>
              <a:t>aortopathy</a:t>
            </a:r>
            <a:r>
              <a:rPr lang="en-US" dirty="0"/>
              <a:t> clinic for evaluation for Ehlers–Danlos syndrome type III (EDS) (OMIM 130020) because she had DTC genetic testing and the raw data report revealed a single-nucleotide polymorphism (SNP) in the </a:t>
            </a:r>
            <a:r>
              <a:rPr lang="en-US" i="1" dirty="0"/>
              <a:t>COL3A1</a:t>
            </a:r>
            <a:r>
              <a:rPr lang="en-US" dirty="0"/>
              <a:t> gene. The patient’s mother created her own database that used an internal algorithm to interpret her family’s raw data.</a:t>
            </a:r>
          </a:p>
          <a:p>
            <a:pPr algn="just"/>
            <a:endParaRPr lang="en-US" dirty="0"/>
          </a:p>
          <a:p>
            <a:pPr algn="just"/>
            <a:r>
              <a:rPr lang="en-US" dirty="0"/>
              <a:t>The patient’s echocardiogram and electrocardiogram (ECG) were normal. On her clinical evaluation, she did not meet clinical criteria for any types of EDS. The family requested a second opinion regarding the </a:t>
            </a:r>
            <a:r>
              <a:rPr lang="en-US" i="1" dirty="0"/>
              <a:t>COL3A1</a:t>
            </a:r>
            <a:r>
              <a:rPr lang="en-US" dirty="0"/>
              <a:t> variant and were referred to medical genetics, who agreed that the patient did not meet clinical criteria for EDS. An Ehlers–Danlos, metabolic, and mitochondrial gene panel was ordered, and the reportedly pathogenic SNP in </a:t>
            </a:r>
            <a:r>
              <a:rPr lang="en-US" i="1" dirty="0"/>
              <a:t>COL3A1</a:t>
            </a:r>
            <a:r>
              <a:rPr lang="en-US" dirty="0"/>
              <a:t> was not detected on clinical testing.</a:t>
            </a:r>
          </a:p>
          <a:p>
            <a:pPr algn="just"/>
            <a:endParaRPr lang="en-US" dirty="0"/>
          </a:p>
          <a:p>
            <a:pPr algn="just"/>
            <a:r>
              <a:rPr lang="en-US" dirty="0"/>
              <a:t>The patient’s family continues to seek evaluations for concerns of EDS despite normal evaluations with genetics and cardiology, and negative genetic testing. The patient has seen several specialists for EDS-related concerns, including seven cardiologists, two gynecologists, an ophthalmologist, a gastroenterologist, and six emergency room physicians for concerns of syncope. Four other relatives have undergone evaluations by a geneticist for EDS, the results of which the patient’s mother would not share.</a:t>
            </a:r>
          </a:p>
        </p:txBody>
      </p:sp>
      <p:sp>
        <p:nvSpPr>
          <p:cNvPr id="3" name="Rectangle 2">
            <a:extLst>
              <a:ext uri="{FF2B5EF4-FFF2-40B4-BE49-F238E27FC236}">
                <a16:creationId xmlns:a16="http://schemas.microsoft.com/office/drawing/2014/main" id="{07D1C718-D331-6346-ADD7-34E9B8A1520C}"/>
              </a:ext>
            </a:extLst>
          </p:cNvPr>
          <p:cNvSpPr/>
          <p:nvPr/>
        </p:nvSpPr>
        <p:spPr>
          <a:xfrm>
            <a:off x="0" y="6488668"/>
            <a:ext cx="6705600" cy="369332"/>
          </a:xfrm>
          <a:prstGeom prst="rect">
            <a:avLst/>
          </a:prstGeom>
        </p:spPr>
        <p:txBody>
          <a:bodyPr wrap="square">
            <a:spAutoFit/>
          </a:bodyPr>
          <a:lstStyle/>
          <a:p>
            <a:r>
              <a:rPr lang="en-US" dirty="0">
                <a:hlinkClick r:id="rId3"/>
              </a:rPr>
              <a:t>https://www.nature.com/articles/s41436-018-0097-2</a:t>
            </a:r>
            <a:endParaRPr lang="en-US" dirty="0"/>
          </a:p>
        </p:txBody>
      </p:sp>
    </p:spTree>
    <p:extLst>
      <p:ext uri="{BB962C8B-B14F-4D97-AF65-F5344CB8AC3E}">
        <p14:creationId xmlns:p14="http://schemas.microsoft.com/office/powerpoint/2010/main" val="22255479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18795</TotalTime>
  <Words>5675</Words>
  <Application>Microsoft Macintosh PowerPoint</Application>
  <PresentationFormat>On-screen Show (4:3)</PresentationFormat>
  <Paragraphs>445</Paragraphs>
  <Slides>61</Slides>
  <Notes>57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Calibri</vt:lpstr>
      <vt:lpstr>Courier</vt:lpstr>
      <vt:lpstr>Gill Sans</vt:lpstr>
      <vt:lpstr>Gill Sans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Gymrek</dc:creator>
  <cp:lastModifiedBy>Gymrek, Melissa</cp:lastModifiedBy>
  <cp:revision>381</cp:revision>
  <dcterms:created xsi:type="dcterms:W3CDTF">2017-01-26T19:32:25Z</dcterms:created>
  <dcterms:modified xsi:type="dcterms:W3CDTF">2021-05-19T22:17:45Z</dcterms:modified>
</cp:coreProperties>
</file>