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17" r:id="rId2"/>
    <p:sldId id="259" r:id="rId3"/>
    <p:sldId id="462" r:id="rId4"/>
    <p:sldId id="463" r:id="rId5"/>
    <p:sldId id="305" r:id="rId6"/>
    <p:sldId id="464" r:id="rId7"/>
    <p:sldId id="465" r:id="rId8"/>
    <p:sldId id="466" r:id="rId9"/>
    <p:sldId id="467" r:id="rId10"/>
    <p:sldId id="468" r:id="rId11"/>
    <p:sldId id="469" r:id="rId12"/>
    <p:sldId id="460" r:id="rId13"/>
    <p:sldId id="310" r:id="rId14"/>
    <p:sldId id="311" r:id="rId15"/>
    <p:sldId id="312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299" r:id="rId24"/>
    <p:sldId id="289" r:id="rId25"/>
    <p:sldId id="300" r:id="rId26"/>
    <p:sldId id="461" r:id="rId27"/>
    <p:sldId id="290" r:id="rId28"/>
    <p:sldId id="422" r:id="rId29"/>
    <p:sldId id="435" r:id="rId30"/>
    <p:sldId id="427" r:id="rId31"/>
    <p:sldId id="428" r:id="rId32"/>
    <p:sldId id="434" r:id="rId33"/>
    <p:sldId id="429" r:id="rId34"/>
    <p:sldId id="436" r:id="rId35"/>
    <p:sldId id="430" r:id="rId36"/>
    <p:sldId id="431" r:id="rId37"/>
    <p:sldId id="437" r:id="rId38"/>
    <p:sldId id="500" r:id="rId39"/>
    <p:sldId id="501" r:id="rId40"/>
    <p:sldId id="502" r:id="rId41"/>
    <p:sldId id="438" r:id="rId42"/>
    <p:sldId id="415" r:id="rId43"/>
    <p:sldId id="432" r:id="rId44"/>
    <p:sldId id="503" r:id="rId45"/>
    <p:sldId id="478" r:id="rId46"/>
    <p:sldId id="481" r:id="rId47"/>
    <p:sldId id="504" r:id="rId48"/>
    <p:sldId id="495" r:id="rId49"/>
    <p:sldId id="397" r:id="rId50"/>
    <p:sldId id="484" r:id="rId51"/>
    <p:sldId id="505" r:id="rId52"/>
    <p:sldId id="400" r:id="rId53"/>
    <p:sldId id="479" r:id="rId54"/>
    <p:sldId id="482" r:id="rId55"/>
    <p:sldId id="483" r:id="rId56"/>
    <p:sldId id="506" r:id="rId57"/>
    <p:sldId id="485" r:id="rId58"/>
    <p:sldId id="486" r:id="rId59"/>
    <p:sldId id="487" r:id="rId60"/>
    <p:sldId id="507" r:id="rId61"/>
    <p:sldId id="489" r:id="rId62"/>
    <p:sldId id="490" r:id="rId63"/>
    <p:sldId id="488" r:id="rId64"/>
    <p:sldId id="497" r:id="rId65"/>
    <p:sldId id="494" r:id="rId66"/>
    <p:sldId id="492" r:id="rId67"/>
    <p:sldId id="421" r:id="rId68"/>
    <p:sldId id="50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27"/>
    <p:restoredTop sz="72543"/>
  </p:normalViewPr>
  <p:slideViewPr>
    <p:cSldViewPr snapToGrid="0" snapToObjects="1">
      <p:cViewPr>
        <p:scale>
          <a:sx n="80" d="100"/>
          <a:sy n="80" d="100"/>
        </p:scale>
        <p:origin x="70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560D5-6EB2-3B4E-B1B0-3A8E900BB8D0}" type="datetimeFigureOut">
              <a:rPr lang="en-US" smtClean="0"/>
              <a:t>5/15/21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85925-316D-574E-B624-7DB08D59B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7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8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02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gtex</a:t>
            </a:r>
            <a:r>
              <a:rPr lang="en-US" dirty="0"/>
              <a:t> for example tissue</a:t>
            </a:r>
          </a:p>
          <a:p>
            <a:r>
              <a:rPr lang="en-US" dirty="0" err="1"/>
              <a:t>Qtl</a:t>
            </a:r>
            <a:r>
              <a:rPr lang="en-US" dirty="0"/>
              <a:t> plots</a:t>
            </a:r>
          </a:p>
          <a:p>
            <a:endParaRPr lang="en-US" dirty="0"/>
          </a:p>
          <a:p>
            <a:r>
              <a:rPr lang="en-US" dirty="0"/>
              <a:t>See also: </a:t>
            </a:r>
            <a:r>
              <a:rPr lang="en-US" dirty="0" err="1"/>
              <a:t>epigenomie</a:t>
            </a:r>
            <a:r>
              <a:rPr lang="en-US" dirty="0"/>
              <a:t> roadmap, 4d </a:t>
            </a:r>
            <a:r>
              <a:rPr lang="en-US" dirty="0" err="1"/>
              <a:t>nucleome</a:t>
            </a:r>
            <a:endParaRPr lang="en-US" dirty="0"/>
          </a:p>
          <a:p>
            <a:r>
              <a:rPr lang="en-US" dirty="0"/>
              <a:t>Catalogs of epigenetic etc.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57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3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had method to predict </a:t>
            </a:r>
            <a:r>
              <a:rPr lang="en-US" dirty="0" err="1"/>
              <a:t>dnase</a:t>
            </a:r>
            <a:r>
              <a:rPr lang="en-US" dirty="0"/>
              <a:t>/chip from </a:t>
            </a:r>
            <a:r>
              <a:rPr lang="en-US" dirty="0" err="1"/>
              <a:t>seq</a:t>
            </a:r>
            <a:r>
              <a:rPr lang="en-US" dirty="0"/>
              <a:t>, can use to compare different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0265C-A623-684D-B0AD-220D021C12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would this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0265C-A623-684D-B0AD-220D021C12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0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Recently, lots of advances in so called "deep learning" techniques used in the image classification world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overcomes challenge of enumerating the correct features, by learning what those features are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impression is the advance is that these methods only work when we have tons of data, which we have now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0265C-A623-684D-B0AD-220D021C12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5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7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Todo</a:t>
            </a:r>
            <a:r>
              <a:rPr lang="en-US" dirty="0"/>
              <a:t> show </a:t>
            </a:r>
            <a:r>
              <a:rPr lang="en-US" dirty="0" err="1"/>
              <a:t>danq</a:t>
            </a:r>
            <a:r>
              <a:rPr lang="en-US" dirty="0"/>
              <a:t> improvement</a:t>
            </a:r>
          </a:p>
          <a:p>
            <a:r>
              <a:rPr lang="en-US" dirty="0" err="1"/>
              <a:t>Rnn</a:t>
            </a:r>
            <a:r>
              <a:rPr lang="en-US" dirty="0"/>
              <a:t>/</a:t>
            </a:r>
            <a:r>
              <a:rPr lang="en-US" dirty="0" err="1"/>
              <a:t>lstm</a:t>
            </a:r>
            <a:r>
              <a:rPr lang="en-US" dirty="0"/>
              <a:t>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0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2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Gill Sans"/>
                <a:cs typeface="Gill Sans"/>
              </a:rPr>
              <a:t>TODO: show genetic variant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Gill Sans"/>
                <a:cs typeface="Gill Sans"/>
              </a:rPr>
              <a:t>How figure out what it does?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Gill Sans"/>
                <a:cs typeface="Gill Sans"/>
              </a:rPr>
              <a:t>TODO: show code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FF0000"/>
                </a:solidFill>
                <a:latin typeface="Gill Sans"/>
                <a:cs typeface="Gill Sans"/>
              </a:rPr>
              <a:t>But… this is only 2% of the genome. Rest is intergenic or intronic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1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just function, but amounts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9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8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0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change expression level</a:t>
            </a:r>
          </a:p>
          <a:p>
            <a:r>
              <a:rPr lang="en-US" dirty="0"/>
              <a:t>Change splicing</a:t>
            </a:r>
          </a:p>
          <a:p>
            <a:r>
              <a:rPr lang="en-US" dirty="0"/>
              <a:t>Change accessibility</a:t>
            </a:r>
          </a:p>
          <a:p>
            <a:endParaRPr lang="en-US" dirty="0"/>
          </a:p>
          <a:p>
            <a:r>
              <a:rPr lang="en-US" dirty="0"/>
              <a:t>Know many examples of high impact/pathogenic non-coding mutations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4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</a:t>
            </a:r>
          </a:p>
          <a:p>
            <a:r>
              <a:rPr lang="en-US" dirty="0" err="1"/>
              <a:t>Rna</a:t>
            </a:r>
            <a:r>
              <a:rPr lang="en-US" dirty="0"/>
              <a:t>-seq</a:t>
            </a:r>
          </a:p>
          <a:p>
            <a:r>
              <a:rPr lang="en-US" dirty="0"/>
              <a:t>Chip-seq</a:t>
            </a:r>
          </a:p>
          <a:p>
            <a:r>
              <a:rPr lang="en-US" dirty="0" err="1"/>
              <a:t>Atac</a:t>
            </a:r>
            <a:r>
              <a:rPr lang="en-US" dirty="0"/>
              <a:t>-seq</a:t>
            </a:r>
          </a:p>
          <a:p>
            <a:r>
              <a:rPr lang="en-US" dirty="0" err="1"/>
              <a:t>DNaseI</a:t>
            </a:r>
            <a:r>
              <a:rPr lang="en-US" dirty="0"/>
              <a:t>-seq</a:t>
            </a:r>
          </a:p>
          <a:p>
            <a:r>
              <a:rPr lang="en-US" dirty="0"/>
              <a:t>Hi-c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2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6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2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CE87-CE99-C64F-A57D-7ADE40D57E03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hyperlink" Target="https://ai.googleblog.com/2017/12/deepvariant-highly-accurate-genomes.html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83254"/>
            <a:ext cx="868614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ill Sans"/>
                <a:cs typeface="Gill Sans"/>
              </a:rPr>
              <a:t>“Deep Genomics”</a:t>
            </a:r>
          </a:p>
          <a:p>
            <a:r>
              <a:rPr lang="en-US" sz="3600" b="1" dirty="0">
                <a:latin typeface="Gill Sans"/>
                <a:cs typeface="Gill Sans"/>
              </a:rPr>
              <a:t>Interpreting non-coding regions</a:t>
            </a:r>
            <a:endParaRPr lang="en-US" sz="3200" b="1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(05/17/21)</a:t>
            </a:r>
          </a:p>
          <a:p>
            <a:endParaRPr lang="en-US" sz="2800" b="1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Interpreting non-coding variants (machine learning)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Break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Other deep learning applications in genomics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JC4 Wednesday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Group directories on datahub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PS4 due Friday</a:t>
            </a:r>
          </a:p>
        </p:txBody>
      </p:sp>
    </p:spTree>
    <p:extLst>
      <p:ext uri="{BB962C8B-B14F-4D97-AF65-F5344CB8AC3E}">
        <p14:creationId xmlns:p14="http://schemas.microsoft.com/office/powerpoint/2010/main" val="54409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840C56-F959-8249-B45F-9EAACB39FCA6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03284AF-47D0-AD44-998A-301A0ECFC407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 MT" panose="020B0502020104020203" pitchFamily="34" charset="0"/>
                <a:cs typeface="Gill Sans"/>
              </a:rPr>
              <a:t>It gets complicated – alternative splicing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7844CD-3834-3540-90C4-F040F700C848}"/>
              </a:ext>
            </a:extLst>
          </p:cNvPr>
          <p:cNvSpPr/>
          <p:nvPr/>
        </p:nvSpPr>
        <p:spPr>
          <a:xfrm>
            <a:off x="3002280" y="3262335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50505-821E-904E-8683-5C7CB078BE65}"/>
              </a:ext>
            </a:extLst>
          </p:cNvPr>
          <p:cNvSpPr/>
          <p:nvPr/>
        </p:nvSpPr>
        <p:spPr>
          <a:xfrm>
            <a:off x="1093470" y="1967352"/>
            <a:ext cx="7593330" cy="714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F7B7FA-B387-5241-AED6-17EA81F8CFA2}"/>
              </a:ext>
            </a:extLst>
          </p:cNvPr>
          <p:cNvSpPr/>
          <p:nvPr/>
        </p:nvSpPr>
        <p:spPr>
          <a:xfrm>
            <a:off x="2616157" y="19063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8C4F03-FB67-C040-AB1D-8BED0A0BC259}"/>
              </a:ext>
            </a:extLst>
          </p:cNvPr>
          <p:cNvSpPr/>
          <p:nvPr/>
        </p:nvSpPr>
        <p:spPr>
          <a:xfrm>
            <a:off x="4138844" y="19063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45CDB-5B70-2042-9D83-74F6B83D0EAC}"/>
              </a:ext>
            </a:extLst>
          </p:cNvPr>
          <p:cNvSpPr txBox="1"/>
          <p:nvPr/>
        </p:nvSpPr>
        <p:spPr>
          <a:xfrm>
            <a:off x="1635481" y="1259615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Gene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445DC8-0400-0143-A30B-E7B31F3D5837}"/>
              </a:ext>
            </a:extLst>
          </p:cNvPr>
          <p:cNvSpPr txBox="1"/>
          <p:nvPr/>
        </p:nvSpPr>
        <p:spPr>
          <a:xfrm>
            <a:off x="2750309" y="1541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80C5F6-65F8-1442-8B1C-74525B837926}"/>
              </a:ext>
            </a:extLst>
          </p:cNvPr>
          <p:cNvSpPr txBox="1"/>
          <p:nvPr/>
        </p:nvSpPr>
        <p:spPr>
          <a:xfrm>
            <a:off x="4310504" y="15675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8E4B2F-380E-F947-A96B-8E8781D0620A}"/>
              </a:ext>
            </a:extLst>
          </p:cNvPr>
          <p:cNvSpPr txBox="1"/>
          <p:nvPr/>
        </p:nvSpPr>
        <p:spPr>
          <a:xfrm>
            <a:off x="516150" y="1482110"/>
            <a:ext cx="107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DNA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09195-0C9D-B94F-89F2-3B1DCC7224A8}"/>
              </a:ext>
            </a:extLst>
          </p:cNvPr>
          <p:cNvSpPr/>
          <p:nvPr/>
        </p:nvSpPr>
        <p:spPr>
          <a:xfrm>
            <a:off x="5692585" y="19111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4389B-D6DD-1F45-A80E-D388DD65CD7B}"/>
              </a:ext>
            </a:extLst>
          </p:cNvPr>
          <p:cNvSpPr txBox="1"/>
          <p:nvPr/>
        </p:nvSpPr>
        <p:spPr>
          <a:xfrm>
            <a:off x="5788045" y="15722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EDAB3F-CAA5-CD47-8011-7FEA64454998}"/>
              </a:ext>
            </a:extLst>
          </p:cNvPr>
          <p:cNvSpPr/>
          <p:nvPr/>
        </p:nvSpPr>
        <p:spPr>
          <a:xfrm>
            <a:off x="7341786" y="19111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EC53F3-AB51-2B4F-B8CC-E6691216028E}"/>
              </a:ext>
            </a:extLst>
          </p:cNvPr>
          <p:cNvSpPr txBox="1"/>
          <p:nvPr/>
        </p:nvSpPr>
        <p:spPr>
          <a:xfrm>
            <a:off x="7437246" y="15722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FCAB09-ADA7-AD41-A1BE-4EB8AA15A9FE}"/>
              </a:ext>
            </a:extLst>
          </p:cNvPr>
          <p:cNvSpPr txBox="1"/>
          <p:nvPr/>
        </p:nvSpPr>
        <p:spPr>
          <a:xfrm>
            <a:off x="1635481" y="2577792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26346F-69B8-1A45-96D9-ADBE8180BC17}"/>
              </a:ext>
            </a:extLst>
          </p:cNvPr>
          <p:cNvSpPr/>
          <p:nvPr/>
        </p:nvSpPr>
        <p:spPr>
          <a:xfrm>
            <a:off x="2616157" y="315565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C45E0F-F15F-AD4C-8609-78430BD4726D}"/>
              </a:ext>
            </a:extLst>
          </p:cNvPr>
          <p:cNvSpPr/>
          <p:nvPr/>
        </p:nvSpPr>
        <p:spPr>
          <a:xfrm>
            <a:off x="4138844" y="3155655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F6C51C-14C5-2E44-8F1A-E1459BCF131B}"/>
              </a:ext>
            </a:extLst>
          </p:cNvPr>
          <p:cNvSpPr/>
          <p:nvPr/>
        </p:nvSpPr>
        <p:spPr>
          <a:xfrm>
            <a:off x="5692585" y="3160414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45D162-80E5-FE4E-A0AF-DB9456117A97}"/>
              </a:ext>
            </a:extLst>
          </p:cNvPr>
          <p:cNvSpPr/>
          <p:nvPr/>
        </p:nvSpPr>
        <p:spPr>
          <a:xfrm>
            <a:off x="7341786" y="3160414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71ADD8-15B4-944A-8D24-7B052CB585C8}"/>
              </a:ext>
            </a:extLst>
          </p:cNvPr>
          <p:cNvSpPr txBox="1"/>
          <p:nvPr/>
        </p:nvSpPr>
        <p:spPr>
          <a:xfrm>
            <a:off x="1635481" y="3791816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7CA62F-2EB4-B549-9C18-1C0FDFBB7143}"/>
              </a:ext>
            </a:extLst>
          </p:cNvPr>
          <p:cNvSpPr/>
          <p:nvPr/>
        </p:nvSpPr>
        <p:spPr>
          <a:xfrm>
            <a:off x="3002280" y="4465878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FFD525-061B-1C47-A129-504D42ABEE1D}"/>
              </a:ext>
            </a:extLst>
          </p:cNvPr>
          <p:cNvSpPr/>
          <p:nvPr/>
        </p:nvSpPr>
        <p:spPr>
          <a:xfrm>
            <a:off x="2616157" y="435919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51DC928-211B-0C4E-8FB9-4A52B2A166D4}"/>
              </a:ext>
            </a:extLst>
          </p:cNvPr>
          <p:cNvSpPr/>
          <p:nvPr/>
        </p:nvSpPr>
        <p:spPr>
          <a:xfrm>
            <a:off x="5692585" y="436395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5C8656-8978-8D45-93AB-701BA0B403DB}"/>
              </a:ext>
            </a:extLst>
          </p:cNvPr>
          <p:cNvSpPr/>
          <p:nvPr/>
        </p:nvSpPr>
        <p:spPr>
          <a:xfrm>
            <a:off x="7341786" y="436395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892D9F-8C90-2C4C-A254-E2C4914F84CE}"/>
              </a:ext>
            </a:extLst>
          </p:cNvPr>
          <p:cNvSpPr txBox="1"/>
          <p:nvPr/>
        </p:nvSpPr>
        <p:spPr>
          <a:xfrm>
            <a:off x="1635481" y="4919160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Isoform 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C08779-AAAA-8140-8F8E-02C337A684F0}"/>
              </a:ext>
            </a:extLst>
          </p:cNvPr>
          <p:cNvSpPr/>
          <p:nvPr/>
        </p:nvSpPr>
        <p:spPr>
          <a:xfrm>
            <a:off x="3002280" y="5623702"/>
            <a:ext cx="533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E0C03B-06E0-AB42-937C-4566E8827083}"/>
              </a:ext>
            </a:extLst>
          </p:cNvPr>
          <p:cNvSpPr/>
          <p:nvPr/>
        </p:nvSpPr>
        <p:spPr>
          <a:xfrm>
            <a:off x="2616157" y="551702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6453FF-5574-0D4A-BFB8-1AAE105CE272}"/>
              </a:ext>
            </a:extLst>
          </p:cNvPr>
          <p:cNvSpPr/>
          <p:nvPr/>
        </p:nvSpPr>
        <p:spPr>
          <a:xfrm>
            <a:off x="7341786" y="552178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B98B3B-81C2-6F4A-AC4A-06C269EC8945}"/>
              </a:ext>
            </a:extLst>
          </p:cNvPr>
          <p:cNvSpPr txBox="1"/>
          <p:nvPr/>
        </p:nvSpPr>
        <p:spPr>
          <a:xfrm>
            <a:off x="389814" y="3867016"/>
            <a:ext cx="159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mRNA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43D4B-5367-7345-9E50-9F87F21DDE1A}"/>
              </a:ext>
            </a:extLst>
          </p:cNvPr>
          <p:cNvSpPr txBox="1"/>
          <p:nvPr/>
        </p:nvSpPr>
        <p:spPr>
          <a:xfrm>
            <a:off x="35616" y="5887840"/>
            <a:ext cx="6477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Genes/isoforms can be highly tissue specific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Non-coding signals in introns help regulate splicing</a:t>
            </a:r>
          </a:p>
        </p:txBody>
      </p:sp>
    </p:spTree>
    <p:extLst>
      <p:ext uri="{BB962C8B-B14F-4D97-AF65-F5344CB8AC3E}">
        <p14:creationId xmlns:p14="http://schemas.microsoft.com/office/powerpoint/2010/main" val="1635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Non-coding mutations can disrupt gene regulation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45C4FA-7D68-064A-8185-7304AA4A27F4}"/>
              </a:ext>
            </a:extLst>
          </p:cNvPr>
          <p:cNvSpPr/>
          <p:nvPr/>
        </p:nvSpPr>
        <p:spPr>
          <a:xfrm>
            <a:off x="303571" y="3361217"/>
            <a:ext cx="8546886" cy="1029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82372-0B6F-BE46-AA6A-2A6C21D656F1}"/>
              </a:ext>
            </a:extLst>
          </p:cNvPr>
          <p:cNvSpPr/>
          <p:nvPr/>
        </p:nvSpPr>
        <p:spPr>
          <a:xfrm>
            <a:off x="3346448" y="326977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38F049-913F-544B-8D26-AD5CE13D29F6}"/>
              </a:ext>
            </a:extLst>
          </p:cNvPr>
          <p:cNvSpPr/>
          <p:nvPr/>
        </p:nvSpPr>
        <p:spPr>
          <a:xfrm>
            <a:off x="4869135" y="326977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B38713-5D19-5544-BB74-9787E45493D2}"/>
              </a:ext>
            </a:extLst>
          </p:cNvPr>
          <p:cNvSpPr txBox="1"/>
          <p:nvPr/>
        </p:nvSpPr>
        <p:spPr>
          <a:xfrm>
            <a:off x="3480600" y="290520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1BE55-C85D-BF49-BB4E-F1A752A8AAA8}"/>
              </a:ext>
            </a:extLst>
          </p:cNvPr>
          <p:cNvSpPr txBox="1"/>
          <p:nvPr/>
        </p:nvSpPr>
        <p:spPr>
          <a:xfrm>
            <a:off x="5040795" y="293092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150EA3-8781-754A-8FB5-81CF0D75C7E0}"/>
              </a:ext>
            </a:extLst>
          </p:cNvPr>
          <p:cNvSpPr/>
          <p:nvPr/>
        </p:nvSpPr>
        <p:spPr>
          <a:xfrm>
            <a:off x="6422876" y="327453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B8F726-4293-404C-8681-CFA173B508B3}"/>
              </a:ext>
            </a:extLst>
          </p:cNvPr>
          <p:cNvSpPr txBox="1"/>
          <p:nvPr/>
        </p:nvSpPr>
        <p:spPr>
          <a:xfrm>
            <a:off x="6518336" y="293568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6DA0B-35B7-D347-AF9D-D9B03BA33E56}"/>
              </a:ext>
            </a:extLst>
          </p:cNvPr>
          <p:cNvSpPr/>
          <p:nvPr/>
        </p:nvSpPr>
        <p:spPr>
          <a:xfrm>
            <a:off x="8072077" y="327453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685C4-B8F9-1E47-84F7-0344098C4E3A}"/>
              </a:ext>
            </a:extLst>
          </p:cNvPr>
          <p:cNvSpPr txBox="1"/>
          <p:nvPr/>
        </p:nvSpPr>
        <p:spPr>
          <a:xfrm>
            <a:off x="8167537" y="293568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D0999-99EC-8B4B-B897-298C29059FEB}"/>
              </a:ext>
            </a:extLst>
          </p:cNvPr>
          <p:cNvCxnSpPr/>
          <p:nvPr/>
        </p:nvCxnSpPr>
        <p:spPr>
          <a:xfrm flipV="1">
            <a:off x="2909611" y="2689266"/>
            <a:ext cx="0" cy="67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56E845-1994-694D-AEF5-3A254B39E577}"/>
              </a:ext>
            </a:extLst>
          </p:cNvPr>
          <p:cNvCxnSpPr/>
          <p:nvPr/>
        </p:nvCxnSpPr>
        <p:spPr>
          <a:xfrm>
            <a:off x="2894371" y="2704506"/>
            <a:ext cx="570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5FEB043-6C8E-8F4D-8CCC-E02813452E85}"/>
              </a:ext>
            </a:extLst>
          </p:cNvPr>
          <p:cNvSpPr/>
          <p:nvPr/>
        </p:nvSpPr>
        <p:spPr>
          <a:xfrm>
            <a:off x="1524000" y="2689266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22B2F66-55DF-DC48-BBC6-8B2AE2215162}"/>
              </a:ext>
            </a:extLst>
          </p:cNvPr>
          <p:cNvSpPr/>
          <p:nvPr/>
        </p:nvSpPr>
        <p:spPr>
          <a:xfrm>
            <a:off x="719678" y="2674028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86590D-589A-A848-924B-9F349F9A3E5A}"/>
              </a:ext>
            </a:extLst>
          </p:cNvPr>
          <p:cNvSpPr/>
          <p:nvPr/>
        </p:nvSpPr>
        <p:spPr>
          <a:xfrm>
            <a:off x="1037549" y="2186744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9E278B-2DB3-6549-9AFE-072A8749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2419313"/>
            <a:ext cx="4853166" cy="347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74C12E-38F2-FB49-AB2C-A4375179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2068716"/>
            <a:ext cx="4853166" cy="347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FA47BB-B99F-C848-BFD6-3D1E2F888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1734582"/>
            <a:ext cx="4853166" cy="347740"/>
          </a:xfrm>
          <a:prstGeom prst="rect">
            <a:avLst/>
          </a:prstGeom>
        </p:spPr>
      </p:pic>
      <p:sp>
        <p:nvSpPr>
          <p:cNvPr id="3" name="Lightning Bolt 2">
            <a:extLst>
              <a:ext uri="{FF2B5EF4-FFF2-40B4-BE49-F238E27FC236}">
                <a16:creationId xmlns:a16="http://schemas.microsoft.com/office/drawing/2014/main" id="{B2528F14-15F2-2F46-82FB-D762F1D246DC}"/>
              </a:ext>
            </a:extLst>
          </p:cNvPr>
          <p:cNvSpPr/>
          <p:nvPr/>
        </p:nvSpPr>
        <p:spPr>
          <a:xfrm>
            <a:off x="1338960" y="3183898"/>
            <a:ext cx="529275" cy="5984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2C7EB-1F8D-584D-A2EE-93C098333FAA}"/>
              </a:ext>
            </a:extLst>
          </p:cNvPr>
          <p:cNvSpPr txBox="1"/>
          <p:nvPr/>
        </p:nvSpPr>
        <p:spPr>
          <a:xfrm>
            <a:off x="979133" y="3802983"/>
            <a:ext cx="473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Change chromatin accessibility and/or TF binding</a:t>
            </a:r>
          </a:p>
          <a:p>
            <a:r>
              <a:rPr lang="en-US" dirty="0">
                <a:latin typeface="Gill Sans MT" panose="020B0502020104020203" pitchFamily="34" charset="77"/>
              </a:rPr>
              <a:t>Change expression level of nearby gene</a:t>
            </a:r>
          </a:p>
        </p:txBody>
      </p:sp>
      <p:sp>
        <p:nvSpPr>
          <p:cNvPr id="37" name="Lightning Bolt 36">
            <a:extLst>
              <a:ext uri="{FF2B5EF4-FFF2-40B4-BE49-F238E27FC236}">
                <a16:creationId xmlns:a16="http://schemas.microsoft.com/office/drawing/2014/main" id="{6B9D8313-9DAD-AC43-95F5-46F1222CB669}"/>
              </a:ext>
            </a:extLst>
          </p:cNvPr>
          <p:cNvSpPr/>
          <p:nvPr/>
        </p:nvSpPr>
        <p:spPr>
          <a:xfrm>
            <a:off x="7668065" y="3105058"/>
            <a:ext cx="529275" cy="5984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B6F12C-B07C-BF4F-B6B1-C542A0EA1CD9}"/>
              </a:ext>
            </a:extLst>
          </p:cNvPr>
          <p:cNvSpPr txBox="1"/>
          <p:nvPr/>
        </p:nvSpPr>
        <p:spPr>
          <a:xfrm>
            <a:off x="7394027" y="3647750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Alter splicing</a:t>
            </a:r>
          </a:p>
        </p:txBody>
      </p:sp>
      <p:sp>
        <p:nvSpPr>
          <p:cNvPr id="39" name="Lightning Bolt 38">
            <a:extLst>
              <a:ext uri="{FF2B5EF4-FFF2-40B4-BE49-F238E27FC236}">
                <a16:creationId xmlns:a16="http://schemas.microsoft.com/office/drawing/2014/main" id="{ECCD14D3-B8ED-8A48-9543-E86F3F1B4DEE}"/>
              </a:ext>
            </a:extLst>
          </p:cNvPr>
          <p:cNvSpPr/>
          <p:nvPr/>
        </p:nvSpPr>
        <p:spPr>
          <a:xfrm>
            <a:off x="81177" y="3079166"/>
            <a:ext cx="529275" cy="598479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38FD4F-3621-8340-AE60-BCBC2FB0616F}"/>
              </a:ext>
            </a:extLst>
          </p:cNvPr>
          <p:cNvSpPr txBox="1"/>
          <p:nvPr/>
        </p:nvSpPr>
        <p:spPr>
          <a:xfrm>
            <a:off x="165080" y="4644341"/>
            <a:ext cx="269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Alter 3d genome structure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F6061-F732-5645-AB1E-6AD512006F1E}"/>
              </a:ext>
            </a:extLst>
          </p:cNvPr>
          <p:cNvCxnSpPr/>
          <p:nvPr/>
        </p:nvCxnSpPr>
        <p:spPr>
          <a:xfrm>
            <a:off x="345814" y="3802983"/>
            <a:ext cx="264638" cy="8413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695B4EC-AE98-9C48-BC8A-55CFC18F9A02}"/>
              </a:ext>
            </a:extLst>
          </p:cNvPr>
          <p:cNvSpPr txBox="1"/>
          <p:nvPr/>
        </p:nvSpPr>
        <p:spPr>
          <a:xfrm>
            <a:off x="373908" y="5744955"/>
            <a:ext cx="8309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A growing number of known high impact/pathogenic non-coding mutations</a:t>
            </a:r>
          </a:p>
        </p:txBody>
      </p:sp>
    </p:spTree>
    <p:extLst>
      <p:ext uri="{BB962C8B-B14F-4D97-AF65-F5344CB8AC3E}">
        <p14:creationId xmlns:p14="http://schemas.microsoft.com/office/powerpoint/2010/main" val="9164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7" grpId="0" animBg="1"/>
      <p:bldP spid="38" grpId="0"/>
      <p:bldP spid="39" grpId="0" animBg="1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635671-7AEC-A742-86D5-0E42D900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2958"/>
            <a:ext cx="9144000" cy="6054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EE64E4-041A-7048-B7A6-9903DCE41F6A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36A6A8D-CA79-9743-8ECC-ED327A7D3D8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The top SNP for eye color is non-coding</a:t>
            </a:r>
            <a:endParaRPr lang="en-US" sz="2400" b="1" i="0" dirty="0">
              <a:latin typeface="Gill Sans"/>
              <a:cs typeface="Gill Sans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4D824F2-4950-1A44-BDFA-D317EEFD7D1C}"/>
              </a:ext>
            </a:extLst>
          </p:cNvPr>
          <p:cNvSpPr/>
          <p:nvPr/>
        </p:nvSpPr>
        <p:spPr>
          <a:xfrm>
            <a:off x="4683513" y="4951539"/>
            <a:ext cx="133814" cy="289932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664B3-5C7D-264E-86ED-77BC4B6501AD}"/>
              </a:ext>
            </a:extLst>
          </p:cNvPr>
          <p:cNvSpPr txBox="1"/>
          <p:nvPr/>
        </p:nvSpPr>
        <p:spPr>
          <a:xfrm>
            <a:off x="2720897" y="5334627"/>
            <a:ext cx="5715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Rs12913832 is in intron of </a:t>
            </a:r>
            <a:r>
              <a:rPr lang="en-US" i="1" dirty="0">
                <a:latin typeface="Gill Sans MT" panose="020B0502020104020203" pitchFamily="34" charset="77"/>
              </a:rPr>
              <a:t>HERC2</a:t>
            </a:r>
          </a:p>
          <a:p>
            <a:r>
              <a:rPr lang="en-US" i="1" dirty="0">
                <a:latin typeface="Gill Sans MT" panose="020B0502020104020203" pitchFamily="34" charset="77"/>
              </a:rPr>
              <a:t>OCA2</a:t>
            </a:r>
            <a:r>
              <a:rPr lang="en-US" dirty="0">
                <a:latin typeface="Gill Sans MT" panose="020B0502020104020203" pitchFamily="34" charset="77"/>
              </a:rPr>
              <a:t> is probably the causal gene</a:t>
            </a:r>
          </a:p>
          <a:p>
            <a:r>
              <a:rPr lang="en-US" dirty="0">
                <a:latin typeface="Gill Sans MT" panose="020B0502020104020203" pitchFamily="34" charset="77"/>
              </a:rPr>
              <a:t>This SNP is probably regulatory, reduces OCA2 expression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02917-F1F3-D641-B7BA-953B2F60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93" y="1479545"/>
            <a:ext cx="5599639" cy="2081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34CFDD-FD3D-FE41-A595-4E4FA4750591}"/>
              </a:ext>
            </a:extLst>
          </p:cNvPr>
          <p:cNvSpPr txBox="1"/>
          <p:nvPr/>
        </p:nvSpPr>
        <p:spPr>
          <a:xfrm>
            <a:off x="8057958" y="6611779"/>
            <a:ext cx="1086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Walsh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55843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Handful of known non-coding pathogenic variants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59" y="2264169"/>
            <a:ext cx="7359681" cy="392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7201" y="6619253"/>
            <a:ext cx="1356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Visel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Nature </a:t>
            </a:r>
            <a:r>
              <a:rPr lang="en-US" sz="1000" dirty="0">
                <a:latin typeface="Gill Sans"/>
                <a:cs typeface="Gill Sans"/>
              </a:rPr>
              <a:t>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520" y="1351501"/>
            <a:ext cx="8447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Mutations in distal enhancer for </a:t>
            </a:r>
            <a:r>
              <a:rPr lang="en-US" i="1" dirty="0">
                <a:latin typeface="Gill Sans"/>
                <a:cs typeface="Gill Sans"/>
              </a:rPr>
              <a:t>SHH </a:t>
            </a:r>
            <a:r>
              <a:rPr lang="en-US" dirty="0">
                <a:latin typeface="Gill Sans"/>
                <a:cs typeface="Gill Sans"/>
              </a:rPr>
              <a:t>cause Preaxial Polydactyly (1Mb away!) [autosomal dominant]</a:t>
            </a:r>
          </a:p>
        </p:txBody>
      </p:sp>
    </p:spTree>
    <p:extLst>
      <p:ext uri="{BB962C8B-B14F-4D97-AF65-F5344CB8AC3E}">
        <p14:creationId xmlns:p14="http://schemas.microsoft.com/office/powerpoint/2010/main" val="1441537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Handful of known non-coding pathogenic variants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412"/>
          <a:stretch/>
        </p:blipFill>
        <p:spPr>
          <a:xfrm>
            <a:off x="3927920" y="1222396"/>
            <a:ext cx="4797170" cy="53609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7958" y="6611779"/>
            <a:ext cx="1286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Cummings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520" y="1351502"/>
            <a:ext cx="3029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 deep </a:t>
            </a:r>
            <a:r>
              <a:rPr lang="en-US" sz="2400" dirty="0" err="1">
                <a:latin typeface="Gill Sans MT" panose="020B0502020104020203" pitchFamily="34" charset="77"/>
              </a:rPr>
              <a:t>intronic</a:t>
            </a:r>
            <a:r>
              <a:rPr lang="en-US" sz="2400" dirty="0">
                <a:latin typeface="Gill Sans MT" panose="020B0502020104020203" pitchFamily="34" charset="77"/>
              </a:rPr>
              <a:t> mutation in </a:t>
            </a:r>
            <a:r>
              <a:rPr lang="en-US" sz="2400" i="1" dirty="0">
                <a:latin typeface="Gill Sans MT" panose="020B0502020104020203" pitchFamily="34" charset="77"/>
              </a:rPr>
              <a:t>COL6A1 </a:t>
            </a:r>
            <a:r>
              <a:rPr lang="en-US" sz="2400" dirty="0">
                <a:latin typeface="Gill Sans MT" panose="020B0502020104020203" pitchFamily="34" charset="77"/>
              </a:rPr>
              <a:t>causes external collagen-VI-like dystrophy</a:t>
            </a:r>
          </a:p>
        </p:txBody>
      </p:sp>
    </p:spTree>
    <p:extLst>
      <p:ext uri="{BB962C8B-B14F-4D97-AF65-F5344CB8AC3E}">
        <p14:creationId xmlns:p14="http://schemas.microsoft.com/office/powerpoint/2010/main" val="232306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Handful of known non-coding pathogenic variants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9856" y="6611779"/>
            <a:ext cx="1374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Claussnitzer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6745"/>
          <a:stretch/>
        </p:blipFill>
        <p:spPr>
          <a:xfrm>
            <a:off x="3523301" y="1316548"/>
            <a:ext cx="5333157" cy="17226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520" y="1351502"/>
            <a:ext cx="3029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GWAS hit for obesity in </a:t>
            </a:r>
            <a:r>
              <a:rPr lang="en-US" sz="2400" i="1" dirty="0"/>
              <a:t>FTO </a:t>
            </a:r>
            <a:r>
              <a:rPr lang="en-US" sz="2400" dirty="0"/>
              <a:t>actually regulates </a:t>
            </a:r>
            <a:r>
              <a:rPr lang="en-US" sz="2400" i="1" dirty="0"/>
              <a:t>IRX3</a:t>
            </a:r>
            <a:r>
              <a:rPr lang="en-US" sz="2400" dirty="0"/>
              <a:t>,  1.2 </a:t>
            </a:r>
            <a:r>
              <a:rPr lang="en-US" sz="2400" dirty="0" err="1"/>
              <a:t>megabases</a:t>
            </a:r>
            <a:r>
              <a:rPr lang="en-US" sz="2400" dirty="0"/>
              <a:t> away!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7539" b="336"/>
          <a:stretch/>
        </p:blipFill>
        <p:spPr>
          <a:xfrm>
            <a:off x="3523301" y="3161863"/>
            <a:ext cx="5333157" cy="1664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6363"/>
          <a:stretch/>
        </p:blipFill>
        <p:spPr>
          <a:xfrm>
            <a:off x="0" y="4734823"/>
            <a:ext cx="9144000" cy="19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Using NGS to study gene regulation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7291F-1FD7-414F-BEF0-7417CF806E8A}"/>
              </a:ext>
            </a:extLst>
          </p:cNvPr>
          <p:cNvSpPr/>
          <p:nvPr/>
        </p:nvSpPr>
        <p:spPr>
          <a:xfrm>
            <a:off x="303571" y="3361217"/>
            <a:ext cx="8546886" cy="1029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A326CA-C729-734F-8F18-E36A6940898E}"/>
              </a:ext>
            </a:extLst>
          </p:cNvPr>
          <p:cNvSpPr/>
          <p:nvPr/>
        </p:nvSpPr>
        <p:spPr>
          <a:xfrm>
            <a:off x="3346448" y="326977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A53CC-3E49-AB49-B346-61FB10458340}"/>
              </a:ext>
            </a:extLst>
          </p:cNvPr>
          <p:cNvSpPr/>
          <p:nvPr/>
        </p:nvSpPr>
        <p:spPr>
          <a:xfrm>
            <a:off x="4869135" y="3269778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740C1-F427-624E-A731-CC47C6066270}"/>
              </a:ext>
            </a:extLst>
          </p:cNvPr>
          <p:cNvSpPr txBox="1"/>
          <p:nvPr/>
        </p:nvSpPr>
        <p:spPr>
          <a:xfrm>
            <a:off x="3480600" y="290520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7B0EF-3174-4F47-9EA0-8C31F363A747}"/>
              </a:ext>
            </a:extLst>
          </p:cNvPr>
          <p:cNvSpPr txBox="1"/>
          <p:nvPr/>
        </p:nvSpPr>
        <p:spPr>
          <a:xfrm>
            <a:off x="5040795" y="293092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1FC7B5-1708-0E49-BB23-4B76C78A40DF}"/>
              </a:ext>
            </a:extLst>
          </p:cNvPr>
          <p:cNvSpPr/>
          <p:nvPr/>
        </p:nvSpPr>
        <p:spPr>
          <a:xfrm>
            <a:off x="6422876" y="327453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E0395-0397-C644-967E-A7D986590BB0}"/>
              </a:ext>
            </a:extLst>
          </p:cNvPr>
          <p:cNvSpPr txBox="1"/>
          <p:nvPr/>
        </p:nvSpPr>
        <p:spPr>
          <a:xfrm>
            <a:off x="6518336" y="293568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52AD56-1E00-9244-8108-4B30CA2E48BF}"/>
              </a:ext>
            </a:extLst>
          </p:cNvPr>
          <p:cNvSpPr/>
          <p:nvPr/>
        </p:nvSpPr>
        <p:spPr>
          <a:xfrm>
            <a:off x="8072077" y="327453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A3252-85E6-7F45-B174-EE30B5DC3108}"/>
              </a:ext>
            </a:extLst>
          </p:cNvPr>
          <p:cNvSpPr txBox="1"/>
          <p:nvPr/>
        </p:nvSpPr>
        <p:spPr>
          <a:xfrm>
            <a:off x="8167537" y="293568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2562EE-A0A9-E541-B141-0C8CF801FEEF}"/>
              </a:ext>
            </a:extLst>
          </p:cNvPr>
          <p:cNvCxnSpPr/>
          <p:nvPr/>
        </p:nvCxnSpPr>
        <p:spPr>
          <a:xfrm flipV="1">
            <a:off x="2909611" y="2689266"/>
            <a:ext cx="0" cy="67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F718DE-6886-A141-8374-AB2FBFDCC663}"/>
              </a:ext>
            </a:extLst>
          </p:cNvPr>
          <p:cNvCxnSpPr/>
          <p:nvPr/>
        </p:nvCxnSpPr>
        <p:spPr>
          <a:xfrm>
            <a:off x="2894371" y="2704506"/>
            <a:ext cx="570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BCDC5D6-F1AE-0042-8DC8-4FF5776B1343}"/>
              </a:ext>
            </a:extLst>
          </p:cNvPr>
          <p:cNvSpPr/>
          <p:nvPr/>
        </p:nvSpPr>
        <p:spPr>
          <a:xfrm>
            <a:off x="1524000" y="2689266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E6FC74-E3BF-DC47-885C-05E2EC58BFA4}"/>
              </a:ext>
            </a:extLst>
          </p:cNvPr>
          <p:cNvSpPr/>
          <p:nvPr/>
        </p:nvSpPr>
        <p:spPr>
          <a:xfrm>
            <a:off x="719678" y="2674028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DD4D58-D4D5-A746-8CE3-FCAA386AB14C}"/>
              </a:ext>
            </a:extLst>
          </p:cNvPr>
          <p:cNvSpPr/>
          <p:nvPr/>
        </p:nvSpPr>
        <p:spPr>
          <a:xfrm>
            <a:off x="1037549" y="2186744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49EEA5-4690-974F-8148-1D008708A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2419313"/>
            <a:ext cx="4853166" cy="3477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BD7769-BC7D-CC42-87B4-FCDBBC547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2068716"/>
            <a:ext cx="4853166" cy="34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50C6CB-A1D6-8541-AE97-9B2039530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1734582"/>
            <a:ext cx="4853166" cy="347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355F6-538A-AF46-9113-30D6ABF9F021}"/>
              </a:ext>
            </a:extLst>
          </p:cNvPr>
          <p:cNvSpPr txBox="1"/>
          <p:nvPr/>
        </p:nvSpPr>
        <p:spPr>
          <a:xfrm>
            <a:off x="6936880" y="1342153"/>
            <a:ext cx="1826397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RNA-seq: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Splicing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F5460D-FF4A-B04C-B102-5EC377D3A6B3}"/>
              </a:ext>
            </a:extLst>
          </p:cNvPr>
          <p:cNvSpPr txBox="1"/>
          <p:nvPr/>
        </p:nvSpPr>
        <p:spPr>
          <a:xfrm>
            <a:off x="1621677" y="3240994"/>
            <a:ext cx="3196709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ChIP</a:t>
            </a:r>
            <a:r>
              <a:rPr lang="en-US" sz="2400" dirty="0">
                <a:latin typeface="Gill Sans MT" panose="020B0502020104020203" pitchFamily="34" charset="77"/>
              </a:rPr>
              <a:t>-seq: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TF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Histone modifications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C447E-B668-9D40-A91B-DE6F1A5ECC37}"/>
              </a:ext>
            </a:extLst>
          </p:cNvPr>
          <p:cNvSpPr txBox="1"/>
          <p:nvPr/>
        </p:nvSpPr>
        <p:spPr>
          <a:xfrm>
            <a:off x="397864" y="4547893"/>
            <a:ext cx="3501280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ATAC-seq: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“Open chromatin”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Nucleosome positioning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A7481B-4453-B041-A77C-51A3B0BB93F2}"/>
              </a:ext>
            </a:extLst>
          </p:cNvPr>
          <p:cNvSpPr txBox="1"/>
          <p:nvPr/>
        </p:nvSpPr>
        <p:spPr>
          <a:xfrm>
            <a:off x="1027440" y="1450164"/>
            <a:ext cx="354456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Hi-C: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3D genome organization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7C604A-7917-4C4A-A9E7-746CA2118109}"/>
              </a:ext>
            </a:extLst>
          </p:cNvPr>
          <p:cNvSpPr txBox="1"/>
          <p:nvPr/>
        </p:nvSpPr>
        <p:spPr>
          <a:xfrm>
            <a:off x="4572000" y="4695616"/>
            <a:ext cx="4506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We can measure these molecular phenotypes in hundreds of people and check for genetic associations</a:t>
            </a:r>
          </a:p>
        </p:txBody>
      </p:sp>
    </p:spTree>
    <p:extLst>
      <p:ext uri="{BB962C8B-B14F-4D97-AF65-F5344CB8AC3E}">
        <p14:creationId xmlns:p14="http://schemas.microsoft.com/office/powerpoint/2010/main" val="2587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1" grpId="0" animBg="1"/>
      <p:bldP spid="32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Quantitative trait loci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BE80B-F465-0F4D-B8F3-53C63CFD0877}"/>
              </a:ext>
            </a:extLst>
          </p:cNvPr>
          <p:cNvSpPr txBox="1"/>
          <p:nvPr/>
        </p:nvSpPr>
        <p:spPr>
          <a:xfrm>
            <a:off x="493875" y="1332148"/>
            <a:ext cx="742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Q</a:t>
            </a:r>
            <a:r>
              <a:rPr lang="en-US" sz="2800" dirty="0">
                <a:latin typeface="Gill Sans"/>
                <a:cs typeface="Gill Sans"/>
              </a:rPr>
              <a:t>uantitative </a:t>
            </a:r>
            <a:r>
              <a:rPr lang="en-US" sz="2800" b="1" dirty="0">
                <a:latin typeface="Gill Sans"/>
                <a:cs typeface="Gill Sans"/>
              </a:rPr>
              <a:t>t</a:t>
            </a:r>
            <a:r>
              <a:rPr lang="en-US" sz="2800" dirty="0">
                <a:latin typeface="Gill Sans"/>
                <a:cs typeface="Gill Sans"/>
              </a:rPr>
              <a:t>rait </a:t>
            </a:r>
            <a:r>
              <a:rPr lang="en-US" sz="2800" b="1" dirty="0">
                <a:latin typeface="Gill Sans"/>
                <a:cs typeface="Gill Sans"/>
              </a:rPr>
              <a:t>l</a:t>
            </a:r>
            <a:r>
              <a:rPr lang="en-US" sz="2800" dirty="0">
                <a:latin typeface="Gill Sans"/>
                <a:cs typeface="Gill Sans"/>
              </a:rPr>
              <a:t>ocus = a locus whose genotype is associated with a quantitative trait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B53B8-6E22-E841-8DC4-791580686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377" y="2542690"/>
            <a:ext cx="3539424" cy="30949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CF6D75-09E3-9944-82C5-03A9A2D790CE}"/>
              </a:ext>
            </a:extLst>
          </p:cNvPr>
          <p:cNvCxnSpPr/>
          <p:nvPr/>
        </p:nvCxnSpPr>
        <p:spPr>
          <a:xfrm flipV="1">
            <a:off x="693037" y="3941281"/>
            <a:ext cx="3878963" cy="131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B647604-E004-D54E-B3AE-AF3464FEF47D}"/>
              </a:ext>
            </a:extLst>
          </p:cNvPr>
          <p:cNvSpPr/>
          <p:nvPr/>
        </p:nvSpPr>
        <p:spPr>
          <a:xfrm>
            <a:off x="2505584" y="3760268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FF5969-6889-874B-8953-AFCA6476EF9C}"/>
              </a:ext>
            </a:extLst>
          </p:cNvPr>
          <p:cNvCxnSpPr/>
          <p:nvPr/>
        </p:nvCxnSpPr>
        <p:spPr>
          <a:xfrm flipV="1">
            <a:off x="1912019" y="3505540"/>
            <a:ext cx="0" cy="43574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A6F3E4-FF85-DC4B-A73C-66094625D9D4}"/>
              </a:ext>
            </a:extLst>
          </p:cNvPr>
          <p:cNvCxnSpPr/>
          <p:nvPr/>
        </p:nvCxnSpPr>
        <p:spPr>
          <a:xfrm>
            <a:off x="1912019" y="3505540"/>
            <a:ext cx="5010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E84F71-5365-734A-A92E-5250EC57A996}"/>
              </a:ext>
            </a:extLst>
          </p:cNvPr>
          <p:cNvSpPr txBox="1"/>
          <p:nvPr/>
        </p:nvSpPr>
        <p:spPr>
          <a:xfrm>
            <a:off x="991508" y="3742398"/>
            <a:ext cx="6834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A/G</a:t>
            </a:r>
          </a:p>
        </p:txBody>
      </p:sp>
    </p:spTree>
    <p:extLst>
      <p:ext uri="{BB962C8B-B14F-4D97-AF65-F5344CB8AC3E}">
        <p14:creationId xmlns:p14="http://schemas.microsoft.com/office/powerpoint/2010/main" val="309260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Many flavors of QTLs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5648E9-EB95-5540-95FE-F59533A4E227}"/>
              </a:ext>
            </a:extLst>
          </p:cNvPr>
          <p:cNvSpPr/>
          <p:nvPr/>
        </p:nvSpPr>
        <p:spPr>
          <a:xfrm>
            <a:off x="303571" y="2725626"/>
            <a:ext cx="8546886" cy="1029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821B4D-AFC9-CC4A-BFA7-5DB330CCE184}"/>
              </a:ext>
            </a:extLst>
          </p:cNvPr>
          <p:cNvSpPr/>
          <p:nvPr/>
        </p:nvSpPr>
        <p:spPr>
          <a:xfrm>
            <a:off x="3346448" y="263418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05F00B-A5B4-AF4F-87DB-A524EE0CB2C5}"/>
              </a:ext>
            </a:extLst>
          </p:cNvPr>
          <p:cNvSpPr/>
          <p:nvPr/>
        </p:nvSpPr>
        <p:spPr>
          <a:xfrm>
            <a:off x="4869135" y="2634187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4D55F-CA3E-8F4C-9F66-34C45E8C755F}"/>
              </a:ext>
            </a:extLst>
          </p:cNvPr>
          <p:cNvSpPr/>
          <p:nvPr/>
        </p:nvSpPr>
        <p:spPr>
          <a:xfrm>
            <a:off x="6422876" y="2638946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07B0CF-42BF-AF46-9F0C-2235A8E90E15}"/>
              </a:ext>
            </a:extLst>
          </p:cNvPr>
          <p:cNvSpPr/>
          <p:nvPr/>
        </p:nvSpPr>
        <p:spPr>
          <a:xfrm>
            <a:off x="8072077" y="2638946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F89D10-D612-D447-82FF-65B58C727E71}"/>
              </a:ext>
            </a:extLst>
          </p:cNvPr>
          <p:cNvCxnSpPr/>
          <p:nvPr/>
        </p:nvCxnSpPr>
        <p:spPr>
          <a:xfrm flipV="1">
            <a:off x="2909611" y="2053675"/>
            <a:ext cx="0" cy="67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9E3159-DB0F-E545-9DA4-019292FB11DE}"/>
              </a:ext>
            </a:extLst>
          </p:cNvPr>
          <p:cNvCxnSpPr/>
          <p:nvPr/>
        </p:nvCxnSpPr>
        <p:spPr>
          <a:xfrm>
            <a:off x="2894371" y="2068915"/>
            <a:ext cx="570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17F8EE4-5E96-D141-8907-70E7899E180F}"/>
              </a:ext>
            </a:extLst>
          </p:cNvPr>
          <p:cNvSpPr/>
          <p:nvPr/>
        </p:nvSpPr>
        <p:spPr>
          <a:xfrm>
            <a:off x="1524000" y="2053675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BB9417-7CFC-224C-A1D3-399039FCB41B}"/>
              </a:ext>
            </a:extLst>
          </p:cNvPr>
          <p:cNvSpPr/>
          <p:nvPr/>
        </p:nvSpPr>
        <p:spPr>
          <a:xfrm>
            <a:off x="719678" y="2038437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C0867D-6E7C-F640-80FB-13969D796EC9}"/>
              </a:ext>
            </a:extLst>
          </p:cNvPr>
          <p:cNvSpPr/>
          <p:nvPr/>
        </p:nvSpPr>
        <p:spPr>
          <a:xfrm>
            <a:off x="1037549" y="1551153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08741B-4347-D44C-BA47-FD23D73D6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1783722"/>
            <a:ext cx="4853166" cy="3477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D7AA0B-1838-D048-AEC1-21F36BE32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>
            <a:off x="3882409" y="1433125"/>
            <a:ext cx="4853166" cy="3477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18A142-A099-8444-B067-86A225017905}"/>
              </a:ext>
            </a:extLst>
          </p:cNvPr>
          <p:cNvGrpSpPr/>
          <p:nvPr/>
        </p:nvGrpSpPr>
        <p:grpSpPr>
          <a:xfrm>
            <a:off x="-21937" y="3805089"/>
            <a:ext cx="3012873" cy="2442824"/>
            <a:chOff x="1475796" y="2547259"/>
            <a:chExt cx="3468675" cy="28123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060A83-175C-154C-B704-BC27FA97E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34" t="8588" b="12801"/>
            <a:stretch/>
          </p:blipFill>
          <p:spPr>
            <a:xfrm>
              <a:off x="1845128" y="2547259"/>
              <a:ext cx="3099343" cy="243295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AD5C1-7C9A-D948-9273-07302A4E99D6}"/>
                </a:ext>
              </a:extLst>
            </p:cNvPr>
            <p:cNvSpPr txBox="1"/>
            <p:nvPr/>
          </p:nvSpPr>
          <p:spPr>
            <a:xfrm>
              <a:off x="2367643" y="4980212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EDE957-4473-D048-9D4E-507B899EA567}"/>
                </a:ext>
              </a:extLst>
            </p:cNvPr>
            <p:cNvSpPr txBox="1"/>
            <p:nvPr/>
          </p:nvSpPr>
          <p:spPr>
            <a:xfrm>
              <a:off x="3205293" y="4990313"/>
              <a:ext cx="461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704951-BD10-1F49-BE69-0AAB80F8977B}"/>
                </a:ext>
              </a:extLst>
            </p:cNvPr>
            <p:cNvSpPr txBox="1"/>
            <p:nvPr/>
          </p:nvSpPr>
          <p:spPr>
            <a:xfrm>
              <a:off x="4042943" y="498021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E9CC68-A193-2A4E-89C7-97A7CC33DD7B}"/>
                </a:ext>
              </a:extLst>
            </p:cNvPr>
            <p:cNvSpPr txBox="1"/>
            <p:nvPr/>
          </p:nvSpPr>
          <p:spPr>
            <a:xfrm rot="16200000">
              <a:off x="821931" y="3544693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Expression level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4312E9-5AA9-554B-A6F4-3DBF3DA60578}"/>
              </a:ext>
            </a:extLst>
          </p:cNvPr>
          <p:cNvSpPr txBox="1"/>
          <p:nvPr/>
        </p:nvSpPr>
        <p:spPr>
          <a:xfrm>
            <a:off x="785548" y="3460803"/>
            <a:ext cx="247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eQTL</a:t>
            </a:r>
            <a:r>
              <a:rPr lang="en-US" dirty="0"/>
              <a:t> (expression)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E3024D-E131-884A-902C-F1227B89FA54}"/>
              </a:ext>
            </a:extLst>
          </p:cNvPr>
          <p:cNvGrpSpPr/>
          <p:nvPr/>
        </p:nvGrpSpPr>
        <p:grpSpPr>
          <a:xfrm>
            <a:off x="3023390" y="3781441"/>
            <a:ext cx="3012873" cy="2442824"/>
            <a:chOff x="1475796" y="2547259"/>
            <a:chExt cx="3468675" cy="281238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E17FB06-17D4-3E48-A1D4-038D1385F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34" t="8588" b="12801"/>
            <a:stretch/>
          </p:blipFill>
          <p:spPr>
            <a:xfrm>
              <a:off x="1845128" y="2547259"/>
              <a:ext cx="3099343" cy="243295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EA16A0-2410-E645-A598-E37BEE2936D0}"/>
                </a:ext>
              </a:extLst>
            </p:cNvPr>
            <p:cNvSpPr txBox="1"/>
            <p:nvPr/>
          </p:nvSpPr>
          <p:spPr>
            <a:xfrm>
              <a:off x="2367643" y="4980212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175B0F-F786-BA4D-ADE3-D7DCC9C98D50}"/>
                </a:ext>
              </a:extLst>
            </p:cNvPr>
            <p:cNvSpPr txBox="1"/>
            <p:nvPr/>
          </p:nvSpPr>
          <p:spPr>
            <a:xfrm>
              <a:off x="3205293" y="4990313"/>
              <a:ext cx="461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8ADB39-1982-D345-A598-C64B143B27AE}"/>
                </a:ext>
              </a:extLst>
            </p:cNvPr>
            <p:cNvSpPr txBox="1"/>
            <p:nvPr/>
          </p:nvSpPr>
          <p:spPr>
            <a:xfrm>
              <a:off x="4042943" y="498021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24C24D-DE46-5340-B49E-3361DA02228C}"/>
                </a:ext>
              </a:extLst>
            </p:cNvPr>
            <p:cNvSpPr txBox="1"/>
            <p:nvPr/>
          </p:nvSpPr>
          <p:spPr>
            <a:xfrm rot="16200000">
              <a:off x="821931" y="3544693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Expression level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AD7B8BF-B486-7C43-B2DB-6EAAAB593E3C}"/>
              </a:ext>
            </a:extLst>
          </p:cNvPr>
          <p:cNvSpPr txBox="1"/>
          <p:nvPr/>
        </p:nvSpPr>
        <p:spPr>
          <a:xfrm>
            <a:off x="4189575" y="3451577"/>
            <a:ext cx="142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spliceQTL</a:t>
            </a:r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4CE294-D103-EF47-B891-FFACBE5BF689}"/>
              </a:ext>
            </a:extLst>
          </p:cNvPr>
          <p:cNvGrpSpPr/>
          <p:nvPr/>
        </p:nvGrpSpPr>
        <p:grpSpPr>
          <a:xfrm>
            <a:off x="6049482" y="3820909"/>
            <a:ext cx="3012873" cy="2442824"/>
            <a:chOff x="1475796" y="2547259"/>
            <a:chExt cx="3468675" cy="281238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A54CB78-4D25-114A-9AEB-4D450C340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34" t="8588" b="12801"/>
            <a:stretch/>
          </p:blipFill>
          <p:spPr>
            <a:xfrm>
              <a:off x="1845128" y="2547259"/>
              <a:ext cx="3099343" cy="243295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CC964BB-ED8D-2146-A04D-D1E677BD1C4C}"/>
                </a:ext>
              </a:extLst>
            </p:cNvPr>
            <p:cNvSpPr txBox="1"/>
            <p:nvPr/>
          </p:nvSpPr>
          <p:spPr>
            <a:xfrm>
              <a:off x="2367643" y="4980212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F8ABFB-CFE5-9C44-95C4-72D3215655B9}"/>
                </a:ext>
              </a:extLst>
            </p:cNvPr>
            <p:cNvSpPr txBox="1"/>
            <p:nvPr/>
          </p:nvSpPr>
          <p:spPr>
            <a:xfrm>
              <a:off x="3205293" y="4990313"/>
              <a:ext cx="461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AE9B209-DE4C-404D-9D27-AA8A5D17F0C9}"/>
                </a:ext>
              </a:extLst>
            </p:cNvPr>
            <p:cNvSpPr txBox="1"/>
            <p:nvPr/>
          </p:nvSpPr>
          <p:spPr>
            <a:xfrm>
              <a:off x="4042943" y="498021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02B4E61-FB8B-3641-B3DA-B25AF872D352}"/>
                </a:ext>
              </a:extLst>
            </p:cNvPr>
            <p:cNvSpPr txBox="1"/>
            <p:nvPr/>
          </p:nvSpPr>
          <p:spPr>
            <a:xfrm rot="16200000">
              <a:off x="821931" y="3544693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Expression level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1A9EBCE-EBBA-5B47-88B1-BF7F719D0EE3}"/>
              </a:ext>
            </a:extLst>
          </p:cNvPr>
          <p:cNvSpPr txBox="1"/>
          <p:nvPr/>
        </p:nvSpPr>
        <p:spPr>
          <a:xfrm>
            <a:off x="6662033" y="3459529"/>
            <a:ext cx="272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dsQTL</a:t>
            </a:r>
            <a:r>
              <a:rPr lang="en-US" dirty="0"/>
              <a:t> (open chromatin)</a:t>
            </a:r>
          </a:p>
        </p:txBody>
      </p:sp>
    </p:spTree>
    <p:extLst>
      <p:ext uri="{BB962C8B-B14F-4D97-AF65-F5344CB8AC3E}">
        <p14:creationId xmlns:p14="http://schemas.microsoft.com/office/powerpoint/2010/main" val="88168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Thousands of tissue-specific QTLs in </a:t>
            </a:r>
            <a:r>
              <a:rPr lang="en-US" sz="2800" b="1" dirty="0" err="1">
                <a:latin typeface="Gill Sans MT" panose="020B0502020104020203" pitchFamily="34" charset="0"/>
              </a:rPr>
              <a:t>GTEx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58C89B-BD7F-4A4A-93EB-8C5753225E5F}"/>
              </a:ext>
            </a:extLst>
          </p:cNvPr>
          <p:cNvSpPr/>
          <p:nvPr/>
        </p:nvSpPr>
        <p:spPr>
          <a:xfrm>
            <a:off x="320916" y="1718069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http://</a:t>
            </a:r>
            <a:r>
              <a:rPr lang="en-US" dirty="0" err="1">
                <a:latin typeface="Gill Sans"/>
                <a:cs typeface="Gill Sans"/>
              </a:rPr>
              <a:t>www.gtexportal.org</a:t>
            </a:r>
            <a:r>
              <a:rPr lang="en-US" dirty="0">
                <a:latin typeface="Gill Sans"/>
                <a:cs typeface="Gill Sans"/>
              </a:rPr>
              <a:t>/home/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CD356-46BC-F248-86A6-5A2A2E222D35}"/>
              </a:ext>
            </a:extLst>
          </p:cNvPr>
          <p:cNvSpPr/>
          <p:nvPr/>
        </p:nvSpPr>
        <p:spPr>
          <a:xfrm>
            <a:off x="320916" y="1312636"/>
            <a:ext cx="6510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The Genotype-Tissue Expression Project (</a:t>
            </a:r>
            <a:r>
              <a:rPr lang="en-US" sz="2000" b="1" dirty="0" err="1">
                <a:latin typeface="Gill Sans"/>
                <a:cs typeface="Gill Sans"/>
              </a:rPr>
              <a:t>GTEx</a:t>
            </a:r>
            <a:r>
              <a:rPr lang="en-US" sz="2000" b="1" dirty="0">
                <a:latin typeface="Gill Sans"/>
                <a:cs typeface="Gill San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0707-6413-8044-8A7B-FA68645B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6" y="2345014"/>
            <a:ext cx="8389525" cy="4512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337F5-952E-CC42-BD0E-6E08962AC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578" y="1712747"/>
            <a:ext cx="3167863" cy="2856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546216-3858-A749-81A7-C8762F27BD0A}"/>
              </a:ext>
            </a:extLst>
          </p:cNvPr>
          <p:cNvSpPr txBox="1"/>
          <p:nvPr/>
        </p:nvSpPr>
        <p:spPr>
          <a:xfrm>
            <a:off x="6944663" y="6328177"/>
            <a:ext cx="190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+ “Test your own”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5B371-5927-7248-B4BD-6260ED9CDC96}"/>
              </a:ext>
            </a:extLst>
          </p:cNvPr>
          <p:cNvSpPr txBox="1"/>
          <p:nvPr/>
        </p:nvSpPr>
        <p:spPr>
          <a:xfrm>
            <a:off x="320916" y="5470399"/>
            <a:ext cx="814364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QTLs come in many flavors!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See also: </a:t>
            </a:r>
            <a:r>
              <a:rPr lang="en-US" sz="2400" dirty="0" err="1">
                <a:latin typeface="Gill Sans MT" panose="020B0502020104020203" pitchFamily="34" charset="77"/>
              </a:rPr>
              <a:t>dsQTLs</a:t>
            </a:r>
            <a:r>
              <a:rPr lang="en-US" sz="2400" dirty="0">
                <a:latin typeface="Gill Sans MT" panose="020B0502020104020203" pitchFamily="34" charset="77"/>
              </a:rPr>
              <a:t>, </a:t>
            </a:r>
            <a:r>
              <a:rPr lang="en-US" sz="2400" dirty="0" err="1">
                <a:latin typeface="Gill Sans MT" panose="020B0502020104020203" pitchFamily="34" charset="77"/>
              </a:rPr>
              <a:t>crQTLs</a:t>
            </a:r>
            <a:r>
              <a:rPr lang="en-US" sz="2400" dirty="0">
                <a:latin typeface="Gill Sans MT" panose="020B0502020104020203" pitchFamily="34" charset="77"/>
              </a:rPr>
              <a:t>, splice QTLs, </a:t>
            </a:r>
            <a:r>
              <a:rPr lang="en-US" sz="2400" dirty="0" err="1">
                <a:latin typeface="Gill Sans MT" panose="020B0502020104020203" pitchFamily="34" charset="77"/>
              </a:rPr>
              <a:t>eSTRs</a:t>
            </a:r>
            <a:r>
              <a:rPr lang="en-US" sz="2400" dirty="0">
                <a:latin typeface="Gill Sans MT" panose="020B0502020104020203" pitchFamily="34" charset="77"/>
              </a:rPr>
              <a:t>, and more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Same idea: is my variant associated with a molecular phenotype?</a:t>
            </a:r>
          </a:p>
        </p:txBody>
      </p:sp>
    </p:spTree>
    <p:extLst>
      <p:ext uri="{BB962C8B-B14F-4D97-AF65-F5344CB8AC3E}">
        <p14:creationId xmlns:p14="http://schemas.microsoft.com/office/powerpoint/2010/main" val="331255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828" y="1583005"/>
            <a:ext cx="7620343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dirty="0">
                <a:latin typeface="Gill Sans"/>
                <a:cs typeface="Gill Sans"/>
              </a:rPr>
              <a:t>Why look at the non-coding genome?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dirty="0">
                <a:latin typeface="Gill Sans"/>
                <a:cs typeface="Gill Sans"/>
              </a:rPr>
              <a:t>Lay-person intro to deep learning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dirty="0">
                <a:latin typeface="Gill Sans"/>
                <a:cs typeface="Gill Sans"/>
              </a:rPr>
              <a:t>Application to interpreting non-coding variants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dirty="0">
                <a:latin typeface="Gill Sans"/>
                <a:cs typeface="Gill Sans"/>
              </a:rPr>
              <a:t>Other deep learning applications in genomics</a:t>
            </a:r>
          </a:p>
        </p:txBody>
      </p:sp>
    </p:spTree>
    <p:extLst>
      <p:ext uri="{BB962C8B-B14F-4D97-AF65-F5344CB8AC3E}">
        <p14:creationId xmlns:p14="http://schemas.microsoft.com/office/powerpoint/2010/main" val="425677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Going from genotype to 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A8C5-404C-094D-B30C-71B4272E8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" y="1929189"/>
            <a:ext cx="524466" cy="1045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21DF7F-E574-A442-92A1-3E83A2F4341D}"/>
              </a:ext>
            </a:extLst>
          </p:cNvPr>
          <p:cNvSpPr txBox="1"/>
          <p:nvPr/>
        </p:nvSpPr>
        <p:spPr>
          <a:xfrm>
            <a:off x="1470077" y="2394454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AACGGCTACTACTGGTACAGCA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  <a:cs typeface="Arial" panose="020B0604020202020204" pitchFamily="34" charset="0"/>
              </a:rPr>
              <a:t>G</a:t>
            </a:r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TACGGTGCATAGGCTTATATAA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F92BC-8BE5-EC4F-B79E-6FDFE98B4B49}"/>
              </a:ext>
            </a:extLst>
          </p:cNvPr>
          <p:cNvSpPr txBox="1"/>
          <p:nvPr/>
        </p:nvSpPr>
        <p:spPr>
          <a:xfrm>
            <a:off x="1470077" y="2214528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AACGGCTACTACTGGTACAGCA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  <a:cs typeface="Arial" panose="020B0604020202020204" pitchFamily="34" charset="0"/>
              </a:rPr>
              <a:t>C</a:t>
            </a:r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TACGGTGCATAGGCTTATATAA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9B755D1-2B33-2842-B898-B5068830C49A}"/>
              </a:ext>
            </a:extLst>
          </p:cNvPr>
          <p:cNvSpPr/>
          <p:nvPr/>
        </p:nvSpPr>
        <p:spPr>
          <a:xfrm>
            <a:off x="4145000" y="3102177"/>
            <a:ext cx="440872" cy="84908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21AC4-4FF0-0341-9687-870569BC9496}"/>
              </a:ext>
            </a:extLst>
          </p:cNvPr>
          <p:cNvSpPr txBox="1"/>
          <p:nvPr/>
        </p:nvSpPr>
        <p:spPr>
          <a:xfrm>
            <a:off x="3702434" y="4215655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????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79341C-DD3E-EC4C-B22E-C184C59A1F6B}"/>
              </a:ext>
            </a:extLst>
          </p:cNvPr>
          <p:cNvGrpSpPr/>
          <p:nvPr/>
        </p:nvGrpSpPr>
        <p:grpSpPr>
          <a:xfrm>
            <a:off x="418655" y="3883179"/>
            <a:ext cx="3012873" cy="2442824"/>
            <a:chOff x="1475796" y="2547259"/>
            <a:chExt cx="3468675" cy="28123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370171-59E4-ED41-A74C-11F71EEA5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34" t="8588" b="12801"/>
            <a:stretch/>
          </p:blipFill>
          <p:spPr>
            <a:xfrm>
              <a:off x="1845128" y="2547259"/>
              <a:ext cx="3099343" cy="243295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0A8488-6AD6-ED49-9DA1-37EFF1D74B26}"/>
                </a:ext>
              </a:extLst>
            </p:cNvPr>
            <p:cNvSpPr txBox="1"/>
            <p:nvPr/>
          </p:nvSpPr>
          <p:spPr>
            <a:xfrm>
              <a:off x="2367643" y="4980212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D009F-8A4C-B843-9FB6-125F62C17504}"/>
                </a:ext>
              </a:extLst>
            </p:cNvPr>
            <p:cNvSpPr txBox="1"/>
            <p:nvPr/>
          </p:nvSpPr>
          <p:spPr>
            <a:xfrm>
              <a:off x="3205293" y="4990313"/>
              <a:ext cx="461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1D3D51-0CF1-5044-9FFE-D745D6A5FE87}"/>
                </a:ext>
              </a:extLst>
            </p:cNvPr>
            <p:cNvSpPr txBox="1"/>
            <p:nvPr/>
          </p:nvSpPr>
          <p:spPr>
            <a:xfrm>
              <a:off x="4042943" y="498021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0EEF32-E31C-5041-95FC-A0424863EBEB}"/>
                </a:ext>
              </a:extLst>
            </p:cNvPr>
            <p:cNvSpPr txBox="1"/>
            <p:nvPr/>
          </p:nvSpPr>
          <p:spPr>
            <a:xfrm rot="16200000">
              <a:off x="821931" y="3544693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Expression level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BE50BE3-4EB5-2947-96A1-D2A419EDD91F}"/>
              </a:ext>
            </a:extLst>
          </p:cNvPr>
          <p:cNvSpPr txBox="1"/>
          <p:nvPr/>
        </p:nvSpPr>
        <p:spPr>
          <a:xfrm>
            <a:off x="1226140" y="3538893"/>
            <a:ext cx="247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eQTL</a:t>
            </a:r>
            <a:r>
              <a:rPr lang="en-US" dirty="0"/>
              <a:t> (expression)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6CA31-F447-3440-8FDE-725105F60188}"/>
              </a:ext>
            </a:extLst>
          </p:cNvPr>
          <p:cNvSpPr txBox="1"/>
          <p:nvPr/>
        </p:nvSpPr>
        <p:spPr>
          <a:xfrm>
            <a:off x="3702434" y="4990825"/>
            <a:ext cx="5294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QTLs are helpful. But these are just associations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Can we more directly predict the impact of a specific variant?</a:t>
            </a:r>
          </a:p>
        </p:txBody>
      </p:sp>
    </p:spTree>
    <p:extLst>
      <p:ext uri="{BB962C8B-B14F-4D97-AF65-F5344CB8AC3E}">
        <p14:creationId xmlns:p14="http://schemas.microsoft.com/office/powerpoint/2010/main" val="19636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A lay person’s intro to deep learning for genomics</a:t>
            </a:r>
          </a:p>
        </p:txBody>
      </p:sp>
    </p:spTree>
    <p:extLst>
      <p:ext uri="{BB962C8B-B14F-4D97-AF65-F5344CB8AC3E}">
        <p14:creationId xmlns:p14="http://schemas.microsoft.com/office/powerpoint/2010/main" val="3313294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72199" y="1262876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323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Goal: can we predict the function of a particular sequence?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01053" y="2179053"/>
            <a:ext cx="4894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urier"/>
                <a:cs typeface="Courier"/>
              </a:rPr>
              <a:t>C A G G C A T T T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427579" y="2295271"/>
            <a:ext cx="989263" cy="4900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97050" y="2072109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Functional (+)</a:t>
            </a:r>
          </a:p>
          <a:p>
            <a:r>
              <a:rPr lang="en-US" sz="2400" dirty="0">
                <a:latin typeface="Gill Sans"/>
                <a:cs typeface="Gill Sans"/>
              </a:rPr>
              <a:t>Not functional (-)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53" y="4029242"/>
            <a:ext cx="4894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urier"/>
                <a:cs typeface="Courier"/>
              </a:rPr>
              <a:t>C A G G </a:t>
            </a:r>
            <a:r>
              <a:rPr lang="en-US" sz="36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600" b="1" dirty="0">
                <a:latin typeface="Courier"/>
                <a:cs typeface="Courier"/>
              </a:rPr>
              <a:t> A T T 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053" y="4997115"/>
            <a:ext cx="4894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urier"/>
                <a:cs typeface="Courier"/>
              </a:rPr>
              <a:t>C A G G </a:t>
            </a:r>
            <a:r>
              <a:rPr lang="en-US" sz="36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600" b="1" dirty="0">
                <a:latin typeface="Courier"/>
                <a:cs typeface="Courier"/>
              </a:rPr>
              <a:t> A T T T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27579" y="4607117"/>
            <a:ext cx="989263" cy="4900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37154" y="4138159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P(</a:t>
            </a:r>
            <a:r>
              <a:rPr lang="en-US" sz="2400" dirty="0" err="1">
                <a:latin typeface="Gill Sans"/>
                <a:cs typeface="Gill Sans"/>
              </a:rPr>
              <a:t>Func|</a:t>
            </a:r>
            <a:r>
              <a:rPr lang="en-US" sz="2400" b="1" dirty="0" err="1">
                <a:solidFill>
                  <a:srgbClr val="FF0000"/>
                </a:solidFill>
                <a:latin typeface="Gill Sans"/>
                <a:cs typeface="Gill Sans"/>
              </a:rPr>
              <a:t>C</a:t>
            </a:r>
            <a:r>
              <a:rPr lang="en-US" sz="2400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7154" y="5097126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P(</a:t>
            </a:r>
            <a:r>
              <a:rPr lang="en-US" sz="2400" dirty="0" err="1">
                <a:latin typeface="Gill Sans"/>
                <a:cs typeface="Gill Sans"/>
              </a:rPr>
              <a:t>Func|</a:t>
            </a:r>
            <a:r>
              <a:rPr lang="en-US" sz="2400" b="1" dirty="0" err="1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2400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39261" y="4407832"/>
            <a:ext cx="373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-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97050" y="5643446"/>
            <a:ext cx="232610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12525" y="5739898"/>
            <a:ext cx="67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5335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57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Predicting </a:t>
            </a:r>
            <a:r>
              <a:rPr lang="en-US" sz="2800" dirty="0" err="1">
                <a:latin typeface="Gill Sans"/>
                <a:cs typeface="Gill Sans"/>
              </a:rPr>
              <a:t>DNAseI</a:t>
            </a:r>
            <a:r>
              <a:rPr lang="en-US" sz="2800" dirty="0">
                <a:latin typeface="Gill Sans"/>
                <a:cs typeface="Gill Sans"/>
              </a:rPr>
              <a:t> HS using machine learning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3" y="1354889"/>
            <a:ext cx="7874000" cy="717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0031" y="2844864"/>
            <a:ext cx="21760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Seq1 -&gt; features1 (+)</a:t>
            </a:r>
          </a:p>
          <a:p>
            <a:r>
              <a:rPr lang="en-US" dirty="0">
                <a:latin typeface="Gill Sans"/>
                <a:cs typeface="Gill Sans"/>
              </a:rPr>
              <a:t>Seq2 -&gt; features2 (+)</a:t>
            </a:r>
          </a:p>
          <a:p>
            <a:r>
              <a:rPr lang="en-US" dirty="0">
                <a:latin typeface="Gill Sans"/>
                <a:cs typeface="Gill Sans"/>
              </a:rPr>
              <a:t>Seq3 -&gt; features3 (-)</a:t>
            </a:r>
          </a:p>
          <a:p>
            <a:r>
              <a:rPr lang="en-US" dirty="0">
                <a:latin typeface="Gill Sans"/>
                <a:cs typeface="Gill Sans"/>
              </a:rPr>
              <a:t>Seq4 -&gt; features4 (-)</a:t>
            </a:r>
          </a:p>
          <a:p>
            <a:r>
              <a:rPr lang="en-US" dirty="0">
                <a:latin typeface="Gill Sans"/>
                <a:cs typeface="Gill Sans"/>
              </a:rPr>
              <a:t>Seq5 -&gt; features5 (+)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775485" y="3524330"/>
            <a:ext cx="989263" cy="2452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72221" y="3165706"/>
            <a:ext cx="1791368" cy="88231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Classifier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28957" y="3101526"/>
            <a:ext cx="818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Train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256632" y="2072104"/>
            <a:ext cx="90905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4064" y="2072104"/>
            <a:ext cx="90905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65137" y="2072104"/>
            <a:ext cx="90905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75832" y="2072104"/>
            <a:ext cx="90905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14821" y="2072104"/>
            <a:ext cx="90905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3414" y="5143824"/>
            <a:ext cx="827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Learn features from </a:t>
            </a:r>
            <a:r>
              <a:rPr lang="en-US" sz="2400" b="1" dirty="0">
                <a:latin typeface="Gill Sans"/>
                <a:cs typeface="Gill Sans"/>
              </a:rPr>
              <a:t>a single experiment </a:t>
            </a:r>
            <a:r>
              <a:rPr lang="en-US" sz="2400" dirty="0">
                <a:latin typeface="Gill Sans"/>
                <a:cs typeface="Gill Sans"/>
              </a:rPr>
              <a:t>on a given cell type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33591" y="2032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29418" y="2032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69901" y="2032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5640" y="2032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3830" y="2032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3414" y="5658961"/>
            <a:ext cx="622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Classifier acts as an </a:t>
            </a:r>
            <a:r>
              <a:rPr lang="en-US" sz="2400" i="1" dirty="0">
                <a:latin typeface="Gill Sans"/>
                <a:cs typeface="Gill Sans"/>
              </a:rPr>
              <a:t>in </a:t>
            </a:r>
            <a:r>
              <a:rPr lang="en-US" sz="2400" i="1" dirty="0" err="1">
                <a:latin typeface="Gill Sans"/>
                <a:cs typeface="Gill Sans"/>
              </a:rPr>
              <a:t>silico</a:t>
            </a:r>
            <a:r>
              <a:rPr lang="en-US" sz="2400" dirty="0">
                <a:latin typeface="Gill Sans"/>
                <a:cs typeface="Gill Sans"/>
              </a:rPr>
              <a:t> genome editing assay</a:t>
            </a:r>
          </a:p>
        </p:txBody>
      </p:sp>
    </p:spTree>
    <p:extLst>
      <p:ext uri="{BB962C8B-B14F-4D97-AF65-F5344CB8AC3E}">
        <p14:creationId xmlns:p14="http://schemas.microsoft.com/office/powerpoint/2010/main" val="20459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1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Take 1: </a:t>
            </a:r>
            <a:r>
              <a:rPr lang="en-US" sz="2600" b="1" i="0" dirty="0" err="1">
                <a:latin typeface="Gill Sans"/>
                <a:cs typeface="Gill Sans"/>
              </a:rPr>
              <a:t>kmers+SVM</a:t>
            </a:r>
            <a:r>
              <a:rPr lang="en-US" sz="2600" b="1" i="0" dirty="0">
                <a:latin typeface="Gill Sans"/>
                <a:cs typeface="Gill Sans"/>
              </a:rPr>
              <a:t> (Example: </a:t>
            </a:r>
            <a:r>
              <a:rPr lang="en-US" sz="2600" b="1" i="0" dirty="0" err="1">
                <a:latin typeface="Gill Sans"/>
                <a:cs typeface="Gill Sans"/>
              </a:rPr>
              <a:t>DeltaSVM</a:t>
            </a:r>
            <a:r>
              <a:rPr lang="en-US" sz="2600" b="1" i="0" dirty="0">
                <a:latin typeface="Gill Sans"/>
                <a:cs typeface="Gill Sans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1117756"/>
            <a:ext cx="8275053" cy="5370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602" y="6488668"/>
            <a:ext cx="312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Lee </a:t>
            </a:r>
            <a:r>
              <a:rPr lang="en-US" i="1" dirty="0">
                <a:latin typeface="Gill Sans"/>
                <a:cs typeface="Gill Sans"/>
              </a:rPr>
              <a:t>et al. </a:t>
            </a:r>
            <a:r>
              <a:rPr lang="en-US" dirty="0">
                <a:latin typeface="Gill Sans"/>
                <a:cs typeface="Gill Sans"/>
              </a:rPr>
              <a:t>Nature Genetics 2015</a:t>
            </a:r>
          </a:p>
        </p:txBody>
      </p:sp>
    </p:spTree>
    <p:extLst>
      <p:ext uri="{BB962C8B-B14F-4D97-AF65-F5344CB8AC3E}">
        <p14:creationId xmlns:p14="http://schemas.microsoft.com/office/powerpoint/2010/main" val="1322784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57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Deep learning outperforms traditional classification methods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4538"/>
            <a:ext cx="9144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1262"/>
            <a:ext cx="9144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474" y="1070141"/>
            <a:ext cx="107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Birds: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474" y="3789277"/>
            <a:ext cx="1756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Not birds: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4200"/>
            <a:ext cx="9144000" cy="31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6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42EB76-E31F-F543-854E-6FA197F6785C}"/>
              </a:ext>
            </a:extLst>
          </p:cNvPr>
          <p:cNvSpPr/>
          <p:nvPr/>
        </p:nvSpPr>
        <p:spPr>
          <a:xfrm>
            <a:off x="283040" y="1364572"/>
            <a:ext cx="5349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Low level features learned by initial filters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9A7B8-CC84-9744-95CD-F4DFB2C26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39" y="2315619"/>
            <a:ext cx="8042302" cy="31778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31773D-D5CB-E14C-A5AA-916AD7DA1464}"/>
              </a:ext>
            </a:extLst>
          </p:cNvPr>
          <p:cNvSpPr/>
          <p:nvPr/>
        </p:nvSpPr>
        <p:spPr>
          <a:xfrm>
            <a:off x="0" y="2557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Learning hierarchical sets of features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A85306-D777-A948-A61D-2F8F54DCD2B5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21D00D2-AE62-FA4A-828D-C6078B5AFED9}"/>
              </a:ext>
            </a:extLst>
          </p:cNvPr>
          <p:cNvSpPr/>
          <p:nvPr/>
        </p:nvSpPr>
        <p:spPr>
          <a:xfrm>
            <a:off x="283040" y="5751977"/>
            <a:ext cx="7734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Features used as input to fully connected layers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3952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“Deep learning” in the non-coding genome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0" y="1290177"/>
            <a:ext cx="7643790" cy="5037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https://</a:t>
            </a:r>
            <a:r>
              <a:rPr lang="en-US" sz="1000" dirty="0" err="1">
                <a:latin typeface="Gill Sans"/>
                <a:cs typeface="Gill Sans"/>
              </a:rPr>
              <a:t>drive.google.com</a:t>
            </a:r>
            <a:r>
              <a:rPr lang="en-US" sz="1000" dirty="0">
                <a:latin typeface="Gill Sans"/>
                <a:cs typeface="Gill Sans"/>
              </a:rPr>
              <a:t>/file/d/0B4Yo77Kh_QeeaXZKQUtZWjNrWkE/view</a:t>
            </a:r>
          </a:p>
        </p:txBody>
      </p:sp>
    </p:spTree>
    <p:extLst>
      <p:ext uri="{BB962C8B-B14F-4D97-AF65-F5344CB8AC3E}">
        <p14:creationId xmlns:p14="http://schemas.microsoft.com/office/powerpoint/2010/main" val="3831047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25426-860C-CC41-8EE8-78B60A701A76}"/>
              </a:ext>
            </a:extLst>
          </p:cNvPr>
          <p:cNvSpPr/>
          <p:nvPr/>
        </p:nvSpPr>
        <p:spPr>
          <a:xfrm>
            <a:off x="208431" y="3751403"/>
            <a:ext cx="18489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Input Sequence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56A2ED-2FEB-134B-81D7-6040F307F3B2}"/>
              </a:ext>
            </a:extLst>
          </p:cNvPr>
          <p:cNvGraphicFramePr>
            <a:graphicFrameLocks noGrp="1"/>
          </p:cNvGraphicFramePr>
          <p:nvPr/>
        </p:nvGraphicFramePr>
        <p:xfrm>
          <a:off x="2353237" y="3808546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500CBC-97FB-3F45-AD92-ED395B451A92}"/>
              </a:ext>
            </a:extLst>
          </p:cNvPr>
          <p:cNvGraphicFramePr>
            <a:graphicFrameLocks noGrp="1"/>
          </p:cNvGraphicFramePr>
          <p:nvPr/>
        </p:nvGraphicFramePr>
        <p:xfrm>
          <a:off x="1926291" y="2460478"/>
          <a:ext cx="583826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D2BBB6-0016-8F41-BF33-89DA3518C5E3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E0CE4E-B962-EA43-9137-3CB14024433A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Turning DNA into an “image”: one hot encoding</a:t>
            </a:r>
          </a:p>
        </p:txBody>
      </p:sp>
    </p:spTree>
    <p:extLst>
      <p:ext uri="{BB962C8B-B14F-4D97-AF65-F5344CB8AC3E}">
        <p14:creationId xmlns:p14="http://schemas.microsoft.com/office/powerpoint/2010/main" val="3246709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5C850F-12C8-2D40-8102-4EEE74DDDF83}"/>
              </a:ext>
            </a:extLst>
          </p:cNvPr>
          <p:cNvSpPr/>
          <p:nvPr/>
        </p:nvSpPr>
        <p:spPr>
          <a:xfrm>
            <a:off x="268942" y="4696177"/>
            <a:ext cx="1848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Input Sequence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(X)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23E2C4-B3CE-DC49-9A15-18F03A786757}"/>
              </a:ext>
            </a:extLst>
          </p:cNvPr>
          <p:cNvGraphicFramePr>
            <a:graphicFrameLocks noGrp="1"/>
          </p:cNvGraphicFramePr>
          <p:nvPr/>
        </p:nvGraphicFramePr>
        <p:xfrm>
          <a:off x="2625539" y="4050593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A5BE00-09D9-9D46-BC63-F7234C2B53F6}"/>
              </a:ext>
            </a:extLst>
          </p:cNvPr>
          <p:cNvGraphicFramePr>
            <a:graphicFrameLocks noGrp="1"/>
          </p:cNvGraphicFramePr>
          <p:nvPr/>
        </p:nvGraphicFramePr>
        <p:xfrm>
          <a:off x="2218764" y="4497707"/>
          <a:ext cx="583826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30806BAB-B6EC-8F40-BDF6-68917838E4C2}"/>
              </a:ext>
            </a:extLst>
          </p:cNvPr>
          <p:cNvSpPr/>
          <p:nvPr/>
        </p:nvSpPr>
        <p:spPr>
          <a:xfrm>
            <a:off x="334082" y="1720262"/>
            <a:ext cx="31903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Neuron = “motif” (PWM)! [filter]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7823C2-0A86-D046-80A6-5E01E8730D17}"/>
              </a:ext>
            </a:extLst>
          </p:cNvPr>
          <p:cNvSpPr/>
          <p:nvPr/>
        </p:nvSpPr>
        <p:spPr>
          <a:xfrm>
            <a:off x="3405467" y="3128772"/>
            <a:ext cx="397266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2D8E2AD-8872-B340-968A-2ED4F9E6C6ED}"/>
              </a:ext>
            </a:extLst>
          </p:cNvPr>
          <p:cNvGraphicFramePr>
            <a:graphicFrameLocks noGrp="1"/>
          </p:cNvGraphicFramePr>
          <p:nvPr/>
        </p:nvGraphicFramePr>
        <p:xfrm>
          <a:off x="108470" y="2052332"/>
          <a:ext cx="2950028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47914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D28E18-9DB7-614B-A4DE-1625AB8DD9A6}"/>
              </a:ext>
            </a:extLst>
          </p:cNvPr>
          <p:cNvCxnSpPr>
            <a:cxnSpLocks/>
            <a:endCxn id="22" idx="3"/>
          </p:cNvCxnSpPr>
          <p:nvPr/>
        </p:nvCxnSpPr>
        <p:spPr>
          <a:xfrm flipV="1">
            <a:off x="2844054" y="3467860"/>
            <a:ext cx="619592" cy="58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C588CF-A68D-8040-A3DF-0D58FD45D5C1}"/>
              </a:ext>
            </a:extLst>
          </p:cNvPr>
          <p:cNvCxnSpPr>
            <a:endCxn id="22" idx="4"/>
          </p:cNvCxnSpPr>
          <p:nvPr/>
        </p:nvCxnSpPr>
        <p:spPr>
          <a:xfrm flipV="1">
            <a:off x="3297892" y="3526038"/>
            <a:ext cx="306209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63BD5F-0B5D-D943-A714-AF007DC90918}"/>
              </a:ext>
            </a:extLst>
          </p:cNvPr>
          <p:cNvCxnSpPr>
            <a:endCxn id="22" idx="4"/>
          </p:cNvCxnSpPr>
          <p:nvPr/>
        </p:nvCxnSpPr>
        <p:spPr>
          <a:xfrm flipV="1">
            <a:off x="3604100" y="3526038"/>
            <a:ext cx="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68B520-C733-3A4D-B27D-29CAE0B7E772}"/>
              </a:ext>
            </a:extLst>
          </p:cNvPr>
          <p:cNvCxnSpPr/>
          <p:nvPr/>
        </p:nvCxnSpPr>
        <p:spPr>
          <a:xfrm flipH="1" flipV="1">
            <a:off x="3691218" y="3526038"/>
            <a:ext cx="34290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0FEF0C-8DB9-104D-A36D-0CD6B6976546}"/>
              </a:ext>
            </a:extLst>
          </p:cNvPr>
          <p:cNvCxnSpPr>
            <a:endCxn id="22" idx="5"/>
          </p:cNvCxnSpPr>
          <p:nvPr/>
        </p:nvCxnSpPr>
        <p:spPr>
          <a:xfrm flipH="1" flipV="1">
            <a:off x="3744556" y="3467860"/>
            <a:ext cx="619592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5E1276-7140-2344-B9FB-0B9352C07998}"/>
              </a:ext>
            </a:extLst>
          </p:cNvPr>
          <p:cNvCxnSpPr>
            <a:endCxn id="22" idx="5"/>
          </p:cNvCxnSpPr>
          <p:nvPr/>
        </p:nvCxnSpPr>
        <p:spPr>
          <a:xfrm flipH="1" flipV="1">
            <a:off x="3744555" y="3467860"/>
            <a:ext cx="1116557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37483E-4977-484C-A340-A3BCA86F64BA}"/>
              </a:ext>
            </a:extLst>
          </p:cNvPr>
          <p:cNvCxnSpPr>
            <a:stCxn id="22" idx="0"/>
          </p:cNvCxnSpPr>
          <p:nvPr/>
        </p:nvCxnSpPr>
        <p:spPr>
          <a:xfrm flipV="1">
            <a:off x="3604100" y="2752914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D4692-7A1F-AF43-BB68-98F307F414E9}"/>
              </a:ext>
            </a:extLst>
          </p:cNvPr>
          <p:cNvSpPr/>
          <p:nvPr/>
        </p:nvSpPr>
        <p:spPr>
          <a:xfrm>
            <a:off x="3255947" y="2484964"/>
            <a:ext cx="9907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Motif score</a:t>
            </a:r>
            <a:endParaRPr lang="en-US" sz="135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80E3C1-8D21-F348-90A1-ED623E5F8974}"/>
              </a:ext>
            </a:extLst>
          </p:cNvPr>
          <p:cNvSpPr/>
          <p:nvPr/>
        </p:nvSpPr>
        <p:spPr>
          <a:xfrm>
            <a:off x="4742097" y="2549202"/>
            <a:ext cx="3437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Weights=parameters=PWM values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581844-BBF2-4F49-8A67-B130710D53FD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9E9B6F3-4084-E048-92E5-2D5D0DC0EFB0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“Convolutional” neural network: neurons=motifs!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AAC744-AE27-A741-875A-7182F67D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850" y="1170388"/>
            <a:ext cx="2196312" cy="11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Going from genotype to 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0FB46-FC20-B94E-B52B-C4C67D6E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" y="1929189"/>
            <a:ext cx="524466" cy="1045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D196E-4D42-0A44-9165-1DD6C0176AD3}"/>
              </a:ext>
            </a:extLst>
          </p:cNvPr>
          <p:cNvSpPr txBox="1"/>
          <p:nvPr/>
        </p:nvSpPr>
        <p:spPr>
          <a:xfrm>
            <a:off x="1470077" y="2394454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AACGGCTACTACTGGTACAGCA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  <a:cs typeface="Arial" panose="020B0604020202020204" pitchFamily="34" charset="0"/>
              </a:rPr>
              <a:t>G</a:t>
            </a:r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TACGGTGCATAGGCTTATATAA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D8A71-DA36-D94F-AE04-99AB4AF0E643}"/>
              </a:ext>
            </a:extLst>
          </p:cNvPr>
          <p:cNvSpPr txBox="1"/>
          <p:nvPr/>
        </p:nvSpPr>
        <p:spPr>
          <a:xfrm>
            <a:off x="1470077" y="2214528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AACGGCTACTACTGGTACAGCA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  <a:cs typeface="Arial" panose="020B0604020202020204" pitchFamily="34" charset="0"/>
              </a:rPr>
              <a:t>C</a:t>
            </a:r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TACGGTGCATAGGCTTATATAA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DFD0102C-774B-F947-9DBC-2F8DD2F90958}"/>
              </a:ext>
            </a:extLst>
          </p:cNvPr>
          <p:cNvSpPr/>
          <p:nvPr/>
        </p:nvSpPr>
        <p:spPr>
          <a:xfrm>
            <a:off x="4145000" y="3102177"/>
            <a:ext cx="440872" cy="84908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05436-0328-4743-AA74-09B9E4252412}"/>
              </a:ext>
            </a:extLst>
          </p:cNvPr>
          <p:cNvSpPr txBox="1"/>
          <p:nvPr/>
        </p:nvSpPr>
        <p:spPr>
          <a:xfrm>
            <a:off x="3702434" y="4215655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4266497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25426-860C-CC41-8EE8-78B60A701A76}"/>
              </a:ext>
            </a:extLst>
          </p:cNvPr>
          <p:cNvSpPr/>
          <p:nvPr/>
        </p:nvSpPr>
        <p:spPr>
          <a:xfrm>
            <a:off x="268942" y="4333106"/>
            <a:ext cx="1848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Input Sequence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(X)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56A2ED-2FEB-134B-81D7-6040F307F3B2}"/>
              </a:ext>
            </a:extLst>
          </p:cNvPr>
          <p:cNvGraphicFramePr>
            <a:graphicFrameLocks noGrp="1"/>
          </p:cNvGraphicFramePr>
          <p:nvPr/>
        </p:nvGraphicFramePr>
        <p:xfrm>
          <a:off x="2645710" y="5482705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500CBC-97FB-3F45-AD92-ED395B451A92}"/>
              </a:ext>
            </a:extLst>
          </p:cNvPr>
          <p:cNvGraphicFramePr>
            <a:graphicFrameLocks noGrp="1"/>
          </p:cNvGraphicFramePr>
          <p:nvPr/>
        </p:nvGraphicFramePr>
        <p:xfrm>
          <a:off x="2218764" y="4134637"/>
          <a:ext cx="583826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1B6E6C-232A-3241-9288-9CAFBAB7B2A1}"/>
              </a:ext>
            </a:extLst>
          </p:cNvPr>
          <p:cNvSpPr/>
          <p:nvPr/>
        </p:nvSpPr>
        <p:spPr>
          <a:xfrm>
            <a:off x="268942" y="2983096"/>
            <a:ext cx="184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Filter</a:t>
            </a:r>
          </a:p>
          <a:p>
            <a:r>
              <a:rPr lang="en-US" sz="1500" dirty="0">
                <a:latin typeface="Gill Sans MT" panose="020B0502020104020203" pitchFamily="34" charset="77"/>
              </a:rPr>
              <a:t>(W)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43CA39-3F7C-B14F-8CE5-4C2738CDAE2B}"/>
              </a:ext>
            </a:extLst>
          </p:cNvPr>
          <p:cNvGraphicFramePr>
            <a:graphicFrameLocks noGrp="1"/>
          </p:cNvGraphicFramePr>
          <p:nvPr/>
        </p:nvGraphicFramePr>
        <p:xfrm>
          <a:off x="2188508" y="2837506"/>
          <a:ext cx="2950028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47914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0.6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606CCC8-668D-D043-87EF-28B6CBD7618D}"/>
              </a:ext>
            </a:extLst>
          </p:cNvPr>
          <p:cNvSpPr/>
          <p:nvPr/>
        </p:nvSpPr>
        <p:spPr>
          <a:xfrm>
            <a:off x="268942" y="1995990"/>
            <a:ext cx="19498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Motif match scores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CE6AD0-9304-D846-A154-602698EC0DEE}"/>
              </a:ext>
            </a:extLst>
          </p:cNvPr>
          <p:cNvGraphicFramePr>
            <a:graphicFrameLocks noGrp="1"/>
          </p:cNvGraphicFramePr>
          <p:nvPr/>
        </p:nvGraphicFramePr>
        <p:xfrm>
          <a:off x="2575112" y="2108150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2.1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C2C12AC-6599-FA44-80B8-8E01FB9661F9}"/>
              </a:ext>
            </a:extLst>
          </p:cNvPr>
          <p:cNvSpPr/>
          <p:nvPr/>
        </p:nvSpPr>
        <p:spPr>
          <a:xfrm>
            <a:off x="5555882" y="2983096"/>
            <a:ext cx="2501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Gill Sans MT" panose="020B0502020104020203" pitchFamily="34" charset="77"/>
              </a:rPr>
              <a:t>Score: sum(W*X)</a:t>
            </a:r>
          </a:p>
          <a:p>
            <a:r>
              <a:rPr lang="en-US" sz="1500" dirty="0">
                <a:latin typeface="Gill Sans MT" panose="020B0502020104020203" pitchFamily="34" charset="77"/>
              </a:rPr>
              <a:t>(matrix multiplication)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C15491-FF0C-BD4B-AAF1-4D31809F1D65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9F76F18-9BD4-BA41-BC03-E748384780A8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“Convolutions” scan DNA for a match to a motif</a:t>
            </a:r>
          </a:p>
        </p:txBody>
      </p:sp>
    </p:spTree>
    <p:extLst>
      <p:ext uri="{BB962C8B-B14F-4D97-AF65-F5344CB8AC3E}">
        <p14:creationId xmlns:p14="http://schemas.microsoft.com/office/powerpoint/2010/main" val="232004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25426-860C-CC41-8EE8-78B60A701A76}"/>
              </a:ext>
            </a:extLst>
          </p:cNvPr>
          <p:cNvSpPr/>
          <p:nvPr/>
        </p:nvSpPr>
        <p:spPr>
          <a:xfrm>
            <a:off x="268942" y="4333106"/>
            <a:ext cx="1848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Input Sequence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(X)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56A2ED-2FEB-134B-81D7-6040F307F3B2}"/>
              </a:ext>
            </a:extLst>
          </p:cNvPr>
          <p:cNvGraphicFramePr>
            <a:graphicFrameLocks noGrp="1"/>
          </p:cNvGraphicFramePr>
          <p:nvPr/>
        </p:nvGraphicFramePr>
        <p:xfrm>
          <a:off x="2645710" y="5482705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500CBC-97FB-3F45-AD92-ED395B451A92}"/>
              </a:ext>
            </a:extLst>
          </p:cNvPr>
          <p:cNvGraphicFramePr>
            <a:graphicFrameLocks noGrp="1"/>
          </p:cNvGraphicFramePr>
          <p:nvPr/>
        </p:nvGraphicFramePr>
        <p:xfrm>
          <a:off x="2218764" y="4134637"/>
          <a:ext cx="583826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1B6E6C-232A-3241-9288-9CAFBAB7B2A1}"/>
              </a:ext>
            </a:extLst>
          </p:cNvPr>
          <p:cNvSpPr/>
          <p:nvPr/>
        </p:nvSpPr>
        <p:spPr>
          <a:xfrm>
            <a:off x="268942" y="2983096"/>
            <a:ext cx="184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PWM</a:t>
            </a:r>
          </a:p>
          <a:p>
            <a:r>
              <a:rPr lang="en-US" sz="1500" dirty="0">
                <a:latin typeface="Gill Sans MT" panose="020B0502020104020203" pitchFamily="34" charset="77"/>
              </a:rPr>
              <a:t>(W)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43CA39-3F7C-B14F-8CE5-4C2738CDAE2B}"/>
              </a:ext>
            </a:extLst>
          </p:cNvPr>
          <p:cNvGraphicFramePr>
            <a:graphicFrameLocks noGrp="1"/>
          </p:cNvGraphicFramePr>
          <p:nvPr/>
        </p:nvGraphicFramePr>
        <p:xfrm>
          <a:off x="2633462" y="2866844"/>
          <a:ext cx="2950028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47914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606CCC8-668D-D043-87EF-28B6CBD7618D}"/>
              </a:ext>
            </a:extLst>
          </p:cNvPr>
          <p:cNvSpPr/>
          <p:nvPr/>
        </p:nvSpPr>
        <p:spPr>
          <a:xfrm>
            <a:off x="268942" y="1995990"/>
            <a:ext cx="19498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Motif match scores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CE6AD0-9304-D846-A154-602698EC0DEE}"/>
              </a:ext>
            </a:extLst>
          </p:cNvPr>
          <p:cNvGraphicFramePr>
            <a:graphicFrameLocks noGrp="1"/>
          </p:cNvGraphicFramePr>
          <p:nvPr/>
        </p:nvGraphicFramePr>
        <p:xfrm>
          <a:off x="2575112" y="2108150"/>
          <a:ext cx="5340725" cy="2781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350" b="0" dirty="0">
                          <a:solidFill>
                            <a:schemeClr val="tx1"/>
                          </a:solidFill>
                        </a:rPr>
                        <a:t>2.1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rgbClr val="FF0000"/>
                          </a:solidFill>
                        </a:rPr>
                        <a:t>-4.2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5071CC-2E02-1349-8E56-935202951E2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F04D1B8-6525-4845-A76D-0E68F8C8EBB6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“Convolutions” scan DNA for a match to a motif</a:t>
            </a:r>
          </a:p>
        </p:txBody>
      </p:sp>
    </p:spTree>
    <p:extLst>
      <p:ext uri="{BB962C8B-B14F-4D97-AF65-F5344CB8AC3E}">
        <p14:creationId xmlns:p14="http://schemas.microsoft.com/office/powerpoint/2010/main" val="566537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25426-860C-CC41-8EE8-78B60A701A76}"/>
              </a:ext>
            </a:extLst>
          </p:cNvPr>
          <p:cNvSpPr/>
          <p:nvPr/>
        </p:nvSpPr>
        <p:spPr>
          <a:xfrm>
            <a:off x="268942" y="4333106"/>
            <a:ext cx="1848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Input Sequence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(X)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56A2ED-2FEB-134B-81D7-6040F307F3B2}"/>
              </a:ext>
            </a:extLst>
          </p:cNvPr>
          <p:cNvGraphicFramePr>
            <a:graphicFrameLocks noGrp="1"/>
          </p:cNvGraphicFramePr>
          <p:nvPr/>
        </p:nvGraphicFramePr>
        <p:xfrm>
          <a:off x="2645710" y="5482705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500CBC-97FB-3F45-AD92-ED395B451A92}"/>
              </a:ext>
            </a:extLst>
          </p:cNvPr>
          <p:cNvGraphicFramePr>
            <a:graphicFrameLocks noGrp="1"/>
          </p:cNvGraphicFramePr>
          <p:nvPr/>
        </p:nvGraphicFramePr>
        <p:xfrm>
          <a:off x="2218764" y="4134637"/>
          <a:ext cx="5838266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1B6E6C-232A-3241-9288-9CAFBAB7B2A1}"/>
              </a:ext>
            </a:extLst>
          </p:cNvPr>
          <p:cNvSpPr/>
          <p:nvPr/>
        </p:nvSpPr>
        <p:spPr>
          <a:xfrm>
            <a:off x="268942" y="2983096"/>
            <a:ext cx="184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PWM</a:t>
            </a:r>
          </a:p>
          <a:p>
            <a:r>
              <a:rPr lang="en-US" sz="1500" dirty="0">
                <a:latin typeface="Gill Sans MT" panose="020B0502020104020203" pitchFamily="34" charset="77"/>
              </a:rPr>
              <a:t>(W)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43CA39-3F7C-B14F-8CE5-4C2738CDAE2B}"/>
              </a:ext>
            </a:extLst>
          </p:cNvPr>
          <p:cNvGraphicFramePr>
            <a:graphicFrameLocks noGrp="1"/>
          </p:cNvGraphicFramePr>
          <p:nvPr/>
        </p:nvGraphicFramePr>
        <p:xfrm>
          <a:off x="3009019" y="2822242"/>
          <a:ext cx="2950028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019">
                  <a:extLst>
                    <a:ext uri="{9D8B030D-6E8A-4147-A177-3AD203B41FA5}">
                      <a16:colId xmlns:a16="http://schemas.microsoft.com/office/drawing/2014/main" val="611777019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47914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7019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470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203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-3.2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606CCC8-668D-D043-87EF-28B6CBD7618D}"/>
              </a:ext>
            </a:extLst>
          </p:cNvPr>
          <p:cNvSpPr/>
          <p:nvPr/>
        </p:nvSpPr>
        <p:spPr>
          <a:xfrm>
            <a:off x="268942" y="1995990"/>
            <a:ext cx="19498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Motif match scores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CE6AD0-9304-D846-A154-602698EC0DEE}"/>
              </a:ext>
            </a:extLst>
          </p:cNvPr>
          <p:cNvGraphicFramePr>
            <a:graphicFrameLocks noGrp="1"/>
          </p:cNvGraphicFramePr>
          <p:nvPr/>
        </p:nvGraphicFramePr>
        <p:xfrm>
          <a:off x="2575112" y="2108150"/>
          <a:ext cx="5340725" cy="2781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tx1"/>
                          </a:solidFill>
                        </a:rPr>
                        <a:t>2.1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-4.2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-24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-17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-18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-11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E101176-FFDF-8042-98D3-8BD0CAA2FA2C}"/>
              </a:ext>
            </a:extLst>
          </p:cNvPr>
          <p:cNvSpPr/>
          <p:nvPr/>
        </p:nvSpPr>
        <p:spPr>
          <a:xfrm>
            <a:off x="6222628" y="3020711"/>
            <a:ext cx="27936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Scan entire sequence to score each position</a:t>
            </a:r>
            <a:endParaRPr lang="en-US" sz="1500" dirty="0">
              <a:latin typeface="Gill Sans MT" panose="020B0502020104020203" pitchFamily="34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F0711A-A9AC-8B4E-8E8B-3531228D1683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AD97D5B-C969-1446-A45F-826EEEB50B07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“Convolutions” scan DNA for a match to a motif</a:t>
            </a:r>
          </a:p>
        </p:txBody>
      </p:sp>
    </p:spTree>
    <p:extLst>
      <p:ext uri="{BB962C8B-B14F-4D97-AF65-F5344CB8AC3E}">
        <p14:creationId xmlns:p14="http://schemas.microsoft.com/office/powerpoint/2010/main" val="1463025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1EEBFE8-3341-6647-8A6C-F9AA17E830FC}"/>
              </a:ext>
            </a:extLst>
          </p:cNvPr>
          <p:cNvGraphicFramePr>
            <a:graphicFrameLocks noGrp="1"/>
          </p:cNvGraphicFramePr>
          <p:nvPr/>
        </p:nvGraphicFramePr>
        <p:xfrm>
          <a:off x="348883" y="3348543"/>
          <a:ext cx="2464950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5A17C731-9643-CD46-9172-96BFFEFEAC43}"/>
              </a:ext>
            </a:extLst>
          </p:cNvPr>
          <p:cNvSpPr/>
          <p:nvPr/>
        </p:nvSpPr>
        <p:spPr>
          <a:xfrm>
            <a:off x="1128812" y="2426723"/>
            <a:ext cx="397266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1F636B-D39A-F847-9661-38EB8912035B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567399" y="2765810"/>
            <a:ext cx="619592" cy="58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379413-ECF1-8A45-B188-C95941115AD1}"/>
              </a:ext>
            </a:extLst>
          </p:cNvPr>
          <p:cNvCxnSpPr>
            <a:endCxn id="19" idx="4"/>
          </p:cNvCxnSpPr>
          <p:nvPr/>
        </p:nvCxnSpPr>
        <p:spPr>
          <a:xfrm flipV="1">
            <a:off x="1021237" y="2823988"/>
            <a:ext cx="306209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29E5C-51E0-B942-AD4C-15DC9F8F7898}"/>
              </a:ext>
            </a:extLst>
          </p:cNvPr>
          <p:cNvCxnSpPr>
            <a:endCxn id="19" idx="4"/>
          </p:cNvCxnSpPr>
          <p:nvPr/>
        </p:nvCxnSpPr>
        <p:spPr>
          <a:xfrm flipV="1">
            <a:off x="1327445" y="2823988"/>
            <a:ext cx="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575228-FE30-C84E-A545-D158B94FB0ED}"/>
              </a:ext>
            </a:extLst>
          </p:cNvPr>
          <p:cNvCxnSpPr/>
          <p:nvPr/>
        </p:nvCxnSpPr>
        <p:spPr>
          <a:xfrm flipH="1" flipV="1">
            <a:off x="1414563" y="2823988"/>
            <a:ext cx="34290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1968DC-C2AA-F44E-BD58-5639C82FBC58}"/>
              </a:ext>
            </a:extLst>
          </p:cNvPr>
          <p:cNvCxnSpPr>
            <a:endCxn id="19" idx="5"/>
          </p:cNvCxnSpPr>
          <p:nvPr/>
        </p:nvCxnSpPr>
        <p:spPr>
          <a:xfrm flipH="1" flipV="1">
            <a:off x="1467901" y="2765811"/>
            <a:ext cx="619592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A2CA5C-ACF2-C54D-AE72-975121E2E536}"/>
              </a:ext>
            </a:extLst>
          </p:cNvPr>
          <p:cNvCxnSpPr>
            <a:endCxn id="19" idx="5"/>
          </p:cNvCxnSpPr>
          <p:nvPr/>
        </p:nvCxnSpPr>
        <p:spPr>
          <a:xfrm flipH="1" flipV="1">
            <a:off x="1467900" y="2765811"/>
            <a:ext cx="1116557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FD2471-8241-7243-9DD8-FD9D76C10B04}"/>
              </a:ext>
            </a:extLst>
          </p:cNvPr>
          <p:cNvCxnSpPr>
            <a:stCxn id="19" idx="0"/>
          </p:cNvCxnSpPr>
          <p:nvPr/>
        </p:nvCxnSpPr>
        <p:spPr>
          <a:xfrm flipV="1">
            <a:off x="1327445" y="2050864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77D31E6-77A9-B64A-8CCB-471BDC20E790}"/>
              </a:ext>
            </a:extLst>
          </p:cNvPr>
          <p:cNvSpPr/>
          <p:nvPr/>
        </p:nvSpPr>
        <p:spPr>
          <a:xfrm>
            <a:off x="712765" y="1710323"/>
            <a:ext cx="15584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Motif score, Y=F(X)</a:t>
            </a:r>
            <a:endParaRPr lang="en-US" sz="13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03FB41-03FC-EF49-82C2-72A67EEE6F94}"/>
              </a:ext>
            </a:extLst>
          </p:cNvPr>
          <p:cNvSpPr/>
          <p:nvPr/>
        </p:nvSpPr>
        <p:spPr>
          <a:xfrm>
            <a:off x="3625735" y="2297833"/>
            <a:ext cx="25587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Z = w</a:t>
            </a:r>
            <a:r>
              <a:rPr lang="en-US" sz="2100" baseline="-25000" dirty="0">
                <a:latin typeface="Gill Sans MT" panose="020B0502020104020203" pitchFamily="34" charset="77"/>
              </a:rPr>
              <a:t>1</a:t>
            </a:r>
            <a:r>
              <a:rPr lang="en-US" sz="2100" dirty="0">
                <a:latin typeface="Gill Sans MT" panose="020B0502020104020203" pitchFamily="34" charset="77"/>
              </a:rPr>
              <a:t>x</a:t>
            </a:r>
            <a:r>
              <a:rPr lang="en-US" sz="2100" baseline="-25000" dirty="0">
                <a:latin typeface="Gill Sans MT" panose="020B0502020104020203" pitchFamily="34" charset="77"/>
              </a:rPr>
              <a:t>1</a:t>
            </a:r>
            <a:r>
              <a:rPr lang="en-US" sz="2100" dirty="0">
                <a:latin typeface="Gill Sans MT" panose="020B0502020104020203" pitchFamily="34" charset="77"/>
              </a:rPr>
              <a:t>+w</a:t>
            </a:r>
            <a:r>
              <a:rPr lang="en-US" sz="2100" baseline="-25000" dirty="0">
                <a:latin typeface="Gill Sans MT" panose="020B0502020104020203" pitchFamily="34" charset="77"/>
              </a:rPr>
              <a:t>2</a:t>
            </a:r>
            <a:r>
              <a:rPr lang="en-US" sz="2100" dirty="0">
                <a:latin typeface="Gill Sans MT" panose="020B0502020104020203" pitchFamily="34" charset="77"/>
              </a:rPr>
              <a:t>x</a:t>
            </a:r>
            <a:r>
              <a:rPr lang="en-US" sz="2100" baseline="-25000" dirty="0">
                <a:latin typeface="Gill Sans MT" panose="020B0502020104020203" pitchFamily="34" charset="77"/>
              </a:rPr>
              <a:t>2</a:t>
            </a:r>
            <a:r>
              <a:rPr lang="en-US" sz="2100" dirty="0">
                <a:latin typeface="Gill Sans MT" panose="020B0502020104020203" pitchFamily="34" charset="77"/>
              </a:rPr>
              <a:t>+…+b</a:t>
            </a:r>
            <a:endParaRPr lang="en-US" sz="2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1E6925-EA5F-BA4E-8B1F-5E79FBF5DA89}"/>
              </a:ext>
            </a:extLst>
          </p:cNvPr>
          <p:cNvSpPr/>
          <p:nvPr/>
        </p:nvSpPr>
        <p:spPr>
          <a:xfrm>
            <a:off x="3608004" y="2901227"/>
            <a:ext cx="11368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Y = h(Z)</a:t>
            </a:r>
            <a:endParaRPr lang="en-US" sz="21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B9A3AC-F373-9A4D-A360-23F0C0329C8A}"/>
              </a:ext>
            </a:extLst>
          </p:cNvPr>
          <p:cNvSpPr/>
          <p:nvPr/>
        </p:nvSpPr>
        <p:spPr>
          <a:xfrm>
            <a:off x="4520049" y="1887341"/>
            <a:ext cx="19281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u="sng" dirty="0">
                <a:solidFill>
                  <a:srgbClr val="FF0000"/>
                </a:solidFill>
                <a:latin typeface="Gill Sans MT" panose="020B0502020104020203" pitchFamily="34" charset="77"/>
              </a:rPr>
              <a:t>Parameters (weights)</a:t>
            </a:r>
            <a:endParaRPr lang="en-US" sz="1350" b="1" u="sng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EC915A-C549-4041-A870-41A7679E125A}"/>
              </a:ext>
            </a:extLst>
          </p:cNvPr>
          <p:cNvCxnSpPr>
            <a:stCxn id="31" idx="2"/>
          </p:cNvCxnSpPr>
          <p:nvPr/>
        </p:nvCxnSpPr>
        <p:spPr>
          <a:xfrm flipH="1">
            <a:off x="4271130" y="2187423"/>
            <a:ext cx="1212998" cy="255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8E51487-A073-B94A-A821-E5BA5808864E}"/>
              </a:ext>
            </a:extLst>
          </p:cNvPr>
          <p:cNvCxnSpPr>
            <a:stCxn id="31" idx="2"/>
          </p:cNvCxnSpPr>
          <p:nvPr/>
        </p:nvCxnSpPr>
        <p:spPr>
          <a:xfrm flipH="1">
            <a:off x="4994066" y="2187423"/>
            <a:ext cx="490062" cy="255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0EEBF54-60FC-2A4C-9294-BE6125916588}"/>
              </a:ext>
            </a:extLst>
          </p:cNvPr>
          <p:cNvCxnSpPr>
            <a:stCxn id="31" idx="2"/>
          </p:cNvCxnSpPr>
          <p:nvPr/>
        </p:nvCxnSpPr>
        <p:spPr>
          <a:xfrm>
            <a:off x="5484128" y="2187423"/>
            <a:ext cx="411092" cy="184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A7ABDAA-E25B-1246-B630-5D01552CC565}"/>
              </a:ext>
            </a:extLst>
          </p:cNvPr>
          <p:cNvSpPr/>
          <p:nvPr/>
        </p:nvSpPr>
        <p:spPr>
          <a:xfrm>
            <a:off x="4693589" y="2967847"/>
            <a:ext cx="408105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u="sng" dirty="0">
                <a:solidFill>
                  <a:srgbClr val="FF0000"/>
                </a:solidFill>
                <a:latin typeface="Gill Sans MT" panose="020B0502020104020203" pitchFamily="34" charset="77"/>
              </a:rPr>
              <a:t>Non-linear transformation (e.g. logistic or </a:t>
            </a:r>
            <a:r>
              <a:rPr lang="en-US" sz="1350" b="1" u="sng" dirty="0" err="1">
                <a:solidFill>
                  <a:srgbClr val="FF0000"/>
                </a:solidFill>
                <a:latin typeface="Gill Sans MT" panose="020B0502020104020203" pitchFamily="34" charset="77"/>
              </a:rPr>
              <a:t>ReLu</a:t>
            </a:r>
            <a:r>
              <a:rPr lang="en-US" sz="1350" b="1" u="sng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  <a:endParaRPr lang="en-US" sz="1350" b="1" u="sng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3A42F4-EC3B-264D-80BE-C01CE3761CE3}"/>
              </a:ext>
            </a:extLst>
          </p:cNvPr>
          <p:cNvSpPr/>
          <p:nvPr/>
        </p:nvSpPr>
        <p:spPr>
          <a:xfrm>
            <a:off x="3770405" y="3995711"/>
            <a:ext cx="15424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Logistic (sigmoid)</a:t>
            </a:r>
            <a:endParaRPr lang="en-US" sz="15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522678-FF2C-5545-8148-000C7503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44" y="4252713"/>
            <a:ext cx="2619375" cy="174307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A1CDAD0-5174-BA4C-8DE5-8E7F1F063312}"/>
              </a:ext>
            </a:extLst>
          </p:cNvPr>
          <p:cNvSpPr/>
          <p:nvPr/>
        </p:nvSpPr>
        <p:spPr>
          <a:xfrm>
            <a:off x="309765" y="3661003"/>
            <a:ext cx="3642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X</a:t>
            </a:r>
            <a:r>
              <a:rPr lang="en-US" sz="1350" baseline="-25000" dirty="0">
                <a:latin typeface="Gill Sans MT" panose="020B0502020104020203" pitchFamily="34" charset="77"/>
              </a:rPr>
              <a:t>1</a:t>
            </a:r>
            <a:endParaRPr lang="en-US" sz="1350" baseline="-25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D0F53B5-039C-0741-B69F-514CF8D19FC7}"/>
              </a:ext>
            </a:extLst>
          </p:cNvPr>
          <p:cNvSpPr/>
          <p:nvPr/>
        </p:nvSpPr>
        <p:spPr>
          <a:xfrm>
            <a:off x="2466144" y="3664229"/>
            <a:ext cx="3642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Gill Sans MT" panose="020B0502020104020203" pitchFamily="34" charset="77"/>
              </a:rPr>
              <a:t>X</a:t>
            </a:r>
            <a:r>
              <a:rPr lang="en-US" sz="1350" baseline="-25000" dirty="0" err="1">
                <a:latin typeface="Gill Sans MT" panose="020B0502020104020203" pitchFamily="34" charset="77"/>
              </a:rPr>
              <a:t>n</a:t>
            </a:r>
            <a:endParaRPr lang="en-US" sz="1350" baseline="-25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6584E4-0DC3-CB4B-9FE4-F1849C2E69CE}"/>
              </a:ext>
            </a:extLst>
          </p:cNvPr>
          <p:cNvSpPr/>
          <p:nvPr/>
        </p:nvSpPr>
        <p:spPr>
          <a:xfrm>
            <a:off x="780605" y="3661714"/>
            <a:ext cx="3642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X</a:t>
            </a:r>
            <a:r>
              <a:rPr lang="en-US" sz="1350" baseline="-25000" dirty="0">
                <a:latin typeface="Gill Sans MT" panose="020B0502020104020203" pitchFamily="34" charset="77"/>
              </a:rPr>
              <a:t>2</a:t>
            </a:r>
            <a:endParaRPr lang="en-US" sz="1350" baseline="-250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5A2357-0E85-C946-9E13-0901EF34FB2B}"/>
              </a:ext>
            </a:extLst>
          </p:cNvPr>
          <p:cNvSpPr/>
          <p:nvPr/>
        </p:nvSpPr>
        <p:spPr>
          <a:xfrm>
            <a:off x="1482617" y="3649338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…</a:t>
            </a:r>
            <a:endParaRPr lang="en-US" sz="1350" baseline="-25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3C067B-113C-574A-AEF6-E604AEFADF05}"/>
              </a:ext>
            </a:extLst>
          </p:cNvPr>
          <p:cNvSpPr/>
          <p:nvPr/>
        </p:nvSpPr>
        <p:spPr>
          <a:xfrm>
            <a:off x="530586" y="2829348"/>
            <a:ext cx="3674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w</a:t>
            </a:r>
            <a:r>
              <a:rPr lang="en-US" sz="1350" baseline="-25000" dirty="0">
                <a:latin typeface="Gill Sans MT" panose="020B0502020104020203" pitchFamily="34" charset="77"/>
              </a:rPr>
              <a:t>1</a:t>
            </a:r>
            <a:endParaRPr lang="en-US" sz="1350" baseline="-25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4F162F-19BE-C242-A249-72AB8EE3B199}"/>
              </a:ext>
            </a:extLst>
          </p:cNvPr>
          <p:cNvSpPr/>
          <p:nvPr/>
        </p:nvSpPr>
        <p:spPr>
          <a:xfrm>
            <a:off x="1980209" y="2809267"/>
            <a:ext cx="3674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Gill Sans MT" panose="020B0502020104020203" pitchFamily="34" charset="77"/>
              </a:rPr>
              <a:t>w</a:t>
            </a:r>
            <a:r>
              <a:rPr lang="en-US" sz="1350" baseline="-25000" dirty="0" err="1">
                <a:latin typeface="Gill Sans MT" panose="020B0502020104020203" pitchFamily="34" charset="77"/>
              </a:rPr>
              <a:t>n</a:t>
            </a:r>
            <a:endParaRPr lang="en-US" sz="1350" baseline="-25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860732-D696-4841-8DCF-7DAAF38853B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D5E32BB-3C92-0E47-857E-7D83386E941C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A neuron is a pattern detector</a:t>
            </a:r>
          </a:p>
        </p:txBody>
      </p:sp>
    </p:spTree>
    <p:extLst>
      <p:ext uri="{BB962C8B-B14F-4D97-AF65-F5344CB8AC3E}">
        <p14:creationId xmlns:p14="http://schemas.microsoft.com/office/powerpoint/2010/main" val="33543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5098E8-3906-A548-8F13-3F151AA523E9}"/>
              </a:ext>
            </a:extLst>
          </p:cNvPr>
          <p:cNvGraphicFramePr>
            <a:graphicFrameLocks noGrp="1"/>
          </p:cNvGraphicFramePr>
          <p:nvPr/>
        </p:nvGraphicFramePr>
        <p:xfrm>
          <a:off x="991721" y="5230572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2705448-DAE3-074D-AE29-390BA1819826}"/>
              </a:ext>
            </a:extLst>
          </p:cNvPr>
          <p:cNvSpPr/>
          <p:nvPr/>
        </p:nvSpPr>
        <p:spPr>
          <a:xfrm>
            <a:off x="1771649" y="4308752"/>
            <a:ext cx="397266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85FEAA-1713-CE4F-8888-1F36F943032E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210236" y="4647839"/>
            <a:ext cx="619592" cy="58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27B1C2-7FAF-574F-B987-4105E5579A13}"/>
              </a:ext>
            </a:extLst>
          </p:cNvPr>
          <p:cNvCxnSpPr>
            <a:endCxn id="7" idx="4"/>
          </p:cNvCxnSpPr>
          <p:nvPr/>
        </p:nvCxnSpPr>
        <p:spPr>
          <a:xfrm flipV="1">
            <a:off x="1664074" y="4706017"/>
            <a:ext cx="306209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B6D5DC-BA7D-2848-BC44-C644190A86B4}"/>
              </a:ext>
            </a:extLst>
          </p:cNvPr>
          <p:cNvCxnSpPr>
            <a:endCxn id="7" idx="4"/>
          </p:cNvCxnSpPr>
          <p:nvPr/>
        </p:nvCxnSpPr>
        <p:spPr>
          <a:xfrm flipV="1">
            <a:off x="1970282" y="4706017"/>
            <a:ext cx="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16222D-6985-4C40-9068-6BE19C2243DA}"/>
              </a:ext>
            </a:extLst>
          </p:cNvPr>
          <p:cNvCxnSpPr/>
          <p:nvPr/>
        </p:nvCxnSpPr>
        <p:spPr>
          <a:xfrm flipH="1" flipV="1">
            <a:off x="2057400" y="4706017"/>
            <a:ext cx="34290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6EC979-4472-2D49-9785-F7122C5927E0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2110738" y="4647840"/>
            <a:ext cx="619592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B674BD-46E1-4943-A898-1F17D24A77AD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2110737" y="4647840"/>
            <a:ext cx="1116557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1F260-DF11-6045-A89B-043D9DAC6AF2}"/>
              </a:ext>
            </a:extLst>
          </p:cNvPr>
          <p:cNvCxnSpPr>
            <a:stCxn id="7" idx="0"/>
          </p:cNvCxnSpPr>
          <p:nvPr/>
        </p:nvCxnSpPr>
        <p:spPr>
          <a:xfrm flipV="1">
            <a:off x="1970282" y="3932893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B2806B-AF7E-F24B-B2F8-69F2EDED5303}"/>
              </a:ext>
            </a:extLst>
          </p:cNvPr>
          <p:cNvSpPr/>
          <p:nvPr/>
        </p:nvSpPr>
        <p:spPr>
          <a:xfrm>
            <a:off x="1622129" y="3664944"/>
            <a:ext cx="99072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Motif score</a:t>
            </a:r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761532-6A75-F141-B14B-49DD795B92B4}"/>
              </a:ext>
            </a:extLst>
          </p:cNvPr>
          <p:cNvSpPr/>
          <p:nvPr/>
        </p:nvSpPr>
        <p:spPr>
          <a:xfrm>
            <a:off x="2168916" y="2395814"/>
            <a:ext cx="3303788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Is TF bound?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5913AD-1763-6349-8292-1411883356ED}"/>
              </a:ext>
            </a:extLst>
          </p:cNvPr>
          <p:cNvCxnSpPr/>
          <p:nvPr/>
        </p:nvCxnSpPr>
        <p:spPr>
          <a:xfrm flipV="1">
            <a:off x="3820809" y="2019955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ED5468-CE9C-9F47-B7B2-F41E0251F98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E289F08-3C26-D041-ADBD-F92E02CDF12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Deep convolutional neural 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174265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5098E8-3906-A548-8F13-3F151AA523E9}"/>
              </a:ext>
            </a:extLst>
          </p:cNvPr>
          <p:cNvGraphicFramePr>
            <a:graphicFrameLocks noGrp="1"/>
          </p:cNvGraphicFramePr>
          <p:nvPr/>
        </p:nvGraphicFramePr>
        <p:xfrm>
          <a:off x="991721" y="5230572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2705448-DAE3-074D-AE29-390BA1819826}"/>
              </a:ext>
            </a:extLst>
          </p:cNvPr>
          <p:cNvSpPr/>
          <p:nvPr/>
        </p:nvSpPr>
        <p:spPr>
          <a:xfrm>
            <a:off x="1580030" y="4308752"/>
            <a:ext cx="397266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85FEAA-1713-CE4F-8888-1F36F943032E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018616" y="4647839"/>
            <a:ext cx="619592" cy="58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27B1C2-7FAF-574F-B987-4105E5579A13}"/>
              </a:ext>
            </a:extLst>
          </p:cNvPr>
          <p:cNvCxnSpPr>
            <a:endCxn id="7" idx="4"/>
          </p:cNvCxnSpPr>
          <p:nvPr/>
        </p:nvCxnSpPr>
        <p:spPr>
          <a:xfrm flipV="1">
            <a:off x="1472454" y="4706017"/>
            <a:ext cx="306209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B6D5DC-BA7D-2848-BC44-C644190A86B4}"/>
              </a:ext>
            </a:extLst>
          </p:cNvPr>
          <p:cNvCxnSpPr>
            <a:endCxn id="7" idx="4"/>
          </p:cNvCxnSpPr>
          <p:nvPr/>
        </p:nvCxnSpPr>
        <p:spPr>
          <a:xfrm flipV="1">
            <a:off x="1778663" y="4706017"/>
            <a:ext cx="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16222D-6985-4C40-9068-6BE19C2243DA}"/>
              </a:ext>
            </a:extLst>
          </p:cNvPr>
          <p:cNvCxnSpPr/>
          <p:nvPr/>
        </p:nvCxnSpPr>
        <p:spPr>
          <a:xfrm flipH="1" flipV="1">
            <a:off x="1865780" y="4706017"/>
            <a:ext cx="34290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6EC979-4472-2D49-9785-F7122C5927E0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1919118" y="4647840"/>
            <a:ext cx="619592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B674BD-46E1-4943-A898-1F17D24A77AD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1919117" y="4647840"/>
            <a:ext cx="1116557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1F260-DF11-6045-A89B-043D9DAC6AF2}"/>
              </a:ext>
            </a:extLst>
          </p:cNvPr>
          <p:cNvCxnSpPr>
            <a:stCxn id="7" idx="0"/>
          </p:cNvCxnSpPr>
          <p:nvPr/>
        </p:nvCxnSpPr>
        <p:spPr>
          <a:xfrm flipV="1">
            <a:off x="1778663" y="3932893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B2806B-AF7E-F24B-B2F8-69F2EDED5303}"/>
              </a:ext>
            </a:extLst>
          </p:cNvPr>
          <p:cNvSpPr/>
          <p:nvPr/>
        </p:nvSpPr>
        <p:spPr>
          <a:xfrm>
            <a:off x="169983" y="3977842"/>
            <a:ext cx="136054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Score </a:t>
            </a:r>
            <a:r>
              <a:rPr lang="en-US" sz="1350" u="sng" dirty="0">
                <a:latin typeface="Gill Sans MT" panose="020B0502020104020203" pitchFamily="34" charset="77"/>
              </a:rPr>
              <a:t>many</a:t>
            </a:r>
            <a:r>
              <a:rPr lang="en-US" sz="1350" dirty="0">
                <a:latin typeface="Gill Sans MT" panose="020B0502020104020203" pitchFamily="34" charset="77"/>
              </a:rPr>
              <a:t> different motifs (filters)</a:t>
            </a:r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761532-6A75-F141-B14B-49DD795B92B4}"/>
              </a:ext>
            </a:extLst>
          </p:cNvPr>
          <p:cNvSpPr/>
          <p:nvPr/>
        </p:nvSpPr>
        <p:spPr>
          <a:xfrm>
            <a:off x="2168916" y="2395814"/>
            <a:ext cx="3303788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Is TF bound?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5913AD-1763-6349-8292-1411883356ED}"/>
              </a:ext>
            </a:extLst>
          </p:cNvPr>
          <p:cNvCxnSpPr/>
          <p:nvPr/>
        </p:nvCxnSpPr>
        <p:spPr>
          <a:xfrm flipV="1">
            <a:off x="3820809" y="2019955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1D3A497-9711-3549-A379-4A020B5931D7}"/>
              </a:ext>
            </a:extLst>
          </p:cNvPr>
          <p:cNvSpPr/>
          <p:nvPr/>
        </p:nvSpPr>
        <p:spPr>
          <a:xfrm>
            <a:off x="1720484" y="4308752"/>
            <a:ext cx="397266" cy="397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5FF06F-441F-FA4A-BB95-729868674791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1159071" y="4647839"/>
            <a:ext cx="619592" cy="5827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63CF70-22EE-AB40-A9DA-5C6ABB3BDF06}"/>
              </a:ext>
            </a:extLst>
          </p:cNvPr>
          <p:cNvCxnSpPr>
            <a:endCxn id="16" idx="4"/>
          </p:cNvCxnSpPr>
          <p:nvPr/>
        </p:nvCxnSpPr>
        <p:spPr>
          <a:xfrm flipV="1">
            <a:off x="1612909" y="4706017"/>
            <a:ext cx="306209" cy="524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641DFD-F13C-914C-BC92-8AC9B8B069D5}"/>
              </a:ext>
            </a:extLst>
          </p:cNvPr>
          <p:cNvCxnSpPr>
            <a:endCxn id="16" idx="4"/>
          </p:cNvCxnSpPr>
          <p:nvPr/>
        </p:nvCxnSpPr>
        <p:spPr>
          <a:xfrm flipV="1">
            <a:off x="1919117" y="4706017"/>
            <a:ext cx="0" cy="524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4E7702-0937-BA42-87A8-03D188AD96E5}"/>
              </a:ext>
            </a:extLst>
          </p:cNvPr>
          <p:cNvCxnSpPr/>
          <p:nvPr/>
        </p:nvCxnSpPr>
        <p:spPr>
          <a:xfrm flipH="1" flipV="1">
            <a:off x="2006235" y="4706017"/>
            <a:ext cx="342900" cy="524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5DB816-7FE8-0543-B2CA-074B2064E624}"/>
              </a:ext>
            </a:extLst>
          </p:cNvPr>
          <p:cNvCxnSpPr>
            <a:endCxn id="16" idx="5"/>
          </p:cNvCxnSpPr>
          <p:nvPr/>
        </p:nvCxnSpPr>
        <p:spPr>
          <a:xfrm flipH="1" flipV="1">
            <a:off x="2059573" y="4647840"/>
            <a:ext cx="619592" cy="582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D9F5BC-260F-744E-A364-EB23C3CC17C5}"/>
              </a:ext>
            </a:extLst>
          </p:cNvPr>
          <p:cNvCxnSpPr>
            <a:endCxn id="16" idx="5"/>
          </p:cNvCxnSpPr>
          <p:nvPr/>
        </p:nvCxnSpPr>
        <p:spPr>
          <a:xfrm flipH="1" flipV="1">
            <a:off x="2059572" y="4647840"/>
            <a:ext cx="1116557" cy="582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5E018-2EF5-9749-8CAF-3161C4F547A3}"/>
              </a:ext>
            </a:extLst>
          </p:cNvPr>
          <p:cNvCxnSpPr>
            <a:stCxn id="16" idx="0"/>
          </p:cNvCxnSpPr>
          <p:nvPr/>
        </p:nvCxnSpPr>
        <p:spPr>
          <a:xfrm flipV="1">
            <a:off x="1919117" y="3932893"/>
            <a:ext cx="0" cy="3758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07747F5-51E7-784D-AC9F-D227F772C0A0}"/>
              </a:ext>
            </a:extLst>
          </p:cNvPr>
          <p:cNvSpPr/>
          <p:nvPr/>
        </p:nvSpPr>
        <p:spPr>
          <a:xfrm>
            <a:off x="1829828" y="4308751"/>
            <a:ext cx="397266" cy="39726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190DFE-BB59-7748-BB0A-9E48DABE993B}"/>
              </a:ext>
            </a:extLst>
          </p:cNvPr>
          <p:cNvCxnSpPr>
            <a:cxnSpLocks/>
            <a:endCxn id="27" idx="3"/>
          </p:cNvCxnSpPr>
          <p:nvPr/>
        </p:nvCxnSpPr>
        <p:spPr>
          <a:xfrm flipV="1">
            <a:off x="1268414" y="4647838"/>
            <a:ext cx="619592" cy="5827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8F0A69-F2A5-6D44-8ED5-A5D75571168D}"/>
              </a:ext>
            </a:extLst>
          </p:cNvPr>
          <p:cNvCxnSpPr>
            <a:endCxn id="27" idx="4"/>
          </p:cNvCxnSpPr>
          <p:nvPr/>
        </p:nvCxnSpPr>
        <p:spPr>
          <a:xfrm flipV="1">
            <a:off x="1722252" y="4706017"/>
            <a:ext cx="306209" cy="5245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3595EF-018F-ED46-BD6A-692A3A178516}"/>
              </a:ext>
            </a:extLst>
          </p:cNvPr>
          <p:cNvCxnSpPr>
            <a:endCxn id="27" idx="4"/>
          </p:cNvCxnSpPr>
          <p:nvPr/>
        </p:nvCxnSpPr>
        <p:spPr>
          <a:xfrm flipV="1">
            <a:off x="2028461" y="4706017"/>
            <a:ext cx="0" cy="5245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2728B7-0324-1745-975D-4A9DD0AA4090}"/>
              </a:ext>
            </a:extLst>
          </p:cNvPr>
          <p:cNvCxnSpPr/>
          <p:nvPr/>
        </p:nvCxnSpPr>
        <p:spPr>
          <a:xfrm flipH="1" flipV="1">
            <a:off x="2115578" y="4706017"/>
            <a:ext cx="342900" cy="5245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26708-4F27-C54C-A558-82753046FD60}"/>
              </a:ext>
            </a:extLst>
          </p:cNvPr>
          <p:cNvCxnSpPr>
            <a:endCxn id="27" idx="5"/>
          </p:cNvCxnSpPr>
          <p:nvPr/>
        </p:nvCxnSpPr>
        <p:spPr>
          <a:xfrm flipH="1" flipV="1">
            <a:off x="2168916" y="4647839"/>
            <a:ext cx="619592" cy="5827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6A589A-6C37-264E-8922-4F0C711DF5AC}"/>
              </a:ext>
            </a:extLst>
          </p:cNvPr>
          <p:cNvCxnSpPr>
            <a:endCxn id="27" idx="5"/>
          </p:cNvCxnSpPr>
          <p:nvPr/>
        </p:nvCxnSpPr>
        <p:spPr>
          <a:xfrm flipH="1" flipV="1">
            <a:off x="2168915" y="4647839"/>
            <a:ext cx="1116557" cy="5827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A115BB-ACD7-314F-BA06-C0BDB4A98431}"/>
              </a:ext>
            </a:extLst>
          </p:cNvPr>
          <p:cNvCxnSpPr>
            <a:stCxn id="27" idx="0"/>
          </p:cNvCxnSpPr>
          <p:nvPr/>
        </p:nvCxnSpPr>
        <p:spPr>
          <a:xfrm flipV="1">
            <a:off x="2028461" y="3932892"/>
            <a:ext cx="0" cy="3758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DACE58A-424E-CA49-BEF0-BBCD9B214F28}"/>
              </a:ext>
            </a:extLst>
          </p:cNvPr>
          <p:cNvGrpSpPr/>
          <p:nvPr/>
        </p:nvGrpSpPr>
        <p:grpSpPr>
          <a:xfrm>
            <a:off x="1975123" y="3922433"/>
            <a:ext cx="2266856" cy="1297681"/>
            <a:chOff x="5040624" y="3167854"/>
            <a:chExt cx="3022475" cy="17302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F8CE83B-AD56-DA4F-A895-22B3E52AC6FE}"/>
                </a:ext>
              </a:extLst>
            </p:cNvPr>
            <p:cNvSpPr/>
            <p:nvPr/>
          </p:nvSpPr>
          <p:spPr>
            <a:xfrm>
              <a:off x="5789176" y="3669000"/>
              <a:ext cx="529688" cy="5296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1B03C7-EA0D-2141-AC3B-C85F4DC5C0C6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flipV="1">
              <a:off x="5040624" y="4121117"/>
              <a:ext cx="826123" cy="776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B068F4-6A68-6544-A66B-C7F2050A44E0}"/>
                </a:ext>
              </a:extLst>
            </p:cNvPr>
            <p:cNvCxnSpPr>
              <a:endCxn id="36" idx="4"/>
            </p:cNvCxnSpPr>
            <p:nvPr/>
          </p:nvCxnSpPr>
          <p:spPr>
            <a:xfrm flipV="1">
              <a:off x="5645741" y="4198688"/>
              <a:ext cx="408279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0A2B724-5305-2149-AD33-BC730A58AB3A}"/>
                </a:ext>
              </a:extLst>
            </p:cNvPr>
            <p:cNvCxnSpPr>
              <a:endCxn id="36" idx="4"/>
            </p:cNvCxnSpPr>
            <p:nvPr/>
          </p:nvCxnSpPr>
          <p:spPr>
            <a:xfrm flipV="1">
              <a:off x="6054020" y="4198688"/>
              <a:ext cx="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C3A234-BE7A-614E-BC9A-A3397EA9F9A0}"/>
                </a:ext>
              </a:extLst>
            </p:cNvPr>
            <p:cNvCxnSpPr/>
            <p:nvPr/>
          </p:nvCxnSpPr>
          <p:spPr>
            <a:xfrm flipH="1" flipV="1">
              <a:off x="6170177" y="4198688"/>
              <a:ext cx="45720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9EA65E-945B-BB4F-A592-1CDDA2A94970}"/>
                </a:ext>
              </a:extLst>
            </p:cNvPr>
            <p:cNvCxnSpPr>
              <a:endCxn id="36" idx="5"/>
            </p:cNvCxnSpPr>
            <p:nvPr/>
          </p:nvCxnSpPr>
          <p:spPr>
            <a:xfrm flipH="1" flipV="1">
              <a:off x="6241293" y="4121117"/>
              <a:ext cx="826123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139E9A-E1C2-C047-957C-FC1527B884DB}"/>
                </a:ext>
              </a:extLst>
            </p:cNvPr>
            <p:cNvCxnSpPr>
              <a:endCxn id="36" idx="5"/>
            </p:cNvCxnSpPr>
            <p:nvPr/>
          </p:nvCxnSpPr>
          <p:spPr>
            <a:xfrm flipH="1" flipV="1">
              <a:off x="6241293" y="4121117"/>
              <a:ext cx="1488742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C4FB00-97B3-9F46-BC98-326AE7AC1C3C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6054020" y="3167855"/>
              <a:ext cx="0" cy="5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E79ED1-C396-6B4B-928A-B8BF1DE22BE6}"/>
                </a:ext>
              </a:extLst>
            </p:cNvPr>
            <p:cNvSpPr/>
            <p:nvPr/>
          </p:nvSpPr>
          <p:spPr>
            <a:xfrm>
              <a:off x="5976449" y="3669000"/>
              <a:ext cx="529688" cy="5296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5F4D906-DFE2-114B-98E2-ADCA69BC3C27}"/>
                </a:ext>
              </a:extLst>
            </p:cNvPr>
            <p:cNvCxnSpPr>
              <a:cxnSpLocks/>
              <a:endCxn id="44" idx="3"/>
            </p:cNvCxnSpPr>
            <p:nvPr/>
          </p:nvCxnSpPr>
          <p:spPr>
            <a:xfrm flipV="1">
              <a:off x="5227897" y="4121117"/>
              <a:ext cx="826123" cy="7769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F7A7C77-B419-D744-932A-DBE8E351426C}"/>
                </a:ext>
              </a:extLst>
            </p:cNvPr>
            <p:cNvCxnSpPr>
              <a:endCxn id="44" idx="4"/>
            </p:cNvCxnSpPr>
            <p:nvPr/>
          </p:nvCxnSpPr>
          <p:spPr>
            <a:xfrm flipV="1">
              <a:off x="5833014" y="4198688"/>
              <a:ext cx="408279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0A0348B-EEA8-F542-9D42-D86C59ED3DE2}"/>
                </a:ext>
              </a:extLst>
            </p:cNvPr>
            <p:cNvCxnSpPr>
              <a:endCxn id="44" idx="4"/>
            </p:cNvCxnSpPr>
            <p:nvPr/>
          </p:nvCxnSpPr>
          <p:spPr>
            <a:xfrm flipV="1">
              <a:off x="6241293" y="4198688"/>
              <a:ext cx="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65BE06-6E79-4745-A41F-DDD422976619}"/>
                </a:ext>
              </a:extLst>
            </p:cNvPr>
            <p:cNvCxnSpPr/>
            <p:nvPr/>
          </p:nvCxnSpPr>
          <p:spPr>
            <a:xfrm flipH="1" flipV="1">
              <a:off x="6357450" y="4198688"/>
              <a:ext cx="45720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B462986-3C05-1F40-A6B6-5C7C3A78E385}"/>
                </a:ext>
              </a:extLst>
            </p:cNvPr>
            <p:cNvCxnSpPr>
              <a:endCxn id="44" idx="5"/>
            </p:cNvCxnSpPr>
            <p:nvPr/>
          </p:nvCxnSpPr>
          <p:spPr>
            <a:xfrm flipH="1" flipV="1">
              <a:off x="6428566" y="4121117"/>
              <a:ext cx="826123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5D3298A-73E8-1546-9B06-807F092A1B44}"/>
                </a:ext>
              </a:extLst>
            </p:cNvPr>
            <p:cNvCxnSpPr>
              <a:endCxn id="44" idx="5"/>
            </p:cNvCxnSpPr>
            <p:nvPr/>
          </p:nvCxnSpPr>
          <p:spPr>
            <a:xfrm flipH="1" flipV="1">
              <a:off x="6428566" y="4121117"/>
              <a:ext cx="1488742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872FE71-12D1-9943-A168-52176DFF135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6241293" y="3167855"/>
              <a:ext cx="0" cy="501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3625AC6-6C2C-9348-BFE4-4E24B82C9B29}"/>
                </a:ext>
              </a:extLst>
            </p:cNvPr>
            <p:cNvSpPr/>
            <p:nvPr/>
          </p:nvSpPr>
          <p:spPr>
            <a:xfrm>
              <a:off x="6122240" y="3668999"/>
              <a:ext cx="529688" cy="5296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671AF3-8819-4E4D-BB76-11B6DBD3FD76}"/>
                </a:ext>
              </a:extLst>
            </p:cNvPr>
            <p:cNvCxnSpPr>
              <a:cxnSpLocks/>
              <a:endCxn id="52" idx="3"/>
            </p:cNvCxnSpPr>
            <p:nvPr/>
          </p:nvCxnSpPr>
          <p:spPr>
            <a:xfrm flipV="1">
              <a:off x="5373688" y="4121116"/>
              <a:ext cx="826123" cy="77697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75F45A6-AEB2-1342-AD27-7B0A4523A0EE}"/>
                </a:ext>
              </a:extLst>
            </p:cNvPr>
            <p:cNvCxnSpPr>
              <a:endCxn id="52" idx="4"/>
            </p:cNvCxnSpPr>
            <p:nvPr/>
          </p:nvCxnSpPr>
          <p:spPr>
            <a:xfrm flipV="1">
              <a:off x="5978805" y="4198687"/>
              <a:ext cx="408279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075930C-3A9F-ED43-9BE8-3E2109B078DB}"/>
                </a:ext>
              </a:extLst>
            </p:cNvPr>
            <p:cNvCxnSpPr>
              <a:endCxn id="52" idx="4"/>
            </p:cNvCxnSpPr>
            <p:nvPr/>
          </p:nvCxnSpPr>
          <p:spPr>
            <a:xfrm flipV="1">
              <a:off x="6387084" y="4198687"/>
              <a:ext cx="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54DE3E-B987-F141-9AB8-22F7832F72FA}"/>
                </a:ext>
              </a:extLst>
            </p:cNvPr>
            <p:cNvCxnSpPr/>
            <p:nvPr/>
          </p:nvCxnSpPr>
          <p:spPr>
            <a:xfrm flipH="1" flipV="1">
              <a:off x="6503241" y="4198687"/>
              <a:ext cx="45720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1003A28-C1B3-6340-B755-223A50FA5B1E}"/>
                </a:ext>
              </a:extLst>
            </p:cNvPr>
            <p:cNvCxnSpPr>
              <a:endCxn id="52" idx="5"/>
            </p:cNvCxnSpPr>
            <p:nvPr/>
          </p:nvCxnSpPr>
          <p:spPr>
            <a:xfrm flipH="1" flipV="1">
              <a:off x="6574357" y="4121116"/>
              <a:ext cx="826123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9A6E1B4-64ED-EE47-923E-F96E22A44502}"/>
                </a:ext>
              </a:extLst>
            </p:cNvPr>
            <p:cNvCxnSpPr>
              <a:endCxn id="52" idx="5"/>
            </p:cNvCxnSpPr>
            <p:nvPr/>
          </p:nvCxnSpPr>
          <p:spPr>
            <a:xfrm flipH="1" flipV="1">
              <a:off x="6574357" y="4121116"/>
              <a:ext cx="1488742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0552C0F-BDAF-6E48-9C94-BF16A2304E25}"/>
                </a:ext>
              </a:extLst>
            </p:cNvPr>
            <p:cNvCxnSpPr>
              <a:stCxn id="52" idx="0"/>
            </p:cNvCxnSpPr>
            <p:nvPr/>
          </p:nvCxnSpPr>
          <p:spPr>
            <a:xfrm flipV="1">
              <a:off x="6387084" y="3167854"/>
              <a:ext cx="0" cy="5011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56A4786-407B-D549-8017-FBD401F62A4B}"/>
              </a:ext>
            </a:extLst>
          </p:cNvPr>
          <p:cNvGrpSpPr/>
          <p:nvPr/>
        </p:nvGrpSpPr>
        <p:grpSpPr>
          <a:xfrm>
            <a:off x="3108038" y="3927661"/>
            <a:ext cx="2266856" cy="1297681"/>
            <a:chOff x="5040624" y="3167854"/>
            <a:chExt cx="3022475" cy="173024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78C34B-E87F-5649-A3A5-D24CAE82B302}"/>
                </a:ext>
              </a:extLst>
            </p:cNvPr>
            <p:cNvSpPr/>
            <p:nvPr/>
          </p:nvSpPr>
          <p:spPr>
            <a:xfrm>
              <a:off x="5789176" y="3669000"/>
              <a:ext cx="529688" cy="5296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801FA3-6C24-DA40-A4BE-D6CE450FB84A}"/>
                </a:ext>
              </a:extLst>
            </p:cNvPr>
            <p:cNvCxnSpPr>
              <a:cxnSpLocks/>
              <a:endCxn id="85" idx="3"/>
            </p:cNvCxnSpPr>
            <p:nvPr/>
          </p:nvCxnSpPr>
          <p:spPr>
            <a:xfrm flipV="1">
              <a:off x="5040624" y="4121117"/>
              <a:ext cx="826123" cy="776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13AB70-A776-7C44-ACD1-E4867AC64684}"/>
                </a:ext>
              </a:extLst>
            </p:cNvPr>
            <p:cNvCxnSpPr>
              <a:endCxn id="85" idx="4"/>
            </p:cNvCxnSpPr>
            <p:nvPr/>
          </p:nvCxnSpPr>
          <p:spPr>
            <a:xfrm flipV="1">
              <a:off x="5645741" y="4198688"/>
              <a:ext cx="408279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1D9560-9A1B-AE41-A9B2-9128F9E922CB}"/>
                </a:ext>
              </a:extLst>
            </p:cNvPr>
            <p:cNvCxnSpPr>
              <a:endCxn id="85" idx="4"/>
            </p:cNvCxnSpPr>
            <p:nvPr/>
          </p:nvCxnSpPr>
          <p:spPr>
            <a:xfrm flipV="1">
              <a:off x="6054020" y="4198688"/>
              <a:ext cx="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16D5D59-51B9-A646-8A94-83F6D74B189E}"/>
                </a:ext>
              </a:extLst>
            </p:cNvPr>
            <p:cNvCxnSpPr/>
            <p:nvPr/>
          </p:nvCxnSpPr>
          <p:spPr>
            <a:xfrm flipH="1" flipV="1">
              <a:off x="6170177" y="4198688"/>
              <a:ext cx="45720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E78BC1D-FEE3-FB41-B827-9CFCE9DB454E}"/>
                </a:ext>
              </a:extLst>
            </p:cNvPr>
            <p:cNvCxnSpPr>
              <a:endCxn id="85" idx="5"/>
            </p:cNvCxnSpPr>
            <p:nvPr/>
          </p:nvCxnSpPr>
          <p:spPr>
            <a:xfrm flipH="1" flipV="1">
              <a:off x="6241293" y="4121117"/>
              <a:ext cx="826123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FD15BD-0BD2-BA4C-9AAE-6A31367EA344}"/>
                </a:ext>
              </a:extLst>
            </p:cNvPr>
            <p:cNvCxnSpPr>
              <a:endCxn id="85" idx="5"/>
            </p:cNvCxnSpPr>
            <p:nvPr/>
          </p:nvCxnSpPr>
          <p:spPr>
            <a:xfrm flipH="1" flipV="1">
              <a:off x="6241293" y="4121117"/>
              <a:ext cx="1488742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1A39C0C-32C8-F441-B9FB-82E68A4008E1}"/>
                </a:ext>
              </a:extLst>
            </p:cNvPr>
            <p:cNvCxnSpPr>
              <a:stCxn id="85" idx="0"/>
            </p:cNvCxnSpPr>
            <p:nvPr/>
          </p:nvCxnSpPr>
          <p:spPr>
            <a:xfrm flipV="1">
              <a:off x="6054020" y="3167855"/>
              <a:ext cx="0" cy="5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A827FA5-9A7A-CD4D-A439-A296D5AB3EC8}"/>
                </a:ext>
              </a:extLst>
            </p:cNvPr>
            <p:cNvSpPr/>
            <p:nvPr/>
          </p:nvSpPr>
          <p:spPr>
            <a:xfrm>
              <a:off x="5976449" y="3669000"/>
              <a:ext cx="529688" cy="5296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F8655A7-AF5E-B945-9C61-621A66CD4B71}"/>
                </a:ext>
              </a:extLst>
            </p:cNvPr>
            <p:cNvCxnSpPr>
              <a:cxnSpLocks/>
              <a:endCxn id="93" idx="3"/>
            </p:cNvCxnSpPr>
            <p:nvPr/>
          </p:nvCxnSpPr>
          <p:spPr>
            <a:xfrm flipV="1">
              <a:off x="5227897" y="4121117"/>
              <a:ext cx="826123" cy="7769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F5A0096-799A-F544-989B-5C93284D006B}"/>
                </a:ext>
              </a:extLst>
            </p:cNvPr>
            <p:cNvCxnSpPr>
              <a:endCxn id="93" idx="4"/>
            </p:cNvCxnSpPr>
            <p:nvPr/>
          </p:nvCxnSpPr>
          <p:spPr>
            <a:xfrm flipV="1">
              <a:off x="5833014" y="4198688"/>
              <a:ext cx="408279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9DF2E5-04A3-334A-BC7B-D8D9800CF869}"/>
                </a:ext>
              </a:extLst>
            </p:cNvPr>
            <p:cNvCxnSpPr>
              <a:endCxn id="93" idx="4"/>
            </p:cNvCxnSpPr>
            <p:nvPr/>
          </p:nvCxnSpPr>
          <p:spPr>
            <a:xfrm flipV="1">
              <a:off x="6241293" y="4198688"/>
              <a:ext cx="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9B3AEFD-A28B-0F45-86D5-AF1B1D70D46E}"/>
                </a:ext>
              </a:extLst>
            </p:cNvPr>
            <p:cNvCxnSpPr/>
            <p:nvPr/>
          </p:nvCxnSpPr>
          <p:spPr>
            <a:xfrm flipH="1" flipV="1">
              <a:off x="6357450" y="4198688"/>
              <a:ext cx="45720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F6A9D53-7DFA-9148-83D0-47958E45DB22}"/>
                </a:ext>
              </a:extLst>
            </p:cNvPr>
            <p:cNvCxnSpPr>
              <a:endCxn id="93" idx="5"/>
            </p:cNvCxnSpPr>
            <p:nvPr/>
          </p:nvCxnSpPr>
          <p:spPr>
            <a:xfrm flipH="1" flipV="1">
              <a:off x="6428566" y="4121117"/>
              <a:ext cx="826123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8915C48-4B1E-744A-8E33-36E281613428}"/>
                </a:ext>
              </a:extLst>
            </p:cNvPr>
            <p:cNvCxnSpPr>
              <a:endCxn id="93" idx="5"/>
            </p:cNvCxnSpPr>
            <p:nvPr/>
          </p:nvCxnSpPr>
          <p:spPr>
            <a:xfrm flipH="1" flipV="1">
              <a:off x="6428566" y="4121117"/>
              <a:ext cx="1488742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41E079F-B497-1441-AA8C-E05344AC46BD}"/>
                </a:ext>
              </a:extLst>
            </p:cNvPr>
            <p:cNvCxnSpPr>
              <a:stCxn id="93" idx="0"/>
            </p:cNvCxnSpPr>
            <p:nvPr/>
          </p:nvCxnSpPr>
          <p:spPr>
            <a:xfrm flipV="1">
              <a:off x="6241293" y="3167855"/>
              <a:ext cx="0" cy="501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0259514-B9FD-DC4D-8C0B-9A69F281B06D}"/>
                </a:ext>
              </a:extLst>
            </p:cNvPr>
            <p:cNvSpPr/>
            <p:nvPr/>
          </p:nvSpPr>
          <p:spPr>
            <a:xfrm>
              <a:off x="6122240" y="3668999"/>
              <a:ext cx="529688" cy="5296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1E5210B-E1F9-094F-AA7E-E240AD406201}"/>
                </a:ext>
              </a:extLst>
            </p:cNvPr>
            <p:cNvCxnSpPr>
              <a:cxnSpLocks/>
              <a:endCxn id="101" idx="3"/>
            </p:cNvCxnSpPr>
            <p:nvPr/>
          </p:nvCxnSpPr>
          <p:spPr>
            <a:xfrm flipV="1">
              <a:off x="5373688" y="4121116"/>
              <a:ext cx="826123" cy="77697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7FD514A-4E87-7543-9812-C8231FF3AB84}"/>
                </a:ext>
              </a:extLst>
            </p:cNvPr>
            <p:cNvCxnSpPr>
              <a:endCxn id="101" idx="4"/>
            </p:cNvCxnSpPr>
            <p:nvPr/>
          </p:nvCxnSpPr>
          <p:spPr>
            <a:xfrm flipV="1">
              <a:off x="5978805" y="4198687"/>
              <a:ext cx="408279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1E664C4-F74F-1441-9BE0-91E93EDFF894}"/>
                </a:ext>
              </a:extLst>
            </p:cNvPr>
            <p:cNvCxnSpPr>
              <a:endCxn id="101" idx="4"/>
            </p:cNvCxnSpPr>
            <p:nvPr/>
          </p:nvCxnSpPr>
          <p:spPr>
            <a:xfrm flipV="1">
              <a:off x="6387084" y="4198687"/>
              <a:ext cx="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60732F2-7DD8-3241-BAF7-281DE05A5388}"/>
                </a:ext>
              </a:extLst>
            </p:cNvPr>
            <p:cNvCxnSpPr/>
            <p:nvPr/>
          </p:nvCxnSpPr>
          <p:spPr>
            <a:xfrm flipH="1" flipV="1">
              <a:off x="6503241" y="4198687"/>
              <a:ext cx="45720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DE816EE-5F27-954E-9371-15E7AF834029}"/>
                </a:ext>
              </a:extLst>
            </p:cNvPr>
            <p:cNvCxnSpPr>
              <a:endCxn id="101" idx="5"/>
            </p:cNvCxnSpPr>
            <p:nvPr/>
          </p:nvCxnSpPr>
          <p:spPr>
            <a:xfrm flipH="1" flipV="1">
              <a:off x="6574357" y="4121116"/>
              <a:ext cx="826123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4AEABA9-C028-6347-8310-7C3CC3444639}"/>
                </a:ext>
              </a:extLst>
            </p:cNvPr>
            <p:cNvCxnSpPr>
              <a:endCxn id="101" idx="5"/>
            </p:cNvCxnSpPr>
            <p:nvPr/>
          </p:nvCxnSpPr>
          <p:spPr>
            <a:xfrm flipH="1" flipV="1">
              <a:off x="6574357" y="4121116"/>
              <a:ext cx="1488742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FC4BAA5-82D4-B24D-9CA9-FCCF8EB808B7}"/>
                </a:ext>
              </a:extLst>
            </p:cNvPr>
            <p:cNvCxnSpPr>
              <a:stCxn id="101" idx="0"/>
            </p:cNvCxnSpPr>
            <p:nvPr/>
          </p:nvCxnSpPr>
          <p:spPr>
            <a:xfrm flipV="1">
              <a:off x="6387084" y="3167854"/>
              <a:ext cx="0" cy="5011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09AE4E0-B5CB-D242-8BDF-CA54C21182A0}"/>
              </a:ext>
            </a:extLst>
          </p:cNvPr>
          <p:cNvGrpSpPr/>
          <p:nvPr/>
        </p:nvGrpSpPr>
        <p:grpSpPr>
          <a:xfrm>
            <a:off x="3991667" y="3911481"/>
            <a:ext cx="2266856" cy="1297681"/>
            <a:chOff x="5040624" y="3167854"/>
            <a:chExt cx="3022475" cy="1730241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6C073C5-A4AD-5143-B762-F72BB56EF3EB}"/>
                </a:ext>
              </a:extLst>
            </p:cNvPr>
            <p:cNvSpPr/>
            <p:nvPr/>
          </p:nvSpPr>
          <p:spPr>
            <a:xfrm>
              <a:off x="5789176" y="3669000"/>
              <a:ext cx="529688" cy="5296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67FB0DB-5C01-6643-BEB1-4A5881FDB098}"/>
                </a:ext>
              </a:extLst>
            </p:cNvPr>
            <p:cNvCxnSpPr>
              <a:cxnSpLocks/>
              <a:endCxn id="110" idx="3"/>
            </p:cNvCxnSpPr>
            <p:nvPr/>
          </p:nvCxnSpPr>
          <p:spPr>
            <a:xfrm flipV="1">
              <a:off x="5040624" y="4121117"/>
              <a:ext cx="826123" cy="776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05C2CCE-B338-B249-B88E-FF98575E1C08}"/>
                </a:ext>
              </a:extLst>
            </p:cNvPr>
            <p:cNvCxnSpPr>
              <a:endCxn id="110" idx="4"/>
            </p:cNvCxnSpPr>
            <p:nvPr/>
          </p:nvCxnSpPr>
          <p:spPr>
            <a:xfrm flipV="1">
              <a:off x="5645741" y="4198688"/>
              <a:ext cx="408279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06D8262-2D20-1546-8507-9DD1977514E8}"/>
                </a:ext>
              </a:extLst>
            </p:cNvPr>
            <p:cNvCxnSpPr>
              <a:endCxn id="110" idx="4"/>
            </p:cNvCxnSpPr>
            <p:nvPr/>
          </p:nvCxnSpPr>
          <p:spPr>
            <a:xfrm flipV="1">
              <a:off x="6054020" y="4198688"/>
              <a:ext cx="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BF4B1D9-7427-6C49-8559-CB270993FF2B}"/>
                </a:ext>
              </a:extLst>
            </p:cNvPr>
            <p:cNvCxnSpPr/>
            <p:nvPr/>
          </p:nvCxnSpPr>
          <p:spPr>
            <a:xfrm flipH="1" flipV="1">
              <a:off x="6170177" y="4198688"/>
              <a:ext cx="45720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A676C6E-DD50-354A-BCAC-673BE17128D0}"/>
                </a:ext>
              </a:extLst>
            </p:cNvPr>
            <p:cNvCxnSpPr>
              <a:endCxn id="110" idx="5"/>
            </p:cNvCxnSpPr>
            <p:nvPr/>
          </p:nvCxnSpPr>
          <p:spPr>
            <a:xfrm flipH="1" flipV="1">
              <a:off x="6241293" y="4121117"/>
              <a:ext cx="826123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A222F2D-B75B-B143-8BD0-AA9C71F63DEE}"/>
                </a:ext>
              </a:extLst>
            </p:cNvPr>
            <p:cNvCxnSpPr>
              <a:endCxn id="110" idx="5"/>
            </p:cNvCxnSpPr>
            <p:nvPr/>
          </p:nvCxnSpPr>
          <p:spPr>
            <a:xfrm flipH="1" flipV="1">
              <a:off x="6241293" y="4121117"/>
              <a:ext cx="1488742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1BECA7BF-ABCB-6B43-BC6B-45144AC75C15}"/>
                </a:ext>
              </a:extLst>
            </p:cNvPr>
            <p:cNvCxnSpPr>
              <a:stCxn id="110" idx="0"/>
            </p:cNvCxnSpPr>
            <p:nvPr/>
          </p:nvCxnSpPr>
          <p:spPr>
            <a:xfrm flipV="1">
              <a:off x="6054020" y="3167855"/>
              <a:ext cx="0" cy="5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DFD1B48-58CD-EE43-90AC-616CF5294C39}"/>
                </a:ext>
              </a:extLst>
            </p:cNvPr>
            <p:cNvSpPr/>
            <p:nvPr/>
          </p:nvSpPr>
          <p:spPr>
            <a:xfrm>
              <a:off x="5976449" y="3669000"/>
              <a:ext cx="529688" cy="5296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65540C-CDD1-C54C-9F75-51FC7D02D634}"/>
                </a:ext>
              </a:extLst>
            </p:cNvPr>
            <p:cNvCxnSpPr>
              <a:cxnSpLocks/>
              <a:endCxn id="118" idx="3"/>
            </p:cNvCxnSpPr>
            <p:nvPr/>
          </p:nvCxnSpPr>
          <p:spPr>
            <a:xfrm flipV="1">
              <a:off x="5227897" y="4121117"/>
              <a:ext cx="826123" cy="7769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5234914-AB8D-5C4E-9152-BF19537D2C4D}"/>
                </a:ext>
              </a:extLst>
            </p:cNvPr>
            <p:cNvCxnSpPr>
              <a:endCxn id="118" idx="4"/>
            </p:cNvCxnSpPr>
            <p:nvPr/>
          </p:nvCxnSpPr>
          <p:spPr>
            <a:xfrm flipV="1">
              <a:off x="5833014" y="4198688"/>
              <a:ext cx="408279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CD38EF5-2D7E-264F-84B0-F573FD1BDD20}"/>
                </a:ext>
              </a:extLst>
            </p:cNvPr>
            <p:cNvCxnSpPr>
              <a:endCxn id="118" idx="4"/>
            </p:cNvCxnSpPr>
            <p:nvPr/>
          </p:nvCxnSpPr>
          <p:spPr>
            <a:xfrm flipV="1">
              <a:off x="6241293" y="4198688"/>
              <a:ext cx="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CF7A0C3-BF38-F447-8CAC-C3E5BB94C6BB}"/>
                </a:ext>
              </a:extLst>
            </p:cNvPr>
            <p:cNvCxnSpPr/>
            <p:nvPr/>
          </p:nvCxnSpPr>
          <p:spPr>
            <a:xfrm flipH="1" flipV="1">
              <a:off x="6357450" y="4198688"/>
              <a:ext cx="45720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912B9-AC52-D042-8B14-5E8D2F02B9BB}"/>
                </a:ext>
              </a:extLst>
            </p:cNvPr>
            <p:cNvCxnSpPr>
              <a:endCxn id="118" idx="5"/>
            </p:cNvCxnSpPr>
            <p:nvPr/>
          </p:nvCxnSpPr>
          <p:spPr>
            <a:xfrm flipH="1" flipV="1">
              <a:off x="6428566" y="4121117"/>
              <a:ext cx="826123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D443816-F8CC-0845-9F06-44DB22EF964E}"/>
                </a:ext>
              </a:extLst>
            </p:cNvPr>
            <p:cNvCxnSpPr>
              <a:endCxn id="118" idx="5"/>
            </p:cNvCxnSpPr>
            <p:nvPr/>
          </p:nvCxnSpPr>
          <p:spPr>
            <a:xfrm flipH="1" flipV="1">
              <a:off x="6428566" y="4121117"/>
              <a:ext cx="1488742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1A28DF5-6536-614E-A51B-2CEA4A6F2D4F}"/>
                </a:ext>
              </a:extLst>
            </p:cNvPr>
            <p:cNvCxnSpPr>
              <a:stCxn id="118" idx="0"/>
            </p:cNvCxnSpPr>
            <p:nvPr/>
          </p:nvCxnSpPr>
          <p:spPr>
            <a:xfrm flipV="1">
              <a:off x="6241293" y="3167855"/>
              <a:ext cx="0" cy="501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74138B5-9988-344A-BEF6-15DAFFCAECC5}"/>
                </a:ext>
              </a:extLst>
            </p:cNvPr>
            <p:cNvSpPr/>
            <p:nvPr/>
          </p:nvSpPr>
          <p:spPr>
            <a:xfrm>
              <a:off x="6122240" y="3668999"/>
              <a:ext cx="529688" cy="5296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06D82F8-B458-014F-9493-0BEEAA83D7D4}"/>
                </a:ext>
              </a:extLst>
            </p:cNvPr>
            <p:cNvCxnSpPr>
              <a:cxnSpLocks/>
              <a:endCxn id="126" idx="3"/>
            </p:cNvCxnSpPr>
            <p:nvPr/>
          </p:nvCxnSpPr>
          <p:spPr>
            <a:xfrm flipV="1">
              <a:off x="5373688" y="4121116"/>
              <a:ext cx="826123" cy="77697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CDBB20-4911-AC41-B021-36843D1DC145}"/>
                </a:ext>
              </a:extLst>
            </p:cNvPr>
            <p:cNvCxnSpPr>
              <a:endCxn id="126" idx="4"/>
            </p:cNvCxnSpPr>
            <p:nvPr/>
          </p:nvCxnSpPr>
          <p:spPr>
            <a:xfrm flipV="1">
              <a:off x="5978805" y="4198687"/>
              <a:ext cx="408279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5D615BD-D747-F540-815F-CA9101BF776A}"/>
                </a:ext>
              </a:extLst>
            </p:cNvPr>
            <p:cNvCxnSpPr>
              <a:endCxn id="126" idx="4"/>
            </p:cNvCxnSpPr>
            <p:nvPr/>
          </p:nvCxnSpPr>
          <p:spPr>
            <a:xfrm flipV="1">
              <a:off x="6387084" y="4198687"/>
              <a:ext cx="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FBA874E-D3C8-B040-BF5D-261664B8A605}"/>
                </a:ext>
              </a:extLst>
            </p:cNvPr>
            <p:cNvCxnSpPr/>
            <p:nvPr/>
          </p:nvCxnSpPr>
          <p:spPr>
            <a:xfrm flipH="1" flipV="1">
              <a:off x="6503241" y="4198687"/>
              <a:ext cx="45720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C3D55DF-6AAB-E84C-93F0-D621176781B9}"/>
                </a:ext>
              </a:extLst>
            </p:cNvPr>
            <p:cNvCxnSpPr>
              <a:endCxn id="126" idx="5"/>
            </p:cNvCxnSpPr>
            <p:nvPr/>
          </p:nvCxnSpPr>
          <p:spPr>
            <a:xfrm flipH="1" flipV="1">
              <a:off x="6574357" y="4121116"/>
              <a:ext cx="826123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EF31653-F2E8-7A43-B734-A39C3C4EF6CC}"/>
                </a:ext>
              </a:extLst>
            </p:cNvPr>
            <p:cNvCxnSpPr>
              <a:endCxn id="126" idx="5"/>
            </p:cNvCxnSpPr>
            <p:nvPr/>
          </p:nvCxnSpPr>
          <p:spPr>
            <a:xfrm flipH="1" flipV="1">
              <a:off x="6574357" y="4121116"/>
              <a:ext cx="1488742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09F86D09-F7A6-F946-A03E-2F76E7467D57}"/>
                </a:ext>
              </a:extLst>
            </p:cNvPr>
            <p:cNvCxnSpPr>
              <a:stCxn id="126" idx="0"/>
            </p:cNvCxnSpPr>
            <p:nvPr/>
          </p:nvCxnSpPr>
          <p:spPr>
            <a:xfrm flipV="1">
              <a:off x="6387084" y="3167854"/>
              <a:ext cx="0" cy="5011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6288C04-A9C6-AC48-84AB-35E63460D54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1538D25-D1BC-634F-83A0-66DA65D2F862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Deep convolutional neural 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3936102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5098E8-3906-A548-8F13-3F151AA523E9}"/>
              </a:ext>
            </a:extLst>
          </p:cNvPr>
          <p:cNvGraphicFramePr>
            <a:graphicFrameLocks noGrp="1"/>
          </p:cNvGraphicFramePr>
          <p:nvPr/>
        </p:nvGraphicFramePr>
        <p:xfrm>
          <a:off x="991721" y="5230572"/>
          <a:ext cx="5340725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997693223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58458316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41129881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64960543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5295243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10662522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81895639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2705448-DAE3-074D-AE29-390BA1819826}"/>
              </a:ext>
            </a:extLst>
          </p:cNvPr>
          <p:cNvSpPr/>
          <p:nvPr/>
        </p:nvSpPr>
        <p:spPr>
          <a:xfrm>
            <a:off x="1580030" y="4308752"/>
            <a:ext cx="397266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85FEAA-1713-CE4F-8888-1F36F943032E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018616" y="4647839"/>
            <a:ext cx="619592" cy="58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27B1C2-7FAF-574F-B987-4105E5579A13}"/>
              </a:ext>
            </a:extLst>
          </p:cNvPr>
          <p:cNvCxnSpPr>
            <a:endCxn id="7" idx="4"/>
          </p:cNvCxnSpPr>
          <p:nvPr/>
        </p:nvCxnSpPr>
        <p:spPr>
          <a:xfrm flipV="1">
            <a:off x="1472454" y="4706017"/>
            <a:ext cx="306209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B6D5DC-BA7D-2848-BC44-C644190A86B4}"/>
              </a:ext>
            </a:extLst>
          </p:cNvPr>
          <p:cNvCxnSpPr>
            <a:endCxn id="7" idx="4"/>
          </p:cNvCxnSpPr>
          <p:nvPr/>
        </p:nvCxnSpPr>
        <p:spPr>
          <a:xfrm flipV="1">
            <a:off x="1778663" y="4706017"/>
            <a:ext cx="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16222D-6985-4C40-9068-6BE19C2243DA}"/>
              </a:ext>
            </a:extLst>
          </p:cNvPr>
          <p:cNvCxnSpPr/>
          <p:nvPr/>
        </p:nvCxnSpPr>
        <p:spPr>
          <a:xfrm flipH="1" flipV="1">
            <a:off x="1865780" y="4706017"/>
            <a:ext cx="34290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6EC979-4472-2D49-9785-F7122C5927E0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1919118" y="4647840"/>
            <a:ext cx="619592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B674BD-46E1-4943-A898-1F17D24A77AD}"/>
              </a:ext>
            </a:extLst>
          </p:cNvPr>
          <p:cNvCxnSpPr>
            <a:endCxn id="7" idx="5"/>
          </p:cNvCxnSpPr>
          <p:nvPr/>
        </p:nvCxnSpPr>
        <p:spPr>
          <a:xfrm flipH="1" flipV="1">
            <a:off x="1919117" y="4647840"/>
            <a:ext cx="1116557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1F260-DF11-6045-A89B-043D9DAC6AF2}"/>
              </a:ext>
            </a:extLst>
          </p:cNvPr>
          <p:cNvCxnSpPr>
            <a:stCxn id="7" idx="0"/>
          </p:cNvCxnSpPr>
          <p:nvPr/>
        </p:nvCxnSpPr>
        <p:spPr>
          <a:xfrm flipV="1">
            <a:off x="1778663" y="3932893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B2806B-AF7E-F24B-B2F8-69F2EDED5303}"/>
              </a:ext>
            </a:extLst>
          </p:cNvPr>
          <p:cNvSpPr/>
          <p:nvPr/>
        </p:nvSpPr>
        <p:spPr>
          <a:xfrm>
            <a:off x="169983" y="3977842"/>
            <a:ext cx="136054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Score </a:t>
            </a:r>
            <a:r>
              <a:rPr lang="en-US" sz="1350" u="sng" dirty="0">
                <a:latin typeface="Gill Sans MT" panose="020B0502020104020203" pitchFamily="34" charset="77"/>
              </a:rPr>
              <a:t>many</a:t>
            </a:r>
            <a:r>
              <a:rPr lang="en-US" sz="1350" dirty="0">
                <a:latin typeface="Gill Sans MT" panose="020B0502020104020203" pitchFamily="34" charset="77"/>
              </a:rPr>
              <a:t> different motifs (filters)</a:t>
            </a:r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761532-6A75-F141-B14B-49DD795B92B4}"/>
              </a:ext>
            </a:extLst>
          </p:cNvPr>
          <p:cNvSpPr/>
          <p:nvPr/>
        </p:nvSpPr>
        <p:spPr>
          <a:xfrm>
            <a:off x="1888006" y="2193999"/>
            <a:ext cx="3303788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Is TF bound?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5913AD-1763-6349-8292-1411883356ED}"/>
              </a:ext>
            </a:extLst>
          </p:cNvPr>
          <p:cNvCxnSpPr/>
          <p:nvPr/>
        </p:nvCxnSpPr>
        <p:spPr>
          <a:xfrm flipV="1">
            <a:off x="3539900" y="1818141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1D3A497-9711-3549-A379-4A020B5931D7}"/>
              </a:ext>
            </a:extLst>
          </p:cNvPr>
          <p:cNvSpPr/>
          <p:nvPr/>
        </p:nvSpPr>
        <p:spPr>
          <a:xfrm>
            <a:off x="1720484" y="4308752"/>
            <a:ext cx="397266" cy="397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5FF06F-441F-FA4A-BB95-729868674791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1159071" y="4647839"/>
            <a:ext cx="619592" cy="5827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63CF70-22EE-AB40-A9DA-5C6ABB3BDF06}"/>
              </a:ext>
            </a:extLst>
          </p:cNvPr>
          <p:cNvCxnSpPr>
            <a:endCxn id="16" idx="4"/>
          </p:cNvCxnSpPr>
          <p:nvPr/>
        </p:nvCxnSpPr>
        <p:spPr>
          <a:xfrm flipV="1">
            <a:off x="1612909" y="4706017"/>
            <a:ext cx="306209" cy="524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641DFD-F13C-914C-BC92-8AC9B8B069D5}"/>
              </a:ext>
            </a:extLst>
          </p:cNvPr>
          <p:cNvCxnSpPr>
            <a:endCxn id="16" idx="4"/>
          </p:cNvCxnSpPr>
          <p:nvPr/>
        </p:nvCxnSpPr>
        <p:spPr>
          <a:xfrm flipV="1">
            <a:off x="1919117" y="4706017"/>
            <a:ext cx="0" cy="524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4E7702-0937-BA42-87A8-03D188AD96E5}"/>
              </a:ext>
            </a:extLst>
          </p:cNvPr>
          <p:cNvCxnSpPr/>
          <p:nvPr/>
        </p:nvCxnSpPr>
        <p:spPr>
          <a:xfrm flipH="1" flipV="1">
            <a:off x="2006235" y="4706017"/>
            <a:ext cx="342900" cy="524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5DB816-7FE8-0543-B2CA-074B2064E624}"/>
              </a:ext>
            </a:extLst>
          </p:cNvPr>
          <p:cNvCxnSpPr>
            <a:endCxn id="16" idx="5"/>
          </p:cNvCxnSpPr>
          <p:nvPr/>
        </p:nvCxnSpPr>
        <p:spPr>
          <a:xfrm flipH="1" flipV="1">
            <a:off x="2059573" y="4647840"/>
            <a:ext cx="619592" cy="582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D9F5BC-260F-744E-A364-EB23C3CC17C5}"/>
              </a:ext>
            </a:extLst>
          </p:cNvPr>
          <p:cNvCxnSpPr>
            <a:endCxn id="16" idx="5"/>
          </p:cNvCxnSpPr>
          <p:nvPr/>
        </p:nvCxnSpPr>
        <p:spPr>
          <a:xfrm flipH="1" flipV="1">
            <a:off x="2059572" y="4647840"/>
            <a:ext cx="1116557" cy="582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5E018-2EF5-9749-8CAF-3161C4F547A3}"/>
              </a:ext>
            </a:extLst>
          </p:cNvPr>
          <p:cNvCxnSpPr>
            <a:stCxn id="16" idx="0"/>
          </p:cNvCxnSpPr>
          <p:nvPr/>
        </p:nvCxnSpPr>
        <p:spPr>
          <a:xfrm flipV="1">
            <a:off x="1919117" y="3932893"/>
            <a:ext cx="0" cy="3758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07747F5-51E7-784D-AC9F-D227F772C0A0}"/>
              </a:ext>
            </a:extLst>
          </p:cNvPr>
          <p:cNvSpPr/>
          <p:nvPr/>
        </p:nvSpPr>
        <p:spPr>
          <a:xfrm>
            <a:off x="1829828" y="4308751"/>
            <a:ext cx="397266" cy="39726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190DFE-BB59-7748-BB0A-9E48DABE993B}"/>
              </a:ext>
            </a:extLst>
          </p:cNvPr>
          <p:cNvCxnSpPr>
            <a:cxnSpLocks/>
            <a:endCxn id="27" idx="3"/>
          </p:cNvCxnSpPr>
          <p:nvPr/>
        </p:nvCxnSpPr>
        <p:spPr>
          <a:xfrm flipV="1">
            <a:off x="1268414" y="4647838"/>
            <a:ext cx="619592" cy="5827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8F0A69-F2A5-6D44-8ED5-A5D75571168D}"/>
              </a:ext>
            </a:extLst>
          </p:cNvPr>
          <p:cNvCxnSpPr>
            <a:endCxn id="27" idx="4"/>
          </p:cNvCxnSpPr>
          <p:nvPr/>
        </p:nvCxnSpPr>
        <p:spPr>
          <a:xfrm flipV="1">
            <a:off x="1722252" y="4706017"/>
            <a:ext cx="306209" cy="5245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3595EF-018F-ED46-BD6A-692A3A178516}"/>
              </a:ext>
            </a:extLst>
          </p:cNvPr>
          <p:cNvCxnSpPr>
            <a:endCxn id="27" idx="4"/>
          </p:cNvCxnSpPr>
          <p:nvPr/>
        </p:nvCxnSpPr>
        <p:spPr>
          <a:xfrm flipV="1">
            <a:off x="2028461" y="4706017"/>
            <a:ext cx="0" cy="5245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2728B7-0324-1745-975D-4A9DD0AA4090}"/>
              </a:ext>
            </a:extLst>
          </p:cNvPr>
          <p:cNvCxnSpPr/>
          <p:nvPr/>
        </p:nvCxnSpPr>
        <p:spPr>
          <a:xfrm flipH="1" flipV="1">
            <a:off x="2115578" y="4706017"/>
            <a:ext cx="342900" cy="5245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26708-4F27-C54C-A558-82753046FD60}"/>
              </a:ext>
            </a:extLst>
          </p:cNvPr>
          <p:cNvCxnSpPr>
            <a:endCxn id="27" idx="5"/>
          </p:cNvCxnSpPr>
          <p:nvPr/>
        </p:nvCxnSpPr>
        <p:spPr>
          <a:xfrm flipH="1" flipV="1">
            <a:off x="2168916" y="4647839"/>
            <a:ext cx="619592" cy="5827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6A589A-6C37-264E-8922-4F0C711DF5AC}"/>
              </a:ext>
            </a:extLst>
          </p:cNvPr>
          <p:cNvCxnSpPr>
            <a:endCxn id="27" idx="5"/>
          </p:cNvCxnSpPr>
          <p:nvPr/>
        </p:nvCxnSpPr>
        <p:spPr>
          <a:xfrm flipH="1" flipV="1">
            <a:off x="2168915" y="4647839"/>
            <a:ext cx="1116557" cy="5827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A115BB-ACD7-314F-BA06-C0BDB4A98431}"/>
              </a:ext>
            </a:extLst>
          </p:cNvPr>
          <p:cNvCxnSpPr>
            <a:stCxn id="27" idx="0"/>
          </p:cNvCxnSpPr>
          <p:nvPr/>
        </p:nvCxnSpPr>
        <p:spPr>
          <a:xfrm flipV="1">
            <a:off x="2028461" y="3932892"/>
            <a:ext cx="0" cy="3758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DACE58A-424E-CA49-BEF0-BBCD9B214F28}"/>
              </a:ext>
            </a:extLst>
          </p:cNvPr>
          <p:cNvGrpSpPr/>
          <p:nvPr/>
        </p:nvGrpSpPr>
        <p:grpSpPr>
          <a:xfrm>
            <a:off x="1975123" y="3922433"/>
            <a:ext cx="2266856" cy="1297681"/>
            <a:chOff x="5040624" y="3167854"/>
            <a:chExt cx="3022475" cy="17302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F8CE83B-AD56-DA4F-A895-22B3E52AC6FE}"/>
                </a:ext>
              </a:extLst>
            </p:cNvPr>
            <p:cNvSpPr/>
            <p:nvPr/>
          </p:nvSpPr>
          <p:spPr>
            <a:xfrm>
              <a:off x="5789176" y="3669000"/>
              <a:ext cx="529688" cy="5296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1B03C7-EA0D-2141-AC3B-C85F4DC5C0C6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flipV="1">
              <a:off x="5040624" y="4121117"/>
              <a:ext cx="826123" cy="776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B068F4-6A68-6544-A66B-C7F2050A44E0}"/>
                </a:ext>
              </a:extLst>
            </p:cNvPr>
            <p:cNvCxnSpPr>
              <a:endCxn id="36" idx="4"/>
            </p:cNvCxnSpPr>
            <p:nvPr/>
          </p:nvCxnSpPr>
          <p:spPr>
            <a:xfrm flipV="1">
              <a:off x="5645741" y="4198688"/>
              <a:ext cx="408279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0A2B724-5305-2149-AD33-BC730A58AB3A}"/>
                </a:ext>
              </a:extLst>
            </p:cNvPr>
            <p:cNvCxnSpPr>
              <a:endCxn id="36" idx="4"/>
            </p:cNvCxnSpPr>
            <p:nvPr/>
          </p:nvCxnSpPr>
          <p:spPr>
            <a:xfrm flipV="1">
              <a:off x="6054020" y="4198688"/>
              <a:ext cx="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C3A234-BE7A-614E-BC9A-A3397EA9F9A0}"/>
                </a:ext>
              </a:extLst>
            </p:cNvPr>
            <p:cNvCxnSpPr/>
            <p:nvPr/>
          </p:nvCxnSpPr>
          <p:spPr>
            <a:xfrm flipH="1" flipV="1">
              <a:off x="6170177" y="4198688"/>
              <a:ext cx="45720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9EA65E-945B-BB4F-A592-1CDDA2A94970}"/>
                </a:ext>
              </a:extLst>
            </p:cNvPr>
            <p:cNvCxnSpPr>
              <a:endCxn id="36" idx="5"/>
            </p:cNvCxnSpPr>
            <p:nvPr/>
          </p:nvCxnSpPr>
          <p:spPr>
            <a:xfrm flipH="1" flipV="1">
              <a:off x="6241293" y="4121117"/>
              <a:ext cx="826123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139E9A-E1C2-C047-957C-FC1527B884DB}"/>
                </a:ext>
              </a:extLst>
            </p:cNvPr>
            <p:cNvCxnSpPr>
              <a:endCxn id="36" idx="5"/>
            </p:cNvCxnSpPr>
            <p:nvPr/>
          </p:nvCxnSpPr>
          <p:spPr>
            <a:xfrm flipH="1" flipV="1">
              <a:off x="6241293" y="4121117"/>
              <a:ext cx="1488742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C4FB00-97B3-9F46-BC98-326AE7AC1C3C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6054020" y="3167855"/>
              <a:ext cx="0" cy="5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E79ED1-C396-6B4B-928A-B8BF1DE22BE6}"/>
                </a:ext>
              </a:extLst>
            </p:cNvPr>
            <p:cNvSpPr/>
            <p:nvPr/>
          </p:nvSpPr>
          <p:spPr>
            <a:xfrm>
              <a:off x="5976449" y="3669000"/>
              <a:ext cx="529688" cy="5296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5F4D906-DFE2-114B-98E2-ADCA69BC3C27}"/>
                </a:ext>
              </a:extLst>
            </p:cNvPr>
            <p:cNvCxnSpPr>
              <a:cxnSpLocks/>
              <a:endCxn id="44" idx="3"/>
            </p:cNvCxnSpPr>
            <p:nvPr/>
          </p:nvCxnSpPr>
          <p:spPr>
            <a:xfrm flipV="1">
              <a:off x="5227897" y="4121117"/>
              <a:ext cx="826123" cy="7769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F7A7C77-B419-D744-932A-DBE8E351426C}"/>
                </a:ext>
              </a:extLst>
            </p:cNvPr>
            <p:cNvCxnSpPr>
              <a:endCxn id="44" idx="4"/>
            </p:cNvCxnSpPr>
            <p:nvPr/>
          </p:nvCxnSpPr>
          <p:spPr>
            <a:xfrm flipV="1">
              <a:off x="5833014" y="4198688"/>
              <a:ext cx="408279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0A0348B-EEA8-F542-9D42-D86C59ED3DE2}"/>
                </a:ext>
              </a:extLst>
            </p:cNvPr>
            <p:cNvCxnSpPr>
              <a:endCxn id="44" idx="4"/>
            </p:cNvCxnSpPr>
            <p:nvPr/>
          </p:nvCxnSpPr>
          <p:spPr>
            <a:xfrm flipV="1">
              <a:off x="6241293" y="4198688"/>
              <a:ext cx="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65BE06-6E79-4745-A41F-DDD422976619}"/>
                </a:ext>
              </a:extLst>
            </p:cNvPr>
            <p:cNvCxnSpPr/>
            <p:nvPr/>
          </p:nvCxnSpPr>
          <p:spPr>
            <a:xfrm flipH="1" flipV="1">
              <a:off x="6357450" y="4198688"/>
              <a:ext cx="45720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B462986-3C05-1F40-A6B6-5C7C3A78E385}"/>
                </a:ext>
              </a:extLst>
            </p:cNvPr>
            <p:cNvCxnSpPr>
              <a:endCxn id="44" idx="5"/>
            </p:cNvCxnSpPr>
            <p:nvPr/>
          </p:nvCxnSpPr>
          <p:spPr>
            <a:xfrm flipH="1" flipV="1">
              <a:off x="6428566" y="4121117"/>
              <a:ext cx="826123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5D3298A-73E8-1546-9B06-807F092A1B44}"/>
                </a:ext>
              </a:extLst>
            </p:cNvPr>
            <p:cNvCxnSpPr>
              <a:endCxn id="44" idx="5"/>
            </p:cNvCxnSpPr>
            <p:nvPr/>
          </p:nvCxnSpPr>
          <p:spPr>
            <a:xfrm flipH="1" flipV="1">
              <a:off x="6428566" y="4121117"/>
              <a:ext cx="1488742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872FE71-12D1-9943-A168-52176DFF135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6241293" y="3167855"/>
              <a:ext cx="0" cy="501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3625AC6-6C2C-9348-BFE4-4E24B82C9B29}"/>
                </a:ext>
              </a:extLst>
            </p:cNvPr>
            <p:cNvSpPr/>
            <p:nvPr/>
          </p:nvSpPr>
          <p:spPr>
            <a:xfrm>
              <a:off x="6122240" y="3668999"/>
              <a:ext cx="529688" cy="5296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671AF3-8819-4E4D-BB76-11B6DBD3FD76}"/>
                </a:ext>
              </a:extLst>
            </p:cNvPr>
            <p:cNvCxnSpPr>
              <a:cxnSpLocks/>
              <a:endCxn id="52" idx="3"/>
            </p:cNvCxnSpPr>
            <p:nvPr/>
          </p:nvCxnSpPr>
          <p:spPr>
            <a:xfrm flipV="1">
              <a:off x="5373688" y="4121116"/>
              <a:ext cx="826123" cy="77697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75F45A6-AEB2-1342-AD27-7B0A4523A0EE}"/>
                </a:ext>
              </a:extLst>
            </p:cNvPr>
            <p:cNvCxnSpPr>
              <a:endCxn id="52" idx="4"/>
            </p:cNvCxnSpPr>
            <p:nvPr/>
          </p:nvCxnSpPr>
          <p:spPr>
            <a:xfrm flipV="1">
              <a:off x="5978805" y="4198687"/>
              <a:ext cx="408279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075930C-3A9F-ED43-9BE8-3E2109B078DB}"/>
                </a:ext>
              </a:extLst>
            </p:cNvPr>
            <p:cNvCxnSpPr>
              <a:endCxn id="52" idx="4"/>
            </p:cNvCxnSpPr>
            <p:nvPr/>
          </p:nvCxnSpPr>
          <p:spPr>
            <a:xfrm flipV="1">
              <a:off x="6387084" y="4198687"/>
              <a:ext cx="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54DE3E-B987-F141-9AB8-22F7832F72FA}"/>
                </a:ext>
              </a:extLst>
            </p:cNvPr>
            <p:cNvCxnSpPr/>
            <p:nvPr/>
          </p:nvCxnSpPr>
          <p:spPr>
            <a:xfrm flipH="1" flipV="1">
              <a:off x="6503241" y="4198687"/>
              <a:ext cx="45720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1003A28-C1B3-6340-B755-223A50FA5B1E}"/>
                </a:ext>
              </a:extLst>
            </p:cNvPr>
            <p:cNvCxnSpPr>
              <a:endCxn id="52" idx="5"/>
            </p:cNvCxnSpPr>
            <p:nvPr/>
          </p:nvCxnSpPr>
          <p:spPr>
            <a:xfrm flipH="1" flipV="1">
              <a:off x="6574357" y="4121116"/>
              <a:ext cx="826123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9A6E1B4-64ED-EE47-923E-F96E22A44502}"/>
                </a:ext>
              </a:extLst>
            </p:cNvPr>
            <p:cNvCxnSpPr>
              <a:endCxn id="52" idx="5"/>
            </p:cNvCxnSpPr>
            <p:nvPr/>
          </p:nvCxnSpPr>
          <p:spPr>
            <a:xfrm flipH="1" flipV="1">
              <a:off x="6574357" y="4121116"/>
              <a:ext cx="1488742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0552C0F-BDAF-6E48-9C94-BF16A2304E25}"/>
                </a:ext>
              </a:extLst>
            </p:cNvPr>
            <p:cNvCxnSpPr>
              <a:stCxn id="52" idx="0"/>
            </p:cNvCxnSpPr>
            <p:nvPr/>
          </p:nvCxnSpPr>
          <p:spPr>
            <a:xfrm flipV="1">
              <a:off x="6387084" y="3167854"/>
              <a:ext cx="0" cy="5011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56A4786-407B-D549-8017-FBD401F62A4B}"/>
              </a:ext>
            </a:extLst>
          </p:cNvPr>
          <p:cNvGrpSpPr/>
          <p:nvPr/>
        </p:nvGrpSpPr>
        <p:grpSpPr>
          <a:xfrm>
            <a:off x="3108038" y="3927661"/>
            <a:ext cx="2266856" cy="1297681"/>
            <a:chOff x="5040624" y="3167854"/>
            <a:chExt cx="3022475" cy="173024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78C34B-E87F-5649-A3A5-D24CAE82B302}"/>
                </a:ext>
              </a:extLst>
            </p:cNvPr>
            <p:cNvSpPr/>
            <p:nvPr/>
          </p:nvSpPr>
          <p:spPr>
            <a:xfrm>
              <a:off x="5789176" y="3669000"/>
              <a:ext cx="529688" cy="5296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801FA3-6C24-DA40-A4BE-D6CE450FB84A}"/>
                </a:ext>
              </a:extLst>
            </p:cNvPr>
            <p:cNvCxnSpPr>
              <a:cxnSpLocks/>
              <a:endCxn id="85" idx="3"/>
            </p:cNvCxnSpPr>
            <p:nvPr/>
          </p:nvCxnSpPr>
          <p:spPr>
            <a:xfrm flipV="1">
              <a:off x="5040624" y="4121117"/>
              <a:ext cx="826123" cy="776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13AB70-A776-7C44-ACD1-E4867AC64684}"/>
                </a:ext>
              </a:extLst>
            </p:cNvPr>
            <p:cNvCxnSpPr>
              <a:endCxn id="85" idx="4"/>
            </p:cNvCxnSpPr>
            <p:nvPr/>
          </p:nvCxnSpPr>
          <p:spPr>
            <a:xfrm flipV="1">
              <a:off x="5645741" y="4198688"/>
              <a:ext cx="408279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1D9560-9A1B-AE41-A9B2-9128F9E922CB}"/>
                </a:ext>
              </a:extLst>
            </p:cNvPr>
            <p:cNvCxnSpPr>
              <a:endCxn id="85" idx="4"/>
            </p:cNvCxnSpPr>
            <p:nvPr/>
          </p:nvCxnSpPr>
          <p:spPr>
            <a:xfrm flipV="1">
              <a:off x="6054020" y="4198688"/>
              <a:ext cx="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16D5D59-51B9-A646-8A94-83F6D74B189E}"/>
                </a:ext>
              </a:extLst>
            </p:cNvPr>
            <p:cNvCxnSpPr/>
            <p:nvPr/>
          </p:nvCxnSpPr>
          <p:spPr>
            <a:xfrm flipH="1" flipV="1">
              <a:off x="6170177" y="4198688"/>
              <a:ext cx="45720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E78BC1D-FEE3-FB41-B827-9CFCE9DB454E}"/>
                </a:ext>
              </a:extLst>
            </p:cNvPr>
            <p:cNvCxnSpPr>
              <a:endCxn id="85" idx="5"/>
            </p:cNvCxnSpPr>
            <p:nvPr/>
          </p:nvCxnSpPr>
          <p:spPr>
            <a:xfrm flipH="1" flipV="1">
              <a:off x="6241293" y="4121117"/>
              <a:ext cx="826123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FD15BD-0BD2-BA4C-9AAE-6A31367EA344}"/>
                </a:ext>
              </a:extLst>
            </p:cNvPr>
            <p:cNvCxnSpPr>
              <a:endCxn id="85" idx="5"/>
            </p:cNvCxnSpPr>
            <p:nvPr/>
          </p:nvCxnSpPr>
          <p:spPr>
            <a:xfrm flipH="1" flipV="1">
              <a:off x="6241293" y="4121117"/>
              <a:ext cx="1488742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1A39C0C-32C8-F441-B9FB-82E68A4008E1}"/>
                </a:ext>
              </a:extLst>
            </p:cNvPr>
            <p:cNvCxnSpPr>
              <a:stCxn id="85" idx="0"/>
            </p:cNvCxnSpPr>
            <p:nvPr/>
          </p:nvCxnSpPr>
          <p:spPr>
            <a:xfrm flipV="1">
              <a:off x="6054020" y="3167855"/>
              <a:ext cx="0" cy="5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A827FA5-9A7A-CD4D-A439-A296D5AB3EC8}"/>
                </a:ext>
              </a:extLst>
            </p:cNvPr>
            <p:cNvSpPr/>
            <p:nvPr/>
          </p:nvSpPr>
          <p:spPr>
            <a:xfrm>
              <a:off x="5976449" y="3669000"/>
              <a:ext cx="529688" cy="5296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F8655A7-AF5E-B945-9C61-621A66CD4B71}"/>
                </a:ext>
              </a:extLst>
            </p:cNvPr>
            <p:cNvCxnSpPr>
              <a:cxnSpLocks/>
              <a:endCxn id="93" idx="3"/>
            </p:cNvCxnSpPr>
            <p:nvPr/>
          </p:nvCxnSpPr>
          <p:spPr>
            <a:xfrm flipV="1">
              <a:off x="5227897" y="4121117"/>
              <a:ext cx="826123" cy="7769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F5A0096-799A-F544-989B-5C93284D006B}"/>
                </a:ext>
              </a:extLst>
            </p:cNvPr>
            <p:cNvCxnSpPr>
              <a:endCxn id="93" idx="4"/>
            </p:cNvCxnSpPr>
            <p:nvPr/>
          </p:nvCxnSpPr>
          <p:spPr>
            <a:xfrm flipV="1">
              <a:off x="5833014" y="4198688"/>
              <a:ext cx="408279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9DF2E5-04A3-334A-BC7B-D8D9800CF869}"/>
                </a:ext>
              </a:extLst>
            </p:cNvPr>
            <p:cNvCxnSpPr>
              <a:endCxn id="93" idx="4"/>
            </p:cNvCxnSpPr>
            <p:nvPr/>
          </p:nvCxnSpPr>
          <p:spPr>
            <a:xfrm flipV="1">
              <a:off x="6241293" y="4198688"/>
              <a:ext cx="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9B3AEFD-A28B-0F45-86D5-AF1B1D70D46E}"/>
                </a:ext>
              </a:extLst>
            </p:cNvPr>
            <p:cNvCxnSpPr/>
            <p:nvPr/>
          </p:nvCxnSpPr>
          <p:spPr>
            <a:xfrm flipH="1" flipV="1">
              <a:off x="6357450" y="4198688"/>
              <a:ext cx="45720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F6A9D53-7DFA-9148-83D0-47958E45DB22}"/>
                </a:ext>
              </a:extLst>
            </p:cNvPr>
            <p:cNvCxnSpPr>
              <a:endCxn id="93" idx="5"/>
            </p:cNvCxnSpPr>
            <p:nvPr/>
          </p:nvCxnSpPr>
          <p:spPr>
            <a:xfrm flipH="1" flipV="1">
              <a:off x="6428566" y="4121117"/>
              <a:ext cx="826123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8915C48-4B1E-744A-8E33-36E281613428}"/>
                </a:ext>
              </a:extLst>
            </p:cNvPr>
            <p:cNvCxnSpPr>
              <a:endCxn id="93" idx="5"/>
            </p:cNvCxnSpPr>
            <p:nvPr/>
          </p:nvCxnSpPr>
          <p:spPr>
            <a:xfrm flipH="1" flipV="1">
              <a:off x="6428566" y="4121117"/>
              <a:ext cx="1488742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41E079F-B497-1441-AA8C-E05344AC46BD}"/>
                </a:ext>
              </a:extLst>
            </p:cNvPr>
            <p:cNvCxnSpPr>
              <a:stCxn id="93" idx="0"/>
            </p:cNvCxnSpPr>
            <p:nvPr/>
          </p:nvCxnSpPr>
          <p:spPr>
            <a:xfrm flipV="1">
              <a:off x="6241293" y="3167855"/>
              <a:ext cx="0" cy="501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0259514-B9FD-DC4D-8C0B-9A69F281B06D}"/>
                </a:ext>
              </a:extLst>
            </p:cNvPr>
            <p:cNvSpPr/>
            <p:nvPr/>
          </p:nvSpPr>
          <p:spPr>
            <a:xfrm>
              <a:off x="6122240" y="3668999"/>
              <a:ext cx="529688" cy="5296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1E5210B-E1F9-094F-AA7E-E240AD406201}"/>
                </a:ext>
              </a:extLst>
            </p:cNvPr>
            <p:cNvCxnSpPr>
              <a:cxnSpLocks/>
              <a:endCxn id="101" idx="3"/>
            </p:cNvCxnSpPr>
            <p:nvPr/>
          </p:nvCxnSpPr>
          <p:spPr>
            <a:xfrm flipV="1">
              <a:off x="5373688" y="4121116"/>
              <a:ext cx="826123" cy="77697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7FD514A-4E87-7543-9812-C8231FF3AB84}"/>
                </a:ext>
              </a:extLst>
            </p:cNvPr>
            <p:cNvCxnSpPr>
              <a:endCxn id="101" idx="4"/>
            </p:cNvCxnSpPr>
            <p:nvPr/>
          </p:nvCxnSpPr>
          <p:spPr>
            <a:xfrm flipV="1">
              <a:off x="5978805" y="4198687"/>
              <a:ext cx="408279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1E664C4-F74F-1441-9BE0-91E93EDFF894}"/>
                </a:ext>
              </a:extLst>
            </p:cNvPr>
            <p:cNvCxnSpPr>
              <a:endCxn id="101" idx="4"/>
            </p:cNvCxnSpPr>
            <p:nvPr/>
          </p:nvCxnSpPr>
          <p:spPr>
            <a:xfrm flipV="1">
              <a:off x="6387084" y="4198687"/>
              <a:ext cx="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60732F2-7DD8-3241-BAF7-281DE05A5388}"/>
                </a:ext>
              </a:extLst>
            </p:cNvPr>
            <p:cNvCxnSpPr/>
            <p:nvPr/>
          </p:nvCxnSpPr>
          <p:spPr>
            <a:xfrm flipH="1" flipV="1">
              <a:off x="6503241" y="4198687"/>
              <a:ext cx="45720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DE816EE-5F27-954E-9371-15E7AF834029}"/>
                </a:ext>
              </a:extLst>
            </p:cNvPr>
            <p:cNvCxnSpPr>
              <a:endCxn id="101" idx="5"/>
            </p:cNvCxnSpPr>
            <p:nvPr/>
          </p:nvCxnSpPr>
          <p:spPr>
            <a:xfrm flipH="1" flipV="1">
              <a:off x="6574357" y="4121116"/>
              <a:ext cx="826123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4AEABA9-C028-6347-8310-7C3CC3444639}"/>
                </a:ext>
              </a:extLst>
            </p:cNvPr>
            <p:cNvCxnSpPr>
              <a:endCxn id="101" idx="5"/>
            </p:cNvCxnSpPr>
            <p:nvPr/>
          </p:nvCxnSpPr>
          <p:spPr>
            <a:xfrm flipH="1" flipV="1">
              <a:off x="6574357" y="4121116"/>
              <a:ext cx="1488742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FC4BAA5-82D4-B24D-9CA9-FCCF8EB808B7}"/>
                </a:ext>
              </a:extLst>
            </p:cNvPr>
            <p:cNvCxnSpPr>
              <a:stCxn id="101" idx="0"/>
            </p:cNvCxnSpPr>
            <p:nvPr/>
          </p:nvCxnSpPr>
          <p:spPr>
            <a:xfrm flipV="1">
              <a:off x="6387084" y="3167854"/>
              <a:ext cx="0" cy="5011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09AE4E0-B5CB-D242-8BDF-CA54C21182A0}"/>
              </a:ext>
            </a:extLst>
          </p:cNvPr>
          <p:cNvGrpSpPr/>
          <p:nvPr/>
        </p:nvGrpSpPr>
        <p:grpSpPr>
          <a:xfrm>
            <a:off x="3991667" y="3911481"/>
            <a:ext cx="2266856" cy="1297681"/>
            <a:chOff x="5040624" y="3167854"/>
            <a:chExt cx="3022475" cy="1730241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6C073C5-A4AD-5143-B762-F72BB56EF3EB}"/>
                </a:ext>
              </a:extLst>
            </p:cNvPr>
            <p:cNvSpPr/>
            <p:nvPr/>
          </p:nvSpPr>
          <p:spPr>
            <a:xfrm>
              <a:off x="5789176" y="3669000"/>
              <a:ext cx="529688" cy="5296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67FB0DB-5C01-6643-BEB1-4A5881FDB098}"/>
                </a:ext>
              </a:extLst>
            </p:cNvPr>
            <p:cNvCxnSpPr>
              <a:cxnSpLocks/>
              <a:endCxn id="110" idx="3"/>
            </p:cNvCxnSpPr>
            <p:nvPr/>
          </p:nvCxnSpPr>
          <p:spPr>
            <a:xfrm flipV="1">
              <a:off x="5040624" y="4121117"/>
              <a:ext cx="826123" cy="776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05C2CCE-B338-B249-B88E-FF98575E1C08}"/>
                </a:ext>
              </a:extLst>
            </p:cNvPr>
            <p:cNvCxnSpPr>
              <a:endCxn id="110" idx="4"/>
            </p:cNvCxnSpPr>
            <p:nvPr/>
          </p:nvCxnSpPr>
          <p:spPr>
            <a:xfrm flipV="1">
              <a:off x="5645741" y="4198688"/>
              <a:ext cx="408279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06D8262-2D20-1546-8507-9DD1977514E8}"/>
                </a:ext>
              </a:extLst>
            </p:cNvPr>
            <p:cNvCxnSpPr>
              <a:endCxn id="110" idx="4"/>
            </p:cNvCxnSpPr>
            <p:nvPr/>
          </p:nvCxnSpPr>
          <p:spPr>
            <a:xfrm flipV="1">
              <a:off x="6054020" y="4198688"/>
              <a:ext cx="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BF4B1D9-7427-6C49-8559-CB270993FF2B}"/>
                </a:ext>
              </a:extLst>
            </p:cNvPr>
            <p:cNvCxnSpPr/>
            <p:nvPr/>
          </p:nvCxnSpPr>
          <p:spPr>
            <a:xfrm flipH="1" flipV="1">
              <a:off x="6170177" y="4198688"/>
              <a:ext cx="457200" cy="6994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A676C6E-DD50-354A-BCAC-673BE17128D0}"/>
                </a:ext>
              </a:extLst>
            </p:cNvPr>
            <p:cNvCxnSpPr>
              <a:endCxn id="110" idx="5"/>
            </p:cNvCxnSpPr>
            <p:nvPr/>
          </p:nvCxnSpPr>
          <p:spPr>
            <a:xfrm flipH="1" flipV="1">
              <a:off x="6241293" y="4121117"/>
              <a:ext cx="826123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A222F2D-B75B-B143-8BD0-AA9C71F63DEE}"/>
                </a:ext>
              </a:extLst>
            </p:cNvPr>
            <p:cNvCxnSpPr>
              <a:endCxn id="110" idx="5"/>
            </p:cNvCxnSpPr>
            <p:nvPr/>
          </p:nvCxnSpPr>
          <p:spPr>
            <a:xfrm flipH="1" flipV="1">
              <a:off x="6241293" y="4121117"/>
              <a:ext cx="1488742" cy="776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1BECA7BF-ABCB-6B43-BC6B-45144AC75C15}"/>
                </a:ext>
              </a:extLst>
            </p:cNvPr>
            <p:cNvCxnSpPr>
              <a:stCxn id="110" idx="0"/>
            </p:cNvCxnSpPr>
            <p:nvPr/>
          </p:nvCxnSpPr>
          <p:spPr>
            <a:xfrm flipV="1">
              <a:off x="6054020" y="3167855"/>
              <a:ext cx="0" cy="5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DFD1B48-58CD-EE43-90AC-616CF5294C39}"/>
                </a:ext>
              </a:extLst>
            </p:cNvPr>
            <p:cNvSpPr/>
            <p:nvPr/>
          </p:nvSpPr>
          <p:spPr>
            <a:xfrm>
              <a:off x="5976449" y="3669000"/>
              <a:ext cx="529688" cy="5296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65540C-CDD1-C54C-9F75-51FC7D02D634}"/>
                </a:ext>
              </a:extLst>
            </p:cNvPr>
            <p:cNvCxnSpPr>
              <a:cxnSpLocks/>
              <a:endCxn id="118" idx="3"/>
            </p:cNvCxnSpPr>
            <p:nvPr/>
          </p:nvCxnSpPr>
          <p:spPr>
            <a:xfrm flipV="1">
              <a:off x="5227897" y="4121117"/>
              <a:ext cx="826123" cy="7769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5234914-AB8D-5C4E-9152-BF19537D2C4D}"/>
                </a:ext>
              </a:extLst>
            </p:cNvPr>
            <p:cNvCxnSpPr>
              <a:endCxn id="118" idx="4"/>
            </p:cNvCxnSpPr>
            <p:nvPr/>
          </p:nvCxnSpPr>
          <p:spPr>
            <a:xfrm flipV="1">
              <a:off x="5833014" y="4198688"/>
              <a:ext cx="408279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CD38EF5-2D7E-264F-84B0-F573FD1BDD20}"/>
                </a:ext>
              </a:extLst>
            </p:cNvPr>
            <p:cNvCxnSpPr>
              <a:endCxn id="118" idx="4"/>
            </p:cNvCxnSpPr>
            <p:nvPr/>
          </p:nvCxnSpPr>
          <p:spPr>
            <a:xfrm flipV="1">
              <a:off x="6241293" y="4198688"/>
              <a:ext cx="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CF7A0C3-BF38-F447-8CAC-C3E5BB94C6BB}"/>
                </a:ext>
              </a:extLst>
            </p:cNvPr>
            <p:cNvCxnSpPr/>
            <p:nvPr/>
          </p:nvCxnSpPr>
          <p:spPr>
            <a:xfrm flipH="1" flipV="1">
              <a:off x="6357450" y="4198688"/>
              <a:ext cx="457200" cy="6994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912B9-AC52-D042-8B14-5E8D2F02B9BB}"/>
                </a:ext>
              </a:extLst>
            </p:cNvPr>
            <p:cNvCxnSpPr>
              <a:endCxn id="118" idx="5"/>
            </p:cNvCxnSpPr>
            <p:nvPr/>
          </p:nvCxnSpPr>
          <p:spPr>
            <a:xfrm flipH="1" flipV="1">
              <a:off x="6428566" y="4121117"/>
              <a:ext cx="826123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D443816-F8CC-0845-9F06-44DB22EF964E}"/>
                </a:ext>
              </a:extLst>
            </p:cNvPr>
            <p:cNvCxnSpPr>
              <a:endCxn id="118" idx="5"/>
            </p:cNvCxnSpPr>
            <p:nvPr/>
          </p:nvCxnSpPr>
          <p:spPr>
            <a:xfrm flipH="1" flipV="1">
              <a:off x="6428566" y="4121117"/>
              <a:ext cx="1488742" cy="776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1A28DF5-6536-614E-A51B-2CEA4A6F2D4F}"/>
                </a:ext>
              </a:extLst>
            </p:cNvPr>
            <p:cNvCxnSpPr>
              <a:stCxn id="118" idx="0"/>
            </p:cNvCxnSpPr>
            <p:nvPr/>
          </p:nvCxnSpPr>
          <p:spPr>
            <a:xfrm flipV="1">
              <a:off x="6241293" y="3167855"/>
              <a:ext cx="0" cy="501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74138B5-9988-344A-BEF6-15DAFFCAECC5}"/>
                </a:ext>
              </a:extLst>
            </p:cNvPr>
            <p:cNvSpPr/>
            <p:nvPr/>
          </p:nvSpPr>
          <p:spPr>
            <a:xfrm>
              <a:off x="6122240" y="3668999"/>
              <a:ext cx="529688" cy="5296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06D82F8-B458-014F-9493-0BEEAA83D7D4}"/>
                </a:ext>
              </a:extLst>
            </p:cNvPr>
            <p:cNvCxnSpPr>
              <a:cxnSpLocks/>
              <a:endCxn id="126" idx="3"/>
            </p:cNvCxnSpPr>
            <p:nvPr/>
          </p:nvCxnSpPr>
          <p:spPr>
            <a:xfrm flipV="1">
              <a:off x="5373688" y="4121116"/>
              <a:ext cx="826123" cy="77697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CDBB20-4911-AC41-B021-36843D1DC145}"/>
                </a:ext>
              </a:extLst>
            </p:cNvPr>
            <p:cNvCxnSpPr>
              <a:endCxn id="126" idx="4"/>
            </p:cNvCxnSpPr>
            <p:nvPr/>
          </p:nvCxnSpPr>
          <p:spPr>
            <a:xfrm flipV="1">
              <a:off x="5978805" y="4198687"/>
              <a:ext cx="408279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5D615BD-D747-F540-815F-CA9101BF776A}"/>
                </a:ext>
              </a:extLst>
            </p:cNvPr>
            <p:cNvCxnSpPr>
              <a:endCxn id="126" idx="4"/>
            </p:cNvCxnSpPr>
            <p:nvPr/>
          </p:nvCxnSpPr>
          <p:spPr>
            <a:xfrm flipV="1">
              <a:off x="6387084" y="4198687"/>
              <a:ext cx="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FBA874E-D3C8-B040-BF5D-261664B8A605}"/>
                </a:ext>
              </a:extLst>
            </p:cNvPr>
            <p:cNvCxnSpPr/>
            <p:nvPr/>
          </p:nvCxnSpPr>
          <p:spPr>
            <a:xfrm flipH="1" flipV="1">
              <a:off x="6503241" y="4198687"/>
              <a:ext cx="457200" cy="6994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C3D55DF-6AAB-E84C-93F0-D621176781B9}"/>
                </a:ext>
              </a:extLst>
            </p:cNvPr>
            <p:cNvCxnSpPr>
              <a:endCxn id="126" idx="5"/>
            </p:cNvCxnSpPr>
            <p:nvPr/>
          </p:nvCxnSpPr>
          <p:spPr>
            <a:xfrm flipH="1" flipV="1">
              <a:off x="6574357" y="4121116"/>
              <a:ext cx="826123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EF31653-F2E8-7A43-B734-A39C3C4EF6CC}"/>
                </a:ext>
              </a:extLst>
            </p:cNvPr>
            <p:cNvCxnSpPr>
              <a:endCxn id="126" idx="5"/>
            </p:cNvCxnSpPr>
            <p:nvPr/>
          </p:nvCxnSpPr>
          <p:spPr>
            <a:xfrm flipH="1" flipV="1">
              <a:off x="6574357" y="4121116"/>
              <a:ext cx="1488742" cy="7769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09F86D09-F7A6-F946-A03E-2F76E7467D57}"/>
                </a:ext>
              </a:extLst>
            </p:cNvPr>
            <p:cNvCxnSpPr>
              <a:stCxn id="126" idx="0"/>
            </p:cNvCxnSpPr>
            <p:nvPr/>
          </p:nvCxnSpPr>
          <p:spPr>
            <a:xfrm flipV="1">
              <a:off x="6387084" y="3167854"/>
              <a:ext cx="0" cy="5011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0D423AD2-65AD-2140-8F44-9501A289797B}"/>
              </a:ext>
            </a:extLst>
          </p:cNvPr>
          <p:cNvSpPr/>
          <p:nvPr/>
        </p:nvSpPr>
        <p:spPr>
          <a:xfrm>
            <a:off x="1558125" y="3535627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5CA9110F-DF87-FB47-B7E5-450ACEC2AF39}"/>
              </a:ext>
            </a:extLst>
          </p:cNvPr>
          <p:cNvSpPr/>
          <p:nvPr/>
        </p:nvSpPr>
        <p:spPr>
          <a:xfrm>
            <a:off x="2529933" y="3530395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77CFB7A-369A-FD42-ABB8-19514585979D}"/>
              </a:ext>
            </a:extLst>
          </p:cNvPr>
          <p:cNvSpPr/>
          <p:nvPr/>
        </p:nvSpPr>
        <p:spPr>
          <a:xfrm>
            <a:off x="3691844" y="3519444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5BF3640A-227D-C54E-8189-AE745F50EC10}"/>
              </a:ext>
            </a:extLst>
          </p:cNvPr>
          <p:cNvSpPr/>
          <p:nvPr/>
        </p:nvSpPr>
        <p:spPr>
          <a:xfrm>
            <a:off x="4598609" y="3527984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30FFE539-9D7B-914D-A71E-78567226B2E1}"/>
              </a:ext>
            </a:extLst>
          </p:cNvPr>
          <p:cNvSpPr/>
          <p:nvPr/>
        </p:nvSpPr>
        <p:spPr>
          <a:xfrm>
            <a:off x="2039487" y="2955903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0CB6445-9FC4-8845-B8B9-D7B8CE576F3E}"/>
              </a:ext>
            </a:extLst>
          </p:cNvPr>
          <p:cNvSpPr/>
          <p:nvPr/>
        </p:nvSpPr>
        <p:spPr>
          <a:xfrm>
            <a:off x="3152887" y="2939724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6EBA63AB-2AB6-8644-A1F8-C43FCF30600D}"/>
              </a:ext>
            </a:extLst>
          </p:cNvPr>
          <p:cNvSpPr/>
          <p:nvPr/>
        </p:nvSpPr>
        <p:spPr>
          <a:xfrm>
            <a:off x="4232407" y="2909252"/>
            <a:ext cx="659762" cy="3972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18F12-034D-A64C-96EF-C0933AEBFAC6}"/>
              </a:ext>
            </a:extLst>
          </p:cNvPr>
          <p:cNvCxnSpPr>
            <a:stCxn id="135" idx="0"/>
          </p:cNvCxnSpPr>
          <p:nvPr/>
        </p:nvCxnSpPr>
        <p:spPr>
          <a:xfrm flipV="1">
            <a:off x="1888006" y="3306518"/>
            <a:ext cx="336915" cy="229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EFC2BB-8DCC-4748-B3ED-D3D13D1D21C4}"/>
              </a:ext>
            </a:extLst>
          </p:cNvPr>
          <p:cNvCxnSpPr>
            <a:cxnSpLocks/>
            <a:stCxn id="135" idx="0"/>
            <a:endCxn id="140" idx="4"/>
          </p:cNvCxnSpPr>
          <p:nvPr/>
        </p:nvCxnSpPr>
        <p:spPr>
          <a:xfrm flipV="1">
            <a:off x="1888006" y="3336990"/>
            <a:ext cx="1594762" cy="198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EAE0D52-830F-3D48-ADAB-657A8BFB94F3}"/>
              </a:ext>
            </a:extLst>
          </p:cNvPr>
          <p:cNvCxnSpPr>
            <a:stCxn id="135" idx="0"/>
            <a:endCxn id="141" idx="4"/>
          </p:cNvCxnSpPr>
          <p:nvPr/>
        </p:nvCxnSpPr>
        <p:spPr>
          <a:xfrm flipV="1">
            <a:off x="1888006" y="3306518"/>
            <a:ext cx="2674282" cy="229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BBB510-0703-2F44-8B38-B54470998E48}"/>
              </a:ext>
            </a:extLst>
          </p:cNvPr>
          <p:cNvCxnSpPr>
            <a:stCxn id="138" idx="0"/>
            <a:endCxn id="141" idx="5"/>
          </p:cNvCxnSpPr>
          <p:nvPr/>
        </p:nvCxnSpPr>
        <p:spPr>
          <a:xfrm flipH="1" flipV="1">
            <a:off x="4795548" y="3248339"/>
            <a:ext cx="132942" cy="279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ECDE469-0C1D-5F49-87A8-4DAFFABB82BF}"/>
              </a:ext>
            </a:extLst>
          </p:cNvPr>
          <p:cNvCxnSpPr>
            <a:stCxn id="138" idx="0"/>
            <a:endCxn id="140" idx="4"/>
          </p:cNvCxnSpPr>
          <p:nvPr/>
        </p:nvCxnSpPr>
        <p:spPr>
          <a:xfrm flipH="1" flipV="1">
            <a:off x="3482767" y="3336991"/>
            <a:ext cx="1445723" cy="190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9CD4473-7EA3-A04D-877C-7A1279774269}"/>
              </a:ext>
            </a:extLst>
          </p:cNvPr>
          <p:cNvCxnSpPr>
            <a:stCxn id="138" idx="0"/>
            <a:endCxn id="139" idx="4"/>
          </p:cNvCxnSpPr>
          <p:nvPr/>
        </p:nvCxnSpPr>
        <p:spPr>
          <a:xfrm flipH="1" flipV="1">
            <a:off x="2369368" y="3353170"/>
            <a:ext cx="2559122" cy="174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885595A-D5CB-3544-AEC0-7936CF998A73}"/>
              </a:ext>
            </a:extLst>
          </p:cNvPr>
          <p:cNvCxnSpPr>
            <a:stCxn id="136" idx="0"/>
          </p:cNvCxnSpPr>
          <p:nvPr/>
        </p:nvCxnSpPr>
        <p:spPr>
          <a:xfrm flipV="1">
            <a:off x="2859814" y="3336989"/>
            <a:ext cx="498022" cy="193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61D7D6F-2C70-CA40-82F7-686C58533942}"/>
              </a:ext>
            </a:extLst>
          </p:cNvPr>
          <p:cNvCxnSpPr>
            <a:stCxn id="136" idx="0"/>
          </p:cNvCxnSpPr>
          <p:nvPr/>
        </p:nvCxnSpPr>
        <p:spPr>
          <a:xfrm flipV="1">
            <a:off x="2859814" y="3296059"/>
            <a:ext cx="1542903" cy="23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9BDFE36-58C1-DE4F-8CD1-2219EB135FC5}"/>
              </a:ext>
            </a:extLst>
          </p:cNvPr>
          <p:cNvCxnSpPr>
            <a:stCxn id="137" idx="1"/>
            <a:endCxn id="139" idx="5"/>
          </p:cNvCxnSpPr>
          <p:nvPr/>
        </p:nvCxnSpPr>
        <p:spPr>
          <a:xfrm flipH="1" flipV="1">
            <a:off x="2602628" y="3294991"/>
            <a:ext cx="1185836" cy="282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43D6101-786C-F849-8F70-6730E2427DAF}"/>
              </a:ext>
            </a:extLst>
          </p:cNvPr>
          <p:cNvCxnSpPr/>
          <p:nvPr/>
        </p:nvCxnSpPr>
        <p:spPr>
          <a:xfrm flipV="1">
            <a:off x="3765328" y="3283083"/>
            <a:ext cx="693746" cy="24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0EBF938-ABA7-9F42-96FB-5707BD01212B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2458478" y="2591265"/>
            <a:ext cx="1081422" cy="376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EA98B2-8AF9-EA41-A86F-240EDFD0F4ED}"/>
              </a:ext>
            </a:extLst>
          </p:cNvPr>
          <p:cNvCxnSpPr>
            <a:stCxn id="140" idx="0"/>
            <a:endCxn id="17" idx="4"/>
          </p:cNvCxnSpPr>
          <p:nvPr/>
        </p:nvCxnSpPr>
        <p:spPr>
          <a:xfrm flipV="1">
            <a:off x="3482768" y="2591265"/>
            <a:ext cx="57133" cy="348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3E515F0-7D0B-2548-BEFD-E2F8639CBD98}"/>
              </a:ext>
            </a:extLst>
          </p:cNvPr>
          <p:cNvCxnSpPr>
            <a:stCxn id="141" idx="0"/>
          </p:cNvCxnSpPr>
          <p:nvPr/>
        </p:nvCxnSpPr>
        <p:spPr>
          <a:xfrm flipH="1" flipV="1">
            <a:off x="3539900" y="2621738"/>
            <a:ext cx="1022388" cy="287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9AB4736-B514-C842-BD96-0E6E1C675608}"/>
              </a:ext>
            </a:extLst>
          </p:cNvPr>
          <p:cNvSpPr/>
          <p:nvPr/>
        </p:nvSpPr>
        <p:spPr>
          <a:xfrm>
            <a:off x="141530" y="2688234"/>
            <a:ext cx="1360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Learn “grammars”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(combinations of motifs)</a:t>
            </a:r>
            <a:endParaRPr lang="en-US" sz="1350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2AAF9B9-7812-8C4C-BBD6-9A1032A8EB4E}"/>
              </a:ext>
            </a:extLst>
          </p:cNvPr>
          <p:cNvSpPr/>
          <p:nvPr/>
        </p:nvSpPr>
        <p:spPr>
          <a:xfrm>
            <a:off x="108325" y="2033941"/>
            <a:ext cx="13605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Output prediction</a:t>
            </a:r>
            <a:endParaRPr lang="en-US" sz="1350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548A962-638A-BE4C-9E7F-FA7CB150AA16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95F665D-7561-5B4E-AECE-17AC17EA3993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Deep convolutional neural 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64062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C7B38-C9A3-8C48-BB58-FF6B782A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24" y="1801961"/>
            <a:ext cx="5732843" cy="3777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23A793-D94A-8743-BA82-60CD6449C91B}"/>
              </a:ext>
            </a:extLst>
          </p:cNvPr>
          <p:cNvSpPr/>
          <p:nvPr/>
        </p:nvSpPr>
        <p:spPr>
          <a:xfrm>
            <a:off x="5080519" y="5793163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750" dirty="0">
                <a:latin typeface="Gill Sans"/>
                <a:cs typeface="Gill Sans"/>
              </a:rPr>
              <a:t>https://</a:t>
            </a:r>
            <a:r>
              <a:rPr lang="en-US" sz="750" dirty="0" err="1">
                <a:latin typeface="Gill Sans"/>
                <a:cs typeface="Gill Sans"/>
              </a:rPr>
              <a:t>drive.google.com</a:t>
            </a:r>
            <a:r>
              <a:rPr lang="en-US" sz="750" dirty="0">
                <a:latin typeface="Gill Sans"/>
                <a:cs typeface="Gill Sans"/>
              </a:rPr>
              <a:t>/file/d/0B4Yo77Kh_QeeaXZKQUtZWjNrWkE/view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49CF99-771E-9C44-8B92-CB1FC048AD81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EDB65FE-75C6-1847-BDD9-257DABCA98AA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Simplify with “</a:t>
            </a:r>
            <a:r>
              <a:rPr lang="en-US" sz="2600" b="1" i="0" dirty="0" err="1">
                <a:latin typeface="Gill Sans"/>
                <a:cs typeface="Gill Sans"/>
              </a:rPr>
              <a:t>ReLu</a:t>
            </a:r>
            <a:r>
              <a:rPr lang="en-US" sz="2600" b="1" i="0" dirty="0">
                <a:latin typeface="Gill Sans"/>
                <a:cs typeface="Gill Sans"/>
              </a:rPr>
              <a:t>” and “max pool” layers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B5CADD-85C5-A44F-803B-F55376B75D09}"/>
              </a:ext>
            </a:extLst>
          </p:cNvPr>
          <p:cNvSpPr/>
          <p:nvPr/>
        </p:nvSpPr>
        <p:spPr>
          <a:xfrm>
            <a:off x="1943100" y="3037114"/>
            <a:ext cx="5731329" cy="555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1EEBFE8-3341-6647-8A6C-F9AA17E830FC}"/>
              </a:ext>
            </a:extLst>
          </p:cNvPr>
          <p:cNvGraphicFramePr>
            <a:graphicFrameLocks noGrp="1"/>
          </p:cNvGraphicFramePr>
          <p:nvPr/>
        </p:nvGraphicFramePr>
        <p:xfrm>
          <a:off x="348883" y="3348543"/>
          <a:ext cx="2464950" cy="28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0825">
                  <a:extLst>
                    <a:ext uri="{9D8B030D-6E8A-4147-A177-3AD203B41FA5}">
                      <a16:colId xmlns:a16="http://schemas.microsoft.com/office/drawing/2014/main" val="474842694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34905026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3624989457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483902850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1728548442"/>
                    </a:ext>
                  </a:extLst>
                </a:gridCol>
                <a:gridCol w="410825">
                  <a:extLst>
                    <a:ext uri="{9D8B030D-6E8A-4147-A177-3AD203B41FA5}">
                      <a16:colId xmlns:a16="http://schemas.microsoft.com/office/drawing/2014/main" val="270665793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37625"/>
                  </a:ext>
                </a:extLst>
              </a:tr>
            </a:tbl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5A17C731-9643-CD46-9172-96BFFEFEAC43}"/>
              </a:ext>
            </a:extLst>
          </p:cNvPr>
          <p:cNvSpPr/>
          <p:nvPr/>
        </p:nvSpPr>
        <p:spPr>
          <a:xfrm>
            <a:off x="1128812" y="2426723"/>
            <a:ext cx="397266" cy="397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1F636B-D39A-F847-9661-38EB8912035B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567399" y="2765810"/>
            <a:ext cx="619592" cy="58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379413-ECF1-8A45-B188-C95941115AD1}"/>
              </a:ext>
            </a:extLst>
          </p:cNvPr>
          <p:cNvCxnSpPr>
            <a:endCxn id="19" idx="4"/>
          </p:cNvCxnSpPr>
          <p:nvPr/>
        </p:nvCxnSpPr>
        <p:spPr>
          <a:xfrm flipV="1">
            <a:off x="1021237" y="2823988"/>
            <a:ext cx="306209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29E5C-51E0-B942-AD4C-15DC9F8F7898}"/>
              </a:ext>
            </a:extLst>
          </p:cNvPr>
          <p:cNvCxnSpPr>
            <a:endCxn id="19" idx="4"/>
          </p:cNvCxnSpPr>
          <p:nvPr/>
        </p:nvCxnSpPr>
        <p:spPr>
          <a:xfrm flipV="1">
            <a:off x="1327445" y="2823988"/>
            <a:ext cx="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575228-FE30-C84E-A545-D158B94FB0ED}"/>
              </a:ext>
            </a:extLst>
          </p:cNvPr>
          <p:cNvCxnSpPr/>
          <p:nvPr/>
        </p:nvCxnSpPr>
        <p:spPr>
          <a:xfrm flipH="1" flipV="1">
            <a:off x="1414563" y="2823988"/>
            <a:ext cx="342900" cy="524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1968DC-C2AA-F44E-BD58-5639C82FBC58}"/>
              </a:ext>
            </a:extLst>
          </p:cNvPr>
          <p:cNvCxnSpPr>
            <a:endCxn id="19" idx="5"/>
          </p:cNvCxnSpPr>
          <p:nvPr/>
        </p:nvCxnSpPr>
        <p:spPr>
          <a:xfrm flipH="1" flipV="1">
            <a:off x="1467901" y="2765811"/>
            <a:ext cx="619592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A2CA5C-ACF2-C54D-AE72-975121E2E536}"/>
              </a:ext>
            </a:extLst>
          </p:cNvPr>
          <p:cNvCxnSpPr>
            <a:endCxn id="19" idx="5"/>
          </p:cNvCxnSpPr>
          <p:nvPr/>
        </p:nvCxnSpPr>
        <p:spPr>
          <a:xfrm flipH="1" flipV="1">
            <a:off x="1467900" y="2765811"/>
            <a:ext cx="1116557" cy="5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FD2471-8241-7243-9DD8-FD9D76C10B04}"/>
              </a:ext>
            </a:extLst>
          </p:cNvPr>
          <p:cNvCxnSpPr>
            <a:stCxn id="19" idx="0"/>
          </p:cNvCxnSpPr>
          <p:nvPr/>
        </p:nvCxnSpPr>
        <p:spPr>
          <a:xfrm flipV="1">
            <a:off x="1327445" y="2050864"/>
            <a:ext cx="0" cy="37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77D31E6-77A9-B64A-8CCB-471BDC20E790}"/>
              </a:ext>
            </a:extLst>
          </p:cNvPr>
          <p:cNvSpPr/>
          <p:nvPr/>
        </p:nvSpPr>
        <p:spPr>
          <a:xfrm>
            <a:off x="712765" y="1710323"/>
            <a:ext cx="15584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Motif score, Y=F(X)</a:t>
            </a:r>
            <a:endParaRPr lang="en-US" sz="13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03FB41-03FC-EF49-82C2-72A67EEE6F94}"/>
              </a:ext>
            </a:extLst>
          </p:cNvPr>
          <p:cNvSpPr/>
          <p:nvPr/>
        </p:nvSpPr>
        <p:spPr>
          <a:xfrm>
            <a:off x="3625735" y="2297833"/>
            <a:ext cx="25587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Z = w</a:t>
            </a:r>
            <a:r>
              <a:rPr lang="en-US" sz="2100" baseline="-25000" dirty="0">
                <a:latin typeface="Gill Sans MT" panose="020B0502020104020203" pitchFamily="34" charset="77"/>
              </a:rPr>
              <a:t>1</a:t>
            </a:r>
            <a:r>
              <a:rPr lang="en-US" sz="2100" dirty="0">
                <a:latin typeface="Gill Sans MT" panose="020B0502020104020203" pitchFamily="34" charset="77"/>
              </a:rPr>
              <a:t>x</a:t>
            </a:r>
            <a:r>
              <a:rPr lang="en-US" sz="2100" baseline="-25000" dirty="0">
                <a:latin typeface="Gill Sans MT" panose="020B0502020104020203" pitchFamily="34" charset="77"/>
              </a:rPr>
              <a:t>1</a:t>
            </a:r>
            <a:r>
              <a:rPr lang="en-US" sz="2100" dirty="0">
                <a:latin typeface="Gill Sans MT" panose="020B0502020104020203" pitchFamily="34" charset="77"/>
              </a:rPr>
              <a:t>+w</a:t>
            </a:r>
            <a:r>
              <a:rPr lang="en-US" sz="2100" baseline="-25000" dirty="0">
                <a:latin typeface="Gill Sans MT" panose="020B0502020104020203" pitchFamily="34" charset="77"/>
              </a:rPr>
              <a:t>2</a:t>
            </a:r>
            <a:r>
              <a:rPr lang="en-US" sz="2100" dirty="0">
                <a:latin typeface="Gill Sans MT" panose="020B0502020104020203" pitchFamily="34" charset="77"/>
              </a:rPr>
              <a:t>x</a:t>
            </a:r>
            <a:r>
              <a:rPr lang="en-US" sz="2100" baseline="-25000" dirty="0">
                <a:latin typeface="Gill Sans MT" panose="020B0502020104020203" pitchFamily="34" charset="77"/>
              </a:rPr>
              <a:t>2</a:t>
            </a:r>
            <a:r>
              <a:rPr lang="en-US" sz="2100" dirty="0">
                <a:latin typeface="Gill Sans MT" panose="020B0502020104020203" pitchFamily="34" charset="77"/>
              </a:rPr>
              <a:t>+…+b</a:t>
            </a:r>
            <a:endParaRPr lang="en-US" sz="2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1E6925-EA5F-BA4E-8B1F-5E79FBF5DA89}"/>
              </a:ext>
            </a:extLst>
          </p:cNvPr>
          <p:cNvSpPr/>
          <p:nvPr/>
        </p:nvSpPr>
        <p:spPr>
          <a:xfrm>
            <a:off x="3608004" y="2901227"/>
            <a:ext cx="11368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Y = h(Z)</a:t>
            </a:r>
            <a:endParaRPr lang="en-US" sz="21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B9A3AC-F373-9A4D-A360-23F0C0329C8A}"/>
              </a:ext>
            </a:extLst>
          </p:cNvPr>
          <p:cNvSpPr/>
          <p:nvPr/>
        </p:nvSpPr>
        <p:spPr>
          <a:xfrm>
            <a:off x="4520049" y="1887341"/>
            <a:ext cx="19281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u="sng" dirty="0">
                <a:solidFill>
                  <a:srgbClr val="FF0000"/>
                </a:solidFill>
                <a:latin typeface="Gill Sans MT" panose="020B0502020104020203" pitchFamily="34" charset="77"/>
              </a:rPr>
              <a:t>Parameters (weights)</a:t>
            </a:r>
            <a:endParaRPr lang="en-US" sz="1350" b="1" u="sng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EC915A-C549-4041-A870-41A7679E125A}"/>
              </a:ext>
            </a:extLst>
          </p:cNvPr>
          <p:cNvCxnSpPr>
            <a:stCxn id="31" idx="2"/>
          </p:cNvCxnSpPr>
          <p:nvPr/>
        </p:nvCxnSpPr>
        <p:spPr>
          <a:xfrm flipH="1">
            <a:off x="4271130" y="2187423"/>
            <a:ext cx="1212998" cy="255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8E51487-A073-B94A-A821-E5BA5808864E}"/>
              </a:ext>
            </a:extLst>
          </p:cNvPr>
          <p:cNvCxnSpPr>
            <a:stCxn id="31" idx="2"/>
          </p:cNvCxnSpPr>
          <p:nvPr/>
        </p:nvCxnSpPr>
        <p:spPr>
          <a:xfrm flipH="1">
            <a:off x="4994066" y="2187423"/>
            <a:ext cx="490062" cy="255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0EEBF54-60FC-2A4C-9294-BE6125916588}"/>
              </a:ext>
            </a:extLst>
          </p:cNvPr>
          <p:cNvCxnSpPr>
            <a:stCxn id="31" idx="2"/>
          </p:cNvCxnSpPr>
          <p:nvPr/>
        </p:nvCxnSpPr>
        <p:spPr>
          <a:xfrm>
            <a:off x="5484128" y="2187423"/>
            <a:ext cx="411092" cy="184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A7ABDAA-E25B-1246-B630-5D01552CC565}"/>
              </a:ext>
            </a:extLst>
          </p:cNvPr>
          <p:cNvSpPr/>
          <p:nvPr/>
        </p:nvSpPr>
        <p:spPr>
          <a:xfrm>
            <a:off x="4693589" y="2967847"/>
            <a:ext cx="408105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u="sng" dirty="0">
                <a:solidFill>
                  <a:srgbClr val="FF0000"/>
                </a:solidFill>
                <a:latin typeface="Gill Sans MT" panose="020B0502020104020203" pitchFamily="34" charset="77"/>
              </a:rPr>
              <a:t>Non-linear transformation (e.g. logistic or </a:t>
            </a:r>
            <a:r>
              <a:rPr lang="en-US" sz="1350" b="1" u="sng" dirty="0" err="1">
                <a:solidFill>
                  <a:srgbClr val="FF0000"/>
                </a:solidFill>
                <a:latin typeface="Gill Sans MT" panose="020B0502020104020203" pitchFamily="34" charset="77"/>
              </a:rPr>
              <a:t>ReLu</a:t>
            </a:r>
            <a:r>
              <a:rPr lang="en-US" sz="1350" b="1" u="sng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  <a:endParaRPr lang="en-US" sz="1350" b="1" u="sng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3A42F4-EC3B-264D-80BE-C01CE3761CE3}"/>
              </a:ext>
            </a:extLst>
          </p:cNvPr>
          <p:cNvSpPr/>
          <p:nvPr/>
        </p:nvSpPr>
        <p:spPr>
          <a:xfrm>
            <a:off x="2290325" y="3943509"/>
            <a:ext cx="15424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Logistic (sigmoid)</a:t>
            </a:r>
            <a:endParaRPr lang="en-US" sz="15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522678-FF2C-5545-8148-000C7503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64" y="4200511"/>
            <a:ext cx="2619375" cy="174307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567F0A5-7BA8-B549-AD0F-A9B7A17954BB}"/>
              </a:ext>
            </a:extLst>
          </p:cNvPr>
          <p:cNvSpPr/>
          <p:nvPr/>
        </p:nvSpPr>
        <p:spPr>
          <a:xfrm>
            <a:off x="5247292" y="3938002"/>
            <a:ext cx="15000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latin typeface="Gill Sans MT" panose="020B0502020104020203" pitchFamily="34" charset="77"/>
              </a:rPr>
              <a:t>ReLu</a:t>
            </a:r>
            <a:r>
              <a:rPr lang="en-US" sz="1500" dirty="0">
                <a:latin typeface="Gill Sans MT" panose="020B0502020104020203" pitchFamily="34" charset="77"/>
              </a:rPr>
              <a:t> (threshold)</a:t>
            </a:r>
            <a:endParaRPr lang="en-US" sz="15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EA67A6B-2F48-3B40-B730-DC1C829EB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43" y="4200511"/>
            <a:ext cx="2410226" cy="175289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A1CDAD0-5174-BA4C-8DE5-8E7F1F063312}"/>
              </a:ext>
            </a:extLst>
          </p:cNvPr>
          <p:cNvSpPr/>
          <p:nvPr/>
        </p:nvSpPr>
        <p:spPr>
          <a:xfrm>
            <a:off x="309765" y="3661003"/>
            <a:ext cx="3642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X</a:t>
            </a:r>
            <a:r>
              <a:rPr lang="en-US" sz="1350" baseline="-25000" dirty="0">
                <a:latin typeface="Gill Sans MT" panose="020B0502020104020203" pitchFamily="34" charset="77"/>
              </a:rPr>
              <a:t>1</a:t>
            </a:r>
            <a:endParaRPr lang="en-US" sz="1350" baseline="-25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D0F53B5-039C-0741-B69F-514CF8D19FC7}"/>
              </a:ext>
            </a:extLst>
          </p:cNvPr>
          <p:cNvSpPr/>
          <p:nvPr/>
        </p:nvSpPr>
        <p:spPr>
          <a:xfrm>
            <a:off x="2466144" y="3664229"/>
            <a:ext cx="3642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Gill Sans MT" panose="020B0502020104020203" pitchFamily="34" charset="77"/>
              </a:rPr>
              <a:t>X</a:t>
            </a:r>
            <a:r>
              <a:rPr lang="en-US" sz="1350" baseline="-25000" dirty="0" err="1">
                <a:latin typeface="Gill Sans MT" panose="020B0502020104020203" pitchFamily="34" charset="77"/>
              </a:rPr>
              <a:t>n</a:t>
            </a:r>
            <a:endParaRPr lang="en-US" sz="1350" baseline="-25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6584E4-0DC3-CB4B-9FE4-F1849C2E69CE}"/>
              </a:ext>
            </a:extLst>
          </p:cNvPr>
          <p:cNvSpPr/>
          <p:nvPr/>
        </p:nvSpPr>
        <p:spPr>
          <a:xfrm>
            <a:off x="780605" y="3661714"/>
            <a:ext cx="3642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X</a:t>
            </a:r>
            <a:r>
              <a:rPr lang="en-US" sz="1350" baseline="-25000" dirty="0">
                <a:latin typeface="Gill Sans MT" panose="020B0502020104020203" pitchFamily="34" charset="77"/>
              </a:rPr>
              <a:t>2</a:t>
            </a:r>
            <a:endParaRPr lang="en-US" sz="1350" baseline="-250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5A2357-0E85-C946-9E13-0901EF34FB2B}"/>
              </a:ext>
            </a:extLst>
          </p:cNvPr>
          <p:cNvSpPr/>
          <p:nvPr/>
        </p:nvSpPr>
        <p:spPr>
          <a:xfrm>
            <a:off x="1482617" y="3649338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…</a:t>
            </a:r>
            <a:endParaRPr lang="en-US" sz="1350" baseline="-25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3C067B-113C-574A-AEF6-E604AEFADF05}"/>
              </a:ext>
            </a:extLst>
          </p:cNvPr>
          <p:cNvSpPr/>
          <p:nvPr/>
        </p:nvSpPr>
        <p:spPr>
          <a:xfrm>
            <a:off x="530586" y="2829348"/>
            <a:ext cx="3674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w</a:t>
            </a:r>
            <a:r>
              <a:rPr lang="en-US" sz="1350" baseline="-25000" dirty="0">
                <a:latin typeface="Gill Sans MT" panose="020B0502020104020203" pitchFamily="34" charset="77"/>
              </a:rPr>
              <a:t>1</a:t>
            </a:r>
            <a:endParaRPr lang="en-US" sz="1350" baseline="-25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4F162F-19BE-C242-A249-72AB8EE3B199}"/>
              </a:ext>
            </a:extLst>
          </p:cNvPr>
          <p:cNvSpPr/>
          <p:nvPr/>
        </p:nvSpPr>
        <p:spPr>
          <a:xfrm>
            <a:off x="1980209" y="2809267"/>
            <a:ext cx="3674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Gill Sans MT" panose="020B0502020104020203" pitchFamily="34" charset="77"/>
              </a:rPr>
              <a:t>w</a:t>
            </a:r>
            <a:r>
              <a:rPr lang="en-US" sz="1350" baseline="-25000" dirty="0" err="1">
                <a:latin typeface="Gill Sans MT" panose="020B0502020104020203" pitchFamily="34" charset="77"/>
              </a:rPr>
              <a:t>n</a:t>
            </a:r>
            <a:endParaRPr lang="en-US" sz="1350" baseline="-25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860732-D696-4841-8DCF-7DAAF38853B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D5E32BB-3C92-0E47-857E-7D83386E941C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 err="1">
                <a:latin typeface="Gill Sans"/>
                <a:cs typeface="Gill Sans"/>
              </a:rPr>
              <a:t>ReLu</a:t>
            </a:r>
            <a:r>
              <a:rPr lang="en-US" sz="2600" b="1" i="0" dirty="0">
                <a:latin typeface="Gill Sans"/>
                <a:cs typeface="Gill Sans"/>
              </a:rPr>
              <a:t> (Rectified Linear Unit) sets low scores to 0</a:t>
            </a:r>
          </a:p>
        </p:txBody>
      </p:sp>
    </p:spTree>
    <p:extLst>
      <p:ext uri="{BB962C8B-B14F-4D97-AF65-F5344CB8AC3E}">
        <p14:creationId xmlns:p14="http://schemas.microsoft.com/office/powerpoint/2010/main" val="2215264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C7B38-C9A3-8C48-BB58-FF6B782A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24" y="1801961"/>
            <a:ext cx="5732843" cy="3777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23A793-D94A-8743-BA82-60CD6449C91B}"/>
              </a:ext>
            </a:extLst>
          </p:cNvPr>
          <p:cNvSpPr/>
          <p:nvPr/>
        </p:nvSpPr>
        <p:spPr>
          <a:xfrm>
            <a:off x="5080519" y="5793163"/>
            <a:ext cx="3429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750" dirty="0">
                <a:latin typeface="Gill Sans"/>
                <a:cs typeface="Gill Sans"/>
              </a:rPr>
              <a:t>https://</a:t>
            </a:r>
            <a:r>
              <a:rPr lang="en-US" sz="750" dirty="0" err="1">
                <a:latin typeface="Gill Sans"/>
                <a:cs typeface="Gill Sans"/>
              </a:rPr>
              <a:t>drive.google.com</a:t>
            </a:r>
            <a:r>
              <a:rPr lang="en-US" sz="750" dirty="0">
                <a:latin typeface="Gill Sans"/>
                <a:cs typeface="Gill Sans"/>
              </a:rPr>
              <a:t>/file/d/0B4Yo77Kh_QeeaXZKQUtZWjNrWkE/view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49CF99-771E-9C44-8B92-CB1FC048AD81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EDB65FE-75C6-1847-BDD9-257DABCA98AA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Simplify </a:t>
            </a:r>
            <a:r>
              <a:rPr lang="en-US" sz="2600" b="1" i="0" dirty="0" err="1">
                <a:latin typeface="Gill Sans"/>
                <a:cs typeface="Gill Sans"/>
              </a:rPr>
              <a:t>with”ReLu</a:t>
            </a:r>
            <a:r>
              <a:rPr lang="en-US" sz="2600" b="1" i="0" dirty="0">
                <a:latin typeface="Gill Sans"/>
                <a:cs typeface="Gill Sans"/>
              </a:rPr>
              <a:t>” and “max pool” layers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B5CADD-85C5-A44F-803B-F55376B75D09}"/>
              </a:ext>
            </a:extLst>
          </p:cNvPr>
          <p:cNvSpPr/>
          <p:nvPr/>
        </p:nvSpPr>
        <p:spPr>
          <a:xfrm>
            <a:off x="1810338" y="2581802"/>
            <a:ext cx="5731329" cy="555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6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For the exome, we have a “code”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36619-9FB0-0546-8ED2-54B850D867CA}"/>
              </a:ext>
            </a:extLst>
          </p:cNvPr>
          <p:cNvSpPr/>
          <p:nvPr/>
        </p:nvSpPr>
        <p:spPr>
          <a:xfrm>
            <a:off x="3317642" y="2499138"/>
            <a:ext cx="3139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CTT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A305D-527D-D34C-A24D-3434A52E83BC}"/>
              </a:ext>
            </a:extLst>
          </p:cNvPr>
          <p:cNvSpPr/>
          <p:nvPr/>
        </p:nvSpPr>
        <p:spPr>
          <a:xfrm>
            <a:off x="3317642" y="2704402"/>
            <a:ext cx="3139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---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09A16D-5A49-2744-B583-05064B1D0304}"/>
              </a:ext>
            </a:extLst>
          </p:cNvPr>
          <p:cNvSpPr/>
          <p:nvPr/>
        </p:nvSpPr>
        <p:spPr>
          <a:xfrm>
            <a:off x="4874061" y="2499138"/>
            <a:ext cx="388984" cy="543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BB9562-7673-164F-95C3-BA396EEACDCF}"/>
              </a:ext>
            </a:extLst>
          </p:cNvPr>
          <p:cNvSpPr/>
          <p:nvPr/>
        </p:nvSpPr>
        <p:spPr>
          <a:xfrm>
            <a:off x="1932153" y="2550048"/>
            <a:ext cx="14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rs113993960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C96D89-F1F3-C843-8CD2-5B3454992BAD}"/>
              </a:ext>
            </a:extLst>
          </p:cNvPr>
          <p:cNvSpPr/>
          <p:nvPr/>
        </p:nvSpPr>
        <p:spPr>
          <a:xfrm>
            <a:off x="5228722" y="2499138"/>
            <a:ext cx="388984" cy="543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D71C6E-0B1A-1643-937F-E30BF3D0254F}"/>
              </a:ext>
            </a:extLst>
          </p:cNvPr>
          <p:cNvSpPr/>
          <p:nvPr/>
        </p:nvSpPr>
        <p:spPr>
          <a:xfrm>
            <a:off x="5617706" y="2499138"/>
            <a:ext cx="388984" cy="543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A436E-3936-2141-BAA2-7112CFD5849A}"/>
              </a:ext>
            </a:extLst>
          </p:cNvPr>
          <p:cNvSpPr/>
          <p:nvPr/>
        </p:nvSpPr>
        <p:spPr>
          <a:xfrm>
            <a:off x="4460602" y="2499138"/>
            <a:ext cx="388984" cy="543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8572A9-6063-B640-BA1E-74CEF463C241}"/>
              </a:ext>
            </a:extLst>
          </p:cNvPr>
          <p:cNvSpPr/>
          <p:nvPr/>
        </p:nvSpPr>
        <p:spPr>
          <a:xfrm>
            <a:off x="4098167" y="2499138"/>
            <a:ext cx="388984" cy="543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3441A-771D-7445-AA06-5119FAA7E028}"/>
              </a:ext>
            </a:extLst>
          </p:cNvPr>
          <p:cNvSpPr txBox="1"/>
          <p:nvPr/>
        </p:nvSpPr>
        <p:spPr>
          <a:xfrm>
            <a:off x="4879875" y="212980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0E09-43F2-8746-B094-80BBAFE7C9FC}"/>
              </a:ext>
            </a:extLst>
          </p:cNvPr>
          <p:cNvSpPr txBox="1"/>
          <p:nvPr/>
        </p:nvSpPr>
        <p:spPr>
          <a:xfrm>
            <a:off x="5234534" y="2129806"/>
            <a:ext cx="35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DC479-E71A-7045-95A5-C99E01FFCDC0}"/>
              </a:ext>
            </a:extLst>
          </p:cNvPr>
          <p:cNvSpPr txBox="1"/>
          <p:nvPr/>
        </p:nvSpPr>
        <p:spPr>
          <a:xfrm>
            <a:off x="5641010" y="212980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6ECD10-493A-EC4E-8330-A08966B2B46C}"/>
              </a:ext>
            </a:extLst>
          </p:cNvPr>
          <p:cNvSpPr txBox="1"/>
          <p:nvPr/>
        </p:nvSpPr>
        <p:spPr>
          <a:xfrm>
            <a:off x="4149745" y="212980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08233-DF85-4640-B4F7-D908403612E0}"/>
              </a:ext>
            </a:extLst>
          </p:cNvPr>
          <p:cNvSpPr txBox="1"/>
          <p:nvPr/>
        </p:nvSpPr>
        <p:spPr>
          <a:xfrm>
            <a:off x="4500831" y="212980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9D5A6-830B-5F4E-B2CB-D0CA7AD18B19}"/>
              </a:ext>
            </a:extLst>
          </p:cNvPr>
          <p:cNvSpPr txBox="1"/>
          <p:nvPr/>
        </p:nvSpPr>
        <p:spPr>
          <a:xfrm>
            <a:off x="2139410" y="1332135"/>
            <a:ext cx="4865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DNA -&gt; RNA -&gt; Protein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D8811-1C80-D441-B59E-89A70EB067B4}"/>
              </a:ext>
            </a:extLst>
          </p:cNvPr>
          <p:cNvSpPr txBox="1"/>
          <p:nvPr/>
        </p:nvSpPr>
        <p:spPr>
          <a:xfrm>
            <a:off x="440871" y="3951514"/>
            <a:ext cx="7756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But… only &lt;2% of the genome is protein-coding!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Vast majority of the genome is intergenic or intronic, where these rules don’t apply.</a:t>
            </a:r>
          </a:p>
        </p:txBody>
      </p:sp>
    </p:spTree>
    <p:extLst>
      <p:ext uri="{BB962C8B-B14F-4D97-AF65-F5344CB8AC3E}">
        <p14:creationId xmlns:p14="http://schemas.microsoft.com/office/powerpoint/2010/main" val="1995174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860732-D696-4841-8DCF-7DAAF38853B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D5E32BB-3C92-0E47-857E-7D83386E941C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“max pool” combines windows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2B5089-EFE6-2F47-80B2-D34F9B42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847940"/>
            <a:ext cx="8360229" cy="34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0745EC-4942-B94A-B350-73CAA013D064}"/>
              </a:ext>
            </a:extLst>
          </p:cNvPr>
          <p:cNvSpPr/>
          <p:nvPr/>
        </p:nvSpPr>
        <p:spPr>
          <a:xfrm>
            <a:off x="0" y="6488668"/>
            <a:ext cx="7135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computersciencewiki.org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/File:MaxpoolSample2.png</a:t>
            </a:r>
          </a:p>
        </p:txBody>
      </p:sp>
    </p:spTree>
    <p:extLst>
      <p:ext uri="{BB962C8B-B14F-4D97-AF65-F5344CB8AC3E}">
        <p14:creationId xmlns:p14="http://schemas.microsoft.com/office/powerpoint/2010/main" val="2949776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80370-7BEE-E246-94CC-FF267678D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09" y="1641535"/>
            <a:ext cx="6412582" cy="4117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CBA85-0535-F34D-B6F4-3B53CDCF60A8}"/>
              </a:ext>
            </a:extLst>
          </p:cNvPr>
          <p:cNvSpPr txBox="1"/>
          <p:nvPr/>
        </p:nvSpPr>
        <p:spPr>
          <a:xfrm>
            <a:off x="8157384" y="5769917"/>
            <a:ext cx="10358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Anshul </a:t>
            </a:r>
            <a:r>
              <a:rPr lang="en-US" sz="1050" dirty="0" err="1">
                <a:latin typeface="Gill Sans MT" panose="020B0502020104020203" pitchFamily="34" charset="77"/>
              </a:rPr>
              <a:t>Kundaje</a:t>
            </a:r>
            <a:endParaRPr lang="en-US" sz="1050" dirty="0">
              <a:latin typeface="Gill Sans MT" panose="020B0502020104020203" pitchFamily="34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FDDEA-1553-EA42-8A68-4574DCD2CB9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B04DEC-B59A-CE4D-B8B4-99D21EB6EA2C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Multi-class networks borrow info across outputs</a:t>
            </a:r>
          </a:p>
        </p:txBody>
      </p:sp>
    </p:spTree>
    <p:extLst>
      <p:ext uri="{BB962C8B-B14F-4D97-AF65-F5344CB8AC3E}">
        <p14:creationId xmlns:p14="http://schemas.microsoft.com/office/powerpoint/2010/main" val="2105879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25426-860C-CC41-8EE8-78B60A701A76}"/>
              </a:ext>
            </a:extLst>
          </p:cNvPr>
          <p:cNvSpPr/>
          <p:nvPr/>
        </p:nvSpPr>
        <p:spPr>
          <a:xfrm>
            <a:off x="253812" y="1559595"/>
            <a:ext cx="8636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Goal: </a:t>
            </a:r>
            <a:r>
              <a:rPr lang="en-US" dirty="0">
                <a:latin typeface="Gill Sans MT" panose="020B0502020104020203" pitchFamily="34" charset="77"/>
              </a:rPr>
              <a:t>Learn parameters (w) via optimization algorithm </a:t>
            </a:r>
            <a:r>
              <a:rPr lang="en-US" b="1" u="sng" dirty="0">
                <a:latin typeface="Gill Sans MT" panose="020B0502020104020203" pitchFamily="34" charset="77"/>
              </a:rPr>
              <a:t>stochastic gradient descent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to minimize </a:t>
            </a:r>
            <a:r>
              <a:rPr lang="en-US" b="1" u="sng" dirty="0">
                <a:latin typeface="Gill Sans MT" panose="020B0502020104020203" pitchFamily="34" charset="77"/>
              </a:rPr>
              <a:t>loss</a:t>
            </a:r>
            <a:r>
              <a:rPr lang="en-US" u="sng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(difference between true Y and predicted output F(x)</a:t>
            </a:r>
          </a:p>
          <a:p>
            <a:endParaRPr lang="en-US" b="1" dirty="0">
              <a:latin typeface="Gill Sans MT" panose="020B0502020104020203" pitchFamily="34" charset="77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Present samples (x, y) one at a time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Modify weights (w) slightly to increase the log probability of observed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2C329-45E2-C049-8702-C54A46BAC1E9}"/>
              </a:ext>
            </a:extLst>
          </p:cNvPr>
          <p:cNvSpPr txBox="1"/>
          <p:nvPr/>
        </p:nvSpPr>
        <p:spPr>
          <a:xfrm>
            <a:off x="8157384" y="5769917"/>
            <a:ext cx="10358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Anshul </a:t>
            </a:r>
            <a:r>
              <a:rPr lang="en-US" sz="1050" dirty="0" err="1">
                <a:latin typeface="Gill Sans MT" panose="020B0502020104020203" pitchFamily="34" charset="77"/>
              </a:rPr>
              <a:t>Kundaje</a:t>
            </a:r>
            <a:endParaRPr lang="en-US" sz="1050" dirty="0">
              <a:latin typeface="Gill Sans MT" panose="020B050202010402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E9819-0767-3A4E-B979-B4D08ACF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8" y="3685747"/>
            <a:ext cx="3895725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A993B1-5AD5-F942-87C4-6893FA3C4BD0}"/>
              </a:ext>
            </a:extLst>
          </p:cNvPr>
          <p:cNvSpPr/>
          <p:nvPr/>
        </p:nvSpPr>
        <p:spPr>
          <a:xfrm>
            <a:off x="3518994" y="4681567"/>
            <a:ext cx="12602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“Learning rate”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13ED0-E9FF-8149-A9A2-87ED65600BCE}"/>
              </a:ext>
            </a:extLst>
          </p:cNvPr>
          <p:cNvSpPr/>
          <p:nvPr/>
        </p:nvSpPr>
        <p:spPr>
          <a:xfrm>
            <a:off x="5004893" y="4681567"/>
            <a:ext cx="13319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Gradient </a:t>
            </a:r>
            <a:r>
              <a:rPr lang="en-US" sz="135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w.r.t</a:t>
            </a:r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 w</a:t>
            </a:r>
            <a:endParaRPr lang="en-US" sz="135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60400A-7779-3A42-937B-B9300C198542}"/>
              </a:ext>
            </a:extLst>
          </p:cNvPr>
          <p:cNvCxnSpPr>
            <a:stCxn id="3" idx="0"/>
          </p:cNvCxnSpPr>
          <p:nvPr/>
        </p:nvCxnSpPr>
        <p:spPr>
          <a:xfrm flipV="1">
            <a:off x="4149135" y="4215654"/>
            <a:ext cx="46347" cy="465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5DD997-A98D-DE44-9BA6-CE24FD51A385}"/>
              </a:ext>
            </a:extLst>
          </p:cNvPr>
          <p:cNvCxnSpPr/>
          <p:nvPr/>
        </p:nvCxnSpPr>
        <p:spPr>
          <a:xfrm flipH="1" flipV="1">
            <a:off x="4729903" y="4341225"/>
            <a:ext cx="635474" cy="340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C55F6-404C-D245-9466-B72B659B002C}"/>
              </a:ext>
            </a:extLst>
          </p:cNvPr>
          <p:cNvSpPr/>
          <p:nvPr/>
        </p:nvSpPr>
        <p:spPr>
          <a:xfrm>
            <a:off x="246607" y="4853684"/>
            <a:ext cx="4570354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Train until loss starts to plateau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Can take a </a:t>
            </a:r>
            <a:r>
              <a:rPr lang="en-US" sz="2100" dirty="0" err="1">
                <a:latin typeface="Gill Sans MT" panose="020B0502020104020203" pitchFamily="34" charset="77"/>
              </a:rPr>
              <a:t>looong</a:t>
            </a:r>
            <a:r>
              <a:rPr lang="en-US" sz="2100" dirty="0">
                <a:latin typeface="Gill Sans MT" panose="020B0502020104020203" pitchFamily="34" charset="77"/>
              </a:rPr>
              <a:t> time (days or weeks)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Often, pretrained models made available</a:t>
            </a:r>
            <a:endParaRPr lang="en-US" sz="2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30E5DB-DE03-4A44-BFD8-500F741D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890" y="3491407"/>
            <a:ext cx="3548802" cy="16996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9ACA-9D81-214C-BB1D-835FA374C536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035AA47-4BEA-5B45-B48F-773E16A2F4B6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Training CNNs on real data</a:t>
            </a:r>
          </a:p>
        </p:txBody>
      </p:sp>
    </p:spTree>
    <p:extLst>
      <p:ext uri="{BB962C8B-B14F-4D97-AF65-F5344CB8AC3E}">
        <p14:creationId xmlns:p14="http://schemas.microsoft.com/office/powerpoint/2010/main" val="4027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8254E-5036-D140-846B-0E5F20BA6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1911443"/>
            <a:ext cx="3305175" cy="172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9EB31-E7B8-7240-AD44-AE57D5D2F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286" y="1214438"/>
            <a:ext cx="3381375" cy="442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8CC3F-3B90-1C41-A0B1-2CD90E6E9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98" y="3877604"/>
            <a:ext cx="3519768" cy="197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2CA9F-DDDE-1E43-A380-0864B05DAE50}"/>
              </a:ext>
            </a:extLst>
          </p:cNvPr>
          <p:cNvSpPr txBox="1"/>
          <p:nvPr/>
        </p:nvSpPr>
        <p:spPr>
          <a:xfrm>
            <a:off x="7304049" y="4488598"/>
            <a:ext cx="1524525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Also see: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Basset</a:t>
            </a:r>
          </a:p>
          <a:p>
            <a:r>
              <a:rPr lang="en-US" sz="2100" dirty="0" err="1">
                <a:latin typeface="Gill Sans MT" panose="020B0502020104020203" pitchFamily="34" charset="77"/>
              </a:rPr>
              <a:t>DeepBIND</a:t>
            </a:r>
            <a:endParaRPr lang="en-US" sz="2100" dirty="0">
              <a:latin typeface="Gill Sans MT" panose="020B0502020104020203" pitchFamily="34" charset="77"/>
            </a:endParaRPr>
          </a:p>
          <a:p>
            <a:r>
              <a:rPr lang="en-US" sz="2100" dirty="0" err="1">
                <a:latin typeface="Gill Sans MT" panose="020B0502020104020203" pitchFamily="34" charset="77"/>
              </a:rPr>
              <a:t>DanQ</a:t>
            </a:r>
            <a:endParaRPr lang="en-US" sz="2100" dirty="0">
              <a:latin typeface="Gill Sans MT" panose="020B0502020104020203" pitchFamily="34" charset="77"/>
            </a:endParaRPr>
          </a:p>
          <a:p>
            <a:r>
              <a:rPr lang="en-US" sz="2100" dirty="0" err="1">
                <a:latin typeface="Gill Sans MT" panose="020B0502020104020203" pitchFamily="34" charset="77"/>
              </a:rPr>
              <a:t>DragonNN</a:t>
            </a:r>
            <a:endParaRPr lang="en-US" sz="2100" dirty="0">
              <a:latin typeface="Gill Sans MT" panose="020B0502020104020203" pitchFamily="34" charset="77"/>
            </a:endParaRPr>
          </a:p>
          <a:p>
            <a:r>
              <a:rPr lang="en-US" sz="2100" dirty="0" err="1">
                <a:latin typeface="Gill Sans MT" panose="020B0502020104020203" pitchFamily="34" charset="77"/>
              </a:rPr>
              <a:t>AgentBind</a:t>
            </a:r>
            <a:endParaRPr lang="en-US" sz="2100" dirty="0">
              <a:latin typeface="Gill Sans MT" panose="020B050202010402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E58E3-8403-C843-BB29-FB0BB78D317D}"/>
              </a:ext>
            </a:extLst>
          </p:cNvPr>
          <p:cNvSpPr/>
          <p:nvPr/>
        </p:nvSpPr>
        <p:spPr>
          <a:xfrm>
            <a:off x="3093076" y="3618037"/>
            <a:ext cx="13294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Web application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Example model - </a:t>
            </a:r>
            <a:r>
              <a:rPr lang="en-US" sz="2600" b="1" i="0" dirty="0" err="1">
                <a:latin typeface="Gill Sans"/>
                <a:cs typeface="Gill Sans"/>
              </a:rPr>
              <a:t>DeepSEA</a:t>
            </a:r>
            <a:endParaRPr lang="en-US" sz="26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6152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 err="1">
                <a:latin typeface="Gill Sans"/>
                <a:cs typeface="Gill Sans"/>
              </a:rPr>
              <a:t>DeepSEA</a:t>
            </a:r>
            <a:r>
              <a:rPr lang="en-US" sz="2600" b="1" i="0" dirty="0">
                <a:latin typeface="Gill Sans"/>
                <a:cs typeface="Gill Sans"/>
              </a:rPr>
              <a:t> 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CF5B1-8F54-9D4D-8F88-FD63964559B2}"/>
              </a:ext>
            </a:extLst>
          </p:cNvPr>
          <p:cNvSpPr/>
          <p:nvPr/>
        </p:nvSpPr>
        <p:spPr>
          <a:xfrm>
            <a:off x="0" y="64886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blog.bayeslabs.co</a:t>
            </a:r>
            <a:r>
              <a:rPr lang="en-US" dirty="0"/>
              <a:t>/2019/07/26/</a:t>
            </a:r>
            <a:r>
              <a:rPr lang="en-US" dirty="0" err="1"/>
              <a:t>DeepSEA.html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35E35-E02E-EF40-A758-BC4DEEAEA797}"/>
              </a:ext>
            </a:extLst>
          </p:cNvPr>
          <p:cNvSpPr/>
          <p:nvPr/>
        </p:nvSpPr>
        <p:spPr>
          <a:xfrm>
            <a:off x="342901" y="1345327"/>
            <a:ext cx="85888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Model Architecture: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Convolution layer ( 320 kernels. Window size: 8. Step size: 1. )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Pooling layer ( Window size: 4. Step size: 4. )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Convolution layer ( 480 kernels. Window size: 8. Step size: 1. )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Pooling layer ( Window size: 4. Step size: 4. )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Convolution layer ( 960 kernels. Window size: 8. Step size: 1. )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Fully connected layer ( 925 neurons )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Sigmoid output layer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111111"/>
              </a:solidFill>
              <a:latin typeface="Gill Sans MT" panose="020B0502020104020203" pitchFamily="34" charset="77"/>
            </a:endParaRPr>
          </a:p>
          <a:p>
            <a:r>
              <a:rPr lang="en-US" sz="2400" dirty="0" err="1">
                <a:solidFill>
                  <a:srgbClr val="111111"/>
                </a:solidFill>
                <a:latin typeface="Gill Sans MT" panose="020B0502020104020203" pitchFamily="34" charset="77"/>
              </a:rPr>
              <a:t>DeepSEA</a:t>
            </a: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 performs </a:t>
            </a:r>
            <a:r>
              <a:rPr lang="en-US" sz="2400" b="1" dirty="0">
                <a:solidFill>
                  <a:srgbClr val="111111"/>
                </a:solidFill>
                <a:latin typeface="Gill Sans MT" panose="020B0502020104020203" pitchFamily="34" charset="77"/>
              </a:rPr>
              <a:t>multiclass </a:t>
            </a: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classification to predict 919 features (125 </a:t>
            </a:r>
            <a:r>
              <a:rPr lang="en-US" sz="2400" dirty="0" err="1">
                <a:solidFill>
                  <a:srgbClr val="111111"/>
                </a:solidFill>
                <a:latin typeface="Gill Sans MT" panose="020B0502020104020203" pitchFamily="34" charset="77"/>
              </a:rPr>
              <a:t>DNaseI</a:t>
            </a:r>
            <a:r>
              <a:rPr lang="en-US" sz="2400" dirty="0">
                <a:solidFill>
                  <a:srgbClr val="111111"/>
                </a:solidFill>
                <a:latin typeface="Gill Sans MT" panose="020B0502020104020203" pitchFamily="34" charset="77"/>
              </a:rPr>
              <a:t> features, 690 TF features, 104 histone features)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4231878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CNNs accurately predict regulatory annotations</a:t>
            </a:r>
          </a:p>
        </p:txBody>
      </p:sp>
      <p:pic>
        <p:nvPicPr>
          <p:cNvPr id="2050" name="Picture 2" descr="figure2">
            <a:extLst>
              <a:ext uri="{FF2B5EF4-FFF2-40B4-BE49-F238E27FC236}">
                <a16:creationId xmlns:a16="http://schemas.microsoft.com/office/drawing/2014/main" id="{36482D44-CF46-4C41-BD88-6B603BADF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2"/>
          <a:stretch/>
        </p:blipFill>
        <p:spPr bwMode="auto">
          <a:xfrm>
            <a:off x="173263" y="2206171"/>
            <a:ext cx="8699500" cy="31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AE62C9-5D71-334E-84C3-AA5C76DA3827}"/>
              </a:ext>
            </a:extLst>
          </p:cNvPr>
          <p:cNvSpPr txBox="1"/>
          <p:nvPr/>
        </p:nvSpPr>
        <p:spPr>
          <a:xfrm>
            <a:off x="6369651" y="6488275"/>
            <a:ext cx="277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Zhou and </a:t>
            </a:r>
            <a:r>
              <a:rPr lang="en-US" dirty="0" err="1">
                <a:latin typeface="Gill Sans MT" panose="020B0502020104020203" pitchFamily="34" charset="77"/>
              </a:rPr>
              <a:t>Troyanskaya</a:t>
            </a:r>
            <a:r>
              <a:rPr lang="en-US" dirty="0">
                <a:latin typeface="Gill Sans MT" panose="020B0502020104020203" pitchFamily="34" charset="77"/>
              </a:rPr>
              <a:t>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45B58-E0AC-D546-9623-598D22F68574}"/>
              </a:ext>
            </a:extLst>
          </p:cNvPr>
          <p:cNvSpPr txBox="1"/>
          <p:nvPr/>
        </p:nvSpPr>
        <p:spPr>
          <a:xfrm>
            <a:off x="914401" y="1557049"/>
            <a:ext cx="199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AUC=0.958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25AED-CC68-054E-A854-D95E692EE7AC}"/>
              </a:ext>
            </a:extLst>
          </p:cNvPr>
          <p:cNvSpPr txBox="1"/>
          <p:nvPr/>
        </p:nvSpPr>
        <p:spPr>
          <a:xfrm>
            <a:off x="3891644" y="1557049"/>
            <a:ext cx="199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AUC=0.923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DB0B7-A2D3-3B47-9B66-DD35882468F8}"/>
              </a:ext>
            </a:extLst>
          </p:cNvPr>
          <p:cNvSpPr txBox="1"/>
          <p:nvPr/>
        </p:nvSpPr>
        <p:spPr>
          <a:xfrm>
            <a:off x="6757384" y="1557049"/>
            <a:ext cx="199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AUC=0.856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9DE4D-D1F7-AB4A-8062-86853B840976}"/>
              </a:ext>
            </a:extLst>
          </p:cNvPr>
          <p:cNvSpPr txBox="1"/>
          <p:nvPr/>
        </p:nvSpPr>
        <p:spPr>
          <a:xfrm>
            <a:off x="571358" y="5467221"/>
            <a:ext cx="2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gkSVM</a:t>
            </a:r>
            <a:r>
              <a:rPr lang="en-US" dirty="0"/>
              <a:t> median AUC=0.896</a:t>
            </a:r>
          </a:p>
        </p:txBody>
      </p:sp>
    </p:spTree>
    <p:extLst>
      <p:ext uri="{BB962C8B-B14F-4D97-AF65-F5344CB8AC3E}">
        <p14:creationId xmlns:p14="http://schemas.microsoft.com/office/powerpoint/2010/main" val="958989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Recurrent neural networks (RNNs)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84A655-BA9E-F54F-ACC2-966397C0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1" y="2303281"/>
            <a:ext cx="8213258" cy="24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0E2E0-0BE4-3546-8BD9-047FF391B3A5}"/>
              </a:ext>
            </a:extLst>
          </p:cNvPr>
          <p:cNvSpPr txBox="1"/>
          <p:nvPr/>
        </p:nvSpPr>
        <p:spPr>
          <a:xfrm>
            <a:off x="465371" y="1209370"/>
            <a:ext cx="342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X: input data</a:t>
            </a:r>
          </a:p>
          <a:p>
            <a:r>
              <a:rPr lang="en-US" dirty="0">
                <a:latin typeface="Gill Sans MT" panose="020B0502020104020203" pitchFamily="34" charset="77"/>
              </a:rPr>
              <a:t>O: output data</a:t>
            </a:r>
          </a:p>
          <a:p>
            <a:r>
              <a:rPr lang="en-US" dirty="0">
                <a:latin typeface="Gill Sans MT" panose="020B0502020104020203" pitchFamily="34" charset="77"/>
              </a:rPr>
              <a:t>H: main block 	(e.g. LSTM or GRU)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EA81BC-5BDD-3948-9BDC-6F525619D355}"/>
              </a:ext>
            </a:extLst>
          </p:cNvPr>
          <p:cNvSpPr/>
          <p:nvPr/>
        </p:nvSpPr>
        <p:spPr>
          <a:xfrm>
            <a:off x="0" y="6536089"/>
            <a:ext cx="8678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medium.com</a:t>
            </a:r>
            <a:r>
              <a:rPr lang="en-US" sz="1600" dirty="0"/>
              <a:t>/</a:t>
            </a:r>
            <a:r>
              <a:rPr lang="en-US" sz="1600" dirty="0" err="1"/>
              <a:t>deeplearningbrasilia</a:t>
            </a:r>
            <a:r>
              <a:rPr lang="en-US" sz="1600" dirty="0"/>
              <a:t>/deep-learning-recurrent-neural-networks-f9482a24d010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0D914-93E0-2A43-964D-6A1CB57EEB64}"/>
              </a:ext>
            </a:extLst>
          </p:cNvPr>
          <p:cNvSpPr txBox="1"/>
          <p:nvPr/>
        </p:nvSpPr>
        <p:spPr>
          <a:xfrm>
            <a:off x="231959" y="4919167"/>
            <a:ext cx="867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Used to model sequence data (e.g. language translation)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For genomics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Can capture spatial relationships better than CNNs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a potential advantage is they don’t require fixed width input</a:t>
            </a:r>
          </a:p>
        </p:txBody>
      </p:sp>
    </p:spTree>
    <p:extLst>
      <p:ext uri="{BB962C8B-B14F-4D97-AF65-F5344CB8AC3E}">
        <p14:creationId xmlns:p14="http://schemas.microsoft.com/office/powerpoint/2010/main" val="718229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LSTM Example - </a:t>
            </a:r>
            <a:r>
              <a:rPr lang="en-US" sz="2600" b="1" i="0" dirty="0" err="1">
                <a:latin typeface="Gill Sans"/>
                <a:cs typeface="Gill Sans"/>
              </a:rPr>
              <a:t>DanQ</a:t>
            </a:r>
            <a:endParaRPr lang="en-US" sz="2600" b="1" i="0" dirty="0">
              <a:latin typeface="Gill Sans"/>
              <a:cs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24B4AF-5155-DA4F-A52D-C6ECCCC8C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1406071"/>
            <a:ext cx="6809015" cy="1942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17D20-1436-1E41-9A0B-3368291A0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26" y="1812470"/>
            <a:ext cx="2971609" cy="4859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501AE-62B4-1741-8726-E5794FF3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24" y="3751353"/>
            <a:ext cx="5040303" cy="2193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4786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017CF-3704-0F4A-A935-7CEE36A0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" y="1167656"/>
            <a:ext cx="8343900" cy="15621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Applying CNNs over longer ranges (“Basenji”)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A19265-F2AD-F04D-9E57-59043F97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636" y="1913164"/>
            <a:ext cx="5270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77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94208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Break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Example applications</a:t>
            </a:r>
          </a:p>
        </p:txBody>
      </p:sp>
    </p:spTree>
    <p:extLst>
      <p:ext uri="{BB962C8B-B14F-4D97-AF65-F5344CB8AC3E}">
        <p14:creationId xmlns:p14="http://schemas.microsoft.com/office/powerpoint/2010/main" val="8716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Moving from exomes to genomes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329" y="1471183"/>
            <a:ext cx="810029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dirty="0">
                <a:latin typeface="Gill Sans"/>
                <a:cs typeface="Gill Sans"/>
              </a:rPr>
              <a:t>In rare disease: whole exome studies have success rates of ~10-50%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dirty="0">
                <a:latin typeface="Gill Sans"/>
                <a:cs typeface="Gill Sans"/>
              </a:rPr>
              <a:t>In common, complex disease: 95% of GWAS hits point to non-coding regions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000" b="1" dirty="0">
                <a:latin typeface="Gill Sans"/>
                <a:cs typeface="Gill Sans"/>
              </a:rPr>
              <a:t>Obvious next step: let’s look at the non-coding regions!</a:t>
            </a:r>
          </a:p>
        </p:txBody>
      </p:sp>
    </p:spTree>
    <p:extLst>
      <p:ext uri="{BB962C8B-B14F-4D97-AF65-F5344CB8AC3E}">
        <p14:creationId xmlns:p14="http://schemas.microsoft.com/office/powerpoint/2010/main" val="2210076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9420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Sequence determinants of TF binding</a:t>
            </a:r>
          </a:p>
        </p:txBody>
      </p:sp>
    </p:spTree>
    <p:extLst>
      <p:ext uri="{BB962C8B-B14F-4D97-AF65-F5344CB8AC3E}">
        <p14:creationId xmlns:p14="http://schemas.microsoft.com/office/powerpoint/2010/main" val="3196951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EB8D2-62FC-4F48-9933-DDFF64612698}"/>
              </a:ext>
            </a:extLst>
          </p:cNvPr>
          <p:cNvSpPr/>
          <p:nvPr/>
        </p:nvSpPr>
        <p:spPr>
          <a:xfrm flipV="1">
            <a:off x="685946" y="4043572"/>
            <a:ext cx="7656127" cy="374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3073E3-247E-8E4D-A8E2-13F165C806EF}"/>
              </a:ext>
            </a:extLst>
          </p:cNvPr>
          <p:cNvSpPr/>
          <p:nvPr/>
        </p:nvSpPr>
        <p:spPr>
          <a:xfrm>
            <a:off x="3700415" y="1923896"/>
            <a:ext cx="1200150" cy="4583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TF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0BD786A-19F0-3242-8351-896CD4B9F9F1}"/>
              </a:ext>
            </a:extLst>
          </p:cNvPr>
          <p:cNvSpPr/>
          <p:nvPr/>
        </p:nvSpPr>
        <p:spPr>
          <a:xfrm rot="2674946">
            <a:off x="3277202" y="2492579"/>
            <a:ext cx="152322" cy="397764"/>
          </a:xfrm>
          <a:prstGeom prst="down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0D9E8D6-88E3-8245-8482-0658C51EEC8A}"/>
              </a:ext>
            </a:extLst>
          </p:cNvPr>
          <p:cNvSpPr/>
          <p:nvPr/>
        </p:nvSpPr>
        <p:spPr>
          <a:xfrm rot="18925054" flipH="1">
            <a:off x="5018251" y="2492578"/>
            <a:ext cx="152322" cy="397764"/>
          </a:xfrm>
          <a:prstGeom prst="down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BACE72E-46BA-DF4D-8BA0-63A7ED4B4EAF}"/>
              </a:ext>
            </a:extLst>
          </p:cNvPr>
          <p:cNvSpPr/>
          <p:nvPr/>
        </p:nvSpPr>
        <p:spPr>
          <a:xfrm flipH="1">
            <a:off x="4224329" y="2676581"/>
            <a:ext cx="152322" cy="397764"/>
          </a:xfrm>
          <a:prstGeom prst="down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A1FD1-8D31-DD4B-B265-4ACFE9EF4F6D}"/>
              </a:ext>
            </a:extLst>
          </p:cNvPr>
          <p:cNvSpPr txBox="1"/>
          <p:nvPr/>
        </p:nvSpPr>
        <p:spPr>
          <a:xfrm>
            <a:off x="4086969" y="315137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0E08C5-A5B0-734E-8915-7BE949933DAE}"/>
              </a:ext>
            </a:extLst>
          </p:cNvPr>
          <p:cNvSpPr txBox="1"/>
          <p:nvPr/>
        </p:nvSpPr>
        <p:spPr>
          <a:xfrm>
            <a:off x="608599" y="3766573"/>
            <a:ext cx="564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  <a:cs typeface="Arial" panose="020B0604020202020204" pitchFamily="34" charset="0"/>
              </a:rPr>
              <a:t>DNA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D820-5757-544D-AFBA-D249B9730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5" b="20650"/>
          <a:stretch/>
        </p:blipFill>
        <p:spPr>
          <a:xfrm>
            <a:off x="4300490" y="4643766"/>
            <a:ext cx="3710010" cy="891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1CC077-5B15-B349-A886-BEEC222BA1AA}"/>
              </a:ext>
            </a:extLst>
          </p:cNvPr>
          <p:cNvSpPr txBox="1"/>
          <p:nvPr/>
        </p:nvSpPr>
        <p:spPr>
          <a:xfrm>
            <a:off x="119840" y="4857166"/>
            <a:ext cx="4104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A TF motif may exist tens of thousands of time in the genome by chance.</a:t>
            </a:r>
          </a:p>
          <a:p>
            <a:r>
              <a:rPr lang="en-US" sz="1500" dirty="0">
                <a:latin typeface="Gill Sans MT" panose="020B0502020104020203" pitchFamily="34" charset="77"/>
              </a:rPr>
              <a:t>Only a small subset will actually be bound!</a:t>
            </a:r>
          </a:p>
          <a:p>
            <a:r>
              <a:rPr lang="en-US" sz="1500" dirty="0">
                <a:latin typeface="Gill Sans MT" panose="020B0502020104020203" pitchFamily="34" charset="77"/>
              </a:rPr>
              <a:t>Many other factors are important.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AF75F-A2D5-614A-A858-BB0AE1A7C9CD}"/>
              </a:ext>
            </a:extLst>
          </p:cNvPr>
          <p:cNvSpPr txBox="1"/>
          <p:nvPr/>
        </p:nvSpPr>
        <p:spPr>
          <a:xfrm>
            <a:off x="1204357" y="3958431"/>
            <a:ext cx="1207382" cy="2308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TAGAACATATGTTCGA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D0F07-523C-AF44-8D76-B18DF94EFCDF}"/>
              </a:ext>
            </a:extLst>
          </p:cNvPr>
          <p:cNvSpPr txBox="1"/>
          <p:nvPr/>
        </p:nvSpPr>
        <p:spPr>
          <a:xfrm>
            <a:off x="3203587" y="3966545"/>
            <a:ext cx="1213794" cy="2308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AAAAACATATGTTCGA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EE535-26FA-0344-914F-3E4018769054}"/>
              </a:ext>
            </a:extLst>
          </p:cNvPr>
          <p:cNvSpPr txBox="1"/>
          <p:nvPr/>
        </p:nvSpPr>
        <p:spPr>
          <a:xfrm>
            <a:off x="7272568" y="3939697"/>
            <a:ext cx="1072730" cy="2308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GAACATTTGTTCGA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D19FD4-9906-6049-AA6A-ACB4AB6F2E34}"/>
              </a:ext>
            </a:extLst>
          </p:cNvPr>
          <p:cNvSpPr/>
          <p:nvPr/>
        </p:nvSpPr>
        <p:spPr>
          <a:xfrm>
            <a:off x="1204357" y="3468351"/>
            <a:ext cx="1200150" cy="4583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TF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BA6C5F-F123-2744-BF38-CEE55DAD435A}"/>
              </a:ext>
            </a:extLst>
          </p:cNvPr>
          <p:cNvSpPr/>
          <p:nvPr/>
        </p:nvSpPr>
        <p:spPr>
          <a:xfrm>
            <a:off x="3153580" y="3480444"/>
            <a:ext cx="1200150" cy="4583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TF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B74D4F-9F7B-8042-8038-B6292777E36C}"/>
              </a:ext>
            </a:extLst>
          </p:cNvPr>
          <p:cNvSpPr/>
          <p:nvPr/>
        </p:nvSpPr>
        <p:spPr>
          <a:xfrm>
            <a:off x="7149304" y="3473512"/>
            <a:ext cx="1200150" cy="4583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TF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B8391D-2CFB-8B4E-901F-C7D722A85CB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4C776-72A5-FD49-AE79-66E65E300C67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Example application: “to bind of not to bind”</a:t>
            </a:r>
          </a:p>
        </p:txBody>
      </p:sp>
    </p:spTree>
    <p:extLst>
      <p:ext uri="{BB962C8B-B14F-4D97-AF65-F5344CB8AC3E}">
        <p14:creationId xmlns:p14="http://schemas.microsoft.com/office/powerpoint/2010/main" val="3140405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A4605BF-A3BA-F54E-83AE-4783AEDBE647}"/>
              </a:ext>
            </a:extLst>
          </p:cNvPr>
          <p:cNvGrpSpPr/>
          <p:nvPr/>
        </p:nvGrpSpPr>
        <p:grpSpPr>
          <a:xfrm>
            <a:off x="1090422" y="1948131"/>
            <a:ext cx="4548654" cy="1152082"/>
            <a:chOff x="317640" y="1483083"/>
            <a:chExt cx="6064872" cy="15361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830D47-FFDE-7F4A-A163-B99AB6D61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0" t="15380" r="19163" b="62397"/>
            <a:stretch/>
          </p:blipFill>
          <p:spPr>
            <a:xfrm>
              <a:off x="356616" y="1483083"/>
              <a:ext cx="6025896" cy="118424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D3A50B-C9BA-854E-B47E-88A267B2532F}"/>
                </a:ext>
              </a:extLst>
            </p:cNvPr>
            <p:cNvSpPr/>
            <p:nvPr/>
          </p:nvSpPr>
          <p:spPr>
            <a:xfrm>
              <a:off x="3310127" y="2153634"/>
              <a:ext cx="827756" cy="32488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latin typeface="Gill Sans MT" panose="020B0502020104020203" pitchFamily="34" charset="77"/>
                </a:rPr>
                <a:t>Motif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2E6F55-F3D4-254F-B8EF-05BE9ECD71D8}"/>
                </a:ext>
              </a:extLst>
            </p:cNvPr>
            <p:cNvSpPr/>
            <p:nvPr/>
          </p:nvSpPr>
          <p:spPr>
            <a:xfrm>
              <a:off x="3143137" y="1822669"/>
              <a:ext cx="827757" cy="316129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TF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C08D7C-9669-DA45-9E1F-73E91B9EE718}"/>
                </a:ext>
              </a:extLst>
            </p:cNvPr>
            <p:cNvSpPr/>
            <p:nvPr/>
          </p:nvSpPr>
          <p:spPr>
            <a:xfrm rot="3090267">
              <a:off x="714147" y="2153633"/>
              <a:ext cx="493776" cy="1938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latin typeface="Gill Sans MT" panose="020B0502020104020203" pitchFamily="34" charset="77"/>
                </a:rPr>
                <a:t>Motif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E866FE5-DA4E-AC4E-85D8-3ABA2CF32C3A}"/>
                </a:ext>
              </a:extLst>
            </p:cNvPr>
            <p:cNvSpPr/>
            <p:nvPr/>
          </p:nvSpPr>
          <p:spPr>
            <a:xfrm>
              <a:off x="317640" y="2703063"/>
              <a:ext cx="827757" cy="316129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TF</a:t>
              </a:r>
            </a:p>
          </p:txBody>
        </p:sp>
        <p:sp>
          <p:nvSpPr>
            <p:cNvPr id="11" name="Multiply 10">
              <a:extLst>
                <a:ext uri="{FF2B5EF4-FFF2-40B4-BE49-F238E27FC236}">
                  <a16:creationId xmlns:a16="http://schemas.microsoft.com/office/drawing/2014/main" id="{23B9A0F3-4E31-054E-946F-215AA89AC6D8}"/>
                </a:ext>
              </a:extLst>
            </p:cNvPr>
            <p:cNvSpPr/>
            <p:nvPr/>
          </p:nvSpPr>
          <p:spPr>
            <a:xfrm>
              <a:off x="576824" y="2381741"/>
              <a:ext cx="384211" cy="316137"/>
            </a:xfrm>
            <a:prstGeom prst="mathMultiply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9AEF06-18ED-0347-AC0C-7396F83138B6}"/>
              </a:ext>
            </a:extLst>
          </p:cNvPr>
          <p:cNvSpPr txBox="1"/>
          <p:nvPr/>
        </p:nvSpPr>
        <p:spPr>
          <a:xfrm>
            <a:off x="5939924" y="2021936"/>
            <a:ext cx="26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Is the motif in “open” vs. “closed” chromatin?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280E5D-D5D5-1340-89C2-7E6C1CD1B222}"/>
              </a:ext>
            </a:extLst>
          </p:cNvPr>
          <p:cNvGrpSpPr/>
          <p:nvPr/>
        </p:nvGrpSpPr>
        <p:grpSpPr>
          <a:xfrm>
            <a:off x="1075077" y="3466431"/>
            <a:ext cx="4519422" cy="888184"/>
            <a:chOff x="861936" y="3507483"/>
            <a:chExt cx="6025896" cy="11842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1EC36B-0A7A-9B46-9410-544334447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0" t="15380" r="19163" b="62397"/>
            <a:stretch/>
          </p:blipFill>
          <p:spPr>
            <a:xfrm>
              <a:off x="861936" y="3507483"/>
              <a:ext cx="6025896" cy="118424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50926B-75EC-B04A-9073-1D274EB74653}"/>
                </a:ext>
              </a:extLst>
            </p:cNvPr>
            <p:cNvSpPr/>
            <p:nvPr/>
          </p:nvSpPr>
          <p:spPr>
            <a:xfrm>
              <a:off x="3707892" y="3752833"/>
              <a:ext cx="827757" cy="316129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TF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058D95-F5AD-A449-82AC-1383A3F705D7}"/>
                </a:ext>
              </a:extLst>
            </p:cNvPr>
            <p:cNvSpPr/>
            <p:nvPr/>
          </p:nvSpPr>
          <p:spPr>
            <a:xfrm>
              <a:off x="3540903" y="4191488"/>
              <a:ext cx="827757" cy="31612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latin typeface="Gill Sans MT" panose="020B0502020104020203" pitchFamily="34" charset="77"/>
                </a:rPr>
                <a:t>Motif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AAD51F-5009-8040-8854-7C6799777DAC}"/>
                </a:ext>
              </a:extLst>
            </p:cNvPr>
            <p:cNvSpPr/>
            <p:nvPr/>
          </p:nvSpPr>
          <p:spPr>
            <a:xfrm>
              <a:off x="4368660" y="4191488"/>
              <a:ext cx="730869" cy="3161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latin typeface="Gill Sans MT" panose="020B0502020104020203" pitchFamily="34" charset="77"/>
                </a:rPr>
                <a:t>Motif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2194B5-0C59-5541-8E20-72B110154B8A}"/>
                </a:ext>
              </a:extLst>
            </p:cNvPr>
            <p:cNvSpPr/>
            <p:nvPr/>
          </p:nvSpPr>
          <p:spPr>
            <a:xfrm>
              <a:off x="4271772" y="3751082"/>
              <a:ext cx="827757" cy="316129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TF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17F8C8-ED67-1649-8F69-23149587F192}"/>
              </a:ext>
            </a:extLst>
          </p:cNvPr>
          <p:cNvSpPr txBox="1"/>
          <p:nvPr/>
        </p:nvSpPr>
        <p:spPr>
          <a:xfrm>
            <a:off x="5939924" y="3496830"/>
            <a:ext cx="26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Is a “cofactor” required for binding?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057DBE-C833-3942-891D-7100402254FE}"/>
              </a:ext>
            </a:extLst>
          </p:cNvPr>
          <p:cNvSpPr txBox="1"/>
          <p:nvPr/>
        </p:nvSpPr>
        <p:spPr>
          <a:xfrm>
            <a:off x="5939924" y="4804423"/>
            <a:ext cx="26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Is the site blocked by other proteins?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C9E624-A066-EE45-B847-9ED6072AAEB3}"/>
              </a:ext>
            </a:extLst>
          </p:cNvPr>
          <p:cNvGrpSpPr/>
          <p:nvPr/>
        </p:nvGrpSpPr>
        <p:grpSpPr>
          <a:xfrm>
            <a:off x="1075077" y="4762847"/>
            <a:ext cx="4519422" cy="888184"/>
            <a:chOff x="861936" y="3507483"/>
            <a:chExt cx="6025896" cy="118424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F87F86-3498-844F-9ADD-6E21ED336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0" t="15380" r="19163" b="62397"/>
            <a:stretch/>
          </p:blipFill>
          <p:spPr>
            <a:xfrm>
              <a:off x="861936" y="3507483"/>
              <a:ext cx="6025896" cy="118424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794B25-D664-0D41-AF10-5E10C8CECF24}"/>
                </a:ext>
              </a:extLst>
            </p:cNvPr>
            <p:cNvSpPr/>
            <p:nvPr/>
          </p:nvSpPr>
          <p:spPr>
            <a:xfrm>
              <a:off x="3707892" y="4191488"/>
              <a:ext cx="660768" cy="37017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latin typeface="Gill Sans MT" panose="020B0502020104020203" pitchFamily="34" charset="77"/>
                </a:rPr>
                <a:t>Motif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42E6D4-7336-D844-8AA9-B6216AF6C092}"/>
                </a:ext>
              </a:extLst>
            </p:cNvPr>
            <p:cNvSpPr/>
            <p:nvPr/>
          </p:nvSpPr>
          <p:spPr>
            <a:xfrm>
              <a:off x="4368660" y="4191488"/>
              <a:ext cx="730869" cy="37017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latin typeface="Gill Sans MT" panose="020B0502020104020203" pitchFamily="34" charset="77"/>
                </a:rPr>
                <a:t>Motif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29CF52-4A9D-124C-B65E-7BCF98896CA3}"/>
                </a:ext>
              </a:extLst>
            </p:cNvPr>
            <p:cNvSpPr/>
            <p:nvPr/>
          </p:nvSpPr>
          <p:spPr>
            <a:xfrm>
              <a:off x="3998327" y="3793325"/>
              <a:ext cx="1074643" cy="370179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TF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55BF2C-BA9D-CE4C-9380-8E293719EA7B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C499EE0-A74C-AC43-8F6F-3206890A11F6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Example application: “to bind of not to bind”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EA73EA-B886-C34E-9F1E-7F062AABD3B9}"/>
              </a:ext>
            </a:extLst>
          </p:cNvPr>
          <p:cNvSpPr txBox="1"/>
          <p:nvPr/>
        </p:nvSpPr>
        <p:spPr>
          <a:xfrm>
            <a:off x="264328" y="6171414"/>
            <a:ext cx="732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Sequence </a:t>
            </a:r>
            <a:r>
              <a:rPr lang="en-US" sz="2400" b="1" dirty="0">
                <a:latin typeface="Gill Sans MT" panose="020B0502020104020203" pitchFamily="34" charset="77"/>
              </a:rPr>
              <a:t>context</a:t>
            </a:r>
            <a:r>
              <a:rPr lang="en-US" sz="2400" dirty="0">
                <a:latin typeface="Gill Sans MT" panose="020B0502020104020203" pitchFamily="34" charset="77"/>
              </a:rPr>
              <a:t> around the TF motif also important! </a:t>
            </a:r>
          </a:p>
        </p:txBody>
      </p:sp>
    </p:spTree>
    <p:extLst>
      <p:ext uri="{BB962C8B-B14F-4D97-AF65-F5344CB8AC3E}">
        <p14:creationId xmlns:p14="http://schemas.microsoft.com/office/powerpoint/2010/main" val="737002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Example application: “to bind of not to bind”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31021-0A31-FE49-8DB5-7C6CBAB81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18" y="1889577"/>
            <a:ext cx="7207007" cy="3433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D28AC2-DB35-8E44-9F29-01D02DAD576F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E3FBA-D88F-104F-85D5-3A51C015EE24}"/>
              </a:ext>
            </a:extLst>
          </p:cNvPr>
          <p:cNvSpPr txBox="1"/>
          <p:nvPr/>
        </p:nvSpPr>
        <p:spPr>
          <a:xfrm>
            <a:off x="244929" y="5456676"/>
            <a:ext cx="3935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Applied to 38 TFs in GM12878.</a:t>
            </a:r>
          </a:p>
          <a:p>
            <a:r>
              <a:rPr lang="en-US" dirty="0">
                <a:latin typeface="Gill Sans MT" panose="020B0502020104020203" pitchFamily="34" charset="77"/>
              </a:rPr>
              <a:t>Huge range in sample size: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&gt;100K training data points for CTCF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&lt;100 training data points for FOS</a:t>
            </a:r>
          </a:p>
        </p:txBody>
      </p:sp>
    </p:spTree>
    <p:extLst>
      <p:ext uri="{BB962C8B-B14F-4D97-AF65-F5344CB8AC3E}">
        <p14:creationId xmlns:p14="http://schemas.microsoft.com/office/powerpoint/2010/main" val="42460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Transfer learning leverages info from other datasets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14715-1B1D-724D-843A-FDC33D1E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88" y="1622902"/>
            <a:ext cx="4812455" cy="3667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B49C2-378D-8B4B-BABA-46E06763E1DE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98E29-2316-3C48-9C62-5AE1FFCD5C50}"/>
              </a:ext>
            </a:extLst>
          </p:cNvPr>
          <p:cNvSpPr txBox="1"/>
          <p:nvPr/>
        </p:nvSpPr>
        <p:spPr>
          <a:xfrm>
            <a:off x="5318640" y="2019806"/>
            <a:ext cx="3636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“Pre-train” on very large </a:t>
            </a:r>
            <a:r>
              <a:rPr lang="en-US" sz="2400" dirty="0" err="1">
                <a:latin typeface="Gill Sans MT" panose="020B0502020104020203" pitchFamily="34" charset="77"/>
              </a:rPr>
              <a:t>DeepSEA</a:t>
            </a:r>
            <a:r>
              <a:rPr lang="en-US" sz="2400" dirty="0">
                <a:latin typeface="Gill Sans MT" panose="020B0502020104020203" pitchFamily="34" charset="77"/>
              </a:rPr>
              <a:t>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Transfer convolutional layers learned to our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“Fine-tune” with remaining training samples</a:t>
            </a:r>
          </a:p>
        </p:txBody>
      </p:sp>
    </p:spTree>
    <p:extLst>
      <p:ext uri="{BB962C8B-B14F-4D97-AF65-F5344CB8AC3E}">
        <p14:creationId xmlns:p14="http://schemas.microsoft.com/office/powerpoint/2010/main" val="445348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We can predict binding for most TFs very well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BFD06-AAAB-4B4B-89C1-89CE77E1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29" y="1911350"/>
            <a:ext cx="5077278" cy="3726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6D239-0E17-6844-9CD7-8C443C684ECF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</p:spTree>
    <p:extLst>
      <p:ext uri="{BB962C8B-B14F-4D97-AF65-F5344CB8AC3E}">
        <p14:creationId xmlns:p14="http://schemas.microsoft.com/office/powerpoint/2010/main" val="1403880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Interpreting the models (Grad-CAM)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F053E-85E1-8541-9BC7-EB48513A2ADC}"/>
              </a:ext>
            </a:extLst>
          </p:cNvPr>
          <p:cNvSpPr txBox="1"/>
          <p:nvPr/>
        </p:nvSpPr>
        <p:spPr>
          <a:xfrm>
            <a:off x="506185" y="1436913"/>
            <a:ext cx="8147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We got the answer right, but can we determine which specific features most influenced our prediction?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B3535A-A04F-9247-9E49-0B2B37B4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43334"/>
            <a:ext cx="75311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20EBB3-1F53-3B43-AB54-B2287C66532C}"/>
              </a:ext>
            </a:extLst>
          </p:cNvPr>
          <p:cNvSpPr/>
          <p:nvPr/>
        </p:nvSpPr>
        <p:spPr>
          <a:xfrm>
            <a:off x="150131" y="6188332"/>
            <a:ext cx="884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mohamedchetoui</a:t>
            </a:r>
            <a:r>
              <a:rPr lang="en-US" dirty="0"/>
              <a:t>/grad-cam-gradient-weighted-class-activation-mapping-ffd72742243a</a:t>
            </a:r>
          </a:p>
        </p:txBody>
      </p:sp>
    </p:spTree>
    <p:extLst>
      <p:ext uri="{BB962C8B-B14F-4D97-AF65-F5344CB8AC3E}">
        <p14:creationId xmlns:p14="http://schemas.microsoft.com/office/powerpoint/2010/main" val="302485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Scoring the “importance” of each nucleotide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C4E65-93E3-F547-9056-03DF5C9A5487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B3630D-FA35-8A4A-AE02-56AD3861404F}"/>
              </a:ext>
            </a:extLst>
          </p:cNvPr>
          <p:cNvGrpSpPr/>
          <p:nvPr/>
        </p:nvGrpSpPr>
        <p:grpSpPr>
          <a:xfrm>
            <a:off x="739952" y="1404268"/>
            <a:ext cx="7401102" cy="2220672"/>
            <a:chOff x="2482850" y="1632868"/>
            <a:chExt cx="3924300" cy="1177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373784-1B02-2C47-85AB-B044FDDB8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2850" y="1632868"/>
              <a:ext cx="3924300" cy="8763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097029-3DAA-2943-9B80-5DF241E73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2736850" y="2492839"/>
              <a:ext cx="3670300" cy="3175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783EB1-305A-414B-93E3-2A4F85ABE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988" y="3871827"/>
            <a:ext cx="6264922" cy="2032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BB6C1-6F93-6F4C-88AC-4D9DA2F54AD3}"/>
              </a:ext>
            </a:extLst>
          </p:cNvPr>
          <p:cNvSpPr txBox="1"/>
          <p:nvPr/>
        </p:nvSpPr>
        <p:spPr>
          <a:xfrm>
            <a:off x="2171700" y="3791147"/>
            <a:ext cx="159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sequence: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E7D17-170B-8F4C-AFA4-805A13122F45}"/>
              </a:ext>
            </a:extLst>
          </p:cNvPr>
          <p:cNvSpPr/>
          <p:nvPr/>
        </p:nvSpPr>
        <p:spPr>
          <a:xfrm>
            <a:off x="604157" y="1404268"/>
            <a:ext cx="457200" cy="673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9E8F33-3650-FE42-9700-47C2DB4E0271}"/>
              </a:ext>
            </a:extLst>
          </p:cNvPr>
          <p:cNvSpPr/>
          <p:nvPr/>
        </p:nvSpPr>
        <p:spPr>
          <a:xfrm>
            <a:off x="1218988" y="3624940"/>
            <a:ext cx="457200" cy="673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3DB526-EC19-E847-9098-18D24E6B9B36}"/>
              </a:ext>
            </a:extLst>
          </p:cNvPr>
          <p:cNvSpPr/>
          <p:nvPr/>
        </p:nvSpPr>
        <p:spPr>
          <a:xfrm>
            <a:off x="1273615" y="3434038"/>
            <a:ext cx="457200" cy="673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C67C84-C588-4F46-808F-21185647F5C8}"/>
              </a:ext>
            </a:extLst>
          </p:cNvPr>
          <p:cNvSpPr/>
          <p:nvPr/>
        </p:nvSpPr>
        <p:spPr>
          <a:xfrm>
            <a:off x="1061357" y="2991832"/>
            <a:ext cx="304800" cy="415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29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Learning the “rules” of TF binding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77FA3-39AB-DB4A-ABAE-4725D679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6"/>
          <a:stretch/>
        </p:blipFill>
        <p:spPr>
          <a:xfrm>
            <a:off x="448716" y="1404259"/>
            <a:ext cx="8050619" cy="4800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63A2F-295B-6046-A65E-8F8D01C17B0B}"/>
              </a:ext>
            </a:extLst>
          </p:cNvPr>
          <p:cNvSpPr txBox="1"/>
          <p:nvPr/>
        </p:nvSpPr>
        <p:spPr>
          <a:xfrm>
            <a:off x="138473" y="6201246"/>
            <a:ext cx="59303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These rules are highly cell-type specific!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52271-F659-044C-B19D-81BDE12A0DF8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</p:spTree>
    <p:extLst>
      <p:ext uri="{BB962C8B-B14F-4D97-AF65-F5344CB8AC3E}">
        <p14:creationId xmlns:p14="http://schemas.microsoft.com/office/powerpoint/2010/main" val="3018324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SNPs with high Grad-CAM scores under selection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4779B-26E3-9548-89C9-FD66E278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63" y="1689099"/>
            <a:ext cx="8463165" cy="3601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B70E-6DFF-4247-889C-EEB5BBD28770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92D95-C8DF-5846-8358-111EFF47CD4B}"/>
              </a:ext>
            </a:extLst>
          </p:cNvPr>
          <p:cNvSpPr txBox="1"/>
          <p:nvPr/>
        </p:nvSpPr>
        <p:spPr>
          <a:xfrm>
            <a:off x="138473" y="6201246"/>
            <a:ext cx="55851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% singletons based on 1000Genomes</a:t>
            </a:r>
          </a:p>
        </p:txBody>
      </p:sp>
    </p:spTree>
    <p:extLst>
      <p:ext uri="{BB962C8B-B14F-4D97-AF65-F5344CB8AC3E}">
        <p14:creationId xmlns:p14="http://schemas.microsoft.com/office/powerpoint/2010/main" val="199053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What are non-coding regions doing?</a:t>
            </a:r>
          </a:p>
        </p:txBody>
      </p:sp>
    </p:spTree>
    <p:extLst>
      <p:ext uri="{BB962C8B-B14F-4D97-AF65-F5344CB8AC3E}">
        <p14:creationId xmlns:p14="http://schemas.microsoft.com/office/powerpoint/2010/main" val="4112957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Challenge: how you choose the training data matters!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457C6-7AF0-0945-A052-75C47E17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8" y="1331026"/>
            <a:ext cx="6217666" cy="2242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9CCA2-2854-CA4D-9589-040C0DA8E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43" y="1809987"/>
            <a:ext cx="2166886" cy="1175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4704CB-85A9-A549-A2FB-D7256A9A2CC1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3165C-2095-0842-BD9A-AE5C16AEAC1F}"/>
              </a:ext>
            </a:extLst>
          </p:cNvPr>
          <p:cNvSpPr txBox="1"/>
          <p:nvPr/>
        </p:nvSpPr>
        <p:spPr>
          <a:xfrm>
            <a:off x="400848" y="3686073"/>
            <a:ext cx="8147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Gill Sans MT" panose="020B0502020104020203" pitchFamily="34" charset="77"/>
              </a:rPr>
              <a:t>“Baseline” model</a:t>
            </a:r>
            <a:r>
              <a:rPr lang="en-US" sz="2000" dirty="0">
                <a:latin typeface="Gill Sans MT" panose="020B0502020104020203" pitchFamily="34" charset="77"/>
              </a:rPr>
              <a:t>: choose negative sequences randomly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Largely learns GC content differences. Not very interesting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b="1" u="sng" dirty="0">
                <a:latin typeface="Gill Sans MT" panose="020B0502020104020203" pitchFamily="34" charset="77"/>
              </a:rPr>
              <a:t>“GC-controlled” model</a:t>
            </a:r>
            <a:r>
              <a:rPr lang="en-US" sz="2000" dirty="0">
                <a:latin typeface="Gill Sans MT" panose="020B0502020104020203" pitchFamily="34" charset="77"/>
              </a:rPr>
              <a:t>: match positive and negative sequences on % GC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Largely learns features of “open” vs. “closed” chromatin regions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b="1" u="sng" dirty="0">
                <a:latin typeface="Gill Sans MT" panose="020B0502020104020203" pitchFamily="34" charset="77"/>
              </a:rPr>
              <a:t>“</a:t>
            </a:r>
            <a:r>
              <a:rPr lang="en-US" sz="2000" b="1" u="sng" dirty="0" err="1">
                <a:latin typeface="Gill Sans MT" panose="020B0502020104020203" pitchFamily="34" charset="77"/>
              </a:rPr>
              <a:t>DNaseI</a:t>
            </a:r>
            <a:r>
              <a:rPr lang="en-US" sz="2000" b="1" u="sng" dirty="0">
                <a:latin typeface="Gill Sans MT" panose="020B0502020104020203" pitchFamily="34" charset="77"/>
              </a:rPr>
              <a:t>-controlled” model</a:t>
            </a:r>
            <a:r>
              <a:rPr lang="en-US" sz="2000" dirty="0">
                <a:latin typeface="Gill Sans MT" panose="020B0502020104020203" pitchFamily="34" charset="77"/>
              </a:rPr>
              <a:t>: only choose positive and negative sequences from “open chromatin” regions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Learns TF-specific binding determinants</a:t>
            </a:r>
          </a:p>
        </p:txBody>
      </p:sp>
    </p:spTree>
    <p:extLst>
      <p:ext uri="{BB962C8B-B14F-4D97-AF65-F5344CB8AC3E}">
        <p14:creationId xmlns:p14="http://schemas.microsoft.com/office/powerpoint/2010/main" val="2226411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Challenge: how to deal with indels?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89EE5-4852-FB43-BCE9-4B08B0AA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96" y="1536650"/>
            <a:ext cx="7207007" cy="3433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85F59-40CA-A744-99F5-96696EF667FD}"/>
              </a:ext>
            </a:extLst>
          </p:cNvPr>
          <p:cNvSpPr txBox="1"/>
          <p:nvPr/>
        </p:nvSpPr>
        <p:spPr>
          <a:xfrm>
            <a:off x="529389" y="5342021"/>
            <a:ext cx="6071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Our network required fixed-length (1kb) sequences as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Great for modeling effects of SNPs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What about indels? Repeats?</a:t>
            </a:r>
          </a:p>
        </p:txBody>
      </p:sp>
    </p:spTree>
    <p:extLst>
      <p:ext uri="{BB962C8B-B14F-4D97-AF65-F5344CB8AC3E}">
        <p14:creationId xmlns:p14="http://schemas.microsoft.com/office/powerpoint/2010/main" val="4085492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Challenge: how to infer spatial rules?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7F89B-8080-804B-A84D-A63B165A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73" y="1946775"/>
            <a:ext cx="6264922" cy="20325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0940F1-D08D-3A42-9B0F-04B7FFA8D55B}"/>
              </a:ext>
            </a:extLst>
          </p:cNvPr>
          <p:cNvSpPr/>
          <p:nvPr/>
        </p:nvSpPr>
        <p:spPr>
          <a:xfrm>
            <a:off x="1042737" y="1684421"/>
            <a:ext cx="577516" cy="673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1BC94-DE33-6E4B-89DE-74C9A7878091}"/>
              </a:ext>
            </a:extLst>
          </p:cNvPr>
          <p:cNvSpPr txBox="1"/>
          <p:nvPr/>
        </p:nvSpPr>
        <p:spPr>
          <a:xfrm>
            <a:off x="465220" y="4711914"/>
            <a:ext cx="774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Grad-CAM told us which bases/motifs are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It doesn’t tell us about any spatial constraints between different motifs</a:t>
            </a:r>
          </a:p>
        </p:txBody>
      </p:sp>
    </p:spTree>
    <p:extLst>
      <p:ext uri="{BB962C8B-B14F-4D97-AF65-F5344CB8AC3E}">
        <p14:creationId xmlns:p14="http://schemas.microsoft.com/office/powerpoint/2010/main" val="40655198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Using Grad-CAM scores to interpret GWAS variants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88CF4-236A-9F41-B940-C8963E858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0" y="1229761"/>
            <a:ext cx="6234540" cy="4398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C2CC6-E23E-3647-B954-CD2E6AC12CAF}"/>
              </a:ext>
            </a:extLst>
          </p:cNvPr>
          <p:cNvSpPr txBox="1"/>
          <p:nvPr/>
        </p:nvSpPr>
        <p:spPr>
          <a:xfrm>
            <a:off x="7358489" y="6472339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Zheng, et al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6A594-8B7D-A948-82CA-0564CA5DD71F}"/>
              </a:ext>
            </a:extLst>
          </p:cNvPr>
          <p:cNvSpPr txBox="1"/>
          <p:nvPr/>
        </p:nvSpPr>
        <p:spPr>
          <a:xfrm>
            <a:off x="202642" y="5831293"/>
            <a:ext cx="698422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Challenge: how to systematically incorporate these scores into GWAS fine-mapping?</a:t>
            </a:r>
          </a:p>
        </p:txBody>
      </p:sp>
    </p:spTree>
    <p:extLst>
      <p:ext uri="{BB962C8B-B14F-4D97-AF65-F5344CB8AC3E}">
        <p14:creationId xmlns:p14="http://schemas.microsoft.com/office/powerpoint/2010/main" val="19763343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More applications of deep learning in genomics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20EF4-6ECE-684B-BD5F-2EA6832FF842}"/>
              </a:ext>
            </a:extLst>
          </p:cNvPr>
          <p:cNvSpPr txBox="1"/>
          <p:nvPr/>
        </p:nvSpPr>
        <p:spPr>
          <a:xfrm>
            <a:off x="814136" y="1716792"/>
            <a:ext cx="78004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77"/>
              </a:rPr>
              <a:t>Interpreting coding variants (</a:t>
            </a:r>
            <a:r>
              <a:rPr lang="en-US" sz="3600" dirty="0" err="1">
                <a:latin typeface="Gill Sans MT" panose="020B0502020104020203" pitchFamily="34" charset="77"/>
              </a:rPr>
              <a:t>PrimateAI</a:t>
            </a:r>
            <a:r>
              <a:rPr lang="en-US" sz="3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Gill Sans MT" panose="020B0502020104020203" pitchFamily="34" charset="77"/>
              </a:rPr>
              <a:t>Intrepreting</a:t>
            </a:r>
            <a:r>
              <a:rPr lang="en-US" sz="3600" dirty="0">
                <a:latin typeface="Gill Sans MT" panose="020B0502020104020203" pitchFamily="34" charset="77"/>
              </a:rPr>
              <a:t> splicing variants (</a:t>
            </a:r>
            <a:r>
              <a:rPr lang="en-US" sz="3600" dirty="0" err="1">
                <a:latin typeface="Gill Sans MT" panose="020B0502020104020203" pitchFamily="34" charset="77"/>
              </a:rPr>
              <a:t>spliceAI</a:t>
            </a:r>
            <a:r>
              <a:rPr lang="en-US" sz="3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77"/>
              </a:rPr>
              <a:t>Variant calling (</a:t>
            </a:r>
            <a:r>
              <a:rPr lang="en-US" sz="3600" dirty="0" err="1">
                <a:latin typeface="Gill Sans MT" panose="020B0502020104020203" pitchFamily="34" charset="77"/>
              </a:rPr>
              <a:t>DeepVariant</a:t>
            </a:r>
            <a:r>
              <a:rPr lang="en-US" sz="3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77"/>
              </a:rPr>
              <a:t>And more (e.g. base calling, protein sequencing, splicing efficiency)</a:t>
            </a:r>
          </a:p>
        </p:txBody>
      </p:sp>
    </p:spTree>
    <p:extLst>
      <p:ext uri="{BB962C8B-B14F-4D97-AF65-F5344CB8AC3E}">
        <p14:creationId xmlns:p14="http://schemas.microsoft.com/office/powerpoint/2010/main" val="4022911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Interpreting missense variants - </a:t>
            </a:r>
            <a:r>
              <a:rPr lang="en-US" sz="2600" b="1" i="0" dirty="0" err="1">
                <a:latin typeface="Gill Sans"/>
                <a:cs typeface="Gill Sans"/>
              </a:rPr>
              <a:t>PrimateAI</a:t>
            </a:r>
            <a:endParaRPr lang="en-US" sz="2600" b="1" i="0" dirty="0">
              <a:latin typeface="Gill Sans"/>
              <a:cs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6D202-03BB-E441-BC91-D9D56DAA0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796851"/>
            <a:ext cx="8826500" cy="3924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5C7E9-3CB1-7E47-976C-91E73ADD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55" y="1167656"/>
            <a:ext cx="6931861" cy="16291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5310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 err="1">
                <a:latin typeface="Gill Sans"/>
                <a:cs typeface="Gill Sans"/>
              </a:rPr>
              <a:t>SpliceAI</a:t>
            </a:r>
            <a:endParaRPr lang="en-US" sz="2600" b="1" i="0" dirty="0">
              <a:latin typeface="Gill Sans"/>
              <a:cs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19E8D-CFC5-794C-BB84-2B46B6BC1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6" y="1270784"/>
            <a:ext cx="7009397" cy="1250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3C4C5-87B0-3644-B79E-CE84EE37D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89" y="2449905"/>
            <a:ext cx="5418555" cy="4061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0039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latin typeface="Gill Sans"/>
                <a:cs typeface="Gill Sans"/>
              </a:rPr>
              <a:t>DeepVariant</a:t>
            </a:r>
            <a:endParaRPr lang="en-US" sz="32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16C68-8832-B548-B05B-714B2338BFFF}"/>
              </a:ext>
            </a:extLst>
          </p:cNvPr>
          <p:cNvSpPr txBox="1"/>
          <p:nvPr/>
        </p:nvSpPr>
        <p:spPr>
          <a:xfrm>
            <a:off x="0" y="6495896"/>
            <a:ext cx="762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https://ai.googleblog.com/2017/12/deepvariant-highly-accurate-genomes.html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F6E08-7AD8-924C-A2F3-0000A6A7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314" y="1212080"/>
            <a:ext cx="4570186" cy="4930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3F990-DB1A-B140-8895-229268BBBCA7}"/>
              </a:ext>
            </a:extLst>
          </p:cNvPr>
          <p:cNvSpPr txBox="1"/>
          <p:nvPr/>
        </p:nvSpPr>
        <p:spPr>
          <a:xfrm>
            <a:off x="757456" y="2024743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True SNP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A37D7-EF2B-B946-A306-D0BCBDA3B6A8}"/>
              </a:ext>
            </a:extLst>
          </p:cNvPr>
          <p:cNvSpPr txBox="1"/>
          <p:nvPr/>
        </p:nvSpPr>
        <p:spPr>
          <a:xfrm>
            <a:off x="325447" y="3139905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True indel (het)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3E695-F004-874A-B5FC-4694DEF978BC}"/>
              </a:ext>
            </a:extLst>
          </p:cNvPr>
          <p:cNvSpPr txBox="1"/>
          <p:nvPr/>
        </p:nvSpPr>
        <p:spPr>
          <a:xfrm>
            <a:off x="233274" y="4329685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True indel (</a:t>
            </a:r>
            <a:r>
              <a:rPr lang="en-US" sz="2800" dirty="0" err="1">
                <a:latin typeface="Gill Sans MT" panose="020B0502020104020203" pitchFamily="34" charset="77"/>
              </a:rPr>
              <a:t>hom</a:t>
            </a:r>
            <a:r>
              <a:rPr lang="en-US" sz="2800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85FC6-DBDC-9442-BD37-AA84B31F39D5}"/>
              </a:ext>
            </a:extLst>
          </p:cNvPr>
          <p:cNvSpPr txBox="1"/>
          <p:nvPr/>
        </p:nvSpPr>
        <p:spPr>
          <a:xfrm>
            <a:off x="1057025" y="5343935"/>
            <a:ext cx="978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1493062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D912A-9A67-8E48-B4BC-D8D4DCA368C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0B81-23D1-7944-BF83-2B543871310B}"/>
              </a:ext>
            </a:extLst>
          </p:cNvPr>
          <p:cNvSpPr/>
          <p:nvPr/>
        </p:nvSpPr>
        <p:spPr>
          <a:xfrm>
            <a:off x="0" y="346502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latin typeface="Gill Sans"/>
                <a:cs typeface="Gill Sans"/>
              </a:rPr>
              <a:t>More applications of deep learning in genomics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20EF4-6ECE-684B-BD5F-2EA6832FF842}"/>
              </a:ext>
            </a:extLst>
          </p:cNvPr>
          <p:cNvSpPr txBox="1"/>
          <p:nvPr/>
        </p:nvSpPr>
        <p:spPr>
          <a:xfrm>
            <a:off x="814136" y="1716792"/>
            <a:ext cx="78004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77"/>
              </a:rPr>
              <a:t>Interpreting coding variants (</a:t>
            </a:r>
            <a:r>
              <a:rPr lang="en-US" sz="3600" dirty="0" err="1">
                <a:latin typeface="Gill Sans MT" panose="020B0502020104020203" pitchFamily="34" charset="77"/>
              </a:rPr>
              <a:t>PrimateAI</a:t>
            </a:r>
            <a:r>
              <a:rPr lang="en-US" sz="3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Gill Sans MT" panose="020B0502020104020203" pitchFamily="34" charset="77"/>
              </a:rPr>
              <a:t>Intrepreting</a:t>
            </a:r>
            <a:r>
              <a:rPr lang="en-US" sz="3600" dirty="0">
                <a:latin typeface="Gill Sans MT" panose="020B0502020104020203" pitchFamily="34" charset="77"/>
              </a:rPr>
              <a:t> splicing variants (</a:t>
            </a:r>
            <a:r>
              <a:rPr lang="en-US" sz="3600" dirty="0" err="1">
                <a:latin typeface="Gill Sans MT" panose="020B0502020104020203" pitchFamily="34" charset="77"/>
              </a:rPr>
              <a:t>spliceAI</a:t>
            </a:r>
            <a:r>
              <a:rPr lang="en-US" sz="3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77"/>
              </a:rPr>
              <a:t>Variant calling (</a:t>
            </a:r>
            <a:r>
              <a:rPr lang="en-US" sz="3600" dirty="0" err="1">
                <a:latin typeface="Gill Sans MT" panose="020B0502020104020203" pitchFamily="34" charset="77"/>
              </a:rPr>
              <a:t>DeepVariant</a:t>
            </a:r>
            <a:r>
              <a:rPr lang="en-US" sz="3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77"/>
              </a:rPr>
              <a:t>And more (e.g. base calling, protein sequencing, splicing efficiency)</a:t>
            </a:r>
          </a:p>
        </p:txBody>
      </p:sp>
    </p:spTree>
    <p:extLst>
      <p:ext uri="{BB962C8B-B14F-4D97-AF65-F5344CB8AC3E}">
        <p14:creationId xmlns:p14="http://schemas.microsoft.com/office/powerpoint/2010/main" val="3664774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8191" r="32221"/>
          <a:stretch/>
        </p:blipFill>
        <p:spPr>
          <a:xfrm>
            <a:off x="1610241" y="2797362"/>
            <a:ext cx="2527187" cy="1495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580" y="2852970"/>
            <a:ext cx="2192466" cy="1453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387" y="4392406"/>
            <a:ext cx="2483490" cy="146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620" y="4392406"/>
            <a:ext cx="2523676" cy="14628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35004" y="1868441"/>
            <a:ext cx="1614171" cy="6943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DNA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11454" y="1870655"/>
            <a:ext cx="1614171" cy="6943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RNA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09016" y="1874011"/>
            <a:ext cx="1614171" cy="6943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Protein</a:t>
            </a:r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>
            <a:off x="2649175" y="2215601"/>
            <a:ext cx="762279" cy="2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5" idx="1"/>
          </p:cNvCxnSpPr>
          <p:nvPr/>
        </p:nvCxnSpPr>
        <p:spPr>
          <a:xfrm>
            <a:off x="5025625" y="2217815"/>
            <a:ext cx="983391" cy="33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61224" y="1538093"/>
            <a:ext cx="2091156" cy="12125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17903" y="1162684"/>
            <a:ext cx="214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DNA ~identical!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34881" y="1534886"/>
            <a:ext cx="2091156" cy="12125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4688580" y="1106794"/>
            <a:ext cx="433186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ill Sans"/>
                <a:cs typeface="Gill Sans"/>
              </a:rPr>
              <a:t>Real difference in the proteins, but hard to measure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00665" y="1540455"/>
            <a:ext cx="2091156" cy="12125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2305719" y="2952686"/>
            <a:ext cx="5074795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RNA is a useful intermediate!</a:t>
            </a:r>
          </a:p>
          <a:p>
            <a:pPr marL="214313" indent="-214313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~Informative of protein level/sequence</a:t>
            </a:r>
          </a:p>
          <a:p>
            <a:pPr marL="214313" indent="-214313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Made from nucleic acids = we can sequence that!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DNA is just the beginning of the story!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EB951-631B-E145-A143-64F09917D6B4}"/>
              </a:ext>
            </a:extLst>
          </p:cNvPr>
          <p:cNvSpPr txBox="1"/>
          <p:nvPr/>
        </p:nvSpPr>
        <p:spPr>
          <a:xfrm>
            <a:off x="70634" y="5955251"/>
            <a:ext cx="755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Mutations with phenotypic consequences in many cases are ultimately disrupting protein function or abundance</a:t>
            </a:r>
          </a:p>
        </p:txBody>
      </p:sp>
    </p:spTree>
    <p:extLst>
      <p:ext uri="{BB962C8B-B14F-4D97-AF65-F5344CB8AC3E}">
        <p14:creationId xmlns:p14="http://schemas.microsoft.com/office/powerpoint/2010/main" val="157666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Non-coding (“regulatory”) regions control expression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61C3BC-24B8-9D47-8B0F-7575AE7AEDC2}"/>
              </a:ext>
            </a:extLst>
          </p:cNvPr>
          <p:cNvSpPr/>
          <p:nvPr/>
        </p:nvSpPr>
        <p:spPr>
          <a:xfrm>
            <a:off x="303201" y="3934331"/>
            <a:ext cx="8546886" cy="1029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C4BDE7-2080-C34E-87C8-2EF5862D163F}"/>
              </a:ext>
            </a:extLst>
          </p:cNvPr>
          <p:cNvSpPr/>
          <p:nvPr/>
        </p:nvSpPr>
        <p:spPr>
          <a:xfrm>
            <a:off x="3346078" y="38428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9CF01-95E0-1D46-9860-0AB4173961E1}"/>
              </a:ext>
            </a:extLst>
          </p:cNvPr>
          <p:cNvSpPr/>
          <p:nvPr/>
        </p:nvSpPr>
        <p:spPr>
          <a:xfrm>
            <a:off x="4868765" y="384289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D6A09-D30D-0B40-91C0-5F01E226BCDE}"/>
              </a:ext>
            </a:extLst>
          </p:cNvPr>
          <p:cNvSpPr txBox="1"/>
          <p:nvPr/>
        </p:nvSpPr>
        <p:spPr>
          <a:xfrm>
            <a:off x="3480230" y="34783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10DB4-B0CB-794C-9C1E-F5AE49ACF266}"/>
              </a:ext>
            </a:extLst>
          </p:cNvPr>
          <p:cNvSpPr txBox="1"/>
          <p:nvPr/>
        </p:nvSpPr>
        <p:spPr>
          <a:xfrm>
            <a:off x="5040425" y="350404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08E3A5-4C64-3C43-A412-C1480E8E92EE}"/>
              </a:ext>
            </a:extLst>
          </p:cNvPr>
          <p:cNvSpPr/>
          <p:nvPr/>
        </p:nvSpPr>
        <p:spPr>
          <a:xfrm>
            <a:off x="6422506" y="38476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151E3A-9F25-FD42-8F3C-9150F79F36FF}"/>
              </a:ext>
            </a:extLst>
          </p:cNvPr>
          <p:cNvSpPr txBox="1"/>
          <p:nvPr/>
        </p:nvSpPr>
        <p:spPr>
          <a:xfrm>
            <a:off x="6517966" y="35087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0551F-E5A9-E442-BDFF-ADF1E94D2794}"/>
              </a:ext>
            </a:extLst>
          </p:cNvPr>
          <p:cNvSpPr/>
          <p:nvPr/>
        </p:nvSpPr>
        <p:spPr>
          <a:xfrm>
            <a:off x="8071707" y="384765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E1FB58-9692-464C-A2B7-BC80F39FB3A5}"/>
              </a:ext>
            </a:extLst>
          </p:cNvPr>
          <p:cNvSpPr txBox="1"/>
          <p:nvPr/>
        </p:nvSpPr>
        <p:spPr>
          <a:xfrm>
            <a:off x="8167167" y="350879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7486F6-5515-C94F-A108-CA6FD8AB9C82}"/>
              </a:ext>
            </a:extLst>
          </p:cNvPr>
          <p:cNvCxnSpPr/>
          <p:nvPr/>
        </p:nvCxnSpPr>
        <p:spPr>
          <a:xfrm flipV="1">
            <a:off x="2909241" y="3262380"/>
            <a:ext cx="0" cy="67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9205E8-284B-DC44-9007-C2F47ACC9EAE}"/>
              </a:ext>
            </a:extLst>
          </p:cNvPr>
          <p:cNvCxnSpPr/>
          <p:nvPr/>
        </p:nvCxnSpPr>
        <p:spPr>
          <a:xfrm>
            <a:off x="2894001" y="3277620"/>
            <a:ext cx="570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2A2F5AB-6C4C-FE4A-AEB4-7EACDC6D4EF4}"/>
              </a:ext>
            </a:extLst>
          </p:cNvPr>
          <p:cNvSpPr/>
          <p:nvPr/>
        </p:nvSpPr>
        <p:spPr>
          <a:xfrm>
            <a:off x="1523630" y="3262380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248AC3-B968-F944-B954-4F2AF05EA4DD}"/>
              </a:ext>
            </a:extLst>
          </p:cNvPr>
          <p:cNvCxnSpPr/>
          <p:nvPr/>
        </p:nvCxnSpPr>
        <p:spPr>
          <a:xfrm>
            <a:off x="1523630" y="4313940"/>
            <a:ext cx="2589571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A0770CE-8581-FD4C-AAE3-F1F2E7383E84}"/>
              </a:ext>
            </a:extLst>
          </p:cNvPr>
          <p:cNvSpPr txBox="1"/>
          <p:nvPr/>
        </p:nvSpPr>
        <p:spPr>
          <a:xfrm>
            <a:off x="1790364" y="4483313"/>
            <a:ext cx="536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Promoter: ~+/- 1-3kb from Transcription Start Site (TSS)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69D530-214E-2A4D-979F-32140CCFA9D5}"/>
              </a:ext>
            </a:extLst>
          </p:cNvPr>
          <p:cNvSpPr txBox="1"/>
          <p:nvPr/>
        </p:nvSpPr>
        <p:spPr>
          <a:xfrm>
            <a:off x="235200" y="1282059"/>
            <a:ext cx="775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Transcription Factors </a:t>
            </a:r>
            <a:r>
              <a:rPr lang="en-US" sz="2000" dirty="0">
                <a:latin typeface="Gill Sans MT" panose="020B0502020104020203" pitchFamily="34" charset="0"/>
              </a:rPr>
              <a:t>and other proteins bind to the promoter/enhancer DNA and regulate expression of the gene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C17F51-AA44-794F-9D7C-E770736B38EB}"/>
              </a:ext>
            </a:extLst>
          </p:cNvPr>
          <p:cNvSpPr/>
          <p:nvPr/>
        </p:nvSpPr>
        <p:spPr>
          <a:xfrm>
            <a:off x="719308" y="3247142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E8FA1F-5849-9D46-BFE5-662B07704C31}"/>
              </a:ext>
            </a:extLst>
          </p:cNvPr>
          <p:cNvSpPr/>
          <p:nvPr/>
        </p:nvSpPr>
        <p:spPr>
          <a:xfrm>
            <a:off x="1037179" y="2759858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6E3E98-6DFC-F444-A07B-C0547449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01" y="5326041"/>
            <a:ext cx="1930400" cy="1041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0408B1-6D4E-F84B-9153-984ECA9CDABE}"/>
              </a:ext>
            </a:extLst>
          </p:cNvPr>
          <p:cNvCxnSpPr>
            <a:cxnSpLocks/>
            <a:stCxn id="26" idx="4"/>
          </p:cNvCxnSpPr>
          <p:nvPr/>
        </p:nvCxnSpPr>
        <p:spPr>
          <a:xfrm flipH="1">
            <a:off x="478610" y="3948182"/>
            <a:ext cx="682658" cy="1377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52B395-C547-A94E-A573-7BC7694C3063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1161268" y="3948182"/>
            <a:ext cx="804322" cy="1475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02A84A0-678C-7A4A-B035-A2FDA5B49611}"/>
              </a:ext>
            </a:extLst>
          </p:cNvPr>
          <p:cNvSpPr txBox="1"/>
          <p:nvPr/>
        </p:nvSpPr>
        <p:spPr>
          <a:xfrm>
            <a:off x="2894001" y="5372376"/>
            <a:ext cx="5573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TFs </a:t>
            </a:r>
            <a:r>
              <a:rPr lang="en-US" sz="2000" dirty="0">
                <a:latin typeface="Gill Sans MT" panose="020B0502020104020203" pitchFamily="34" charset="0"/>
              </a:rPr>
              <a:t>often recognize specific sequence </a:t>
            </a:r>
            <a:r>
              <a:rPr lang="en-US" sz="2000" b="1" dirty="0">
                <a:latin typeface="Gill Sans MT" panose="020B0502020104020203" pitchFamily="34" charset="0"/>
              </a:rPr>
              <a:t>motifs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In many cases gene regulation is cell-type specific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EEA0279-CC55-2349-A1CD-4FDE6B8F59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89" b="51339"/>
          <a:stretch/>
        </p:blipFill>
        <p:spPr>
          <a:xfrm>
            <a:off x="3882039" y="2992427"/>
            <a:ext cx="4853166" cy="3477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0020DA-6924-9246-8348-C9A67941A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89" b="51339"/>
          <a:stretch/>
        </p:blipFill>
        <p:spPr>
          <a:xfrm>
            <a:off x="3882039" y="2641830"/>
            <a:ext cx="4853166" cy="3477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F9F07F-C192-BA47-8948-7019003467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89" b="51339"/>
          <a:stretch/>
        </p:blipFill>
        <p:spPr>
          <a:xfrm>
            <a:off x="3882039" y="2307696"/>
            <a:ext cx="4853166" cy="3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2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DC757-A506-9C41-B05F-84BADA955B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2A5AA0E-E3EE-D748-978A-8AD6DC3DA082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It gets complicated – gene regulation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291650-9F51-0541-9296-96A595B7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89" y="1136879"/>
            <a:ext cx="7577253" cy="5144826"/>
          </a:xfrm>
          <a:prstGeom prst="rect">
            <a:avLst/>
          </a:prstGeom>
        </p:spPr>
      </p:pic>
      <p:sp>
        <p:nvSpPr>
          <p:cNvPr id="28" name="Rectangle 4">
            <a:extLst>
              <a:ext uri="{FF2B5EF4-FFF2-40B4-BE49-F238E27FC236}">
                <a16:creationId xmlns:a16="http://schemas.microsoft.com/office/drawing/2014/main" id="{54EE614C-CDEB-E541-99EC-CDE62B56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513" y="6550223"/>
            <a:ext cx="21224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 err="1"/>
              <a:t>Ecker</a:t>
            </a:r>
            <a:r>
              <a:rPr lang="en-US" sz="1400" dirty="0"/>
              <a:t> </a:t>
            </a:r>
            <a:r>
              <a:rPr lang="en-US" sz="1400" i="1" dirty="0">
                <a:latin typeface="Calibri" pitchFamily="34" charset="0"/>
              </a:rPr>
              <a:t>et al</a:t>
            </a:r>
            <a:r>
              <a:rPr lang="en-US" sz="1400" dirty="0">
                <a:latin typeface="Calibri" pitchFamily="34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</a:rPr>
              <a:t>Nature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2012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582313-E017-EA4F-B0A7-D3D9350AB643}"/>
              </a:ext>
            </a:extLst>
          </p:cNvPr>
          <p:cNvSpPr/>
          <p:nvPr/>
        </p:nvSpPr>
        <p:spPr>
          <a:xfrm>
            <a:off x="2875135" y="4705895"/>
            <a:ext cx="1353312" cy="466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9F7C68-DE66-6A4E-A7F0-D9C3D2EA03EB}"/>
              </a:ext>
            </a:extLst>
          </p:cNvPr>
          <p:cNvSpPr txBox="1"/>
          <p:nvPr/>
        </p:nvSpPr>
        <p:spPr>
          <a:xfrm>
            <a:off x="4341149" y="4525908"/>
            <a:ext cx="36758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Promoters: directly upstream of a gene. Typically TSS +/- 3kb (flexible)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58AD8-3403-A94F-9C86-3E9EC9433A04}"/>
              </a:ext>
            </a:extLst>
          </p:cNvPr>
          <p:cNvSpPr/>
          <p:nvPr/>
        </p:nvSpPr>
        <p:spPr>
          <a:xfrm>
            <a:off x="1251072" y="4809490"/>
            <a:ext cx="1176714" cy="1380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DB711-ADC1-6D4A-9BEB-0DE32635715A}"/>
              </a:ext>
            </a:extLst>
          </p:cNvPr>
          <p:cNvSpPr txBox="1"/>
          <p:nvPr/>
        </p:nvSpPr>
        <p:spPr>
          <a:xfrm>
            <a:off x="2190691" y="5774305"/>
            <a:ext cx="36758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Enhancers: may be dozens of kb away. Long-range interaction with TSS to regulate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561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16152</TotalTime>
  <Words>3028</Words>
  <Application>Microsoft Macintosh PowerPoint</Application>
  <PresentationFormat>On-screen Show (4:3)</PresentationFormat>
  <Paragraphs>988</Paragraphs>
  <Slides>68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Courier</vt:lpstr>
      <vt:lpstr>Courier New</vt:lpstr>
      <vt:lpstr>Gill Sans</vt:lpstr>
      <vt:lpstr>Gill Sans MT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263</cp:revision>
  <dcterms:created xsi:type="dcterms:W3CDTF">2017-01-26T19:32:25Z</dcterms:created>
  <dcterms:modified xsi:type="dcterms:W3CDTF">2021-05-17T05:17:45Z</dcterms:modified>
</cp:coreProperties>
</file>