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5"/>
  </p:notesMasterIdLst>
  <p:sldIdLst>
    <p:sldId id="317" r:id="rId3"/>
    <p:sldId id="1395" r:id="rId4"/>
    <p:sldId id="318" r:id="rId5"/>
    <p:sldId id="1383" r:id="rId6"/>
    <p:sldId id="259" r:id="rId7"/>
    <p:sldId id="377" r:id="rId8"/>
    <p:sldId id="267" r:id="rId9"/>
    <p:sldId id="1371" r:id="rId10"/>
    <p:sldId id="265" r:id="rId11"/>
    <p:sldId id="266" r:id="rId12"/>
    <p:sldId id="292" r:id="rId13"/>
    <p:sldId id="268" r:id="rId14"/>
    <p:sldId id="269" r:id="rId15"/>
    <p:sldId id="1385" r:id="rId16"/>
    <p:sldId id="300" r:id="rId17"/>
    <p:sldId id="1386" r:id="rId18"/>
    <p:sldId id="381" r:id="rId19"/>
    <p:sldId id="279" r:id="rId20"/>
    <p:sldId id="280" r:id="rId21"/>
    <p:sldId id="296" r:id="rId22"/>
    <p:sldId id="278" r:id="rId23"/>
    <p:sldId id="327" r:id="rId24"/>
    <p:sldId id="329" r:id="rId25"/>
    <p:sldId id="330" r:id="rId26"/>
    <p:sldId id="1391" r:id="rId27"/>
    <p:sldId id="1392" r:id="rId28"/>
    <p:sldId id="1380" r:id="rId29"/>
    <p:sldId id="341" r:id="rId30"/>
    <p:sldId id="342" r:id="rId31"/>
    <p:sldId id="1372" r:id="rId32"/>
    <p:sldId id="1373" r:id="rId33"/>
    <p:sldId id="1374" r:id="rId34"/>
    <p:sldId id="1375" r:id="rId35"/>
    <p:sldId id="1376" r:id="rId36"/>
    <p:sldId id="333" r:id="rId37"/>
    <p:sldId id="1379" r:id="rId38"/>
    <p:sldId id="1378" r:id="rId39"/>
    <p:sldId id="334" r:id="rId40"/>
    <p:sldId id="338" r:id="rId41"/>
    <p:sldId id="276" r:id="rId42"/>
    <p:sldId id="401" r:id="rId43"/>
    <p:sldId id="1377" r:id="rId44"/>
    <p:sldId id="390" r:id="rId45"/>
    <p:sldId id="392" r:id="rId46"/>
    <p:sldId id="272" r:id="rId47"/>
    <p:sldId id="395" r:id="rId48"/>
    <p:sldId id="404" r:id="rId49"/>
    <p:sldId id="402" r:id="rId50"/>
    <p:sldId id="1382" r:id="rId51"/>
    <p:sldId id="1384" r:id="rId52"/>
    <p:sldId id="320" r:id="rId53"/>
    <p:sldId id="302" r:id="rId54"/>
    <p:sldId id="286" r:id="rId55"/>
    <p:sldId id="303" r:id="rId56"/>
    <p:sldId id="288" r:id="rId57"/>
    <p:sldId id="287" r:id="rId58"/>
    <p:sldId id="263" r:id="rId59"/>
    <p:sldId id="335" r:id="rId60"/>
    <p:sldId id="337" r:id="rId61"/>
    <p:sldId id="339" r:id="rId62"/>
    <p:sldId id="1393" r:id="rId63"/>
    <p:sldId id="1394"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15"/>
    <p:restoredTop sz="90442"/>
  </p:normalViewPr>
  <p:slideViewPr>
    <p:cSldViewPr snapToGrid="0" snapToObjects="1">
      <p:cViewPr varScale="1">
        <p:scale>
          <a:sx n="98" d="100"/>
          <a:sy n="98" d="100"/>
        </p:scale>
        <p:origin x="45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7560D5-6EB2-3B4E-B1B0-3A8E900BB8D0}" type="datetimeFigureOut">
              <a:rPr lang="en-US" smtClean="0"/>
              <a:t>5/11/21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C85925-316D-574E-B624-7DB08D59B744}" type="slidenum">
              <a:rPr lang="en-US" smtClean="0"/>
              <a:t>‹#›</a:t>
            </a:fld>
            <a:endParaRPr lang="en-US"/>
          </a:p>
        </p:txBody>
      </p:sp>
    </p:spTree>
    <p:extLst>
      <p:ext uri="{BB962C8B-B14F-4D97-AF65-F5344CB8AC3E}">
        <p14:creationId xmlns:p14="http://schemas.microsoft.com/office/powerpoint/2010/main" val="9733033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GUb1TZvMWsw"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GUb1TZvMWsw"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GUb1TZvMWsw"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GUb1TZvMWsw"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GUb1TZvMWsw"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GUb1TZvMWsw"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GUb1TZvMWsw"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GUb1TZvMWsw"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GUb1TZvMWsw"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GUb1TZvMWsw"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GUb1TZvMWsw"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GUb1TZvMWsw"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GUb1TZvMWsw"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GUb1TZvMWsw"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lideshare.net/GenomeInABottle/giab-grc-workshop-ashg-2019-billy-rowell-evaluation-of-v4-with-ccs-gatk"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pacb.com/smrt-science/smrt-sequencing/"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GUb1TZvMWsw"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CBEA9F-A31B-C94F-9ABF-6A7F6C97355E}" type="slidenum">
              <a:rPr lang="en-US" smtClean="0"/>
              <a:t>1</a:t>
            </a:fld>
            <a:endParaRPr lang="en-US"/>
          </a:p>
        </p:txBody>
      </p:sp>
    </p:spTree>
    <p:extLst>
      <p:ext uri="{BB962C8B-B14F-4D97-AF65-F5344CB8AC3E}">
        <p14:creationId xmlns:p14="http://schemas.microsoft.com/office/powerpoint/2010/main" val="3493675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https://www.youtube.com/watch?v=GUb1TZvMWsw</a:t>
            </a:r>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26</a:t>
            </a:fld>
            <a:endParaRPr lang="en-US"/>
          </a:p>
        </p:txBody>
      </p:sp>
    </p:spTree>
    <p:extLst>
      <p:ext uri="{BB962C8B-B14F-4D97-AF65-F5344CB8AC3E}">
        <p14:creationId xmlns:p14="http://schemas.microsoft.com/office/powerpoint/2010/main" val="3763125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https://www.youtube.com/watch?v=GUb1TZvMWsw</a:t>
            </a:r>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27</a:t>
            </a:fld>
            <a:endParaRPr lang="en-US"/>
          </a:p>
        </p:txBody>
      </p:sp>
    </p:spTree>
    <p:extLst>
      <p:ext uri="{BB962C8B-B14F-4D97-AF65-F5344CB8AC3E}">
        <p14:creationId xmlns:p14="http://schemas.microsoft.com/office/powerpoint/2010/main" val="3702265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https://www.youtube.com/watch?v=GUb1TZvMWsw</a:t>
            </a:r>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28</a:t>
            </a:fld>
            <a:endParaRPr lang="en-US"/>
          </a:p>
        </p:txBody>
      </p:sp>
    </p:spTree>
    <p:extLst>
      <p:ext uri="{BB962C8B-B14F-4D97-AF65-F5344CB8AC3E}">
        <p14:creationId xmlns:p14="http://schemas.microsoft.com/office/powerpoint/2010/main" val="2188866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https://www.youtube.com/watch?v=GUb1TZvMWsw</a:t>
            </a:r>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29</a:t>
            </a:fld>
            <a:endParaRPr lang="en-US"/>
          </a:p>
        </p:txBody>
      </p:sp>
    </p:spTree>
    <p:extLst>
      <p:ext uri="{BB962C8B-B14F-4D97-AF65-F5344CB8AC3E}">
        <p14:creationId xmlns:p14="http://schemas.microsoft.com/office/powerpoint/2010/main" val="575994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https://www.youtube.com/watch?v=GUb1TZvMWsw</a:t>
            </a:r>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30</a:t>
            </a:fld>
            <a:endParaRPr lang="en-US"/>
          </a:p>
        </p:txBody>
      </p:sp>
    </p:spTree>
    <p:extLst>
      <p:ext uri="{BB962C8B-B14F-4D97-AF65-F5344CB8AC3E}">
        <p14:creationId xmlns:p14="http://schemas.microsoft.com/office/powerpoint/2010/main" val="2138077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https://www.youtube.com/watch?v=GUb1TZvMWsw</a:t>
            </a:r>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31</a:t>
            </a:fld>
            <a:endParaRPr lang="en-US"/>
          </a:p>
        </p:txBody>
      </p:sp>
    </p:spTree>
    <p:extLst>
      <p:ext uri="{BB962C8B-B14F-4D97-AF65-F5344CB8AC3E}">
        <p14:creationId xmlns:p14="http://schemas.microsoft.com/office/powerpoint/2010/main" val="1117450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https://www.youtube.com/watch?v=GUb1TZvMWsw</a:t>
            </a:r>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32</a:t>
            </a:fld>
            <a:endParaRPr lang="en-US"/>
          </a:p>
        </p:txBody>
      </p:sp>
    </p:spTree>
    <p:extLst>
      <p:ext uri="{BB962C8B-B14F-4D97-AF65-F5344CB8AC3E}">
        <p14:creationId xmlns:p14="http://schemas.microsoft.com/office/powerpoint/2010/main" val="2815618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https://www.youtube.com/watch?v=GUb1TZvMWsw</a:t>
            </a:r>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33</a:t>
            </a:fld>
            <a:endParaRPr lang="en-US"/>
          </a:p>
        </p:txBody>
      </p:sp>
    </p:spTree>
    <p:extLst>
      <p:ext uri="{BB962C8B-B14F-4D97-AF65-F5344CB8AC3E}">
        <p14:creationId xmlns:p14="http://schemas.microsoft.com/office/powerpoint/2010/main" val="176184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https://www.youtube.com/watch?v=GUb1TZvMWsw</a:t>
            </a:r>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34</a:t>
            </a:fld>
            <a:endParaRPr lang="en-US"/>
          </a:p>
        </p:txBody>
      </p:sp>
    </p:spTree>
    <p:extLst>
      <p:ext uri="{BB962C8B-B14F-4D97-AF65-F5344CB8AC3E}">
        <p14:creationId xmlns:p14="http://schemas.microsoft.com/office/powerpoint/2010/main" val="1183211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https://www.youtube.com/watch?v=GUb1TZvMWsw</a:t>
            </a:r>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35</a:t>
            </a:fld>
            <a:endParaRPr lang="en-US"/>
          </a:p>
        </p:txBody>
      </p:sp>
    </p:spTree>
    <p:extLst>
      <p:ext uri="{BB962C8B-B14F-4D97-AF65-F5344CB8AC3E}">
        <p14:creationId xmlns:p14="http://schemas.microsoft.com/office/powerpoint/2010/main" val="2712109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a:t>
            </a:fld>
            <a:endParaRPr lang="en-US"/>
          </a:p>
        </p:txBody>
      </p:sp>
    </p:spTree>
    <p:extLst>
      <p:ext uri="{BB962C8B-B14F-4D97-AF65-F5344CB8AC3E}">
        <p14:creationId xmlns:p14="http://schemas.microsoft.com/office/powerpoint/2010/main" val="282780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https://www.youtube.com/watch?v=GUb1TZvMWsw</a:t>
            </a:r>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36</a:t>
            </a:fld>
            <a:endParaRPr lang="en-US"/>
          </a:p>
        </p:txBody>
      </p:sp>
    </p:spTree>
    <p:extLst>
      <p:ext uri="{BB962C8B-B14F-4D97-AF65-F5344CB8AC3E}">
        <p14:creationId xmlns:p14="http://schemas.microsoft.com/office/powerpoint/2010/main" val="2558089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https://www.youtube.com/watch?v=GUb1TZvMWsw</a:t>
            </a:r>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37</a:t>
            </a:fld>
            <a:endParaRPr lang="en-US"/>
          </a:p>
        </p:txBody>
      </p:sp>
    </p:spTree>
    <p:extLst>
      <p:ext uri="{BB962C8B-B14F-4D97-AF65-F5344CB8AC3E}">
        <p14:creationId xmlns:p14="http://schemas.microsoft.com/office/powerpoint/2010/main" val="2344326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https://www.youtube.com/watch?v=GUb1TZvMWsw</a:t>
            </a:r>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38</a:t>
            </a:fld>
            <a:endParaRPr lang="en-US"/>
          </a:p>
        </p:txBody>
      </p:sp>
    </p:spTree>
    <p:extLst>
      <p:ext uri="{BB962C8B-B14F-4D97-AF65-F5344CB8AC3E}">
        <p14:creationId xmlns:p14="http://schemas.microsoft.com/office/powerpoint/2010/main" val="2134108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https://www.youtube.com/watch?v=GUb1TZvMWsw</a:t>
            </a:r>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39</a:t>
            </a:fld>
            <a:endParaRPr lang="en-US"/>
          </a:p>
        </p:txBody>
      </p:sp>
    </p:spTree>
    <p:extLst>
      <p:ext uri="{BB962C8B-B14F-4D97-AF65-F5344CB8AC3E}">
        <p14:creationId xmlns:p14="http://schemas.microsoft.com/office/powerpoint/2010/main" val="2188136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Gill Sans"/>
                <a:cs typeface="Gill Sans"/>
              </a:rPr>
              <a:t>TODO: short vs. long reads</a:t>
            </a:r>
          </a:p>
          <a:p>
            <a:endParaRPr lang="en-US" sz="1200" dirty="0">
              <a:latin typeface="Gill Sans"/>
              <a:cs typeface="Gill Sans"/>
            </a:endParaRPr>
          </a:p>
          <a:p>
            <a:r>
              <a:rPr lang="en-US" sz="1200" dirty="0">
                <a:latin typeface="Gill Sans"/>
                <a:cs typeface="Gill Sans"/>
              </a:rPr>
              <a:t>X-axis: length</a:t>
            </a:r>
          </a:p>
          <a:p>
            <a:r>
              <a:rPr lang="en-US" sz="1200" dirty="0">
                <a:latin typeface="Gill Sans"/>
                <a:cs typeface="Gill Sans"/>
              </a:rPr>
              <a:t>Y-axis: accuracy</a:t>
            </a:r>
          </a:p>
          <a:p>
            <a:r>
              <a:rPr lang="en-US" sz="1200" dirty="0">
                <a:latin typeface="Gill Sans"/>
                <a:cs typeface="Gill Sans"/>
              </a:rPr>
              <a:t>Show ILMN vs. ONT</a:t>
            </a:r>
          </a:p>
          <a:p>
            <a:r>
              <a:rPr lang="en-US" sz="1200" dirty="0">
                <a:latin typeface="Gill Sans"/>
                <a:cs typeface="Gill Sans"/>
              </a:rPr>
              <a:t>https://</a:t>
            </a:r>
            <a:r>
              <a:rPr lang="en-US" sz="1200" dirty="0" err="1">
                <a:latin typeface="Gill Sans"/>
                <a:cs typeface="Gill Sans"/>
              </a:rPr>
              <a:t>www.pacb.com</a:t>
            </a:r>
            <a:r>
              <a:rPr lang="en-US" sz="1200" dirty="0">
                <a:latin typeface="Gill Sans"/>
                <a:cs typeface="Gill Sans"/>
              </a:rPr>
              <a:t>/</a:t>
            </a:r>
            <a:r>
              <a:rPr lang="en-US" sz="1200" dirty="0" err="1">
                <a:latin typeface="Gill Sans"/>
                <a:cs typeface="Gill Sans"/>
              </a:rPr>
              <a:t>smrt</a:t>
            </a:r>
            <a:r>
              <a:rPr lang="en-US" sz="1200" dirty="0">
                <a:latin typeface="Gill Sans"/>
                <a:cs typeface="Gill Sans"/>
              </a:rPr>
              <a:t>-science/</a:t>
            </a:r>
            <a:r>
              <a:rPr lang="en-US" sz="1200" dirty="0" err="1">
                <a:latin typeface="Gill Sans"/>
                <a:cs typeface="Gill Sans"/>
              </a:rPr>
              <a:t>smrt</a:t>
            </a:r>
            <a:r>
              <a:rPr lang="en-US" sz="1200" dirty="0">
                <a:latin typeface="Gill Sans"/>
                <a:cs typeface="Gill Sans"/>
              </a:rPr>
              <a:t>-sequencing/</a:t>
            </a:r>
            <a:r>
              <a:rPr lang="en-US" sz="1200" dirty="0" err="1">
                <a:latin typeface="Gill Sans"/>
                <a:cs typeface="Gill Sans"/>
              </a:rPr>
              <a:t>hifi</a:t>
            </a:r>
            <a:r>
              <a:rPr lang="en-US" sz="1200" dirty="0">
                <a:latin typeface="Gill Sans"/>
                <a:cs typeface="Gill Sans"/>
              </a:rPr>
              <a:t>-reads-for-highly-accurate-long-read-sequencing/</a:t>
            </a:r>
          </a:p>
          <a:p>
            <a:endParaRPr lang="en-US" dirty="0"/>
          </a:p>
        </p:txBody>
      </p:sp>
      <p:sp>
        <p:nvSpPr>
          <p:cNvPr id="4" name="Slide Number Placeholder 3"/>
          <p:cNvSpPr>
            <a:spLocks noGrp="1"/>
          </p:cNvSpPr>
          <p:nvPr>
            <p:ph type="sldNum" sz="quarter" idx="5"/>
          </p:nvPr>
        </p:nvSpPr>
        <p:spPr/>
        <p:txBody>
          <a:bodyPr/>
          <a:lstStyle/>
          <a:p>
            <a:fld id="{12AEDDAD-DEEA-3040-A7A4-14F0197BD548}" type="slidenum">
              <a:rPr lang="en-US" smtClean="0"/>
              <a:t>41</a:t>
            </a:fld>
            <a:endParaRPr lang="en-US"/>
          </a:p>
        </p:txBody>
      </p:sp>
    </p:spTree>
    <p:extLst>
      <p:ext uri="{BB962C8B-B14F-4D97-AF65-F5344CB8AC3E}">
        <p14:creationId xmlns:p14="http://schemas.microsoft.com/office/powerpoint/2010/main" val="4029066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99.9% accuracy</a:t>
            </a:r>
          </a:p>
          <a:p>
            <a:endParaRPr lang="en-US" dirty="0"/>
          </a:p>
          <a:p>
            <a:r>
              <a:rPr lang="en-US" dirty="0"/>
              <a:t>Two modes of </a:t>
            </a:r>
            <a:r>
              <a:rPr lang="en-US" dirty="0" err="1"/>
              <a:t>pacbio</a:t>
            </a:r>
            <a:r>
              <a:rPr lang="en-US" dirty="0"/>
              <a:t> sequencing</a:t>
            </a:r>
          </a:p>
          <a:p>
            <a:r>
              <a:rPr lang="en-US" dirty="0">
                <a:hlinkClick r:id="rId3"/>
              </a:rPr>
              <a:t>https://www.slideshare.net/GenomeInABottle/giab-grc-workshop-ashg-2019-billy-rowell-evaluation-of-v4-with-ccs-gatk</a:t>
            </a:r>
            <a:endParaRPr lang="en-US" dirty="0"/>
          </a:p>
          <a:p>
            <a:endParaRPr lang="en-US" dirty="0"/>
          </a:p>
          <a:p>
            <a:r>
              <a:rPr lang="en-US" dirty="0">
                <a:hlinkClick r:id="rId4"/>
              </a:rPr>
              <a:t>https://www.pacb.com/smrt-science/smrt-sequencing/</a:t>
            </a:r>
            <a:endParaRPr lang="en-US" dirty="0"/>
          </a:p>
          <a:p>
            <a:endParaRPr lang="en-US" dirty="0"/>
          </a:p>
          <a:p>
            <a:r>
              <a:rPr lang="en-US" dirty="0"/>
              <a:t>CCS (</a:t>
            </a:r>
            <a:r>
              <a:rPr lang="en-US" dirty="0" err="1"/>
              <a:t>hifi</a:t>
            </a:r>
            <a:r>
              <a:rPr lang="en-US" dirty="0"/>
              <a:t>) vs. CLR</a:t>
            </a:r>
          </a:p>
          <a:p>
            <a:endParaRPr lang="en-US" dirty="0"/>
          </a:p>
          <a:p>
            <a:r>
              <a:rPr lang="en-US" dirty="0"/>
              <a:t>Tradeoff of accuracy vs. read length</a:t>
            </a:r>
          </a:p>
          <a:p>
            <a:endParaRPr lang="en-US" dirty="0"/>
          </a:p>
        </p:txBody>
      </p:sp>
      <p:sp>
        <p:nvSpPr>
          <p:cNvPr id="4" name="Slide Number Placeholder 3"/>
          <p:cNvSpPr>
            <a:spLocks noGrp="1"/>
          </p:cNvSpPr>
          <p:nvPr>
            <p:ph type="sldNum" sz="quarter" idx="5"/>
          </p:nvPr>
        </p:nvSpPr>
        <p:spPr/>
        <p:txBody>
          <a:bodyPr/>
          <a:lstStyle/>
          <a:p>
            <a:fld id="{12AEDDAD-DEEA-3040-A7A4-14F0197BD548}" type="slidenum">
              <a:rPr lang="en-US" smtClean="0"/>
              <a:t>46</a:t>
            </a:fld>
            <a:endParaRPr lang="en-US"/>
          </a:p>
        </p:txBody>
      </p:sp>
    </p:spTree>
    <p:extLst>
      <p:ext uri="{BB962C8B-B14F-4D97-AF65-F5344CB8AC3E}">
        <p14:creationId xmlns:p14="http://schemas.microsoft.com/office/powerpoint/2010/main" val="269989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gaps have been unresolved despite knowing about them for ~20 years of using the human reference genome</a:t>
            </a:r>
          </a:p>
          <a:p>
            <a:r>
              <a:rPr lang="en-US" dirty="0"/>
              <a:t>Btw the sample they did for this special cell type derived from </a:t>
            </a:r>
          </a:p>
        </p:txBody>
      </p:sp>
      <p:sp>
        <p:nvSpPr>
          <p:cNvPr id="4" name="Slide Number Placeholder 3"/>
          <p:cNvSpPr>
            <a:spLocks noGrp="1"/>
          </p:cNvSpPr>
          <p:nvPr>
            <p:ph type="sldNum" sz="quarter" idx="5"/>
          </p:nvPr>
        </p:nvSpPr>
        <p:spPr/>
        <p:txBody>
          <a:bodyPr/>
          <a:lstStyle/>
          <a:p>
            <a:fld id="{12AEDDAD-DEEA-3040-A7A4-14F0197BD548}" type="slidenum">
              <a:rPr lang="en-US" smtClean="0"/>
              <a:t>61</a:t>
            </a:fld>
            <a:endParaRPr lang="en-US"/>
          </a:p>
        </p:txBody>
      </p:sp>
    </p:spTree>
    <p:extLst>
      <p:ext uri="{BB962C8B-B14F-4D97-AF65-F5344CB8AC3E}">
        <p14:creationId xmlns:p14="http://schemas.microsoft.com/office/powerpoint/2010/main" val="3743809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3</a:t>
            </a:fld>
            <a:endParaRPr lang="en-US"/>
          </a:p>
        </p:txBody>
      </p:sp>
    </p:spTree>
    <p:extLst>
      <p:ext uri="{BB962C8B-B14F-4D97-AF65-F5344CB8AC3E}">
        <p14:creationId xmlns:p14="http://schemas.microsoft.com/office/powerpoint/2010/main" val="343175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revisit our timeline about the history of sequencing technology and see where we are now</a:t>
            </a:r>
          </a:p>
          <a:p>
            <a:endParaRPr lang="en-US" dirty="0"/>
          </a:p>
          <a:p>
            <a:r>
              <a:rPr lang="en-US" dirty="0"/>
              <a:t>long read technologies have been around for 10 years or more. but only recently in the last several years have they become good enough in terms of throughput and accuracy to be widely </a:t>
            </a:r>
            <a:r>
              <a:rPr lang="en-US" dirty="0" err="1"/>
              <a:t>useaable</a:t>
            </a:r>
            <a:r>
              <a:rPr lang="en-US" dirty="0"/>
              <a:t>.</a:t>
            </a:r>
          </a:p>
          <a:p>
            <a:endParaRPr lang="en-US" dirty="0"/>
          </a:p>
          <a:p>
            <a:r>
              <a:rPr lang="en-US" dirty="0"/>
              <a:t>so we'll add long reads to our timeline here spanning the last several years where they have really taken off</a:t>
            </a:r>
          </a:p>
          <a:p>
            <a:endParaRPr lang="en-US" dirty="0"/>
          </a:p>
          <a:p>
            <a:r>
              <a:rPr lang="en-US" dirty="0"/>
              <a:t>also added down here the change in read lengths over time</a:t>
            </a:r>
          </a:p>
          <a:p>
            <a:endParaRPr lang="en-US" dirty="0"/>
          </a:p>
          <a:p>
            <a:r>
              <a:rPr lang="en-US" dirty="0"/>
              <a:t>10 years ago we were dealing with 36bp reads</a:t>
            </a:r>
          </a:p>
          <a:p>
            <a:r>
              <a:rPr lang="en-US" dirty="0"/>
              <a:t>we'll see today technologies that can give us 100Kbp reads!</a:t>
            </a:r>
          </a:p>
        </p:txBody>
      </p:sp>
      <p:sp>
        <p:nvSpPr>
          <p:cNvPr id="4" name="Slide Number Placeholder 3"/>
          <p:cNvSpPr>
            <a:spLocks noGrp="1"/>
          </p:cNvSpPr>
          <p:nvPr>
            <p:ph type="sldNum" sz="quarter" idx="5"/>
          </p:nvPr>
        </p:nvSpPr>
        <p:spPr/>
        <p:txBody>
          <a:bodyPr/>
          <a:lstStyle/>
          <a:p>
            <a:fld id="{5524A154-59F4-4969-B1EB-E83DD9ADD5C8}" type="slidenum">
              <a:rPr lang="en-US" smtClean="0"/>
              <a:t>14</a:t>
            </a:fld>
            <a:endParaRPr lang="en-US"/>
          </a:p>
        </p:txBody>
      </p:sp>
    </p:spTree>
    <p:extLst>
      <p:ext uri="{BB962C8B-B14F-4D97-AF65-F5344CB8AC3E}">
        <p14:creationId xmlns:p14="http://schemas.microsoft.com/office/powerpoint/2010/main" val="2380039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16</a:t>
            </a:fld>
            <a:endParaRPr lang="en-US"/>
          </a:p>
        </p:txBody>
      </p:sp>
    </p:spTree>
    <p:extLst>
      <p:ext uri="{BB962C8B-B14F-4D97-AF65-F5344CB8AC3E}">
        <p14:creationId xmlns:p14="http://schemas.microsoft.com/office/powerpoint/2010/main" val="2489599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major players in the long read game</a:t>
            </a:r>
          </a:p>
          <a:p>
            <a:endParaRPr lang="en-US" dirty="0"/>
          </a:p>
          <a:p>
            <a:r>
              <a:rPr lang="en-US" dirty="0"/>
              <a:t>both have different advantages and disadvantages</a:t>
            </a:r>
          </a:p>
          <a:p>
            <a:endParaRPr lang="en-US" dirty="0"/>
          </a:p>
          <a:p>
            <a:r>
              <a:rPr lang="en-US" dirty="0"/>
              <a:t>we'll give an overview of how each of these work</a:t>
            </a:r>
          </a:p>
          <a:p>
            <a:endParaRPr lang="en-US" dirty="0"/>
          </a:p>
          <a:p>
            <a:r>
              <a:rPr lang="en-US" dirty="0"/>
              <a:t>first is Nanopore, or ONT</a:t>
            </a:r>
          </a:p>
          <a:p>
            <a:r>
              <a:rPr lang="en-US" dirty="0"/>
              <a:t>second is PacBio</a:t>
            </a:r>
          </a:p>
        </p:txBody>
      </p:sp>
      <p:sp>
        <p:nvSpPr>
          <p:cNvPr id="4" name="Slide Number Placeholder 3"/>
          <p:cNvSpPr>
            <a:spLocks noGrp="1"/>
          </p:cNvSpPr>
          <p:nvPr>
            <p:ph type="sldNum" sz="quarter" idx="5"/>
          </p:nvPr>
        </p:nvSpPr>
        <p:spPr/>
        <p:txBody>
          <a:bodyPr/>
          <a:lstStyle/>
          <a:p>
            <a:fld id="{12AEDDAD-DEEA-3040-A7A4-14F0197BD548}" type="slidenum">
              <a:rPr lang="en-US" smtClean="0"/>
              <a:t>17</a:t>
            </a:fld>
            <a:endParaRPr lang="en-US"/>
          </a:p>
        </p:txBody>
      </p:sp>
    </p:spTree>
    <p:extLst>
      <p:ext uri="{BB962C8B-B14F-4D97-AF65-F5344CB8AC3E}">
        <p14:creationId xmlns:p14="http://schemas.microsoft.com/office/powerpoint/2010/main" val="1969289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draw nanopore on the membrane. Show tether</a:t>
            </a:r>
          </a:p>
          <a:p>
            <a:r>
              <a:rPr lang="en-US" dirty="0"/>
              <a:t>Animate DNA coming with an adapter molecule that allows it to attach to the pore</a:t>
            </a:r>
          </a:p>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22</a:t>
            </a:fld>
            <a:endParaRPr lang="en-US"/>
          </a:p>
        </p:txBody>
      </p:sp>
    </p:spTree>
    <p:extLst>
      <p:ext uri="{BB962C8B-B14F-4D97-AF65-F5344CB8AC3E}">
        <p14:creationId xmlns:p14="http://schemas.microsoft.com/office/powerpoint/2010/main" val="3983073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draw nanopore on the membrane. Show tether</a:t>
            </a:r>
          </a:p>
          <a:p>
            <a:r>
              <a:rPr lang="en-US" dirty="0"/>
              <a:t>Animate DNA coming with an adapter molecule that allows it to attach to the pore</a:t>
            </a:r>
          </a:p>
          <a:p>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23</a:t>
            </a:fld>
            <a:endParaRPr lang="en-US"/>
          </a:p>
        </p:txBody>
      </p:sp>
    </p:spTree>
    <p:extLst>
      <p:ext uri="{BB962C8B-B14F-4D97-AF65-F5344CB8AC3E}">
        <p14:creationId xmlns:p14="http://schemas.microsoft.com/office/powerpoint/2010/main" val="4163967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https://www.youtube.com/watch?v=GUb1TZvMWsw</a:t>
            </a:r>
            <a:endParaRPr lang="en-US" dirty="0"/>
          </a:p>
        </p:txBody>
      </p:sp>
      <p:sp>
        <p:nvSpPr>
          <p:cNvPr id="4" name="Slide Number Placeholder 3"/>
          <p:cNvSpPr>
            <a:spLocks noGrp="1"/>
          </p:cNvSpPr>
          <p:nvPr>
            <p:ph type="sldNum" sz="quarter" idx="5"/>
          </p:nvPr>
        </p:nvSpPr>
        <p:spPr/>
        <p:txBody>
          <a:bodyPr/>
          <a:lstStyle/>
          <a:p>
            <a:fld id="{20C85925-316D-574E-B624-7DB08D59B744}" type="slidenum">
              <a:rPr lang="en-US" smtClean="0"/>
              <a:t>24</a:t>
            </a:fld>
            <a:endParaRPr lang="en-US"/>
          </a:p>
        </p:txBody>
      </p:sp>
    </p:spTree>
    <p:extLst>
      <p:ext uri="{BB962C8B-B14F-4D97-AF65-F5344CB8AC3E}">
        <p14:creationId xmlns:p14="http://schemas.microsoft.com/office/powerpoint/2010/main" val="2314925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939CE87-CE99-C64F-A57D-7ADE40D57E03}"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3135198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39CE87-CE99-C64F-A57D-7ADE40D57E03}"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2318792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39CE87-CE99-C64F-A57D-7ADE40D57E03}"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4133195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6B3B43-7EF4-2945-A1B2-0E27B2C57FE2}"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66B1D-6A0A-C54D-91E1-FE7D08C2230C}" type="slidenum">
              <a:rPr lang="en-US" smtClean="0"/>
              <a:t>‹#›</a:t>
            </a:fld>
            <a:endParaRPr lang="en-US"/>
          </a:p>
        </p:txBody>
      </p:sp>
    </p:spTree>
    <p:extLst>
      <p:ext uri="{BB962C8B-B14F-4D97-AF65-F5344CB8AC3E}">
        <p14:creationId xmlns:p14="http://schemas.microsoft.com/office/powerpoint/2010/main" val="72041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6B3B43-7EF4-2945-A1B2-0E27B2C57FE2}"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66B1D-6A0A-C54D-91E1-FE7D08C2230C}" type="slidenum">
              <a:rPr lang="en-US" smtClean="0"/>
              <a:t>‹#›</a:t>
            </a:fld>
            <a:endParaRPr lang="en-US"/>
          </a:p>
        </p:txBody>
      </p:sp>
    </p:spTree>
    <p:extLst>
      <p:ext uri="{BB962C8B-B14F-4D97-AF65-F5344CB8AC3E}">
        <p14:creationId xmlns:p14="http://schemas.microsoft.com/office/powerpoint/2010/main" val="416851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2"/>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6B3B43-7EF4-2945-A1B2-0E27B2C57FE2}"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66B1D-6A0A-C54D-91E1-FE7D08C2230C}" type="slidenum">
              <a:rPr lang="en-US" smtClean="0"/>
              <a:t>‹#›</a:t>
            </a:fld>
            <a:endParaRPr lang="en-US"/>
          </a:p>
        </p:txBody>
      </p:sp>
    </p:spTree>
    <p:extLst>
      <p:ext uri="{BB962C8B-B14F-4D97-AF65-F5344CB8AC3E}">
        <p14:creationId xmlns:p14="http://schemas.microsoft.com/office/powerpoint/2010/main" val="2847655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6B3B43-7EF4-2945-A1B2-0E27B2C57FE2}" type="datetimeFigureOut">
              <a:rPr lang="en-US" smtClean="0"/>
              <a:t>5/11/21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66B1D-6A0A-C54D-91E1-FE7D08C2230C}" type="slidenum">
              <a:rPr lang="en-US" smtClean="0"/>
              <a:t>‹#›</a:t>
            </a:fld>
            <a:endParaRPr lang="en-US"/>
          </a:p>
        </p:txBody>
      </p:sp>
    </p:spTree>
    <p:extLst>
      <p:ext uri="{BB962C8B-B14F-4D97-AF65-F5344CB8AC3E}">
        <p14:creationId xmlns:p14="http://schemas.microsoft.com/office/powerpoint/2010/main" val="2898728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4"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29154"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6B3B43-7EF4-2945-A1B2-0E27B2C57FE2}" type="datetimeFigureOut">
              <a:rPr lang="en-US" smtClean="0"/>
              <a:t>5/11/21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C66B1D-6A0A-C54D-91E1-FE7D08C2230C}" type="slidenum">
              <a:rPr lang="en-US" smtClean="0"/>
              <a:t>‹#›</a:t>
            </a:fld>
            <a:endParaRPr lang="en-US"/>
          </a:p>
        </p:txBody>
      </p:sp>
    </p:spTree>
    <p:extLst>
      <p:ext uri="{BB962C8B-B14F-4D97-AF65-F5344CB8AC3E}">
        <p14:creationId xmlns:p14="http://schemas.microsoft.com/office/powerpoint/2010/main" val="2807641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6B3B43-7EF4-2945-A1B2-0E27B2C57FE2}" type="datetimeFigureOut">
              <a:rPr lang="en-US" smtClean="0"/>
              <a:t>5/11/21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C66B1D-6A0A-C54D-91E1-FE7D08C2230C}" type="slidenum">
              <a:rPr lang="en-US" smtClean="0"/>
              <a:t>‹#›</a:t>
            </a:fld>
            <a:endParaRPr lang="en-US"/>
          </a:p>
        </p:txBody>
      </p:sp>
    </p:spTree>
    <p:extLst>
      <p:ext uri="{BB962C8B-B14F-4D97-AF65-F5344CB8AC3E}">
        <p14:creationId xmlns:p14="http://schemas.microsoft.com/office/powerpoint/2010/main" val="2701162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6B3B43-7EF4-2945-A1B2-0E27B2C57FE2}" type="datetimeFigureOut">
              <a:rPr lang="en-US" smtClean="0"/>
              <a:t>5/11/21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C66B1D-6A0A-C54D-91E1-FE7D08C2230C}" type="slidenum">
              <a:rPr lang="en-US" smtClean="0"/>
              <a:t>‹#›</a:t>
            </a:fld>
            <a:endParaRPr lang="en-US"/>
          </a:p>
        </p:txBody>
      </p:sp>
    </p:spTree>
    <p:extLst>
      <p:ext uri="{BB962C8B-B14F-4D97-AF65-F5344CB8AC3E}">
        <p14:creationId xmlns:p14="http://schemas.microsoft.com/office/powerpoint/2010/main" val="639012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2"/>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6B3B43-7EF4-2945-A1B2-0E27B2C57FE2}" type="datetimeFigureOut">
              <a:rPr lang="en-US" smtClean="0"/>
              <a:t>5/11/21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66B1D-6A0A-C54D-91E1-FE7D08C2230C}" type="slidenum">
              <a:rPr lang="en-US" smtClean="0"/>
              <a:t>‹#›</a:t>
            </a:fld>
            <a:endParaRPr lang="en-US"/>
          </a:p>
        </p:txBody>
      </p:sp>
    </p:spTree>
    <p:extLst>
      <p:ext uri="{BB962C8B-B14F-4D97-AF65-F5344CB8AC3E}">
        <p14:creationId xmlns:p14="http://schemas.microsoft.com/office/powerpoint/2010/main" val="3172790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39CE87-CE99-C64F-A57D-7ADE40D57E03}"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1135468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9"/>
            <a:ext cx="462915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2"/>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6B3B43-7EF4-2945-A1B2-0E27B2C57FE2}" type="datetimeFigureOut">
              <a:rPr lang="en-US" smtClean="0"/>
              <a:t>5/11/21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66B1D-6A0A-C54D-91E1-FE7D08C2230C}" type="slidenum">
              <a:rPr lang="en-US" smtClean="0"/>
              <a:t>‹#›</a:t>
            </a:fld>
            <a:endParaRPr lang="en-US"/>
          </a:p>
        </p:txBody>
      </p:sp>
    </p:spTree>
    <p:extLst>
      <p:ext uri="{BB962C8B-B14F-4D97-AF65-F5344CB8AC3E}">
        <p14:creationId xmlns:p14="http://schemas.microsoft.com/office/powerpoint/2010/main" val="6502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6B3B43-7EF4-2945-A1B2-0E27B2C57FE2}"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66B1D-6A0A-C54D-91E1-FE7D08C2230C}" type="slidenum">
              <a:rPr lang="en-US" smtClean="0"/>
              <a:t>‹#›</a:t>
            </a:fld>
            <a:endParaRPr lang="en-US"/>
          </a:p>
        </p:txBody>
      </p:sp>
    </p:spTree>
    <p:extLst>
      <p:ext uri="{BB962C8B-B14F-4D97-AF65-F5344CB8AC3E}">
        <p14:creationId xmlns:p14="http://schemas.microsoft.com/office/powerpoint/2010/main" val="597423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7"/>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4" y="365127"/>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6B3B43-7EF4-2945-A1B2-0E27B2C57FE2}"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66B1D-6A0A-C54D-91E1-FE7D08C2230C}" type="slidenum">
              <a:rPr lang="en-US" smtClean="0"/>
              <a:t>‹#›</a:t>
            </a:fld>
            <a:endParaRPr lang="en-US"/>
          </a:p>
        </p:txBody>
      </p:sp>
    </p:spTree>
    <p:extLst>
      <p:ext uri="{BB962C8B-B14F-4D97-AF65-F5344CB8AC3E}">
        <p14:creationId xmlns:p14="http://schemas.microsoft.com/office/powerpoint/2010/main" val="1310091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39CE87-CE99-C64F-A57D-7ADE40D57E03}"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4273100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39CE87-CE99-C64F-A57D-7ADE40D57E03}" type="datetimeFigureOut">
              <a:rPr lang="en-US" smtClean="0"/>
              <a:t>5/11/21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618680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39CE87-CE99-C64F-A57D-7ADE40D57E03}" type="datetimeFigureOut">
              <a:rPr lang="en-US" smtClean="0"/>
              <a:t>5/11/21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768223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39CE87-CE99-C64F-A57D-7ADE40D57E03}" type="datetimeFigureOut">
              <a:rPr lang="en-US" smtClean="0"/>
              <a:t>5/11/21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2251403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39CE87-CE99-C64F-A57D-7ADE40D57E03}" type="datetimeFigureOut">
              <a:rPr lang="en-US" smtClean="0"/>
              <a:t>5/11/21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1163259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39CE87-CE99-C64F-A57D-7ADE40D57E03}" type="datetimeFigureOut">
              <a:rPr lang="en-US" smtClean="0"/>
              <a:t>5/11/21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1062728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39CE87-CE99-C64F-A57D-7ADE40D57E03}" type="datetimeFigureOut">
              <a:rPr lang="en-US" smtClean="0"/>
              <a:t>5/11/21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BFAC79-81F9-EE4C-80FF-FB6ED2FE4430}" type="slidenum">
              <a:rPr lang="en-US" smtClean="0"/>
              <a:t>‹#›</a:t>
            </a:fld>
            <a:endParaRPr lang="en-US"/>
          </a:p>
        </p:txBody>
      </p:sp>
    </p:spTree>
    <p:extLst>
      <p:ext uri="{BB962C8B-B14F-4D97-AF65-F5344CB8AC3E}">
        <p14:creationId xmlns:p14="http://schemas.microsoft.com/office/powerpoint/2010/main" val="615543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9CE87-CE99-C64F-A57D-7ADE40D57E03}" type="datetimeFigureOut">
              <a:rPr lang="en-US" smtClean="0"/>
              <a:t>5/11/21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FAC79-81F9-EE4C-80FF-FB6ED2FE4430}" type="slidenum">
              <a:rPr lang="en-US" smtClean="0"/>
              <a:t>‹#›</a:t>
            </a:fld>
            <a:endParaRPr lang="en-US"/>
          </a:p>
        </p:txBody>
      </p:sp>
    </p:spTree>
    <p:extLst>
      <p:ext uri="{BB962C8B-B14F-4D97-AF65-F5344CB8AC3E}">
        <p14:creationId xmlns:p14="http://schemas.microsoft.com/office/powerpoint/2010/main" val="98136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B3B43-7EF4-2945-A1B2-0E27B2C57FE2}" type="datetimeFigureOut">
              <a:rPr lang="en-US" smtClean="0"/>
              <a:t>5/11/21</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66B1D-6A0A-C54D-91E1-FE7D08C2230C}" type="slidenum">
              <a:rPr lang="en-US" smtClean="0"/>
              <a:t>‹#›</a:t>
            </a:fld>
            <a:endParaRPr lang="en-US"/>
          </a:p>
        </p:txBody>
      </p:sp>
    </p:spTree>
    <p:extLst>
      <p:ext uri="{BB962C8B-B14F-4D97-AF65-F5344CB8AC3E}">
        <p14:creationId xmlns:p14="http://schemas.microsoft.com/office/powerpoint/2010/main" val="4142445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youtube.com/watch?v=RcP85JHLmnI"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GUb1TZvMWsw"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3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3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3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36.xml.rels><?xml version="1.0" encoding="UTF-8" standalone="yes"?>
<Relationships xmlns="http://schemas.openxmlformats.org/package/2006/relationships"><Relationship Id="rId3" Type="http://schemas.openxmlformats.org/officeDocument/2006/relationships/hyperlink" Target="https://www.ncbi.nlm.nih.gov/pmc/articles/PMC599044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37.xml.rels><?xml version="1.0" encoding="UTF-8" standalone="yes"?>
<Relationships xmlns="http://schemas.openxmlformats.org/package/2006/relationships"><Relationship Id="rId3" Type="http://schemas.openxmlformats.org/officeDocument/2006/relationships/hyperlink" Target="https://www.ncbi.nlm.nih.gov/pmc/articles/PMC5990442/"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tiff"/></Relationships>
</file>

<file path=ppt/slides/_rels/slide3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core-genomics.blogspot.com/2015/03/10x-genomics-whats-fuss-over-phasing.html" TargetMode="Externa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2.xml"/><Relationship Id="rId4" Type="http://schemas.openxmlformats.org/officeDocument/2006/relationships/image" Target="../media/image57.tiff"/></Relationships>
</file>

<file path=ppt/slides/_rels/slide59.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2.xml"/><Relationship Id="rId4" Type="http://schemas.openxmlformats.org/officeDocument/2006/relationships/image" Target="../media/image60.tiff"/></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4.tiff"/><Relationship Id="rId4" Type="http://schemas.openxmlformats.org/officeDocument/2006/relationships/image" Target="../media/image63.tiff"/></Relationships>
</file>

<file path=ppt/slides/_rels/slide62.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571" y="283254"/>
            <a:ext cx="8686146" cy="5324535"/>
          </a:xfrm>
          <a:prstGeom prst="rect">
            <a:avLst/>
          </a:prstGeom>
          <a:noFill/>
        </p:spPr>
        <p:txBody>
          <a:bodyPr wrap="square" rtlCol="0">
            <a:spAutoFit/>
          </a:bodyPr>
          <a:lstStyle/>
          <a:p>
            <a:r>
              <a:rPr lang="en-US" sz="3600" b="1" dirty="0">
                <a:latin typeface="Gill Sans"/>
                <a:cs typeface="Gill Sans"/>
              </a:rPr>
              <a:t>Long Reads</a:t>
            </a:r>
          </a:p>
          <a:p>
            <a:r>
              <a:rPr lang="en-US" sz="2400" b="1" dirty="0">
                <a:latin typeface="Gill Sans"/>
                <a:cs typeface="Gill Sans"/>
              </a:rPr>
              <a:t>(05/12/21)</a:t>
            </a:r>
          </a:p>
          <a:p>
            <a:endParaRPr lang="en-US" sz="2800" b="1" dirty="0">
              <a:latin typeface="Gill Sans"/>
              <a:cs typeface="Gill Sans"/>
            </a:endParaRPr>
          </a:p>
          <a:p>
            <a:r>
              <a:rPr lang="en-US" sz="2800" b="1" dirty="0">
                <a:latin typeface="Gill Sans"/>
                <a:cs typeface="Gill Sans"/>
              </a:rPr>
              <a:t>Today’s schedule:</a:t>
            </a:r>
          </a:p>
          <a:p>
            <a:pPr marL="457200" indent="-457200">
              <a:buFont typeface="Arial"/>
              <a:buChar char="•"/>
            </a:pPr>
            <a:r>
              <a:rPr lang="en-US" sz="2800" dirty="0">
                <a:latin typeface="Gill Sans"/>
                <a:cs typeface="Gill Sans"/>
              </a:rPr>
              <a:t>Nanopore</a:t>
            </a:r>
          </a:p>
          <a:p>
            <a:pPr marL="457200" indent="-457200">
              <a:buFont typeface="Arial"/>
              <a:buChar char="•"/>
            </a:pPr>
            <a:r>
              <a:rPr lang="en-US" sz="2800" dirty="0">
                <a:latin typeface="Gill Sans"/>
                <a:cs typeface="Gill Sans"/>
              </a:rPr>
              <a:t>Break</a:t>
            </a:r>
          </a:p>
          <a:p>
            <a:pPr marL="457200" indent="-457200">
              <a:buFont typeface="Arial"/>
              <a:buChar char="•"/>
            </a:pPr>
            <a:r>
              <a:rPr lang="en-US" sz="2800" dirty="0">
                <a:latin typeface="Gill Sans"/>
                <a:cs typeface="Gill Sans"/>
              </a:rPr>
              <a:t>PacBio + Other long read technologies</a:t>
            </a:r>
          </a:p>
          <a:p>
            <a:pPr marL="457200" indent="-457200">
              <a:buFont typeface="Arial"/>
              <a:buChar char="•"/>
            </a:pPr>
            <a:r>
              <a:rPr lang="en-US" sz="2800" dirty="0">
                <a:latin typeface="Gill Sans"/>
                <a:cs typeface="Gill Sans"/>
              </a:rPr>
              <a:t>Personal genomics applications of long reads</a:t>
            </a:r>
          </a:p>
          <a:p>
            <a:endParaRPr lang="en-US" sz="2800" dirty="0">
              <a:latin typeface="Gill Sans"/>
              <a:cs typeface="Gill Sans"/>
            </a:endParaRPr>
          </a:p>
          <a:p>
            <a:r>
              <a:rPr lang="en-US" sz="2800" b="1" dirty="0">
                <a:latin typeface="Gill Sans"/>
                <a:cs typeface="Gill Sans"/>
              </a:rPr>
              <a:t>Announcements:</a:t>
            </a:r>
          </a:p>
          <a:p>
            <a:pPr marL="457200" indent="-457200">
              <a:buFont typeface="Arial"/>
              <a:buChar char="•"/>
            </a:pPr>
            <a:r>
              <a:rPr lang="en-US" sz="2800" dirty="0">
                <a:latin typeface="Gill Sans"/>
                <a:cs typeface="Gill Sans"/>
              </a:rPr>
              <a:t>JC4 next Weds (5/19)</a:t>
            </a:r>
          </a:p>
          <a:p>
            <a:pPr marL="457200" indent="-457200">
              <a:buFont typeface="Arial"/>
              <a:buChar char="•"/>
            </a:pPr>
            <a:r>
              <a:rPr lang="en-US" sz="2800" dirty="0">
                <a:latin typeface="Gill Sans"/>
                <a:cs typeface="Gill Sans"/>
              </a:rPr>
              <a:t>PS4 due next Friday (5/21)</a:t>
            </a:r>
          </a:p>
        </p:txBody>
      </p:sp>
    </p:spTree>
    <p:extLst>
      <p:ext uri="{BB962C8B-B14F-4D97-AF65-F5344CB8AC3E}">
        <p14:creationId xmlns:p14="http://schemas.microsoft.com/office/powerpoint/2010/main" val="544093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Compound heterozygotes</a:t>
            </a:r>
          </a:p>
        </p:txBody>
      </p:sp>
      <p:sp>
        <p:nvSpPr>
          <p:cNvPr id="2" name="TextBox 1"/>
          <p:cNvSpPr txBox="1"/>
          <p:nvPr/>
        </p:nvSpPr>
        <p:spPr>
          <a:xfrm>
            <a:off x="155746" y="1198288"/>
            <a:ext cx="8880679" cy="646331"/>
          </a:xfrm>
          <a:prstGeom prst="rect">
            <a:avLst/>
          </a:prstGeom>
          <a:noFill/>
        </p:spPr>
        <p:txBody>
          <a:bodyPr wrap="square" rtlCol="0">
            <a:spAutoFit/>
          </a:bodyPr>
          <a:lstStyle/>
          <a:p>
            <a:r>
              <a:rPr lang="en-US" b="1" dirty="0">
                <a:latin typeface="Gill Sans"/>
                <a:cs typeface="Gill Sans"/>
              </a:rPr>
              <a:t>Cystic Fibrosis (autosomal recessive) </a:t>
            </a:r>
            <a:r>
              <a:rPr lang="en-US" dirty="0">
                <a:latin typeface="Gill Sans"/>
                <a:cs typeface="Gill Sans"/>
              </a:rPr>
              <a:t>E.g. if both copies of the </a:t>
            </a:r>
            <a:r>
              <a:rPr lang="en-US" i="1" dirty="0">
                <a:latin typeface="Gill Sans"/>
                <a:cs typeface="Gill Sans"/>
              </a:rPr>
              <a:t>CFTR</a:t>
            </a:r>
            <a:r>
              <a:rPr lang="en-US" dirty="0">
                <a:latin typeface="Gill Sans"/>
                <a:cs typeface="Gill Sans"/>
              </a:rPr>
              <a:t> gene are damaged, cystic fibrosis results </a:t>
            </a:r>
          </a:p>
        </p:txBody>
      </p:sp>
      <p:cxnSp>
        <p:nvCxnSpPr>
          <p:cNvPr id="28" name="Straight Connector 27"/>
          <p:cNvCxnSpPr/>
          <p:nvPr/>
        </p:nvCxnSpPr>
        <p:spPr>
          <a:xfrm>
            <a:off x="1809302" y="2573776"/>
            <a:ext cx="616987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2648218" y="2418013"/>
            <a:ext cx="1440356" cy="287560"/>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8137931" y="2312277"/>
            <a:ext cx="879305" cy="369332"/>
          </a:xfrm>
          <a:prstGeom prst="rect">
            <a:avLst/>
          </a:prstGeom>
          <a:noFill/>
        </p:spPr>
        <p:txBody>
          <a:bodyPr wrap="none" rtlCol="0">
            <a:spAutoFit/>
          </a:bodyPr>
          <a:lstStyle/>
          <a:p>
            <a:r>
              <a:rPr lang="en-US" dirty="0">
                <a:latin typeface="Gill Sans"/>
                <a:cs typeface="Gill Sans"/>
              </a:rPr>
              <a:t>M copy</a:t>
            </a:r>
          </a:p>
        </p:txBody>
      </p:sp>
      <p:sp>
        <p:nvSpPr>
          <p:cNvPr id="31" name="TextBox 30"/>
          <p:cNvSpPr txBox="1"/>
          <p:nvPr/>
        </p:nvSpPr>
        <p:spPr>
          <a:xfrm>
            <a:off x="8137931" y="2861339"/>
            <a:ext cx="800219" cy="369332"/>
          </a:xfrm>
          <a:prstGeom prst="rect">
            <a:avLst/>
          </a:prstGeom>
          <a:noFill/>
        </p:spPr>
        <p:txBody>
          <a:bodyPr wrap="none" rtlCol="0">
            <a:spAutoFit/>
          </a:bodyPr>
          <a:lstStyle/>
          <a:p>
            <a:r>
              <a:rPr lang="en-US" dirty="0">
                <a:latin typeface="Gill Sans"/>
                <a:cs typeface="Gill Sans"/>
              </a:rPr>
              <a:t>F copy</a:t>
            </a:r>
          </a:p>
        </p:txBody>
      </p:sp>
      <p:sp>
        <p:nvSpPr>
          <p:cNvPr id="32" name="Rectangle 31"/>
          <p:cNvSpPr/>
          <p:nvPr/>
        </p:nvSpPr>
        <p:spPr>
          <a:xfrm>
            <a:off x="5639961" y="2426633"/>
            <a:ext cx="964486" cy="287560"/>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809302" y="3074906"/>
            <a:ext cx="616987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2648218" y="2919143"/>
            <a:ext cx="1440356" cy="287560"/>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639961" y="2927763"/>
            <a:ext cx="964486" cy="287560"/>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1825834" y="5252642"/>
            <a:ext cx="616987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2664750" y="5096879"/>
            <a:ext cx="1440356" cy="287560"/>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5656493" y="5105499"/>
            <a:ext cx="964486" cy="287560"/>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1825834" y="5753772"/>
            <a:ext cx="616987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2664750" y="5598009"/>
            <a:ext cx="1440356" cy="287560"/>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5656493" y="5606629"/>
            <a:ext cx="964486" cy="287560"/>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8157120" y="5018266"/>
            <a:ext cx="879305" cy="369332"/>
          </a:xfrm>
          <a:prstGeom prst="rect">
            <a:avLst/>
          </a:prstGeom>
          <a:noFill/>
        </p:spPr>
        <p:txBody>
          <a:bodyPr wrap="none" rtlCol="0">
            <a:spAutoFit/>
          </a:bodyPr>
          <a:lstStyle/>
          <a:p>
            <a:r>
              <a:rPr lang="en-US" dirty="0">
                <a:latin typeface="Gill Sans"/>
                <a:cs typeface="Gill Sans"/>
              </a:rPr>
              <a:t>M copy</a:t>
            </a:r>
          </a:p>
        </p:txBody>
      </p:sp>
      <p:sp>
        <p:nvSpPr>
          <p:cNvPr id="43" name="TextBox 42"/>
          <p:cNvSpPr txBox="1"/>
          <p:nvPr/>
        </p:nvSpPr>
        <p:spPr>
          <a:xfrm>
            <a:off x="8157120" y="5567328"/>
            <a:ext cx="800219" cy="369332"/>
          </a:xfrm>
          <a:prstGeom prst="rect">
            <a:avLst/>
          </a:prstGeom>
          <a:noFill/>
        </p:spPr>
        <p:txBody>
          <a:bodyPr wrap="none" rtlCol="0">
            <a:spAutoFit/>
          </a:bodyPr>
          <a:lstStyle/>
          <a:p>
            <a:r>
              <a:rPr lang="en-US" dirty="0">
                <a:latin typeface="Gill Sans"/>
                <a:cs typeface="Gill Sans"/>
              </a:rPr>
              <a:t>F copy</a:t>
            </a:r>
          </a:p>
        </p:txBody>
      </p:sp>
      <p:sp>
        <p:nvSpPr>
          <p:cNvPr id="45" name="TextBox 44"/>
          <p:cNvSpPr txBox="1"/>
          <p:nvPr/>
        </p:nvSpPr>
        <p:spPr>
          <a:xfrm>
            <a:off x="147046" y="2354741"/>
            <a:ext cx="1833285" cy="923330"/>
          </a:xfrm>
          <a:prstGeom prst="rect">
            <a:avLst/>
          </a:prstGeom>
          <a:noFill/>
        </p:spPr>
        <p:txBody>
          <a:bodyPr wrap="square" rtlCol="0">
            <a:spAutoFit/>
          </a:bodyPr>
          <a:lstStyle/>
          <a:p>
            <a:r>
              <a:rPr lang="en-US" dirty="0">
                <a:latin typeface="Gill Sans"/>
                <a:cs typeface="Gill Sans"/>
              </a:rPr>
              <a:t>Compound heterozygote</a:t>
            </a:r>
          </a:p>
          <a:p>
            <a:r>
              <a:rPr lang="en-US" dirty="0">
                <a:latin typeface="Gill Sans"/>
                <a:cs typeface="Gill Sans"/>
              </a:rPr>
              <a:t>(affected)</a:t>
            </a:r>
          </a:p>
        </p:txBody>
      </p:sp>
      <p:sp>
        <p:nvSpPr>
          <p:cNvPr id="46" name="TextBox 45"/>
          <p:cNvSpPr txBox="1"/>
          <p:nvPr/>
        </p:nvSpPr>
        <p:spPr>
          <a:xfrm>
            <a:off x="137369" y="4950257"/>
            <a:ext cx="1833285" cy="923330"/>
          </a:xfrm>
          <a:prstGeom prst="rect">
            <a:avLst/>
          </a:prstGeom>
          <a:noFill/>
        </p:spPr>
        <p:txBody>
          <a:bodyPr wrap="square" rtlCol="0">
            <a:spAutoFit/>
          </a:bodyPr>
          <a:lstStyle/>
          <a:p>
            <a:r>
              <a:rPr lang="en-US" dirty="0">
                <a:latin typeface="Gill Sans"/>
                <a:cs typeface="Gill Sans"/>
              </a:rPr>
              <a:t>One complete copy of CFTR</a:t>
            </a:r>
          </a:p>
          <a:p>
            <a:r>
              <a:rPr lang="en-US" dirty="0">
                <a:latin typeface="Gill Sans"/>
                <a:cs typeface="Gill Sans"/>
              </a:rPr>
              <a:t>(not affected)</a:t>
            </a:r>
          </a:p>
        </p:txBody>
      </p:sp>
      <p:sp>
        <p:nvSpPr>
          <p:cNvPr id="47" name="TextBox 46"/>
          <p:cNvSpPr txBox="1"/>
          <p:nvPr/>
        </p:nvSpPr>
        <p:spPr>
          <a:xfrm>
            <a:off x="2835599" y="1861098"/>
            <a:ext cx="676988" cy="369332"/>
          </a:xfrm>
          <a:prstGeom prst="rect">
            <a:avLst/>
          </a:prstGeom>
          <a:noFill/>
          <a:ln>
            <a:noFill/>
          </a:ln>
        </p:spPr>
        <p:txBody>
          <a:bodyPr wrap="none" rtlCol="0">
            <a:spAutoFit/>
          </a:bodyPr>
          <a:lstStyle/>
          <a:p>
            <a:r>
              <a:rPr lang="en-US" dirty="0">
                <a:solidFill>
                  <a:srgbClr val="FF0000"/>
                </a:solidFill>
              </a:rPr>
              <a:t>G85E</a:t>
            </a:r>
          </a:p>
        </p:txBody>
      </p:sp>
      <p:sp>
        <p:nvSpPr>
          <p:cNvPr id="48" name="Lightning Bolt 47"/>
          <p:cNvSpPr/>
          <p:nvPr/>
        </p:nvSpPr>
        <p:spPr>
          <a:xfrm>
            <a:off x="3327827" y="2182502"/>
            <a:ext cx="347430" cy="546794"/>
          </a:xfrm>
          <a:prstGeom prst="lightningBol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6502077" y="3206703"/>
            <a:ext cx="665943" cy="369332"/>
          </a:xfrm>
          <a:prstGeom prst="rect">
            <a:avLst/>
          </a:prstGeom>
          <a:noFill/>
          <a:ln>
            <a:noFill/>
          </a:ln>
        </p:spPr>
        <p:txBody>
          <a:bodyPr wrap="none" rtlCol="0">
            <a:spAutoFit/>
          </a:bodyPr>
          <a:lstStyle/>
          <a:p>
            <a:r>
              <a:rPr lang="en-US" dirty="0">
                <a:solidFill>
                  <a:srgbClr val="FF0000"/>
                </a:solidFill>
              </a:rPr>
              <a:t>Δ508</a:t>
            </a:r>
          </a:p>
        </p:txBody>
      </p:sp>
      <p:sp>
        <p:nvSpPr>
          <p:cNvPr id="50" name="Lightning Bolt 49"/>
          <p:cNvSpPr/>
          <p:nvPr/>
        </p:nvSpPr>
        <p:spPr>
          <a:xfrm>
            <a:off x="6154647" y="2927763"/>
            <a:ext cx="347430" cy="546794"/>
          </a:xfrm>
          <a:prstGeom prst="lightningBol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Lightning Bolt 51"/>
          <p:cNvSpPr/>
          <p:nvPr/>
        </p:nvSpPr>
        <p:spPr>
          <a:xfrm>
            <a:off x="3363134" y="4886464"/>
            <a:ext cx="347430" cy="546794"/>
          </a:xfrm>
          <a:prstGeom prst="lightningBol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5844834" y="4707742"/>
            <a:ext cx="665943" cy="369332"/>
          </a:xfrm>
          <a:prstGeom prst="rect">
            <a:avLst/>
          </a:prstGeom>
          <a:noFill/>
          <a:ln>
            <a:noFill/>
          </a:ln>
        </p:spPr>
        <p:txBody>
          <a:bodyPr wrap="none" rtlCol="0">
            <a:spAutoFit/>
          </a:bodyPr>
          <a:lstStyle/>
          <a:p>
            <a:r>
              <a:rPr lang="en-US" dirty="0">
                <a:solidFill>
                  <a:srgbClr val="FF0000"/>
                </a:solidFill>
              </a:rPr>
              <a:t>Δ508</a:t>
            </a:r>
          </a:p>
        </p:txBody>
      </p:sp>
      <p:sp>
        <p:nvSpPr>
          <p:cNvPr id="54" name="Lightning Bolt 53"/>
          <p:cNvSpPr/>
          <p:nvPr/>
        </p:nvSpPr>
        <p:spPr>
          <a:xfrm>
            <a:off x="6337062" y="5029146"/>
            <a:ext cx="347430" cy="546794"/>
          </a:xfrm>
          <a:prstGeom prst="lightningBol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2788958" y="4647847"/>
            <a:ext cx="676988" cy="369332"/>
          </a:xfrm>
          <a:prstGeom prst="rect">
            <a:avLst/>
          </a:prstGeom>
          <a:noFill/>
          <a:ln>
            <a:noFill/>
          </a:ln>
        </p:spPr>
        <p:txBody>
          <a:bodyPr wrap="none" rtlCol="0">
            <a:spAutoFit/>
          </a:bodyPr>
          <a:lstStyle/>
          <a:p>
            <a:r>
              <a:rPr lang="en-US" dirty="0">
                <a:solidFill>
                  <a:srgbClr val="FF0000"/>
                </a:solidFill>
              </a:rPr>
              <a:t>G85E</a:t>
            </a:r>
          </a:p>
        </p:txBody>
      </p:sp>
      <p:sp>
        <p:nvSpPr>
          <p:cNvPr id="57" name="Rectangle 56"/>
          <p:cNvSpPr/>
          <p:nvPr/>
        </p:nvSpPr>
        <p:spPr>
          <a:xfrm>
            <a:off x="4873270" y="3460355"/>
            <a:ext cx="2401018" cy="276999"/>
          </a:xfrm>
          <a:prstGeom prst="rect">
            <a:avLst/>
          </a:prstGeom>
        </p:spPr>
        <p:txBody>
          <a:bodyPr wrap="none">
            <a:spAutoFit/>
          </a:bodyPr>
          <a:lstStyle/>
          <a:p>
            <a:r>
              <a:rPr lang="en-US" sz="1200" dirty="0">
                <a:latin typeface="Courier New"/>
                <a:cs typeface="Courier New"/>
              </a:rPr>
              <a:t>GAAAATATCAT</a:t>
            </a:r>
            <a:r>
              <a:rPr lang="en-US" sz="1200" dirty="0">
                <a:solidFill>
                  <a:srgbClr val="FF0000"/>
                </a:solidFill>
                <a:latin typeface="Courier New"/>
                <a:cs typeface="Courier New"/>
              </a:rPr>
              <a:t>CTT</a:t>
            </a:r>
            <a:r>
              <a:rPr lang="en-US" sz="1200" dirty="0">
                <a:latin typeface="Courier New"/>
                <a:cs typeface="Courier New"/>
              </a:rPr>
              <a:t>TGGTGTTTCC</a:t>
            </a:r>
          </a:p>
        </p:txBody>
      </p:sp>
      <p:sp>
        <p:nvSpPr>
          <p:cNvPr id="58" name="Rectangle 57"/>
          <p:cNvSpPr/>
          <p:nvPr/>
        </p:nvSpPr>
        <p:spPr>
          <a:xfrm>
            <a:off x="4873270" y="3665619"/>
            <a:ext cx="2401018" cy="276999"/>
          </a:xfrm>
          <a:prstGeom prst="rect">
            <a:avLst/>
          </a:prstGeom>
        </p:spPr>
        <p:txBody>
          <a:bodyPr wrap="none">
            <a:spAutoFit/>
          </a:bodyPr>
          <a:lstStyle/>
          <a:p>
            <a:r>
              <a:rPr lang="en-US" sz="1200" dirty="0">
                <a:latin typeface="Courier New"/>
                <a:cs typeface="Courier New"/>
              </a:rPr>
              <a:t>GAAAATATCAT</a:t>
            </a:r>
            <a:r>
              <a:rPr lang="en-US" sz="1200" dirty="0">
                <a:solidFill>
                  <a:srgbClr val="FF0000"/>
                </a:solidFill>
                <a:latin typeface="Courier New"/>
                <a:cs typeface="Courier New"/>
              </a:rPr>
              <a:t>---</a:t>
            </a:r>
            <a:r>
              <a:rPr lang="en-US" sz="1200" dirty="0">
                <a:latin typeface="Courier New"/>
                <a:cs typeface="Courier New"/>
              </a:rPr>
              <a:t>TGGTGTTTCC</a:t>
            </a:r>
          </a:p>
        </p:txBody>
      </p:sp>
      <p:sp>
        <p:nvSpPr>
          <p:cNvPr id="59" name="Rectangle 58"/>
          <p:cNvSpPr/>
          <p:nvPr/>
        </p:nvSpPr>
        <p:spPr>
          <a:xfrm>
            <a:off x="2414205" y="3477478"/>
            <a:ext cx="1941557" cy="276999"/>
          </a:xfrm>
          <a:prstGeom prst="rect">
            <a:avLst/>
          </a:prstGeom>
        </p:spPr>
        <p:txBody>
          <a:bodyPr wrap="none">
            <a:spAutoFit/>
          </a:bodyPr>
          <a:lstStyle/>
          <a:p>
            <a:r>
              <a:rPr lang="en-US" sz="1200" dirty="0">
                <a:latin typeface="Courier New"/>
                <a:cs typeface="Courier New"/>
              </a:rPr>
              <a:t>TCTCCTGGA</a:t>
            </a:r>
            <a:r>
              <a:rPr lang="en-US" sz="1200" dirty="0">
                <a:solidFill>
                  <a:srgbClr val="FF0000"/>
                </a:solidFill>
                <a:latin typeface="Courier New"/>
                <a:cs typeface="Courier New"/>
              </a:rPr>
              <a:t>G</a:t>
            </a:r>
            <a:r>
              <a:rPr lang="en-US" sz="1200" dirty="0">
                <a:latin typeface="Courier New"/>
                <a:cs typeface="Courier New"/>
              </a:rPr>
              <a:t>AGAAACAAA</a:t>
            </a:r>
          </a:p>
        </p:txBody>
      </p:sp>
      <p:sp>
        <p:nvSpPr>
          <p:cNvPr id="60" name="Rectangle 59"/>
          <p:cNvSpPr/>
          <p:nvPr/>
        </p:nvSpPr>
        <p:spPr>
          <a:xfrm>
            <a:off x="2414205" y="3682742"/>
            <a:ext cx="1941557" cy="276999"/>
          </a:xfrm>
          <a:prstGeom prst="rect">
            <a:avLst/>
          </a:prstGeom>
        </p:spPr>
        <p:txBody>
          <a:bodyPr wrap="none">
            <a:spAutoFit/>
          </a:bodyPr>
          <a:lstStyle/>
          <a:p>
            <a:r>
              <a:rPr lang="en-US" sz="1200" dirty="0">
                <a:latin typeface="Courier New"/>
                <a:cs typeface="Courier New"/>
              </a:rPr>
              <a:t>TCTCCTGGA</a:t>
            </a:r>
            <a:r>
              <a:rPr lang="en-US" sz="1200" dirty="0">
                <a:solidFill>
                  <a:srgbClr val="FF0000"/>
                </a:solidFill>
                <a:latin typeface="Courier New"/>
                <a:cs typeface="Courier New"/>
              </a:rPr>
              <a:t>A</a:t>
            </a:r>
            <a:r>
              <a:rPr lang="en-US" sz="1200" dirty="0">
                <a:latin typeface="Courier New"/>
                <a:cs typeface="Courier New"/>
              </a:rPr>
              <a:t>AGAAACAAA</a:t>
            </a:r>
          </a:p>
        </p:txBody>
      </p:sp>
      <p:sp>
        <p:nvSpPr>
          <p:cNvPr id="61" name="Rectangle 60"/>
          <p:cNvSpPr/>
          <p:nvPr/>
        </p:nvSpPr>
        <p:spPr>
          <a:xfrm>
            <a:off x="4838882" y="5939417"/>
            <a:ext cx="2401018" cy="276999"/>
          </a:xfrm>
          <a:prstGeom prst="rect">
            <a:avLst/>
          </a:prstGeom>
        </p:spPr>
        <p:txBody>
          <a:bodyPr wrap="none">
            <a:spAutoFit/>
          </a:bodyPr>
          <a:lstStyle/>
          <a:p>
            <a:r>
              <a:rPr lang="en-US" sz="1200" dirty="0">
                <a:latin typeface="Courier New"/>
                <a:cs typeface="Courier New"/>
              </a:rPr>
              <a:t>GAAAATATCAT</a:t>
            </a:r>
            <a:r>
              <a:rPr lang="en-US" sz="1200" dirty="0">
                <a:solidFill>
                  <a:srgbClr val="FF0000"/>
                </a:solidFill>
                <a:latin typeface="Courier New"/>
                <a:cs typeface="Courier New"/>
              </a:rPr>
              <a:t>CTT</a:t>
            </a:r>
            <a:r>
              <a:rPr lang="en-US" sz="1200" dirty="0">
                <a:latin typeface="Courier New"/>
                <a:cs typeface="Courier New"/>
              </a:rPr>
              <a:t>TGGTGTTTCC</a:t>
            </a:r>
          </a:p>
        </p:txBody>
      </p:sp>
      <p:sp>
        <p:nvSpPr>
          <p:cNvPr id="62" name="Rectangle 61"/>
          <p:cNvSpPr/>
          <p:nvPr/>
        </p:nvSpPr>
        <p:spPr>
          <a:xfrm>
            <a:off x="4838882" y="6108735"/>
            <a:ext cx="2401018" cy="276999"/>
          </a:xfrm>
          <a:prstGeom prst="rect">
            <a:avLst/>
          </a:prstGeom>
        </p:spPr>
        <p:txBody>
          <a:bodyPr wrap="none">
            <a:spAutoFit/>
          </a:bodyPr>
          <a:lstStyle/>
          <a:p>
            <a:r>
              <a:rPr lang="en-US" sz="1200" dirty="0">
                <a:latin typeface="Courier New"/>
                <a:cs typeface="Courier New"/>
              </a:rPr>
              <a:t>GAAAATATCAT</a:t>
            </a:r>
            <a:r>
              <a:rPr lang="en-US" sz="1200" dirty="0">
                <a:solidFill>
                  <a:srgbClr val="FF0000"/>
                </a:solidFill>
                <a:latin typeface="Courier New"/>
                <a:cs typeface="Courier New"/>
              </a:rPr>
              <a:t>---</a:t>
            </a:r>
            <a:r>
              <a:rPr lang="en-US" sz="1200" dirty="0">
                <a:latin typeface="Courier New"/>
                <a:cs typeface="Courier New"/>
              </a:rPr>
              <a:t>TGGTGTTTCC</a:t>
            </a:r>
          </a:p>
        </p:txBody>
      </p:sp>
      <p:sp>
        <p:nvSpPr>
          <p:cNvPr id="63" name="Rectangle 62"/>
          <p:cNvSpPr/>
          <p:nvPr/>
        </p:nvSpPr>
        <p:spPr>
          <a:xfrm>
            <a:off x="2379817" y="5956540"/>
            <a:ext cx="1941557" cy="276999"/>
          </a:xfrm>
          <a:prstGeom prst="rect">
            <a:avLst/>
          </a:prstGeom>
        </p:spPr>
        <p:txBody>
          <a:bodyPr wrap="none">
            <a:spAutoFit/>
          </a:bodyPr>
          <a:lstStyle/>
          <a:p>
            <a:r>
              <a:rPr lang="en-US" sz="1200" dirty="0">
                <a:latin typeface="Courier New"/>
                <a:cs typeface="Courier New"/>
              </a:rPr>
              <a:t>TCTCCTGGA</a:t>
            </a:r>
            <a:r>
              <a:rPr lang="en-US" sz="1200" dirty="0">
                <a:solidFill>
                  <a:srgbClr val="FF0000"/>
                </a:solidFill>
                <a:latin typeface="Courier New"/>
                <a:cs typeface="Courier New"/>
              </a:rPr>
              <a:t>G</a:t>
            </a:r>
            <a:r>
              <a:rPr lang="en-US" sz="1200" dirty="0">
                <a:latin typeface="Courier New"/>
                <a:cs typeface="Courier New"/>
              </a:rPr>
              <a:t>AGAAACAAA</a:t>
            </a:r>
          </a:p>
        </p:txBody>
      </p:sp>
      <p:sp>
        <p:nvSpPr>
          <p:cNvPr id="64" name="Rectangle 63"/>
          <p:cNvSpPr/>
          <p:nvPr/>
        </p:nvSpPr>
        <p:spPr>
          <a:xfrm>
            <a:off x="2379817" y="6125858"/>
            <a:ext cx="1941557" cy="276999"/>
          </a:xfrm>
          <a:prstGeom prst="rect">
            <a:avLst/>
          </a:prstGeom>
        </p:spPr>
        <p:txBody>
          <a:bodyPr wrap="none">
            <a:spAutoFit/>
          </a:bodyPr>
          <a:lstStyle/>
          <a:p>
            <a:r>
              <a:rPr lang="en-US" sz="1200" dirty="0">
                <a:latin typeface="Courier New"/>
                <a:cs typeface="Courier New"/>
              </a:rPr>
              <a:t>TCTCCTGGA</a:t>
            </a:r>
            <a:r>
              <a:rPr lang="en-US" sz="1200" dirty="0">
                <a:solidFill>
                  <a:srgbClr val="FF0000"/>
                </a:solidFill>
                <a:latin typeface="Courier New"/>
                <a:cs typeface="Courier New"/>
              </a:rPr>
              <a:t>A</a:t>
            </a:r>
            <a:r>
              <a:rPr lang="en-US" sz="1200" dirty="0">
                <a:latin typeface="Courier New"/>
                <a:cs typeface="Courier New"/>
              </a:rPr>
              <a:t>AGAAACAAA</a:t>
            </a:r>
          </a:p>
        </p:txBody>
      </p:sp>
      <p:sp>
        <p:nvSpPr>
          <p:cNvPr id="65" name="Rectangle 64"/>
          <p:cNvSpPr/>
          <p:nvPr/>
        </p:nvSpPr>
        <p:spPr>
          <a:xfrm>
            <a:off x="2458635" y="3992321"/>
            <a:ext cx="4894414" cy="461665"/>
          </a:xfrm>
          <a:prstGeom prst="rect">
            <a:avLst/>
          </a:prstGeom>
        </p:spPr>
        <p:txBody>
          <a:bodyPr wrap="none">
            <a:spAutoFit/>
          </a:bodyPr>
          <a:lstStyle/>
          <a:p>
            <a:r>
              <a:rPr lang="en-US" sz="1200" dirty="0">
                <a:latin typeface="Courier New"/>
                <a:cs typeface="Courier New"/>
              </a:rPr>
              <a:t>TCTCCTGGA</a:t>
            </a:r>
            <a:r>
              <a:rPr lang="en-US" sz="1200" dirty="0">
                <a:solidFill>
                  <a:srgbClr val="FF0000"/>
                </a:solidFill>
                <a:latin typeface="Courier New"/>
                <a:cs typeface="Courier New"/>
              </a:rPr>
              <a:t>G</a:t>
            </a:r>
            <a:r>
              <a:rPr lang="en-US" sz="1200" dirty="0">
                <a:latin typeface="Courier New"/>
                <a:cs typeface="Courier New"/>
              </a:rPr>
              <a:t>AGAAACAAAACATCACTGAAAATATCAT</a:t>
            </a:r>
            <a:r>
              <a:rPr lang="en-US" sz="1200" dirty="0">
                <a:solidFill>
                  <a:srgbClr val="FF0000"/>
                </a:solidFill>
                <a:latin typeface="Courier New"/>
                <a:cs typeface="Courier New"/>
              </a:rPr>
              <a:t>CTT</a:t>
            </a:r>
            <a:r>
              <a:rPr lang="en-US" sz="1200" dirty="0">
                <a:latin typeface="Courier New"/>
                <a:cs typeface="Courier New"/>
              </a:rPr>
              <a:t>TGGTGTTTCC</a:t>
            </a:r>
          </a:p>
          <a:p>
            <a:r>
              <a:rPr lang="en-US" sz="1200" dirty="0">
                <a:latin typeface="Courier New"/>
                <a:cs typeface="Courier New"/>
              </a:rPr>
              <a:t>TCTCCTGGA</a:t>
            </a:r>
            <a:r>
              <a:rPr lang="en-US" sz="1200" dirty="0">
                <a:solidFill>
                  <a:srgbClr val="FF0000"/>
                </a:solidFill>
                <a:latin typeface="Courier New"/>
                <a:cs typeface="Courier New"/>
              </a:rPr>
              <a:t>A</a:t>
            </a:r>
            <a:r>
              <a:rPr lang="en-US" sz="1200" dirty="0">
                <a:latin typeface="Courier New"/>
                <a:cs typeface="Courier New"/>
              </a:rPr>
              <a:t>AGAAACAAAACATCACTGAAAATATCAT</a:t>
            </a:r>
            <a:r>
              <a:rPr lang="en-US" sz="1200" dirty="0">
                <a:solidFill>
                  <a:srgbClr val="FF0000"/>
                </a:solidFill>
                <a:latin typeface="Courier New"/>
                <a:cs typeface="Courier New"/>
              </a:rPr>
              <a:t>---</a:t>
            </a:r>
            <a:r>
              <a:rPr lang="en-US" sz="1200" dirty="0">
                <a:latin typeface="Courier New"/>
                <a:cs typeface="Courier New"/>
              </a:rPr>
              <a:t>TGGTGTTTCC</a:t>
            </a:r>
          </a:p>
        </p:txBody>
      </p:sp>
      <p:sp>
        <p:nvSpPr>
          <p:cNvPr id="66" name="Rectangle 65"/>
          <p:cNvSpPr/>
          <p:nvPr/>
        </p:nvSpPr>
        <p:spPr>
          <a:xfrm>
            <a:off x="2410593" y="6385734"/>
            <a:ext cx="4894414" cy="461665"/>
          </a:xfrm>
          <a:prstGeom prst="rect">
            <a:avLst/>
          </a:prstGeom>
        </p:spPr>
        <p:txBody>
          <a:bodyPr wrap="none">
            <a:spAutoFit/>
          </a:bodyPr>
          <a:lstStyle/>
          <a:p>
            <a:r>
              <a:rPr lang="en-US" sz="1200" dirty="0">
                <a:latin typeface="Courier New"/>
                <a:cs typeface="Courier New"/>
              </a:rPr>
              <a:t>TCTCCTGGA</a:t>
            </a:r>
            <a:r>
              <a:rPr lang="en-US" sz="1200" dirty="0">
                <a:solidFill>
                  <a:srgbClr val="FF0000"/>
                </a:solidFill>
                <a:latin typeface="Courier New"/>
                <a:cs typeface="Courier New"/>
              </a:rPr>
              <a:t>G</a:t>
            </a:r>
            <a:r>
              <a:rPr lang="en-US" sz="1200" dirty="0">
                <a:latin typeface="Courier New"/>
                <a:cs typeface="Courier New"/>
              </a:rPr>
              <a:t>AGAAACAAAACATCACTGAAAATATCAT</a:t>
            </a:r>
            <a:r>
              <a:rPr lang="en-US" sz="1200" dirty="0">
                <a:solidFill>
                  <a:srgbClr val="FF0000"/>
                </a:solidFill>
                <a:latin typeface="Courier New"/>
                <a:cs typeface="Courier New"/>
              </a:rPr>
              <a:t>---</a:t>
            </a:r>
            <a:r>
              <a:rPr lang="en-US" sz="1200" dirty="0">
                <a:latin typeface="Courier New"/>
                <a:cs typeface="Courier New"/>
              </a:rPr>
              <a:t>TGGTGTTTCC</a:t>
            </a:r>
          </a:p>
          <a:p>
            <a:r>
              <a:rPr lang="en-US" sz="1200" dirty="0">
                <a:latin typeface="Courier New"/>
                <a:cs typeface="Courier New"/>
              </a:rPr>
              <a:t>TCTCCTGGA</a:t>
            </a:r>
            <a:r>
              <a:rPr lang="en-US" sz="1200" dirty="0">
                <a:solidFill>
                  <a:srgbClr val="FF0000"/>
                </a:solidFill>
                <a:latin typeface="Courier New"/>
                <a:cs typeface="Courier New"/>
              </a:rPr>
              <a:t>A</a:t>
            </a:r>
            <a:r>
              <a:rPr lang="en-US" sz="1200" dirty="0">
                <a:latin typeface="Courier New"/>
                <a:cs typeface="Courier New"/>
              </a:rPr>
              <a:t>AGAAACAAAACATCACTGAAAATATCAT</a:t>
            </a:r>
            <a:r>
              <a:rPr lang="en-US" sz="1200" dirty="0">
                <a:solidFill>
                  <a:srgbClr val="FF0000"/>
                </a:solidFill>
                <a:latin typeface="Courier New"/>
                <a:cs typeface="Courier New"/>
              </a:rPr>
              <a:t>CTT</a:t>
            </a:r>
            <a:r>
              <a:rPr lang="en-US" sz="1200" dirty="0">
                <a:latin typeface="Courier New"/>
                <a:cs typeface="Courier New"/>
              </a:rPr>
              <a:t>TGGTGTTTCC</a:t>
            </a:r>
          </a:p>
        </p:txBody>
      </p:sp>
      <p:sp>
        <p:nvSpPr>
          <p:cNvPr id="67" name="TextBox 66"/>
          <p:cNvSpPr txBox="1"/>
          <p:nvPr/>
        </p:nvSpPr>
        <p:spPr>
          <a:xfrm>
            <a:off x="1104279" y="3498076"/>
            <a:ext cx="1261884" cy="369332"/>
          </a:xfrm>
          <a:prstGeom prst="rect">
            <a:avLst/>
          </a:prstGeom>
          <a:noFill/>
        </p:spPr>
        <p:txBody>
          <a:bodyPr wrap="none" rtlCol="0">
            <a:spAutoFit/>
          </a:bodyPr>
          <a:lstStyle/>
          <a:p>
            <a:r>
              <a:rPr lang="en-US" dirty="0">
                <a:latin typeface="Gill Sans"/>
                <a:cs typeface="Gill Sans"/>
              </a:rPr>
              <a:t>Short reads</a:t>
            </a:r>
          </a:p>
        </p:txBody>
      </p:sp>
      <p:sp>
        <p:nvSpPr>
          <p:cNvPr id="68" name="TextBox 67"/>
          <p:cNvSpPr txBox="1"/>
          <p:nvPr/>
        </p:nvSpPr>
        <p:spPr>
          <a:xfrm>
            <a:off x="1148709" y="4019808"/>
            <a:ext cx="1203011" cy="369332"/>
          </a:xfrm>
          <a:prstGeom prst="rect">
            <a:avLst/>
          </a:prstGeom>
          <a:noFill/>
        </p:spPr>
        <p:txBody>
          <a:bodyPr wrap="none" rtlCol="0">
            <a:spAutoFit/>
          </a:bodyPr>
          <a:lstStyle/>
          <a:p>
            <a:r>
              <a:rPr lang="en-US" dirty="0">
                <a:latin typeface="Gill Sans"/>
                <a:cs typeface="Gill Sans"/>
              </a:rPr>
              <a:t>Long reads</a:t>
            </a:r>
          </a:p>
        </p:txBody>
      </p:sp>
      <p:sp>
        <p:nvSpPr>
          <p:cNvPr id="69" name="TextBox 68"/>
          <p:cNvSpPr txBox="1"/>
          <p:nvPr/>
        </p:nvSpPr>
        <p:spPr>
          <a:xfrm>
            <a:off x="1045406" y="5956335"/>
            <a:ext cx="1261884" cy="369332"/>
          </a:xfrm>
          <a:prstGeom prst="rect">
            <a:avLst/>
          </a:prstGeom>
          <a:noFill/>
        </p:spPr>
        <p:txBody>
          <a:bodyPr wrap="none" rtlCol="0">
            <a:spAutoFit/>
          </a:bodyPr>
          <a:lstStyle/>
          <a:p>
            <a:r>
              <a:rPr lang="en-US" dirty="0">
                <a:latin typeface="Gill Sans"/>
                <a:cs typeface="Gill Sans"/>
              </a:rPr>
              <a:t>Short reads</a:t>
            </a:r>
          </a:p>
        </p:txBody>
      </p:sp>
      <p:sp>
        <p:nvSpPr>
          <p:cNvPr id="70" name="TextBox 69"/>
          <p:cNvSpPr txBox="1"/>
          <p:nvPr/>
        </p:nvSpPr>
        <p:spPr>
          <a:xfrm>
            <a:off x="1089836" y="6478067"/>
            <a:ext cx="1203011" cy="369332"/>
          </a:xfrm>
          <a:prstGeom prst="rect">
            <a:avLst/>
          </a:prstGeom>
          <a:noFill/>
        </p:spPr>
        <p:txBody>
          <a:bodyPr wrap="none" rtlCol="0">
            <a:spAutoFit/>
          </a:bodyPr>
          <a:lstStyle/>
          <a:p>
            <a:r>
              <a:rPr lang="en-US" dirty="0">
                <a:latin typeface="Gill Sans"/>
                <a:cs typeface="Gill Sans"/>
              </a:rPr>
              <a:t>Long reads</a:t>
            </a:r>
          </a:p>
        </p:txBody>
      </p:sp>
    </p:spTree>
    <p:extLst>
      <p:ext uri="{BB962C8B-B14F-4D97-AF65-F5344CB8AC3E}">
        <p14:creationId xmlns:p14="http://schemas.microsoft.com/office/powerpoint/2010/main" val="413948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P spid="32" grpId="0" animBg="1"/>
      <p:bldP spid="34" grpId="0" animBg="1"/>
      <p:bldP spid="35" grpId="0" animBg="1"/>
      <p:bldP spid="37" grpId="0" animBg="1"/>
      <p:bldP spid="38" grpId="0" animBg="1"/>
      <p:bldP spid="40" grpId="0" animBg="1"/>
      <p:bldP spid="41" grpId="0" animBg="1"/>
      <p:bldP spid="42" grpId="0"/>
      <p:bldP spid="43" grpId="0"/>
      <p:bldP spid="45" grpId="0"/>
      <p:bldP spid="46" grpId="0"/>
      <p:bldP spid="47" grpId="0"/>
      <p:bldP spid="48" grpId="0" animBg="1"/>
      <p:bldP spid="49" grpId="0"/>
      <p:bldP spid="50" grpId="0" animBg="1"/>
      <p:bldP spid="52" grpId="0" animBg="1"/>
      <p:bldP spid="53" grpId="0"/>
      <p:bldP spid="54" grpId="0" animBg="1"/>
      <p:bldP spid="55"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Long reads allow more complete genomes</a:t>
            </a:r>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3186" y="2013601"/>
            <a:ext cx="4408236" cy="3201705"/>
          </a:xfrm>
          <a:prstGeom prst="rect">
            <a:avLst/>
          </a:prstGeom>
        </p:spPr>
      </p:pic>
      <p:sp>
        <p:nvSpPr>
          <p:cNvPr id="15" name="Oval 14"/>
          <p:cNvSpPr/>
          <p:nvPr/>
        </p:nvSpPr>
        <p:spPr>
          <a:xfrm>
            <a:off x="5959629" y="2503254"/>
            <a:ext cx="2283710" cy="2246823"/>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811665" y="3614454"/>
            <a:ext cx="464190" cy="369332"/>
          </a:xfrm>
          <a:prstGeom prst="rect">
            <a:avLst/>
          </a:prstGeom>
          <a:noFill/>
        </p:spPr>
        <p:txBody>
          <a:bodyPr wrap="none" rtlCol="0">
            <a:spAutoFit/>
          </a:bodyPr>
          <a:lstStyle/>
          <a:p>
            <a:r>
              <a:rPr lang="en-US" dirty="0"/>
              <a:t>Vs. </a:t>
            </a:r>
          </a:p>
        </p:txBody>
      </p:sp>
      <p:sp>
        <p:nvSpPr>
          <p:cNvPr id="24" name="TextBox 23"/>
          <p:cNvSpPr txBox="1"/>
          <p:nvPr/>
        </p:nvSpPr>
        <p:spPr>
          <a:xfrm>
            <a:off x="1331147" y="5462682"/>
            <a:ext cx="2095445" cy="369332"/>
          </a:xfrm>
          <a:prstGeom prst="rect">
            <a:avLst/>
          </a:prstGeom>
          <a:noFill/>
        </p:spPr>
        <p:txBody>
          <a:bodyPr wrap="none" rtlCol="0">
            <a:spAutoFit/>
          </a:bodyPr>
          <a:lstStyle/>
          <a:p>
            <a:r>
              <a:rPr lang="en-US" dirty="0">
                <a:latin typeface="Gill Sans"/>
                <a:cs typeface="Gill Sans"/>
              </a:rPr>
              <a:t>Short read assembly</a:t>
            </a:r>
          </a:p>
        </p:txBody>
      </p:sp>
      <p:sp>
        <p:nvSpPr>
          <p:cNvPr id="25" name="TextBox 24"/>
          <p:cNvSpPr txBox="1"/>
          <p:nvPr/>
        </p:nvSpPr>
        <p:spPr>
          <a:xfrm>
            <a:off x="6209309" y="5462682"/>
            <a:ext cx="2034030" cy="369332"/>
          </a:xfrm>
          <a:prstGeom prst="rect">
            <a:avLst/>
          </a:prstGeom>
          <a:noFill/>
        </p:spPr>
        <p:txBody>
          <a:bodyPr wrap="none" rtlCol="0">
            <a:spAutoFit/>
          </a:bodyPr>
          <a:lstStyle/>
          <a:p>
            <a:r>
              <a:rPr lang="en-US" dirty="0">
                <a:latin typeface="Gill Sans"/>
                <a:cs typeface="Gill Sans"/>
              </a:rPr>
              <a:t>Long read assembly</a:t>
            </a:r>
          </a:p>
        </p:txBody>
      </p:sp>
    </p:spTree>
    <p:extLst>
      <p:ext uri="{BB962C8B-B14F-4D97-AF65-F5344CB8AC3E}">
        <p14:creationId xmlns:p14="http://schemas.microsoft.com/office/powerpoint/2010/main" val="2615052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err="1">
                <a:latin typeface="Gill Sans"/>
                <a:cs typeface="Gill Sans"/>
              </a:rPr>
              <a:t>Illumina</a:t>
            </a:r>
            <a:r>
              <a:rPr lang="en-US" sz="2800" b="1" i="0" dirty="0">
                <a:latin typeface="Gill Sans"/>
                <a:cs typeface="Gill Sans"/>
              </a:rPr>
              <a:t> read length has grown over time</a:t>
            </a:r>
          </a:p>
        </p:txBody>
      </p:sp>
      <p:sp>
        <p:nvSpPr>
          <p:cNvPr id="2" name="TextBox 1"/>
          <p:cNvSpPr txBox="1"/>
          <p:nvPr/>
        </p:nvSpPr>
        <p:spPr>
          <a:xfrm>
            <a:off x="299509" y="3316820"/>
            <a:ext cx="4224233" cy="369332"/>
          </a:xfrm>
          <a:prstGeom prst="rect">
            <a:avLst/>
          </a:prstGeom>
          <a:noFill/>
        </p:spPr>
        <p:txBody>
          <a:bodyPr wrap="none" rtlCol="0">
            <a:spAutoFit/>
          </a:bodyPr>
          <a:lstStyle/>
          <a:p>
            <a:r>
              <a:rPr lang="en-US" b="1" dirty="0">
                <a:latin typeface="Gill Sans"/>
                <a:cs typeface="Gill Sans"/>
              </a:rPr>
              <a:t>Modern-day </a:t>
            </a:r>
            <a:r>
              <a:rPr lang="en-US" b="1" dirty="0" err="1">
                <a:latin typeface="Gill Sans"/>
                <a:cs typeface="Gill Sans"/>
              </a:rPr>
              <a:t>Illumina</a:t>
            </a:r>
            <a:r>
              <a:rPr lang="en-US" b="1" dirty="0">
                <a:latin typeface="Gill Sans"/>
                <a:cs typeface="Gill Sans"/>
              </a:rPr>
              <a:t> read lengths: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62093" y="3878870"/>
            <a:ext cx="717113" cy="793976"/>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4469" y="4788039"/>
            <a:ext cx="1186054" cy="881342"/>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8404" y="5834523"/>
            <a:ext cx="754762" cy="782264"/>
          </a:xfrm>
          <a:prstGeom prst="rect">
            <a:avLst/>
          </a:prstGeom>
        </p:spPr>
      </p:pic>
      <p:sp>
        <p:nvSpPr>
          <p:cNvPr id="8" name="TextBox 7"/>
          <p:cNvSpPr txBox="1"/>
          <p:nvPr/>
        </p:nvSpPr>
        <p:spPr>
          <a:xfrm>
            <a:off x="2324189" y="4037814"/>
            <a:ext cx="1980267" cy="369332"/>
          </a:xfrm>
          <a:prstGeom prst="rect">
            <a:avLst/>
          </a:prstGeom>
          <a:noFill/>
        </p:spPr>
        <p:txBody>
          <a:bodyPr wrap="none" rtlCol="0">
            <a:spAutoFit/>
          </a:bodyPr>
          <a:lstStyle/>
          <a:p>
            <a:r>
              <a:rPr lang="en-US" dirty="0" err="1">
                <a:latin typeface="Gill Sans"/>
                <a:cs typeface="Gill Sans"/>
              </a:rPr>
              <a:t>MiniSeq</a:t>
            </a:r>
            <a:r>
              <a:rPr lang="en-US" dirty="0">
                <a:latin typeface="Gill Sans"/>
                <a:cs typeface="Gill Sans"/>
              </a:rPr>
              <a:t>: 2 x 150bp </a:t>
            </a:r>
          </a:p>
        </p:txBody>
      </p:sp>
      <p:sp>
        <p:nvSpPr>
          <p:cNvPr id="9" name="TextBox 8"/>
          <p:cNvSpPr txBox="1"/>
          <p:nvPr/>
        </p:nvSpPr>
        <p:spPr>
          <a:xfrm>
            <a:off x="2324189" y="4957042"/>
            <a:ext cx="1775020" cy="369332"/>
          </a:xfrm>
          <a:prstGeom prst="rect">
            <a:avLst/>
          </a:prstGeom>
          <a:noFill/>
        </p:spPr>
        <p:txBody>
          <a:bodyPr wrap="none" rtlCol="0">
            <a:spAutoFit/>
          </a:bodyPr>
          <a:lstStyle/>
          <a:p>
            <a:r>
              <a:rPr lang="en-US" dirty="0" err="1">
                <a:latin typeface="Gill Sans"/>
                <a:cs typeface="Gill Sans"/>
              </a:rPr>
              <a:t>MiSeq</a:t>
            </a:r>
            <a:r>
              <a:rPr lang="en-US" dirty="0">
                <a:latin typeface="Gill Sans"/>
                <a:cs typeface="Gill Sans"/>
              </a:rPr>
              <a:t>: 2 x 300bp </a:t>
            </a:r>
          </a:p>
        </p:txBody>
      </p:sp>
      <p:sp>
        <p:nvSpPr>
          <p:cNvPr id="10" name="TextBox 9"/>
          <p:cNvSpPr txBox="1"/>
          <p:nvPr/>
        </p:nvSpPr>
        <p:spPr>
          <a:xfrm>
            <a:off x="2324189" y="5972119"/>
            <a:ext cx="2027268" cy="369332"/>
          </a:xfrm>
          <a:prstGeom prst="rect">
            <a:avLst/>
          </a:prstGeom>
          <a:noFill/>
        </p:spPr>
        <p:txBody>
          <a:bodyPr wrap="none" rtlCol="0">
            <a:spAutoFit/>
          </a:bodyPr>
          <a:lstStyle/>
          <a:p>
            <a:r>
              <a:rPr lang="en-US" dirty="0" err="1">
                <a:latin typeface="Gill Sans"/>
                <a:cs typeface="Gill Sans"/>
              </a:rPr>
              <a:t>NextSeq</a:t>
            </a:r>
            <a:r>
              <a:rPr lang="en-US" dirty="0">
                <a:latin typeface="Gill Sans"/>
                <a:cs typeface="Gill Sans"/>
              </a:rPr>
              <a:t>: 2 x 150bp </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3251" y="3742874"/>
            <a:ext cx="1107021" cy="814812"/>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95805" y="4885150"/>
            <a:ext cx="726136" cy="1413835"/>
          </a:xfrm>
          <a:prstGeom prst="rect">
            <a:avLst/>
          </a:prstGeom>
        </p:spPr>
      </p:pic>
      <p:sp>
        <p:nvSpPr>
          <p:cNvPr id="13" name="TextBox 12"/>
          <p:cNvSpPr txBox="1"/>
          <p:nvPr/>
        </p:nvSpPr>
        <p:spPr>
          <a:xfrm>
            <a:off x="6082673" y="3940703"/>
            <a:ext cx="1763073" cy="369332"/>
          </a:xfrm>
          <a:prstGeom prst="rect">
            <a:avLst/>
          </a:prstGeom>
          <a:noFill/>
        </p:spPr>
        <p:txBody>
          <a:bodyPr wrap="none" rtlCol="0">
            <a:spAutoFit/>
          </a:bodyPr>
          <a:lstStyle/>
          <a:p>
            <a:r>
              <a:rPr lang="en-US" dirty="0" err="1">
                <a:latin typeface="Gill Sans"/>
                <a:cs typeface="Gill Sans"/>
              </a:rPr>
              <a:t>HiSeq</a:t>
            </a:r>
            <a:r>
              <a:rPr lang="en-US" dirty="0">
                <a:latin typeface="Gill Sans"/>
                <a:cs typeface="Gill Sans"/>
              </a:rPr>
              <a:t>: 2 x 150bp </a:t>
            </a:r>
          </a:p>
        </p:txBody>
      </p:sp>
      <p:sp>
        <p:nvSpPr>
          <p:cNvPr id="14" name="TextBox 13"/>
          <p:cNvSpPr txBox="1"/>
          <p:nvPr/>
        </p:nvSpPr>
        <p:spPr>
          <a:xfrm>
            <a:off x="6082673" y="5300049"/>
            <a:ext cx="2032227" cy="369332"/>
          </a:xfrm>
          <a:prstGeom prst="rect">
            <a:avLst/>
          </a:prstGeom>
          <a:noFill/>
        </p:spPr>
        <p:txBody>
          <a:bodyPr wrap="none" rtlCol="0">
            <a:spAutoFit/>
          </a:bodyPr>
          <a:lstStyle/>
          <a:p>
            <a:r>
              <a:rPr lang="en-US" dirty="0" err="1">
                <a:latin typeface="Gill Sans"/>
                <a:cs typeface="Gill Sans"/>
              </a:rPr>
              <a:t>Novaseq</a:t>
            </a:r>
            <a:r>
              <a:rPr lang="en-US" dirty="0">
                <a:latin typeface="Gill Sans"/>
                <a:cs typeface="Gill Sans"/>
              </a:rPr>
              <a:t>: 2 x 300bp </a:t>
            </a:r>
          </a:p>
        </p:txBody>
      </p:sp>
      <p:sp>
        <p:nvSpPr>
          <p:cNvPr id="15" name="TextBox 14"/>
          <p:cNvSpPr txBox="1"/>
          <p:nvPr/>
        </p:nvSpPr>
        <p:spPr>
          <a:xfrm>
            <a:off x="638470" y="1552155"/>
            <a:ext cx="8095203" cy="1200328"/>
          </a:xfrm>
          <a:prstGeom prst="rect">
            <a:avLst/>
          </a:prstGeom>
          <a:noFill/>
        </p:spPr>
        <p:txBody>
          <a:bodyPr wrap="square" rtlCol="0">
            <a:spAutoFit/>
          </a:bodyPr>
          <a:lstStyle/>
          <a:p>
            <a:pPr marL="285750" indent="-285750">
              <a:buFont typeface="Arial"/>
              <a:buChar char="•"/>
            </a:pPr>
            <a:r>
              <a:rPr lang="en-US" sz="2400" dirty="0">
                <a:latin typeface="Gill Sans"/>
                <a:cs typeface="Gill Sans"/>
              </a:rPr>
              <a:t>Initial read lengths of 2x36, 2x50, 2x76 from Genome Analyzer or GAII (</a:t>
            </a:r>
            <a:r>
              <a:rPr lang="en-US" sz="2400" i="1" dirty="0">
                <a:latin typeface="Gill Sans"/>
                <a:cs typeface="Gill Sans"/>
              </a:rPr>
              <a:t>e.g. </a:t>
            </a:r>
            <a:r>
              <a:rPr lang="en-US" sz="2400" dirty="0">
                <a:latin typeface="Gill Sans"/>
                <a:cs typeface="Gill Sans"/>
              </a:rPr>
              <a:t>2010)</a:t>
            </a:r>
          </a:p>
          <a:p>
            <a:pPr marL="285750" indent="-285750">
              <a:buFont typeface="Arial"/>
              <a:buChar char="•"/>
            </a:pPr>
            <a:r>
              <a:rPr lang="en-US" sz="2400" dirty="0">
                <a:latin typeface="Gill Sans"/>
                <a:cs typeface="Gill Sans"/>
              </a:rPr>
              <a:t>Currently, most common read lengths 100-150bp</a:t>
            </a:r>
          </a:p>
        </p:txBody>
      </p:sp>
    </p:spTree>
    <p:extLst>
      <p:ext uri="{BB962C8B-B14F-4D97-AF65-F5344CB8AC3E}">
        <p14:creationId xmlns:p14="http://schemas.microsoft.com/office/powerpoint/2010/main" val="3410392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What limits </a:t>
            </a:r>
            <a:r>
              <a:rPr lang="en-US" sz="2800" b="1" i="0" dirty="0" err="1">
                <a:latin typeface="Gill Sans"/>
                <a:cs typeface="Gill Sans"/>
              </a:rPr>
              <a:t>Illumina</a:t>
            </a:r>
            <a:r>
              <a:rPr lang="en-US" sz="2800" b="1" i="0" dirty="0">
                <a:latin typeface="Gill Sans"/>
                <a:cs typeface="Gill Sans"/>
              </a:rPr>
              <a:t> read lengths?</a:t>
            </a:r>
          </a:p>
        </p:txBody>
      </p:sp>
      <p:sp>
        <p:nvSpPr>
          <p:cNvPr id="3" name="TextBox 2"/>
          <p:cNvSpPr txBox="1"/>
          <p:nvPr/>
        </p:nvSpPr>
        <p:spPr>
          <a:xfrm>
            <a:off x="668454" y="1407536"/>
            <a:ext cx="7993337" cy="2308324"/>
          </a:xfrm>
          <a:prstGeom prst="rect">
            <a:avLst/>
          </a:prstGeom>
          <a:noFill/>
        </p:spPr>
        <p:txBody>
          <a:bodyPr wrap="square" rtlCol="0">
            <a:spAutoFit/>
          </a:bodyPr>
          <a:lstStyle/>
          <a:p>
            <a:pPr marL="285750" indent="-285750">
              <a:buFont typeface="Arial"/>
              <a:buChar char="•"/>
            </a:pPr>
            <a:r>
              <a:rPr lang="en-US" sz="2400" dirty="0">
                <a:latin typeface="Gill Sans"/>
                <a:cs typeface="Gill Sans"/>
              </a:rPr>
              <a:t>Recall: </a:t>
            </a:r>
            <a:r>
              <a:rPr lang="en-US" sz="2400" dirty="0" err="1">
                <a:latin typeface="Gill Sans"/>
                <a:cs typeface="Gill Sans"/>
              </a:rPr>
              <a:t>Illumina</a:t>
            </a:r>
            <a:r>
              <a:rPr lang="en-US" sz="2400" dirty="0">
                <a:latin typeface="Gill Sans"/>
                <a:cs typeface="Gill Sans"/>
              </a:rPr>
              <a:t> using “sequencing by synthesis”, imaging each base pair as it’s added</a:t>
            </a:r>
          </a:p>
          <a:p>
            <a:pPr marL="285750" indent="-285750">
              <a:buFont typeface="Arial"/>
              <a:buChar char="•"/>
            </a:pPr>
            <a:r>
              <a:rPr lang="en-US" sz="2400" dirty="0">
                <a:latin typeface="Gill Sans"/>
                <a:cs typeface="Gill Sans"/>
              </a:rPr>
              <a:t>Sequencing is done on “clusters” of ~1000 copies of a molecule at once</a:t>
            </a:r>
          </a:p>
          <a:p>
            <a:pPr marL="285750" indent="-285750">
              <a:buFont typeface="Arial"/>
              <a:buChar char="•"/>
            </a:pPr>
            <a:r>
              <a:rPr lang="en-US" sz="2400" dirty="0">
                <a:latin typeface="Gill Sans"/>
                <a:cs typeface="Gill Sans"/>
              </a:rPr>
              <a:t>Eventually some molecules will start to get out of phase, increasing noise and limiting ability to read further</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3173" y="3895585"/>
            <a:ext cx="3563110" cy="2710800"/>
          </a:xfrm>
          <a:prstGeom prst="rect">
            <a:avLst/>
          </a:prstGeom>
        </p:spPr>
      </p:pic>
      <p:sp>
        <p:nvSpPr>
          <p:cNvPr id="7" name="TextBox 6"/>
          <p:cNvSpPr txBox="1"/>
          <p:nvPr/>
        </p:nvSpPr>
        <p:spPr>
          <a:xfrm>
            <a:off x="0" y="6592309"/>
            <a:ext cx="1029812" cy="246221"/>
          </a:xfrm>
          <a:prstGeom prst="rect">
            <a:avLst/>
          </a:prstGeom>
          <a:noFill/>
        </p:spPr>
        <p:txBody>
          <a:bodyPr wrap="none" rtlCol="0">
            <a:spAutoFit/>
          </a:bodyPr>
          <a:lstStyle/>
          <a:p>
            <a:pPr algn="r"/>
            <a:r>
              <a:rPr lang="en-US" sz="1000" dirty="0">
                <a:latin typeface="Gill Sans"/>
                <a:cs typeface="Gill Sans"/>
              </a:rPr>
              <a:t>Fuller </a:t>
            </a:r>
            <a:r>
              <a:rPr lang="en-US" sz="1000" i="1" dirty="0">
                <a:latin typeface="Gill Sans"/>
                <a:cs typeface="Gill Sans"/>
              </a:rPr>
              <a:t>et al. </a:t>
            </a:r>
            <a:r>
              <a:rPr lang="en-US" sz="1000" dirty="0">
                <a:latin typeface="Gill Sans"/>
                <a:cs typeface="Gill Sans"/>
              </a:rPr>
              <a:t>2009</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54979" y="4100667"/>
            <a:ext cx="4789021" cy="1857274"/>
          </a:xfrm>
          <a:prstGeom prst="rect">
            <a:avLst/>
          </a:prstGeom>
        </p:spPr>
      </p:pic>
      <p:sp>
        <p:nvSpPr>
          <p:cNvPr id="9" name="TextBox 8"/>
          <p:cNvSpPr txBox="1"/>
          <p:nvPr/>
        </p:nvSpPr>
        <p:spPr>
          <a:xfrm rot="16200000">
            <a:off x="3880150" y="4757087"/>
            <a:ext cx="1318991" cy="369332"/>
          </a:xfrm>
          <a:prstGeom prst="rect">
            <a:avLst/>
          </a:prstGeom>
          <a:noFill/>
        </p:spPr>
        <p:txBody>
          <a:bodyPr wrap="none" rtlCol="0">
            <a:spAutoFit/>
          </a:bodyPr>
          <a:lstStyle/>
          <a:p>
            <a:r>
              <a:rPr lang="en-US" dirty="0">
                <a:latin typeface="Gill Sans"/>
                <a:cs typeface="Gill Sans"/>
              </a:rPr>
              <a:t>Base quality</a:t>
            </a:r>
          </a:p>
        </p:txBody>
      </p:sp>
      <p:sp>
        <p:nvSpPr>
          <p:cNvPr id="10" name="TextBox 9"/>
          <p:cNvSpPr txBox="1"/>
          <p:nvPr/>
        </p:nvSpPr>
        <p:spPr>
          <a:xfrm>
            <a:off x="6222711" y="5962725"/>
            <a:ext cx="1646304" cy="369332"/>
          </a:xfrm>
          <a:prstGeom prst="rect">
            <a:avLst/>
          </a:prstGeom>
          <a:noFill/>
        </p:spPr>
        <p:txBody>
          <a:bodyPr wrap="none" rtlCol="0">
            <a:spAutoFit/>
          </a:bodyPr>
          <a:lstStyle/>
          <a:p>
            <a:r>
              <a:rPr lang="en-US" dirty="0">
                <a:latin typeface="Gill Sans"/>
                <a:cs typeface="Gill Sans"/>
              </a:rPr>
              <a:t>Position in read</a:t>
            </a:r>
          </a:p>
        </p:txBody>
      </p:sp>
    </p:spTree>
    <p:extLst>
      <p:ext uri="{BB962C8B-B14F-4D97-AF65-F5344CB8AC3E}">
        <p14:creationId xmlns:p14="http://schemas.microsoft.com/office/powerpoint/2010/main" val="311373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93824F6-8BBC-024E-973E-B23183D20EA8}"/>
              </a:ext>
            </a:extLst>
          </p:cNvPr>
          <p:cNvCxnSpPr/>
          <p:nvPr/>
        </p:nvCxnSpPr>
        <p:spPr>
          <a:xfrm>
            <a:off x="219456" y="2350008"/>
            <a:ext cx="842391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4C35E76-635A-8343-BD59-A104C8A9D975}"/>
              </a:ext>
            </a:extLst>
          </p:cNvPr>
          <p:cNvSpPr/>
          <p:nvPr/>
        </p:nvSpPr>
        <p:spPr>
          <a:xfrm>
            <a:off x="611989" y="2247138"/>
            <a:ext cx="205740" cy="20574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2EA4C413-9036-1347-A3D7-BBD2F231EDD0}"/>
              </a:ext>
            </a:extLst>
          </p:cNvPr>
          <p:cNvSpPr txBox="1"/>
          <p:nvPr/>
        </p:nvSpPr>
        <p:spPr>
          <a:xfrm>
            <a:off x="-23484" y="2532179"/>
            <a:ext cx="1476686" cy="507831"/>
          </a:xfrm>
          <a:prstGeom prst="rect">
            <a:avLst/>
          </a:prstGeom>
          <a:noFill/>
        </p:spPr>
        <p:txBody>
          <a:bodyPr wrap="none" rtlCol="0">
            <a:spAutoFit/>
          </a:bodyPr>
          <a:lstStyle/>
          <a:p>
            <a:pPr algn="ctr"/>
            <a:r>
              <a:rPr lang="en-US" sz="1350" b="1" dirty="0">
                <a:latin typeface="Gill Sans MT" panose="020B0502020104020203" pitchFamily="34" charset="77"/>
              </a:rPr>
              <a:t>1977</a:t>
            </a:r>
          </a:p>
          <a:p>
            <a:pPr algn="ctr"/>
            <a:r>
              <a:rPr lang="en-US" sz="1350" dirty="0">
                <a:latin typeface="Gill Sans MT" panose="020B0502020104020203" pitchFamily="34" charset="77"/>
              </a:rPr>
              <a:t>Sanger Sequencing</a:t>
            </a:r>
          </a:p>
        </p:txBody>
      </p:sp>
      <p:sp>
        <p:nvSpPr>
          <p:cNvPr id="10" name="Oval 9">
            <a:extLst>
              <a:ext uri="{FF2B5EF4-FFF2-40B4-BE49-F238E27FC236}">
                <a16:creationId xmlns:a16="http://schemas.microsoft.com/office/drawing/2014/main" id="{E17BF26B-4085-2042-AC2F-FC45230CB9FF}"/>
              </a:ext>
            </a:extLst>
          </p:cNvPr>
          <p:cNvSpPr/>
          <p:nvPr/>
        </p:nvSpPr>
        <p:spPr>
          <a:xfrm>
            <a:off x="4772509" y="2258568"/>
            <a:ext cx="205740" cy="20574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9B982F5B-159D-DA4D-A688-5680FBFE8DF6}"/>
              </a:ext>
            </a:extLst>
          </p:cNvPr>
          <p:cNvSpPr txBox="1"/>
          <p:nvPr/>
        </p:nvSpPr>
        <p:spPr>
          <a:xfrm>
            <a:off x="4411954" y="2543609"/>
            <a:ext cx="926857" cy="715581"/>
          </a:xfrm>
          <a:prstGeom prst="rect">
            <a:avLst/>
          </a:prstGeom>
          <a:noFill/>
        </p:spPr>
        <p:txBody>
          <a:bodyPr wrap="none" rtlCol="0">
            <a:spAutoFit/>
          </a:bodyPr>
          <a:lstStyle/>
          <a:p>
            <a:pPr algn="ctr"/>
            <a:r>
              <a:rPr lang="en-US" sz="1350" b="1" dirty="0">
                <a:latin typeface="Gill Sans MT" panose="020B0502020104020203" pitchFamily="34" charset="77"/>
              </a:rPr>
              <a:t>2003</a:t>
            </a:r>
          </a:p>
          <a:p>
            <a:pPr algn="ctr"/>
            <a:r>
              <a:rPr lang="en-US" sz="1350" dirty="0">
                <a:latin typeface="Gill Sans MT" panose="020B0502020104020203" pitchFamily="34" charset="77"/>
              </a:rPr>
              <a:t>HGP</a:t>
            </a:r>
          </a:p>
          <a:p>
            <a:pPr algn="ctr"/>
            <a:r>
              <a:rPr lang="en-US" sz="1350" dirty="0">
                <a:latin typeface="Gill Sans MT" panose="020B0502020104020203" pitchFamily="34" charset="77"/>
              </a:rPr>
              <a:t>completed</a:t>
            </a:r>
          </a:p>
        </p:txBody>
      </p:sp>
      <p:sp>
        <p:nvSpPr>
          <p:cNvPr id="12" name="Oval 11">
            <a:extLst>
              <a:ext uri="{FF2B5EF4-FFF2-40B4-BE49-F238E27FC236}">
                <a16:creationId xmlns:a16="http://schemas.microsoft.com/office/drawing/2014/main" id="{E9A7FB9B-8788-B749-9CCF-3E5A9F9C88C7}"/>
              </a:ext>
            </a:extLst>
          </p:cNvPr>
          <p:cNvSpPr/>
          <p:nvPr/>
        </p:nvSpPr>
        <p:spPr>
          <a:xfrm>
            <a:off x="3002088" y="2247138"/>
            <a:ext cx="205740" cy="20574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C524D4D7-48FC-244D-9400-4C7F75B2F92D}"/>
              </a:ext>
            </a:extLst>
          </p:cNvPr>
          <p:cNvSpPr txBox="1"/>
          <p:nvPr/>
        </p:nvSpPr>
        <p:spPr>
          <a:xfrm>
            <a:off x="2153964" y="2532179"/>
            <a:ext cx="1901996" cy="715581"/>
          </a:xfrm>
          <a:prstGeom prst="rect">
            <a:avLst/>
          </a:prstGeom>
          <a:noFill/>
        </p:spPr>
        <p:txBody>
          <a:bodyPr wrap="none" rtlCol="0">
            <a:spAutoFit/>
          </a:bodyPr>
          <a:lstStyle/>
          <a:p>
            <a:pPr algn="ctr"/>
            <a:r>
              <a:rPr lang="en-US" sz="1350" b="1" dirty="0">
                <a:latin typeface="Gill Sans MT" panose="020B0502020104020203" pitchFamily="34" charset="77"/>
              </a:rPr>
              <a:t>1990</a:t>
            </a:r>
          </a:p>
          <a:p>
            <a:pPr algn="ctr"/>
            <a:r>
              <a:rPr lang="en-US" sz="1350" dirty="0">
                <a:latin typeface="Gill Sans MT" panose="020B0502020104020203" pitchFamily="34" charset="77"/>
              </a:rPr>
              <a:t>Human Genome Project</a:t>
            </a:r>
          </a:p>
          <a:p>
            <a:pPr algn="ctr"/>
            <a:r>
              <a:rPr lang="en-US" sz="1350" dirty="0">
                <a:latin typeface="Gill Sans MT" panose="020B0502020104020203" pitchFamily="34" charset="77"/>
              </a:rPr>
              <a:t>started</a:t>
            </a:r>
          </a:p>
        </p:txBody>
      </p:sp>
      <p:sp>
        <p:nvSpPr>
          <p:cNvPr id="14" name="Oval 13">
            <a:extLst>
              <a:ext uri="{FF2B5EF4-FFF2-40B4-BE49-F238E27FC236}">
                <a16:creationId xmlns:a16="http://schemas.microsoft.com/office/drawing/2014/main" id="{43C95245-B1D8-2841-BE38-524F183A5449}"/>
              </a:ext>
            </a:extLst>
          </p:cNvPr>
          <p:cNvSpPr/>
          <p:nvPr/>
        </p:nvSpPr>
        <p:spPr>
          <a:xfrm>
            <a:off x="1299658" y="2247138"/>
            <a:ext cx="205740" cy="20574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A02D77D9-7A23-A040-8A10-A14F6E79D9F3}"/>
              </a:ext>
            </a:extLst>
          </p:cNvPr>
          <p:cNvSpPr txBox="1"/>
          <p:nvPr/>
        </p:nvSpPr>
        <p:spPr>
          <a:xfrm>
            <a:off x="619300" y="3089486"/>
            <a:ext cx="1566455" cy="507831"/>
          </a:xfrm>
          <a:prstGeom prst="rect">
            <a:avLst/>
          </a:prstGeom>
          <a:noFill/>
        </p:spPr>
        <p:txBody>
          <a:bodyPr wrap="none" rtlCol="0">
            <a:spAutoFit/>
          </a:bodyPr>
          <a:lstStyle/>
          <a:p>
            <a:pPr algn="ctr"/>
            <a:r>
              <a:rPr lang="en-US" sz="1350" b="1" dirty="0">
                <a:latin typeface="Gill Sans MT" panose="020B0502020104020203" pitchFamily="34" charset="77"/>
              </a:rPr>
              <a:t>~1980</a:t>
            </a:r>
          </a:p>
          <a:p>
            <a:pPr algn="ctr"/>
            <a:r>
              <a:rPr lang="en-US" sz="1350" dirty="0">
                <a:latin typeface="Gill Sans MT" panose="020B0502020104020203" pitchFamily="34" charset="77"/>
              </a:rPr>
              <a:t>Shotgun sequencing</a:t>
            </a:r>
          </a:p>
        </p:txBody>
      </p:sp>
      <p:cxnSp>
        <p:nvCxnSpPr>
          <p:cNvPr id="17" name="Straight Connector 16">
            <a:extLst>
              <a:ext uri="{FF2B5EF4-FFF2-40B4-BE49-F238E27FC236}">
                <a16:creationId xmlns:a16="http://schemas.microsoft.com/office/drawing/2014/main" id="{AEBD0308-A609-8141-BDCF-CDCC8BF9B9E9}"/>
              </a:ext>
            </a:extLst>
          </p:cNvPr>
          <p:cNvCxnSpPr>
            <a:stCxn id="15" idx="0"/>
            <a:endCxn id="14" idx="4"/>
          </p:cNvCxnSpPr>
          <p:nvPr/>
        </p:nvCxnSpPr>
        <p:spPr>
          <a:xfrm flipV="1">
            <a:off x="1402528" y="2452878"/>
            <a:ext cx="0" cy="636608"/>
          </a:xfrm>
          <a:prstGeom prst="line">
            <a:avLst/>
          </a:prstGeom>
        </p:spPr>
        <p:style>
          <a:lnRef idx="1">
            <a:schemeClr val="dk1"/>
          </a:lnRef>
          <a:fillRef idx="0">
            <a:schemeClr val="dk1"/>
          </a:fillRef>
          <a:effectRef idx="0">
            <a:schemeClr val="dk1"/>
          </a:effectRef>
          <a:fontRef idx="minor">
            <a:schemeClr val="tx1"/>
          </a:fontRef>
        </p:style>
      </p:cxnSp>
      <p:sp>
        <p:nvSpPr>
          <p:cNvPr id="18" name="Oval 17">
            <a:extLst>
              <a:ext uri="{FF2B5EF4-FFF2-40B4-BE49-F238E27FC236}">
                <a16:creationId xmlns:a16="http://schemas.microsoft.com/office/drawing/2014/main" id="{D3046C00-D30A-674E-A67A-8973EDF58CB8}"/>
              </a:ext>
            </a:extLst>
          </p:cNvPr>
          <p:cNvSpPr/>
          <p:nvPr/>
        </p:nvSpPr>
        <p:spPr>
          <a:xfrm>
            <a:off x="5212056" y="2247138"/>
            <a:ext cx="205740" cy="20574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9DCC75E6-FC80-BF4F-8304-05C07F54D79C}"/>
              </a:ext>
            </a:extLst>
          </p:cNvPr>
          <p:cNvSpPr txBox="1"/>
          <p:nvPr/>
        </p:nvSpPr>
        <p:spPr>
          <a:xfrm>
            <a:off x="4604635" y="3574234"/>
            <a:ext cx="1420582" cy="715581"/>
          </a:xfrm>
          <a:prstGeom prst="rect">
            <a:avLst/>
          </a:prstGeom>
          <a:noFill/>
        </p:spPr>
        <p:txBody>
          <a:bodyPr wrap="none" rtlCol="0">
            <a:spAutoFit/>
          </a:bodyPr>
          <a:lstStyle/>
          <a:p>
            <a:pPr algn="ctr"/>
            <a:r>
              <a:rPr lang="en-US" sz="1350" b="1" dirty="0">
                <a:latin typeface="Gill Sans MT" panose="020B0502020104020203" pitchFamily="34" charset="77"/>
              </a:rPr>
              <a:t>2005</a:t>
            </a:r>
          </a:p>
          <a:p>
            <a:pPr algn="ctr"/>
            <a:r>
              <a:rPr lang="en-US" sz="1350" dirty="0">
                <a:latin typeface="Gill Sans MT" panose="020B0502020104020203" pitchFamily="34" charset="77"/>
              </a:rPr>
              <a:t>First NGS system</a:t>
            </a:r>
          </a:p>
          <a:p>
            <a:pPr algn="ctr"/>
            <a:r>
              <a:rPr lang="en-US" sz="1350" dirty="0">
                <a:latin typeface="Gill Sans MT" panose="020B0502020104020203" pitchFamily="34" charset="77"/>
              </a:rPr>
              <a:t>(454, Roche)</a:t>
            </a:r>
          </a:p>
        </p:txBody>
      </p:sp>
      <p:sp>
        <p:nvSpPr>
          <p:cNvPr id="20" name="TextBox 19">
            <a:extLst>
              <a:ext uri="{FF2B5EF4-FFF2-40B4-BE49-F238E27FC236}">
                <a16:creationId xmlns:a16="http://schemas.microsoft.com/office/drawing/2014/main" id="{5A0730C4-0F3D-B143-9320-77C19E9A670D}"/>
              </a:ext>
            </a:extLst>
          </p:cNvPr>
          <p:cNvSpPr txBox="1"/>
          <p:nvPr/>
        </p:nvSpPr>
        <p:spPr>
          <a:xfrm>
            <a:off x="5326129" y="2761447"/>
            <a:ext cx="1228221" cy="507831"/>
          </a:xfrm>
          <a:prstGeom prst="rect">
            <a:avLst/>
          </a:prstGeom>
          <a:noFill/>
        </p:spPr>
        <p:txBody>
          <a:bodyPr wrap="none" rtlCol="0">
            <a:spAutoFit/>
          </a:bodyPr>
          <a:lstStyle/>
          <a:p>
            <a:pPr algn="ctr"/>
            <a:r>
              <a:rPr lang="en-US" sz="1350" b="1" dirty="0">
                <a:latin typeface="Gill Sans MT" panose="020B0502020104020203" pitchFamily="34" charset="77"/>
              </a:rPr>
              <a:t>2007</a:t>
            </a:r>
          </a:p>
          <a:p>
            <a:pPr algn="ctr"/>
            <a:r>
              <a:rPr lang="en-US" sz="1350" dirty="0">
                <a:latin typeface="Gill Sans MT" panose="020B0502020104020203" pitchFamily="34" charset="77"/>
              </a:rPr>
              <a:t>Illumina/</a:t>
            </a:r>
            <a:r>
              <a:rPr lang="en-US" sz="1350" dirty="0" err="1">
                <a:latin typeface="Gill Sans MT" panose="020B0502020104020203" pitchFamily="34" charset="77"/>
              </a:rPr>
              <a:t>Solexa</a:t>
            </a:r>
            <a:endParaRPr lang="en-US" sz="1350" dirty="0">
              <a:latin typeface="Gill Sans MT" panose="020B0502020104020203" pitchFamily="34" charset="77"/>
            </a:endParaRPr>
          </a:p>
        </p:txBody>
      </p:sp>
      <p:sp>
        <p:nvSpPr>
          <p:cNvPr id="21" name="TextBox 20">
            <a:extLst>
              <a:ext uri="{FF2B5EF4-FFF2-40B4-BE49-F238E27FC236}">
                <a16:creationId xmlns:a16="http://schemas.microsoft.com/office/drawing/2014/main" id="{5E8BC3C4-8B9E-094F-BE6E-56A34414109B}"/>
              </a:ext>
            </a:extLst>
          </p:cNvPr>
          <p:cNvSpPr txBox="1"/>
          <p:nvPr/>
        </p:nvSpPr>
        <p:spPr>
          <a:xfrm>
            <a:off x="4849491" y="1619536"/>
            <a:ext cx="2902654" cy="507831"/>
          </a:xfrm>
          <a:prstGeom prst="rect">
            <a:avLst/>
          </a:prstGeom>
          <a:noFill/>
        </p:spPr>
        <p:txBody>
          <a:bodyPr wrap="none" rtlCol="0">
            <a:spAutoFit/>
          </a:bodyPr>
          <a:lstStyle/>
          <a:p>
            <a:pPr algn="ctr"/>
            <a:r>
              <a:rPr lang="en-US" sz="1350" b="1" dirty="0">
                <a:latin typeface="Gill Sans MT" panose="020B0502020104020203" pitchFamily="34" charset="77"/>
              </a:rPr>
              <a:t>2000s</a:t>
            </a:r>
          </a:p>
          <a:p>
            <a:pPr algn="ctr"/>
            <a:r>
              <a:rPr lang="en-US" sz="1350" dirty="0">
                <a:latin typeface="Gill Sans MT" panose="020B0502020104020203" pitchFamily="34" charset="77"/>
              </a:rPr>
              <a:t>Other systems: ABI SOLID, Ion Torrent</a:t>
            </a:r>
          </a:p>
        </p:txBody>
      </p:sp>
      <p:sp>
        <p:nvSpPr>
          <p:cNvPr id="22" name="Oval 21">
            <a:extLst>
              <a:ext uri="{FF2B5EF4-FFF2-40B4-BE49-F238E27FC236}">
                <a16:creationId xmlns:a16="http://schemas.microsoft.com/office/drawing/2014/main" id="{526AD24A-E3EC-CE4B-B11D-8CA7C384DFED}"/>
              </a:ext>
            </a:extLst>
          </p:cNvPr>
          <p:cNvSpPr/>
          <p:nvPr/>
        </p:nvSpPr>
        <p:spPr>
          <a:xfrm>
            <a:off x="5618538" y="2247138"/>
            <a:ext cx="205740" cy="20574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637EEAC1-BCB7-6B42-A260-63F594A2680B}"/>
              </a:ext>
            </a:extLst>
          </p:cNvPr>
          <p:cNvSpPr/>
          <p:nvPr/>
        </p:nvSpPr>
        <p:spPr>
          <a:xfrm>
            <a:off x="7733088" y="2247138"/>
            <a:ext cx="205740" cy="20574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902A1A47-33DB-A64A-8DA6-F1D95C421198}"/>
              </a:ext>
            </a:extLst>
          </p:cNvPr>
          <p:cNvSpPr txBox="1"/>
          <p:nvPr/>
        </p:nvSpPr>
        <p:spPr>
          <a:xfrm>
            <a:off x="7095038" y="2532179"/>
            <a:ext cx="1322798" cy="507831"/>
          </a:xfrm>
          <a:prstGeom prst="rect">
            <a:avLst/>
          </a:prstGeom>
          <a:noFill/>
        </p:spPr>
        <p:txBody>
          <a:bodyPr wrap="none" rtlCol="0">
            <a:spAutoFit/>
          </a:bodyPr>
          <a:lstStyle/>
          <a:p>
            <a:pPr algn="ctr"/>
            <a:r>
              <a:rPr lang="en-US" sz="1350" b="1" dirty="0">
                <a:latin typeface="Gill Sans MT" panose="020B0502020104020203" pitchFamily="34" charset="77"/>
              </a:rPr>
              <a:t>~2017</a:t>
            </a:r>
          </a:p>
          <a:p>
            <a:pPr algn="ctr"/>
            <a:r>
              <a:rPr lang="en-US" sz="1350" dirty="0">
                <a:latin typeface="Gill Sans MT" panose="020B0502020104020203" pitchFamily="34" charset="77"/>
              </a:rPr>
              <a:t>$1,000 Genome</a:t>
            </a:r>
          </a:p>
        </p:txBody>
      </p:sp>
      <p:cxnSp>
        <p:nvCxnSpPr>
          <p:cNvPr id="26" name="Straight Connector 25">
            <a:extLst>
              <a:ext uri="{FF2B5EF4-FFF2-40B4-BE49-F238E27FC236}">
                <a16:creationId xmlns:a16="http://schemas.microsoft.com/office/drawing/2014/main" id="{2CDEA7DB-EEF6-CB44-A460-EFDF7C7ED492}"/>
              </a:ext>
            </a:extLst>
          </p:cNvPr>
          <p:cNvCxnSpPr>
            <a:stCxn id="19" idx="0"/>
            <a:endCxn id="18" idx="4"/>
          </p:cNvCxnSpPr>
          <p:nvPr/>
        </p:nvCxnSpPr>
        <p:spPr>
          <a:xfrm flipV="1">
            <a:off x="5314926" y="2452878"/>
            <a:ext cx="0" cy="1121356"/>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0954242F-C55F-8E43-98F8-790A257FD529}"/>
              </a:ext>
            </a:extLst>
          </p:cNvPr>
          <p:cNvCxnSpPr>
            <a:endCxn id="22" idx="4"/>
          </p:cNvCxnSpPr>
          <p:nvPr/>
        </p:nvCxnSpPr>
        <p:spPr>
          <a:xfrm flipH="1" flipV="1">
            <a:off x="5721408" y="2452878"/>
            <a:ext cx="102870" cy="318304"/>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7FE1EA2-1A02-5C4C-BDAE-1862CAD5E34E}"/>
              </a:ext>
            </a:extLst>
          </p:cNvPr>
          <p:cNvCxnSpPr>
            <a:cxnSpLocks/>
          </p:cNvCxnSpPr>
          <p:nvPr/>
        </p:nvCxnSpPr>
        <p:spPr>
          <a:xfrm>
            <a:off x="5618538" y="2094527"/>
            <a:ext cx="2107718" cy="0"/>
          </a:xfrm>
          <a:prstGeom prst="line">
            <a:avLst/>
          </a:prstGeom>
        </p:spPr>
        <p:style>
          <a:lnRef idx="1">
            <a:schemeClr val="dk1"/>
          </a:lnRef>
          <a:fillRef idx="0">
            <a:schemeClr val="dk1"/>
          </a:fillRef>
          <a:effectRef idx="0">
            <a:schemeClr val="dk1"/>
          </a:effectRef>
          <a:fontRef idx="minor">
            <a:schemeClr val="tx1"/>
          </a:fontRef>
        </p:style>
      </p:cxnSp>
      <p:sp>
        <p:nvSpPr>
          <p:cNvPr id="25" name="Oval 24">
            <a:extLst>
              <a:ext uri="{FF2B5EF4-FFF2-40B4-BE49-F238E27FC236}">
                <a16:creationId xmlns:a16="http://schemas.microsoft.com/office/drawing/2014/main" id="{E5249AB4-8053-9F45-87DC-8A3159AB19D6}"/>
              </a:ext>
            </a:extLst>
          </p:cNvPr>
          <p:cNvSpPr/>
          <p:nvPr/>
        </p:nvSpPr>
        <p:spPr>
          <a:xfrm>
            <a:off x="8267532" y="2235354"/>
            <a:ext cx="205740" cy="20574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7" name="Straight Connector 26">
            <a:extLst>
              <a:ext uri="{FF2B5EF4-FFF2-40B4-BE49-F238E27FC236}">
                <a16:creationId xmlns:a16="http://schemas.microsoft.com/office/drawing/2014/main" id="{C1CB0DF5-7280-C34F-9888-F0273D3D687B}"/>
              </a:ext>
            </a:extLst>
          </p:cNvPr>
          <p:cNvCxnSpPr>
            <a:cxnSpLocks/>
          </p:cNvCxnSpPr>
          <p:nvPr/>
        </p:nvCxnSpPr>
        <p:spPr>
          <a:xfrm>
            <a:off x="7938828" y="2085996"/>
            <a:ext cx="723330" cy="0"/>
          </a:xfrm>
          <a:prstGeom prst="line">
            <a:avLst/>
          </a:prstGeom>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C772CE2B-18C2-4544-9087-092981BDBD09}"/>
              </a:ext>
            </a:extLst>
          </p:cNvPr>
          <p:cNvSpPr txBox="1"/>
          <p:nvPr/>
        </p:nvSpPr>
        <p:spPr>
          <a:xfrm>
            <a:off x="7836084" y="1804939"/>
            <a:ext cx="998735" cy="300082"/>
          </a:xfrm>
          <a:prstGeom prst="rect">
            <a:avLst/>
          </a:prstGeom>
          <a:noFill/>
        </p:spPr>
        <p:txBody>
          <a:bodyPr wrap="none" rtlCol="0">
            <a:spAutoFit/>
          </a:bodyPr>
          <a:lstStyle/>
          <a:p>
            <a:pPr algn="ctr"/>
            <a:r>
              <a:rPr lang="en-US" sz="1350" dirty="0">
                <a:solidFill>
                  <a:srgbClr val="FF0000"/>
                </a:solidFill>
                <a:latin typeface="Gill Sans MT" panose="020B0502020104020203" pitchFamily="34" charset="77"/>
              </a:rPr>
              <a:t>Long reads!</a:t>
            </a:r>
          </a:p>
        </p:txBody>
      </p:sp>
      <p:sp>
        <p:nvSpPr>
          <p:cNvPr id="33" name="TextBox 32">
            <a:extLst>
              <a:ext uri="{FF2B5EF4-FFF2-40B4-BE49-F238E27FC236}">
                <a16:creationId xmlns:a16="http://schemas.microsoft.com/office/drawing/2014/main" id="{5E85AD2D-EB48-2E4D-B077-DED7D8573EF2}"/>
              </a:ext>
            </a:extLst>
          </p:cNvPr>
          <p:cNvSpPr txBox="1"/>
          <p:nvPr/>
        </p:nvSpPr>
        <p:spPr>
          <a:xfrm>
            <a:off x="7895753" y="3089485"/>
            <a:ext cx="949299" cy="715581"/>
          </a:xfrm>
          <a:prstGeom prst="rect">
            <a:avLst/>
          </a:prstGeom>
          <a:noFill/>
        </p:spPr>
        <p:txBody>
          <a:bodyPr wrap="none" rtlCol="0">
            <a:spAutoFit/>
          </a:bodyPr>
          <a:lstStyle/>
          <a:p>
            <a:pPr algn="ctr"/>
            <a:r>
              <a:rPr lang="en-US" sz="1350" b="1" dirty="0">
                <a:latin typeface="Gill Sans MT" panose="020B0502020104020203" pitchFamily="34" charset="77"/>
              </a:rPr>
              <a:t>~2020</a:t>
            </a:r>
          </a:p>
          <a:p>
            <a:pPr algn="ctr"/>
            <a:r>
              <a:rPr lang="en-US" sz="1350" dirty="0">
                <a:latin typeface="Gill Sans MT" panose="020B0502020104020203" pitchFamily="34" charset="77"/>
              </a:rPr>
              <a:t>PacBio </a:t>
            </a:r>
            <a:r>
              <a:rPr lang="en-US" sz="1350" dirty="0" err="1">
                <a:latin typeface="Gill Sans MT" panose="020B0502020104020203" pitchFamily="34" charset="77"/>
              </a:rPr>
              <a:t>Hifi</a:t>
            </a:r>
            <a:endParaRPr lang="en-US" sz="1350" dirty="0">
              <a:latin typeface="Gill Sans MT" panose="020B0502020104020203" pitchFamily="34" charset="77"/>
            </a:endParaRPr>
          </a:p>
          <a:p>
            <a:pPr algn="ctr"/>
            <a:r>
              <a:rPr lang="en-US" sz="1350" dirty="0">
                <a:latin typeface="Gill Sans MT" panose="020B0502020104020203" pitchFamily="34" charset="77"/>
              </a:rPr>
              <a:t>ONT</a:t>
            </a:r>
          </a:p>
        </p:txBody>
      </p:sp>
      <p:cxnSp>
        <p:nvCxnSpPr>
          <p:cNvPr id="35" name="Straight Connector 34">
            <a:extLst>
              <a:ext uri="{FF2B5EF4-FFF2-40B4-BE49-F238E27FC236}">
                <a16:creationId xmlns:a16="http://schemas.microsoft.com/office/drawing/2014/main" id="{42DF5EB3-7521-2B42-B882-0194BC74AB35}"/>
              </a:ext>
            </a:extLst>
          </p:cNvPr>
          <p:cNvCxnSpPr>
            <a:cxnSpLocks/>
          </p:cNvCxnSpPr>
          <p:nvPr/>
        </p:nvCxnSpPr>
        <p:spPr>
          <a:xfrm flipV="1">
            <a:off x="8370402" y="2435419"/>
            <a:ext cx="0" cy="580586"/>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65D03B58-80EB-944D-A5AA-F905A0845310}"/>
              </a:ext>
            </a:extLst>
          </p:cNvPr>
          <p:cNvCxnSpPr>
            <a:cxnSpLocks/>
          </p:cNvCxnSpPr>
          <p:nvPr/>
        </p:nvCxnSpPr>
        <p:spPr>
          <a:xfrm>
            <a:off x="6112314" y="4908491"/>
            <a:ext cx="2342670" cy="0"/>
          </a:xfrm>
          <a:prstGeom prst="straightConnector1">
            <a:avLst/>
          </a:prstGeom>
          <a:ln w="285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B96C487-33F9-7045-87FD-CDC7DC289B21}"/>
              </a:ext>
            </a:extLst>
          </p:cNvPr>
          <p:cNvSpPr txBox="1"/>
          <p:nvPr/>
        </p:nvSpPr>
        <p:spPr>
          <a:xfrm>
            <a:off x="6022898" y="4946721"/>
            <a:ext cx="1221809" cy="300082"/>
          </a:xfrm>
          <a:prstGeom prst="rect">
            <a:avLst/>
          </a:prstGeom>
          <a:noFill/>
        </p:spPr>
        <p:txBody>
          <a:bodyPr wrap="none" rtlCol="0">
            <a:spAutoFit/>
          </a:bodyPr>
          <a:lstStyle/>
          <a:p>
            <a:pPr algn="ctr"/>
            <a:r>
              <a:rPr lang="en-US" sz="1350" b="1" dirty="0">
                <a:latin typeface="Gill Sans MT" panose="020B0502020104020203" pitchFamily="34" charset="77"/>
              </a:rPr>
              <a:t>Read lengths</a:t>
            </a:r>
            <a:endParaRPr lang="en-US" sz="1350" dirty="0">
              <a:latin typeface="Gill Sans MT" panose="020B0502020104020203" pitchFamily="34" charset="77"/>
            </a:endParaRPr>
          </a:p>
        </p:txBody>
      </p:sp>
      <p:sp>
        <p:nvSpPr>
          <p:cNvPr id="37" name="TextBox 36">
            <a:extLst>
              <a:ext uri="{FF2B5EF4-FFF2-40B4-BE49-F238E27FC236}">
                <a16:creationId xmlns:a16="http://schemas.microsoft.com/office/drawing/2014/main" id="{09842B69-823B-FE48-AE62-21354ECB528E}"/>
              </a:ext>
            </a:extLst>
          </p:cNvPr>
          <p:cNvSpPr txBox="1"/>
          <p:nvPr/>
        </p:nvSpPr>
        <p:spPr>
          <a:xfrm>
            <a:off x="6089232" y="4626822"/>
            <a:ext cx="530915" cy="300082"/>
          </a:xfrm>
          <a:prstGeom prst="rect">
            <a:avLst/>
          </a:prstGeom>
          <a:noFill/>
        </p:spPr>
        <p:txBody>
          <a:bodyPr wrap="none" rtlCol="0">
            <a:spAutoFit/>
          </a:bodyPr>
          <a:lstStyle/>
          <a:p>
            <a:pPr algn="ctr"/>
            <a:r>
              <a:rPr lang="en-US" sz="1350" dirty="0">
                <a:latin typeface="Gill Sans MT" panose="020B0502020104020203" pitchFamily="34" charset="77"/>
              </a:rPr>
              <a:t>36bp</a:t>
            </a:r>
          </a:p>
        </p:txBody>
      </p:sp>
      <p:sp>
        <p:nvSpPr>
          <p:cNvPr id="38" name="TextBox 37">
            <a:extLst>
              <a:ext uri="{FF2B5EF4-FFF2-40B4-BE49-F238E27FC236}">
                <a16:creationId xmlns:a16="http://schemas.microsoft.com/office/drawing/2014/main" id="{AF165710-A9B4-5E43-8164-6A61E091E539}"/>
              </a:ext>
            </a:extLst>
          </p:cNvPr>
          <p:cNvSpPr txBox="1"/>
          <p:nvPr/>
        </p:nvSpPr>
        <p:spPr>
          <a:xfrm>
            <a:off x="6586232" y="4626822"/>
            <a:ext cx="530915" cy="300082"/>
          </a:xfrm>
          <a:prstGeom prst="rect">
            <a:avLst/>
          </a:prstGeom>
          <a:noFill/>
        </p:spPr>
        <p:txBody>
          <a:bodyPr wrap="none" rtlCol="0">
            <a:spAutoFit/>
          </a:bodyPr>
          <a:lstStyle/>
          <a:p>
            <a:pPr algn="ctr"/>
            <a:r>
              <a:rPr lang="en-US" sz="1350" dirty="0">
                <a:latin typeface="Gill Sans MT" panose="020B0502020104020203" pitchFamily="34" charset="77"/>
              </a:rPr>
              <a:t>75bp</a:t>
            </a:r>
          </a:p>
        </p:txBody>
      </p:sp>
      <p:sp>
        <p:nvSpPr>
          <p:cNvPr id="41" name="TextBox 40">
            <a:extLst>
              <a:ext uri="{FF2B5EF4-FFF2-40B4-BE49-F238E27FC236}">
                <a16:creationId xmlns:a16="http://schemas.microsoft.com/office/drawing/2014/main" id="{D5867C86-5340-FD40-8009-8D322972096A}"/>
              </a:ext>
            </a:extLst>
          </p:cNvPr>
          <p:cNvSpPr txBox="1"/>
          <p:nvPr/>
        </p:nvSpPr>
        <p:spPr>
          <a:xfrm>
            <a:off x="7044634" y="4626822"/>
            <a:ext cx="617478" cy="300082"/>
          </a:xfrm>
          <a:prstGeom prst="rect">
            <a:avLst/>
          </a:prstGeom>
          <a:noFill/>
        </p:spPr>
        <p:txBody>
          <a:bodyPr wrap="none" rtlCol="0">
            <a:spAutoFit/>
          </a:bodyPr>
          <a:lstStyle/>
          <a:p>
            <a:pPr algn="ctr"/>
            <a:r>
              <a:rPr lang="en-US" sz="1350" dirty="0">
                <a:latin typeface="Gill Sans MT" panose="020B0502020104020203" pitchFamily="34" charset="77"/>
              </a:rPr>
              <a:t>101bp</a:t>
            </a:r>
          </a:p>
        </p:txBody>
      </p:sp>
      <p:sp>
        <p:nvSpPr>
          <p:cNvPr id="42" name="TextBox 41">
            <a:extLst>
              <a:ext uri="{FF2B5EF4-FFF2-40B4-BE49-F238E27FC236}">
                <a16:creationId xmlns:a16="http://schemas.microsoft.com/office/drawing/2014/main" id="{86FF030D-9881-224B-B766-040A1A7FB639}"/>
              </a:ext>
            </a:extLst>
          </p:cNvPr>
          <p:cNvSpPr txBox="1"/>
          <p:nvPr/>
        </p:nvSpPr>
        <p:spPr>
          <a:xfrm>
            <a:off x="7527220" y="4626822"/>
            <a:ext cx="617478" cy="300082"/>
          </a:xfrm>
          <a:prstGeom prst="rect">
            <a:avLst/>
          </a:prstGeom>
          <a:noFill/>
        </p:spPr>
        <p:txBody>
          <a:bodyPr wrap="none" rtlCol="0">
            <a:spAutoFit/>
          </a:bodyPr>
          <a:lstStyle/>
          <a:p>
            <a:pPr algn="ctr"/>
            <a:r>
              <a:rPr lang="en-US" sz="1350" dirty="0">
                <a:latin typeface="Gill Sans MT" panose="020B0502020104020203" pitchFamily="34" charset="77"/>
              </a:rPr>
              <a:t>150bp</a:t>
            </a:r>
          </a:p>
        </p:txBody>
      </p:sp>
      <p:sp>
        <p:nvSpPr>
          <p:cNvPr id="43" name="TextBox 42">
            <a:extLst>
              <a:ext uri="{FF2B5EF4-FFF2-40B4-BE49-F238E27FC236}">
                <a16:creationId xmlns:a16="http://schemas.microsoft.com/office/drawing/2014/main" id="{8EEA4D37-0805-7A41-9778-17EA958EF8FB}"/>
              </a:ext>
            </a:extLst>
          </p:cNvPr>
          <p:cNvSpPr txBox="1"/>
          <p:nvPr/>
        </p:nvSpPr>
        <p:spPr>
          <a:xfrm>
            <a:off x="7986613" y="4626822"/>
            <a:ext cx="742511" cy="300082"/>
          </a:xfrm>
          <a:prstGeom prst="rect">
            <a:avLst/>
          </a:prstGeom>
          <a:noFill/>
        </p:spPr>
        <p:txBody>
          <a:bodyPr wrap="none" rtlCol="0">
            <a:spAutoFit/>
          </a:bodyPr>
          <a:lstStyle/>
          <a:p>
            <a:pPr algn="ctr"/>
            <a:r>
              <a:rPr lang="en-US" sz="1350" dirty="0">
                <a:solidFill>
                  <a:srgbClr val="FF0000"/>
                </a:solidFill>
                <a:latin typeface="Gill Sans MT" panose="020B0502020104020203" pitchFamily="34" charset="77"/>
              </a:rPr>
              <a:t>100KBp</a:t>
            </a:r>
          </a:p>
        </p:txBody>
      </p:sp>
      <p:cxnSp>
        <p:nvCxnSpPr>
          <p:cNvPr id="39" name="Straight Connector 38">
            <a:extLst>
              <a:ext uri="{FF2B5EF4-FFF2-40B4-BE49-F238E27FC236}">
                <a16:creationId xmlns:a16="http://schemas.microsoft.com/office/drawing/2014/main" id="{0854A6AB-9BB7-2C46-94BF-67D5EC2104C7}"/>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40" name="Rectangle 39">
            <a:extLst>
              <a:ext uri="{FF2B5EF4-FFF2-40B4-BE49-F238E27FC236}">
                <a16:creationId xmlns:a16="http://schemas.microsoft.com/office/drawing/2014/main" id="{5C328378-B465-4A43-9F03-334801157D62}"/>
              </a:ext>
            </a:extLst>
          </p:cNvPr>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Sequencing – then and now</a:t>
            </a:r>
          </a:p>
        </p:txBody>
      </p:sp>
    </p:spTree>
    <p:extLst>
      <p:ext uri="{BB962C8B-B14F-4D97-AF65-F5344CB8AC3E}">
        <p14:creationId xmlns:p14="http://schemas.microsoft.com/office/powerpoint/2010/main" val="3221504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Long read approaches</a:t>
            </a:r>
          </a:p>
        </p:txBody>
      </p:sp>
      <p:sp>
        <p:nvSpPr>
          <p:cNvPr id="6" name="Rectangle 5"/>
          <p:cNvSpPr/>
          <p:nvPr/>
        </p:nvSpPr>
        <p:spPr>
          <a:xfrm>
            <a:off x="4572000" y="6620953"/>
            <a:ext cx="4572000" cy="246221"/>
          </a:xfrm>
          <a:prstGeom prst="rect">
            <a:avLst/>
          </a:prstGeom>
        </p:spPr>
        <p:txBody>
          <a:bodyPr>
            <a:spAutoFit/>
          </a:bodyPr>
          <a:lstStyle/>
          <a:p>
            <a:pPr algn="r"/>
            <a:r>
              <a:rPr lang="en-US" sz="1000" dirty="0">
                <a:latin typeface="Gill Sans"/>
                <a:cs typeface="Gill Sans"/>
              </a:rPr>
              <a:t>http://</a:t>
            </a:r>
            <a:r>
              <a:rPr lang="en-US" sz="1000" dirty="0" err="1">
                <a:latin typeface="Gill Sans"/>
                <a:cs typeface="Gill Sans"/>
              </a:rPr>
              <a:t>www.slideshare.net</a:t>
            </a:r>
            <a:r>
              <a:rPr lang="en-US" sz="1000" dirty="0">
                <a:latin typeface="Gill Sans"/>
                <a:cs typeface="Gill Sans"/>
              </a:rPr>
              <a:t>/mkim8/a-comparison-of-</a:t>
            </a:r>
            <a:r>
              <a:rPr lang="en-US" sz="1000" dirty="0" err="1">
                <a:latin typeface="Gill Sans"/>
                <a:cs typeface="Gill Sans"/>
              </a:rPr>
              <a:t>ngs</a:t>
            </a:r>
            <a:r>
              <a:rPr lang="en-US" sz="1000" dirty="0">
                <a:latin typeface="Gill Sans"/>
                <a:cs typeface="Gill Sans"/>
              </a:rPr>
              <a:t>-platforms/7</a:t>
            </a:r>
          </a:p>
        </p:txBody>
      </p:sp>
      <p:sp>
        <p:nvSpPr>
          <p:cNvPr id="2" name="TextBox 1"/>
          <p:cNvSpPr txBox="1"/>
          <p:nvPr/>
        </p:nvSpPr>
        <p:spPr>
          <a:xfrm>
            <a:off x="670899" y="1797247"/>
            <a:ext cx="7871089" cy="4031873"/>
          </a:xfrm>
          <a:prstGeom prst="rect">
            <a:avLst/>
          </a:prstGeom>
          <a:noFill/>
        </p:spPr>
        <p:txBody>
          <a:bodyPr wrap="square" rtlCol="0">
            <a:spAutoFit/>
          </a:bodyPr>
          <a:lstStyle/>
          <a:p>
            <a:pPr marL="285750" indent="-285750">
              <a:buFont typeface="Arial"/>
              <a:buChar char="•"/>
            </a:pPr>
            <a:r>
              <a:rPr lang="en-US" sz="3200" dirty="0">
                <a:latin typeface="Gill Sans"/>
                <a:cs typeface="Gill Sans"/>
              </a:rPr>
              <a:t>Actually sequencing long reads…</a:t>
            </a:r>
          </a:p>
          <a:p>
            <a:pPr marL="742950" lvl="1" indent="-285750">
              <a:buFont typeface="Arial"/>
              <a:buChar char="•"/>
            </a:pPr>
            <a:r>
              <a:rPr lang="en-US" sz="3200" dirty="0">
                <a:latin typeface="Gill Sans"/>
                <a:cs typeface="Gill Sans"/>
              </a:rPr>
              <a:t>Nanopore</a:t>
            </a:r>
          </a:p>
          <a:p>
            <a:pPr marL="742950" lvl="1" indent="-285750">
              <a:buFont typeface="Arial"/>
              <a:buChar char="•"/>
            </a:pPr>
            <a:r>
              <a:rPr lang="en-US" sz="3200" dirty="0">
                <a:latin typeface="Gill Sans"/>
                <a:cs typeface="Gill Sans"/>
              </a:rPr>
              <a:t>PacBio</a:t>
            </a:r>
          </a:p>
          <a:p>
            <a:pPr marL="285750" indent="-285750">
              <a:buFont typeface="Arial"/>
              <a:buChar char="•"/>
            </a:pPr>
            <a:r>
              <a:rPr lang="en-US" sz="3200" dirty="0">
                <a:latin typeface="Gill Sans"/>
                <a:cs typeface="Gill Sans"/>
              </a:rPr>
              <a:t>“Synthetic” long reads: Use some tricks to get long read information out of traditional short reads</a:t>
            </a:r>
          </a:p>
          <a:p>
            <a:pPr marL="742950" lvl="1" indent="-285750">
              <a:buFont typeface="Arial"/>
              <a:buChar char="•"/>
            </a:pPr>
            <a:r>
              <a:rPr lang="en-US" sz="3200" dirty="0" err="1">
                <a:latin typeface="Gill Sans"/>
                <a:cs typeface="Gill Sans"/>
              </a:rPr>
              <a:t>Illumina</a:t>
            </a:r>
            <a:r>
              <a:rPr lang="en-US" sz="3200" dirty="0">
                <a:latin typeface="Gill Sans"/>
                <a:cs typeface="Gill Sans"/>
              </a:rPr>
              <a:t> </a:t>
            </a:r>
            <a:r>
              <a:rPr lang="en-US" sz="3200" dirty="0" err="1">
                <a:latin typeface="Gill Sans"/>
                <a:cs typeface="Gill Sans"/>
              </a:rPr>
              <a:t>Moleculo</a:t>
            </a:r>
            <a:endParaRPr lang="en-US" sz="3200" dirty="0">
              <a:latin typeface="Gill Sans"/>
              <a:cs typeface="Gill Sans"/>
            </a:endParaRPr>
          </a:p>
          <a:p>
            <a:pPr marL="742950" lvl="1" indent="-285750">
              <a:buFont typeface="Arial"/>
              <a:buChar char="•"/>
            </a:pPr>
            <a:r>
              <a:rPr lang="en-US" sz="3200" dirty="0">
                <a:latin typeface="Gill Sans"/>
                <a:cs typeface="Gill Sans"/>
              </a:rPr>
              <a:t>10X Genomics</a:t>
            </a:r>
          </a:p>
        </p:txBody>
      </p:sp>
    </p:spTree>
    <p:extLst>
      <p:ext uri="{BB962C8B-B14F-4D97-AF65-F5344CB8AC3E}">
        <p14:creationId xmlns:p14="http://schemas.microsoft.com/office/powerpoint/2010/main" val="2615787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The next frontier: long reads</a:t>
            </a:r>
            <a:endParaRPr lang="en-US" sz="2800" b="1" i="0" dirty="0">
              <a:latin typeface="Gill Sans"/>
              <a:cs typeface="Gill Sans"/>
            </a:endParaRPr>
          </a:p>
        </p:txBody>
      </p:sp>
      <p:cxnSp>
        <p:nvCxnSpPr>
          <p:cNvPr id="7" name="Straight Connector 6">
            <a:extLst>
              <a:ext uri="{FF2B5EF4-FFF2-40B4-BE49-F238E27FC236}">
                <a16:creationId xmlns:a16="http://schemas.microsoft.com/office/drawing/2014/main" id="{2B096F4F-3A8E-DE4A-9D1E-53850F44EF79}"/>
              </a:ext>
            </a:extLst>
          </p:cNvPr>
          <p:cNvCxnSpPr>
            <a:cxnSpLocks/>
          </p:cNvCxnSpPr>
          <p:nvPr/>
        </p:nvCxnSpPr>
        <p:spPr>
          <a:xfrm>
            <a:off x="400862" y="1747382"/>
            <a:ext cx="717426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7990C14-AF51-6D4E-A72C-89B7BBF219B0}"/>
              </a:ext>
            </a:extLst>
          </p:cNvPr>
          <p:cNvCxnSpPr>
            <a:cxnSpLocks/>
          </p:cNvCxnSpPr>
          <p:nvPr/>
        </p:nvCxnSpPr>
        <p:spPr>
          <a:xfrm>
            <a:off x="2464381" y="2931775"/>
            <a:ext cx="137697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B9741-99D7-CF41-B0D9-6CFCD7923B3B}"/>
              </a:ext>
            </a:extLst>
          </p:cNvPr>
          <p:cNvCxnSpPr>
            <a:cxnSpLocks/>
          </p:cNvCxnSpPr>
          <p:nvPr/>
        </p:nvCxnSpPr>
        <p:spPr>
          <a:xfrm>
            <a:off x="3618470" y="4057265"/>
            <a:ext cx="137697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A6204A2-C7EA-324E-AE50-C1FC1A159F62}"/>
              </a:ext>
            </a:extLst>
          </p:cNvPr>
          <p:cNvCxnSpPr>
            <a:cxnSpLocks/>
          </p:cNvCxnSpPr>
          <p:nvPr/>
        </p:nvCxnSpPr>
        <p:spPr>
          <a:xfrm>
            <a:off x="3290514" y="2730239"/>
            <a:ext cx="137697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8CF77C-B770-D045-9111-C1853BE04DA2}"/>
              </a:ext>
            </a:extLst>
          </p:cNvPr>
          <p:cNvCxnSpPr>
            <a:cxnSpLocks/>
          </p:cNvCxnSpPr>
          <p:nvPr/>
        </p:nvCxnSpPr>
        <p:spPr>
          <a:xfrm>
            <a:off x="5125493" y="2912589"/>
            <a:ext cx="137697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 name="Down Arrow 11">
            <a:extLst>
              <a:ext uri="{FF2B5EF4-FFF2-40B4-BE49-F238E27FC236}">
                <a16:creationId xmlns:a16="http://schemas.microsoft.com/office/drawing/2014/main" id="{15E4336A-843B-4849-8E91-6FC5E59476BF}"/>
              </a:ext>
            </a:extLst>
          </p:cNvPr>
          <p:cNvSpPr/>
          <p:nvPr/>
        </p:nvSpPr>
        <p:spPr>
          <a:xfrm>
            <a:off x="4150481" y="2017296"/>
            <a:ext cx="327967" cy="39528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A9F4F72-0256-AF44-9508-C2CA6DCF6A67}"/>
              </a:ext>
            </a:extLst>
          </p:cNvPr>
          <p:cNvSpPr txBox="1"/>
          <p:nvPr/>
        </p:nvSpPr>
        <p:spPr>
          <a:xfrm>
            <a:off x="1" y="1224992"/>
            <a:ext cx="4303101" cy="461665"/>
          </a:xfrm>
          <a:prstGeom prst="rect">
            <a:avLst/>
          </a:prstGeom>
          <a:noFill/>
        </p:spPr>
        <p:txBody>
          <a:bodyPr wrap="none" rtlCol="0">
            <a:spAutoFit/>
          </a:bodyPr>
          <a:lstStyle/>
          <a:p>
            <a:r>
              <a:rPr lang="en-US" sz="2400" b="1" dirty="0">
                <a:latin typeface="Gill Sans MT" panose="020B0502020104020203" pitchFamily="34" charset="77"/>
              </a:rPr>
              <a:t>Illumina (“next generation”)</a:t>
            </a:r>
            <a:endParaRPr lang="en-US" sz="2400" dirty="0">
              <a:latin typeface="Gill Sans MT" panose="020B0502020104020203" pitchFamily="34" charset="77"/>
            </a:endParaRPr>
          </a:p>
        </p:txBody>
      </p:sp>
      <p:sp>
        <p:nvSpPr>
          <p:cNvPr id="14" name="TextBox 13">
            <a:extLst>
              <a:ext uri="{FF2B5EF4-FFF2-40B4-BE49-F238E27FC236}">
                <a16:creationId xmlns:a16="http://schemas.microsoft.com/office/drawing/2014/main" id="{A7A9C7A5-492C-6246-BB0C-9F4FAC48444E}"/>
              </a:ext>
            </a:extLst>
          </p:cNvPr>
          <p:cNvSpPr txBox="1"/>
          <p:nvPr/>
        </p:nvSpPr>
        <p:spPr>
          <a:xfrm>
            <a:off x="389790" y="1902958"/>
            <a:ext cx="3324245" cy="705630"/>
          </a:xfrm>
          <a:prstGeom prst="rect">
            <a:avLst/>
          </a:prstGeom>
          <a:noFill/>
        </p:spPr>
        <p:txBody>
          <a:bodyPr wrap="none" rtlCol="0">
            <a:spAutoFit/>
          </a:bodyPr>
          <a:lstStyle/>
          <a:p>
            <a:r>
              <a:rPr lang="en-US" sz="2000" dirty="0">
                <a:latin typeface="Gill Sans MT" panose="020B0502020104020203" pitchFamily="34" charset="77"/>
              </a:rPr>
              <a:t>Amplify genome</a:t>
            </a:r>
          </a:p>
          <a:p>
            <a:r>
              <a:rPr lang="en-US" sz="2000" dirty="0">
                <a:latin typeface="Gill Sans MT" panose="020B0502020104020203" pitchFamily="34" charset="77"/>
              </a:rPr>
              <a:t>Fragment into ~300bp chunks</a:t>
            </a:r>
          </a:p>
        </p:txBody>
      </p:sp>
      <p:sp>
        <p:nvSpPr>
          <p:cNvPr id="15" name="Down Arrow 14">
            <a:extLst>
              <a:ext uri="{FF2B5EF4-FFF2-40B4-BE49-F238E27FC236}">
                <a16:creationId xmlns:a16="http://schemas.microsoft.com/office/drawing/2014/main" id="{8AC4A2AE-D8DD-8949-9AA1-B37CD7F57D00}"/>
              </a:ext>
            </a:extLst>
          </p:cNvPr>
          <p:cNvSpPr/>
          <p:nvPr/>
        </p:nvSpPr>
        <p:spPr>
          <a:xfrm>
            <a:off x="4150481" y="3153759"/>
            <a:ext cx="327967" cy="39528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2BEFFA6-0D29-C44B-B3AD-AF1323A36225}"/>
              </a:ext>
            </a:extLst>
          </p:cNvPr>
          <p:cNvSpPr txBox="1"/>
          <p:nvPr/>
        </p:nvSpPr>
        <p:spPr>
          <a:xfrm>
            <a:off x="389790" y="3401119"/>
            <a:ext cx="2943281" cy="705630"/>
          </a:xfrm>
          <a:prstGeom prst="rect">
            <a:avLst/>
          </a:prstGeom>
          <a:noFill/>
        </p:spPr>
        <p:txBody>
          <a:bodyPr wrap="none" rtlCol="0">
            <a:spAutoFit/>
          </a:bodyPr>
          <a:lstStyle/>
          <a:p>
            <a:r>
              <a:rPr lang="en-US" sz="2000" dirty="0">
                <a:latin typeface="Gill Sans MT" panose="020B0502020104020203" pitchFamily="34" charset="77"/>
              </a:rPr>
              <a:t>“Sequencing by synthesis” </a:t>
            </a:r>
          </a:p>
          <a:p>
            <a:r>
              <a:rPr lang="en-US" sz="2000" dirty="0">
                <a:latin typeface="Gill Sans MT" panose="020B0502020104020203" pitchFamily="34" charset="77"/>
              </a:rPr>
              <a:t>~100bp reads</a:t>
            </a:r>
          </a:p>
        </p:txBody>
      </p:sp>
      <p:cxnSp>
        <p:nvCxnSpPr>
          <p:cNvPr id="17" name="Straight Arrow Connector 16">
            <a:extLst>
              <a:ext uri="{FF2B5EF4-FFF2-40B4-BE49-F238E27FC236}">
                <a16:creationId xmlns:a16="http://schemas.microsoft.com/office/drawing/2014/main" id="{40E1B77A-6DCB-9C4A-A95A-67BA40A1A7A7}"/>
              </a:ext>
            </a:extLst>
          </p:cNvPr>
          <p:cNvCxnSpPr/>
          <p:nvPr/>
        </p:nvCxnSpPr>
        <p:spPr>
          <a:xfrm>
            <a:off x="3618470" y="3948422"/>
            <a:ext cx="53201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11B484B-BE60-C244-9E34-A3EBA9531ED0}"/>
              </a:ext>
            </a:extLst>
          </p:cNvPr>
          <p:cNvCxnSpPr>
            <a:cxnSpLocks/>
          </p:cNvCxnSpPr>
          <p:nvPr/>
        </p:nvCxnSpPr>
        <p:spPr>
          <a:xfrm flipH="1">
            <a:off x="4438076" y="3944328"/>
            <a:ext cx="55737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B854917-7C5C-F146-9049-24B3EFE06BC1}"/>
              </a:ext>
            </a:extLst>
          </p:cNvPr>
          <p:cNvSpPr txBox="1"/>
          <p:nvPr/>
        </p:nvSpPr>
        <p:spPr>
          <a:xfrm>
            <a:off x="71732" y="4272675"/>
            <a:ext cx="4449167" cy="461665"/>
          </a:xfrm>
          <a:prstGeom prst="rect">
            <a:avLst/>
          </a:prstGeom>
          <a:noFill/>
        </p:spPr>
        <p:txBody>
          <a:bodyPr wrap="none" rtlCol="0">
            <a:spAutoFit/>
          </a:bodyPr>
          <a:lstStyle/>
          <a:p>
            <a:r>
              <a:rPr lang="en-US" sz="2400" b="1" dirty="0">
                <a:latin typeface="Gill Sans MT" panose="020B0502020104020203" pitchFamily="34" charset="77"/>
              </a:rPr>
              <a:t>Long reads (“3</a:t>
            </a:r>
            <a:r>
              <a:rPr lang="en-US" sz="2400" b="1" baseline="30000" dirty="0">
                <a:latin typeface="Gill Sans MT" panose="020B0502020104020203" pitchFamily="34" charset="77"/>
              </a:rPr>
              <a:t>rd</a:t>
            </a:r>
            <a:r>
              <a:rPr lang="en-US" sz="2400" b="1" dirty="0">
                <a:latin typeface="Gill Sans MT" panose="020B0502020104020203" pitchFamily="34" charset="77"/>
              </a:rPr>
              <a:t> generation”)</a:t>
            </a:r>
            <a:endParaRPr lang="en-US" sz="2400" dirty="0">
              <a:latin typeface="Gill Sans MT" panose="020B0502020104020203" pitchFamily="34" charset="77"/>
            </a:endParaRPr>
          </a:p>
        </p:txBody>
      </p:sp>
      <p:cxnSp>
        <p:nvCxnSpPr>
          <p:cNvPr id="20" name="Straight Connector 19">
            <a:extLst>
              <a:ext uri="{FF2B5EF4-FFF2-40B4-BE49-F238E27FC236}">
                <a16:creationId xmlns:a16="http://schemas.microsoft.com/office/drawing/2014/main" id="{6B845625-5567-4543-8BEE-555FC9575CC5}"/>
              </a:ext>
            </a:extLst>
          </p:cNvPr>
          <p:cNvCxnSpPr>
            <a:cxnSpLocks/>
          </p:cNvCxnSpPr>
          <p:nvPr/>
        </p:nvCxnSpPr>
        <p:spPr>
          <a:xfrm>
            <a:off x="528336" y="4830617"/>
            <a:ext cx="705626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B0BEF06-BE78-204E-97DA-570C426C8EB7}"/>
              </a:ext>
            </a:extLst>
          </p:cNvPr>
          <p:cNvSpPr txBox="1"/>
          <p:nvPr/>
        </p:nvSpPr>
        <p:spPr>
          <a:xfrm>
            <a:off x="400862" y="4988942"/>
            <a:ext cx="7951401" cy="1015663"/>
          </a:xfrm>
          <a:prstGeom prst="rect">
            <a:avLst/>
          </a:prstGeom>
          <a:noFill/>
        </p:spPr>
        <p:txBody>
          <a:bodyPr wrap="square" rtlCol="0">
            <a:spAutoFit/>
          </a:bodyPr>
          <a:lstStyle/>
          <a:p>
            <a:r>
              <a:rPr lang="en-US" sz="2000" dirty="0">
                <a:latin typeface="Gill Sans MT" panose="020B0502020104020203" pitchFamily="34" charset="77"/>
              </a:rPr>
              <a:t>Amplification not required</a:t>
            </a:r>
          </a:p>
          <a:p>
            <a:r>
              <a:rPr lang="en-US" sz="2000" dirty="0">
                <a:latin typeface="Gill Sans MT" panose="020B0502020104020203" pitchFamily="34" charset="77"/>
              </a:rPr>
              <a:t>Takes long (“high molecular weight”) DNA strands as input</a:t>
            </a:r>
          </a:p>
          <a:p>
            <a:r>
              <a:rPr lang="en-US" sz="2000" dirty="0">
                <a:latin typeface="Gill Sans MT" panose="020B0502020104020203" pitchFamily="34" charset="77"/>
              </a:rPr>
              <a:t>Sequences those long strands directly</a:t>
            </a:r>
          </a:p>
        </p:txBody>
      </p:sp>
      <p:cxnSp>
        <p:nvCxnSpPr>
          <p:cNvPr id="22" name="Straight Connector 21">
            <a:extLst>
              <a:ext uri="{FF2B5EF4-FFF2-40B4-BE49-F238E27FC236}">
                <a16:creationId xmlns:a16="http://schemas.microsoft.com/office/drawing/2014/main" id="{FA257A36-4695-A94F-8B4B-FC686D380D6E}"/>
              </a:ext>
            </a:extLst>
          </p:cNvPr>
          <p:cNvCxnSpPr>
            <a:cxnSpLocks/>
          </p:cNvCxnSpPr>
          <p:nvPr/>
        </p:nvCxnSpPr>
        <p:spPr>
          <a:xfrm>
            <a:off x="510600" y="6174111"/>
            <a:ext cx="4727275"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A6EBAC3-689D-3A41-8CDA-09DBE3BB0F4F}"/>
              </a:ext>
            </a:extLst>
          </p:cNvPr>
          <p:cNvCxnSpPr>
            <a:cxnSpLocks/>
          </p:cNvCxnSpPr>
          <p:nvPr/>
        </p:nvCxnSpPr>
        <p:spPr>
          <a:xfrm>
            <a:off x="4267570" y="6501162"/>
            <a:ext cx="4727275"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683ECA8-9523-FB47-815A-5CC31E93679C}"/>
              </a:ext>
            </a:extLst>
          </p:cNvPr>
          <p:cNvCxnSpPr>
            <a:cxnSpLocks/>
          </p:cNvCxnSpPr>
          <p:nvPr/>
        </p:nvCxnSpPr>
        <p:spPr>
          <a:xfrm flipV="1">
            <a:off x="514219" y="6008186"/>
            <a:ext cx="4723656" cy="382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E4E1406-BFE4-1947-83BF-0202DF626E83}"/>
              </a:ext>
            </a:extLst>
          </p:cNvPr>
          <p:cNvCxnSpPr>
            <a:cxnSpLocks/>
          </p:cNvCxnSpPr>
          <p:nvPr/>
        </p:nvCxnSpPr>
        <p:spPr>
          <a:xfrm flipV="1">
            <a:off x="4271189" y="6335236"/>
            <a:ext cx="4723656" cy="382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EA0CB4-132D-0748-B22F-432D4FE70997}"/>
              </a:ext>
            </a:extLst>
          </p:cNvPr>
          <p:cNvCxnSpPr>
            <a:cxnSpLocks/>
          </p:cNvCxnSpPr>
          <p:nvPr/>
        </p:nvCxnSpPr>
        <p:spPr>
          <a:xfrm>
            <a:off x="4549385" y="2522258"/>
            <a:ext cx="137697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C0030F-FD3A-9444-A5CC-4D3D2693DC49}"/>
              </a:ext>
            </a:extLst>
          </p:cNvPr>
          <p:cNvCxnSpPr>
            <a:cxnSpLocks/>
          </p:cNvCxnSpPr>
          <p:nvPr/>
        </p:nvCxnSpPr>
        <p:spPr>
          <a:xfrm>
            <a:off x="4667494" y="3109780"/>
            <a:ext cx="137697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59E5D5B-3B1A-8247-9C56-FA307E0AFE7E}"/>
              </a:ext>
            </a:extLst>
          </p:cNvPr>
          <p:cNvSpPr txBox="1"/>
          <p:nvPr/>
        </p:nvSpPr>
        <p:spPr>
          <a:xfrm>
            <a:off x="6811475" y="1420332"/>
            <a:ext cx="840113" cy="313613"/>
          </a:xfrm>
          <a:prstGeom prst="rect">
            <a:avLst/>
          </a:prstGeom>
          <a:noFill/>
        </p:spPr>
        <p:txBody>
          <a:bodyPr wrap="none" rtlCol="0">
            <a:spAutoFit/>
          </a:bodyPr>
          <a:lstStyle/>
          <a:p>
            <a:r>
              <a:rPr lang="en-US" dirty="0">
                <a:solidFill>
                  <a:schemeClr val="accent2"/>
                </a:solidFill>
              </a:rPr>
              <a:t>Genome</a:t>
            </a:r>
          </a:p>
        </p:txBody>
      </p:sp>
      <p:sp>
        <p:nvSpPr>
          <p:cNvPr id="29" name="TextBox 28">
            <a:extLst>
              <a:ext uri="{FF2B5EF4-FFF2-40B4-BE49-F238E27FC236}">
                <a16:creationId xmlns:a16="http://schemas.microsoft.com/office/drawing/2014/main" id="{682BBE4E-41DD-0241-83E9-257B40AE0DC7}"/>
              </a:ext>
            </a:extLst>
          </p:cNvPr>
          <p:cNvSpPr txBox="1"/>
          <p:nvPr/>
        </p:nvSpPr>
        <p:spPr>
          <a:xfrm>
            <a:off x="6122659" y="2472769"/>
            <a:ext cx="994905" cy="313613"/>
          </a:xfrm>
          <a:prstGeom prst="rect">
            <a:avLst/>
          </a:prstGeom>
          <a:noFill/>
        </p:spPr>
        <p:txBody>
          <a:bodyPr wrap="none" rtlCol="0">
            <a:spAutoFit/>
          </a:bodyPr>
          <a:lstStyle/>
          <a:p>
            <a:r>
              <a:rPr lang="en-US" dirty="0">
                <a:solidFill>
                  <a:schemeClr val="accent1"/>
                </a:solidFill>
              </a:rPr>
              <a:t>Fragments</a:t>
            </a:r>
          </a:p>
        </p:txBody>
      </p:sp>
      <p:sp>
        <p:nvSpPr>
          <p:cNvPr id="30" name="TextBox 29">
            <a:extLst>
              <a:ext uri="{FF2B5EF4-FFF2-40B4-BE49-F238E27FC236}">
                <a16:creationId xmlns:a16="http://schemas.microsoft.com/office/drawing/2014/main" id="{8A8F1CB7-E993-D243-AE99-71FC8C6F7210}"/>
              </a:ext>
            </a:extLst>
          </p:cNvPr>
          <p:cNvSpPr txBox="1"/>
          <p:nvPr/>
        </p:nvSpPr>
        <p:spPr>
          <a:xfrm>
            <a:off x="4995450" y="3756370"/>
            <a:ext cx="631146" cy="313613"/>
          </a:xfrm>
          <a:prstGeom prst="rect">
            <a:avLst/>
          </a:prstGeom>
          <a:noFill/>
        </p:spPr>
        <p:txBody>
          <a:bodyPr wrap="none" rtlCol="0">
            <a:spAutoFit/>
          </a:bodyPr>
          <a:lstStyle/>
          <a:p>
            <a:r>
              <a:rPr lang="en-US" dirty="0">
                <a:solidFill>
                  <a:srgbClr val="FF0000"/>
                </a:solidFill>
              </a:rPr>
              <a:t>Reads</a:t>
            </a:r>
          </a:p>
        </p:txBody>
      </p:sp>
      <p:sp>
        <p:nvSpPr>
          <p:cNvPr id="31" name="TextBox 30">
            <a:extLst>
              <a:ext uri="{FF2B5EF4-FFF2-40B4-BE49-F238E27FC236}">
                <a16:creationId xmlns:a16="http://schemas.microsoft.com/office/drawing/2014/main" id="{D6D299B2-4C7E-CD40-B1A8-41CB715FEDC8}"/>
              </a:ext>
            </a:extLst>
          </p:cNvPr>
          <p:cNvSpPr txBox="1"/>
          <p:nvPr/>
        </p:nvSpPr>
        <p:spPr>
          <a:xfrm>
            <a:off x="4489950" y="4244549"/>
            <a:ext cx="4620176" cy="461665"/>
          </a:xfrm>
          <a:prstGeom prst="rect">
            <a:avLst/>
          </a:prstGeom>
          <a:solidFill>
            <a:schemeClr val="bg1"/>
          </a:solidFill>
          <a:ln>
            <a:solidFill>
              <a:schemeClr val="tx1"/>
            </a:solidFill>
          </a:ln>
        </p:spPr>
        <p:txBody>
          <a:bodyPr wrap="none" rtlCol="0">
            <a:spAutoFit/>
          </a:bodyPr>
          <a:lstStyle/>
          <a:p>
            <a:r>
              <a:rPr lang="en-US" sz="2400" dirty="0">
                <a:latin typeface="Gill Sans MT" panose="020B0502020104020203" pitchFamily="34" charset="77"/>
              </a:rPr>
              <a:t>“Single molecule sequencing” (SMS)</a:t>
            </a:r>
          </a:p>
        </p:txBody>
      </p:sp>
    </p:spTree>
    <p:extLst>
      <p:ext uri="{BB962C8B-B14F-4D97-AF65-F5344CB8AC3E}">
        <p14:creationId xmlns:p14="http://schemas.microsoft.com/office/powerpoint/2010/main" val="3443025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D6E507-2F02-CA44-AF6B-906C62809F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00" y="2066186"/>
            <a:ext cx="3282734" cy="3474582"/>
          </a:xfrm>
          <a:prstGeom prst="rect">
            <a:avLst/>
          </a:prstGeom>
          <a:ln>
            <a:solidFill>
              <a:schemeClr val="tx1"/>
            </a:solidFill>
          </a:ln>
        </p:spPr>
      </p:pic>
      <p:sp>
        <p:nvSpPr>
          <p:cNvPr id="9" name="TextBox 8">
            <a:extLst>
              <a:ext uri="{FF2B5EF4-FFF2-40B4-BE49-F238E27FC236}">
                <a16:creationId xmlns:a16="http://schemas.microsoft.com/office/drawing/2014/main" id="{21822B05-A992-F24F-9588-39507AA12657}"/>
              </a:ext>
            </a:extLst>
          </p:cNvPr>
          <p:cNvSpPr txBox="1"/>
          <p:nvPr/>
        </p:nvSpPr>
        <p:spPr>
          <a:xfrm>
            <a:off x="182435" y="1856262"/>
            <a:ext cx="3860288" cy="369332"/>
          </a:xfrm>
          <a:prstGeom prst="rect">
            <a:avLst/>
          </a:prstGeom>
          <a:solidFill>
            <a:schemeClr val="bg1"/>
          </a:solidFill>
          <a:ln w="28575">
            <a:solidFill>
              <a:schemeClr val="tx1"/>
            </a:solidFill>
          </a:ln>
        </p:spPr>
        <p:txBody>
          <a:bodyPr wrap="none" rtlCol="0">
            <a:spAutoFit/>
          </a:bodyPr>
          <a:lstStyle/>
          <a:p>
            <a:r>
              <a:rPr lang="en-US" dirty="0">
                <a:latin typeface="Gill Sans MT" panose="020B0502020104020203" pitchFamily="34" charset="77"/>
              </a:rPr>
              <a:t>ONT (Oxford Nanopore Technologies)</a:t>
            </a:r>
          </a:p>
        </p:txBody>
      </p:sp>
      <p:pic>
        <p:nvPicPr>
          <p:cNvPr id="1026" name="Picture 2">
            <a:extLst>
              <a:ext uri="{FF2B5EF4-FFF2-40B4-BE49-F238E27FC236}">
                <a16:creationId xmlns:a16="http://schemas.microsoft.com/office/drawing/2014/main" id="{352DF615-EEF7-FA4B-A2E8-78004487CF8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03201" y="2202511"/>
            <a:ext cx="3743435" cy="34745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56E6ABF-10E5-F849-BBD6-7CFB22251B73}"/>
              </a:ext>
            </a:extLst>
          </p:cNvPr>
          <p:cNvSpPr txBox="1"/>
          <p:nvPr/>
        </p:nvSpPr>
        <p:spPr>
          <a:xfrm>
            <a:off x="5314272" y="1856261"/>
            <a:ext cx="2738250" cy="369332"/>
          </a:xfrm>
          <a:prstGeom prst="rect">
            <a:avLst/>
          </a:prstGeom>
          <a:solidFill>
            <a:schemeClr val="bg1"/>
          </a:solidFill>
          <a:ln w="28575">
            <a:solidFill>
              <a:schemeClr val="tx1"/>
            </a:solidFill>
          </a:ln>
        </p:spPr>
        <p:txBody>
          <a:bodyPr wrap="none" rtlCol="0">
            <a:spAutoFit/>
          </a:bodyPr>
          <a:lstStyle/>
          <a:p>
            <a:r>
              <a:rPr lang="en-US" dirty="0">
                <a:latin typeface="Gill Sans MT" panose="020B0502020104020203" pitchFamily="34" charset="77"/>
              </a:rPr>
              <a:t>Pacific Biosciences (PacBio)</a:t>
            </a:r>
          </a:p>
        </p:txBody>
      </p:sp>
      <p:sp>
        <p:nvSpPr>
          <p:cNvPr id="3" name="Rectangle 2">
            <a:extLst>
              <a:ext uri="{FF2B5EF4-FFF2-40B4-BE49-F238E27FC236}">
                <a16:creationId xmlns:a16="http://schemas.microsoft.com/office/drawing/2014/main" id="{1F1525AC-64B8-F943-9038-F7595129625B}"/>
              </a:ext>
            </a:extLst>
          </p:cNvPr>
          <p:cNvSpPr/>
          <p:nvPr/>
        </p:nvSpPr>
        <p:spPr>
          <a:xfrm>
            <a:off x="4572000" y="1801961"/>
            <a:ext cx="4074636" cy="3875132"/>
          </a:xfrm>
          <a:prstGeom prst="rect">
            <a:avLst/>
          </a:prstGeom>
          <a:solidFill>
            <a:srgbClr val="FFFFFF">
              <a:alpha val="47843"/>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E6F34008-F137-8F4C-AE70-81260A462961}"/>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1" name="Rectangle 10">
            <a:extLst>
              <a:ext uri="{FF2B5EF4-FFF2-40B4-BE49-F238E27FC236}">
                <a16:creationId xmlns:a16="http://schemas.microsoft.com/office/drawing/2014/main" id="{019C3B9F-C230-4D46-89C4-1B657B098F75}"/>
              </a:ext>
            </a:extLst>
          </p:cNvPr>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Two major long read technologies</a:t>
            </a:r>
            <a:endParaRPr lang="en-US" sz="2800" b="1" i="0" dirty="0">
              <a:latin typeface="Gill Sans"/>
              <a:cs typeface="Gill Sans"/>
            </a:endParaRPr>
          </a:p>
        </p:txBody>
      </p:sp>
    </p:spTree>
    <p:extLst>
      <p:ext uri="{BB962C8B-B14F-4D97-AF65-F5344CB8AC3E}">
        <p14:creationId xmlns:p14="http://schemas.microsoft.com/office/powerpoint/2010/main" val="276965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First came the hype…</a:t>
            </a:r>
          </a:p>
        </p:txBody>
      </p:sp>
      <p:pic>
        <p:nvPicPr>
          <p:cNvPr id="2" name="Picture 1"/>
          <p:cNvPicPr>
            <a:picLocks noChangeAspect="1"/>
          </p:cNvPicPr>
          <p:nvPr/>
        </p:nvPicPr>
        <p:blipFill>
          <a:blip r:embed="rId2"/>
          <a:stretch>
            <a:fillRect/>
          </a:stretch>
        </p:blipFill>
        <p:spPr>
          <a:xfrm>
            <a:off x="191769" y="1306001"/>
            <a:ext cx="4420665" cy="4607251"/>
          </a:xfrm>
          <a:prstGeom prst="rect">
            <a:avLst/>
          </a:prstGeom>
        </p:spPr>
      </p:pic>
      <p:pic>
        <p:nvPicPr>
          <p:cNvPr id="6" name="Picture 5"/>
          <p:cNvPicPr>
            <a:picLocks noChangeAspect="1"/>
          </p:cNvPicPr>
          <p:nvPr/>
        </p:nvPicPr>
        <p:blipFill>
          <a:blip r:embed="rId3"/>
          <a:stretch>
            <a:fillRect/>
          </a:stretch>
        </p:blipFill>
        <p:spPr>
          <a:xfrm>
            <a:off x="1377315" y="4703652"/>
            <a:ext cx="7467600" cy="19558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8866" y="2791725"/>
            <a:ext cx="4685911" cy="2043057"/>
          </a:xfrm>
          <a:prstGeom prst="rect">
            <a:avLst/>
          </a:prstGeom>
        </p:spPr>
      </p:pic>
      <p:sp>
        <p:nvSpPr>
          <p:cNvPr id="8" name="TextBox 7"/>
          <p:cNvSpPr txBox="1"/>
          <p:nvPr/>
        </p:nvSpPr>
        <p:spPr>
          <a:xfrm>
            <a:off x="4696296" y="1377890"/>
            <a:ext cx="4148619" cy="1477328"/>
          </a:xfrm>
          <a:prstGeom prst="rect">
            <a:avLst/>
          </a:prstGeom>
          <a:noFill/>
        </p:spPr>
        <p:txBody>
          <a:bodyPr wrap="square" rtlCol="0">
            <a:spAutoFit/>
          </a:bodyPr>
          <a:lstStyle/>
          <a:p>
            <a:r>
              <a:rPr lang="en-US" dirty="0">
                <a:latin typeface="Gill Sans"/>
                <a:cs typeface="Gill Sans"/>
              </a:rPr>
              <a:t>In 2012 we were promised a system:</a:t>
            </a:r>
          </a:p>
          <a:p>
            <a:pPr marL="285750" indent="-285750">
              <a:buFont typeface="Arial"/>
              <a:buChar char="•"/>
            </a:pPr>
            <a:r>
              <a:rPr lang="en-US" dirty="0">
                <a:latin typeface="Gill Sans"/>
                <a:cs typeface="Gill Sans"/>
              </a:rPr>
              <a:t>Sequencer the size of a USB stick</a:t>
            </a:r>
          </a:p>
          <a:p>
            <a:pPr marL="285750" indent="-285750">
              <a:buFont typeface="Arial"/>
              <a:buChar char="•"/>
            </a:pPr>
            <a:r>
              <a:rPr lang="en-US" dirty="0">
                <a:latin typeface="Gill Sans"/>
                <a:cs typeface="Gill Sans"/>
              </a:rPr>
              <a:t>Long reads (over 100kb)</a:t>
            </a:r>
          </a:p>
          <a:p>
            <a:pPr marL="285750" indent="-285750">
              <a:buFont typeface="Arial"/>
              <a:buChar char="•"/>
            </a:pPr>
            <a:r>
              <a:rPr lang="en-US" dirty="0">
                <a:latin typeface="Gill Sans"/>
                <a:cs typeface="Gill Sans"/>
              </a:rPr>
              <a:t>Produce a human genome in 15 minutes for &lt;$1000!</a:t>
            </a:r>
          </a:p>
        </p:txBody>
      </p:sp>
    </p:spTree>
    <p:extLst>
      <p:ext uri="{BB962C8B-B14F-4D97-AF65-F5344CB8AC3E}">
        <p14:creationId xmlns:p14="http://schemas.microsoft.com/office/powerpoint/2010/main" val="3861509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Eventually, </a:t>
            </a:r>
            <a:r>
              <a:rPr lang="en-US" sz="2800" b="1" i="0" dirty="0" err="1">
                <a:latin typeface="Gill Sans"/>
                <a:cs typeface="Gill Sans"/>
              </a:rPr>
              <a:t>Nanopore</a:t>
            </a:r>
            <a:r>
              <a:rPr lang="en-US" sz="2800" b="1" i="0" dirty="0">
                <a:latin typeface="Gill Sans"/>
                <a:cs typeface="Gill Sans"/>
              </a:rPr>
              <a:t> is delivering</a:t>
            </a:r>
          </a:p>
        </p:txBody>
      </p:sp>
      <p:sp>
        <p:nvSpPr>
          <p:cNvPr id="2" name="TextBox 1"/>
          <p:cNvSpPr txBox="1"/>
          <p:nvPr/>
        </p:nvSpPr>
        <p:spPr>
          <a:xfrm>
            <a:off x="383371" y="1177662"/>
            <a:ext cx="8189129" cy="646331"/>
          </a:xfrm>
          <a:prstGeom prst="rect">
            <a:avLst/>
          </a:prstGeom>
          <a:noFill/>
        </p:spPr>
        <p:txBody>
          <a:bodyPr wrap="square" rtlCol="0">
            <a:spAutoFit/>
          </a:bodyPr>
          <a:lstStyle/>
          <a:p>
            <a:r>
              <a:rPr lang="en-US" dirty="0">
                <a:latin typeface="Gill Sans"/>
                <a:cs typeface="Gill Sans"/>
              </a:rPr>
              <a:t>2013… 2014… (some data) … 2015… (better chemistry) … 2016… more improvements … 2020!</a:t>
            </a:r>
          </a:p>
        </p:txBody>
      </p:sp>
      <p:pic>
        <p:nvPicPr>
          <p:cNvPr id="6" name="Picture 5"/>
          <p:cNvPicPr>
            <a:picLocks noChangeAspect="1"/>
          </p:cNvPicPr>
          <p:nvPr/>
        </p:nvPicPr>
        <p:blipFill>
          <a:blip r:embed="rId2"/>
          <a:stretch>
            <a:fillRect/>
          </a:stretch>
        </p:blipFill>
        <p:spPr>
          <a:xfrm>
            <a:off x="484164" y="1981200"/>
            <a:ext cx="4318000" cy="2882900"/>
          </a:xfrm>
          <a:prstGeom prst="rect">
            <a:avLst/>
          </a:prstGeom>
        </p:spPr>
      </p:pic>
      <p:sp>
        <p:nvSpPr>
          <p:cNvPr id="7" name="Rectangle 6"/>
          <p:cNvSpPr/>
          <p:nvPr/>
        </p:nvSpPr>
        <p:spPr>
          <a:xfrm>
            <a:off x="230164" y="4864100"/>
            <a:ext cx="4572000" cy="246221"/>
          </a:xfrm>
          <a:prstGeom prst="rect">
            <a:avLst/>
          </a:prstGeom>
        </p:spPr>
        <p:txBody>
          <a:bodyPr>
            <a:spAutoFit/>
          </a:bodyPr>
          <a:lstStyle/>
          <a:p>
            <a:pPr algn="r"/>
            <a:r>
              <a:rPr lang="en-US" sz="1000" dirty="0">
                <a:latin typeface="Gill Sans"/>
                <a:cs typeface="Gill Sans"/>
              </a:rPr>
              <a:t>http://www.21stcentech.com/gizmos-gadgets-</a:t>
            </a:r>
            <a:r>
              <a:rPr lang="en-US" sz="1000" dirty="0" err="1">
                <a:latin typeface="Gill Sans"/>
                <a:cs typeface="Gill Sans"/>
              </a:rPr>
              <a:t>dna</a:t>
            </a:r>
            <a:r>
              <a:rPr lang="en-US" sz="1000" dirty="0">
                <a:latin typeface="Gill Sans"/>
                <a:cs typeface="Gill Sans"/>
              </a:rPr>
              <a:t>-testing-field/</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939" y="5284682"/>
            <a:ext cx="3282615" cy="1431220"/>
          </a:xfrm>
          <a:prstGeom prst="rect">
            <a:avLst/>
          </a:prstGeom>
        </p:spPr>
      </p:pic>
      <p:sp>
        <p:nvSpPr>
          <p:cNvPr id="9" name="TextBox 8"/>
          <p:cNvSpPr txBox="1"/>
          <p:nvPr/>
        </p:nvSpPr>
        <p:spPr>
          <a:xfrm>
            <a:off x="5175511" y="2005227"/>
            <a:ext cx="3728883" cy="3416320"/>
          </a:xfrm>
          <a:prstGeom prst="rect">
            <a:avLst/>
          </a:prstGeom>
          <a:noFill/>
        </p:spPr>
        <p:txBody>
          <a:bodyPr wrap="square" rtlCol="0">
            <a:spAutoFit/>
          </a:bodyPr>
          <a:lstStyle/>
          <a:p>
            <a:pPr marL="285750" indent="-285750">
              <a:buFont typeface="Arial"/>
              <a:buChar char="•"/>
            </a:pPr>
            <a:r>
              <a:rPr lang="en-US" sz="2400" dirty="0">
                <a:latin typeface="Gill Sans"/>
                <a:cs typeface="Gill Sans"/>
              </a:rPr>
              <a:t>Literally pocket-sized</a:t>
            </a:r>
          </a:p>
          <a:p>
            <a:pPr marL="285750" indent="-285750">
              <a:buFont typeface="Arial"/>
              <a:buChar char="•"/>
            </a:pPr>
            <a:endParaRPr lang="en-US" sz="2400" dirty="0">
              <a:latin typeface="Gill Sans"/>
              <a:cs typeface="Gill Sans"/>
            </a:endParaRPr>
          </a:p>
          <a:p>
            <a:pPr marL="285750" indent="-285750">
              <a:buFont typeface="Arial"/>
              <a:buChar char="•"/>
            </a:pPr>
            <a:r>
              <a:rPr lang="en-US" sz="2400" dirty="0">
                <a:latin typeface="Gill Sans"/>
                <a:cs typeface="Gill Sans"/>
              </a:rPr>
              <a:t>10 minute sample prep</a:t>
            </a:r>
          </a:p>
          <a:p>
            <a:pPr marL="285750" indent="-285750">
              <a:buFont typeface="Arial"/>
              <a:buChar char="•"/>
            </a:pPr>
            <a:endParaRPr lang="en-US" sz="2400" dirty="0">
              <a:latin typeface="Gill Sans"/>
              <a:cs typeface="Gill Sans"/>
            </a:endParaRPr>
          </a:p>
          <a:p>
            <a:pPr marL="285750" indent="-285750">
              <a:buFont typeface="Arial"/>
              <a:buChar char="•"/>
            </a:pPr>
            <a:r>
              <a:rPr lang="en-US" sz="2400" dirty="0">
                <a:latin typeface="Gill Sans"/>
                <a:cs typeface="Gill Sans"/>
              </a:rPr>
              <a:t>Real-time analysis as DNA read through </a:t>
            </a:r>
            <a:r>
              <a:rPr lang="en-US" sz="2400" dirty="0" err="1">
                <a:latin typeface="Gill Sans"/>
                <a:cs typeface="Gill Sans"/>
              </a:rPr>
              <a:t>nanopores</a:t>
            </a:r>
            <a:endParaRPr lang="en-US" sz="2400" dirty="0">
              <a:latin typeface="Gill Sans"/>
              <a:cs typeface="Gill Sans"/>
            </a:endParaRPr>
          </a:p>
          <a:p>
            <a:pPr marL="285750" indent="-285750">
              <a:buFont typeface="Arial"/>
              <a:buChar char="•"/>
            </a:pPr>
            <a:endParaRPr lang="en-US" sz="2400" dirty="0">
              <a:latin typeface="Gill Sans"/>
              <a:cs typeface="Gill Sans"/>
            </a:endParaRPr>
          </a:p>
          <a:p>
            <a:pPr marL="285750" indent="-285750">
              <a:buFont typeface="Arial"/>
              <a:buChar char="•"/>
            </a:pPr>
            <a:r>
              <a:rPr lang="en-US" sz="2400" dirty="0">
                <a:latin typeface="Gill Sans"/>
                <a:cs typeface="Gill Sans"/>
              </a:rPr>
              <a:t>Reads are dozens of kb long</a:t>
            </a:r>
          </a:p>
        </p:txBody>
      </p:sp>
    </p:spTree>
    <p:extLst>
      <p:ext uri="{BB962C8B-B14F-4D97-AF65-F5344CB8AC3E}">
        <p14:creationId xmlns:p14="http://schemas.microsoft.com/office/powerpoint/2010/main" val="1271264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Recall from JC3: NGS left a lot unsolved</a:t>
            </a:r>
            <a:endParaRPr lang="en-US" sz="2800" b="1" i="0" dirty="0">
              <a:latin typeface="Gill Sans"/>
              <a:cs typeface="Gill Sans"/>
            </a:endParaRPr>
          </a:p>
        </p:txBody>
      </p:sp>
      <p:pic>
        <p:nvPicPr>
          <p:cNvPr id="1026" name="Picture 2" descr="figure1">
            <a:extLst>
              <a:ext uri="{FF2B5EF4-FFF2-40B4-BE49-F238E27FC236}">
                <a16:creationId xmlns:a16="http://schemas.microsoft.com/office/drawing/2014/main" id="{91D32E35-1EDB-7044-99B7-DF2C5D0C820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6693" y="1357665"/>
            <a:ext cx="6170613" cy="48733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9125F6-254F-EA4C-AAE1-D52015ADEB21}"/>
              </a:ext>
            </a:extLst>
          </p:cNvPr>
          <p:cNvSpPr txBox="1"/>
          <p:nvPr/>
        </p:nvSpPr>
        <p:spPr>
          <a:xfrm>
            <a:off x="0" y="6488668"/>
            <a:ext cx="3583417" cy="369332"/>
          </a:xfrm>
          <a:prstGeom prst="rect">
            <a:avLst/>
          </a:prstGeom>
          <a:noFill/>
        </p:spPr>
        <p:txBody>
          <a:bodyPr wrap="none" rtlCol="0">
            <a:spAutoFit/>
          </a:bodyPr>
          <a:lstStyle/>
          <a:p>
            <a:r>
              <a:rPr lang="en-US" dirty="0">
                <a:latin typeface="Gill Sans MT" panose="020B0502020104020203" pitchFamily="34" charset="77"/>
              </a:rPr>
              <a:t>Wright, et al. </a:t>
            </a:r>
            <a:r>
              <a:rPr lang="en-US" i="1" dirty="0">
                <a:latin typeface="Gill Sans MT" panose="020B0502020104020203" pitchFamily="34" charset="77"/>
              </a:rPr>
              <a:t>Nature Reviews Genetics</a:t>
            </a:r>
            <a:endParaRPr lang="en-US" dirty="0">
              <a:latin typeface="Gill Sans MT" panose="020B0502020104020203" pitchFamily="34" charset="77"/>
            </a:endParaRPr>
          </a:p>
        </p:txBody>
      </p:sp>
    </p:spTree>
    <p:extLst>
      <p:ext uri="{BB962C8B-B14F-4D97-AF65-F5344CB8AC3E}">
        <p14:creationId xmlns:p14="http://schemas.microsoft.com/office/powerpoint/2010/main" val="1965325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The </a:t>
            </a:r>
            <a:r>
              <a:rPr lang="en-US" sz="2800" b="1" i="0" dirty="0" err="1">
                <a:latin typeface="Gill Sans"/>
                <a:cs typeface="Gill Sans"/>
              </a:rPr>
              <a:t>MinION</a:t>
            </a:r>
            <a:r>
              <a:rPr lang="en-US" sz="2800" b="1" i="0" dirty="0">
                <a:latin typeface="Gill Sans"/>
                <a:cs typeface="Gill Sans"/>
              </a:rPr>
              <a:t> is literally a USB stick</a:t>
            </a:r>
          </a:p>
        </p:txBody>
      </p:sp>
      <p:pic>
        <p:nvPicPr>
          <p:cNvPr id="6" name="Picture 5"/>
          <p:cNvPicPr>
            <a:picLocks noChangeAspect="1"/>
          </p:cNvPicPr>
          <p:nvPr/>
        </p:nvPicPr>
        <p:blipFill>
          <a:blip r:embed="rId2"/>
          <a:stretch>
            <a:fillRect/>
          </a:stretch>
        </p:blipFill>
        <p:spPr>
          <a:xfrm>
            <a:off x="1407034" y="1201036"/>
            <a:ext cx="6080683" cy="5517263"/>
          </a:xfrm>
          <a:prstGeom prst="rect">
            <a:avLst/>
          </a:prstGeom>
        </p:spPr>
      </p:pic>
      <p:sp>
        <p:nvSpPr>
          <p:cNvPr id="7" name="TextBox 6"/>
          <p:cNvSpPr txBox="1"/>
          <p:nvPr/>
        </p:nvSpPr>
        <p:spPr>
          <a:xfrm>
            <a:off x="7416820" y="6611779"/>
            <a:ext cx="1727180" cy="246221"/>
          </a:xfrm>
          <a:prstGeom prst="rect">
            <a:avLst/>
          </a:prstGeom>
          <a:noFill/>
        </p:spPr>
        <p:txBody>
          <a:bodyPr wrap="none" rtlCol="0">
            <a:spAutoFit/>
          </a:bodyPr>
          <a:lstStyle/>
          <a:p>
            <a:r>
              <a:rPr lang="en-US" sz="1000" dirty="0" err="1">
                <a:latin typeface="Gill Sans"/>
                <a:cs typeface="Gill Sans"/>
              </a:rPr>
              <a:t>Erlich</a:t>
            </a:r>
            <a:r>
              <a:rPr lang="en-US" sz="1000" dirty="0">
                <a:latin typeface="Gill Sans"/>
                <a:cs typeface="Gill Sans"/>
              </a:rPr>
              <a:t> 2016 </a:t>
            </a:r>
            <a:r>
              <a:rPr lang="en-US" sz="1000" i="1" dirty="0">
                <a:latin typeface="Gill Sans"/>
                <a:cs typeface="Gill Sans"/>
              </a:rPr>
              <a:t>Genome Research</a:t>
            </a:r>
            <a:endParaRPr lang="en-US" sz="1000" dirty="0">
              <a:latin typeface="Gill Sans"/>
              <a:cs typeface="Gill Sans"/>
            </a:endParaRPr>
          </a:p>
        </p:txBody>
      </p:sp>
    </p:spTree>
    <p:extLst>
      <p:ext uri="{BB962C8B-B14F-4D97-AF65-F5344CB8AC3E}">
        <p14:creationId xmlns:p14="http://schemas.microsoft.com/office/powerpoint/2010/main" val="1288070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err="1">
                <a:latin typeface="Gill Sans"/>
                <a:cs typeface="Gill Sans"/>
              </a:rPr>
              <a:t>Nanopore</a:t>
            </a:r>
            <a:r>
              <a:rPr lang="en-US" sz="2800" b="1" i="0" dirty="0">
                <a:latin typeface="Gill Sans"/>
                <a:cs typeface="Gill Sans"/>
              </a:rPr>
              <a:t> sequencing</a:t>
            </a:r>
          </a:p>
        </p:txBody>
      </p:sp>
      <p:pic>
        <p:nvPicPr>
          <p:cNvPr id="2" name="Picture 1"/>
          <p:cNvPicPr>
            <a:picLocks noChangeAspect="1"/>
          </p:cNvPicPr>
          <p:nvPr/>
        </p:nvPicPr>
        <p:blipFill>
          <a:blip r:embed="rId2"/>
          <a:stretch>
            <a:fillRect/>
          </a:stretch>
        </p:blipFill>
        <p:spPr>
          <a:xfrm>
            <a:off x="1823975" y="1138256"/>
            <a:ext cx="5120926" cy="5420201"/>
          </a:xfrm>
          <a:prstGeom prst="rect">
            <a:avLst/>
          </a:prstGeom>
        </p:spPr>
      </p:pic>
      <p:sp>
        <p:nvSpPr>
          <p:cNvPr id="6" name="Rectangle 5"/>
          <p:cNvSpPr/>
          <p:nvPr/>
        </p:nvSpPr>
        <p:spPr>
          <a:xfrm>
            <a:off x="4572000" y="6596990"/>
            <a:ext cx="4572000" cy="246221"/>
          </a:xfrm>
          <a:prstGeom prst="rect">
            <a:avLst/>
          </a:prstGeom>
        </p:spPr>
        <p:txBody>
          <a:bodyPr>
            <a:spAutoFit/>
          </a:bodyPr>
          <a:lstStyle/>
          <a:p>
            <a:pPr algn="r"/>
            <a:r>
              <a:rPr lang="en-US" sz="1000" dirty="0">
                <a:latin typeface="Gill Sans"/>
                <a:cs typeface="Gill Sans"/>
              </a:rPr>
              <a:t>http://www2.technologyreview.com/news/427677/</a:t>
            </a:r>
            <a:r>
              <a:rPr lang="en-US" sz="1000" dirty="0" err="1">
                <a:latin typeface="Gill Sans"/>
                <a:cs typeface="Gill Sans"/>
              </a:rPr>
              <a:t>nanopore</a:t>
            </a:r>
            <a:r>
              <a:rPr lang="en-US" sz="1000" dirty="0">
                <a:latin typeface="Gill Sans"/>
                <a:cs typeface="Gill Sans"/>
              </a:rPr>
              <a:t>-sequencing/</a:t>
            </a:r>
          </a:p>
        </p:txBody>
      </p:sp>
    </p:spTree>
    <p:extLst>
      <p:ext uri="{BB962C8B-B14F-4D97-AF65-F5344CB8AC3E}">
        <p14:creationId xmlns:p14="http://schemas.microsoft.com/office/powerpoint/2010/main" val="3111137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Nanopore sequencing – the </a:t>
            </a:r>
            <a:r>
              <a:rPr lang="en-US" sz="2800" b="1" i="0" dirty="0" err="1">
                <a:latin typeface="Gill Sans"/>
                <a:cs typeface="Gill Sans"/>
              </a:rPr>
              <a:t>flowcell</a:t>
            </a:r>
            <a:endParaRPr lang="en-US" sz="2800" b="1" i="0" dirty="0">
              <a:latin typeface="Gill Sans"/>
              <a:cs typeface="Gill Sans"/>
            </a:endParaRPr>
          </a:p>
        </p:txBody>
      </p:sp>
      <p:sp>
        <p:nvSpPr>
          <p:cNvPr id="7" name="Rectangle 6">
            <a:extLst>
              <a:ext uri="{FF2B5EF4-FFF2-40B4-BE49-F238E27FC236}">
                <a16:creationId xmlns:a16="http://schemas.microsoft.com/office/drawing/2014/main" id="{2D3FC45F-F21B-0B46-BF0F-ED66652E65F3}"/>
              </a:ext>
            </a:extLst>
          </p:cNvPr>
          <p:cNvSpPr/>
          <p:nvPr/>
        </p:nvSpPr>
        <p:spPr>
          <a:xfrm>
            <a:off x="267629" y="3557239"/>
            <a:ext cx="3568391" cy="50136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49819D8-F388-7644-99C8-A5769F5EEA84}"/>
              </a:ext>
            </a:extLst>
          </p:cNvPr>
          <p:cNvGrpSpPr/>
          <p:nvPr/>
        </p:nvGrpSpPr>
        <p:grpSpPr>
          <a:xfrm>
            <a:off x="1471961" y="3021981"/>
            <a:ext cx="869795" cy="1048214"/>
            <a:chOff x="1471961" y="3021981"/>
            <a:chExt cx="869795" cy="1048214"/>
          </a:xfrm>
        </p:grpSpPr>
        <p:sp>
          <p:nvSpPr>
            <p:cNvPr id="8" name="Rounded Rectangle 7">
              <a:extLst>
                <a:ext uri="{FF2B5EF4-FFF2-40B4-BE49-F238E27FC236}">
                  <a16:creationId xmlns:a16="http://schemas.microsoft.com/office/drawing/2014/main" id="{DFF9D682-1323-C249-8D5B-10D123F04C0C}"/>
                </a:ext>
              </a:extLst>
            </p:cNvPr>
            <p:cNvSpPr/>
            <p:nvPr/>
          </p:nvSpPr>
          <p:spPr>
            <a:xfrm>
              <a:off x="1471961" y="3300761"/>
              <a:ext cx="869795" cy="769434"/>
            </a:xfrm>
            <a:prstGeom prst="round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0221CA0-F88B-C742-AB3D-1E3721152CA2}"/>
                </a:ext>
              </a:extLst>
            </p:cNvPr>
            <p:cNvSpPr/>
            <p:nvPr/>
          </p:nvSpPr>
          <p:spPr>
            <a:xfrm>
              <a:off x="1616926" y="3021981"/>
              <a:ext cx="591015" cy="769434"/>
            </a:xfrm>
            <a:prstGeom prst="round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4ED92E63-4703-C640-996B-130634DBD0A5}"/>
              </a:ext>
            </a:extLst>
          </p:cNvPr>
          <p:cNvSpPr txBox="1"/>
          <p:nvPr/>
        </p:nvSpPr>
        <p:spPr>
          <a:xfrm>
            <a:off x="2720447" y="3729079"/>
            <a:ext cx="1213858" cy="369332"/>
          </a:xfrm>
          <a:prstGeom prst="rect">
            <a:avLst/>
          </a:prstGeom>
          <a:noFill/>
        </p:spPr>
        <p:txBody>
          <a:bodyPr wrap="none" rtlCol="0">
            <a:spAutoFit/>
          </a:bodyPr>
          <a:lstStyle/>
          <a:p>
            <a:r>
              <a:rPr lang="en-US" dirty="0">
                <a:latin typeface="Gill Sans MT" panose="020B0502020104020203" pitchFamily="34" charset="77"/>
              </a:rPr>
              <a:t>membrane</a:t>
            </a:r>
          </a:p>
        </p:txBody>
      </p:sp>
      <p:sp>
        <p:nvSpPr>
          <p:cNvPr id="12" name="TextBox 11">
            <a:extLst>
              <a:ext uri="{FF2B5EF4-FFF2-40B4-BE49-F238E27FC236}">
                <a16:creationId xmlns:a16="http://schemas.microsoft.com/office/drawing/2014/main" id="{CEF0D5CA-F054-F743-AB42-97621C26322E}"/>
              </a:ext>
            </a:extLst>
          </p:cNvPr>
          <p:cNvSpPr txBox="1"/>
          <p:nvPr/>
        </p:nvSpPr>
        <p:spPr>
          <a:xfrm>
            <a:off x="2207941" y="2976705"/>
            <a:ext cx="1143455" cy="369332"/>
          </a:xfrm>
          <a:prstGeom prst="rect">
            <a:avLst/>
          </a:prstGeom>
          <a:noFill/>
        </p:spPr>
        <p:txBody>
          <a:bodyPr wrap="none" rtlCol="0">
            <a:spAutoFit/>
          </a:bodyPr>
          <a:lstStyle/>
          <a:p>
            <a:r>
              <a:rPr lang="en-US" dirty="0">
                <a:latin typeface="Gill Sans MT" panose="020B0502020104020203" pitchFamily="34" charset="77"/>
              </a:rPr>
              <a:t>Nanopore</a:t>
            </a:r>
          </a:p>
        </p:txBody>
      </p:sp>
      <p:sp>
        <p:nvSpPr>
          <p:cNvPr id="13" name="Rectangle 12">
            <a:extLst>
              <a:ext uri="{FF2B5EF4-FFF2-40B4-BE49-F238E27FC236}">
                <a16:creationId xmlns:a16="http://schemas.microsoft.com/office/drawing/2014/main" id="{A42D7FB2-B7FB-8143-9973-7EB202523598}"/>
              </a:ext>
            </a:extLst>
          </p:cNvPr>
          <p:cNvSpPr/>
          <p:nvPr/>
        </p:nvSpPr>
        <p:spPr>
          <a:xfrm>
            <a:off x="1214369" y="2475571"/>
            <a:ext cx="45719" cy="144408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FB0BA2C-0406-0E4E-A338-F81EB6C28926}"/>
              </a:ext>
            </a:extLst>
          </p:cNvPr>
          <p:cNvSpPr txBox="1"/>
          <p:nvPr/>
        </p:nvSpPr>
        <p:spPr>
          <a:xfrm>
            <a:off x="442780" y="2290905"/>
            <a:ext cx="794448" cy="369332"/>
          </a:xfrm>
          <a:prstGeom prst="rect">
            <a:avLst/>
          </a:prstGeom>
          <a:noFill/>
        </p:spPr>
        <p:txBody>
          <a:bodyPr wrap="none" rtlCol="0">
            <a:spAutoFit/>
          </a:bodyPr>
          <a:lstStyle/>
          <a:p>
            <a:r>
              <a:rPr lang="en-US" dirty="0">
                <a:latin typeface="Gill Sans MT" panose="020B0502020104020203" pitchFamily="34" charset="77"/>
              </a:rPr>
              <a:t>Tether</a:t>
            </a:r>
          </a:p>
        </p:txBody>
      </p:sp>
      <p:pic>
        <p:nvPicPr>
          <p:cNvPr id="15" name="Picture 14">
            <a:extLst>
              <a:ext uri="{FF2B5EF4-FFF2-40B4-BE49-F238E27FC236}">
                <a16:creationId xmlns:a16="http://schemas.microsoft.com/office/drawing/2014/main" id="{4491247A-6366-4848-89D7-533ED67494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12" y="4800267"/>
            <a:ext cx="4694663" cy="1823866"/>
          </a:xfrm>
          <a:prstGeom prst="rect">
            <a:avLst/>
          </a:prstGeom>
        </p:spPr>
      </p:pic>
      <p:cxnSp>
        <p:nvCxnSpPr>
          <p:cNvPr id="17" name="Straight Connector 16">
            <a:extLst>
              <a:ext uri="{FF2B5EF4-FFF2-40B4-BE49-F238E27FC236}">
                <a16:creationId xmlns:a16="http://schemas.microsoft.com/office/drawing/2014/main" id="{552D5A9D-80B2-CF46-8764-C5A3DBBA29B0}"/>
              </a:ext>
            </a:extLst>
          </p:cNvPr>
          <p:cNvCxnSpPr/>
          <p:nvPr/>
        </p:nvCxnSpPr>
        <p:spPr>
          <a:xfrm flipH="1" flipV="1">
            <a:off x="267629" y="4288985"/>
            <a:ext cx="1784195" cy="152111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536458BE-1E1B-B943-AE17-7A43EAA18A8C}"/>
              </a:ext>
            </a:extLst>
          </p:cNvPr>
          <p:cNvCxnSpPr/>
          <p:nvPr/>
        </p:nvCxnSpPr>
        <p:spPr>
          <a:xfrm flipV="1">
            <a:off x="2207941" y="4243709"/>
            <a:ext cx="1628079" cy="1468491"/>
          </a:xfrm>
          <a:prstGeom prst="line">
            <a:avLst/>
          </a:prstGeom>
        </p:spPr>
        <p:style>
          <a:lnRef idx="2">
            <a:schemeClr val="dk1"/>
          </a:lnRef>
          <a:fillRef idx="0">
            <a:schemeClr val="dk1"/>
          </a:fillRef>
          <a:effectRef idx="1">
            <a:schemeClr val="dk1"/>
          </a:effectRef>
          <a:fontRef idx="minor">
            <a:schemeClr val="tx1"/>
          </a:fontRef>
        </p:style>
      </p:cxnSp>
      <p:sp>
        <p:nvSpPr>
          <p:cNvPr id="20" name="Rectangle 19">
            <a:extLst>
              <a:ext uri="{FF2B5EF4-FFF2-40B4-BE49-F238E27FC236}">
                <a16:creationId xmlns:a16="http://schemas.microsoft.com/office/drawing/2014/main" id="{A2BCE9CA-76BA-CB40-B4F8-106E7ED99D3B}"/>
              </a:ext>
            </a:extLst>
          </p:cNvPr>
          <p:cNvSpPr/>
          <p:nvPr/>
        </p:nvSpPr>
        <p:spPr>
          <a:xfrm>
            <a:off x="1" y="6562130"/>
            <a:ext cx="3836020" cy="307777"/>
          </a:xfrm>
          <a:prstGeom prst="rect">
            <a:avLst/>
          </a:prstGeom>
        </p:spPr>
        <p:txBody>
          <a:bodyPr wrap="square">
            <a:spAutoFit/>
          </a:bodyPr>
          <a:lstStyle/>
          <a:p>
            <a:r>
              <a:rPr lang="en-US" sz="1400" dirty="0">
                <a:hlinkClick r:id="rId4"/>
              </a:rPr>
              <a:t>https://www.youtube.com/watch?v=RcP85JHLmnI</a:t>
            </a:r>
            <a:endParaRPr lang="en-US" sz="1400" dirty="0"/>
          </a:p>
        </p:txBody>
      </p:sp>
      <p:grpSp>
        <p:nvGrpSpPr>
          <p:cNvPr id="40" name="Group 39">
            <a:extLst>
              <a:ext uri="{FF2B5EF4-FFF2-40B4-BE49-F238E27FC236}">
                <a16:creationId xmlns:a16="http://schemas.microsoft.com/office/drawing/2014/main" id="{911307C9-065B-354D-99E3-08C2ECCDBDA7}"/>
              </a:ext>
            </a:extLst>
          </p:cNvPr>
          <p:cNvGrpSpPr/>
          <p:nvPr/>
        </p:nvGrpSpPr>
        <p:grpSpPr>
          <a:xfrm>
            <a:off x="1630136" y="3062870"/>
            <a:ext cx="468350" cy="953719"/>
            <a:chOff x="4337824" y="1990574"/>
            <a:chExt cx="468350" cy="953719"/>
          </a:xfrm>
        </p:grpSpPr>
        <p:sp>
          <p:nvSpPr>
            <p:cNvPr id="33" name="Oval 32">
              <a:extLst>
                <a:ext uri="{FF2B5EF4-FFF2-40B4-BE49-F238E27FC236}">
                  <a16:creationId xmlns:a16="http://schemas.microsoft.com/office/drawing/2014/main" id="{593F01F7-75B5-1B4B-A852-720CAD9748B9}"/>
                </a:ext>
              </a:extLst>
            </p:cNvPr>
            <p:cNvSpPr/>
            <p:nvPr/>
          </p:nvSpPr>
          <p:spPr>
            <a:xfrm>
              <a:off x="4415883" y="2029522"/>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DCCB1C2-5C1A-5549-B7CD-6BF0B9ABF52A}"/>
                </a:ext>
              </a:extLst>
            </p:cNvPr>
            <p:cNvSpPr/>
            <p:nvPr/>
          </p:nvSpPr>
          <p:spPr>
            <a:xfrm>
              <a:off x="4337824" y="2256780"/>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8D44C63-C023-7A4D-AD17-5400ADFE87F6}"/>
                </a:ext>
              </a:extLst>
            </p:cNvPr>
            <p:cNvSpPr/>
            <p:nvPr/>
          </p:nvSpPr>
          <p:spPr>
            <a:xfrm>
              <a:off x="4572000" y="2358668"/>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B0B2B98-D9A1-D741-B777-D35A05959053}"/>
                </a:ext>
              </a:extLst>
            </p:cNvPr>
            <p:cNvSpPr/>
            <p:nvPr/>
          </p:nvSpPr>
          <p:spPr>
            <a:xfrm>
              <a:off x="4627755" y="1990574"/>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7E00754-C84E-E941-A046-89FAC4005F42}"/>
                </a:ext>
              </a:extLst>
            </p:cNvPr>
            <p:cNvSpPr/>
            <p:nvPr/>
          </p:nvSpPr>
          <p:spPr>
            <a:xfrm>
              <a:off x="4376853" y="2514785"/>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096DC28-F259-714E-BCC8-B2DB6FADEE5B}"/>
                </a:ext>
              </a:extLst>
            </p:cNvPr>
            <p:cNvSpPr/>
            <p:nvPr/>
          </p:nvSpPr>
          <p:spPr>
            <a:xfrm>
              <a:off x="4650057" y="2680954"/>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44D7DDF-49DA-D04D-8C69-C2D68374A709}"/>
                </a:ext>
              </a:extLst>
            </p:cNvPr>
            <p:cNvSpPr/>
            <p:nvPr/>
          </p:nvSpPr>
          <p:spPr>
            <a:xfrm>
              <a:off x="4376853" y="2788176"/>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7473AE03-3C5D-A245-A22A-B3C84DE72B90}"/>
              </a:ext>
            </a:extLst>
          </p:cNvPr>
          <p:cNvSpPr txBox="1"/>
          <p:nvPr/>
        </p:nvSpPr>
        <p:spPr>
          <a:xfrm>
            <a:off x="1805588" y="2582677"/>
            <a:ext cx="2998128" cy="369332"/>
          </a:xfrm>
          <a:prstGeom prst="rect">
            <a:avLst/>
          </a:prstGeom>
          <a:noFill/>
        </p:spPr>
        <p:txBody>
          <a:bodyPr wrap="none" rtlCol="0">
            <a:spAutoFit/>
          </a:bodyPr>
          <a:lstStyle/>
          <a:p>
            <a:r>
              <a:rPr lang="en-US" dirty="0">
                <a:latin typeface="Gill Sans MT" panose="020B0502020104020203" pitchFamily="34" charset="77"/>
              </a:rPr>
              <a:t>Flow of ions through the pore</a:t>
            </a:r>
          </a:p>
        </p:txBody>
      </p:sp>
    </p:spTree>
    <p:extLst>
      <p:ext uri="{BB962C8B-B14F-4D97-AF65-F5344CB8AC3E}">
        <p14:creationId xmlns:p14="http://schemas.microsoft.com/office/powerpoint/2010/main" val="376259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P spid="13" grpId="0" animBg="1"/>
      <p:bldP spid="14"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Nanopore sequencing</a:t>
            </a:r>
          </a:p>
        </p:txBody>
      </p:sp>
      <p:sp>
        <p:nvSpPr>
          <p:cNvPr id="7" name="Rectangle 6">
            <a:extLst>
              <a:ext uri="{FF2B5EF4-FFF2-40B4-BE49-F238E27FC236}">
                <a16:creationId xmlns:a16="http://schemas.microsoft.com/office/drawing/2014/main" id="{2D3FC45F-F21B-0B46-BF0F-ED66652E65F3}"/>
              </a:ext>
            </a:extLst>
          </p:cNvPr>
          <p:cNvSpPr/>
          <p:nvPr/>
        </p:nvSpPr>
        <p:spPr>
          <a:xfrm>
            <a:off x="267629" y="3557240"/>
            <a:ext cx="3568391" cy="51295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49819D8-F388-7644-99C8-A5769F5EEA84}"/>
              </a:ext>
            </a:extLst>
          </p:cNvPr>
          <p:cNvGrpSpPr/>
          <p:nvPr/>
        </p:nvGrpSpPr>
        <p:grpSpPr>
          <a:xfrm>
            <a:off x="1471961" y="3021981"/>
            <a:ext cx="869795" cy="1048214"/>
            <a:chOff x="1471961" y="3021981"/>
            <a:chExt cx="869795" cy="1048214"/>
          </a:xfrm>
        </p:grpSpPr>
        <p:sp>
          <p:nvSpPr>
            <p:cNvPr id="8" name="Rounded Rectangle 7">
              <a:extLst>
                <a:ext uri="{FF2B5EF4-FFF2-40B4-BE49-F238E27FC236}">
                  <a16:creationId xmlns:a16="http://schemas.microsoft.com/office/drawing/2014/main" id="{DFF9D682-1323-C249-8D5B-10D123F04C0C}"/>
                </a:ext>
              </a:extLst>
            </p:cNvPr>
            <p:cNvSpPr/>
            <p:nvPr/>
          </p:nvSpPr>
          <p:spPr>
            <a:xfrm>
              <a:off x="1471961" y="3300761"/>
              <a:ext cx="869795" cy="769434"/>
            </a:xfrm>
            <a:prstGeom prst="round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0221CA0-F88B-C742-AB3D-1E3721152CA2}"/>
                </a:ext>
              </a:extLst>
            </p:cNvPr>
            <p:cNvSpPr/>
            <p:nvPr/>
          </p:nvSpPr>
          <p:spPr>
            <a:xfrm>
              <a:off x="1616926" y="3021981"/>
              <a:ext cx="591015" cy="769434"/>
            </a:xfrm>
            <a:prstGeom prst="round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73DF42E0-BE37-C94E-B5CA-7524A115325E}"/>
              </a:ext>
            </a:extLst>
          </p:cNvPr>
          <p:cNvGrpSpPr/>
          <p:nvPr/>
        </p:nvGrpSpPr>
        <p:grpSpPr>
          <a:xfrm>
            <a:off x="4337824" y="1531292"/>
            <a:ext cx="4169597" cy="1289583"/>
            <a:chOff x="2341756" y="1209004"/>
            <a:chExt cx="4169597" cy="1289583"/>
          </a:xfrm>
        </p:grpSpPr>
        <p:sp>
          <p:nvSpPr>
            <p:cNvPr id="44" name="Freeform 43">
              <a:extLst>
                <a:ext uri="{FF2B5EF4-FFF2-40B4-BE49-F238E27FC236}">
                  <a16:creationId xmlns:a16="http://schemas.microsoft.com/office/drawing/2014/main" id="{48D016A7-583E-3A47-B72F-CB138222BF65}"/>
                </a:ext>
              </a:extLst>
            </p:cNvPr>
            <p:cNvSpPr/>
            <p:nvPr/>
          </p:nvSpPr>
          <p:spPr>
            <a:xfrm>
              <a:off x="2720447" y="1324371"/>
              <a:ext cx="2241395" cy="880947"/>
            </a:xfrm>
            <a:custGeom>
              <a:avLst/>
              <a:gdLst>
                <a:gd name="connsiteX0" fmla="*/ 0 w 2241395"/>
                <a:gd name="connsiteY0" fmla="*/ 880947 h 880947"/>
                <a:gd name="connsiteX1" fmla="*/ 11151 w 2241395"/>
                <a:gd name="connsiteY1" fmla="*/ 802888 h 880947"/>
                <a:gd name="connsiteX2" fmla="*/ 55756 w 2241395"/>
                <a:gd name="connsiteY2" fmla="*/ 747132 h 880947"/>
                <a:gd name="connsiteX3" fmla="*/ 100361 w 2241395"/>
                <a:gd name="connsiteY3" fmla="*/ 724830 h 880947"/>
                <a:gd name="connsiteX4" fmla="*/ 133815 w 2241395"/>
                <a:gd name="connsiteY4" fmla="*/ 702527 h 880947"/>
                <a:gd name="connsiteX5" fmla="*/ 223024 w 2241395"/>
                <a:gd name="connsiteY5" fmla="*/ 680225 h 880947"/>
                <a:gd name="connsiteX6" fmla="*/ 267629 w 2241395"/>
                <a:gd name="connsiteY6" fmla="*/ 657922 h 880947"/>
                <a:gd name="connsiteX7" fmla="*/ 446049 w 2241395"/>
                <a:gd name="connsiteY7" fmla="*/ 657922 h 880947"/>
                <a:gd name="connsiteX8" fmla="*/ 568712 w 2241395"/>
                <a:gd name="connsiteY8" fmla="*/ 680225 h 880947"/>
                <a:gd name="connsiteX9" fmla="*/ 735980 w 2241395"/>
                <a:gd name="connsiteY9" fmla="*/ 724830 h 880947"/>
                <a:gd name="connsiteX10" fmla="*/ 847493 w 2241395"/>
                <a:gd name="connsiteY10" fmla="*/ 713679 h 880947"/>
                <a:gd name="connsiteX11" fmla="*/ 880946 w 2241395"/>
                <a:gd name="connsiteY11" fmla="*/ 702527 h 880947"/>
                <a:gd name="connsiteX12" fmla="*/ 947854 w 2241395"/>
                <a:gd name="connsiteY12" fmla="*/ 624469 h 880947"/>
                <a:gd name="connsiteX13" fmla="*/ 981307 w 2241395"/>
                <a:gd name="connsiteY13" fmla="*/ 501805 h 880947"/>
                <a:gd name="connsiteX14" fmla="*/ 1003610 w 2241395"/>
                <a:gd name="connsiteY14" fmla="*/ 457200 h 880947"/>
                <a:gd name="connsiteX15" fmla="*/ 1081668 w 2241395"/>
                <a:gd name="connsiteY15" fmla="*/ 390293 h 880947"/>
                <a:gd name="connsiteX16" fmla="*/ 1115122 w 2241395"/>
                <a:gd name="connsiteY16" fmla="*/ 379142 h 880947"/>
                <a:gd name="connsiteX17" fmla="*/ 1193180 w 2241395"/>
                <a:gd name="connsiteY17" fmla="*/ 345688 h 880947"/>
                <a:gd name="connsiteX18" fmla="*/ 1349298 w 2241395"/>
                <a:gd name="connsiteY18" fmla="*/ 356840 h 880947"/>
                <a:gd name="connsiteX19" fmla="*/ 1438507 w 2241395"/>
                <a:gd name="connsiteY19" fmla="*/ 367991 h 880947"/>
                <a:gd name="connsiteX20" fmla="*/ 1717288 w 2241395"/>
                <a:gd name="connsiteY20" fmla="*/ 356840 h 880947"/>
                <a:gd name="connsiteX21" fmla="*/ 1761893 w 2241395"/>
                <a:gd name="connsiteY21" fmla="*/ 345688 h 880947"/>
                <a:gd name="connsiteX22" fmla="*/ 1862254 w 2241395"/>
                <a:gd name="connsiteY22" fmla="*/ 223025 h 880947"/>
                <a:gd name="connsiteX23" fmla="*/ 1884556 w 2241395"/>
                <a:gd name="connsiteY23" fmla="*/ 200722 h 880947"/>
                <a:gd name="connsiteX24" fmla="*/ 1895707 w 2241395"/>
                <a:gd name="connsiteY24" fmla="*/ 167269 h 880947"/>
                <a:gd name="connsiteX25" fmla="*/ 2051824 w 2241395"/>
                <a:gd name="connsiteY25" fmla="*/ 122664 h 880947"/>
                <a:gd name="connsiteX26" fmla="*/ 2118732 w 2241395"/>
                <a:gd name="connsiteY26" fmla="*/ 100361 h 880947"/>
                <a:gd name="connsiteX27" fmla="*/ 2141034 w 2241395"/>
                <a:gd name="connsiteY27" fmla="*/ 66908 h 880947"/>
                <a:gd name="connsiteX28" fmla="*/ 2196790 w 2241395"/>
                <a:gd name="connsiteY28" fmla="*/ 22303 h 880947"/>
                <a:gd name="connsiteX29" fmla="*/ 2241395 w 2241395"/>
                <a:gd name="connsiteY29" fmla="*/ 0 h 88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41395" h="880947">
                  <a:moveTo>
                    <a:pt x="0" y="880947"/>
                  </a:moveTo>
                  <a:cubicBezTo>
                    <a:pt x="3717" y="854927"/>
                    <a:pt x="3598" y="828063"/>
                    <a:pt x="11151" y="802888"/>
                  </a:cubicBezTo>
                  <a:cubicBezTo>
                    <a:pt x="14878" y="790464"/>
                    <a:pt x="43125" y="755553"/>
                    <a:pt x="55756" y="747132"/>
                  </a:cubicBezTo>
                  <a:cubicBezTo>
                    <a:pt x="69587" y="737911"/>
                    <a:pt x="85928" y="733077"/>
                    <a:pt x="100361" y="724830"/>
                  </a:cubicBezTo>
                  <a:cubicBezTo>
                    <a:pt x="111997" y="718181"/>
                    <a:pt x="121220" y="707107"/>
                    <a:pt x="133815" y="702527"/>
                  </a:cubicBezTo>
                  <a:cubicBezTo>
                    <a:pt x="162621" y="692052"/>
                    <a:pt x="223024" y="680225"/>
                    <a:pt x="223024" y="680225"/>
                  </a:cubicBezTo>
                  <a:cubicBezTo>
                    <a:pt x="237892" y="672791"/>
                    <a:pt x="251859" y="663179"/>
                    <a:pt x="267629" y="657922"/>
                  </a:cubicBezTo>
                  <a:cubicBezTo>
                    <a:pt x="331382" y="636671"/>
                    <a:pt x="374397" y="649492"/>
                    <a:pt x="446049" y="657922"/>
                  </a:cubicBezTo>
                  <a:cubicBezTo>
                    <a:pt x="459266" y="659477"/>
                    <a:pt x="551464" y="675297"/>
                    <a:pt x="568712" y="680225"/>
                  </a:cubicBezTo>
                  <a:cubicBezTo>
                    <a:pt x="739248" y="728950"/>
                    <a:pt x="603048" y="702675"/>
                    <a:pt x="735980" y="724830"/>
                  </a:cubicBezTo>
                  <a:cubicBezTo>
                    <a:pt x="773151" y="721113"/>
                    <a:pt x="810571" y="719359"/>
                    <a:pt x="847493" y="713679"/>
                  </a:cubicBezTo>
                  <a:cubicBezTo>
                    <a:pt x="859111" y="711892"/>
                    <a:pt x="871381" y="709359"/>
                    <a:pt x="880946" y="702527"/>
                  </a:cubicBezTo>
                  <a:cubicBezTo>
                    <a:pt x="915361" y="677945"/>
                    <a:pt x="926422" y="656615"/>
                    <a:pt x="947854" y="624469"/>
                  </a:cubicBezTo>
                  <a:cubicBezTo>
                    <a:pt x="956011" y="583685"/>
                    <a:pt x="962444" y="539530"/>
                    <a:pt x="981307" y="501805"/>
                  </a:cubicBezTo>
                  <a:cubicBezTo>
                    <a:pt x="988741" y="486937"/>
                    <a:pt x="993948" y="470727"/>
                    <a:pt x="1003610" y="457200"/>
                  </a:cubicBezTo>
                  <a:cubicBezTo>
                    <a:pt x="1017247" y="438109"/>
                    <a:pt x="1063290" y="400795"/>
                    <a:pt x="1081668" y="390293"/>
                  </a:cubicBezTo>
                  <a:cubicBezTo>
                    <a:pt x="1091874" y="384461"/>
                    <a:pt x="1104318" y="383772"/>
                    <a:pt x="1115122" y="379142"/>
                  </a:cubicBezTo>
                  <a:cubicBezTo>
                    <a:pt x="1211597" y="337797"/>
                    <a:pt x="1114714" y="371846"/>
                    <a:pt x="1193180" y="345688"/>
                  </a:cubicBezTo>
                  <a:lnTo>
                    <a:pt x="1349298" y="356840"/>
                  </a:lnTo>
                  <a:cubicBezTo>
                    <a:pt x="1379143" y="359553"/>
                    <a:pt x="1408539" y="367991"/>
                    <a:pt x="1438507" y="367991"/>
                  </a:cubicBezTo>
                  <a:cubicBezTo>
                    <a:pt x="1531508" y="367991"/>
                    <a:pt x="1624361" y="360557"/>
                    <a:pt x="1717288" y="356840"/>
                  </a:cubicBezTo>
                  <a:cubicBezTo>
                    <a:pt x="1732156" y="353123"/>
                    <a:pt x="1749141" y="354189"/>
                    <a:pt x="1761893" y="345688"/>
                  </a:cubicBezTo>
                  <a:cubicBezTo>
                    <a:pt x="1848936" y="287659"/>
                    <a:pt x="1790491" y="294791"/>
                    <a:pt x="1862254" y="223025"/>
                  </a:cubicBezTo>
                  <a:lnTo>
                    <a:pt x="1884556" y="200722"/>
                  </a:lnTo>
                  <a:cubicBezTo>
                    <a:pt x="1888273" y="189571"/>
                    <a:pt x="1889659" y="177348"/>
                    <a:pt x="1895707" y="167269"/>
                  </a:cubicBezTo>
                  <a:cubicBezTo>
                    <a:pt x="1927037" y="115053"/>
                    <a:pt x="2006340" y="137826"/>
                    <a:pt x="2051824" y="122664"/>
                  </a:cubicBezTo>
                  <a:lnTo>
                    <a:pt x="2118732" y="100361"/>
                  </a:lnTo>
                  <a:cubicBezTo>
                    <a:pt x="2126166" y="89210"/>
                    <a:pt x="2132662" y="77373"/>
                    <a:pt x="2141034" y="66908"/>
                  </a:cubicBezTo>
                  <a:cubicBezTo>
                    <a:pt x="2154863" y="49621"/>
                    <a:pt x="2177470" y="31963"/>
                    <a:pt x="2196790" y="22303"/>
                  </a:cubicBezTo>
                  <a:cubicBezTo>
                    <a:pt x="2248043" y="-3323"/>
                    <a:pt x="2216203" y="25194"/>
                    <a:pt x="2241395" y="0"/>
                  </a:cubicBez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5" name="Freeform 44">
              <a:extLst>
                <a:ext uri="{FF2B5EF4-FFF2-40B4-BE49-F238E27FC236}">
                  <a16:creationId xmlns:a16="http://schemas.microsoft.com/office/drawing/2014/main" id="{2BC7B847-2CDC-E24B-98F5-233A5338508A}"/>
                </a:ext>
              </a:extLst>
            </p:cNvPr>
            <p:cNvSpPr/>
            <p:nvPr/>
          </p:nvSpPr>
          <p:spPr>
            <a:xfrm>
              <a:off x="2678350" y="1226710"/>
              <a:ext cx="2241395" cy="880947"/>
            </a:xfrm>
            <a:custGeom>
              <a:avLst/>
              <a:gdLst>
                <a:gd name="connsiteX0" fmla="*/ 0 w 2241395"/>
                <a:gd name="connsiteY0" fmla="*/ 880947 h 880947"/>
                <a:gd name="connsiteX1" fmla="*/ 11151 w 2241395"/>
                <a:gd name="connsiteY1" fmla="*/ 802888 h 880947"/>
                <a:gd name="connsiteX2" fmla="*/ 55756 w 2241395"/>
                <a:gd name="connsiteY2" fmla="*/ 747132 h 880947"/>
                <a:gd name="connsiteX3" fmla="*/ 100361 w 2241395"/>
                <a:gd name="connsiteY3" fmla="*/ 724830 h 880947"/>
                <a:gd name="connsiteX4" fmla="*/ 133815 w 2241395"/>
                <a:gd name="connsiteY4" fmla="*/ 702527 h 880947"/>
                <a:gd name="connsiteX5" fmla="*/ 223024 w 2241395"/>
                <a:gd name="connsiteY5" fmla="*/ 680225 h 880947"/>
                <a:gd name="connsiteX6" fmla="*/ 267629 w 2241395"/>
                <a:gd name="connsiteY6" fmla="*/ 657922 h 880947"/>
                <a:gd name="connsiteX7" fmla="*/ 446049 w 2241395"/>
                <a:gd name="connsiteY7" fmla="*/ 657922 h 880947"/>
                <a:gd name="connsiteX8" fmla="*/ 568712 w 2241395"/>
                <a:gd name="connsiteY8" fmla="*/ 680225 h 880947"/>
                <a:gd name="connsiteX9" fmla="*/ 735980 w 2241395"/>
                <a:gd name="connsiteY9" fmla="*/ 724830 h 880947"/>
                <a:gd name="connsiteX10" fmla="*/ 847493 w 2241395"/>
                <a:gd name="connsiteY10" fmla="*/ 713679 h 880947"/>
                <a:gd name="connsiteX11" fmla="*/ 880946 w 2241395"/>
                <a:gd name="connsiteY11" fmla="*/ 702527 h 880947"/>
                <a:gd name="connsiteX12" fmla="*/ 947854 w 2241395"/>
                <a:gd name="connsiteY12" fmla="*/ 624469 h 880947"/>
                <a:gd name="connsiteX13" fmla="*/ 981307 w 2241395"/>
                <a:gd name="connsiteY13" fmla="*/ 501805 h 880947"/>
                <a:gd name="connsiteX14" fmla="*/ 1003610 w 2241395"/>
                <a:gd name="connsiteY14" fmla="*/ 457200 h 880947"/>
                <a:gd name="connsiteX15" fmla="*/ 1081668 w 2241395"/>
                <a:gd name="connsiteY15" fmla="*/ 390293 h 880947"/>
                <a:gd name="connsiteX16" fmla="*/ 1115122 w 2241395"/>
                <a:gd name="connsiteY16" fmla="*/ 379142 h 880947"/>
                <a:gd name="connsiteX17" fmla="*/ 1193180 w 2241395"/>
                <a:gd name="connsiteY17" fmla="*/ 345688 h 880947"/>
                <a:gd name="connsiteX18" fmla="*/ 1349298 w 2241395"/>
                <a:gd name="connsiteY18" fmla="*/ 356840 h 880947"/>
                <a:gd name="connsiteX19" fmla="*/ 1438507 w 2241395"/>
                <a:gd name="connsiteY19" fmla="*/ 367991 h 880947"/>
                <a:gd name="connsiteX20" fmla="*/ 1717288 w 2241395"/>
                <a:gd name="connsiteY20" fmla="*/ 356840 h 880947"/>
                <a:gd name="connsiteX21" fmla="*/ 1761893 w 2241395"/>
                <a:gd name="connsiteY21" fmla="*/ 345688 h 880947"/>
                <a:gd name="connsiteX22" fmla="*/ 1862254 w 2241395"/>
                <a:gd name="connsiteY22" fmla="*/ 223025 h 880947"/>
                <a:gd name="connsiteX23" fmla="*/ 1884556 w 2241395"/>
                <a:gd name="connsiteY23" fmla="*/ 200722 h 880947"/>
                <a:gd name="connsiteX24" fmla="*/ 1895707 w 2241395"/>
                <a:gd name="connsiteY24" fmla="*/ 167269 h 880947"/>
                <a:gd name="connsiteX25" fmla="*/ 2051824 w 2241395"/>
                <a:gd name="connsiteY25" fmla="*/ 122664 h 880947"/>
                <a:gd name="connsiteX26" fmla="*/ 2118732 w 2241395"/>
                <a:gd name="connsiteY26" fmla="*/ 100361 h 880947"/>
                <a:gd name="connsiteX27" fmla="*/ 2141034 w 2241395"/>
                <a:gd name="connsiteY27" fmla="*/ 66908 h 880947"/>
                <a:gd name="connsiteX28" fmla="*/ 2196790 w 2241395"/>
                <a:gd name="connsiteY28" fmla="*/ 22303 h 880947"/>
                <a:gd name="connsiteX29" fmla="*/ 2241395 w 2241395"/>
                <a:gd name="connsiteY29" fmla="*/ 0 h 88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41395" h="880947">
                  <a:moveTo>
                    <a:pt x="0" y="880947"/>
                  </a:moveTo>
                  <a:cubicBezTo>
                    <a:pt x="3717" y="854927"/>
                    <a:pt x="3598" y="828063"/>
                    <a:pt x="11151" y="802888"/>
                  </a:cubicBezTo>
                  <a:cubicBezTo>
                    <a:pt x="14878" y="790464"/>
                    <a:pt x="43125" y="755553"/>
                    <a:pt x="55756" y="747132"/>
                  </a:cubicBezTo>
                  <a:cubicBezTo>
                    <a:pt x="69587" y="737911"/>
                    <a:pt x="85928" y="733077"/>
                    <a:pt x="100361" y="724830"/>
                  </a:cubicBezTo>
                  <a:cubicBezTo>
                    <a:pt x="111997" y="718181"/>
                    <a:pt x="121220" y="707107"/>
                    <a:pt x="133815" y="702527"/>
                  </a:cubicBezTo>
                  <a:cubicBezTo>
                    <a:pt x="162621" y="692052"/>
                    <a:pt x="223024" y="680225"/>
                    <a:pt x="223024" y="680225"/>
                  </a:cubicBezTo>
                  <a:cubicBezTo>
                    <a:pt x="237892" y="672791"/>
                    <a:pt x="251859" y="663179"/>
                    <a:pt x="267629" y="657922"/>
                  </a:cubicBezTo>
                  <a:cubicBezTo>
                    <a:pt x="331382" y="636671"/>
                    <a:pt x="374397" y="649492"/>
                    <a:pt x="446049" y="657922"/>
                  </a:cubicBezTo>
                  <a:cubicBezTo>
                    <a:pt x="459266" y="659477"/>
                    <a:pt x="551464" y="675297"/>
                    <a:pt x="568712" y="680225"/>
                  </a:cubicBezTo>
                  <a:cubicBezTo>
                    <a:pt x="739248" y="728950"/>
                    <a:pt x="603048" y="702675"/>
                    <a:pt x="735980" y="724830"/>
                  </a:cubicBezTo>
                  <a:cubicBezTo>
                    <a:pt x="773151" y="721113"/>
                    <a:pt x="810571" y="719359"/>
                    <a:pt x="847493" y="713679"/>
                  </a:cubicBezTo>
                  <a:cubicBezTo>
                    <a:pt x="859111" y="711892"/>
                    <a:pt x="871381" y="709359"/>
                    <a:pt x="880946" y="702527"/>
                  </a:cubicBezTo>
                  <a:cubicBezTo>
                    <a:pt x="915361" y="677945"/>
                    <a:pt x="926422" y="656615"/>
                    <a:pt x="947854" y="624469"/>
                  </a:cubicBezTo>
                  <a:cubicBezTo>
                    <a:pt x="956011" y="583685"/>
                    <a:pt x="962444" y="539530"/>
                    <a:pt x="981307" y="501805"/>
                  </a:cubicBezTo>
                  <a:cubicBezTo>
                    <a:pt x="988741" y="486937"/>
                    <a:pt x="993948" y="470727"/>
                    <a:pt x="1003610" y="457200"/>
                  </a:cubicBezTo>
                  <a:cubicBezTo>
                    <a:pt x="1017247" y="438109"/>
                    <a:pt x="1063290" y="400795"/>
                    <a:pt x="1081668" y="390293"/>
                  </a:cubicBezTo>
                  <a:cubicBezTo>
                    <a:pt x="1091874" y="384461"/>
                    <a:pt x="1104318" y="383772"/>
                    <a:pt x="1115122" y="379142"/>
                  </a:cubicBezTo>
                  <a:cubicBezTo>
                    <a:pt x="1211597" y="337797"/>
                    <a:pt x="1114714" y="371846"/>
                    <a:pt x="1193180" y="345688"/>
                  </a:cubicBezTo>
                  <a:lnTo>
                    <a:pt x="1349298" y="356840"/>
                  </a:lnTo>
                  <a:cubicBezTo>
                    <a:pt x="1379143" y="359553"/>
                    <a:pt x="1408539" y="367991"/>
                    <a:pt x="1438507" y="367991"/>
                  </a:cubicBezTo>
                  <a:cubicBezTo>
                    <a:pt x="1531508" y="367991"/>
                    <a:pt x="1624361" y="360557"/>
                    <a:pt x="1717288" y="356840"/>
                  </a:cubicBezTo>
                  <a:cubicBezTo>
                    <a:pt x="1732156" y="353123"/>
                    <a:pt x="1749141" y="354189"/>
                    <a:pt x="1761893" y="345688"/>
                  </a:cubicBezTo>
                  <a:cubicBezTo>
                    <a:pt x="1848936" y="287659"/>
                    <a:pt x="1790491" y="294791"/>
                    <a:pt x="1862254" y="223025"/>
                  </a:cubicBezTo>
                  <a:lnTo>
                    <a:pt x="1884556" y="200722"/>
                  </a:lnTo>
                  <a:cubicBezTo>
                    <a:pt x="1888273" y="189571"/>
                    <a:pt x="1889659" y="177348"/>
                    <a:pt x="1895707" y="167269"/>
                  </a:cubicBezTo>
                  <a:cubicBezTo>
                    <a:pt x="1927037" y="115053"/>
                    <a:pt x="2006340" y="137826"/>
                    <a:pt x="2051824" y="122664"/>
                  </a:cubicBezTo>
                  <a:lnTo>
                    <a:pt x="2118732" y="100361"/>
                  </a:lnTo>
                  <a:cubicBezTo>
                    <a:pt x="2126166" y="89210"/>
                    <a:pt x="2132662" y="77373"/>
                    <a:pt x="2141034" y="66908"/>
                  </a:cubicBezTo>
                  <a:cubicBezTo>
                    <a:pt x="2154863" y="49621"/>
                    <a:pt x="2177470" y="31963"/>
                    <a:pt x="2196790" y="22303"/>
                  </a:cubicBezTo>
                  <a:cubicBezTo>
                    <a:pt x="2248043" y="-3323"/>
                    <a:pt x="2216203" y="25194"/>
                    <a:pt x="2241395" y="0"/>
                  </a:cubicBez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6" name="Oval 45">
              <a:extLst>
                <a:ext uri="{FF2B5EF4-FFF2-40B4-BE49-F238E27FC236}">
                  <a16:creationId xmlns:a16="http://schemas.microsoft.com/office/drawing/2014/main" id="{C4FE4B98-CE1A-7347-BA1A-593978C5443A}"/>
                </a:ext>
              </a:extLst>
            </p:cNvPr>
            <p:cNvSpPr/>
            <p:nvPr/>
          </p:nvSpPr>
          <p:spPr>
            <a:xfrm>
              <a:off x="2739681" y="1605543"/>
              <a:ext cx="501805" cy="56380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C79980B4-5957-7C42-A67E-F9C0F16AEC98}"/>
                </a:ext>
              </a:extLst>
            </p:cNvPr>
            <p:cNvSpPr txBox="1"/>
            <p:nvPr/>
          </p:nvSpPr>
          <p:spPr>
            <a:xfrm>
              <a:off x="2341756" y="1209004"/>
              <a:ext cx="1531830" cy="369332"/>
            </a:xfrm>
            <a:prstGeom prst="rect">
              <a:avLst/>
            </a:prstGeom>
            <a:noFill/>
          </p:spPr>
          <p:txBody>
            <a:bodyPr wrap="none" rtlCol="0">
              <a:spAutoFit/>
            </a:bodyPr>
            <a:lstStyle/>
            <a:p>
              <a:r>
                <a:rPr lang="en-US" dirty="0">
                  <a:latin typeface="Gill Sans MT" panose="020B0502020104020203" pitchFamily="34" charset="77"/>
                </a:rPr>
                <a:t>Motor protein</a:t>
              </a:r>
            </a:p>
          </p:txBody>
        </p:sp>
        <p:sp>
          <p:nvSpPr>
            <p:cNvPr id="48" name="Oval 47">
              <a:extLst>
                <a:ext uri="{FF2B5EF4-FFF2-40B4-BE49-F238E27FC236}">
                  <a16:creationId xmlns:a16="http://schemas.microsoft.com/office/drawing/2014/main" id="{8DF109B1-06A7-644D-853D-79F546D965FC}"/>
                </a:ext>
              </a:extLst>
            </p:cNvPr>
            <p:cNvSpPr/>
            <p:nvPr/>
          </p:nvSpPr>
          <p:spPr>
            <a:xfrm>
              <a:off x="2483391" y="1926613"/>
              <a:ext cx="349405" cy="331675"/>
            </a:xfrm>
            <a:prstGeom prst="ellipse">
              <a:avLst/>
            </a:prstGeom>
            <a:solidFill>
              <a:schemeClr val="bg1">
                <a:lumMod val="75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5D4410D1-5401-9B48-958A-A22F91B627FC}"/>
                </a:ext>
              </a:extLst>
            </p:cNvPr>
            <p:cNvSpPr txBox="1"/>
            <p:nvPr/>
          </p:nvSpPr>
          <p:spPr>
            <a:xfrm>
              <a:off x="2657645" y="2129255"/>
              <a:ext cx="1876796" cy="369332"/>
            </a:xfrm>
            <a:prstGeom prst="rect">
              <a:avLst/>
            </a:prstGeom>
            <a:noFill/>
          </p:spPr>
          <p:txBody>
            <a:bodyPr wrap="none" rtlCol="0">
              <a:spAutoFit/>
            </a:bodyPr>
            <a:lstStyle/>
            <a:p>
              <a:r>
                <a:rPr lang="en-US" dirty="0">
                  <a:latin typeface="Gill Sans MT" panose="020B0502020104020203" pitchFamily="34" charset="77"/>
                </a:rPr>
                <a:t>Adapter sequence</a:t>
              </a:r>
            </a:p>
          </p:txBody>
        </p:sp>
        <p:sp>
          <p:nvSpPr>
            <p:cNvPr id="50" name="TextBox 49">
              <a:extLst>
                <a:ext uri="{FF2B5EF4-FFF2-40B4-BE49-F238E27FC236}">
                  <a16:creationId xmlns:a16="http://schemas.microsoft.com/office/drawing/2014/main" id="{56AE794D-86EB-2648-BC63-49710D22D2F4}"/>
                </a:ext>
              </a:extLst>
            </p:cNvPr>
            <p:cNvSpPr txBox="1"/>
            <p:nvPr/>
          </p:nvSpPr>
          <p:spPr>
            <a:xfrm>
              <a:off x="4621092" y="1509730"/>
              <a:ext cx="1890261" cy="369332"/>
            </a:xfrm>
            <a:prstGeom prst="rect">
              <a:avLst/>
            </a:prstGeom>
            <a:noFill/>
          </p:spPr>
          <p:txBody>
            <a:bodyPr wrap="none" rtlCol="0">
              <a:spAutoFit/>
            </a:bodyPr>
            <a:lstStyle/>
            <a:p>
              <a:r>
                <a:rPr lang="en-US" dirty="0">
                  <a:latin typeface="Gill Sans MT" panose="020B0502020104020203" pitchFamily="34" charset="77"/>
                </a:rPr>
                <a:t>DNA to sequence</a:t>
              </a:r>
            </a:p>
          </p:txBody>
        </p:sp>
      </p:grpSp>
      <p:grpSp>
        <p:nvGrpSpPr>
          <p:cNvPr id="25" name="Group 24">
            <a:extLst>
              <a:ext uri="{FF2B5EF4-FFF2-40B4-BE49-F238E27FC236}">
                <a16:creationId xmlns:a16="http://schemas.microsoft.com/office/drawing/2014/main" id="{31C5C00A-0EF9-2143-8446-8CC9C1443270}"/>
              </a:ext>
            </a:extLst>
          </p:cNvPr>
          <p:cNvGrpSpPr/>
          <p:nvPr/>
        </p:nvGrpSpPr>
        <p:grpSpPr>
          <a:xfrm>
            <a:off x="1493396" y="2841156"/>
            <a:ext cx="635618" cy="1204703"/>
            <a:chOff x="4170556" y="1739590"/>
            <a:chExt cx="635618" cy="1204703"/>
          </a:xfrm>
        </p:grpSpPr>
        <p:sp>
          <p:nvSpPr>
            <p:cNvPr id="16" name="Oval 15">
              <a:extLst>
                <a:ext uri="{FF2B5EF4-FFF2-40B4-BE49-F238E27FC236}">
                  <a16:creationId xmlns:a16="http://schemas.microsoft.com/office/drawing/2014/main" id="{AFCB8202-E4DB-7A46-9B9F-1CF7A0F3B646}"/>
                </a:ext>
              </a:extLst>
            </p:cNvPr>
            <p:cNvSpPr/>
            <p:nvPr/>
          </p:nvSpPr>
          <p:spPr>
            <a:xfrm>
              <a:off x="4415883" y="2029522"/>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F6E2F0E-3855-D040-86ED-CDD18AB8F872}"/>
                </a:ext>
              </a:extLst>
            </p:cNvPr>
            <p:cNvSpPr/>
            <p:nvPr/>
          </p:nvSpPr>
          <p:spPr>
            <a:xfrm>
              <a:off x="4337824" y="2256780"/>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FAEC4B7-1DFB-B14B-8341-6E7398A11C67}"/>
                </a:ext>
              </a:extLst>
            </p:cNvPr>
            <p:cNvSpPr/>
            <p:nvPr/>
          </p:nvSpPr>
          <p:spPr>
            <a:xfrm>
              <a:off x="4572000" y="2358668"/>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C6C850C-0C9A-C342-AB17-AFE900CAE47B}"/>
                </a:ext>
              </a:extLst>
            </p:cNvPr>
            <p:cNvSpPr/>
            <p:nvPr/>
          </p:nvSpPr>
          <p:spPr>
            <a:xfrm>
              <a:off x="4627755" y="1990574"/>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7337283-ADF0-FC43-8725-058EC1D8D340}"/>
                </a:ext>
              </a:extLst>
            </p:cNvPr>
            <p:cNvSpPr/>
            <p:nvPr/>
          </p:nvSpPr>
          <p:spPr>
            <a:xfrm>
              <a:off x="4376853" y="2514785"/>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10D1970-1DE2-624F-A43C-2DB115F99D98}"/>
                </a:ext>
              </a:extLst>
            </p:cNvPr>
            <p:cNvSpPr/>
            <p:nvPr/>
          </p:nvSpPr>
          <p:spPr>
            <a:xfrm>
              <a:off x="4650057" y="2680954"/>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EFB030C-F762-D540-9D03-29BEF25CB927}"/>
                </a:ext>
              </a:extLst>
            </p:cNvPr>
            <p:cNvSpPr/>
            <p:nvPr/>
          </p:nvSpPr>
          <p:spPr>
            <a:xfrm>
              <a:off x="4376853" y="2788176"/>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ED74C93-2899-EA45-BC68-EEA4142A9176}"/>
                </a:ext>
              </a:extLst>
            </p:cNvPr>
            <p:cNvSpPr txBox="1"/>
            <p:nvPr/>
          </p:nvSpPr>
          <p:spPr>
            <a:xfrm>
              <a:off x="4170556" y="1739590"/>
              <a:ext cx="184731" cy="369332"/>
            </a:xfrm>
            <a:prstGeom prst="rect">
              <a:avLst/>
            </a:prstGeom>
            <a:noFill/>
          </p:spPr>
          <p:txBody>
            <a:bodyPr wrap="none" rtlCol="0">
              <a:spAutoFit/>
            </a:bodyPr>
            <a:lstStyle/>
            <a:p>
              <a:endParaRPr lang="en-US" dirty="0"/>
            </a:p>
          </p:txBody>
        </p:sp>
      </p:grpSp>
      <p:grpSp>
        <p:nvGrpSpPr>
          <p:cNvPr id="11" name="Group 10">
            <a:extLst>
              <a:ext uri="{FF2B5EF4-FFF2-40B4-BE49-F238E27FC236}">
                <a16:creationId xmlns:a16="http://schemas.microsoft.com/office/drawing/2014/main" id="{F3720D79-0EAE-044E-880C-0B833AB010FC}"/>
              </a:ext>
            </a:extLst>
          </p:cNvPr>
          <p:cNvGrpSpPr/>
          <p:nvPr/>
        </p:nvGrpSpPr>
        <p:grpSpPr>
          <a:xfrm>
            <a:off x="200720" y="1929161"/>
            <a:ext cx="1918011" cy="3512634"/>
            <a:chOff x="200720" y="1929161"/>
            <a:chExt cx="1918011" cy="3512634"/>
          </a:xfrm>
        </p:grpSpPr>
        <p:sp>
          <p:nvSpPr>
            <p:cNvPr id="22" name="Oval 21">
              <a:extLst>
                <a:ext uri="{FF2B5EF4-FFF2-40B4-BE49-F238E27FC236}">
                  <a16:creationId xmlns:a16="http://schemas.microsoft.com/office/drawing/2014/main" id="{2C53CBB5-E870-CA4E-B62C-3AB5328CD8D1}"/>
                </a:ext>
              </a:extLst>
            </p:cNvPr>
            <p:cNvSpPr/>
            <p:nvPr/>
          </p:nvSpPr>
          <p:spPr>
            <a:xfrm>
              <a:off x="1616926" y="2412897"/>
              <a:ext cx="501805" cy="56380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E6304F2B-DE3B-774F-B205-FD64571BE348}"/>
                </a:ext>
              </a:extLst>
            </p:cNvPr>
            <p:cNvSpPr/>
            <p:nvPr/>
          </p:nvSpPr>
          <p:spPr>
            <a:xfrm>
              <a:off x="200720" y="1929161"/>
              <a:ext cx="1661531" cy="1015132"/>
            </a:xfrm>
            <a:custGeom>
              <a:avLst/>
              <a:gdLst>
                <a:gd name="connsiteX0" fmla="*/ 1661531 w 1661531"/>
                <a:gd name="connsiteY0" fmla="*/ 0 h 1015132"/>
                <a:gd name="connsiteX1" fmla="*/ 1650380 w 1661531"/>
                <a:gd name="connsiteY1" fmla="*/ 55756 h 1015132"/>
                <a:gd name="connsiteX2" fmla="*/ 1628078 w 1661531"/>
                <a:gd name="connsiteY2" fmla="*/ 89210 h 1015132"/>
                <a:gd name="connsiteX3" fmla="*/ 1616927 w 1661531"/>
                <a:gd name="connsiteY3" fmla="*/ 156117 h 1015132"/>
                <a:gd name="connsiteX4" fmla="*/ 1594624 w 1661531"/>
                <a:gd name="connsiteY4" fmla="*/ 412595 h 1015132"/>
                <a:gd name="connsiteX5" fmla="*/ 1572322 w 1661531"/>
                <a:gd name="connsiteY5" fmla="*/ 479502 h 1015132"/>
                <a:gd name="connsiteX6" fmla="*/ 1550019 w 1661531"/>
                <a:gd name="connsiteY6" fmla="*/ 501805 h 1015132"/>
                <a:gd name="connsiteX7" fmla="*/ 1527717 w 1661531"/>
                <a:gd name="connsiteY7" fmla="*/ 535259 h 1015132"/>
                <a:gd name="connsiteX8" fmla="*/ 1460810 w 1661531"/>
                <a:gd name="connsiteY8" fmla="*/ 579863 h 1015132"/>
                <a:gd name="connsiteX9" fmla="*/ 1371600 w 1661531"/>
                <a:gd name="connsiteY9" fmla="*/ 646771 h 1015132"/>
                <a:gd name="connsiteX10" fmla="*/ 1338146 w 1661531"/>
                <a:gd name="connsiteY10" fmla="*/ 657922 h 1015132"/>
                <a:gd name="connsiteX11" fmla="*/ 1248936 w 1661531"/>
                <a:gd name="connsiteY11" fmla="*/ 702527 h 1015132"/>
                <a:gd name="connsiteX12" fmla="*/ 1204331 w 1661531"/>
                <a:gd name="connsiteY12" fmla="*/ 724829 h 1015132"/>
                <a:gd name="connsiteX13" fmla="*/ 1148575 w 1661531"/>
                <a:gd name="connsiteY13" fmla="*/ 747132 h 1015132"/>
                <a:gd name="connsiteX14" fmla="*/ 1048214 w 1661531"/>
                <a:gd name="connsiteY14" fmla="*/ 769434 h 1015132"/>
                <a:gd name="connsiteX15" fmla="*/ 1003610 w 1661531"/>
                <a:gd name="connsiteY15" fmla="*/ 780585 h 1015132"/>
                <a:gd name="connsiteX16" fmla="*/ 936702 w 1661531"/>
                <a:gd name="connsiteY16" fmla="*/ 802888 h 1015132"/>
                <a:gd name="connsiteX17" fmla="*/ 847492 w 1661531"/>
                <a:gd name="connsiteY17" fmla="*/ 814039 h 1015132"/>
                <a:gd name="connsiteX18" fmla="*/ 758283 w 1661531"/>
                <a:gd name="connsiteY18" fmla="*/ 847493 h 1015132"/>
                <a:gd name="connsiteX19" fmla="*/ 713678 w 1661531"/>
                <a:gd name="connsiteY19" fmla="*/ 869795 h 1015132"/>
                <a:gd name="connsiteX20" fmla="*/ 657922 w 1661531"/>
                <a:gd name="connsiteY20" fmla="*/ 880946 h 1015132"/>
                <a:gd name="connsiteX21" fmla="*/ 613317 w 1661531"/>
                <a:gd name="connsiteY21" fmla="*/ 892098 h 1015132"/>
                <a:gd name="connsiteX22" fmla="*/ 557561 w 1661531"/>
                <a:gd name="connsiteY22" fmla="*/ 914400 h 1015132"/>
                <a:gd name="connsiteX23" fmla="*/ 512956 w 1661531"/>
                <a:gd name="connsiteY23" fmla="*/ 925551 h 1015132"/>
                <a:gd name="connsiteX24" fmla="*/ 479502 w 1661531"/>
                <a:gd name="connsiteY24" fmla="*/ 936702 h 1015132"/>
                <a:gd name="connsiteX25" fmla="*/ 323385 w 1661531"/>
                <a:gd name="connsiteY25" fmla="*/ 970156 h 1015132"/>
                <a:gd name="connsiteX26" fmla="*/ 278780 w 1661531"/>
                <a:gd name="connsiteY26" fmla="*/ 981307 h 1015132"/>
                <a:gd name="connsiteX27" fmla="*/ 156117 w 1661531"/>
                <a:gd name="connsiteY27" fmla="*/ 992459 h 1015132"/>
                <a:gd name="connsiteX28" fmla="*/ 66907 w 1661531"/>
                <a:gd name="connsiteY28" fmla="*/ 1003610 h 1015132"/>
                <a:gd name="connsiteX29" fmla="*/ 0 w 1661531"/>
                <a:gd name="connsiteY29" fmla="*/ 1014761 h 101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61531" h="1015132">
                  <a:moveTo>
                    <a:pt x="1661531" y="0"/>
                  </a:moveTo>
                  <a:cubicBezTo>
                    <a:pt x="1657814" y="18585"/>
                    <a:pt x="1657035" y="38009"/>
                    <a:pt x="1650380" y="55756"/>
                  </a:cubicBezTo>
                  <a:cubicBezTo>
                    <a:pt x="1645674" y="68305"/>
                    <a:pt x="1632316" y="76496"/>
                    <a:pt x="1628078" y="89210"/>
                  </a:cubicBezTo>
                  <a:cubicBezTo>
                    <a:pt x="1620928" y="110660"/>
                    <a:pt x="1620644" y="133815"/>
                    <a:pt x="1616927" y="156117"/>
                  </a:cubicBezTo>
                  <a:cubicBezTo>
                    <a:pt x="1613733" y="210408"/>
                    <a:pt x="1612864" y="339632"/>
                    <a:pt x="1594624" y="412595"/>
                  </a:cubicBezTo>
                  <a:cubicBezTo>
                    <a:pt x="1588922" y="435402"/>
                    <a:pt x="1588945" y="462879"/>
                    <a:pt x="1572322" y="479502"/>
                  </a:cubicBezTo>
                  <a:cubicBezTo>
                    <a:pt x="1564888" y="486936"/>
                    <a:pt x="1556587" y="493595"/>
                    <a:pt x="1550019" y="501805"/>
                  </a:cubicBezTo>
                  <a:cubicBezTo>
                    <a:pt x="1541647" y="512270"/>
                    <a:pt x="1537803" y="526434"/>
                    <a:pt x="1527717" y="535259"/>
                  </a:cubicBezTo>
                  <a:cubicBezTo>
                    <a:pt x="1507545" y="552910"/>
                    <a:pt x="1479763" y="560910"/>
                    <a:pt x="1460810" y="579863"/>
                  </a:cubicBezTo>
                  <a:cubicBezTo>
                    <a:pt x="1434392" y="606281"/>
                    <a:pt x="1409426" y="634163"/>
                    <a:pt x="1371600" y="646771"/>
                  </a:cubicBezTo>
                  <a:cubicBezTo>
                    <a:pt x="1360449" y="650488"/>
                    <a:pt x="1348847" y="653058"/>
                    <a:pt x="1338146" y="657922"/>
                  </a:cubicBezTo>
                  <a:cubicBezTo>
                    <a:pt x="1307879" y="671679"/>
                    <a:pt x="1278673" y="687659"/>
                    <a:pt x="1248936" y="702527"/>
                  </a:cubicBezTo>
                  <a:cubicBezTo>
                    <a:pt x="1234068" y="709961"/>
                    <a:pt x="1219765" y="718655"/>
                    <a:pt x="1204331" y="724829"/>
                  </a:cubicBezTo>
                  <a:cubicBezTo>
                    <a:pt x="1185746" y="732263"/>
                    <a:pt x="1167318" y="740103"/>
                    <a:pt x="1148575" y="747132"/>
                  </a:cubicBezTo>
                  <a:cubicBezTo>
                    <a:pt x="1098972" y="765733"/>
                    <a:pt x="1116521" y="755773"/>
                    <a:pt x="1048214" y="769434"/>
                  </a:cubicBezTo>
                  <a:cubicBezTo>
                    <a:pt x="1033186" y="772440"/>
                    <a:pt x="1018289" y="776181"/>
                    <a:pt x="1003610" y="780585"/>
                  </a:cubicBezTo>
                  <a:cubicBezTo>
                    <a:pt x="981092" y="787340"/>
                    <a:pt x="960030" y="799972"/>
                    <a:pt x="936702" y="802888"/>
                  </a:cubicBezTo>
                  <a:lnTo>
                    <a:pt x="847492" y="814039"/>
                  </a:lnTo>
                  <a:cubicBezTo>
                    <a:pt x="723315" y="876127"/>
                    <a:pt x="879741" y="801946"/>
                    <a:pt x="758283" y="847493"/>
                  </a:cubicBezTo>
                  <a:cubicBezTo>
                    <a:pt x="742718" y="853330"/>
                    <a:pt x="729448" y="864538"/>
                    <a:pt x="713678" y="869795"/>
                  </a:cubicBezTo>
                  <a:cubicBezTo>
                    <a:pt x="695697" y="875788"/>
                    <a:pt x="676424" y="876834"/>
                    <a:pt x="657922" y="880946"/>
                  </a:cubicBezTo>
                  <a:cubicBezTo>
                    <a:pt x="642961" y="884271"/>
                    <a:pt x="627856" y="887251"/>
                    <a:pt x="613317" y="892098"/>
                  </a:cubicBezTo>
                  <a:cubicBezTo>
                    <a:pt x="594327" y="898428"/>
                    <a:pt x="576551" y="908070"/>
                    <a:pt x="557561" y="914400"/>
                  </a:cubicBezTo>
                  <a:cubicBezTo>
                    <a:pt x="543022" y="919246"/>
                    <a:pt x="527692" y="921341"/>
                    <a:pt x="512956" y="925551"/>
                  </a:cubicBezTo>
                  <a:cubicBezTo>
                    <a:pt x="501654" y="928780"/>
                    <a:pt x="490804" y="933473"/>
                    <a:pt x="479502" y="936702"/>
                  </a:cubicBezTo>
                  <a:cubicBezTo>
                    <a:pt x="407850" y="957174"/>
                    <a:pt x="425864" y="944537"/>
                    <a:pt x="323385" y="970156"/>
                  </a:cubicBezTo>
                  <a:cubicBezTo>
                    <a:pt x="308517" y="973873"/>
                    <a:pt x="293971" y="979281"/>
                    <a:pt x="278780" y="981307"/>
                  </a:cubicBezTo>
                  <a:cubicBezTo>
                    <a:pt x="238084" y="986733"/>
                    <a:pt x="196948" y="988161"/>
                    <a:pt x="156117" y="992459"/>
                  </a:cubicBezTo>
                  <a:cubicBezTo>
                    <a:pt x="126314" y="995596"/>
                    <a:pt x="96644" y="999893"/>
                    <a:pt x="66907" y="1003610"/>
                  </a:cubicBezTo>
                  <a:cubicBezTo>
                    <a:pt x="22874" y="1018287"/>
                    <a:pt x="45208" y="1014761"/>
                    <a:pt x="0" y="1014761"/>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577B7A6-6F26-5340-8925-729BC50D111F}"/>
                </a:ext>
              </a:extLst>
            </p:cNvPr>
            <p:cNvSpPr txBox="1"/>
            <p:nvPr/>
          </p:nvSpPr>
          <p:spPr>
            <a:xfrm rot="18000000">
              <a:off x="1624458" y="3209965"/>
              <a:ext cx="330540" cy="369332"/>
            </a:xfrm>
            <a:prstGeom prst="rect">
              <a:avLst/>
            </a:prstGeom>
            <a:noFill/>
          </p:spPr>
          <p:txBody>
            <a:bodyPr wrap="none" rtlCol="0">
              <a:spAutoFit/>
            </a:bodyPr>
            <a:lstStyle/>
            <a:p>
              <a:r>
                <a:rPr lang="en-US" dirty="0">
                  <a:latin typeface="Courier" pitchFamily="2" charset="0"/>
                </a:rPr>
                <a:t>A</a:t>
              </a:r>
            </a:p>
          </p:txBody>
        </p:sp>
        <p:sp>
          <p:nvSpPr>
            <p:cNvPr id="28" name="TextBox 27">
              <a:extLst>
                <a:ext uri="{FF2B5EF4-FFF2-40B4-BE49-F238E27FC236}">
                  <a16:creationId xmlns:a16="http://schemas.microsoft.com/office/drawing/2014/main" id="{2188AFC6-660D-FB46-AA24-89286A8F0599}"/>
                </a:ext>
              </a:extLst>
            </p:cNvPr>
            <p:cNvSpPr txBox="1"/>
            <p:nvPr/>
          </p:nvSpPr>
          <p:spPr>
            <a:xfrm rot="18000000">
              <a:off x="1598440" y="3395818"/>
              <a:ext cx="330540" cy="369332"/>
            </a:xfrm>
            <a:prstGeom prst="rect">
              <a:avLst/>
            </a:prstGeom>
            <a:noFill/>
          </p:spPr>
          <p:txBody>
            <a:bodyPr wrap="none" rtlCol="0">
              <a:spAutoFit/>
            </a:bodyPr>
            <a:lstStyle/>
            <a:p>
              <a:r>
                <a:rPr lang="en-US" dirty="0">
                  <a:latin typeface="Courier" pitchFamily="2" charset="0"/>
                </a:rPr>
                <a:t>G</a:t>
              </a:r>
            </a:p>
          </p:txBody>
        </p:sp>
        <p:sp>
          <p:nvSpPr>
            <p:cNvPr id="30" name="TextBox 29">
              <a:extLst>
                <a:ext uri="{FF2B5EF4-FFF2-40B4-BE49-F238E27FC236}">
                  <a16:creationId xmlns:a16="http://schemas.microsoft.com/office/drawing/2014/main" id="{5D3DF6E6-9F2B-F744-B636-A319EC19CBC3}"/>
                </a:ext>
              </a:extLst>
            </p:cNvPr>
            <p:cNvSpPr txBox="1"/>
            <p:nvPr/>
          </p:nvSpPr>
          <p:spPr>
            <a:xfrm rot="18000000">
              <a:off x="1572424" y="3581671"/>
              <a:ext cx="330540" cy="369332"/>
            </a:xfrm>
            <a:prstGeom prst="rect">
              <a:avLst/>
            </a:prstGeom>
            <a:noFill/>
          </p:spPr>
          <p:txBody>
            <a:bodyPr wrap="none" rtlCol="0">
              <a:spAutoFit/>
            </a:bodyPr>
            <a:lstStyle/>
            <a:p>
              <a:r>
                <a:rPr lang="en-US" dirty="0">
                  <a:latin typeface="Courier" pitchFamily="2" charset="0"/>
                </a:rPr>
                <a:t>T</a:t>
              </a:r>
            </a:p>
          </p:txBody>
        </p:sp>
        <p:sp>
          <p:nvSpPr>
            <p:cNvPr id="32" name="TextBox 31">
              <a:extLst>
                <a:ext uri="{FF2B5EF4-FFF2-40B4-BE49-F238E27FC236}">
                  <a16:creationId xmlns:a16="http://schemas.microsoft.com/office/drawing/2014/main" id="{A461C8CA-21D8-1444-BA28-91574F33AA9C}"/>
                </a:ext>
              </a:extLst>
            </p:cNvPr>
            <p:cNvSpPr txBox="1"/>
            <p:nvPr/>
          </p:nvSpPr>
          <p:spPr>
            <a:xfrm rot="18000000">
              <a:off x="1583574" y="3804695"/>
              <a:ext cx="330540" cy="369332"/>
            </a:xfrm>
            <a:prstGeom prst="rect">
              <a:avLst/>
            </a:prstGeom>
            <a:noFill/>
          </p:spPr>
          <p:txBody>
            <a:bodyPr wrap="none" rtlCol="0">
              <a:spAutoFit/>
            </a:bodyPr>
            <a:lstStyle/>
            <a:p>
              <a:r>
                <a:rPr lang="en-US" dirty="0">
                  <a:latin typeface="Courier" pitchFamily="2" charset="0"/>
                </a:rPr>
                <a:t>T</a:t>
              </a:r>
            </a:p>
          </p:txBody>
        </p:sp>
        <p:sp>
          <p:nvSpPr>
            <p:cNvPr id="33" name="TextBox 32">
              <a:extLst>
                <a:ext uri="{FF2B5EF4-FFF2-40B4-BE49-F238E27FC236}">
                  <a16:creationId xmlns:a16="http://schemas.microsoft.com/office/drawing/2014/main" id="{E18BCB05-7A00-AE4D-930E-071EC2B3A0C5}"/>
                </a:ext>
              </a:extLst>
            </p:cNvPr>
            <p:cNvSpPr txBox="1"/>
            <p:nvPr/>
          </p:nvSpPr>
          <p:spPr>
            <a:xfrm rot="18000000">
              <a:off x="1538969" y="3994260"/>
              <a:ext cx="330540" cy="369332"/>
            </a:xfrm>
            <a:prstGeom prst="rect">
              <a:avLst/>
            </a:prstGeom>
            <a:noFill/>
          </p:spPr>
          <p:txBody>
            <a:bodyPr wrap="none" rtlCol="0">
              <a:spAutoFit/>
            </a:bodyPr>
            <a:lstStyle/>
            <a:p>
              <a:r>
                <a:rPr lang="en-US" dirty="0">
                  <a:latin typeface="Courier" pitchFamily="2" charset="0"/>
                </a:rPr>
                <a:t>G</a:t>
              </a:r>
            </a:p>
          </p:txBody>
        </p:sp>
        <p:sp>
          <p:nvSpPr>
            <p:cNvPr id="34" name="TextBox 33">
              <a:extLst>
                <a:ext uri="{FF2B5EF4-FFF2-40B4-BE49-F238E27FC236}">
                  <a16:creationId xmlns:a16="http://schemas.microsoft.com/office/drawing/2014/main" id="{AC5D8B4A-E89F-B447-8E0A-B557254B848E}"/>
                </a:ext>
              </a:extLst>
            </p:cNvPr>
            <p:cNvSpPr txBox="1"/>
            <p:nvPr/>
          </p:nvSpPr>
          <p:spPr>
            <a:xfrm rot="18000000">
              <a:off x="1505515" y="4194985"/>
              <a:ext cx="330540" cy="369332"/>
            </a:xfrm>
            <a:prstGeom prst="rect">
              <a:avLst/>
            </a:prstGeom>
            <a:noFill/>
          </p:spPr>
          <p:txBody>
            <a:bodyPr wrap="none" rtlCol="0">
              <a:spAutoFit/>
            </a:bodyPr>
            <a:lstStyle/>
            <a:p>
              <a:r>
                <a:rPr lang="en-US" dirty="0">
                  <a:latin typeface="Courier" pitchFamily="2" charset="0"/>
                </a:rPr>
                <a:t>C</a:t>
              </a:r>
            </a:p>
          </p:txBody>
        </p:sp>
        <p:sp>
          <p:nvSpPr>
            <p:cNvPr id="35" name="TextBox 34">
              <a:extLst>
                <a:ext uri="{FF2B5EF4-FFF2-40B4-BE49-F238E27FC236}">
                  <a16:creationId xmlns:a16="http://schemas.microsoft.com/office/drawing/2014/main" id="{697123C7-97BD-FA4D-AB92-EB13DB743ED6}"/>
                </a:ext>
              </a:extLst>
            </p:cNvPr>
            <p:cNvSpPr txBox="1"/>
            <p:nvPr/>
          </p:nvSpPr>
          <p:spPr>
            <a:xfrm rot="18000000">
              <a:off x="1427459" y="4373408"/>
              <a:ext cx="330540" cy="369332"/>
            </a:xfrm>
            <a:prstGeom prst="rect">
              <a:avLst/>
            </a:prstGeom>
            <a:noFill/>
          </p:spPr>
          <p:txBody>
            <a:bodyPr wrap="none" rtlCol="0">
              <a:spAutoFit/>
            </a:bodyPr>
            <a:lstStyle/>
            <a:p>
              <a:r>
                <a:rPr lang="en-US" dirty="0">
                  <a:latin typeface="Courier" pitchFamily="2" charset="0"/>
                </a:rPr>
                <a:t>G</a:t>
              </a:r>
            </a:p>
          </p:txBody>
        </p:sp>
        <p:sp>
          <p:nvSpPr>
            <p:cNvPr id="36" name="TextBox 35">
              <a:extLst>
                <a:ext uri="{FF2B5EF4-FFF2-40B4-BE49-F238E27FC236}">
                  <a16:creationId xmlns:a16="http://schemas.microsoft.com/office/drawing/2014/main" id="{4EFE83D0-3943-4041-BD5C-50F8F93A1F68}"/>
                </a:ext>
              </a:extLst>
            </p:cNvPr>
            <p:cNvSpPr txBox="1"/>
            <p:nvPr/>
          </p:nvSpPr>
          <p:spPr>
            <a:xfrm rot="18000000">
              <a:off x="1305086" y="4536959"/>
              <a:ext cx="322524" cy="369332"/>
            </a:xfrm>
            <a:prstGeom prst="rect">
              <a:avLst/>
            </a:prstGeom>
            <a:noFill/>
          </p:spPr>
          <p:txBody>
            <a:bodyPr wrap="none" rtlCol="0">
              <a:spAutoFit/>
            </a:bodyPr>
            <a:lstStyle/>
            <a:p>
              <a:r>
                <a:rPr lang="en-US" dirty="0">
                  <a:latin typeface="Courier" pitchFamily="2" charset="0"/>
                </a:rPr>
                <a:t>A</a:t>
              </a:r>
            </a:p>
          </p:txBody>
        </p:sp>
        <p:sp>
          <p:nvSpPr>
            <p:cNvPr id="2" name="Freeform 1">
              <a:extLst>
                <a:ext uri="{FF2B5EF4-FFF2-40B4-BE49-F238E27FC236}">
                  <a16:creationId xmlns:a16="http://schemas.microsoft.com/office/drawing/2014/main" id="{D29E1976-8A03-BE4B-9E97-AEBF2DAE0BFB}"/>
                </a:ext>
              </a:extLst>
            </p:cNvPr>
            <p:cNvSpPr/>
            <p:nvPr/>
          </p:nvSpPr>
          <p:spPr>
            <a:xfrm>
              <a:off x="1103969" y="1929161"/>
              <a:ext cx="836341" cy="3512634"/>
            </a:xfrm>
            <a:custGeom>
              <a:avLst/>
              <a:gdLst>
                <a:gd name="connsiteX0" fmla="*/ 836341 w 836341"/>
                <a:gd name="connsiteY0" fmla="*/ 0 h 3512634"/>
                <a:gd name="connsiteX1" fmla="*/ 825190 w 836341"/>
                <a:gd name="connsiteY1" fmla="*/ 111512 h 3512634"/>
                <a:gd name="connsiteX2" fmla="*/ 814039 w 836341"/>
                <a:gd name="connsiteY2" fmla="*/ 167268 h 3512634"/>
                <a:gd name="connsiteX3" fmla="*/ 802887 w 836341"/>
                <a:gd name="connsiteY3" fmla="*/ 1471961 h 3512634"/>
                <a:gd name="connsiteX4" fmla="*/ 791736 w 836341"/>
                <a:gd name="connsiteY4" fmla="*/ 1639229 h 3512634"/>
                <a:gd name="connsiteX5" fmla="*/ 758282 w 836341"/>
                <a:gd name="connsiteY5" fmla="*/ 1795346 h 3512634"/>
                <a:gd name="connsiteX6" fmla="*/ 735980 w 836341"/>
                <a:gd name="connsiteY6" fmla="*/ 2129883 h 3512634"/>
                <a:gd name="connsiteX7" fmla="*/ 724829 w 836341"/>
                <a:gd name="connsiteY7" fmla="*/ 2163337 h 3512634"/>
                <a:gd name="connsiteX8" fmla="*/ 702526 w 836341"/>
                <a:gd name="connsiteY8" fmla="*/ 2341756 h 3512634"/>
                <a:gd name="connsiteX9" fmla="*/ 680224 w 836341"/>
                <a:gd name="connsiteY9" fmla="*/ 2486722 h 3512634"/>
                <a:gd name="connsiteX10" fmla="*/ 657921 w 836341"/>
                <a:gd name="connsiteY10" fmla="*/ 2520176 h 3512634"/>
                <a:gd name="connsiteX11" fmla="*/ 646770 w 836341"/>
                <a:gd name="connsiteY11" fmla="*/ 2553629 h 3512634"/>
                <a:gd name="connsiteX12" fmla="*/ 602165 w 836341"/>
                <a:gd name="connsiteY12" fmla="*/ 2620537 h 3512634"/>
                <a:gd name="connsiteX13" fmla="*/ 568712 w 836341"/>
                <a:gd name="connsiteY13" fmla="*/ 2676293 h 3512634"/>
                <a:gd name="connsiteX14" fmla="*/ 546409 w 836341"/>
                <a:gd name="connsiteY14" fmla="*/ 2720898 h 3512634"/>
                <a:gd name="connsiteX15" fmla="*/ 501804 w 836341"/>
                <a:gd name="connsiteY15" fmla="*/ 2776654 h 3512634"/>
                <a:gd name="connsiteX16" fmla="*/ 457200 w 836341"/>
                <a:gd name="connsiteY16" fmla="*/ 2843561 h 3512634"/>
                <a:gd name="connsiteX17" fmla="*/ 434897 w 836341"/>
                <a:gd name="connsiteY17" fmla="*/ 2865863 h 3512634"/>
                <a:gd name="connsiteX18" fmla="*/ 379141 w 836341"/>
                <a:gd name="connsiteY18" fmla="*/ 2932771 h 3512634"/>
                <a:gd name="connsiteX19" fmla="*/ 334536 w 836341"/>
                <a:gd name="connsiteY19" fmla="*/ 2999678 h 3512634"/>
                <a:gd name="connsiteX20" fmla="*/ 289931 w 836341"/>
                <a:gd name="connsiteY20" fmla="*/ 3088888 h 3512634"/>
                <a:gd name="connsiteX21" fmla="*/ 234175 w 836341"/>
                <a:gd name="connsiteY21" fmla="*/ 3166946 h 3512634"/>
                <a:gd name="connsiteX22" fmla="*/ 200721 w 836341"/>
                <a:gd name="connsiteY22" fmla="*/ 3222702 h 3512634"/>
                <a:gd name="connsiteX23" fmla="*/ 189570 w 836341"/>
                <a:gd name="connsiteY23" fmla="*/ 3256156 h 3512634"/>
                <a:gd name="connsiteX24" fmla="*/ 167268 w 836341"/>
                <a:gd name="connsiteY24" fmla="*/ 3289610 h 3512634"/>
                <a:gd name="connsiteX25" fmla="*/ 122663 w 836341"/>
                <a:gd name="connsiteY25" fmla="*/ 3378819 h 3512634"/>
                <a:gd name="connsiteX26" fmla="*/ 111512 w 836341"/>
                <a:gd name="connsiteY26" fmla="*/ 3412273 h 3512634"/>
                <a:gd name="connsiteX27" fmla="*/ 55756 w 836341"/>
                <a:gd name="connsiteY27" fmla="*/ 3456878 h 3512634"/>
                <a:gd name="connsiteX28" fmla="*/ 0 w 836341"/>
                <a:gd name="connsiteY28" fmla="*/ 3512634 h 351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6341" h="3512634">
                  <a:moveTo>
                    <a:pt x="836341" y="0"/>
                  </a:moveTo>
                  <a:cubicBezTo>
                    <a:pt x="832624" y="37171"/>
                    <a:pt x="830127" y="74484"/>
                    <a:pt x="825190" y="111512"/>
                  </a:cubicBezTo>
                  <a:cubicBezTo>
                    <a:pt x="822685" y="130299"/>
                    <a:pt x="814350" y="148317"/>
                    <a:pt x="814039" y="167268"/>
                  </a:cubicBezTo>
                  <a:cubicBezTo>
                    <a:pt x="806910" y="602123"/>
                    <a:pt x="809476" y="1037097"/>
                    <a:pt x="802887" y="1471961"/>
                  </a:cubicBezTo>
                  <a:cubicBezTo>
                    <a:pt x="802040" y="1527834"/>
                    <a:pt x="798394" y="1583747"/>
                    <a:pt x="791736" y="1639229"/>
                  </a:cubicBezTo>
                  <a:cubicBezTo>
                    <a:pt x="785894" y="1687911"/>
                    <a:pt x="770758" y="1745445"/>
                    <a:pt x="758282" y="1795346"/>
                  </a:cubicBezTo>
                  <a:cubicBezTo>
                    <a:pt x="754036" y="1897256"/>
                    <a:pt x="759823" y="2022589"/>
                    <a:pt x="735980" y="2129883"/>
                  </a:cubicBezTo>
                  <a:cubicBezTo>
                    <a:pt x="733430" y="2141358"/>
                    <a:pt x="728546" y="2152186"/>
                    <a:pt x="724829" y="2163337"/>
                  </a:cubicBezTo>
                  <a:cubicBezTo>
                    <a:pt x="698095" y="2457420"/>
                    <a:pt x="728132" y="2175320"/>
                    <a:pt x="702526" y="2341756"/>
                  </a:cubicBezTo>
                  <a:cubicBezTo>
                    <a:pt x="700129" y="2357334"/>
                    <a:pt x="690229" y="2460043"/>
                    <a:pt x="680224" y="2486722"/>
                  </a:cubicBezTo>
                  <a:cubicBezTo>
                    <a:pt x="675518" y="2499271"/>
                    <a:pt x="665355" y="2509025"/>
                    <a:pt x="657921" y="2520176"/>
                  </a:cubicBezTo>
                  <a:cubicBezTo>
                    <a:pt x="654204" y="2531327"/>
                    <a:pt x="652478" y="2543354"/>
                    <a:pt x="646770" y="2553629"/>
                  </a:cubicBezTo>
                  <a:cubicBezTo>
                    <a:pt x="633753" y="2577060"/>
                    <a:pt x="602165" y="2620537"/>
                    <a:pt x="602165" y="2620537"/>
                  </a:cubicBezTo>
                  <a:cubicBezTo>
                    <a:pt x="576281" y="2698188"/>
                    <a:pt x="609529" y="2615067"/>
                    <a:pt x="568712" y="2676293"/>
                  </a:cubicBezTo>
                  <a:cubicBezTo>
                    <a:pt x="559491" y="2690125"/>
                    <a:pt x="554657" y="2706465"/>
                    <a:pt x="546409" y="2720898"/>
                  </a:cubicBezTo>
                  <a:cubicBezTo>
                    <a:pt x="502745" y="2797309"/>
                    <a:pt x="545767" y="2718036"/>
                    <a:pt x="501804" y="2776654"/>
                  </a:cubicBezTo>
                  <a:cubicBezTo>
                    <a:pt x="485722" y="2798097"/>
                    <a:pt x="476154" y="2824608"/>
                    <a:pt x="457200" y="2843561"/>
                  </a:cubicBezTo>
                  <a:cubicBezTo>
                    <a:pt x="449766" y="2850995"/>
                    <a:pt x="441628" y="2857786"/>
                    <a:pt x="434897" y="2865863"/>
                  </a:cubicBezTo>
                  <a:cubicBezTo>
                    <a:pt x="368614" y="2945400"/>
                    <a:pt x="429587" y="2882323"/>
                    <a:pt x="379141" y="2932771"/>
                  </a:cubicBezTo>
                  <a:cubicBezTo>
                    <a:pt x="350551" y="3018540"/>
                    <a:pt x="393008" y="2907794"/>
                    <a:pt x="334536" y="2999678"/>
                  </a:cubicBezTo>
                  <a:cubicBezTo>
                    <a:pt x="316687" y="3027727"/>
                    <a:pt x="309879" y="3062291"/>
                    <a:pt x="289931" y="3088888"/>
                  </a:cubicBezTo>
                  <a:cubicBezTo>
                    <a:pt x="248437" y="3144215"/>
                    <a:pt x="266788" y="3118029"/>
                    <a:pt x="234175" y="3166946"/>
                  </a:cubicBezTo>
                  <a:cubicBezTo>
                    <a:pt x="202586" y="3261716"/>
                    <a:pt x="246643" y="3146167"/>
                    <a:pt x="200721" y="3222702"/>
                  </a:cubicBezTo>
                  <a:cubicBezTo>
                    <a:pt x="194673" y="3232781"/>
                    <a:pt x="194827" y="3245642"/>
                    <a:pt x="189570" y="3256156"/>
                  </a:cubicBezTo>
                  <a:cubicBezTo>
                    <a:pt x="183577" y="3268143"/>
                    <a:pt x="173686" y="3277844"/>
                    <a:pt x="167268" y="3289610"/>
                  </a:cubicBezTo>
                  <a:cubicBezTo>
                    <a:pt x="151348" y="3318797"/>
                    <a:pt x="133176" y="3347279"/>
                    <a:pt x="122663" y="3378819"/>
                  </a:cubicBezTo>
                  <a:cubicBezTo>
                    <a:pt x="118946" y="3389970"/>
                    <a:pt x="117560" y="3402194"/>
                    <a:pt x="111512" y="3412273"/>
                  </a:cubicBezTo>
                  <a:cubicBezTo>
                    <a:pt x="98114" y="3434603"/>
                    <a:pt x="74526" y="3440790"/>
                    <a:pt x="55756" y="3456878"/>
                  </a:cubicBezTo>
                  <a:lnTo>
                    <a:pt x="0" y="3512634"/>
                  </a:ln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72516870-0493-DE44-931F-3CEC5768038A}"/>
              </a:ext>
            </a:extLst>
          </p:cNvPr>
          <p:cNvSpPr txBox="1"/>
          <p:nvPr/>
        </p:nvSpPr>
        <p:spPr>
          <a:xfrm>
            <a:off x="2352039" y="2854273"/>
            <a:ext cx="2986600" cy="646331"/>
          </a:xfrm>
          <a:prstGeom prst="rect">
            <a:avLst/>
          </a:prstGeom>
          <a:noFill/>
        </p:spPr>
        <p:txBody>
          <a:bodyPr wrap="square" rtlCol="0">
            <a:spAutoFit/>
          </a:bodyPr>
          <a:lstStyle/>
          <a:p>
            <a:r>
              <a:rPr lang="en-US" dirty="0">
                <a:latin typeface="Gill Sans MT" panose="020B0502020104020203" pitchFamily="34" charset="77"/>
              </a:rPr>
              <a:t>Each base disrupts the ion flow in a characteristic way</a:t>
            </a:r>
          </a:p>
        </p:txBody>
      </p:sp>
      <p:sp>
        <p:nvSpPr>
          <p:cNvPr id="52" name="TextBox 51">
            <a:extLst>
              <a:ext uri="{FF2B5EF4-FFF2-40B4-BE49-F238E27FC236}">
                <a16:creationId xmlns:a16="http://schemas.microsoft.com/office/drawing/2014/main" id="{CBC022C6-7CCF-E947-92E7-8B4677DAF8AD}"/>
              </a:ext>
            </a:extLst>
          </p:cNvPr>
          <p:cNvSpPr txBox="1"/>
          <p:nvPr/>
        </p:nvSpPr>
        <p:spPr>
          <a:xfrm>
            <a:off x="3543908" y="4342611"/>
            <a:ext cx="5399369" cy="646331"/>
          </a:xfrm>
          <a:prstGeom prst="rect">
            <a:avLst/>
          </a:prstGeom>
          <a:noFill/>
        </p:spPr>
        <p:txBody>
          <a:bodyPr wrap="square" rtlCol="0">
            <a:spAutoFit/>
          </a:bodyPr>
          <a:lstStyle/>
          <a:p>
            <a:r>
              <a:rPr lang="en-US" dirty="0">
                <a:latin typeface="Gill Sans MT" panose="020B0502020104020203" pitchFamily="34" charset="77"/>
              </a:rPr>
              <a:t>“Trace” – contains ionic current signal of a sequence of nucleotides as it’s threaded through the pore</a:t>
            </a:r>
          </a:p>
        </p:txBody>
      </p:sp>
      <p:grpSp>
        <p:nvGrpSpPr>
          <p:cNvPr id="69" name="Group 68">
            <a:extLst>
              <a:ext uri="{FF2B5EF4-FFF2-40B4-BE49-F238E27FC236}">
                <a16:creationId xmlns:a16="http://schemas.microsoft.com/office/drawing/2014/main" id="{C2E85F5C-E6C3-054D-AA42-3B0B2A4AB289}"/>
              </a:ext>
            </a:extLst>
          </p:cNvPr>
          <p:cNvGrpSpPr/>
          <p:nvPr/>
        </p:nvGrpSpPr>
        <p:grpSpPr>
          <a:xfrm>
            <a:off x="4709855" y="5061158"/>
            <a:ext cx="2319598" cy="959004"/>
            <a:chOff x="3845339" y="4873083"/>
            <a:chExt cx="2319598" cy="959004"/>
          </a:xfrm>
        </p:grpSpPr>
        <p:cxnSp>
          <p:nvCxnSpPr>
            <p:cNvPr id="54" name="Straight Connector 53">
              <a:extLst>
                <a:ext uri="{FF2B5EF4-FFF2-40B4-BE49-F238E27FC236}">
                  <a16:creationId xmlns:a16="http://schemas.microsoft.com/office/drawing/2014/main" id="{C68C0C82-076E-D647-99A6-F94187ECF9DB}"/>
                </a:ext>
              </a:extLst>
            </p:cNvPr>
            <p:cNvCxnSpPr/>
            <p:nvPr/>
          </p:nvCxnSpPr>
          <p:spPr>
            <a:xfrm>
              <a:off x="3845339" y="5620215"/>
              <a:ext cx="369822" cy="0"/>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82A08498-6B69-C245-823F-2A41D18CCE08}"/>
                </a:ext>
              </a:extLst>
            </p:cNvPr>
            <p:cNvCxnSpPr/>
            <p:nvPr/>
          </p:nvCxnSpPr>
          <p:spPr>
            <a:xfrm flipV="1">
              <a:off x="4248616" y="4873083"/>
              <a:ext cx="0" cy="769434"/>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4AF275CD-7C9A-604A-B307-DB3922CA59A3}"/>
                </a:ext>
              </a:extLst>
            </p:cNvPr>
            <p:cNvCxnSpPr/>
            <p:nvPr/>
          </p:nvCxnSpPr>
          <p:spPr>
            <a:xfrm>
              <a:off x="4248616" y="4902820"/>
              <a:ext cx="369822" cy="0"/>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20F30367-6A9C-0A42-A6D4-E05D86E85C30}"/>
                </a:ext>
              </a:extLst>
            </p:cNvPr>
            <p:cNvCxnSpPr>
              <a:cxnSpLocks/>
            </p:cNvCxnSpPr>
            <p:nvPr/>
          </p:nvCxnSpPr>
          <p:spPr>
            <a:xfrm flipV="1">
              <a:off x="4618438" y="4919546"/>
              <a:ext cx="0" cy="522249"/>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4364E874-5165-0345-9878-ED1368318FAA}"/>
                </a:ext>
              </a:extLst>
            </p:cNvPr>
            <p:cNvCxnSpPr/>
            <p:nvPr/>
          </p:nvCxnSpPr>
          <p:spPr>
            <a:xfrm>
              <a:off x="4594302" y="5423210"/>
              <a:ext cx="369822" cy="0"/>
            </a:xfrm>
            <a:prstGeom prst="line">
              <a:avLst/>
            </a:prstGeom>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id="{ABD8BE4F-F6AB-3649-9D1B-8AC64C4BB900}"/>
                </a:ext>
              </a:extLst>
            </p:cNvPr>
            <p:cNvCxnSpPr>
              <a:cxnSpLocks/>
            </p:cNvCxnSpPr>
            <p:nvPr/>
          </p:nvCxnSpPr>
          <p:spPr>
            <a:xfrm flipV="1">
              <a:off x="4962240" y="5051502"/>
              <a:ext cx="0" cy="343831"/>
            </a:xfrm>
            <a:prstGeom prst="line">
              <a:avLst/>
            </a:prstGeom>
          </p:spPr>
          <p:style>
            <a:lnRef idx="2">
              <a:schemeClr val="dk1"/>
            </a:lnRef>
            <a:fillRef idx="0">
              <a:schemeClr val="dk1"/>
            </a:fillRef>
            <a:effectRef idx="1">
              <a:schemeClr val="dk1"/>
            </a:effectRef>
            <a:fontRef idx="minor">
              <a:schemeClr val="tx1"/>
            </a:fontRef>
          </p:style>
        </p:cxnSp>
        <p:cxnSp>
          <p:nvCxnSpPr>
            <p:cNvPr id="63" name="Straight Connector 62">
              <a:extLst>
                <a:ext uri="{FF2B5EF4-FFF2-40B4-BE49-F238E27FC236}">
                  <a16:creationId xmlns:a16="http://schemas.microsoft.com/office/drawing/2014/main" id="{D15E0043-361F-C84C-9D90-AFBA4DC7A862}"/>
                </a:ext>
              </a:extLst>
            </p:cNvPr>
            <p:cNvCxnSpPr>
              <a:cxnSpLocks/>
            </p:cNvCxnSpPr>
            <p:nvPr/>
          </p:nvCxnSpPr>
          <p:spPr>
            <a:xfrm>
              <a:off x="4962240" y="5062653"/>
              <a:ext cx="832875" cy="0"/>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a:extLst>
                <a:ext uri="{FF2B5EF4-FFF2-40B4-BE49-F238E27FC236}">
                  <a16:creationId xmlns:a16="http://schemas.microsoft.com/office/drawing/2014/main" id="{DD3F0DCF-7508-BB4B-9895-F468AB0E1179}"/>
                </a:ext>
              </a:extLst>
            </p:cNvPr>
            <p:cNvCxnSpPr/>
            <p:nvPr/>
          </p:nvCxnSpPr>
          <p:spPr>
            <a:xfrm flipV="1">
              <a:off x="5795115" y="5062653"/>
              <a:ext cx="0" cy="769434"/>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527EA984-97D6-4645-AB2D-B97B71C79C59}"/>
                </a:ext>
              </a:extLst>
            </p:cNvPr>
            <p:cNvCxnSpPr/>
            <p:nvPr/>
          </p:nvCxnSpPr>
          <p:spPr>
            <a:xfrm>
              <a:off x="5795115" y="5832087"/>
              <a:ext cx="369822" cy="0"/>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a:extLst>
                <a:ext uri="{FF2B5EF4-FFF2-40B4-BE49-F238E27FC236}">
                  <a16:creationId xmlns:a16="http://schemas.microsoft.com/office/drawing/2014/main" id="{FB2A3D20-FD26-E747-8B9D-A4043D7CE55C}"/>
                </a:ext>
              </a:extLst>
            </p:cNvPr>
            <p:cNvCxnSpPr>
              <a:cxnSpLocks/>
            </p:cNvCxnSpPr>
            <p:nvPr/>
          </p:nvCxnSpPr>
          <p:spPr>
            <a:xfrm flipV="1">
              <a:off x="6164937" y="5257800"/>
              <a:ext cx="0" cy="574287"/>
            </a:xfrm>
            <a:prstGeom prst="line">
              <a:avLst/>
            </a:prstGeom>
          </p:spPr>
          <p:style>
            <a:lnRef idx="2">
              <a:schemeClr val="dk1"/>
            </a:lnRef>
            <a:fillRef idx="0">
              <a:schemeClr val="dk1"/>
            </a:fillRef>
            <a:effectRef idx="1">
              <a:schemeClr val="dk1"/>
            </a:effectRef>
            <a:fontRef idx="minor">
              <a:schemeClr val="tx1"/>
            </a:fontRef>
          </p:style>
        </p:cxnSp>
      </p:grpSp>
      <p:cxnSp>
        <p:nvCxnSpPr>
          <p:cNvPr id="72" name="Straight Arrow Connector 71">
            <a:extLst>
              <a:ext uri="{FF2B5EF4-FFF2-40B4-BE49-F238E27FC236}">
                <a16:creationId xmlns:a16="http://schemas.microsoft.com/office/drawing/2014/main" id="{BB2BAA11-FEA7-5B4D-86BF-00AAB59F24CF}"/>
              </a:ext>
            </a:extLst>
          </p:cNvPr>
          <p:cNvCxnSpPr/>
          <p:nvPr/>
        </p:nvCxnSpPr>
        <p:spPr>
          <a:xfrm flipH="1">
            <a:off x="2006271" y="3436404"/>
            <a:ext cx="603114" cy="2580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3" name="Straight Arrow Connector 72">
            <a:extLst>
              <a:ext uri="{FF2B5EF4-FFF2-40B4-BE49-F238E27FC236}">
                <a16:creationId xmlns:a16="http://schemas.microsoft.com/office/drawing/2014/main" id="{DF952C89-99CF-CD49-A851-2073832407EC}"/>
              </a:ext>
            </a:extLst>
          </p:cNvPr>
          <p:cNvCxnSpPr>
            <a:cxnSpLocks/>
          </p:cNvCxnSpPr>
          <p:nvPr/>
        </p:nvCxnSpPr>
        <p:spPr>
          <a:xfrm>
            <a:off x="2091324" y="3791401"/>
            <a:ext cx="1231739" cy="60044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0503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Nanopore sequencing</a:t>
            </a:r>
          </a:p>
        </p:txBody>
      </p:sp>
      <p:sp>
        <p:nvSpPr>
          <p:cNvPr id="53" name="Rectangle 52">
            <a:extLst>
              <a:ext uri="{FF2B5EF4-FFF2-40B4-BE49-F238E27FC236}">
                <a16:creationId xmlns:a16="http://schemas.microsoft.com/office/drawing/2014/main" id="{CF853567-DCC6-6042-8F75-5AC5BD560D90}"/>
              </a:ext>
            </a:extLst>
          </p:cNvPr>
          <p:cNvSpPr/>
          <p:nvPr/>
        </p:nvSpPr>
        <p:spPr>
          <a:xfrm>
            <a:off x="266700" y="6384225"/>
            <a:ext cx="5160195" cy="369332"/>
          </a:xfrm>
          <a:prstGeom prst="rect">
            <a:avLst/>
          </a:prstGeom>
        </p:spPr>
        <p:txBody>
          <a:bodyPr wrap="none">
            <a:spAutoFit/>
          </a:bodyPr>
          <a:lstStyle/>
          <a:p>
            <a:r>
              <a:rPr lang="en-US" dirty="0">
                <a:hlinkClick r:id="rId3"/>
              </a:rPr>
              <a:t>https://www.youtube.com/watch?v=GUb1TZvMWsw</a:t>
            </a:r>
            <a:endParaRPr lang="en-US" dirty="0"/>
          </a:p>
        </p:txBody>
      </p:sp>
      <p:pic>
        <p:nvPicPr>
          <p:cNvPr id="55" name="Picture 54">
            <a:extLst>
              <a:ext uri="{FF2B5EF4-FFF2-40B4-BE49-F238E27FC236}">
                <a16:creationId xmlns:a16="http://schemas.microsoft.com/office/drawing/2014/main" id="{F08666FA-6D3F-104A-9A45-4610EFA7E1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122" y="1497368"/>
            <a:ext cx="8160434" cy="4157021"/>
          </a:xfrm>
          <a:prstGeom prst="rect">
            <a:avLst/>
          </a:prstGeom>
        </p:spPr>
      </p:pic>
    </p:spTree>
    <p:extLst>
      <p:ext uri="{BB962C8B-B14F-4D97-AF65-F5344CB8AC3E}">
        <p14:creationId xmlns:p14="http://schemas.microsoft.com/office/powerpoint/2010/main" val="3227739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30A33A8-49BC-584F-B666-7D97158B504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9210" y="2090878"/>
            <a:ext cx="4338053" cy="26762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D3D17DF-F570-F24F-83D1-54F65BEBBBD5}"/>
              </a:ext>
            </a:extLst>
          </p:cNvPr>
          <p:cNvSpPr/>
          <p:nvPr/>
        </p:nvSpPr>
        <p:spPr>
          <a:xfrm>
            <a:off x="0" y="5723751"/>
            <a:ext cx="4220964" cy="300082"/>
          </a:xfrm>
          <a:prstGeom prst="rect">
            <a:avLst/>
          </a:prstGeom>
        </p:spPr>
        <p:txBody>
          <a:bodyPr wrap="none">
            <a:spAutoFit/>
          </a:bodyPr>
          <a:lstStyle/>
          <a:p>
            <a:r>
              <a:rPr lang="en-US" sz="1350" dirty="0">
                <a:latin typeface="Gill Sans MT" panose="020B0502020104020203" pitchFamily="34" charset="77"/>
              </a:rPr>
              <a:t>https://</a:t>
            </a:r>
            <a:r>
              <a:rPr lang="en-US" sz="1350" dirty="0" err="1">
                <a:latin typeface="Gill Sans MT" panose="020B0502020104020203" pitchFamily="34" charset="77"/>
              </a:rPr>
              <a:t>lab.loman.net</a:t>
            </a:r>
            <a:r>
              <a:rPr lang="en-US" sz="1350" dirty="0">
                <a:latin typeface="Gill Sans MT" panose="020B0502020104020203" pitchFamily="34" charset="77"/>
              </a:rPr>
              <a:t>/2017/03/09/</a:t>
            </a:r>
            <a:r>
              <a:rPr lang="en-US" sz="1350" dirty="0" err="1">
                <a:latin typeface="Gill Sans MT" panose="020B0502020104020203" pitchFamily="34" charset="77"/>
              </a:rPr>
              <a:t>ultrareads</a:t>
            </a:r>
            <a:r>
              <a:rPr lang="en-US" sz="1350" dirty="0">
                <a:latin typeface="Gill Sans MT" panose="020B0502020104020203" pitchFamily="34" charset="77"/>
              </a:rPr>
              <a:t>-for-nanopore/</a:t>
            </a:r>
          </a:p>
        </p:txBody>
      </p:sp>
      <p:pic>
        <p:nvPicPr>
          <p:cNvPr id="6" name="Picture 5">
            <a:extLst>
              <a:ext uri="{FF2B5EF4-FFF2-40B4-BE49-F238E27FC236}">
                <a16:creationId xmlns:a16="http://schemas.microsoft.com/office/drawing/2014/main" id="{65390BD3-791A-0E42-9263-C5E81AE10D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4474" y="3047506"/>
            <a:ext cx="4005223" cy="2676245"/>
          </a:xfrm>
          <a:prstGeom prst="rect">
            <a:avLst/>
          </a:prstGeom>
          <a:ln>
            <a:solidFill>
              <a:schemeClr val="tx1"/>
            </a:solidFill>
          </a:ln>
        </p:spPr>
      </p:pic>
      <p:sp>
        <p:nvSpPr>
          <p:cNvPr id="7" name="Rectangle 6">
            <a:extLst>
              <a:ext uri="{FF2B5EF4-FFF2-40B4-BE49-F238E27FC236}">
                <a16:creationId xmlns:a16="http://schemas.microsoft.com/office/drawing/2014/main" id="{5AAA47CC-5676-B346-892C-46E647A5E7EB}"/>
              </a:ext>
            </a:extLst>
          </p:cNvPr>
          <p:cNvSpPr/>
          <p:nvPr/>
        </p:nvSpPr>
        <p:spPr>
          <a:xfrm>
            <a:off x="5738532" y="4155141"/>
            <a:ext cx="453839" cy="201706"/>
          </a:xfrm>
          <a:prstGeom prst="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9DAA232E-0968-944F-A3A5-1DE05B9C0931}"/>
              </a:ext>
            </a:extLst>
          </p:cNvPr>
          <p:cNvSpPr/>
          <p:nvPr/>
        </p:nvSpPr>
        <p:spPr>
          <a:xfrm>
            <a:off x="5771847" y="3898312"/>
            <a:ext cx="324128" cy="300082"/>
          </a:xfrm>
          <a:prstGeom prst="rect">
            <a:avLst/>
          </a:prstGeom>
        </p:spPr>
        <p:txBody>
          <a:bodyPr wrap="none">
            <a:spAutoFit/>
          </a:bodyPr>
          <a:lstStyle/>
          <a:p>
            <a:r>
              <a:rPr lang="en-US" sz="1350" dirty="0">
                <a:solidFill>
                  <a:srgbClr val="FF0000"/>
                </a:solidFill>
                <a:latin typeface="Gill Sans MT" panose="020B0502020104020203" pitchFamily="34" charset="77"/>
              </a:rPr>
              <a:t>!!!</a:t>
            </a:r>
          </a:p>
        </p:txBody>
      </p:sp>
      <p:sp>
        <p:nvSpPr>
          <p:cNvPr id="8" name="TextBox 7">
            <a:extLst>
              <a:ext uri="{FF2B5EF4-FFF2-40B4-BE49-F238E27FC236}">
                <a16:creationId xmlns:a16="http://schemas.microsoft.com/office/drawing/2014/main" id="{CDD7FA74-D29A-A645-8A19-BFA8B2CA6E93}"/>
              </a:ext>
            </a:extLst>
          </p:cNvPr>
          <p:cNvSpPr txBox="1"/>
          <p:nvPr/>
        </p:nvSpPr>
        <p:spPr>
          <a:xfrm>
            <a:off x="5085231" y="1744629"/>
            <a:ext cx="2977739" cy="715581"/>
          </a:xfrm>
          <a:prstGeom prst="rect">
            <a:avLst/>
          </a:prstGeom>
          <a:noFill/>
        </p:spPr>
        <p:txBody>
          <a:bodyPr wrap="square" rtlCol="0">
            <a:spAutoFit/>
          </a:bodyPr>
          <a:lstStyle/>
          <a:p>
            <a:r>
              <a:rPr lang="en-US" sz="1350" dirty="0">
                <a:latin typeface="Gill Sans MT" panose="020B0502020104020203" pitchFamily="34" charset="77"/>
              </a:rPr>
              <a:t>Note: variable read lengths.</a:t>
            </a:r>
          </a:p>
          <a:p>
            <a:r>
              <a:rPr lang="en-US" sz="1350" dirty="0">
                <a:latin typeface="Gill Sans MT" panose="020B0502020104020203" pitchFamily="34" charset="77"/>
              </a:rPr>
              <a:t>Not like Illumina, where we have a fixed number of “cycles” </a:t>
            </a:r>
          </a:p>
        </p:txBody>
      </p:sp>
      <p:cxnSp>
        <p:nvCxnSpPr>
          <p:cNvPr id="10" name="Straight Connector 9">
            <a:extLst>
              <a:ext uri="{FF2B5EF4-FFF2-40B4-BE49-F238E27FC236}">
                <a16:creationId xmlns:a16="http://schemas.microsoft.com/office/drawing/2014/main" id="{8D0EFC08-F2D6-534C-8FBD-AB72AEE024C9}"/>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1" name="Rectangle 10">
            <a:extLst>
              <a:ext uri="{FF2B5EF4-FFF2-40B4-BE49-F238E27FC236}">
                <a16:creationId xmlns:a16="http://schemas.microsoft.com/office/drawing/2014/main" id="{20634948-3A0B-3144-A1D5-C33010C522D9}"/>
              </a:ext>
            </a:extLst>
          </p:cNvPr>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You can get *really* long reads</a:t>
            </a:r>
          </a:p>
        </p:txBody>
      </p:sp>
    </p:spTree>
    <p:extLst>
      <p:ext uri="{BB962C8B-B14F-4D97-AF65-F5344CB8AC3E}">
        <p14:creationId xmlns:p14="http://schemas.microsoft.com/office/powerpoint/2010/main" val="677572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But… they are really messy</a:t>
            </a:r>
          </a:p>
        </p:txBody>
      </p:sp>
      <p:pic>
        <p:nvPicPr>
          <p:cNvPr id="6" name="Picture 5">
            <a:extLst>
              <a:ext uri="{FF2B5EF4-FFF2-40B4-BE49-F238E27FC236}">
                <a16:creationId xmlns:a16="http://schemas.microsoft.com/office/drawing/2014/main" id="{11F6E033-CA32-FE47-ABA5-B9B52B2F4C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932" y="1580355"/>
            <a:ext cx="8307659" cy="4135963"/>
          </a:xfrm>
          <a:prstGeom prst="rect">
            <a:avLst/>
          </a:prstGeom>
        </p:spPr>
      </p:pic>
    </p:spTree>
    <p:extLst>
      <p:ext uri="{BB962C8B-B14F-4D97-AF65-F5344CB8AC3E}">
        <p14:creationId xmlns:p14="http://schemas.microsoft.com/office/powerpoint/2010/main" val="2933138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ONT – example SAM line</a:t>
            </a:r>
          </a:p>
        </p:txBody>
      </p:sp>
      <p:pic>
        <p:nvPicPr>
          <p:cNvPr id="3" name="Picture 2">
            <a:extLst>
              <a:ext uri="{FF2B5EF4-FFF2-40B4-BE49-F238E27FC236}">
                <a16:creationId xmlns:a16="http://schemas.microsoft.com/office/drawing/2014/main" id="{D42C90AE-E1A3-604D-9EC8-6181954AAC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82811"/>
            <a:ext cx="9144000" cy="4292378"/>
          </a:xfrm>
          <a:prstGeom prst="rect">
            <a:avLst/>
          </a:prstGeom>
        </p:spPr>
      </p:pic>
    </p:spTree>
    <p:extLst>
      <p:ext uri="{BB962C8B-B14F-4D97-AF65-F5344CB8AC3E}">
        <p14:creationId xmlns:p14="http://schemas.microsoft.com/office/powerpoint/2010/main" val="1872968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err="1">
                <a:latin typeface="Gill Sans"/>
                <a:cs typeface="Gill Sans"/>
              </a:rPr>
              <a:t>Basecalling</a:t>
            </a:r>
            <a:endParaRPr lang="en-US" sz="2800" b="1" i="0" dirty="0">
              <a:latin typeface="Gill Sans"/>
              <a:cs typeface="Gill Sans"/>
            </a:endParaRPr>
          </a:p>
        </p:txBody>
      </p:sp>
      <p:sp>
        <p:nvSpPr>
          <p:cNvPr id="3" name="Rectangle 2">
            <a:extLst>
              <a:ext uri="{FF2B5EF4-FFF2-40B4-BE49-F238E27FC236}">
                <a16:creationId xmlns:a16="http://schemas.microsoft.com/office/drawing/2014/main" id="{30D4A4A1-34B5-2849-B949-8DE7B71007D8}"/>
              </a:ext>
            </a:extLst>
          </p:cNvPr>
          <p:cNvSpPr/>
          <p:nvPr/>
        </p:nvSpPr>
        <p:spPr>
          <a:xfrm>
            <a:off x="702525" y="1511210"/>
            <a:ext cx="7549377" cy="4832092"/>
          </a:xfrm>
          <a:prstGeom prst="rect">
            <a:avLst/>
          </a:prstGeom>
        </p:spPr>
        <p:txBody>
          <a:bodyPr wrap="square">
            <a:spAutoFit/>
          </a:bodyPr>
          <a:lstStyle/>
          <a:p>
            <a:pPr marL="285750" indent="-285750">
              <a:buFont typeface="Arial" panose="020B0604020202020204" pitchFamily="34" charset="0"/>
              <a:buChar char="•"/>
            </a:pPr>
            <a:r>
              <a:rPr lang="en-US" sz="2800" dirty="0">
                <a:latin typeface="Gill Sans MT" panose="020B0502020104020203" pitchFamily="34" charset="77"/>
              </a:rPr>
              <a:t>ONT error rate is </a:t>
            </a:r>
            <a:r>
              <a:rPr lang="en-US" sz="2800" i="1" dirty="0">
                <a:latin typeface="Gill Sans MT" panose="020B0502020104020203" pitchFamily="34" charset="77"/>
              </a:rPr>
              <a:t>high</a:t>
            </a:r>
            <a:r>
              <a:rPr lang="en-US" sz="2800" dirty="0">
                <a:latin typeface="Gill Sans MT" panose="020B0502020104020203" pitchFamily="34" charset="77"/>
              </a:rPr>
              <a:t> (10-15% per base error rate)</a:t>
            </a:r>
          </a:p>
          <a:p>
            <a:pPr marL="285750" indent="-285750">
              <a:buFont typeface="Arial" panose="020B0604020202020204" pitchFamily="34" charset="0"/>
              <a:buChar char="•"/>
            </a:pPr>
            <a:r>
              <a:rPr lang="en-US" sz="2800" dirty="0">
                <a:latin typeface="Gill Sans MT" panose="020B0502020104020203" pitchFamily="34" charset="77"/>
              </a:rPr>
              <a:t>Unlike for Illumina, base calling for ONT is still very actively improving</a:t>
            </a:r>
          </a:p>
          <a:p>
            <a:pPr marL="285750" indent="-285750">
              <a:buFont typeface="Arial" panose="020B0604020202020204" pitchFamily="34" charset="0"/>
              <a:buChar char="•"/>
            </a:pPr>
            <a:r>
              <a:rPr lang="en-US" sz="2800" dirty="0">
                <a:latin typeface="Gill Sans MT" panose="020B0502020104020203" pitchFamily="34" charset="77"/>
              </a:rPr>
              <a:t>Why is it so hard?</a:t>
            </a:r>
          </a:p>
          <a:p>
            <a:pPr marL="742950" lvl="1" indent="-285750">
              <a:buFont typeface="Arial" panose="020B0604020202020204" pitchFamily="34" charset="0"/>
              <a:buChar char="•"/>
            </a:pPr>
            <a:r>
              <a:rPr lang="en-US" sz="2800" dirty="0">
                <a:latin typeface="Gill Sans MT" panose="020B0502020104020203" pitchFamily="34" charset="77"/>
              </a:rPr>
              <a:t>The size of the nanopore is bigger than 1 base. Each signal is an aggregate of multiple adjacent nucleotides</a:t>
            </a:r>
          </a:p>
          <a:p>
            <a:pPr marL="742950" lvl="1" indent="-285750">
              <a:buFont typeface="Arial" panose="020B0604020202020204" pitchFamily="34" charset="0"/>
              <a:buChar char="•"/>
            </a:pPr>
            <a:r>
              <a:rPr lang="en-US" sz="2800" dirty="0">
                <a:latin typeface="Gill Sans MT" panose="020B0502020104020203" pitchFamily="34" charset="77"/>
              </a:rPr>
              <a:t>The DNA doesn’t move at a constant rate (avg. 450bp/sec). Might skip bases by accident, leading to indel errors.</a:t>
            </a:r>
          </a:p>
        </p:txBody>
      </p:sp>
    </p:spTree>
    <p:extLst>
      <p:ext uri="{BB962C8B-B14F-4D97-AF65-F5344CB8AC3E}">
        <p14:creationId xmlns:p14="http://schemas.microsoft.com/office/powerpoint/2010/main" val="4263763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err="1">
                <a:latin typeface="Gill Sans"/>
                <a:cs typeface="Gill Sans"/>
              </a:rPr>
              <a:t>Basecalling</a:t>
            </a:r>
            <a:r>
              <a:rPr lang="en-US" sz="2800" b="1" i="0" dirty="0">
                <a:latin typeface="Gill Sans"/>
                <a:cs typeface="Gill Sans"/>
              </a:rPr>
              <a:t> – has gotten better</a:t>
            </a:r>
          </a:p>
        </p:txBody>
      </p:sp>
      <p:pic>
        <p:nvPicPr>
          <p:cNvPr id="2" name="Picture 1">
            <a:extLst>
              <a:ext uri="{FF2B5EF4-FFF2-40B4-BE49-F238E27FC236}">
                <a16:creationId xmlns:a16="http://schemas.microsoft.com/office/drawing/2014/main" id="{97D1EC43-B1C7-E247-89BB-BC74EB0297D7}"/>
              </a:ext>
            </a:extLst>
          </p:cNvPr>
          <p:cNvPicPr>
            <a:picLocks noChangeAspect="1"/>
          </p:cNvPicPr>
          <p:nvPr/>
        </p:nvPicPr>
        <p:blipFill>
          <a:blip r:embed="rId3"/>
          <a:stretch>
            <a:fillRect/>
          </a:stretch>
        </p:blipFill>
        <p:spPr>
          <a:xfrm>
            <a:off x="459059" y="1136879"/>
            <a:ext cx="8382000" cy="5524500"/>
          </a:xfrm>
          <a:prstGeom prst="rect">
            <a:avLst/>
          </a:prstGeom>
        </p:spPr>
      </p:pic>
      <p:pic>
        <p:nvPicPr>
          <p:cNvPr id="6" name="Picture 5">
            <a:extLst>
              <a:ext uri="{FF2B5EF4-FFF2-40B4-BE49-F238E27FC236}">
                <a16:creationId xmlns:a16="http://schemas.microsoft.com/office/drawing/2014/main" id="{3C4F3DCE-BDFD-C240-A1B7-34FC1B1A3555}"/>
              </a:ext>
            </a:extLst>
          </p:cNvPr>
          <p:cNvPicPr>
            <a:picLocks noChangeAspect="1"/>
          </p:cNvPicPr>
          <p:nvPr/>
        </p:nvPicPr>
        <p:blipFill>
          <a:blip r:embed="rId4"/>
          <a:stretch>
            <a:fillRect/>
          </a:stretch>
        </p:blipFill>
        <p:spPr>
          <a:xfrm>
            <a:off x="6705600" y="6591300"/>
            <a:ext cx="2438400" cy="266700"/>
          </a:xfrm>
          <a:prstGeom prst="rect">
            <a:avLst/>
          </a:prstGeom>
        </p:spPr>
      </p:pic>
      <p:sp>
        <p:nvSpPr>
          <p:cNvPr id="3" name="TextBox 2">
            <a:extLst>
              <a:ext uri="{FF2B5EF4-FFF2-40B4-BE49-F238E27FC236}">
                <a16:creationId xmlns:a16="http://schemas.microsoft.com/office/drawing/2014/main" id="{BF52EDDE-F07D-0849-BEF2-D46BC8D3B3B2}"/>
              </a:ext>
            </a:extLst>
          </p:cNvPr>
          <p:cNvSpPr txBox="1"/>
          <p:nvPr/>
        </p:nvSpPr>
        <p:spPr>
          <a:xfrm>
            <a:off x="4070028" y="5324182"/>
            <a:ext cx="4922501" cy="1200329"/>
          </a:xfrm>
          <a:prstGeom prst="rect">
            <a:avLst/>
          </a:prstGeom>
          <a:solidFill>
            <a:schemeClr val="bg1"/>
          </a:solidFill>
          <a:ln>
            <a:solidFill>
              <a:srgbClr val="FF0000"/>
            </a:solidFill>
          </a:ln>
        </p:spPr>
        <p:txBody>
          <a:bodyPr wrap="none" rtlCol="0">
            <a:spAutoFit/>
          </a:bodyPr>
          <a:lstStyle/>
          <a:p>
            <a:r>
              <a:rPr lang="en-US" sz="2400" dirty="0">
                <a:latin typeface="Gill Sans MT" panose="020B0502020104020203" pitchFamily="34" charset="77"/>
              </a:rPr>
              <a:t>Improvements coming from:</a:t>
            </a:r>
          </a:p>
          <a:p>
            <a:pPr marL="285750" indent="-285750">
              <a:buFont typeface="Arial" panose="020B0604020202020204" pitchFamily="34" charset="0"/>
              <a:buChar char="•"/>
            </a:pPr>
            <a:r>
              <a:rPr lang="en-US" sz="2400" dirty="0">
                <a:latin typeface="Gill Sans MT" panose="020B0502020104020203" pitchFamily="34" charset="77"/>
              </a:rPr>
              <a:t>Chemistry improvements</a:t>
            </a:r>
          </a:p>
          <a:p>
            <a:pPr marL="285750" indent="-285750">
              <a:buFont typeface="Arial" panose="020B0604020202020204" pitchFamily="34" charset="0"/>
              <a:buChar char="•"/>
            </a:pPr>
            <a:r>
              <a:rPr lang="en-US" sz="2400" dirty="0" err="1">
                <a:latin typeface="Gill Sans MT" panose="020B0502020104020203" pitchFamily="34" charset="77"/>
              </a:rPr>
              <a:t>Basecalling</a:t>
            </a:r>
            <a:r>
              <a:rPr lang="en-US" sz="2400" dirty="0">
                <a:latin typeface="Gill Sans MT" panose="020B0502020104020203" pitchFamily="34" charset="77"/>
              </a:rPr>
              <a:t> algorithm improvements</a:t>
            </a:r>
          </a:p>
        </p:txBody>
      </p:sp>
    </p:spTree>
    <p:extLst>
      <p:ext uri="{BB962C8B-B14F-4D97-AF65-F5344CB8AC3E}">
        <p14:creationId xmlns:p14="http://schemas.microsoft.com/office/powerpoint/2010/main" val="367284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The next frontier: long reads</a:t>
            </a:r>
            <a:endParaRPr lang="en-US" sz="2800" b="1" i="0" dirty="0">
              <a:latin typeface="Gill Sans"/>
              <a:cs typeface="Gill Sans"/>
            </a:endParaRPr>
          </a:p>
        </p:txBody>
      </p:sp>
      <p:cxnSp>
        <p:nvCxnSpPr>
          <p:cNvPr id="7" name="Straight Connector 6">
            <a:extLst>
              <a:ext uri="{FF2B5EF4-FFF2-40B4-BE49-F238E27FC236}">
                <a16:creationId xmlns:a16="http://schemas.microsoft.com/office/drawing/2014/main" id="{2B096F4F-3A8E-DE4A-9D1E-53850F44EF79}"/>
              </a:ext>
            </a:extLst>
          </p:cNvPr>
          <p:cNvCxnSpPr>
            <a:cxnSpLocks/>
          </p:cNvCxnSpPr>
          <p:nvPr/>
        </p:nvCxnSpPr>
        <p:spPr>
          <a:xfrm>
            <a:off x="400862" y="1747382"/>
            <a:ext cx="717426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7990C14-AF51-6D4E-A72C-89B7BBF219B0}"/>
              </a:ext>
            </a:extLst>
          </p:cNvPr>
          <p:cNvCxnSpPr>
            <a:cxnSpLocks/>
          </p:cNvCxnSpPr>
          <p:nvPr/>
        </p:nvCxnSpPr>
        <p:spPr>
          <a:xfrm>
            <a:off x="2464381" y="2931775"/>
            <a:ext cx="137697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B9741-99D7-CF41-B0D9-6CFCD7923B3B}"/>
              </a:ext>
            </a:extLst>
          </p:cNvPr>
          <p:cNvCxnSpPr>
            <a:cxnSpLocks/>
          </p:cNvCxnSpPr>
          <p:nvPr/>
        </p:nvCxnSpPr>
        <p:spPr>
          <a:xfrm>
            <a:off x="3618470" y="4057265"/>
            <a:ext cx="137697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A6204A2-C7EA-324E-AE50-C1FC1A159F62}"/>
              </a:ext>
            </a:extLst>
          </p:cNvPr>
          <p:cNvCxnSpPr>
            <a:cxnSpLocks/>
          </p:cNvCxnSpPr>
          <p:nvPr/>
        </p:nvCxnSpPr>
        <p:spPr>
          <a:xfrm>
            <a:off x="3290514" y="2730239"/>
            <a:ext cx="137697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8CF77C-B770-D045-9111-C1853BE04DA2}"/>
              </a:ext>
            </a:extLst>
          </p:cNvPr>
          <p:cNvCxnSpPr>
            <a:cxnSpLocks/>
          </p:cNvCxnSpPr>
          <p:nvPr/>
        </p:nvCxnSpPr>
        <p:spPr>
          <a:xfrm>
            <a:off x="5125493" y="2912589"/>
            <a:ext cx="137697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 name="Down Arrow 11">
            <a:extLst>
              <a:ext uri="{FF2B5EF4-FFF2-40B4-BE49-F238E27FC236}">
                <a16:creationId xmlns:a16="http://schemas.microsoft.com/office/drawing/2014/main" id="{15E4336A-843B-4849-8E91-6FC5E59476BF}"/>
              </a:ext>
            </a:extLst>
          </p:cNvPr>
          <p:cNvSpPr/>
          <p:nvPr/>
        </p:nvSpPr>
        <p:spPr>
          <a:xfrm>
            <a:off x="4150481" y="2017296"/>
            <a:ext cx="327967" cy="39528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A9F4F72-0256-AF44-9508-C2CA6DCF6A67}"/>
              </a:ext>
            </a:extLst>
          </p:cNvPr>
          <p:cNvSpPr txBox="1"/>
          <p:nvPr/>
        </p:nvSpPr>
        <p:spPr>
          <a:xfrm>
            <a:off x="1" y="1224992"/>
            <a:ext cx="4303101" cy="461665"/>
          </a:xfrm>
          <a:prstGeom prst="rect">
            <a:avLst/>
          </a:prstGeom>
          <a:noFill/>
        </p:spPr>
        <p:txBody>
          <a:bodyPr wrap="none" rtlCol="0">
            <a:spAutoFit/>
          </a:bodyPr>
          <a:lstStyle/>
          <a:p>
            <a:r>
              <a:rPr lang="en-US" sz="2400" b="1" dirty="0">
                <a:latin typeface="Gill Sans MT" panose="020B0502020104020203" pitchFamily="34" charset="77"/>
              </a:rPr>
              <a:t>Illumina (“next generation”)</a:t>
            </a:r>
            <a:endParaRPr lang="en-US" sz="2400" dirty="0">
              <a:latin typeface="Gill Sans MT" panose="020B0502020104020203" pitchFamily="34" charset="77"/>
            </a:endParaRPr>
          </a:p>
        </p:txBody>
      </p:sp>
      <p:sp>
        <p:nvSpPr>
          <p:cNvPr id="14" name="TextBox 13">
            <a:extLst>
              <a:ext uri="{FF2B5EF4-FFF2-40B4-BE49-F238E27FC236}">
                <a16:creationId xmlns:a16="http://schemas.microsoft.com/office/drawing/2014/main" id="{A7A9C7A5-492C-6246-BB0C-9F4FAC48444E}"/>
              </a:ext>
            </a:extLst>
          </p:cNvPr>
          <p:cNvSpPr txBox="1"/>
          <p:nvPr/>
        </p:nvSpPr>
        <p:spPr>
          <a:xfrm>
            <a:off x="389790" y="1902958"/>
            <a:ext cx="3324245" cy="705630"/>
          </a:xfrm>
          <a:prstGeom prst="rect">
            <a:avLst/>
          </a:prstGeom>
          <a:noFill/>
        </p:spPr>
        <p:txBody>
          <a:bodyPr wrap="none" rtlCol="0">
            <a:spAutoFit/>
          </a:bodyPr>
          <a:lstStyle/>
          <a:p>
            <a:r>
              <a:rPr lang="en-US" sz="2000" dirty="0">
                <a:latin typeface="Gill Sans MT" panose="020B0502020104020203" pitchFamily="34" charset="77"/>
              </a:rPr>
              <a:t>Amplify genome</a:t>
            </a:r>
          </a:p>
          <a:p>
            <a:r>
              <a:rPr lang="en-US" sz="2000" dirty="0">
                <a:latin typeface="Gill Sans MT" panose="020B0502020104020203" pitchFamily="34" charset="77"/>
              </a:rPr>
              <a:t>Fragment into ~300bp chunks</a:t>
            </a:r>
          </a:p>
        </p:txBody>
      </p:sp>
      <p:sp>
        <p:nvSpPr>
          <p:cNvPr id="15" name="Down Arrow 14">
            <a:extLst>
              <a:ext uri="{FF2B5EF4-FFF2-40B4-BE49-F238E27FC236}">
                <a16:creationId xmlns:a16="http://schemas.microsoft.com/office/drawing/2014/main" id="{8AC4A2AE-D8DD-8949-9AA1-B37CD7F57D00}"/>
              </a:ext>
            </a:extLst>
          </p:cNvPr>
          <p:cNvSpPr/>
          <p:nvPr/>
        </p:nvSpPr>
        <p:spPr>
          <a:xfrm>
            <a:off x="4150481" y="3153759"/>
            <a:ext cx="327967" cy="39528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2BEFFA6-0D29-C44B-B3AD-AF1323A36225}"/>
              </a:ext>
            </a:extLst>
          </p:cNvPr>
          <p:cNvSpPr txBox="1"/>
          <p:nvPr/>
        </p:nvSpPr>
        <p:spPr>
          <a:xfrm>
            <a:off x="389790" y="3401119"/>
            <a:ext cx="2943281" cy="705630"/>
          </a:xfrm>
          <a:prstGeom prst="rect">
            <a:avLst/>
          </a:prstGeom>
          <a:noFill/>
        </p:spPr>
        <p:txBody>
          <a:bodyPr wrap="none" rtlCol="0">
            <a:spAutoFit/>
          </a:bodyPr>
          <a:lstStyle/>
          <a:p>
            <a:r>
              <a:rPr lang="en-US" sz="2000" dirty="0">
                <a:latin typeface="Gill Sans MT" panose="020B0502020104020203" pitchFamily="34" charset="77"/>
              </a:rPr>
              <a:t>“Sequencing by synthesis” </a:t>
            </a:r>
          </a:p>
          <a:p>
            <a:r>
              <a:rPr lang="en-US" sz="2000" dirty="0">
                <a:latin typeface="Gill Sans MT" panose="020B0502020104020203" pitchFamily="34" charset="77"/>
              </a:rPr>
              <a:t>~100bp reads</a:t>
            </a:r>
          </a:p>
        </p:txBody>
      </p:sp>
      <p:cxnSp>
        <p:nvCxnSpPr>
          <p:cNvPr id="17" name="Straight Arrow Connector 16">
            <a:extLst>
              <a:ext uri="{FF2B5EF4-FFF2-40B4-BE49-F238E27FC236}">
                <a16:creationId xmlns:a16="http://schemas.microsoft.com/office/drawing/2014/main" id="{40E1B77A-6DCB-9C4A-A95A-67BA40A1A7A7}"/>
              </a:ext>
            </a:extLst>
          </p:cNvPr>
          <p:cNvCxnSpPr/>
          <p:nvPr/>
        </p:nvCxnSpPr>
        <p:spPr>
          <a:xfrm>
            <a:off x="3618470" y="3948422"/>
            <a:ext cx="53201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11B484B-BE60-C244-9E34-A3EBA9531ED0}"/>
              </a:ext>
            </a:extLst>
          </p:cNvPr>
          <p:cNvCxnSpPr>
            <a:cxnSpLocks/>
          </p:cNvCxnSpPr>
          <p:nvPr/>
        </p:nvCxnSpPr>
        <p:spPr>
          <a:xfrm flipH="1">
            <a:off x="4438076" y="3944328"/>
            <a:ext cx="55737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B854917-7C5C-F146-9049-24B3EFE06BC1}"/>
              </a:ext>
            </a:extLst>
          </p:cNvPr>
          <p:cNvSpPr txBox="1"/>
          <p:nvPr/>
        </p:nvSpPr>
        <p:spPr>
          <a:xfrm>
            <a:off x="71732" y="4272675"/>
            <a:ext cx="6085256" cy="461665"/>
          </a:xfrm>
          <a:prstGeom prst="rect">
            <a:avLst/>
          </a:prstGeom>
          <a:noFill/>
        </p:spPr>
        <p:txBody>
          <a:bodyPr wrap="none" rtlCol="0">
            <a:spAutoFit/>
          </a:bodyPr>
          <a:lstStyle/>
          <a:p>
            <a:r>
              <a:rPr lang="en-US" sz="2400" b="1" dirty="0">
                <a:latin typeface="Gill Sans MT" panose="020B0502020104020203" pitchFamily="34" charset="77"/>
              </a:rPr>
              <a:t>Long reads (e.g. ONT) (“3</a:t>
            </a:r>
            <a:r>
              <a:rPr lang="en-US" sz="2400" b="1" baseline="30000" dirty="0">
                <a:latin typeface="Gill Sans MT" panose="020B0502020104020203" pitchFamily="34" charset="77"/>
              </a:rPr>
              <a:t>rd</a:t>
            </a:r>
            <a:r>
              <a:rPr lang="en-US" sz="2400" b="1" dirty="0">
                <a:latin typeface="Gill Sans MT" panose="020B0502020104020203" pitchFamily="34" charset="77"/>
              </a:rPr>
              <a:t> generation”)</a:t>
            </a:r>
            <a:endParaRPr lang="en-US" sz="2400" dirty="0">
              <a:latin typeface="Gill Sans MT" panose="020B0502020104020203" pitchFamily="34" charset="77"/>
            </a:endParaRPr>
          </a:p>
        </p:txBody>
      </p:sp>
      <p:cxnSp>
        <p:nvCxnSpPr>
          <p:cNvPr id="20" name="Straight Connector 19">
            <a:extLst>
              <a:ext uri="{FF2B5EF4-FFF2-40B4-BE49-F238E27FC236}">
                <a16:creationId xmlns:a16="http://schemas.microsoft.com/office/drawing/2014/main" id="{6B845625-5567-4543-8BEE-555FC9575CC5}"/>
              </a:ext>
            </a:extLst>
          </p:cNvPr>
          <p:cNvCxnSpPr>
            <a:cxnSpLocks/>
          </p:cNvCxnSpPr>
          <p:nvPr/>
        </p:nvCxnSpPr>
        <p:spPr>
          <a:xfrm>
            <a:off x="528336" y="4830617"/>
            <a:ext cx="705626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B0BEF06-BE78-204E-97DA-570C426C8EB7}"/>
              </a:ext>
            </a:extLst>
          </p:cNvPr>
          <p:cNvSpPr txBox="1"/>
          <p:nvPr/>
        </p:nvSpPr>
        <p:spPr>
          <a:xfrm>
            <a:off x="400862" y="4988942"/>
            <a:ext cx="7951401" cy="1015663"/>
          </a:xfrm>
          <a:prstGeom prst="rect">
            <a:avLst/>
          </a:prstGeom>
          <a:noFill/>
        </p:spPr>
        <p:txBody>
          <a:bodyPr wrap="square" rtlCol="0">
            <a:spAutoFit/>
          </a:bodyPr>
          <a:lstStyle/>
          <a:p>
            <a:r>
              <a:rPr lang="en-US" sz="2000" dirty="0">
                <a:latin typeface="Gill Sans MT" panose="020B0502020104020203" pitchFamily="34" charset="77"/>
              </a:rPr>
              <a:t>Amplification not required</a:t>
            </a:r>
          </a:p>
          <a:p>
            <a:r>
              <a:rPr lang="en-US" sz="2000" dirty="0">
                <a:latin typeface="Gill Sans MT" panose="020B0502020104020203" pitchFamily="34" charset="77"/>
              </a:rPr>
              <a:t>Takes long (“high molecular weight”) DNA strands as input</a:t>
            </a:r>
          </a:p>
          <a:p>
            <a:r>
              <a:rPr lang="en-US" sz="2000" dirty="0">
                <a:latin typeface="Gill Sans MT" panose="020B0502020104020203" pitchFamily="34" charset="77"/>
              </a:rPr>
              <a:t>Sequences those long strands directly</a:t>
            </a:r>
          </a:p>
        </p:txBody>
      </p:sp>
      <p:cxnSp>
        <p:nvCxnSpPr>
          <p:cNvPr id="22" name="Straight Connector 21">
            <a:extLst>
              <a:ext uri="{FF2B5EF4-FFF2-40B4-BE49-F238E27FC236}">
                <a16:creationId xmlns:a16="http://schemas.microsoft.com/office/drawing/2014/main" id="{FA257A36-4695-A94F-8B4B-FC686D380D6E}"/>
              </a:ext>
            </a:extLst>
          </p:cNvPr>
          <p:cNvCxnSpPr>
            <a:cxnSpLocks/>
          </p:cNvCxnSpPr>
          <p:nvPr/>
        </p:nvCxnSpPr>
        <p:spPr>
          <a:xfrm>
            <a:off x="510600" y="6174111"/>
            <a:ext cx="4727275"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A6EBAC3-689D-3A41-8CDA-09DBE3BB0F4F}"/>
              </a:ext>
            </a:extLst>
          </p:cNvPr>
          <p:cNvCxnSpPr>
            <a:cxnSpLocks/>
          </p:cNvCxnSpPr>
          <p:nvPr/>
        </p:nvCxnSpPr>
        <p:spPr>
          <a:xfrm>
            <a:off x="4267570" y="6501162"/>
            <a:ext cx="4727275"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683ECA8-9523-FB47-815A-5CC31E93679C}"/>
              </a:ext>
            </a:extLst>
          </p:cNvPr>
          <p:cNvCxnSpPr>
            <a:cxnSpLocks/>
          </p:cNvCxnSpPr>
          <p:nvPr/>
        </p:nvCxnSpPr>
        <p:spPr>
          <a:xfrm flipV="1">
            <a:off x="514219" y="6008186"/>
            <a:ext cx="4723656" cy="382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E4E1406-BFE4-1947-83BF-0202DF626E83}"/>
              </a:ext>
            </a:extLst>
          </p:cNvPr>
          <p:cNvCxnSpPr>
            <a:cxnSpLocks/>
          </p:cNvCxnSpPr>
          <p:nvPr/>
        </p:nvCxnSpPr>
        <p:spPr>
          <a:xfrm flipV="1">
            <a:off x="4271189" y="6335236"/>
            <a:ext cx="4723656" cy="382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EA0CB4-132D-0748-B22F-432D4FE70997}"/>
              </a:ext>
            </a:extLst>
          </p:cNvPr>
          <p:cNvCxnSpPr>
            <a:cxnSpLocks/>
          </p:cNvCxnSpPr>
          <p:nvPr/>
        </p:nvCxnSpPr>
        <p:spPr>
          <a:xfrm>
            <a:off x="4549385" y="2522258"/>
            <a:ext cx="137697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C0030F-FD3A-9444-A5CC-4D3D2693DC49}"/>
              </a:ext>
            </a:extLst>
          </p:cNvPr>
          <p:cNvCxnSpPr>
            <a:cxnSpLocks/>
          </p:cNvCxnSpPr>
          <p:nvPr/>
        </p:nvCxnSpPr>
        <p:spPr>
          <a:xfrm>
            <a:off x="4667494" y="3109780"/>
            <a:ext cx="137697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59E5D5B-3B1A-8247-9C56-FA307E0AFE7E}"/>
              </a:ext>
            </a:extLst>
          </p:cNvPr>
          <p:cNvSpPr txBox="1"/>
          <p:nvPr/>
        </p:nvSpPr>
        <p:spPr>
          <a:xfrm>
            <a:off x="6811475" y="1420332"/>
            <a:ext cx="840113" cy="313613"/>
          </a:xfrm>
          <a:prstGeom prst="rect">
            <a:avLst/>
          </a:prstGeom>
          <a:noFill/>
        </p:spPr>
        <p:txBody>
          <a:bodyPr wrap="none" rtlCol="0">
            <a:spAutoFit/>
          </a:bodyPr>
          <a:lstStyle/>
          <a:p>
            <a:r>
              <a:rPr lang="en-US" dirty="0">
                <a:solidFill>
                  <a:schemeClr val="accent2"/>
                </a:solidFill>
              </a:rPr>
              <a:t>Genome</a:t>
            </a:r>
          </a:p>
        </p:txBody>
      </p:sp>
      <p:sp>
        <p:nvSpPr>
          <p:cNvPr id="29" name="TextBox 28">
            <a:extLst>
              <a:ext uri="{FF2B5EF4-FFF2-40B4-BE49-F238E27FC236}">
                <a16:creationId xmlns:a16="http://schemas.microsoft.com/office/drawing/2014/main" id="{682BBE4E-41DD-0241-83E9-257B40AE0DC7}"/>
              </a:ext>
            </a:extLst>
          </p:cNvPr>
          <p:cNvSpPr txBox="1"/>
          <p:nvPr/>
        </p:nvSpPr>
        <p:spPr>
          <a:xfrm>
            <a:off x="6122659" y="2472769"/>
            <a:ext cx="994905" cy="313613"/>
          </a:xfrm>
          <a:prstGeom prst="rect">
            <a:avLst/>
          </a:prstGeom>
          <a:noFill/>
        </p:spPr>
        <p:txBody>
          <a:bodyPr wrap="none" rtlCol="0">
            <a:spAutoFit/>
          </a:bodyPr>
          <a:lstStyle/>
          <a:p>
            <a:r>
              <a:rPr lang="en-US" dirty="0">
                <a:solidFill>
                  <a:schemeClr val="accent1"/>
                </a:solidFill>
              </a:rPr>
              <a:t>Fragments</a:t>
            </a:r>
          </a:p>
        </p:txBody>
      </p:sp>
      <p:sp>
        <p:nvSpPr>
          <p:cNvPr id="30" name="TextBox 29">
            <a:extLst>
              <a:ext uri="{FF2B5EF4-FFF2-40B4-BE49-F238E27FC236}">
                <a16:creationId xmlns:a16="http://schemas.microsoft.com/office/drawing/2014/main" id="{8A8F1CB7-E993-D243-AE99-71FC8C6F7210}"/>
              </a:ext>
            </a:extLst>
          </p:cNvPr>
          <p:cNvSpPr txBox="1"/>
          <p:nvPr/>
        </p:nvSpPr>
        <p:spPr>
          <a:xfrm>
            <a:off x="4995450" y="3756370"/>
            <a:ext cx="631146" cy="313613"/>
          </a:xfrm>
          <a:prstGeom prst="rect">
            <a:avLst/>
          </a:prstGeom>
          <a:noFill/>
        </p:spPr>
        <p:txBody>
          <a:bodyPr wrap="none" rtlCol="0">
            <a:spAutoFit/>
          </a:bodyPr>
          <a:lstStyle/>
          <a:p>
            <a:r>
              <a:rPr lang="en-US" dirty="0">
                <a:solidFill>
                  <a:srgbClr val="FF0000"/>
                </a:solidFill>
              </a:rPr>
              <a:t>Reads</a:t>
            </a:r>
          </a:p>
        </p:txBody>
      </p:sp>
    </p:spTree>
    <p:extLst>
      <p:ext uri="{BB962C8B-B14F-4D97-AF65-F5344CB8AC3E}">
        <p14:creationId xmlns:p14="http://schemas.microsoft.com/office/powerpoint/2010/main" val="39992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err="1">
                <a:latin typeface="Gill Sans"/>
                <a:cs typeface="Gill Sans"/>
              </a:rPr>
              <a:t>Basecalling</a:t>
            </a:r>
            <a:r>
              <a:rPr lang="en-US" sz="2800" b="1" i="0" dirty="0">
                <a:latin typeface="Gill Sans"/>
                <a:cs typeface="Gill Sans"/>
              </a:rPr>
              <a:t> – chemistry improvements</a:t>
            </a:r>
          </a:p>
        </p:txBody>
      </p:sp>
      <p:pic>
        <p:nvPicPr>
          <p:cNvPr id="2" name="Picture 1">
            <a:extLst>
              <a:ext uri="{FF2B5EF4-FFF2-40B4-BE49-F238E27FC236}">
                <a16:creationId xmlns:a16="http://schemas.microsoft.com/office/drawing/2014/main" id="{97D1EC43-B1C7-E247-89BB-BC74EB0297D7}"/>
              </a:ext>
            </a:extLst>
          </p:cNvPr>
          <p:cNvPicPr>
            <a:picLocks noChangeAspect="1"/>
          </p:cNvPicPr>
          <p:nvPr/>
        </p:nvPicPr>
        <p:blipFill>
          <a:blip r:embed="rId3"/>
          <a:stretch>
            <a:fillRect/>
          </a:stretch>
        </p:blipFill>
        <p:spPr>
          <a:xfrm>
            <a:off x="459059" y="1136879"/>
            <a:ext cx="8382000" cy="5524500"/>
          </a:xfrm>
          <a:prstGeom prst="rect">
            <a:avLst/>
          </a:prstGeom>
        </p:spPr>
      </p:pic>
      <p:pic>
        <p:nvPicPr>
          <p:cNvPr id="6" name="Picture 5">
            <a:extLst>
              <a:ext uri="{FF2B5EF4-FFF2-40B4-BE49-F238E27FC236}">
                <a16:creationId xmlns:a16="http://schemas.microsoft.com/office/drawing/2014/main" id="{3C4F3DCE-BDFD-C240-A1B7-34FC1B1A3555}"/>
              </a:ext>
            </a:extLst>
          </p:cNvPr>
          <p:cNvPicPr>
            <a:picLocks noChangeAspect="1"/>
          </p:cNvPicPr>
          <p:nvPr/>
        </p:nvPicPr>
        <p:blipFill>
          <a:blip r:embed="rId4"/>
          <a:stretch>
            <a:fillRect/>
          </a:stretch>
        </p:blipFill>
        <p:spPr>
          <a:xfrm>
            <a:off x="6705600" y="6591300"/>
            <a:ext cx="2438400" cy="266700"/>
          </a:xfrm>
          <a:prstGeom prst="rect">
            <a:avLst/>
          </a:prstGeom>
        </p:spPr>
      </p:pic>
      <p:sp>
        <p:nvSpPr>
          <p:cNvPr id="3" name="TextBox 2">
            <a:extLst>
              <a:ext uri="{FF2B5EF4-FFF2-40B4-BE49-F238E27FC236}">
                <a16:creationId xmlns:a16="http://schemas.microsoft.com/office/drawing/2014/main" id="{BF52EDDE-F07D-0849-BEF2-D46BC8D3B3B2}"/>
              </a:ext>
            </a:extLst>
          </p:cNvPr>
          <p:cNvSpPr txBox="1"/>
          <p:nvPr/>
        </p:nvSpPr>
        <p:spPr>
          <a:xfrm>
            <a:off x="547959" y="3419182"/>
            <a:ext cx="4311972" cy="1569660"/>
          </a:xfrm>
          <a:prstGeom prst="rect">
            <a:avLst/>
          </a:prstGeom>
          <a:solidFill>
            <a:schemeClr val="bg1"/>
          </a:solidFill>
          <a:ln>
            <a:solidFill>
              <a:srgbClr val="FF0000"/>
            </a:solidFill>
          </a:ln>
        </p:spPr>
        <p:txBody>
          <a:bodyPr wrap="square" rtlCol="0">
            <a:spAutoFit/>
          </a:bodyPr>
          <a:lstStyle/>
          <a:p>
            <a:r>
              <a:rPr lang="en-US" sz="2400" dirty="0">
                <a:latin typeface="Gill Sans MT" panose="020B0502020104020203" pitchFamily="34" charset="77"/>
              </a:rPr>
              <a:t>R7 pore:</a:t>
            </a:r>
          </a:p>
          <a:p>
            <a:pPr marL="342900" indent="-342900">
              <a:buFont typeface="Arial" panose="020B0604020202020204" pitchFamily="34" charset="0"/>
              <a:buChar char="•"/>
            </a:pPr>
            <a:r>
              <a:rPr lang="en-US" sz="2400" dirty="0">
                <a:latin typeface="Gill Sans MT" panose="020B0502020104020203" pitchFamily="34" charset="77"/>
              </a:rPr>
              <a:t>~6bp in the pore at a time</a:t>
            </a:r>
          </a:p>
          <a:p>
            <a:pPr marL="342900" indent="-342900">
              <a:buFont typeface="Arial" panose="020B0604020202020204" pitchFamily="34" charset="0"/>
              <a:buChar char="•"/>
            </a:pPr>
            <a:r>
              <a:rPr lang="en-US" sz="2400" dirty="0">
                <a:latin typeface="Gill Sans MT" panose="020B0502020104020203" pitchFamily="34" charset="77"/>
              </a:rPr>
              <a:t>4,096 possible k-</a:t>
            </a:r>
            <a:r>
              <a:rPr lang="en-US" sz="2400" dirty="0" err="1">
                <a:latin typeface="Gill Sans MT" panose="020B0502020104020203" pitchFamily="34" charset="77"/>
              </a:rPr>
              <a:t>mers</a:t>
            </a:r>
            <a:r>
              <a:rPr lang="en-US" sz="2400" dirty="0">
                <a:latin typeface="Gill Sans MT" panose="020B0502020104020203" pitchFamily="34" charset="77"/>
              </a:rPr>
              <a:t> we need to learn squiggles for</a:t>
            </a:r>
          </a:p>
        </p:txBody>
      </p:sp>
      <p:sp>
        <p:nvSpPr>
          <p:cNvPr id="7" name="TextBox 6">
            <a:extLst>
              <a:ext uri="{FF2B5EF4-FFF2-40B4-BE49-F238E27FC236}">
                <a16:creationId xmlns:a16="http://schemas.microsoft.com/office/drawing/2014/main" id="{E9C82199-592F-FB46-B119-D07D514407B6}"/>
              </a:ext>
            </a:extLst>
          </p:cNvPr>
          <p:cNvSpPr txBox="1"/>
          <p:nvPr/>
        </p:nvSpPr>
        <p:spPr>
          <a:xfrm>
            <a:off x="4617987" y="2500774"/>
            <a:ext cx="4311972" cy="1569660"/>
          </a:xfrm>
          <a:prstGeom prst="rect">
            <a:avLst/>
          </a:prstGeom>
          <a:solidFill>
            <a:schemeClr val="bg1"/>
          </a:solidFill>
          <a:ln>
            <a:solidFill>
              <a:srgbClr val="FF0000"/>
            </a:solidFill>
          </a:ln>
        </p:spPr>
        <p:txBody>
          <a:bodyPr wrap="square" rtlCol="0">
            <a:spAutoFit/>
          </a:bodyPr>
          <a:lstStyle/>
          <a:p>
            <a:r>
              <a:rPr lang="en-US" sz="2400" dirty="0">
                <a:latin typeface="Gill Sans MT" panose="020B0502020104020203" pitchFamily="34" charset="77"/>
              </a:rPr>
              <a:t>R9 pore:</a:t>
            </a:r>
          </a:p>
          <a:p>
            <a:pPr marL="342900" indent="-342900">
              <a:buFont typeface="Arial" panose="020B0604020202020204" pitchFamily="34" charset="0"/>
              <a:buChar char="•"/>
            </a:pPr>
            <a:r>
              <a:rPr lang="en-US" sz="2400" dirty="0">
                <a:latin typeface="Gill Sans MT" panose="020B0502020104020203" pitchFamily="34" charset="77"/>
              </a:rPr>
              <a:t>3bp in the pore at a time</a:t>
            </a:r>
          </a:p>
          <a:p>
            <a:pPr marL="342900" indent="-342900">
              <a:buFont typeface="Arial" panose="020B0604020202020204" pitchFamily="34" charset="0"/>
              <a:buChar char="•"/>
            </a:pPr>
            <a:r>
              <a:rPr lang="en-US" sz="2400" dirty="0">
                <a:latin typeface="Gill Sans MT" panose="020B0502020104020203" pitchFamily="34" charset="77"/>
              </a:rPr>
              <a:t>64 possible k-</a:t>
            </a:r>
            <a:r>
              <a:rPr lang="en-US" sz="2400" dirty="0" err="1">
                <a:latin typeface="Gill Sans MT" panose="020B0502020104020203" pitchFamily="34" charset="77"/>
              </a:rPr>
              <a:t>mers</a:t>
            </a:r>
            <a:r>
              <a:rPr lang="en-US" sz="2400" dirty="0">
                <a:latin typeface="Gill Sans MT" panose="020B0502020104020203" pitchFamily="34" charset="77"/>
              </a:rPr>
              <a:t> we need to learn squiggles for</a:t>
            </a:r>
          </a:p>
        </p:txBody>
      </p:sp>
    </p:spTree>
    <p:extLst>
      <p:ext uri="{BB962C8B-B14F-4D97-AF65-F5344CB8AC3E}">
        <p14:creationId xmlns:p14="http://schemas.microsoft.com/office/powerpoint/2010/main" val="57880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err="1">
                <a:latin typeface="Gill Sans"/>
                <a:cs typeface="Gill Sans"/>
              </a:rPr>
              <a:t>Basecalling</a:t>
            </a:r>
            <a:r>
              <a:rPr lang="en-US" sz="2800" b="1" i="0" dirty="0">
                <a:latin typeface="Gill Sans"/>
                <a:cs typeface="Gill Sans"/>
              </a:rPr>
              <a:t> – algorithm improvements</a:t>
            </a:r>
          </a:p>
        </p:txBody>
      </p:sp>
      <p:pic>
        <p:nvPicPr>
          <p:cNvPr id="2" name="Picture 1">
            <a:extLst>
              <a:ext uri="{FF2B5EF4-FFF2-40B4-BE49-F238E27FC236}">
                <a16:creationId xmlns:a16="http://schemas.microsoft.com/office/drawing/2014/main" id="{97D1EC43-B1C7-E247-89BB-BC74EB0297D7}"/>
              </a:ext>
            </a:extLst>
          </p:cNvPr>
          <p:cNvPicPr>
            <a:picLocks noChangeAspect="1"/>
          </p:cNvPicPr>
          <p:nvPr/>
        </p:nvPicPr>
        <p:blipFill>
          <a:blip r:embed="rId3"/>
          <a:stretch>
            <a:fillRect/>
          </a:stretch>
        </p:blipFill>
        <p:spPr>
          <a:xfrm>
            <a:off x="459059" y="1136879"/>
            <a:ext cx="8382000" cy="5524500"/>
          </a:xfrm>
          <a:prstGeom prst="rect">
            <a:avLst/>
          </a:prstGeom>
        </p:spPr>
      </p:pic>
      <p:pic>
        <p:nvPicPr>
          <p:cNvPr id="6" name="Picture 5">
            <a:extLst>
              <a:ext uri="{FF2B5EF4-FFF2-40B4-BE49-F238E27FC236}">
                <a16:creationId xmlns:a16="http://schemas.microsoft.com/office/drawing/2014/main" id="{3C4F3DCE-BDFD-C240-A1B7-34FC1B1A3555}"/>
              </a:ext>
            </a:extLst>
          </p:cNvPr>
          <p:cNvPicPr>
            <a:picLocks noChangeAspect="1"/>
          </p:cNvPicPr>
          <p:nvPr/>
        </p:nvPicPr>
        <p:blipFill>
          <a:blip r:embed="rId4"/>
          <a:stretch>
            <a:fillRect/>
          </a:stretch>
        </p:blipFill>
        <p:spPr>
          <a:xfrm>
            <a:off x="6705600" y="6591300"/>
            <a:ext cx="2438400" cy="266700"/>
          </a:xfrm>
          <a:prstGeom prst="rect">
            <a:avLst/>
          </a:prstGeom>
        </p:spPr>
      </p:pic>
      <p:sp>
        <p:nvSpPr>
          <p:cNvPr id="8" name="TextBox 7">
            <a:extLst>
              <a:ext uri="{FF2B5EF4-FFF2-40B4-BE49-F238E27FC236}">
                <a16:creationId xmlns:a16="http://schemas.microsoft.com/office/drawing/2014/main" id="{C059CA1A-8E7E-744D-ACAB-554B6179E814}"/>
              </a:ext>
            </a:extLst>
          </p:cNvPr>
          <p:cNvSpPr txBox="1"/>
          <p:nvPr/>
        </p:nvSpPr>
        <p:spPr>
          <a:xfrm>
            <a:off x="459059" y="3202056"/>
            <a:ext cx="4311972" cy="461665"/>
          </a:xfrm>
          <a:prstGeom prst="rect">
            <a:avLst/>
          </a:prstGeom>
          <a:solidFill>
            <a:schemeClr val="bg1"/>
          </a:solidFill>
          <a:ln>
            <a:solidFill>
              <a:srgbClr val="FF0000"/>
            </a:solidFill>
          </a:ln>
        </p:spPr>
        <p:txBody>
          <a:bodyPr wrap="square" rtlCol="0">
            <a:spAutoFit/>
          </a:bodyPr>
          <a:lstStyle/>
          <a:p>
            <a:r>
              <a:rPr lang="en-US" sz="2400" dirty="0">
                <a:latin typeface="Gill Sans MT" panose="020B0502020104020203" pitchFamily="34" charset="77"/>
              </a:rPr>
              <a:t>Early algorithms based on HMMs</a:t>
            </a:r>
          </a:p>
        </p:txBody>
      </p:sp>
      <p:sp>
        <p:nvSpPr>
          <p:cNvPr id="9" name="TextBox 8">
            <a:extLst>
              <a:ext uri="{FF2B5EF4-FFF2-40B4-BE49-F238E27FC236}">
                <a16:creationId xmlns:a16="http://schemas.microsoft.com/office/drawing/2014/main" id="{6CBA9638-08B6-1D4D-AF03-8D6A2312A0BB}"/>
              </a:ext>
            </a:extLst>
          </p:cNvPr>
          <p:cNvSpPr txBox="1"/>
          <p:nvPr/>
        </p:nvSpPr>
        <p:spPr>
          <a:xfrm>
            <a:off x="3976959" y="4243456"/>
            <a:ext cx="4311972" cy="830997"/>
          </a:xfrm>
          <a:prstGeom prst="rect">
            <a:avLst/>
          </a:prstGeom>
          <a:solidFill>
            <a:schemeClr val="bg1"/>
          </a:solidFill>
          <a:ln>
            <a:solidFill>
              <a:srgbClr val="FF0000"/>
            </a:solidFill>
          </a:ln>
        </p:spPr>
        <p:txBody>
          <a:bodyPr wrap="square" rtlCol="0">
            <a:spAutoFit/>
          </a:bodyPr>
          <a:lstStyle/>
          <a:p>
            <a:r>
              <a:rPr lang="en-US" sz="2400" dirty="0">
                <a:latin typeface="Gill Sans MT" panose="020B0502020104020203" pitchFamily="34" charset="77"/>
              </a:rPr>
              <a:t>Later based on RNNs (deep learning)</a:t>
            </a:r>
          </a:p>
        </p:txBody>
      </p:sp>
      <p:sp>
        <p:nvSpPr>
          <p:cNvPr id="10" name="TextBox 9">
            <a:extLst>
              <a:ext uri="{FF2B5EF4-FFF2-40B4-BE49-F238E27FC236}">
                <a16:creationId xmlns:a16="http://schemas.microsoft.com/office/drawing/2014/main" id="{7BA1DED6-730B-8447-AD8F-80C650F7BDCF}"/>
              </a:ext>
            </a:extLst>
          </p:cNvPr>
          <p:cNvSpPr txBox="1"/>
          <p:nvPr/>
        </p:nvSpPr>
        <p:spPr>
          <a:xfrm>
            <a:off x="5119959" y="2707093"/>
            <a:ext cx="3325541" cy="830997"/>
          </a:xfrm>
          <a:prstGeom prst="rect">
            <a:avLst/>
          </a:prstGeom>
          <a:solidFill>
            <a:schemeClr val="bg1"/>
          </a:solidFill>
          <a:ln>
            <a:solidFill>
              <a:srgbClr val="FF0000"/>
            </a:solidFill>
          </a:ln>
        </p:spPr>
        <p:txBody>
          <a:bodyPr wrap="square" rtlCol="0">
            <a:spAutoFit/>
          </a:bodyPr>
          <a:lstStyle/>
          <a:p>
            <a:r>
              <a:rPr lang="en-US" sz="2400" dirty="0">
                <a:latin typeface="Gill Sans MT" panose="020B0502020104020203" pitchFamily="34" charset="77"/>
              </a:rPr>
              <a:t>Transducer deal with homopolymer issue</a:t>
            </a:r>
          </a:p>
        </p:txBody>
      </p:sp>
    </p:spTree>
    <p:extLst>
      <p:ext uri="{BB962C8B-B14F-4D97-AF65-F5344CB8AC3E}">
        <p14:creationId xmlns:p14="http://schemas.microsoft.com/office/powerpoint/2010/main" val="384773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err="1">
                <a:latin typeface="Gill Sans"/>
                <a:cs typeface="Gill Sans"/>
              </a:rPr>
              <a:t>Basecalling</a:t>
            </a:r>
            <a:r>
              <a:rPr lang="en-US" sz="2800" b="1" i="0" dirty="0">
                <a:latin typeface="Gill Sans"/>
                <a:cs typeface="Gill Sans"/>
              </a:rPr>
              <a:t> – HMMs (again!)</a:t>
            </a:r>
          </a:p>
        </p:txBody>
      </p:sp>
      <p:sp>
        <p:nvSpPr>
          <p:cNvPr id="2" name="TextBox 1">
            <a:extLst>
              <a:ext uri="{FF2B5EF4-FFF2-40B4-BE49-F238E27FC236}">
                <a16:creationId xmlns:a16="http://schemas.microsoft.com/office/drawing/2014/main" id="{34685CEC-C49C-A948-A75F-A7CE4328A2F9}"/>
              </a:ext>
            </a:extLst>
          </p:cNvPr>
          <p:cNvSpPr txBox="1"/>
          <p:nvPr/>
        </p:nvSpPr>
        <p:spPr>
          <a:xfrm>
            <a:off x="266700" y="1277717"/>
            <a:ext cx="4262907" cy="4154984"/>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Gill Sans MT" panose="020B0502020104020203" pitchFamily="34" charset="77"/>
              </a:rPr>
              <a:t>States</a:t>
            </a:r>
            <a:r>
              <a:rPr lang="en-US" sz="2400" dirty="0">
                <a:latin typeface="Gill Sans MT" panose="020B0502020104020203" pitchFamily="34" charset="77"/>
              </a:rPr>
              <a:t>: all possible k-</a:t>
            </a:r>
            <a:r>
              <a:rPr lang="en-US" sz="2400" dirty="0" err="1">
                <a:latin typeface="Gill Sans MT" panose="020B0502020104020203" pitchFamily="34" charset="77"/>
              </a:rPr>
              <a:t>mers</a:t>
            </a:r>
            <a:endParaRPr lang="en-US" sz="2400" dirty="0">
              <a:latin typeface="Gill Sans MT" panose="020B0502020104020203" pitchFamily="34" charset="77"/>
            </a:endParaRPr>
          </a:p>
          <a:p>
            <a:endParaRPr lang="en-US" sz="2400" dirty="0">
              <a:latin typeface="Gill Sans MT" panose="020B0502020104020203" pitchFamily="34" charset="77"/>
            </a:endParaRPr>
          </a:p>
          <a:p>
            <a:pPr marL="285750" indent="-285750">
              <a:buFont typeface="Arial" panose="020B0604020202020204" pitchFamily="34" charset="0"/>
              <a:buChar char="•"/>
            </a:pPr>
            <a:r>
              <a:rPr lang="en-US" sz="2400" b="1" dirty="0">
                <a:latin typeface="Gill Sans MT" panose="020B0502020104020203" pitchFamily="34" charset="77"/>
              </a:rPr>
              <a:t>Emission probabilities</a:t>
            </a:r>
            <a:r>
              <a:rPr lang="en-US" sz="2400" dirty="0">
                <a:latin typeface="Gill Sans MT" panose="020B0502020104020203" pitchFamily="34" charset="77"/>
              </a:rPr>
              <a:t>: based on pore models</a:t>
            </a:r>
          </a:p>
          <a:p>
            <a:endParaRPr lang="en-US" sz="2400" dirty="0">
              <a:latin typeface="Gill Sans MT" panose="020B0502020104020203" pitchFamily="34" charset="77"/>
            </a:endParaRPr>
          </a:p>
          <a:p>
            <a:pPr marL="285750" indent="-285750">
              <a:buFont typeface="Arial" panose="020B0604020202020204" pitchFamily="34" charset="0"/>
              <a:buChar char="•"/>
            </a:pPr>
            <a:r>
              <a:rPr lang="en-US" sz="2400" b="1" dirty="0">
                <a:latin typeface="Gill Sans MT" panose="020B0502020104020203" pitchFamily="34" charset="77"/>
              </a:rPr>
              <a:t>Transition probabilities</a:t>
            </a:r>
            <a:r>
              <a:rPr lang="en-US" sz="2400" dirty="0">
                <a:latin typeface="Gill Sans MT" panose="020B0502020104020203" pitchFamily="34" charset="77"/>
              </a:rPr>
              <a:t>: determined from training data</a:t>
            </a:r>
          </a:p>
          <a:p>
            <a:endParaRPr lang="en-US" sz="2400" dirty="0">
              <a:latin typeface="Gill Sans MT" panose="020B0502020104020203" pitchFamily="34" charset="77"/>
            </a:endParaRPr>
          </a:p>
          <a:p>
            <a:pPr marL="285750" indent="-285750">
              <a:buFont typeface="Arial" panose="020B0604020202020204" pitchFamily="34" charset="0"/>
              <a:buChar char="•"/>
            </a:pPr>
            <a:r>
              <a:rPr lang="en-US" sz="2400" b="1" dirty="0">
                <a:latin typeface="Gill Sans MT" panose="020B0502020104020203" pitchFamily="34" charset="77"/>
              </a:rPr>
              <a:t>Viterbi decoding </a:t>
            </a:r>
            <a:r>
              <a:rPr lang="en-US" sz="2400" dirty="0">
                <a:latin typeface="Gill Sans MT" panose="020B0502020104020203" pitchFamily="34" charset="77"/>
              </a:rPr>
              <a:t>to determine most probable sequence</a:t>
            </a:r>
          </a:p>
        </p:txBody>
      </p:sp>
      <p:pic>
        <p:nvPicPr>
          <p:cNvPr id="8" name="Picture 7">
            <a:extLst>
              <a:ext uri="{FF2B5EF4-FFF2-40B4-BE49-F238E27FC236}">
                <a16:creationId xmlns:a16="http://schemas.microsoft.com/office/drawing/2014/main" id="{F418E189-7947-EF42-B8C4-4BE5A72B90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4400" y="1065452"/>
            <a:ext cx="4275607" cy="5811863"/>
          </a:xfrm>
          <a:prstGeom prst="rect">
            <a:avLst/>
          </a:prstGeom>
        </p:spPr>
      </p:pic>
      <p:pic>
        <p:nvPicPr>
          <p:cNvPr id="9" name="Picture 8">
            <a:extLst>
              <a:ext uri="{FF2B5EF4-FFF2-40B4-BE49-F238E27FC236}">
                <a16:creationId xmlns:a16="http://schemas.microsoft.com/office/drawing/2014/main" id="{11CA278A-6DA7-5740-95BE-EFE31DC6AAAE}"/>
              </a:ext>
            </a:extLst>
          </p:cNvPr>
          <p:cNvPicPr>
            <a:picLocks noChangeAspect="1"/>
          </p:cNvPicPr>
          <p:nvPr/>
        </p:nvPicPr>
        <p:blipFill>
          <a:blip r:embed="rId4"/>
          <a:stretch>
            <a:fillRect/>
          </a:stretch>
        </p:blipFill>
        <p:spPr>
          <a:xfrm>
            <a:off x="0" y="6591300"/>
            <a:ext cx="2438400" cy="266700"/>
          </a:xfrm>
          <a:prstGeom prst="rect">
            <a:avLst/>
          </a:prstGeom>
        </p:spPr>
      </p:pic>
    </p:spTree>
    <p:extLst>
      <p:ext uri="{BB962C8B-B14F-4D97-AF65-F5344CB8AC3E}">
        <p14:creationId xmlns:p14="http://schemas.microsoft.com/office/powerpoint/2010/main" val="2223169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RNN based methods outperform HMMs</a:t>
            </a:r>
          </a:p>
        </p:txBody>
      </p:sp>
      <p:pic>
        <p:nvPicPr>
          <p:cNvPr id="8" name="Picture 7">
            <a:extLst>
              <a:ext uri="{FF2B5EF4-FFF2-40B4-BE49-F238E27FC236}">
                <a16:creationId xmlns:a16="http://schemas.microsoft.com/office/drawing/2014/main" id="{F418E189-7947-EF42-B8C4-4BE5A72B90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0900" y="1041374"/>
            <a:ext cx="4275607" cy="5811863"/>
          </a:xfrm>
          <a:prstGeom prst="rect">
            <a:avLst/>
          </a:prstGeom>
        </p:spPr>
      </p:pic>
      <p:pic>
        <p:nvPicPr>
          <p:cNvPr id="9" name="Picture 8">
            <a:extLst>
              <a:ext uri="{FF2B5EF4-FFF2-40B4-BE49-F238E27FC236}">
                <a16:creationId xmlns:a16="http://schemas.microsoft.com/office/drawing/2014/main" id="{11CA278A-6DA7-5740-95BE-EFE31DC6AAAE}"/>
              </a:ext>
            </a:extLst>
          </p:cNvPr>
          <p:cNvPicPr>
            <a:picLocks noChangeAspect="1"/>
          </p:cNvPicPr>
          <p:nvPr/>
        </p:nvPicPr>
        <p:blipFill>
          <a:blip r:embed="rId4"/>
          <a:stretch>
            <a:fillRect/>
          </a:stretch>
        </p:blipFill>
        <p:spPr>
          <a:xfrm>
            <a:off x="0" y="6591300"/>
            <a:ext cx="2438400" cy="266700"/>
          </a:xfrm>
          <a:prstGeom prst="rect">
            <a:avLst/>
          </a:prstGeom>
        </p:spPr>
      </p:pic>
      <p:sp>
        <p:nvSpPr>
          <p:cNvPr id="7" name="TextBox 6">
            <a:extLst>
              <a:ext uri="{FF2B5EF4-FFF2-40B4-BE49-F238E27FC236}">
                <a16:creationId xmlns:a16="http://schemas.microsoft.com/office/drawing/2014/main" id="{A6B388E9-A315-5648-BADB-6FF99B3B6B0A}"/>
              </a:ext>
            </a:extLst>
          </p:cNvPr>
          <p:cNvSpPr txBox="1"/>
          <p:nvPr/>
        </p:nvSpPr>
        <p:spPr>
          <a:xfrm>
            <a:off x="266700" y="1277717"/>
            <a:ext cx="4262907" cy="5262979"/>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Gill Sans MT" panose="020B0502020104020203" pitchFamily="34" charset="77"/>
              </a:rPr>
              <a:t>RNNs: </a:t>
            </a:r>
            <a:r>
              <a:rPr lang="en-US" sz="2400" dirty="0">
                <a:latin typeface="Gill Sans MT" panose="020B0502020104020203" pitchFamily="34" charset="77"/>
              </a:rPr>
              <a:t>“recurrent neural networks” can perform ”sequence to sequence” translation (e.g. language translation)</a:t>
            </a:r>
          </a:p>
          <a:p>
            <a:pPr marL="285750" indent="-285750">
              <a:buFont typeface="Arial" panose="020B0604020202020204" pitchFamily="34" charset="0"/>
              <a:buChar char="•"/>
            </a:pPr>
            <a:r>
              <a:rPr lang="en-US" sz="2400" dirty="0">
                <a:latin typeface="Gill Sans MT" panose="020B0502020104020203" pitchFamily="34" charset="77"/>
              </a:rPr>
              <a:t>Here, convert “squiggles” to “sequence”</a:t>
            </a:r>
          </a:p>
          <a:p>
            <a:pPr marL="285750" indent="-285750">
              <a:buFont typeface="Arial" panose="020B0604020202020204" pitchFamily="34" charset="0"/>
              <a:buChar char="•"/>
            </a:pPr>
            <a:r>
              <a:rPr lang="en-US" sz="2400" dirty="0">
                <a:latin typeface="Gill Sans MT" panose="020B0502020104020203" pitchFamily="34" charset="77"/>
              </a:rPr>
              <a:t>Doesn’t rely on fixed </a:t>
            </a:r>
            <a:r>
              <a:rPr lang="en-US" sz="2400" dirty="0" err="1">
                <a:latin typeface="Gill Sans MT" panose="020B0502020104020203" pitchFamily="34" charset="77"/>
              </a:rPr>
              <a:t>kmer</a:t>
            </a:r>
            <a:r>
              <a:rPr lang="en-US" sz="2400" dirty="0">
                <a:latin typeface="Gill Sans MT" panose="020B0502020104020203" pitchFamily="34" charset="77"/>
              </a:rPr>
              <a:t> length</a:t>
            </a:r>
          </a:p>
          <a:p>
            <a:pPr marL="285750" indent="-285750">
              <a:buFont typeface="Arial" panose="020B0604020202020204" pitchFamily="34" charset="0"/>
              <a:buChar char="•"/>
            </a:pPr>
            <a:r>
              <a:rPr lang="en-US" sz="2400" dirty="0">
                <a:latin typeface="Gill Sans MT" panose="020B0502020104020203" pitchFamily="34" charset="77"/>
              </a:rPr>
              <a:t>Multiple variations. But most recent </a:t>
            </a:r>
            <a:r>
              <a:rPr lang="en-US" sz="2400" dirty="0" err="1">
                <a:latin typeface="Gill Sans MT" panose="020B0502020104020203" pitchFamily="34" charset="77"/>
              </a:rPr>
              <a:t>basecallers</a:t>
            </a:r>
            <a:r>
              <a:rPr lang="en-US" sz="2400" dirty="0">
                <a:latin typeface="Gill Sans MT" panose="020B0502020104020203" pitchFamily="34" charset="77"/>
              </a:rPr>
              <a:t> use some kind of RNN (</a:t>
            </a:r>
            <a:r>
              <a:rPr lang="en-US" sz="2400" dirty="0" err="1">
                <a:latin typeface="Gill Sans MT" panose="020B0502020104020203" pitchFamily="34" charset="77"/>
              </a:rPr>
              <a:t>MinKNOW</a:t>
            </a:r>
            <a:r>
              <a:rPr lang="en-US" sz="2400" dirty="0">
                <a:latin typeface="Gill Sans MT" panose="020B0502020104020203" pitchFamily="34" charset="77"/>
              </a:rPr>
              <a:t> is the one distributed with ONT).</a:t>
            </a:r>
          </a:p>
        </p:txBody>
      </p:sp>
    </p:spTree>
    <p:extLst>
      <p:ext uri="{BB962C8B-B14F-4D97-AF65-F5344CB8AC3E}">
        <p14:creationId xmlns:p14="http://schemas.microsoft.com/office/powerpoint/2010/main" val="1944784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Remaining challenge - homopolymers</a:t>
            </a:r>
          </a:p>
        </p:txBody>
      </p:sp>
      <p:sp>
        <p:nvSpPr>
          <p:cNvPr id="3" name="Rectangle 2">
            <a:extLst>
              <a:ext uri="{FF2B5EF4-FFF2-40B4-BE49-F238E27FC236}">
                <a16:creationId xmlns:a16="http://schemas.microsoft.com/office/drawing/2014/main" id="{30D4A4A1-34B5-2849-B949-8DE7B71007D8}"/>
              </a:ext>
            </a:extLst>
          </p:cNvPr>
          <p:cNvSpPr/>
          <p:nvPr/>
        </p:nvSpPr>
        <p:spPr>
          <a:xfrm>
            <a:off x="819924" y="1430984"/>
            <a:ext cx="6977876" cy="4524315"/>
          </a:xfrm>
          <a:prstGeom prst="rect">
            <a:avLst/>
          </a:prstGeom>
        </p:spPr>
        <p:txBody>
          <a:bodyPr wrap="square">
            <a:spAutoFit/>
          </a:bodyPr>
          <a:lstStyle/>
          <a:p>
            <a:pPr marL="285750" indent="-285750">
              <a:buFont typeface="Arial" panose="020B0604020202020204" pitchFamily="34" charset="0"/>
              <a:buChar char="•"/>
            </a:pPr>
            <a:r>
              <a:rPr lang="en-US" sz="2400" dirty="0">
                <a:latin typeface="Gill Sans MT" panose="020B0502020104020203" pitchFamily="34" charset="77"/>
              </a:rPr>
              <a:t>Homopolymer sequences (e.g. AAAAAAAAA) are challenging</a:t>
            </a:r>
          </a:p>
          <a:p>
            <a:pPr marL="742950" lvl="1" indent="-285750">
              <a:buFont typeface="Arial" panose="020B0604020202020204" pitchFamily="34" charset="0"/>
              <a:buChar char="•"/>
            </a:pPr>
            <a:r>
              <a:rPr lang="en-US" sz="2400" dirty="0">
                <a:latin typeface="Gill Sans MT" panose="020B0502020104020203" pitchFamily="34" charset="77"/>
              </a:rPr>
              <a:t>Consecutive k-</a:t>
            </a:r>
            <a:r>
              <a:rPr lang="en-US" sz="2400" dirty="0" err="1">
                <a:latin typeface="Gill Sans MT" panose="020B0502020104020203" pitchFamily="34" charset="77"/>
              </a:rPr>
              <a:t>mers</a:t>
            </a:r>
            <a:r>
              <a:rPr lang="en-US" sz="2400" dirty="0">
                <a:latin typeface="Gill Sans MT" panose="020B0502020104020203" pitchFamily="34" charset="77"/>
              </a:rPr>
              <a:t> are identical</a:t>
            </a:r>
          </a:p>
          <a:p>
            <a:pPr marL="742950" lvl="1" indent="-285750">
              <a:buFont typeface="Arial" panose="020B0604020202020204" pitchFamily="34" charset="0"/>
              <a:buChar char="•"/>
            </a:pPr>
            <a:r>
              <a:rPr lang="en-US" sz="2400" dirty="0">
                <a:latin typeface="Gill Sans MT" panose="020B0502020104020203" pitchFamily="34" charset="77"/>
              </a:rPr>
              <a:t>DNA not moving through the nanopore at a constant rate, hard to tell how many times the consecutive </a:t>
            </a:r>
            <a:r>
              <a:rPr lang="en-US" sz="2400" dirty="0" err="1">
                <a:latin typeface="Gill Sans MT" panose="020B0502020104020203" pitchFamily="34" charset="77"/>
              </a:rPr>
              <a:t>kmer</a:t>
            </a:r>
            <a:r>
              <a:rPr lang="en-US" sz="2400" dirty="0">
                <a:latin typeface="Gill Sans MT" panose="020B0502020104020203" pitchFamily="34" charset="77"/>
              </a:rPr>
              <a:t> is repeated</a:t>
            </a:r>
          </a:p>
          <a:p>
            <a:pPr lvl="1"/>
            <a:endParaRPr lang="en-US" sz="2400" dirty="0">
              <a:latin typeface="Gill Sans MT" panose="020B0502020104020203" pitchFamily="34" charset="77"/>
            </a:endParaRPr>
          </a:p>
          <a:p>
            <a:pPr marL="285750" indent="-285750">
              <a:buFont typeface="Arial" panose="020B0604020202020204" pitchFamily="34" charset="0"/>
              <a:buChar char="•"/>
            </a:pPr>
            <a:r>
              <a:rPr lang="en-US" sz="2400" dirty="0">
                <a:latin typeface="Gill Sans MT" panose="020B0502020104020203" pitchFamily="34" charset="77"/>
              </a:rPr>
              <a:t>A new “transducer” neural network method is supposed to greatly reduce homopolymer errors</a:t>
            </a:r>
          </a:p>
          <a:p>
            <a:pPr marL="285750" indent="-285750">
              <a:buFont typeface="Arial" panose="020B0604020202020204" pitchFamily="34" charset="0"/>
              <a:buChar char="•"/>
            </a:pPr>
            <a:endParaRPr lang="en-US" sz="2400" dirty="0">
              <a:latin typeface="Gill Sans MT" panose="020B0502020104020203" pitchFamily="34" charset="77"/>
            </a:endParaRPr>
          </a:p>
          <a:p>
            <a:pPr marL="285750" indent="-285750">
              <a:buFont typeface="Arial" panose="020B0604020202020204" pitchFamily="34" charset="0"/>
              <a:buChar char="•"/>
            </a:pPr>
            <a:r>
              <a:rPr lang="en-US" sz="2400" dirty="0">
                <a:latin typeface="Gill Sans MT" panose="020B0502020104020203" pitchFamily="34" charset="77"/>
              </a:rPr>
              <a:t>Current error rates around 5-10% (vs. &lt;1% for Illumina)</a:t>
            </a:r>
          </a:p>
        </p:txBody>
      </p:sp>
    </p:spTree>
    <p:extLst>
      <p:ext uri="{BB962C8B-B14F-4D97-AF65-F5344CB8AC3E}">
        <p14:creationId xmlns:p14="http://schemas.microsoft.com/office/powerpoint/2010/main" val="2400553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Assembling whole genomes with ONT</a:t>
            </a:r>
          </a:p>
        </p:txBody>
      </p:sp>
      <p:pic>
        <p:nvPicPr>
          <p:cNvPr id="3" name="Picture 2">
            <a:extLst>
              <a:ext uri="{FF2B5EF4-FFF2-40B4-BE49-F238E27FC236}">
                <a16:creationId xmlns:a16="http://schemas.microsoft.com/office/drawing/2014/main" id="{0289E900-0B83-4648-BAF5-A6913CF89B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100" y="1263650"/>
            <a:ext cx="7947928" cy="3905250"/>
          </a:xfrm>
          <a:prstGeom prst="rect">
            <a:avLst/>
          </a:prstGeom>
        </p:spPr>
      </p:pic>
      <p:pic>
        <p:nvPicPr>
          <p:cNvPr id="6" name="Picture 5">
            <a:extLst>
              <a:ext uri="{FF2B5EF4-FFF2-40B4-BE49-F238E27FC236}">
                <a16:creationId xmlns:a16="http://schemas.microsoft.com/office/drawing/2014/main" id="{1AE41FAA-27AB-8941-B0F3-B0246E4652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9600" y="1930400"/>
            <a:ext cx="3222638" cy="4559300"/>
          </a:xfrm>
          <a:prstGeom prst="rect">
            <a:avLst/>
          </a:prstGeom>
        </p:spPr>
      </p:pic>
      <p:sp>
        <p:nvSpPr>
          <p:cNvPr id="7" name="TextBox 6">
            <a:extLst>
              <a:ext uri="{FF2B5EF4-FFF2-40B4-BE49-F238E27FC236}">
                <a16:creationId xmlns:a16="http://schemas.microsoft.com/office/drawing/2014/main" id="{C4537B8F-E64A-B248-8F70-D99C3A388756}"/>
              </a:ext>
            </a:extLst>
          </p:cNvPr>
          <p:cNvSpPr txBox="1"/>
          <p:nvPr/>
        </p:nvSpPr>
        <p:spPr>
          <a:xfrm>
            <a:off x="406400" y="5270500"/>
            <a:ext cx="4521200" cy="1015663"/>
          </a:xfrm>
          <a:prstGeom prst="rect">
            <a:avLst/>
          </a:prstGeom>
          <a:noFill/>
        </p:spPr>
        <p:txBody>
          <a:bodyPr wrap="square" rtlCol="0">
            <a:spAutoFit/>
          </a:bodyPr>
          <a:lstStyle/>
          <a:p>
            <a:r>
              <a:rPr lang="en-US" sz="2000" dirty="0">
                <a:solidFill>
                  <a:srgbClr val="FF0000"/>
                </a:solidFill>
                <a:latin typeface="Gill Sans MT" panose="020B0502020104020203" pitchFamily="34" charset="77"/>
              </a:rPr>
              <a:t>Large chunks of healthy genomes missing from reference assemblies based on shorter reads!</a:t>
            </a:r>
          </a:p>
        </p:txBody>
      </p:sp>
    </p:spTree>
    <p:extLst>
      <p:ext uri="{BB962C8B-B14F-4D97-AF65-F5344CB8AC3E}">
        <p14:creationId xmlns:p14="http://schemas.microsoft.com/office/powerpoint/2010/main" val="73788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Calling SVs from ONT</a:t>
            </a:r>
          </a:p>
        </p:txBody>
      </p:sp>
      <p:sp>
        <p:nvSpPr>
          <p:cNvPr id="3" name="Rectangle 2">
            <a:extLst>
              <a:ext uri="{FF2B5EF4-FFF2-40B4-BE49-F238E27FC236}">
                <a16:creationId xmlns:a16="http://schemas.microsoft.com/office/drawing/2014/main" id="{08973F7C-1502-B44F-9017-982589BBC9FE}"/>
              </a:ext>
            </a:extLst>
          </p:cNvPr>
          <p:cNvSpPr/>
          <p:nvPr/>
        </p:nvSpPr>
        <p:spPr>
          <a:xfrm>
            <a:off x="0" y="6488668"/>
            <a:ext cx="6642100" cy="369332"/>
          </a:xfrm>
          <a:prstGeom prst="rect">
            <a:avLst/>
          </a:prstGeom>
        </p:spPr>
        <p:txBody>
          <a:bodyPr wrap="square">
            <a:spAutoFit/>
          </a:bodyPr>
          <a:lstStyle/>
          <a:p>
            <a:r>
              <a:rPr lang="en-US" dirty="0">
                <a:hlinkClick r:id="rId3"/>
              </a:rPr>
              <a:t>https://www.ncbi.nlm.nih.gov/pmc/articles/PMC5990442/</a:t>
            </a:r>
            <a:endParaRPr lang="en-US" dirty="0"/>
          </a:p>
        </p:txBody>
      </p:sp>
      <p:pic>
        <p:nvPicPr>
          <p:cNvPr id="2" name="Picture 1">
            <a:extLst>
              <a:ext uri="{FF2B5EF4-FFF2-40B4-BE49-F238E27FC236}">
                <a16:creationId xmlns:a16="http://schemas.microsoft.com/office/drawing/2014/main" id="{5DFEED42-6608-6D46-9537-0F280C3E1A62}"/>
              </a:ext>
            </a:extLst>
          </p:cNvPr>
          <p:cNvPicPr>
            <a:picLocks noChangeAspect="1"/>
          </p:cNvPicPr>
          <p:nvPr/>
        </p:nvPicPr>
        <p:blipFill>
          <a:blip r:embed="rId4"/>
          <a:stretch>
            <a:fillRect/>
          </a:stretch>
        </p:blipFill>
        <p:spPr>
          <a:xfrm>
            <a:off x="1587500" y="1231899"/>
            <a:ext cx="5816600" cy="5018895"/>
          </a:xfrm>
          <a:prstGeom prst="rect">
            <a:avLst/>
          </a:prstGeom>
        </p:spPr>
      </p:pic>
    </p:spTree>
    <p:extLst>
      <p:ext uri="{BB962C8B-B14F-4D97-AF65-F5344CB8AC3E}">
        <p14:creationId xmlns:p14="http://schemas.microsoft.com/office/powerpoint/2010/main" val="4283182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Calling SVs from ONT – example pipeline</a:t>
            </a:r>
          </a:p>
        </p:txBody>
      </p:sp>
      <p:sp>
        <p:nvSpPr>
          <p:cNvPr id="3" name="Rectangle 2">
            <a:extLst>
              <a:ext uri="{FF2B5EF4-FFF2-40B4-BE49-F238E27FC236}">
                <a16:creationId xmlns:a16="http://schemas.microsoft.com/office/drawing/2014/main" id="{08973F7C-1502-B44F-9017-982589BBC9FE}"/>
              </a:ext>
            </a:extLst>
          </p:cNvPr>
          <p:cNvSpPr/>
          <p:nvPr/>
        </p:nvSpPr>
        <p:spPr>
          <a:xfrm>
            <a:off x="0" y="6488668"/>
            <a:ext cx="6642100" cy="369332"/>
          </a:xfrm>
          <a:prstGeom prst="rect">
            <a:avLst/>
          </a:prstGeom>
        </p:spPr>
        <p:txBody>
          <a:bodyPr wrap="square">
            <a:spAutoFit/>
          </a:bodyPr>
          <a:lstStyle/>
          <a:p>
            <a:r>
              <a:rPr lang="en-US" dirty="0">
                <a:hlinkClick r:id="rId3"/>
              </a:rPr>
              <a:t>https://www.ncbi.nlm.nih.gov/pmc/articles/PMC5990442/</a:t>
            </a:r>
            <a:endParaRPr lang="en-US" dirty="0"/>
          </a:p>
        </p:txBody>
      </p:sp>
      <p:pic>
        <p:nvPicPr>
          <p:cNvPr id="6" name="Picture 5">
            <a:extLst>
              <a:ext uri="{FF2B5EF4-FFF2-40B4-BE49-F238E27FC236}">
                <a16:creationId xmlns:a16="http://schemas.microsoft.com/office/drawing/2014/main" id="{B1A7CD0B-3F66-6B4E-BF76-38F6F164BAD6}"/>
              </a:ext>
            </a:extLst>
          </p:cNvPr>
          <p:cNvPicPr>
            <a:picLocks noChangeAspect="1"/>
          </p:cNvPicPr>
          <p:nvPr/>
        </p:nvPicPr>
        <p:blipFill>
          <a:blip r:embed="rId4"/>
          <a:stretch>
            <a:fillRect/>
          </a:stretch>
        </p:blipFill>
        <p:spPr>
          <a:xfrm>
            <a:off x="203200" y="1402604"/>
            <a:ext cx="8722672" cy="4286995"/>
          </a:xfrm>
          <a:prstGeom prst="rect">
            <a:avLst/>
          </a:prstGeom>
        </p:spPr>
      </p:pic>
      <p:sp>
        <p:nvSpPr>
          <p:cNvPr id="8" name="TextBox 7">
            <a:extLst>
              <a:ext uri="{FF2B5EF4-FFF2-40B4-BE49-F238E27FC236}">
                <a16:creationId xmlns:a16="http://schemas.microsoft.com/office/drawing/2014/main" id="{035DA94E-1EC2-A541-8DB6-A028B93F7327}"/>
              </a:ext>
            </a:extLst>
          </p:cNvPr>
          <p:cNvSpPr txBox="1"/>
          <p:nvPr/>
        </p:nvSpPr>
        <p:spPr>
          <a:xfrm>
            <a:off x="1409700" y="5689599"/>
            <a:ext cx="1451038" cy="461665"/>
          </a:xfrm>
          <a:prstGeom prst="rect">
            <a:avLst/>
          </a:prstGeom>
          <a:noFill/>
        </p:spPr>
        <p:txBody>
          <a:bodyPr wrap="none" rtlCol="0">
            <a:spAutoFit/>
          </a:bodyPr>
          <a:lstStyle/>
          <a:p>
            <a:r>
              <a:rPr lang="en-US" sz="2400" u="sng" dirty="0">
                <a:solidFill>
                  <a:srgbClr val="FF0000"/>
                </a:solidFill>
                <a:latin typeface="Gill Sans MT" panose="020B0502020104020203" pitchFamily="34" charset="77"/>
              </a:rPr>
              <a:t>Alignment</a:t>
            </a:r>
          </a:p>
        </p:txBody>
      </p:sp>
      <p:sp>
        <p:nvSpPr>
          <p:cNvPr id="9" name="TextBox 8">
            <a:extLst>
              <a:ext uri="{FF2B5EF4-FFF2-40B4-BE49-F238E27FC236}">
                <a16:creationId xmlns:a16="http://schemas.microsoft.com/office/drawing/2014/main" id="{2D9B95D0-8680-3843-993C-ADDD3A44EB78}"/>
              </a:ext>
            </a:extLst>
          </p:cNvPr>
          <p:cNvSpPr txBox="1"/>
          <p:nvPr/>
        </p:nvSpPr>
        <p:spPr>
          <a:xfrm>
            <a:off x="6946900" y="5694063"/>
            <a:ext cx="1350050" cy="461665"/>
          </a:xfrm>
          <a:prstGeom prst="rect">
            <a:avLst/>
          </a:prstGeom>
          <a:noFill/>
        </p:spPr>
        <p:txBody>
          <a:bodyPr wrap="none" rtlCol="0">
            <a:spAutoFit/>
          </a:bodyPr>
          <a:lstStyle/>
          <a:p>
            <a:r>
              <a:rPr lang="en-US" sz="2400" u="sng" dirty="0">
                <a:solidFill>
                  <a:srgbClr val="FF0000"/>
                </a:solidFill>
                <a:latin typeface="Gill Sans MT" panose="020B0502020104020203" pitchFamily="34" charset="77"/>
              </a:rPr>
              <a:t>SV calling</a:t>
            </a:r>
          </a:p>
        </p:txBody>
      </p:sp>
    </p:spTree>
    <p:extLst>
      <p:ext uri="{BB962C8B-B14F-4D97-AF65-F5344CB8AC3E}">
        <p14:creationId xmlns:p14="http://schemas.microsoft.com/office/powerpoint/2010/main" val="1155428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Calling SNPs from ONT</a:t>
            </a:r>
          </a:p>
        </p:txBody>
      </p:sp>
      <p:pic>
        <p:nvPicPr>
          <p:cNvPr id="3" name="Picture 2">
            <a:extLst>
              <a:ext uri="{FF2B5EF4-FFF2-40B4-BE49-F238E27FC236}">
                <a16:creationId xmlns:a16="http://schemas.microsoft.com/office/drawing/2014/main" id="{DE90C18F-C99E-3948-92F6-E486C0FC4C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650" y="1358900"/>
            <a:ext cx="5985092" cy="1257300"/>
          </a:xfrm>
          <a:prstGeom prst="rect">
            <a:avLst/>
          </a:prstGeom>
          <a:ln>
            <a:solidFill>
              <a:schemeClr val="tx1"/>
            </a:solidFill>
          </a:ln>
        </p:spPr>
      </p:pic>
      <p:pic>
        <p:nvPicPr>
          <p:cNvPr id="6" name="Picture 5">
            <a:extLst>
              <a:ext uri="{FF2B5EF4-FFF2-40B4-BE49-F238E27FC236}">
                <a16:creationId xmlns:a16="http://schemas.microsoft.com/office/drawing/2014/main" id="{88365974-DAB4-5A4D-A6FD-654F0C2B42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 y="2971799"/>
            <a:ext cx="8839200" cy="3155612"/>
          </a:xfrm>
          <a:prstGeom prst="rect">
            <a:avLst/>
          </a:prstGeom>
          <a:ln>
            <a:solidFill>
              <a:schemeClr val="tx1"/>
            </a:solidFill>
          </a:ln>
        </p:spPr>
      </p:pic>
    </p:spTree>
    <p:extLst>
      <p:ext uri="{BB962C8B-B14F-4D97-AF65-F5344CB8AC3E}">
        <p14:creationId xmlns:p14="http://schemas.microsoft.com/office/powerpoint/2010/main" val="737181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Other ONT applications</a:t>
            </a:r>
          </a:p>
        </p:txBody>
      </p:sp>
      <p:sp>
        <p:nvSpPr>
          <p:cNvPr id="2" name="TextBox 1">
            <a:extLst>
              <a:ext uri="{FF2B5EF4-FFF2-40B4-BE49-F238E27FC236}">
                <a16:creationId xmlns:a16="http://schemas.microsoft.com/office/drawing/2014/main" id="{019BB6C2-EECE-364A-9DE0-5CCDB0011CCA}"/>
              </a:ext>
            </a:extLst>
          </p:cNvPr>
          <p:cNvSpPr txBox="1"/>
          <p:nvPr/>
        </p:nvSpPr>
        <p:spPr>
          <a:xfrm>
            <a:off x="197193" y="2632680"/>
            <a:ext cx="4269741"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Gill Sans MT" panose="020B0502020104020203" pitchFamily="34" charset="77"/>
              </a:rPr>
              <a:t>We saw DNA sequencing as an example</a:t>
            </a:r>
          </a:p>
          <a:p>
            <a:pPr marL="285750" indent="-285750">
              <a:buFont typeface="Arial" panose="020B0604020202020204" pitchFamily="34" charset="0"/>
              <a:buChar char="•"/>
            </a:pPr>
            <a:r>
              <a:rPr lang="en-US" sz="2000" dirty="0">
                <a:latin typeface="Gill Sans MT" panose="020B0502020104020203" pitchFamily="34" charset="77"/>
              </a:rPr>
              <a:t>Can also sequence:</a:t>
            </a:r>
          </a:p>
          <a:p>
            <a:pPr marL="742950" lvl="1" indent="-285750">
              <a:buFont typeface="Arial" panose="020B0604020202020204" pitchFamily="34" charset="0"/>
              <a:buChar char="•"/>
            </a:pPr>
            <a:r>
              <a:rPr lang="en-US" sz="2000" dirty="0">
                <a:latin typeface="Gill Sans MT" panose="020B0502020104020203" pitchFamily="34" charset="77"/>
              </a:rPr>
              <a:t>Base modifications (e.g. DNA methylation)</a:t>
            </a:r>
          </a:p>
          <a:p>
            <a:pPr marL="742950" lvl="1" indent="-285750">
              <a:buFont typeface="Arial" panose="020B0604020202020204" pitchFamily="34" charset="0"/>
              <a:buChar char="•"/>
            </a:pPr>
            <a:r>
              <a:rPr lang="en-US" sz="2000" dirty="0">
                <a:latin typeface="Gill Sans MT" panose="020B0502020104020203" pitchFamily="34" charset="77"/>
              </a:rPr>
              <a:t>Native RNA</a:t>
            </a:r>
          </a:p>
          <a:p>
            <a:pPr marL="742950" lvl="1" indent="-285750">
              <a:buFont typeface="Arial" panose="020B0604020202020204" pitchFamily="34" charset="0"/>
              <a:buChar char="•"/>
            </a:pPr>
            <a:r>
              <a:rPr lang="en-US" sz="2000" dirty="0">
                <a:latin typeface="Gill Sans MT" panose="020B0502020104020203" pitchFamily="34" charset="77"/>
              </a:rPr>
              <a:t>Maybe even proteins (seems possible. Would be a *huge* deal)</a:t>
            </a:r>
          </a:p>
        </p:txBody>
      </p:sp>
      <p:sp>
        <p:nvSpPr>
          <p:cNvPr id="6" name="Rectangle 5">
            <a:extLst>
              <a:ext uri="{FF2B5EF4-FFF2-40B4-BE49-F238E27FC236}">
                <a16:creationId xmlns:a16="http://schemas.microsoft.com/office/drawing/2014/main" id="{B3BE5CC5-5E58-4E43-A7DA-526CC62CAF24}"/>
              </a:ext>
            </a:extLst>
          </p:cNvPr>
          <p:cNvSpPr/>
          <p:nvPr/>
        </p:nvSpPr>
        <p:spPr>
          <a:xfrm>
            <a:off x="5258729" y="3545294"/>
            <a:ext cx="3568391" cy="51295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3F7F0A01-9C69-4D4B-8BD9-E0CAC90DDE02}"/>
              </a:ext>
            </a:extLst>
          </p:cNvPr>
          <p:cNvGrpSpPr/>
          <p:nvPr/>
        </p:nvGrpSpPr>
        <p:grpSpPr>
          <a:xfrm>
            <a:off x="6463061" y="3010035"/>
            <a:ext cx="869795" cy="1048214"/>
            <a:chOff x="1471961" y="3021981"/>
            <a:chExt cx="869795" cy="1048214"/>
          </a:xfrm>
        </p:grpSpPr>
        <p:sp>
          <p:nvSpPr>
            <p:cNvPr id="8" name="Rounded Rectangle 7">
              <a:extLst>
                <a:ext uri="{FF2B5EF4-FFF2-40B4-BE49-F238E27FC236}">
                  <a16:creationId xmlns:a16="http://schemas.microsoft.com/office/drawing/2014/main" id="{3F0F45E1-3719-AF41-A60B-9EA30B6C24D6}"/>
                </a:ext>
              </a:extLst>
            </p:cNvPr>
            <p:cNvSpPr/>
            <p:nvPr/>
          </p:nvSpPr>
          <p:spPr>
            <a:xfrm>
              <a:off x="1471961" y="3300761"/>
              <a:ext cx="869795" cy="769434"/>
            </a:xfrm>
            <a:prstGeom prst="round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88C89EA-0B4D-5E4E-9ABF-75131C1C3052}"/>
                </a:ext>
              </a:extLst>
            </p:cNvPr>
            <p:cNvSpPr/>
            <p:nvPr/>
          </p:nvSpPr>
          <p:spPr>
            <a:xfrm>
              <a:off x="1616926" y="3021981"/>
              <a:ext cx="591015" cy="769434"/>
            </a:xfrm>
            <a:prstGeom prst="round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Oval 9">
            <a:extLst>
              <a:ext uri="{FF2B5EF4-FFF2-40B4-BE49-F238E27FC236}">
                <a16:creationId xmlns:a16="http://schemas.microsoft.com/office/drawing/2014/main" id="{04F7522C-B5B9-8042-9548-A71C3325DB05}"/>
              </a:ext>
            </a:extLst>
          </p:cNvPr>
          <p:cNvSpPr/>
          <p:nvPr/>
        </p:nvSpPr>
        <p:spPr>
          <a:xfrm>
            <a:off x="6608026" y="2400951"/>
            <a:ext cx="501805" cy="56380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A4B2D267-6390-7144-BD02-664CB3BC4310}"/>
              </a:ext>
            </a:extLst>
          </p:cNvPr>
          <p:cNvSpPr/>
          <p:nvPr/>
        </p:nvSpPr>
        <p:spPr>
          <a:xfrm>
            <a:off x="5191820" y="1917215"/>
            <a:ext cx="1661531" cy="1015132"/>
          </a:xfrm>
          <a:custGeom>
            <a:avLst/>
            <a:gdLst>
              <a:gd name="connsiteX0" fmla="*/ 1661531 w 1661531"/>
              <a:gd name="connsiteY0" fmla="*/ 0 h 1015132"/>
              <a:gd name="connsiteX1" fmla="*/ 1650380 w 1661531"/>
              <a:gd name="connsiteY1" fmla="*/ 55756 h 1015132"/>
              <a:gd name="connsiteX2" fmla="*/ 1628078 w 1661531"/>
              <a:gd name="connsiteY2" fmla="*/ 89210 h 1015132"/>
              <a:gd name="connsiteX3" fmla="*/ 1616927 w 1661531"/>
              <a:gd name="connsiteY3" fmla="*/ 156117 h 1015132"/>
              <a:gd name="connsiteX4" fmla="*/ 1594624 w 1661531"/>
              <a:gd name="connsiteY4" fmla="*/ 412595 h 1015132"/>
              <a:gd name="connsiteX5" fmla="*/ 1572322 w 1661531"/>
              <a:gd name="connsiteY5" fmla="*/ 479502 h 1015132"/>
              <a:gd name="connsiteX6" fmla="*/ 1550019 w 1661531"/>
              <a:gd name="connsiteY6" fmla="*/ 501805 h 1015132"/>
              <a:gd name="connsiteX7" fmla="*/ 1527717 w 1661531"/>
              <a:gd name="connsiteY7" fmla="*/ 535259 h 1015132"/>
              <a:gd name="connsiteX8" fmla="*/ 1460810 w 1661531"/>
              <a:gd name="connsiteY8" fmla="*/ 579863 h 1015132"/>
              <a:gd name="connsiteX9" fmla="*/ 1371600 w 1661531"/>
              <a:gd name="connsiteY9" fmla="*/ 646771 h 1015132"/>
              <a:gd name="connsiteX10" fmla="*/ 1338146 w 1661531"/>
              <a:gd name="connsiteY10" fmla="*/ 657922 h 1015132"/>
              <a:gd name="connsiteX11" fmla="*/ 1248936 w 1661531"/>
              <a:gd name="connsiteY11" fmla="*/ 702527 h 1015132"/>
              <a:gd name="connsiteX12" fmla="*/ 1204331 w 1661531"/>
              <a:gd name="connsiteY12" fmla="*/ 724829 h 1015132"/>
              <a:gd name="connsiteX13" fmla="*/ 1148575 w 1661531"/>
              <a:gd name="connsiteY13" fmla="*/ 747132 h 1015132"/>
              <a:gd name="connsiteX14" fmla="*/ 1048214 w 1661531"/>
              <a:gd name="connsiteY14" fmla="*/ 769434 h 1015132"/>
              <a:gd name="connsiteX15" fmla="*/ 1003610 w 1661531"/>
              <a:gd name="connsiteY15" fmla="*/ 780585 h 1015132"/>
              <a:gd name="connsiteX16" fmla="*/ 936702 w 1661531"/>
              <a:gd name="connsiteY16" fmla="*/ 802888 h 1015132"/>
              <a:gd name="connsiteX17" fmla="*/ 847492 w 1661531"/>
              <a:gd name="connsiteY17" fmla="*/ 814039 h 1015132"/>
              <a:gd name="connsiteX18" fmla="*/ 758283 w 1661531"/>
              <a:gd name="connsiteY18" fmla="*/ 847493 h 1015132"/>
              <a:gd name="connsiteX19" fmla="*/ 713678 w 1661531"/>
              <a:gd name="connsiteY19" fmla="*/ 869795 h 1015132"/>
              <a:gd name="connsiteX20" fmla="*/ 657922 w 1661531"/>
              <a:gd name="connsiteY20" fmla="*/ 880946 h 1015132"/>
              <a:gd name="connsiteX21" fmla="*/ 613317 w 1661531"/>
              <a:gd name="connsiteY21" fmla="*/ 892098 h 1015132"/>
              <a:gd name="connsiteX22" fmla="*/ 557561 w 1661531"/>
              <a:gd name="connsiteY22" fmla="*/ 914400 h 1015132"/>
              <a:gd name="connsiteX23" fmla="*/ 512956 w 1661531"/>
              <a:gd name="connsiteY23" fmla="*/ 925551 h 1015132"/>
              <a:gd name="connsiteX24" fmla="*/ 479502 w 1661531"/>
              <a:gd name="connsiteY24" fmla="*/ 936702 h 1015132"/>
              <a:gd name="connsiteX25" fmla="*/ 323385 w 1661531"/>
              <a:gd name="connsiteY25" fmla="*/ 970156 h 1015132"/>
              <a:gd name="connsiteX26" fmla="*/ 278780 w 1661531"/>
              <a:gd name="connsiteY26" fmla="*/ 981307 h 1015132"/>
              <a:gd name="connsiteX27" fmla="*/ 156117 w 1661531"/>
              <a:gd name="connsiteY27" fmla="*/ 992459 h 1015132"/>
              <a:gd name="connsiteX28" fmla="*/ 66907 w 1661531"/>
              <a:gd name="connsiteY28" fmla="*/ 1003610 h 1015132"/>
              <a:gd name="connsiteX29" fmla="*/ 0 w 1661531"/>
              <a:gd name="connsiteY29" fmla="*/ 1014761 h 101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61531" h="1015132">
                <a:moveTo>
                  <a:pt x="1661531" y="0"/>
                </a:moveTo>
                <a:cubicBezTo>
                  <a:pt x="1657814" y="18585"/>
                  <a:pt x="1657035" y="38009"/>
                  <a:pt x="1650380" y="55756"/>
                </a:cubicBezTo>
                <a:cubicBezTo>
                  <a:pt x="1645674" y="68305"/>
                  <a:pt x="1632316" y="76496"/>
                  <a:pt x="1628078" y="89210"/>
                </a:cubicBezTo>
                <a:cubicBezTo>
                  <a:pt x="1620928" y="110660"/>
                  <a:pt x="1620644" y="133815"/>
                  <a:pt x="1616927" y="156117"/>
                </a:cubicBezTo>
                <a:cubicBezTo>
                  <a:pt x="1613733" y="210408"/>
                  <a:pt x="1612864" y="339632"/>
                  <a:pt x="1594624" y="412595"/>
                </a:cubicBezTo>
                <a:cubicBezTo>
                  <a:pt x="1588922" y="435402"/>
                  <a:pt x="1588945" y="462879"/>
                  <a:pt x="1572322" y="479502"/>
                </a:cubicBezTo>
                <a:cubicBezTo>
                  <a:pt x="1564888" y="486936"/>
                  <a:pt x="1556587" y="493595"/>
                  <a:pt x="1550019" y="501805"/>
                </a:cubicBezTo>
                <a:cubicBezTo>
                  <a:pt x="1541647" y="512270"/>
                  <a:pt x="1537803" y="526434"/>
                  <a:pt x="1527717" y="535259"/>
                </a:cubicBezTo>
                <a:cubicBezTo>
                  <a:pt x="1507545" y="552910"/>
                  <a:pt x="1479763" y="560910"/>
                  <a:pt x="1460810" y="579863"/>
                </a:cubicBezTo>
                <a:cubicBezTo>
                  <a:pt x="1434392" y="606281"/>
                  <a:pt x="1409426" y="634163"/>
                  <a:pt x="1371600" y="646771"/>
                </a:cubicBezTo>
                <a:cubicBezTo>
                  <a:pt x="1360449" y="650488"/>
                  <a:pt x="1348847" y="653058"/>
                  <a:pt x="1338146" y="657922"/>
                </a:cubicBezTo>
                <a:cubicBezTo>
                  <a:pt x="1307879" y="671679"/>
                  <a:pt x="1278673" y="687659"/>
                  <a:pt x="1248936" y="702527"/>
                </a:cubicBezTo>
                <a:cubicBezTo>
                  <a:pt x="1234068" y="709961"/>
                  <a:pt x="1219765" y="718655"/>
                  <a:pt x="1204331" y="724829"/>
                </a:cubicBezTo>
                <a:cubicBezTo>
                  <a:pt x="1185746" y="732263"/>
                  <a:pt x="1167318" y="740103"/>
                  <a:pt x="1148575" y="747132"/>
                </a:cubicBezTo>
                <a:cubicBezTo>
                  <a:pt x="1098972" y="765733"/>
                  <a:pt x="1116521" y="755773"/>
                  <a:pt x="1048214" y="769434"/>
                </a:cubicBezTo>
                <a:cubicBezTo>
                  <a:pt x="1033186" y="772440"/>
                  <a:pt x="1018289" y="776181"/>
                  <a:pt x="1003610" y="780585"/>
                </a:cubicBezTo>
                <a:cubicBezTo>
                  <a:pt x="981092" y="787340"/>
                  <a:pt x="960030" y="799972"/>
                  <a:pt x="936702" y="802888"/>
                </a:cubicBezTo>
                <a:lnTo>
                  <a:pt x="847492" y="814039"/>
                </a:lnTo>
                <a:cubicBezTo>
                  <a:pt x="723315" y="876127"/>
                  <a:pt x="879741" y="801946"/>
                  <a:pt x="758283" y="847493"/>
                </a:cubicBezTo>
                <a:cubicBezTo>
                  <a:pt x="742718" y="853330"/>
                  <a:pt x="729448" y="864538"/>
                  <a:pt x="713678" y="869795"/>
                </a:cubicBezTo>
                <a:cubicBezTo>
                  <a:pt x="695697" y="875788"/>
                  <a:pt x="676424" y="876834"/>
                  <a:pt x="657922" y="880946"/>
                </a:cubicBezTo>
                <a:cubicBezTo>
                  <a:pt x="642961" y="884271"/>
                  <a:pt x="627856" y="887251"/>
                  <a:pt x="613317" y="892098"/>
                </a:cubicBezTo>
                <a:cubicBezTo>
                  <a:pt x="594327" y="898428"/>
                  <a:pt x="576551" y="908070"/>
                  <a:pt x="557561" y="914400"/>
                </a:cubicBezTo>
                <a:cubicBezTo>
                  <a:pt x="543022" y="919246"/>
                  <a:pt x="527692" y="921341"/>
                  <a:pt x="512956" y="925551"/>
                </a:cubicBezTo>
                <a:cubicBezTo>
                  <a:pt x="501654" y="928780"/>
                  <a:pt x="490804" y="933473"/>
                  <a:pt x="479502" y="936702"/>
                </a:cubicBezTo>
                <a:cubicBezTo>
                  <a:pt x="407850" y="957174"/>
                  <a:pt x="425864" y="944537"/>
                  <a:pt x="323385" y="970156"/>
                </a:cubicBezTo>
                <a:cubicBezTo>
                  <a:pt x="308517" y="973873"/>
                  <a:pt x="293971" y="979281"/>
                  <a:pt x="278780" y="981307"/>
                </a:cubicBezTo>
                <a:cubicBezTo>
                  <a:pt x="238084" y="986733"/>
                  <a:pt x="196948" y="988161"/>
                  <a:pt x="156117" y="992459"/>
                </a:cubicBezTo>
                <a:cubicBezTo>
                  <a:pt x="126314" y="995596"/>
                  <a:pt x="96644" y="999893"/>
                  <a:pt x="66907" y="1003610"/>
                </a:cubicBezTo>
                <a:cubicBezTo>
                  <a:pt x="22874" y="1018287"/>
                  <a:pt x="45208" y="1014761"/>
                  <a:pt x="0" y="1014761"/>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A1AF3AC-B418-3347-AAEE-292C1028722A}"/>
              </a:ext>
            </a:extLst>
          </p:cNvPr>
          <p:cNvGrpSpPr/>
          <p:nvPr/>
        </p:nvGrpSpPr>
        <p:grpSpPr>
          <a:xfrm>
            <a:off x="6484496" y="2829210"/>
            <a:ext cx="635618" cy="1204703"/>
            <a:chOff x="4170556" y="1739590"/>
            <a:chExt cx="635618" cy="1204703"/>
          </a:xfrm>
        </p:grpSpPr>
        <p:sp>
          <p:nvSpPr>
            <p:cNvPr id="13" name="Oval 12">
              <a:extLst>
                <a:ext uri="{FF2B5EF4-FFF2-40B4-BE49-F238E27FC236}">
                  <a16:creationId xmlns:a16="http://schemas.microsoft.com/office/drawing/2014/main" id="{158F0250-EAB4-3843-8B17-3F5198A64CFD}"/>
                </a:ext>
              </a:extLst>
            </p:cNvPr>
            <p:cNvSpPr/>
            <p:nvPr/>
          </p:nvSpPr>
          <p:spPr>
            <a:xfrm>
              <a:off x="4415883" y="2029522"/>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B9C871C-6088-2145-8F6D-CEB6CEDEE4D5}"/>
                </a:ext>
              </a:extLst>
            </p:cNvPr>
            <p:cNvSpPr/>
            <p:nvPr/>
          </p:nvSpPr>
          <p:spPr>
            <a:xfrm>
              <a:off x="4337824" y="2256780"/>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8FF53AB-7D3D-2048-AC9A-85CC8807D660}"/>
                </a:ext>
              </a:extLst>
            </p:cNvPr>
            <p:cNvSpPr/>
            <p:nvPr/>
          </p:nvSpPr>
          <p:spPr>
            <a:xfrm>
              <a:off x="4572000" y="2358668"/>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5BA9879-C6CA-B046-A412-75F2F1D4DB63}"/>
                </a:ext>
              </a:extLst>
            </p:cNvPr>
            <p:cNvSpPr/>
            <p:nvPr/>
          </p:nvSpPr>
          <p:spPr>
            <a:xfrm>
              <a:off x="4627755" y="1990574"/>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93C539-2D1E-6A42-874B-D53CCD836C0D}"/>
                </a:ext>
              </a:extLst>
            </p:cNvPr>
            <p:cNvSpPr/>
            <p:nvPr/>
          </p:nvSpPr>
          <p:spPr>
            <a:xfrm>
              <a:off x="4376853" y="2514785"/>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A3B90D-201B-0842-83C7-6E58C2DB7B3F}"/>
                </a:ext>
              </a:extLst>
            </p:cNvPr>
            <p:cNvSpPr/>
            <p:nvPr/>
          </p:nvSpPr>
          <p:spPr>
            <a:xfrm>
              <a:off x="4650057" y="2680954"/>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5A8419E-5F52-DF4B-BC3E-754780B13D0A}"/>
                </a:ext>
              </a:extLst>
            </p:cNvPr>
            <p:cNvSpPr/>
            <p:nvPr/>
          </p:nvSpPr>
          <p:spPr>
            <a:xfrm>
              <a:off x="4376853" y="2788176"/>
              <a:ext cx="156117" cy="156117"/>
            </a:xfrm>
            <a:prstGeom prst="ellipse">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863A652-7F33-D643-8E34-DED6A8CA0A75}"/>
                </a:ext>
              </a:extLst>
            </p:cNvPr>
            <p:cNvSpPr txBox="1"/>
            <p:nvPr/>
          </p:nvSpPr>
          <p:spPr>
            <a:xfrm>
              <a:off x="4170556" y="1739590"/>
              <a:ext cx="184731" cy="369332"/>
            </a:xfrm>
            <a:prstGeom prst="rect">
              <a:avLst/>
            </a:prstGeom>
            <a:noFill/>
          </p:spPr>
          <p:txBody>
            <a:bodyPr wrap="none" rtlCol="0">
              <a:spAutoFit/>
            </a:bodyPr>
            <a:lstStyle/>
            <a:p>
              <a:endParaRPr lang="en-US" dirty="0"/>
            </a:p>
          </p:txBody>
        </p:sp>
      </p:grpSp>
      <p:sp>
        <p:nvSpPr>
          <p:cNvPr id="21" name="TextBox 20">
            <a:extLst>
              <a:ext uri="{FF2B5EF4-FFF2-40B4-BE49-F238E27FC236}">
                <a16:creationId xmlns:a16="http://schemas.microsoft.com/office/drawing/2014/main" id="{5C6C8D9A-1960-1043-8E1F-5A48D8B7435E}"/>
              </a:ext>
            </a:extLst>
          </p:cNvPr>
          <p:cNvSpPr txBox="1"/>
          <p:nvPr/>
        </p:nvSpPr>
        <p:spPr>
          <a:xfrm rot="18000000">
            <a:off x="6615558" y="3198019"/>
            <a:ext cx="330540" cy="369332"/>
          </a:xfrm>
          <a:prstGeom prst="rect">
            <a:avLst/>
          </a:prstGeom>
          <a:noFill/>
        </p:spPr>
        <p:txBody>
          <a:bodyPr wrap="none" rtlCol="0">
            <a:spAutoFit/>
          </a:bodyPr>
          <a:lstStyle/>
          <a:p>
            <a:r>
              <a:rPr lang="en-US" dirty="0">
                <a:latin typeface="Courier" pitchFamily="2" charset="0"/>
              </a:rPr>
              <a:t>A</a:t>
            </a:r>
          </a:p>
        </p:txBody>
      </p:sp>
      <p:sp>
        <p:nvSpPr>
          <p:cNvPr id="22" name="TextBox 21">
            <a:extLst>
              <a:ext uri="{FF2B5EF4-FFF2-40B4-BE49-F238E27FC236}">
                <a16:creationId xmlns:a16="http://schemas.microsoft.com/office/drawing/2014/main" id="{4E0E29E5-D6C6-4745-BD2C-9B1BBC3DA381}"/>
              </a:ext>
            </a:extLst>
          </p:cNvPr>
          <p:cNvSpPr txBox="1"/>
          <p:nvPr/>
        </p:nvSpPr>
        <p:spPr>
          <a:xfrm rot="18000000">
            <a:off x="6589540" y="3383872"/>
            <a:ext cx="330540" cy="369332"/>
          </a:xfrm>
          <a:prstGeom prst="rect">
            <a:avLst/>
          </a:prstGeom>
          <a:noFill/>
        </p:spPr>
        <p:txBody>
          <a:bodyPr wrap="none" rtlCol="0">
            <a:spAutoFit/>
          </a:bodyPr>
          <a:lstStyle/>
          <a:p>
            <a:r>
              <a:rPr lang="en-US" dirty="0">
                <a:latin typeface="Courier" pitchFamily="2" charset="0"/>
              </a:rPr>
              <a:t>G</a:t>
            </a:r>
          </a:p>
        </p:txBody>
      </p:sp>
      <p:sp>
        <p:nvSpPr>
          <p:cNvPr id="23" name="TextBox 22">
            <a:extLst>
              <a:ext uri="{FF2B5EF4-FFF2-40B4-BE49-F238E27FC236}">
                <a16:creationId xmlns:a16="http://schemas.microsoft.com/office/drawing/2014/main" id="{75445C36-FE78-5140-BB8B-2A08414A341D}"/>
              </a:ext>
            </a:extLst>
          </p:cNvPr>
          <p:cNvSpPr txBox="1"/>
          <p:nvPr/>
        </p:nvSpPr>
        <p:spPr>
          <a:xfrm rot="18000000">
            <a:off x="6563524" y="3569725"/>
            <a:ext cx="330540" cy="369332"/>
          </a:xfrm>
          <a:prstGeom prst="rect">
            <a:avLst/>
          </a:prstGeom>
          <a:noFill/>
        </p:spPr>
        <p:txBody>
          <a:bodyPr wrap="none" rtlCol="0">
            <a:spAutoFit/>
          </a:bodyPr>
          <a:lstStyle/>
          <a:p>
            <a:r>
              <a:rPr lang="en-US" dirty="0">
                <a:latin typeface="Courier" pitchFamily="2" charset="0"/>
              </a:rPr>
              <a:t>T</a:t>
            </a:r>
          </a:p>
        </p:txBody>
      </p:sp>
      <p:sp>
        <p:nvSpPr>
          <p:cNvPr id="24" name="TextBox 23">
            <a:extLst>
              <a:ext uri="{FF2B5EF4-FFF2-40B4-BE49-F238E27FC236}">
                <a16:creationId xmlns:a16="http://schemas.microsoft.com/office/drawing/2014/main" id="{7E08F987-1537-DA41-B220-DF2F3605BE9C}"/>
              </a:ext>
            </a:extLst>
          </p:cNvPr>
          <p:cNvSpPr txBox="1"/>
          <p:nvPr/>
        </p:nvSpPr>
        <p:spPr>
          <a:xfrm rot="18000000">
            <a:off x="6574674" y="3792749"/>
            <a:ext cx="330540" cy="369332"/>
          </a:xfrm>
          <a:prstGeom prst="rect">
            <a:avLst/>
          </a:prstGeom>
          <a:noFill/>
        </p:spPr>
        <p:txBody>
          <a:bodyPr wrap="none" rtlCol="0">
            <a:spAutoFit/>
          </a:bodyPr>
          <a:lstStyle/>
          <a:p>
            <a:r>
              <a:rPr lang="en-US" dirty="0">
                <a:latin typeface="Courier" pitchFamily="2" charset="0"/>
              </a:rPr>
              <a:t>T</a:t>
            </a:r>
          </a:p>
        </p:txBody>
      </p:sp>
      <p:sp>
        <p:nvSpPr>
          <p:cNvPr id="25" name="TextBox 24">
            <a:extLst>
              <a:ext uri="{FF2B5EF4-FFF2-40B4-BE49-F238E27FC236}">
                <a16:creationId xmlns:a16="http://schemas.microsoft.com/office/drawing/2014/main" id="{F9070026-2ED0-444D-854A-789321E05465}"/>
              </a:ext>
            </a:extLst>
          </p:cNvPr>
          <p:cNvSpPr txBox="1"/>
          <p:nvPr/>
        </p:nvSpPr>
        <p:spPr>
          <a:xfrm rot="18000000">
            <a:off x="6530069" y="3982314"/>
            <a:ext cx="330540" cy="369332"/>
          </a:xfrm>
          <a:prstGeom prst="rect">
            <a:avLst/>
          </a:prstGeom>
          <a:noFill/>
        </p:spPr>
        <p:txBody>
          <a:bodyPr wrap="none" rtlCol="0">
            <a:spAutoFit/>
          </a:bodyPr>
          <a:lstStyle/>
          <a:p>
            <a:r>
              <a:rPr lang="en-US" dirty="0">
                <a:latin typeface="Courier" pitchFamily="2" charset="0"/>
              </a:rPr>
              <a:t>G</a:t>
            </a:r>
          </a:p>
        </p:txBody>
      </p:sp>
      <p:sp>
        <p:nvSpPr>
          <p:cNvPr id="26" name="TextBox 25">
            <a:extLst>
              <a:ext uri="{FF2B5EF4-FFF2-40B4-BE49-F238E27FC236}">
                <a16:creationId xmlns:a16="http://schemas.microsoft.com/office/drawing/2014/main" id="{15AD74BA-8FD7-2140-B63B-3991BF342A86}"/>
              </a:ext>
            </a:extLst>
          </p:cNvPr>
          <p:cNvSpPr txBox="1"/>
          <p:nvPr/>
        </p:nvSpPr>
        <p:spPr>
          <a:xfrm rot="18000000">
            <a:off x="6496615" y="4183039"/>
            <a:ext cx="330540" cy="369332"/>
          </a:xfrm>
          <a:prstGeom prst="rect">
            <a:avLst/>
          </a:prstGeom>
          <a:noFill/>
        </p:spPr>
        <p:txBody>
          <a:bodyPr wrap="none" rtlCol="0">
            <a:spAutoFit/>
          </a:bodyPr>
          <a:lstStyle/>
          <a:p>
            <a:r>
              <a:rPr lang="en-US" dirty="0">
                <a:latin typeface="Courier" pitchFamily="2" charset="0"/>
              </a:rPr>
              <a:t>C</a:t>
            </a:r>
          </a:p>
        </p:txBody>
      </p:sp>
      <p:sp>
        <p:nvSpPr>
          <p:cNvPr id="27" name="TextBox 26">
            <a:extLst>
              <a:ext uri="{FF2B5EF4-FFF2-40B4-BE49-F238E27FC236}">
                <a16:creationId xmlns:a16="http://schemas.microsoft.com/office/drawing/2014/main" id="{E4309100-752D-C547-B58D-B3A59943FEC7}"/>
              </a:ext>
            </a:extLst>
          </p:cNvPr>
          <p:cNvSpPr txBox="1"/>
          <p:nvPr/>
        </p:nvSpPr>
        <p:spPr>
          <a:xfrm rot="18000000">
            <a:off x="6418559" y="4361462"/>
            <a:ext cx="330540" cy="369332"/>
          </a:xfrm>
          <a:prstGeom prst="rect">
            <a:avLst/>
          </a:prstGeom>
          <a:noFill/>
        </p:spPr>
        <p:txBody>
          <a:bodyPr wrap="none" rtlCol="0">
            <a:spAutoFit/>
          </a:bodyPr>
          <a:lstStyle/>
          <a:p>
            <a:r>
              <a:rPr lang="en-US" dirty="0">
                <a:latin typeface="Courier" pitchFamily="2" charset="0"/>
              </a:rPr>
              <a:t>G</a:t>
            </a:r>
          </a:p>
        </p:txBody>
      </p:sp>
      <p:sp>
        <p:nvSpPr>
          <p:cNvPr id="28" name="TextBox 27">
            <a:extLst>
              <a:ext uri="{FF2B5EF4-FFF2-40B4-BE49-F238E27FC236}">
                <a16:creationId xmlns:a16="http://schemas.microsoft.com/office/drawing/2014/main" id="{EFD5268B-8122-8A49-8D2F-4215D21815B5}"/>
              </a:ext>
            </a:extLst>
          </p:cNvPr>
          <p:cNvSpPr txBox="1"/>
          <p:nvPr/>
        </p:nvSpPr>
        <p:spPr>
          <a:xfrm rot="18000000">
            <a:off x="6296186" y="4525013"/>
            <a:ext cx="322524" cy="369332"/>
          </a:xfrm>
          <a:prstGeom prst="rect">
            <a:avLst/>
          </a:prstGeom>
          <a:noFill/>
        </p:spPr>
        <p:txBody>
          <a:bodyPr wrap="none" rtlCol="0">
            <a:spAutoFit/>
          </a:bodyPr>
          <a:lstStyle/>
          <a:p>
            <a:r>
              <a:rPr lang="en-US" dirty="0">
                <a:latin typeface="Courier" pitchFamily="2" charset="0"/>
              </a:rPr>
              <a:t>A</a:t>
            </a:r>
          </a:p>
        </p:txBody>
      </p:sp>
      <p:sp>
        <p:nvSpPr>
          <p:cNvPr id="29" name="Freeform 28">
            <a:extLst>
              <a:ext uri="{FF2B5EF4-FFF2-40B4-BE49-F238E27FC236}">
                <a16:creationId xmlns:a16="http://schemas.microsoft.com/office/drawing/2014/main" id="{6CA252DD-E476-F849-8B28-C08D52115F39}"/>
              </a:ext>
            </a:extLst>
          </p:cNvPr>
          <p:cNvSpPr/>
          <p:nvPr/>
        </p:nvSpPr>
        <p:spPr>
          <a:xfrm>
            <a:off x="6095069" y="1917215"/>
            <a:ext cx="836341" cy="3512634"/>
          </a:xfrm>
          <a:custGeom>
            <a:avLst/>
            <a:gdLst>
              <a:gd name="connsiteX0" fmla="*/ 836341 w 836341"/>
              <a:gd name="connsiteY0" fmla="*/ 0 h 3512634"/>
              <a:gd name="connsiteX1" fmla="*/ 825190 w 836341"/>
              <a:gd name="connsiteY1" fmla="*/ 111512 h 3512634"/>
              <a:gd name="connsiteX2" fmla="*/ 814039 w 836341"/>
              <a:gd name="connsiteY2" fmla="*/ 167268 h 3512634"/>
              <a:gd name="connsiteX3" fmla="*/ 802887 w 836341"/>
              <a:gd name="connsiteY3" fmla="*/ 1471961 h 3512634"/>
              <a:gd name="connsiteX4" fmla="*/ 791736 w 836341"/>
              <a:gd name="connsiteY4" fmla="*/ 1639229 h 3512634"/>
              <a:gd name="connsiteX5" fmla="*/ 758282 w 836341"/>
              <a:gd name="connsiteY5" fmla="*/ 1795346 h 3512634"/>
              <a:gd name="connsiteX6" fmla="*/ 735980 w 836341"/>
              <a:gd name="connsiteY6" fmla="*/ 2129883 h 3512634"/>
              <a:gd name="connsiteX7" fmla="*/ 724829 w 836341"/>
              <a:gd name="connsiteY7" fmla="*/ 2163337 h 3512634"/>
              <a:gd name="connsiteX8" fmla="*/ 702526 w 836341"/>
              <a:gd name="connsiteY8" fmla="*/ 2341756 h 3512634"/>
              <a:gd name="connsiteX9" fmla="*/ 680224 w 836341"/>
              <a:gd name="connsiteY9" fmla="*/ 2486722 h 3512634"/>
              <a:gd name="connsiteX10" fmla="*/ 657921 w 836341"/>
              <a:gd name="connsiteY10" fmla="*/ 2520176 h 3512634"/>
              <a:gd name="connsiteX11" fmla="*/ 646770 w 836341"/>
              <a:gd name="connsiteY11" fmla="*/ 2553629 h 3512634"/>
              <a:gd name="connsiteX12" fmla="*/ 602165 w 836341"/>
              <a:gd name="connsiteY12" fmla="*/ 2620537 h 3512634"/>
              <a:gd name="connsiteX13" fmla="*/ 568712 w 836341"/>
              <a:gd name="connsiteY13" fmla="*/ 2676293 h 3512634"/>
              <a:gd name="connsiteX14" fmla="*/ 546409 w 836341"/>
              <a:gd name="connsiteY14" fmla="*/ 2720898 h 3512634"/>
              <a:gd name="connsiteX15" fmla="*/ 501804 w 836341"/>
              <a:gd name="connsiteY15" fmla="*/ 2776654 h 3512634"/>
              <a:gd name="connsiteX16" fmla="*/ 457200 w 836341"/>
              <a:gd name="connsiteY16" fmla="*/ 2843561 h 3512634"/>
              <a:gd name="connsiteX17" fmla="*/ 434897 w 836341"/>
              <a:gd name="connsiteY17" fmla="*/ 2865863 h 3512634"/>
              <a:gd name="connsiteX18" fmla="*/ 379141 w 836341"/>
              <a:gd name="connsiteY18" fmla="*/ 2932771 h 3512634"/>
              <a:gd name="connsiteX19" fmla="*/ 334536 w 836341"/>
              <a:gd name="connsiteY19" fmla="*/ 2999678 h 3512634"/>
              <a:gd name="connsiteX20" fmla="*/ 289931 w 836341"/>
              <a:gd name="connsiteY20" fmla="*/ 3088888 h 3512634"/>
              <a:gd name="connsiteX21" fmla="*/ 234175 w 836341"/>
              <a:gd name="connsiteY21" fmla="*/ 3166946 h 3512634"/>
              <a:gd name="connsiteX22" fmla="*/ 200721 w 836341"/>
              <a:gd name="connsiteY22" fmla="*/ 3222702 h 3512634"/>
              <a:gd name="connsiteX23" fmla="*/ 189570 w 836341"/>
              <a:gd name="connsiteY23" fmla="*/ 3256156 h 3512634"/>
              <a:gd name="connsiteX24" fmla="*/ 167268 w 836341"/>
              <a:gd name="connsiteY24" fmla="*/ 3289610 h 3512634"/>
              <a:gd name="connsiteX25" fmla="*/ 122663 w 836341"/>
              <a:gd name="connsiteY25" fmla="*/ 3378819 h 3512634"/>
              <a:gd name="connsiteX26" fmla="*/ 111512 w 836341"/>
              <a:gd name="connsiteY26" fmla="*/ 3412273 h 3512634"/>
              <a:gd name="connsiteX27" fmla="*/ 55756 w 836341"/>
              <a:gd name="connsiteY27" fmla="*/ 3456878 h 3512634"/>
              <a:gd name="connsiteX28" fmla="*/ 0 w 836341"/>
              <a:gd name="connsiteY28" fmla="*/ 3512634 h 351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6341" h="3512634">
                <a:moveTo>
                  <a:pt x="836341" y="0"/>
                </a:moveTo>
                <a:cubicBezTo>
                  <a:pt x="832624" y="37171"/>
                  <a:pt x="830127" y="74484"/>
                  <a:pt x="825190" y="111512"/>
                </a:cubicBezTo>
                <a:cubicBezTo>
                  <a:pt x="822685" y="130299"/>
                  <a:pt x="814350" y="148317"/>
                  <a:pt x="814039" y="167268"/>
                </a:cubicBezTo>
                <a:cubicBezTo>
                  <a:pt x="806910" y="602123"/>
                  <a:pt x="809476" y="1037097"/>
                  <a:pt x="802887" y="1471961"/>
                </a:cubicBezTo>
                <a:cubicBezTo>
                  <a:pt x="802040" y="1527834"/>
                  <a:pt x="798394" y="1583747"/>
                  <a:pt x="791736" y="1639229"/>
                </a:cubicBezTo>
                <a:cubicBezTo>
                  <a:pt x="785894" y="1687911"/>
                  <a:pt x="770758" y="1745445"/>
                  <a:pt x="758282" y="1795346"/>
                </a:cubicBezTo>
                <a:cubicBezTo>
                  <a:pt x="754036" y="1897256"/>
                  <a:pt x="759823" y="2022589"/>
                  <a:pt x="735980" y="2129883"/>
                </a:cubicBezTo>
                <a:cubicBezTo>
                  <a:pt x="733430" y="2141358"/>
                  <a:pt x="728546" y="2152186"/>
                  <a:pt x="724829" y="2163337"/>
                </a:cubicBezTo>
                <a:cubicBezTo>
                  <a:pt x="698095" y="2457420"/>
                  <a:pt x="728132" y="2175320"/>
                  <a:pt x="702526" y="2341756"/>
                </a:cubicBezTo>
                <a:cubicBezTo>
                  <a:pt x="700129" y="2357334"/>
                  <a:pt x="690229" y="2460043"/>
                  <a:pt x="680224" y="2486722"/>
                </a:cubicBezTo>
                <a:cubicBezTo>
                  <a:pt x="675518" y="2499271"/>
                  <a:pt x="665355" y="2509025"/>
                  <a:pt x="657921" y="2520176"/>
                </a:cubicBezTo>
                <a:cubicBezTo>
                  <a:pt x="654204" y="2531327"/>
                  <a:pt x="652478" y="2543354"/>
                  <a:pt x="646770" y="2553629"/>
                </a:cubicBezTo>
                <a:cubicBezTo>
                  <a:pt x="633753" y="2577060"/>
                  <a:pt x="602165" y="2620537"/>
                  <a:pt x="602165" y="2620537"/>
                </a:cubicBezTo>
                <a:cubicBezTo>
                  <a:pt x="576281" y="2698188"/>
                  <a:pt x="609529" y="2615067"/>
                  <a:pt x="568712" y="2676293"/>
                </a:cubicBezTo>
                <a:cubicBezTo>
                  <a:pt x="559491" y="2690125"/>
                  <a:pt x="554657" y="2706465"/>
                  <a:pt x="546409" y="2720898"/>
                </a:cubicBezTo>
                <a:cubicBezTo>
                  <a:pt x="502745" y="2797309"/>
                  <a:pt x="545767" y="2718036"/>
                  <a:pt x="501804" y="2776654"/>
                </a:cubicBezTo>
                <a:cubicBezTo>
                  <a:pt x="485722" y="2798097"/>
                  <a:pt x="476154" y="2824608"/>
                  <a:pt x="457200" y="2843561"/>
                </a:cubicBezTo>
                <a:cubicBezTo>
                  <a:pt x="449766" y="2850995"/>
                  <a:pt x="441628" y="2857786"/>
                  <a:pt x="434897" y="2865863"/>
                </a:cubicBezTo>
                <a:cubicBezTo>
                  <a:pt x="368614" y="2945400"/>
                  <a:pt x="429587" y="2882323"/>
                  <a:pt x="379141" y="2932771"/>
                </a:cubicBezTo>
                <a:cubicBezTo>
                  <a:pt x="350551" y="3018540"/>
                  <a:pt x="393008" y="2907794"/>
                  <a:pt x="334536" y="2999678"/>
                </a:cubicBezTo>
                <a:cubicBezTo>
                  <a:pt x="316687" y="3027727"/>
                  <a:pt x="309879" y="3062291"/>
                  <a:pt x="289931" y="3088888"/>
                </a:cubicBezTo>
                <a:cubicBezTo>
                  <a:pt x="248437" y="3144215"/>
                  <a:pt x="266788" y="3118029"/>
                  <a:pt x="234175" y="3166946"/>
                </a:cubicBezTo>
                <a:cubicBezTo>
                  <a:pt x="202586" y="3261716"/>
                  <a:pt x="246643" y="3146167"/>
                  <a:pt x="200721" y="3222702"/>
                </a:cubicBezTo>
                <a:cubicBezTo>
                  <a:pt x="194673" y="3232781"/>
                  <a:pt x="194827" y="3245642"/>
                  <a:pt x="189570" y="3256156"/>
                </a:cubicBezTo>
                <a:cubicBezTo>
                  <a:pt x="183577" y="3268143"/>
                  <a:pt x="173686" y="3277844"/>
                  <a:pt x="167268" y="3289610"/>
                </a:cubicBezTo>
                <a:cubicBezTo>
                  <a:pt x="151348" y="3318797"/>
                  <a:pt x="133176" y="3347279"/>
                  <a:pt x="122663" y="3378819"/>
                </a:cubicBezTo>
                <a:cubicBezTo>
                  <a:pt x="118946" y="3389970"/>
                  <a:pt x="117560" y="3402194"/>
                  <a:pt x="111512" y="3412273"/>
                </a:cubicBezTo>
                <a:cubicBezTo>
                  <a:pt x="98114" y="3434603"/>
                  <a:pt x="74526" y="3440790"/>
                  <a:pt x="55756" y="3456878"/>
                </a:cubicBezTo>
                <a:lnTo>
                  <a:pt x="0" y="3512634"/>
                </a:ln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FFEB19DA-76F5-1B43-8E58-62A7FCED4706}"/>
              </a:ext>
            </a:extLst>
          </p:cNvPr>
          <p:cNvCxnSpPr/>
          <p:nvPr/>
        </p:nvCxnSpPr>
        <p:spPr>
          <a:xfrm flipH="1">
            <a:off x="6997371" y="3424458"/>
            <a:ext cx="603114" cy="2580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1" name="Straight Arrow Connector 30">
            <a:extLst>
              <a:ext uri="{FF2B5EF4-FFF2-40B4-BE49-F238E27FC236}">
                <a16:creationId xmlns:a16="http://schemas.microsoft.com/office/drawing/2014/main" id="{5684CB4A-9869-2B42-8DF9-8651874F22BC}"/>
              </a:ext>
            </a:extLst>
          </p:cNvPr>
          <p:cNvCxnSpPr>
            <a:cxnSpLocks/>
          </p:cNvCxnSpPr>
          <p:nvPr/>
        </p:nvCxnSpPr>
        <p:spPr>
          <a:xfrm>
            <a:off x="7082424" y="3779455"/>
            <a:ext cx="1231739" cy="60044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2" name="TextBox 31">
            <a:extLst>
              <a:ext uri="{FF2B5EF4-FFF2-40B4-BE49-F238E27FC236}">
                <a16:creationId xmlns:a16="http://schemas.microsoft.com/office/drawing/2014/main" id="{F4F0CA8F-27D7-6944-A8DA-0D7C79021FAA}"/>
              </a:ext>
            </a:extLst>
          </p:cNvPr>
          <p:cNvSpPr txBox="1"/>
          <p:nvPr/>
        </p:nvSpPr>
        <p:spPr>
          <a:xfrm>
            <a:off x="171604" y="1180609"/>
            <a:ext cx="8040959" cy="830997"/>
          </a:xfrm>
          <a:prstGeom prst="rect">
            <a:avLst/>
          </a:prstGeom>
          <a:noFill/>
        </p:spPr>
        <p:txBody>
          <a:bodyPr wrap="square" rtlCol="0">
            <a:spAutoFit/>
          </a:bodyPr>
          <a:lstStyle/>
          <a:p>
            <a:r>
              <a:rPr lang="en-US" sz="2400" dirty="0">
                <a:latin typeface="Gill Sans MT" panose="020B0502020104020203" pitchFamily="34" charset="77"/>
              </a:rPr>
              <a:t>Key = different molecules passing through the pore make different squiggle patterns!</a:t>
            </a:r>
          </a:p>
        </p:txBody>
      </p:sp>
    </p:spTree>
    <p:extLst>
      <p:ext uri="{BB962C8B-B14F-4D97-AF65-F5344CB8AC3E}">
        <p14:creationId xmlns:p14="http://schemas.microsoft.com/office/powerpoint/2010/main" val="3524353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3" name="Rectangle 2"/>
          <p:cNvSpPr/>
          <p:nvPr/>
        </p:nvSpPr>
        <p:spPr>
          <a:xfrm>
            <a:off x="0" y="346502"/>
            <a:ext cx="9144000" cy="584776"/>
          </a:xfrm>
          <a:prstGeom prst="rect">
            <a:avLst/>
          </a:prstGeom>
        </p:spPr>
        <p:txBody>
          <a:bodyPr wrap="square">
            <a:spAutoFit/>
          </a:bodyPr>
          <a:lstStyle/>
          <a:p>
            <a:pPr algn="ctr"/>
            <a:r>
              <a:rPr lang="en-US" sz="3200" b="1" i="0" dirty="0">
                <a:latin typeface="Gill Sans"/>
                <a:cs typeface="Gill Sans"/>
              </a:rPr>
              <a:t>Recall our NGS workflow</a:t>
            </a:r>
          </a:p>
        </p:txBody>
      </p:sp>
      <p:grpSp>
        <p:nvGrpSpPr>
          <p:cNvPr id="58" name="Group 57"/>
          <p:cNvGrpSpPr/>
          <p:nvPr/>
        </p:nvGrpSpPr>
        <p:grpSpPr>
          <a:xfrm>
            <a:off x="330200" y="1244598"/>
            <a:ext cx="4102100" cy="2578101"/>
            <a:chOff x="330200" y="1244598"/>
            <a:chExt cx="4102100" cy="2578101"/>
          </a:xfrm>
        </p:grpSpPr>
        <p:sp>
          <p:nvSpPr>
            <p:cNvPr id="12" name="Rectangle 11"/>
            <p:cNvSpPr/>
            <p:nvPr/>
          </p:nvSpPr>
          <p:spPr bwMode="auto">
            <a:xfrm>
              <a:off x="423336" y="1244598"/>
              <a:ext cx="4008964" cy="2578101"/>
            </a:xfrm>
            <a:prstGeom prst="rect">
              <a:avLst/>
            </a:prstGeom>
            <a:solidFill>
              <a:schemeClr val="bg1"/>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Gill Sans"/>
                <a:ea typeface="ＭＳ Ｐゴシック" pitchFamily="-109" charset="-128"/>
                <a:cs typeface="Gill Sans"/>
              </a:endParaRPr>
            </a:p>
          </p:txBody>
        </p:sp>
        <p:sp>
          <p:nvSpPr>
            <p:cNvPr id="19" name="Rectangle 18"/>
            <p:cNvSpPr/>
            <p:nvPr/>
          </p:nvSpPr>
          <p:spPr bwMode="auto">
            <a:xfrm>
              <a:off x="423336" y="1257299"/>
              <a:ext cx="4008964" cy="533402"/>
            </a:xfrm>
            <a:prstGeom prst="rect">
              <a:avLst/>
            </a:prstGeom>
            <a:solidFill>
              <a:schemeClr val="tx1"/>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Gill Sans"/>
                <a:ea typeface="ＭＳ Ｐゴシック" pitchFamily="-109" charset="-128"/>
                <a:cs typeface="Gill Sans"/>
              </a:endParaRPr>
            </a:p>
          </p:txBody>
        </p:sp>
        <p:sp>
          <p:nvSpPr>
            <p:cNvPr id="7" name="TextBox 6"/>
            <p:cNvSpPr txBox="1"/>
            <p:nvPr/>
          </p:nvSpPr>
          <p:spPr>
            <a:xfrm>
              <a:off x="419100" y="1308100"/>
              <a:ext cx="4013200" cy="461665"/>
            </a:xfrm>
            <a:prstGeom prst="rect">
              <a:avLst/>
            </a:prstGeom>
            <a:noFill/>
          </p:spPr>
          <p:txBody>
            <a:bodyPr wrap="square" rtlCol="0">
              <a:spAutoFit/>
            </a:bodyPr>
            <a:lstStyle/>
            <a:p>
              <a:pPr algn="ctr"/>
              <a:r>
                <a:rPr lang="en-US" b="1" i="0" dirty="0">
                  <a:solidFill>
                    <a:schemeClr val="bg1"/>
                  </a:solidFill>
                  <a:latin typeface="Gill Sans"/>
                  <a:cs typeface="Gill Sans"/>
                </a:rPr>
                <a:t>1. SEQUENCING</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0200" y="2324101"/>
              <a:ext cx="1243258" cy="977899"/>
            </a:xfrm>
            <a:prstGeom prst="rect">
              <a:avLst/>
            </a:prstGeom>
          </p:spPr>
        </p:pic>
        <p:pic>
          <p:nvPicPr>
            <p:cNvPr id="5" name="Picture 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0200" y="2362200"/>
              <a:ext cx="901700" cy="901700"/>
            </a:xfrm>
            <a:prstGeom prst="rect">
              <a:avLst/>
            </a:prstGeom>
          </p:spPr>
        </p:pic>
        <p:pic>
          <p:nvPicPr>
            <p:cNvPr id="26" name="Picture 25"/>
            <p:cNvPicPr>
              <a:picLocks noChangeAspect="1"/>
            </p:cNvPicPr>
            <p:nvPr/>
          </p:nvPicPr>
          <p:blipFill>
            <a:blip r:embed="rId4"/>
            <a:stretch>
              <a:fillRect/>
            </a:stretch>
          </p:blipFill>
          <p:spPr>
            <a:xfrm>
              <a:off x="1033378" y="2743200"/>
              <a:ext cx="541421" cy="190500"/>
            </a:xfrm>
            <a:prstGeom prst="rect">
              <a:avLst/>
            </a:prstGeom>
          </p:spPr>
        </p:pic>
        <p:pic>
          <p:nvPicPr>
            <p:cNvPr id="27" name="Picture 26"/>
            <p:cNvPicPr>
              <a:picLocks noChangeAspect="1"/>
            </p:cNvPicPr>
            <p:nvPr/>
          </p:nvPicPr>
          <p:blipFill>
            <a:blip r:embed="rId4"/>
            <a:stretch>
              <a:fillRect/>
            </a:stretch>
          </p:blipFill>
          <p:spPr>
            <a:xfrm>
              <a:off x="2912978" y="2743200"/>
              <a:ext cx="541421" cy="190500"/>
            </a:xfrm>
            <a:prstGeom prst="rect">
              <a:avLst/>
            </a:prstGeom>
          </p:spPr>
        </p:pic>
        <p:pic>
          <p:nvPicPr>
            <p:cNvPr id="30" name="Picture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4400" y="2451100"/>
              <a:ext cx="896112" cy="711200"/>
            </a:xfrm>
            <a:prstGeom prst="rect">
              <a:avLst/>
            </a:prstGeom>
          </p:spPr>
        </p:pic>
      </p:grpSp>
      <p:grpSp>
        <p:nvGrpSpPr>
          <p:cNvPr id="62" name="Group 61"/>
          <p:cNvGrpSpPr/>
          <p:nvPr/>
        </p:nvGrpSpPr>
        <p:grpSpPr>
          <a:xfrm>
            <a:off x="4754036" y="4102099"/>
            <a:ext cx="4021664" cy="2603500"/>
            <a:chOff x="4754036" y="4102099"/>
            <a:chExt cx="4021664" cy="2603500"/>
          </a:xfrm>
        </p:grpSpPr>
        <p:sp>
          <p:nvSpPr>
            <p:cNvPr id="18" name="Rectangle 17"/>
            <p:cNvSpPr/>
            <p:nvPr/>
          </p:nvSpPr>
          <p:spPr bwMode="auto">
            <a:xfrm>
              <a:off x="4754036" y="4127498"/>
              <a:ext cx="4008964" cy="2578101"/>
            </a:xfrm>
            <a:prstGeom prst="rect">
              <a:avLst/>
            </a:prstGeom>
            <a:solidFill>
              <a:schemeClr val="bg1"/>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Gill Sans"/>
                <a:ea typeface="ＭＳ Ｐゴシック" pitchFamily="-109" charset="-128"/>
                <a:cs typeface="Gill Sans"/>
              </a:endParaRPr>
            </a:p>
          </p:txBody>
        </p:sp>
        <p:sp>
          <p:nvSpPr>
            <p:cNvPr id="24" name="Rectangle 23"/>
            <p:cNvSpPr/>
            <p:nvPr/>
          </p:nvSpPr>
          <p:spPr bwMode="auto">
            <a:xfrm>
              <a:off x="4766736" y="4102099"/>
              <a:ext cx="4008964" cy="533402"/>
            </a:xfrm>
            <a:prstGeom prst="rect">
              <a:avLst/>
            </a:prstGeom>
            <a:solidFill>
              <a:schemeClr val="tx1"/>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Gill Sans"/>
                <a:ea typeface="ＭＳ Ｐゴシック" pitchFamily="-109" charset="-128"/>
                <a:cs typeface="Gill Sans"/>
              </a:endParaRPr>
            </a:p>
          </p:txBody>
        </p:sp>
        <p:sp>
          <p:nvSpPr>
            <p:cNvPr id="25" name="TextBox 24"/>
            <p:cNvSpPr txBox="1"/>
            <p:nvPr/>
          </p:nvSpPr>
          <p:spPr>
            <a:xfrm>
              <a:off x="4762500" y="4152900"/>
              <a:ext cx="4013200" cy="461665"/>
            </a:xfrm>
            <a:prstGeom prst="rect">
              <a:avLst/>
            </a:prstGeom>
            <a:noFill/>
          </p:spPr>
          <p:txBody>
            <a:bodyPr wrap="square" rtlCol="0">
              <a:spAutoFit/>
            </a:bodyPr>
            <a:lstStyle/>
            <a:p>
              <a:pPr algn="ctr"/>
              <a:r>
                <a:rPr lang="en-US" b="1" i="0" dirty="0">
                  <a:solidFill>
                    <a:schemeClr val="bg1"/>
                  </a:solidFill>
                  <a:latin typeface="Gill Sans"/>
                  <a:cs typeface="Gill Sans"/>
                </a:rPr>
                <a:t>4. VISUALIZATION</a:t>
              </a:r>
            </a:p>
          </p:txBody>
        </p:sp>
        <p:pic>
          <p:nvPicPr>
            <p:cNvPr id="45" name="Picture 44"/>
            <p:cNvPicPr>
              <a:picLocks noChangeAspect="1"/>
            </p:cNvPicPr>
            <p:nvPr/>
          </p:nvPicPr>
          <p:blipFill rotWithShape="1">
            <a:blip r:embed="rId6" cstate="screen">
              <a:extLst>
                <a:ext uri="{28A0092B-C50C-407E-A947-70E740481C1C}">
                  <a14:useLocalDpi xmlns:a14="http://schemas.microsoft.com/office/drawing/2010/main"/>
                </a:ext>
              </a:extLst>
            </a:blip>
            <a:srcRect b="20955"/>
            <a:stretch/>
          </p:blipFill>
          <p:spPr>
            <a:xfrm>
              <a:off x="4800600" y="4844591"/>
              <a:ext cx="3907303" cy="1378410"/>
            </a:xfrm>
            <a:prstGeom prst="rect">
              <a:avLst/>
            </a:prstGeom>
          </p:spPr>
        </p:pic>
      </p:grpSp>
      <p:grpSp>
        <p:nvGrpSpPr>
          <p:cNvPr id="59" name="Group 58"/>
          <p:cNvGrpSpPr/>
          <p:nvPr/>
        </p:nvGrpSpPr>
        <p:grpSpPr>
          <a:xfrm>
            <a:off x="4749800" y="1244598"/>
            <a:ext cx="4013200" cy="2578101"/>
            <a:chOff x="4749800" y="1244598"/>
            <a:chExt cx="4013200" cy="2578101"/>
          </a:xfrm>
        </p:grpSpPr>
        <p:sp>
          <p:nvSpPr>
            <p:cNvPr id="17" name="Rectangle 16"/>
            <p:cNvSpPr/>
            <p:nvPr/>
          </p:nvSpPr>
          <p:spPr bwMode="auto">
            <a:xfrm>
              <a:off x="4754036" y="1244598"/>
              <a:ext cx="4008964" cy="2578101"/>
            </a:xfrm>
            <a:prstGeom prst="rect">
              <a:avLst/>
            </a:prstGeom>
            <a:solidFill>
              <a:schemeClr val="bg1"/>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Gill Sans"/>
                <a:ea typeface="ＭＳ Ｐゴシック" pitchFamily="-109" charset="-128"/>
                <a:cs typeface="Gill Sans"/>
              </a:endParaRPr>
            </a:p>
          </p:txBody>
        </p:sp>
        <p:sp>
          <p:nvSpPr>
            <p:cNvPr id="20" name="Rectangle 19"/>
            <p:cNvSpPr/>
            <p:nvPr/>
          </p:nvSpPr>
          <p:spPr bwMode="auto">
            <a:xfrm>
              <a:off x="4754036" y="1257299"/>
              <a:ext cx="4008964" cy="533402"/>
            </a:xfrm>
            <a:prstGeom prst="rect">
              <a:avLst/>
            </a:prstGeom>
            <a:solidFill>
              <a:schemeClr val="tx1"/>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Gill Sans"/>
                <a:ea typeface="ＭＳ Ｐゴシック" pitchFamily="-109" charset="-128"/>
                <a:cs typeface="Gill Sans"/>
              </a:endParaRPr>
            </a:p>
          </p:txBody>
        </p:sp>
        <p:sp>
          <p:nvSpPr>
            <p:cNvPr id="21" name="TextBox 20"/>
            <p:cNvSpPr txBox="1"/>
            <p:nvPr/>
          </p:nvSpPr>
          <p:spPr>
            <a:xfrm>
              <a:off x="4749800" y="1308100"/>
              <a:ext cx="4013200" cy="461665"/>
            </a:xfrm>
            <a:prstGeom prst="rect">
              <a:avLst/>
            </a:prstGeom>
            <a:noFill/>
          </p:spPr>
          <p:txBody>
            <a:bodyPr wrap="square" rtlCol="0">
              <a:spAutoFit/>
            </a:bodyPr>
            <a:lstStyle/>
            <a:p>
              <a:pPr algn="ctr"/>
              <a:r>
                <a:rPr lang="en-US" b="1" i="0" dirty="0">
                  <a:solidFill>
                    <a:schemeClr val="bg1"/>
                  </a:solidFill>
                  <a:latin typeface="Gill Sans"/>
                  <a:cs typeface="Gill Sans"/>
                </a:rPr>
                <a:t>2. ALIGNMENT</a:t>
              </a:r>
            </a:p>
          </p:txBody>
        </p:sp>
        <p:sp>
          <p:nvSpPr>
            <p:cNvPr id="31" name="Rectangle 30"/>
            <p:cNvSpPr/>
            <p:nvPr/>
          </p:nvSpPr>
          <p:spPr bwMode="auto">
            <a:xfrm>
              <a:off x="4851400" y="2197100"/>
              <a:ext cx="3797300" cy="2667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32" name="TextBox 31"/>
            <p:cNvSpPr txBox="1"/>
            <p:nvPr/>
          </p:nvSpPr>
          <p:spPr>
            <a:xfrm>
              <a:off x="4762500" y="1841500"/>
              <a:ext cx="1020632" cy="338554"/>
            </a:xfrm>
            <a:prstGeom prst="rect">
              <a:avLst/>
            </a:prstGeom>
            <a:noFill/>
          </p:spPr>
          <p:txBody>
            <a:bodyPr wrap="none" rtlCol="0">
              <a:spAutoFit/>
            </a:bodyPr>
            <a:lstStyle/>
            <a:p>
              <a:r>
                <a:rPr lang="en-US" sz="1600" i="0" dirty="0">
                  <a:latin typeface="Gill Sans"/>
                  <a:cs typeface="Gill Sans"/>
                </a:rPr>
                <a:t>Reference</a:t>
              </a:r>
            </a:p>
          </p:txBody>
        </p:sp>
        <p:sp>
          <p:nvSpPr>
            <p:cNvPr id="33" name="TextBox 32"/>
            <p:cNvSpPr txBox="1"/>
            <p:nvPr/>
          </p:nvSpPr>
          <p:spPr>
            <a:xfrm>
              <a:off x="4800600" y="2133600"/>
              <a:ext cx="3929281" cy="369332"/>
            </a:xfrm>
            <a:prstGeom prst="rect">
              <a:avLst/>
            </a:prstGeom>
            <a:noFill/>
          </p:spPr>
          <p:txBody>
            <a:bodyPr wrap="none" rtlCol="0">
              <a:spAutoFit/>
            </a:bodyPr>
            <a:lstStyle/>
            <a:p>
              <a:r>
                <a:rPr lang="en-US" sz="1800" i="0" dirty="0">
                  <a:solidFill>
                    <a:srgbClr val="FFFFFF"/>
                  </a:solidFill>
                  <a:latin typeface="Monospace"/>
                  <a:cs typeface="Monospace"/>
                </a:rPr>
                <a:t>ACGTACGGATATGCGATACGACAT</a:t>
              </a:r>
            </a:p>
          </p:txBody>
        </p:sp>
        <p:sp>
          <p:nvSpPr>
            <p:cNvPr id="34" name="Rectangle 33"/>
            <p:cNvSpPr/>
            <p:nvPr/>
          </p:nvSpPr>
          <p:spPr bwMode="auto">
            <a:xfrm>
              <a:off x="5054600" y="2832100"/>
              <a:ext cx="952500" cy="101600"/>
            </a:xfrm>
            <a:prstGeom prst="rect">
              <a:avLst/>
            </a:prstGeom>
            <a:solidFill>
              <a:srgbClr val="8D5B5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35" name="Rectangle 34"/>
            <p:cNvSpPr/>
            <p:nvPr/>
          </p:nvSpPr>
          <p:spPr bwMode="auto">
            <a:xfrm>
              <a:off x="5410200" y="2984500"/>
              <a:ext cx="952500" cy="101600"/>
            </a:xfrm>
            <a:prstGeom prst="rect">
              <a:avLst/>
            </a:prstGeom>
            <a:solidFill>
              <a:srgbClr val="8D5B5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36" name="Rectangle 35"/>
            <p:cNvSpPr/>
            <p:nvPr/>
          </p:nvSpPr>
          <p:spPr bwMode="auto">
            <a:xfrm>
              <a:off x="6070600" y="2832100"/>
              <a:ext cx="952500" cy="101600"/>
            </a:xfrm>
            <a:prstGeom prst="rect">
              <a:avLst/>
            </a:prstGeom>
            <a:solidFill>
              <a:srgbClr val="8D5B5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37" name="Rectangle 36"/>
            <p:cNvSpPr/>
            <p:nvPr/>
          </p:nvSpPr>
          <p:spPr bwMode="auto">
            <a:xfrm>
              <a:off x="7086600" y="2819400"/>
              <a:ext cx="952500" cy="101600"/>
            </a:xfrm>
            <a:prstGeom prst="rect">
              <a:avLst/>
            </a:prstGeom>
            <a:solidFill>
              <a:srgbClr val="8D5B5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38" name="Rectangle 37"/>
            <p:cNvSpPr/>
            <p:nvPr/>
          </p:nvSpPr>
          <p:spPr bwMode="auto">
            <a:xfrm>
              <a:off x="6426200" y="2997200"/>
              <a:ext cx="952500" cy="101600"/>
            </a:xfrm>
            <a:prstGeom prst="rect">
              <a:avLst/>
            </a:prstGeom>
            <a:solidFill>
              <a:srgbClr val="8D5B5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39" name="Rectangle 38"/>
            <p:cNvSpPr/>
            <p:nvPr/>
          </p:nvSpPr>
          <p:spPr bwMode="auto">
            <a:xfrm>
              <a:off x="5422900" y="3149600"/>
              <a:ext cx="952500" cy="101600"/>
            </a:xfrm>
            <a:prstGeom prst="rect">
              <a:avLst/>
            </a:prstGeom>
            <a:solidFill>
              <a:srgbClr val="8D5B5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40" name="Rectangle 39"/>
            <p:cNvSpPr/>
            <p:nvPr/>
          </p:nvSpPr>
          <p:spPr bwMode="auto">
            <a:xfrm>
              <a:off x="6426200" y="3162300"/>
              <a:ext cx="952500" cy="101600"/>
            </a:xfrm>
            <a:prstGeom prst="rect">
              <a:avLst/>
            </a:prstGeom>
            <a:solidFill>
              <a:srgbClr val="8D5B5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41" name="Rectangle 40"/>
            <p:cNvSpPr/>
            <p:nvPr/>
          </p:nvSpPr>
          <p:spPr bwMode="auto">
            <a:xfrm>
              <a:off x="5689600" y="3314700"/>
              <a:ext cx="952500" cy="101600"/>
            </a:xfrm>
            <a:prstGeom prst="rect">
              <a:avLst/>
            </a:prstGeom>
            <a:solidFill>
              <a:srgbClr val="8D5B5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42" name="Rectangle 41"/>
            <p:cNvSpPr/>
            <p:nvPr/>
          </p:nvSpPr>
          <p:spPr bwMode="auto">
            <a:xfrm>
              <a:off x="6705600" y="3314700"/>
              <a:ext cx="952500" cy="101600"/>
            </a:xfrm>
            <a:prstGeom prst="rect">
              <a:avLst/>
            </a:prstGeom>
            <a:solidFill>
              <a:srgbClr val="8D5B5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43" name="Rectangle 42"/>
            <p:cNvSpPr/>
            <p:nvPr/>
          </p:nvSpPr>
          <p:spPr bwMode="auto">
            <a:xfrm>
              <a:off x="5842000" y="3479800"/>
              <a:ext cx="952500" cy="101600"/>
            </a:xfrm>
            <a:prstGeom prst="rect">
              <a:avLst/>
            </a:prstGeom>
            <a:solidFill>
              <a:srgbClr val="8D5B5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44" name="Rectangle 43"/>
            <p:cNvSpPr/>
            <p:nvPr/>
          </p:nvSpPr>
          <p:spPr bwMode="auto">
            <a:xfrm>
              <a:off x="6858000" y="3479800"/>
              <a:ext cx="952500" cy="101600"/>
            </a:xfrm>
            <a:prstGeom prst="rect">
              <a:avLst/>
            </a:prstGeom>
            <a:solidFill>
              <a:srgbClr val="8D5B5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46" name="TextBox 45"/>
            <p:cNvSpPr txBox="1"/>
            <p:nvPr/>
          </p:nvSpPr>
          <p:spPr>
            <a:xfrm>
              <a:off x="4749800" y="2451100"/>
              <a:ext cx="677990" cy="338554"/>
            </a:xfrm>
            <a:prstGeom prst="rect">
              <a:avLst/>
            </a:prstGeom>
            <a:noFill/>
          </p:spPr>
          <p:txBody>
            <a:bodyPr wrap="none" rtlCol="0">
              <a:spAutoFit/>
            </a:bodyPr>
            <a:lstStyle/>
            <a:p>
              <a:r>
                <a:rPr lang="en-US" sz="1600" i="0" dirty="0">
                  <a:latin typeface="Gill Sans"/>
                  <a:cs typeface="Gill Sans"/>
                </a:rPr>
                <a:t>Reads</a:t>
              </a:r>
            </a:p>
          </p:txBody>
        </p:sp>
      </p:grpSp>
      <p:grpSp>
        <p:nvGrpSpPr>
          <p:cNvPr id="61" name="Group 60"/>
          <p:cNvGrpSpPr/>
          <p:nvPr/>
        </p:nvGrpSpPr>
        <p:grpSpPr>
          <a:xfrm>
            <a:off x="419100" y="4102099"/>
            <a:ext cx="4025900" cy="2603500"/>
            <a:chOff x="419100" y="4102099"/>
            <a:chExt cx="4025900" cy="2603500"/>
          </a:xfrm>
        </p:grpSpPr>
        <p:sp>
          <p:nvSpPr>
            <p:cNvPr id="16" name="Rectangle 15"/>
            <p:cNvSpPr/>
            <p:nvPr/>
          </p:nvSpPr>
          <p:spPr bwMode="auto">
            <a:xfrm>
              <a:off x="423336" y="4127498"/>
              <a:ext cx="4008964" cy="2578101"/>
            </a:xfrm>
            <a:prstGeom prst="rect">
              <a:avLst/>
            </a:prstGeom>
            <a:solidFill>
              <a:schemeClr val="bg1"/>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Gill Sans"/>
                <a:ea typeface="ＭＳ Ｐゴシック" pitchFamily="-109" charset="-128"/>
                <a:cs typeface="Gill Sans"/>
              </a:endParaRPr>
            </a:p>
          </p:txBody>
        </p:sp>
        <p:sp>
          <p:nvSpPr>
            <p:cNvPr id="22" name="Rectangle 21"/>
            <p:cNvSpPr/>
            <p:nvPr/>
          </p:nvSpPr>
          <p:spPr bwMode="auto">
            <a:xfrm>
              <a:off x="423336" y="4102099"/>
              <a:ext cx="4008964" cy="533402"/>
            </a:xfrm>
            <a:prstGeom prst="rect">
              <a:avLst/>
            </a:prstGeom>
            <a:solidFill>
              <a:schemeClr val="tx1"/>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Gill Sans"/>
                <a:ea typeface="ＭＳ Ｐゴシック" pitchFamily="-109" charset="-128"/>
                <a:cs typeface="Gill Sans"/>
              </a:endParaRPr>
            </a:p>
          </p:txBody>
        </p:sp>
        <p:sp>
          <p:nvSpPr>
            <p:cNvPr id="23" name="TextBox 22"/>
            <p:cNvSpPr txBox="1"/>
            <p:nvPr/>
          </p:nvSpPr>
          <p:spPr>
            <a:xfrm>
              <a:off x="431800" y="4152900"/>
              <a:ext cx="4013200" cy="461665"/>
            </a:xfrm>
            <a:prstGeom prst="rect">
              <a:avLst/>
            </a:prstGeom>
            <a:noFill/>
          </p:spPr>
          <p:txBody>
            <a:bodyPr wrap="square" rtlCol="0">
              <a:spAutoFit/>
            </a:bodyPr>
            <a:lstStyle/>
            <a:p>
              <a:pPr algn="ctr"/>
              <a:r>
                <a:rPr lang="en-US" b="1" i="0" dirty="0">
                  <a:solidFill>
                    <a:schemeClr val="bg1"/>
                  </a:solidFill>
                  <a:latin typeface="Gill Sans"/>
                  <a:cs typeface="Gill Sans"/>
                </a:rPr>
                <a:t>3. GENOTYPING</a:t>
              </a:r>
            </a:p>
          </p:txBody>
        </p:sp>
        <p:sp>
          <p:nvSpPr>
            <p:cNvPr id="48" name="TextBox 47"/>
            <p:cNvSpPr txBox="1"/>
            <p:nvPr/>
          </p:nvSpPr>
          <p:spPr>
            <a:xfrm>
              <a:off x="431800" y="4940300"/>
              <a:ext cx="3975100" cy="400110"/>
            </a:xfrm>
            <a:prstGeom prst="rect">
              <a:avLst/>
            </a:prstGeom>
            <a:noFill/>
          </p:spPr>
          <p:txBody>
            <a:bodyPr wrap="square" rtlCol="0">
              <a:spAutoFit/>
            </a:bodyPr>
            <a:lstStyle/>
            <a:p>
              <a:pPr algn="ctr"/>
              <a:r>
                <a:rPr lang="en-US" sz="2000" i="0" dirty="0">
                  <a:solidFill>
                    <a:srgbClr val="A6A6A6"/>
                  </a:solidFill>
                  <a:latin typeface="Courier New"/>
                  <a:cs typeface="Courier New"/>
                </a:rPr>
                <a:t>CCA</a:t>
              </a:r>
              <a:r>
                <a:rPr lang="en-US" sz="2000" b="1" i="0" dirty="0">
                  <a:solidFill>
                    <a:srgbClr val="FF0000"/>
                  </a:solidFill>
                  <a:latin typeface="Courier New"/>
                  <a:cs typeface="Courier New"/>
                </a:rPr>
                <a:t>-</a:t>
              </a:r>
              <a:r>
                <a:rPr lang="en-US" sz="2000" i="0" dirty="0">
                  <a:solidFill>
                    <a:srgbClr val="A6A6A6"/>
                  </a:solidFill>
                  <a:latin typeface="Courier New"/>
                  <a:cs typeface="Courier New"/>
                </a:rPr>
                <a:t>C</a:t>
              </a:r>
              <a:r>
                <a:rPr lang="en-US" sz="2000" b="1" i="0" dirty="0">
                  <a:solidFill>
                    <a:srgbClr val="FF0000"/>
                  </a:solidFill>
                  <a:latin typeface="Courier New"/>
                  <a:cs typeface="Courier New"/>
                </a:rPr>
                <a:t>T</a:t>
              </a:r>
              <a:r>
                <a:rPr lang="en-US" sz="2000" i="0" dirty="0">
                  <a:solidFill>
                    <a:srgbClr val="A6A6A6"/>
                  </a:solidFill>
                  <a:latin typeface="Courier New"/>
                  <a:cs typeface="Courier New"/>
                </a:rPr>
                <a:t>CTACT</a:t>
              </a:r>
              <a:r>
                <a:rPr lang="en-US" sz="2000" b="1" i="0" dirty="0">
                  <a:solidFill>
                    <a:srgbClr val="FF0000"/>
                  </a:solidFill>
                  <a:latin typeface="Courier New"/>
                  <a:cs typeface="Courier New"/>
                </a:rPr>
                <a:t>CACAC----</a:t>
              </a:r>
              <a:r>
                <a:rPr lang="en-US" sz="2000" i="0" dirty="0">
                  <a:solidFill>
                    <a:srgbClr val="A6A6A6"/>
                  </a:solidFill>
                  <a:latin typeface="Courier New"/>
                  <a:cs typeface="Courier New"/>
                </a:rPr>
                <a:t>TAGC</a:t>
              </a:r>
            </a:p>
          </p:txBody>
        </p:sp>
        <p:sp>
          <p:nvSpPr>
            <p:cNvPr id="50" name="TextBox 49"/>
            <p:cNvSpPr txBox="1"/>
            <p:nvPr/>
          </p:nvSpPr>
          <p:spPr>
            <a:xfrm>
              <a:off x="419100" y="5981700"/>
              <a:ext cx="4013200" cy="400110"/>
            </a:xfrm>
            <a:prstGeom prst="rect">
              <a:avLst/>
            </a:prstGeom>
            <a:noFill/>
          </p:spPr>
          <p:txBody>
            <a:bodyPr wrap="square" rtlCol="0">
              <a:spAutoFit/>
            </a:bodyPr>
            <a:lstStyle/>
            <a:p>
              <a:pPr algn="ctr"/>
              <a:r>
                <a:rPr lang="en-US" sz="2000" i="0" dirty="0">
                  <a:solidFill>
                    <a:srgbClr val="A6A6A6"/>
                  </a:solidFill>
                  <a:latin typeface="Courier New"/>
                  <a:cs typeface="Courier New"/>
                </a:rPr>
                <a:t>CCA</a:t>
              </a:r>
              <a:r>
                <a:rPr lang="en-US" sz="2000" b="1" i="0" dirty="0">
                  <a:solidFill>
                    <a:srgbClr val="FF0000"/>
                  </a:solidFill>
                  <a:latin typeface="Courier New"/>
                  <a:cs typeface="Courier New"/>
                </a:rPr>
                <a:t>A</a:t>
              </a:r>
              <a:r>
                <a:rPr lang="en-US" sz="2000" i="0" dirty="0">
                  <a:solidFill>
                    <a:srgbClr val="A6A6A6"/>
                  </a:solidFill>
                  <a:latin typeface="Courier New"/>
                  <a:cs typeface="Courier New"/>
                </a:rPr>
                <a:t>C</a:t>
              </a:r>
              <a:r>
                <a:rPr lang="en-US" sz="2000" b="1" i="0" dirty="0">
                  <a:solidFill>
                    <a:srgbClr val="FF0000"/>
                  </a:solidFill>
                  <a:latin typeface="Courier New"/>
                  <a:cs typeface="Courier New"/>
                </a:rPr>
                <a:t>G</a:t>
              </a:r>
              <a:r>
                <a:rPr lang="en-US" sz="2000" i="0" dirty="0">
                  <a:solidFill>
                    <a:srgbClr val="A6A6A6"/>
                  </a:solidFill>
                  <a:latin typeface="Courier New"/>
                  <a:cs typeface="Courier New"/>
                </a:rPr>
                <a:t>CTACT</a:t>
              </a:r>
              <a:r>
                <a:rPr lang="en-US" sz="2000" b="1" i="0" dirty="0">
                  <a:solidFill>
                    <a:srgbClr val="FF0000"/>
                  </a:solidFill>
                  <a:latin typeface="Courier New"/>
                  <a:cs typeface="Courier New"/>
                </a:rPr>
                <a:t>CACACACAC</a:t>
              </a:r>
              <a:r>
                <a:rPr lang="en-US" sz="2000" i="0" dirty="0">
                  <a:solidFill>
                    <a:srgbClr val="A6A6A6"/>
                  </a:solidFill>
                  <a:latin typeface="Courier New"/>
                  <a:cs typeface="Courier New"/>
                </a:rPr>
                <a:t>TAGC</a:t>
              </a:r>
            </a:p>
          </p:txBody>
        </p:sp>
        <p:pic>
          <p:nvPicPr>
            <p:cNvPr id="51" name="Picture 50"/>
            <p:cNvPicPr>
              <a:picLocks noChangeAspect="1"/>
            </p:cNvPicPr>
            <p:nvPr/>
          </p:nvPicPr>
          <p:blipFill>
            <a:blip r:embed="rId4"/>
            <a:stretch>
              <a:fillRect/>
            </a:stretch>
          </p:blipFill>
          <p:spPr>
            <a:xfrm rot="5400000">
              <a:off x="2201780" y="5613401"/>
              <a:ext cx="541421" cy="190500"/>
            </a:xfrm>
            <a:prstGeom prst="rect">
              <a:avLst/>
            </a:prstGeom>
          </p:spPr>
        </p:pic>
        <p:sp>
          <p:nvSpPr>
            <p:cNvPr id="54" name="TextBox 53"/>
            <p:cNvSpPr txBox="1"/>
            <p:nvPr/>
          </p:nvSpPr>
          <p:spPr>
            <a:xfrm>
              <a:off x="762000" y="5511800"/>
              <a:ext cx="1160694" cy="338554"/>
            </a:xfrm>
            <a:prstGeom prst="rect">
              <a:avLst/>
            </a:prstGeom>
            <a:noFill/>
          </p:spPr>
          <p:txBody>
            <a:bodyPr wrap="none" rtlCol="0">
              <a:spAutoFit/>
            </a:bodyPr>
            <a:lstStyle/>
            <a:p>
              <a:r>
                <a:rPr lang="en-US" sz="1600" i="0" dirty="0">
                  <a:latin typeface="Gill Sans"/>
                  <a:cs typeface="Gill Sans"/>
                </a:rPr>
                <a:t>SNPs/Indels</a:t>
              </a:r>
            </a:p>
          </p:txBody>
        </p:sp>
        <p:sp>
          <p:nvSpPr>
            <p:cNvPr id="55" name="TextBox 54"/>
            <p:cNvSpPr txBox="1"/>
            <p:nvPr/>
          </p:nvSpPr>
          <p:spPr>
            <a:xfrm>
              <a:off x="2743200" y="5511800"/>
              <a:ext cx="605454" cy="338554"/>
            </a:xfrm>
            <a:prstGeom prst="rect">
              <a:avLst/>
            </a:prstGeom>
            <a:noFill/>
          </p:spPr>
          <p:txBody>
            <a:bodyPr wrap="none" rtlCol="0">
              <a:spAutoFit/>
            </a:bodyPr>
            <a:lstStyle/>
            <a:p>
              <a:r>
                <a:rPr lang="en-US" sz="1600" i="0" dirty="0">
                  <a:latin typeface="Gill Sans"/>
                  <a:cs typeface="Gill Sans"/>
                </a:rPr>
                <a:t>STRs</a:t>
              </a:r>
            </a:p>
          </p:txBody>
        </p:sp>
      </p:grpSp>
      <p:sp>
        <p:nvSpPr>
          <p:cNvPr id="56" name="Rectangle 55"/>
          <p:cNvSpPr/>
          <p:nvPr/>
        </p:nvSpPr>
        <p:spPr bwMode="auto">
          <a:xfrm>
            <a:off x="736600" y="4902200"/>
            <a:ext cx="1193800" cy="15113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endParaRPr>
          </a:p>
        </p:txBody>
      </p:sp>
      <p:sp>
        <p:nvSpPr>
          <p:cNvPr id="6" name="TextBox 5">
            <a:extLst>
              <a:ext uri="{FF2B5EF4-FFF2-40B4-BE49-F238E27FC236}">
                <a16:creationId xmlns:a16="http://schemas.microsoft.com/office/drawing/2014/main" id="{BBE37BD1-E77F-FE46-A500-672BAC040E01}"/>
              </a:ext>
            </a:extLst>
          </p:cNvPr>
          <p:cNvSpPr txBox="1"/>
          <p:nvPr/>
        </p:nvSpPr>
        <p:spPr>
          <a:xfrm>
            <a:off x="2951408" y="3000733"/>
            <a:ext cx="4254500" cy="1569660"/>
          </a:xfrm>
          <a:prstGeom prst="rect">
            <a:avLst/>
          </a:prstGeom>
          <a:solidFill>
            <a:schemeClr val="bg1"/>
          </a:solidFill>
          <a:ln w="38100">
            <a:solidFill>
              <a:schemeClr val="tx1"/>
            </a:solidFill>
          </a:ln>
        </p:spPr>
        <p:txBody>
          <a:bodyPr wrap="square" rtlCol="0">
            <a:spAutoFit/>
          </a:bodyPr>
          <a:lstStyle/>
          <a:p>
            <a:r>
              <a:rPr lang="en-US" sz="3200" dirty="0">
                <a:latin typeface="Gill Sans MT" panose="020B0502020104020203" pitchFamily="34" charset="77"/>
              </a:rPr>
              <a:t>All of these things will look a little bit different with long reads!</a:t>
            </a:r>
          </a:p>
        </p:txBody>
      </p:sp>
    </p:spTree>
    <p:extLst>
      <p:ext uri="{BB962C8B-B14F-4D97-AF65-F5344CB8AC3E}">
        <p14:creationId xmlns:p14="http://schemas.microsoft.com/office/powerpoint/2010/main" val="102421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“Ubiquitous sequencing”</a:t>
            </a:r>
          </a:p>
        </p:txBody>
      </p:sp>
      <p:pic>
        <p:nvPicPr>
          <p:cNvPr id="3" name="Picture 2"/>
          <p:cNvPicPr>
            <a:picLocks noChangeAspect="1"/>
          </p:cNvPicPr>
          <p:nvPr/>
        </p:nvPicPr>
        <p:blipFill>
          <a:blip r:embed="rId2"/>
          <a:stretch>
            <a:fillRect/>
          </a:stretch>
        </p:blipFill>
        <p:spPr>
          <a:xfrm>
            <a:off x="0" y="1231722"/>
            <a:ext cx="9144000" cy="2184755"/>
          </a:xfrm>
          <a:prstGeom prst="rect">
            <a:avLst/>
          </a:prstGeom>
        </p:spPr>
      </p:pic>
      <p:sp>
        <p:nvSpPr>
          <p:cNvPr id="6" name="TextBox 5"/>
          <p:cNvSpPr txBox="1"/>
          <p:nvPr/>
        </p:nvSpPr>
        <p:spPr>
          <a:xfrm>
            <a:off x="718821" y="3428458"/>
            <a:ext cx="8122675" cy="3046988"/>
          </a:xfrm>
          <a:prstGeom prst="rect">
            <a:avLst/>
          </a:prstGeom>
          <a:noFill/>
        </p:spPr>
        <p:txBody>
          <a:bodyPr wrap="square" rtlCol="0">
            <a:spAutoFit/>
          </a:bodyPr>
          <a:lstStyle/>
          <a:p>
            <a:r>
              <a:rPr lang="en-US" sz="2400" b="1" dirty="0">
                <a:latin typeface="Gill Sans"/>
                <a:cs typeface="Gill Sans"/>
              </a:rPr>
              <a:t>Sequencing “sensors”: </a:t>
            </a:r>
            <a:r>
              <a:rPr lang="en-US" sz="2400" dirty="0">
                <a:latin typeface="Gill Sans"/>
                <a:cs typeface="Gill Sans"/>
              </a:rPr>
              <a:t>miniaturized sequencers with automated sample-prep, enabling sequencing in the field</a:t>
            </a:r>
          </a:p>
          <a:p>
            <a:pPr marL="342900" indent="-342900">
              <a:buFont typeface="Arial"/>
              <a:buChar char="•"/>
            </a:pPr>
            <a:r>
              <a:rPr lang="en-US" sz="2400" dirty="0">
                <a:latin typeface="Gill Sans"/>
                <a:cs typeface="Gill Sans"/>
              </a:rPr>
              <a:t>Sequencing at home (e.g., monitor water supply for pathogens, in toilets to monitor </a:t>
            </a:r>
            <a:r>
              <a:rPr lang="en-US" sz="2400" dirty="0" err="1">
                <a:latin typeface="Gill Sans"/>
                <a:cs typeface="Gill Sans"/>
              </a:rPr>
              <a:t>microbiome</a:t>
            </a:r>
            <a:r>
              <a:rPr lang="en-US" sz="2400" dirty="0">
                <a:latin typeface="Gill Sans"/>
                <a:cs typeface="Gill Sans"/>
              </a:rPr>
              <a:t>)</a:t>
            </a:r>
          </a:p>
          <a:p>
            <a:pPr marL="342900" indent="-342900">
              <a:buFont typeface="Arial"/>
              <a:buChar char="•"/>
            </a:pPr>
            <a:r>
              <a:rPr lang="en-US" sz="2400" dirty="0">
                <a:latin typeface="Gill Sans"/>
                <a:cs typeface="Gill Sans"/>
              </a:rPr>
              <a:t>Diagnosing infectious disease (e.g. at-home diagnosis)</a:t>
            </a:r>
          </a:p>
          <a:p>
            <a:pPr marL="342900" indent="-342900">
              <a:buFont typeface="Arial"/>
              <a:buChar char="•"/>
            </a:pPr>
            <a:r>
              <a:rPr lang="en-US" sz="2400" dirty="0">
                <a:latin typeface="Gill Sans"/>
                <a:cs typeface="Gill Sans"/>
              </a:rPr>
              <a:t>Testing for pathogens in food</a:t>
            </a:r>
          </a:p>
          <a:p>
            <a:pPr marL="342900" indent="-342900">
              <a:buFont typeface="Arial"/>
              <a:buChar char="•"/>
            </a:pPr>
            <a:r>
              <a:rPr lang="en-US" sz="2400" dirty="0">
                <a:latin typeface="Gill Sans"/>
                <a:cs typeface="Gill Sans"/>
              </a:rPr>
              <a:t>Forensics and security applications (e.g. at airports, or sequencing on the spot at crime scenes)</a:t>
            </a:r>
          </a:p>
        </p:txBody>
      </p:sp>
    </p:spTree>
    <p:extLst>
      <p:ext uri="{BB962C8B-B14F-4D97-AF65-F5344CB8AC3E}">
        <p14:creationId xmlns:p14="http://schemas.microsoft.com/office/powerpoint/2010/main" val="23537795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17FE488-52E1-5D46-B646-27C050F09E8C}"/>
              </a:ext>
            </a:extLst>
          </p:cNvPr>
          <p:cNvCxnSpPr/>
          <p:nvPr/>
        </p:nvCxnSpPr>
        <p:spPr>
          <a:xfrm>
            <a:off x="4220308" y="2017835"/>
            <a:ext cx="0" cy="3231173"/>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5BC3023-A79E-854F-A3BC-B92FB0CD17D1}"/>
              </a:ext>
            </a:extLst>
          </p:cNvPr>
          <p:cNvCxnSpPr/>
          <p:nvPr/>
        </p:nvCxnSpPr>
        <p:spPr>
          <a:xfrm>
            <a:off x="751742" y="5249008"/>
            <a:ext cx="6976697" cy="0"/>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D37ADF-9CF9-EB4B-82A7-AE92FE187C9F}"/>
              </a:ext>
            </a:extLst>
          </p:cNvPr>
          <p:cNvSpPr txBox="1"/>
          <p:nvPr/>
        </p:nvSpPr>
        <p:spPr>
          <a:xfrm>
            <a:off x="3385773" y="5249008"/>
            <a:ext cx="1976823" cy="415498"/>
          </a:xfrm>
          <a:prstGeom prst="rect">
            <a:avLst/>
          </a:prstGeom>
          <a:noFill/>
        </p:spPr>
        <p:txBody>
          <a:bodyPr wrap="none" rtlCol="0">
            <a:spAutoFit/>
          </a:bodyPr>
          <a:lstStyle/>
          <a:p>
            <a:r>
              <a:rPr lang="en-US" sz="2100" dirty="0">
                <a:latin typeface="Gill Sans MT" panose="020B0502020104020203" pitchFamily="34" charset="77"/>
              </a:rPr>
              <a:t>Read length (kb)</a:t>
            </a:r>
          </a:p>
        </p:txBody>
      </p:sp>
      <p:sp>
        <p:nvSpPr>
          <p:cNvPr id="8" name="TextBox 7">
            <a:extLst>
              <a:ext uri="{FF2B5EF4-FFF2-40B4-BE49-F238E27FC236}">
                <a16:creationId xmlns:a16="http://schemas.microsoft.com/office/drawing/2014/main" id="{CE06BCCC-2880-AF4A-8772-6491FC59CE98}"/>
              </a:ext>
            </a:extLst>
          </p:cNvPr>
          <p:cNvSpPr txBox="1"/>
          <p:nvPr/>
        </p:nvSpPr>
        <p:spPr>
          <a:xfrm>
            <a:off x="628355" y="5250627"/>
            <a:ext cx="319318" cy="415498"/>
          </a:xfrm>
          <a:prstGeom prst="rect">
            <a:avLst/>
          </a:prstGeom>
          <a:noFill/>
        </p:spPr>
        <p:txBody>
          <a:bodyPr wrap="none" rtlCol="0">
            <a:spAutoFit/>
          </a:bodyPr>
          <a:lstStyle/>
          <a:p>
            <a:r>
              <a:rPr lang="en-US" sz="2100" dirty="0">
                <a:latin typeface="Gill Sans MT" panose="020B0502020104020203" pitchFamily="34" charset="77"/>
              </a:rPr>
              <a:t>0</a:t>
            </a:r>
          </a:p>
        </p:txBody>
      </p:sp>
      <p:sp>
        <p:nvSpPr>
          <p:cNvPr id="9" name="TextBox 8">
            <a:extLst>
              <a:ext uri="{FF2B5EF4-FFF2-40B4-BE49-F238E27FC236}">
                <a16:creationId xmlns:a16="http://schemas.microsoft.com/office/drawing/2014/main" id="{EEB3A5B7-BE5A-3C43-8980-1D06E40DC6BB}"/>
              </a:ext>
            </a:extLst>
          </p:cNvPr>
          <p:cNvSpPr txBox="1"/>
          <p:nvPr/>
        </p:nvSpPr>
        <p:spPr>
          <a:xfrm>
            <a:off x="7392890" y="5249008"/>
            <a:ext cx="716863" cy="415498"/>
          </a:xfrm>
          <a:prstGeom prst="rect">
            <a:avLst/>
          </a:prstGeom>
          <a:noFill/>
        </p:spPr>
        <p:txBody>
          <a:bodyPr wrap="none" rtlCol="0">
            <a:spAutoFit/>
          </a:bodyPr>
          <a:lstStyle/>
          <a:p>
            <a:r>
              <a:rPr lang="en-US" sz="2100" dirty="0">
                <a:latin typeface="Gill Sans MT" panose="020B0502020104020203" pitchFamily="34" charset="77"/>
              </a:rPr>
              <a:t>50kb</a:t>
            </a:r>
          </a:p>
        </p:txBody>
      </p:sp>
      <p:sp>
        <p:nvSpPr>
          <p:cNvPr id="11" name="Oval 10">
            <a:extLst>
              <a:ext uri="{FF2B5EF4-FFF2-40B4-BE49-F238E27FC236}">
                <a16:creationId xmlns:a16="http://schemas.microsoft.com/office/drawing/2014/main" id="{2F96FCAB-2FB5-B442-BD01-CC3F7A5BF06C}"/>
              </a:ext>
            </a:extLst>
          </p:cNvPr>
          <p:cNvSpPr/>
          <p:nvPr/>
        </p:nvSpPr>
        <p:spPr>
          <a:xfrm>
            <a:off x="605125" y="1821628"/>
            <a:ext cx="1279280" cy="126386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Gill Sans MT" panose="020B0502020104020203" pitchFamily="34" charset="77"/>
              </a:rPr>
              <a:t>Illumina</a:t>
            </a:r>
          </a:p>
        </p:txBody>
      </p:sp>
      <p:sp>
        <p:nvSpPr>
          <p:cNvPr id="12" name="TextBox 11">
            <a:extLst>
              <a:ext uri="{FF2B5EF4-FFF2-40B4-BE49-F238E27FC236}">
                <a16:creationId xmlns:a16="http://schemas.microsoft.com/office/drawing/2014/main" id="{6FC0B226-2006-934E-8E7A-A0909A931DF0}"/>
              </a:ext>
            </a:extLst>
          </p:cNvPr>
          <p:cNvSpPr txBox="1"/>
          <p:nvPr/>
        </p:nvSpPr>
        <p:spPr>
          <a:xfrm>
            <a:off x="3777707" y="1625420"/>
            <a:ext cx="1196161" cy="415498"/>
          </a:xfrm>
          <a:prstGeom prst="rect">
            <a:avLst/>
          </a:prstGeom>
          <a:noFill/>
        </p:spPr>
        <p:txBody>
          <a:bodyPr wrap="none" rtlCol="0">
            <a:spAutoFit/>
          </a:bodyPr>
          <a:lstStyle/>
          <a:p>
            <a:r>
              <a:rPr lang="en-US" sz="2100" dirty="0">
                <a:latin typeface="Gill Sans MT" panose="020B0502020104020203" pitchFamily="34" charset="77"/>
              </a:rPr>
              <a:t>Accuracy</a:t>
            </a:r>
          </a:p>
        </p:txBody>
      </p:sp>
      <p:sp>
        <p:nvSpPr>
          <p:cNvPr id="13" name="TextBox 12">
            <a:extLst>
              <a:ext uri="{FF2B5EF4-FFF2-40B4-BE49-F238E27FC236}">
                <a16:creationId xmlns:a16="http://schemas.microsoft.com/office/drawing/2014/main" id="{660A1247-F9B0-B54E-848E-9C7BE288BAF5}"/>
              </a:ext>
            </a:extLst>
          </p:cNvPr>
          <p:cNvSpPr txBox="1"/>
          <p:nvPr/>
        </p:nvSpPr>
        <p:spPr>
          <a:xfrm>
            <a:off x="3437401" y="1920541"/>
            <a:ext cx="830677" cy="415498"/>
          </a:xfrm>
          <a:prstGeom prst="rect">
            <a:avLst/>
          </a:prstGeom>
          <a:noFill/>
        </p:spPr>
        <p:txBody>
          <a:bodyPr wrap="none" rtlCol="0">
            <a:spAutoFit/>
          </a:bodyPr>
          <a:lstStyle/>
          <a:p>
            <a:r>
              <a:rPr lang="en-US" sz="2100" dirty="0">
                <a:latin typeface="Gill Sans MT" panose="020B0502020104020203" pitchFamily="34" charset="77"/>
              </a:rPr>
              <a:t>99.9%</a:t>
            </a:r>
          </a:p>
        </p:txBody>
      </p:sp>
      <p:sp>
        <p:nvSpPr>
          <p:cNvPr id="14" name="TextBox 13">
            <a:extLst>
              <a:ext uri="{FF2B5EF4-FFF2-40B4-BE49-F238E27FC236}">
                <a16:creationId xmlns:a16="http://schemas.microsoft.com/office/drawing/2014/main" id="{3302F83B-AE06-6A46-827A-BD599F5B7C45}"/>
              </a:ext>
            </a:extLst>
          </p:cNvPr>
          <p:cNvSpPr txBox="1"/>
          <p:nvPr/>
        </p:nvSpPr>
        <p:spPr>
          <a:xfrm>
            <a:off x="3457184" y="4857100"/>
            <a:ext cx="793807" cy="415498"/>
          </a:xfrm>
          <a:prstGeom prst="rect">
            <a:avLst/>
          </a:prstGeom>
          <a:noFill/>
        </p:spPr>
        <p:txBody>
          <a:bodyPr wrap="none" rtlCol="0">
            <a:spAutoFit/>
          </a:bodyPr>
          <a:lstStyle/>
          <a:p>
            <a:r>
              <a:rPr lang="en-US" sz="2100" dirty="0">
                <a:latin typeface="Gill Sans MT" panose="020B0502020104020203" pitchFamily="34" charset="77"/>
              </a:rPr>
              <a:t>~80%</a:t>
            </a:r>
          </a:p>
        </p:txBody>
      </p:sp>
      <p:sp>
        <p:nvSpPr>
          <p:cNvPr id="15" name="Oval 14">
            <a:extLst>
              <a:ext uri="{FF2B5EF4-FFF2-40B4-BE49-F238E27FC236}">
                <a16:creationId xmlns:a16="http://schemas.microsoft.com/office/drawing/2014/main" id="{A501D31C-93C8-4248-A3E8-76624719132E}"/>
              </a:ext>
            </a:extLst>
          </p:cNvPr>
          <p:cNvSpPr/>
          <p:nvPr/>
        </p:nvSpPr>
        <p:spPr>
          <a:xfrm>
            <a:off x="7221337" y="3745018"/>
            <a:ext cx="1279280" cy="126386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Gill Sans MT" panose="020B0502020104020203" pitchFamily="34" charset="77"/>
              </a:rPr>
              <a:t>ONT</a:t>
            </a:r>
          </a:p>
        </p:txBody>
      </p:sp>
      <p:sp>
        <p:nvSpPr>
          <p:cNvPr id="16" name="TextBox 15">
            <a:extLst>
              <a:ext uri="{FF2B5EF4-FFF2-40B4-BE49-F238E27FC236}">
                <a16:creationId xmlns:a16="http://schemas.microsoft.com/office/drawing/2014/main" id="{15B153E4-A6B0-AC44-A3AA-8843F4374C51}"/>
              </a:ext>
            </a:extLst>
          </p:cNvPr>
          <p:cNvSpPr txBox="1"/>
          <p:nvPr/>
        </p:nvSpPr>
        <p:spPr>
          <a:xfrm>
            <a:off x="211910" y="3177320"/>
            <a:ext cx="2507674" cy="323165"/>
          </a:xfrm>
          <a:prstGeom prst="rect">
            <a:avLst/>
          </a:prstGeom>
          <a:noFill/>
        </p:spPr>
        <p:txBody>
          <a:bodyPr wrap="none" rtlCol="0">
            <a:spAutoFit/>
          </a:bodyPr>
          <a:lstStyle/>
          <a:p>
            <a:r>
              <a:rPr lang="en-US" sz="1500" dirty="0">
                <a:latin typeface="Gill Sans MT" panose="020B0502020104020203" pitchFamily="34" charset="77"/>
              </a:rPr>
              <a:t>Short but very accurate reads</a:t>
            </a:r>
          </a:p>
        </p:txBody>
      </p:sp>
      <p:sp>
        <p:nvSpPr>
          <p:cNvPr id="17" name="TextBox 16">
            <a:extLst>
              <a:ext uri="{FF2B5EF4-FFF2-40B4-BE49-F238E27FC236}">
                <a16:creationId xmlns:a16="http://schemas.microsoft.com/office/drawing/2014/main" id="{09FFA219-BDF3-E844-B323-3C0D1E54F4E9}"/>
              </a:ext>
            </a:extLst>
          </p:cNvPr>
          <p:cNvSpPr txBox="1"/>
          <p:nvPr/>
        </p:nvSpPr>
        <p:spPr>
          <a:xfrm>
            <a:off x="6639293" y="2871674"/>
            <a:ext cx="2227276" cy="784830"/>
          </a:xfrm>
          <a:prstGeom prst="rect">
            <a:avLst/>
          </a:prstGeom>
          <a:noFill/>
        </p:spPr>
        <p:txBody>
          <a:bodyPr wrap="none" rtlCol="0">
            <a:spAutoFit/>
          </a:bodyPr>
          <a:lstStyle/>
          <a:p>
            <a:r>
              <a:rPr lang="en-US" sz="1500" dirty="0">
                <a:latin typeface="Gill Sans MT" panose="020B0502020104020203" pitchFamily="34" charset="77"/>
              </a:rPr>
              <a:t>Very long reads</a:t>
            </a:r>
          </a:p>
          <a:p>
            <a:r>
              <a:rPr lang="en-US" sz="1500" dirty="0">
                <a:latin typeface="Gill Sans MT" panose="020B0502020104020203" pitchFamily="34" charset="77"/>
              </a:rPr>
              <a:t>Give big picture</a:t>
            </a:r>
          </a:p>
          <a:p>
            <a:r>
              <a:rPr lang="en-US" sz="1500" dirty="0">
                <a:latin typeface="Gill Sans MT" panose="020B0502020104020203" pitchFamily="34" charset="77"/>
              </a:rPr>
              <a:t>But low per-base accuracy</a:t>
            </a:r>
          </a:p>
        </p:txBody>
      </p:sp>
      <p:sp>
        <p:nvSpPr>
          <p:cNvPr id="2" name="TextBox 1">
            <a:extLst>
              <a:ext uri="{FF2B5EF4-FFF2-40B4-BE49-F238E27FC236}">
                <a16:creationId xmlns:a16="http://schemas.microsoft.com/office/drawing/2014/main" id="{706496BD-EFCC-6A43-851F-44BD7AD3C958}"/>
              </a:ext>
            </a:extLst>
          </p:cNvPr>
          <p:cNvSpPr txBox="1"/>
          <p:nvPr/>
        </p:nvSpPr>
        <p:spPr>
          <a:xfrm>
            <a:off x="9187" y="5973228"/>
            <a:ext cx="9084603" cy="338554"/>
          </a:xfrm>
          <a:prstGeom prst="rect">
            <a:avLst/>
          </a:prstGeom>
          <a:noFill/>
        </p:spPr>
        <p:txBody>
          <a:bodyPr wrap="none" rtlCol="0">
            <a:spAutoFit/>
          </a:bodyPr>
          <a:lstStyle/>
          <a:p>
            <a:r>
              <a:rPr lang="en-US" sz="1600" dirty="0">
                <a:latin typeface="Gill Sans MT" panose="020B0502020104020203" pitchFamily="34" charset="77"/>
              </a:rPr>
              <a:t>* Note the numbers on this graph are very rough approximations. The numbers are changing all the time…</a:t>
            </a:r>
          </a:p>
        </p:txBody>
      </p:sp>
      <p:cxnSp>
        <p:nvCxnSpPr>
          <p:cNvPr id="18" name="Straight Connector 17">
            <a:extLst>
              <a:ext uri="{FF2B5EF4-FFF2-40B4-BE49-F238E27FC236}">
                <a16:creationId xmlns:a16="http://schemas.microsoft.com/office/drawing/2014/main" id="{60D15E13-5A2C-D540-A619-6ED068981F1A}"/>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9" name="Rectangle 18">
            <a:extLst>
              <a:ext uri="{FF2B5EF4-FFF2-40B4-BE49-F238E27FC236}">
                <a16:creationId xmlns:a16="http://schemas.microsoft.com/office/drawing/2014/main" id="{01D14481-76BB-5041-ACC2-31E0FB022D19}"/>
              </a:ext>
            </a:extLst>
          </p:cNvPr>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Short vs. </a:t>
            </a:r>
            <a:r>
              <a:rPr lang="en-US" sz="2800" b="1" dirty="0">
                <a:latin typeface="Gill Sans"/>
                <a:cs typeface="Gill Sans"/>
              </a:rPr>
              <a:t>long reads</a:t>
            </a:r>
            <a:endParaRPr lang="en-US" sz="2800" b="1" i="0" dirty="0">
              <a:latin typeface="Gill Sans"/>
              <a:cs typeface="Gill Sans"/>
            </a:endParaRPr>
          </a:p>
        </p:txBody>
      </p:sp>
    </p:spTree>
    <p:extLst>
      <p:ext uri="{BB962C8B-B14F-4D97-AF65-F5344CB8AC3E}">
        <p14:creationId xmlns:p14="http://schemas.microsoft.com/office/powerpoint/2010/main" val="4063677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24837"/>
            <a:ext cx="9144000" cy="923330"/>
          </a:xfrm>
          <a:prstGeom prst="rect">
            <a:avLst/>
          </a:prstGeom>
          <a:noFill/>
        </p:spPr>
        <p:txBody>
          <a:bodyPr wrap="square" rtlCol="0">
            <a:spAutoFit/>
          </a:bodyPr>
          <a:lstStyle/>
          <a:p>
            <a:pPr algn="ctr">
              <a:spcAft>
                <a:spcPts val="300"/>
              </a:spcAft>
            </a:pPr>
            <a:r>
              <a:rPr lang="en-US" sz="5400" dirty="0">
                <a:latin typeface="Gill Sans"/>
                <a:cs typeface="Gill Sans"/>
              </a:rPr>
              <a:t>Break</a:t>
            </a:r>
          </a:p>
        </p:txBody>
      </p:sp>
    </p:spTree>
    <p:extLst>
      <p:ext uri="{BB962C8B-B14F-4D97-AF65-F5344CB8AC3E}">
        <p14:creationId xmlns:p14="http://schemas.microsoft.com/office/powerpoint/2010/main" val="147176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B6B02-3EEA-2846-A997-F08757ED15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500" y="2066186"/>
            <a:ext cx="3282734" cy="3474582"/>
          </a:xfrm>
          <a:prstGeom prst="rect">
            <a:avLst/>
          </a:prstGeom>
          <a:ln>
            <a:solidFill>
              <a:schemeClr val="tx1"/>
            </a:solidFill>
          </a:ln>
        </p:spPr>
      </p:pic>
      <p:sp>
        <p:nvSpPr>
          <p:cNvPr id="10" name="TextBox 9">
            <a:extLst>
              <a:ext uri="{FF2B5EF4-FFF2-40B4-BE49-F238E27FC236}">
                <a16:creationId xmlns:a16="http://schemas.microsoft.com/office/drawing/2014/main" id="{B7DCE8ED-DA42-884B-AE61-2D524C10C63F}"/>
              </a:ext>
            </a:extLst>
          </p:cNvPr>
          <p:cNvSpPr txBox="1"/>
          <p:nvPr/>
        </p:nvSpPr>
        <p:spPr>
          <a:xfrm>
            <a:off x="182435" y="1856262"/>
            <a:ext cx="3860288" cy="369332"/>
          </a:xfrm>
          <a:prstGeom prst="rect">
            <a:avLst/>
          </a:prstGeom>
          <a:solidFill>
            <a:schemeClr val="bg1"/>
          </a:solidFill>
          <a:ln w="28575">
            <a:solidFill>
              <a:schemeClr val="tx1"/>
            </a:solidFill>
          </a:ln>
        </p:spPr>
        <p:txBody>
          <a:bodyPr wrap="none" rtlCol="0">
            <a:spAutoFit/>
          </a:bodyPr>
          <a:lstStyle/>
          <a:p>
            <a:r>
              <a:rPr lang="en-US" dirty="0">
                <a:latin typeface="Gill Sans MT" panose="020B0502020104020203" pitchFamily="34" charset="77"/>
              </a:rPr>
              <a:t>ONT (Oxford Nanopore Technologies)</a:t>
            </a:r>
          </a:p>
        </p:txBody>
      </p:sp>
      <p:pic>
        <p:nvPicPr>
          <p:cNvPr id="11" name="Picture 2">
            <a:extLst>
              <a:ext uri="{FF2B5EF4-FFF2-40B4-BE49-F238E27FC236}">
                <a16:creationId xmlns:a16="http://schemas.microsoft.com/office/drawing/2014/main" id="{F86506A2-35A6-534B-AE5D-A4F2416075D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03201" y="2202511"/>
            <a:ext cx="3743435" cy="34745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1050699-0C58-0E4E-8428-F28F9BC2416F}"/>
              </a:ext>
            </a:extLst>
          </p:cNvPr>
          <p:cNvSpPr txBox="1"/>
          <p:nvPr/>
        </p:nvSpPr>
        <p:spPr>
          <a:xfrm>
            <a:off x="5314272" y="1856261"/>
            <a:ext cx="2738250" cy="369332"/>
          </a:xfrm>
          <a:prstGeom prst="rect">
            <a:avLst/>
          </a:prstGeom>
          <a:solidFill>
            <a:schemeClr val="bg1"/>
          </a:solidFill>
          <a:ln w="28575">
            <a:solidFill>
              <a:schemeClr val="tx1"/>
            </a:solidFill>
          </a:ln>
        </p:spPr>
        <p:txBody>
          <a:bodyPr wrap="none" rtlCol="0">
            <a:spAutoFit/>
          </a:bodyPr>
          <a:lstStyle/>
          <a:p>
            <a:r>
              <a:rPr lang="en-US" dirty="0">
                <a:latin typeface="Gill Sans MT" panose="020B0502020104020203" pitchFamily="34" charset="77"/>
              </a:rPr>
              <a:t>Pacific Biosciences (PacBio)</a:t>
            </a:r>
          </a:p>
        </p:txBody>
      </p:sp>
      <p:sp>
        <p:nvSpPr>
          <p:cNvPr id="3" name="Rectangle 2">
            <a:extLst>
              <a:ext uri="{FF2B5EF4-FFF2-40B4-BE49-F238E27FC236}">
                <a16:creationId xmlns:a16="http://schemas.microsoft.com/office/drawing/2014/main" id="{C79DB0A1-58D9-3548-8C96-E8DF59D14A7F}"/>
              </a:ext>
            </a:extLst>
          </p:cNvPr>
          <p:cNvSpPr/>
          <p:nvPr/>
        </p:nvSpPr>
        <p:spPr>
          <a:xfrm>
            <a:off x="182435" y="1702254"/>
            <a:ext cx="4287512" cy="4090307"/>
          </a:xfrm>
          <a:prstGeom prst="rect">
            <a:avLst/>
          </a:prstGeom>
          <a:solidFill>
            <a:srgbClr val="FFFFFF">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E5CD75EF-3B72-254F-AD7A-82DFAAFE8790}"/>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3" name="Rectangle 12">
            <a:extLst>
              <a:ext uri="{FF2B5EF4-FFF2-40B4-BE49-F238E27FC236}">
                <a16:creationId xmlns:a16="http://schemas.microsoft.com/office/drawing/2014/main" id="{FFD53210-C238-1F44-8F52-822B43E7929A}"/>
              </a:ext>
            </a:extLst>
          </p:cNvPr>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Two major long read technologies</a:t>
            </a:r>
          </a:p>
        </p:txBody>
      </p:sp>
    </p:spTree>
    <p:extLst>
      <p:ext uri="{BB962C8B-B14F-4D97-AF65-F5344CB8AC3E}">
        <p14:creationId xmlns:p14="http://schemas.microsoft.com/office/powerpoint/2010/main" val="492753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CDDE46-0BFD-F341-A616-377C9928588A}"/>
              </a:ext>
            </a:extLst>
          </p:cNvPr>
          <p:cNvSpPr txBox="1"/>
          <p:nvPr/>
        </p:nvSpPr>
        <p:spPr>
          <a:xfrm>
            <a:off x="4086534" y="1722950"/>
            <a:ext cx="4608110" cy="2031325"/>
          </a:xfrm>
          <a:prstGeom prst="rect">
            <a:avLst/>
          </a:prstGeom>
          <a:noFill/>
        </p:spPr>
        <p:txBody>
          <a:bodyPr wrap="square" rtlCol="0">
            <a:spAutoFit/>
          </a:bodyPr>
          <a:lstStyle/>
          <a:p>
            <a:pPr marL="214313" indent="-214313">
              <a:buFont typeface="Arial"/>
              <a:buChar char="•"/>
            </a:pPr>
            <a:r>
              <a:rPr lang="en-US" dirty="0">
                <a:latin typeface="Gill Sans"/>
                <a:cs typeface="Gill Sans"/>
              </a:rPr>
              <a:t>DNA polymerase bound to bottom of wells</a:t>
            </a:r>
          </a:p>
          <a:p>
            <a:pPr marL="214313" indent="-214313">
              <a:buFont typeface="Arial"/>
              <a:buChar char="•"/>
            </a:pPr>
            <a:endParaRPr lang="en-US" dirty="0">
              <a:latin typeface="Gill Sans"/>
              <a:cs typeface="Gill Sans"/>
            </a:endParaRPr>
          </a:p>
          <a:p>
            <a:pPr marL="214313" indent="-214313">
              <a:buFont typeface="Arial"/>
              <a:buChar char="•"/>
            </a:pPr>
            <a:r>
              <a:rPr lang="en-US" dirty="0">
                <a:latin typeface="Gill Sans"/>
                <a:cs typeface="Gill Sans"/>
              </a:rPr>
              <a:t>Feed in single-stranded DNA and fluorescently labeled nucleotides</a:t>
            </a:r>
          </a:p>
          <a:p>
            <a:pPr marL="214313" indent="-214313">
              <a:buFont typeface="Arial"/>
              <a:buChar char="•"/>
            </a:pPr>
            <a:endParaRPr lang="en-US" dirty="0">
              <a:latin typeface="Gill Sans"/>
              <a:cs typeface="Gill Sans"/>
            </a:endParaRPr>
          </a:p>
          <a:p>
            <a:pPr marL="214313" indent="-214313">
              <a:buFont typeface="Arial"/>
              <a:buChar char="•"/>
            </a:pPr>
            <a:r>
              <a:rPr lang="en-US" dirty="0">
                <a:latin typeface="Gill Sans"/>
                <a:cs typeface="Gill Sans"/>
              </a:rPr>
              <a:t>Record bases being incorporated in real time</a:t>
            </a:r>
          </a:p>
          <a:p>
            <a:pPr marL="214313" indent="-214313">
              <a:buFont typeface="Arial"/>
              <a:buChar char="•"/>
            </a:pPr>
            <a:endParaRPr lang="en-US" dirty="0">
              <a:latin typeface="Gill Sans"/>
              <a:cs typeface="Gill Sans"/>
            </a:endParaRPr>
          </a:p>
        </p:txBody>
      </p:sp>
      <p:pic>
        <p:nvPicPr>
          <p:cNvPr id="5" name="Picture 4">
            <a:extLst>
              <a:ext uri="{FF2B5EF4-FFF2-40B4-BE49-F238E27FC236}">
                <a16:creationId xmlns:a16="http://schemas.microsoft.com/office/drawing/2014/main" id="{2A8AF004-DCFC-BB4A-ADDF-6CFBD2AA0960}"/>
              </a:ext>
            </a:extLst>
          </p:cNvPr>
          <p:cNvPicPr>
            <a:picLocks noChangeAspect="1"/>
          </p:cNvPicPr>
          <p:nvPr/>
        </p:nvPicPr>
        <p:blipFill>
          <a:blip r:embed="rId2"/>
          <a:stretch>
            <a:fillRect/>
          </a:stretch>
        </p:blipFill>
        <p:spPr>
          <a:xfrm>
            <a:off x="744907" y="1876127"/>
            <a:ext cx="2857500" cy="2638425"/>
          </a:xfrm>
          <a:prstGeom prst="rect">
            <a:avLst/>
          </a:prstGeom>
        </p:spPr>
      </p:pic>
      <p:sp>
        <p:nvSpPr>
          <p:cNvPr id="6" name="Rectangle 5">
            <a:extLst>
              <a:ext uri="{FF2B5EF4-FFF2-40B4-BE49-F238E27FC236}">
                <a16:creationId xmlns:a16="http://schemas.microsoft.com/office/drawing/2014/main" id="{5427AC97-59A6-9A4C-B474-444F4903C76F}"/>
              </a:ext>
            </a:extLst>
          </p:cNvPr>
          <p:cNvSpPr/>
          <p:nvPr/>
        </p:nvSpPr>
        <p:spPr>
          <a:xfrm>
            <a:off x="4979893" y="5771486"/>
            <a:ext cx="4164107" cy="207749"/>
          </a:xfrm>
          <a:prstGeom prst="rect">
            <a:avLst/>
          </a:prstGeom>
        </p:spPr>
        <p:txBody>
          <a:bodyPr wrap="square">
            <a:spAutoFit/>
          </a:bodyPr>
          <a:lstStyle/>
          <a:p>
            <a:pPr algn="r"/>
            <a:r>
              <a:rPr lang="en-US" sz="750" dirty="0">
                <a:latin typeface="Gill Sans"/>
                <a:cs typeface="Gill Sans"/>
              </a:rPr>
              <a:t>http://</a:t>
            </a:r>
            <a:r>
              <a:rPr lang="en-US" sz="750" dirty="0" err="1">
                <a:latin typeface="Gill Sans"/>
                <a:cs typeface="Gill Sans"/>
              </a:rPr>
              <a:t>chrisamiller.com</a:t>
            </a:r>
            <a:r>
              <a:rPr lang="en-US" sz="750" dirty="0">
                <a:latin typeface="Gill Sans"/>
                <a:cs typeface="Gill Sans"/>
              </a:rPr>
              <a:t>/science/tag/sequencing/</a:t>
            </a:r>
          </a:p>
        </p:txBody>
      </p:sp>
      <p:sp>
        <p:nvSpPr>
          <p:cNvPr id="7" name="TextBox 6">
            <a:extLst>
              <a:ext uri="{FF2B5EF4-FFF2-40B4-BE49-F238E27FC236}">
                <a16:creationId xmlns:a16="http://schemas.microsoft.com/office/drawing/2014/main" id="{489BCED3-7B2A-1544-92DD-74E21599C5A2}"/>
              </a:ext>
            </a:extLst>
          </p:cNvPr>
          <p:cNvSpPr txBox="1"/>
          <p:nvPr/>
        </p:nvSpPr>
        <p:spPr>
          <a:xfrm>
            <a:off x="535240" y="4682281"/>
            <a:ext cx="3211434" cy="923330"/>
          </a:xfrm>
          <a:prstGeom prst="rect">
            <a:avLst/>
          </a:prstGeom>
          <a:noFill/>
        </p:spPr>
        <p:txBody>
          <a:bodyPr wrap="square" rtlCol="0">
            <a:spAutoFit/>
          </a:bodyPr>
          <a:lstStyle/>
          <a:p>
            <a:r>
              <a:rPr lang="en-US" dirty="0">
                <a:latin typeface="Gill Sans MT" panose="020B0502020104020203" pitchFamily="34" charset="77"/>
              </a:rPr>
              <a:t>“SMRT”: single-molecule real-time sequencing</a:t>
            </a:r>
          </a:p>
          <a:p>
            <a:r>
              <a:rPr lang="en-US" dirty="0">
                <a:latin typeface="Gill Sans MT" panose="020B0502020104020203" pitchFamily="34" charset="77"/>
              </a:rPr>
              <a:t>First released ~2011</a:t>
            </a:r>
          </a:p>
        </p:txBody>
      </p:sp>
      <p:pic>
        <p:nvPicPr>
          <p:cNvPr id="4098" name="Picture 2" descr="PacBio Sequencing and Its Applications - ScienceDirect">
            <a:extLst>
              <a:ext uri="{FF2B5EF4-FFF2-40B4-BE49-F238E27FC236}">
                <a16:creationId xmlns:a16="http://schemas.microsoft.com/office/drawing/2014/main" id="{3A44F05D-5F8F-0844-84A4-3DAEBD44E92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63782" y="3492248"/>
            <a:ext cx="5253612" cy="20446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1B6BEC6D-3E44-8B45-8895-B95F6835F104}"/>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B52FD536-953E-0B4E-BBFD-1830DF385D17}"/>
              </a:ext>
            </a:extLst>
          </p:cNvPr>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PacBio technology</a:t>
            </a:r>
          </a:p>
        </p:txBody>
      </p:sp>
    </p:spTree>
    <p:extLst>
      <p:ext uri="{BB962C8B-B14F-4D97-AF65-F5344CB8AC3E}">
        <p14:creationId xmlns:p14="http://schemas.microsoft.com/office/powerpoint/2010/main" val="1651173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PacBio – Error rate (early data)</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b="42126"/>
          <a:stretch/>
        </p:blipFill>
        <p:spPr>
          <a:xfrm>
            <a:off x="0" y="1977148"/>
            <a:ext cx="9144000" cy="2240395"/>
          </a:xfrm>
          <a:prstGeom prst="rect">
            <a:avLst/>
          </a:prstGeom>
        </p:spPr>
      </p:pic>
      <p:sp>
        <p:nvSpPr>
          <p:cNvPr id="6" name="TextBox 5"/>
          <p:cNvSpPr txBox="1"/>
          <p:nvPr/>
        </p:nvSpPr>
        <p:spPr>
          <a:xfrm>
            <a:off x="6022633" y="6611779"/>
            <a:ext cx="3121367" cy="246221"/>
          </a:xfrm>
          <a:prstGeom prst="rect">
            <a:avLst/>
          </a:prstGeom>
          <a:noFill/>
        </p:spPr>
        <p:txBody>
          <a:bodyPr wrap="none" rtlCol="0">
            <a:spAutoFit/>
          </a:bodyPr>
          <a:lstStyle/>
          <a:p>
            <a:pPr algn="r"/>
            <a:r>
              <a:rPr lang="en-US" sz="1000" dirty="0">
                <a:latin typeface="Gill Sans"/>
                <a:cs typeface="Gill Sans"/>
              </a:rPr>
              <a:t>http://biostar40.rssing.com/chan-9396846/all_p18.html</a:t>
            </a:r>
          </a:p>
        </p:txBody>
      </p:sp>
      <p:sp>
        <p:nvSpPr>
          <p:cNvPr id="7" name="TextBox 6"/>
          <p:cNvSpPr txBox="1"/>
          <p:nvPr/>
        </p:nvSpPr>
        <p:spPr>
          <a:xfrm>
            <a:off x="203667" y="1365909"/>
            <a:ext cx="5328051" cy="461665"/>
          </a:xfrm>
          <a:prstGeom prst="rect">
            <a:avLst/>
          </a:prstGeom>
          <a:noFill/>
        </p:spPr>
        <p:txBody>
          <a:bodyPr wrap="none" rtlCol="0">
            <a:spAutoFit/>
          </a:bodyPr>
          <a:lstStyle/>
          <a:p>
            <a:r>
              <a:rPr lang="en-US" sz="2400" dirty="0">
                <a:latin typeface="Gill Sans"/>
                <a:cs typeface="Gill Sans"/>
              </a:rPr>
              <a:t>Example IGV screenshot of </a:t>
            </a:r>
            <a:r>
              <a:rPr lang="en-US" sz="2400" dirty="0" err="1">
                <a:latin typeface="Gill Sans"/>
                <a:cs typeface="Gill Sans"/>
              </a:rPr>
              <a:t>PacBio</a:t>
            </a:r>
            <a:r>
              <a:rPr lang="en-US" sz="2400" dirty="0">
                <a:latin typeface="Gill Sans"/>
                <a:cs typeface="Gill Sans"/>
              </a:rPr>
              <a:t> reads:</a:t>
            </a:r>
          </a:p>
        </p:txBody>
      </p:sp>
      <p:sp>
        <p:nvSpPr>
          <p:cNvPr id="8" name="TextBox 7"/>
          <p:cNvSpPr txBox="1"/>
          <p:nvPr/>
        </p:nvSpPr>
        <p:spPr>
          <a:xfrm>
            <a:off x="694582" y="4561649"/>
            <a:ext cx="8110973" cy="830997"/>
          </a:xfrm>
          <a:prstGeom prst="rect">
            <a:avLst/>
          </a:prstGeom>
          <a:noFill/>
        </p:spPr>
        <p:txBody>
          <a:bodyPr wrap="square" rtlCol="0">
            <a:spAutoFit/>
          </a:bodyPr>
          <a:lstStyle/>
          <a:p>
            <a:r>
              <a:rPr lang="en-US" sz="2400" dirty="0">
                <a:latin typeface="Gill Sans"/>
                <a:cs typeface="Gill Sans"/>
              </a:rPr>
              <a:t>In earlier data, really high error rate (~17%), frequent random errors</a:t>
            </a:r>
          </a:p>
        </p:txBody>
      </p:sp>
    </p:spTree>
    <p:extLst>
      <p:ext uri="{BB962C8B-B14F-4D97-AF65-F5344CB8AC3E}">
        <p14:creationId xmlns:p14="http://schemas.microsoft.com/office/powerpoint/2010/main" val="33955432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DFA2AF5-455E-5840-9916-1C6650F71228}"/>
              </a:ext>
            </a:extLst>
          </p:cNvPr>
          <p:cNvCxnSpPr>
            <a:cxnSpLocks/>
          </p:cNvCxnSpPr>
          <p:nvPr/>
        </p:nvCxnSpPr>
        <p:spPr>
          <a:xfrm>
            <a:off x="2559228" y="2501565"/>
            <a:ext cx="365254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EEEAB5-92A5-D34D-97EF-2DC013B5DD62}"/>
              </a:ext>
            </a:extLst>
          </p:cNvPr>
          <p:cNvCxnSpPr>
            <a:cxnSpLocks/>
          </p:cNvCxnSpPr>
          <p:nvPr/>
        </p:nvCxnSpPr>
        <p:spPr>
          <a:xfrm>
            <a:off x="2559228" y="2642242"/>
            <a:ext cx="365254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0256518-B55C-DE46-8078-A2C6F3D08649}"/>
              </a:ext>
            </a:extLst>
          </p:cNvPr>
          <p:cNvGrpSpPr/>
          <p:nvPr/>
        </p:nvGrpSpPr>
        <p:grpSpPr>
          <a:xfrm>
            <a:off x="1842847" y="2268416"/>
            <a:ext cx="788584" cy="672611"/>
            <a:chOff x="2457129" y="1881554"/>
            <a:chExt cx="1051445" cy="896815"/>
          </a:xfrm>
        </p:grpSpPr>
        <p:sp>
          <p:nvSpPr>
            <p:cNvPr id="7" name="Oval 6">
              <a:extLst>
                <a:ext uri="{FF2B5EF4-FFF2-40B4-BE49-F238E27FC236}">
                  <a16:creationId xmlns:a16="http://schemas.microsoft.com/office/drawing/2014/main" id="{F2F53851-DCB9-5F44-BDB0-C982A716871A}"/>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DF42FB45-9B8A-AA41-A032-20265ADC41EE}"/>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 name="Group 10">
            <a:extLst>
              <a:ext uri="{FF2B5EF4-FFF2-40B4-BE49-F238E27FC236}">
                <a16:creationId xmlns:a16="http://schemas.microsoft.com/office/drawing/2014/main" id="{476870BD-BBE5-4F46-86C6-1E751BF844AB}"/>
              </a:ext>
            </a:extLst>
          </p:cNvPr>
          <p:cNvGrpSpPr/>
          <p:nvPr/>
        </p:nvGrpSpPr>
        <p:grpSpPr>
          <a:xfrm flipH="1">
            <a:off x="6181497" y="2248499"/>
            <a:ext cx="788584" cy="672611"/>
            <a:chOff x="2457129" y="1881554"/>
            <a:chExt cx="1051445" cy="896815"/>
          </a:xfrm>
        </p:grpSpPr>
        <p:sp>
          <p:nvSpPr>
            <p:cNvPr id="12" name="Oval 11">
              <a:extLst>
                <a:ext uri="{FF2B5EF4-FFF2-40B4-BE49-F238E27FC236}">
                  <a16:creationId xmlns:a16="http://schemas.microsoft.com/office/drawing/2014/main" id="{B53DF52C-C4AF-D243-936F-6C78B5503671}"/>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F294139B-54D9-754F-96FE-D57678445C8C}"/>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4" name="TextBox 13">
            <a:extLst>
              <a:ext uri="{FF2B5EF4-FFF2-40B4-BE49-F238E27FC236}">
                <a16:creationId xmlns:a16="http://schemas.microsoft.com/office/drawing/2014/main" id="{04831492-91F7-1F4A-94D8-D64C81B58007}"/>
              </a:ext>
            </a:extLst>
          </p:cNvPr>
          <p:cNvSpPr txBox="1"/>
          <p:nvPr/>
        </p:nvSpPr>
        <p:spPr>
          <a:xfrm>
            <a:off x="1586151" y="1902250"/>
            <a:ext cx="945452" cy="369332"/>
          </a:xfrm>
          <a:prstGeom prst="rect">
            <a:avLst/>
          </a:prstGeom>
          <a:noFill/>
        </p:spPr>
        <p:txBody>
          <a:bodyPr wrap="none" rtlCol="0">
            <a:spAutoFit/>
          </a:bodyPr>
          <a:lstStyle/>
          <a:p>
            <a:r>
              <a:rPr lang="en-US" dirty="0">
                <a:solidFill>
                  <a:schemeClr val="accent2"/>
                </a:solidFill>
                <a:latin typeface="Gill Sans MT" panose="020B0502020104020203" pitchFamily="34" charset="77"/>
              </a:rPr>
              <a:t>Adapter</a:t>
            </a:r>
          </a:p>
        </p:txBody>
      </p:sp>
      <p:sp>
        <p:nvSpPr>
          <p:cNvPr id="15" name="TextBox 14">
            <a:extLst>
              <a:ext uri="{FF2B5EF4-FFF2-40B4-BE49-F238E27FC236}">
                <a16:creationId xmlns:a16="http://schemas.microsoft.com/office/drawing/2014/main" id="{09B9E01E-9CC8-C748-B8C9-A2FA5FD66E95}"/>
              </a:ext>
            </a:extLst>
          </p:cNvPr>
          <p:cNvSpPr txBox="1"/>
          <p:nvPr/>
        </p:nvSpPr>
        <p:spPr>
          <a:xfrm>
            <a:off x="2928396" y="2065316"/>
            <a:ext cx="3083280" cy="369332"/>
          </a:xfrm>
          <a:prstGeom prst="rect">
            <a:avLst/>
          </a:prstGeom>
          <a:noFill/>
        </p:spPr>
        <p:txBody>
          <a:bodyPr wrap="none" rtlCol="0">
            <a:spAutoFit/>
          </a:bodyPr>
          <a:lstStyle/>
          <a:p>
            <a:r>
              <a:rPr lang="en-US" dirty="0">
                <a:solidFill>
                  <a:schemeClr val="accent1"/>
                </a:solidFill>
                <a:latin typeface="Gill Sans MT" panose="020B0502020104020203" pitchFamily="34" charset="77"/>
              </a:rPr>
              <a:t>Fragment of interest (many kb)</a:t>
            </a:r>
          </a:p>
        </p:txBody>
      </p:sp>
      <p:sp>
        <p:nvSpPr>
          <p:cNvPr id="16" name="TextBox 15">
            <a:extLst>
              <a:ext uri="{FF2B5EF4-FFF2-40B4-BE49-F238E27FC236}">
                <a16:creationId xmlns:a16="http://schemas.microsoft.com/office/drawing/2014/main" id="{DE75AE2A-9ED2-9744-B1D2-D8EA1E266789}"/>
              </a:ext>
            </a:extLst>
          </p:cNvPr>
          <p:cNvSpPr txBox="1"/>
          <p:nvPr/>
        </p:nvSpPr>
        <p:spPr>
          <a:xfrm>
            <a:off x="6181497" y="1816999"/>
            <a:ext cx="945452" cy="369332"/>
          </a:xfrm>
          <a:prstGeom prst="rect">
            <a:avLst/>
          </a:prstGeom>
          <a:noFill/>
        </p:spPr>
        <p:txBody>
          <a:bodyPr wrap="none" rtlCol="0">
            <a:spAutoFit/>
          </a:bodyPr>
          <a:lstStyle/>
          <a:p>
            <a:r>
              <a:rPr lang="en-US" dirty="0">
                <a:solidFill>
                  <a:schemeClr val="accent2"/>
                </a:solidFill>
                <a:latin typeface="Gill Sans MT" panose="020B0502020104020203" pitchFamily="34" charset="77"/>
              </a:rPr>
              <a:t>Adapter</a:t>
            </a:r>
          </a:p>
        </p:txBody>
      </p:sp>
      <p:sp>
        <p:nvSpPr>
          <p:cNvPr id="17" name="Down Arrow 16">
            <a:extLst>
              <a:ext uri="{FF2B5EF4-FFF2-40B4-BE49-F238E27FC236}">
                <a16:creationId xmlns:a16="http://schemas.microsoft.com/office/drawing/2014/main" id="{1E5DEEE6-5A10-C346-B6F4-434B7E282960}"/>
              </a:ext>
            </a:extLst>
          </p:cNvPr>
          <p:cNvSpPr/>
          <p:nvPr/>
        </p:nvSpPr>
        <p:spPr>
          <a:xfrm>
            <a:off x="4044204" y="3035674"/>
            <a:ext cx="625288" cy="786653"/>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Curved Connector 22">
            <a:extLst>
              <a:ext uri="{FF2B5EF4-FFF2-40B4-BE49-F238E27FC236}">
                <a16:creationId xmlns:a16="http://schemas.microsoft.com/office/drawing/2014/main" id="{73B99956-9D7E-714F-8CA1-29A0E05A1C05}"/>
              </a:ext>
            </a:extLst>
          </p:cNvPr>
          <p:cNvCxnSpPr/>
          <p:nvPr/>
        </p:nvCxnSpPr>
        <p:spPr>
          <a:xfrm flipV="1">
            <a:off x="6082284" y="2444128"/>
            <a:ext cx="1099297" cy="777779"/>
          </a:xfrm>
          <a:prstGeom prst="curvedConnector3">
            <a:avLst>
              <a:gd name="adj1" fmla="val 12431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02D95C3-D6C1-D241-B7D0-527C625F8806}"/>
              </a:ext>
            </a:extLst>
          </p:cNvPr>
          <p:cNvSpPr txBox="1"/>
          <p:nvPr/>
        </p:nvSpPr>
        <p:spPr>
          <a:xfrm>
            <a:off x="6325905" y="3225788"/>
            <a:ext cx="2091663" cy="300082"/>
          </a:xfrm>
          <a:prstGeom prst="rect">
            <a:avLst/>
          </a:prstGeom>
          <a:noFill/>
        </p:spPr>
        <p:txBody>
          <a:bodyPr wrap="none" rtlCol="0">
            <a:spAutoFit/>
          </a:bodyPr>
          <a:lstStyle/>
          <a:p>
            <a:r>
              <a:rPr lang="en-US" sz="1350" dirty="0">
                <a:latin typeface="Gill Sans MT" panose="020B0502020104020203" pitchFamily="34" charset="77"/>
              </a:rPr>
              <a:t>Sequence around the circle</a:t>
            </a:r>
          </a:p>
        </p:txBody>
      </p:sp>
      <p:cxnSp>
        <p:nvCxnSpPr>
          <p:cNvPr id="26" name="Straight Connector 25">
            <a:extLst>
              <a:ext uri="{FF2B5EF4-FFF2-40B4-BE49-F238E27FC236}">
                <a16:creationId xmlns:a16="http://schemas.microsoft.com/office/drawing/2014/main" id="{42B61688-D41E-7345-9AE3-70CD012BF4BD}"/>
              </a:ext>
            </a:extLst>
          </p:cNvPr>
          <p:cNvCxnSpPr>
            <a:cxnSpLocks/>
          </p:cNvCxnSpPr>
          <p:nvPr/>
        </p:nvCxnSpPr>
        <p:spPr>
          <a:xfrm>
            <a:off x="99379" y="4491212"/>
            <a:ext cx="365254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C409FAC-6B9C-DF4D-9B26-5FBC7A32F24B}"/>
              </a:ext>
            </a:extLst>
          </p:cNvPr>
          <p:cNvCxnSpPr>
            <a:cxnSpLocks/>
          </p:cNvCxnSpPr>
          <p:nvPr/>
        </p:nvCxnSpPr>
        <p:spPr>
          <a:xfrm>
            <a:off x="3672935" y="4491212"/>
            <a:ext cx="885619"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C7E7333-4B9E-C745-80C0-4AD290E32CC2}"/>
              </a:ext>
            </a:extLst>
          </p:cNvPr>
          <p:cNvCxnSpPr>
            <a:cxnSpLocks/>
          </p:cNvCxnSpPr>
          <p:nvPr/>
        </p:nvCxnSpPr>
        <p:spPr>
          <a:xfrm>
            <a:off x="4551498" y="4491212"/>
            <a:ext cx="365254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2B64BC3-E9DF-8D4E-BBF4-71B787AEF125}"/>
              </a:ext>
            </a:extLst>
          </p:cNvPr>
          <p:cNvCxnSpPr>
            <a:cxnSpLocks/>
          </p:cNvCxnSpPr>
          <p:nvPr/>
        </p:nvCxnSpPr>
        <p:spPr>
          <a:xfrm>
            <a:off x="8147444" y="4497830"/>
            <a:ext cx="885619"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2677BC6-DD37-244C-AE29-74BCED0622E3}"/>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22" name="Rectangle 21">
            <a:extLst>
              <a:ext uri="{FF2B5EF4-FFF2-40B4-BE49-F238E27FC236}">
                <a16:creationId xmlns:a16="http://schemas.microsoft.com/office/drawing/2014/main" id="{55B03D64-C910-184A-A425-16C3BC4E3C6E}"/>
              </a:ext>
            </a:extLst>
          </p:cNvPr>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PacBio generates “circular” reads</a:t>
            </a:r>
          </a:p>
        </p:txBody>
      </p:sp>
    </p:spTree>
    <p:extLst>
      <p:ext uri="{BB962C8B-B14F-4D97-AF65-F5344CB8AC3E}">
        <p14:creationId xmlns:p14="http://schemas.microsoft.com/office/powerpoint/2010/main" val="307468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a:extLst>
              <a:ext uri="{FF2B5EF4-FFF2-40B4-BE49-F238E27FC236}">
                <a16:creationId xmlns:a16="http://schemas.microsoft.com/office/drawing/2014/main" id="{42239014-A4CC-1A47-BAA0-3E081EF1341D}"/>
              </a:ext>
            </a:extLst>
          </p:cNvPr>
          <p:cNvGrpSpPr/>
          <p:nvPr/>
        </p:nvGrpSpPr>
        <p:grpSpPr>
          <a:xfrm>
            <a:off x="5816104" y="4352529"/>
            <a:ext cx="298687" cy="185552"/>
            <a:chOff x="7027290" y="3583139"/>
            <a:chExt cx="398249" cy="375751"/>
          </a:xfrm>
        </p:grpSpPr>
        <p:sp>
          <p:nvSpPr>
            <p:cNvPr id="104" name="Oval 103">
              <a:extLst>
                <a:ext uri="{FF2B5EF4-FFF2-40B4-BE49-F238E27FC236}">
                  <a16:creationId xmlns:a16="http://schemas.microsoft.com/office/drawing/2014/main" id="{336D965A-1676-764C-86D0-498C84F5020A}"/>
                </a:ext>
              </a:extLst>
            </p:cNvPr>
            <p:cNvSpPr/>
            <p:nvPr/>
          </p:nvSpPr>
          <p:spPr>
            <a:xfrm>
              <a:off x="7027290" y="3636928"/>
              <a:ext cx="274464" cy="254503"/>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Rectangle 104">
              <a:extLst>
                <a:ext uri="{FF2B5EF4-FFF2-40B4-BE49-F238E27FC236}">
                  <a16:creationId xmlns:a16="http://schemas.microsoft.com/office/drawing/2014/main" id="{D218EA44-D513-3342-B23B-E8AC6B355B93}"/>
                </a:ext>
              </a:extLst>
            </p:cNvPr>
            <p:cNvSpPr/>
            <p:nvPr/>
          </p:nvSpPr>
          <p:spPr>
            <a:xfrm flipH="1">
              <a:off x="7151075" y="3583139"/>
              <a:ext cx="274464" cy="3757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14">
            <a:extLst>
              <a:ext uri="{FF2B5EF4-FFF2-40B4-BE49-F238E27FC236}">
                <a16:creationId xmlns:a16="http://schemas.microsoft.com/office/drawing/2014/main" id="{4DF76D4A-9890-AF48-BCD6-E6F17ABB17EC}"/>
              </a:ext>
            </a:extLst>
          </p:cNvPr>
          <p:cNvGrpSpPr/>
          <p:nvPr/>
        </p:nvGrpSpPr>
        <p:grpSpPr>
          <a:xfrm>
            <a:off x="461998" y="2742017"/>
            <a:ext cx="2601177" cy="351338"/>
            <a:chOff x="2457129" y="1854998"/>
            <a:chExt cx="6836312" cy="923371"/>
          </a:xfrm>
        </p:grpSpPr>
        <p:cxnSp>
          <p:nvCxnSpPr>
            <p:cNvPr id="4" name="Straight Connector 3">
              <a:extLst>
                <a:ext uri="{FF2B5EF4-FFF2-40B4-BE49-F238E27FC236}">
                  <a16:creationId xmlns:a16="http://schemas.microsoft.com/office/drawing/2014/main" id="{B2744A05-776D-7D45-9E2A-ABE7AE884C60}"/>
                </a:ext>
              </a:extLst>
            </p:cNvPr>
            <p:cNvCxnSpPr>
              <a:cxnSpLocks/>
            </p:cNvCxnSpPr>
            <p:nvPr/>
          </p:nvCxnSpPr>
          <p:spPr>
            <a:xfrm>
              <a:off x="3412303" y="2192420"/>
              <a:ext cx="4870053"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901D5E9-B454-064C-A0DF-EA16161C5BF7}"/>
                </a:ext>
              </a:extLst>
            </p:cNvPr>
            <p:cNvCxnSpPr>
              <a:cxnSpLocks/>
            </p:cNvCxnSpPr>
            <p:nvPr/>
          </p:nvCxnSpPr>
          <p:spPr>
            <a:xfrm>
              <a:off x="3412303" y="2379989"/>
              <a:ext cx="4870053"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D398874-BC1A-3B4F-A3A9-9B0BA244F717}"/>
                </a:ext>
              </a:extLst>
            </p:cNvPr>
            <p:cNvGrpSpPr/>
            <p:nvPr/>
          </p:nvGrpSpPr>
          <p:grpSpPr>
            <a:xfrm>
              <a:off x="2457129" y="1881554"/>
              <a:ext cx="1051445" cy="896815"/>
              <a:chOff x="2457129" y="1881554"/>
              <a:chExt cx="1051445" cy="896815"/>
            </a:xfrm>
          </p:grpSpPr>
          <p:sp>
            <p:nvSpPr>
              <p:cNvPr id="7" name="Oval 6">
                <a:extLst>
                  <a:ext uri="{FF2B5EF4-FFF2-40B4-BE49-F238E27FC236}">
                    <a16:creationId xmlns:a16="http://schemas.microsoft.com/office/drawing/2014/main" id="{ED2B9F5E-8C22-4143-AAF8-416FA644784D}"/>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66268219-CA45-8043-89F7-E18A00A9AD71}"/>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 name="Group 8">
              <a:extLst>
                <a:ext uri="{FF2B5EF4-FFF2-40B4-BE49-F238E27FC236}">
                  <a16:creationId xmlns:a16="http://schemas.microsoft.com/office/drawing/2014/main" id="{D89A5405-2231-514F-95DB-9833F2C1C722}"/>
                </a:ext>
              </a:extLst>
            </p:cNvPr>
            <p:cNvGrpSpPr/>
            <p:nvPr/>
          </p:nvGrpSpPr>
          <p:grpSpPr>
            <a:xfrm flipH="1">
              <a:off x="8241996" y="1854998"/>
              <a:ext cx="1051445" cy="896815"/>
              <a:chOff x="2457129" y="1881554"/>
              <a:chExt cx="1051445" cy="896815"/>
            </a:xfrm>
          </p:grpSpPr>
          <p:sp>
            <p:nvSpPr>
              <p:cNvPr id="10" name="Oval 9">
                <a:extLst>
                  <a:ext uri="{FF2B5EF4-FFF2-40B4-BE49-F238E27FC236}">
                    <a16:creationId xmlns:a16="http://schemas.microsoft.com/office/drawing/2014/main" id="{532DE542-1C91-284B-A052-418EBB2E1418}"/>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8046D8DB-E0CE-744A-92E1-11A622D41FA5}"/>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16" name="Group 15">
            <a:extLst>
              <a:ext uri="{FF2B5EF4-FFF2-40B4-BE49-F238E27FC236}">
                <a16:creationId xmlns:a16="http://schemas.microsoft.com/office/drawing/2014/main" id="{2A9D6110-6E39-1B43-80FA-ED0A38D7BC54}"/>
              </a:ext>
            </a:extLst>
          </p:cNvPr>
          <p:cNvGrpSpPr/>
          <p:nvPr/>
        </p:nvGrpSpPr>
        <p:grpSpPr>
          <a:xfrm>
            <a:off x="936042" y="3181268"/>
            <a:ext cx="2451753" cy="331155"/>
            <a:chOff x="2457129" y="1854998"/>
            <a:chExt cx="6836312" cy="923371"/>
          </a:xfrm>
        </p:grpSpPr>
        <p:cxnSp>
          <p:nvCxnSpPr>
            <p:cNvPr id="17" name="Straight Connector 16">
              <a:extLst>
                <a:ext uri="{FF2B5EF4-FFF2-40B4-BE49-F238E27FC236}">
                  <a16:creationId xmlns:a16="http://schemas.microsoft.com/office/drawing/2014/main" id="{562A2672-DC45-3F47-8032-C435536CCA5A}"/>
                </a:ext>
              </a:extLst>
            </p:cNvPr>
            <p:cNvCxnSpPr>
              <a:cxnSpLocks/>
            </p:cNvCxnSpPr>
            <p:nvPr/>
          </p:nvCxnSpPr>
          <p:spPr>
            <a:xfrm>
              <a:off x="3412303" y="2192420"/>
              <a:ext cx="4870053"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25DF540-3DBA-A34C-9372-C3C238A6F598}"/>
                </a:ext>
              </a:extLst>
            </p:cNvPr>
            <p:cNvCxnSpPr>
              <a:cxnSpLocks/>
            </p:cNvCxnSpPr>
            <p:nvPr/>
          </p:nvCxnSpPr>
          <p:spPr>
            <a:xfrm>
              <a:off x="3412303" y="2379989"/>
              <a:ext cx="4870053"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4517A753-DE29-CE41-A0FD-157BA825413F}"/>
                </a:ext>
              </a:extLst>
            </p:cNvPr>
            <p:cNvGrpSpPr/>
            <p:nvPr/>
          </p:nvGrpSpPr>
          <p:grpSpPr>
            <a:xfrm>
              <a:off x="2457129" y="1881554"/>
              <a:ext cx="1051445" cy="896815"/>
              <a:chOff x="2457129" y="1881554"/>
              <a:chExt cx="1051445" cy="896815"/>
            </a:xfrm>
          </p:grpSpPr>
          <p:sp>
            <p:nvSpPr>
              <p:cNvPr id="23" name="Oval 22">
                <a:extLst>
                  <a:ext uri="{FF2B5EF4-FFF2-40B4-BE49-F238E27FC236}">
                    <a16:creationId xmlns:a16="http://schemas.microsoft.com/office/drawing/2014/main" id="{A158A172-4E29-7C43-A2B7-A92F18C17273}"/>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55AE17C3-2905-A549-986D-1AD0E8D4DEEE}"/>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 name="Group 19">
              <a:extLst>
                <a:ext uri="{FF2B5EF4-FFF2-40B4-BE49-F238E27FC236}">
                  <a16:creationId xmlns:a16="http://schemas.microsoft.com/office/drawing/2014/main" id="{15A05855-9AAB-894A-9565-AB05F7490080}"/>
                </a:ext>
              </a:extLst>
            </p:cNvPr>
            <p:cNvGrpSpPr/>
            <p:nvPr/>
          </p:nvGrpSpPr>
          <p:grpSpPr>
            <a:xfrm flipH="1">
              <a:off x="8241996" y="1854998"/>
              <a:ext cx="1051445" cy="896815"/>
              <a:chOff x="2457129" y="1881554"/>
              <a:chExt cx="1051445" cy="896815"/>
            </a:xfrm>
          </p:grpSpPr>
          <p:sp>
            <p:nvSpPr>
              <p:cNvPr id="21" name="Oval 20">
                <a:extLst>
                  <a:ext uri="{FF2B5EF4-FFF2-40B4-BE49-F238E27FC236}">
                    <a16:creationId xmlns:a16="http://schemas.microsoft.com/office/drawing/2014/main" id="{F36471B9-E3D1-2D4C-9C8A-622855537744}"/>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95F21094-6FE1-5645-8FA5-366FBBC97D7C}"/>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25" name="Group 24">
            <a:extLst>
              <a:ext uri="{FF2B5EF4-FFF2-40B4-BE49-F238E27FC236}">
                <a16:creationId xmlns:a16="http://schemas.microsoft.com/office/drawing/2014/main" id="{9B4C4F58-1203-1449-AE69-761DB54B7DF2}"/>
              </a:ext>
            </a:extLst>
          </p:cNvPr>
          <p:cNvGrpSpPr/>
          <p:nvPr/>
        </p:nvGrpSpPr>
        <p:grpSpPr>
          <a:xfrm>
            <a:off x="155956" y="2380477"/>
            <a:ext cx="2148275" cy="290165"/>
            <a:chOff x="2457129" y="1854998"/>
            <a:chExt cx="6836312" cy="923371"/>
          </a:xfrm>
        </p:grpSpPr>
        <p:cxnSp>
          <p:nvCxnSpPr>
            <p:cNvPr id="26" name="Straight Connector 25">
              <a:extLst>
                <a:ext uri="{FF2B5EF4-FFF2-40B4-BE49-F238E27FC236}">
                  <a16:creationId xmlns:a16="http://schemas.microsoft.com/office/drawing/2014/main" id="{E746F838-AA40-4343-99A3-BAC7A16F4C6C}"/>
                </a:ext>
              </a:extLst>
            </p:cNvPr>
            <p:cNvCxnSpPr>
              <a:cxnSpLocks/>
            </p:cNvCxnSpPr>
            <p:nvPr/>
          </p:nvCxnSpPr>
          <p:spPr>
            <a:xfrm>
              <a:off x="3412303" y="2192420"/>
              <a:ext cx="4870053"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2C405D0-0146-0D47-9A87-322FDCDBB9DE}"/>
                </a:ext>
              </a:extLst>
            </p:cNvPr>
            <p:cNvCxnSpPr>
              <a:cxnSpLocks/>
            </p:cNvCxnSpPr>
            <p:nvPr/>
          </p:nvCxnSpPr>
          <p:spPr>
            <a:xfrm>
              <a:off x="3412303" y="2379989"/>
              <a:ext cx="4870053"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D813027-AE66-AD4B-B621-09470FFB1FB5}"/>
                </a:ext>
              </a:extLst>
            </p:cNvPr>
            <p:cNvGrpSpPr/>
            <p:nvPr/>
          </p:nvGrpSpPr>
          <p:grpSpPr>
            <a:xfrm>
              <a:off x="2457129" y="1881554"/>
              <a:ext cx="1051445" cy="896815"/>
              <a:chOff x="2457129" y="1881554"/>
              <a:chExt cx="1051445" cy="896815"/>
            </a:xfrm>
          </p:grpSpPr>
          <p:sp>
            <p:nvSpPr>
              <p:cNvPr id="32" name="Oval 31">
                <a:extLst>
                  <a:ext uri="{FF2B5EF4-FFF2-40B4-BE49-F238E27FC236}">
                    <a16:creationId xmlns:a16="http://schemas.microsoft.com/office/drawing/2014/main" id="{599FECE4-9698-8546-99E1-8AF0F2D98654}"/>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E2D01B41-4CC4-1445-AE9A-C7CFBBBA5567}"/>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9" name="Group 28">
              <a:extLst>
                <a:ext uri="{FF2B5EF4-FFF2-40B4-BE49-F238E27FC236}">
                  <a16:creationId xmlns:a16="http://schemas.microsoft.com/office/drawing/2014/main" id="{937ECC6C-A1DA-714E-812C-3C1597F9DF6B}"/>
                </a:ext>
              </a:extLst>
            </p:cNvPr>
            <p:cNvGrpSpPr/>
            <p:nvPr/>
          </p:nvGrpSpPr>
          <p:grpSpPr>
            <a:xfrm flipH="1">
              <a:off x="8241996" y="1854998"/>
              <a:ext cx="1051445" cy="896815"/>
              <a:chOff x="2457129" y="1881554"/>
              <a:chExt cx="1051445" cy="896815"/>
            </a:xfrm>
          </p:grpSpPr>
          <p:sp>
            <p:nvSpPr>
              <p:cNvPr id="30" name="Oval 29">
                <a:extLst>
                  <a:ext uri="{FF2B5EF4-FFF2-40B4-BE49-F238E27FC236}">
                    <a16:creationId xmlns:a16="http://schemas.microsoft.com/office/drawing/2014/main" id="{C26A5DBB-DC0C-BE44-85B4-242D77ABC8E3}"/>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id="{849169BF-95F3-2844-A3E0-DEB9F341D34E}"/>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35" name="Down Arrow 34">
            <a:extLst>
              <a:ext uri="{FF2B5EF4-FFF2-40B4-BE49-F238E27FC236}">
                <a16:creationId xmlns:a16="http://schemas.microsoft.com/office/drawing/2014/main" id="{F91D17A5-B4A4-FA41-89BD-25CE1FC3E768}"/>
              </a:ext>
            </a:extLst>
          </p:cNvPr>
          <p:cNvSpPr/>
          <p:nvPr/>
        </p:nvSpPr>
        <p:spPr>
          <a:xfrm>
            <a:off x="2161919" y="3662787"/>
            <a:ext cx="432115" cy="41563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TextBox 35">
            <a:extLst>
              <a:ext uri="{FF2B5EF4-FFF2-40B4-BE49-F238E27FC236}">
                <a16:creationId xmlns:a16="http://schemas.microsoft.com/office/drawing/2014/main" id="{B511E996-7E38-7047-BACE-1FF862CBA3BE}"/>
              </a:ext>
            </a:extLst>
          </p:cNvPr>
          <p:cNvSpPr txBox="1"/>
          <p:nvPr/>
        </p:nvSpPr>
        <p:spPr>
          <a:xfrm>
            <a:off x="566745" y="1685831"/>
            <a:ext cx="3622467" cy="646331"/>
          </a:xfrm>
          <a:prstGeom prst="rect">
            <a:avLst/>
          </a:prstGeom>
          <a:noFill/>
        </p:spPr>
        <p:txBody>
          <a:bodyPr wrap="none" rtlCol="0">
            <a:spAutoFit/>
          </a:bodyPr>
          <a:lstStyle/>
          <a:p>
            <a:pPr algn="ctr"/>
            <a:r>
              <a:rPr lang="en-US" dirty="0">
                <a:latin typeface="Gill Sans MT" panose="020B0502020104020203" pitchFamily="34" charset="77"/>
              </a:rPr>
              <a:t>“Continuous Long Read Sequencing”</a:t>
            </a:r>
          </a:p>
          <a:p>
            <a:pPr algn="ctr"/>
            <a:r>
              <a:rPr lang="en-US" dirty="0">
                <a:latin typeface="Gill Sans MT" panose="020B0502020104020203" pitchFamily="34" charset="77"/>
              </a:rPr>
              <a:t>(CLR)</a:t>
            </a:r>
          </a:p>
        </p:txBody>
      </p:sp>
      <p:cxnSp>
        <p:nvCxnSpPr>
          <p:cNvPr id="37" name="Straight Connector 36">
            <a:extLst>
              <a:ext uri="{FF2B5EF4-FFF2-40B4-BE49-F238E27FC236}">
                <a16:creationId xmlns:a16="http://schemas.microsoft.com/office/drawing/2014/main" id="{EFF66972-5E56-464D-A1F0-558E724C4629}"/>
              </a:ext>
            </a:extLst>
          </p:cNvPr>
          <p:cNvCxnSpPr>
            <a:cxnSpLocks/>
          </p:cNvCxnSpPr>
          <p:nvPr/>
        </p:nvCxnSpPr>
        <p:spPr>
          <a:xfrm>
            <a:off x="1683978" y="4283176"/>
            <a:ext cx="1530389"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8342660-95EB-A749-BF21-F2EEFA19279A}"/>
              </a:ext>
            </a:extLst>
          </p:cNvPr>
          <p:cNvCxnSpPr>
            <a:cxnSpLocks/>
          </p:cNvCxnSpPr>
          <p:nvPr/>
        </p:nvCxnSpPr>
        <p:spPr>
          <a:xfrm>
            <a:off x="1683978" y="4461813"/>
            <a:ext cx="170381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3B453A-7BFF-2049-BE51-0708089BDD6E}"/>
              </a:ext>
            </a:extLst>
          </p:cNvPr>
          <p:cNvCxnSpPr>
            <a:cxnSpLocks/>
          </p:cNvCxnSpPr>
          <p:nvPr/>
        </p:nvCxnSpPr>
        <p:spPr>
          <a:xfrm>
            <a:off x="1683978" y="4649240"/>
            <a:ext cx="185302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050FB5B-8940-704A-91C5-61C9C043BA63}"/>
              </a:ext>
            </a:extLst>
          </p:cNvPr>
          <p:cNvSpPr txBox="1"/>
          <p:nvPr/>
        </p:nvSpPr>
        <p:spPr>
          <a:xfrm>
            <a:off x="780583" y="4120240"/>
            <a:ext cx="926985" cy="276999"/>
          </a:xfrm>
          <a:prstGeom prst="rect">
            <a:avLst/>
          </a:prstGeom>
          <a:noFill/>
        </p:spPr>
        <p:txBody>
          <a:bodyPr wrap="none" rtlCol="0">
            <a:spAutoFit/>
          </a:bodyPr>
          <a:lstStyle/>
          <a:p>
            <a:pPr algn="ctr"/>
            <a:r>
              <a:rPr lang="en-US" sz="1200" dirty="0">
                <a:latin typeface="Gill Sans MT" panose="020B0502020104020203" pitchFamily="34" charset="77"/>
              </a:rPr>
              <a:t>Long read 1</a:t>
            </a:r>
          </a:p>
        </p:txBody>
      </p:sp>
      <p:sp>
        <p:nvSpPr>
          <p:cNvPr id="42" name="TextBox 41">
            <a:extLst>
              <a:ext uri="{FF2B5EF4-FFF2-40B4-BE49-F238E27FC236}">
                <a16:creationId xmlns:a16="http://schemas.microsoft.com/office/drawing/2014/main" id="{620845A1-E26B-BD48-88FB-120BFE923C6E}"/>
              </a:ext>
            </a:extLst>
          </p:cNvPr>
          <p:cNvSpPr txBox="1"/>
          <p:nvPr/>
        </p:nvSpPr>
        <p:spPr>
          <a:xfrm>
            <a:off x="777986" y="4307395"/>
            <a:ext cx="926985" cy="276999"/>
          </a:xfrm>
          <a:prstGeom prst="rect">
            <a:avLst/>
          </a:prstGeom>
          <a:noFill/>
        </p:spPr>
        <p:txBody>
          <a:bodyPr wrap="none" rtlCol="0">
            <a:spAutoFit/>
          </a:bodyPr>
          <a:lstStyle/>
          <a:p>
            <a:pPr algn="ctr"/>
            <a:r>
              <a:rPr lang="en-US" sz="1200" dirty="0">
                <a:latin typeface="Gill Sans MT" panose="020B0502020104020203" pitchFamily="34" charset="77"/>
              </a:rPr>
              <a:t>Long read 2</a:t>
            </a:r>
          </a:p>
        </p:txBody>
      </p:sp>
      <p:sp>
        <p:nvSpPr>
          <p:cNvPr id="43" name="TextBox 42">
            <a:extLst>
              <a:ext uri="{FF2B5EF4-FFF2-40B4-BE49-F238E27FC236}">
                <a16:creationId xmlns:a16="http://schemas.microsoft.com/office/drawing/2014/main" id="{E66D891E-5C57-B748-BA9F-5511AE81E242}"/>
              </a:ext>
            </a:extLst>
          </p:cNvPr>
          <p:cNvSpPr txBox="1"/>
          <p:nvPr/>
        </p:nvSpPr>
        <p:spPr>
          <a:xfrm>
            <a:off x="780583" y="4492093"/>
            <a:ext cx="926985" cy="276999"/>
          </a:xfrm>
          <a:prstGeom prst="rect">
            <a:avLst/>
          </a:prstGeom>
          <a:noFill/>
        </p:spPr>
        <p:txBody>
          <a:bodyPr wrap="none" rtlCol="0">
            <a:spAutoFit/>
          </a:bodyPr>
          <a:lstStyle/>
          <a:p>
            <a:pPr algn="ctr"/>
            <a:r>
              <a:rPr lang="en-US" sz="1200" dirty="0">
                <a:latin typeface="Gill Sans MT" panose="020B0502020104020203" pitchFamily="34" charset="77"/>
              </a:rPr>
              <a:t>Long read 3</a:t>
            </a:r>
          </a:p>
        </p:txBody>
      </p:sp>
      <p:cxnSp>
        <p:nvCxnSpPr>
          <p:cNvPr id="44" name="Straight Connector 43">
            <a:extLst>
              <a:ext uri="{FF2B5EF4-FFF2-40B4-BE49-F238E27FC236}">
                <a16:creationId xmlns:a16="http://schemas.microsoft.com/office/drawing/2014/main" id="{D82DA0ED-39F6-1A40-9DE6-CB231417C83E}"/>
              </a:ext>
            </a:extLst>
          </p:cNvPr>
          <p:cNvCxnSpPr>
            <a:cxnSpLocks/>
          </p:cNvCxnSpPr>
          <p:nvPr/>
        </p:nvCxnSpPr>
        <p:spPr>
          <a:xfrm>
            <a:off x="1682488" y="5005586"/>
            <a:ext cx="196838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4515128-1CD1-AF40-A1B6-9DA136E7EDA3}"/>
              </a:ext>
            </a:extLst>
          </p:cNvPr>
          <p:cNvSpPr txBox="1"/>
          <p:nvPr/>
        </p:nvSpPr>
        <p:spPr>
          <a:xfrm>
            <a:off x="223675" y="4858459"/>
            <a:ext cx="1483098" cy="276999"/>
          </a:xfrm>
          <a:prstGeom prst="rect">
            <a:avLst/>
          </a:prstGeom>
          <a:noFill/>
        </p:spPr>
        <p:txBody>
          <a:bodyPr wrap="none" rtlCol="0">
            <a:spAutoFit/>
          </a:bodyPr>
          <a:lstStyle/>
          <a:p>
            <a:pPr algn="ctr"/>
            <a:r>
              <a:rPr lang="en-US" sz="1200" dirty="0">
                <a:latin typeface="Gill Sans MT" panose="020B0502020104020203" pitchFamily="34" charset="77"/>
              </a:rPr>
              <a:t>Consensus sequence</a:t>
            </a:r>
          </a:p>
        </p:txBody>
      </p:sp>
      <p:sp>
        <p:nvSpPr>
          <p:cNvPr id="48" name="TextBox 47">
            <a:extLst>
              <a:ext uri="{FF2B5EF4-FFF2-40B4-BE49-F238E27FC236}">
                <a16:creationId xmlns:a16="http://schemas.microsoft.com/office/drawing/2014/main" id="{9A9B6C5F-F4A4-614F-BB12-1E700CB7C31A}"/>
              </a:ext>
            </a:extLst>
          </p:cNvPr>
          <p:cNvSpPr txBox="1"/>
          <p:nvPr/>
        </p:nvSpPr>
        <p:spPr>
          <a:xfrm>
            <a:off x="1166677" y="5224758"/>
            <a:ext cx="2684453" cy="553998"/>
          </a:xfrm>
          <a:prstGeom prst="rect">
            <a:avLst/>
          </a:prstGeom>
          <a:noFill/>
        </p:spPr>
        <p:txBody>
          <a:bodyPr wrap="none" rtlCol="0">
            <a:spAutoFit/>
          </a:bodyPr>
          <a:lstStyle/>
          <a:p>
            <a:pPr algn="ctr"/>
            <a:r>
              <a:rPr lang="en-US" sz="1500" dirty="0">
                <a:latin typeface="Gill Sans MT" panose="020B0502020104020203" pitchFamily="34" charset="77"/>
              </a:rPr>
              <a:t>Long reads &gt;20kb. Up to 175KB</a:t>
            </a:r>
          </a:p>
          <a:p>
            <a:pPr algn="ctr"/>
            <a:r>
              <a:rPr lang="en-US" sz="1500" dirty="0">
                <a:latin typeface="Gill Sans MT" panose="020B0502020104020203" pitchFamily="34" charset="77"/>
              </a:rPr>
              <a:t>~90% accuracy</a:t>
            </a:r>
          </a:p>
        </p:txBody>
      </p:sp>
      <p:grpSp>
        <p:nvGrpSpPr>
          <p:cNvPr id="49" name="Group 48">
            <a:extLst>
              <a:ext uri="{FF2B5EF4-FFF2-40B4-BE49-F238E27FC236}">
                <a16:creationId xmlns:a16="http://schemas.microsoft.com/office/drawing/2014/main" id="{8CF0A53F-596F-8440-807B-43C29D4A4041}"/>
              </a:ext>
            </a:extLst>
          </p:cNvPr>
          <p:cNvGrpSpPr/>
          <p:nvPr/>
        </p:nvGrpSpPr>
        <p:grpSpPr>
          <a:xfrm>
            <a:off x="5582024" y="2607040"/>
            <a:ext cx="2148275" cy="290165"/>
            <a:chOff x="2457129" y="1854998"/>
            <a:chExt cx="6836312" cy="923371"/>
          </a:xfrm>
        </p:grpSpPr>
        <p:cxnSp>
          <p:nvCxnSpPr>
            <p:cNvPr id="50" name="Straight Connector 49">
              <a:extLst>
                <a:ext uri="{FF2B5EF4-FFF2-40B4-BE49-F238E27FC236}">
                  <a16:creationId xmlns:a16="http://schemas.microsoft.com/office/drawing/2014/main" id="{975A0E8F-AF5E-D149-B32D-E0864BAD7234}"/>
                </a:ext>
              </a:extLst>
            </p:cNvPr>
            <p:cNvCxnSpPr>
              <a:cxnSpLocks/>
            </p:cNvCxnSpPr>
            <p:nvPr/>
          </p:nvCxnSpPr>
          <p:spPr>
            <a:xfrm>
              <a:off x="3412303" y="2192420"/>
              <a:ext cx="4870053"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C42012-5C51-964E-82B2-3BC2D71811F1}"/>
                </a:ext>
              </a:extLst>
            </p:cNvPr>
            <p:cNvCxnSpPr>
              <a:cxnSpLocks/>
            </p:cNvCxnSpPr>
            <p:nvPr/>
          </p:nvCxnSpPr>
          <p:spPr>
            <a:xfrm>
              <a:off x="3412303" y="2379989"/>
              <a:ext cx="4870053"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C92BF822-1C47-5A4B-8B48-8343CC004C10}"/>
                </a:ext>
              </a:extLst>
            </p:cNvPr>
            <p:cNvGrpSpPr/>
            <p:nvPr/>
          </p:nvGrpSpPr>
          <p:grpSpPr>
            <a:xfrm>
              <a:off x="2457129" y="1881554"/>
              <a:ext cx="1051445" cy="896815"/>
              <a:chOff x="2457129" y="1881554"/>
              <a:chExt cx="1051445" cy="896815"/>
            </a:xfrm>
          </p:grpSpPr>
          <p:sp>
            <p:nvSpPr>
              <p:cNvPr id="56" name="Oval 55">
                <a:extLst>
                  <a:ext uri="{FF2B5EF4-FFF2-40B4-BE49-F238E27FC236}">
                    <a16:creationId xmlns:a16="http://schemas.microsoft.com/office/drawing/2014/main" id="{03CAE2D6-F27C-054C-B16A-BC0E8AD07FD0}"/>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Rectangle 56">
                <a:extLst>
                  <a:ext uri="{FF2B5EF4-FFF2-40B4-BE49-F238E27FC236}">
                    <a16:creationId xmlns:a16="http://schemas.microsoft.com/office/drawing/2014/main" id="{9FB59EF6-8240-7B4A-966B-A041ACC4B8CD}"/>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3" name="Group 52">
              <a:extLst>
                <a:ext uri="{FF2B5EF4-FFF2-40B4-BE49-F238E27FC236}">
                  <a16:creationId xmlns:a16="http://schemas.microsoft.com/office/drawing/2014/main" id="{1D66B072-03D4-2643-A514-FA61F7A9368D}"/>
                </a:ext>
              </a:extLst>
            </p:cNvPr>
            <p:cNvGrpSpPr/>
            <p:nvPr/>
          </p:nvGrpSpPr>
          <p:grpSpPr>
            <a:xfrm flipH="1">
              <a:off x="8241996" y="1854998"/>
              <a:ext cx="1051445" cy="896815"/>
              <a:chOff x="2457129" y="1881554"/>
              <a:chExt cx="1051445" cy="896815"/>
            </a:xfrm>
          </p:grpSpPr>
          <p:sp>
            <p:nvSpPr>
              <p:cNvPr id="54" name="Oval 53">
                <a:extLst>
                  <a:ext uri="{FF2B5EF4-FFF2-40B4-BE49-F238E27FC236}">
                    <a16:creationId xmlns:a16="http://schemas.microsoft.com/office/drawing/2014/main" id="{17A08797-9244-5340-8207-014B5E25ABC4}"/>
                  </a:ext>
                </a:extLst>
              </p:cNvPr>
              <p:cNvSpPr/>
              <p:nvPr/>
            </p:nvSpPr>
            <p:spPr>
              <a:xfrm>
                <a:off x="2457129" y="1881554"/>
                <a:ext cx="967154" cy="896815"/>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Rectangle 54">
                <a:extLst>
                  <a:ext uri="{FF2B5EF4-FFF2-40B4-BE49-F238E27FC236}">
                    <a16:creationId xmlns:a16="http://schemas.microsoft.com/office/drawing/2014/main" id="{4A921169-0BAA-9441-BDBF-8DE5CCEC4D04}"/>
                  </a:ext>
                </a:extLst>
              </p:cNvPr>
              <p:cNvSpPr/>
              <p:nvPr/>
            </p:nvSpPr>
            <p:spPr>
              <a:xfrm>
                <a:off x="3316031" y="2142393"/>
                <a:ext cx="192543" cy="3220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58" name="TextBox 57">
            <a:extLst>
              <a:ext uri="{FF2B5EF4-FFF2-40B4-BE49-F238E27FC236}">
                <a16:creationId xmlns:a16="http://schemas.microsoft.com/office/drawing/2014/main" id="{8D946322-FAA2-E74E-8636-447CAC88ACB6}"/>
              </a:ext>
            </a:extLst>
          </p:cNvPr>
          <p:cNvSpPr txBox="1"/>
          <p:nvPr/>
        </p:nvSpPr>
        <p:spPr>
          <a:xfrm>
            <a:off x="4998176" y="1710473"/>
            <a:ext cx="3315972" cy="646331"/>
          </a:xfrm>
          <a:prstGeom prst="rect">
            <a:avLst/>
          </a:prstGeom>
          <a:noFill/>
        </p:spPr>
        <p:txBody>
          <a:bodyPr wrap="none" rtlCol="0">
            <a:spAutoFit/>
          </a:bodyPr>
          <a:lstStyle/>
          <a:p>
            <a:pPr algn="ctr"/>
            <a:r>
              <a:rPr lang="en-US" dirty="0">
                <a:latin typeface="Gill Sans MT" panose="020B0502020104020203" pitchFamily="34" charset="77"/>
              </a:rPr>
              <a:t>“Circular Consensus Sequencing”</a:t>
            </a:r>
          </a:p>
          <a:p>
            <a:pPr algn="ctr"/>
            <a:r>
              <a:rPr lang="en-US" dirty="0">
                <a:latin typeface="Gill Sans MT" panose="020B0502020104020203" pitchFamily="34" charset="77"/>
              </a:rPr>
              <a:t>(CCS, or “</a:t>
            </a:r>
            <a:r>
              <a:rPr lang="en-US" dirty="0" err="1">
                <a:latin typeface="Gill Sans MT" panose="020B0502020104020203" pitchFamily="34" charset="77"/>
              </a:rPr>
              <a:t>Hifi</a:t>
            </a:r>
            <a:r>
              <a:rPr lang="en-US" dirty="0">
                <a:latin typeface="Gill Sans MT" panose="020B0502020104020203" pitchFamily="34" charset="77"/>
              </a:rPr>
              <a:t>”) </a:t>
            </a:r>
          </a:p>
        </p:txBody>
      </p:sp>
      <p:sp>
        <p:nvSpPr>
          <p:cNvPr id="68" name="Down Arrow 67">
            <a:extLst>
              <a:ext uri="{FF2B5EF4-FFF2-40B4-BE49-F238E27FC236}">
                <a16:creationId xmlns:a16="http://schemas.microsoft.com/office/drawing/2014/main" id="{5A7D181C-056E-F145-9D2D-364ED4BCD90F}"/>
              </a:ext>
            </a:extLst>
          </p:cNvPr>
          <p:cNvSpPr/>
          <p:nvPr/>
        </p:nvSpPr>
        <p:spPr>
          <a:xfrm>
            <a:off x="6431319" y="2941774"/>
            <a:ext cx="432115" cy="41563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7" name="Group 86">
            <a:extLst>
              <a:ext uri="{FF2B5EF4-FFF2-40B4-BE49-F238E27FC236}">
                <a16:creationId xmlns:a16="http://schemas.microsoft.com/office/drawing/2014/main" id="{B891788E-EA16-614A-87C5-E7F2C5C60044}"/>
              </a:ext>
            </a:extLst>
          </p:cNvPr>
          <p:cNvGrpSpPr/>
          <p:nvPr/>
        </p:nvGrpSpPr>
        <p:grpSpPr>
          <a:xfrm>
            <a:off x="5823603" y="3634518"/>
            <a:ext cx="298687" cy="185552"/>
            <a:chOff x="7027290" y="3583139"/>
            <a:chExt cx="398249" cy="375751"/>
          </a:xfrm>
        </p:grpSpPr>
        <p:sp>
          <p:nvSpPr>
            <p:cNvPr id="85" name="Oval 84">
              <a:extLst>
                <a:ext uri="{FF2B5EF4-FFF2-40B4-BE49-F238E27FC236}">
                  <a16:creationId xmlns:a16="http://schemas.microsoft.com/office/drawing/2014/main" id="{EBA40289-02FD-5547-BE37-6E1F406FBE0D}"/>
                </a:ext>
              </a:extLst>
            </p:cNvPr>
            <p:cNvSpPr/>
            <p:nvPr/>
          </p:nvSpPr>
          <p:spPr>
            <a:xfrm>
              <a:off x="7027290" y="3636928"/>
              <a:ext cx="274464" cy="254503"/>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Rectangle 85">
              <a:extLst>
                <a:ext uri="{FF2B5EF4-FFF2-40B4-BE49-F238E27FC236}">
                  <a16:creationId xmlns:a16="http://schemas.microsoft.com/office/drawing/2014/main" id="{DFA9B3B8-E78B-F345-B88D-C9CD5A86BB55}"/>
                </a:ext>
              </a:extLst>
            </p:cNvPr>
            <p:cNvSpPr/>
            <p:nvPr/>
          </p:nvSpPr>
          <p:spPr>
            <a:xfrm flipH="1">
              <a:off x="7151075" y="3583139"/>
              <a:ext cx="274464" cy="3757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88" name="Group 87">
            <a:extLst>
              <a:ext uri="{FF2B5EF4-FFF2-40B4-BE49-F238E27FC236}">
                <a16:creationId xmlns:a16="http://schemas.microsoft.com/office/drawing/2014/main" id="{5671AF8B-9DDF-464B-934E-1C23672CF801}"/>
              </a:ext>
            </a:extLst>
          </p:cNvPr>
          <p:cNvGrpSpPr/>
          <p:nvPr/>
        </p:nvGrpSpPr>
        <p:grpSpPr>
          <a:xfrm flipH="1">
            <a:off x="7232969" y="3730414"/>
            <a:ext cx="298687" cy="185552"/>
            <a:chOff x="7027290" y="3583139"/>
            <a:chExt cx="398249" cy="375751"/>
          </a:xfrm>
        </p:grpSpPr>
        <p:sp>
          <p:nvSpPr>
            <p:cNvPr id="89" name="Oval 88">
              <a:extLst>
                <a:ext uri="{FF2B5EF4-FFF2-40B4-BE49-F238E27FC236}">
                  <a16:creationId xmlns:a16="http://schemas.microsoft.com/office/drawing/2014/main" id="{A90826F2-0899-D340-B2C6-6444FF612ACF}"/>
                </a:ext>
              </a:extLst>
            </p:cNvPr>
            <p:cNvSpPr/>
            <p:nvPr/>
          </p:nvSpPr>
          <p:spPr>
            <a:xfrm>
              <a:off x="7027290" y="3636928"/>
              <a:ext cx="274464" cy="254503"/>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Rectangle 89">
              <a:extLst>
                <a:ext uri="{FF2B5EF4-FFF2-40B4-BE49-F238E27FC236}">
                  <a16:creationId xmlns:a16="http://schemas.microsoft.com/office/drawing/2014/main" id="{DD1A0BD4-0A80-7C4B-A543-6ED2B69A2986}"/>
                </a:ext>
              </a:extLst>
            </p:cNvPr>
            <p:cNvSpPr/>
            <p:nvPr/>
          </p:nvSpPr>
          <p:spPr>
            <a:xfrm flipH="1">
              <a:off x="7151075" y="3583139"/>
              <a:ext cx="274464" cy="3757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1" name="Group 90">
            <a:extLst>
              <a:ext uri="{FF2B5EF4-FFF2-40B4-BE49-F238E27FC236}">
                <a16:creationId xmlns:a16="http://schemas.microsoft.com/office/drawing/2014/main" id="{E0832EBE-D93A-894F-B289-3BBD2A095ECF}"/>
              </a:ext>
            </a:extLst>
          </p:cNvPr>
          <p:cNvGrpSpPr/>
          <p:nvPr/>
        </p:nvGrpSpPr>
        <p:grpSpPr>
          <a:xfrm>
            <a:off x="5822183" y="3880383"/>
            <a:ext cx="298687" cy="185552"/>
            <a:chOff x="7027290" y="3583139"/>
            <a:chExt cx="398249" cy="375751"/>
          </a:xfrm>
        </p:grpSpPr>
        <p:sp>
          <p:nvSpPr>
            <p:cNvPr id="92" name="Oval 91">
              <a:extLst>
                <a:ext uri="{FF2B5EF4-FFF2-40B4-BE49-F238E27FC236}">
                  <a16:creationId xmlns:a16="http://schemas.microsoft.com/office/drawing/2014/main" id="{7F829FEC-F290-8B47-A4D8-E519B12ECFCA}"/>
                </a:ext>
              </a:extLst>
            </p:cNvPr>
            <p:cNvSpPr/>
            <p:nvPr/>
          </p:nvSpPr>
          <p:spPr>
            <a:xfrm>
              <a:off x="7027290" y="3636928"/>
              <a:ext cx="274464" cy="254503"/>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3" name="Rectangle 92">
              <a:extLst>
                <a:ext uri="{FF2B5EF4-FFF2-40B4-BE49-F238E27FC236}">
                  <a16:creationId xmlns:a16="http://schemas.microsoft.com/office/drawing/2014/main" id="{70A6E5FD-8F46-084A-A4C6-2A5C6B5C7AF5}"/>
                </a:ext>
              </a:extLst>
            </p:cNvPr>
            <p:cNvSpPr/>
            <p:nvPr/>
          </p:nvSpPr>
          <p:spPr>
            <a:xfrm flipH="1">
              <a:off x="7151075" y="3583139"/>
              <a:ext cx="274464" cy="3757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4" name="Group 93">
            <a:extLst>
              <a:ext uri="{FF2B5EF4-FFF2-40B4-BE49-F238E27FC236}">
                <a16:creationId xmlns:a16="http://schemas.microsoft.com/office/drawing/2014/main" id="{7125BBF9-D724-8E44-9E42-FD0967C0313B}"/>
              </a:ext>
            </a:extLst>
          </p:cNvPr>
          <p:cNvGrpSpPr/>
          <p:nvPr/>
        </p:nvGrpSpPr>
        <p:grpSpPr>
          <a:xfrm flipH="1">
            <a:off x="7239047" y="3986868"/>
            <a:ext cx="298687" cy="185552"/>
            <a:chOff x="7027290" y="3583139"/>
            <a:chExt cx="398249" cy="375751"/>
          </a:xfrm>
        </p:grpSpPr>
        <p:sp>
          <p:nvSpPr>
            <p:cNvPr id="95" name="Oval 94">
              <a:extLst>
                <a:ext uri="{FF2B5EF4-FFF2-40B4-BE49-F238E27FC236}">
                  <a16:creationId xmlns:a16="http://schemas.microsoft.com/office/drawing/2014/main" id="{F42CC190-2A2D-E643-A0F4-0A3501E4A976}"/>
                </a:ext>
              </a:extLst>
            </p:cNvPr>
            <p:cNvSpPr/>
            <p:nvPr/>
          </p:nvSpPr>
          <p:spPr>
            <a:xfrm>
              <a:off x="7027290" y="3636928"/>
              <a:ext cx="274464" cy="254503"/>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Rectangle 95">
              <a:extLst>
                <a:ext uri="{FF2B5EF4-FFF2-40B4-BE49-F238E27FC236}">
                  <a16:creationId xmlns:a16="http://schemas.microsoft.com/office/drawing/2014/main" id="{534382C2-CC8E-344A-8432-D0D01E6605F7}"/>
                </a:ext>
              </a:extLst>
            </p:cNvPr>
            <p:cNvSpPr/>
            <p:nvPr/>
          </p:nvSpPr>
          <p:spPr>
            <a:xfrm flipH="1">
              <a:off x="7151075" y="3583139"/>
              <a:ext cx="274464" cy="3757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7" name="Group 96">
            <a:extLst>
              <a:ext uri="{FF2B5EF4-FFF2-40B4-BE49-F238E27FC236}">
                <a16:creationId xmlns:a16="http://schemas.microsoft.com/office/drawing/2014/main" id="{521AAB8F-0A5C-4140-A3B4-040AC9DCEAAE}"/>
              </a:ext>
            </a:extLst>
          </p:cNvPr>
          <p:cNvGrpSpPr/>
          <p:nvPr/>
        </p:nvGrpSpPr>
        <p:grpSpPr>
          <a:xfrm>
            <a:off x="5816104" y="4105624"/>
            <a:ext cx="298687" cy="185552"/>
            <a:chOff x="7027290" y="3583139"/>
            <a:chExt cx="398249" cy="375751"/>
          </a:xfrm>
        </p:grpSpPr>
        <p:sp>
          <p:nvSpPr>
            <p:cNvPr id="98" name="Oval 97">
              <a:extLst>
                <a:ext uri="{FF2B5EF4-FFF2-40B4-BE49-F238E27FC236}">
                  <a16:creationId xmlns:a16="http://schemas.microsoft.com/office/drawing/2014/main" id="{3DE338D3-F6B9-4345-802D-E6C02F4997FA}"/>
                </a:ext>
              </a:extLst>
            </p:cNvPr>
            <p:cNvSpPr/>
            <p:nvPr/>
          </p:nvSpPr>
          <p:spPr>
            <a:xfrm>
              <a:off x="7027290" y="3636928"/>
              <a:ext cx="274464" cy="254503"/>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Rectangle 98">
              <a:extLst>
                <a:ext uri="{FF2B5EF4-FFF2-40B4-BE49-F238E27FC236}">
                  <a16:creationId xmlns:a16="http://schemas.microsoft.com/office/drawing/2014/main" id="{0DDFEF54-D06F-8043-9263-B45FCFD4337D}"/>
                </a:ext>
              </a:extLst>
            </p:cNvPr>
            <p:cNvSpPr/>
            <p:nvPr/>
          </p:nvSpPr>
          <p:spPr>
            <a:xfrm flipH="1">
              <a:off x="7151075" y="3583139"/>
              <a:ext cx="274464" cy="3757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00" name="Group 99">
            <a:extLst>
              <a:ext uri="{FF2B5EF4-FFF2-40B4-BE49-F238E27FC236}">
                <a16:creationId xmlns:a16="http://schemas.microsoft.com/office/drawing/2014/main" id="{34E237C3-A895-5146-9DE8-BC98BA651BAD}"/>
              </a:ext>
            </a:extLst>
          </p:cNvPr>
          <p:cNvGrpSpPr/>
          <p:nvPr/>
        </p:nvGrpSpPr>
        <p:grpSpPr>
          <a:xfrm flipH="1">
            <a:off x="7231897" y="4212613"/>
            <a:ext cx="298687" cy="185552"/>
            <a:chOff x="7027290" y="3583139"/>
            <a:chExt cx="398249" cy="375751"/>
          </a:xfrm>
        </p:grpSpPr>
        <p:sp>
          <p:nvSpPr>
            <p:cNvPr id="101" name="Oval 100">
              <a:extLst>
                <a:ext uri="{FF2B5EF4-FFF2-40B4-BE49-F238E27FC236}">
                  <a16:creationId xmlns:a16="http://schemas.microsoft.com/office/drawing/2014/main" id="{E656B49A-1768-5C45-A471-4954B8311EFB}"/>
                </a:ext>
              </a:extLst>
            </p:cNvPr>
            <p:cNvSpPr/>
            <p:nvPr/>
          </p:nvSpPr>
          <p:spPr>
            <a:xfrm>
              <a:off x="7027290" y="3636928"/>
              <a:ext cx="274464" cy="254503"/>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Rectangle 101">
              <a:extLst>
                <a:ext uri="{FF2B5EF4-FFF2-40B4-BE49-F238E27FC236}">
                  <a16:creationId xmlns:a16="http://schemas.microsoft.com/office/drawing/2014/main" id="{9AD9C908-03D6-D442-9EC6-E5E5925A986A}"/>
                </a:ext>
              </a:extLst>
            </p:cNvPr>
            <p:cNvSpPr/>
            <p:nvPr/>
          </p:nvSpPr>
          <p:spPr>
            <a:xfrm flipH="1">
              <a:off x="7151075" y="3583139"/>
              <a:ext cx="274464" cy="3757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77" name="Straight Connector 76">
            <a:extLst>
              <a:ext uri="{FF2B5EF4-FFF2-40B4-BE49-F238E27FC236}">
                <a16:creationId xmlns:a16="http://schemas.microsoft.com/office/drawing/2014/main" id="{161ED6BB-2ACE-5944-8940-D1570ABB75F6}"/>
              </a:ext>
            </a:extLst>
          </p:cNvPr>
          <p:cNvCxnSpPr>
            <a:cxnSpLocks/>
          </p:cNvCxnSpPr>
          <p:nvPr/>
        </p:nvCxnSpPr>
        <p:spPr>
          <a:xfrm>
            <a:off x="5912434" y="3662786"/>
            <a:ext cx="1530389"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9E5C963-ACD0-C148-ABA1-FD4C438B822D}"/>
              </a:ext>
            </a:extLst>
          </p:cNvPr>
          <p:cNvCxnSpPr>
            <a:cxnSpLocks/>
          </p:cNvCxnSpPr>
          <p:nvPr/>
        </p:nvCxnSpPr>
        <p:spPr>
          <a:xfrm>
            <a:off x="5912434" y="3777086"/>
            <a:ext cx="1530389"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F183298-0E47-C242-BBC5-9BED5FE93B3C}"/>
              </a:ext>
            </a:extLst>
          </p:cNvPr>
          <p:cNvCxnSpPr>
            <a:cxnSpLocks/>
          </p:cNvCxnSpPr>
          <p:nvPr/>
        </p:nvCxnSpPr>
        <p:spPr>
          <a:xfrm>
            <a:off x="5912434" y="3902069"/>
            <a:ext cx="1530389"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FA9E6C-EC6E-0A4A-BC54-3AEFEA5908F8}"/>
              </a:ext>
            </a:extLst>
          </p:cNvPr>
          <p:cNvCxnSpPr>
            <a:cxnSpLocks/>
          </p:cNvCxnSpPr>
          <p:nvPr/>
        </p:nvCxnSpPr>
        <p:spPr>
          <a:xfrm>
            <a:off x="5912434" y="4016369"/>
            <a:ext cx="1530389"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DBCCD3-758D-FC46-9D24-F0BBB3A631C1}"/>
              </a:ext>
            </a:extLst>
          </p:cNvPr>
          <p:cNvCxnSpPr>
            <a:cxnSpLocks/>
          </p:cNvCxnSpPr>
          <p:nvPr/>
        </p:nvCxnSpPr>
        <p:spPr>
          <a:xfrm>
            <a:off x="5912434" y="4138511"/>
            <a:ext cx="1530389"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F3F3E2D-B302-6D4A-828B-036DC7DBB7C4}"/>
              </a:ext>
            </a:extLst>
          </p:cNvPr>
          <p:cNvCxnSpPr>
            <a:cxnSpLocks/>
          </p:cNvCxnSpPr>
          <p:nvPr/>
        </p:nvCxnSpPr>
        <p:spPr>
          <a:xfrm>
            <a:off x="5912434" y="4252811"/>
            <a:ext cx="1530389"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21E488A-C2F0-7C44-B1CD-F740A514E3A7}"/>
              </a:ext>
            </a:extLst>
          </p:cNvPr>
          <p:cNvCxnSpPr>
            <a:cxnSpLocks/>
          </p:cNvCxnSpPr>
          <p:nvPr/>
        </p:nvCxnSpPr>
        <p:spPr>
          <a:xfrm>
            <a:off x="5912434" y="4377793"/>
            <a:ext cx="1530389"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2B0092E-6936-0948-9244-19AAD86512CE}"/>
              </a:ext>
            </a:extLst>
          </p:cNvPr>
          <p:cNvCxnSpPr>
            <a:cxnSpLocks/>
          </p:cNvCxnSpPr>
          <p:nvPr/>
        </p:nvCxnSpPr>
        <p:spPr>
          <a:xfrm>
            <a:off x="5912434" y="4492093"/>
            <a:ext cx="1530389"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36C19D50-C69C-5043-9B11-B840B6CA3528}"/>
              </a:ext>
            </a:extLst>
          </p:cNvPr>
          <p:cNvSpPr txBox="1"/>
          <p:nvPr/>
        </p:nvSpPr>
        <p:spPr>
          <a:xfrm>
            <a:off x="4978834" y="3507560"/>
            <a:ext cx="805157" cy="276999"/>
          </a:xfrm>
          <a:prstGeom prst="rect">
            <a:avLst/>
          </a:prstGeom>
          <a:noFill/>
        </p:spPr>
        <p:txBody>
          <a:bodyPr wrap="none" rtlCol="0">
            <a:spAutoFit/>
          </a:bodyPr>
          <a:lstStyle/>
          <a:p>
            <a:pPr algn="ctr"/>
            <a:r>
              <a:rPr lang="en-US" sz="1200" dirty="0">
                <a:latin typeface="Gill Sans MT" panose="020B0502020104020203" pitchFamily="34" charset="77"/>
              </a:rPr>
              <a:t>Subread 1</a:t>
            </a:r>
          </a:p>
        </p:txBody>
      </p:sp>
      <p:sp>
        <p:nvSpPr>
          <p:cNvPr id="107" name="TextBox 106">
            <a:extLst>
              <a:ext uri="{FF2B5EF4-FFF2-40B4-BE49-F238E27FC236}">
                <a16:creationId xmlns:a16="http://schemas.microsoft.com/office/drawing/2014/main" id="{ABB047AE-95EF-1448-9A72-F746DF000FF2}"/>
              </a:ext>
            </a:extLst>
          </p:cNvPr>
          <p:cNvSpPr txBox="1"/>
          <p:nvPr/>
        </p:nvSpPr>
        <p:spPr>
          <a:xfrm>
            <a:off x="4982002" y="4297309"/>
            <a:ext cx="805157" cy="276999"/>
          </a:xfrm>
          <a:prstGeom prst="rect">
            <a:avLst/>
          </a:prstGeom>
          <a:noFill/>
        </p:spPr>
        <p:txBody>
          <a:bodyPr wrap="none" rtlCol="0">
            <a:spAutoFit/>
          </a:bodyPr>
          <a:lstStyle/>
          <a:p>
            <a:pPr algn="ctr"/>
            <a:r>
              <a:rPr lang="en-US" sz="1200" dirty="0">
                <a:latin typeface="Gill Sans MT" panose="020B0502020104020203" pitchFamily="34" charset="77"/>
              </a:rPr>
              <a:t>Subread n</a:t>
            </a:r>
          </a:p>
        </p:txBody>
      </p:sp>
      <p:cxnSp>
        <p:nvCxnSpPr>
          <p:cNvPr id="109" name="Straight Connector 108">
            <a:extLst>
              <a:ext uri="{FF2B5EF4-FFF2-40B4-BE49-F238E27FC236}">
                <a16:creationId xmlns:a16="http://schemas.microsoft.com/office/drawing/2014/main" id="{2D007A55-CC6C-944C-93E1-25801EAA0EB2}"/>
              </a:ext>
            </a:extLst>
          </p:cNvPr>
          <p:cNvCxnSpPr>
            <a:cxnSpLocks/>
          </p:cNvCxnSpPr>
          <p:nvPr/>
        </p:nvCxnSpPr>
        <p:spPr>
          <a:xfrm>
            <a:off x="5761910" y="4858458"/>
            <a:ext cx="196838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9A9BA79B-D046-2248-9303-7D83EE48FBF2}"/>
              </a:ext>
            </a:extLst>
          </p:cNvPr>
          <p:cNvSpPr txBox="1"/>
          <p:nvPr/>
        </p:nvSpPr>
        <p:spPr>
          <a:xfrm>
            <a:off x="4666179" y="4711330"/>
            <a:ext cx="756938" cy="276999"/>
          </a:xfrm>
          <a:prstGeom prst="rect">
            <a:avLst/>
          </a:prstGeom>
          <a:noFill/>
        </p:spPr>
        <p:txBody>
          <a:bodyPr wrap="none" rtlCol="0">
            <a:spAutoFit/>
          </a:bodyPr>
          <a:lstStyle/>
          <a:p>
            <a:pPr algn="ctr"/>
            <a:r>
              <a:rPr lang="en-US" sz="1200" dirty="0" err="1">
                <a:latin typeface="Gill Sans MT" panose="020B0502020104020203" pitchFamily="34" charset="77"/>
              </a:rPr>
              <a:t>Hifi</a:t>
            </a:r>
            <a:r>
              <a:rPr lang="en-US" sz="1200" dirty="0">
                <a:latin typeface="Gill Sans MT" panose="020B0502020104020203" pitchFamily="34" charset="77"/>
              </a:rPr>
              <a:t> Read</a:t>
            </a:r>
          </a:p>
        </p:txBody>
      </p:sp>
      <p:sp>
        <p:nvSpPr>
          <p:cNvPr id="111" name="TextBox 110">
            <a:extLst>
              <a:ext uri="{FF2B5EF4-FFF2-40B4-BE49-F238E27FC236}">
                <a16:creationId xmlns:a16="http://schemas.microsoft.com/office/drawing/2014/main" id="{EA6F313E-56E5-0349-87E7-0D30196E250E}"/>
              </a:ext>
            </a:extLst>
          </p:cNvPr>
          <p:cNvSpPr txBox="1"/>
          <p:nvPr/>
        </p:nvSpPr>
        <p:spPr>
          <a:xfrm>
            <a:off x="5969407" y="5117515"/>
            <a:ext cx="1578638" cy="553998"/>
          </a:xfrm>
          <a:prstGeom prst="rect">
            <a:avLst/>
          </a:prstGeom>
          <a:noFill/>
        </p:spPr>
        <p:txBody>
          <a:bodyPr wrap="none" rtlCol="0">
            <a:spAutoFit/>
          </a:bodyPr>
          <a:lstStyle/>
          <a:p>
            <a:pPr algn="ctr"/>
            <a:r>
              <a:rPr lang="en-US" sz="1500" dirty="0">
                <a:latin typeface="Gill Sans MT" panose="020B0502020104020203" pitchFamily="34" charset="77"/>
              </a:rPr>
              <a:t>Long reads &lt;20kb</a:t>
            </a:r>
          </a:p>
          <a:p>
            <a:pPr algn="ctr"/>
            <a:r>
              <a:rPr lang="en-US" sz="1500" dirty="0">
                <a:latin typeface="Gill Sans MT" panose="020B0502020104020203" pitchFamily="34" charset="77"/>
              </a:rPr>
              <a:t>&gt;99% accuracy</a:t>
            </a:r>
          </a:p>
        </p:txBody>
      </p:sp>
      <p:cxnSp>
        <p:nvCxnSpPr>
          <p:cNvPr id="108" name="Straight Connector 107">
            <a:extLst>
              <a:ext uri="{FF2B5EF4-FFF2-40B4-BE49-F238E27FC236}">
                <a16:creationId xmlns:a16="http://schemas.microsoft.com/office/drawing/2014/main" id="{A35BE498-254E-EA4C-883B-3669A6BC711A}"/>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12" name="Rectangle 111">
            <a:extLst>
              <a:ext uri="{FF2B5EF4-FFF2-40B4-BE49-F238E27FC236}">
                <a16:creationId xmlns:a16="http://schemas.microsoft.com/office/drawing/2014/main" id="{1A0AFEAD-9BD3-5E42-89CB-D60BC29DF338}"/>
              </a:ext>
            </a:extLst>
          </p:cNvPr>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PacBio can be run in two modes</a:t>
            </a:r>
          </a:p>
        </p:txBody>
      </p:sp>
    </p:spTree>
    <p:extLst>
      <p:ext uri="{BB962C8B-B14F-4D97-AF65-F5344CB8AC3E}">
        <p14:creationId xmlns:p14="http://schemas.microsoft.com/office/powerpoint/2010/main" val="3448215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66ECC9C-9C16-4F4C-BA1F-7FF94784986F}"/>
              </a:ext>
            </a:extLst>
          </p:cNvPr>
          <p:cNvCxnSpPr/>
          <p:nvPr/>
        </p:nvCxnSpPr>
        <p:spPr>
          <a:xfrm>
            <a:off x="4220308" y="2017835"/>
            <a:ext cx="0" cy="3231173"/>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958C26D-8E2C-B54D-9CEF-FB86A71A8357}"/>
              </a:ext>
            </a:extLst>
          </p:cNvPr>
          <p:cNvCxnSpPr/>
          <p:nvPr/>
        </p:nvCxnSpPr>
        <p:spPr>
          <a:xfrm>
            <a:off x="751742" y="5249008"/>
            <a:ext cx="6976697" cy="0"/>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99E91B6-4B1B-DD48-BD1B-F929EAEBE8BA}"/>
              </a:ext>
            </a:extLst>
          </p:cNvPr>
          <p:cNvSpPr txBox="1"/>
          <p:nvPr/>
        </p:nvSpPr>
        <p:spPr>
          <a:xfrm>
            <a:off x="3275164" y="5446834"/>
            <a:ext cx="1976823" cy="415498"/>
          </a:xfrm>
          <a:prstGeom prst="rect">
            <a:avLst/>
          </a:prstGeom>
          <a:noFill/>
        </p:spPr>
        <p:txBody>
          <a:bodyPr wrap="none" rtlCol="0">
            <a:spAutoFit/>
          </a:bodyPr>
          <a:lstStyle/>
          <a:p>
            <a:r>
              <a:rPr lang="en-US" sz="2100" dirty="0">
                <a:latin typeface="Gill Sans MT" panose="020B0502020104020203" pitchFamily="34" charset="77"/>
              </a:rPr>
              <a:t>Read length (kb)</a:t>
            </a:r>
          </a:p>
        </p:txBody>
      </p:sp>
      <p:sp>
        <p:nvSpPr>
          <p:cNvPr id="7" name="TextBox 6">
            <a:extLst>
              <a:ext uri="{FF2B5EF4-FFF2-40B4-BE49-F238E27FC236}">
                <a16:creationId xmlns:a16="http://schemas.microsoft.com/office/drawing/2014/main" id="{980D3E90-DFEE-CE44-93A0-ED58DAFF3469}"/>
              </a:ext>
            </a:extLst>
          </p:cNvPr>
          <p:cNvSpPr txBox="1"/>
          <p:nvPr/>
        </p:nvSpPr>
        <p:spPr>
          <a:xfrm>
            <a:off x="628355" y="5250627"/>
            <a:ext cx="319318" cy="415498"/>
          </a:xfrm>
          <a:prstGeom prst="rect">
            <a:avLst/>
          </a:prstGeom>
          <a:noFill/>
        </p:spPr>
        <p:txBody>
          <a:bodyPr wrap="none" rtlCol="0">
            <a:spAutoFit/>
          </a:bodyPr>
          <a:lstStyle/>
          <a:p>
            <a:r>
              <a:rPr lang="en-US" sz="2100" dirty="0">
                <a:latin typeface="Gill Sans MT" panose="020B0502020104020203" pitchFamily="34" charset="77"/>
              </a:rPr>
              <a:t>0</a:t>
            </a:r>
          </a:p>
        </p:txBody>
      </p:sp>
      <p:sp>
        <p:nvSpPr>
          <p:cNvPr id="8" name="TextBox 7">
            <a:extLst>
              <a:ext uri="{FF2B5EF4-FFF2-40B4-BE49-F238E27FC236}">
                <a16:creationId xmlns:a16="http://schemas.microsoft.com/office/drawing/2014/main" id="{D4492F28-CDF6-A344-9F2A-CC17C03C8FE6}"/>
              </a:ext>
            </a:extLst>
          </p:cNvPr>
          <p:cNvSpPr txBox="1"/>
          <p:nvPr/>
        </p:nvSpPr>
        <p:spPr>
          <a:xfrm>
            <a:off x="7392890" y="5249008"/>
            <a:ext cx="716863" cy="415498"/>
          </a:xfrm>
          <a:prstGeom prst="rect">
            <a:avLst/>
          </a:prstGeom>
          <a:noFill/>
        </p:spPr>
        <p:txBody>
          <a:bodyPr wrap="none" rtlCol="0">
            <a:spAutoFit/>
          </a:bodyPr>
          <a:lstStyle/>
          <a:p>
            <a:r>
              <a:rPr lang="en-US" sz="2100" dirty="0">
                <a:latin typeface="Gill Sans MT" panose="020B0502020104020203" pitchFamily="34" charset="77"/>
              </a:rPr>
              <a:t>50kb</a:t>
            </a:r>
          </a:p>
        </p:txBody>
      </p:sp>
      <p:sp>
        <p:nvSpPr>
          <p:cNvPr id="9" name="Title 1">
            <a:extLst>
              <a:ext uri="{FF2B5EF4-FFF2-40B4-BE49-F238E27FC236}">
                <a16:creationId xmlns:a16="http://schemas.microsoft.com/office/drawing/2014/main" id="{35CCA4FA-F065-0E4C-BEB7-EDC933168E42}"/>
              </a:ext>
            </a:extLst>
          </p:cNvPr>
          <p:cNvSpPr txBox="1">
            <a:spLocks/>
          </p:cNvSpPr>
          <p:nvPr/>
        </p:nvSpPr>
        <p:spPr>
          <a:xfrm>
            <a:off x="0" y="898181"/>
            <a:ext cx="9144000" cy="9037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Gill Sans MT" panose="020B0502020104020203" pitchFamily="34" charset="0"/>
              </a:rPr>
              <a:t>Short vs. long reads</a:t>
            </a:r>
          </a:p>
        </p:txBody>
      </p:sp>
      <p:sp>
        <p:nvSpPr>
          <p:cNvPr id="10" name="Oval 9">
            <a:extLst>
              <a:ext uri="{FF2B5EF4-FFF2-40B4-BE49-F238E27FC236}">
                <a16:creationId xmlns:a16="http://schemas.microsoft.com/office/drawing/2014/main" id="{DC26FB70-2D39-AC4F-A6F6-5987B60DA0CE}"/>
              </a:ext>
            </a:extLst>
          </p:cNvPr>
          <p:cNvSpPr/>
          <p:nvPr/>
        </p:nvSpPr>
        <p:spPr>
          <a:xfrm>
            <a:off x="605125" y="1821628"/>
            <a:ext cx="1279280" cy="126386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Gill Sans MT" panose="020B0502020104020203" pitchFamily="34" charset="77"/>
              </a:rPr>
              <a:t>Illumina</a:t>
            </a:r>
          </a:p>
        </p:txBody>
      </p:sp>
      <p:sp>
        <p:nvSpPr>
          <p:cNvPr id="11" name="TextBox 10">
            <a:extLst>
              <a:ext uri="{FF2B5EF4-FFF2-40B4-BE49-F238E27FC236}">
                <a16:creationId xmlns:a16="http://schemas.microsoft.com/office/drawing/2014/main" id="{5A31B138-976A-A144-AF82-2CFA5915E5BF}"/>
              </a:ext>
            </a:extLst>
          </p:cNvPr>
          <p:cNvSpPr txBox="1"/>
          <p:nvPr/>
        </p:nvSpPr>
        <p:spPr>
          <a:xfrm>
            <a:off x="3777707" y="1625420"/>
            <a:ext cx="1196161" cy="415498"/>
          </a:xfrm>
          <a:prstGeom prst="rect">
            <a:avLst/>
          </a:prstGeom>
          <a:noFill/>
        </p:spPr>
        <p:txBody>
          <a:bodyPr wrap="none" rtlCol="0">
            <a:spAutoFit/>
          </a:bodyPr>
          <a:lstStyle/>
          <a:p>
            <a:r>
              <a:rPr lang="en-US" sz="2100" dirty="0">
                <a:latin typeface="Gill Sans MT" panose="020B0502020104020203" pitchFamily="34" charset="77"/>
              </a:rPr>
              <a:t>Accuracy</a:t>
            </a:r>
          </a:p>
        </p:txBody>
      </p:sp>
      <p:sp>
        <p:nvSpPr>
          <p:cNvPr id="12" name="TextBox 11">
            <a:extLst>
              <a:ext uri="{FF2B5EF4-FFF2-40B4-BE49-F238E27FC236}">
                <a16:creationId xmlns:a16="http://schemas.microsoft.com/office/drawing/2014/main" id="{69CBA7CD-8769-AB40-8FA0-0E42FBDA9E4B}"/>
              </a:ext>
            </a:extLst>
          </p:cNvPr>
          <p:cNvSpPr txBox="1"/>
          <p:nvPr/>
        </p:nvSpPr>
        <p:spPr>
          <a:xfrm>
            <a:off x="3437401" y="1920541"/>
            <a:ext cx="830677" cy="415498"/>
          </a:xfrm>
          <a:prstGeom prst="rect">
            <a:avLst/>
          </a:prstGeom>
          <a:noFill/>
        </p:spPr>
        <p:txBody>
          <a:bodyPr wrap="none" rtlCol="0">
            <a:spAutoFit/>
          </a:bodyPr>
          <a:lstStyle/>
          <a:p>
            <a:r>
              <a:rPr lang="en-US" sz="2100" dirty="0">
                <a:latin typeface="Gill Sans MT" panose="020B0502020104020203" pitchFamily="34" charset="77"/>
              </a:rPr>
              <a:t>99.9%</a:t>
            </a:r>
          </a:p>
        </p:txBody>
      </p:sp>
      <p:sp>
        <p:nvSpPr>
          <p:cNvPr id="13" name="TextBox 12">
            <a:extLst>
              <a:ext uri="{FF2B5EF4-FFF2-40B4-BE49-F238E27FC236}">
                <a16:creationId xmlns:a16="http://schemas.microsoft.com/office/drawing/2014/main" id="{F4B0368C-4087-AB48-8AF5-736B407DC411}"/>
              </a:ext>
            </a:extLst>
          </p:cNvPr>
          <p:cNvSpPr txBox="1"/>
          <p:nvPr/>
        </p:nvSpPr>
        <p:spPr>
          <a:xfrm>
            <a:off x="3457184" y="4857100"/>
            <a:ext cx="793807" cy="415498"/>
          </a:xfrm>
          <a:prstGeom prst="rect">
            <a:avLst/>
          </a:prstGeom>
          <a:noFill/>
        </p:spPr>
        <p:txBody>
          <a:bodyPr wrap="none" rtlCol="0">
            <a:spAutoFit/>
          </a:bodyPr>
          <a:lstStyle/>
          <a:p>
            <a:r>
              <a:rPr lang="en-US" sz="2100" dirty="0">
                <a:latin typeface="Gill Sans MT" panose="020B0502020104020203" pitchFamily="34" charset="77"/>
              </a:rPr>
              <a:t>~80%</a:t>
            </a:r>
          </a:p>
        </p:txBody>
      </p:sp>
      <p:sp>
        <p:nvSpPr>
          <p:cNvPr id="14" name="Oval 13">
            <a:extLst>
              <a:ext uri="{FF2B5EF4-FFF2-40B4-BE49-F238E27FC236}">
                <a16:creationId xmlns:a16="http://schemas.microsoft.com/office/drawing/2014/main" id="{3CF7B496-2929-6041-9F2D-B92358BAF4D6}"/>
              </a:ext>
            </a:extLst>
          </p:cNvPr>
          <p:cNvSpPr/>
          <p:nvPr/>
        </p:nvSpPr>
        <p:spPr>
          <a:xfrm>
            <a:off x="7728437" y="3745624"/>
            <a:ext cx="1279280" cy="126386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Gill Sans MT" panose="020B0502020104020203" pitchFamily="34" charset="77"/>
              </a:rPr>
              <a:t>ONT</a:t>
            </a:r>
          </a:p>
        </p:txBody>
      </p:sp>
      <p:sp>
        <p:nvSpPr>
          <p:cNvPr id="15" name="TextBox 14">
            <a:extLst>
              <a:ext uri="{FF2B5EF4-FFF2-40B4-BE49-F238E27FC236}">
                <a16:creationId xmlns:a16="http://schemas.microsoft.com/office/drawing/2014/main" id="{BBF92DF4-FAEB-9742-9ADE-67E9BB707248}"/>
              </a:ext>
            </a:extLst>
          </p:cNvPr>
          <p:cNvSpPr txBox="1"/>
          <p:nvPr/>
        </p:nvSpPr>
        <p:spPr>
          <a:xfrm>
            <a:off x="211911" y="3177320"/>
            <a:ext cx="2114681" cy="323165"/>
          </a:xfrm>
          <a:prstGeom prst="rect">
            <a:avLst/>
          </a:prstGeom>
          <a:noFill/>
        </p:spPr>
        <p:txBody>
          <a:bodyPr wrap="none" rtlCol="0">
            <a:spAutoFit/>
          </a:bodyPr>
          <a:lstStyle/>
          <a:p>
            <a:r>
              <a:rPr lang="en-US" sz="1500" dirty="0">
                <a:latin typeface="Gill Sans MT" panose="020B0502020104020203" pitchFamily="34" charset="77"/>
              </a:rPr>
              <a:t>Short but accurate reads</a:t>
            </a:r>
          </a:p>
        </p:txBody>
      </p:sp>
      <p:sp>
        <p:nvSpPr>
          <p:cNvPr id="16" name="TextBox 15">
            <a:extLst>
              <a:ext uri="{FF2B5EF4-FFF2-40B4-BE49-F238E27FC236}">
                <a16:creationId xmlns:a16="http://schemas.microsoft.com/office/drawing/2014/main" id="{446B3970-3EDB-F243-AEC0-AF4F61152537}"/>
              </a:ext>
            </a:extLst>
          </p:cNvPr>
          <p:cNvSpPr txBox="1"/>
          <p:nvPr/>
        </p:nvSpPr>
        <p:spPr>
          <a:xfrm>
            <a:off x="6639293" y="2871674"/>
            <a:ext cx="2227276" cy="784830"/>
          </a:xfrm>
          <a:prstGeom prst="rect">
            <a:avLst/>
          </a:prstGeom>
          <a:noFill/>
        </p:spPr>
        <p:txBody>
          <a:bodyPr wrap="none" rtlCol="0">
            <a:spAutoFit/>
          </a:bodyPr>
          <a:lstStyle/>
          <a:p>
            <a:r>
              <a:rPr lang="en-US" sz="1500" dirty="0">
                <a:latin typeface="Gill Sans MT" panose="020B0502020104020203" pitchFamily="34" charset="77"/>
              </a:rPr>
              <a:t>Very long reads</a:t>
            </a:r>
          </a:p>
          <a:p>
            <a:r>
              <a:rPr lang="en-US" sz="1500" dirty="0">
                <a:latin typeface="Gill Sans MT" panose="020B0502020104020203" pitchFamily="34" charset="77"/>
              </a:rPr>
              <a:t>Give big picture</a:t>
            </a:r>
          </a:p>
          <a:p>
            <a:r>
              <a:rPr lang="en-US" sz="1500" dirty="0">
                <a:latin typeface="Gill Sans MT" panose="020B0502020104020203" pitchFamily="34" charset="77"/>
              </a:rPr>
              <a:t>But low per-base accuracy</a:t>
            </a:r>
          </a:p>
        </p:txBody>
      </p:sp>
      <p:sp>
        <p:nvSpPr>
          <p:cNvPr id="17" name="Oval 16">
            <a:extLst>
              <a:ext uri="{FF2B5EF4-FFF2-40B4-BE49-F238E27FC236}">
                <a16:creationId xmlns:a16="http://schemas.microsoft.com/office/drawing/2014/main" id="{E58C1DD1-508D-8F48-8A3C-1332CF209B46}"/>
              </a:ext>
            </a:extLst>
          </p:cNvPr>
          <p:cNvSpPr/>
          <p:nvPr/>
        </p:nvSpPr>
        <p:spPr>
          <a:xfrm>
            <a:off x="6432871" y="3787316"/>
            <a:ext cx="1279280" cy="126386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Gill Sans MT" panose="020B0502020104020203" pitchFamily="34" charset="77"/>
              </a:rPr>
              <a:t>PacBio CLR</a:t>
            </a:r>
          </a:p>
        </p:txBody>
      </p:sp>
      <p:sp>
        <p:nvSpPr>
          <p:cNvPr id="18" name="Oval 17">
            <a:extLst>
              <a:ext uri="{FF2B5EF4-FFF2-40B4-BE49-F238E27FC236}">
                <a16:creationId xmlns:a16="http://schemas.microsoft.com/office/drawing/2014/main" id="{1F1F1A3D-C4D2-494F-92AD-6B2FC3F2B4AC}"/>
              </a:ext>
            </a:extLst>
          </p:cNvPr>
          <p:cNvSpPr/>
          <p:nvPr/>
        </p:nvSpPr>
        <p:spPr>
          <a:xfrm>
            <a:off x="5360013" y="1757963"/>
            <a:ext cx="1279280" cy="126386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err="1">
                <a:latin typeface="Gill Sans MT" panose="020B0502020104020203" pitchFamily="34" charset="77"/>
              </a:rPr>
              <a:t>Pacbio</a:t>
            </a:r>
            <a:r>
              <a:rPr lang="en-US" dirty="0">
                <a:latin typeface="Gill Sans MT" panose="020B0502020104020203" pitchFamily="34" charset="77"/>
              </a:rPr>
              <a:t> “</a:t>
            </a:r>
            <a:r>
              <a:rPr lang="en-US" dirty="0" err="1">
                <a:latin typeface="Gill Sans MT" panose="020B0502020104020203" pitchFamily="34" charset="77"/>
              </a:rPr>
              <a:t>hifi</a:t>
            </a:r>
            <a:r>
              <a:rPr lang="en-US" dirty="0">
                <a:latin typeface="Gill Sans MT" panose="020B0502020104020203" pitchFamily="34" charset="77"/>
              </a:rPr>
              <a:t>”</a:t>
            </a:r>
          </a:p>
        </p:txBody>
      </p:sp>
      <p:sp>
        <p:nvSpPr>
          <p:cNvPr id="19" name="TextBox 18">
            <a:extLst>
              <a:ext uri="{FF2B5EF4-FFF2-40B4-BE49-F238E27FC236}">
                <a16:creationId xmlns:a16="http://schemas.microsoft.com/office/drawing/2014/main" id="{123BBD3E-3B4D-C648-B4CF-8A5879FBCE95}"/>
              </a:ext>
            </a:extLst>
          </p:cNvPr>
          <p:cNvSpPr txBox="1"/>
          <p:nvPr/>
        </p:nvSpPr>
        <p:spPr>
          <a:xfrm>
            <a:off x="6639293" y="1999788"/>
            <a:ext cx="1791837" cy="323165"/>
          </a:xfrm>
          <a:prstGeom prst="rect">
            <a:avLst/>
          </a:prstGeom>
          <a:noFill/>
        </p:spPr>
        <p:txBody>
          <a:bodyPr wrap="none" rtlCol="0">
            <a:spAutoFit/>
          </a:bodyPr>
          <a:lstStyle/>
          <a:p>
            <a:r>
              <a:rPr lang="en-US" sz="1500" dirty="0">
                <a:latin typeface="Gill Sans MT" panose="020B0502020104020203" pitchFamily="34" charset="77"/>
              </a:rPr>
              <a:t>Best of both worlds?</a:t>
            </a:r>
          </a:p>
        </p:txBody>
      </p:sp>
      <p:cxnSp>
        <p:nvCxnSpPr>
          <p:cNvPr id="20" name="Straight Connector 19">
            <a:extLst>
              <a:ext uri="{FF2B5EF4-FFF2-40B4-BE49-F238E27FC236}">
                <a16:creationId xmlns:a16="http://schemas.microsoft.com/office/drawing/2014/main" id="{5620F551-7D0C-8248-B3C2-A8EBEC155383}"/>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21" name="Rectangle 20">
            <a:extLst>
              <a:ext uri="{FF2B5EF4-FFF2-40B4-BE49-F238E27FC236}">
                <a16:creationId xmlns:a16="http://schemas.microsoft.com/office/drawing/2014/main" id="{0529A42B-D71F-8C43-B0EF-759C3AB3F71F}"/>
              </a:ext>
            </a:extLst>
          </p:cNvPr>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Short vs. long reads</a:t>
            </a:r>
          </a:p>
        </p:txBody>
      </p:sp>
    </p:spTree>
    <p:extLst>
      <p:ext uri="{BB962C8B-B14F-4D97-AF65-F5344CB8AC3E}">
        <p14:creationId xmlns:p14="http://schemas.microsoft.com/office/powerpoint/2010/main" val="3429801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02DF3D-5DC5-4547-8FEC-AEF59CAFD2A2}"/>
              </a:ext>
            </a:extLst>
          </p:cNvPr>
          <p:cNvPicPr>
            <a:picLocks noChangeAspect="1"/>
          </p:cNvPicPr>
          <p:nvPr/>
        </p:nvPicPr>
        <p:blipFill>
          <a:blip r:embed="rId2"/>
          <a:stretch>
            <a:fillRect/>
          </a:stretch>
        </p:blipFill>
        <p:spPr>
          <a:xfrm>
            <a:off x="76200" y="673100"/>
            <a:ext cx="8991600" cy="5511800"/>
          </a:xfrm>
          <a:prstGeom prst="rect">
            <a:avLst/>
          </a:prstGeom>
          <a:ln>
            <a:solidFill>
              <a:schemeClr val="tx1"/>
            </a:solidFill>
          </a:ln>
        </p:spPr>
      </p:pic>
      <p:pic>
        <p:nvPicPr>
          <p:cNvPr id="5" name="Picture 4">
            <a:extLst>
              <a:ext uri="{FF2B5EF4-FFF2-40B4-BE49-F238E27FC236}">
                <a16:creationId xmlns:a16="http://schemas.microsoft.com/office/drawing/2014/main" id="{A24BD0A1-1C7D-BE4F-AB40-A64E412E25AC}"/>
              </a:ext>
            </a:extLst>
          </p:cNvPr>
          <p:cNvPicPr>
            <a:picLocks noChangeAspect="1"/>
          </p:cNvPicPr>
          <p:nvPr/>
        </p:nvPicPr>
        <p:blipFill>
          <a:blip r:embed="rId3"/>
          <a:stretch>
            <a:fillRect/>
          </a:stretch>
        </p:blipFill>
        <p:spPr>
          <a:xfrm>
            <a:off x="2984500" y="4146550"/>
            <a:ext cx="6159500" cy="2527300"/>
          </a:xfrm>
          <a:prstGeom prst="rect">
            <a:avLst/>
          </a:prstGeom>
          <a:ln>
            <a:solidFill>
              <a:schemeClr val="tx1"/>
            </a:solidFill>
          </a:ln>
        </p:spPr>
      </p:pic>
    </p:spTree>
    <p:extLst>
      <p:ext uri="{BB962C8B-B14F-4D97-AF65-F5344CB8AC3E}">
        <p14:creationId xmlns:p14="http://schemas.microsoft.com/office/powerpoint/2010/main" val="9633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Outline</a:t>
            </a:r>
          </a:p>
        </p:txBody>
      </p:sp>
      <p:sp>
        <p:nvSpPr>
          <p:cNvPr id="6" name="TextBox 5"/>
          <p:cNvSpPr txBox="1"/>
          <p:nvPr/>
        </p:nvSpPr>
        <p:spPr>
          <a:xfrm>
            <a:off x="761828" y="1648321"/>
            <a:ext cx="7620343" cy="3593291"/>
          </a:xfrm>
          <a:prstGeom prst="rect">
            <a:avLst/>
          </a:prstGeom>
          <a:noFill/>
        </p:spPr>
        <p:txBody>
          <a:bodyPr wrap="square" rtlCol="0">
            <a:spAutoFit/>
          </a:bodyPr>
          <a:lstStyle/>
          <a:p>
            <a:pPr marL="285750" indent="-285750">
              <a:spcAft>
                <a:spcPts val="300"/>
              </a:spcAft>
              <a:buFont typeface="Arial"/>
              <a:buChar char="•"/>
            </a:pPr>
            <a:r>
              <a:rPr lang="en-US" sz="4400" dirty="0">
                <a:latin typeface="Gill Sans"/>
                <a:cs typeface="Gill Sans"/>
              </a:rPr>
              <a:t>Limitations of short reads</a:t>
            </a:r>
          </a:p>
          <a:p>
            <a:pPr marL="285750" indent="-285750">
              <a:spcAft>
                <a:spcPts val="300"/>
              </a:spcAft>
              <a:buFont typeface="Arial"/>
              <a:buChar char="•"/>
            </a:pPr>
            <a:r>
              <a:rPr lang="en-US" sz="4400" dirty="0">
                <a:latin typeface="Gill Sans"/>
                <a:cs typeface="Gill Sans"/>
              </a:rPr>
              <a:t>Nanopore sequencing</a:t>
            </a:r>
          </a:p>
          <a:p>
            <a:pPr marL="285750" indent="-285750">
              <a:spcAft>
                <a:spcPts val="300"/>
              </a:spcAft>
              <a:buFont typeface="Arial"/>
              <a:buChar char="•"/>
            </a:pPr>
            <a:r>
              <a:rPr lang="en-US" sz="4400" dirty="0">
                <a:latin typeface="Gill Sans"/>
                <a:cs typeface="Gill Sans"/>
              </a:rPr>
              <a:t>PacBio</a:t>
            </a:r>
          </a:p>
          <a:p>
            <a:pPr marL="285750" indent="-285750">
              <a:spcAft>
                <a:spcPts val="300"/>
              </a:spcAft>
              <a:buFont typeface="Arial"/>
              <a:buChar char="•"/>
            </a:pPr>
            <a:r>
              <a:rPr lang="en-US" sz="4400" dirty="0">
                <a:latin typeface="Gill Sans"/>
                <a:cs typeface="Gill Sans"/>
              </a:rPr>
              <a:t>Personal genomics/clinical applications</a:t>
            </a:r>
          </a:p>
        </p:txBody>
      </p:sp>
    </p:spTree>
    <p:extLst>
      <p:ext uri="{BB962C8B-B14F-4D97-AF65-F5344CB8AC3E}">
        <p14:creationId xmlns:p14="http://schemas.microsoft.com/office/powerpoint/2010/main" val="1398792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Which is better? ONT vs. PacBio?</a:t>
            </a:r>
          </a:p>
        </p:txBody>
      </p:sp>
      <p:sp>
        <p:nvSpPr>
          <p:cNvPr id="9" name="TextBox 8">
            <a:extLst>
              <a:ext uri="{FF2B5EF4-FFF2-40B4-BE49-F238E27FC236}">
                <a16:creationId xmlns:a16="http://schemas.microsoft.com/office/drawing/2014/main" id="{EC8670B4-AE5C-8A4D-9316-5DD59E02F9D7}"/>
              </a:ext>
            </a:extLst>
          </p:cNvPr>
          <p:cNvSpPr txBox="1"/>
          <p:nvPr/>
        </p:nvSpPr>
        <p:spPr>
          <a:xfrm>
            <a:off x="516513" y="1742249"/>
            <a:ext cx="8110973" cy="461665"/>
          </a:xfrm>
          <a:prstGeom prst="rect">
            <a:avLst/>
          </a:prstGeom>
          <a:noFill/>
        </p:spPr>
        <p:txBody>
          <a:bodyPr wrap="square" rtlCol="0">
            <a:spAutoFit/>
          </a:bodyPr>
          <a:lstStyle/>
          <a:p>
            <a:pPr marL="342900" indent="-342900">
              <a:buFont typeface="Arial"/>
              <a:buChar char="•"/>
            </a:pPr>
            <a:r>
              <a:rPr lang="en-US" sz="2400" dirty="0">
                <a:latin typeface="Gill Sans"/>
                <a:cs typeface="Gill Sans"/>
              </a:rPr>
              <a:t>Depends…</a:t>
            </a:r>
          </a:p>
        </p:txBody>
      </p:sp>
      <p:sp>
        <p:nvSpPr>
          <p:cNvPr id="6" name="TextBox 5">
            <a:extLst>
              <a:ext uri="{FF2B5EF4-FFF2-40B4-BE49-F238E27FC236}">
                <a16:creationId xmlns:a16="http://schemas.microsoft.com/office/drawing/2014/main" id="{AF941999-7D1E-D841-9F1A-27FBB4BC641F}"/>
              </a:ext>
            </a:extLst>
          </p:cNvPr>
          <p:cNvSpPr txBox="1"/>
          <p:nvPr/>
        </p:nvSpPr>
        <p:spPr>
          <a:xfrm>
            <a:off x="516513" y="2605849"/>
            <a:ext cx="8110973" cy="2677656"/>
          </a:xfrm>
          <a:prstGeom prst="rect">
            <a:avLst/>
          </a:prstGeom>
          <a:noFill/>
        </p:spPr>
        <p:txBody>
          <a:bodyPr wrap="square" rtlCol="0">
            <a:spAutoFit/>
          </a:bodyPr>
          <a:lstStyle/>
          <a:p>
            <a:pPr marL="342900" indent="-342900">
              <a:buFont typeface="Arial"/>
              <a:buChar char="•"/>
            </a:pPr>
            <a:r>
              <a:rPr lang="en-US" sz="2400" dirty="0">
                <a:latin typeface="Gill Sans"/>
                <a:cs typeface="Gill Sans"/>
              </a:rPr>
              <a:t>Read length: ONT&gt;PacBio (probably? On average)</a:t>
            </a:r>
          </a:p>
          <a:p>
            <a:pPr marL="342900" indent="-342900">
              <a:buFont typeface="Arial"/>
              <a:buChar char="•"/>
            </a:pPr>
            <a:r>
              <a:rPr lang="en-US" sz="2400" dirty="0">
                <a:latin typeface="Gill Sans"/>
                <a:cs typeface="Gill Sans"/>
              </a:rPr>
              <a:t>Accuracy: PacBio (</a:t>
            </a:r>
            <a:r>
              <a:rPr lang="en-US" sz="2400" dirty="0" err="1">
                <a:latin typeface="Gill Sans"/>
                <a:cs typeface="Gill Sans"/>
              </a:rPr>
              <a:t>Hifi</a:t>
            </a:r>
            <a:r>
              <a:rPr lang="en-US" sz="2400" dirty="0">
                <a:latin typeface="Gill Sans"/>
                <a:cs typeface="Gill Sans"/>
              </a:rPr>
              <a:t>) &gt;ONT</a:t>
            </a:r>
          </a:p>
          <a:p>
            <a:pPr marL="342900" indent="-342900">
              <a:buFont typeface="Arial"/>
              <a:buChar char="•"/>
            </a:pPr>
            <a:r>
              <a:rPr lang="en-US" sz="2400" dirty="0">
                <a:latin typeface="Gill Sans"/>
                <a:cs typeface="Gill Sans"/>
              </a:rPr>
              <a:t>Cost: ONT (startup cost $1000) &lt; </a:t>
            </a:r>
            <a:r>
              <a:rPr lang="en-US" sz="2400" dirty="0" err="1">
                <a:latin typeface="Gill Sans"/>
                <a:cs typeface="Gill Sans"/>
              </a:rPr>
              <a:t>Pacbio</a:t>
            </a:r>
            <a:endParaRPr lang="en-US" sz="2400" dirty="0">
              <a:latin typeface="Gill Sans"/>
              <a:cs typeface="Gill Sans"/>
            </a:endParaRPr>
          </a:p>
          <a:p>
            <a:pPr marL="342900" indent="-342900">
              <a:buFont typeface="Arial"/>
              <a:buChar char="•"/>
            </a:pPr>
            <a:r>
              <a:rPr lang="en-US" sz="2400" dirty="0">
                <a:latin typeface="Gill Sans"/>
                <a:cs typeface="Gill Sans"/>
              </a:rPr>
              <a:t>Accessibility: ONT (USB size) &gt; PacBio (huge machine)</a:t>
            </a:r>
          </a:p>
          <a:p>
            <a:endParaRPr lang="en-US" sz="2400" dirty="0">
              <a:latin typeface="Gill Sans"/>
              <a:cs typeface="Gill Sans"/>
            </a:endParaRPr>
          </a:p>
          <a:p>
            <a:endParaRPr lang="en-US" sz="2400" dirty="0">
              <a:latin typeface="Gill Sans"/>
              <a:cs typeface="Gill Sans"/>
            </a:endParaRPr>
          </a:p>
          <a:p>
            <a:r>
              <a:rPr lang="en-US" sz="2400" dirty="0">
                <a:latin typeface="Gill Sans"/>
                <a:cs typeface="Gill Sans"/>
              </a:rPr>
              <a:t>(all of these are constantly changing though!)</a:t>
            </a:r>
          </a:p>
        </p:txBody>
      </p:sp>
    </p:spTree>
    <p:extLst>
      <p:ext uri="{BB962C8B-B14F-4D97-AF65-F5344CB8AC3E}">
        <p14:creationId xmlns:p14="http://schemas.microsoft.com/office/powerpoint/2010/main" val="2359608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24837"/>
            <a:ext cx="9144000" cy="923330"/>
          </a:xfrm>
          <a:prstGeom prst="rect">
            <a:avLst/>
          </a:prstGeom>
          <a:noFill/>
        </p:spPr>
        <p:txBody>
          <a:bodyPr wrap="square" rtlCol="0">
            <a:spAutoFit/>
          </a:bodyPr>
          <a:lstStyle/>
          <a:p>
            <a:pPr algn="ctr">
              <a:spcAft>
                <a:spcPts val="300"/>
              </a:spcAft>
            </a:pPr>
            <a:r>
              <a:rPr lang="en-US" sz="5400" dirty="0">
                <a:latin typeface="Gill Sans"/>
                <a:cs typeface="Gill Sans"/>
              </a:rPr>
              <a:t>Synthetic long reads (e.g. 10X)</a:t>
            </a:r>
          </a:p>
        </p:txBody>
      </p:sp>
    </p:spTree>
    <p:extLst>
      <p:ext uri="{BB962C8B-B14F-4D97-AF65-F5344CB8AC3E}">
        <p14:creationId xmlns:p14="http://schemas.microsoft.com/office/powerpoint/2010/main" val="10212064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Synthetic long reads</a:t>
            </a:r>
          </a:p>
        </p:txBody>
      </p:sp>
      <p:sp>
        <p:nvSpPr>
          <p:cNvPr id="6" name="TextBox 5"/>
          <p:cNvSpPr txBox="1"/>
          <p:nvPr/>
        </p:nvSpPr>
        <p:spPr>
          <a:xfrm>
            <a:off x="799353" y="1255836"/>
            <a:ext cx="7639384" cy="5509200"/>
          </a:xfrm>
          <a:prstGeom prst="rect">
            <a:avLst/>
          </a:prstGeom>
          <a:noFill/>
        </p:spPr>
        <p:txBody>
          <a:bodyPr wrap="square" rtlCol="0">
            <a:spAutoFit/>
          </a:bodyPr>
          <a:lstStyle/>
          <a:p>
            <a:r>
              <a:rPr lang="en-US" sz="3200" dirty="0">
                <a:latin typeface="Gill Sans"/>
                <a:cs typeface="Gill Sans"/>
              </a:rPr>
              <a:t>Basic idea:</a:t>
            </a:r>
          </a:p>
          <a:p>
            <a:pPr marL="457200" indent="-457200">
              <a:buFont typeface="Arial"/>
              <a:buChar char="•"/>
            </a:pPr>
            <a:r>
              <a:rPr lang="en-US" sz="3200" dirty="0">
                <a:latin typeface="Gill Sans"/>
                <a:cs typeface="Gill Sans"/>
              </a:rPr>
              <a:t>Fragment the genome into long segments (e.g. 10-50kb)</a:t>
            </a:r>
          </a:p>
          <a:p>
            <a:pPr marL="457200" indent="-457200">
              <a:buFont typeface="Arial"/>
              <a:buChar char="•"/>
            </a:pPr>
            <a:r>
              <a:rPr lang="en-US" sz="3200" dirty="0">
                <a:latin typeface="Gill Sans"/>
                <a:cs typeface="Gill Sans"/>
              </a:rPr>
              <a:t>Dilute DNA (e.g. into wells (</a:t>
            </a:r>
            <a:r>
              <a:rPr lang="en-US" sz="3200" dirty="0" err="1">
                <a:latin typeface="Gill Sans"/>
                <a:cs typeface="Gill Sans"/>
              </a:rPr>
              <a:t>Moleculo</a:t>
            </a:r>
            <a:r>
              <a:rPr lang="en-US" sz="3200" dirty="0">
                <a:latin typeface="Gill Sans"/>
                <a:cs typeface="Gill Sans"/>
              </a:rPr>
              <a:t>) or droplets (10X) such that each dilution likely contains at most 1 copy of a given genomic region</a:t>
            </a:r>
          </a:p>
          <a:p>
            <a:pPr marL="457200" indent="-457200">
              <a:buFont typeface="Arial"/>
              <a:buChar char="•"/>
            </a:pPr>
            <a:r>
              <a:rPr lang="en-US" sz="3200" dirty="0">
                <a:latin typeface="Gill Sans"/>
                <a:cs typeface="Gill Sans"/>
              </a:rPr>
              <a:t>Amplify fragments in each dilution, cut into shorter fragments and barcode each one</a:t>
            </a:r>
          </a:p>
          <a:p>
            <a:pPr marL="457200" indent="-457200">
              <a:buFont typeface="Arial"/>
              <a:buChar char="•"/>
            </a:pPr>
            <a:r>
              <a:rPr lang="en-US" sz="3200" dirty="0">
                <a:latin typeface="Gill Sans"/>
                <a:cs typeface="Gill Sans"/>
              </a:rPr>
              <a:t>Pool sequences and sequence as usual</a:t>
            </a:r>
          </a:p>
        </p:txBody>
      </p:sp>
    </p:spTree>
    <p:extLst>
      <p:ext uri="{BB962C8B-B14F-4D97-AF65-F5344CB8AC3E}">
        <p14:creationId xmlns:p14="http://schemas.microsoft.com/office/powerpoint/2010/main" val="408079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10X Sequencing pipeline</a:t>
            </a:r>
          </a:p>
        </p:txBody>
      </p:sp>
      <p:pic>
        <p:nvPicPr>
          <p:cNvPr id="2" name="Picture 1"/>
          <p:cNvPicPr>
            <a:picLocks noChangeAspect="1"/>
          </p:cNvPicPr>
          <p:nvPr/>
        </p:nvPicPr>
        <p:blipFill>
          <a:blip r:embed="rId2"/>
          <a:stretch>
            <a:fillRect/>
          </a:stretch>
        </p:blipFill>
        <p:spPr>
          <a:xfrm>
            <a:off x="426860" y="1003300"/>
            <a:ext cx="8316613" cy="2604615"/>
          </a:xfrm>
          <a:prstGeom prst="rect">
            <a:avLst/>
          </a:prstGeom>
        </p:spPr>
      </p:pic>
      <p:sp>
        <p:nvSpPr>
          <p:cNvPr id="3" name="Rectangle 2"/>
          <p:cNvSpPr/>
          <p:nvPr/>
        </p:nvSpPr>
        <p:spPr>
          <a:xfrm>
            <a:off x="4301038" y="6457890"/>
            <a:ext cx="4842962" cy="400110"/>
          </a:xfrm>
          <a:prstGeom prst="rect">
            <a:avLst/>
          </a:prstGeom>
        </p:spPr>
        <p:txBody>
          <a:bodyPr wrap="square">
            <a:spAutoFit/>
          </a:bodyPr>
          <a:lstStyle/>
          <a:p>
            <a:pPr algn="r"/>
            <a:r>
              <a:rPr lang="en-US" sz="1000" dirty="0">
                <a:latin typeface="Gill Sans"/>
                <a:cs typeface="Gill Sans"/>
                <a:hlinkClick r:id="rId3"/>
              </a:rPr>
              <a:t>http://core-genomics.blogspot.com/2015/03/10x-genomics-whats-fuss-over-phasing.html</a:t>
            </a:r>
            <a:endParaRPr lang="en-US" sz="1000" dirty="0">
              <a:latin typeface="Gill Sans"/>
              <a:cs typeface="Gill Sans"/>
            </a:endParaRPr>
          </a:p>
          <a:p>
            <a:pPr algn="r"/>
            <a:r>
              <a:rPr lang="en-US" sz="1000" dirty="0">
                <a:latin typeface="Gill Sans"/>
                <a:cs typeface="Gill Sans"/>
              </a:rPr>
              <a:t>https://www.10xgenomics.com/applications/</a:t>
            </a: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4596" y="3638877"/>
            <a:ext cx="8001000" cy="2747474"/>
          </a:xfrm>
          <a:prstGeom prst="rect">
            <a:avLst/>
          </a:prstGeom>
        </p:spPr>
      </p:pic>
    </p:spTree>
    <p:extLst>
      <p:ext uri="{BB962C8B-B14F-4D97-AF65-F5344CB8AC3E}">
        <p14:creationId xmlns:p14="http://schemas.microsoft.com/office/powerpoint/2010/main" val="1191787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Synthetic long reads and “read clouds”</a:t>
            </a:r>
          </a:p>
        </p:txBody>
      </p:sp>
      <p:pic>
        <p:nvPicPr>
          <p:cNvPr id="3" name="Picture 2"/>
          <p:cNvPicPr>
            <a:picLocks noChangeAspect="1"/>
          </p:cNvPicPr>
          <p:nvPr/>
        </p:nvPicPr>
        <p:blipFill>
          <a:blip r:embed="rId2"/>
          <a:stretch>
            <a:fillRect/>
          </a:stretch>
        </p:blipFill>
        <p:spPr>
          <a:xfrm>
            <a:off x="390795" y="1713997"/>
            <a:ext cx="8231127" cy="3658993"/>
          </a:xfrm>
          <a:prstGeom prst="rect">
            <a:avLst/>
          </a:prstGeom>
        </p:spPr>
      </p:pic>
      <p:sp>
        <p:nvSpPr>
          <p:cNvPr id="7" name="TextBox 6"/>
          <p:cNvSpPr txBox="1"/>
          <p:nvPr/>
        </p:nvSpPr>
        <p:spPr>
          <a:xfrm>
            <a:off x="7121078" y="6611779"/>
            <a:ext cx="2022922" cy="246221"/>
          </a:xfrm>
          <a:prstGeom prst="rect">
            <a:avLst/>
          </a:prstGeom>
          <a:noFill/>
        </p:spPr>
        <p:txBody>
          <a:bodyPr wrap="none" rtlCol="0">
            <a:spAutoFit/>
          </a:bodyPr>
          <a:lstStyle/>
          <a:p>
            <a:pPr algn="r"/>
            <a:r>
              <a:rPr lang="en-US" sz="1000" dirty="0" err="1">
                <a:latin typeface="Gill Sans"/>
                <a:cs typeface="Gill Sans"/>
              </a:rPr>
              <a:t>Bishara</a:t>
            </a:r>
            <a:r>
              <a:rPr lang="en-US" sz="1000" dirty="0">
                <a:latin typeface="Gill Sans"/>
                <a:cs typeface="Gill Sans"/>
              </a:rPr>
              <a:t> </a:t>
            </a:r>
            <a:r>
              <a:rPr lang="en-US" sz="1000" i="1" dirty="0">
                <a:latin typeface="Gill Sans"/>
                <a:cs typeface="Gill Sans"/>
              </a:rPr>
              <a:t>et al. Genome Research </a:t>
            </a:r>
            <a:r>
              <a:rPr lang="en-US" sz="1000" dirty="0">
                <a:latin typeface="Gill Sans"/>
                <a:cs typeface="Gill Sans"/>
              </a:rPr>
              <a:t>2015</a:t>
            </a:r>
          </a:p>
        </p:txBody>
      </p:sp>
    </p:spTree>
    <p:extLst>
      <p:ext uri="{BB962C8B-B14F-4D97-AF65-F5344CB8AC3E}">
        <p14:creationId xmlns:p14="http://schemas.microsoft.com/office/powerpoint/2010/main" val="17884384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10X Data (BAM format)</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11237"/>
            <a:ext cx="9144000" cy="783629"/>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2880" y="2615875"/>
            <a:ext cx="2356050" cy="4140524"/>
          </a:xfrm>
          <a:prstGeom prst="rect">
            <a:avLst/>
          </a:prstGeom>
        </p:spPr>
      </p:pic>
      <p:pic>
        <p:nvPicPr>
          <p:cNvPr id="7" name="Picture 6"/>
          <p:cNvPicPr>
            <a:picLocks noChangeAspect="1"/>
          </p:cNvPicPr>
          <p:nvPr/>
        </p:nvPicPr>
        <p:blipFill>
          <a:blip r:embed="rId4"/>
          <a:stretch>
            <a:fillRect/>
          </a:stretch>
        </p:blipFill>
        <p:spPr>
          <a:xfrm>
            <a:off x="4871606" y="2648201"/>
            <a:ext cx="3909076" cy="4108198"/>
          </a:xfrm>
          <a:prstGeom prst="rect">
            <a:avLst/>
          </a:prstGeom>
        </p:spPr>
      </p:pic>
      <p:sp>
        <p:nvSpPr>
          <p:cNvPr id="8" name="TextBox 7"/>
          <p:cNvSpPr txBox="1"/>
          <p:nvPr/>
        </p:nvSpPr>
        <p:spPr>
          <a:xfrm>
            <a:off x="0" y="1041905"/>
            <a:ext cx="1610349" cy="369332"/>
          </a:xfrm>
          <a:prstGeom prst="rect">
            <a:avLst/>
          </a:prstGeom>
          <a:noFill/>
        </p:spPr>
        <p:txBody>
          <a:bodyPr wrap="none" rtlCol="0">
            <a:spAutoFit/>
          </a:bodyPr>
          <a:lstStyle/>
          <a:p>
            <a:r>
              <a:rPr lang="en-US" dirty="0">
                <a:latin typeface="Gill Sans"/>
                <a:cs typeface="Gill Sans"/>
              </a:rPr>
              <a:t>Reads as usual:</a:t>
            </a:r>
          </a:p>
        </p:txBody>
      </p:sp>
      <p:sp>
        <p:nvSpPr>
          <p:cNvPr id="9" name="TextBox 8"/>
          <p:cNvSpPr txBox="1"/>
          <p:nvPr/>
        </p:nvSpPr>
        <p:spPr>
          <a:xfrm>
            <a:off x="342880" y="2278869"/>
            <a:ext cx="1889084" cy="369332"/>
          </a:xfrm>
          <a:prstGeom prst="rect">
            <a:avLst/>
          </a:prstGeom>
          <a:noFill/>
        </p:spPr>
        <p:txBody>
          <a:bodyPr wrap="none" rtlCol="0">
            <a:spAutoFit/>
          </a:bodyPr>
          <a:lstStyle/>
          <a:p>
            <a:r>
              <a:rPr lang="en-US" dirty="0">
                <a:latin typeface="Gill Sans"/>
                <a:cs typeface="Gill Sans"/>
              </a:rPr>
              <a:t>Barcode tags (BX)</a:t>
            </a:r>
          </a:p>
        </p:txBody>
      </p:sp>
      <p:sp>
        <p:nvSpPr>
          <p:cNvPr id="10" name="TextBox 9"/>
          <p:cNvSpPr txBox="1"/>
          <p:nvPr/>
        </p:nvSpPr>
        <p:spPr>
          <a:xfrm>
            <a:off x="4871606" y="2278869"/>
            <a:ext cx="2704887" cy="369332"/>
          </a:xfrm>
          <a:prstGeom prst="rect">
            <a:avLst/>
          </a:prstGeom>
          <a:noFill/>
        </p:spPr>
        <p:txBody>
          <a:bodyPr wrap="none" rtlCol="0">
            <a:spAutoFit/>
          </a:bodyPr>
          <a:lstStyle/>
          <a:p>
            <a:r>
              <a:rPr lang="en-US" dirty="0">
                <a:latin typeface="Gill Sans"/>
                <a:cs typeface="Gill Sans"/>
              </a:rPr>
              <a:t>Phase tags (PC, PS, HP, MI))</a:t>
            </a:r>
          </a:p>
        </p:txBody>
      </p:sp>
    </p:spTree>
    <p:extLst>
      <p:ext uri="{BB962C8B-B14F-4D97-AF65-F5344CB8AC3E}">
        <p14:creationId xmlns:p14="http://schemas.microsoft.com/office/powerpoint/2010/main" val="19277037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10X Applications</a:t>
            </a:r>
          </a:p>
        </p:txBody>
      </p:sp>
      <p:sp>
        <p:nvSpPr>
          <p:cNvPr id="6" name="TextBox 5"/>
          <p:cNvSpPr txBox="1"/>
          <p:nvPr/>
        </p:nvSpPr>
        <p:spPr>
          <a:xfrm>
            <a:off x="768030" y="1532102"/>
            <a:ext cx="7817169" cy="3970318"/>
          </a:xfrm>
          <a:prstGeom prst="rect">
            <a:avLst/>
          </a:prstGeom>
          <a:noFill/>
        </p:spPr>
        <p:txBody>
          <a:bodyPr wrap="square" rtlCol="0">
            <a:spAutoFit/>
          </a:bodyPr>
          <a:lstStyle/>
          <a:p>
            <a:pPr marL="285750" indent="-285750">
              <a:buFont typeface="Arial"/>
              <a:buChar char="•"/>
            </a:pPr>
            <a:r>
              <a:rPr lang="en-US" sz="3600" dirty="0">
                <a:latin typeface="Gill Sans"/>
                <a:cs typeface="Gill Sans"/>
              </a:rPr>
              <a:t>Resolving complex heterozygosity</a:t>
            </a:r>
          </a:p>
          <a:p>
            <a:pPr marL="285750" indent="-285750">
              <a:buFont typeface="Arial"/>
              <a:buChar char="•"/>
            </a:pPr>
            <a:r>
              <a:rPr lang="en-US" sz="3600" dirty="0">
                <a:latin typeface="Gill Sans"/>
                <a:cs typeface="Gill Sans"/>
              </a:rPr>
              <a:t>Long-range phasing</a:t>
            </a:r>
          </a:p>
          <a:p>
            <a:pPr marL="285750" indent="-285750">
              <a:buFont typeface="Arial"/>
              <a:buChar char="•"/>
            </a:pPr>
            <a:r>
              <a:rPr lang="en-US" sz="3600" dirty="0">
                <a:solidFill>
                  <a:srgbClr val="FF0000"/>
                </a:solidFill>
                <a:latin typeface="Gill Sans"/>
                <a:cs typeface="Gill Sans"/>
              </a:rPr>
              <a:t>Single cell</a:t>
            </a:r>
          </a:p>
          <a:p>
            <a:pPr marL="285750" indent="-285750">
              <a:buFont typeface="Arial"/>
              <a:buChar char="•"/>
            </a:pPr>
            <a:r>
              <a:rPr lang="en-US" sz="3600" dirty="0">
                <a:latin typeface="Gill Sans"/>
                <a:cs typeface="Gill Sans"/>
              </a:rPr>
              <a:t>Detecting structural variants</a:t>
            </a:r>
          </a:p>
          <a:p>
            <a:pPr marL="285750" indent="-285750">
              <a:buFont typeface="Arial"/>
              <a:buChar char="•"/>
            </a:pPr>
            <a:r>
              <a:rPr lang="en-US" sz="3600" dirty="0">
                <a:latin typeface="Gill Sans"/>
                <a:cs typeface="Gill Sans"/>
              </a:rPr>
              <a:t>Resolving gaps in genome assemblies</a:t>
            </a:r>
          </a:p>
          <a:p>
            <a:pPr marL="285750" indent="-285750">
              <a:buFont typeface="Arial"/>
              <a:buChar char="•"/>
            </a:pPr>
            <a:r>
              <a:rPr lang="en-US" sz="3600" dirty="0">
                <a:latin typeface="Gill Sans"/>
                <a:cs typeface="Gill Sans"/>
              </a:rPr>
              <a:t>Low error rate long reads may overcome advantages of linked reads</a:t>
            </a:r>
          </a:p>
        </p:txBody>
      </p:sp>
    </p:spTree>
    <p:extLst>
      <p:ext uri="{BB962C8B-B14F-4D97-AF65-F5344CB8AC3E}">
        <p14:creationId xmlns:p14="http://schemas.microsoft.com/office/powerpoint/2010/main" val="20360565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24837"/>
            <a:ext cx="9144000" cy="923330"/>
          </a:xfrm>
          <a:prstGeom prst="rect">
            <a:avLst/>
          </a:prstGeom>
          <a:noFill/>
        </p:spPr>
        <p:txBody>
          <a:bodyPr wrap="square" rtlCol="0">
            <a:spAutoFit/>
          </a:bodyPr>
          <a:lstStyle/>
          <a:p>
            <a:pPr algn="ctr">
              <a:spcAft>
                <a:spcPts val="300"/>
              </a:spcAft>
            </a:pPr>
            <a:r>
              <a:rPr lang="en-US" sz="5400" dirty="0">
                <a:latin typeface="Gill Sans"/>
                <a:cs typeface="Gill Sans"/>
              </a:rPr>
              <a:t>Long read applications</a:t>
            </a:r>
          </a:p>
        </p:txBody>
      </p:sp>
    </p:spTree>
    <p:extLst>
      <p:ext uri="{BB962C8B-B14F-4D97-AF65-F5344CB8AC3E}">
        <p14:creationId xmlns:p14="http://schemas.microsoft.com/office/powerpoint/2010/main" val="7812479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Application: Mutation hunting (repeats)</a:t>
            </a:r>
          </a:p>
        </p:txBody>
      </p:sp>
      <p:pic>
        <p:nvPicPr>
          <p:cNvPr id="2" name="Picture 1">
            <a:extLst>
              <a:ext uri="{FF2B5EF4-FFF2-40B4-BE49-F238E27FC236}">
                <a16:creationId xmlns:a16="http://schemas.microsoft.com/office/drawing/2014/main" id="{212DCB3D-FB9B-8A41-BEAD-5F4EC24A18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500" y="1352550"/>
            <a:ext cx="5704102" cy="3041650"/>
          </a:xfrm>
          <a:prstGeom prst="rect">
            <a:avLst/>
          </a:prstGeom>
        </p:spPr>
      </p:pic>
      <p:pic>
        <p:nvPicPr>
          <p:cNvPr id="3" name="Picture 2">
            <a:extLst>
              <a:ext uri="{FF2B5EF4-FFF2-40B4-BE49-F238E27FC236}">
                <a16:creationId xmlns:a16="http://schemas.microsoft.com/office/drawing/2014/main" id="{4DB73E5A-B8BB-6A46-AF8D-8A5826AC94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9400" y="2109018"/>
            <a:ext cx="6280150" cy="4729931"/>
          </a:xfrm>
          <a:prstGeom prst="rect">
            <a:avLst/>
          </a:prstGeom>
          <a:ln>
            <a:solidFill>
              <a:schemeClr val="tx1"/>
            </a:solidFill>
          </a:ln>
        </p:spPr>
      </p:pic>
      <p:pic>
        <p:nvPicPr>
          <p:cNvPr id="7" name="Picture 6">
            <a:extLst>
              <a:ext uri="{FF2B5EF4-FFF2-40B4-BE49-F238E27FC236}">
                <a16:creationId xmlns:a16="http://schemas.microsoft.com/office/drawing/2014/main" id="{F6993EDE-6154-1940-BDBC-AEDF8E29FBA6}"/>
              </a:ext>
            </a:extLst>
          </p:cNvPr>
          <p:cNvPicPr>
            <a:picLocks noChangeAspect="1"/>
          </p:cNvPicPr>
          <p:nvPr/>
        </p:nvPicPr>
        <p:blipFill>
          <a:blip r:embed="rId4"/>
          <a:stretch>
            <a:fillRect/>
          </a:stretch>
        </p:blipFill>
        <p:spPr>
          <a:xfrm>
            <a:off x="343801" y="1498600"/>
            <a:ext cx="5397500" cy="2895600"/>
          </a:xfrm>
          <a:prstGeom prst="rect">
            <a:avLst/>
          </a:prstGeom>
          <a:ln>
            <a:solidFill>
              <a:schemeClr val="tx1"/>
            </a:solidFill>
          </a:ln>
        </p:spPr>
      </p:pic>
    </p:spTree>
    <p:extLst>
      <p:ext uri="{BB962C8B-B14F-4D97-AF65-F5344CB8AC3E}">
        <p14:creationId xmlns:p14="http://schemas.microsoft.com/office/powerpoint/2010/main" val="60317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Application: Targeted PCR-free sequencing</a:t>
            </a:r>
          </a:p>
        </p:txBody>
      </p:sp>
      <p:pic>
        <p:nvPicPr>
          <p:cNvPr id="7" name="Picture 6">
            <a:extLst>
              <a:ext uri="{FF2B5EF4-FFF2-40B4-BE49-F238E27FC236}">
                <a16:creationId xmlns:a16="http://schemas.microsoft.com/office/drawing/2014/main" id="{5C7CF091-EAA5-6C47-AEF8-079DA85CEE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22400"/>
            <a:ext cx="7451598" cy="1612900"/>
          </a:xfrm>
          <a:prstGeom prst="rect">
            <a:avLst/>
          </a:prstGeom>
        </p:spPr>
      </p:pic>
      <p:pic>
        <p:nvPicPr>
          <p:cNvPr id="2" name="Picture 1">
            <a:extLst>
              <a:ext uri="{FF2B5EF4-FFF2-40B4-BE49-F238E27FC236}">
                <a16:creationId xmlns:a16="http://schemas.microsoft.com/office/drawing/2014/main" id="{4C9098E1-6753-1146-80AE-A1FB9706C0CC}"/>
              </a:ext>
            </a:extLst>
          </p:cNvPr>
          <p:cNvPicPr>
            <a:picLocks noChangeAspect="1"/>
          </p:cNvPicPr>
          <p:nvPr/>
        </p:nvPicPr>
        <p:blipFill>
          <a:blip r:embed="rId3"/>
          <a:stretch>
            <a:fillRect/>
          </a:stretch>
        </p:blipFill>
        <p:spPr>
          <a:xfrm>
            <a:off x="5022850" y="1854200"/>
            <a:ext cx="3670300" cy="5003800"/>
          </a:xfrm>
          <a:prstGeom prst="rect">
            <a:avLst/>
          </a:prstGeom>
        </p:spPr>
      </p:pic>
      <p:pic>
        <p:nvPicPr>
          <p:cNvPr id="3" name="Picture 2">
            <a:extLst>
              <a:ext uri="{FF2B5EF4-FFF2-40B4-BE49-F238E27FC236}">
                <a16:creationId xmlns:a16="http://schemas.microsoft.com/office/drawing/2014/main" id="{F0C11E37-4C6F-5541-AE23-B89223176E6F}"/>
              </a:ext>
            </a:extLst>
          </p:cNvPr>
          <p:cNvPicPr>
            <a:picLocks noChangeAspect="1"/>
          </p:cNvPicPr>
          <p:nvPr/>
        </p:nvPicPr>
        <p:blipFill>
          <a:blip r:embed="rId4"/>
          <a:stretch>
            <a:fillRect/>
          </a:stretch>
        </p:blipFill>
        <p:spPr>
          <a:xfrm>
            <a:off x="806450" y="3035300"/>
            <a:ext cx="4216400" cy="3594100"/>
          </a:xfrm>
          <a:prstGeom prst="rect">
            <a:avLst/>
          </a:prstGeom>
        </p:spPr>
      </p:pic>
    </p:spTree>
    <p:extLst>
      <p:ext uri="{BB962C8B-B14F-4D97-AF65-F5344CB8AC3E}">
        <p14:creationId xmlns:p14="http://schemas.microsoft.com/office/powerpoint/2010/main" val="300813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0ECDCF51-3FC1-3D4B-8E0D-2B67ABCD095D}"/>
              </a:ext>
            </a:extLst>
          </p:cNvPr>
          <p:cNvCxnSpPr/>
          <p:nvPr/>
        </p:nvCxnSpPr>
        <p:spPr>
          <a:xfrm>
            <a:off x="868528" y="2600883"/>
            <a:ext cx="7203056"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FDB3FDC-0633-8544-B30E-C0FF48513E4D}"/>
              </a:ext>
            </a:extLst>
          </p:cNvPr>
          <p:cNvSpPr txBox="1"/>
          <p:nvPr/>
        </p:nvSpPr>
        <p:spPr>
          <a:xfrm flipH="1">
            <a:off x="316726" y="1801961"/>
            <a:ext cx="2548947" cy="369332"/>
          </a:xfrm>
          <a:prstGeom prst="rect">
            <a:avLst/>
          </a:prstGeom>
          <a:noFill/>
        </p:spPr>
        <p:txBody>
          <a:bodyPr wrap="square" rtlCol="0">
            <a:spAutoFit/>
          </a:bodyPr>
          <a:lstStyle/>
          <a:p>
            <a:r>
              <a:rPr lang="en-US" b="1" u="sng" dirty="0">
                <a:latin typeface="Gill Sans MT" panose="020B0502020104020203" pitchFamily="34" charset="0"/>
              </a:rPr>
              <a:t>Reference genome</a:t>
            </a:r>
          </a:p>
        </p:txBody>
      </p:sp>
      <p:sp>
        <p:nvSpPr>
          <p:cNvPr id="38" name="Rectangle 37">
            <a:extLst>
              <a:ext uri="{FF2B5EF4-FFF2-40B4-BE49-F238E27FC236}">
                <a16:creationId xmlns:a16="http://schemas.microsoft.com/office/drawing/2014/main" id="{16C66F91-713F-F14A-A919-E6441AEFC49B}"/>
              </a:ext>
            </a:extLst>
          </p:cNvPr>
          <p:cNvSpPr/>
          <p:nvPr/>
        </p:nvSpPr>
        <p:spPr>
          <a:xfrm>
            <a:off x="2020330"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a:extLst>
              <a:ext uri="{FF2B5EF4-FFF2-40B4-BE49-F238E27FC236}">
                <a16:creationId xmlns:a16="http://schemas.microsoft.com/office/drawing/2014/main" id="{019F50FE-69EB-F84A-8EFF-168EDB484FCF}"/>
              </a:ext>
            </a:extLst>
          </p:cNvPr>
          <p:cNvSpPr/>
          <p:nvPr/>
        </p:nvSpPr>
        <p:spPr>
          <a:xfrm>
            <a:off x="2231666"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Rectangle 39">
            <a:extLst>
              <a:ext uri="{FF2B5EF4-FFF2-40B4-BE49-F238E27FC236}">
                <a16:creationId xmlns:a16="http://schemas.microsoft.com/office/drawing/2014/main" id="{C00EB6B7-3598-484A-B725-D0D979E24746}"/>
              </a:ext>
            </a:extLst>
          </p:cNvPr>
          <p:cNvSpPr/>
          <p:nvPr/>
        </p:nvSpPr>
        <p:spPr>
          <a:xfrm>
            <a:off x="2443002"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a:extLst>
              <a:ext uri="{FF2B5EF4-FFF2-40B4-BE49-F238E27FC236}">
                <a16:creationId xmlns:a16="http://schemas.microsoft.com/office/drawing/2014/main" id="{C981EEA5-5C4A-0B4E-AA34-F63181368A4C}"/>
              </a:ext>
            </a:extLst>
          </p:cNvPr>
          <p:cNvSpPr/>
          <p:nvPr/>
        </p:nvSpPr>
        <p:spPr>
          <a:xfrm>
            <a:off x="2654337"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ectangle 41">
            <a:extLst>
              <a:ext uri="{FF2B5EF4-FFF2-40B4-BE49-F238E27FC236}">
                <a16:creationId xmlns:a16="http://schemas.microsoft.com/office/drawing/2014/main" id="{6260E859-9B20-B847-82B7-0170A7A55422}"/>
              </a:ext>
            </a:extLst>
          </p:cNvPr>
          <p:cNvSpPr/>
          <p:nvPr/>
        </p:nvSpPr>
        <p:spPr>
          <a:xfrm>
            <a:off x="2865673"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ectangle 42">
            <a:extLst>
              <a:ext uri="{FF2B5EF4-FFF2-40B4-BE49-F238E27FC236}">
                <a16:creationId xmlns:a16="http://schemas.microsoft.com/office/drawing/2014/main" id="{F9DA6F8F-4163-524F-9FEB-D59853265B9D}"/>
              </a:ext>
            </a:extLst>
          </p:cNvPr>
          <p:cNvSpPr/>
          <p:nvPr/>
        </p:nvSpPr>
        <p:spPr>
          <a:xfrm>
            <a:off x="3077009"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43">
            <a:extLst>
              <a:ext uri="{FF2B5EF4-FFF2-40B4-BE49-F238E27FC236}">
                <a16:creationId xmlns:a16="http://schemas.microsoft.com/office/drawing/2014/main" id="{C3DB1F3D-333D-914F-A7BB-81DE8781CE9D}"/>
              </a:ext>
            </a:extLst>
          </p:cNvPr>
          <p:cNvSpPr/>
          <p:nvPr/>
        </p:nvSpPr>
        <p:spPr>
          <a:xfrm>
            <a:off x="3288345"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a:extLst>
              <a:ext uri="{FF2B5EF4-FFF2-40B4-BE49-F238E27FC236}">
                <a16:creationId xmlns:a16="http://schemas.microsoft.com/office/drawing/2014/main" id="{B67AFCE6-4FD7-4940-BEDE-5A3FCAD9C68C}"/>
              </a:ext>
            </a:extLst>
          </p:cNvPr>
          <p:cNvSpPr/>
          <p:nvPr/>
        </p:nvSpPr>
        <p:spPr>
          <a:xfrm>
            <a:off x="3499680"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Rectangle 45">
            <a:extLst>
              <a:ext uri="{FF2B5EF4-FFF2-40B4-BE49-F238E27FC236}">
                <a16:creationId xmlns:a16="http://schemas.microsoft.com/office/drawing/2014/main" id="{432F8DBC-A0F1-9D43-9E5A-AC0A9B3B90E0}"/>
              </a:ext>
            </a:extLst>
          </p:cNvPr>
          <p:cNvSpPr/>
          <p:nvPr/>
        </p:nvSpPr>
        <p:spPr>
          <a:xfrm>
            <a:off x="3711016"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Rectangle 46">
            <a:extLst>
              <a:ext uri="{FF2B5EF4-FFF2-40B4-BE49-F238E27FC236}">
                <a16:creationId xmlns:a16="http://schemas.microsoft.com/office/drawing/2014/main" id="{1A8624F0-E4EB-1440-A8CF-3A29F0823EE4}"/>
              </a:ext>
            </a:extLst>
          </p:cNvPr>
          <p:cNvSpPr/>
          <p:nvPr/>
        </p:nvSpPr>
        <p:spPr>
          <a:xfrm>
            <a:off x="3922352"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7">
            <a:extLst>
              <a:ext uri="{FF2B5EF4-FFF2-40B4-BE49-F238E27FC236}">
                <a16:creationId xmlns:a16="http://schemas.microsoft.com/office/drawing/2014/main" id="{6AA719C1-1C89-C64F-B817-C3EF3795A08A}"/>
              </a:ext>
            </a:extLst>
          </p:cNvPr>
          <p:cNvSpPr/>
          <p:nvPr/>
        </p:nvSpPr>
        <p:spPr>
          <a:xfrm>
            <a:off x="4133688"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ectangle 48">
            <a:extLst>
              <a:ext uri="{FF2B5EF4-FFF2-40B4-BE49-F238E27FC236}">
                <a16:creationId xmlns:a16="http://schemas.microsoft.com/office/drawing/2014/main" id="{A2F54369-A410-E448-B758-F4B7FC5DF6A0}"/>
              </a:ext>
            </a:extLst>
          </p:cNvPr>
          <p:cNvSpPr/>
          <p:nvPr/>
        </p:nvSpPr>
        <p:spPr>
          <a:xfrm>
            <a:off x="4345023"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Rectangle 49">
            <a:extLst>
              <a:ext uri="{FF2B5EF4-FFF2-40B4-BE49-F238E27FC236}">
                <a16:creationId xmlns:a16="http://schemas.microsoft.com/office/drawing/2014/main" id="{A8759ED7-2B2E-184E-B898-A1E1CF9E42B1}"/>
              </a:ext>
            </a:extLst>
          </p:cNvPr>
          <p:cNvSpPr/>
          <p:nvPr/>
        </p:nvSpPr>
        <p:spPr>
          <a:xfrm>
            <a:off x="4556359"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Rectangle 50">
            <a:extLst>
              <a:ext uri="{FF2B5EF4-FFF2-40B4-BE49-F238E27FC236}">
                <a16:creationId xmlns:a16="http://schemas.microsoft.com/office/drawing/2014/main" id="{56A74412-4820-A948-9037-4CE1DECF3CA1}"/>
              </a:ext>
            </a:extLst>
          </p:cNvPr>
          <p:cNvSpPr/>
          <p:nvPr/>
        </p:nvSpPr>
        <p:spPr>
          <a:xfrm>
            <a:off x="4767695"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a:extLst>
              <a:ext uri="{FF2B5EF4-FFF2-40B4-BE49-F238E27FC236}">
                <a16:creationId xmlns:a16="http://schemas.microsoft.com/office/drawing/2014/main" id="{59F50011-43F6-194F-B94F-020B715A1890}"/>
              </a:ext>
            </a:extLst>
          </p:cNvPr>
          <p:cNvSpPr/>
          <p:nvPr/>
        </p:nvSpPr>
        <p:spPr>
          <a:xfrm>
            <a:off x="4979031"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a:extLst>
              <a:ext uri="{FF2B5EF4-FFF2-40B4-BE49-F238E27FC236}">
                <a16:creationId xmlns:a16="http://schemas.microsoft.com/office/drawing/2014/main" id="{23E6EEC4-85CD-5B47-8292-41AC70D9F4A8}"/>
              </a:ext>
            </a:extLst>
          </p:cNvPr>
          <p:cNvSpPr/>
          <p:nvPr/>
        </p:nvSpPr>
        <p:spPr>
          <a:xfrm>
            <a:off x="5190366"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Rectangle 53">
            <a:extLst>
              <a:ext uri="{FF2B5EF4-FFF2-40B4-BE49-F238E27FC236}">
                <a16:creationId xmlns:a16="http://schemas.microsoft.com/office/drawing/2014/main" id="{54D9D461-E333-4745-9068-FC4C0D61B037}"/>
              </a:ext>
            </a:extLst>
          </p:cNvPr>
          <p:cNvSpPr/>
          <p:nvPr/>
        </p:nvSpPr>
        <p:spPr>
          <a:xfrm>
            <a:off x="5401702"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Rectangle 54">
            <a:extLst>
              <a:ext uri="{FF2B5EF4-FFF2-40B4-BE49-F238E27FC236}">
                <a16:creationId xmlns:a16="http://schemas.microsoft.com/office/drawing/2014/main" id="{AE846081-A753-9A43-95E2-D57B7259C0C9}"/>
              </a:ext>
            </a:extLst>
          </p:cNvPr>
          <p:cNvSpPr/>
          <p:nvPr/>
        </p:nvSpPr>
        <p:spPr>
          <a:xfrm>
            <a:off x="5613033" y="2472463"/>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6" name="Straight Connector 55">
            <a:extLst>
              <a:ext uri="{FF2B5EF4-FFF2-40B4-BE49-F238E27FC236}">
                <a16:creationId xmlns:a16="http://schemas.microsoft.com/office/drawing/2014/main" id="{D64BF790-09BF-4E41-9288-6658378D741F}"/>
              </a:ext>
            </a:extLst>
          </p:cNvPr>
          <p:cNvCxnSpPr>
            <a:cxnSpLocks/>
          </p:cNvCxnSpPr>
          <p:nvPr/>
        </p:nvCxnSpPr>
        <p:spPr>
          <a:xfrm>
            <a:off x="1755288" y="2917355"/>
            <a:ext cx="1216217"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25D908C-B55D-7D47-86E5-A6118C80E474}"/>
              </a:ext>
            </a:extLst>
          </p:cNvPr>
          <p:cNvSpPr/>
          <p:nvPr/>
        </p:nvSpPr>
        <p:spPr>
          <a:xfrm>
            <a:off x="2013057" y="2787447"/>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Rectangle 57">
            <a:extLst>
              <a:ext uri="{FF2B5EF4-FFF2-40B4-BE49-F238E27FC236}">
                <a16:creationId xmlns:a16="http://schemas.microsoft.com/office/drawing/2014/main" id="{A4206C70-7232-D145-8742-54621B8762A4}"/>
              </a:ext>
            </a:extLst>
          </p:cNvPr>
          <p:cNvSpPr/>
          <p:nvPr/>
        </p:nvSpPr>
        <p:spPr>
          <a:xfrm>
            <a:off x="2224393" y="2787447"/>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Rectangle 58">
            <a:extLst>
              <a:ext uri="{FF2B5EF4-FFF2-40B4-BE49-F238E27FC236}">
                <a16:creationId xmlns:a16="http://schemas.microsoft.com/office/drawing/2014/main" id="{D960E7AF-9FE1-AE40-9062-B2AE37E0B8DC}"/>
              </a:ext>
            </a:extLst>
          </p:cNvPr>
          <p:cNvSpPr/>
          <p:nvPr/>
        </p:nvSpPr>
        <p:spPr>
          <a:xfrm>
            <a:off x="2435729" y="2787447"/>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Rectangle 59">
            <a:extLst>
              <a:ext uri="{FF2B5EF4-FFF2-40B4-BE49-F238E27FC236}">
                <a16:creationId xmlns:a16="http://schemas.microsoft.com/office/drawing/2014/main" id="{3A7727A1-3816-D64E-A6A0-11DAAED7E074}"/>
              </a:ext>
            </a:extLst>
          </p:cNvPr>
          <p:cNvSpPr/>
          <p:nvPr/>
        </p:nvSpPr>
        <p:spPr>
          <a:xfrm>
            <a:off x="2647065" y="2787447"/>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0" name="Straight Connector 69">
            <a:extLst>
              <a:ext uri="{FF2B5EF4-FFF2-40B4-BE49-F238E27FC236}">
                <a16:creationId xmlns:a16="http://schemas.microsoft.com/office/drawing/2014/main" id="{30AB8822-EFBD-AE45-83F9-FFF5C31C60DD}"/>
              </a:ext>
            </a:extLst>
          </p:cNvPr>
          <p:cNvCxnSpPr>
            <a:cxnSpLocks/>
          </p:cNvCxnSpPr>
          <p:nvPr/>
        </p:nvCxnSpPr>
        <p:spPr>
          <a:xfrm>
            <a:off x="2403572" y="3255556"/>
            <a:ext cx="1216217"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D8124646-AFF5-0C42-9C40-7D66F46E4CF2}"/>
              </a:ext>
            </a:extLst>
          </p:cNvPr>
          <p:cNvSpPr/>
          <p:nvPr/>
        </p:nvSpPr>
        <p:spPr>
          <a:xfrm>
            <a:off x="2333613" y="3171652"/>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Rectangle 73">
            <a:extLst>
              <a:ext uri="{FF2B5EF4-FFF2-40B4-BE49-F238E27FC236}">
                <a16:creationId xmlns:a16="http://schemas.microsoft.com/office/drawing/2014/main" id="{1ED56702-8010-B547-A61E-034AE55F1556}"/>
              </a:ext>
            </a:extLst>
          </p:cNvPr>
          <p:cNvSpPr/>
          <p:nvPr/>
        </p:nvSpPr>
        <p:spPr>
          <a:xfrm>
            <a:off x="2544949" y="3171652"/>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Rectangle 74">
            <a:extLst>
              <a:ext uri="{FF2B5EF4-FFF2-40B4-BE49-F238E27FC236}">
                <a16:creationId xmlns:a16="http://schemas.microsoft.com/office/drawing/2014/main" id="{60F867FB-CD81-714C-B798-3FFD2C0C5473}"/>
              </a:ext>
            </a:extLst>
          </p:cNvPr>
          <p:cNvSpPr/>
          <p:nvPr/>
        </p:nvSpPr>
        <p:spPr>
          <a:xfrm>
            <a:off x="2756285" y="3171652"/>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Rectangle 75">
            <a:extLst>
              <a:ext uri="{FF2B5EF4-FFF2-40B4-BE49-F238E27FC236}">
                <a16:creationId xmlns:a16="http://schemas.microsoft.com/office/drawing/2014/main" id="{002D355E-B085-3C41-B18D-89108D72E2E0}"/>
              </a:ext>
            </a:extLst>
          </p:cNvPr>
          <p:cNvSpPr/>
          <p:nvPr/>
        </p:nvSpPr>
        <p:spPr>
          <a:xfrm>
            <a:off x="2967621" y="3171652"/>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Rectangle 76">
            <a:extLst>
              <a:ext uri="{FF2B5EF4-FFF2-40B4-BE49-F238E27FC236}">
                <a16:creationId xmlns:a16="http://schemas.microsoft.com/office/drawing/2014/main" id="{66C39836-02B9-2C49-8C31-3CD974BCD1CF}"/>
              </a:ext>
            </a:extLst>
          </p:cNvPr>
          <p:cNvSpPr/>
          <p:nvPr/>
        </p:nvSpPr>
        <p:spPr>
          <a:xfrm>
            <a:off x="3178956" y="3171652"/>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Rectangle 77">
            <a:extLst>
              <a:ext uri="{FF2B5EF4-FFF2-40B4-BE49-F238E27FC236}">
                <a16:creationId xmlns:a16="http://schemas.microsoft.com/office/drawing/2014/main" id="{CBC21602-7255-1945-A3A6-A47771547C71}"/>
              </a:ext>
            </a:extLst>
          </p:cNvPr>
          <p:cNvSpPr/>
          <p:nvPr/>
        </p:nvSpPr>
        <p:spPr>
          <a:xfrm>
            <a:off x="3390288" y="3171652"/>
            <a:ext cx="203887" cy="231689"/>
          </a:xfrm>
          <a:prstGeom prst="rect">
            <a:avLst/>
          </a:prstGeom>
          <a:solidFill>
            <a:srgbClr val="9E48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TextBox 78">
            <a:extLst>
              <a:ext uri="{FF2B5EF4-FFF2-40B4-BE49-F238E27FC236}">
                <a16:creationId xmlns:a16="http://schemas.microsoft.com/office/drawing/2014/main" id="{7B857122-0275-4D45-A361-83C9F1A07E3F}"/>
              </a:ext>
            </a:extLst>
          </p:cNvPr>
          <p:cNvSpPr txBox="1"/>
          <p:nvPr/>
        </p:nvSpPr>
        <p:spPr>
          <a:xfrm>
            <a:off x="283127" y="3770385"/>
            <a:ext cx="4182620" cy="323165"/>
          </a:xfrm>
          <a:prstGeom prst="rect">
            <a:avLst/>
          </a:prstGeom>
          <a:noFill/>
        </p:spPr>
        <p:txBody>
          <a:bodyPr wrap="none" rtlCol="0">
            <a:spAutoFit/>
          </a:bodyPr>
          <a:lstStyle/>
          <a:p>
            <a:r>
              <a:rPr lang="en-US" sz="1500" dirty="0">
                <a:latin typeface="Gill Sans MT" panose="020B0502020104020203" pitchFamily="34" charset="77"/>
              </a:rPr>
              <a:t>How many copies of the purple repeat do we have?</a:t>
            </a:r>
          </a:p>
        </p:txBody>
      </p:sp>
      <p:sp>
        <p:nvSpPr>
          <p:cNvPr id="80" name="TextBox 79">
            <a:extLst>
              <a:ext uri="{FF2B5EF4-FFF2-40B4-BE49-F238E27FC236}">
                <a16:creationId xmlns:a16="http://schemas.microsoft.com/office/drawing/2014/main" id="{89591DA3-3E29-6840-9ED9-DD94F0F4552F}"/>
              </a:ext>
            </a:extLst>
          </p:cNvPr>
          <p:cNvSpPr txBox="1"/>
          <p:nvPr/>
        </p:nvSpPr>
        <p:spPr>
          <a:xfrm>
            <a:off x="5080974" y="2886517"/>
            <a:ext cx="3386842" cy="369332"/>
          </a:xfrm>
          <a:prstGeom prst="rect">
            <a:avLst/>
          </a:prstGeom>
          <a:noFill/>
        </p:spPr>
        <p:txBody>
          <a:bodyPr wrap="square" rtlCol="0">
            <a:spAutoFit/>
          </a:bodyPr>
          <a:lstStyle/>
          <a:p>
            <a:r>
              <a:rPr lang="en-US" dirty="0">
                <a:latin typeface="Gill Sans MT" panose="020B0502020104020203" pitchFamily="34" charset="77"/>
              </a:rPr>
              <a:t>Hard to tell!</a:t>
            </a:r>
          </a:p>
        </p:txBody>
      </p:sp>
      <p:sp>
        <p:nvSpPr>
          <p:cNvPr id="88" name="Rectangle 87">
            <a:extLst>
              <a:ext uri="{FF2B5EF4-FFF2-40B4-BE49-F238E27FC236}">
                <a16:creationId xmlns:a16="http://schemas.microsoft.com/office/drawing/2014/main" id="{E9257390-F64D-B64F-8A8F-CCDDE2C399A3}"/>
              </a:ext>
            </a:extLst>
          </p:cNvPr>
          <p:cNvSpPr/>
          <p:nvPr/>
        </p:nvSpPr>
        <p:spPr>
          <a:xfrm>
            <a:off x="-30012" y="5692642"/>
            <a:ext cx="6322690" cy="300082"/>
          </a:xfrm>
          <a:prstGeom prst="rect">
            <a:avLst/>
          </a:prstGeom>
        </p:spPr>
        <p:txBody>
          <a:bodyPr wrap="square">
            <a:spAutoFit/>
          </a:bodyPr>
          <a:lstStyle/>
          <a:p>
            <a:r>
              <a:rPr lang="en-US" sz="1350" dirty="0">
                <a:latin typeface="Gill Sans MT" panose="020B0502020104020203" pitchFamily="34" charset="77"/>
              </a:rPr>
              <a:t>(But: see ”</a:t>
            </a:r>
            <a:r>
              <a:rPr lang="en-US" sz="1350" dirty="0" err="1">
                <a:latin typeface="Gill Sans MT" panose="020B0502020104020203" pitchFamily="34" charset="77"/>
              </a:rPr>
              <a:t>GangSTR</a:t>
            </a:r>
            <a:r>
              <a:rPr lang="en-US" sz="1350" dirty="0">
                <a:latin typeface="Gill Sans MT" panose="020B0502020104020203" pitchFamily="34" charset="77"/>
              </a:rPr>
              <a:t>” and “</a:t>
            </a:r>
            <a:r>
              <a:rPr lang="en-US" sz="1350" dirty="0" err="1">
                <a:latin typeface="Gill Sans MT" panose="020B0502020104020203" pitchFamily="34" charset="77"/>
              </a:rPr>
              <a:t>ExpansionHunter</a:t>
            </a:r>
            <a:r>
              <a:rPr lang="en-US" sz="1350" dirty="0">
                <a:latin typeface="Gill Sans MT" panose="020B0502020104020203" pitchFamily="34" charset="77"/>
              </a:rPr>
              <a:t>” tools for tricks to deal with this)</a:t>
            </a:r>
          </a:p>
        </p:txBody>
      </p:sp>
      <p:cxnSp>
        <p:nvCxnSpPr>
          <p:cNvPr id="62" name="Straight Connector 61">
            <a:extLst>
              <a:ext uri="{FF2B5EF4-FFF2-40B4-BE49-F238E27FC236}">
                <a16:creationId xmlns:a16="http://schemas.microsoft.com/office/drawing/2014/main" id="{7F0D39B3-CAE2-0F4F-9799-5B66EF15B115}"/>
              </a:ext>
            </a:extLst>
          </p:cNvPr>
          <p:cNvCxnSpPr>
            <a:cxnSpLocks/>
          </p:cNvCxnSpPr>
          <p:nvPr/>
        </p:nvCxnSpPr>
        <p:spPr>
          <a:xfrm>
            <a:off x="1780519" y="3553459"/>
            <a:ext cx="4809125"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C01524F-B538-0041-8C16-455679E74D3B}"/>
              </a:ext>
            </a:extLst>
          </p:cNvPr>
          <p:cNvSpPr txBox="1"/>
          <p:nvPr/>
        </p:nvSpPr>
        <p:spPr>
          <a:xfrm>
            <a:off x="6606502" y="3345274"/>
            <a:ext cx="2254372" cy="646331"/>
          </a:xfrm>
          <a:prstGeom prst="rect">
            <a:avLst/>
          </a:prstGeom>
          <a:noFill/>
        </p:spPr>
        <p:txBody>
          <a:bodyPr wrap="square" rtlCol="0">
            <a:spAutoFit/>
          </a:bodyPr>
          <a:lstStyle/>
          <a:p>
            <a:r>
              <a:rPr lang="en-US" dirty="0">
                <a:latin typeface="Gill Sans MT" panose="020B0502020104020203" pitchFamily="34" charset="77"/>
              </a:rPr>
              <a:t>Need a read to span all the way across </a:t>
            </a:r>
          </a:p>
        </p:txBody>
      </p:sp>
      <p:pic>
        <p:nvPicPr>
          <p:cNvPr id="61" name="Picture 60">
            <a:extLst>
              <a:ext uri="{FF2B5EF4-FFF2-40B4-BE49-F238E27FC236}">
                <a16:creationId xmlns:a16="http://schemas.microsoft.com/office/drawing/2014/main" id="{A737A2DE-FA94-7345-B3D4-4892AD4F0D1A}"/>
              </a:ext>
            </a:extLst>
          </p:cNvPr>
          <p:cNvPicPr>
            <a:picLocks noChangeAspect="1"/>
          </p:cNvPicPr>
          <p:nvPr/>
        </p:nvPicPr>
        <p:blipFill>
          <a:blip r:embed="rId2"/>
          <a:stretch>
            <a:fillRect/>
          </a:stretch>
        </p:blipFill>
        <p:spPr>
          <a:xfrm>
            <a:off x="139152" y="3028403"/>
            <a:ext cx="6283487" cy="2507883"/>
          </a:xfrm>
          <a:prstGeom prst="rect">
            <a:avLst/>
          </a:prstGeom>
          <a:ln>
            <a:solidFill>
              <a:schemeClr val="tx1"/>
            </a:solidFill>
          </a:ln>
        </p:spPr>
      </p:pic>
      <p:cxnSp>
        <p:nvCxnSpPr>
          <p:cNvPr id="64" name="Straight Connector 63">
            <a:extLst>
              <a:ext uri="{FF2B5EF4-FFF2-40B4-BE49-F238E27FC236}">
                <a16:creationId xmlns:a16="http://schemas.microsoft.com/office/drawing/2014/main" id="{DBF664AA-4A6A-DF46-A938-7103E1F8B0E8}"/>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65" name="Rectangle 64">
            <a:extLst>
              <a:ext uri="{FF2B5EF4-FFF2-40B4-BE49-F238E27FC236}">
                <a16:creationId xmlns:a16="http://schemas.microsoft.com/office/drawing/2014/main" id="{1B10FA66-3449-1E42-B121-0515C29CD990}"/>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Short reads can’t resolve complex and repetitive regions</a:t>
            </a:r>
          </a:p>
        </p:txBody>
      </p:sp>
      <p:sp>
        <p:nvSpPr>
          <p:cNvPr id="66" name="TextBox 65">
            <a:extLst>
              <a:ext uri="{FF2B5EF4-FFF2-40B4-BE49-F238E27FC236}">
                <a16:creationId xmlns:a16="http://schemas.microsoft.com/office/drawing/2014/main" id="{31A5C733-5342-B54F-BC79-D0FE638F79C2}"/>
              </a:ext>
            </a:extLst>
          </p:cNvPr>
          <p:cNvSpPr txBox="1"/>
          <p:nvPr/>
        </p:nvSpPr>
        <p:spPr>
          <a:xfrm>
            <a:off x="0" y="5931581"/>
            <a:ext cx="5723233" cy="830997"/>
          </a:xfrm>
          <a:prstGeom prst="rect">
            <a:avLst/>
          </a:prstGeom>
          <a:noFill/>
        </p:spPr>
        <p:txBody>
          <a:bodyPr wrap="none" rtlCol="0">
            <a:spAutoFit/>
          </a:bodyPr>
          <a:lstStyle/>
          <a:p>
            <a:r>
              <a:rPr lang="en-US" sz="2400" dirty="0">
                <a:solidFill>
                  <a:srgbClr val="FF0000"/>
                </a:solidFill>
                <a:latin typeface="Gill Sans MT" panose="020B0502020104020203" pitchFamily="34" charset="77"/>
              </a:rPr>
              <a:t>Example diseases largely intractable to NGS:</a:t>
            </a:r>
          </a:p>
          <a:p>
            <a:r>
              <a:rPr lang="en-US" sz="2400" dirty="0">
                <a:solidFill>
                  <a:srgbClr val="FF0000"/>
                </a:solidFill>
                <a:latin typeface="Gill Sans MT" panose="020B0502020104020203" pitchFamily="34" charset="77"/>
              </a:rPr>
              <a:t>Fragile X Syndrome, ALS, MCKD</a:t>
            </a:r>
          </a:p>
        </p:txBody>
      </p:sp>
    </p:spTree>
    <p:extLst>
      <p:ext uri="{BB962C8B-B14F-4D97-AF65-F5344CB8AC3E}">
        <p14:creationId xmlns:p14="http://schemas.microsoft.com/office/powerpoint/2010/main" val="24009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63" grpId="0"/>
      <p:bldP spid="6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Application: Infectious disease + metagenomics</a:t>
            </a:r>
          </a:p>
        </p:txBody>
      </p:sp>
      <p:pic>
        <p:nvPicPr>
          <p:cNvPr id="3" name="Picture 2">
            <a:extLst>
              <a:ext uri="{FF2B5EF4-FFF2-40B4-BE49-F238E27FC236}">
                <a16:creationId xmlns:a16="http://schemas.microsoft.com/office/drawing/2014/main" id="{7D46AF52-DD25-B147-B8BB-118F593B1F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900" y="1443618"/>
            <a:ext cx="7848600" cy="4725260"/>
          </a:xfrm>
          <a:prstGeom prst="rect">
            <a:avLst/>
          </a:prstGeom>
        </p:spPr>
      </p:pic>
      <p:sp>
        <p:nvSpPr>
          <p:cNvPr id="7" name="TextBox 6">
            <a:extLst>
              <a:ext uri="{FF2B5EF4-FFF2-40B4-BE49-F238E27FC236}">
                <a16:creationId xmlns:a16="http://schemas.microsoft.com/office/drawing/2014/main" id="{DC1636CE-663C-0242-B482-3CBD0C861283}"/>
              </a:ext>
            </a:extLst>
          </p:cNvPr>
          <p:cNvSpPr txBox="1"/>
          <p:nvPr/>
        </p:nvSpPr>
        <p:spPr>
          <a:xfrm>
            <a:off x="152400" y="6424529"/>
            <a:ext cx="7202485" cy="369332"/>
          </a:xfrm>
          <a:prstGeom prst="rect">
            <a:avLst/>
          </a:prstGeom>
          <a:noFill/>
        </p:spPr>
        <p:txBody>
          <a:bodyPr wrap="none" rtlCol="0">
            <a:spAutoFit/>
          </a:bodyPr>
          <a:lstStyle/>
          <a:p>
            <a:r>
              <a:rPr lang="en-US" dirty="0">
                <a:latin typeface="Gill Sans MT" panose="020B0502020104020203" pitchFamily="34" charset="77"/>
              </a:rPr>
              <a:t>Can use to directly sequence SARS-CoV-2 RNA virus, and other pathogens</a:t>
            </a:r>
          </a:p>
        </p:txBody>
      </p:sp>
    </p:spTree>
    <p:extLst>
      <p:ext uri="{BB962C8B-B14F-4D97-AF65-F5344CB8AC3E}">
        <p14:creationId xmlns:p14="http://schemas.microsoft.com/office/powerpoint/2010/main" val="40315272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234F80-40B0-C240-80FE-9FC71D4052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350" y="1801961"/>
            <a:ext cx="6968218" cy="2743200"/>
          </a:xfrm>
          <a:prstGeom prst="rect">
            <a:avLst/>
          </a:prstGeom>
          <a:ln>
            <a:solidFill>
              <a:schemeClr val="tx1"/>
            </a:solidFill>
          </a:ln>
        </p:spPr>
      </p:pic>
      <p:pic>
        <p:nvPicPr>
          <p:cNvPr id="5" name="Picture 4">
            <a:extLst>
              <a:ext uri="{FF2B5EF4-FFF2-40B4-BE49-F238E27FC236}">
                <a16:creationId xmlns:a16="http://schemas.microsoft.com/office/drawing/2014/main" id="{B23947FA-7021-7648-B81F-FB006C7169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0239" y="2884019"/>
            <a:ext cx="3811361" cy="2866735"/>
          </a:xfrm>
          <a:prstGeom prst="rect">
            <a:avLst/>
          </a:prstGeom>
          <a:ln>
            <a:solidFill>
              <a:schemeClr val="tx1"/>
            </a:solidFill>
          </a:ln>
        </p:spPr>
      </p:pic>
      <p:cxnSp>
        <p:nvCxnSpPr>
          <p:cNvPr id="7" name="Straight Connector 6">
            <a:extLst>
              <a:ext uri="{FF2B5EF4-FFF2-40B4-BE49-F238E27FC236}">
                <a16:creationId xmlns:a16="http://schemas.microsoft.com/office/drawing/2014/main" id="{EC6A5BBE-112E-7B43-B8A0-1B5A1C332D31}"/>
              </a:ext>
            </a:extLst>
          </p:cNvPr>
          <p:cNvCxnSpPr/>
          <p:nvPr/>
        </p:nvCxnSpPr>
        <p:spPr>
          <a:xfrm>
            <a:off x="7136028" y="3174142"/>
            <a:ext cx="17052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FD2CF09-B7D6-394B-8122-CEF8E13098B4}"/>
              </a:ext>
            </a:extLst>
          </p:cNvPr>
          <p:cNvCxnSpPr>
            <a:cxnSpLocks/>
          </p:cNvCxnSpPr>
          <p:nvPr/>
        </p:nvCxnSpPr>
        <p:spPr>
          <a:xfrm>
            <a:off x="5180239" y="3306977"/>
            <a:ext cx="31513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3B3F87E-F6B1-804C-9568-C83D4DA36A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532" y="3769553"/>
            <a:ext cx="1133475" cy="1981200"/>
          </a:xfrm>
          <a:prstGeom prst="rect">
            <a:avLst/>
          </a:prstGeom>
          <a:ln>
            <a:solidFill>
              <a:schemeClr val="tx1"/>
            </a:solidFill>
          </a:ln>
        </p:spPr>
      </p:pic>
      <p:cxnSp>
        <p:nvCxnSpPr>
          <p:cNvPr id="9" name="Straight Connector 8">
            <a:extLst>
              <a:ext uri="{FF2B5EF4-FFF2-40B4-BE49-F238E27FC236}">
                <a16:creationId xmlns:a16="http://schemas.microsoft.com/office/drawing/2014/main" id="{C27E00C0-D3E0-1641-BF53-179C8B1A7E5C}"/>
              </a:ext>
            </a:extLst>
          </p:cNvPr>
          <p:cNvCxnSpPr>
            <a:cxnSpLocks/>
          </p:cNvCxnSpPr>
          <p:nvPr/>
        </p:nvCxnSpPr>
        <p:spPr>
          <a:xfrm>
            <a:off x="5689956" y="3429000"/>
            <a:ext cx="31513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7D0C9C0-5353-2048-BF97-E543340D12FE}"/>
              </a:ext>
            </a:extLst>
          </p:cNvPr>
          <p:cNvSpPr txBox="1"/>
          <p:nvPr/>
        </p:nvSpPr>
        <p:spPr>
          <a:xfrm>
            <a:off x="1688402" y="5535444"/>
            <a:ext cx="7417736" cy="461665"/>
          </a:xfrm>
          <a:prstGeom prst="rect">
            <a:avLst/>
          </a:prstGeom>
          <a:solidFill>
            <a:schemeClr val="bg1"/>
          </a:solidFill>
          <a:ln>
            <a:solidFill>
              <a:schemeClr val="tx1"/>
            </a:solidFill>
          </a:ln>
        </p:spPr>
        <p:txBody>
          <a:bodyPr wrap="none" rtlCol="0">
            <a:spAutoFit/>
          </a:bodyPr>
          <a:lstStyle/>
          <a:p>
            <a:r>
              <a:rPr lang="en-US" sz="2400" dirty="0">
                <a:latin typeface="Gill Sans MT" panose="020B0502020104020203" pitchFamily="34" charset="77"/>
              </a:rPr>
              <a:t>Sample: CHM13 (hydatidiform mole. Haploid-like genome)</a:t>
            </a:r>
          </a:p>
        </p:txBody>
      </p:sp>
      <p:cxnSp>
        <p:nvCxnSpPr>
          <p:cNvPr id="11" name="Straight Connector 10">
            <a:extLst>
              <a:ext uri="{FF2B5EF4-FFF2-40B4-BE49-F238E27FC236}">
                <a16:creationId xmlns:a16="http://schemas.microsoft.com/office/drawing/2014/main" id="{01715CEE-B688-FB4A-AB77-EAE450926016}"/>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2" name="Rectangle 11">
            <a:extLst>
              <a:ext uri="{FF2B5EF4-FFF2-40B4-BE49-F238E27FC236}">
                <a16:creationId xmlns:a16="http://schemas.microsoft.com/office/drawing/2014/main" id="{3E5C94D6-8EBA-DF43-81E2-7C89B879DA13}"/>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2021: complete sequence of a human chromosome!</a:t>
            </a:r>
          </a:p>
        </p:txBody>
      </p:sp>
    </p:spTree>
    <p:extLst>
      <p:ext uri="{BB962C8B-B14F-4D97-AF65-F5344CB8AC3E}">
        <p14:creationId xmlns:p14="http://schemas.microsoft.com/office/powerpoint/2010/main" val="215336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11A3B1-CB0C-A744-931D-52C9065EBB70}"/>
              </a:ext>
            </a:extLst>
          </p:cNvPr>
          <p:cNvPicPr>
            <a:picLocks noChangeAspect="1"/>
          </p:cNvPicPr>
          <p:nvPr/>
        </p:nvPicPr>
        <p:blipFill>
          <a:blip r:embed="rId2"/>
          <a:stretch>
            <a:fillRect/>
          </a:stretch>
        </p:blipFill>
        <p:spPr>
          <a:xfrm>
            <a:off x="1478653" y="1696948"/>
            <a:ext cx="6186695" cy="3136112"/>
          </a:xfrm>
          <a:prstGeom prst="rect">
            <a:avLst/>
          </a:prstGeom>
        </p:spPr>
      </p:pic>
      <p:sp>
        <p:nvSpPr>
          <p:cNvPr id="6" name="TextBox 5">
            <a:extLst>
              <a:ext uri="{FF2B5EF4-FFF2-40B4-BE49-F238E27FC236}">
                <a16:creationId xmlns:a16="http://schemas.microsoft.com/office/drawing/2014/main" id="{A94C122F-BD60-2649-9C19-E9AE0D0202BF}"/>
              </a:ext>
            </a:extLst>
          </p:cNvPr>
          <p:cNvSpPr txBox="1"/>
          <p:nvPr/>
        </p:nvSpPr>
        <p:spPr>
          <a:xfrm>
            <a:off x="223630" y="4997056"/>
            <a:ext cx="6873869" cy="830997"/>
          </a:xfrm>
          <a:prstGeom prst="rect">
            <a:avLst/>
          </a:prstGeom>
          <a:noFill/>
        </p:spPr>
        <p:txBody>
          <a:bodyPr wrap="none" rtlCol="0">
            <a:spAutoFit/>
          </a:bodyPr>
          <a:lstStyle/>
          <a:p>
            <a:pPr marL="214313" indent="-214313">
              <a:buFont typeface="Arial" panose="020B0604020202020204" pitchFamily="34" charset="0"/>
              <a:buChar char="•"/>
            </a:pPr>
            <a:r>
              <a:rPr lang="en-US" sz="2400" dirty="0" err="1">
                <a:latin typeface="Gill Sans MT" panose="020B0502020104020203" pitchFamily="34" charset="77"/>
              </a:rPr>
              <a:t>Hifi</a:t>
            </a:r>
            <a:r>
              <a:rPr lang="en-US" sz="2400" dirty="0">
                <a:latin typeface="Gill Sans MT" panose="020B0502020104020203" pitchFamily="34" charset="77"/>
              </a:rPr>
              <a:t> reads give highly accurate contigs (32.4x)</a:t>
            </a:r>
          </a:p>
          <a:p>
            <a:pPr marL="214313" indent="-214313">
              <a:buFont typeface="Arial" panose="020B0604020202020204" pitchFamily="34" charset="0"/>
              <a:buChar char="•"/>
            </a:pPr>
            <a:r>
              <a:rPr lang="en-US" sz="2400" dirty="0">
                <a:latin typeface="Gill Sans MT" panose="020B0502020104020203" pitchFamily="34" charset="77"/>
              </a:rPr>
              <a:t>Ultra-long ONT reads provide scaffolding info (20x)</a:t>
            </a:r>
          </a:p>
        </p:txBody>
      </p:sp>
      <p:cxnSp>
        <p:nvCxnSpPr>
          <p:cNvPr id="5" name="Straight Connector 4">
            <a:extLst>
              <a:ext uri="{FF2B5EF4-FFF2-40B4-BE49-F238E27FC236}">
                <a16:creationId xmlns:a16="http://schemas.microsoft.com/office/drawing/2014/main" id="{BD01E677-00DE-9F49-86D9-E2533657F252}"/>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7" name="Rectangle 6">
            <a:extLst>
              <a:ext uri="{FF2B5EF4-FFF2-40B4-BE49-F238E27FC236}">
                <a16:creationId xmlns:a16="http://schemas.microsoft.com/office/drawing/2014/main" id="{64F519ED-D861-8548-ADB1-EA03954E66E1}"/>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Hybrid assembly approach</a:t>
            </a:r>
          </a:p>
        </p:txBody>
      </p:sp>
    </p:spTree>
    <p:extLst>
      <p:ext uri="{BB962C8B-B14F-4D97-AF65-F5344CB8AC3E}">
        <p14:creationId xmlns:p14="http://schemas.microsoft.com/office/powerpoint/2010/main" val="3583583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Short reads can’t resolve complex and repetitive regions</a:t>
            </a:r>
          </a:p>
        </p:txBody>
      </p:sp>
      <p:sp>
        <p:nvSpPr>
          <p:cNvPr id="2" name="TextBox 1"/>
          <p:cNvSpPr txBox="1"/>
          <p:nvPr/>
        </p:nvSpPr>
        <p:spPr>
          <a:xfrm>
            <a:off x="395351" y="1473740"/>
            <a:ext cx="5317225" cy="369332"/>
          </a:xfrm>
          <a:prstGeom prst="rect">
            <a:avLst/>
          </a:prstGeom>
          <a:noFill/>
        </p:spPr>
        <p:txBody>
          <a:bodyPr wrap="none" rtlCol="0">
            <a:spAutoFit/>
          </a:bodyPr>
          <a:lstStyle/>
          <a:p>
            <a:r>
              <a:rPr lang="en-US" b="1" dirty="0">
                <a:latin typeface="Gill Sans"/>
                <a:cs typeface="Gill Sans"/>
              </a:rPr>
              <a:t>Duplications/repeat elements/pseudogenes</a:t>
            </a:r>
          </a:p>
        </p:txBody>
      </p:sp>
      <p:sp>
        <p:nvSpPr>
          <p:cNvPr id="6" name="TextBox 5"/>
          <p:cNvSpPr txBox="1"/>
          <p:nvPr/>
        </p:nvSpPr>
        <p:spPr>
          <a:xfrm>
            <a:off x="419311" y="3208590"/>
            <a:ext cx="1705139" cy="369332"/>
          </a:xfrm>
          <a:prstGeom prst="rect">
            <a:avLst/>
          </a:prstGeom>
          <a:noFill/>
        </p:spPr>
        <p:txBody>
          <a:bodyPr wrap="none" rtlCol="0">
            <a:spAutoFit/>
          </a:bodyPr>
          <a:lstStyle/>
          <a:p>
            <a:r>
              <a:rPr lang="en-US" b="1" dirty="0">
                <a:latin typeface="Gill Sans"/>
                <a:cs typeface="Gill Sans"/>
              </a:rPr>
              <a:t>Long repeats</a:t>
            </a:r>
          </a:p>
        </p:txBody>
      </p:sp>
      <p:sp>
        <p:nvSpPr>
          <p:cNvPr id="3" name="Rectangle 2"/>
          <p:cNvSpPr/>
          <p:nvPr/>
        </p:nvSpPr>
        <p:spPr>
          <a:xfrm>
            <a:off x="1672542" y="2333057"/>
            <a:ext cx="7128306" cy="1317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24450" y="2333057"/>
            <a:ext cx="2399414" cy="131799"/>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799072" y="2333057"/>
            <a:ext cx="2399414" cy="131799"/>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598449" y="1951742"/>
            <a:ext cx="1473518" cy="369332"/>
          </a:xfrm>
          <a:prstGeom prst="rect">
            <a:avLst/>
          </a:prstGeom>
          <a:noFill/>
        </p:spPr>
        <p:txBody>
          <a:bodyPr wrap="none" rtlCol="0">
            <a:spAutoFit/>
          </a:bodyPr>
          <a:lstStyle/>
          <a:p>
            <a:r>
              <a:rPr lang="en-US" dirty="0">
                <a:latin typeface="Gill Sans"/>
                <a:cs typeface="Gill Sans"/>
              </a:rPr>
              <a:t>Copy 1 (1KB)</a:t>
            </a:r>
          </a:p>
        </p:txBody>
      </p:sp>
      <p:sp>
        <p:nvSpPr>
          <p:cNvPr id="11" name="TextBox 10"/>
          <p:cNvSpPr txBox="1"/>
          <p:nvPr/>
        </p:nvSpPr>
        <p:spPr>
          <a:xfrm>
            <a:off x="6309010" y="1972343"/>
            <a:ext cx="1473518" cy="369332"/>
          </a:xfrm>
          <a:prstGeom prst="rect">
            <a:avLst/>
          </a:prstGeom>
          <a:noFill/>
        </p:spPr>
        <p:txBody>
          <a:bodyPr wrap="none" rtlCol="0">
            <a:spAutoFit/>
          </a:bodyPr>
          <a:lstStyle/>
          <a:p>
            <a:r>
              <a:rPr lang="en-US" dirty="0">
                <a:latin typeface="Gill Sans"/>
                <a:cs typeface="Gill Sans"/>
              </a:rPr>
              <a:t>Copy 2 (1KB)</a:t>
            </a:r>
          </a:p>
        </p:txBody>
      </p:sp>
      <p:sp>
        <p:nvSpPr>
          <p:cNvPr id="12" name="TextBox 11"/>
          <p:cNvSpPr txBox="1"/>
          <p:nvPr/>
        </p:nvSpPr>
        <p:spPr>
          <a:xfrm>
            <a:off x="395349" y="2160373"/>
            <a:ext cx="997426" cy="369332"/>
          </a:xfrm>
          <a:prstGeom prst="rect">
            <a:avLst/>
          </a:prstGeom>
          <a:noFill/>
        </p:spPr>
        <p:txBody>
          <a:bodyPr wrap="none" rtlCol="0">
            <a:spAutoFit/>
          </a:bodyPr>
          <a:lstStyle/>
          <a:p>
            <a:r>
              <a:rPr lang="en-US" dirty="0">
                <a:latin typeface="Gill Sans"/>
                <a:cs typeface="Gill Sans"/>
              </a:rPr>
              <a:t>Genome</a:t>
            </a:r>
          </a:p>
        </p:txBody>
      </p:sp>
      <p:sp>
        <p:nvSpPr>
          <p:cNvPr id="13" name="Rectangle 12"/>
          <p:cNvSpPr/>
          <p:nvPr/>
        </p:nvSpPr>
        <p:spPr>
          <a:xfrm>
            <a:off x="1696504" y="3985265"/>
            <a:ext cx="7128306" cy="1317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19311" y="3812581"/>
            <a:ext cx="997426" cy="369332"/>
          </a:xfrm>
          <a:prstGeom prst="rect">
            <a:avLst/>
          </a:prstGeom>
          <a:noFill/>
        </p:spPr>
        <p:txBody>
          <a:bodyPr wrap="none" rtlCol="0">
            <a:spAutoFit/>
          </a:bodyPr>
          <a:lstStyle/>
          <a:p>
            <a:r>
              <a:rPr lang="en-US" dirty="0">
                <a:latin typeface="Gill Sans"/>
                <a:cs typeface="Gill Sans"/>
              </a:rPr>
              <a:t>Genome</a:t>
            </a:r>
          </a:p>
        </p:txBody>
      </p:sp>
      <p:sp>
        <p:nvSpPr>
          <p:cNvPr id="15" name="Rectangle 14"/>
          <p:cNvSpPr/>
          <p:nvPr/>
        </p:nvSpPr>
        <p:spPr>
          <a:xfrm>
            <a:off x="2839634" y="3985609"/>
            <a:ext cx="1125569" cy="131799"/>
          </a:xfrm>
          <a:prstGeom prst="rect">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965203" y="3985265"/>
            <a:ext cx="1125569" cy="131799"/>
          </a:xfrm>
          <a:prstGeom prst="rect">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078792" y="3985609"/>
            <a:ext cx="1125569" cy="131799"/>
          </a:xfrm>
          <a:prstGeom prst="rect">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204361" y="3985609"/>
            <a:ext cx="1125569" cy="131799"/>
          </a:xfrm>
          <a:prstGeom prst="rect">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744974" y="3615933"/>
            <a:ext cx="1326993" cy="369332"/>
          </a:xfrm>
          <a:prstGeom prst="rect">
            <a:avLst/>
          </a:prstGeom>
          <a:noFill/>
        </p:spPr>
        <p:txBody>
          <a:bodyPr wrap="none" rtlCol="0">
            <a:spAutoFit/>
          </a:bodyPr>
          <a:lstStyle/>
          <a:p>
            <a:r>
              <a:rPr lang="en-US" dirty="0">
                <a:latin typeface="Gill Sans"/>
                <a:cs typeface="Gill Sans"/>
              </a:rPr>
              <a:t>1 unit = 1kb</a:t>
            </a:r>
          </a:p>
        </p:txBody>
      </p:sp>
      <p:sp>
        <p:nvSpPr>
          <p:cNvPr id="20" name="TextBox 19"/>
          <p:cNvSpPr txBox="1"/>
          <p:nvPr/>
        </p:nvSpPr>
        <p:spPr>
          <a:xfrm>
            <a:off x="419311" y="4983459"/>
            <a:ext cx="2071789" cy="369332"/>
          </a:xfrm>
          <a:prstGeom prst="rect">
            <a:avLst/>
          </a:prstGeom>
          <a:noFill/>
        </p:spPr>
        <p:txBody>
          <a:bodyPr wrap="none" rtlCol="0">
            <a:spAutoFit/>
          </a:bodyPr>
          <a:lstStyle/>
          <a:p>
            <a:r>
              <a:rPr lang="en-US" b="1" dirty="0">
                <a:latin typeface="Gill Sans"/>
                <a:cs typeface="Gill Sans"/>
              </a:rPr>
              <a:t>Large insertions</a:t>
            </a:r>
          </a:p>
        </p:txBody>
      </p:sp>
      <p:sp>
        <p:nvSpPr>
          <p:cNvPr id="21" name="Rectangle 20"/>
          <p:cNvSpPr/>
          <p:nvPr/>
        </p:nvSpPr>
        <p:spPr>
          <a:xfrm>
            <a:off x="1696504" y="5659338"/>
            <a:ext cx="7128306" cy="13179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541476" y="5659338"/>
            <a:ext cx="3406250" cy="131799"/>
          </a:xfrm>
          <a:prstGeom prst="rect">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3541476" y="5773166"/>
            <a:ext cx="1537316" cy="48126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283333" y="5791137"/>
            <a:ext cx="1664393" cy="46329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454545" y="6282385"/>
            <a:ext cx="1657575" cy="369332"/>
          </a:xfrm>
          <a:prstGeom prst="rect">
            <a:avLst/>
          </a:prstGeom>
          <a:noFill/>
        </p:spPr>
        <p:txBody>
          <a:bodyPr wrap="none" rtlCol="0">
            <a:spAutoFit/>
          </a:bodyPr>
          <a:lstStyle/>
          <a:p>
            <a:r>
              <a:rPr lang="en-US" dirty="0">
                <a:latin typeface="Gill Sans"/>
                <a:cs typeface="Gill Sans"/>
              </a:rPr>
              <a:t>500bp insertion</a:t>
            </a:r>
          </a:p>
        </p:txBody>
      </p:sp>
      <p:sp>
        <p:nvSpPr>
          <p:cNvPr id="26" name="TextBox 25">
            <a:extLst>
              <a:ext uri="{FF2B5EF4-FFF2-40B4-BE49-F238E27FC236}">
                <a16:creationId xmlns:a16="http://schemas.microsoft.com/office/drawing/2014/main" id="{97DF56BD-77F6-E64F-B891-23A9908D90F3}"/>
              </a:ext>
            </a:extLst>
          </p:cNvPr>
          <p:cNvSpPr txBox="1"/>
          <p:nvPr/>
        </p:nvSpPr>
        <p:spPr>
          <a:xfrm>
            <a:off x="395349" y="2688859"/>
            <a:ext cx="2997615" cy="461665"/>
          </a:xfrm>
          <a:prstGeom prst="rect">
            <a:avLst/>
          </a:prstGeom>
          <a:noFill/>
        </p:spPr>
        <p:txBody>
          <a:bodyPr wrap="none" rtlCol="0">
            <a:spAutoFit/>
          </a:bodyPr>
          <a:lstStyle/>
          <a:p>
            <a:r>
              <a:rPr lang="en-US" sz="2400" dirty="0">
                <a:solidFill>
                  <a:srgbClr val="FF0000"/>
                </a:solidFill>
                <a:latin typeface="Gill Sans MT" panose="020B0502020104020203" pitchFamily="34" charset="77"/>
              </a:rPr>
              <a:t>Example: SMA (SMN1)</a:t>
            </a:r>
          </a:p>
        </p:txBody>
      </p:sp>
      <p:sp>
        <p:nvSpPr>
          <p:cNvPr id="28" name="TextBox 27">
            <a:extLst>
              <a:ext uri="{FF2B5EF4-FFF2-40B4-BE49-F238E27FC236}">
                <a16:creationId xmlns:a16="http://schemas.microsoft.com/office/drawing/2014/main" id="{AB1D7AE1-0CFA-2B4F-9B3C-57C2D4A1E0AF}"/>
              </a:ext>
            </a:extLst>
          </p:cNvPr>
          <p:cNvSpPr txBox="1"/>
          <p:nvPr/>
        </p:nvSpPr>
        <p:spPr>
          <a:xfrm>
            <a:off x="395348" y="6051552"/>
            <a:ext cx="3404778" cy="461665"/>
          </a:xfrm>
          <a:prstGeom prst="rect">
            <a:avLst/>
          </a:prstGeom>
          <a:noFill/>
        </p:spPr>
        <p:txBody>
          <a:bodyPr wrap="none" rtlCol="0">
            <a:spAutoFit/>
          </a:bodyPr>
          <a:lstStyle/>
          <a:p>
            <a:r>
              <a:rPr lang="en-US" sz="2400" dirty="0">
                <a:solidFill>
                  <a:srgbClr val="FF0000"/>
                </a:solidFill>
                <a:latin typeface="Gill Sans MT" panose="020B0502020104020203" pitchFamily="34" charset="77"/>
              </a:rPr>
              <a:t>Example: Mobile elements</a:t>
            </a:r>
          </a:p>
        </p:txBody>
      </p:sp>
    </p:spTree>
    <p:extLst>
      <p:ext uri="{BB962C8B-B14F-4D97-AF65-F5344CB8AC3E}">
        <p14:creationId xmlns:p14="http://schemas.microsoft.com/office/powerpoint/2010/main" val="61077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2DDA73B-1947-C240-83C9-539A3ECA39F7}"/>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18C674DD-000F-394F-AF64-9AB700FCFBF2}"/>
              </a:ext>
            </a:extLst>
          </p:cNvPr>
          <p:cNvSpPr/>
          <p:nvPr/>
        </p:nvSpPr>
        <p:spPr>
          <a:xfrm>
            <a:off x="0" y="346505"/>
            <a:ext cx="9144000"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panose="020B0502020104020203" pitchFamily="34" charset="77"/>
                <a:ea typeface="ＭＳ Ｐゴシック" charset="0"/>
              </a:rPr>
              <a:t>GC-rich regions still poorly sequenced (even w/ PCR-free data)</a:t>
            </a:r>
          </a:p>
        </p:txBody>
      </p:sp>
      <p:pic>
        <p:nvPicPr>
          <p:cNvPr id="7" name="Picture 6">
            <a:extLst>
              <a:ext uri="{FF2B5EF4-FFF2-40B4-BE49-F238E27FC236}">
                <a16:creationId xmlns:a16="http://schemas.microsoft.com/office/drawing/2014/main" id="{46BB3A4C-33E1-A541-AFD9-4280C2BF7D91}"/>
              </a:ext>
            </a:extLst>
          </p:cNvPr>
          <p:cNvPicPr>
            <a:picLocks noChangeAspect="1"/>
          </p:cNvPicPr>
          <p:nvPr/>
        </p:nvPicPr>
        <p:blipFill>
          <a:blip r:embed="rId2"/>
          <a:stretch>
            <a:fillRect/>
          </a:stretch>
        </p:blipFill>
        <p:spPr>
          <a:xfrm>
            <a:off x="371702" y="2442033"/>
            <a:ext cx="3621333" cy="2297283"/>
          </a:xfrm>
          <a:prstGeom prst="rect">
            <a:avLst/>
          </a:prstGeom>
        </p:spPr>
      </p:pic>
      <p:sp>
        <p:nvSpPr>
          <p:cNvPr id="8" name="TextBox 7">
            <a:extLst>
              <a:ext uri="{FF2B5EF4-FFF2-40B4-BE49-F238E27FC236}">
                <a16:creationId xmlns:a16="http://schemas.microsoft.com/office/drawing/2014/main" id="{1D30CF29-99C4-0341-AC91-455BB9D5D836}"/>
              </a:ext>
            </a:extLst>
          </p:cNvPr>
          <p:cNvSpPr txBox="1"/>
          <p:nvPr/>
        </p:nvSpPr>
        <p:spPr>
          <a:xfrm>
            <a:off x="32102" y="1203806"/>
            <a:ext cx="8594982"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77"/>
                <a:ea typeface="ＭＳ Ｐゴシック" charset="0"/>
              </a:rPr>
              <a:t>Example: FMR1 (CCG) severely underestimated by all existing tools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77"/>
                <a:ea typeface="ＭＳ Ｐゴシック" charset="0"/>
              </a:rPr>
              <a:t>Also: C9orf72 (CCCCGG)</a:t>
            </a:r>
          </a:p>
        </p:txBody>
      </p:sp>
      <p:sp>
        <p:nvSpPr>
          <p:cNvPr id="11" name="TextBox 10">
            <a:extLst>
              <a:ext uri="{FF2B5EF4-FFF2-40B4-BE49-F238E27FC236}">
                <a16:creationId xmlns:a16="http://schemas.microsoft.com/office/drawing/2014/main" id="{E245D3DF-B1A1-D645-A13C-0E23322A1138}"/>
              </a:ext>
            </a:extLst>
          </p:cNvPr>
          <p:cNvSpPr txBox="1"/>
          <p:nvPr/>
        </p:nvSpPr>
        <p:spPr>
          <a:xfrm>
            <a:off x="1397737" y="4739317"/>
            <a:ext cx="179826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77"/>
                <a:ea typeface="ＭＳ Ｐゴシック" charset="0"/>
                <a:cs typeface="Calibri" panose="020F0502020204030204" pitchFamily="34" charset="0"/>
              </a:rPr>
              <a:t>True # CCG</a:t>
            </a:r>
          </a:p>
        </p:txBody>
      </p:sp>
      <p:sp>
        <p:nvSpPr>
          <p:cNvPr id="12" name="TextBox 11">
            <a:extLst>
              <a:ext uri="{FF2B5EF4-FFF2-40B4-BE49-F238E27FC236}">
                <a16:creationId xmlns:a16="http://schemas.microsoft.com/office/drawing/2014/main" id="{C9E2A9FE-3484-0040-8B33-D351132E92EC}"/>
              </a:ext>
            </a:extLst>
          </p:cNvPr>
          <p:cNvSpPr txBox="1"/>
          <p:nvPr/>
        </p:nvSpPr>
        <p:spPr>
          <a:xfrm rot="16200000">
            <a:off x="-1069469" y="3181486"/>
            <a:ext cx="260060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77"/>
                <a:ea typeface="ＭＳ Ｐゴシック" charset="0"/>
                <a:cs typeface="Calibri" panose="020F0502020204030204" pitchFamily="34" charset="0"/>
              </a:rPr>
              <a:t>Estimated # CCG</a:t>
            </a:r>
          </a:p>
        </p:txBody>
      </p:sp>
      <p:sp>
        <p:nvSpPr>
          <p:cNvPr id="13" name="TextBox 12">
            <a:extLst>
              <a:ext uri="{FF2B5EF4-FFF2-40B4-BE49-F238E27FC236}">
                <a16:creationId xmlns:a16="http://schemas.microsoft.com/office/drawing/2014/main" id="{5D0DB921-012F-A546-9591-D2018F7D7392}"/>
              </a:ext>
            </a:extLst>
          </p:cNvPr>
          <p:cNvSpPr txBox="1"/>
          <p:nvPr/>
        </p:nvSpPr>
        <p:spPr>
          <a:xfrm>
            <a:off x="847558" y="2593228"/>
            <a:ext cx="1838523"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FF0000"/>
                </a:solidFill>
                <a:effectLst/>
                <a:uLnTx/>
                <a:uFillTx/>
                <a:latin typeface="Gill Sans MT" panose="020B0502020104020203" pitchFamily="34" charset="77"/>
                <a:ea typeface="ＭＳ Ｐゴシック" charset="0"/>
                <a:cs typeface="Calibri" panose="020F0502020204030204" pitchFamily="34" charset="0"/>
              </a:rPr>
              <a:t>GangSTR</a:t>
            </a:r>
            <a:endParaRPr kumimoji="0" lang="en-US" sz="1600" b="0" i="0" u="none" strike="noStrike" kern="1200" cap="none" spc="0" normalizeH="0" baseline="0" noProof="0" dirty="0">
              <a:ln>
                <a:noFill/>
              </a:ln>
              <a:solidFill>
                <a:srgbClr val="FF0000"/>
              </a:solidFill>
              <a:effectLst/>
              <a:uLnTx/>
              <a:uFillTx/>
              <a:latin typeface="Gill Sans MT" panose="020B0502020104020203" pitchFamily="34" charset="77"/>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4B45FD"/>
                </a:solidFill>
                <a:effectLst/>
                <a:uLnTx/>
                <a:uFillTx/>
                <a:latin typeface="Gill Sans MT" panose="020B0502020104020203" pitchFamily="34" charset="77"/>
                <a:ea typeface="ＭＳ Ｐゴシック" charset="0"/>
                <a:cs typeface="Calibri" panose="020F0502020204030204" pitchFamily="34" charset="0"/>
              </a:rPr>
              <a:t>ExpansionHunter</a:t>
            </a:r>
            <a:endParaRPr kumimoji="0" lang="en-US" sz="1600" b="0" i="0" u="none" strike="noStrike" kern="1200" cap="none" spc="0" normalizeH="0" baseline="0" noProof="0" dirty="0">
              <a:ln>
                <a:noFill/>
              </a:ln>
              <a:solidFill>
                <a:srgbClr val="4B45FD"/>
              </a:solidFill>
              <a:effectLst/>
              <a:uLnTx/>
              <a:uFillTx/>
              <a:latin typeface="Gill Sans MT" panose="020B0502020104020203" pitchFamily="34" charset="77"/>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70AD47"/>
                </a:solidFill>
                <a:effectLst/>
                <a:uLnTx/>
                <a:uFillTx/>
                <a:latin typeface="Gill Sans MT" panose="020B0502020104020203" pitchFamily="34" charset="77"/>
                <a:ea typeface="ＭＳ Ｐゴシック" charset="0"/>
                <a:cs typeface="Calibri" panose="020F0502020204030204" pitchFamily="34" charset="0"/>
              </a:rPr>
              <a:t>TredParse</a:t>
            </a:r>
            <a:endParaRPr kumimoji="0" lang="en-US" sz="1600" b="0" i="0" u="none" strike="noStrike" kern="1200" cap="none" spc="0" normalizeH="0" baseline="0" noProof="0" dirty="0">
              <a:ln>
                <a:noFill/>
              </a:ln>
              <a:solidFill>
                <a:srgbClr val="70AD47"/>
              </a:solidFill>
              <a:effectLst/>
              <a:uLnTx/>
              <a:uFillTx/>
              <a:latin typeface="Gill Sans MT" panose="020B0502020104020203" pitchFamily="34" charset="77"/>
              <a:ea typeface="ＭＳ Ｐゴシック" charset="0"/>
              <a:cs typeface="Calibri" panose="020F0502020204030204" pitchFamily="34" charset="0"/>
            </a:endParaRPr>
          </a:p>
        </p:txBody>
      </p:sp>
      <p:grpSp>
        <p:nvGrpSpPr>
          <p:cNvPr id="28" name="Group 27">
            <a:extLst>
              <a:ext uri="{FF2B5EF4-FFF2-40B4-BE49-F238E27FC236}">
                <a16:creationId xmlns:a16="http://schemas.microsoft.com/office/drawing/2014/main" id="{0FEBFBD0-6D90-344A-AF41-56CC0E4AEE2E}"/>
              </a:ext>
            </a:extLst>
          </p:cNvPr>
          <p:cNvGrpSpPr/>
          <p:nvPr/>
        </p:nvGrpSpPr>
        <p:grpSpPr>
          <a:xfrm>
            <a:off x="126451" y="1532769"/>
            <a:ext cx="8458899" cy="4688247"/>
            <a:chOff x="685101" y="1575137"/>
            <a:chExt cx="8458899" cy="4688246"/>
          </a:xfrm>
        </p:grpSpPr>
        <p:sp>
          <p:nvSpPr>
            <p:cNvPr id="29" name="Rectangle 28">
              <a:extLst>
                <a:ext uri="{FF2B5EF4-FFF2-40B4-BE49-F238E27FC236}">
                  <a16:creationId xmlns:a16="http://schemas.microsoft.com/office/drawing/2014/main" id="{74B4481F-64EA-6447-96FC-0A3B5D1F8717}"/>
                </a:ext>
              </a:extLst>
            </p:cNvPr>
            <p:cNvSpPr/>
            <p:nvPr/>
          </p:nvSpPr>
          <p:spPr>
            <a:xfrm>
              <a:off x="685103" y="2363108"/>
              <a:ext cx="1498653" cy="1697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6265649F-E40A-7D49-86A4-492A04BF5E41}"/>
                </a:ext>
              </a:extLst>
            </p:cNvPr>
            <p:cNvSpPr/>
            <p:nvPr/>
          </p:nvSpPr>
          <p:spPr>
            <a:xfrm>
              <a:off x="685103" y="4070901"/>
              <a:ext cx="1498653" cy="17884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15E6AD6-C2C4-9140-BB1A-8BF8153615D0}"/>
                </a:ext>
              </a:extLst>
            </p:cNvPr>
            <p:cNvSpPr/>
            <p:nvPr/>
          </p:nvSpPr>
          <p:spPr>
            <a:xfrm>
              <a:off x="685101" y="5859353"/>
              <a:ext cx="1498653" cy="4040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F7C17FF5-A42B-674B-85F6-7A0BF7C4D2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83756" y="2363108"/>
              <a:ext cx="6960244" cy="3900275"/>
            </a:xfrm>
            <a:prstGeom prst="rect">
              <a:avLst/>
            </a:prstGeom>
            <a:ln>
              <a:solidFill>
                <a:schemeClr val="tx1"/>
              </a:solidFill>
            </a:ln>
          </p:spPr>
        </p:pic>
        <p:sp>
          <p:nvSpPr>
            <p:cNvPr id="33" name="TextBox 32">
              <a:extLst>
                <a:ext uri="{FF2B5EF4-FFF2-40B4-BE49-F238E27FC236}">
                  <a16:creationId xmlns:a16="http://schemas.microsoft.com/office/drawing/2014/main" id="{C79F6C6F-78DD-4B4C-B7F7-2C7A22C4B35E}"/>
                </a:ext>
              </a:extLst>
            </p:cNvPr>
            <p:cNvSpPr txBox="1"/>
            <p:nvPr/>
          </p:nvSpPr>
          <p:spPr>
            <a:xfrm>
              <a:off x="1098269" y="5924828"/>
              <a:ext cx="1085487"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Gill Sans MT" panose="020B0502020104020203" pitchFamily="34" charset="77"/>
                  <a:ea typeface="ＭＳ Ｐゴシック" charset="0"/>
                  <a:cs typeface="Calibri" panose="020F0502020204030204" pitchFamily="34" charset="0"/>
                </a:rPr>
                <a:t>Refseq</a:t>
              </a:r>
              <a:endParaRPr kumimoji="0" lang="en-US" sz="1600" b="0" i="0" u="none" strike="noStrike" kern="1200" cap="none" spc="0" normalizeH="0" baseline="0" noProof="0" dirty="0">
                <a:ln>
                  <a:noFill/>
                </a:ln>
                <a:solidFill>
                  <a:prstClr val="black"/>
                </a:solidFill>
                <a:effectLst/>
                <a:uLnTx/>
                <a:uFillTx/>
                <a:latin typeface="Gill Sans MT" panose="020B0502020104020203" pitchFamily="34" charset="77"/>
                <a:ea typeface="ＭＳ Ｐゴシック" charset="0"/>
                <a:cs typeface="Calibri" panose="020F0502020204030204" pitchFamily="34" charset="0"/>
              </a:endParaRPr>
            </a:p>
          </p:txBody>
        </p:sp>
        <p:sp>
          <p:nvSpPr>
            <p:cNvPr id="34" name="TextBox 33">
              <a:extLst>
                <a:ext uri="{FF2B5EF4-FFF2-40B4-BE49-F238E27FC236}">
                  <a16:creationId xmlns:a16="http://schemas.microsoft.com/office/drawing/2014/main" id="{C16D7CC3-95F6-244C-B560-15D786E89AF1}"/>
                </a:ext>
              </a:extLst>
            </p:cNvPr>
            <p:cNvSpPr txBox="1"/>
            <p:nvPr/>
          </p:nvSpPr>
          <p:spPr>
            <a:xfrm>
              <a:off x="905130" y="4797941"/>
              <a:ext cx="1085487"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pitchFamily="34" charset="77"/>
                  <a:ea typeface="ＭＳ Ｐゴシック" charset="0"/>
                  <a:cs typeface="Calibri" panose="020F0502020204030204" pitchFamily="34" charset="0"/>
                </a:rPr>
                <a:t>NA04025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pitchFamily="34" charset="77"/>
                  <a:ea typeface="ＭＳ Ｐゴシック" charset="0"/>
                  <a:cs typeface="Calibri" panose="020F0502020204030204" pitchFamily="34" charset="0"/>
                </a:rPr>
                <a:t>645</a:t>
              </a:r>
              <a:r>
                <a:rPr kumimoji="0" lang="en-US" sz="1600" b="0" i="0" u="none" strike="noStrike" kern="1200" cap="none" spc="0" normalizeH="0" baseline="0" noProof="0" dirty="0" err="1">
                  <a:ln>
                    <a:noFill/>
                  </a:ln>
                  <a:solidFill>
                    <a:prstClr val="black"/>
                  </a:solidFill>
                  <a:effectLst/>
                  <a:uLnTx/>
                  <a:uFillTx/>
                  <a:latin typeface="Gill Sans MT" panose="020B0502020104020203" pitchFamily="34" charset="77"/>
                  <a:ea typeface="ＭＳ Ｐゴシック" charset="0"/>
                  <a:cs typeface="Calibri" panose="020F0502020204030204" pitchFamily="34" charset="0"/>
                </a:rPr>
                <a:t>xCCG</a:t>
              </a:r>
              <a:endParaRPr kumimoji="0" lang="en-US" sz="1600" b="0" i="0" u="none" strike="noStrike" kern="1200" cap="none" spc="0" normalizeH="0" baseline="0" noProof="0" dirty="0">
                <a:ln>
                  <a:noFill/>
                </a:ln>
                <a:solidFill>
                  <a:prstClr val="black"/>
                </a:solidFill>
                <a:effectLst/>
                <a:uLnTx/>
                <a:uFillTx/>
                <a:latin typeface="Gill Sans MT" panose="020B0502020104020203" pitchFamily="34" charset="77"/>
                <a:ea typeface="ＭＳ Ｐゴシック" charset="0"/>
                <a:cs typeface="Calibri" panose="020F0502020204030204" pitchFamily="34" charset="0"/>
              </a:endParaRPr>
            </a:p>
          </p:txBody>
        </p:sp>
        <p:sp>
          <p:nvSpPr>
            <p:cNvPr id="35" name="TextBox 34">
              <a:extLst>
                <a:ext uri="{FF2B5EF4-FFF2-40B4-BE49-F238E27FC236}">
                  <a16:creationId xmlns:a16="http://schemas.microsoft.com/office/drawing/2014/main" id="{6A442ABA-4448-7A48-9A3B-96B7EDEDB5D6}"/>
                </a:ext>
              </a:extLst>
            </p:cNvPr>
            <p:cNvSpPr txBox="1"/>
            <p:nvPr/>
          </p:nvSpPr>
          <p:spPr>
            <a:xfrm>
              <a:off x="891682" y="3009490"/>
              <a:ext cx="1085487"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pitchFamily="34" charset="77"/>
                  <a:ea typeface="ＭＳ Ｐゴシック" charset="0"/>
                  <a:cs typeface="Calibri" panose="020F0502020204030204" pitchFamily="34" charset="0"/>
                </a:rPr>
                <a:t>NA09237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pitchFamily="34" charset="77"/>
                  <a:ea typeface="ＭＳ Ｐゴシック" charset="0"/>
                  <a:cs typeface="Calibri" panose="020F0502020204030204" pitchFamily="34" charset="0"/>
                </a:rPr>
                <a:t>940</a:t>
              </a:r>
              <a:r>
                <a:rPr kumimoji="0" lang="en-US" sz="1600" b="0" i="0" u="none" strike="noStrike" kern="1200" cap="none" spc="0" normalizeH="0" baseline="0" noProof="0" dirty="0" err="1">
                  <a:ln>
                    <a:noFill/>
                  </a:ln>
                  <a:solidFill>
                    <a:prstClr val="black"/>
                  </a:solidFill>
                  <a:effectLst/>
                  <a:uLnTx/>
                  <a:uFillTx/>
                  <a:latin typeface="Gill Sans MT" panose="020B0502020104020203" pitchFamily="34" charset="77"/>
                  <a:ea typeface="ＭＳ Ｐゴシック" charset="0"/>
                  <a:cs typeface="Calibri" panose="020F0502020204030204" pitchFamily="34" charset="0"/>
                </a:rPr>
                <a:t>xCCG</a:t>
              </a:r>
              <a:endParaRPr kumimoji="0" lang="en-US" sz="1600" b="0" i="0" u="none" strike="noStrike" kern="1200" cap="none" spc="0" normalizeH="0" baseline="0" noProof="0" dirty="0">
                <a:ln>
                  <a:noFill/>
                </a:ln>
                <a:solidFill>
                  <a:prstClr val="black"/>
                </a:solidFill>
                <a:effectLst/>
                <a:uLnTx/>
                <a:uFillTx/>
                <a:latin typeface="Gill Sans MT" panose="020B0502020104020203" pitchFamily="34" charset="77"/>
                <a:ea typeface="ＭＳ Ｐゴシック" charset="0"/>
                <a:cs typeface="Calibri" panose="020F0502020204030204" pitchFamily="34" charset="0"/>
              </a:endParaRPr>
            </a:p>
          </p:txBody>
        </p:sp>
        <p:sp>
          <p:nvSpPr>
            <p:cNvPr id="36" name="TextBox 35">
              <a:extLst>
                <a:ext uri="{FF2B5EF4-FFF2-40B4-BE49-F238E27FC236}">
                  <a16:creationId xmlns:a16="http://schemas.microsoft.com/office/drawing/2014/main" id="{4710C19E-843A-BF4F-8A45-37A1F6B3A4D4}"/>
                </a:ext>
              </a:extLst>
            </p:cNvPr>
            <p:cNvSpPr txBox="1"/>
            <p:nvPr/>
          </p:nvSpPr>
          <p:spPr>
            <a:xfrm>
              <a:off x="4997519" y="1575137"/>
              <a:ext cx="2290788"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pitchFamily="34" charset="77"/>
                  <a:ea typeface="ＭＳ Ｐゴシック" charset="0"/>
                  <a:cs typeface="Calibri" panose="020F0502020204030204" pitchFamily="34" charset="0"/>
                </a:rPr>
                <a:t>Fragile 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pitchFamily="34" charset="77"/>
                  <a:ea typeface="ＭＳ Ｐゴシック" charset="0"/>
                  <a:cs typeface="Calibri" panose="020F0502020204030204" pitchFamily="34" charset="0"/>
                </a:rPr>
                <a:t>CCG repeat</a:t>
              </a:r>
            </a:p>
          </p:txBody>
        </p:sp>
        <p:cxnSp>
          <p:nvCxnSpPr>
            <p:cNvPr id="37" name="Straight Arrow Connector 36">
              <a:extLst>
                <a:ext uri="{FF2B5EF4-FFF2-40B4-BE49-F238E27FC236}">
                  <a16:creationId xmlns:a16="http://schemas.microsoft.com/office/drawing/2014/main" id="{4000CC3D-0207-2E41-B6C4-B3E2AE22E16D}"/>
                </a:ext>
              </a:extLst>
            </p:cNvPr>
            <p:cNvCxnSpPr/>
            <p:nvPr/>
          </p:nvCxnSpPr>
          <p:spPr>
            <a:xfrm flipH="1">
              <a:off x="5970494" y="2218765"/>
              <a:ext cx="147918" cy="3899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740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12" grpId="0"/>
      <p:bldP spid="12" grpId="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Long reads allow long-range phasing</a:t>
            </a:r>
          </a:p>
        </p:txBody>
      </p:sp>
      <p:sp>
        <p:nvSpPr>
          <p:cNvPr id="2" name="TextBox 1"/>
          <p:cNvSpPr txBox="1"/>
          <p:nvPr/>
        </p:nvSpPr>
        <p:spPr>
          <a:xfrm>
            <a:off x="275547" y="1773284"/>
            <a:ext cx="8520281" cy="646331"/>
          </a:xfrm>
          <a:prstGeom prst="rect">
            <a:avLst/>
          </a:prstGeom>
          <a:noFill/>
        </p:spPr>
        <p:txBody>
          <a:bodyPr wrap="none" rtlCol="0">
            <a:spAutoFit/>
          </a:bodyPr>
          <a:lstStyle/>
          <a:p>
            <a:r>
              <a:rPr lang="en-US" sz="3600" dirty="0">
                <a:latin typeface="Courier New"/>
                <a:cs typeface="Courier New"/>
              </a:rPr>
              <a:t>AACAAACCATG</a:t>
            </a:r>
            <a:r>
              <a:rPr lang="en-US" sz="3600" dirty="0">
                <a:solidFill>
                  <a:srgbClr val="FF0000"/>
                </a:solidFill>
                <a:latin typeface="Courier New"/>
                <a:cs typeface="Courier New"/>
              </a:rPr>
              <a:t>A</a:t>
            </a:r>
            <a:r>
              <a:rPr lang="en-US" sz="3600" dirty="0">
                <a:latin typeface="Courier New"/>
                <a:cs typeface="Courier New"/>
              </a:rPr>
              <a:t>CGGATCGGTAT</a:t>
            </a:r>
            <a:r>
              <a:rPr lang="en-US" sz="3600" dirty="0">
                <a:solidFill>
                  <a:srgbClr val="FF0000"/>
                </a:solidFill>
                <a:latin typeface="Courier New"/>
                <a:cs typeface="Courier New"/>
              </a:rPr>
              <a:t>G</a:t>
            </a:r>
            <a:r>
              <a:rPr lang="en-US" sz="3600" dirty="0">
                <a:latin typeface="Courier New"/>
                <a:cs typeface="Courier New"/>
              </a:rPr>
              <a:t>ATTCGG</a:t>
            </a:r>
          </a:p>
        </p:txBody>
      </p:sp>
      <p:sp>
        <p:nvSpPr>
          <p:cNvPr id="3" name="TextBox 2"/>
          <p:cNvSpPr txBox="1"/>
          <p:nvPr/>
        </p:nvSpPr>
        <p:spPr>
          <a:xfrm>
            <a:off x="155745" y="1317978"/>
            <a:ext cx="1495121" cy="461665"/>
          </a:xfrm>
          <a:prstGeom prst="rect">
            <a:avLst/>
          </a:prstGeom>
          <a:noFill/>
        </p:spPr>
        <p:txBody>
          <a:bodyPr wrap="none" rtlCol="0">
            <a:spAutoFit/>
          </a:bodyPr>
          <a:lstStyle/>
          <a:p>
            <a:r>
              <a:rPr lang="en-US" sz="2400" b="1" dirty="0">
                <a:latin typeface="Gill Sans"/>
                <a:cs typeface="Gill Sans"/>
              </a:rPr>
              <a:t>Genome</a:t>
            </a:r>
          </a:p>
        </p:txBody>
      </p:sp>
      <p:sp>
        <p:nvSpPr>
          <p:cNvPr id="7" name="TextBox 6"/>
          <p:cNvSpPr txBox="1"/>
          <p:nvPr/>
        </p:nvSpPr>
        <p:spPr>
          <a:xfrm>
            <a:off x="155745" y="2632593"/>
            <a:ext cx="2078213" cy="461665"/>
          </a:xfrm>
          <a:prstGeom prst="rect">
            <a:avLst/>
          </a:prstGeom>
          <a:noFill/>
        </p:spPr>
        <p:txBody>
          <a:bodyPr wrap="none" rtlCol="0">
            <a:spAutoFit/>
          </a:bodyPr>
          <a:lstStyle/>
          <a:p>
            <a:r>
              <a:rPr lang="en-US" sz="2400" b="1" dirty="0">
                <a:latin typeface="Gill Sans"/>
                <a:cs typeface="Gill Sans"/>
              </a:rPr>
              <a:t>Short reads:</a:t>
            </a:r>
          </a:p>
        </p:txBody>
      </p:sp>
      <p:sp>
        <p:nvSpPr>
          <p:cNvPr id="8" name="Rectangle 7"/>
          <p:cNvSpPr/>
          <p:nvPr/>
        </p:nvSpPr>
        <p:spPr>
          <a:xfrm>
            <a:off x="3342882" y="1794557"/>
            <a:ext cx="325730" cy="646331"/>
          </a:xfrm>
          <a:prstGeom prst="rect">
            <a:avLst/>
          </a:prstGeom>
          <a:solidFill>
            <a:srgbClr val="FFFFFF"/>
          </a:solidFill>
        </p:spPr>
        <p:txBody>
          <a:bodyPr wrap="none">
            <a:spAutoFit/>
          </a:bodyPr>
          <a:lstStyle/>
          <a:p>
            <a:r>
              <a:rPr lang="en-US" dirty="0">
                <a:solidFill>
                  <a:srgbClr val="FF0000"/>
                </a:solidFill>
                <a:latin typeface="Courier New"/>
                <a:cs typeface="Courier New"/>
              </a:rPr>
              <a:t>A</a:t>
            </a:r>
          </a:p>
          <a:p>
            <a:r>
              <a:rPr lang="en-US" dirty="0">
                <a:solidFill>
                  <a:srgbClr val="FF0000"/>
                </a:solidFill>
                <a:latin typeface="Courier New"/>
                <a:cs typeface="Courier New"/>
              </a:rPr>
              <a:t>G</a:t>
            </a:r>
            <a:endParaRPr lang="en-US" dirty="0"/>
          </a:p>
        </p:txBody>
      </p:sp>
      <p:sp>
        <p:nvSpPr>
          <p:cNvPr id="9" name="Rectangle 8"/>
          <p:cNvSpPr/>
          <p:nvPr/>
        </p:nvSpPr>
        <p:spPr>
          <a:xfrm>
            <a:off x="6658091" y="1794557"/>
            <a:ext cx="323188" cy="646331"/>
          </a:xfrm>
          <a:prstGeom prst="rect">
            <a:avLst/>
          </a:prstGeom>
          <a:solidFill>
            <a:srgbClr val="FFFFFF"/>
          </a:solidFill>
        </p:spPr>
        <p:txBody>
          <a:bodyPr wrap="none">
            <a:spAutoFit/>
          </a:bodyPr>
          <a:lstStyle/>
          <a:p>
            <a:r>
              <a:rPr lang="en-US" dirty="0">
                <a:solidFill>
                  <a:srgbClr val="FF0000"/>
                </a:solidFill>
                <a:latin typeface="Courier New"/>
                <a:cs typeface="Courier New"/>
              </a:rPr>
              <a:t>C</a:t>
            </a:r>
          </a:p>
          <a:p>
            <a:r>
              <a:rPr lang="en-US" dirty="0">
                <a:solidFill>
                  <a:srgbClr val="FF0000"/>
                </a:solidFill>
                <a:latin typeface="Courier New"/>
                <a:cs typeface="Courier New"/>
              </a:rPr>
              <a:t>T</a:t>
            </a:r>
            <a:endParaRPr lang="en-US" dirty="0"/>
          </a:p>
        </p:txBody>
      </p:sp>
      <p:sp>
        <p:nvSpPr>
          <p:cNvPr id="10" name="Rectangle 9"/>
          <p:cNvSpPr/>
          <p:nvPr/>
        </p:nvSpPr>
        <p:spPr>
          <a:xfrm>
            <a:off x="1938496" y="2929422"/>
            <a:ext cx="1864613" cy="646331"/>
          </a:xfrm>
          <a:prstGeom prst="rect">
            <a:avLst/>
          </a:prstGeom>
        </p:spPr>
        <p:txBody>
          <a:bodyPr wrap="none">
            <a:spAutoFit/>
          </a:bodyPr>
          <a:lstStyle/>
          <a:p>
            <a:r>
              <a:rPr lang="en-US" sz="3600" dirty="0">
                <a:latin typeface="Courier New"/>
                <a:cs typeface="Courier New"/>
              </a:rPr>
              <a:t>CCATG</a:t>
            </a:r>
            <a:r>
              <a:rPr lang="en-US" sz="3600" dirty="0">
                <a:solidFill>
                  <a:srgbClr val="FF0000"/>
                </a:solidFill>
                <a:latin typeface="Courier New"/>
                <a:cs typeface="Courier New"/>
              </a:rPr>
              <a:t>A</a:t>
            </a:r>
            <a:endParaRPr lang="en-US" sz="3600" dirty="0">
              <a:solidFill>
                <a:srgbClr val="FF0000"/>
              </a:solidFill>
            </a:endParaRPr>
          </a:p>
        </p:txBody>
      </p:sp>
      <p:sp>
        <p:nvSpPr>
          <p:cNvPr id="11" name="Rectangle 10"/>
          <p:cNvSpPr/>
          <p:nvPr/>
        </p:nvSpPr>
        <p:spPr>
          <a:xfrm>
            <a:off x="2198018" y="3321113"/>
            <a:ext cx="1846930" cy="646331"/>
          </a:xfrm>
          <a:prstGeom prst="rect">
            <a:avLst/>
          </a:prstGeom>
        </p:spPr>
        <p:txBody>
          <a:bodyPr wrap="none">
            <a:spAutoFit/>
          </a:bodyPr>
          <a:lstStyle/>
          <a:p>
            <a:r>
              <a:rPr lang="en-US" sz="3600" dirty="0">
                <a:latin typeface="Courier New"/>
                <a:cs typeface="Courier New"/>
              </a:rPr>
              <a:t>CATG</a:t>
            </a:r>
            <a:r>
              <a:rPr lang="en-US" sz="3600" dirty="0">
                <a:solidFill>
                  <a:srgbClr val="FF0000"/>
                </a:solidFill>
                <a:latin typeface="Courier New"/>
                <a:cs typeface="Courier New"/>
              </a:rPr>
              <a:t>G</a:t>
            </a:r>
            <a:r>
              <a:rPr lang="en-US" sz="3600" dirty="0">
                <a:latin typeface="Courier New"/>
                <a:cs typeface="Courier New"/>
              </a:rPr>
              <a:t>C</a:t>
            </a:r>
            <a:endParaRPr lang="en-US" sz="3600" dirty="0"/>
          </a:p>
        </p:txBody>
      </p:sp>
      <p:sp>
        <p:nvSpPr>
          <p:cNvPr id="12" name="Rectangle 11"/>
          <p:cNvSpPr/>
          <p:nvPr/>
        </p:nvSpPr>
        <p:spPr>
          <a:xfrm>
            <a:off x="2479317" y="3736768"/>
            <a:ext cx="1864613" cy="646331"/>
          </a:xfrm>
          <a:prstGeom prst="rect">
            <a:avLst/>
          </a:prstGeom>
        </p:spPr>
        <p:txBody>
          <a:bodyPr wrap="none">
            <a:spAutoFit/>
          </a:bodyPr>
          <a:lstStyle/>
          <a:p>
            <a:r>
              <a:rPr lang="en-US" sz="3600" dirty="0">
                <a:latin typeface="Courier New"/>
                <a:cs typeface="Courier New"/>
              </a:rPr>
              <a:t>ATG</a:t>
            </a:r>
            <a:r>
              <a:rPr lang="en-US" sz="3600" dirty="0">
                <a:solidFill>
                  <a:srgbClr val="FF0000"/>
                </a:solidFill>
                <a:latin typeface="Courier New"/>
                <a:cs typeface="Courier New"/>
              </a:rPr>
              <a:t>A</a:t>
            </a:r>
            <a:r>
              <a:rPr lang="en-US" sz="3600" dirty="0">
                <a:latin typeface="Courier New"/>
                <a:cs typeface="Courier New"/>
              </a:rPr>
              <a:t>CG</a:t>
            </a:r>
            <a:endParaRPr lang="en-US" sz="3600" dirty="0"/>
          </a:p>
        </p:txBody>
      </p:sp>
      <p:sp>
        <p:nvSpPr>
          <p:cNvPr id="13" name="Rectangle 12"/>
          <p:cNvSpPr/>
          <p:nvPr/>
        </p:nvSpPr>
        <p:spPr>
          <a:xfrm>
            <a:off x="2727557" y="4191735"/>
            <a:ext cx="1851789" cy="646331"/>
          </a:xfrm>
          <a:prstGeom prst="rect">
            <a:avLst/>
          </a:prstGeom>
        </p:spPr>
        <p:txBody>
          <a:bodyPr wrap="none">
            <a:spAutoFit/>
          </a:bodyPr>
          <a:lstStyle/>
          <a:p>
            <a:r>
              <a:rPr lang="en-US" sz="3600" dirty="0">
                <a:latin typeface="Courier New"/>
                <a:cs typeface="Courier New"/>
              </a:rPr>
              <a:t>TG</a:t>
            </a:r>
            <a:r>
              <a:rPr lang="en-US" sz="3600" dirty="0">
                <a:solidFill>
                  <a:srgbClr val="FF0000"/>
                </a:solidFill>
                <a:latin typeface="Courier New"/>
                <a:cs typeface="Courier New"/>
              </a:rPr>
              <a:t>G</a:t>
            </a:r>
            <a:r>
              <a:rPr lang="en-US" sz="3600" dirty="0">
                <a:latin typeface="Courier New"/>
                <a:cs typeface="Courier New"/>
              </a:rPr>
              <a:t>CGG</a:t>
            </a:r>
            <a:endParaRPr lang="en-US" sz="3600" dirty="0"/>
          </a:p>
        </p:txBody>
      </p:sp>
      <p:sp>
        <p:nvSpPr>
          <p:cNvPr id="17" name="Rectangle 16"/>
          <p:cNvSpPr/>
          <p:nvPr/>
        </p:nvSpPr>
        <p:spPr>
          <a:xfrm>
            <a:off x="5744898" y="2818218"/>
            <a:ext cx="2123974" cy="646331"/>
          </a:xfrm>
          <a:prstGeom prst="rect">
            <a:avLst/>
          </a:prstGeom>
        </p:spPr>
        <p:txBody>
          <a:bodyPr wrap="none">
            <a:spAutoFit/>
          </a:bodyPr>
          <a:lstStyle/>
          <a:p>
            <a:r>
              <a:rPr lang="en-US" sz="3600" dirty="0">
                <a:latin typeface="Courier New"/>
                <a:cs typeface="Courier New"/>
              </a:rPr>
              <a:t>TAT</a:t>
            </a:r>
            <a:r>
              <a:rPr lang="en-US" sz="3600" dirty="0">
                <a:solidFill>
                  <a:srgbClr val="FF0000"/>
                </a:solidFill>
                <a:latin typeface="Courier New"/>
                <a:cs typeface="Courier New"/>
              </a:rPr>
              <a:t>C</a:t>
            </a:r>
            <a:r>
              <a:rPr lang="en-US" sz="3600" dirty="0">
                <a:latin typeface="Courier New"/>
                <a:cs typeface="Courier New"/>
              </a:rPr>
              <a:t>ATT</a:t>
            </a:r>
            <a:endParaRPr lang="en-US" sz="3600" dirty="0">
              <a:solidFill>
                <a:srgbClr val="FF0000"/>
              </a:solidFill>
            </a:endParaRPr>
          </a:p>
        </p:txBody>
      </p:sp>
      <p:sp>
        <p:nvSpPr>
          <p:cNvPr id="18" name="Rectangle 17"/>
          <p:cNvSpPr/>
          <p:nvPr/>
        </p:nvSpPr>
        <p:spPr>
          <a:xfrm>
            <a:off x="6004420" y="3209909"/>
            <a:ext cx="1859754" cy="646331"/>
          </a:xfrm>
          <a:prstGeom prst="rect">
            <a:avLst/>
          </a:prstGeom>
        </p:spPr>
        <p:txBody>
          <a:bodyPr wrap="none">
            <a:spAutoFit/>
          </a:bodyPr>
          <a:lstStyle/>
          <a:p>
            <a:r>
              <a:rPr lang="en-US" sz="3600" dirty="0">
                <a:latin typeface="Courier New"/>
                <a:cs typeface="Courier New"/>
              </a:rPr>
              <a:t>AT</a:t>
            </a:r>
            <a:r>
              <a:rPr lang="en-US" sz="3600" dirty="0">
                <a:solidFill>
                  <a:srgbClr val="FF0000"/>
                </a:solidFill>
                <a:latin typeface="Courier New"/>
                <a:cs typeface="Courier New"/>
              </a:rPr>
              <a:t>T</a:t>
            </a:r>
            <a:r>
              <a:rPr lang="en-US" sz="3600" dirty="0">
                <a:latin typeface="Courier New"/>
                <a:cs typeface="Courier New"/>
              </a:rPr>
              <a:t>ATT</a:t>
            </a:r>
            <a:endParaRPr lang="en-US" sz="3600" dirty="0"/>
          </a:p>
        </p:txBody>
      </p:sp>
      <p:sp>
        <p:nvSpPr>
          <p:cNvPr id="19" name="Rectangle 18"/>
          <p:cNvSpPr/>
          <p:nvPr/>
        </p:nvSpPr>
        <p:spPr>
          <a:xfrm>
            <a:off x="6285719" y="3625564"/>
            <a:ext cx="1846930" cy="646331"/>
          </a:xfrm>
          <a:prstGeom prst="rect">
            <a:avLst/>
          </a:prstGeom>
        </p:spPr>
        <p:txBody>
          <a:bodyPr wrap="none">
            <a:spAutoFit/>
          </a:bodyPr>
          <a:lstStyle/>
          <a:p>
            <a:r>
              <a:rPr lang="en-US" sz="3600" dirty="0">
                <a:latin typeface="Courier New"/>
                <a:cs typeface="Courier New"/>
              </a:rPr>
              <a:t>T</a:t>
            </a:r>
            <a:r>
              <a:rPr lang="en-US" sz="3600" dirty="0">
                <a:solidFill>
                  <a:srgbClr val="FF0000"/>
                </a:solidFill>
                <a:latin typeface="Courier New"/>
                <a:cs typeface="Courier New"/>
              </a:rPr>
              <a:t>T</a:t>
            </a:r>
            <a:r>
              <a:rPr lang="en-US" sz="3600" dirty="0">
                <a:latin typeface="Courier New"/>
                <a:cs typeface="Courier New"/>
              </a:rPr>
              <a:t>ATTC</a:t>
            </a:r>
            <a:endParaRPr lang="en-US" sz="3600" dirty="0"/>
          </a:p>
        </p:txBody>
      </p:sp>
      <p:sp>
        <p:nvSpPr>
          <p:cNvPr id="20" name="Rectangle 19"/>
          <p:cNvSpPr/>
          <p:nvPr/>
        </p:nvSpPr>
        <p:spPr>
          <a:xfrm>
            <a:off x="6533959" y="4080531"/>
            <a:ext cx="1851789" cy="646331"/>
          </a:xfrm>
          <a:prstGeom prst="rect">
            <a:avLst/>
          </a:prstGeom>
        </p:spPr>
        <p:txBody>
          <a:bodyPr wrap="none">
            <a:spAutoFit/>
          </a:bodyPr>
          <a:lstStyle/>
          <a:p>
            <a:r>
              <a:rPr lang="en-US" sz="3600" dirty="0">
                <a:solidFill>
                  <a:srgbClr val="FF0000"/>
                </a:solidFill>
                <a:latin typeface="Courier New"/>
                <a:cs typeface="Courier New"/>
              </a:rPr>
              <a:t>C</a:t>
            </a:r>
            <a:r>
              <a:rPr lang="en-US" sz="3600" dirty="0">
                <a:latin typeface="Courier New"/>
                <a:cs typeface="Courier New"/>
              </a:rPr>
              <a:t>ATTCG</a:t>
            </a:r>
            <a:endParaRPr lang="en-US" sz="3600" dirty="0"/>
          </a:p>
        </p:txBody>
      </p:sp>
      <p:sp>
        <p:nvSpPr>
          <p:cNvPr id="21" name="TextBox 20"/>
          <p:cNvSpPr txBox="1"/>
          <p:nvPr/>
        </p:nvSpPr>
        <p:spPr>
          <a:xfrm>
            <a:off x="189264" y="4929708"/>
            <a:ext cx="1966103" cy="461665"/>
          </a:xfrm>
          <a:prstGeom prst="rect">
            <a:avLst/>
          </a:prstGeom>
          <a:noFill/>
        </p:spPr>
        <p:txBody>
          <a:bodyPr wrap="none" rtlCol="0">
            <a:spAutoFit/>
          </a:bodyPr>
          <a:lstStyle/>
          <a:p>
            <a:r>
              <a:rPr lang="en-US" sz="2400" b="1" dirty="0">
                <a:latin typeface="Gill Sans"/>
                <a:cs typeface="Gill Sans"/>
              </a:rPr>
              <a:t>Long reads:</a:t>
            </a:r>
          </a:p>
        </p:txBody>
      </p:sp>
      <p:sp>
        <p:nvSpPr>
          <p:cNvPr id="22" name="Rectangle 21"/>
          <p:cNvSpPr/>
          <p:nvPr/>
        </p:nvSpPr>
        <p:spPr>
          <a:xfrm>
            <a:off x="1705443" y="5316787"/>
            <a:ext cx="6569502" cy="646331"/>
          </a:xfrm>
          <a:prstGeom prst="rect">
            <a:avLst/>
          </a:prstGeom>
        </p:spPr>
        <p:txBody>
          <a:bodyPr wrap="none">
            <a:spAutoFit/>
          </a:bodyPr>
          <a:lstStyle/>
          <a:p>
            <a:r>
              <a:rPr lang="en-US" sz="3600" dirty="0">
                <a:latin typeface="Courier New"/>
                <a:cs typeface="Courier New"/>
              </a:rPr>
              <a:t>ACCATG</a:t>
            </a:r>
            <a:r>
              <a:rPr lang="en-US" sz="3600" dirty="0">
                <a:solidFill>
                  <a:srgbClr val="FF0000"/>
                </a:solidFill>
                <a:latin typeface="Courier New"/>
                <a:cs typeface="Courier New"/>
              </a:rPr>
              <a:t>A</a:t>
            </a:r>
            <a:r>
              <a:rPr lang="en-US" sz="3600" dirty="0">
                <a:latin typeface="Courier New"/>
                <a:cs typeface="Courier New"/>
              </a:rPr>
              <a:t>CGGATCGGTAT</a:t>
            </a:r>
            <a:r>
              <a:rPr lang="en-US" sz="3600" dirty="0">
                <a:solidFill>
                  <a:srgbClr val="FF0000"/>
                </a:solidFill>
                <a:latin typeface="Courier New"/>
                <a:cs typeface="Courier New"/>
              </a:rPr>
              <a:t>T</a:t>
            </a:r>
            <a:r>
              <a:rPr lang="en-US" sz="3600" dirty="0">
                <a:latin typeface="Courier New"/>
                <a:cs typeface="Courier New"/>
              </a:rPr>
              <a:t>ATTC</a:t>
            </a:r>
            <a:endParaRPr lang="en-US" sz="3600" dirty="0"/>
          </a:p>
        </p:txBody>
      </p:sp>
      <p:sp>
        <p:nvSpPr>
          <p:cNvPr id="23" name="Rectangle 22"/>
          <p:cNvSpPr/>
          <p:nvPr/>
        </p:nvSpPr>
        <p:spPr>
          <a:xfrm>
            <a:off x="2251550" y="5898784"/>
            <a:ext cx="6558206" cy="646331"/>
          </a:xfrm>
          <a:prstGeom prst="rect">
            <a:avLst/>
          </a:prstGeom>
        </p:spPr>
        <p:txBody>
          <a:bodyPr wrap="none">
            <a:spAutoFit/>
          </a:bodyPr>
          <a:lstStyle/>
          <a:p>
            <a:r>
              <a:rPr lang="en-US" sz="3600" dirty="0">
                <a:latin typeface="Courier New"/>
                <a:cs typeface="Courier New"/>
              </a:rPr>
              <a:t>CATG</a:t>
            </a:r>
            <a:r>
              <a:rPr lang="en-US" sz="3600" dirty="0">
                <a:solidFill>
                  <a:srgbClr val="FF0000"/>
                </a:solidFill>
                <a:latin typeface="Courier New"/>
                <a:cs typeface="Courier New"/>
              </a:rPr>
              <a:t>G</a:t>
            </a:r>
            <a:r>
              <a:rPr lang="en-US" sz="3600" dirty="0">
                <a:latin typeface="Courier New"/>
                <a:cs typeface="Courier New"/>
              </a:rPr>
              <a:t>CGGATCGGTAT</a:t>
            </a:r>
            <a:r>
              <a:rPr lang="en-US" sz="3600" dirty="0">
                <a:solidFill>
                  <a:srgbClr val="FF0000"/>
                </a:solidFill>
                <a:latin typeface="Courier New"/>
                <a:cs typeface="Courier New"/>
              </a:rPr>
              <a:t>C</a:t>
            </a:r>
            <a:r>
              <a:rPr lang="en-US" sz="3600" dirty="0">
                <a:latin typeface="Courier New"/>
                <a:cs typeface="Courier New"/>
              </a:rPr>
              <a:t>ATTCGG</a:t>
            </a:r>
            <a:endParaRPr lang="en-US" sz="3600" dirty="0"/>
          </a:p>
        </p:txBody>
      </p:sp>
    </p:spTree>
    <p:extLst>
      <p:ext uri="{BB962C8B-B14F-4D97-AF65-F5344CB8AC3E}">
        <p14:creationId xmlns:p14="http://schemas.microsoft.com/office/powerpoint/2010/main" val="30986892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15941</TotalTime>
  <Words>2686</Words>
  <Application>Microsoft Macintosh PowerPoint</Application>
  <PresentationFormat>On-screen Show (4:3)</PresentationFormat>
  <Paragraphs>516</Paragraphs>
  <Slides>62</Slides>
  <Notes>26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62</vt:i4>
      </vt:variant>
    </vt:vector>
  </HeadingPairs>
  <TitlesOfParts>
    <vt:vector size="72" baseType="lpstr">
      <vt:lpstr>Arial</vt:lpstr>
      <vt:lpstr>Calibri</vt:lpstr>
      <vt:lpstr>Calibri Light</vt:lpstr>
      <vt:lpstr>Courier</vt:lpstr>
      <vt:lpstr>Courier New</vt:lpstr>
      <vt:lpstr>Gill Sans</vt:lpstr>
      <vt:lpstr>Gill Sans MT</vt:lpstr>
      <vt:lpstr>Monospace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Gymrek</dc:creator>
  <cp:lastModifiedBy>Gymrek, Melissa</cp:lastModifiedBy>
  <cp:revision>282</cp:revision>
  <dcterms:created xsi:type="dcterms:W3CDTF">2017-01-26T19:32:25Z</dcterms:created>
  <dcterms:modified xsi:type="dcterms:W3CDTF">2021-05-12T03:25:59Z</dcterms:modified>
</cp:coreProperties>
</file>