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17" r:id="rId2"/>
    <p:sldId id="396" r:id="rId3"/>
    <p:sldId id="1426" r:id="rId4"/>
    <p:sldId id="1437" r:id="rId5"/>
    <p:sldId id="267" r:id="rId6"/>
    <p:sldId id="268" r:id="rId7"/>
    <p:sldId id="278" r:id="rId8"/>
    <p:sldId id="280" r:id="rId9"/>
    <p:sldId id="290" r:id="rId10"/>
    <p:sldId id="291" r:id="rId11"/>
    <p:sldId id="292" r:id="rId12"/>
    <p:sldId id="293" r:id="rId13"/>
    <p:sldId id="294" r:id="rId14"/>
    <p:sldId id="1429" r:id="rId15"/>
    <p:sldId id="296" r:id="rId16"/>
    <p:sldId id="297" r:id="rId17"/>
    <p:sldId id="1430" r:id="rId18"/>
    <p:sldId id="1431" r:id="rId19"/>
    <p:sldId id="1432" r:id="rId20"/>
    <p:sldId id="269" r:id="rId21"/>
    <p:sldId id="272" r:id="rId22"/>
    <p:sldId id="306" r:id="rId23"/>
    <p:sldId id="1433" r:id="rId24"/>
    <p:sldId id="282" r:id="rId25"/>
    <p:sldId id="307" r:id="rId26"/>
    <p:sldId id="286" r:id="rId27"/>
    <p:sldId id="283" r:id="rId28"/>
    <p:sldId id="1434" r:id="rId29"/>
    <p:sldId id="276" r:id="rId30"/>
    <p:sldId id="277" r:id="rId31"/>
    <p:sldId id="285" r:id="rId32"/>
    <p:sldId id="1438" r:id="rId33"/>
    <p:sldId id="284" r:id="rId34"/>
    <p:sldId id="1436" r:id="rId35"/>
    <p:sldId id="1435" r:id="rId36"/>
    <p:sldId id="1439" r:id="rId37"/>
    <p:sldId id="261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4133"/>
  </p:normalViewPr>
  <p:slideViewPr>
    <p:cSldViewPr snapToGrid="0" snapToObjects="1">
      <p:cViewPr varScale="1">
        <p:scale>
          <a:sx n="93" d="100"/>
          <a:sy n="93" d="100"/>
        </p:scale>
        <p:origin x="22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6042E-4610-924D-8E5E-1551E6965125}" type="datetimeFigureOut">
              <a:rPr lang="en-US" smtClean="0"/>
              <a:t>5/9/21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C0371-3F51-1D46-99E5-1517EAA3A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03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7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85925-316D-574E-B624-7DB08D59B7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053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focus mostly on the how</a:t>
            </a:r>
          </a:p>
          <a:p>
            <a:r>
              <a:rPr lang="en-US" dirty="0"/>
              <a:t>in JC we'll mention the why, and talk about how doing this in clinical setting is and is not feasible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C0371-3F51-1D46-99E5-1517EAA3AD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9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focus mostly on the how</a:t>
            </a:r>
          </a:p>
          <a:p>
            <a:r>
              <a:rPr lang="en-US" dirty="0"/>
              <a:t>in JC we'll mention the why, and talk about how doing this in clinical setting is and is not feasible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C0371-3F51-1D46-99E5-1517EAA3AD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aggressive we filter, more things we could lose</a:t>
            </a:r>
          </a:p>
          <a:p>
            <a:r>
              <a:rPr lang="en-US" dirty="0"/>
              <a:t>less aggressive, end up with too many candidates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C0371-3F51-1D46-99E5-1517EAA3AD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29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different types</a:t>
            </a:r>
          </a:p>
          <a:p>
            <a:r>
              <a:rPr lang="en-US" dirty="0"/>
              <a:t>Dominant</a:t>
            </a:r>
          </a:p>
          <a:p>
            <a:r>
              <a:rPr lang="en-US" dirty="0"/>
              <a:t>Heterozygous</a:t>
            </a:r>
          </a:p>
          <a:p>
            <a:r>
              <a:rPr lang="en-US" dirty="0"/>
              <a:t>De novo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2B9D-021B-DD4F-903F-C53663F1AA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47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 frequency spectrum define it</a:t>
            </a:r>
          </a:p>
          <a:p>
            <a:endParaRPr lang="en-US" dirty="0"/>
          </a:p>
          <a:p>
            <a:r>
              <a:rPr lang="en-US" dirty="0"/>
              <a:t>Use the three different metrics:</a:t>
            </a:r>
          </a:p>
          <a:p>
            <a:pPr marL="285750" indent="-285750">
              <a:buFontTx/>
              <a:buChar char="-"/>
            </a:pPr>
            <a:r>
              <a:rPr lang="en-US" dirty="0"/>
              <a:t>% variable sites (e.g. for de </a:t>
            </a:r>
            <a:r>
              <a:rPr lang="en-US" dirty="0" err="1"/>
              <a:t>novos</a:t>
            </a:r>
            <a:r>
              <a:rPr lang="en-US" dirty="0"/>
              <a:t> we’ll talk about </a:t>
            </a:r>
            <a:r>
              <a:rPr lang="en-US" dirty="0" err="1"/>
              <a:t>thurs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/>
              <a:t>% singleton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Mean MAF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2B9D-021B-DD4F-903F-C53663F1AA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56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Missense, nonsense, </a:t>
            </a:r>
            <a:r>
              <a:rPr lang="en-US" dirty="0" err="1"/>
              <a:t>syn</a:t>
            </a:r>
            <a:r>
              <a:rPr lang="en-US" dirty="0"/>
              <a:t>, splice</a:t>
            </a:r>
          </a:p>
          <a:p>
            <a:endParaRPr lang="en-US" dirty="0"/>
          </a:p>
          <a:p>
            <a:r>
              <a:rPr lang="en-US" dirty="0"/>
              <a:t>Show intron exon plot from </a:t>
            </a:r>
            <a:r>
              <a:rPr lang="en-US" dirty="0" err="1"/>
              <a:t>daly</a:t>
            </a:r>
            <a:endParaRPr lang="en-US" dirty="0"/>
          </a:p>
          <a:p>
            <a:endParaRPr lang="en-US" dirty="0"/>
          </a:p>
          <a:p>
            <a:r>
              <a:rPr lang="en-US" dirty="0"/>
              <a:t>Help us prioritize variation, but can only be applied to classes of </a:t>
            </a:r>
            <a:r>
              <a:rPr lang="en-US" dirty="0" err="1"/>
              <a:t>vars</a:t>
            </a:r>
            <a:r>
              <a:rPr lang="en-US" dirty="0"/>
              <a:t>, not single</a:t>
            </a:r>
          </a:p>
          <a:p>
            <a:r>
              <a:rPr lang="en-US" dirty="0"/>
              <a:t>http://</a:t>
            </a:r>
            <a:r>
              <a:rPr lang="en-US" dirty="0" err="1"/>
              <a:t>www.nature.com</a:t>
            </a:r>
            <a:r>
              <a:rPr lang="en-US" dirty="0"/>
              <a:t>/nature/journal/v536/n7616/</a:t>
            </a:r>
            <a:r>
              <a:rPr lang="en-US" dirty="0" err="1"/>
              <a:t>images_article</a:t>
            </a:r>
            <a:r>
              <a:rPr lang="en-US" dirty="0"/>
              <a:t>/nature19057-f2.jpg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2B9D-021B-DD4F-903F-C53663F1AA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2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84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3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2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7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71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62125-5825-5948-8343-DB0FF51956E0}" type="datetimeFigureOut">
              <a:rPr lang="en-US" smtClean="0"/>
              <a:t>5/9/21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AFAF4-0B7C-9744-B0B2-9DC68A9478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0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nomad.broadinstitute.org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83254"/>
            <a:ext cx="868614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latin typeface="Gill Sans"/>
                <a:cs typeface="Gill Sans"/>
              </a:rPr>
              <a:t>Clinical applications of NGS</a:t>
            </a:r>
          </a:p>
          <a:p>
            <a:r>
              <a:rPr lang="en-US" sz="2800" b="1" i="0" dirty="0">
                <a:latin typeface="Gill Sans"/>
                <a:cs typeface="Gill Sans"/>
              </a:rPr>
              <a:t>(05/10/21)</a:t>
            </a:r>
            <a:endParaRPr lang="en-US" sz="3600" b="1" i="0" dirty="0">
              <a:latin typeface="Gill Sans"/>
              <a:cs typeface="Gill Sans"/>
            </a:endParaRPr>
          </a:p>
          <a:p>
            <a:endParaRPr lang="en-US" sz="2800" b="1" i="0" dirty="0">
              <a:latin typeface="Gill Sans"/>
              <a:cs typeface="Gill Sans"/>
            </a:endParaRPr>
          </a:p>
          <a:p>
            <a:r>
              <a:rPr lang="en-US" sz="2800" b="1" i="0" dirty="0">
                <a:latin typeface="Gill Sans"/>
                <a:cs typeface="Gill Sans"/>
              </a:rPr>
              <a:t>Today’s schedule:</a:t>
            </a:r>
          </a:p>
          <a:p>
            <a:pPr marL="457200" indent="-457200">
              <a:buFont typeface="Arial"/>
              <a:buChar char="•"/>
            </a:pPr>
            <a:r>
              <a:rPr lang="en-US" sz="2800" i="0" dirty="0">
                <a:latin typeface="Gill Sans"/>
                <a:cs typeface="Gill Sans"/>
              </a:rPr>
              <a:t>Clinical NGS applications</a:t>
            </a:r>
          </a:p>
          <a:p>
            <a:pPr marL="457200" indent="-457200">
              <a:buFont typeface="Arial"/>
              <a:buChar char="•"/>
            </a:pPr>
            <a:r>
              <a:rPr lang="en-US" sz="2800" i="0" dirty="0">
                <a:latin typeface="Gill Sans"/>
                <a:cs typeface="Gill Sans"/>
              </a:rPr>
              <a:t>Break</a:t>
            </a:r>
          </a:p>
          <a:p>
            <a:pPr marL="457200" indent="-457200">
              <a:buFont typeface="Arial"/>
              <a:buChar char="•"/>
            </a:pPr>
            <a:r>
              <a:rPr lang="en-US" sz="2800" i="0" dirty="0">
                <a:latin typeface="Gill Sans"/>
                <a:cs typeface="Gill Sans"/>
              </a:rPr>
              <a:t>Journal club #3</a:t>
            </a:r>
          </a:p>
          <a:p>
            <a:endParaRPr lang="en-US" sz="2800" i="0" dirty="0">
              <a:latin typeface="Gill Sans"/>
              <a:cs typeface="Gill Sans"/>
            </a:endParaRPr>
          </a:p>
          <a:p>
            <a:r>
              <a:rPr lang="en-US" sz="2800" b="1" i="0" dirty="0">
                <a:latin typeface="Gill Sans"/>
                <a:cs typeface="Gill Sans"/>
              </a:rPr>
              <a:t>Announcements:</a:t>
            </a:r>
          </a:p>
          <a:p>
            <a:pPr marL="457200" indent="-457200">
              <a:buFont typeface="Arial"/>
              <a:buChar char="•"/>
            </a:pPr>
            <a:r>
              <a:rPr lang="en-US" sz="2800" i="0" dirty="0">
                <a:latin typeface="Gill Sans"/>
                <a:cs typeface="Gill Sans"/>
              </a:rPr>
              <a:t>Project meetings during office hours today and Wednesday. Some slots during Tuesday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Switching lectures on deep learning (now 5/17) and Ancient Genomes (now 5/24)</a:t>
            </a:r>
            <a:endParaRPr lang="en-US" sz="2800" i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023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Sturtevant: the first genetic map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340" y="1258611"/>
            <a:ext cx="281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(as a 19 year old undergrad)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340" y="1764305"/>
            <a:ext cx="8340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Key Idea: </a:t>
            </a:r>
            <a:r>
              <a:rPr lang="en-US" sz="2400" dirty="0">
                <a:latin typeface="Gill Sans"/>
                <a:cs typeface="Gill Sans"/>
              </a:rPr>
              <a:t>Farther apart two genes are on a chromosome, the more likely they are to be separated by recombination</a:t>
            </a:r>
          </a:p>
          <a:p>
            <a:endParaRPr lang="en-US" sz="2400" b="1" dirty="0">
              <a:latin typeface="Gill Sans"/>
              <a:cs typeface="Gill Sans"/>
            </a:endParaRPr>
          </a:p>
          <a:p>
            <a:r>
              <a:rPr lang="en-US" sz="2400" b="1" dirty="0">
                <a:latin typeface="Gill Sans"/>
                <a:cs typeface="Gill Sans"/>
              </a:rPr>
              <a:t>Defined the “map unit” </a:t>
            </a:r>
            <a:r>
              <a:rPr lang="en-US" sz="2400" dirty="0">
                <a:latin typeface="Gill Sans"/>
                <a:cs typeface="Gill Sans"/>
              </a:rPr>
              <a:t>(now </a:t>
            </a:r>
            <a:r>
              <a:rPr lang="en-US" sz="2400" b="1" dirty="0" err="1">
                <a:latin typeface="Gill Sans"/>
                <a:cs typeface="Gill Sans"/>
              </a:rPr>
              <a:t>centimorgan</a:t>
            </a:r>
            <a:r>
              <a:rPr lang="en-US" sz="2400" dirty="0">
                <a:latin typeface="Gill Sans"/>
                <a:cs typeface="Gill Sans"/>
              </a:rPr>
              <a:t>): if two positions are 1cM away, it means they have a recombination frequency of 1%</a:t>
            </a:r>
            <a:endParaRPr lang="en-US" sz="2400" b="1" dirty="0">
              <a:latin typeface="Gill Sans"/>
              <a:cs typeface="Gill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8974" y="6611779"/>
            <a:ext cx="60750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http://</a:t>
            </a:r>
            <a:r>
              <a:rPr lang="en-US" sz="1000" dirty="0" err="1">
                <a:latin typeface="Gill Sans"/>
                <a:cs typeface="Gill Sans"/>
              </a:rPr>
              <a:t>www.nature.com</a:t>
            </a:r>
            <a:r>
              <a:rPr lang="en-US" sz="1000" dirty="0">
                <a:latin typeface="Gill Sans"/>
                <a:cs typeface="Gill Sans"/>
              </a:rPr>
              <a:t>/</a:t>
            </a:r>
            <a:r>
              <a:rPr lang="en-US" sz="1000" dirty="0" err="1">
                <a:latin typeface="Gill Sans"/>
                <a:cs typeface="Gill Sans"/>
              </a:rPr>
              <a:t>scitable</a:t>
            </a:r>
            <a:r>
              <a:rPr lang="en-US" sz="1000" dirty="0">
                <a:latin typeface="Gill Sans"/>
                <a:cs typeface="Gill Sans"/>
              </a:rPr>
              <a:t>/</a:t>
            </a:r>
            <a:r>
              <a:rPr lang="en-US" sz="1000" dirty="0" err="1">
                <a:latin typeface="Gill Sans"/>
                <a:cs typeface="Gill Sans"/>
              </a:rPr>
              <a:t>topicpage</a:t>
            </a:r>
            <a:r>
              <a:rPr lang="en-US" sz="1000" dirty="0">
                <a:latin typeface="Gill Sans"/>
                <a:cs typeface="Gill Sans"/>
              </a:rPr>
              <a:t>/Thomas-Hunt-Morgan-GeneHc-RecombinaHon-and-Gene-496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93" y="4373223"/>
            <a:ext cx="79629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1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Linkage mapping: tracking genes in families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9144000" cy="4952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2798" y="6605412"/>
            <a:ext cx="38326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000" dirty="0" err="1">
                <a:latin typeface="Gill Sans"/>
                <a:cs typeface="Gill Sans"/>
              </a:rPr>
              <a:t>Arch</a:t>
            </a:r>
            <a:r>
              <a:rPr lang="de-DE" sz="1000" dirty="0">
                <a:latin typeface="Gill Sans"/>
                <a:cs typeface="Gill Sans"/>
              </a:rPr>
              <a:t> </a:t>
            </a:r>
            <a:r>
              <a:rPr lang="de-DE" sz="1000" dirty="0" err="1">
                <a:latin typeface="Gill Sans"/>
                <a:cs typeface="Gill Sans"/>
              </a:rPr>
              <a:t>Neurol</a:t>
            </a:r>
            <a:r>
              <a:rPr lang="de-DE" sz="1000" dirty="0">
                <a:latin typeface="Gill Sans"/>
                <a:cs typeface="Gill Sans"/>
              </a:rPr>
              <a:t>. 1999;56(6):667-672. doi:10.1001/archneur.56.6.667.</a:t>
            </a:r>
            <a:endParaRPr lang="en-US" sz="100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459" y="1384470"/>
            <a:ext cx="2505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Gill Sans"/>
                <a:cs typeface="Gill Sans"/>
              </a:rPr>
              <a:t>Marker B perfectly segregates (linked) with disease</a:t>
            </a:r>
          </a:p>
        </p:txBody>
      </p:sp>
      <p:sp>
        <p:nvSpPr>
          <p:cNvPr id="7" name="Oval 6"/>
          <p:cNvSpPr/>
          <p:nvPr/>
        </p:nvSpPr>
        <p:spPr>
          <a:xfrm>
            <a:off x="3775439" y="1876475"/>
            <a:ext cx="331781" cy="228838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7459" y="4843587"/>
            <a:ext cx="331781" cy="228838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75439" y="4843587"/>
            <a:ext cx="331781" cy="228838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59620" y="3207392"/>
            <a:ext cx="331781" cy="228838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1560" y="4843587"/>
            <a:ext cx="331781" cy="228838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18100" y="4843587"/>
            <a:ext cx="331781" cy="228838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79972" y="4843587"/>
            <a:ext cx="331781" cy="228838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7459" y="2391548"/>
            <a:ext cx="25055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Marker A partially linked (1 </a:t>
            </a:r>
            <a:r>
              <a:rPr lang="en-US" dirty="0" err="1">
                <a:solidFill>
                  <a:srgbClr val="FF0000"/>
                </a:solidFill>
                <a:latin typeface="Gill Sans"/>
                <a:cs typeface="Gill Sans"/>
              </a:rPr>
              <a:t>recomb</a:t>
            </a:r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.)</a:t>
            </a:r>
          </a:p>
        </p:txBody>
      </p:sp>
      <p:sp>
        <p:nvSpPr>
          <p:cNvPr id="15" name="Oval 14"/>
          <p:cNvSpPr/>
          <p:nvPr/>
        </p:nvSpPr>
        <p:spPr>
          <a:xfrm>
            <a:off x="3775439" y="1647637"/>
            <a:ext cx="331781" cy="228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59620" y="2978554"/>
            <a:ext cx="331781" cy="228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01129" y="4614749"/>
            <a:ext cx="331781" cy="228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51560" y="4614749"/>
            <a:ext cx="331781" cy="228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75439" y="4614749"/>
            <a:ext cx="331781" cy="228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518100" y="4602831"/>
            <a:ext cx="331781" cy="228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79972" y="4614749"/>
            <a:ext cx="331781" cy="2288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031390" y="4485697"/>
            <a:ext cx="31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7459" y="3138842"/>
            <a:ext cx="25055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Gill Sans"/>
                <a:cs typeface="Gill Sans"/>
              </a:rPr>
              <a:t>Marker C unlinked (many </a:t>
            </a:r>
            <a:r>
              <a:rPr lang="en-US" dirty="0" err="1">
                <a:solidFill>
                  <a:srgbClr val="0000FF"/>
                </a:solidFill>
                <a:latin typeface="Gill Sans"/>
                <a:cs typeface="Gill Sans"/>
              </a:rPr>
              <a:t>recombinations</a:t>
            </a:r>
            <a:r>
              <a:rPr lang="en-US" dirty="0">
                <a:solidFill>
                  <a:srgbClr val="0000FF"/>
                </a:solidFill>
                <a:latin typeface="Gill Sans"/>
                <a:cs typeface="Gill Sans"/>
              </a:rPr>
              <a:t>)</a:t>
            </a:r>
          </a:p>
        </p:txBody>
      </p:sp>
      <p:sp>
        <p:nvSpPr>
          <p:cNvPr id="24" name="Oval 23"/>
          <p:cNvSpPr/>
          <p:nvPr/>
        </p:nvSpPr>
        <p:spPr>
          <a:xfrm>
            <a:off x="3775439" y="2105313"/>
            <a:ext cx="331781" cy="228838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259620" y="3436230"/>
            <a:ext cx="331781" cy="228838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97459" y="5072425"/>
            <a:ext cx="331781" cy="228838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279972" y="5072425"/>
            <a:ext cx="331781" cy="228838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775439" y="5110406"/>
            <a:ext cx="331781" cy="228838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802978" y="4996450"/>
            <a:ext cx="31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1889551" y="5029835"/>
            <a:ext cx="32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92704" y="4996450"/>
            <a:ext cx="31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85080" y="4994091"/>
            <a:ext cx="31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96884" y="1384470"/>
            <a:ext cx="3447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Recombination frequency:</a:t>
            </a:r>
          </a:p>
          <a:p>
            <a:r>
              <a:rPr lang="en-US" dirty="0"/>
              <a:t>Fraction of progeny where the marker and causal allele broken up by recombination</a:t>
            </a:r>
          </a:p>
          <a:p>
            <a:endParaRPr lang="en-US" dirty="0"/>
          </a:p>
          <a:p>
            <a:r>
              <a:rPr lang="en-US" dirty="0"/>
              <a:t>A: 1 </a:t>
            </a:r>
            <a:r>
              <a:rPr lang="en-US" dirty="0" err="1"/>
              <a:t>recomb</a:t>
            </a:r>
            <a:r>
              <a:rPr lang="en-US" dirty="0"/>
              <a:t>/10 progeny: 10cM</a:t>
            </a:r>
          </a:p>
          <a:p>
            <a:r>
              <a:rPr lang="en-US" dirty="0"/>
              <a:t>B: perfectly linked</a:t>
            </a:r>
          </a:p>
          <a:p>
            <a:r>
              <a:rPr lang="en-US" dirty="0"/>
              <a:t>C: 4 </a:t>
            </a:r>
            <a:r>
              <a:rPr lang="en-US" dirty="0" err="1"/>
              <a:t>recomb</a:t>
            </a:r>
            <a:r>
              <a:rPr lang="en-US" dirty="0"/>
              <a:t>/10 progeny: 40cM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7459" y="6109985"/>
            <a:ext cx="829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LOD score: </a:t>
            </a:r>
            <a:r>
              <a:rPr lang="en-US" dirty="0">
                <a:latin typeface="Gill Sans"/>
                <a:cs typeface="Gill Sans"/>
              </a:rPr>
              <a:t>log</a:t>
            </a:r>
            <a:r>
              <a:rPr lang="en-US" baseline="-25000" dirty="0">
                <a:latin typeface="Gill Sans"/>
                <a:cs typeface="Gill Sans"/>
              </a:rPr>
              <a:t>10</a:t>
            </a:r>
            <a:r>
              <a:rPr lang="en-US" dirty="0">
                <a:latin typeface="Gill Sans"/>
                <a:cs typeface="Gill Sans"/>
              </a:rPr>
              <a:t>(</a:t>
            </a:r>
            <a:r>
              <a:rPr lang="en-US" dirty="0" err="1">
                <a:latin typeface="Gill Sans"/>
                <a:cs typeface="Gill Sans"/>
              </a:rPr>
              <a:t>prob</a:t>
            </a:r>
            <a:r>
              <a:rPr lang="en-US" dirty="0">
                <a:latin typeface="Gill Sans"/>
                <a:cs typeface="Gill Sans"/>
              </a:rPr>
              <a:t> of observed </a:t>
            </a:r>
            <a:r>
              <a:rPr lang="en-US" dirty="0" err="1">
                <a:latin typeface="Gill Sans"/>
                <a:cs typeface="Gill Sans"/>
              </a:rPr>
              <a:t>data|linkage</a:t>
            </a:r>
            <a:r>
              <a:rPr lang="en-US" dirty="0">
                <a:latin typeface="Gill Sans"/>
                <a:cs typeface="Gill Sans"/>
              </a:rPr>
              <a:t>)/(</a:t>
            </a:r>
            <a:r>
              <a:rPr lang="en-US" dirty="0" err="1">
                <a:latin typeface="Gill Sans"/>
                <a:cs typeface="Gill Sans"/>
              </a:rPr>
              <a:t>prob</a:t>
            </a:r>
            <a:r>
              <a:rPr lang="en-US" dirty="0">
                <a:latin typeface="Gill Sans"/>
                <a:cs typeface="Gill Sans"/>
              </a:rPr>
              <a:t> of observed data | no linkage) </a:t>
            </a:r>
          </a:p>
        </p:txBody>
      </p:sp>
    </p:spTree>
    <p:extLst>
      <p:ext uri="{BB962C8B-B14F-4D97-AF65-F5344CB8AC3E}">
        <p14:creationId xmlns:p14="http://schemas.microsoft.com/office/powerpoint/2010/main" val="195410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Linkage mapping successes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62" y="1132811"/>
            <a:ext cx="8237322" cy="547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55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Linkage vs. association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74" y="1107892"/>
            <a:ext cx="8394700" cy="549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660656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http://</a:t>
            </a:r>
            <a:r>
              <a:rPr lang="en-US" sz="1000" dirty="0" err="1">
                <a:latin typeface="Gill Sans"/>
                <a:cs typeface="Gill Sans"/>
              </a:rPr>
              <a:t>www.nature.com</a:t>
            </a:r>
            <a:r>
              <a:rPr lang="en-US" sz="1000" dirty="0">
                <a:latin typeface="Gill Sans"/>
                <a:cs typeface="Gill Sans"/>
              </a:rPr>
              <a:t>/</a:t>
            </a:r>
            <a:r>
              <a:rPr lang="en-US" sz="1000" dirty="0" err="1">
                <a:latin typeface="Gill Sans"/>
                <a:cs typeface="Gill Sans"/>
              </a:rPr>
              <a:t>nrg</a:t>
            </a:r>
            <a:r>
              <a:rPr lang="en-US" sz="1000" dirty="0">
                <a:latin typeface="Gill Sans"/>
                <a:cs typeface="Gill Sans"/>
              </a:rPr>
              <a:t>/journal/v12/n7/box/nrg2989_BX1.html</a:t>
            </a:r>
          </a:p>
        </p:txBody>
      </p:sp>
    </p:spTree>
    <p:extLst>
      <p:ext uri="{BB962C8B-B14F-4D97-AF65-F5344CB8AC3E}">
        <p14:creationId xmlns:p14="http://schemas.microsoft.com/office/powerpoint/2010/main" val="1374134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The challenge: sifting through piles of variants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3993" y="3274494"/>
            <a:ext cx="289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3993" y="3479758"/>
            <a:ext cx="289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2" name="Oval 1"/>
          <p:cNvSpPr/>
          <p:nvPr/>
        </p:nvSpPr>
        <p:spPr>
          <a:xfrm>
            <a:off x="6315283" y="1948781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2. Does this mutation affect gene function? </a:t>
            </a:r>
          </a:p>
        </p:txBody>
      </p:sp>
      <p:sp>
        <p:nvSpPr>
          <p:cNvPr id="9" name="Oval 8"/>
          <p:cNvSpPr/>
          <p:nvPr/>
        </p:nvSpPr>
        <p:spPr>
          <a:xfrm>
            <a:off x="158727" y="3613048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6. Is the gene likely relevant to this disease?</a:t>
            </a:r>
          </a:p>
        </p:txBody>
      </p:sp>
      <p:sp>
        <p:nvSpPr>
          <p:cNvPr id="10" name="Oval 9"/>
          <p:cNvSpPr/>
          <p:nvPr/>
        </p:nvSpPr>
        <p:spPr>
          <a:xfrm>
            <a:off x="365626" y="1948781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3. Have I seen this variant before?</a:t>
            </a:r>
          </a:p>
        </p:txBody>
      </p:sp>
      <p:sp>
        <p:nvSpPr>
          <p:cNvPr id="11" name="Oval 10"/>
          <p:cNvSpPr/>
          <p:nvPr/>
        </p:nvSpPr>
        <p:spPr>
          <a:xfrm>
            <a:off x="2904501" y="1365243"/>
            <a:ext cx="3058773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1. Is this variant in affected family members?</a:t>
            </a:r>
          </a:p>
        </p:txBody>
      </p:sp>
      <p:sp>
        <p:nvSpPr>
          <p:cNvPr id="12" name="Oval 11"/>
          <p:cNvSpPr/>
          <p:nvPr/>
        </p:nvSpPr>
        <p:spPr>
          <a:xfrm>
            <a:off x="2745295" y="4534654"/>
            <a:ext cx="3191178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5. Gene expression pattern of this gene makes sense?</a:t>
            </a:r>
          </a:p>
        </p:txBody>
      </p:sp>
      <p:sp>
        <p:nvSpPr>
          <p:cNvPr id="13" name="Oval 12"/>
          <p:cNvSpPr/>
          <p:nvPr/>
        </p:nvSpPr>
        <p:spPr>
          <a:xfrm>
            <a:off x="6085227" y="3818312"/>
            <a:ext cx="3058773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4. Is this position conserved across species?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83F3B-6371-324E-876E-0F80C42FE998}"/>
              </a:ext>
            </a:extLst>
          </p:cNvPr>
          <p:cNvSpPr/>
          <p:nvPr/>
        </p:nvSpPr>
        <p:spPr>
          <a:xfrm>
            <a:off x="6085227" y="1804737"/>
            <a:ext cx="2830173" cy="14697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774D3D-91A0-7342-AF6C-F4DF89AFE541}"/>
              </a:ext>
            </a:extLst>
          </p:cNvPr>
          <p:cNvSpPr txBox="1"/>
          <p:nvPr/>
        </p:nvSpPr>
        <p:spPr>
          <a:xfrm>
            <a:off x="151374" y="5986992"/>
            <a:ext cx="8230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Today: focus mostly on variants in coding regions (more likely to cause severe disease)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Next week: interpreting variants in non-coding regions</a:t>
            </a:r>
          </a:p>
        </p:txBody>
      </p:sp>
    </p:spTree>
    <p:extLst>
      <p:ext uri="{BB962C8B-B14F-4D97-AF65-F5344CB8AC3E}">
        <p14:creationId xmlns:p14="http://schemas.microsoft.com/office/powerpoint/2010/main" val="361027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Exomes – only sequencing the coding regions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7931" y="2185951"/>
            <a:ext cx="8609999" cy="2922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847354" y="2020996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572" y="2008441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9295" y="2020996"/>
            <a:ext cx="1369023" cy="329910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1063878" y="2169455"/>
            <a:ext cx="7084897" cy="45719"/>
          </a:xfrm>
          <a:prstGeom prst="rect">
            <a:avLst/>
          </a:prstGeom>
          <a:solidFill>
            <a:srgbClr val="4F81BD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4770" y="1627518"/>
            <a:ext cx="8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Exon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76997" y="1627518"/>
            <a:ext cx="8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Exon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3649" y="1651664"/>
            <a:ext cx="8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Exon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31826" y="1364753"/>
            <a:ext cx="27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Whole genome sequencing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7668" y="1258186"/>
            <a:ext cx="398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  <a:latin typeface="Gill Sans"/>
                <a:cs typeface="Gill Sans"/>
              </a:rPr>
              <a:t>Exome</a:t>
            </a:r>
            <a:r>
              <a:rPr lang="en-US" dirty="0">
                <a:solidFill>
                  <a:schemeClr val="accent1"/>
                </a:solidFill>
                <a:latin typeface="Gill Sans"/>
                <a:cs typeface="Gill Sans"/>
              </a:rPr>
              <a:t> sequencing – ~2% of the genome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49" y="3115495"/>
            <a:ext cx="1010720" cy="1491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32" y="4832145"/>
            <a:ext cx="202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Fragmented Genomic DNA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094770" y="3581321"/>
            <a:ext cx="811678" cy="446234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197576" y="4832145"/>
            <a:ext cx="2464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Hybridize to array with sequences of “target regions” (exons)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857651" y="3581321"/>
            <a:ext cx="811678" cy="446234"/>
          </a:xfrm>
          <a:prstGeom prst="rightArrow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63825" y="4832145"/>
            <a:ext cx="2118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Amplification and sequencing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825" y="3316281"/>
            <a:ext cx="1931127" cy="14225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337" y="3316281"/>
            <a:ext cx="2631208" cy="10853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A98EC8-E6C8-9A45-9976-A7CE3E64B620}"/>
              </a:ext>
            </a:extLst>
          </p:cNvPr>
          <p:cNvSpPr txBox="1"/>
          <p:nvPr/>
        </p:nvSpPr>
        <p:spPr>
          <a:xfrm>
            <a:off x="143390" y="6185966"/>
            <a:ext cx="670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Note: WGS closing in on price of WES, WGS becoming more common</a:t>
            </a:r>
          </a:p>
        </p:txBody>
      </p:sp>
    </p:spTree>
    <p:extLst>
      <p:ext uri="{BB962C8B-B14F-4D97-AF65-F5344CB8AC3E}">
        <p14:creationId xmlns:p14="http://schemas.microsoft.com/office/powerpoint/2010/main" val="52229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/>
      <p:bldP spid="14" grpId="0"/>
      <p:bldP spid="15" grpId="0"/>
      <p:bldP spid="16" grpId="0"/>
      <p:bldP spid="17" grpId="0"/>
      <p:bldP spid="3" grpId="0"/>
      <p:bldP spid="18" grpId="0" animBg="1"/>
      <p:bldP spid="19" grpId="0"/>
      <p:bldP spid="20" grpId="0" animBg="1"/>
      <p:bldP spid="21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Exome sequencing </a:t>
            </a:r>
            <a:r>
              <a:rPr lang="en-US" sz="2800" b="1" i="0" dirty="0" err="1">
                <a:latin typeface="Gill Sans"/>
                <a:cs typeface="Gill Sans"/>
              </a:rPr>
              <a:t>succeses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5716"/>
            <a:ext cx="9144000" cy="64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7065"/>
            <a:ext cx="9144000" cy="1089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39" y="2669944"/>
            <a:ext cx="8225179" cy="221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09" y="1262115"/>
            <a:ext cx="8143835" cy="176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42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Which variants likely to be causing disease?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5BD20C-6F77-0B45-BEDE-37F9822685F9}"/>
              </a:ext>
            </a:extLst>
          </p:cNvPr>
          <p:cNvSpPr txBox="1"/>
          <p:nvPr/>
        </p:nvSpPr>
        <p:spPr>
          <a:xfrm>
            <a:off x="170506" y="1350396"/>
            <a:ext cx="5215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  <a:cs typeface="Gill Sans"/>
              </a:rPr>
              <a:t>“Loss of function” (</a:t>
            </a:r>
            <a:r>
              <a:rPr lang="en-US" sz="2400" b="1" dirty="0" err="1">
                <a:latin typeface="Gill Sans MT" panose="020B0502020104020203" pitchFamily="34" charset="77"/>
                <a:cs typeface="Gill Sans"/>
              </a:rPr>
              <a:t>LoF</a:t>
            </a:r>
            <a:r>
              <a:rPr lang="en-US" sz="2400" b="1" dirty="0">
                <a:latin typeface="Gill Sans MT" panose="020B0502020104020203" pitchFamily="34" charset="77"/>
                <a:cs typeface="Gill Sans"/>
              </a:rPr>
              <a:t>) mutations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  <a:cs typeface="Gill Sans"/>
              </a:rPr>
              <a:t>likely to obliterate gene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  <a:cs typeface="Gill Sans"/>
              </a:rPr>
              <a:t>Usually the first thing we’d look for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DC41AE3-54CA-8242-8230-955400368345}"/>
              </a:ext>
            </a:extLst>
          </p:cNvPr>
          <p:cNvGrpSpPr/>
          <p:nvPr/>
        </p:nvGrpSpPr>
        <p:grpSpPr>
          <a:xfrm>
            <a:off x="73951" y="2674877"/>
            <a:ext cx="8651168" cy="635103"/>
            <a:chOff x="73951" y="2674877"/>
            <a:chExt cx="8651168" cy="635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3CB9F6-C677-C746-9D4D-C628C29DE18F}"/>
                </a:ext>
              </a:extLst>
            </p:cNvPr>
            <p:cNvSpPr txBox="1"/>
            <p:nvPr/>
          </p:nvSpPr>
          <p:spPr>
            <a:xfrm>
              <a:off x="73951" y="2674877"/>
              <a:ext cx="1514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Gill Sans MT" panose="020B0502020104020203" pitchFamily="34" charset="77"/>
                </a:rPr>
                <a:t>Functional gene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90F594D-FF24-2C4B-B141-489578E5E0C8}"/>
                </a:ext>
              </a:extLst>
            </p:cNvPr>
            <p:cNvGrpSpPr/>
            <p:nvPr/>
          </p:nvGrpSpPr>
          <p:grpSpPr>
            <a:xfrm>
              <a:off x="475861" y="3037876"/>
              <a:ext cx="5122506" cy="269657"/>
              <a:chOff x="531845" y="2771665"/>
              <a:chExt cx="5122506" cy="26965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B0FD1D1-AE1C-F348-A461-24E47498F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845" y="2897820"/>
                <a:ext cx="512250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82388B-FCC3-2744-A2E9-6FE67C6C2DC8}"/>
                  </a:ext>
                </a:extLst>
              </p:cNvPr>
              <p:cNvSpPr txBox="1"/>
              <p:nvPr/>
            </p:nvSpPr>
            <p:spPr>
              <a:xfrm>
                <a:off x="889016" y="2771665"/>
                <a:ext cx="39860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Courier" pitchFamily="2" charset="0"/>
                  </a:rPr>
                  <a:t>AG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B5154C-25EC-5A49-91D2-65226836ED62}"/>
                  </a:ext>
                </a:extLst>
              </p:cNvPr>
              <p:cNvSpPr txBox="1"/>
              <p:nvPr/>
            </p:nvSpPr>
            <p:spPr>
              <a:xfrm>
                <a:off x="1819462" y="2772415"/>
                <a:ext cx="361284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Courier" pitchFamily="2" charset="0"/>
                  </a:rPr>
                  <a:t>GT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6D37B8A-BFFA-BE40-82A7-F631678AFBA4}"/>
                  </a:ext>
                </a:extLst>
              </p:cNvPr>
              <p:cNvSpPr/>
              <p:nvPr/>
            </p:nvSpPr>
            <p:spPr>
              <a:xfrm>
                <a:off x="1184983" y="2799184"/>
                <a:ext cx="699796" cy="22393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DBCEF7-F43B-7C40-8BEA-55100EE62DAF}"/>
                  </a:ext>
                </a:extLst>
              </p:cNvPr>
              <p:cNvSpPr txBox="1"/>
              <p:nvPr/>
            </p:nvSpPr>
            <p:spPr>
              <a:xfrm>
                <a:off x="2599635" y="2785989"/>
                <a:ext cx="39860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Courier" pitchFamily="2" charset="0"/>
                  </a:rPr>
                  <a:t>AG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3967A0A-F328-F146-B71D-0F663220C66B}"/>
                  </a:ext>
                </a:extLst>
              </p:cNvPr>
              <p:cNvSpPr txBox="1"/>
              <p:nvPr/>
            </p:nvSpPr>
            <p:spPr>
              <a:xfrm>
                <a:off x="3530081" y="2786739"/>
                <a:ext cx="39860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Courier" pitchFamily="2" charset="0"/>
                  </a:rPr>
                  <a:t>GT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D629F28-B248-7349-90C2-E1524C72E49E}"/>
                  </a:ext>
                </a:extLst>
              </p:cNvPr>
              <p:cNvSpPr txBox="1"/>
              <p:nvPr/>
            </p:nvSpPr>
            <p:spPr>
              <a:xfrm>
                <a:off x="4003084" y="2786656"/>
                <a:ext cx="39860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Courier" pitchFamily="2" charset="0"/>
                  </a:rPr>
                  <a:t>AG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5034B4-9D15-554B-BCE4-8A4A0F65B357}"/>
                  </a:ext>
                </a:extLst>
              </p:cNvPr>
              <p:cNvSpPr txBox="1"/>
              <p:nvPr/>
            </p:nvSpPr>
            <p:spPr>
              <a:xfrm>
                <a:off x="4933530" y="2787406"/>
                <a:ext cx="398608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Courier" pitchFamily="2" charset="0"/>
                  </a:rPr>
                  <a:t>GT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122EF56-4BBC-1749-9C8D-E2FC34E05212}"/>
                  </a:ext>
                </a:extLst>
              </p:cNvPr>
              <p:cNvSpPr/>
              <p:nvPr/>
            </p:nvSpPr>
            <p:spPr>
              <a:xfrm>
                <a:off x="2873828" y="2806068"/>
                <a:ext cx="699796" cy="22393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F80B660-5AED-D44A-A8B6-D277674E74B2}"/>
                  </a:ext>
                </a:extLst>
              </p:cNvPr>
              <p:cNvSpPr/>
              <p:nvPr/>
            </p:nvSpPr>
            <p:spPr>
              <a:xfrm>
                <a:off x="4273425" y="2787406"/>
                <a:ext cx="699796" cy="22393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0F32260-EA1C-CD4D-BA7F-401D40613280}"/>
                </a:ext>
              </a:extLst>
            </p:cNvPr>
            <p:cNvCxnSpPr/>
            <p:nvPr/>
          </p:nvCxnSpPr>
          <p:spPr>
            <a:xfrm>
              <a:off x="5831632" y="3165584"/>
              <a:ext cx="5878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E93430B-4634-DF47-87CF-BF7D4E643CCE}"/>
                </a:ext>
              </a:extLst>
            </p:cNvPr>
            <p:cNvSpPr/>
            <p:nvPr/>
          </p:nvSpPr>
          <p:spPr>
            <a:xfrm>
              <a:off x="6621874" y="3043534"/>
              <a:ext cx="699796" cy="2239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A0A5C4-36C9-0C43-9383-66E525B99287}"/>
                </a:ext>
              </a:extLst>
            </p:cNvPr>
            <p:cNvSpPr/>
            <p:nvPr/>
          </p:nvSpPr>
          <p:spPr>
            <a:xfrm>
              <a:off x="7325527" y="3043534"/>
              <a:ext cx="699796" cy="2239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004AD0-5281-A346-AFB0-AB1899268B1F}"/>
                </a:ext>
              </a:extLst>
            </p:cNvPr>
            <p:cNvSpPr/>
            <p:nvPr/>
          </p:nvSpPr>
          <p:spPr>
            <a:xfrm>
              <a:off x="8025323" y="3043534"/>
              <a:ext cx="699796" cy="2239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7E2F7A-78F9-A146-A3CA-FFDD5297B542}"/>
                </a:ext>
              </a:extLst>
            </p:cNvPr>
            <p:cNvSpPr txBox="1"/>
            <p:nvPr/>
          </p:nvSpPr>
          <p:spPr>
            <a:xfrm>
              <a:off x="2757651" y="3056064"/>
              <a:ext cx="9380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TTC…CGA…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AF2DA01-DEB9-5D42-B81B-431C9F94FD94}"/>
                </a:ext>
              </a:extLst>
            </p:cNvPr>
            <p:cNvCxnSpPr>
              <a:stCxn id="18" idx="0"/>
            </p:cNvCxnSpPr>
            <p:nvPr/>
          </p:nvCxnSpPr>
          <p:spPr>
            <a:xfrm flipV="1">
              <a:off x="1944120" y="2828765"/>
              <a:ext cx="379202" cy="20986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B946F27-90D6-134A-8635-3823132C9536}"/>
                </a:ext>
              </a:extLst>
            </p:cNvPr>
            <p:cNvCxnSpPr/>
            <p:nvPr/>
          </p:nvCxnSpPr>
          <p:spPr>
            <a:xfrm>
              <a:off x="2327175" y="2828765"/>
              <a:ext cx="430476" cy="1810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185F4FC-3DFB-4C47-95E9-EA7F0917304A}"/>
                </a:ext>
              </a:extLst>
            </p:cNvPr>
            <p:cNvCxnSpPr/>
            <p:nvPr/>
          </p:nvCxnSpPr>
          <p:spPr>
            <a:xfrm flipV="1">
              <a:off x="3516879" y="2801512"/>
              <a:ext cx="379202" cy="20986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3D4CB2C-4D3E-C24C-B076-CF955D399D82}"/>
                </a:ext>
              </a:extLst>
            </p:cNvPr>
            <p:cNvCxnSpPr/>
            <p:nvPr/>
          </p:nvCxnSpPr>
          <p:spPr>
            <a:xfrm>
              <a:off x="3899934" y="2801512"/>
              <a:ext cx="430476" cy="18101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A4A2959-B37A-DB49-8BF3-4B6B2F23A751}"/>
              </a:ext>
            </a:extLst>
          </p:cNvPr>
          <p:cNvSpPr txBox="1"/>
          <p:nvPr/>
        </p:nvSpPr>
        <p:spPr>
          <a:xfrm>
            <a:off x="52499" y="3664646"/>
            <a:ext cx="2781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</a:rPr>
              <a:t>Nonsense SNP (“stop gained”)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A30F1D2-4B0F-624C-B85E-4525A4D523DE}"/>
              </a:ext>
            </a:extLst>
          </p:cNvPr>
          <p:cNvGrpSpPr/>
          <p:nvPr/>
        </p:nvGrpSpPr>
        <p:grpSpPr>
          <a:xfrm>
            <a:off x="440229" y="4189389"/>
            <a:ext cx="5122506" cy="269657"/>
            <a:chOff x="531845" y="2771665"/>
            <a:chExt cx="5122506" cy="26965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4432A7E-47E5-1345-8F83-277BAD96B22D}"/>
                </a:ext>
              </a:extLst>
            </p:cNvPr>
            <p:cNvCxnSpPr>
              <a:cxnSpLocks/>
            </p:cNvCxnSpPr>
            <p:nvPr/>
          </p:nvCxnSpPr>
          <p:spPr>
            <a:xfrm>
              <a:off x="531845" y="2897820"/>
              <a:ext cx="51225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8ECA9CD-9680-614E-8029-854BFFDA688E}"/>
                </a:ext>
              </a:extLst>
            </p:cNvPr>
            <p:cNvSpPr txBox="1"/>
            <p:nvPr/>
          </p:nvSpPr>
          <p:spPr>
            <a:xfrm>
              <a:off x="889016" y="2771665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AG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F572E3E-6FAF-DF48-A6F8-C4CA4A37F8D8}"/>
                </a:ext>
              </a:extLst>
            </p:cNvPr>
            <p:cNvSpPr txBox="1"/>
            <p:nvPr/>
          </p:nvSpPr>
          <p:spPr>
            <a:xfrm>
              <a:off x="1819462" y="2772415"/>
              <a:ext cx="36128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GT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6FF0999-2C25-CB40-8AD7-70B03BE10C12}"/>
                </a:ext>
              </a:extLst>
            </p:cNvPr>
            <p:cNvSpPr/>
            <p:nvPr/>
          </p:nvSpPr>
          <p:spPr>
            <a:xfrm>
              <a:off x="1184983" y="2799184"/>
              <a:ext cx="699796" cy="2239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1AE5117-617A-4C46-8D87-5878904FF4B0}"/>
                </a:ext>
              </a:extLst>
            </p:cNvPr>
            <p:cNvSpPr txBox="1"/>
            <p:nvPr/>
          </p:nvSpPr>
          <p:spPr>
            <a:xfrm>
              <a:off x="2599635" y="2785989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AG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A640E8-CF40-B544-89EA-F095586BD31F}"/>
                </a:ext>
              </a:extLst>
            </p:cNvPr>
            <p:cNvSpPr txBox="1"/>
            <p:nvPr/>
          </p:nvSpPr>
          <p:spPr>
            <a:xfrm>
              <a:off x="3530081" y="2786739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GT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F25A3C-A6E3-8C4A-AEB3-47703A81B8E7}"/>
                </a:ext>
              </a:extLst>
            </p:cNvPr>
            <p:cNvSpPr txBox="1"/>
            <p:nvPr/>
          </p:nvSpPr>
          <p:spPr>
            <a:xfrm>
              <a:off x="4003084" y="2786656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AG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89FF82-56E2-3945-9007-F10E7E239320}"/>
                </a:ext>
              </a:extLst>
            </p:cNvPr>
            <p:cNvSpPr txBox="1"/>
            <p:nvPr/>
          </p:nvSpPr>
          <p:spPr>
            <a:xfrm>
              <a:off x="4933530" y="2787406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GT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2D7E637-2773-6E47-A9C0-C8BEB2FC85C9}"/>
                </a:ext>
              </a:extLst>
            </p:cNvPr>
            <p:cNvSpPr/>
            <p:nvPr/>
          </p:nvSpPr>
          <p:spPr>
            <a:xfrm>
              <a:off x="2873828" y="2806068"/>
              <a:ext cx="699796" cy="2239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505A9E-6306-6645-8F7F-66495703DA34}"/>
                </a:ext>
              </a:extLst>
            </p:cNvPr>
            <p:cNvSpPr/>
            <p:nvPr/>
          </p:nvSpPr>
          <p:spPr>
            <a:xfrm>
              <a:off x="4273425" y="2787406"/>
              <a:ext cx="699796" cy="223934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45D1365-78CD-1E4B-9B94-B8484D9FE800}"/>
              </a:ext>
            </a:extLst>
          </p:cNvPr>
          <p:cNvCxnSpPr/>
          <p:nvPr/>
        </p:nvCxnSpPr>
        <p:spPr>
          <a:xfrm>
            <a:off x="5796000" y="4317097"/>
            <a:ext cx="5878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7CFC8B44-47FC-D94F-8988-5EC4CA65916E}"/>
              </a:ext>
            </a:extLst>
          </p:cNvPr>
          <p:cNvSpPr/>
          <p:nvPr/>
        </p:nvSpPr>
        <p:spPr>
          <a:xfrm>
            <a:off x="6586242" y="4195047"/>
            <a:ext cx="699796" cy="2239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024F036-B726-DF4B-8795-13DDB12449F8}"/>
              </a:ext>
            </a:extLst>
          </p:cNvPr>
          <p:cNvSpPr/>
          <p:nvPr/>
        </p:nvSpPr>
        <p:spPr>
          <a:xfrm>
            <a:off x="7289895" y="4195047"/>
            <a:ext cx="699796" cy="2239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DE55E9-7795-1648-9340-0E4105DEBE95}"/>
              </a:ext>
            </a:extLst>
          </p:cNvPr>
          <p:cNvSpPr/>
          <p:nvPr/>
        </p:nvSpPr>
        <p:spPr>
          <a:xfrm>
            <a:off x="7989691" y="4195047"/>
            <a:ext cx="699796" cy="22393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1F061E-0A1E-0E43-8A77-71A3EF9EE0E8}"/>
              </a:ext>
            </a:extLst>
          </p:cNvPr>
          <p:cNvSpPr txBox="1"/>
          <p:nvPr/>
        </p:nvSpPr>
        <p:spPr>
          <a:xfrm>
            <a:off x="2722019" y="4207577"/>
            <a:ext cx="938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ourier" pitchFamily="2" charset="0"/>
              </a:rPr>
              <a:t>TTC…</a:t>
            </a:r>
            <a:r>
              <a:rPr lang="en-US" sz="1050" dirty="0">
                <a:solidFill>
                  <a:srgbClr val="FF0000"/>
                </a:solidFill>
                <a:latin typeface="Courier" pitchFamily="2" charset="0"/>
              </a:rPr>
              <a:t>T</a:t>
            </a:r>
            <a:r>
              <a:rPr lang="en-US" sz="1050" dirty="0">
                <a:latin typeface="Courier" pitchFamily="2" charset="0"/>
              </a:rPr>
              <a:t>GA…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FBAD10-C1D1-DE44-97E2-1350285A9D37}"/>
              </a:ext>
            </a:extLst>
          </p:cNvPr>
          <p:cNvCxnSpPr>
            <a:stCxn id="42" idx="0"/>
          </p:cNvCxnSpPr>
          <p:nvPr/>
        </p:nvCxnSpPr>
        <p:spPr>
          <a:xfrm flipV="1">
            <a:off x="1908488" y="3980278"/>
            <a:ext cx="379202" cy="20986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C318EC6-25D1-1240-86A9-4F761933BB4E}"/>
              </a:ext>
            </a:extLst>
          </p:cNvPr>
          <p:cNvCxnSpPr/>
          <p:nvPr/>
        </p:nvCxnSpPr>
        <p:spPr>
          <a:xfrm>
            <a:off x="2291543" y="3980278"/>
            <a:ext cx="430476" cy="1810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E3BD922-C022-5842-AA1A-E86095F6D3DB}"/>
              </a:ext>
            </a:extLst>
          </p:cNvPr>
          <p:cNvCxnSpPr/>
          <p:nvPr/>
        </p:nvCxnSpPr>
        <p:spPr>
          <a:xfrm flipV="1">
            <a:off x="3481247" y="3953025"/>
            <a:ext cx="379202" cy="20986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19BC480-35A8-8A4F-B514-ED1C5396D661}"/>
              </a:ext>
            </a:extLst>
          </p:cNvPr>
          <p:cNvCxnSpPr/>
          <p:nvPr/>
        </p:nvCxnSpPr>
        <p:spPr>
          <a:xfrm>
            <a:off x="3864302" y="3953025"/>
            <a:ext cx="430476" cy="1810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C0BCF3EA-0C8B-2741-BD3A-B0CC30E1CD10}"/>
              </a:ext>
            </a:extLst>
          </p:cNvPr>
          <p:cNvSpPr/>
          <p:nvPr/>
        </p:nvSpPr>
        <p:spPr>
          <a:xfrm>
            <a:off x="3379630" y="4240370"/>
            <a:ext cx="92544" cy="216487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77DF087-6C90-F144-894F-B50DD1AFE144}"/>
              </a:ext>
            </a:extLst>
          </p:cNvPr>
          <p:cNvSpPr/>
          <p:nvPr/>
        </p:nvSpPr>
        <p:spPr>
          <a:xfrm>
            <a:off x="7893290" y="4198726"/>
            <a:ext cx="92544" cy="216487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BAB3DB7-D152-9345-8572-B2A10D49C39E}"/>
              </a:ext>
            </a:extLst>
          </p:cNvPr>
          <p:cNvSpPr txBox="1"/>
          <p:nvPr/>
        </p:nvSpPr>
        <p:spPr>
          <a:xfrm>
            <a:off x="52499" y="4711786"/>
            <a:ext cx="1604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</a:rPr>
              <a:t>Frame-shift indel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84493C8-BCD0-7749-9D6C-A6D7D93EA6AF}"/>
              </a:ext>
            </a:extLst>
          </p:cNvPr>
          <p:cNvGrpSpPr/>
          <p:nvPr/>
        </p:nvGrpSpPr>
        <p:grpSpPr>
          <a:xfrm>
            <a:off x="440229" y="5236529"/>
            <a:ext cx="5122506" cy="269657"/>
            <a:chOff x="531845" y="2771665"/>
            <a:chExt cx="5122506" cy="269657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5131CE-A925-A447-9E44-60636344FEF2}"/>
                </a:ext>
              </a:extLst>
            </p:cNvPr>
            <p:cNvCxnSpPr>
              <a:cxnSpLocks/>
            </p:cNvCxnSpPr>
            <p:nvPr/>
          </p:nvCxnSpPr>
          <p:spPr>
            <a:xfrm>
              <a:off x="531845" y="2897820"/>
              <a:ext cx="51225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4F5F574-C850-0E4F-8631-A2FC9CF1D466}"/>
                </a:ext>
              </a:extLst>
            </p:cNvPr>
            <p:cNvSpPr txBox="1"/>
            <p:nvPr/>
          </p:nvSpPr>
          <p:spPr>
            <a:xfrm>
              <a:off x="889016" y="2771665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AG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5D19875-E4E1-2A41-96B6-8FEDA995ACB2}"/>
                </a:ext>
              </a:extLst>
            </p:cNvPr>
            <p:cNvSpPr txBox="1"/>
            <p:nvPr/>
          </p:nvSpPr>
          <p:spPr>
            <a:xfrm>
              <a:off x="1819462" y="2772415"/>
              <a:ext cx="36128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GT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1881292-EEB5-A542-9642-4EE6DE7AC4DC}"/>
                </a:ext>
              </a:extLst>
            </p:cNvPr>
            <p:cNvSpPr/>
            <p:nvPr/>
          </p:nvSpPr>
          <p:spPr>
            <a:xfrm>
              <a:off x="1184983" y="2799184"/>
              <a:ext cx="699796" cy="2239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AA61BBE-1C05-054E-A64F-AE1C7885125E}"/>
                </a:ext>
              </a:extLst>
            </p:cNvPr>
            <p:cNvSpPr txBox="1"/>
            <p:nvPr/>
          </p:nvSpPr>
          <p:spPr>
            <a:xfrm>
              <a:off x="2599635" y="2785989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AG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9351F78-8210-3249-8D05-663D834909DC}"/>
                </a:ext>
              </a:extLst>
            </p:cNvPr>
            <p:cNvSpPr txBox="1"/>
            <p:nvPr/>
          </p:nvSpPr>
          <p:spPr>
            <a:xfrm>
              <a:off x="3530081" y="2786739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GT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8B7D301-0B16-C640-B2B0-ADA4E8814A6D}"/>
                </a:ext>
              </a:extLst>
            </p:cNvPr>
            <p:cNvSpPr txBox="1"/>
            <p:nvPr/>
          </p:nvSpPr>
          <p:spPr>
            <a:xfrm>
              <a:off x="4003084" y="2786656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AG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45AB911-8AB5-234A-B85E-79B4F657CB3C}"/>
                </a:ext>
              </a:extLst>
            </p:cNvPr>
            <p:cNvSpPr txBox="1"/>
            <p:nvPr/>
          </p:nvSpPr>
          <p:spPr>
            <a:xfrm>
              <a:off x="4933530" y="2787406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GT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1A6D165-8868-C449-A6E7-94EA76D687E4}"/>
                </a:ext>
              </a:extLst>
            </p:cNvPr>
            <p:cNvSpPr/>
            <p:nvPr/>
          </p:nvSpPr>
          <p:spPr>
            <a:xfrm>
              <a:off x="2873828" y="2806068"/>
              <a:ext cx="699796" cy="2239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7678F01-D770-5C4D-AC4C-E021848C3B7F}"/>
                </a:ext>
              </a:extLst>
            </p:cNvPr>
            <p:cNvSpPr/>
            <p:nvPr/>
          </p:nvSpPr>
          <p:spPr>
            <a:xfrm>
              <a:off x="4273425" y="2787406"/>
              <a:ext cx="699796" cy="223934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7B02F63-3835-E74F-BDBD-B66202CE1AAB}"/>
              </a:ext>
            </a:extLst>
          </p:cNvPr>
          <p:cNvCxnSpPr/>
          <p:nvPr/>
        </p:nvCxnSpPr>
        <p:spPr>
          <a:xfrm>
            <a:off x="5796000" y="5364237"/>
            <a:ext cx="5878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5E647C99-2A6D-3A4E-90DF-B1C5BE1D46C3}"/>
              </a:ext>
            </a:extLst>
          </p:cNvPr>
          <p:cNvSpPr/>
          <p:nvPr/>
        </p:nvSpPr>
        <p:spPr>
          <a:xfrm>
            <a:off x="6586242" y="5242187"/>
            <a:ext cx="699796" cy="2239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723FB4-58E5-5F40-AEE7-5EC253A0A994}"/>
              </a:ext>
            </a:extLst>
          </p:cNvPr>
          <p:cNvSpPr/>
          <p:nvPr/>
        </p:nvSpPr>
        <p:spPr>
          <a:xfrm>
            <a:off x="7289895" y="5242187"/>
            <a:ext cx="699796" cy="2239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CE95675-9521-E64A-8F96-099C468DA669}"/>
              </a:ext>
            </a:extLst>
          </p:cNvPr>
          <p:cNvSpPr/>
          <p:nvPr/>
        </p:nvSpPr>
        <p:spPr>
          <a:xfrm>
            <a:off x="7989691" y="5242187"/>
            <a:ext cx="699796" cy="22393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C836730-87D0-754E-9FD5-A3249687E5BA}"/>
              </a:ext>
            </a:extLst>
          </p:cNvPr>
          <p:cNvSpPr txBox="1"/>
          <p:nvPr/>
        </p:nvSpPr>
        <p:spPr>
          <a:xfrm>
            <a:off x="2722019" y="5254717"/>
            <a:ext cx="938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ourier" pitchFamily="2" charset="0"/>
              </a:rPr>
              <a:t>T-C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2078D60-1CF8-8C43-A382-11DBC68047B2}"/>
              </a:ext>
            </a:extLst>
          </p:cNvPr>
          <p:cNvCxnSpPr>
            <a:stCxn id="65" idx="0"/>
          </p:cNvCxnSpPr>
          <p:nvPr/>
        </p:nvCxnSpPr>
        <p:spPr>
          <a:xfrm flipV="1">
            <a:off x="1908488" y="5027418"/>
            <a:ext cx="379202" cy="20986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F3E8879-C5F0-8947-8AE4-3DF76B6EBD8E}"/>
              </a:ext>
            </a:extLst>
          </p:cNvPr>
          <p:cNvCxnSpPr/>
          <p:nvPr/>
        </p:nvCxnSpPr>
        <p:spPr>
          <a:xfrm>
            <a:off x="2291543" y="5027418"/>
            <a:ext cx="430476" cy="1810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6C3427E-3585-7548-9756-81C1BD702A42}"/>
              </a:ext>
            </a:extLst>
          </p:cNvPr>
          <p:cNvCxnSpPr/>
          <p:nvPr/>
        </p:nvCxnSpPr>
        <p:spPr>
          <a:xfrm flipV="1">
            <a:off x="3481247" y="5000165"/>
            <a:ext cx="379202" cy="20986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8045A2B-C731-1642-B2D0-563B9A3F2076}"/>
              </a:ext>
            </a:extLst>
          </p:cNvPr>
          <p:cNvCxnSpPr/>
          <p:nvPr/>
        </p:nvCxnSpPr>
        <p:spPr>
          <a:xfrm>
            <a:off x="3864302" y="5000165"/>
            <a:ext cx="430476" cy="1810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72F16F6C-ADCC-5D40-9560-86DE1934D651}"/>
              </a:ext>
            </a:extLst>
          </p:cNvPr>
          <p:cNvSpPr/>
          <p:nvPr/>
        </p:nvSpPr>
        <p:spPr>
          <a:xfrm>
            <a:off x="3079548" y="5278083"/>
            <a:ext cx="392626" cy="234224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47EF853-97D3-9940-BD59-E4F4629B14A9}"/>
              </a:ext>
            </a:extLst>
          </p:cNvPr>
          <p:cNvSpPr/>
          <p:nvPr/>
        </p:nvSpPr>
        <p:spPr>
          <a:xfrm>
            <a:off x="7516688" y="5245866"/>
            <a:ext cx="469146" cy="220255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12E047E-E617-0F44-AB13-1F830CFDFF41}"/>
              </a:ext>
            </a:extLst>
          </p:cNvPr>
          <p:cNvSpPr txBox="1"/>
          <p:nvPr/>
        </p:nvSpPr>
        <p:spPr>
          <a:xfrm>
            <a:off x="52499" y="5787670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Gill Sans MT" panose="020B0502020104020203" pitchFamily="34" charset="77"/>
              </a:rPr>
              <a:t>Splice-site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607740F-3A5E-AA48-9C51-DB1E1F989DE8}"/>
              </a:ext>
            </a:extLst>
          </p:cNvPr>
          <p:cNvGrpSpPr/>
          <p:nvPr/>
        </p:nvGrpSpPr>
        <p:grpSpPr>
          <a:xfrm>
            <a:off x="440229" y="6312413"/>
            <a:ext cx="5122506" cy="269657"/>
            <a:chOff x="531845" y="2771665"/>
            <a:chExt cx="5122506" cy="26965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F82F1E9-2F8D-4C4E-A52E-52D64F884BDE}"/>
                </a:ext>
              </a:extLst>
            </p:cNvPr>
            <p:cNvCxnSpPr>
              <a:cxnSpLocks/>
            </p:cNvCxnSpPr>
            <p:nvPr/>
          </p:nvCxnSpPr>
          <p:spPr>
            <a:xfrm>
              <a:off x="531845" y="2897820"/>
              <a:ext cx="51225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B774593-D2AD-DB44-9DB4-0E5047C19E3A}"/>
                </a:ext>
              </a:extLst>
            </p:cNvPr>
            <p:cNvSpPr txBox="1"/>
            <p:nvPr/>
          </p:nvSpPr>
          <p:spPr>
            <a:xfrm>
              <a:off x="889016" y="2771665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AG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9C80A78-4F40-E34E-A60C-F5FBDCCA4F53}"/>
                </a:ext>
              </a:extLst>
            </p:cNvPr>
            <p:cNvSpPr txBox="1"/>
            <p:nvPr/>
          </p:nvSpPr>
          <p:spPr>
            <a:xfrm>
              <a:off x="1819462" y="2772415"/>
              <a:ext cx="36128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GT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8A8D8BB-33BD-6C40-B983-CFDAFBD687D3}"/>
                </a:ext>
              </a:extLst>
            </p:cNvPr>
            <p:cNvSpPr/>
            <p:nvPr/>
          </p:nvSpPr>
          <p:spPr>
            <a:xfrm>
              <a:off x="1184983" y="2799184"/>
              <a:ext cx="699796" cy="2239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FC4E9C6-E52D-FB44-ADE9-1222649C602D}"/>
                </a:ext>
              </a:extLst>
            </p:cNvPr>
            <p:cNvSpPr txBox="1"/>
            <p:nvPr/>
          </p:nvSpPr>
          <p:spPr>
            <a:xfrm>
              <a:off x="2599635" y="2785989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CG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45B8BA8-788C-4F4E-98AD-A7FBFA401CC8}"/>
                </a:ext>
              </a:extLst>
            </p:cNvPr>
            <p:cNvSpPr txBox="1"/>
            <p:nvPr/>
          </p:nvSpPr>
          <p:spPr>
            <a:xfrm>
              <a:off x="3530081" y="2786739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GT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1C9D4B9-CCD8-6F45-BDF3-11522ACC0991}"/>
                </a:ext>
              </a:extLst>
            </p:cNvPr>
            <p:cNvSpPr txBox="1"/>
            <p:nvPr/>
          </p:nvSpPr>
          <p:spPr>
            <a:xfrm>
              <a:off x="4003084" y="2786656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AG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9E8BBBC-8A54-A747-8985-3BE01DFD2086}"/>
                </a:ext>
              </a:extLst>
            </p:cNvPr>
            <p:cNvSpPr txBox="1"/>
            <p:nvPr/>
          </p:nvSpPr>
          <p:spPr>
            <a:xfrm>
              <a:off x="4933530" y="2787406"/>
              <a:ext cx="39860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Courier" pitchFamily="2" charset="0"/>
                </a:rPr>
                <a:t>GT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D9EEA22-3F1D-BD43-A2F4-C2A66534B018}"/>
                </a:ext>
              </a:extLst>
            </p:cNvPr>
            <p:cNvSpPr/>
            <p:nvPr/>
          </p:nvSpPr>
          <p:spPr>
            <a:xfrm>
              <a:off x="2873828" y="2806068"/>
              <a:ext cx="699796" cy="2239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D50C0C8-D46D-D34B-803A-694A1E9B1209}"/>
                </a:ext>
              </a:extLst>
            </p:cNvPr>
            <p:cNvSpPr/>
            <p:nvPr/>
          </p:nvSpPr>
          <p:spPr>
            <a:xfrm>
              <a:off x="4273425" y="2787406"/>
              <a:ext cx="699796" cy="223934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A6D46FE-74DF-AF43-B075-19B3304DBF73}"/>
              </a:ext>
            </a:extLst>
          </p:cNvPr>
          <p:cNvCxnSpPr/>
          <p:nvPr/>
        </p:nvCxnSpPr>
        <p:spPr>
          <a:xfrm>
            <a:off x="5796000" y="6440121"/>
            <a:ext cx="5878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2559A16A-984E-0F4A-97EE-61144F74EB3A}"/>
              </a:ext>
            </a:extLst>
          </p:cNvPr>
          <p:cNvSpPr/>
          <p:nvPr/>
        </p:nvSpPr>
        <p:spPr>
          <a:xfrm>
            <a:off x="6586242" y="6318071"/>
            <a:ext cx="699796" cy="22393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9317F6F-4454-F74B-9F23-890C79825DE4}"/>
              </a:ext>
            </a:extLst>
          </p:cNvPr>
          <p:cNvSpPr/>
          <p:nvPr/>
        </p:nvSpPr>
        <p:spPr>
          <a:xfrm>
            <a:off x="7289895" y="6318071"/>
            <a:ext cx="699796" cy="22393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4BD9E8D-4E13-9348-8B64-BE1C88356FA1}"/>
              </a:ext>
            </a:extLst>
          </p:cNvPr>
          <p:cNvSpPr/>
          <p:nvPr/>
        </p:nvSpPr>
        <p:spPr>
          <a:xfrm>
            <a:off x="7989691" y="6318071"/>
            <a:ext cx="699796" cy="22393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869AC5-5C2A-304E-A247-406FF3CDBF92}"/>
              </a:ext>
            </a:extLst>
          </p:cNvPr>
          <p:cNvSpPr txBox="1"/>
          <p:nvPr/>
        </p:nvSpPr>
        <p:spPr>
          <a:xfrm>
            <a:off x="2722019" y="6330601"/>
            <a:ext cx="938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ourier" pitchFamily="2" charset="0"/>
              </a:rPr>
              <a:t>T-C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0693616-F99E-944F-8A44-2F805C078410}"/>
              </a:ext>
            </a:extLst>
          </p:cNvPr>
          <p:cNvCxnSpPr>
            <a:stCxn id="88" idx="0"/>
          </p:cNvCxnSpPr>
          <p:nvPr/>
        </p:nvCxnSpPr>
        <p:spPr>
          <a:xfrm flipV="1">
            <a:off x="1908488" y="6103302"/>
            <a:ext cx="379202" cy="20986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6F2A205-5E4A-D24C-94F2-2E951A4A9370}"/>
              </a:ext>
            </a:extLst>
          </p:cNvPr>
          <p:cNvCxnSpPr/>
          <p:nvPr/>
        </p:nvCxnSpPr>
        <p:spPr>
          <a:xfrm>
            <a:off x="2291543" y="6103302"/>
            <a:ext cx="430476" cy="1810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0E65C3B-A4FF-F044-8885-EC3E3CCA50D3}"/>
              </a:ext>
            </a:extLst>
          </p:cNvPr>
          <p:cNvCxnSpPr/>
          <p:nvPr/>
        </p:nvCxnSpPr>
        <p:spPr>
          <a:xfrm flipV="1">
            <a:off x="3481247" y="6076049"/>
            <a:ext cx="379202" cy="20986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6B2CAC2-071C-3342-BC02-D7EA9D15D216}"/>
              </a:ext>
            </a:extLst>
          </p:cNvPr>
          <p:cNvCxnSpPr/>
          <p:nvPr/>
        </p:nvCxnSpPr>
        <p:spPr>
          <a:xfrm>
            <a:off x="3864302" y="6076049"/>
            <a:ext cx="430476" cy="18101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2C788EE-C98C-0048-B608-EC8E821D0D91}"/>
              </a:ext>
            </a:extLst>
          </p:cNvPr>
          <p:cNvSpPr/>
          <p:nvPr/>
        </p:nvSpPr>
        <p:spPr>
          <a:xfrm>
            <a:off x="2798004" y="6353967"/>
            <a:ext cx="674170" cy="234224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1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1" grpId="0" animBg="1"/>
      <p:bldP spid="52" grpId="0" animBg="1"/>
      <p:bldP spid="53" grpId="0" animBg="1"/>
      <p:bldP spid="54" grpId="0"/>
      <p:bldP spid="59" grpId="0" animBg="1"/>
      <p:bldP spid="60" grpId="0" animBg="1"/>
      <p:bldP spid="61" grpId="0"/>
      <p:bldP spid="74" grpId="0" animBg="1"/>
      <p:bldP spid="75" grpId="0" animBg="1"/>
      <p:bldP spid="76" grpId="0" animBg="1"/>
      <p:bldP spid="77" grpId="0"/>
      <p:bldP spid="82" grpId="0" animBg="1"/>
      <p:bldP spid="83" grpId="0" animBg="1"/>
      <p:bldP spid="84" grpId="0"/>
      <p:bldP spid="97" grpId="0" animBg="1"/>
      <p:bldP spid="98" grpId="0" animBg="1"/>
      <p:bldP spid="99" grpId="0" animBg="1"/>
      <p:bldP spid="100" grpId="0"/>
      <p:bldP spid="10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Which variants likely to be causing disease?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5BD20C-6F77-0B45-BEDE-37F9822685F9}"/>
              </a:ext>
            </a:extLst>
          </p:cNvPr>
          <p:cNvSpPr txBox="1"/>
          <p:nvPr/>
        </p:nvSpPr>
        <p:spPr>
          <a:xfrm>
            <a:off x="170506" y="1350396"/>
            <a:ext cx="7404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  <a:cs typeface="Gill Sans"/>
              </a:rPr>
              <a:t>Missense mutations (change amino acid sequence)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  <a:cs typeface="Gill Sans"/>
              </a:rPr>
              <a:t>Some benign, some severe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  <a:cs typeface="Gill Sans"/>
              </a:rPr>
              <a:t>If we don’t find </a:t>
            </a:r>
            <a:r>
              <a:rPr lang="en-US" sz="2400" dirty="0" err="1">
                <a:latin typeface="Gill Sans MT" panose="020B0502020104020203" pitchFamily="34" charset="77"/>
                <a:cs typeface="Gill Sans"/>
              </a:rPr>
              <a:t>LoF</a:t>
            </a:r>
            <a:r>
              <a:rPr lang="en-US" sz="2400" dirty="0">
                <a:latin typeface="Gill Sans MT" panose="020B0502020104020203" pitchFamily="34" charset="77"/>
                <a:cs typeface="Gill Sans"/>
              </a:rPr>
              <a:t>, look here next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3E061-7BC7-414D-BBF7-F0EA5746062D}"/>
              </a:ext>
            </a:extLst>
          </p:cNvPr>
          <p:cNvSpPr txBox="1"/>
          <p:nvPr/>
        </p:nvSpPr>
        <p:spPr>
          <a:xfrm>
            <a:off x="170506" y="2897820"/>
            <a:ext cx="876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Polyphen2: </a:t>
            </a:r>
            <a:r>
              <a:rPr lang="en-US" dirty="0">
                <a:latin typeface="Gill Sans"/>
                <a:cs typeface="Gill Sans"/>
              </a:rPr>
              <a:t>predict impact of an amino acid substitution on gene structure and function</a:t>
            </a:r>
            <a:endParaRPr lang="en-US" b="1" dirty="0">
              <a:latin typeface="Gill Sans"/>
              <a:cs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EE5AB-984F-FB4C-88F2-EDE595BA8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74" y="3267152"/>
            <a:ext cx="6223754" cy="30726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7F090B-E5C3-0149-B0C8-485B4698F065}"/>
              </a:ext>
            </a:extLst>
          </p:cNvPr>
          <p:cNvSpPr/>
          <p:nvPr/>
        </p:nvSpPr>
        <p:spPr>
          <a:xfrm>
            <a:off x="7090082" y="6611779"/>
            <a:ext cx="20539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Adzhubei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Nature Methods</a:t>
            </a:r>
            <a:r>
              <a:rPr lang="en-US" sz="1000" dirty="0">
                <a:latin typeface="Gill Sans"/>
                <a:cs typeface="Gill Sans"/>
              </a:rPr>
              <a:t> 2010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92FCD9-0380-B143-BB4A-D8E3AB3FE053}"/>
              </a:ext>
            </a:extLst>
          </p:cNvPr>
          <p:cNvSpPr/>
          <p:nvPr/>
        </p:nvSpPr>
        <p:spPr>
          <a:xfrm>
            <a:off x="320044" y="5491314"/>
            <a:ext cx="4572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See also: </a:t>
            </a:r>
            <a:r>
              <a:rPr lang="en-US" b="1" dirty="0">
                <a:latin typeface="Gill Sans"/>
                <a:cs typeface="Gill Sans"/>
              </a:rPr>
              <a:t>SIFT, </a:t>
            </a:r>
            <a:r>
              <a:rPr lang="en-US" b="1" dirty="0" err="1">
                <a:latin typeface="Gill Sans"/>
                <a:cs typeface="Gill Sans"/>
              </a:rPr>
              <a:t>MutationTaster</a:t>
            </a:r>
            <a:r>
              <a:rPr lang="en-US" b="1" dirty="0">
                <a:latin typeface="Gill Sans"/>
                <a:cs typeface="Gill Sans"/>
              </a:rPr>
              <a:t>, SNAP</a:t>
            </a:r>
            <a:r>
              <a:rPr lang="en-US" dirty="0">
                <a:latin typeface="Gill Sans"/>
                <a:cs typeface="Gill Sans"/>
              </a:rPr>
              <a:t>, and more. Most people use multiple methods and e.g. require more than one method to call the mutation damaging</a:t>
            </a:r>
          </a:p>
        </p:txBody>
      </p:sp>
    </p:spTree>
    <p:extLst>
      <p:ext uri="{BB962C8B-B14F-4D97-AF65-F5344CB8AC3E}">
        <p14:creationId xmlns:p14="http://schemas.microsoft.com/office/powerpoint/2010/main" val="1445369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Which variants likely to be causing disease?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5BD20C-6F77-0B45-BEDE-37F9822685F9}"/>
              </a:ext>
            </a:extLst>
          </p:cNvPr>
          <p:cNvSpPr txBox="1"/>
          <p:nvPr/>
        </p:nvSpPr>
        <p:spPr>
          <a:xfrm>
            <a:off x="170507" y="1350396"/>
            <a:ext cx="86435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  <a:cs typeface="Gill Sans"/>
              </a:rPr>
              <a:t>Other (less likely, but totally possible) possibilities:</a:t>
            </a:r>
          </a:p>
          <a:p>
            <a:endParaRPr lang="en-US" sz="2000" b="1" dirty="0">
              <a:latin typeface="Gill Sans MT" panose="020B0502020104020203" pitchFamily="34" charset="77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/>
              </a:rPr>
              <a:t>In-frame indel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/>
              </a:rPr>
              <a:t>E.g. Cystic Fibrosis (delta F508 in </a:t>
            </a:r>
            <a:r>
              <a:rPr lang="en-US" sz="2000" i="1" dirty="0">
                <a:latin typeface="Gill Sans MT" panose="020B0502020104020203" pitchFamily="34" charset="77"/>
                <a:cs typeface="Gill Sans"/>
              </a:rPr>
              <a:t>CFTR</a:t>
            </a:r>
            <a:r>
              <a:rPr lang="en-US" sz="2000" dirty="0">
                <a:latin typeface="Gill Sans MT" panose="020B0502020104020203" pitchFamily="34" charset="77"/>
                <a:cs typeface="Gill Sans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77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/>
              </a:rPr>
              <a:t>UTRs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/>
              </a:rPr>
              <a:t>E.g. 5’UTR variant in </a:t>
            </a:r>
            <a:r>
              <a:rPr lang="en-US" sz="2000" i="1" dirty="0">
                <a:latin typeface="Gill Sans MT" panose="020B0502020104020203" pitchFamily="34" charset="77"/>
                <a:cs typeface="Gill Sans"/>
              </a:rPr>
              <a:t>IFITM5</a:t>
            </a:r>
            <a:r>
              <a:rPr lang="en-US" sz="2000" dirty="0">
                <a:latin typeface="Gill Sans MT" panose="020B0502020104020203" pitchFamily="34" charset="77"/>
                <a:cs typeface="Gill Sans"/>
              </a:rPr>
              <a:t> in osteogenesis imperfecta (creates alternate start codon)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77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/>
              </a:rPr>
              <a:t>Synonymous variant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/>
              </a:rPr>
              <a:t>E.g. synonymous variants in </a:t>
            </a:r>
            <a:r>
              <a:rPr lang="en-US" sz="2000" i="1" dirty="0">
                <a:latin typeface="Gill Sans MT" panose="020B0502020104020203" pitchFamily="34" charset="77"/>
                <a:cs typeface="Gill Sans"/>
              </a:rPr>
              <a:t>UBE1</a:t>
            </a:r>
            <a:r>
              <a:rPr lang="en-US" sz="2000" dirty="0">
                <a:latin typeface="Gill Sans MT" panose="020B0502020104020203" pitchFamily="34" charset="77"/>
                <a:cs typeface="Gill Sans"/>
              </a:rPr>
              <a:t> in spinal muscular atrophy (affect methylation)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77"/>
              <a:cs typeface="Gill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/>
              </a:rPr>
              <a:t>Non-coding mutations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/>
              </a:rPr>
              <a:t>E.g. mutations in promoter of </a:t>
            </a:r>
            <a:r>
              <a:rPr lang="en-US" sz="2000" i="1" dirty="0">
                <a:latin typeface="Gill Sans MT" panose="020B0502020104020203" pitchFamily="34" charset="77"/>
                <a:cs typeface="Gill Sans"/>
              </a:rPr>
              <a:t>HBB</a:t>
            </a:r>
            <a:r>
              <a:rPr lang="en-US" sz="2000" dirty="0">
                <a:latin typeface="Gill Sans MT" panose="020B0502020104020203" pitchFamily="34" charset="77"/>
                <a:cs typeface="Gill Sans"/>
              </a:rPr>
              <a:t> (hemoglobin) in beta-thalassemia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55DEC8-807E-154C-A92B-616BF80DD424}"/>
              </a:ext>
            </a:extLst>
          </p:cNvPr>
          <p:cNvSpPr txBox="1"/>
          <p:nvPr/>
        </p:nvSpPr>
        <p:spPr>
          <a:xfrm>
            <a:off x="170507" y="6221806"/>
            <a:ext cx="676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</a:rPr>
              <a:t>Lesson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: anything can happen. But look at the most obvious places first.</a:t>
            </a:r>
          </a:p>
        </p:txBody>
      </p:sp>
    </p:spTree>
    <p:extLst>
      <p:ext uri="{BB962C8B-B14F-4D97-AF65-F5344CB8AC3E}">
        <p14:creationId xmlns:p14="http://schemas.microsoft.com/office/powerpoint/2010/main" val="9471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/>
                <a:ea typeface="+mn-ea"/>
                <a:cs typeface="Gill Sans"/>
              </a:rPr>
              <a:t>Precision genomics: going from genotype to phenotype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F158-886E-CD4C-BEF5-176E4234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9" y="1374017"/>
            <a:ext cx="524466" cy="1045633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8300F4DA-3428-0A4B-B831-45A1EC535845}"/>
              </a:ext>
            </a:extLst>
          </p:cNvPr>
          <p:cNvSpPr/>
          <p:nvPr/>
        </p:nvSpPr>
        <p:spPr>
          <a:xfrm>
            <a:off x="6680024" y="1839282"/>
            <a:ext cx="591330" cy="24286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CA2BE-D8C8-1946-8B01-666B92096698}"/>
              </a:ext>
            </a:extLst>
          </p:cNvPr>
          <p:cNvSpPr txBox="1"/>
          <p:nvPr/>
        </p:nvSpPr>
        <p:spPr>
          <a:xfrm>
            <a:off x="1031658" y="1839282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Arial" panose="020B0604020202020204" pitchFamily="34" charset="0"/>
              </a:rPr>
              <a:t>AACGCCTACTATTGGTACAGCACTACGATGCATAAGCTTATCTAA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CE564-B50D-304F-8E2C-6C5B29B8D3EA}"/>
              </a:ext>
            </a:extLst>
          </p:cNvPr>
          <p:cNvSpPr txBox="1"/>
          <p:nvPr/>
        </p:nvSpPr>
        <p:spPr>
          <a:xfrm>
            <a:off x="7335859" y="1374017"/>
            <a:ext cx="14202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Predict: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Cancer risk?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Heart disease?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Diabetes?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Cystic fibrosis?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AA37B8B-32B8-674F-B799-7447ADF8E4EE}"/>
              </a:ext>
            </a:extLst>
          </p:cNvPr>
          <p:cNvSpPr/>
          <p:nvPr/>
        </p:nvSpPr>
        <p:spPr>
          <a:xfrm rot="7200000">
            <a:off x="1292549" y="2948414"/>
            <a:ext cx="1560797" cy="18726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05C71-7121-664A-B58D-FAFDACC8668D}"/>
              </a:ext>
            </a:extLst>
          </p:cNvPr>
          <p:cNvSpPr txBox="1"/>
          <p:nvPr/>
        </p:nvSpPr>
        <p:spPr>
          <a:xfrm>
            <a:off x="1031658" y="1659356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Arial" panose="020B0604020202020204" pitchFamily="34" charset="0"/>
              </a:rPr>
              <a:t>AACGGCTACTACTGGTACAGCACTACGGTGCATAGGCTTATATAA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81755-F317-9244-9290-21407B1AAAA3}"/>
              </a:ext>
            </a:extLst>
          </p:cNvPr>
          <p:cNvSpPr/>
          <p:nvPr/>
        </p:nvSpPr>
        <p:spPr>
          <a:xfrm>
            <a:off x="2413000" y="1580983"/>
            <a:ext cx="262467" cy="602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0B739E-2E29-BA4F-92E5-3D66969ECA5C}"/>
              </a:ext>
            </a:extLst>
          </p:cNvPr>
          <p:cNvSpPr txBox="1"/>
          <p:nvPr/>
        </p:nvSpPr>
        <p:spPr>
          <a:xfrm>
            <a:off x="262416" y="4024787"/>
            <a:ext cx="319587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Mendelian(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ish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) traits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Trait controlled by a single gene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Relatively straightforward to predict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e.g. Cystic Fibrosis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Eye color (kind of)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Tay-Sachs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Marfan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 Syndrome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001E0D4-AC8C-A246-9F3B-77683EBFD492}"/>
              </a:ext>
            </a:extLst>
          </p:cNvPr>
          <p:cNvSpPr/>
          <p:nvPr/>
        </p:nvSpPr>
        <p:spPr>
          <a:xfrm rot="3900683">
            <a:off x="4172969" y="2972654"/>
            <a:ext cx="1560797" cy="18726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45D233-6CEA-1642-A120-D7D0D3C9A688}"/>
              </a:ext>
            </a:extLst>
          </p:cNvPr>
          <p:cNvSpPr/>
          <p:nvPr/>
        </p:nvSpPr>
        <p:spPr>
          <a:xfrm>
            <a:off x="3153215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9C0F6E-2217-0643-AB95-BE5D12C70A2B}"/>
              </a:ext>
            </a:extLst>
          </p:cNvPr>
          <p:cNvSpPr/>
          <p:nvPr/>
        </p:nvSpPr>
        <p:spPr>
          <a:xfrm>
            <a:off x="4326235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39213-C9B3-C84F-B4B6-38F919D1AE9D}"/>
              </a:ext>
            </a:extLst>
          </p:cNvPr>
          <p:cNvSpPr/>
          <p:nvPr/>
        </p:nvSpPr>
        <p:spPr>
          <a:xfrm>
            <a:off x="5105437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13FC1-BCFD-374E-A4AF-764D5798D92E}"/>
              </a:ext>
            </a:extLst>
          </p:cNvPr>
          <p:cNvSpPr/>
          <p:nvPr/>
        </p:nvSpPr>
        <p:spPr>
          <a:xfrm>
            <a:off x="6220648" y="1580983"/>
            <a:ext cx="262467" cy="60271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9EAECB-C49E-B949-AA4D-8CA4E38931DD}"/>
              </a:ext>
            </a:extLst>
          </p:cNvPr>
          <p:cNvSpPr txBox="1"/>
          <p:nvPr/>
        </p:nvSpPr>
        <p:spPr>
          <a:xfrm>
            <a:off x="4850114" y="4058868"/>
            <a:ext cx="37689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Complex traits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Trait controlled by a combination of many genes and/or environment factors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More difficult to predict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e.g. Heart disease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Height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Schizophrenia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Diabetes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1415411-CA1A-D347-A45C-A38D9CBA7B52}"/>
              </a:ext>
            </a:extLst>
          </p:cNvPr>
          <p:cNvSpPr/>
          <p:nvPr/>
        </p:nvSpPr>
        <p:spPr>
          <a:xfrm rot="5400000">
            <a:off x="7782545" y="2740790"/>
            <a:ext cx="242669" cy="235805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A9443-3E92-4244-917B-B54562615497}"/>
              </a:ext>
            </a:extLst>
          </p:cNvPr>
          <p:cNvSpPr txBox="1"/>
          <p:nvPr/>
        </p:nvSpPr>
        <p:spPr>
          <a:xfrm>
            <a:off x="7099095" y="2991706"/>
            <a:ext cx="1893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Inform treatment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95FDE8-E5FB-B648-9134-602898CD5D5D}"/>
              </a:ext>
            </a:extLst>
          </p:cNvPr>
          <p:cNvSpPr/>
          <p:nvPr/>
        </p:nvSpPr>
        <p:spPr>
          <a:xfrm>
            <a:off x="176645" y="4024787"/>
            <a:ext cx="3564082" cy="26150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992FE-7CC9-2A4D-A005-6FF38D0BE7EA}"/>
              </a:ext>
            </a:extLst>
          </p:cNvPr>
          <p:cNvSpPr txBox="1"/>
          <p:nvPr/>
        </p:nvSpPr>
        <p:spPr>
          <a:xfrm>
            <a:off x="2020019" y="5509833"/>
            <a:ext cx="27913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What if we don’t know the relevant gene/mutation to begin with?</a:t>
            </a:r>
          </a:p>
        </p:txBody>
      </p:sp>
    </p:spTree>
    <p:extLst>
      <p:ext uri="{BB962C8B-B14F-4D97-AF65-F5344CB8AC3E}">
        <p14:creationId xmlns:p14="http://schemas.microsoft.com/office/powerpoint/2010/main" val="13639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Annotating impact of mutations on genes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56" y="1244070"/>
            <a:ext cx="1930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45" y="1322536"/>
            <a:ext cx="6682155" cy="35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3721"/>
            <a:ext cx="6223755" cy="442429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364" y="2952632"/>
            <a:ext cx="6784350" cy="32732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3318" y="1866630"/>
            <a:ext cx="5617396" cy="410946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84673"/>
            <a:ext cx="9144000" cy="8546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97200"/>
            <a:ext cx="9144000" cy="84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Ensemble annotations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925" y="2551547"/>
            <a:ext cx="5686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CADD: Combined Annotation-Dependent Depletion</a:t>
            </a:r>
          </a:p>
          <a:p>
            <a:r>
              <a:rPr lang="en-US" sz="1600" dirty="0" err="1"/>
              <a:t>Kircher</a:t>
            </a:r>
            <a:r>
              <a:rPr lang="en-US" sz="1600" dirty="0"/>
              <a:t>, </a:t>
            </a:r>
            <a:r>
              <a:rPr lang="en-US" sz="1600" i="1" dirty="0"/>
              <a:t>et al. Nature Genetics </a:t>
            </a:r>
            <a:r>
              <a:rPr lang="en-US" sz="1600" dirty="0"/>
              <a:t>2014 (</a:t>
            </a:r>
            <a:r>
              <a:rPr lang="en-US" sz="1600" dirty="0" err="1"/>
              <a:t>Shendure</a:t>
            </a:r>
            <a:r>
              <a:rPr lang="en-US" sz="1600" dirty="0"/>
              <a:t> Lab)</a:t>
            </a:r>
            <a:r>
              <a:rPr lang="en-US" sz="2000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925" y="1216498"/>
            <a:ext cx="8519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Ensemble: </a:t>
            </a:r>
            <a:r>
              <a:rPr lang="en-US" sz="2000" dirty="0">
                <a:latin typeface="Gill Sans"/>
                <a:cs typeface="Gill Sans"/>
              </a:rPr>
              <a:t>combination of different methods</a:t>
            </a:r>
          </a:p>
          <a:p>
            <a:r>
              <a:rPr lang="en-US" sz="2000" b="1" dirty="0">
                <a:latin typeface="Gill Sans"/>
                <a:cs typeface="Gill Sans"/>
              </a:rPr>
              <a:t>Idea: </a:t>
            </a:r>
            <a:r>
              <a:rPr lang="en-US" sz="2000" dirty="0">
                <a:latin typeface="Gill Sans"/>
                <a:cs typeface="Gill Sans"/>
              </a:rPr>
              <a:t>there’s lots of annotations out there. Some combination of which are probably important. Let’s combine them into a single classifier</a:t>
            </a:r>
            <a:endParaRPr lang="en-US" sz="2000" b="1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925" y="3581498"/>
            <a:ext cx="36344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Features (63 annotations total):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VEP annotations (e.g. nonsense, missense)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SIFT, PolyPhen2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latin typeface="Gill Sans"/>
                <a:cs typeface="Gill Sans"/>
              </a:rPr>
              <a:t>Mappability</a:t>
            </a:r>
            <a:endParaRPr lang="en-US" sz="2000" dirty="0">
              <a:latin typeface="Gill Sans"/>
              <a:cs typeface="Gill San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Conservation (</a:t>
            </a:r>
            <a:r>
              <a:rPr lang="en-US" sz="2000" dirty="0" err="1">
                <a:latin typeface="Gill Sans"/>
                <a:cs typeface="Gill Sans"/>
              </a:rPr>
              <a:t>PhastCons</a:t>
            </a:r>
            <a:r>
              <a:rPr lang="en-US" sz="2000" dirty="0">
                <a:latin typeface="Gill Sans"/>
                <a:cs typeface="Gill Sans"/>
              </a:rPr>
              <a:t>, PhyloP, GERP)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Segmental duplications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Expression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Histone modifications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683914" y="4839932"/>
            <a:ext cx="812291" cy="526328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56375" y="4679745"/>
            <a:ext cx="1475854" cy="80093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SVM Classifier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8406" y="5709517"/>
            <a:ext cx="4057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 on simulated data to determine: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Observed (likely benign) vs.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Simulated </a:t>
            </a:r>
            <a:r>
              <a:rPr lang="en-US" i="1" dirty="0"/>
              <a:t>de </a:t>
            </a:r>
            <a:r>
              <a:rPr lang="en-US" i="1" dirty="0" err="1"/>
              <a:t>novos</a:t>
            </a:r>
            <a:r>
              <a:rPr lang="en-US" i="1" dirty="0"/>
              <a:t> </a:t>
            </a:r>
            <a:r>
              <a:rPr lang="en-US" dirty="0"/>
              <a:t>(likely pathogenic)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6844" r="30876"/>
          <a:stretch/>
        </p:blipFill>
        <p:spPr>
          <a:xfrm>
            <a:off x="6303840" y="2578085"/>
            <a:ext cx="2459756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8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3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Example of annotation complexity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250"/>
            <a:ext cx="9144000" cy="3053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103" y="4540447"/>
            <a:ext cx="83359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Insertion of an “A” at the last </a:t>
            </a:r>
            <a:r>
              <a:rPr lang="en-US" sz="2400" dirty="0" err="1">
                <a:latin typeface="Gill Sans"/>
                <a:cs typeface="Gill Sans"/>
              </a:rPr>
              <a:t>bp</a:t>
            </a:r>
            <a:r>
              <a:rPr lang="en-US" sz="2400" dirty="0">
                <a:latin typeface="Gill Sans"/>
                <a:cs typeface="Gill Sans"/>
              </a:rPr>
              <a:t> of this gene. What is the impact?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Gill Sans"/>
                <a:cs typeface="Gill Sans"/>
              </a:rPr>
              <a:t>Frameshift</a:t>
            </a:r>
            <a:r>
              <a:rPr lang="en-US" sz="2400" dirty="0">
                <a:latin typeface="Gill Sans"/>
                <a:cs typeface="Gill Sans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Gill Sans"/>
                <a:cs typeface="Gill Sans"/>
              </a:rPr>
              <a:t>Stopgain</a:t>
            </a:r>
            <a:r>
              <a:rPr lang="en-US" sz="2400" dirty="0">
                <a:latin typeface="Gill Sans"/>
                <a:cs typeface="Gill Sans"/>
              </a:rPr>
              <a:t>?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Gill Sans"/>
                <a:cs typeface="Gill Sans"/>
              </a:rPr>
              <a:t>Synonymous?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Gill Sans"/>
                <a:cs typeface="Gill Sans"/>
              </a:rPr>
              <a:t>All of the above?</a:t>
            </a:r>
          </a:p>
        </p:txBody>
      </p:sp>
    </p:spTree>
    <p:extLst>
      <p:ext uri="{BB962C8B-B14F-4D97-AF65-F5344CB8AC3E}">
        <p14:creationId xmlns:p14="http://schemas.microsoft.com/office/powerpoint/2010/main" val="204392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The challenge: sifting through piles of variants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3993" y="3274494"/>
            <a:ext cx="289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3993" y="3479758"/>
            <a:ext cx="289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2" name="Oval 1"/>
          <p:cNvSpPr/>
          <p:nvPr/>
        </p:nvSpPr>
        <p:spPr>
          <a:xfrm>
            <a:off x="6315283" y="1948781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2. Does this mutation affect gene function? </a:t>
            </a:r>
          </a:p>
        </p:txBody>
      </p:sp>
      <p:sp>
        <p:nvSpPr>
          <p:cNvPr id="9" name="Oval 8"/>
          <p:cNvSpPr/>
          <p:nvPr/>
        </p:nvSpPr>
        <p:spPr>
          <a:xfrm>
            <a:off x="158727" y="3613048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6. Is the gene likely relevant to this disease?</a:t>
            </a:r>
          </a:p>
        </p:txBody>
      </p:sp>
      <p:sp>
        <p:nvSpPr>
          <p:cNvPr id="10" name="Oval 9"/>
          <p:cNvSpPr/>
          <p:nvPr/>
        </p:nvSpPr>
        <p:spPr>
          <a:xfrm>
            <a:off x="365626" y="1948781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3. Have I seen this variant before?</a:t>
            </a:r>
          </a:p>
        </p:txBody>
      </p:sp>
      <p:sp>
        <p:nvSpPr>
          <p:cNvPr id="11" name="Oval 10"/>
          <p:cNvSpPr/>
          <p:nvPr/>
        </p:nvSpPr>
        <p:spPr>
          <a:xfrm>
            <a:off x="2904501" y="1365243"/>
            <a:ext cx="3058773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1. Is this variant in affected family members?</a:t>
            </a:r>
          </a:p>
        </p:txBody>
      </p:sp>
      <p:sp>
        <p:nvSpPr>
          <p:cNvPr id="12" name="Oval 11"/>
          <p:cNvSpPr/>
          <p:nvPr/>
        </p:nvSpPr>
        <p:spPr>
          <a:xfrm>
            <a:off x="2745295" y="4534654"/>
            <a:ext cx="3191178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5. Gene expression pattern of this gene makes sense?</a:t>
            </a:r>
          </a:p>
        </p:txBody>
      </p:sp>
      <p:sp>
        <p:nvSpPr>
          <p:cNvPr id="13" name="Oval 12"/>
          <p:cNvSpPr/>
          <p:nvPr/>
        </p:nvSpPr>
        <p:spPr>
          <a:xfrm>
            <a:off x="6085227" y="3818312"/>
            <a:ext cx="3058773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4. Is this position conserved across species?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83F3B-6371-324E-876E-0F80C42FE998}"/>
              </a:ext>
            </a:extLst>
          </p:cNvPr>
          <p:cNvSpPr/>
          <p:nvPr/>
        </p:nvSpPr>
        <p:spPr>
          <a:xfrm>
            <a:off x="158727" y="1854298"/>
            <a:ext cx="2830173" cy="14697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51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Selection says disease-causing mutations are rare</a:t>
            </a:r>
            <a:endParaRPr lang="en-US" sz="2800" b="1" i="0" dirty="0">
              <a:latin typeface="Gill Sans"/>
              <a:cs typeface="Gill San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60343" y="1502964"/>
            <a:ext cx="0" cy="434577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60343" y="5848742"/>
            <a:ext cx="706118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05373" y="613011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Allele Frequency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232121" y="3288235"/>
            <a:ext cx="142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Effect size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4226" y="5880198"/>
            <a:ext cx="101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1846" y="5852237"/>
            <a:ext cx="571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234" y="5538602"/>
            <a:ext cx="59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238" y="1318298"/>
            <a:ext cx="80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567630" y="1687630"/>
            <a:ext cx="0" cy="393974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88516" y="3518566"/>
            <a:ext cx="6933011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84201" y="1991243"/>
            <a:ext cx="339637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Nonexistent</a:t>
            </a:r>
          </a:p>
          <a:p>
            <a:r>
              <a:rPr lang="en-US" dirty="0">
                <a:latin typeface="Gill Sans"/>
                <a:cs typeface="Gill Sans"/>
              </a:rPr>
              <a:t>(removed by selection)</a:t>
            </a:r>
          </a:p>
          <a:p>
            <a:r>
              <a:rPr lang="en-US" dirty="0">
                <a:latin typeface="Gill Sans"/>
                <a:cs typeface="Gill Sans"/>
              </a:rPr>
              <a:t>(well actually… AD APO e4. why?)</a:t>
            </a:r>
          </a:p>
          <a:p>
            <a:endParaRPr lang="en-US" dirty="0"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4201" y="3807578"/>
            <a:ext cx="2902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e.g. high cholesterol, Crohn’s Disease, Type II Diabetes </a:t>
            </a:r>
          </a:p>
          <a:p>
            <a:r>
              <a:rPr lang="en-US" dirty="0">
                <a:latin typeface="Gill Sans"/>
                <a:cs typeface="Gill Sans"/>
              </a:rPr>
              <a:t>(many common alleles with small effect sizes)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42886" y="3895030"/>
            <a:ext cx="290251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Likely many examples, but low power to detect these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2886" y="1991243"/>
            <a:ext cx="2902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e.g. </a:t>
            </a:r>
            <a:r>
              <a:rPr lang="en-US" sz="2400" dirty="0" err="1">
                <a:latin typeface="Gill Sans"/>
                <a:cs typeface="Gill Sans"/>
              </a:rPr>
              <a:t>Tay</a:t>
            </a:r>
            <a:r>
              <a:rPr lang="en-US" sz="2400" dirty="0">
                <a:latin typeface="Gill Sans"/>
                <a:cs typeface="Gill Sans"/>
              </a:rPr>
              <a:t>-Sachs</a:t>
            </a:r>
          </a:p>
          <a:p>
            <a:r>
              <a:rPr lang="en-US" dirty="0">
                <a:latin typeface="Gill Sans"/>
                <a:cs typeface="Gill Sans"/>
              </a:rPr>
              <a:t>Severe </a:t>
            </a:r>
            <a:r>
              <a:rPr lang="en-US" dirty="0" err="1">
                <a:latin typeface="Gill Sans"/>
                <a:cs typeface="Gill Sans"/>
              </a:rPr>
              <a:t>Mendelian</a:t>
            </a:r>
            <a:r>
              <a:rPr lang="en-US" dirty="0">
                <a:latin typeface="Gill Sans"/>
                <a:cs typeface="Gill Sans"/>
              </a:rPr>
              <a:t> disorders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48814" y="1587364"/>
            <a:ext cx="2990212" cy="1540331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0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Disease causing mutations likely to be rare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358" y="1327263"/>
            <a:ext cx="83631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If a mutation causes a severe phenotype, it MUST be rare or nonexistent in the general population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How does this differ for dominant vs. recessive diseases?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Gill Sans"/>
                <a:cs typeface="Gill Sans"/>
              </a:rPr>
              <a:t>Filtering by allele frequency</a:t>
            </a:r>
            <a:r>
              <a:rPr lang="en-US" sz="2400" dirty="0">
                <a:latin typeface="Gill Sans"/>
                <a:cs typeface="Gill Sans"/>
              </a:rPr>
              <a:t> is an important first step in analyzing candidate variant set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E.g. </a:t>
            </a:r>
            <a:r>
              <a:rPr lang="en-US" sz="2400" dirty="0" err="1">
                <a:latin typeface="Gill Sans"/>
                <a:cs typeface="Gill Sans"/>
              </a:rPr>
              <a:t>dbSNP</a:t>
            </a:r>
            <a:r>
              <a:rPr lang="en-US" sz="2400" dirty="0">
                <a:latin typeface="Gill Sans"/>
                <a:cs typeface="Gill Sans"/>
              </a:rPr>
              <a:t>, </a:t>
            </a:r>
            <a:r>
              <a:rPr lang="en-US" sz="2400" dirty="0" err="1">
                <a:latin typeface="Gill Sans"/>
                <a:cs typeface="Gill Sans"/>
              </a:rPr>
              <a:t>Gnomad</a:t>
            </a:r>
            <a:r>
              <a:rPr lang="en-US" sz="2400" dirty="0">
                <a:latin typeface="Gill Sans"/>
                <a:cs typeface="Gill Sans"/>
              </a:rPr>
              <a:t>, 1000Genomes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Variant should be rare in EVERY population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810"/>
          <a:stretch/>
        </p:blipFill>
        <p:spPr>
          <a:xfrm>
            <a:off x="4267390" y="4004919"/>
            <a:ext cx="4461609" cy="2759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937" y="4531000"/>
            <a:ext cx="390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</a:t>
            </a:r>
            <a:r>
              <a:rPr lang="en-US" dirty="0"/>
              <a:t>: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Sach’s</a:t>
            </a:r>
            <a:r>
              <a:rPr lang="en-US" dirty="0"/>
              <a:t> Disease (recessive)</a:t>
            </a:r>
          </a:p>
          <a:p>
            <a:r>
              <a:rPr lang="en-US" dirty="0"/>
              <a:t>Rs121907954, highest MAF is 0.0002 in Europeans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D4B753-7644-C449-92F2-7A79836A7C4A}"/>
              </a:ext>
            </a:extLst>
          </p:cNvPr>
          <p:cNvSpPr txBox="1"/>
          <p:nvPr/>
        </p:nvSpPr>
        <p:spPr>
          <a:xfrm>
            <a:off x="339365" y="6061435"/>
            <a:ext cx="352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https://gnomad.broadinstitute.org/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Metrics of purifying selection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079" y="1211106"/>
            <a:ext cx="8137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Site frequency spectrum: </a:t>
            </a:r>
            <a:r>
              <a:rPr lang="en-US" sz="2000" dirty="0">
                <a:latin typeface="Gill Sans"/>
                <a:cs typeface="Gill Sans"/>
              </a:rPr>
              <a:t>the distribution of allele frequencies of a given set of SNPs in a population or sample</a:t>
            </a:r>
            <a:r>
              <a:rPr lang="en-US" sz="2000" b="1" dirty="0">
                <a:latin typeface="Gill Sans"/>
                <a:cs typeface="Gill Sans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4" y="2058172"/>
            <a:ext cx="4825796" cy="2609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079" y="4741673"/>
            <a:ext cx="81371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Summarizing the SFS: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% Singletons (seen 1 time in the population). Higher=rarer=stronger selection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Mean MAF (higher=more common=weaker selection)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Gill Sans"/>
                <a:cs typeface="Gill Sans"/>
              </a:rPr>
              <a:t>% variable sites (how many positions were never variable. Higher=weaker selection)</a:t>
            </a:r>
          </a:p>
        </p:txBody>
      </p:sp>
    </p:spTree>
    <p:extLst>
      <p:ext uri="{BB962C8B-B14F-4D97-AF65-F5344CB8AC3E}">
        <p14:creationId xmlns:p14="http://schemas.microsoft.com/office/powerpoint/2010/main" val="253294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Purifying selection for variant classes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6029" y="2585873"/>
            <a:ext cx="568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1018" b="-1"/>
          <a:stretch/>
        </p:blipFill>
        <p:spPr>
          <a:xfrm>
            <a:off x="731856" y="1750614"/>
            <a:ext cx="7449075" cy="3512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611" y="1381282"/>
            <a:ext cx="3951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MAPS</a:t>
            </a:r>
            <a:r>
              <a:rPr lang="en-US" dirty="0">
                <a:latin typeface="Gill Sans"/>
                <a:cs typeface="Gill Sans"/>
              </a:rPr>
              <a:t>: mutability adjusted % singletons</a:t>
            </a:r>
          </a:p>
          <a:p>
            <a:r>
              <a:rPr lang="en-US" dirty="0">
                <a:latin typeface="Gill Sans"/>
                <a:cs typeface="Gill Sans"/>
              </a:rPr>
              <a:t>(</a:t>
            </a:r>
            <a:r>
              <a:rPr lang="en-US" dirty="0" err="1">
                <a:latin typeface="Gill Sans"/>
                <a:cs typeface="Gill Sans"/>
              </a:rPr>
              <a:t>ExAC</a:t>
            </a:r>
            <a:r>
              <a:rPr lang="en-US" dirty="0">
                <a:latin typeface="Gill Sans"/>
                <a:cs typeface="Gill San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1201" y="6611779"/>
            <a:ext cx="922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Lek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209" y="5381358"/>
            <a:ext cx="8943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Generally,</a:t>
            </a:r>
            <a:r>
              <a:rPr lang="en-US" b="1" dirty="0">
                <a:latin typeface="Gill Sans"/>
                <a:cs typeface="Gill Sans"/>
              </a:rPr>
              <a:t> </a:t>
            </a:r>
            <a:r>
              <a:rPr lang="en-US" dirty="0">
                <a:latin typeface="Gill Sans"/>
                <a:cs typeface="Gill Sans"/>
              </a:rPr>
              <a:t>the more variants that are singletons, the more deleterious that mutation class is</a:t>
            </a:r>
          </a:p>
          <a:p>
            <a:endParaRPr lang="en-US" dirty="0">
              <a:latin typeface="Gill Sans"/>
              <a:cs typeface="Gill Sans"/>
            </a:endParaRPr>
          </a:p>
          <a:p>
            <a:r>
              <a:rPr lang="en-US" b="1" dirty="0">
                <a:latin typeface="Gill Sans"/>
                <a:cs typeface="Gill Sans"/>
              </a:rPr>
              <a:t>Caveat: </a:t>
            </a:r>
            <a:r>
              <a:rPr lang="en-US" dirty="0">
                <a:latin typeface="Gill Sans"/>
                <a:cs typeface="Gill Sans"/>
              </a:rPr>
              <a:t>these metrics describe </a:t>
            </a:r>
            <a:r>
              <a:rPr lang="en-US" b="1" dirty="0">
                <a:latin typeface="Gill Sans"/>
                <a:cs typeface="Gill Sans"/>
              </a:rPr>
              <a:t>categories</a:t>
            </a:r>
            <a:r>
              <a:rPr lang="en-US" dirty="0">
                <a:latin typeface="Gill Sans"/>
                <a:cs typeface="Gill Sans"/>
              </a:rPr>
              <a:t> of variants, and may or may not be useful for predicting impact of a </a:t>
            </a:r>
            <a:r>
              <a:rPr lang="en-US" b="1" dirty="0">
                <a:latin typeface="Gill Sans"/>
                <a:cs typeface="Gill Sans"/>
              </a:rPr>
              <a:t>specific </a:t>
            </a:r>
            <a:r>
              <a:rPr lang="en-US" dirty="0">
                <a:latin typeface="Gill Sans"/>
                <a:cs typeface="Gill Sans"/>
              </a:rPr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394435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The challenge: sifting through piles of variants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3993" y="3274494"/>
            <a:ext cx="289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3993" y="3479758"/>
            <a:ext cx="289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2" name="Oval 1"/>
          <p:cNvSpPr/>
          <p:nvPr/>
        </p:nvSpPr>
        <p:spPr>
          <a:xfrm>
            <a:off x="6315283" y="1948781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2. Does this mutation affect gene function? </a:t>
            </a:r>
          </a:p>
        </p:txBody>
      </p:sp>
      <p:sp>
        <p:nvSpPr>
          <p:cNvPr id="9" name="Oval 8"/>
          <p:cNvSpPr/>
          <p:nvPr/>
        </p:nvSpPr>
        <p:spPr>
          <a:xfrm>
            <a:off x="158727" y="3613048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6. Is the gene likely relevant to this disease?</a:t>
            </a:r>
          </a:p>
        </p:txBody>
      </p:sp>
      <p:sp>
        <p:nvSpPr>
          <p:cNvPr id="10" name="Oval 9"/>
          <p:cNvSpPr/>
          <p:nvPr/>
        </p:nvSpPr>
        <p:spPr>
          <a:xfrm>
            <a:off x="365626" y="1948781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3. Have I seen this variant before?</a:t>
            </a:r>
          </a:p>
        </p:txBody>
      </p:sp>
      <p:sp>
        <p:nvSpPr>
          <p:cNvPr id="11" name="Oval 10"/>
          <p:cNvSpPr/>
          <p:nvPr/>
        </p:nvSpPr>
        <p:spPr>
          <a:xfrm>
            <a:off x="2904501" y="1365243"/>
            <a:ext cx="3058773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1. Is this variant in affected family members?</a:t>
            </a:r>
          </a:p>
        </p:txBody>
      </p:sp>
      <p:sp>
        <p:nvSpPr>
          <p:cNvPr id="12" name="Oval 11"/>
          <p:cNvSpPr/>
          <p:nvPr/>
        </p:nvSpPr>
        <p:spPr>
          <a:xfrm>
            <a:off x="2745295" y="4534654"/>
            <a:ext cx="3191178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5. Gene expression pattern of this gene makes sense?</a:t>
            </a:r>
          </a:p>
        </p:txBody>
      </p:sp>
      <p:sp>
        <p:nvSpPr>
          <p:cNvPr id="13" name="Oval 12"/>
          <p:cNvSpPr/>
          <p:nvPr/>
        </p:nvSpPr>
        <p:spPr>
          <a:xfrm>
            <a:off x="6085227" y="3818312"/>
            <a:ext cx="3058773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4. Is this position conserved across species?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83F3B-6371-324E-876E-0F80C42FE998}"/>
              </a:ext>
            </a:extLst>
          </p:cNvPr>
          <p:cNvSpPr/>
          <p:nvPr/>
        </p:nvSpPr>
        <p:spPr>
          <a:xfrm>
            <a:off x="173820" y="3686868"/>
            <a:ext cx="8741580" cy="23001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8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Databases of clinical consequences of variants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567556"/>
            <a:ext cx="8940800" cy="2006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22" y="3862480"/>
            <a:ext cx="8534781" cy="12363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3222" y="5918263"/>
            <a:ext cx="6896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Has my candidate gene been previously implicated in a human disease?</a:t>
            </a:r>
          </a:p>
          <a:p>
            <a:r>
              <a:rPr lang="en-US" dirty="0">
                <a:latin typeface="Gill Sans"/>
                <a:cs typeface="Gill Sans"/>
              </a:rPr>
              <a:t>If yes, is it related to the current disease I’m trying to solve?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311" y="1973743"/>
            <a:ext cx="6945089" cy="377747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61484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/>
                <a:ea typeface="+mn-ea"/>
                <a:cs typeface="Gill Sans"/>
              </a:rPr>
              <a:t>A family comes into the clinic…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852" y="1247980"/>
            <a:ext cx="5675301" cy="3167610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B9CF307C-E8B8-3B42-9C60-0ECD9B4CC672}"/>
              </a:ext>
            </a:extLst>
          </p:cNvPr>
          <p:cNvSpPr/>
          <p:nvPr/>
        </p:nvSpPr>
        <p:spPr>
          <a:xfrm>
            <a:off x="3814011" y="4680284"/>
            <a:ext cx="757989" cy="421105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0F0564-CD43-CA4C-BC23-C0497C7516E5}"/>
              </a:ext>
            </a:extLst>
          </p:cNvPr>
          <p:cNvSpPr txBox="1"/>
          <p:nvPr/>
        </p:nvSpPr>
        <p:spPr>
          <a:xfrm>
            <a:off x="1702464" y="5845798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Arial" panose="020B0604020202020204" pitchFamily="34" charset="0"/>
              </a:rPr>
              <a:t>AACGCCTACTATTGGTACAGCACTACGATGCATAAGCTTATCTAA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0DC63-5683-2144-BF8A-87677A3D3AB9}"/>
              </a:ext>
            </a:extLst>
          </p:cNvPr>
          <p:cNvSpPr txBox="1"/>
          <p:nvPr/>
        </p:nvSpPr>
        <p:spPr>
          <a:xfrm>
            <a:off x="1702464" y="5665872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Arial" panose="020B0604020202020204" pitchFamily="34" charset="0"/>
              </a:rPr>
              <a:t>AACGGCTACTACTGGTACAGCACTACGGTGCATAGGCTTATATAA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49C6A9-7989-E540-942B-95B257F57620}"/>
              </a:ext>
            </a:extLst>
          </p:cNvPr>
          <p:cNvSpPr/>
          <p:nvPr/>
        </p:nvSpPr>
        <p:spPr>
          <a:xfrm>
            <a:off x="3083806" y="5587499"/>
            <a:ext cx="262467" cy="602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DE477-ADF5-3F4E-AAE2-0C73597AF002}"/>
              </a:ext>
            </a:extLst>
          </p:cNvPr>
          <p:cNvSpPr txBox="1"/>
          <p:nvPr/>
        </p:nvSpPr>
        <p:spPr>
          <a:xfrm>
            <a:off x="4680284" y="4916723"/>
            <a:ext cx="395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How can we get to the causal mutation?</a:t>
            </a:r>
          </a:p>
        </p:txBody>
      </p:sp>
    </p:spTree>
    <p:extLst>
      <p:ext uri="{BB962C8B-B14F-4D97-AF65-F5344CB8AC3E}">
        <p14:creationId xmlns:p14="http://schemas.microsoft.com/office/powerpoint/2010/main" val="52481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Gene ontologies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137" y="1091789"/>
            <a:ext cx="3658863" cy="941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84" y="2351236"/>
            <a:ext cx="2876393" cy="4506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771" y="2151080"/>
            <a:ext cx="2368292" cy="4706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029" y="2151080"/>
            <a:ext cx="2671719" cy="41536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86862" y="6593969"/>
            <a:ext cx="33571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latin typeface="Gill Sans"/>
                <a:cs typeface="Gill Sans"/>
              </a:rPr>
              <a:t>http://waclawikgen677s10.weebly.com/gene-</a:t>
            </a:r>
            <a:r>
              <a:rPr lang="en-US" sz="1000" dirty="0" err="1">
                <a:latin typeface="Gill Sans"/>
                <a:cs typeface="Gill Sans"/>
              </a:rPr>
              <a:t>ontology.html</a:t>
            </a:r>
            <a:endParaRPr lang="en-US" sz="1000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460" y="1212843"/>
            <a:ext cx="5693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Does the annotated function of my gene make sense?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1569" y="4388635"/>
            <a:ext cx="5369639" cy="203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e.g. for </a:t>
            </a:r>
            <a:r>
              <a:rPr lang="en-US" dirty="0" err="1">
                <a:latin typeface="Gill Sans"/>
                <a:cs typeface="Gill Sans"/>
              </a:rPr>
              <a:t>Marfan</a:t>
            </a:r>
            <a:r>
              <a:rPr lang="en-US" dirty="0">
                <a:latin typeface="Gill Sans"/>
                <a:cs typeface="Gill Sans"/>
              </a:rPr>
              <a:t> Syndrome, </a:t>
            </a:r>
            <a:r>
              <a:rPr lang="en-US" i="1" dirty="0">
                <a:latin typeface="Gill Sans"/>
                <a:cs typeface="Gill Sans"/>
              </a:rPr>
              <a:t>FBN1</a:t>
            </a:r>
            <a:endParaRPr lang="en-US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Gill Sans"/>
                <a:cs typeface="Gill Sans"/>
              </a:rPr>
              <a:t>Biological process</a:t>
            </a:r>
            <a:r>
              <a:rPr lang="en-US" dirty="0">
                <a:latin typeface="Gill Sans"/>
                <a:cs typeface="Gill Sans"/>
              </a:rPr>
              <a:t>: skeletal/heart/kidney development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Gill Sans"/>
                <a:cs typeface="Gill Sans"/>
              </a:rPr>
              <a:t>Cellular component</a:t>
            </a:r>
            <a:r>
              <a:rPr lang="en-US" dirty="0">
                <a:latin typeface="Gill Sans"/>
                <a:cs typeface="Gill Sans"/>
              </a:rPr>
              <a:t>: basement membrane, extracellular, </a:t>
            </a:r>
            <a:r>
              <a:rPr lang="en-US" dirty="0" err="1">
                <a:latin typeface="Gill Sans"/>
                <a:cs typeface="Gill Sans"/>
              </a:rPr>
              <a:t>microfibril</a:t>
            </a:r>
            <a:endParaRPr lang="en-US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Gill Sans"/>
                <a:cs typeface="Gill Sans"/>
              </a:rPr>
              <a:t>Molecular function: </a:t>
            </a:r>
            <a:r>
              <a:rPr lang="en-US" dirty="0">
                <a:latin typeface="Gill Sans"/>
                <a:cs typeface="Gill Sans"/>
              </a:rPr>
              <a:t>Calcium ion binding, structural, protein binding</a:t>
            </a:r>
            <a:endParaRPr lang="en-US" b="1" dirty="0"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859" y="2151080"/>
            <a:ext cx="5369639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Caveat: </a:t>
            </a:r>
            <a:r>
              <a:rPr lang="en-US" dirty="0">
                <a:latin typeface="Gill Sans"/>
                <a:cs typeface="Gill Sans"/>
              </a:rPr>
              <a:t>you can almost always make up a story! Should always have a healthy amount of skepticism until proven otherwise…</a:t>
            </a:r>
            <a:endParaRPr lang="en-US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9689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Incorporating gene expression data - tissue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44" y="2063010"/>
            <a:ext cx="8480438" cy="4554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0607" y="2265501"/>
            <a:ext cx="328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CFTR Expression by tissue</a:t>
            </a:r>
          </a:p>
        </p:txBody>
      </p:sp>
      <p:sp>
        <p:nvSpPr>
          <p:cNvPr id="7" name="Rectangle 6"/>
          <p:cNvSpPr/>
          <p:nvPr/>
        </p:nvSpPr>
        <p:spPr>
          <a:xfrm>
            <a:off x="4701758" y="6488668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Gill Sans"/>
                <a:cs typeface="Gill Sans"/>
              </a:rPr>
              <a:t>http://</a:t>
            </a:r>
            <a:r>
              <a:rPr lang="en-US" dirty="0" err="1">
                <a:latin typeface="Gill Sans"/>
                <a:cs typeface="Gill Sans"/>
              </a:rPr>
              <a:t>www.gtexportal.org</a:t>
            </a:r>
            <a:r>
              <a:rPr lang="en-US" dirty="0">
                <a:latin typeface="Gill Sans"/>
                <a:cs typeface="Gill Sans"/>
              </a:rPr>
              <a:t>/home/gene/CFTR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643" y="1167075"/>
            <a:ext cx="7943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Is this gene expressed in tissues that make sense for this disease?</a:t>
            </a:r>
          </a:p>
          <a:p>
            <a:r>
              <a:rPr lang="en-US" dirty="0">
                <a:latin typeface="Gill Sans"/>
                <a:cs typeface="Gill Sans"/>
              </a:rPr>
              <a:t>e.g. if disease is primarily liver related, the causal gene is probably expressed in liver</a:t>
            </a:r>
          </a:p>
          <a:p>
            <a:r>
              <a:rPr lang="en-US" dirty="0">
                <a:latin typeface="Gill Sans"/>
                <a:cs typeface="Gill Sans"/>
              </a:rPr>
              <a:t>We now have resources (e.g. </a:t>
            </a:r>
            <a:r>
              <a:rPr lang="en-US" dirty="0" err="1">
                <a:latin typeface="Gill Sans"/>
                <a:cs typeface="Gill Sans"/>
              </a:rPr>
              <a:t>GTeX</a:t>
            </a:r>
            <a:r>
              <a:rPr lang="en-US" dirty="0">
                <a:latin typeface="Gill Sans"/>
                <a:cs typeface="Gill Sans"/>
              </a:rPr>
              <a:t>) reporting expression across tissues </a:t>
            </a:r>
          </a:p>
        </p:txBody>
      </p:sp>
    </p:spTree>
    <p:extLst>
      <p:ext uri="{BB962C8B-B14F-4D97-AF65-F5344CB8AC3E}">
        <p14:creationId xmlns:p14="http://schemas.microsoft.com/office/powerpoint/2010/main" val="2208803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97504B-4653-4D44-BB63-110020369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60" y="1134921"/>
            <a:ext cx="7531100" cy="33274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Incorporating gene expression data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7897A2-7656-5842-895C-38CBC51A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790" y="2798621"/>
            <a:ext cx="5511210" cy="36990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84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Conservation across species informative</a:t>
            </a:r>
            <a:endParaRPr lang="en-US" sz="2800" b="1" i="0" dirty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018" y="1155634"/>
            <a:ext cx="87521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Gill Sans"/>
                <a:cs typeface="Gill Sans"/>
              </a:rPr>
              <a:t>Phastcons</a:t>
            </a:r>
            <a:r>
              <a:rPr lang="en-US" b="1" dirty="0">
                <a:latin typeface="Gill Sans"/>
                <a:cs typeface="Gill Sans"/>
              </a:rPr>
              <a:t>: </a:t>
            </a:r>
            <a:r>
              <a:rPr lang="en-US" dirty="0">
                <a:latin typeface="Gill Sans"/>
                <a:cs typeface="Gill Sans"/>
              </a:rPr>
              <a:t>compute conservation based on phylogenetic tree + HMM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Gill Sans"/>
                <a:cs typeface="Gill Sans"/>
              </a:rPr>
              <a:t>phyloP</a:t>
            </a:r>
            <a:r>
              <a:rPr lang="en-US" b="1" dirty="0">
                <a:latin typeface="Gill Sans"/>
                <a:cs typeface="Gill Sans"/>
              </a:rPr>
              <a:t>: </a:t>
            </a:r>
            <a:r>
              <a:rPr lang="en-US" dirty="0">
                <a:latin typeface="Gill Sans"/>
                <a:cs typeface="Gill Sans"/>
              </a:rPr>
              <a:t>compute conservation using sequence alignment and model of neutral evolution</a:t>
            </a:r>
            <a:endParaRPr lang="en-US" b="1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Gill Sans"/>
                <a:cs typeface="Gill Sans"/>
              </a:rPr>
              <a:t>GERP:</a:t>
            </a:r>
            <a:r>
              <a:rPr lang="en-US" dirty="0">
                <a:latin typeface="Gill Sans"/>
                <a:cs typeface="Gill Sans"/>
              </a:rPr>
              <a:t> identify constrained elements in multiple sequence alignment by quantifying “substitution deficits”</a:t>
            </a:r>
            <a:endParaRPr lang="en-US" b="1" dirty="0">
              <a:latin typeface="Gill Sans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82" y="2636679"/>
            <a:ext cx="6794500" cy="3975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57144" y="6611779"/>
            <a:ext cx="1186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Davydov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676969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/>
                <a:ea typeface="+mn-ea"/>
                <a:cs typeface="Gill Sans"/>
              </a:rPr>
              <a:t>To summarize: filter, filter, filter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52" y="1247980"/>
            <a:ext cx="5675301" cy="3167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0F0564-CD43-CA4C-BC23-C0497C7516E5}"/>
              </a:ext>
            </a:extLst>
          </p:cNvPr>
          <p:cNvSpPr txBox="1"/>
          <p:nvPr/>
        </p:nvSpPr>
        <p:spPr>
          <a:xfrm>
            <a:off x="1702464" y="5845798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Arial" panose="020B0604020202020204" pitchFamily="34" charset="0"/>
              </a:rPr>
              <a:t>AACGCCTACTATTGGTACAGCACTACGATGCATAAGCTTATCTAA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0DC63-5683-2144-BF8A-87677A3D3AB9}"/>
              </a:ext>
            </a:extLst>
          </p:cNvPr>
          <p:cNvSpPr txBox="1"/>
          <p:nvPr/>
        </p:nvSpPr>
        <p:spPr>
          <a:xfrm>
            <a:off x="1702464" y="5665872"/>
            <a:ext cx="573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Arial" panose="020B0604020202020204" pitchFamily="34" charset="0"/>
              </a:rPr>
              <a:t>AACGGCTACTACTGGTACAGCACTACGGTGCATAGGCTTATATAA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49C6A9-7989-E540-942B-95B257F57620}"/>
              </a:ext>
            </a:extLst>
          </p:cNvPr>
          <p:cNvSpPr/>
          <p:nvPr/>
        </p:nvSpPr>
        <p:spPr>
          <a:xfrm>
            <a:off x="3083806" y="5587499"/>
            <a:ext cx="262467" cy="602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FE6749-D12C-B24A-8775-812370321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668" y="4660446"/>
            <a:ext cx="749300" cy="825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A6141D-B051-D047-BA25-9ADE1CF0F9A1}"/>
              </a:ext>
            </a:extLst>
          </p:cNvPr>
          <p:cNvSpPr txBox="1"/>
          <p:nvPr/>
        </p:nvSpPr>
        <p:spPr>
          <a:xfrm>
            <a:off x="4572000" y="4576696"/>
            <a:ext cx="25312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Follow expected inheritance</a:t>
            </a:r>
          </a:p>
          <a:p>
            <a:r>
              <a:rPr lang="en-US" sz="1600" dirty="0" err="1">
                <a:latin typeface="Gill Sans MT" panose="020B0502020104020203" pitchFamily="34" charset="77"/>
              </a:rPr>
              <a:t>LoF</a:t>
            </a:r>
            <a:r>
              <a:rPr lang="en-US" sz="1600" dirty="0">
                <a:latin typeface="Gill Sans MT" panose="020B0502020104020203" pitchFamily="34" charset="77"/>
              </a:rPr>
              <a:t>/missense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Rare</a:t>
            </a:r>
          </a:p>
          <a:p>
            <a:r>
              <a:rPr lang="en-US" sz="1600" dirty="0">
                <a:latin typeface="Gill Sans MT" panose="020B0502020104020203" pitchFamily="34" charset="77"/>
              </a:rPr>
              <a:t>Relevant genes</a:t>
            </a:r>
          </a:p>
        </p:txBody>
      </p:sp>
    </p:spTree>
    <p:extLst>
      <p:ext uri="{BB962C8B-B14F-4D97-AF65-F5344CB8AC3E}">
        <p14:creationId xmlns:p14="http://schemas.microsoft.com/office/powerpoint/2010/main" val="2146880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Clinical NGS – cancer genomics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C87A99-AE97-BB4C-836C-9908F6DAE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5" y="5775790"/>
            <a:ext cx="7082590" cy="738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95C10E-72DF-FA45-B7E5-E44E6EAD6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226" y="1290792"/>
            <a:ext cx="4394200" cy="200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3008D9-BF56-B641-92BD-4B6BD1DD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15" y="2783885"/>
            <a:ext cx="4876800" cy="16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DFDC9B-8C1F-DF47-B9BC-AD8FBB97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00" y="4099391"/>
            <a:ext cx="6976979" cy="1155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422685-3A47-5C40-A73A-D5EC3A53746F}"/>
              </a:ext>
            </a:extLst>
          </p:cNvPr>
          <p:cNvSpPr txBox="1"/>
          <p:nvPr/>
        </p:nvSpPr>
        <p:spPr>
          <a:xfrm>
            <a:off x="196515" y="1494437"/>
            <a:ext cx="3700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77"/>
              </a:rPr>
              <a:t>We’re neglecting cancer genomics. Could have had a whole module on this…</a:t>
            </a: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9760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Our standard pipeline will miss a lot…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1F3744-118C-FB46-A56A-C6DC32714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8" y="1626862"/>
            <a:ext cx="3703729" cy="1975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F457AB-F502-2644-822D-B32124F0D754}"/>
              </a:ext>
            </a:extLst>
          </p:cNvPr>
          <p:cNvSpPr txBox="1"/>
          <p:nvPr/>
        </p:nvSpPr>
        <p:spPr>
          <a:xfrm>
            <a:off x="2582458" y="3602184"/>
            <a:ext cx="13567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err="1">
                <a:latin typeface="Gill Sans"/>
                <a:cs typeface="Gill Sans"/>
              </a:rPr>
              <a:t>Visel</a:t>
            </a:r>
            <a:r>
              <a:rPr lang="en-US" sz="1000" dirty="0">
                <a:latin typeface="Gill Sans"/>
                <a:cs typeface="Gill Sans"/>
              </a:rPr>
              <a:t> </a:t>
            </a:r>
            <a:r>
              <a:rPr lang="en-US" sz="1000" i="1" dirty="0">
                <a:latin typeface="Gill Sans"/>
                <a:cs typeface="Gill Sans"/>
              </a:rPr>
              <a:t>et al. Nature </a:t>
            </a:r>
            <a:r>
              <a:rPr lang="en-US" sz="1000" dirty="0">
                <a:latin typeface="Gill Sans"/>
                <a:cs typeface="Gill Sans"/>
              </a:rPr>
              <a:t>2009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2685C-BD22-9848-AA1A-48BE56366BE5}"/>
              </a:ext>
            </a:extLst>
          </p:cNvPr>
          <p:cNvSpPr txBox="1"/>
          <p:nvPr/>
        </p:nvSpPr>
        <p:spPr>
          <a:xfrm>
            <a:off x="422416" y="1123951"/>
            <a:ext cx="332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Non-coding variants (next week)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D81125-38FD-F845-8FCD-19F604CF9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223" y="2109820"/>
            <a:ext cx="4648777" cy="24949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82E0D1-D6E5-4649-A2AE-AEE40FF307DA}"/>
              </a:ext>
            </a:extLst>
          </p:cNvPr>
          <p:cNvSpPr txBox="1"/>
          <p:nvPr/>
        </p:nvSpPr>
        <p:spPr>
          <a:xfrm>
            <a:off x="5857648" y="1740488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Repeat expansions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FFA161-96C3-394D-9B3E-5DC6675B6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28" y="4842282"/>
            <a:ext cx="6137563" cy="14198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70F6C6-57B0-3247-B1E7-8F6ACBB30139}"/>
              </a:ext>
            </a:extLst>
          </p:cNvPr>
          <p:cNvSpPr txBox="1"/>
          <p:nvPr/>
        </p:nvSpPr>
        <p:spPr>
          <a:xfrm>
            <a:off x="1125428" y="4339371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Gene duplication</a:t>
            </a:r>
          </a:p>
        </p:txBody>
      </p:sp>
    </p:spTree>
    <p:extLst>
      <p:ext uri="{BB962C8B-B14F-4D97-AF65-F5344CB8AC3E}">
        <p14:creationId xmlns:p14="http://schemas.microsoft.com/office/powerpoint/2010/main" val="644304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16349"/>
            <a:ext cx="9144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i="0" dirty="0">
                <a:latin typeface="Gill Sans"/>
                <a:cs typeface="Gill Sans"/>
              </a:rPr>
              <a:t>Break</a:t>
            </a:r>
          </a:p>
          <a:p>
            <a:pPr algn="ctr">
              <a:spcAft>
                <a:spcPts val="300"/>
              </a:spcAft>
            </a:pPr>
            <a:r>
              <a:rPr lang="en-US" sz="5400" i="0" dirty="0">
                <a:latin typeface="Gill Sans"/>
                <a:cs typeface="Gill Sans"/>
              </a:rPr>
              <a:t>Journal club #3 – Clinical NGS</a:t>
            </a:r>
          </a:p>
        </p:txBody>
      </p:sp>
    </p:spTree>
    <p:extLst>
      <p:ext uri="{BB962C8B-B14F-4D97-AF65-F5344CB8AC3E}">
        <p14:creationId xmlns:p14="http://schemas.microsoft.com/office/powerpoint/2010/main" val="325630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/>
                <a:ea typeface="+mn-ea"/>
                <a:cs typeface="Gill Sans"/>
              </a:rPr>
              <a:t>We can apply our </a:t>
            </a:r>
            <a:r>
              <a:rPr lang="en-US" sz="2800" b="1" dirty="0">
                <a:solidFill>
                  <a:prstClr val="black"/>
                </a:solidFill>
                <a:latin typeface="Gill Sans"/>
                <a:cs typeface="Gill Sans"/>
              </a:rPr>
              <a:t>NGS pipeline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"/>
              <a:ea typeface="+mn-ea"/>
              <a:cs typeface="Gill San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7C0EB2-19C7-5A44-829D-841813BCD5C2}"/>
              </a:ext>
            </a:extLst>
          </p:cNvPr>
          <p:cNvGrpSpPr/>
          <p:nvPr/>
        </p:nvGrpSpPr>
        <p:grpSpPr>
          <a:xfrm>
            <a:off x="3612757" y="2769194"/>
            <a:ext cx="1869373" cy="920294"/>
            <a:chOff x="2828280" y="2935705"/>
            <a:chExt cx="1869373" cy="920294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29AA2B8-C946-0B42-9118-C654D909E4CE}"/>
                </a:ext>
              </a:extLst>
            </p:cNvPr>
            <p:cNvSpPr/>
            <p:nvPr/>
          </p:nvSpPr>
          <p:spPr>
            <a:xfrm>
              <a:off x="2839452" y="2935705"/>
              <a:ext cx="1858201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FE2C39-AA46-8348-88FD-53234E0AE185}"/>
                </a:ext>
              </a:extLst>
            </p:cNvPr>
            <p:cNvSpPr txBox="1"/>
            <p:nvPr/>
          </p:nvSpPr>
          <p:spPr>
            <a:xfrm>
              <a:off x="2828280" y="3150041"/>
              <a:ext cx="1858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Genotyping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29F969-1159-A948-8CCE-3637DD8FF621}"/>
              </a:ext>
            </a:extLst>
          </p:cNvPr>
          <p:cNvGrpSpPr/>
          <p:nvPr/>
        </p:nvGrpSpPr>
        <p:grpSpPr>
          <a:xfrm>
            <a:off x="7087805" y="2748355"/>
            <a:ext cx="1858201" cy="920294"/>
            <a:chOff x="2839452" y="2935705"/>
            <a:chExt cx="1858201" cy="92029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E018755-181C-BE4B-BC76-D43ACBB6770C}"/>
                </a:ext>
              </a:extLst>
            </p:cNvPr>
            <p:cNvSpPr/>
            <p:nvPr/>
          </p:nvSpPr>
          <p:spPr>
            <a:xfrm>
              <a:off x="2839452" y="2935705"/>
              <a:ext cx="1858201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2260E8-A773-A547-9048-421B2BDC0C65}"/>
                </a:ext>
              </a:extLst>
            </p:cNvPr>
            <p:cNvSpPr txBox="1"/>
            <p:nvPr/>
          </p:nvSpPr>
          <p:spPr>
            <a:xfrm>
              <a:off x="3376511" y="3150041"/>
              <a:ext cx="7617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?????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E49C2B8-3A2D-2145-9A13-222C8BC1BF96}"/>
              </a:ext>
            </a:extLst>
          </p:cNvPr>
          <p:cNvSpPr txBox="1"/>
          <p:nvPr/>
        </p:nvSpPr>
        <p:spPr>
          <a:xfrm>
            <a:off x="0" y="1423422"/>
            <a:ext cx="1047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chemeClr val="accent1"/>
                </a:solidFill>
                <a:latin typeface="Gill Sans MT" panose="020B0502020104020203" pitchFamily="34" charset="77"/>
              </a:rPr>
              <a:t>Reads</a:t>
            </a:r>
          </a:p>
          <a:p>
            <a:pPr algn="r"/>
            <a:r>
              <a:rPr lang="en-US" sz="2000" dirty="0">
                <a:solidFill>
                  <a:schemeClr val="accent1"/>
                </a:solidFill>
                <a:latin typeface="Gill Sans MT" panose="020B0502020104020203" pitchFamily="34" charset="77"/>
              </a:rPr>
              <a:t>*.</a:t>
            </a:r>
            <a:r>
              <a:rPr lang="en-US" sz="2000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fq</a:t>
            </a:r>
            <a:endParaRPr lang="en-US" sz="2000" dirty="0">
              <a:solidFill>
                <a:schemeClr val="accent1"/>
              </a:solidFill>
              <a:latin typeface="Gill Sans MT" panose="020B0502020104020203" pitchFamily="34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243ECF-F95A-FE40-83AA-27753EC01CBB}"/>
              </a:ext>
            </a:extLst>
          </p:cNvPr>
          <p:cNvSpPr txBox="1"/>
          <p:nvPr/>
        </p:nvSpPr>
        <p:spPr>
          <a:xfrm>
            <a:off x="1235206" y="1548747"/>
            <a:ext cx="2670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Ref. genome (+ index files)</a:t>
            </a:r>
          </a:p>
          <a:p>
            <a:r>
              <a:rPr lang="en-US" dirty="0">
                <a:solidFill>
                  <a:schemeClr val="accent6"/>
                </a:solidFill>
                <a:latin typeface="Gill Sans MT" panose="020B0502020104020203" pitchFamily="34" charset="77"/>
              </a:rPr>
              <a:t>hg19.fa.*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AA6C9-40EA-534F-A29F-0E42AB695637}"/>
              </a:ext>
            </a:extLst>
          </p:cNvPr>
          <p:cNvGrpSpPr/>
          <p:nvPr/>
        </p:nvGrpSpPr>
        <p:grpSpPr>
          <a:xfrm>
            <a:off x="215931" y="2796563"/>
            <a:ext cx="1764632" cy="920294"/>
            <a:chOff x="2871537" y="2935705"/>
            <a:chExt cx="1764632" cy="92029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656358F-7715-054E-B9D4-177381E217B4}"/>
                </a:ext>
              </a:extLst>
            </p:cNvPr>
            <p:cNvSpPr/>
            <p:nvPr/>
          </p:nvSpPr>
          <p:spPr>
            <a:xfrm>
              <a:off x="2871537" y="2935705"/>
              <a:ext cx="1764632" cy="9202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3313D5-83F9-EC47-8FE2-BF633F2CACE1}"/>
                </a:ext>
              </a:extLst>
            </p:cNvPr>
            <p:cNvSpPr txBox="1"/>
            <p:nvPr/>
          </p:nvSpPr>
          <p:spPr>
            <a:xfrm>
              <a:off x="2903621" y="3150041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Gill Sans MT" panose="020B0502020104020203" pitchFamily="34" charset="77"/>
                </a:rPr>
                <a:t>Alignment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7CC1C19-9B73-6341-B5BB-CEA2420E5214}"/>
              </a:ext>
            </a:extLst>
          </p:cNvPr>
          <p:cNvCxnSpPr>
            <a:cxnSpLocks/>
          </p:cNvCxnSpPr>
          <p:nvPr/>
        </p:nvCxnSpPr>
        <p:spPr>
          <a:xfrm>
            <a:off x="622481" y="2295210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DF6B5F-6847-CD4A-A3F9-CB88CC4B8CC4}"/>
              </a:ext>
            </a:extLst>
          </p:cNvPr>
          <p:cNvCxnSpPr>
            <a:cxnSpLocks/>
          </p:cNvCxnSpPr>
          <p:nvPr/>
        </p:nvCxnSpPr>
        <p:spPr>
          <a:xfrm>
            <a:off x="1609071" y="2295210"/>
            <a:ext cx="0" cy="439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C66D87-DF22-6B4A-B3B2-1A7F4CD3E141}"/>
              </a:ext>
            </a:extLst>
          </p:cNvPr>
          <p:cNvCxnSpPr>
            <a:cxnSpLocks/>
          </p:cNvCxnSpPr>
          <p:nvPr/>
        </p:nvCxnSpPr>
        <p:spPr>
          <a:xfrm>
            <a:off x="2151444" y="3275508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81C04A2-AB80-3746-8DF9-040ADD61A858}"/>
              </a:ext>
            </a:extLst>
          </p:cNvPr>
          <p:cNvSpPr txBox="1"/>
          <p:nvPr/>
        </p:nvSpPr>
        <p:spPr>
          <a:xfrm>
            <a:off x="1207496" y="3675815"/>
            <a:ext cx="32930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Alignments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sam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*.bam, *.cram)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A2C944-A1A5-8643-AFE6-60D56D5F74FA}"/>
              </a:ext>
            </a:extLst>
          </p:cNvPr>
          <p:cNvCxnSpPr>
            <a:cxnSpLocks/>
          </p:cNvCxnSpPr>
          <p:nvPr/>
        </p:nvCxnSpPr>
        <p:spPr>
          <a:xfrm>
            <a:off x="5647895" y="3229274"/>
            <a:ext cx="1274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B0075E-E7C7-9F49-8DF5-DB8A1E49A283}"/>
              </a:ext>
            </a:extLst>
          </p:cNvPr>
          <p:cNvSpPr txBox="1"/>
          <p:nvPr/>
        </p:nvSpPr>
        <p:spPr>
          <a:xfrm>
            <a:off x="5647895" y="3596303"/>
            <a:ext cx="1346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Variants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(*.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vcf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0E797B-0887-9D4B-9F42-536BBBC898EC}"/>
              </a:ext>
            </a:extLst>
          </p:cNvPr>
          <p:cNvSpPr txBox="1"/>
          <p:nvPr/>
        </p:nvSpPr>
        <p:spPr>
          <a:xfrm>
            <a:off x="6964009" y="2211280"/>
            <a:ext cx="2083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Intepretation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6874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The challenge: sifting through piles of variants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526452" y="1403592"/>
            <a:ext cx="846667" cy="69426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067384" y="1301989"/>
            <a:ext cx="880534" cy="880534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>
            <a:stCxn id="7" idx="3"/>
            <a:endCxn id="8" idx="2"/>
          </p:cNvCxnSpPr>
          <p:nvPr/>
        </p:nvCxnSpPr>
        <p:spPr>
          <a:xfrm flipV="1">
            <a:off x="1373119" y="1742256"/>
            <a:ext cx="694265" cy="846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32481" y="1750725"/>
            <a:ext cx="0" cy="83819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iamond 10"/>
          <p:cNvSpPr/>
          <p:nvPr/>
        </p:nvSpPr>
        <p:spPr>
          <a:xfrm>
            <a:off x="1278756" y="2604048"/>
            <a:ext cx="912650" cy="858352"/>
          </a:xfrm>
          <a:prstGeom prst="diamond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95812" y="1388468"/>
            <a:ext cx="846667" cy="69426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736744" y="1286865"/>
            <a:ext cx="880534" cy="880534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>
            <a:stCxn id="12" idx="3"/>
            <a:endCxn id="13" idx="2"/>
          </p:cNvCxnSpPr>
          <p:nvPr/>
        </p:nvCxnSpPr>
        <p:spPr>
          <a:xfrm flipV="1">
            <a:off x="4042479" y="1727132"/>
            <a:ext cx="694265" cy="846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01841" y="1735601"/>
            <a:ext cx="0" cy="83819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iamond 15"/>
          <p:cNvSpPr/>
          <p:nvPr/>
        </p:nvSpPr>
        <p:spPr>
          <a:xfrm>
            <a:off x="3948116" y="2588924"/>
            <a:ext cx="912650" cy="858352"/>
          </a:xfrm>
          <a:prstGeom prst="diamond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44978" y="1373344"/>
            <a:ext cx="846667" cy="694266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85910" y="1271741"/>
            <a:ext cx="880534" cy="880534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>
            <a:stCxn id="17" idx="3"/>
            <a:endCxn id="18" idx="2"/>
          </p:cNvCxnSpPr>
          <p:nvPr/>
        </p:nvCxnSpPr>
        <p:spPr>
          <a:xfrm flipV="1">
            <a:off x="7291645" y="1712008"/>
            <a:ext cx="694265" cy="846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51007" y="1720477"/>
            <a:ext cx="0" cy="83819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iamond 20"/>
          <p:cNvSpPr/>
          <p:nvPr/>
        </p:nvSpPr>
        <p:spPr>
          <a:xfrm>
            <a:off x="7197282" y="2573800"/>
            <a:ext cx="912650" cy="858352"/>
          </a:xfrm>
          <a:prstGeom prst="diamond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62267" y="2410256"/>
            <a:ext cx="6627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1262" y="2410256"/>
            <a:ext cx="7630964" cy="130836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7445"/>
            <a:ext cx="9144000" cy="23548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26710" y="4931467"/>
            <a:ext cx="686444" cy="331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392297" y="3771794"/>
            <a:ext cx="575170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From the exome alone, THOUSANDS of candidate variants</a:t>
            </a:r>
          </a:p>
          <a:p>
            <a:r>
              <a:rPr lang="en-US" dirty="0">
                <a:latin typeface="Gill Sans"/>
                <a:cs typeface="Gill Sans"/>
              </a:rPr>
              <a:t>For whole gnomes, there are many more</a:t>
            </a:r>
          </a:p>
        </p:txBody>
      </p:sp>
    </p:spTree>
    <p:extLst>
      <p:ext uri="{BB962C8B-B14F-4D97-AF65-F5344CB8AC3E}">
        <p14:creationId xmlns:p14="http://schemas.microsoft.com/office/powerpoint/2010/main" val="58132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The challenge: sifting through piles of variants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3993" y="3274494"/>
            <a:ext cx="289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b="1" dirty="0">
                <a:solidFill>
                  <a:srgbClr val="FF0000"/>
                </a:solidFill>
                <a:latin typeface="Courier New"/>
                <a:cs typeface="Courier New"/>
              </a:rPr>
              <a:t>G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3993" y="3479758"/>
            <a:ext cx="28935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 New"/>
                <a:cs typeface="Courier New"/>
              </a:rPr>
              <a:t>GAAAATATCAT</a:t>
            </a:r>
            <a:r>
              <a:rPr lang="en-US" sz="1600" b="1" dirty="0">
                <a:solidFill>
                  <a:srgbClr val="FF0000"/>
                </a:solidFill>
                <a:latin typeface="Courier New"/>
                <a:cs typeface="Courier New"/>
              </a:rPr>
              <a:t>A</a:t>
            </a:r>
            <a:r>
              <a:rPr lang="en-US" sz="1600" dirty="0">
                <a:latin typeface="Courier New"/>
                <a:cs typeface="Courier New"/>
              </a:rPr>
              <a:t>TGGTGTTTCC</a:t>
            </a:r>
          </a:p>
        </p:txBody>
      </p:sp>
      <p:sp>
        <p:nvSpPr>
          <p:cNvPr id="2" name="Oval 1"/>
          <p:cNvSpPr/>
          <p:nvPr/>
        </p:nvSpPr>
        <p:spPr>
          <a:xfrm>
            <a:off x="6315283" y="1948781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2. Does this mutation affect gene function? </a:t>
            </a:r>
          </a:p>
        </p:txBody>
      </p:sp>
      <p:sp>
        <p:nvSpPr>
          <p:cNvPr id="9" name="Oval 8"/>
          <p:cNvSpPr/>
          <p:nvPr/>
        </p:nvSpPr>
        <p:spPr>
          <a:xfrm>
            <a:off x="158727" y="3613048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6. Is the gene likely relevant to this disease?</a:t>
            </a:r>
          </a:p>
        </p:txBody>
      </p:sp>
      <p:sp>
        <p:nvSpPr>
          <p:cNvPr id="10" name="Oval 9"/>
          <p:cNvSpPr/>
          <p:nvPr/>
        </p:nvSpPr>
        <p:spPr>
          <a:xfrm>
            <a:off x="365626" y="1948781"/>
            <a:ext cx="2379671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3. Have I seen this variant before?</a:t>
            </a:r>
          </a:p>
        </p:txBody>
      </p:sp>
      <p:sp>
        <p:nvSpPr>
          <p:cNvPr id="11" name="Oval 10"/>
          <p:cNvSpPr/>
          <p:nvPr/>
        </p:nvSpPr>
        <p:spPr>
          <a:xfrm>
            <a:off x="2904501" y="1365243"/>
            <a:ext cx="3058773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1. Is this variant in affected family members?</a:t>
            </a:r>
          </a:p>
        </p:txBody>
      </p:sp>
      <p:sp>
        <p:nvSpPr>
          <p:cNvPr id="12" name="Oval 11"/>
          <p:cNvSpPr/>
          <p:nvPr/>
        </p:nvSpPr>
        <p:spPr>
          <a:xfrm>
            <a:off x="2745295" y="4534654"/>
            <a:ext cx="3191178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5. Gene expression pattern of this gene makes sense?</a:t>
            </a:r>
          </a:p>
        </p:txBody>
      </p:sp>
      <p:sp>
        <p:nvSpPr>
          <p:cNvPr id="13" name="Oval 12"/>
          <p:cNvSpPr/>
          <p:nvPr/>
        </p:nvSpPr>
        <p:spPr>
          <a:xfrm>
            <a:off x="6085227" y="3818312"/>
            <a:ext cx="3058773" cy="1167076"/>
          </a:xfrm>
          <a:prstGeom prst="ellipse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4. Is this position conserved across species?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916" y="5725052"/>
            <a:ext cx="821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Common approach</a:t>
            </a:r>
            <a:r>
              <a:rPr lang="en-US" dirty="0">
                <a:latin typeface="Gill Sans"/>
                <a:cs typeface="Gill Sans"/>
              </a:rPr>
              <a:t>: progressively apply filters from highest to least confidence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916" y="6246784"/>
            <a:ext cx="821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Caveat</a:t>
            </a:r>
            <a:r>
              <a:rPr lang="en-US" dirty="0">
                <a:latin typeface="Gill Sans"/>
                <a:cs typeface="Gill Sans"/>
              </a:rPr>
              <a:t>: some truly pathogenic variants will fail these filters!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63107-07CA-DA42-AD7F-5EBB661E3972}"/>
              </a:ext>
            </a:extLst>
          </p:cNvPr>
          <p:cNvSpPr/>
          <p:nvPr/>
        </p:nvSpPr>
        <p:spPr>
          <a:xfrm>
            <a:off x="3067360" y="1190028"/>
            <a:ext cx="2830173" cy="14697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" grpId="0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Pedigrees help narrow down the disease location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332" y="3406148"/>
            <a:ext cx="644810" cy="1384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531522" y="1490147"/>
            <a:ext cx="644810" cy="138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897567" y="1494222"/>
            <a:ext cx="489688" cy="1380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788319" y="3406148"/>
            <a:ext cx="644810" cy="13846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577102" y="3406148"/>
            <a:ext cx="644810" cy="1384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710445" y="3410223"/>
            <a:ext cx="489688" cy="1380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013" y="3410223"/>
            <a:ext cx="489688" cy="1380568"/>
          </a:xfrm>
          <a:prstGeom prst="rect">
            <a:avLst/>
          </a:prstGeom>
        </p:spPr>
      </p:pic>
      <p:cxnSp>
        <p:nvCxnSpPr>
          <p:cNvPr id="3" name="Straight Connector 2"/>
          <p:cNvCxnSpPr>
            <a:stCxn id="8" idx="3"/>
            <a:endCxn id="10" idx="1"/>
          </p:cNvCxnSpPr>
          <p:nvPr/>
        </p:nvCxnSpPr>
        <p:spPr>
          <a:xfrm>
            <a:off x="4176332" y="2182469"/>
            <a:ext cx="721235" cy="203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7" idx="0"/>
          </p:cNvCxnSpPr>
          <p:nvPr/>
        </p:nvCxnSpPr>
        <p:spPr>
          <a:xfrm>
            <a:off x="4491893" y="2182469"/>
            <a:ext cx="6844" cy="122367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28457" y="3115942"/>
            <a:ext cx="5415464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43921" y="3115942"/>
            <a:ext cx="0" cy="29428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957888" y="3121201"/>
            <a:ext cx="0" cy="29428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09793" y="3126460"/>
            <a:ext cx="0" cy="29428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884889" y="3121201"/>
            <a:ext cx="0" cy="29428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97540" y="5103086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Thousands of candidate variants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68597" y="5819882"/>
            <a:ext cx="288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Dozens of candidate variants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4339015" y="5484176"/>
            <a:ext cx="341008" cy="347464"/>
          </a:xfrm>
          <a:prstGeom prst="down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-27470" y="971943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Pedigrees help narrow down the disease location</a:t>
            </a:r>
            <a:endParaRPr lang="en-US" sz="2800" b="1" i="0" dirty="0">
              <a:latin typeface="Gill Sans"/>
              <a:cs typeface="Gill San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15864" y="1316515"/>
            <a:ext cx="2726520" cy="1531724"/>
            <a:chOff x="1710445" y="1490147"/>
            <a:chExt cx="5875256" cy="33006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6332" y="3406148"/>
              <a:ext cx="644810" cy="13846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3531522" y="1490147"/>
              <a:ext cx="644810" cy="13846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4897567" y="1494222"/>
              <a:ext cx="489688" cy="13805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2788319" y="3406148"/>
              <a:ext cx="644810" cy="13846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5577102" y="3406148"/>
              <a:ext cx="644810" cy="13846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1710445" y="3410223"/>
              <a:ext cx="489688" cy="13805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6013" y="3410223"/>
              <a:ext cx="489688" cy="1380568"/>
            </a:xfrm>
            <a:prstGeom prst="rect">
              <a:avLst/>
            </a:prstGeom>
          </p:spPr>
        </p:pic>
        <p:cxnSp>
          <p:nvCxnSpPr>
            <p:cNvPr id="14" name="Straight Connector 13"/>
            <p:cNvCxnSpPr>
              <a:stCxn id="8" idx="3"/>
              <a:endCxn id="9" idx="1"/>
            </p:cNvCxnSpPr>
            <p:nvPr/>
          </p:nvCxnSpPr>
          <p:spPr>
            <a:xfrm>
              <a:off x="4176332" y="2182469"/>
              <a:ext cx="721235" cy="203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7" idx="0"/>
            </p:cNvCxnSpPr>
            <p:nvPr/>
          </p:nvCxnSpPr>
          <p:spPr>
            <a:xfrm>
              <a:off x="4491893" y="2182469"/>
              <a:ext cx="6844" cy="122367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928457" y="3115942"/>
              <a:ext cx="5415464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343921" y="3115942"/>
              <a:ext cx="0" cy="29428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957888" y="3121201"/>
              <a:ext cx="0" cy="29428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09793" y="3126460"/>
              <a:ext cx="0" cy="29428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884889" y="3121201"/>
              <a:ext cx="0" cy="29428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13634" y="1703870"/>
            <a:ext cx="260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Autosomal recessive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66680" y="1193797"/>
            <a:ext cx="96601" cy="5100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63544" y="1193797"/>
            <a:ext cx="96601" cy="51007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742387" y="1193797"/>
            <a:ext cx="96601" cy="5100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39251" y="1193797"/>
            <a:ext cx="96601" cy="5100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4380116" y="2619155"/>
            <a:ext cx="96601" cy="458167"/>
            <a:chOff x="6855141" y="1252870"/>
            <a:chExt cx="96601" cy="1001780"/>
          </a:xfrm>
        </p:grpSpPr>
        <p:sp>
          <p:nvSpPr>
            <p:cNvPr id="26" name="Rectangle 25"/>
            <p:cNvSpPr/>
            <p:nvPr/>
          </p:nvSpPr>
          <p:spPr>
            <a:xfrm>
              <a:off x="6855141" y="1252870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55141" y="1252870"/>
              <a:ext cx="96601" cy="592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582529" y="2619155"/>
            <a:ext cx="96601" cy="458167"/>
            <a:chOff x="7057554" y="1252870"/>
            <a:chExt cx="96601" cy="1001780"/>
          </a:xfrm>
        </p:grpSpPr>
        <p:sp>
          <p:nvSpPr>
            <p:cNvPr id="27" name="Rectangle 26"/>
            <p:cNvSpPr/>
            <p:nvPr/>
          </p:nvSpPr>
          <p:spPr>
            <a:xfrm>
              <a:off x="7057554" y="1252870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57554" y="1444247"/>
              <a:ext cx="96601" cy="8104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695501" y="2619155"/>
            <a:ext cx="96601" cy="458167"/>
            <a:chOff x="8941587" y="1277060"/>
            <a:chExt cx="96601" cy="1001780"/>
          </a:xfrm>
        </p:grpSpPr>
        <p:sp>
          <p:nvSpPr>
            <p:cNvPr id="30" name="Rectangle 29"/>
            <p:cNvSpPr/>
            <p:nvPr/>
          </p:nvSpPr>
          <p:spPr>
            <a:xfrm>
              <a:off x="8941587" y="1277060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941588" y="1277060"/>
              <a:ext cx="95158" cy="3426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97914" y="2619155"/>
            <a:ext cx="96601" cy="458167"/>
            <a:chOff x="9144000" y="1277060"/>
            <a:chExt cx="96601" cy="1001780"/>
          </a:xfrm>
        </p:grpSpPr>
        <p:sp>
          <p:nvSpPr>
            <p:cNvPr id="31" name="Rectangle 30"/>
            <p:cNvSpPr/>
            <p:nvPr/>
          </p:nvSpPr>
          <p:spPr>
            <a:xfrm>
              <a:off x="9144000" y="1277060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144000" y="1845562"/>
              <a:ext cx="96601" cy="4332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4268617" y="2879161"/>
            <a:ext cx="1784693" cy="198161"/>
          </a:xfrm>
          <a:prstGeom prst="rect">
            <a:avLst/>
          </a:prstGeom>
          <a:noFill/>
          <a:ln w="19050" cmpd="sng"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053310" y="1232990"/>
            <a:ext cx="30088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Causal variant homozygous in </a:t>
            </a:r>
            <a:r>
              <a:rPr lang="en-US" dirty="0" err="1">
                <a:latin typeface="Gill Sans"/>
                <a:cs typeface="Gill Sans"/>
              </a:rPr>
              <a:t>affecteds</a:t>
            </a:r>
            <a:r>
              <a:rPr lang="en-US" dirty="0">
                <a:latin typeface="Gill Sans"/>
                <a:cs typeface="Gill Sans"/>
              </a:rPr>
              <a:t>, missing or heterozygous in </a:t>
            </a:r>
            <a:r>
              <a:rPr lang="en-US" dirty="0" err="1">
                <a:latin typeface="Gill Sans"/>
                <a:cs typeface="Gill Sans"/>
              </a:rPr>
              <a:t>unaffecteds</a:t>
            </a:r>
            <a:endParaRPr lang="en-US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Affected siblings almost always share the region IBD=2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3634" y="3408360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Autosomal dominant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865382" y="3354501"/>
            <a:ext cx="2726520" cy="1531724"/>
            <a:chOff x="1710445" y="1490147"/>
            <a:chExt cx="5875256" cy="330064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6332" y="3406148"/>
              <a:ext cx="644810" cy="138464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1522" y="1490147"/>
              <a:ext cx="644810" cy="138464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4897567" y="1494222"/>
              <a:ext cx="489688" cy="138056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2788319" y="3406148"/>
              <a:ext cx="644810" cy="1384643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5577102" y="3406148"/>
              <a:ext cx="644810" cy="138464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1710445" y="3410223"/>
              <a:ext cx="489688" cy="138056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6013" y="3410223"/>
              <a:ext cx="489688" cy="1380568"/>
            </a:xfrm>
            <a:prstGeom prst="rect">
              <a:avLst/>
            </a:prstGeom>
          </p:spPr>
        </p:pic>
        <p:cxnSp>
          <p:nvCxnSpPr>
            <p:cNvPr id="49" name="Straight Connector 48"/>
            <p:cNvCxnSpPr>
              <a:stCxn id="43" idx="3"/>
              <a:endCxn id="44" idx="1"/>
            </p:cNvCxnSpPr>
            <p:nvPr/>
          </p:nvCxnSpPr>
          <p:spPr>
            <a:xfrm>
              <a:off x="4176332" y="2182469"/>
              <a:ext cx="721235" cy="203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42" idx="0"/>
            </p:cNvCxnSpPr>
            <p:nvPr/>
          </p:nvCxnSpPr>
          <p:spPr>
            <a:xfrm>
              <a:off x="4491893" y="2182469"/>
              <a:ext cx="6844" cy="122367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928457" y="3115942"/>
              <a:ext cx="5415464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343921" y="3115942"/>
              <a:ext cx="0" cy="29428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957888" y="3121201"/>
              <a:ext cx="0" cy="29428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109793" y="3126460"/>
              <a:ext cx="0" cy="29428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884889" y="3121201"/>
              <a:ext cx="0" cy="29428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/>
          <p:nvPr/>
        </p:nvSpPr>
        <p:spPr>
          <a:xfrm>
            <a:off x="3316198" y="3231783"/>
            <a:ext cx="96601" cy="5100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513062" y="3231783"/>
            <a:ext cx="96601" cy="51007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691905" y="3231783"/>
            <a:ext cx="96601" cy="5100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888769" y="3231783"/>
            <a:ext cx="96601" cy="5100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4329634" y="4657141"/>
            <a:ext cx="96601" cy="458167"/>
            <a:chOff x="6855141" y="1252870"/>
            <a:chExt cx="96601" cy="1001780"/>
          </a:xfrm>
        </p:grpSpPr>
        <p:sp>
          <p:nvSpPr>
            <p:cNvPr id="61" name="Rectangle 60"/>
            <p:cNvSpPr/>
            <p:nvPr/>
          </p:nvSpPr>
          <p:spPr>
            <a:xfrm>
              <a:off x="6855141" y="1252870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55141" y="1252870"/>
              <a:ext cx="96601" cy="592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532047" y="4657141"/>
            <a:ext cx="96601" cy="458167"/>
            <a:chOff x="7057554" y="1252870"/>
            <a:chExt cx="96601" cy="1001780"/>
          </a:xfrm>
        </p:grpSpPr>
        <p:sp>
          <p:nvSpPr>
            <p:cNvPr id="64" name="Rectangle 63"/>
            <p:cNvSpPr/>
            <p:nvPr/>
          </p:nvSpPr>
          <p:spPr>
            <a:xfrm>
              <a:off x="7057554" y="1252870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057554" y="1444247"/>
              <a:ext cx="96601" cy="8104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645019" y="4657141"/>
            <a:ext cx="96601" cy="458167"/>
            <a:chOff x="8941587" y="1277060"/>
            <a:chExt cx="96601" cy="1001780"/>
          </a:xfrm>
        </p:grpSpPr>
        <p:sp>
          <p:nvSpPr>
            <p:cNvPr id="67" name="Rectangle 66"/>
            <p:cNvSpPr/>
            <p:nvPr/>
          </p:nvSpPr>
          <p:spPr>
            <a:xfrm>
              <a:off x="8941587" y="1277060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941588" y="1277060"/>
              <a:ext cx="95158" cy="3426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847432" y="4657141"/>
            <a:ext cx="96601" cy="458167"/>
            <a:chOff x="9144000" y="1277060"/>
            <a:chExt cx="96601" cy="1001780"/>
          </a:xfrm>
        </p:grpSpPr>
        <p:sp>
          <p:nvSpPr>
            <p:cNvPr id="70" name="Rectangle 69"/>
            <p:cNvSpPr/>
            <p:nvPr/>
          </p:nvSpPr>
          <p:spPr>
            <a:xfrm>
              <a:off x="9144000" y="1277060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144000" y="1845562"/>
              <a:ext cx="96601" cy="4332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4218135" y="4657141"/>
            <a:ext cx="1784693" cy="156715"/>
          </a:xfrm>
          <a:prstGeom prst="rect">
            <a:avLst/>
          </a:prstGeom>
          <a:noFill/>
          <a:ln w="19050" cmpd="sng"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6064613" y="3306411"/>
            <a:ext cx="30088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Causal variant het (or </a:t>
            </a:r>
            <a:r>
              <a:rPr lang="en-US" dirty="0" err="1">
                <a:latin typeface="Gill Sans"/>
                <a:cs typeface="Gill Sans"/>
              </a:rPr>
              <a:t>hom</a:t>
            </a:r>
            <a:r>
              <a:rPr lang="en-US" dirty="0">
                <a:latin typeface="Gill Sans"/>
                <a:cs typeface="Gill Sans"/>
              </a:rPr>
              <a:t>) in </a:t>
            </a:r>
            <a:r>
              <a:rPr lang="en-US" dirty="0" err="1">
                <a:latin typeface="Gill Sans"/>
                <a:cs typeface="Gill Sans"/>
              </a:rPr>
              <a:t>affecteds</a:t>
            </a:r>
            <a:r>
              <a:rPr lang="en-US" dirty="0">
                <a:latin typeface="Gill Sans"/>
                <a:cs typeface="Gill Sans"/>
              </a:rPr>
              <a:t>, missing in </a:t>
            </a:r>
            <a:r>
              <a:rPr lang="en-US" dirty="0" err="1">
                <a:latin typeface="Gill Sans"/>
                <a:cs typeface="Gill Sans"/>
              </a:rPr>
              <a:t>unaffecteds</a:t>
            </a:r>
            <a:endParaRPr lang="en-US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Affected siblings likely share the region IBD=1 (or 2), both inherited from affected parent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13634" y="5606695"/>
            <a:ext cx="115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Gill Sans"/>
                <a:cs typeface="Gill Sans"/>
              </a:rPr>
              <a:t>De novo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807" y="6191654"/>
            <a:ext cx="299236" cy="64256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860104" y="5302499"/>
            <a:ext cx="299236" cy="64256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4494042" y="5304390"/>
            <a:ext cx="227249" cy="640678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549055" y="6231812"/>
            <a:ext cx="227249" cy="640678"/>
          </a:xfrm>
          <a:prstGeom prst="rect">
            <a:avLst/>
          </a:prstGeom>
        </p:spPr>
      </p:pic>
      <p:cxnSp>
        <p:nvCxnSpPr>
          <p:cNvPr id="83" name="Straight Connector 82"/>
          <p:cNvCxnSpPr>
            <a:stCxn id="77" idx="3"/>
            <a:endCxn id="78" idx="1"/>
          </p:cNvCxnSpPr>
          <p:nvPr/>
        </p:nvCxnSpPr>
        <p:spPr>
          <a:xfrm>
            <a:off x="4159340" y="5623784"/>
            <a:ext cx="334702" cy="94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305782" y="5623784"/>
            <a:ext cx="0" cy="43319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3662680" y="6056979"/>
            <a:ext cx="1289547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664393" y="6061860"/>
            <a:ext cx="0" cy="13656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952227" y="6059419"/>
            <a:ext cx="0" cy="13656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3465816" y="5179781"/>
            <a:ext cx="96601" cy="51007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3662680" y="5179781"/>
            <a:ext cx="96601" cy="51007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841523" y="5179781"/>
            <a:ext cx="96601" cy="5100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038387" y="5179781"/>
            <a:ext cx="96601" cy="5100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3149187" y="6348982"/>
            <a:ext cx="96601" cy="458167"/>
            <a:chOff x="6855141" y="1252870"/>
            <a:chExt cx="96601" cy="1001780"/>
          </a:xfrm>
        </p:grpSpPr>
        <p:sp>
          <p:nvSpPr>
            <p:cNvPr id="111" name="Rectangle 110"/>
            <p:cNvSpPr/>
            <p:nvPr/>
          </p:nvSpPr>
          <p:spPr>
            <a:xfrm>
              <a:off x="6855141" y="1252870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855141" y="1252870"/>
              <a:ext cx="96601" cy="592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351600" y="6348982"/>
            <a:ext cx="96601" cy="458167"/>
            <a:chOff x="7057554" y="1252870"/>
            <a:chExt cx="96601" cy="1001780"/>
          </a:xfrm>
        </p:grpSpPr>
        <p:sp>
          <p:nvSpPr>
            <p:cNvPr id="114" name="Rectangle 113"/>
            <p:cNvSpPr/>
            <p:nvPr/>
          </p:nvSpPr>
          <p:spPr>
            <a:xfrm>
              <a:off x="7057554" y="1252870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7057554" y="1444247"/>
              <a:ext cx="96601" cy="8104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4464572" y="6348982"/>
            <a:ext cx="96601" cy="458167"/>
            <a:chOff x="8941587" y="1277060"/>
            <a:chExt cx="96601" cy="1001780"/>
          </a:xfrm>
        </p:grpSpPr>
        <p:sp>
          <p:nvSpPr>
            <p:cNvPr id="117" name="Rectangle 116"/>
            <p:cNvSpPr/>
            <p:nvPr/>
          </p:nvSpPr>
          <p:spPr>
            <a:xfrm>
              <a:off x="8941587" y="1277060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941588" y="1277060"/>
              <a:ext cx="95158" cy="3426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666985" y="6348982"/>
            <a:ext cx="96601" cy="458167"/>
            <a:chOff x="9144000" y="1277060"/>
            <a:chExt cx="96601" cy="1001780"/>
          </a:xfrm>
        </p:grpSpPr>
        <p:sp>
          <p:nvSpPr>
            <p:cNvPr id="120" name="Rectangle 119"/>
            <p:cNvSpPr/>
            <p:nvPr/>
          </p:nvSpPr>
          <p:spPr>
            <a:xfrm>
              <a:off x="9144000" y="1277060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9144000" y="1845562"/>
              <a:ext cx="96601" cy="43327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Lightning Bolt 121"/>
          <p:cNvSpPr/>
          <p:nvPr/>
        </p:nvSpPr>
        <p:spPr>
          <a:xfrm>
            <a:off x="4247920" y="6322134"/>
            <a:ext cx="293972" cy="367125"/>
          </a:xfrm>
          <a:prstGeom prst="lightningBol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6076372" y="5575736"/>
            <a:ext cx="3008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Mutation not present in parents or affected siblings 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31191" y="4374862"/>
            <a:ext cx="369844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"/>
                <a:cs typeface="Gill Sans"/>
              </a:rPr>
              <a:t>Bigger pedigree=better. Why?</a:t>
            </a:r>
          </a:p>
          <a:p>
            <a:r>
              <a:rPr lang="en-US" b="1" dirty="0">
                <a:solidFill>
                  <a:srgbClr val="FF0000"/>
                </a:solidFill>
                <a:latin typeface="Gill Sans"/>
                <a:cs typeface="Gill Sans"/>
              </a:rPr>
              <a:t>More families=better.  Why?</a:t>
            </a:r>
          </a:p>
        </p:txBody>
      </p:sp>
    </p:spTree>
    <p:extLst>
      <p:ext uri="{BB962C8B-B14F-4D97-AF65-F5344CB8AC3E}">
        <p14:creationId xmlns:p14="http://schemas.microsoft.com/office/powerpoint/2010/main" val="29597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  <p:bldP spid="25" grpId="0" animBg="1"/>
      <p:bldP spid="38" grpId="0" animBg="1"/>
      <p:bldP spid="39" grpId="0"/>
      <p:bldP spid="40" grpId="0"/>
      <p:bldP spid="56" grpId="0" animBg="1"/>
      <p:bldP spid="57" grpId="0" animBg="1"/>
      <p:bldP spid="58" grpId="0" animBg="1"/>
      <p:bldP spid="59" grpId="0" animBg="1"/>
      <p:bldP spid="72" grpId="0" animBg="1"/>
      <p:bldP spid="73" grpId="0"/>
      <p:bldP spid="74" grpId="0"/>
      <p:bldP spid="90" grpId="0" animBg="1"/>
      <p:bldP spid="91" grpId="0" animBg="1"/>
      <p:bldP spid="92" grpId="0" animBg="1"/>
      <p:bldP spid="93" grpId="0" animBg="1"/>
      <p:bldP spid="122" grpId="0" animBg="1"/>
      <p:bldP spid="123" grpId="0"/>
      <p:bldP spid="1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T.H. Morgan: Chromosomal theory of inheritance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2116"/>
          <a:stretch/>
        </p:blipFill>
        <p:spPr>
          <a:xfrm>
            <a:off x="1493348" y="1422136"/>
            <a:ext cx="7145867" cy="23994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578" y="4222067"/>
            <a:ext cx="7779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Chromosomal theory of inheritance: </a:t>
            </a:r>
            <a:r>
              <a:rPr lang="en-US" sz="2000" dirty="0">
                <a:latin typeface="Gill Sans"/>
                <a:cs typeface="Gill Sans"/>
              </a:rPr>
              <a:t>genes are located on chromosomes like beads on a string. Some genes are physically </a:t>
            </a:r>
            <a:r>
              <a:rPr lang="en-US" sz="2000" b="1" dirty="0">
                <a:latin typeface="Gill Sans"/>
                <a:cs typeface="Gill Sans"/>
              </a:rPr>
              <a:t>linked</a:t>
            </a:r>
            <a:r>
              <a:rPr lang="en-US" sz="2000" dirty="0">
                <a:latin typeface="Gill Sans"/>
                <a:cs typeface="Gill Sans"/>
              </a:rPr>
              <a:t> (on the same chromosome), and thus are (almost) always inherited together</a:t>
            </a:r>
          </a:p>
          <a:p>
            <a:endParaRPr lang="en-US" sz="2000" b="1" dirty="0">
              <a:latin typeface="Gill Sans"/>
              <a:cs typeface="Gill Sans"/>
            </a:endParaRPr>
          </a:p>
          <a:p>
            <a:r>
              <a:rPr lang="en-US" sz="2000" dirty="0">
                <a:latin typeface="Gill Sans"/>
                <a:cs typeface="Gill Sans"/>
              </a:rPr>
              <a:t>(early description of linkage disequilibrium)</a:t>
            </a:r>
          </a:p>
        </p:txBody>
      </p:sp>
    </p:spTree>
    <p:extLst>
      <p:ext uri="{BB962C8B-B14F-4D97-AF65-F5344CB8AC3E}">
        <p14:creationId xmlns:p14="http://schemas.microsoft.com/office/powerpoint/2010/main" val="2559829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4092</TotalTime>
  <Words>2154</Words>
  <Application>Microsoft Macintosh PowerPoint</Application>
  <PresentationFormat>On-screen Show (4:3)</PresentationFormat>
  <Paragraphs>341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Courier</vt:lpstr>
      <vt:lpstr>Courier New</vt:lpstr>
      <vt:lpstr>Gill Sans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142</cp:revision>
  <dcterms:created xsi:type="dcterms:W3CDTF">2017-03-01T05:53:32Z</dcterms:created>
  <dcterms:modified xsi:type="dcterms:W3CDTF">2021-05-10T03:20:55Z</dcterms:modified>
</cp:coreProperties>
</file>