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317" r:id="rId2"/>
    <p:sldId id="275" r:id="rId3"/>
    <p:sldId id="314" r:id="rId4"/>
    <p:sldId id="265" r:id="rId5"/>
    <p:sldId id="399" r:id="rId6"/>
    <p:sldId id="266" r:id="rId7"/>
    <p:sldId id="284" r:id="rId8"/>
    <p:sldId id="285" r:id="rId9"/>
    <p:sldId id="286" r:id="rId10"/>
    <p:sldId id="287" r:id="rId11"/>
    <p:sldId id="300" r:id="rId12"/>
    <p:sldId id="288" r:id="rId13"/>
    <p:sldId id="289" r:id="rId14"/>
    <p:sldId id="290" r:id="rId15"/>
    <p:sldId id="1418" r:id="rId16"/>
    <p:sldId id="267" r:id="rId17"/>
    <p:sldId id="292" r:id="rId18"/>
    <p:sldId id="301" r:id="rId19"/>
    <p:sldId id="426" r:id="rId20"/>
    <p:sldId id="270" r:id="rId21"/>
    <p:sldId id="304" r:id="rId22"/>
    <p:sldId id="306" r:id="rId23"/>
    <p:sldId id="307" r:id="rId24"/>
    <p:sldId id="1414" r:id="rId25"/>
    <p:sldId id="1419" r:id="rId26"/>
    <p:sldId id="1416" r:id="rId27"/>
    <p:sldId id="1415" r:id="rId28"/>
    <p:sldId id="397" r:id="rId29"/>
    <p:sldId id="318" r:id="rId30"/>
    <p:sldId id="271" r:id="rId31"/>
    <p:sldId id="404" r:id="rId32"/>
    <p:sldId id="428" r:id="rId33"/>
    <p:sldId id="402" r:id="rId34"/>
    <p:sldId id="403" r:id="rId35"/>
    <p:sldId id="405" r:id="rId36"/>
    <p:sldId id="406" r:id="rId37"/>
    <p:sldId id="407" r:id="rId38"/>
    <p:sldId id="408" r:id="rId39"/>
    <p:sldId id="410" r:id="rId40"/>
    <p:sldId id="411" r:id="rId41"/>
    <p:sldId id="412" r:id="rId42"/>
    <p:sldId id="413" r:id="rId43"/>
    <p:sldId id="414" r:id="rId44"/>
    <p:sldId id="415" r:id="rId45"/>
    <p:sldId id="310" r:id="rId46"/>
    <p:sldId id="429" r:id="rId47"/>
    <p:sldId id="416" r:id="rId48"/>
    <p:sldId id="276" r:id="rId49"/>
    <p:sldId id="431" r:id="rId50"/>
    <p:sldId id="424" r:id="rId51"/>
    <p:sldId id="398" r:id="rId52"/>
    <p:sldId id="371" r:id="rId53"/>
    <p:sldId id="372" r:id="rId54"/>
    <p:sldId id="430" r:id="rId55"/>
    <p:sldId id="311" r:id="rId56"/>
    <p:sldId id="274" r:id="rId57"/>
    <p:sldId id="263" r:id="rId58"/>
    <p:sldId id="277" r:id="rId59"/>
    <p:sldId id="278" r:id="rId60"/>
    <p:sldId id="279" r:id="rId61"/>
    <p:sldId id="418" r:id="rId62"/>
    <p:sldId id="421" r:id="rId63"/>
    <p:sldId id="432" r:id="rId64"/>
    <p:sldId id="1239" r:id="rId65"/>
    <p:sldId id="1411" r:id="rId66"/>
    <p:sldId id="1240" r:id="rId67"/>
    <p:sldId id="1412" r:id="rId68"/>
    <p:sldId id="1413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39"/>
    <p:restoredTop sz="90205"/>
  </p:normalViewPr>
  <p:slideViewPr>
    <p:cSldViewPr snapToGrid="0" snapToObjects="1">
      <p:cViewPr varScale="1">
        <p:scale>
          <a:sx n="98" d="100"/>
          <a:sy n="98" d="100"/>
        </p:scale>
        <p:origin x="28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7560D5-6EB2-3B4E-B1B0-3A8E900BB8D0}" type="datetimeFigureOut">
              <a:rPr lang="en-US" smtClean="0"/>
              <a:t>5/4/21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85925-316D-574E-B624-7DB08D59B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0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jhu.edu/~langmea/resources/bwt_fm.pdf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jhu.edu/~langmea/resources/bwt_fm.pdf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jhu.edu/~langmea/resources/bwt_fm.pdf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jhu.edu/~langmea/resources/bwt_fm.pdf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675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pedigree with CF</a:t>
            </a:r>
          </a:p>
          <a:p>
            <a:r>
              <a:rPr lang="en-US" dirty="0"/>
              <a:t>Show height</a:t>
            </a:r>
          </a:p>
          <a:p>
            <a:r>
              <a:rPr lang="en-US" dirty="0"/>
              <a:t>Or</a:t>
            </a:r>
            <a:r>
              <a:rPr lang="en-US" baseline="0" dirty="0"/>
              <a:t> case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80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"/>
                <a:cs typeface="Gill Sans"/>
              </a:rPr>
              <a:t>We’ve been thinking about alignment to a somewhat mythical “reference” genome.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"/>
                <a:cs typeface="Gill Sans"/>
              </a:rPr>
              <a:t>Aligning to the reference inherently can introduce biases. E.g. reads with major variants compared to the reference will be difficult to align.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"/>
                <a:cs typeface="Gill Sans"/>
              </a:rPr>
              <a:t>Should we use a population-specific reference?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"/>
                <a:cs typeface="Gill Sans"/>
              </a:rPr>
              <a:t>Potential solution: aligning to a </a:t>
            </a:r>
            <a:r>
              <a:rPr lang="en-US" sz="2800" b="1" u="sng" dirty="0">
                <a:latin typeface="Gill Sans"/>
                <a:cs typeface="Gill Sans"/>
              </a:rPr>
              <a:t>“pan-genome”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"/>
                <a:cs typeface="Gill Sans"/>
              </a:rPr>
              <a:t>Build a “graph” containing info from a population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"/>
                <a:cs typeface="Gill Sans"/>
              </a:rPr>
              <a:t>Align reads to the graph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60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15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08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200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92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=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28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=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649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309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Gill Sans"/>
                <a:cs typeface="Gill Sans"/>
              </a:rPr>
              <a:t>N: total number of reads</a:t>
            </a:r>
          </a:p>
          <a:p>
            <a:r>
              <a:rPr lang="en-US" dirty="0">
                <a:latin typeface="Gill Sans"/>
                <a:cs typeface="Gill Sans"/>
              </a:rPr>
              <a:t>K: number of non-reference alleles</a:t>
            </a:r>
          </a:p>
          <a:p>
            <a:r>
              <a:rPr lang="en-US" dirty="0">
                <a:latin typeface="Gill Sans"/>
                <a:cs typeface="Gill Sans"/>
              </a:rPr>
              <a:t>E: error rate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21424-EAF0-DE46-83C6-D9E8C428F2C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676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Talked on Monday about NGS</a:t>
            </a:r>
          </a:p>
          <a:p>
            <a:r>
              <a:rPr lang="en-US" dirty="0"/>
              <a:t>Typically steps would be to first align the reads to the reference genome</a:t>
            </a:r>
          </a:p>
          <a:p>
            <a:r>
              <a:rPr lang="en-US" dirty="0"/>
              <a:t>Then do genotyping, to find variants from the ref genome</a:t>
            </a:r>
          </a:p>
          <a:p>
            <a:endParaRPr lang="en-US" dirty="0"/>
          </a:p>
          <a:p>
            <a:r>
              <a:rPr lang="en-US" dirty="0"/>
              <a:t>Today we’ll go in some more detail about these steps</a:t>
            </a:r>
          </a:p>
          <a:p>
            <a:r>
              <a:rPr lang="en-US" dirty="0"/>
              <a:t>Talk about canonical ways these things are done</a:t>
            </a:r>
          </a:p>
          <a:p>
            <a:r>
              <a:rPr lang="en-US" dirty="0"/>
              <a:t>Then talk about some alternative ways to consider both alignment and genotyping</a:t>
            </a:r>
          </a:p>
          <a:p>
            <a:endParaRPr lang="en-US" dirty="0"/>
          </a:p>
          <a:p>
            <a:r>
              <a:rPr lang="en-US" dirty="0"/>
              <a:t>Start first with sequence alignment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31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Gill Sans"/>
                <a:cs typeface="Gill Sans"/>
              </a:rPr>
              <a:t>N: total number of reads</a:t>
            </a:r>
          </a:p>
          <a:p>
            <a:r>
              <a:rPr lang="en-US" dirty="0">
                <a:latin typeface="Gill Sans"/>
                <a:cs typeface="Gill Sans"/>
              </a:rPr>
              <a:t>K: number of non-reference alleles</a:t>
            </a:r>
          </a:p>
          <a:p>
            <a:r>
              <a:rPr lang="en-US" dirty="0">
                <a:latin typeface="Gill Sans"/>
                <a:cs typeface="Gill Sans"/>
              </a:rPr>
              <a:t>E: error rate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21424-EAF0-DE46-83C6-D9E8C428F2C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464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=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736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Gill Sans"/>
                <a:cs typeface="Gill Sans"/>
              </a:rPr>
              <a:t>N: total number of reads</a:t>
            </a:r>
          </a:p>
          <a:p>
            <a:r>
              <a:rPr lang="en-US" dirty="0">
                <a:latin typeface="Gill Sans"/>
                <a:cs typeface="Gill Sans"/>
              </a:rPr>
              <a:t>K: number of non-reference alleles</a:t>
            </a:r>
          </a:p>
          <a:p>
            <a:r>
              <a:rPr lang="en-US" dirty="0">
                <a:latin typeface="Gill Sans"/>
                <a:cs typeface="Gill Sans"/>
              </a:rPr>
              <a:t>E: error rate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21424-EAF0-DE46-83C6-D9E8C428F2C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182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Gill Sans"/>
                <a:cs typeface="Gill Sans"/>
              </a:rPr>
              <a:t>N: total number of reads</a:t>
            </a:r>
          </a:p>
          <a:p>
            <a:r>
              <a:rPr lang="en-US" dirty="0">
                <a:latin typeface="Gill Sans"/>
                <a:cs typeface="Gill Sans"/>
              </a:rPr>
              <a:t>K: number of non-reference alleles</a:t>
            </a:r>
          </a:p>
          <a:p>
            <a:r>
              <a:rPr lang="en-US" dirty="0">
                <a:latin typeface="Gill Sans"/>
                <a:cs typeface="Gill Sans"/>
              </a:rPr>
              <a:t>E: error rate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21424-EAF0-DE46-83C6-D9E8C428F2C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491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Confusion matrix</a:t>
            </a:r>
          </a:p>
          <a:p>
            <a:r>
              <a:rPr lang="en-US" dirty="0"/>
              <a:t>Accuracy</a:t>
            </a:r>
          </a:p>
          <a:p>
            <a:r>
              <a:rPr lang="en-US" dirty="0"/>
              <a:t>Compare to </a:t>
            </a:r>
            <a:r>
              <a:rPr lang="en-US" dirty="0" err="1"/>
              <a:t>snp</a:t>
            </a:r>
            <a:r>
              <a:rPr lang="en-US" dirty="0"/>
              <a:t> genotype</a:t>
            </a:r>
          </a:p>
          <a:p>
            <a:r>
              <a:rPr lang="en-US" dirty="0"/>
              <a:t>Sanger </a:t>
            </a:r>
            <a:r>
              <a:rPr lang="en-US" dirty="0" err="1"/>
              <a:t>seq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21424-EAF0-DE46-83C6-D9E8C428F2C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157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495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540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777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236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021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Recall we had all these reads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732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502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1409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310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500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want to know where they come from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49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here:</a:t>
            </a:r>
          </a:p>
          <a:p>
            <a:r>
              <a:rPr lang="en-US" dirty="0">
                <a:hlinkClick r:id="rId3"/>
              </a:rPr>
              <a:t>http://www.cs.jhu.edu/~langmea/resources/bwt_fm.pdf</a:t>
            </a:r>
            <a:endParaRPr lang="en-US" dirty="0"/>
          </a:p>
          <a:p>
            <a:endParaRPr lang="en-US" dirty="0"/>
          </a:p>
          <a:p>
            <a:r>
              <a:rPr lang="en-US" dirty="0"/>
              <a:t>Overall idea is to make a transform of T</a:t>
            </a:r>
          </a:p>
          <a:p>
            <a:r>
              <a:rPr lang="en-US" dirty="0"/>
              <a:t>Applications: </a:t>
            </a:r>
          </a:p>
          <a:p>
            <a:pPr marL="285750" indent="-285750">
              <a:buFontTx/>
              <a:buChar char="-"/>
            </a:pPr>
            <a:r>
              <a:rPr lang="en-US" dirty="0"/>
              <a:t>Compression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indexing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21424-EAF0-DE46-83C6-D9E8C428F2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30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here:</a:t>
            </a:r>
          </a:p>
          <a:p>
            <a:r>
              <a:rPr lang="en-US" dirty="0">
                <a:hlinkClick r:id="rId3"/>
              </a:rPr>
              <a:t>http://www.cs.jhu.edu/~langmea/resources/bwt_fm.pdf</a:t>
            </a:r>
            <a:endParaRPr lang="en-US" dirty="0"/>
          </a:p>
          <a:p>
            <a:endParaRPr lang="en-US" dirty="0"/>
          </a:p>
          <a:p>
            <a:r>
              <a:rPr lang="en-US" dirty="0"/>
              <a:t>Convert banana to matrix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21424-EAF0-DE46-83C6-D9E8C428F2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50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here:</a:t>
            </a:r>
          </a:p>
          <a:p>
            <a:r>
              <a:rPr lang="en-US" dirty="0">
                <a:hlinkClick r:id="rId3"/>
              </a:rPr>
              <a:t>http://www.cs.jhu.edu/~langmea/resources/bwt_fm.pdf</a:t>
            </a:r>
            <a:endParaRPr lang="en-US" dirty="0"/>
          </a:p>
          <a:p>
            <a:endParaRPr lang="en-US" dirty="0"/>
          </a:p>
          <a:p>
            <a:r>
              <a:rPr lang="en-US" dirty="0"/>
              <a:t>Convert banana to matrix</a:t>
            </a:r>
          </a:p>
          <a:p>
            <a:endParaRPr lang="en-US" dirty="0"/>
          </a:p>
          <a:p>
            <a:r>
              <a:rPr lang="en-US" dirty="0"/>
              <a:t>BWT giving us the letter that comes right before that suffix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21424-EAF0-DE46-83C6-D9E8C428F2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99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here:</a:t>
            </a:r>
          </a:p>
          <a:p>
            <a:r>
              <a:rPr lang="en-US" dirty="0">
                <a:hlinkClick r:id="rId3"/>
              </a:rPr>
              <a:t>http://www.cs.jhu.edu/~langmea/resources/bwt_fm.pdf</a:t>
            </a:r>
            <a:endParaRPr lang="en-US" dirty="0"/>
          </a:p>
          <a:p>
            <a:endParaRPr lang="en-US" dirty="0"/>
          </a:p>
          <a:p>
            <a:r>
              <a:rPr lang="en-US" dirty="0"/>
              <a:t>Convert banana to matrix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21424-EAF0-DE46-83C6-D9E8C428F2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19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through tricks in </a:t>
            </a:r>
            <a:r>
              <a:rPr lang="en-US" dirty="0" err="1"/>
              <a:t>bwa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academic.oup.com</a:t>
            </a:r>
            <a:r>
              <a:rPr lang="en-US" dirty="0"/>
              <a:t>/bioinformatics/article-lookup/</a:t>
            </a:r>
            <a:r>
              <a:rPr lang="en-US" dirty="0" err="1"/>
              <a:t>doi</a:t>
            </a:r>
            <a:r>
              <a:rPr lang="en-US" dirty="0"/>
              <a:t>/10.1093/bioinformatics/btp324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21424-EAF0-DE46-83C6-D9E8C428F2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57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98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92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95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68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00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80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23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03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59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28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5/4/21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43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9CE87-CE99-C64F-A57D-7ADE40D57E03}" type="datetimeFigureOut">
              <a:rPr lang="en-US" smtClean="0"/>
              <a:t>5/4/21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nature15393" TargetMode="External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hyperlink" Target="https://ai.googleblog.com/2017/12/deepvariant-highly-accurate-genomes.html" TargetMode="Externa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tif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tif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6571" y="283254"/>
            <a:ext cx="868614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Gill Sans"/>
                <a:cs typeface="Gill Sans"/>
              </a:rPr>
              <a:t>Alignment and variant calling</a:t>
            </a:r>
          </a:p>
          <a:p>
            <a:r>
              <a:rPr lang="en-US" sz="2400" b="1" dirty="0">
                <a:latin typeface="Gill Sans"/>
                <a:cs typeface="Gill Sans"/>
              </a:rPr>
              <a:t>(05/05/21)</a:t>
            </a:r>
          </a:p>
          <a:p>
            <a:endParaRPr lang="en-US" sz="2800" b="1" dirty="0">
              <a:latin typeface="Gill Sans"/>
              <a:cs typeface="Gill Sans"/>
            </a:endParaRPr>
          </a:p>
          <a:p>
            <a:r>
              <a:rPr lang="en-US" sz="2800" b="1" dirty="0">
                <a:latin typeface="Gill Sans"/>
                <a:cs typeface="Gill Sans"/>
              </a:rPr>
              <a:t>Today’s schedule: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Sequence alignment (BWT + local realignment)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Break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Variant calling (SNPs) + error sources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Calling other types of variants</a:t>
            </a:r>
          </a:p>
          <a:p>
            <a:endParaRPr lang="en-US" sz="2800" dirty="0">
              <a:latin typeface="Gill Sans"/>
              <a:cs typeface="Gill Sans"/>
            </a:endParaRPr>
          </a:p>
          <a:p>
            <a:r>
              <a:rPr lang="en-US" sz="2800" b="1" dirty="0">
                <a:latin typeface="Gill Sans"/>
                <a:cs typeface="Gill Sans"/>
              </a:rPr>
              <a:t>Announcements: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Proposals due tonight.  Will set up times to discuss shortly.</a:t>
            </a:r>
          </a:p>
        </p:txBody>
      </p:sp>
    </p:spTree>
    <p:extLst>
      <p:ext uri="{BB962C8B-B14F-4D97-AF65-F5344CB8AC3E}">
        <p14:creationId xmlns:p14="http://schemas.microsoft.com/office/powerpoint/2010/main" val="544093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Reversing the BWT with LF mapping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76966" y="2571014"/>
            <a:ext cx="835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Step 1: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35885" y="2940346"/>
            <a:ext cx="26318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B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2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schemeClr val="bg1"/>
                </a:solidFill>
                <a:latin typeface="Courier New"/>
                <a:cs typeface="Courier New"/>
              </a:rPr>
              <a:t>0</a:t>
            </a:r>
          </a:p>
          <a:p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schemeClr val="bg1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latin typeface="Courier New"/>
                <a:cs typeface="Courier New"/>
              </a:rPr>
              <a:t>B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2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A</a:t>
            </a:r>
            <a:r>
              <a:rPr lang="en-US" baseline="-25000" dirty="0">
                <a:latin typeface="Courier New"/>
                <a:cs typeface="Courier New"/>
              </a:rPr>
              <a:t>2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schemeClr val="bg1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latin typeface="Courier New"/>
                <a:cs typeface="Courier New"/>
              </a:rPr>
              <a:t>B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N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2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schemeClr val="bg1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latin typeface="Courier New"/>
                <a:cs typeface="Courier New"/>
              </a:rPr>
              <a:t>B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A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2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schemeClr val="bg1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latin typeface="Courier New"/>
                <a:cs typeface="Courier New"/>
              </a:rPr>
              <a:t>B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N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2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schemeClr val="bg1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latin typeface="Courier New"/>
                <a:cs typeface="Courier New"/>
              </a:rPr>
              <a:t>B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A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2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schemeClr val="bg1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latin typeface="Courier New"/>
                <a:cs typeface="Courier New"/>
              </a:rPr>
              <a:t>B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55374" y="2571014"/>
            <a:ext cx="835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Step 2:</a:t>
            </a:r>
          </a:p>
        </p:txBody>
      </p:sp>
      <p:sp>
        <p:nvSpPr>
          <p:cNvPr id="9" name="Rectangle 8"/>
          <p:cNvSpPr/>
          <p:nvPr/>
        </p:nvSpPr>
        <p:spPr>
          <a:xfrm>
            <a:off x="247282" y="1223414"/>
            <a:ext cx="75587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Create the BWM, but this time include order of each character</a:t>
            </a:r>
          </a:p>
          <a:p>
            <a:r>
              <a:rPr lang="en-US" b="1" dirty="0">
                <a:latin typeface="Gill Sans"/>
                <a:cs typeface="Gill Sans"/>
              </a:rPr>
              <a:t>e.g.: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30090" y="1877359"/>
            <a:ext cx="3324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/>
                <a:cs typeface="Courier New"/>
              </a:rPr>
              <a:t>B</a:t>
            </a:r>
            <a:r>
              <a:rPr lang="en-US" sz="2400" baseline="-25000" dirty="0">
                <a:latin typeface="Courier New"/>
                <a:cs typeface="Courier New"/>
              </a:rPr>
              <a:t>0</a:t>
            </a:r>
            <a:r>
              <a:rPr lang="en-US" sz="2400" dirty="0">
                <a:latin typeface="Courier New"/>
                <a:cs typeface="Courier New"/>
              </a:rPr>
              <a:t> A</a:t>
            </a:r>
            <a:r>
              <a:rPr lang="en-US" sz="2400" baseline="-25000" dirty="0">
                <a:latin typeface="Courier New"/>
                <a:cs typeface="Courier New"/>
              </a:rPr>
              <a:t>0</a:t>
            </a:r>
            <a:r>
              <a:rPr lang="en-US" sz="2400" dirty="0">
                <a:latin typeface="Courier New"/>
                <a:cs typeface="Courier New"/>
              </a:rPr>
              <a:t> N</a:t>
            </a:r>
            <a:r>
              <a:rPr lang="en-US" sz="2400" baseline="-25000" dirty="0">
                <a:latin typeface="Courier New"/>
                <a:cs typeface="Courier New"/>
              </a:rPr>
              <a:t>0</a:t>
            </a:r>
            <a:r>
              <a:rPr lang="en-US" sz="2400" dirty="0">
                <a:latin typeface="Courier New"/>
                <a:cs typeface="Courier New"/>
              </a:rPr>
              <a:t> A</a:t>
            </a:r>
            <a:r>
              <a:rPr lang="en-US" sz="2400" baseline="-25000" dirty="0">
                <a:latin typeface="Courier New"/>
                <a:cs typeface="Courier New"/>
              </a:rPr>
              <a:t>1</a:t>
            </a:r>
            <a:r>
              <a:rPr lang="en-US" sz="2400" dirty="0">
                <a:latin typeface="Courier New"/>
                <a:cs typeface="Courier New"/>
              </a:rPr>
              <a:t> N</a:t>
            </a:r>
            <a:r>
              <a:rPr lang="en-US" sz="2400" baseline="-25000" dirty="0">
                <a:latin typeface="Courier New"/>
                <a:cs typeface="Courier New"/>
              </a:rPr>
              <a:t>1</a:t>
            </a:r>
            <a:r>
              <a:rPr lang="en-US" sz="2400" dirty="0">
                <a:latin typeface="Courier New"/>
                <a:cs typeface="Courier New"/>
              </a:rPr>
              <a:t> A</a:t>
            </a:r>
            <a:r>
              <a:rPr lang="en-US" sz="2400" baseline="-25000" dirty="0">
                <a:latin typeface="Courier New"/>
                <a:cs typeface="Courier New"/>
              </a:rPr>
              <a:t>2</a:t>
            </a:r>
            <a:r>
              <a:rPr lang="en-US" sz="2400" dirty="0">
                <a:latin typeface="Courier New"/>
                <a:cs typeface="Courier New"/>
              </a:rPr>
              <a:t> $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18183" y="2940346"/>
            <a:ext cx="26318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schemeClr val="bg1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latin typeface="Courier New"/>
                <a:cs typeface="Courier New"/>
              </a:rPr>
              <a:t>B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2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A</a:t>
            </a:r>
            <a:r>
              <a:rPr lang="en-US" baseline="-25000" dirty="0">
                <a:latin typeface="Courier New"/>
                <a:cs typeface="Courier New"/>
              </a:rPr>
              <a:t>2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schemeClr val="bg1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latin typeface="Courier New"/>
                <a:cs typeface="Courier New"/>
              </a:rPr>
              <a:t>B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A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2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schemeClr val="bg1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latin typeface="Courier New"/>
                <a:cs typeface="Courier New"/>
              </a:rPr>
              <a:t>B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A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2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schemeClr val="bg1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latin typeface="Courier New"/>
                <a:cs typeface="Courier New"/>
              </a:rPr>
              <a:t>B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endParaRPr lang="en-US" dirty="0"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B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2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schemeClr val="bg1"/>
                </a:solidFill>
                <a:latin typeface="Courier New"/>
                <a:cs typeface="Courier New"/>
              </a:rPr>
              <a:t>0</a:t>
            </a:r>
          </a:p>
          <a:p>
            <a:r>
              <a:rPr lang="en-US" dirty="0">
                <a:latin typeface="Courier New"/>
                <a:cs typeface="Courier New"/>
              </a:rPr>
              <a:t>N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2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schemeClr val="bg1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latin typeface="Courier New"/>
                <a:cs typeface="Courier New"/>
              </a:rPr>
              <a:t>B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N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2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schemeClr val="bg1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latin typeface="Courier New"/>
                <a:cs typeface="Courier New"/>
              </a:rPr>
              <a:t>B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1487" y="5323994"/>
            <a:ext cx="70642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LF Property</a:t>
            </a:r>
            <a:r>
              <a:rPr lang="en-US" dirty="0">
                <a:latin typeface="Gill Sans"/>
                <a:cs typeface="Gill Sans"/>
              </a:rPr>
              <a:t>: the </a:t>
            </a:r>
            <a:r>
              <a:rPr lang="en-US" i="1" dirty="0" err="1">
                <a:latin typeface="Gill Sans"/>
                <a:cs typeface="Gill Sans"/>
              </a:rPr>
              <a:t>i</a:t>
            </a:r>
            <a:r>
              <a:rPr lang="en-US" dirty="0" err="1">
                <a:latin typeface="Gill Sans"/>
                <a:cs typeface="Gill Sans"/>
              </a:rPr>
              <a:t>th</a:t>
            </a:r>
            <a:r>
              <a:rPr lang="en-US" dirty="0">
                <a:latin typeface="Gill Sans"/>
                <a:cs typeface="Gill Sans"/>
              </a:rPr>
              <a:t> occurrence of a character </a:t>
            </a:r>
            <a:r>
              <a:rPr lang="en-US" i="1" dirty="0">
                <a:latin typeface="Gill Sans"/>
                <a:cs typeface="Gill Sans"/>
              </a:rPr>
              <a:t>c</a:t>
            </a:r>
            <a:r>
              <a:rPr lang="en-US" dirty="0">
                <a:latin typeface="Gill Sans"/>
                <a:cs typeface="Gill Sans"/>
              </a:rPr>
              <a:t> in the last column (L) has the same rank as the </a:t>
            </a:r>
            <a:r>
              <a:rPr lang="en-US" i="1" dirty="0" err="1">
                <a:latin typeface="Gill Sans"/>
                <a:cs typeface="Gill Sans"/>
              </a:rPr>
              <a:t>i</a:t>
            </a:r>
            <a:r>
              <a:rPr lang="en-US" dirty="0" err="1">
                <a:latin typeface="Gill Sans"/>
                <a:cs typeface="Gill Sans"/>
              </a:rPr>
              <a:t>th</a:t>
            </a:r>
            <a:r>
              <a:rPr lang="en-US" dirty="0">
                <a:latin typeface="Gill Sans"/>
                <a:cs typeface="Gill Sans"/>
              </a:rPr>
              <a:t> occurrence of </a:t>
            </a:r>
            <a:r>
              <a:rPr lang="en-US" i="1" dirty="0">
                <a:latin typeface="Gill Sans"/>
                <a:cs typeface="Gill Sans"/>
              </a:rPr>
              <a:t>c</a:t>
            </a:r>
            <a:r>
              <a:rPr lang="en-US" dirty="0">
                <a:latin typeface="Gill Sans"/>
                <a:cs typeface="Gill Sans"/>
              </a:rPr>
              <a:t> in the first column (F)</a:t>
            </a:r>
          </a:p>
          <a:p>
            <a:endParaRPr lang="en-US" dirty="0">
              <a:latin typeface="Gill Sans"/>
              <a:cs typeface="Gill Sans"/>
            </a:endParaRPr>
          </a:p>
          <a:p>
            <a:r>
              <a:rPr lang="en-US" dirty="0">
                <a:latin typeface="Gill Sans"/>
                <a:cs typeface="Gill Sans"/>
              </a:rPr>
              <a:t>e.g. for A, has order 2, 1, 0 in both L and F</a:t>
            </a:r>
          </a:p>
          <a:p>
            <a:r>
              <a:rPr lang="en-US" dirty="0">
                <a:latin typeface="Gill Sans"/>
                <a:cs typeface="Gill Sans"/>
              </a:rPr>
              <a:t>e.g. for N, has order 1, 0 in both L and F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21937" y="3032072"/>
            <a:ext cx="381000" cy="188080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18587" y="3032072"/>
            <a:ext cx="381000" cy="188080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9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Reversing the BWT with LF mapping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7861" y="1492712"/>
            <a:ext cx="406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urier New"/>
                <a:cs typeface="Courier New"/>
              </a:rPr>
              <a:t>T = </a:t>
            </a:r>
            <a:r>
              <a:rPr lang="en-US" sz="2400" dirty="0">
                <a:latin typeface="Courier New"/>
                <a:cs typeface="Courier New"/>
              </a:rPr>
              <a:t>B</a:t>
            </a:r>
            <a:r>
              <a:rPr lang="en-US" sz="2400" baseline="-25000" dirty="0">
                <a:latin typeface="Courier New"/>
                <a:cs typeface="Courier New"/>
              </a:rPr>
              <a:t>0</a:t>
            </a:r>
            <a:r>
              <a:rPr lang="en-US" sz="2400" dirty="0">
                <a:latin typeface="Courier New"/>
                <a:cs typeface="Courier New"/>
              </a:rPr>
              <a:t> A</a:t>
            </a:r>
            <a:r>
              <a:rPr lang="en-US" sz="2400" baseline="-25000" dirty="0">
                <a:latin typeface="Courier New"/>
                <a:cs typeface="Courier New"/>
              </a:rPr>
              <a:t>0</a:t>
            </a:r>
            <a:r>
              <a:rPr lang="en-US" sz="2400" dirty="0">
                <a:latin typeface="Courier New"/>
                <a:cs typeface="Courier New"/>
              </a:rPr>
              <a:t> N</a:t>
            </a:r>
            <a:r>
              <a:rPr lang="en-US" sz="2400" baseline="-25000" dirty="0">
                <a:latin typeface="Courier New"/>
                <a:cs typeface="Courier New"/>
              </a:rPr>
              <a:t>0</a:t>
            </a:r>
            <a:r>
              <a:rPr lang="en-US" sz="2400" dirty="0">
                <a:latin typeface="Courier New"/>
                <a:cs typeface="Courier New"/>
              </a:rPr>
              <a:t> A</a:t>
            </a:r>
            <a:r>
              <a:rPr lang="en-US" sz="2400" baseline="-25000" dirty="0">
                <a:latin typeface="Courier New"/>
                <a:cs typeface="Courier New"/>
              </a:rPr>
              <a:t>1</a:t>
            </a:r>
            <a:r>
              <a:rPr lang="en-US" sz="2400" dirty="0">
                <a:latin typeface="Courier New"/>
                <a:cs typeface="Courier New"/>
              </a:rPr>
              <a:t> N</a:t>
            </a:r>
            <a:r>
              <a:rPr lang="en-US" sz="2400" baseline="-25000" dirty="0">
                <a:latin typeface="Courier New"/>
                <a:cs typeface="Courier New"/>
              </a:rPr>
              <a:t>1</a:t>
            </a:r>
            <a:r>
              <a:rPr lang="en-US" sz="2400" dirty="0">
                <a:latin typeface="Courier New"/>
                <a:cs typeface="Courier New"/>
              </a:rPr>
              <a:t> A</a:t>
            </a:r>
            <a:r>
              <a:rPr lang="en-US" sz="2400" baseline="-25000" dirty="0">
                <a:latin typeface="Courier New"/>
                <a:cs typeface="Courier New"/>
              </a:rPr>
              <a:t>2</a:t>
            </a:r>
            <a:r>
              <a:rPr lang="en-US" sz="2400" dirty="0">
                <a:latin typeface="Courier New"/>
                <a:cs typeface="Courier New"/>
              </a:rPr>
              <a:t> $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3099" y="2342007"/>
            <a:ext cx="26318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schemeClr val="bg1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latin typeface="Courier New"/>
                <a:cs typeface="Courier New"/>
              </a:rPr>
              <a:t>B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2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A</a:t>
            </a:r>
            <a:r>
              <a:rPr lang="en-US" baseline="-25000" dirty="0">
                <a:latin typeface="Courier New"/>
                <a:cs typeface="Courier New"/>
              </a:rPr>
              <a:t>2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schemeClr val="bg1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latin typeface="Courier New"/>
                <a:cs typeface="Courier New"/>
              </a:rPr>
              <a:t>B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A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2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schemeClr val="bg1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latin typeface="Courier New"/>
                <a:cs typeface="Courier New"/>
              </a:rPr>
              <a:t>B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A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2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schemeClr val="bg1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latin typeface="Courier New"/>
                <a:cs typeface="Courier New"/>
              </a:rPr>
              <a:t>B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endParaRPr lang="en-US" dirty="0"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B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2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schemeClr val="bg1"/>
                </a:solidFill>
                <a:latin typeface="Courier New"/>
                <a:cs typeface="Courier New"/>
              </a:rPr>
              <a:t>0</a:t>
            </a:r>
          </a:p>
          <a:p>
            <a:r>
              <a:rPr lang="en-US" dirty="0">
                <a:latin typeface="Courier New"/>
                <a:cs typeface="Courier New"/>
              </a:rPr>
              <a:t>N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2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schemeClr val="bg1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latin typeface="Courier New"/>
                <a:cs typeface="Courier New"/>
              </a:rPr>
              <a:t>B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N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2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schemeClr val="bg1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latin typeface="Courier New"/>
                <a:cs typeface="Courier New"/>
              </a:rPr>
              <a:t>B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9932" y="3110014"/>
            <a:ext cx="1154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BWM(T)=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52518" y="2079735"/>
            <a:ext cx="1214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col (F)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9426" y="2079735"/>
            <a:ext cx="117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Last col (L)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54436" y="2079735"/>
            <a:ext cx="1639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Rank in last col.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14151" y="2363597"/>
            <a:ext cx="41553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</a:p>
          <a:p>
            <a:r>
              <a:rPr lang="en-US" dirty="0">
                <a:latin typeface="Courier New"/>
                <a:cs typeface="Courier New"/>
              </a:rPr>
              <a:t>A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A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A</a:t>
            </a:r>
          </a:p>
          <a:p>
            <a:r>
              <a:rPr lang="en-US" dirty="0">
                <a:latin typeface="Courier New"/>
                <a:cs typeface="Courier New"/>
              </a:rPr>
              <a:t>B</a:t>
            </a:r>
            <a:r>
              <a:rPr lang="en-US" baseline="-25000" dirty="0">
                <a:solidFill>
                  <a:schemeClr val="bg1"/>
                </a:solidFill>
                <a:latin typeface="Courier New"/>
                <a:cs typeface="Courier New"/>
              </a:rPr>
              <a:t>0</a:t>
            </a:r>
          </a:p>
          <a:p>
            <a:r>
              <a:rPr lang="en-US" dirty="0">
                <a:latin typeface="Courier New"/>
                <a:cs typeface="Courier New"/>
              </a:rPr>
              <a:t>N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N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5180" y="2388017"/>
            <a:ext cx="3257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A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N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N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B</a:t>
            </a:r>
          </a:p>
          <a:p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endParaRPr lang="en-US" baseline="-25000" dirty="0">
              <a:solidFill>
                <a:schemeClr val="bg1"/>
              </a:solidFill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A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A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44624" y="2406332"/>
            <a:ext cx="3231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0</a:t>
            </a:r>
          </a:p>
          <a:p>
            <a:r>
              <a:rPr lang="en-US" dirty="0">
                <a:latin typeface="Courier New"/>
                <a:cs typeface="Courier New"/>
              </a:rPr>
              <a:t>0</a:t>
            </a:r>
          </a:p>
          <a:p>
            <a:r>
              <a:rPr lang="en-US" dirty="0">
                <a:latin typeface="Courier New"/>
                <a:cs typeface="Courier New"/>
              </a:rPr>
              <a:t>1</a:t>
            </a:r>
          </a:p>
          <a:p>
            <a:r>
              <a:rPr lang="en-US" dirty="0">
                <a:latin typeface="Courier New"/>
                <a:cs typeface="Courier New"/>
              </a:rPr>
              <a:t>0</a:t>
            </a:r>
          </a:p>
          <a:p>
            <a:r>
              <a:rPr lang="en-US" dirty="0">
                <a:latin typeface="Courier New"/>
                <a:cs typeface="Courier New"/>
              </a:rPr>
              <a:t>0</a:t>
            </a:r>
          </a:p>
          <a:p>
            <a:r>
              <a:rPr lang="en-US" dirty="0">
                <a:latin typeface="Courier New"/>
                <a:cs typeface="Courier New"/>
              </a:rPr>
              <a:t>1</a:t>
            </a:r>
          </a:p>
          <a:p>
            <a:r>
              <a:rPr lang="en-US" dirty="0">
                <a:latin typeface="Courier New"/>
                <a:cs typeface="Courier New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6771" y="4765912"/>
            <a:ext cx="833590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Start with the first row, with $ in first column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Last column of first row must have character to the left in T, so A$.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Rank of A is 0, so must correspond to 1</a:t>
            </a:r>
            <a:r>
              <a:rPr lang="en-US" baseline="30000" dirty="0">
                <a:latin typeface="Gill Sans"/>
                <a:cs typeface="Gill Sans"/>
              </a:rPr>
              <a:t>st</a:t>
            </a:r>
            <a:r>
              <a:rPr lang="en-US" dirty="0">
                <a:latin typeface="Gill Sans"/>
                <a:cs typeface="Gill Sans"/>
              </a:rPr>
              <a:t> “A” in F.  So we get NA$.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Rank of N is 0, so must correspond to 1</a:t>
            </a:r>
            <a:r>
              <a:rPr lang="en-US" baseline="30000" dirty="0">
                <a:latin typeface="Gill Sans"/>
                <a:cs typeface="Gill Sans"/>
              </a:rPr>
              <a:t>st</a:t>
            </a:r>
            <a:r>
              <a:rPr lang="en-US" dirty="0">
                <a:latin typeface="Gill Sans"/>
                <a:cs typeface="Gill Sans"/>
              </a:rPr>
              <a:t> “N” in F. So we get ANA$.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Repeat steps to get BANANA$</a:t>
            </a:r>
          </a:p>
          <a:p>
            <a:endParaRPr lang="en-US" dirty="0">
              <a:latin typeface="Gill Sans"/>
              <a:cs typeface="Gill San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76951" y="2411533"/>
            <a:ext cx="381000" cy="188080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0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  <p:bldP spid="17" grpId="0"/>
      <p:bldP spid="18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Searching using LF mapping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21010" y="1090925"/>
            <a:ext cx="406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urier New"/>
                <a:cs typeface="Courier New"/>
              </a:rPr>
              <a:t>T = </a:t>
            </a:r>
            <a:r>
              <a:rPr lang="en-US" sz="2400" dirty="0">
                <a:latin typeface="Courier New"/>
                <a:cs typeface="Courier New"/>
              </a:rPr>
              <a:t>B</a:t>
            </a:r>
            <a:r>
              <a:rPr lang="en-US" sz="2400" baseline="-25000" dirty="0">
                <a:latin typeface="Courier New"/>
                <a:cs typeface="Courier New"/>
              </a:rPr>
              <a:t>0</a:t>
            </a:r>
            <a:r>
              <a:rPr lang="en-US" sz="2400" dirty="0">
                <a:latin typeface="Courier New"/>
                <a:cs typeface="Courier New"/>
              </a:rPr>
              <a:t> A</a:t>
            </a:r>
            <a:r>
              <a:rPr lang="en-US" sz="2400" baseline="-25000" dirty="0">
                <a:latin typeface="Courier New"/>
                <a:cs typeface="Courier New"/>
              </a:rPr>
              <a:t>0</a:t>
            </a:r>
            <a:r>
              <a:rPr lang="en-US" sz="2400" dirty="0">
                <a:latin typeface="Courier New"/>
                <a:cs typeface="Courier New"/>
              </a:rPr>
              <a:t> N</a:t>
            </a:r>
            <a:r>
              <a:rPr lang="en-US" sz="2400" baseline="-25000" dirty="0">
                <a:latin typeface="Courier New"/>
                <a:cs typeface="Courier New"/>
              </a:rPr>
              <a:t>0</a:t>
            </a:r>
            <a:r>
              <a:rPr lang="en-US" sz="2400" dirty="0">
                <a:latin typeface="Courier New"/>
                <a:cs typeface="Courier New"/>
              </a:rPr>
              <a:t> A</a:t>
            </a:r>
            <a:r>
              <a:rPr lang="en-US" sz="2400" baseline="-25000" dirty="0">
                <a:latin typeface="Courier New"/>
                <a:cs typeface="Courier New"/>
              </a:rPr>
              <a:t>1</a:t>
            </a:r>
            <a:r>
              <a:rPr lang="en-US" sz="2400" dirty="0">
                <a:latin typeface="Courier New"/>
                <a:cs typeface="Courier New"/>
              </a:rPr>
              <a:t> N</a:t>
            </a:r>
            <a:r>
              <a:rPr lang="en-US" sz="2400" baseline="-25000" dirty="0">
                <a:latin typeface="Courier New"/>
                <a:cs typeface="Courier New"/>
              </a:rPr>
              <a:t>1</a:t>
            </a:r>
            <a:r>
              <a:rPr lang="en-US" sz="2400" dirty="0">
                <a:latin typeface="Courier New"/>
                <a:cs typeface="Courier New"/>
              </a:rPr>
              <a:t> A</a:t>
            </a:r>
            <a:r>
              <a:rPr lang="en-US" sz="2400" baseline="-25000" dirty="0">
                <a:latin typeface="Courier New"/>
                <a:cs typeface="Courier New"/>
              </a:rPr>
              <a:t>2</a:t>
            </a:r>
            <a:r>
              <a:rPr lang="en-US" sz="2400" dirty="0">
                <a:latin typeface="Courier New"/>
                <a:cs typeface="Courier New"/>
              </a:rPr>
              <a:t> $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87258" y="2332201"/>
            <a:ext cx="26318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schemeClr val="bg1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latin typeface="Courier New"/>
                <a:cs typeface="Courier New"/>
              </a:rPr>
              <a:t>B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2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A</a:t>
            </a:r>
            <a:r>
              <a:rPr lang="en-US" baseline="-25000" dirty="0">
                <a:latin typeface="Courier New"/>
                <a:cs typeface="Courier New"/>
              </a:rPr>
              <a:t>2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schemeClr val="bg1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latin typeface="Courier New"/>
                <a:cs typeface="Courier New"/>
              </a:rPr>
              <a:t>B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A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2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schemeClr val="bg1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latin typeface="Courier New"/>
                <a:cs typeface="Courier New"/>
              </a:rPr>
              <a:t>B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A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2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schemeClr val="bg1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latin typeface="Courier New"/>
                <a:cs typeface="Courier New"/>
              </a:rPr>
              <a:t>B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endParaRPr lang="en-US" dirty="0"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B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2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schemeClr val="bg1"/>
                </a:solidFill>
                <a:latin typeface="Courier New"/>
                <a:cs typeface="Courier New"/>
              </a:rPr>
              <a:t>0</a:t>
            </a:r>
          </a:p>
          <a:p>
            <a:r>
              <a:rPr lang="en-US" dirty="0">
                <a:latin typeface="Courier New"/>
                <a:cs typeface="Courier New"/>
              </a:rPr>
              <a:t>N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2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schemeClr val="bg1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latin typeface="Courier New"/>
                <a:cs typeface="Courier New"/>
              </a:rPr>
              <a:t>B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N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N</a:t>
            </a:r>
            <a:r>
              <a:rPr lang="en-US" baseline="-25000" dirty="0">
                <a:latin typeface="Courier New"/>
                <a:cs typeface="Courier New"/>
              </a:rPr>
              <a:t>1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2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baseline="-25000" dirty="0">
                <a:solidFill>
                  <a:schemeClr val="bg1"/>
                </a:solidFill>
                <a:latin typeface="Courier New"/>
                <a:cs typeface="Courier New"/>
              </a:rPr>
              <a:t>0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latin typeface="Courier New"/>
                <a:cs typeface="Courier New"/>
              </a:rPr>
              <a:t>B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r>
              <a:rPr lang="en-US" dirty="0">
                <a:latin typeface="Courier New"/>
                <a:cs typeface="Courier New"/>
              </a:rPr>
              <a:t> A</a:t>
            </a:r>
            <a:r>
              <a:rPr lang="en-US" baseline="-25000" dirty="0">
                <a:latin typeface="Courier New"/>
                <a:cs typeface="Courier New"/>
              </a:rPr>
              <a:t>0</a:t>
            </a:r>
            <a:endParaRPr lang="en-US" dirty="0">
              <a:solidFill>
                <a:srgbClr val="FF0000"/>
              </a:solidFill>
              <a:latin typeface="Courier New"/>
              <a:cs typeface="Courier Ne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44091" y="3100208"/>
            <a:ext cx="1154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BWT(T)=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40576" y="2069929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46289" y="2069929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Rank in last col.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36477" y="2396526"/>
            <a:ext cx="3231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0</a:t>
            </a:r>
          </a:p>
          <a:p>
            <a:r>
              <a:rPr lang="en-US" dirty="0">
                <a:latin typeface="Courier New"/>
                <a:cs typeface="Courier New"/>
              </a:rPr>
              <a:t>0</a:t>
            </a:r>
          </a:p>
          <a:p>
            <a:r>
              <a:rPr lang="en-US" dirty="0">
                <a:latin typeface="Courier New"/>
                <a:cs typeface="Courier New"/>
              </a:rPr>
              <a:t>1</a:t>
            </a:r>
          </a:p>
          <a:p>
            <a:r>
              <a:rPr lang="en-US" dirty="0">
                <a:latin typeface="Courier New"/>
                <a:cs typeface="Courier New"/>
              </a:rPr>
              <a:t>0</a:t>
            </a:r>
          </a:p>
          <a:p>
            <a:r>
              <a:rPr lang="en-US" dirty="0">
                <a:latin typeface="Courier New"/>
                <a:cs typeface="Courier New"/>
              </a:rPr>
              <a:t>0</a:t>
            </a:r>
          </a:p>
          <a:p>
            <a:r>
              <a:rPr lang="en-US" dirty="0">
                <a:latin typeface="Courier New"/>
                <a:cs typeface="Courier New"/>
              </a:rPr>
              <a:t>1</a:t>
            </a:r>
          </a:p>
          <a:p>
            <a:r>
              <a:rPr lang="en-US" dirty="0">
                <a:latin typeface="Courier New"/>
                <a:cs typeface="Courier New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07846" y="2069929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19149" y="1652112"/>
            <a:ext cx="2872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Searching for </a:t>
            </a:r>
            <a:r>
              <a:rPr lang="en-US" dirty="0">
                <a:latin typeface="Gill Sans"/>
                <a:cs typeface="Gill Sans"/>
              </a:rPr>
              <a:t>P = </a:t>
            </a:r>
            <a:r>
              <a:rPr lang="en-US" dirty="0">
                <a:latin typeface="Courier New"/>
                <a:cs typeface="Courier New"/>
              </a:rPr>
              <a:t>N A N</a:t>
            </a:r>
            <a:endParaRPr lang="en-US" b="1" dirty="0">
              <a:latin typeface="Courier New"/>
              <a:cs typeface="Courier New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6145" y="4372381"/>
            <a:ext cx="738175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Backwards matching:</a:t>
            </a:r>
            <a:r>
              <a:rPr lang="en-US" dirty="0">
                <a:latin typeface="Gill Sans"/>
                <a:cs typeface="Gill Sans"/>
              </a:rPr>
              <a:t> repeatedly apply LF mapping to range of rows prefixed by successively longer suffixes of P. </a:t>
            </a:r>
          </a:p>
          <a:p>
            <a:endParaRPr lang="en-US" sz="1600" b="1" dirty="0">
              <a:latin typeface="Gill Sans"/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Gill Sans"/>
                <a:cs typeface="Gill Sans"/>
              </a:rPr>
              <a:t>First find rows beginning with shortest suffix of P, “N”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Gill Sans"/>
                <a:cs typeface="Gill Sans"/>
              </a:rPr>
              <a:t>From “L”, see both are </a:t>
            </a:r>
            <a:r>
              <a:rPr lang="en-US" sz="1600" dirty="0" err="1">
                <a:latin typeface="Gill Sans"/>
                <a:cs typeface="Gill Sans"/>
              </a:rPr>
              <a:t>preceeded</a:t>
            </a:r>
            <a:r>
              <a:rPr lang="en-US" sz="1600" dirty="0">
                <a:latin typeface="Gill Sans"/>
                <a:cs typeface="Gill Sans"/>
              </a:rPr>
              <a:t> by “A”, corresponding to “A1” and “A2”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Gill Sans"/>
                <a:cs typeface="Gill Sans"/>
              </a:rPr>
              <a:t>Now find all rows beginning with next-longest suffix of P, “AN”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Gill Sans"/>
                <a:cs typeface="Gill Sans"/>
              </a:rPr>
              <a:t>See only one is </a:t>
            </a:r>
            <a:r>
              <a:rPr lang="en-US" sz="1600" dirty="0" err="1">
                <a:latin typeface="Gill Sans"/>
                <a:cs typeface="Gill Sans"/>
              </a:rPr>
              <a:t>preceeded</a:t>
            </a:r>
            <a:r>
              <a:rPr lang="en-US" sz="1600" dirty="0">
                <a:latin typeface="Gill Sans"/>
                <a:cs typeface="Gill Sans"/>
              </a:rPr>
              <a:t> by “N”, corresponding to “N1”</a:t>
            </a:r>
          </a:p>
          <a:p>
            <a:endParaRPr lang="en-US" dirty="0">
              <a:latin typeface="Gill Sans"/>
              <a:cs typeface="Gill Sans"/>
            </a:endParaRPr>
          </a:p>
          <a:p>
            <a:r>
              <a:rPr lang="en-US" dirty="0">
                <a:latin typeface="Gill Sans"/>
                <a:cs typeface="Gill Sans"/>
              </a:rPr>
              <a:t>Number of rows remaining = number of occurrences of P in T. 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831303" y="2463487"/>
            <a:ext cx="1876543" cy="1988590"/>
          </a:xfrm>
          <a:prstGeom prst="rect">
            <a:avLst/>
          </a:prstGeom>
          <a:solidFill>
            <a:srgbClr val="FFFFFF">
              <a:alpha val="6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398411" y="3775603"/>
            <a:ext cx="2720735" cy="58792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398411" y="2963334"/>
            <a:ext cx="2720735" cy="58792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398411" y="4054050"/>
            <a:ext cx="2720735" cy="30947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5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String search with FM-index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3253" y="1234730"/>
            <a:ext cx="772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Searching with LF-mapping requires O(m) time, where m=|T| </a:t>
            </a:r>
            <a:r>
              <a:rPr lang="en-US" dirty="0">
                <a:latin typeface="Gill Sans"/>
                <a:cs typeface="Gill Sans"/>
                <a:sym typeface="Wingdings"/>
              </a:rPr>
              <a:t>. We’d like O(|P|)</a:t>
            </a:r>
          </a:p>
          <a:p>
            <a:endParaRPr lang="en-US" dirty="0">
              <a:latin typeface="Gill Sans"/>
              <a:cs typeface="Gill Sans"/>
              <a:sym typeface="Wingdings"/>
            </a:endParaRPr>
          </a:p>
          <a:p>
            <a:r>
              <a:rPr lang="en-US" dirty="0">
                <a:latin typeface="Gill Sans"/>
                <a:cs typeface="Gill Sans"/>
                <a:sym typeface="Wingdings"/>
              </a:rPr>
              <a:t>Augment rank array with m x |</a:t>
            </a:r>
            <a:r>
              <a:rPr lang="en-US" dirty="0" err="1"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US" dirty="0">
                <a:latin typeface="Gill Sans"/>
                <a:cs typeface="Gill Sans"/>
                <a:sym typeface="Wingdings"/>
              </a:rPr>
              <a:t>| matrix. Each row gives how many times that character has been observed up to and including that position in BWT(T)</a:t>
            </a:r>
            <a:endParaRPr lang="en-US" dirty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6961" y="2798943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50646" y="2756208"/>
            <a:ext cx="115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$ A B 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21103" y="3125540"/>
            <a:ext cx="3231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1</a:t>
            </a:r>
          </a:p>
          <a:p>
            <a:r>
              <a:rPr lang="en-US" dirty="0">
                <a:latin typeface="Courier New"/>
                <a:cs typeface="Courier New"/>
              </a:rPr>
              <a:t>1</a:t>
            </a:r>
          </a:p>
          <a:p>
            <a:r>
              <a:rPr lang="en-US" dirty="0">
                <a:latin typeface="Courier New"/>
                <a:cs typeface="Courier New"/>
              </a:rPr>
              <a:t>1</a:t>
            </a:r>
          </a:p>
          <a:p>
            <a:r>
              <a:rPr lang="en-US" dirty="0">
                <a:latin typeface="Courier New"/>
                <a:cs typeface="Courier New"/>
              </a:rPr>
              <a:t>1</a:t>
            </a:r>
          </a:p>
          <a:p>
            <a:r>
              <a:rPr lang="en-US" dirty="0">
                <a:latin typeface="Courier New"/>
                <a:cs typeface="Courier New"/>
              </a:rPr>
              <a:t>1</a:t>
            </a:r>
          </a:p>
          <a:p>
            <a:r>
              <a:rPr lang="en-US" dirty="0">
                <a:latin typeface="Courier New"/>
                <a:cs typeface="Courier New"/>
              </a:rPr>
              <a:t>2</a:t>
            </a:r>
          </a:p>
          <a:p>
            <a:r>
              <a:rPr lang="en-US" dirty="0">
                <a:latin typeface="Courier New"/>
                <a:cs typeface="Courier New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92051" y="2812841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36961" y="3168275"/>
            <a:ext cx="199285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latin typeface="Courier New"/>
                <a:cs typeface="Courier New"/>
              </a:rPr>
              <a:t>B A N A N A</a:t>
            </a:r>
          </a:p>
          <a:p>
            <a:r>
              <a:rPr lang="en-US" dirty="0">
                <a:latin typeface="Courier New"/>
                <a:cs typeface="Courier New"/>
              </a:rPr>
              <a:t>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latin typeface="Courier New"/>
                <a:cs typeface="Courier New"/>
              </a:rPr>
              <a:t>B A N A N</a:t>
            </a:r>
          </a:p>
          <a:p>
            <a:r>
              <a:rPr lang="en-US" dirty="0">
                <a:latin typeface="Courier New"/>
                <a:cs typeface="Courier New"/>
              </a:rPr>
              <a:t>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latin typeface="Courier New"/>
                <a:cs typeface="Courier New"/>
              </a:rPr>
              <a:t>B A N</a:t>
            </a:r>
          </a:p>
          <a:p>
            <a:r>
              <a:rPr lang="en-US" dirty="0">
                <a:latin typeface="Courier New"/>
                <a:cs typeface="Courier New"/>
              </a:rPr>
              <a:t>A 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latin typeface="Courier New"/>
                <a:cs typeface="Courier New"/>
              </a:rPr>
              <a:t>B</a:t>
            </a:r>
          </a:p>
          <a:p>
            <a:r>
              <a:rPr lang="en-US" dirty="0">
                <a:latin typeface="Courier New"/>
                <a:cs typeface="Courier New"/>
              </a:rPr>
              <a:t>B A 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</a:p>
          <a:p>
            <a:r>
              <a:rPr lang="en-US" dirty="0">
                <a:latin typeface="Courier New"/>
                <a:cs typeface="Courier New"/>
              </a:rPr>
              <a:t>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latin typeface="Courier New"/>
                <a:cs typeface="Courier New"/>
              </a:rPr>
              <a:t>B A N A</a:t>
            </a:r>
          </a:p>
          <a:p>
            <a:r>
              <a:rPr lang="en-US" dirty="0">
                <a:latin typeface="Courier New"/>
                <a:cs typeface="Courier New"/>
              </a:rPr>
              <a:t>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latin typeface="Courier New"/>
                <a:cs typeface="Courier New"/>
              </a:rPr>
              <a:t>B 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27688" y="3168275"/>
            <a:ext cx="1364363" cy="1988590"/>
          </a:xfrm>
          <a:prstGeom prst="rect">
            <a:avLst/>
          </a:prstGeom>
          <a:solidFill>
            <a:srgbClr val="FFFFFF">
              <a:alpha val="6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911579" y="3125540"/>
            <a:ext cx="3231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0</a:t>
            </a:r>
          </a:p>
          <a:p>
            <a:r>
              <a:rPr lang="en-US" dirty="0">
                <a:latin typeface="Courier New"/>
                <a:cs typeface="Courier New"/>
              </a:rPr>
              <a:t>0</a:t>
            </a:r>
          </a:p>
          <a:p>
            <a:r>
              <a:rPr lang="en-US" dirty="0">
                <a:latin typeface="Courier New"/>
                <a:cs typeface="Courier New"/>
              </a:rPr>
              <a:t>0</a:t>
            </a:r>
          </a:p>
          <a:p>
            <a:r>
              <a:rPr lang="en-US" dirty="0">
                <a:latin typeface="Courier New"/>
                <a:cs typeface="Courier New"/>
              </a:rPr>
              <a:t>1</a:t>
            </a:r>
          </a:p>
          <a:p>
            <a:r>
              <a:rPr lang="en-US" dirty="0">
                <a:latin typeface="Courier New"/>
                <a:cs typeface="Courier New"/>
              </a:rPr>
              <a:t>1</a:t>
            </a:r>
          </a:p>
          <a:p>
            <a:r>
              <a:rPr lang="en-US" dirty="0">
                <a:latin typeface="Courier New"/>
                <a:cs typeface="Courier New"/>
              </a:rPr>
              <a:t>1</a:t>
            </a:r>
          </a:p>
          <a:p>
            <a:r>
              <a:rPr lang="en-US" dirty="0">
                <a:latin typeface="Courier New"/>
                <a:cs typeface="Courier New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86950" y="3121243"/>
            <a:ext cx="3231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0</a:t>
            </a:r>
          </a:p>
          <a:p>
            <a:r>
              <a:rPr lang="en-US" dirty="0">
                <a:latin typeface="Courier New"/>
                <a:cs typeface="Courier New"/>
              </a:rPr>
              <a:t>1</a:t>
            </a:r>
          </a:p>
          <a:p>
            <a:r>
              <a:rPr lang="en-US" dirty="0">
                <a:latin typeface="Courier New"/>
                <a:cs typeface="Courier New"/>
              </a:rPr>
              <a:t>2</a:t>
            </a:r>
          </a:p>
          <a:p>
            <a:r>
              <a:rPr lang="en-US" dirty="0">
                <a:latin typeface="Courier New"/>
                <a:cs typeface="Courier New"/>
              </a:rPr>
              <a:t>2</a:t>
            </a:r>
          </a:p>
          <a:p>
            <a:r>
              <a:rPr lang="en-US" dirty="0">
                <a:latin typeface="Courier New"/>
                <a:cs typeface="Courier New"/>
              </a:rPr>
              <a:t>2</a:t>
            </a:r>
          </a:p>
          <a:p>
            <a:r>
              <a:rPr lang="en-US" dirty="0">
                <a:latin typeface="Courier New"/>
                <a:cs typeface="Courier New"/>
              </a:rPr>
              <a:t>2</a:t>
            </a:r>
          </a:p>
          <a:p>
            <a:r>
              <a:rPr lang="en-US" dirty="0">
                <a:latin typeface="Courier New"/>
                <a:cs typeface="Courier New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23845" y="2410392"/>
            <a:ext cx="532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Occ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327128" y="3121243"/>
            <a:ext cx="3231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0</a:t>
            </a:r>
          </a:p>
          <a:p>
            <a:r>
              <a:rPr lang="en-US" dirty="0">
                <a:latin typeface="Courier New"/>
                <a:cs typeface="Courier New"/>
              </a:rPr>
              <a:t>0</a:t>
            </a:r>
          </a:p>
          <a:p>
            <a:r>
              <a:rPr lang="en-US" dirty="0">
                <a:latin typeface="Courier New"/>
                <a:cs typeface="Courier New"/>
              </a:rPr>
              <a:t>0</a:t>
            </a:r>
          </a:p>
          <a:p>
            <a:r>
              <a:rPr lang="en-US" dirty="0">
                <a:latin typeface="Courier New"/>
                <a:cs typeface="Courier New"/>
              </a:rPr>
              <a:t>0</a:t>
            </a:r>
          </a:p>
          <a:p>
            <a:r>
              <a:rPr lang="en-US" dirty="0">
                <a:latin typeface="Courier New"/>
                <a:cs typeface="Courier New"/>
              </a:rPr>
              <a:t>1</a:t>
            </a:r>
          </a:p>
          <a:p>
            <a:r>
              <a:rPr lang="en-US" dirty="0">
                <a:latin typeface="Courier New"/>
                <a:cs typeface="Courier New"/>
              </a:rPr>
              <a:t>1</a:t>
            </a:r>
          </a:p>
          <a:p>
            <a:r>
              <a:rPr lang="en-US" dirty="0">
                <a:latin typeface="Courier New"/>
                <a:cs typeface="Courier New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4005" y="5211017"/>
            <a:ext cx="8724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Now, searching for P=</a:t>
            </a:r>
            <a:r>
              <a:rPr lang="en-US" dirty="0">
                <a:latin typeface="Courier New"/>
                <a:cs typeface="Courier New"/>
              </a:rPr>
              <a:t>N A 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Look for row beginning with first suffix, “N”. Look up range of next character using corresponding row of </a:t>
            </a:r>
            <a:r>
              <a:rPr lang="en-US" dirty="0" err="1">
                <a:latin typeface="Gill Sans"/>
                <a:cs typeface="Gill Sans"/>
              </a:rPr>
              <a:t>Occ</a:t>
            </a:r>
            <a:r>
              <a:rPr lang="en-US" dirty="0">
                <a:latin typeface="Gill Sans"/>
                <a:cs typeface="Gill Sans"/>
              </a:rPr>
              <a:t>(A). Only need to look at the first and last.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Now, only need to lookup next character “A” with the ranks of those occurrences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Still only gives us how many times P occurs in T, not where!</a:t>
            </a:r>
          </a:p>
        </p:txBody>
      </p:sp>
    </p:spTree>
    <p:extLst>
      <p:ext uri="{BB962C8B-B14F-4D97-AF65-F5344CB8AC3E}">
        <p14:creationId xmlns:p14="http://schemas.microsoft.com/office/powerpoint/2010/main" val="8248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3" grpId="0"/>
      <p:bldP spid="14" grpId="0" animBg="1"/>
      <p:bldP spid="15" grpId="0"/>
      <p:bldP spid="16" grpId="0"/>
      <p:bldP spid="17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Looking up offsets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44507" y="2614277"/>
            <a:ext cx="10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BWM(T)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46502" y="2798848"/>
            <a:ext cx="150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"/>
                <a:cs typeface="Gill Sans"/>
              </a:rPr>
              <a:t>SuffixArray</a:t>
            </a:r>
            <a:r>
              <a:rPr lang="en-US" dirty="0">
                <a:latin typeface="Gill Sans"/>
                <a:cs typeface="Gill Sans"/>
              </a:rPr>
              <a:t>(T)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05092" y="3238728"/>
            <a:ext cx="199285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latin typeface="Courier New"/>
                <a:cs typeface="Courier New"/>
              </a:rPr>
              <a:t>B A N A N A</a:t>
            </a:r>
          </a:p>
          <a:p>
            <a:r>
              <a:rPr lang="en-US" dirty="0">
                <a:latin typeface="Courier New"/>
                <a:cs typeface="Courier New"/>
              </a:rPr>
              <a:t>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latin typeface="Courier New"/>
                <a:cs typeface="Courier New"/>
              </a:rPr>
              <a:t>B A N A N</a:t>
            </a:r>
          </a:p>
          <a:p>
            <a:r>
              <a:rPr lang="en-US" dirty="0">
                <a:latin typeface="Courier New"/>
                <a:cs typeface="Courier New"/>
              </a:rPr>
              <a:t>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latin typeface="Courier New"/>
                <a:cs typeface="Courier New"/>
              </a:rPr>
              <a:t>B A N</a:t>
            </a:r>
          </a:p>
          <a:p>
            <a:r>
              <a:rPr lang="en-US" dirty="0">
                <a:latin typeface="Courier New"/>
                <a:cs typeface="Courier New"/>
              </a:rPr>
              <a:t>A 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latin typeface="Courier New"/>
                <a:cs typeface="Courier New"/>
              </a:rPr>
              <a:t>B</a:t>
            </a:r>
          </a:p>
          <a:p>
            <a:r>
              <a:rPr lang="en-US" dirty="0">
                <a:latin typeface="Courier New"/>
                <a:cs typeface="Courier New"/>
              </a:rPr>
              <a:t>B A 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</a:p>
          <a:p>
            <a:r>
              <a:rPr lang="en-US" dirty="0">
                <a:latin typeface="Courier New"/>
                <a:cs typeface="Courier New"/>
              </a:rPr>
              <a:t>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latin typeface="Courier New"/>
                <a:cs typeface="Courier New"/>
              </a:rPr>
              <a:t>B A N A</a:t>
            </a:r>
          </a:p>
          <a:p>
            <a:r>
              <a:rPr lang="en-US" dirty="0">
                <a:latin typeface="Courier New"/>
                <a:cs typeface="Courier New"/>
              </a:rPr>
              <a:t>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latin typeface="Courier New"/>
                <a:cs typeface="Courier New"/>
              </a:rPr>
              <a:t>B 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33093" y="3238728"/>
            <a:ext cx="3231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6</a:t>
            </a:r>
          </a:p>
          <a:p>
            <a:r>
              <a:rPr lang="en-US" dirty="0">
                <a:latin typeface="Courier New"/>
                <a:cs typeface="Courier New"/>
              </a:rPr>
              <a:t>5</a:t>
            </a:r>
          </a:p>
          <a:p>
            <a:r>
              <a:rPr lang="en-US" dirty="0">
                <a:latin typeface="Courier New"/>
                <a:cs typeface="Courier New"/>
              </a:rPr>
              <a:t>3</a:t>
            </a:r>
          </a:p>
          <a:p>
            <a:r>
              <a:rPr lang="en-US" dirty="0">
                <a:latin typeface="Courier New"/>
                <a:cs typeface="Courier New"/>
              </a:rPr>
              <a:t>1</a:t>
            </a:r>
          </a:p>
          <a:p>
            <a:r>
              <a:rPr lang="en-US" dirty="0">
                <a:latin typeface="Courier New"/>
                <a:cs typeface="Courier New"/>
              </a:rPr>
              <a:t>0</a:t>
            </a:r>
          </a:p>
          <a:p>
            <a:r>
              <a:rPr lang="en-US" dirty="0">
                <a:latin typeface="Courier New"/>
                <a:cs typeface="Courier New"/>
              </a:rPr>
              <a:t>4</a:t>
            </a:r>
          </a:p>
          <a:p>
            <a:r>
              <a:rPr lang="en-US" dirty="0">
                <a:latin typeface="Courier New"/>
                <a:cs typeface="Courier New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21010" y="1090925"/>
            <a:ext cx="406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urier New"/>
                <a:cs typeface="Courier New"/>
              </a:rPr>
              <a:t>T = </a:t>
            </a:r>
            <a:r>
              <a:rPr lang="en-US" sz="2400" dirty="0">
                <a:latin typeface="Courier New"/>
                <a:cs typeface="Courier New"/>
              </a:rPr>
              <a:t>B</a:t>
            </a:r>
            <a:r>
              <a:rPr lang="en-US" sz="2400" baseline="-25000" dirty="0">
                <a:latin typeface="Courier New"/>
                <a:cs typeface="Courier New"/>
              </a:rPr>
              <a:t>0</a:t>
            </a:r>
            <a:r>
              <a:rPr lang="en-US" sz="2400" dirty="0">
                <a:latin typeface="Courier New"/>
                <a:cs typeface="Courier New"/>
              </a:rPr>
              <a:t> A</a:t>
            </a:r>
            <a:r>
              <a:rPr lang="en-US" sz="2400" baseline="-25000" dirty="0">
                <a:latin typeface="Courier New"/>
                <a:cs typeface="Courier New"/>
              </a:rPr>
              <a:t>0</a:t>
            </a:r>
            <a:r>
              <a:rPr lang="en-US" sz="2400" dirty="0">
                <a:latin typeface="Courier New"/>
                <a:cs typeface="Courier New"/>
              </a:rPr>
              <a:t> N</a:t>
            </a:r>
            <a:r>
              <a:rPr lang="en-US" sz="2400" baseline="-25000" dirty="0">
                <a:latin typeface="Courier New"/>
                <a:cs typeface="Courier New"/>
              </a:rPr>
              <a:t>0</a:t>
            </a:r>
            <a:r>
              <a:rPr lang="en-US" sz="2400" dirty="0">
                <a:latin typeface="Courier New"/>
                <a:cs typeface="Courier New"/>
              </a:rPr>
              <a:t> A</a:t>
            </a:r>
            <a:r>
              <a:rPr lang="en-US" sz="2400" baseline="-25000" dirty="0">
                <a:latin typeface="Courier New"/>
                <a:cs typeface="Courier New"/>
              </a:rPr>
              <a:t>1</a:t>
            </a:r>
            <a:r>
              <a:rPr lang="en-US" sz="2400" dirty="0">
                <a:latin typeface="Courier New"/>
                <a:cs typeface="Courier New"/>
              </a:rPr>
              <a:t> N</a:t>
            </a:r>
            <a:r>
              <a:rPr lang="en-US" sz="2400" baseline="-25000" dirty="0">
                <a:latin typeface="Courier New"/>
                <a:cs typeface="Courier New"/>
              </a:rPr>
              <a:t>1</a:t>
            </a:r>
            <a:r>
              <a:rPr lang="en-US" sz="2400" dirty="0">
                <a:latin typeface="Courier New"/>
                <a:cs typeface="Courier New"/>
              </a:rPr>
              <a:t> A</a:t>
            </a:r>
            <a:r>
              <a:rPr lang="en-US" sz="2400" baseline="-25000" dirty="0">
                <a:latin typeface="Courier New"/>
                <a:cs typeface="Courier New"/>
              </a:rPr>
              <a:t>2</a:t>
            </a:r>
            <a:r>
              <a:rPr lang="en-US" sz="2400" dirty="0">
                <a:latin typeface="Courier New"/>
                <a:cs typeface="Courier New"/>
              </a:rPr>
              <a:t> $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19149" y="1652112"/>
            <a:ext cx="2872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Searching for </a:t>
            </a:r>
            <a:r>
              <a:rPr lang="en-US" dirty="0">
                <a:latin typeface="Gill Sans"/>
                <a:cs typeface="Gill Sans"/>
              </a:rPr>
              <a:t>P = </a:t>
            </a:r>
            <a:r>
              <a:rPr lang="en-US" dirty="0">
                <a:latin typeface="Courier New"/>
                <a:cs typeface="Courier New"/>
              </a:rPr>
              <a:t>N A N</a:t>
            </a:r>
            <a:endParaRPr lang="en-US" b="1" dirty="0">
              <a:latin typeface="Courier New"/>
              <a:cs typeface="Courier New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36961" y="2798943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92051" y="2812841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27688" y="3168275"/>
            <a:ext cx="1364363" cy="1988590"/>
          </a:xfrm>
          <a:prstGeom prst="rect">
            <a:avLst/>
          </a:prstGeom>
          <a:solidFill>
            <a:srgbClr val="FFFFFF">
              <a:alpha val="6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36961" y="4926707"/>
            <a:ext cx="3736551" cy="3433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4005" y="5481455"/>
            <a:ext cx="8724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Suffix array tells us that the match occurs at offset 2 in the original string T!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Allows string searching in O(length of query string). Independent of reference (T) size!</a:t>
            </a:r>
          </a:p>
        </p:txBody>
      </p:sp>
    </p:spTree>
    <p:extLst>
      <p:ext uri="{BB962C8B-B14F-4D97-AF65-F5344CB8AC3E}">
        <p14:creationId xmlns:p14="http://schemas.microsoft.com/office/powerpoint/2010/main" val="3034179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latin typeface="Gill Sans"/>
                <a:cs typeface="Gill Sans"/>
              </a:rPr>
              <a:t>In practice, store extra “index” files for the reference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DDFE53-6BA5-2148-83C7-6B129ED5D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86" y="2835183"/>
            <a:ext cx="4682772" cy="24389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927DD3-0AA2-9948-8245-D24169B6229E}"/>
              </a:ext>
            </a:extLst>
          </p:cNvPr>
          <p:cNvSpPr/>
          <p:nvPr/>
        </p:nvSpPr>
        <p:spPr>
          <a:xfrm>
            <a:off x="391886" y="3138836"/>
            <a:ext cx="5094514" cy="22933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85192A-FA5F-0049-86C7-64A16ED3F890}"/>
              </a:ext>
            </a:extLst>
          </p:cNvPr>
          <p:cNvSpPr txBox="1"/>
          <p:nvPr/>
        </p:nvSpPr>
        <p:spPr>
          <a:xfrm>
            <a:off x="5486400" y="3833015"/>
            <a:ext cx="326724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Index files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BWT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Suffix Array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Occ matrix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And other helper files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4405CC-D284-5544-A5AA-87FEF7DFB1AE}"/>
              </a:ext>
            </a:extLst>
          </p:cNvPr>
          <p:cNvSpPr txBox="1"/>
          <p:nvPr/>
        </p:nvSpPr>
        <p:spPr>
          <a:xfrm>
            <a:off x="1583443" y="1464966"/>
            <a:ext cx="360551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bwa index hg19.fa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4DF539-36F8-D649-A68D-17047682F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07" y="2238151"/>
            <a:ext cx="7102094" cy="36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56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BWA Aligner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67" y="1184007"/>
            <a:ext cx="8763000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67" y="2955763"/>
            <a:ext cx="8572500" cy="198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767" y="4936963"/>
            <a:ext cx="86868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89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BWA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732" y="1399232"/>
            <a:ext cx="7984280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Exact matching: </a:t>
            </a:r>
            <a:r>
              <a:rPr lang="en-US" sz="2800" b="1" dirty="0">
                <a:latin typeface="Gill Sans"/>
                <a:cs typeface="Gill Sans"/>
              </a:rPr>
              <a:t>backward search </a:t>
            </a:r>
            <a:r>
              <a:rPr lang="en-US" sz="2800" dirty="0">
                <a:latin typeface="Gill Sans"/>
                <a:cs typeface="Gill Sans"/>
              </a:rPr>
              <a:t>as described above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Inexact matching: find intervals of the reference that match the query string with no more than z differences (mismatches or gaps)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Use bounded traversal/backtracking. 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In practice, use a “seed” sequence from beginning of read, which must have minimal match to the genome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The more errors in the reads, the slower the inexact mapping process is</a:t>
            </a:r>
          </a:p>
        </p:txBody>
      </p:sp>
    </p:spTree>
    <p:extLst>
      <p:ext uri="{BB962C8B-B14F-4D97-AF65-F5344CB8AC3E}">
        <p14:creationId xmlns:p14="http://schemas.microsoft.com/office/powerpoint/2010/main" val="3216295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BWA - continued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8695" y="1305165"/>
            <a:ext cx="88853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>
                <a:latin typeface="Gill Sans"/>
                <a:cs typeface="Gill Sans"/>
              </a:rPr>
              <a:t>BWA-MEM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“Seed-and-extend” paradigm: for each position, find longest exact match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Chain together co-linear seeds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Extend the longest seeds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Allows for larger gaps, variable length reads</a:t>
            </a:r>
          </a:p>
        </p:txBody>
      </p:sp>
    </p:spTree>
    <p:extLst>
      <p:ext uri="{BB962C8B-B14F-4D97-AF65-F5344CB8AC3E}">
        <p14:creationId xmlns:p14="http://schemas.microsoft.com/office/powerpoint/2010/main" val="902472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Alignment vs. mapping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D003ED-DDD6-704E-AF1A-23F920C90A39}"/>
              </a:ext>
            </a:extLst>
          </p:cNvPr>
          <p:cNvSpPr txBox="1"/>
          <p:nvPr/>
        </p:nvSpPr>
        <p:spPr>
          <a:xfrm>
            <a:off x="454433" y="1351502"/>
            <a:ext cx="8354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Mapping</a:t>
            </a:r>
            <a:r>
              <a:rPr lang="en-US" sz="2400" dirty="0">
                <a:latin typeface="Gill Sans"/>
                <a:cs typeface="Gill Sans"/>
              </a:rPr>
              <a:t>: where in the genome did a given read come from?</a:t>
            </a:r>
          </a:p>
          <a:p>
            <a:endParaRPr lang="en-US" sz="2400" b="1" dirty="0">
              <a:latin typeface="Gill Sans"/>
              <a:cs typeface="Gill San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684B71-83BB-654C-A33E-69BB5529CE44}"/>
              </a:ext>
            </a:extLst>
          </p:cNvPr>
          <p:cNvSpPr/>
          <p:nvPr/>
        </p:nvSpPr>
        <p:spPr>
          <a:xfrm>
            <a:off x="454433" y="3024779"/>
            <a:ext cx="80854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Alignment: </a:t>
            </a:r>
            <a:r>
              <a:rPr lang="en-US" sz="2400" dirty="0">
                <a:latin typeface="Gill Sans"/>
                <a:cs typeface="Gill Sans"/>
              </a:rPr>
              <a:t>more precise specification for how two or more sequences align, e.g. including gaps and mismatches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1C2AB0-1B63-6647-9B17-29C10E8CAC25}"/>
              </a:ext>
            </a:extLst>
          </p:cNvPr>
          <p:cNvSpPr txBox="1"/>
          <p:nvPr/>
        </p:nvSpPr>
        <p:spPr>
          <a:xfrm>
            <a:off x="3292962" y="1957307"/>
            <a:ext cx="1204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Gill Sans MT" panose="020B0502020104020203" pitchFamily="34" charset="77"/>
              </a:rPr>
              <a:t>BWT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6D4FA9-D48A-8943-B7E8-2555FFAD8BA5}"/>
              </a:ext>
            </a:extLst>
          </p:cNvPr>
          <p:cNvSpPr txBox="1"/>
          <p:nvPr/>
        </p:nvSpPr>
        <p:spPr>
          <a:xfrm>
            <a:off x="3292962" y="3953751"/>
            <a:ext cx="47209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Gill Sans MT" panose="020B0502020104020203" pitchFamily="34" charset="77"/>
              </a:rPr>
              <a:t>Needleman-Wunsch</a:t>
            </a:r>
          </a:p>
          <a:p>
            <a:r>
              <a:rPr lang="en-US" sz="3600" dirty="0">
                <a:solidFill>
                  <a:srgbClr val="FF0000"/>
                </a:solidFill>
                <a:latin typeface="Gill Sans MT" panose="020B0502020104020203" pitchFamily="34" charset="77"/>
              </a:rPr>
              <a:t>(Dynamic programming)</a:t>
            </a:r>
          </a:p>
        </p:txBody>
      </p:sp>
    </p:spTree>
    <p:extLst>
      <p:ext uri="{BB962C8B-B14F-4D97-AF65-F5344CB8AC3E}">
        <p14:creationId xmlns:p14="http://schemas.microsoft.com/office/powerpoint/2010/main" val="386906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Our typical NGS analysis pipeline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330200" y="1244598"/>
            <a:ext cx="4102100" cy="2578101"/>
            <a:chOff x="330200" y="1244598"/>
            <a:chExt cx="4102100" cy="2578101"/>
          </a:xfrm>
        </p:grpSpPr>
        <p:sp>
          <p:nvSpPr>
            <p:cNvPr id="12" name="Rectangle 11"/>
            <p:cNvSpPr/>
            <p:nvPr/>
          </p:nvSpPr>
          <p:spPr bwMode="auto">
            <a:xfrm>
              <a:off x="423336" y="1244598"/>
              <a:ext cx="4008964" cy="2578101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423336" y="1257299"/>
              <a:ext cx="4008964" cy="533402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9100" y="1308100"/>
              <a:ext cx="4013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0" dirty="0">
                  <a:solidFill>
                    <a:schemeClr val="bg1"/>
                  </a:solidFill>
                  <a:latin typeface="Gill Sans"/>
                  <a:cs typeface="Gill Sans"/>
                </a:rPr>
                <a:t>1. SEQUENCING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0200" y="2324101"/>
              <a:ext cx="1243258" cy="97789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0200" y="2362200"/>
              <a:ext cx="901700" cy="9017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3378" y="2743200"/>
              <a:ext cx="541421" cy="1905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12978" y="2743200"/>
              <a:ext cx="541421" cy="1905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54400" y="2451100"/>
              <a:ext cx="896112" cy="711200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4754036" y="4102099"/>
            <a:ext cx="4021664" cy="2603500"/>
            <a:chOff x="4754036" y="4102099"/>
            <a:chExt cx="4021664" cy="2603500"/>
          </a:xfrm>
        </p:grpSpPr>
        <p:sp>
          <p:nvSpPr>
            <p:cNvPr id="18" name="Rectangle 17"/>
            <p:cNvSpPr/>
            <p:nvPr/>
          </p:nvSpPr>
          <p:spPr bwMode="auto">
            <a:xfrm>
              <a:off x="4754036" y="4127498"/>
              <a:ext cx="4008964" cy="2578101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4766736" y="4102099"/>
              <a:ext cx="4008964" cy="533402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62500" y="4152900"/>
              <a:ext cx="4013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0" dirty="0">
                  <a:solidFill>
                    <a:schemeClr val="bg1"/>
                  </a:solidFill>
                  <a:latin typeface="Gill Sans"/>
                  <a:cs typeface="Gill Sans"/>
                </a:rPr>
                <a:t>4. VISUALIZATION/INTERPRETATION</a:t>
              </a: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7"/>
            <a:srcRect b="20955"/>
            <a:stretch/>
          </p:blipFill>
          <p:spPr>
            <a:xfrm>
              <a:off x="4800600" y="4844591"/>
              <a:ext cx="3907303" cy="1378410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4749800" y="1244598"/>
            <a:ext cx="4013200" cy="2578101"/>
            <a:chOff x="4749800" y="1244598"/>
            <a:chExt cx="4013200" cy="2578101"/>
          </a:xfrm>
        </p:grpSpPr>
        <p:sp>
          <p:nvSpPr>
            <p:cNvPr id="17" name="Rectangle 16"/>
            <p:cNvSpPr/>
            <p:nvPr/>
          </p:nvSpPr>
          <p:spPr bwMode="auto">
            <a:xfrm>
              <a:off x="4754036" y="1244598"/>
              <a:ext cx="4008964" cy="2578101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4754036" y="1257299"/>
              <a:ext cx="4008964" cy="533402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49800" y="1308100"/>
              <a:ext cx="4013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0" dirty="0">
                  <a:solidFill>
                    <a:schemeClr val="bg1"/>
                  </a:solidFill>
                  <a:latin typeface="Gill Sans"/>
                  <a:cs typeface="Gill Sans"/>
                </a:rPr>
                <a:t>2. ALIGNMENT</a:t>
              </a: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4851400" y="2197100"/>
              <a:ext cx="3797300" cy="26670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62500" y="1841500"/>
              <a:ext cx="10206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>
                  <a:latin typeface="Gill Sans"/>
                  <a:cs typeface="Gill Sans"/>
                </a:rPr>
                <a:t>Reference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00600" y="2133600"/>
              <a:ext cx="3929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0" dirty="0">
                  <a:solidFill>
                    <a:srgbClr val="FFFFFF"/>
                  </a:solidFill>
                  <a:latin typeface="Monospace"/>
                  <a:cs typeface="Monospace"/>
                </a:rPr>
                <a:t>ACGTACGGATATGCGATACGACAT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054600" y="28321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5410200" y="29845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6070600" y="28321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7086600" y="28194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6426200" y="29972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5422900" y="31496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6426200" y="31623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5689600" y="33147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6705600" y="33147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5842000" y="34798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6858000" y="34798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749800" y="2451100"/>
              <a:ext cx="6779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>
                  <a:latin typeface="Gill Sans"/>
                  <a:cs typeface="Gill Sans"/>
                </a:rPr>
                <a:t>Reads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19100" y="4102099"/>
            <a:ext cx="4025900" cy="2603500"/>
            <a:chOff x="419100" y="4102099"/>
            <a:chExt cx="4025900" cy="260350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423336" y="4127498"/>
              <a:ext cx="4008964" cy="2578101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423336" y="4102099"/>
              <a:ext cx="4008964" cy="533402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1800" y="4152900"/>
              <a:ext cx="4013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0" dirty="0">
                  <a:solidFill>
                    <a:schemeClr val="bg1"/>
                  </a:solidFill>
                  <a:latin typeface="Gill Sans"/>
                  <a:cs typeface="Gill Sans"/>
                </a:rPr>
                <a:t>3. GENOTYPING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31800" y="4940300"/>
              <a:ext cx="39751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CCA</a:t>
              </a:r>
              <a:r>
                <a:rPr lang="en-US" sz="2000" b="1" i="0" dirty="0">
                  <a:solidFill>
                    <a:srgbClr val="FF0000"/>
                  </a:solidFill>
                  <a:latin typeface="Courier New"/>
                  <a:cs typeface="Courier New"/>
                </a:rPr>
                <a:t>-</a:t>
              </a:r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C</a:t>
              </a:r>
              <a:r>
                <a:rPr lang="en-US" sz="2000" b="1" i="0" dirty="0">
                  <a:solidFill>
                    <a:srgbClr val="FF0000"/>
                  </a:solidFill>
                  <a:latin typeface="Courier New"/>
                  <a:cs typeface="Courier New"/>
                </a:rPr>
                <a:t>T</a:t>
              </a:r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CTACT</a:t>
              </a:r>
              <a:r>
                <a:rPr lang="en-US" sz="2000" b="1" i="0" dirty="0">
                  <a:solidFill>
                    <a:srgbClr val="FF0000"/>
                  </a:solidFill>
                  <a:latin typeface="Courier New"/>
                  <a:cs typeface="Courier New"/>
                </a:rPr>
                <a:t>CACAC----</a:t>
              </a:r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TAGC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19100" y="5981700"/>
              <a:ext cx="4013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CCA</a:t>
              </a:r>
              <a:r>
                <a:rPr lang="en-US" sz="2000" b="1" i="0" dirty="0">
                  <a:solidFill>
                    <a:srgbClr val="FF0000"/>
                  </a:solidFill>
                  <a:latin typeface="Courier New"/>
                  <a:cs typeface="Courier New"/>
                </a:rPr>
                <a:t>A</a:t>
              </a:r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C</a:t>
              </a:r>
              <a:r>
                <a:rPr lang="en-US" sz="2000" b="1" i="0" dirty="0">
                  <a:solidFill>
                    <a:srgbClr val="FF0000"/>
                  </a:solidFill>
                  <a:latin typeface="Courier New"/>
                  <a:cs typeface="Courier New"/>
                </a:rPr>
                <a:t>G</a:t>
              </a:r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CTACT</a:t>
              </a:r>
              <a:r>
                <a:rPr lang="en-US" sz="2000" b="1" i="0" dirty="0">
                  <a:solidFill>
                    <a:srgbClr val="FF0000"/>
                  </a:solidFill>
                  <a:latin typeface="Courier New"/>
                  <a:cs typeface="Courier New"/>
                </a:rPr>
                <a:t>CACACACAC</a:t>
              </a:r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TAGC</a:t>
              </a: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2201780" y="5613401"/>
              <a:ext cx="541421" cy="190500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762000" y="5511800"/>
              <a:ext cx="1160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>
                  <a:latin typeface="Gill Sans"/>
                  <a:cs typeface="Gill Sans"/>
                </a:rPr>
                <a:t>SNPs/Indels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743200" y="5511800"/>
              <a:ext cx="6054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>
                  <a:latin typeface="Gill Sans"/>
                  <a:cs typeface="Gill Sans"/>
                </a:rPr>
                <a:t>STRs</a:t>
              </a:r>
            </a:p>
          </p:txBody>
        </p:sp>
      </p:grpSp>
      <p:sp>
        <p:nvSpPr>
          <p:cNvPr id="56" name="Rectangle 55"/>
          <p:cNvSpPr/>
          <p:nvPr/>
        </p:nvSpPr>
        <p:spPr bwMode="auto">
          <a:xfrm>
            <a:off x="736600" y="4902200"/>
            <a:ext cx="1193800" cy="15113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2197100" y="4902200"/>
            <a:ext cx="1473200" cy="15113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4699000" y="3975100"/>
            <a:ext cx="4254500" cy="2857500"/>
          </a:xfrm>
          <a:prstGeom prst="rect">
            <a:avLst/>
          </a:prstGeom>
          <a:solidFill>
            <a:schemeClr val="bg1"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323850" y="1117600"/>
            <a:ext cx="4254500" cy="5664200"/>
          </a:xfrm>
          <a:prstGeom prst="rect">
            <a:avLst/>
          </a:prstGeom>
          <a:solidFill>
            <a:schemeClr val="bg1"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738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CIGAR Scores describe alignments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472" y="1340556"/>
            <a:ext cx="177822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M: match</a:t>
            </a:r>
          </a:p>
          <a:p>
            <a:r>
              <a:rPr lang="en-US" sz="2800" dirty="0">
                <a:latin typeface="Gill Sans"/>
                <a:cs typeface="Gill Sans"/>
              </a:rPr>
              <a:t>D: deletion</a:t>
            </a:r>
          </a:p>
          <a:p>
            <a:r>
              <a:rPr lang="en-US" sz="2800" dirty="0">
                <a:latin typeface="Gill Sans"/>
                <a:cs typeface="Gill Sans"/>
              </a:rPr>
              <a:t>I: insertion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744101" y="2533723"/>
            <a:ext cx="58041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ACGATCATCAAAAAAAAAACTGATGTTCATA</a:t>
            </a:r>
          </a:p>
        </p:txBody>
      </p:sp>
      <p:sp>
        <p:nvSpPr>
          <p:cNvPr id="7" name="Rectangle 6"/>
          <p:cNvSpPr/>
          <p:nvPr/>
        </p:nvSpPr>
        <p:spPr>
          <a:xfrm>
            <a:off x="3744101" y="1869012"/>
            <a:ext cx="5686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ACGATCATCAAAAAAAAAACTGATGTTCATA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64455" y="1587817"/>
            <a:ext cx="1358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Reference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76214" y="2238344"/>
            <a:ext cx="770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Read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59710" y="1869012"/>
            <a:ext cx="759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31M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51450" y="4191178"/>
            <a:ext cx="58041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ACGATCATCAAAAAAAAAAAACTGATGTTCATA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71804" y="3245272"/>
            <a:ext cx="1358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Reference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83563" y="3895799"/>
            <a:ext cx="770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Read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86322" y="3491193"/>
            <a:ext cx="1568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19M2I12M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44100" y="3573499"/>
            <a:ext cx="5686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ACGATCATCAAAAAAAAAA--CTGATGTTCATA</a:t>
            </a:r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3778910" y="5872151"/>
            <a:ext cx="58041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ACGATCATC--AAAAAAAACTGATGTTCATA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99264" y="4926245"/>
            <a:ext cx="1358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Reference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11023" y="5576772"/>
            <a:ext cx="770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Read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13782" y="5207440"/>
            <a:ext cx="151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9M2D20M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771560" y="5254472"/>
            <a:ext cx="5686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ACGATCATCAAAAAAAAAACTGATGTTCATA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16225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Needleman-</a:t>
            </a:r>
            <a:r>
              <a:rPr lang="en-US" sz="3200" b="1" i="0" dirty="0" err="1">
                <a:latin typeface="Gill Sans"/>
                <a:cs typeface="Gill Sans"/>
              </a:rPr>
              <a:t>Wunsch</a:t>
            </a:r>
            <a:r>
              <a:rPr lang="en-US" sz="3200" b="1" i="0" dirty="0">
                <a:latin typeface="Gill Sans"/>
                <a:cs typeface="Gill Sans"/>
              </a:rPr>
              <a:t> pairwise alignment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6821" y="1225806"/>
            <a:ext cx="850123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Goal: </a:t>
            </a:r>
            <a:r>
              <a:rPr lang="en-US" sz="2400" dirty="0">
                <a:latin typeface="Gill Sans"/>
                <a:cs typeface="Gill Sans"/>
              </a:rPr>
              <a:t>align two sequences to each other in order to maximize some score function</a:t>
            </a:r>
          </a:p>
          <a:p>
            <a:endParaRPr lang="en-US" sz="2400" b="1" dirty="0">
              <a:latin typeface="Gill Sans"/>
              <a:cs typeface="Gill Sans"/>
            </a:endParaRPr>
          </a:p>
          <a:p>
            <a:r>
              <a:rPr lang="en-US" sz="2400" b="1" dirty="0">
                <a:latin typeface="Gill Sans"/>
                <a:cs typeface="Gill Sans"/>
              </a:rPr>
              <a:t>Score: (Example)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Match: +1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Mismatch: -1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>
                <a:latin typeface="Gill Sans"/>
                <a:cs typeface="Gill Sans"/>
              </a:rPr>
              <a:t>Indel</a:t>
            </a:r>
            <a:r>
              <a:rPr lang="en-US" sz="2400" dirty="0">
                <a:latin typeface="Gill Sans"/>
                <a:cs typeface="Gill Sans"/>
              </a:rPr>
              <a:t>: -1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latin typeface="Gill Sans"/>
              <a:cs typeface="Gill Sans"/>
            </a:endParaRPr>
          </a:p>
          <a:p>
            <a:r>
              <a:rPr lang="en-US" sz="2400" dirty="0">
                <a:latin typeface="Gill Sans"/>
                <a:cs typeface="Gill Sans"/>
              </a:rPr>
              <a:t>E.g.: GCATGCA and GATTACA</a:t>
            </a:r>
          </a:p>
          <a:p>
            <a:r>
              <a:rPr lang="en-US" sz="2400" dirty="0">
                <a:latin typeface="Courier New"/>
                <a:cs typeface="Courier New"/>
              </a:rPr>
              <a:t>GCATG-CA</a:t>
            </a:r>
          </a:p>
          <a:p>
            <a:r>
              <a:rPr lang="en-US" sz="2400" dirty="0">
                <a:latin typeface="Courier New"/>
                <a:cs typeface="Courier New"/>
              </a:rPr>
              <a:t>G-ATTACA</a:t>
            </a:r>
          </a:p>
          <a:p>
            <a:endParaRPr lang="en-US" sz="2400" dirty="0">
              <a:latin typeface="Courier New"/>
              <a:cs typeface="Courier New"/>
            </a:endParaRPr>
          </a:p>
          <a:p>
            <a:r>
              <a:rPr lang="en-US" sz="2400" b="1" dirty="0">
                <a:latin typeface="Gill Sans"/>
                <a:cs typeface="Gill Sans"/>
              </a:rPr>
              <a:t>Score = 2. </a:t>
            </a:r>
            <a:r>
              <a:rPr lang="en-US" sz="2400" dirty="0">
                <a:latin typeface="Gill Sans"/>
                <a:cs typeface="Gill Sans"/>
              </a:rPr>
              <a:t> </a:t>
            </a:r>
          </a:p>
          <a:p>
            <a:r>
              <a:rPr lang="en-US" sz="2400" dirty="0">
                <a:latin typeface="Gill Sans"/>
                <a:cs typeface="Gill Sans"/>
              </a:rPr>
              <a:t># Possible alignments between two length N sequences is 2</a:t>
            </a:r>
            <a:r>
              <a:rPr lang="en-US" sz="2400" baseline="30000" dirty="0">
                <a:latin typeface="Gill Sans"/>
                <a:cs typeface="Gill Sans"/>
              </a:rPr>
              <a:t>2N</a:t>
            </a:r>
            <a:r>
              <a:rPr lang="en-US" sz="2400" dirty="0">
                <a:latin typeface="Gill Sans"/>
                <a:cs typeface="Gill Sans"/>
              </a:rPr>
              <a:t>/</a:t>
            </a:r>
            <a:r>
              <a:rPr lang="en-US" sz="2400" dirty="0" err="1">
                <a:latin typeface="Gill Sans"/>
                <a:cs typeface="Gill Sans"/>
              </a:rPr>
              <a:t>sqrt</a:t>
            </a:r>
            <a:r>
              <a:rPr lang="en-US" sz="2400" dirty="0">
                <a:latin typeface="Gill Sans"/>
                <a:cs typeface="Gill Sans"/>
              </a:rPr>
              <a:t>(pi*N). Need a smart way to narrow this down!</a:t>
            </a:r>
            <a:endParaRPr lang="en-US" sz="24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2051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latin typeface="Gill Sans"/>
                <a:cs typeface="Gill Sans"/>
              </a:rPr>
              <a:t>Needleman-Wunsch pairwise alignment (DP algorithm)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700384" y="1129499"/>
          <a:ext cx="5486400" cy="3332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242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17491" y="5032004"/>
            <a:ext cx="1382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D[</a:t>
            </a:r>
            <a:r>
              <a:rPr lang="en-US" b="1" dirty="0" err="1"/>
              <a:t>i,j</a:t>
            </a:r>
            <a:r>
              <a:rPr lang="en-US" b="1" dirty="0"/>
              <a:t>] = max{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75226" y="4705324"/>
            <a:ext cx="3998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D[i-1, j-1] + match(A[</a:t>
            </a:r>
            <a:r>
              <a:rPr lang="en-US" b="1" dirty="0" err="1"/>
              <a:t>i</a:t>
            </a:r>
            <a:r>
              <a:rPr lang="en-US" b="1" dirty="0"/>
              <a:t>], B[j])</a:t>
            </a:r>
          </a:p>
          <a:p>
            <a:r>
              <a:rPr lang="en-US" b="1" dirty="0"/>
              <a:t>D[i-1,j] + G</a:t>
            </a:r>
          </a:p>
          <a:p>
            <a:r>
              <a:rPr lang="en-US" b="1" dirty="0"/>
              <a:t>D[i,j-1] + 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67248" y="4678341"/>
            <a:ext cx="399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Match(A, B) =  +1 if A=B, else -1</a:t>
            </a:r>
          </a:p>
          <a:p>
            <a:r>
              <a:rPr lang="en-US" b="1" dirty="0"/>
              <a:t>G = gap penalty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8524" y="5747431"/>
            <a:ext cx="833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Trace back the process to create the alignment!</a:t>
            </a:r>
          </a:p>
          <a:p>
            <a:r>
              <a:rPr lang="en-US" b="1" dirty="0">
                <a:latin typeface="Gill Sans MT" panose="020B0502020104020203" pitchFamily="34" charset="77"/>
              </a:rPr>
              <a:t>See: “Biological sequence analysis” textbook for more info on these methods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669266" y="1801952"/>
            <a:ext cx="199901" cy="1293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069068" y="1637336"/>
            <a:ext cx="0" cy="2939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669266" y="2060633"/>
            <a:ext cx="282213" cy="117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498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Affine gap penalties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8596" y="1599122"/>
            <a:ext cx="776366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Motivation: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Scoring scheme above treats all gaps the same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More plausible to have one long gap vs. multiple short gaps</a:t>
            </a:r>
          </a:p>
        </p:txBody>
      </p:sp>
      <p:sp>
        <p:nvSpPr>
          <p:cNvPr id="9" name="Rectangle 8"/>
          <p:cNvSpPr/>
          <p:nvPr/>
        </p:nvSpPr>
        <p:spPr>
          <a:xfrm>
            <a:off x="1998524" y="2952642"/>
            <a:ext cx="58041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ACGATCATCAAAAAAAAAAAACTGATGTTCATA</a:t>
            </a:r>
          </a:p>
          <a:p>
            <a:endParaRPr lang="en-US" dirty="0"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ACGATCATC-A-AA--A--A-CTGATGTTCATA</a:t>
            </a:r>
          </a:p>
          <a:p>
            <a:endParaRPr lang="en-US" dirty="0"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ACGATCATCAAAAA-------CTGATGTTCATA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8596" y="4429970"/>
            <a:ext cx="64386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Affine gap penalty: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Gap open penalty (expensive) (O)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Gap extension penalty (cheaper) (E)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Score = O + E*L, where L is length of gap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But you need to keep track of 3 DP matrices…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Setting scores is somewhat of an art form…</a:t>
            </a:r>
          </a:p>
        </p:txBody>
      </p:sp>
    </p:spTree>
    <p:extLst>
      <p:ext uri="{BB962C8B-B14F-4D97-AF65-F5344CB8AC3E}">
        <p14:creationId xmlns:p14="http://schemas.microsoft.com/office/powerpoint/2010/main" val="313100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Alternative ways to think about alignment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FE2726-E69A-6241-8662-6E749ECD5860}"/>
              </a:ext>
            </a:extLst>
          </p:cNvPr>
          <p:cNvSpPr txBox="1"/>
          <p:nvPr/>
        </p:nvSpPr>
        <p:spPr>
          <a:xfrm>
            <a:off x="480275" y="1510373"/>
            <a:ext cx="81834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"/>
                <a:cs typeface="Gill Sans"/>
              </a:rPr>
              <a:t>We’ve been thinking about alignment to a somewhat mythical “reference” genome.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Gill Sans"/>
              <a:cs typeface="Gill San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"/>
                <a:cs typeface="Gill Sans"/>
              </a:rPr>
              <a:t>What might be some limitations of this “reference-based” way of doing things?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"/>
                <a:cs typeface="Gill Sans"/>
              </a:rPr>
              <a:t>Biases from aligning to a single reference?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"/>
                <a:cs typeface="Gill Sans"/>
              </a:rPr>
              <a:t>Other problems?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Gill Sans"/>
              <a:cs typeface="Gill San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"/>
                <a:cs typeface="Gill Sans"/>
              </a:rPr>
              <a:t>What might be some alternative solutions?</a:t>
            </a:r>
          </a:p>
        </p:txBody>
      </p:sp>
    </p:spTree>
    <p:extLst>
      <p:ext uri="{BB962C8B-B14F-4D97-AF65-F5344CB8AC3E}">
        <p14:creationId xmlns:p14="http://schemas.microsoft.com/office/powerpoint/2010/main" val="2576301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The “pan-genome”</a:t>
            </a:r>
          </a:p>
        </p:txBody>
      </p:sp>
      <p:pic>
        <p:nvPicPr>
          <p:cNvPr id="1026" name="Picture 2" descr="Better reference - Seven Bridges">
            <a:extLst>
              <a:ext uri="{FF2B5EF4-FFF2-40B4-BE49-F238E27FC236}">
                <a16:creationId xmlns:a16="http://schemas.microsoft.com/office/drawing/2014/main" id="{300534CD-B0E6-7C40-8170-6BC11DB87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8" y="1173295"/>
            <a:ext cx="7053943" cy="521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0B2AB5-787D-E641-9DBC-10F237C13C01}"/>
              </a:ext>
            </a:extLst>
          </p:cNvPr>
          <p:cNvSpPr/>
          <p:nvPr/>
        </p:nvSpPr>
        <p:spPr>
          <a:xfrm>
            <a:off x="0" y="6488668"/>
            <a:ext cx="63224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https://</a:t>
            </a:r>
            <a:r>
              <a:rPr lang="en-US" dirty="0" err="1">
                <a:latin typeface="Gill Sans MT" panose="020B0502020104020203" pitchFamily="34" charset="77"/>
              </a:rPr>
              <a:t>www.sevenbridges.com</a:t>
            </a:r>
            <a:r>
              <a:rPr lang="en-US" dirty="0">
                <a:latin typeface="Gill Sans MT" panose="020B0502020104020203" pitchFamily="34" charset="77"/>
              </a:rPr>
              <a:t>/</a:t>
            </a:r>
            <a:r>
              <a:rPr lang="en-US" dirty="0" err="1">
                <a:latin typeface="Gill Sans MT" panose="020B0502020104020203" pitchFamily="34" charset="77"/>
              </a:rPr>
              <a:t>graf</a:t>
            </a:r>
            <a:r>
              <a:rPr lang="en-US" dirty="0">
                <a:latin typeface="Gill Sans MT" panose="020B0502020104020203" pitchFamily="34" charset="77"/>
              </a:rPr>
              <a:t>/better-reference/</a:t>
            </a:r>
          </a:p>
        </p:txBody>
      </p:sp>
    </p:spTree>
    <p:extLst>
      <p:ext uri="{BB962C8B-B14F-4D97-AF65-F5344CB8AC3E}">
        <p14:creationId xmlns:p14="http://schemas.microsoft.com/office/powerpoint/2010/main" val="17083580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Alternative ways to think about alignment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11E228-E2D3-294C-8461-3F7F7522B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342" y="1385709"/>
            <a:ext cx="7462520" cy="50531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A16051-7ECD-304B-BA3F-424F26FE3E4B}"/>
              </a:ext>
            </a:extLst>
          </p:cNvPr>
          <p:cNvSpPr/>
          <p:nvPr/>
        </p:nvSpPr>
        <p:spPr>
          <a:xfrm>
            <a:off x="0" y="6438901"/>
            <a:ext cx="2218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ekg.github.io</a:t>
            </a:r>
            <a:r>
              <a:rPr lang="en-US" dirty="0"/>
              <a:t>/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D0CBD0-F649-7E46-A7EE-ACE603EDEAB0}"/>
              </a:ext>
            </a:extLst>
          </p:cNvPr>
          <p:cNvSpPr/>
          <p:nvPr/>
        </p:nvSpPr>
        <p:spPr>
          <a:xfrm>
            <a:off x="165463" y="1201043"/>
            <a:ext cx="5301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Genetic variation -&gt; different paths through the graph!</a:t>
            </a:r>
          </a:p>
        </p:txBody>
      </p:sp>
    </p:spTree>
    <p:extLst>
      <p:ext uri="{BB962C8B-B14F-4D97-AF65-F5344CB8AC3E}">
        <p14:creationId xmlns:p14="http://schemas.microsoft.com/office/powerpoint/2010/main" val="167277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Alternative ways to think about alignment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0AB152-33EA-EA4F-9CE4-50CB83824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62" y="4004917"/>
            <a:ext cx="6105457" cy="23144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F29720-ABAD-DD4C-9CBC-3E27381B533B}"/>
              </a:ext>
            </a:extLst>
          </p:cNvPr>
          <p:cNvSpPr txBox="1"/>
          <p:nvPr/>
        </p:nvSpPr>
        <p:spPr>
          <a:xfrm>
            <a:off x="1548449" y="4884023"/>
            <a:ext cx="1305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Heng Li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917EC2-113C-0E4F-A02C-E23970F8B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1492250"/>
            <a:ext cx="5169807" cy="22493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E6C6A8-0F15-DC4B-87BE-7A0E290440B7}"/>
              </a:ext>
            </a:extLst>
          </p:cNvPr>
          <p:cNvSpPr txBox="1"/>
          <p:nvPr/>
        </p:nvSpPr>
        <p:spPr>
          <a:xfrm>
            <a:off x="5612674" y="2170476"/>
            <a:ext cx="2152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Erik Garrison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B51B3C-1D9D-3543-888D-A16FE597803C}"/>
              </a:ext>
            </a:extLst>
          </p:cNvPr>
          <p:cNvSpPr txBox="1"/>
          <p:nvPr/>
        </p:nvSpPr>
        <p:spPr>
          <a:xfrm>
            <a:off x="356681" y="5685353"/>
            <a:ext cx="7967438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This is still really hard…</a:t>
            </a:r>
          </a:p>
          <a:p>
            <a:r>
              <a:rPr lang="en-US" sz="2800" dirty="0">
                <a:latin typeface="Gill Sans MT" panose="020B0502020104020203" pitchFamily="34" charset="77"/>
              </a:rPr>
              <a:t>But has huge potential for changing how we do things</a:t>
            </a:r>
          </a:p>
        </p:txBody>
      </p:sp>
    </p:spTree>
    <p:extLst>
      <p:ext uri="{BB962C8B-B14F-4D97-AF65-F5344CB8AC3E}">
        <p14:creationId xmlns:p14="http://schemas.microsoft.com/office/powerpoint/2010/main" val="1754668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4837"/>
            <a:ext cx="9144000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Break</a:t>
            </a:r>
          </a:p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SNP calling</a:t>
            </a:r>
          </a:p>
        </p:txBody>
      </p:sp>
    </p:spTree>
    <p:extLst>
      <p:ext uri="{BB962C8B-B14F-4D97-AF65-F5344CB8AC3E}">
        <p14:creationId xmlns:p14="http://schemas.microsoft.com/office/powerpoint/2010/main" val="2350742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Our typical NGS analysis pipeline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330200" y="1244598"/>
            <a:ext cx="4102100" cy="2578101"/>
            <a:chOff x="330200" y="1244598"/>
            <a:chExt cx="4102100" cy="2578101"/>
          </a:xfrm>
        </p:grpSpPr>
        <p:sp>
          <p:nvSpPr>
            <p:cNvPr id="12" name="Rectangle 11"/>
            <p:cNvSpPr/>
            <p:nvPr/>
          </p:nvSpPr>
          <p:spPr bwMode="auto">
            <a:xfrm>
              <a:off x="423336" y="1244598"/>
              <a:ext cx="4008964" cy="2578101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423336" y="1257299"/>
              <a:ext cx="4008964" cy="533402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9100" y="1308100"/>
              <a:ext cx="4013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0" dirty="0">
                  <a:solidFill>
                    <a:schemeClr val="bg1"/>
                  </a:solidFill>
                  <a:latin typeface="Gill Sans"/>
                  <a:cs typeface="Gill Sans"/>
                </a:rPr>
                <a:t>1. SEQUENCING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0200" y="2324101"/>
              <a:ext cx="1243258" cy="97789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0200" y="2362200"/>
              <a:ext cx="901700" cy="9017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3378" y="2743200"/>
              <a:ext cx="541421" cy="1905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2978" y="2743200"/>
              <a:ext cx="541421" cy="1905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4400" y="2451100"/>
              <a:ext cx="896112" cy="711200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4754036" y="4102099"/>
            <a:ext cx="4021664" cy="2603500"/>
            <a:chOff x="4754036" y="4102099"/>
            <a:chExt cx="4021664" cy="2603500"/>
          </a:xfrm>
        </p:grpSpPr>
        <p:sp>
          <p:nvSpPr>
            <p:cNvPr id="18" name="Rectangle 17"/>
            <p:cNvSpPr/>
            <p:nvPr/>
          </p:nvSpPr>
          <p:spPr bwMode="auto">
            <a:xfrm>
              <a:off x="4754036" y="4127498"/>
              <a:ext cx="4008964" cy="2578101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4766736" y="4102099"/>
              <a:ext cx="4008964" cy="533402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62500" y="4152900"/>
              <a:ext cx="4013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0" dirty="0">
                  <a:solidFill>
                    <a:schemeClr val="bg1"/>
                  </a:solidFill>
                  <a:latin typeface="Gill Sans"/>
                  <a:cs typeface="Gill Sans"/>
                </a:rPr>
                <a:t>4. VISUALIZATION/INTERPRETATION</a:t>
              </a: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6"/>
            <a:srcRect b="20955"/>
            <a:stretch/>
          </p:blipFill>
          <p:spPr>
            <a:xfrm>
              <a:off x="4800600" y="4844591"/>
              <a:ext cx="3907303" cy="1378410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4749800" y="1244598"/>
            <a:ext cx="4013200" cy="2578101"/>
            <a:chOff x="4749800" y="1244598"/>
            <a:chExt cx="4013200" cy="2578101"/>
          </a:xfrm>
        </p:grpSpPr>
        <p:sp>
          <p:nvSpPr>
            <p:cNvPr id="17" name="Rectangle 16"/>
            <p:cNvSpPr/>
            <p:nvPr/>
          </p:nvSpPr>
          <p:spPr bwMode="auto">
            <a:xfrm>
              <a:off x="4754036" y="1244598"/>
              <a:ext cx="4008964" cy="2578101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4754036" y="1257299"/>
              <a:ext cx="4008964" cy="533402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49800" y="1308100"/>
              <a:ext cx="4013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0" dirty="0">
                  <a:solidFill>
                    <a:schemeClr val="bg1"/>
                  </a:solidFill>
                  <a:latin typeface="Gill Sans"/>
                  <a:cs typeface="Gill Sans"/>
                </a:rPr>
                <a:t>2. ALIGNMENT</a:t>
              </a: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4851400" y="2197100"/>
              <a:ext cx="3797300" cy="26670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62500" y="1841500"/>
              <a:ext cx="10206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>
                  <a:latin typeface="Gill Sans"/>
                  <a:cs typeface="Gill Sans"/>
                </a:rPr>
                <a:t>Reference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00600" y="2133600"/>
              <a:ext cx="3929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0" dirty="0">
                  <a:solidFill>
                    <a:srgbClr val="FFFFFF"/>
                  </a:solidFill>
                  <a:latin typeface="Monospace"/>
                  <a:cs typeface="Monospace"/>
                </a:rPr>
                <a:t>ACGTACGGATATGCGATACGACAT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054600" y="28321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5410200" y="29845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6070600" y="28321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7086600" y="28194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6426200" y="29972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5422900" y="31496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6426200" y="31623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5689600" y="33147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6705600" y="33147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5842000" y="34798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6858000" y="3479800"/>
              <a:ext cx="952500" cy="101600"/>
            </a:xfrm>
            <a:prstGeom prst="rect">
              <a:avLst/>
            </a:prstGeom>
            <a:solidFill>
              <a:srgbClr val="8D5B5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  <a:ea typeface="ＭＳ Ｐゴシック" pitchFamily="-109" charset="-128"/>
                <a:cs typeface="ＭＳ Ｐゴシック" pitchFamily="-109" charset="-128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749800" y="2451100"/>
              <a:ext cx="6779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>
                  <a:latin typeface="Gill Sans"/>
                  <a:cs typeface="Gill Sans"/>
                </a:rPr>
                <a:t>Reads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19100" y="4102099"/>
            <a:ext cx="4025900" cy="2603500"/>
            <a:chOff x="419100" y="4102099"/>
            <a:chExt cx="4025900" cy="260350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423336" y="4127498"/>
              <a:ext cx="4008964" cy="2578101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423336" y="4102099"/>
              <a:ext cx="4008964" cy="533402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1800" y="4152900"/>
              <a:ext cx="4013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0" dirty="0">
                  <a:solidFill>
                    <a:schemeClr val="bg1"/>
                  </a:solidFill>
                  <a:latin typeface="Gill Sans"/>
                  <a:cs typeface="Gill Sans"/>
                </a:rPr>
                <a:t>3. GENOTYPING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31800" y="4940300"/>
              <a:ext cx="39751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CCA</a:t>
              </a:r>
              <a:r>
                <a:rPr lang="en-US" sz="2000" b="1" i="0" dirty="0">
                  <a:solidFill>
                    <a:srgbClr val="FF0000"/>
                  </a:solidFill>
                  <a:latin typeface="Courier New"/>
                  <a:cs typeface="Courier New"/>
                </a:rPr>
                <a:t>-</a:t>
              </a:r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C</a:t>
              </a:r>
              <a:r>
                <a:rPr lang="en-US" sz="2000" b="1" i="0" dirty="0">
                  <a:solidFill>
                    <a:srgbClr val="FF0000"/>
                  </a:solidFill>
                  <a:latin typeface="Courier New"/>
                  <a:cs typeface="Courier New"/>
                </a:rPr>
                <a:t>T</a:t>
              </a:r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CTACT</a:t>
              </a:r>
              <a:r>
                <a:rPr lang="en-US" sz="2000" b="1" i="0" dirty="0">
                  <a:solidFill>
                    <a:srgbClr val="FF0000"/>
                  </a:solidFill>
                  <a:latin typeface="Courier New"/>
                  <a:cs typeface="Courier New"/>
                </a:rPr>
                <a:t>CACAC----</a:t>
              </a:r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TAGC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19100" y="5981700"/>
              <a:ext cx="4013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CCA</a:t>
              </a:r>
              <a:r>
                <a:rPr lang="en-US" sz="2000" b="1" i="0" dirty="0">
                  <a:solidFill>
                    <a:srgbClr val="FF0000"/>
                  </a:solidFill>
                  <a:latin typeface="Courier New"/>
                  <a:cs typeface="Courier New"/>
                </a:rPr>
                <a:t>A</a:t>
              </a:r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C</a:t>
              </a:r>
              <a:r>
                <a:rPr lang="en-US" sz="2000" b="1" i="0" dirty="0">
                  <a:solidFill>
                    <a:srgbClr val="FF0000"/>
                  </a:solidFill>
                  <a:latin typeface="Courier New"/>
                  <a:cs typeface="Courier New"/>
                </a:rPr>
                <a:t>G</a:t>
              </a:r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CTACT</a:t>
              </a:r>
              <a:r>
                <a:rPr lang="en-US" sz="2000" b="1" i="0" dirty="0">
                  <a:solidFill>
                    <a:srgbClr val="FF0000"/>
                  </a:solidFill>
                  <a:latin typeface="Courier New"/>
                  <a:cs typeface="Courier New"/>
                </a:rPr>
                <a:t>CACACACAC</a:t>
              </a:r>
              <a:r>
                <a:rPr lang="en-US" sz="2000" i="0" dirty="0">
                  <a:solidFill>
                    <a:srgbClr val="A6A6A6"/>
                  </a:solidFill>
                  <a:latin typeface="Courier New"/>
                  <a:cs typeface="Courier New"/>
                </a:rPr>
                <a:t>TAGC</a:t>
              </a: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2201780" y="5613401"/>
              <a:ext cx="541421" cy="190500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762000" y="5511800"/>
              <a:ext cx="1160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>
                  <a:latin typeface="Gill Sans"/>
                  <a:cs typeface="Gill Sans"/>
                </a:rPr>
                <a:t>SNPs/Indels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743200" y="5511800"/>
              <a:ext cx="6054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>
                  <a:latin typeface="Gill Sans"/>
                  <a:cs typeface="Gill Sans"/>
                </a:rPr>
                <a:t>STRs</a:t>
              </a:r>
            </a:p>
          </p:txBody>
        </p:sp>
      </p:grpSp>
      <p:sp>
        <p:nvSpPr>
          <p:cNvPr id="56" name="Rectangle 55"/>
          <p:cNvSpPr/>
          <p:nvPr/>
        </p:nvSpPr>
        <p:spPr bwMode="auto">
          <a:xfrm>
            <a:off x="736600" y="4902200"/>
            <a:ext cx="1193800" cy="15113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2197100" y="4902200"/>
            <a:ext cx="1473200" cy="15113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366513" y="1134647"/>
            <a:ext cx="4254500" cy="2857500"/>
          </a:xfrm>
          <a:prstGeom prst="rect">
            <a:avLst/>
          </a:prstGeom>
          <a:solidFill>
            <a:schemeClr val="bg1"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4620459" y="1160047"/>
            <a:ext cx="4254500" cy="5664200"/>
          </a:xfrm>
          <a:prstGeom prst="rect">
            <a:avLst/>
          </a:prstGeom>
          <a:solidFill>
            <a:schemeClr val="bg1"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9988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Recall – reads in FASTQ format</a:t>
            </a:r>
          </a:p>
        </p:txBody>
      </p:sp>
      <p:sp>
        <p:nvSpPr>
          <p:cNvPr id="6" name="Rectangle 5"/>
          <p:cNvSpPr/>
          <p:nvPr/>
        </p:nvSpPr>
        <p:spPr>
          <a:xfrm>
            <a:off x="109212" y="1216968"/>
            <a:ext cx="2607956" cy="461665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i="0" dirty="0">
                <a:solidFill>
                  <a:srgbClr val="FFFFFF"/>
                </a:solidFill>
                <a:latin typeface="Gill Sans"/>
                <a:cs typeface="Gill Sans"/>
              </a:rPr>
              <a:t>ERR194146_1.fastq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600" y="1682339"/>
            <a:ext cx="9042400" cy="212365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i="0" dirty="0">
                <a:latin typeface="Courier New"/>
                <a:cs typeface="Courier New"/>
              </a:rPr>
              <a:t>@ERR194146.1 HSQ1008:141:D0CC8ACXX:3:1308:20201:36071/1</a:t>
            </a:r>
          </a:p>
          <a:p>
            <a:r>
              <a:rPr lang="en-US" sz="1100" i="0" dirty="0">
                <a:latin typeface="Courier New"/>
                <a:cs typeface="Courier New"/>
              </a:rPr>
              <a:t>ACATCTGGTTCCTACTTCAGGGCCATAAAGCCTAAATAGCCCACACGTTCCCCTTAAATAAGACATCACGATGGATCACAGGTCTATCACCCTATTAACCA</a:t>
            </a:r>
          </a:p>
          <a:p>
            <a:r>
              <a:rPr lang="en-US" sz="1100" i="0" dirty="0">
                <a:latin typeface="Courier New"/>
                <a:cs typeface="Courier New"/>
              </a:rPr>
              <a:t>+</a:t>
            </a:r>
          </a:p>
          <a:p>
            <a:r>
              <a:rPr lang="en-US" sz="1100" i="0" dirty="0">
                <a:latin typeface="Courier New"/>
                <a:cs typeface="Courier New"/>
              </a:rPr>
              <a:t>?@@FFBFFDDHHBCEAFGEGIIDHGH@GDHHHGEHID@C?GGDG@FHIGGH@FHBEG:GGIEEHH;@CHH=EDFFBBE&gt;;@?3;;;&gt;;;;AA?&lt;C&gt;C@@C:</a:t>
            </a:r>
          </a:p>
          <a:p>
            <a:r>
              <a:rPr lang="en-US" sz="1100" i="0" dirty="0">
                <a:latin typeface="Courier New"/>
                <a:cs typeface="Courier New"/>
              </a:rPr>
              <a:t>@ERR194146.2 HSQ1008:141:D0CC8ACXX:4:1208:5231:93701/1</a:t>
            </a:r>
          </a:p>
          <a:p>
            <a:r>
              <a:rPr lang="en-US" sz="1100" i="0" dirty="0">
                <a:latin typeface="Courier New"/>
                <a:cs typeface="Courier New"/>
              </a:rPr>
              <a:t>CCAGCGTCTCGCAATGCTATCGCGTGCATACCCCCCAGACGAAAATACCAAATGCATGGAGAGCTCCCGTGAGTGGTTAATAGGGTGATAGACCTGTGATC</a:t>
            </a:r>
          </a:p>
          <a:p>
            <a:r>
              <a:rPr lang="en-US" sz="1100" i="0" dirty="0">
                <a:latin typeface="Courier New"/>
                <a:cs typeface="Courier New"/>
              </a:rPr>
              <a:t>+</a:t>
            </a:r>
          </a:p>
          <a:p>
            <a:r>
              <a:rPr lang="en-US" sz="1100" i="0" dirty="0">
                <a:latin typeface="Courier New"/>
                <a:cs typeface="Courier New"/>
              </a:rPr>
              <a:t>?88ADA?BDF8F:@@DB49C&gt;B7C806B&lt;?DEF=@FFC=AABEA&lt;;@D&gt;AC265;ADA;@@?&lt;@B@A&lt;;?5(8+:0&gt;(4:@AAA832?@@BBBB:&lt;4(:&gt;&gt;</a:t>
            </a:r>
          </a:p>
          <a:p>
            <a:r>
              <a:rPr lang="en-US" sz="1100" i="0" dirty="0">
                <a:latin typeface="Courier New"/>
                <a:cs typeface="Courier New"/>
              </a:rPr>
              <a:t>@ERR194146.3 HSQ1008:141:D0CC8ACXX:2:1305:18078:8420/1</a:t>
            </a:r>
          </a:p>
          <a:p>
            <a:r>
              <a:rPr lang="en-US" sz="1100" i="0" dirty="0">
                <a:latin typeface="Courier New"/>
                <a:cs typeface="Courier New"/>
              </a:rPr>
              <a:t>GATCACAGGTCTATCACCCTATTAACCACTCACGGGAGCTCTCCATGCATTTGGTATTTTCGTCTGGGGGGTATGCACGCGATAGCATTGCGAGACGCTGG</a:t>
            </a:r>
          </a:p>
          <a:p>
            <a:r>
              <a:rPr lang="en-US" sz="1100" i="0" dirty="0">
                <a:latin typeface="Courier New"/>
                <a:cs typeface="Courier New"/>
              </a:rPr>
              <a:t>+</a:t>
            </a:r>
          </a:p>
          <a:p>
            <a:r>
              <a:rPr lang="en-US" sz="1100" i="0" dirty="0">
                <a:latin typeface="Courier New"/>
                <a:cs typeface="Courier New"/>
              </a:rPr>
              <a:t>@CCFFFFFHHFGHJIGJJJJJJJJJJJIJIIJJJIJJJIGJJJJIIJIGIHIJI=FFIJJJJHHJHGHHDD;@CDDEDDDDDBDDDCECDDDDDBDDDDDD</a:t>
            </a:r>
          </a:p>
        </p:txBody>
      </p:sp>
      <p:sp>
        <p:nvSpPr>
          <p:cNvPr id="9" name="Rectangle 8"/>
          <p:cNvSpPr/>
          <p:nvPr/>
        </p:nvSpPr>
        <p:spPr>
          <a:xfrm>
            <a:off x="109212" y="3998268"/>
            <a:ext cx="2607956" cy="461665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i="0" dirty="0">
                <a:solidFill>
                  <a:srgbClr val="FFFFFF"/>
                </a:solidFill>
                <a:latin typeface="Gill Sans"/>
                <a:cs typeface="Gill Sans"/>
              </a:rPr>
              <a:t>ERR194146_2.fastq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600" y="4463639"/>
            <a:ext cx="9042400" cy="212365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@ERR194146.1 HSQ1008:141:D0CC8ACXX:3:1308:20201:36071/2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CCAGCGTCTCGCAATGCTATCGCGTGCATACCCCCCAGACGAAAATACCAAATGCATGGAGAGCTCCCGTGAGTGGTTAATAGGGTGATAGACCTGTGATC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+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&lt;?@DDDBDHHHAAH@CG@FBBGGIEG@D@GCHFG@F/5=C4=B'=7?CA9@?ACDCDCA@&lt;?BDCCCB=BB0&lt;4&gt;?4?&gt;@:CCD???A:@C3&gt;A&gt;AC:++: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@ERR194146.2 HSQ1008:141:D0CC8ACXX:4:1208:5231:93701/2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CCCACACGTTCCCCTTAAATAAGACATCACGATGGATCACAGGTCTATCACCCTATTAACCACTCACGGGAGCTCTCCATGCATTTGGTATTTTCGTCTGG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+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@??BD1:AFHBDDGGHIJIF@EEE&gt;GFHGHEAG?DEG&lt;FD&gt;B;?BB&lt;*/9??C8BB@FHC7=CCGAE;=,5,,.;@@&gt;(5(;&gt;ACCC(,,5;&gt;CCB88&lt;??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@ERR194146.3 HSQ1008:141:D0CC8ACXX:2:1305:18078:8420/2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GATCACAGGTCTATCACCCTATTAACCACTCACGGGAGCTCTCCATGCATTTGGTATTTTCGTCTGGGGGGTATGCACGCGATAGCATTGCGAGACGCTGG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+</a:t>
            </a:r>
          </a:p>
          <a:p>
            <a:r>
              <a:rPr lang="en-US" sz="1100" i="0" dirty="0">
                <a:solidFill>
                  <a:srgbClr val="000000"/>
                </a:solidFill>
                <a:latin typeface="Courier New"/>
                <a:cs typeface="Courier New"/>
              </a:rPr>
              <a:t>@CCFFFFFHHFGHJIGJJJJJJJJJJJIJIIJJJIJJJIGJJJJIIJIGIHIJI=FFIJJJJHHJHGHHDD;@CDDEDDDDDBDDDCECDDDDDBDDDDDD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43200" y="1206500"/>
            <a:ext cx="2505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>
                <a:latin typeface="Gill Sans"/>
                <a:cs typeface="Gill Sans"/>
              </a:rPr>
              <a:t>(first end of each pair)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30500" y="4013200"/>
            <a:ext cx="2825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>
                <a:latin typeface="Gill Sans"/>
                <a:cs typeface="Gill Sans"/>
              </a:rPr>
              <a:t>(second end of each pair)</a:t>
            </a:r>
          </a:p>
        </p:txBody>
      </p:sp>
    </p:spTree>
    <p:extLst>
      <p:ext uri="{BB962C8B-B14F-4D97-AF65-F5344CB8AC3E}">
        <p14:creationId xmlns:p14="http://schemas.microsoft.com/office/powerpoint/2010/main" val="11973749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SNP calling overview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4593" y="3014081"/>
            <a:ext cx="26684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BAM file (read alignments)</a:t>
            </a:r>
          </a:p>
        </p:txBody>
      </p:sp>
      <p:sp>
        <p:nvSpPr>
          <p:cNvPr id="8" name="Rectangle 7"/>
          <p:cNvSpPr/>
          <p:nvPr/>
        </p:nvSpPr>
        <p:spPr>
          <a:xfrm>
            <a:off x="4008329" y="2854466"/>
            <a:ext cx="1363298" cy="7223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SNP caller</a:t>
            </a:r>
          </a:p>
        </p:txBody>
      </p:sp>
      <p:sp>
        <p:nvSpPr>
          <p:cNvPr id="9" name="Right Arrow 8"/>
          <p:cNvSpPr/>
          <p:nvPr/>
        </p:nvSpPr>
        <p:spPr>
          <a:xfrm>
            <a:off x="3495635" y="3110785"/>
            <a:ext cx="396172" cy="260977"/>
          </a:xfrm>
          <a:prstGeom prst="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453191" y="3110785"/>
            <a:ext cx="396172" cy="260977"/>
          </a:xfrm>
          <a:prstGeom prst="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01660" y="2784559"/>
            <a:ext cx="288212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VCF file (list of locations that vary from the reference genome)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E7F5C3-7761-5241-8B33-B7851E9EAC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58" r="29761"/>
          <a:stretch/>
        </p:blipFill>
        <p:spPr>
          <a:xfrm>
            <a:off x="735256" y="3576820"/>
            <a:ext cx="2487154" cy="19385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72455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AA915DD-4885-4340-B8FA-D86BB88B266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BCE0AE00-F8E7-CF46-80A9-949D49605BBC}"/>
              </a:ext>
            </a:extLst>
          </p:cNvPr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Side note: SNP vs. SNV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3C7AA5-1941-234C-BB60-A4A67AB80829}"/>
              </a:ext>
            </a:extLst>
          </p:cNvPr>
          <p:cNvSpPr txBox="1"/>
          <p:nvPr/>
        </p:nvSpPr>
        <p:spPr>
          <a:xfrm>
            <a:off x="580496" y="6097312"/>
            <a:ext cx="5489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(I tend to use these interchangeably)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F042D3-512B-F94E-815A-149DD6749570}"/>
              </a:ext>
            </a:extLst>
          </p:cNvPr>
          <p:cNvSpPr txBox="1"/>
          <p:nvPr/>
        </p:nvSpPr>
        <p:spPr>
          <a:xfrm>
            <a:off x="653144" y="1469454"/>
            <a:ext cx="6401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latin typeface="Gill Sans"/>
                <a:cs typeface="Gill Sans"/>
              </a:rPr>
              <a:t>SNP = single nucleotide </a:t>
            </a:r>
            <a:r>
              <a:rPr lang="en-US" sz="3200" i="1" u="sng" dirty="0">
                <a:latin typeface="Gill Sans"/>
                <a:cs typeface="Gill Sans"/>
              </a:rPr>
              <a:t>polymorphism</a:t>
            </a:r>
            <a:endParaRPr lang="en-US" sz="3200" u="sng" dirty="0">
              <a:latin typeface="Gill Sans"/>
              <a:cs typeface="Gill San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781A22F-4DA2-5240-8252-703CC180CB33}"/>
              </a:ext>
            </a:extLst>
          </p:cNvPr>
          <p:cNvSpPr txBox="1"/>
          <p:nvPr/>
        </p:nvSpPr>
        <p:spPr>
          <a:xfrm>
            <a:off x="1529443" y="2054229"/>
            <a:ext cx="65749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Usually applied to variants that are variable in the population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4711273-B340-FB48-A912-E1F335612014}"/>
              </a:ext>
            </a:extLst>
          </p:cNvPr>
          <p:cNvSpPr txBox="1"/>
          <p:nvPr/>
        </p:nvSpPr>
        <p:spPr>
          <a:xfrm>
            <a:off x="653144" y="3300723"/>
            <a:ext cx="5344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latin typeface="Gill Sans"/>
                <a:cs typeface="Gill Sans"/>
              </a:rPr>
              <a:t>SNV = single nucleotide </a:t>
            </a:r>
            <a:r>
              <a:rPr lang="en-US" sz="3200" i="1" u="sng" dirty="0">
                <a:latin typeface="Gill Sans"/>
                <a:cs typeface="Gill Sans"/>
              </a:rPr>
              <a:t>variant</a:t>
            </a:r>
            <a:endParaRPr lang="en-US" sz="3200" u="sng" dirty="0">
              <a:latin typeface="Gill Sans"/>
              <a:cs typeface="Gill San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507CFA1-0D0A-6949-9347-456086004AB4}"/>
              </a:ext>
            </a:extLst>
          </p:cNvPr>
          <p:cNvSpPr txBox="1"/>
          <p:nvPr/>
        </p:nvSpPr>
        <p:spPr>
          <a:xfrm>
            <a:off x="1529442" y="3822045"/>
            <a:ext cx="65749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More frequently used when looking at a specific individual. Variants could be private to that individual, and not polymorphic in the population</a:t>
            </a:r>
          </a:p>
        </p:txBody>
      </p:sp>
    </p:spTree>
    <p:extLst>
      <p:ext uri="{BB962C8B-B14F-4D97-AF65-F5344CB8AC3E}">
        <p14:creationId xmlns:p14="http://schemas.microsoft.com/office/powerpoint/2010/main" val="26994107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AA915DD-4885-4340-B8FA-D86BB88B266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BCE0AE00-F8E7-CF46-80A9-949D49605BBC}"/>
              </a:ext>
            </a:extLst>
          </p:cNvPr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Side note: SNP vs. SNV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95D792-B691-B345-9D02-D59F8D687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047" y="1373286"/>
            <a:ext cx="5379905" cy="51382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99697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EA22CA9-E095-084A-B72C-E5EBB68D4007}"/>
              </a:ext>
            </a:extLst>
          </p:cNvPr>
          <p:cNvGrpSpPr/>
          <p:nvPr/>
        </p:nvGrpSpPr>
        <p:grpSpPr>
          <a:xfrm>
            <a:off x="0" y="1376539"/>
            <a:ext cx="9253143" cy="2770918"/>
            <a:chOff x="553646" y="2503211"/>
            <a:chExt cx="7763393" cy="232480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1D2E18-29F1-F749-BDCA-894EE894D092}"/>
                </a:ext>
              </a:extLst>
            </p:cNvPr>
            <p:cNvCxnSpPr/>
            <p:nvPr/>
          </p:nvCxnSpPr>
          <p:spPr>
            <a:xfrm>
              <a:off x="752272" y="3061644"/>
              <a:ext cx="7203056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A4E04D-5544-1748-BECF-FD9B04D0D87B}"/>
                </a:ext>
              </a:extLst>
            </p:cNvPr>
            <p:cNvSpPr txBox="1"/>
            <p:nvPr/>
          </p:nvSpPr>
          <p:spPr>
            <a:xfrm flipH="1">
              <a:off x="553646" y="2503211"/>
              <a:ext cx="30582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latin typeface="Gill Sans MT" panose="020B0502020104020203" pitchFamily="34" charset="0"/>
                </a:rPr>
                <a:t>Reference genome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14F1026-7241-9D4D-A51F-0CCFF4D8B90A}"/>
                </a:ext>
              </a:extLst>
            </p:cNvPr>
            <p:cNvCxnSpPr>
              <a:cxnSpLocks/>
            </p:cNvCxnSpPr>
            <p:nvPr/>
          </p:nvCxnSpPr>
          <p:spPr>
            <a:xfrm>
              <a:off x="1362296" y="3407999"/>
              <a:ext cx="121621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827D80-5EF5-D149-9865-04629C9E719E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18" y="3451120"/>
              <a:ext cx="121621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BAD6F01-13E2-D04D-9273-7FF8992CD283}"/>
                </a:ext>
              </a:extLst>
            </p:cNvPr>
            <p:cNvCxnSpPr>
              <a:cxnSpLocks/>
            </p:cNvCxnSpPr>
            <p:nvPr/>
          </p:nvCxnSpPr>
          <p:spPr>
            <a:xfrm>
              <a:off x="1503080" y="3603428"/>
              <a:ext cx="121621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891AE83-28DD-D144-B58D-4ACFA1F49EAB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19" y="3235215"/>
              <a:ext cx="121621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E4383BB-5D2F-E548-855D-55BF91158030}"/>
                </a:ext>
              </a:extLst>
            </p:cNvPr>
            <p:cNvCxnSpPr>
              <a:cxnSpLocks/>
            </p:cNvCxnSpPr>
            <p:nvPr/>
          </p:nvCxnSpPr>
          <p:spPr>
            <a:xfrm>
              <a:off x="6011802" y="3273361"/>
              <a:ext cx="121621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55E56BE-F55B-2047-A8C2-EEFE461DE284}"/>
                </a:ext>
              </a:extLst>
            </p:cNvPr>
            <p:cNvCxnSpPr>
              <a:cxnSpLocks/>
            </p:cNvCxnSpPr>
            <p:nvPr/>
          </p:nvCxnSpPr>
          <p:spPr>
            <a:xfrm>
              <a:off x="3787615" y="3235215"/>
              <a:ext cx="121621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527C7DC-9C4A-DE43-9146-623B44034D37}"/>
                </a:ext>
              </a:extLst>
            </p:cNvPr>
            <p:cNvCxnSpPr>
              <a:cxnSpLocks/>
            </p:cNvCxnSpPr>
            <p:nvPr/>
          </p:nvCxnSpPr>
          <p:spPr>
            <a:xfrm>
              <a:off x="1903133" y="3794466"/>
              <a:ext cx="121621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D124BFC-543B-7E46-A605-8CF3F93EFA95}"/>
                </a:ext>
              </a:extLst>
            </p:cNvPr>
            <p:cNvCxnSpPr>
              <a:cxnSpLocks/>
            </p:cNvCxnSpPr>
            <p:nvPr/>
          </p:nvCxnSpPr>
          <p:spPr>
            <a:xfrm>
              <a:off x="4188803" y="3553650"/>
              <a:ext cx="121621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7D65582-6952-5340-83AE-C92AF36D9CB1}"/>
                </a:ext>
              </a:extLst>
            </p:cNvPr>
            <p:cNvCxnSpPr>
              <a:cxnSpLocks/>
            </p:cNvCxnSpPr>
            <p:nvPr/>
          </p:nvCxnSpPr>
          <p:spPr>
            <a:xfrm>
              <a:off x="3992389" y="3407999"/>
              <a:ext cx="121621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13A9918-FF08-374C-BAA8-ECD0F505894E}"/>
                </a:ext>
              </a:extLst>
            </p:cNvPr>
            <p:cNvSpPr/>
            <p:nvPr/>
          </p:nvSpPr>
          <p:spPr>
            <a:xfrm>
              <a:off x="2144740" y="3150864"/>
              <a:ext cx="167128" cy="167128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5A93C11-614B-9646-87BE-9F999924E3B3}"/>
                </a:ext>
              </a:extLst>
            </p:cNvPr>
            <p:cNvSpPr/>
            <p:nvPr/>
          </p:nvSpPr>
          <p:spPr>
            <a:xfrm>
              <a:off x="2144739" y="3346115"/>
              <a:ext cx="167128" cy="167128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5CCBE2F-900B-4D44-AEC7-96265C1688B5}"/>
                </a:ext>
              </a:extLst>
            </p:cNvPr>
            <p:cNvSpPr/>
            <p:nvPr/>
          </p:nvSpPr>
          <p:spPr>
            <a:xfrm>
              <a:off x="2145708" y="3538144"/>
              <a:ext cx="167128" cy="167128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764D3DE-5A16-BF46-9A64-ABCEE3B76BEF}"/>
                </a:ext>
              </a:extLst>
            </p:cNvPr>
            <p:cNvSpPr/>
            <p:nvPr/>
          </p:nvSpPr>
          <p:spPr>
            <a:xfrm>
              <a:off x="2149362" y="3730173"/>
              <a:ext cx="167128" cy="167128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CC6D6A3-9AAC-2348-9A18-BA51937E5C4D}"/>
                </a:ext>
              </a:extLst>
            </p:cNvPr>
            <p:cNvSpPr/>
            <p:nvPr/>
          </p:nvSpPr>
          <p:spPr>
            <a:xfrm>
              <a:off x="6482190" y="3375018"/>
              <a:ext cx="167128" cy="167128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F6ADEA0-44D8-B343-87F9-243218A405AB}"/>
                </a:ext>
              </a:extLst>
            </p:cNvPr>
            <p:cNvSpPr/>
            <p:nvPr/>
          </p:nvSpPr>
          <p:spPr>
            <a:xfrm>
              <a:off x="6479299" y="3172818"/>
              <a:ext cx="167128" cy="167128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C9FB820-A8B7-7D4F-953D-FE8407ECB8FC}"/>
                </a:ext>
              </a:extLst>
            </p:cNvPr>
            <p:cNvCxnSpPr>
              <a:cxnSpLocks/>
            </p:cNvCxnSpPr>
            <p:nvPr/>
          </p:nvCxnSpPr>
          <p:spPr>
            <a:xfrm>
              <a:off x="6177466" y="3621707"/>
              <a:ext cx="121621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F8CCF16-2EA7-1A40-9119-3D42256657D2}"/>
                </a:ext>
              </a:extLst>
            </p:cNvPr>
            <p:cNvCxnSpPr>
              <a:cxnSpLocks/>
            </p:cNvCxnSpPr>
            <p:nvPr/>
          </p:nvCxnSpPr>
          <p:spPr>
            <a:xfrm>
              <a:off x="6379330" y="3813737"/>
              <a:ext cx="121621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F618D4A-50AA-4340-BF8D-66DCF47A25EF}"/>
                </a:ext>
              </a:extLst>
            </p:cNvPr>
            <p:cNvCxnSpPr>
              <a:cxnSpLocks/>
            </p:cNvCxnSpPr>
            <p:nvPr/>
          </p:nvCxnSpPr>
          <p:spPr>
            <a:xfrm>
              <a:off x="6479299" y="4044121"/>
              <a:ext cx="121621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366FB03-30FC-074D-A915-53B3B46A3FB4}"/>
                </a:ext>
              </a:extLst>
            </p:cNvPr>
            <p:cNvSpPr/>
            <p:nvPr/>
          </p:nvSpPr>
          <p:spPr>
            <a:xfrm>
              <a:off x="6479299" y="3964914"/>
              <a:ext cx="167128" cy="167128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5D1026D-BCE4-5049-9E8E-44C0E2EA6509}"/>
                </a:ext>
              </a:extLst>
            </p:cNvPr>
            <p:cNvSpPr/>
            <p:nvPr/>
          </p:nvSpPr>
          <p:spPr>
            <a:xfrm>
              <a:off x="4431519" y="2990266"/>
              <a:ext cx="239873" cy="804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DE8C4F9-8EDF-FE4E-9F02-873F6C444863}"/>
                </a:ext>
              </a:extLst>
            </p:cNvPr>
            <p:cNvSpPr txBox="1"/>
            <p:nvPr/>
          </p:nvSpPr>
          <p:spPr>
            <a:xfrm>
              <a:off x="3860278" y="3903939"/>
              <a:ext cx="2178041" cy="251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i="1" dirty="0">
                  <a:latin typeface="Gill Sans MT" panose="020B0502020104020203" pitchFamily="34" charset="77"/>
                </a:rPr>
                <a:t>Homozygous reference (AA)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949C1AC-F021-4248-8122-FA1120CC1957}"/>
                </a:ext>
              </a:extLst>
            </p:cNvPr>
            <p:cNvSpPr/>
            <p:nvPr/>
          </p:nvSpPr>
          <p:spPr>
            <a:xfrm>
              <a:off x="2122845" y="2914713"/>
              <a:ext cx="231359" cy="110124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4B9DD4B-EEA3-8948-A6F3-C21F48B881E1}"/>
                </a:ext>
              </a:extLst>
            </p:cNvPr>
            <p:cNvSpPr txBox="1"/>
            <p:nvPr/>
          </p:nvSpPr>
          <p:spPr>
            <a:xfrm>
              <a:off x="1139282" y="4098029"/>
              <a:ext cx="2472646" cy="251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i="1" dirty="0">
                  <a:latin typeface="Gill Sans MT" panose="020B0502020104020203" pitchFamily="34" charset="77"/>
                </a:rPr>
                <a:t>Homozygous non-reference (BB)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F286EDE-8393-6045-980B-C08F448804B2}"/>
                </a:ext>
              </a:extLst>
            </p:cNvPr>
            <p:cNvSpPr/>
            <p:nvPr/>
          </p:nvSpPr>
          <p:spPr>
            <a:xfrm>
              <a:off x="6450863" y="2963165"/>
              <a:ext cx="231359" cy="127963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2EF5EC6-3BC4-7741-93D9-F636AC364CE8}"/>
                </a:ext>
              </a:extLst>
            </p:cNvPr>
            <p:cNvSpPr txBox="1"/>
            <p:nvPr/>
          </p:nvSpPr>
          <p:spPr>
            <a:xfrm>
              <a:off x="6138998" y="4301729"/>
              <a:ext cx="2178041" cy="251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i="1" dirty="0">
                  <a:latin typeface="Gill Sans MT" panose="020B0502020104020203" pitchFamily="34" charset="77"/>
                </a:rPr>
                <a:t>Heterozygous (AB)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21E864A-EFDF-564D-9D7A-D245186AC55E}"/>
                </a:ext>
              </a:extLst>
            </p:cNvPr>
            <p:cNvSpPr txBox="1"/>
            <p:nvPr/>
          </p:nvSpPr>
          <p:spPr>
            <a:xfrm>
              <a:off x="3915801" y="4179552"/>
              <a:ext cx="164000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accent1"/>
                  </a:solidFill>
                  <a:latin typeface="Gill Sans MT" panose="020B0502020104020203" pitchFamily="34" charset="77"/>
                </a:rPr>
                <a:t>100% ref, 0% non-ref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A6C6E2C-BD5B-6642-AE3D-B05E4C69A22B}"/>
                </a:ext>
              </a:extLst>
            </p:cNvPr>
            <p:cNvSpPr txBox="1"/>
            <p:nvPr/>
          </p:nvSpPr>
          <p:spPr>
            <a:xfrm>
              <a:off x="1550474" y="4353123"/>
              <a:ext cx="164000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accent1"/>
                  </a:solidFill>
                  <a:latin typeface="Gill Sans MT" panose="020B0502020104020203" pitchFamily="34" charset="77"/>
                </a:rPr>
                <a:t>0% ref, 100% non-ref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7BBCEE5-FC8D-634C-98D7-A56312CC3A06}"/>
                </a:ext>
              </a:extLst>
            </p:cNvPr>
            <p:cNvSpPr txBox="1"/>
            <p:nvPr/>
          </p:nvSpPr>
          <p:spPr>
            <a:xfrm>
              <a:off x="6004919" y="4527931"/>
              <a:ext cx="164000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accent1"/>
                  </a:solidFill>
                  <a:latin typeface="Gill Sans MT" panose="020B0502020104020203" pitchFamily="34" charset="77"/>
                </a:rPr>
                <a:t>50% ref, 50% non-ref</a:t>
              </a: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AA915DD-4885-4340-B8FA-D86BB88B266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BCE0AE00-F8E7-CF46-80A9-949D49605BBC}"/>
              </a:ext>
            </a:extLst>
          </p:cNvPr>
          <p:cNvSpPr/>
          <p:nvPr/>
        </p:nvSpPr>
        <p:spPr>
          <a:xfrm>
            <a:off x="0" y="34650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SNP calling – take 1 (naïve)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269E68-58A9-FF44-8AD5-60F1574C5697}"/>
              </a:ext>
            </a:extLst>
          </p:cNvPr>
          <p:cNvSpPr txBox="1"/>
          <p:nvPr/>
        </p:nvSpPr>
        <p:spPr>
          <a:xfrm>
            <a:off x="178850" y="4414836"/>
            <a:ext cx="39145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At a given position we see:</a:t>
            </a:r>
          </a:p>
          <a:p>
            <a:endParaRPr lang="en-US" dirty="0">
              <a:latin typeface="Gill Sans"/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N total reads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K match the non-reference allele (B)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N-K match ref (A)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1BBB470-DD8B-1447-B954-7466D499A538}"/>
              </a:ext>
            </a:extLst>
          </p:cNvPr>
          <p:cNvSpPr txBox="1"/>
          <p:nvPr/>
        </p:nvSpPr>
        <p:spPr>
          <a:xfrm>
            <a:off x="4286582" y="4200773"/>
            <a:ext cx="385496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Method 1: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"/>
                <a:cs typeface="Gill Sans"/>
              </a:rPr>
              <a:t>If N==K: return BB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"/>
                <a:cs typeface="Gill Sans"/>
              </a:rPr>
              <a:t>Else if K==0: return AA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"/>
                <a:cs typeface="Gill Sans"/>
              </a:rPr>
              <a:t>Else: return AB</a:t>
            </a:r>
          </a:p>
        </p:txBody>
      </p:sp>
    </p:spTree>
    <p:extLst>
      <p:ext uri="{BB962C8B-B14F-4D97-AF65-F5344CB8AC3E}">
        <p14:creationId xmlns:p14="http://schemas.microsoft.com/office/powerpoint/2010/main" val="24231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AA915DD-4885-4340-B8FA-D86BB88B266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BCE0AE00-F8E7-CF46-80A9-949D49605BBC}"/>
              </a:ext>
            </a:extLst>
          </p:cNvPr>
          <p:cNvSpPr/>
          <p:nvPr/>
        </p:nvSpPr>
        <p:spPr>
          <a:xfrm>
            <a:off x="0" y="34650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SNP calling – take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2237732-94B6-2D43-B21A-3AD701C4E899}"/>
              </a:ext>
            </a:extLst>
          </p:cNvPr>
          <p:cNvSpPr txBox="1"/>
          <p:nvPr/>
        </p:nvSpPr>
        <p:spPr>
          <a:xfrm>
            <a:off x="477215" y="1196316"/>
            <a:ext cx="3500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What could go wrong?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8E1292E-6AC3-A547-A918-24B910D974D0}"/>
              </a:ext>
            </a:extLst>
          </p:cNvPr>
          <p:cNvSpPr txBox="1"/>
          <p:nvPr/>
        </p:nvSpPr>
        <p:spPr>
          <a:xfrm>
            <a:off x="246800" y="1912551"/>
            <a:ext cx="49601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Gill Sans"/>
                <a:cs typeface="Gill Sans"/>
              </a:rPr>
              <a:t>Sequencing errors:</a:t>
            </a:r>
            <a:r>
              <a:rPr lang="en-US" sz="2400" dirty="0">
                <a:latin typeface="Gill Sans"/>
                <a:cs typeface="Gill Sans"/>
              </a:rPr>
              <a:t> If we see just one wrong base, our method will call the position a SNV!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If error rate is ~1%, and we have coverage 100X, expect to see ~1 error per base. We’d call everything a SNP!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97182E5-7BF6-564E-8F02-B7D6C9E533B6}"/>
              </a:ext>
            </a:extLst>
          </p:cNvPr>
          <p:cNvSpPr txBox="1"/>
          <p:nvPr/>
        </p:nvSpPr>
        <p:spPr>
          <a:xfrm>
            <a:off x="246800" y="4662231"/>
            <a:ext cx="4960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Gill Sans"/>
                <a:cs typeface="Gill Sans"/>
              </a:rPr>
              <a:t>Statistical variation:</a:t>
            </a:r>
            <a:r>
              <a:rPr lang="en-US" sz="2400" dirty="0">
                <a:latin typeface="Gill Sans"/>
                <a:cs typeface="Gill Sans"/>
              </a:rPr>
              <a:t> For a heterozygous position, we expect 50/50 A vs. B reads. But we’ll see fluctuation, especially for sites with low coverage!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B2F35B36-2554-8E41-BF3E-21790F3A5C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4" r="10563" b="17824"/>
          <a:stretch/>
        </p:blipFill>
        <p:spPr>
          <a:xfrm>
            <a:off x="5206999" y="1963452"/>
            <a:ext cx="3810001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9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EA22CA9-E095-084A-B72C-E5EBB68D4007}"/>
              </a:ext>
            </a:extLst>
          </p:cNvPr>
          <p:cNvGrpSpPr/>
          <p:nvPr/>
        </p:nvGrpSpPr>
        <p:grpSpPr>
          <a:xfrm>
            <a:off x="0" y="1376539"/>
            <a:ext cx="9253143" cy="2770918"/>
            <a:chOff x="553646" y="2503211"/>
            <a:chExt cx="7763393" cy="232480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1D2E18-29F1-F749-BDCA-894EE894D092}"/>
                </a:ext>
              </a:extLst>
            </p:cNvPr>
            <p:cNvCxnSpPr/>
            <p:nvPr/>
          </p:nvCxnSpPr>
          <p:spPr>
            <a:xfrm>
              <a:off x="752272" y="3061644"/>
              <a:ext cx="7203056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A4E04D-5544-1748-BECF-FD9B04D0D87B}"/>
                </a:ext>
              </a:extLst>
            </p:cNvPr>
            <p:cNvSpPr txBox="1"/>
            <p:nvPr/>
          </p:nvSpPr>
          <p:spPr>
            <a:xfrm flipH="1">
              <a:off x="553646" y="2503211"/>
              <a:ext cx="30582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latin typeface="Gill Sans MT" panose="020B0502020104020203" pitchFamily="34" charset="0"/>
                </a:rPr>
                <a:t>Reference genome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14F1026-7241-9D4D-A51F-0CCFF4D8B90A}"/>
                </a:ext>
              </a:extLst>
            </p:cNvPr>
            <p:cNvCxnSpPr>
              <a:cxnSpLocks/>
            </p:cNvCxnSpPr>
            <p:nvPr/>
          </p:nvCxnSpPr>
          <p:spPr>
            <a:xfrm>
              <a:off x="1362296" y="3407999"/>
              <a:ext cx="121621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827D80-5EF5-D149-9865-04629C9E719E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18" y="3451120"/>
              <a:ext cx="121621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BAD6F01-13E2-D04D-9273-7FF8992CD283}"/>
                </a:ext>
              </a:extLst>
            </p:cNvPr>
            <p:cNvCxnSpPr>
              <a:cxnSpLocks/>
            </p:cNvCxnSpPr>
            <p:nvPr/>
          </p:nvCxnSpPr>
          <p:spPr>
            <a:xfrm>
              <a:off x="1503080" y="3603428"/>
              <a:ext cx="121621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891AE83-28DD-D144-B58D-4ACFA1F49EAB}"/>
                </a:ext>
              </a:extLst>
            </p:cNvPr>
            <p:cNvCxnSpPr>
              <a:cxnSpLocks/>
            </p:cNvCxnSpPr>
            <p:nvPr/>
          </p:nvCxnSpPr>
          <p:spPr>
            <a:xfrm>
              <a:off x="1237819" y="3235215"/>
              <a:ext cx="121621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E4383BB-5D2F-E548-855D-55BF91158030}"/>
                </a:ext>
              </a:extLst>
            </p:cNvPr>
            <p:cNvCxnSpPr>
              <a:cxnSpLocks/>
            </p:cNvCxnSpPr>
            <p:nvPr/>
          </p:nvCxnSpPr>
          <p:spPr>
            <a:xfrm>
              <a:off x="6011802" y="3273361"/>
              <a:ext cx="121621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55E56BE-F55B-2047-A8C2-EEFE461DE284}"/>
                </a:ext>
              </a:extLst>
            </p:cNvPr>
            <p:cNvCxnSpPr>
              <a:cxnSpLocks/>
            </p:cNvCxnSpPr>
            <p:nvPr/>
          </p:nvCxnSpPr>
          <p:spPr>
            <a:xfrm>
              <a:off x="3787615" y="3235215"/>
              <a:ext cx="121621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527C7DC-9C4A-DE43-9146-623B44034D37}"/>
                </a:ext>
              </a:extLst>
            </p:cNvPr>
            <p:cNvCxnSpPr>
              <a:cxnSpLocks/>
            </p:cNvCxnSpPr>
            <p:nvPr/>
          </p:nvCxnSpPr>
          <p:spPr>
            <a:xfrm>
              <a:off x="1903133" y="3794466"/>
              <a:ext cx="121621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D124BFC-543B-7E46-A605-8CF3F93EFA95}"/>
                </a:ext>
              </a:extLst>
            </p:cNvPr>
            <p:cNvCxnSpPr>
              <a:cxnSpLocks/>
            </p:cNvCxnSpPr>
            <p:nvPr/>
          </p:nvCxnSpPr>
          <p:spPr>
            <a:xfrm>
              <a:off x="4188803" y="3553650"/>
              <a:ext cx="121621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7D65582-6952-5340-83AE-C92AF36D9CB1}"/>
                </a:ext>
              </a:extLst>
            </p:cNvPr>
            <p:cNvCxnSpPr>
              <a:cxnSpLocks/>
            </p:cNvCxnSpPr>
            <p:nvPr/>
          </p:nvCxnSpPr>
          <p:spPr>
            <a:xfrm>
              <a:off x="3992389" y="3407999"/>
              <a:ext cx="121621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13A9918-FF08-374C-BAA8-ECD0F505894E}"/>
                </a:ext>
              </a:extLst>
            </p:cNvPr>
            <p:cNvSpPr/>
            <p:nvPr/>
          </p:nvSpPr>
          <p:spPr>
            <a:xfrm>
              <a:off x="2144740" y="3150864"/>
              <a:ext cx="167128" cy="167128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5A93C11-614B-9646-87BE-9F999924E3B3}"/>
                </a:ext>
              </a:extLst>
            </p:cNvPr>
            <p:cNvSpPr/>
            <p:nvPr/>
          </p:nvSpPr>
          <p:spPr>
            <a:xfrm>
              <a:off x="2144739" y="3346115"/>
              <a:ext cx="167128" cy="167128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5CCBE2F-900B-4D44-AEC7-96265C1688B5}"/>
                </a:ext>
              </a:extLst>
            </p:cNvPr>
            <p:cNvSpPr/>
            <p:nvPr/>
          </p:nvSpPr>
          <p:spPr>
            <a:xfrm>
              <a:off x="2145708" y="3538144"/>
              <a:ext cx="167128" cy="167128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764D3DE-5A16-BF46-9A64-ABCEE3B76BEF}"/>
                </a:ext>
              </a:extLst>
            </p:cNvPr>
            <p:cNvSpPr/>
            <p:nvPr/>
          </p:nvSpPr>
          <p:spPr>
            <a:xfrm>
              <a:off x="2149362" y="3730173"/>
              <a:ext cx="167128" cy="167128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CC6D6A3-9AAC-2348-9A18-BA51937E5C4D}"/>
                </a:ext>
              </a:extLst>
            </p:cNvPr>
            <p:cNvSpPr/>
            <p:nvPr/>
          </p:nvSpPr>
          <p:spPr>
            <a:xfrm>
              <a:off x="6482190" y="3375018"/>
              <a:ext cx="167128" cy="167128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F6ADEA0-44D8-B343-87F9-243218A405AB}"/>
                </a:ext>
              </a:extLst>
            </p:cNvPr>
            <p:cNvSpPr/>
            <p:nvPr/>
          </p:nvSpPr>
          <p:spPr>
            <a:xfrm>
              <a:off x="6479299" y="3172818"/>
              <a:ext cx="167128" cy="167128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C9FB820-A8B7-7D4F-953D-FE8407ECB8FC}"/>
                </a:ext>
              </a:extLst>
            </p:cNvPr>
            <p:cNvCxnSpPr>
              <a:cxnSpLocks/>
            </p:cNvCxnSpPr>
            <p:nvPr/>
          </p:nvCxnSpPr>
          <p:spPr>
            <a:xfrm>
              <a:off x="6177466" y="3621707"/>
              <a:ext cx="121621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F8CCF16-2EA7-1A40-9119-3D42256657D2}"/>
                </a:ext>
              </a:extLst>
            </p:cNvPr>
            <p:cNvCxnSpPr>
              <a:cxnSpLocks/>
            </p:cNvCxnSpPr>
            <p:nvPr/>
          </p:nvCxnSpPr>
          <p:spPr>
            <a:xfrm>
              <a:off x="6379330" y="3813737"/>
              <a:ext cx="121621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F618D4A-50AA-4340-BF8D-66DCF47A25EF}"/>
                </a:ext>
              </a:extLst>
            </p:cNvPr>
            <p:cNvCxnSpPr>
              <a:cxnSpLocks/>
            </p:cNvCxnSpPr>
            <p:nvPr/>
          </p:nvCxnSpPr>
          <p:spPr>
            <a:xfrm>
              <a:off x="6479299" y="4044121"/>
              <a:ext cx="121621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366FB03-30FC-074D-A915-53B3B46A3FB4}"/>
                </a:ext>
              </a:extLst>
            </p:cNvPr>
            <p:cNvSpPr/>
            <p:nvPr/>
          </p:nvSpPr>
          <p:spPr>
            <a:xfrm>
              <a:off x="6479299" y="3964914"/>
              <a:ext cx="167128" cy="167128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5D1026D-BCE4-5049-9E8E-44C0E2EA6509}"/>
                </a:ext>
              </a:extLst>
            </p:cNvPr>
            <p:cNvSpPr/>
            <p:nvPr/>
          </p:nvSpPr>
          <p:spPr>
            <a:xfrm>
              <a:off x="4431519" y="2990266"/>
              <a:ext cx="239873" cy="804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DE8C4F9-8EDF-FE4E-9F02-873F6C444863}"/>
                </a:ext>
              </a:extLst>
            </p:cNvPr>
            <p:cNvSpPr txBox="1"/>
            <p:nvPr/>
          </p:nvSpPr>
          <p:spPr>
            <a:xfrm>
              <a:off x="3860278" y="3903939"/>
              <a:ext cx="2178041" cy="251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i="1" dirty="0">
                  <a:latin typeface="Gill Sans MT" panose="020B0502020104020203" pitchFamily="34" charset="77"/>
                </a:rPr>
                <a:t>Homozygous reference (AA)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949C1AC-F021-4248-8122-FA1120CC1957}"/>
                </a:ext>
              </a:extLst>
            </p:cNvPr>
            <p:cNvSpPr/>
            <p:nvPr/>
          </p:nvSpPr>
          <p:spPr>
            <a:xfrm>
              <a:off x="2122845" y="2914713"/>
              <a:ext cx="231359" cy="110124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4B9DD4B-EEA3-8948-A6F3-C21F48B881E1}"/>
                </a:ext>
              </a:extLst>
            </p:cNvPr>
            <p:cNvSpPr txBox="1"/>
            <p:nvPr/>
          </p:nvSpPr>
          <p:spPr>
            <a:xfrm>
              <a:off x="1139282" y="4098029"/>
              <a:ext cx="2472646" cy="251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i="1" dirty="0">
                  <a:latin typeface="Gill Sans MT" panose="020B0502020104020203" pitchFamily="34" charset="77"/>
                </a:rPr>
                <a:t>Homozygous non-reference (BB)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F286EDE-8393-6045-980B-C08F448804B2}"/>
                </a:ext>
              </a:extLst>
            </p:cNvPr>
            <p:cNvSpPr/>
            <p:nvPr/>
          </p:nvSpPr>
          <p:spPr>
            <a:xfrm>
              <a:off x="6450863" y="2963165"/>
              <a:ext cx="231359" cy="127963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2EF5EC6-3BC4-7741-93D9-F636AC364CE8}"/>
                </a:ext>
              </a:extLst>
            </p:cNvPr>
            <p:cNvSpPr txBox="1"/>
            <p:nvPr/>
          </p:nvSpPr>
          <p:spPr>
            <a:xfrm>
              <a:off x="6138998" y="4301729"/>
              <a:ext cx="2178041" cy="251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i="1" dirty="0">
                  <a:latin typeface="Gill Sans MT" panose="020B0502020104020203" pitchFamily="34" charset="77"/>
                </a:rPr>
                <a:t>Heterozygous (AB)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21E864A-EFDF-564D-9D7A-D245186AC55E}"/>
                </a:ext>
              </a:extLst>
            </p:cNvPr>
            <p:cNvSpPr txBox="1"/>
            <p:nvPr/>
          </p:nvSpPr>
          <p:spPr>
            <a:xfrm>
              <a:off x="3915801" y="4179552"/>
              <a:ext cx="164000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accent1"/>
                  </a:solidFill>
                  <a:latin typeface="Gill Sans MT" panose="020B0502020104020203" pitchFamily="34" charset="77"/>
                </a:rPr>
                <a:t>100% ref, 0% non-ref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A6C6E2C-BD5B-6642-AE3D-B05E4C69A22B}"/>
                </a:ext>
              </a:extLst>
            </p:cNvPr>
            <p:cNvSpPr txBox="1"/>
            <p:nvPr/>
          </p:nvSpPr>
          <p:spPr>
            <a:xfrm>
              <a:off x="1550474" y="4353123"/>
              <a:ext cx="164000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accent1"/>
                  </a:solidFill>
                  <a:latin typeface="Gill Sans MT" panose="020B0502020104020203" pitchFamily="34" charset="77"/>
                </a:rPr>
                <a:t>0% ref, 100% non-ref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7BBCEE5-FC8D-634C-98D7-A56312CC3A06}"/>
                </a:ext>
              </a:extLst>
            </p:cNvPr>
            <p:cNvSpPr txBox="1"/>
            <p:nvPr/>
          </p:nvSpPr>
          <p:spPr>
            <a:xfrm>
              <a:off x="6004919" y="4527931"/>
              <a:ext cx="164000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accent1"/>
                  </a:solidFill>
                  <a:latin typeface="Gill Sans MT" panose="020B0502020104020203" pitchFamily="34" charset="77"/>
                </a:rPr>
                <a:t>50% ref, 50% non-ref</a:t>
              </a: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AA915DD-4885-4340-B8FA-D86BB88B266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BCE0AE00-F8E7-CF46-80A9-949D49605BBC}"/>
              </a:ext>
            </a:extLst>
          </p:cNvPr>
          <p:cNvSpPr/>
          <p:nvPr/>
        </p:nvSpPr>
        <p:spPr>
          <a:xfrm>
            <a:off x="0" y="34650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SNP calling – take 2 (allele frequencies)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269E68-58A9-FF44-8AD5-60F1574C5697}"/>
              </a:ext>
            </a:extLst>
          </p:cNvPr>
          <p:cNvSpPr txBox="1"/>
          <p:nvPr/>
        </p:nvSpPr>
        <p:spPr>
          <a:xfrm>
            <a:off x="178850" y="4414836"/>
            <a:ext cx="38905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At a given position we see:</a:t>
            </a:r>
          </a:p>
          <a:p>
            <a:endParaRPr lang="en-US" dirty="0">
              <a:latin typeface="Gill Sans"/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N total reads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K match the non-reference allele (B)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N-K match ref (A)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1BBB470-DD8B-1447-B954-7466D499A538}"/>
              </a:ext>
            </a:extLst>
          </p:cNvPr>
          <p:cNvSpPr txBox="1"/>
          <p:nvPr/>
        </p:nvSpPr>
        <p:spPr>
          <a:xfrm>
            <a:off x="4011976" y="4300057"/>
            <a:ext cx="466845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Method 2: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If K/N in [0, 0.2) -&gt; AA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Else if K/N in [0.2, 0.8] -&gt; AB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Else if K/N in (0.8, 1] -&gt; BB</a:t>
            </a:r>
          </a:p>
        </p:txBody>
      </p:sp>
    </p:spTree>
    <p:extLst>
      <p:ext uri="{BB962C8B-B14F-4D97-AF65-F5344CB8AC3E}">
        <p14:creationId xmlns:p14="http://schemas.microsoft.com/office/powerpoint/2010/main" val="405286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AA915DD-4885-4340-B8FA-D86BB88B266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BCE0AE00-F8E7-CF46-80A9-949D49605BBC}"/>
              </a:ext>
            </a:extLst>
          </p:cNvPr>
          <p:cNvSpPr/>
          <p:nvPr/>
        </p:nvSpPr>
        <p:spPr>
          <a:xfrm>
            <a:off x="0" y="34650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SNP calling – take 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2237732-94B6-2D43-B21A-3AD701C4E899}"/>
              </a:ext>
            </a:extLst>
          </p:cNvPr>
          <p:cNvSpPr txBox="1"/>
          <p:nvPr/>
        </p:nvSpPr>
        <p:spPr>
          <a:xfrm>
            <a:off x="477215" y="1385549"/>
            <a:ext cx="7808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What are limitations of just using allele frequencies?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8E1292E-6AC3-A547-A918-24B910D974D0}"/>
              </a:ext>
            </a:extLst>
          </p:cNvPr>
          <p:cNvSpPr txBox="1"/>
          <p:nvPr/>
        </p:nvSpPr>
        <p:spPr>
          <a:xfrm>
            <a:off x="477215" y="2435065"/>
            <a:ext cx="69359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Hard to quantify uncertainty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We should treat K/N differently for N=2000 reads vs. N=2 reads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We’d like to model sequencing error rates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Gill Sans"/>
              <a:cs typeface="Gill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In practice this method won’t do too bad. But you’ll want to filter things with really low N as unreliable</a:t>
            </a:r>
          </a:p>
        </p:txBody>
      </p:sp>
    </p:spTree>
    <p:extLst>
      <p:ext uri="{BB962C8B-B14F-4D97-AF65-F5344CB8AC3E}">
        <p14:creationId xmlns:p14="http://schemas.microsoft.com/office/powerpoint/2010/main" val="3762979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AA915DD-4885-4340-B8FA-D86BB88B266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BCE0AE00-F8E7-CF46-80A9-949D49605BBC}"/>
              </a:ext>
            </a:extLst>
          </p:cNvPr>
          <p:cNvSpPr/>
          <p:nvPr/>
        </p:nvSpPr>
        <p:spPr>
          <a:xfrm>
            <a:off x="0" y="34650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SNP calling – take 3 (maximum likelihood)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BA23F6-94B2-3340-A64E-9D190894F0BB}"/>
              </a:ext>
            </a:extLst>
          </p:cNvPr>
          <p:cNvSpPr txBox="1"/>
          <p:nvPr/>
        </p:nvSpPr>
        <p:spPr>
          <a:xfrm>
            <a:off x="538842" y="1416218"/>
            <a:ext cx="8229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ill Sans MT" panose="020B0502020104020203" pitchFamily="34" charset="77"/>
              </a:rPr>
              <a:t>Likelihood</a:t>
            </a:r>
            <a:r>
              <a:rPr lang="en-US" sz="3200" dirty="0">
                <a:latin typeface="Gill Sans MT" panose="020B0502020104020203" pitchFamily="34" charset="77"/>
              </a:rPr>
              <a:t> = probability to see the data (D) we see given some true underlying model (M)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C6CD3E5-9775-CD42-B46C-704E1A47DF1E}"/>
                  </a:ext>
                </a:extLst>
              </p:cNvPr>
              <p:cNvSpPr txBox="1"/>
              <p:nvPr/>
            </p:nvSpPr>
            <p:spPr>
              <a:xfrm>
                <a:off x="2514599" y="2780680"/>
                <a:ext cx="3791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C6CD3E5-9775-CD42-B46C-704E1A47D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599" y="2780680"/>
                <a:ext cx="3791038" cy="553998"/>
              </a:xfrm>
              <a:prstGeom prst="rect">
                <a:avLst/>
              </a:prstGeom>
              <a:blipFill>
                <a:blip r:embed="rId3"/>
                <a:stretch>
                  <a:fillRect l="-2000" r="-3333" b="-3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3C2632C-4799-3848-85A4-F885F9F22656}"/>
              </a:ext>
            </a:extLst>
          </p:cNvPr>
          <p:cNvSpPr txBox="1"/>
          <p:nvPr/>
        </p:nvSpPr>
        <p:spPr>
          <a:xfrm>
            <a:off x="538842" y="3891644"/>
            <a:ext cx="82296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For SNP calling: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Data (D) = observed set of bases at the position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Model (M) = true genotype (AA, AB, or BB)</a:t>
            </a:r>
          </a:p>
        </p:txBody>
      </p:sp>
    </p:spTree>
    <p:extLst>
      <p:ext uri="{BB962C8B-B14F-4D97-AF65-F5344CB8AC3E}">
        <p14:creationId xmlns:p14="http://schemas.microsoft.com/office/powerpoint/2010/main" val="332938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AA915DD-4885-4340-B8FA-D86BB88B266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BCE0AE00-F8E7-CF46-80A9-949D49605BBC}"/>
              </a:ext>
            </a:extLst>
          </p:cNvPr>
          <p:cNvSpPr/>
          <p:nvPr/>
        </p:nvSpPr>
        <p:spPr>
          <a:xfrm>
            <a:off x="0" y="34650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SNP calling – take 3 (maximum likelihood)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C6CD3E5-9775-CD42-B46C-704E1A47DF1E}"/>
                  </a:ext>
                </a:extLst>
              </p:cNvPr>
              <p:cNvSpPr txBox="1"/>
              <p:nvPr/>
            </p:nvSpPr>
            <p:spPr>
              <a:xfrm>
                <a:off x="2480847" y="2479572"/>
                <a:ext cx="519142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𝐴𝐴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𝐴𝐴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C6CD3E5-9775-CD42-B46C-704E1A47D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0847" y="2479572"/>
                <a:ext cx="5191421" cy="553998"/>
              </a:xfrm>
              <a:prstGeom prst="rect">
                <a:avLst/>
              </a:prstGeom>
              <a:blipFill>
                <a:blip r:embed="rId3"/>
                <a:stretch>
                  <a:fillRect l="-732" r="-1951" b="-3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665702A-D310-5747-B93A-8441822A5122}"/>
                  </a:ext>
                </a:extLst>
              </p:cNvPr>
              <p:cNvSpPr txBox="1"/>
              <p:nvPr/>
            </p:nvSpPr>
            <p:spPr>
              <a:xfrm>
                <a:off x="2480847" y="3285115"/>
                <a:ext cx="522963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665702A-D310-5747-B93A-8441822A5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0847" y="3285115"/>
                <a:ext cx="5229637" cy="553998"/>
              </a:xfrm>
              <a:prstGeom prst="rect">
                <a:avLst/>
              </a:prstGeom>
              <a:blipFill>
                <a:blip r:embed="rId4"/>
                <a:stretch>
                  <a:fillRect l="-726" r="-1937" b="-34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E8E001-592E-BC4C-9869-B47A4B94BEB2}"/>
                  </a:ext>
                </a:extLst>
              </p:cNvPr>
              <p:cNvSpPr txBox="1"/>
              <p:nvPr/>
            </p:nvSpPr>
            <p:spPr>
              <a:xfrm>
                <a:off x="2480847" y="4090658"/>
                <a:ext cx="525207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𝐵𝐵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𝐵𝐵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E8E001-592E-BC4C-9869-B47A4B94BE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0847" y="4090658"/>
                <a:ext cx="5252079" cy="553998"/>
              </a:xfrm>
              <a:prstGeom prst="rect">
                <a:avLst/>
              </a:prstGeom>
              <a:blipFill>
                <a:blip r:embed="rId5"/>
                <a:stretch>
                  <a:fillRect l="-723" r="-1928" b="-3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43F4578-D8F2-3940-BAB6-E10A7D3CC440}"/>
                  </a:ext>
                </a:extLst>
              </p:cNvPr>
              <p:cNvSpPr txBox="1"/>
              <p:nvPr/>
            </p:nvSpPr>
            <p:spPr>
              <a:xfrm>
                <a:off x="5095665" y="5879643"/>
                <a:ext cx="384554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𝑎𝑟𝑔𝑚𝑎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43F4578-D8F2-3940-BAB6-E10A7D3CC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665" y="5879643"/>
                <a:ext cx="3845540" cy="553998"/>
              </a:xfrm>
              <a:prstGeom prst="rect">
                <a:avLst/>
              </a:prstGeom>
              <a:blipFill>
                <a:blip r:embed="rId6"/>
                <a:stretch>
                  <a:fillRect l="-1974" r="-3618" b="-3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139D326-7190-E947-BBE8-9F61A610AA6A}"/>
                  </a:ext>
                </a:extLst>
              </p:cNvPr>
              <p:cNvSpPr txBox="1"/>
              <p:nvPr/>
            </p:nvSpPr>
            <p:spPr>
              <a:xfrm>
                <a:off x="532993" y="5479534"/>
                <a:ext cx="448233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Gill Sans MT" panose="020B0502020104020203" pitchFamily="34" charset="77"/>
                  </a:rPr>
                  <a:t>Return the genotype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latin typeface="Gill Sans MT" panose="020B0502020104020203" pitchFamily="34" charset="77"/>
                  </a:rPr>
                  <a:t> which maximizes the likelihood</a:t>
                </a:r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139D326-7190-E947-BBE8-9F61A610A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93" y="5479534"/>
                <a:ext cx="4482334" cy="954107"/>
              </a:xfrm>
              <a:prstGeom prst="rect">
                <a:avLst/>
              </a:prstGeom>
              <a:blipFill>
                <a:blip r:embed="rId7"/>
                <a:stretch>
                  <a:fillRect l="-2542" t="-6494" r="-4520" b="-15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11462C34-07AD-E24D-B11C-F3BBAAB3B903}"/>
              </a:ext>
            </a:extLst>
          </p:cNvPr>
          <p:cNvSpPr txBox="1"/>
          <p:nvPr/>
        </p:nvSpPr>
        <p:spPr>
          <a:xfrm>
            <a:off x="532993" y="1853472"/>
            <a:ext cx="6371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Compute likelihood for each genotype: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2042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BCE0AE00-F8E7-CF46-80A9-949D49605BBC}"/>
              </a:ext>
            </a:extLst>
          </p:cNvPr>
          <p:cNvSpPr/>
          <p:nvPr/>
        </p:nvSpPr>
        <p:spPr>
          <a:xfrm>
            <a:off x="0" y="34650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SNP calling – take 3 (maximum likelihood)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54E497E-CEE4-704E-85C8-415E984A8579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299AA11-FD44-D149-82F7-C35A7053BFD0}"/>
                  </a:ext>
                </a:extLst>
              </p:cNvPr>
              <p:cNvSpPr/>
              <p:nvPr/>
            </p:nvSpPr>
            <p:spPr>
              <a:xfrm>
                <a:off x="345783" y="1285905"/>
                <a:ext cx="5238587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Gill Sans"/>
                      </a:rPr>
                      <m:t>𝑁</m:t>
                    </m:r>
                  </m:oMath>
                </a14:m>
                <a:r>
                  <a:rPr lang="en-US" sz="2800" dirty="0">
                    <a:latin typeface="Gill Sans"/>
                    <a:cs typeface="Gill Sans"/>
                  </a:rPr>
                  <a:t>: total number of reads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Gill Sans"/>
                      </a:rPr>
                      <m:t>𝐾</m:t>
                    </m:r>
                  </m:oMath>
                </a14:m>
                <a:r>
                  <a:rPr lang="en-US" sz="2800" dirty="0">
                    <a:latin typeface="Gill Sans"/>
                    <a:cs typeface="Gill Sans"/>
                  </a:rPr>
                  <a:t>: number of non-reference alleles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Gill Sans"/>
                      </a:rPr>
                      <m:t>𝜖</m:t>
                    </m:r>
                  </m:oMath>
                </a14:m>
                <a:r>
                  <a:rPr lang="en-US" sz="2800" dirty="0">
                    <a:latin typeface="Gill Sans"/>
                    <a:cs typeface="Gill Sans"/>
                  </a:rPr>
                  <a:t>: error rate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299AA11-FD44-D149-82F7-C35A7053BF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783" y="1285905"/>
                <a:ext cx="5238587" cy="1384995"/>
              </a:xfrm>
              <a:prstGeom prst="rect">
                <a:avLst/>
              </a:prstGeom>
              <a:blipFill>
                <a:blip r:embed="rId3"/>
                <a:stretch>
                  <a:fillRect l="-483" t="-3636" r="-966" b="-1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66E0022-07EA-3442-A5EC-1CCED53CB1A5}"/>
              </a:ext>
            </a:extLst>
          </p:cNvPr>
          <p:cNvSpPr txBox="1"/>
          <p:nvPr/>
        </p:nvSpPr>
        <p:spPr>
          <a:xfrm>
            <a:off x="212271" y="2907724"/>
            <a:ext cx="7870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Can model using a binomial distribution: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BCB07E7-DF69-DE46-81A0-E295116A0C24}"/>
                  </a:ext>
                </a:extLst>
              </p:cNvPr>
              <p:cNvSpPr/>
              <p:nvPr/>
            </p:nvSpPr>
            <p:spPr>
              <a:xfrm>
                <a:off x="1643313" y="3729323"/>
                <a:ext cx="6051528" cy="6129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Gill Sans"/>
                      </a:rPr>
                      <m:t>𝑃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𝑘</m:t>
                        </m:r>
                      </m:e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𝐺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=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𝐴𝐴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;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𝑁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Gill Sans"/>
                      </a:rPr>
                      <m:t>= 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Gill Sans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Gill Sans"/>
                              </a:rPr>
                              <m:t>𝑁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Gill Sans"/>
                              </a:rPr>
                              <m:t>𝑘</m:t>
                            </m:r>
                          </m:den>
                        </m:f>
                      </m:e>
                    </m:d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Gill Sans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Gill Sans"/>
                              </a:rPr>
                              <m:t>1−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Gill Sans"/>
                              </a:rPr>
                              <m:t>𝜖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𝑁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𝑘</m:t>
                        </m:r>
                      </m:sup>
                    </m:sSup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𝜖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BCB07E7-DF69-DE46-81A0-E295116A0C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313" y="3729323"/>
                <a:ext cx="6051528" cy="612988"/>
              </a:xfrm>
              <a:prstGeom prst="rect">
                <a:avLst/>
              </a:prstGeom>
              <a:blipFill>
                <a:blip r:embed="rId4"/>
                <a:stretch>
                  <a:fillRect l="-418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A250C1-2700-EC41-A4C8-235FC14E4A73}"/>
                  </a:ext>
                </a:extLst>
              </p:cNvPr>
              <p:cNvSpPr/>
              <p:nvPr/>
            </p:nvSpPr>
            <p:spPr>
              <a:xfrm>
                <a:off x="1643313" y="4604062"/>
                <a:ext cx="5857373" cy="6129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Gill Sans"/>
                      </a:rPr>
                      <m:t>𝑃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𝑘</m:t>
                        </m:r>
                      </m:e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𝐺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=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𝐵𝐵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;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𝑁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Gill Sans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cs typeface="Gill Sans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Gill Sans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  <a:cs typeface="Gill Sans"/>
                              </a:rPr>
                              <m:t>𝑁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  <a:cs typeface="Gill Sans"/>
                              </a:rPr>
                              <m:t>𝑘</m:t>
                            </m:r>
                          </m:den>
                        </m:f>
                      </m:e>
                    </m:d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Gill Sans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Gill Sans"/>
                              </a:rPr>
                              <m:t>1−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Gill Sans"/>
                              </a:rPr>
                              <m:t>𝜖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𝑘</m:t>
                        </m:r>
                      </m:sup>
                    </m:sSup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𝜖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𝑁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A250C1-2700-EC41-A4C8-235FC14E4A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313" y="4604062"/>
                <a:ext cx="5857373" cy="612988"/>
              </a:xfrm>
              <a:prstGeom prst="rect">
                <a:avLst/>
              </a:prstGeom>
              <a:blipFill>
                <a:blip r:embed="rId5"/>
                <a:stretch>
                  <a:fillRect l="-432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59AE7ED-FBC1-7343-9506-10834B1B8E67}"/>
                  </a:ext>
                </a:extLst>
              </p:cNvPr>
              <p:cNvSpPr/>
              <p:nvPr/>
            </p:nvSpPr>
            <p:spPr>
              <a:xfrm>
                <a:off x="1643313" y="5478802"/>
                <a:ext cx="5659883" cy="9080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Gill Sans"/>
                        </a:rPr>
                        <m:t>𝑃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𝑘</m:t>
                          </m:r>
                        </m: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𝐺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=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𝐴𝐵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;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𝑁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Gill Sans"/>
                        </a:rPr>
                        <m:t>= 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Gill Sans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Gill Sans"/>
                                </a:rPr>
                                <m:t>𝑁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Gill Sans"/>
                                </a:rPr>
                                <m:t>𝑘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0.5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𝑘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0.5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𝑁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Gill Sans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59AE7ED-FBC1-7343-9506-10834B1B8E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313" y="5478802"/>
                <a:ext cx="5659883" cy="908069"/>
              </a:xfrm>
              <a:prstGeom prst="rect">
                <a:avLst/>
              </a:prstGeom>
              <a:blipFill>
                <a:blip r:embed="rId6"/>
                <a:stretch>
                  <a:fillRect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3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latin typeface="Gill Sans"/>
                <a:cs typeface="Gill Sans"/>
              </a:rPr>
              <a:t>Challenge: Rapidly align short reads to a reference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" y="1231900"/>
            <a:ext cx="7078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latin typeface="Gill Sans"/>
                <a:cs typeface="Gill Sans"/>
              </a:rPr>
              <a:t>Goal: </a:t>
            </a:r>
            <a:r>
              <a:rPr lang="en-US" i="0" dirty="0">
                <a:latin typeface="Gill Sans"/>
                <a:cs typeface="Gill Sans"/>
              </a:rPr>
              <a:t>Where in the genome does each read originate?</a:t>
            </a:r>
            <a:endParaRPr lang="en-US" b="1" i="0" dirty="0">
              <a:latin typeface="Gill Sans"/>
              <a:cs typeface="Gill Sans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69900" y="2095500"/>
            <a:ext cx="8089900" cy="1143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900" y="1701800"/>
            <a:ext cx="2987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0" dirty="0">
                <a:latin typeface="Gill Sans"/>
                <a:cs typeface="Gill Sans"/>
              </a:rPr>
              <a:t>Reference genome: ~3×10</a:t>
            </a:r>
            <a:r>
              <a:rPr lang="en-US" sz="1800" i="0" baseline="30000" dirty="0">
                <a:latin typeface="Gill Sans"/>
                <a:cs typeface="Gill Sans"/>
              </a:rPr>
              <a:t>9 </a:t>
            </a:r>
            <a:r>
              <a:rPr lang="en-US" sz="1800" i="0" dirty="0" err="1">
                <a:latin typeface="Gill Sans"/>
                <a:cs typeface="Gill Sans"/>
              </a:rPr>
              <a:t>bp</a:t>
            </a:r>
            <a:endParaRPr lang="en-US" sz="1800" i="0" baseline="30000" dirty="0">
              <a:latin typeface="Gill Sans"/>
              <a:cs typeface="Gill San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457700" y="3035300"/>
            <a:ext cx="1511300" cy="114300"/>
          </a:xfrm>
          <a:prstGeom prst="rect">
            <a:avLst/>
          </a:prstGeom>
          <a:solidFill>
            <a:srgbClr val="8D5B5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3098800"/>
            <a:ext cx="154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0" dirty="0">
                <a:latin typeface="Gill Sans"/>
                <a:cs typeface="Gill Sans"/>
              </a:rPr>
              <a:t>Reads: ~100bp</a:t>
            </a:r>
            <a:endParaRPr lang="en-US" sz="1800" i="0" baseline="30000" dirty="0">
              <a:latin typeface="Gill Sans"/>
              <a:cs typeface="Gill Sans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755900" y="3022600"/>
            <a:ext cx="1511300" cy="114300"/>
          </a:xfrm>
          <a:prstGeom prst="rect">
            <a:avLst/>
          </a:prstGeom>
          <a:solidFill>
            <a:srgbClr val="8D5B5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673600" y="3340100"/>
            <a:ext cx="1511300" cy="114300"/>
          </a:xfrm>
          <a:prstGeom prst="rect">
            <a:avLst/>
          </a:prstGeom>
          <a:solidFill>
            <a:srgbClr val="8D5B5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921000" y="3352800"/>
            <a:ext cx="1511300" cy="114300"/>
          </a:xfrm>
          <a:prstGeom prst="rect">
            <a:avLst/>
          </a:prstGeom>
          <a:solidFill>
            <a:srgbClr val="8D5B5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873500" y="3644900"/>
            <a:ext cx="1511300" cy="114300"/>
          </a:xfrm>
          <a:prstGeom prst="rect">
            <a:avLst/>
          </a:prstGeom>
          <a:solidFill>
            <a:srgbClr val="8D5B5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" y="4127500"/>
            <a:ext cx="7910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latin typeface="Gill Sans"/>
                <a:cs typeface="Gill Sans"/>
              </a:rPr>
              <a:t>Solution: </a:t>
            </a:r>
            <a:r>
              <a:rPr lang="en-US" i="0" dirty="0">
                <a:latin typeface="Gill Sans"/>
                <a:cs typeface="Gill Sans"/>
              </a:rPr>
              <a:t>Index genome in quickly searchable data structure</a:t>
            </a:r>
            <a:endParaRPr lang="en-US" b="1" i="0" dirty="0">
              <a:latin typeface="Gill Sans"/>
              <a:cs typeface="Gill San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900" y="4775200"/>
            <a:ext cx="1638300" cy="15875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327400" y="5308600"/>
            <a:ext cx="1495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0" dirty="0">
                <a:latin typeface="Gill Sans"/>
                <a:cs typeface="Gill Sans"/>
              </a:rPr>
              <a:t>Genome</a:t>
            </a:r>
          </a:p>
          <a:p>
            <a:pPr algn="ctr"/>
            <a:r>
              <a:rPr lang="en-US" b="1" i="0" dirty="0">
                <a:latin typeface="Gill Sans"/>
                <a:cs typeface="Gill Sans"/>
              </a:rPr>
              <a:t>Index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72115" t="-7895"/>
          <a:stretch/>
        </p:blipFill>
        <p:spPr>
          <a:xfrm rot="16200000">
            <a:off x="4121150" y="2489200"/>
            <a:ext cx="552450" cy="26035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59300" y="24511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/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17800" y="6412468"/>
            <a:ext cx="2991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0" dirty="0">
                <a:latin typeface="Gill Sans"/>
                <a:cs typeface="Gill Sans"/>
              </a:rPr>
              <a:t>(Burrows Wheeler Transform)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37820" t="13157" b="1"/>
          <a:stretch/>
        </p:blipFill>
        <p:spPr>
          <a:xfrm>
            <a:off x="1892300" y="5473700"/>
            <a:ext cx="1231900" cy="2095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37820" t="13157" b="1"/>
          <a:stretch/>
        </p:blipFill>
        <p:spPr>
          <a:xfrm>
            <a:off x="5080000" y="5473700"/>
            <a:ext cx="1231900" cy="20955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66700" y="5295900"/>
            <a:ext cx="147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rgbClr val="8D5B5E"/>
                </a:solidFill>
                <a:latin typeface="Courier New"/>
                <a:cs typeface="Courier New"/>
              </a:rPr>
              <a:t>ACGATAG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11900" y="4813300"/>
            <a:ext cx="167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>
                <a:latin typeface="Gill Sans"/>
                <a:cs typeface="Gill Sans"/>
              </a:rPr>
              <a:t>Chr1:3899292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03194" y="5168900"/>
            <a:ext cx="2123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latin typeface="Courier New"/>
                <a:cs typeface="Courier New"/>
              </a:rPr>
              <a:t>ATCGACGATAGCCG</a:t>
            </a:r>
          </a:p>
          <a:p>
            <a:r>
              <a:rPr lang="en-US" b="1" i="0" dirty="0">
                <a:solidFill>
                  <a:srgbClr val="8D5B5E"/>
                </a:solidFill>
                <a:latin typeface="Courier New"/>
                <a:cs typeface="Courier New"/>
              </a:rPr>
              <a:t>    ACGATAG</a:t>
            </a:r>
          </a:p>
        </p:txBody>
      </p:sp>
    </p:spTree>
    <p:extLst>
      <p:ext uri="{BB962C8B-B14F-4D97-AF65-F5344CB8AC3E}">
        <p14:creationId xmlns:p14="http://schemas.microsoft.com/office/powerpoint/2010/main" val="284973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4" grpId="0"/>
      <p:bldP spid="27" grpId="0"/>
      <p:bldP spid="28" grpId="0"/>
      <p:bldP spid="2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BCE0AE00-F8E7-CF46-80A9-949D49605BBC}"/>
              </a:ext>
            </a:extLst>
          </p:cNvPr>
          <p:cNvSpPr/>
          <p:nvPr/>
        </p:nvSpPr>
        <p:spPr>
          <a:xfrm>
            <a:off x="0" y="34650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SNP calling – take 3 (maximum likelihood)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54E497E-CEE4-704E-85C8-415E984A8579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299AA11-FD44-D149-82F7-C35A7053BFD0}"/>
                  </a:ext>
                </a:extLst>
              </p:cNvPr>
              <p:cNvSpPr/>
              <p:nvPr/>
            </p:nvSpPr>
            <p:spPr>
              <a:xfrm>
                <a:off x="345783" y="1285905"/>
                <a:ext cx="5238587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Gill Sans"/>
                      </a:rPr>
                      <m:t>𝑁</m:t>
                    </m:r>
                  </m:oMath>
                </a14:m>
                <a:r>
                  <a:rPr lang="en-US" sz="2800" dirty="0">
                    <a:latin typeface="Gill Sans"/>
                    <a:cs typeface="Gill Sans"/>
                  </a:rPr>
                  <a:t>: total number of reads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Gill Sans"/>
                      </a:rPr>
                      <m:t>𝐾</m:t>
                    </m:r>
                  </m:oMath>
                </a14:m>
                <a:r>
                  <a:rPr lang="en-US" sz="2800" dirty="0">
                    <a:latin typeface="Gill Sans"/>
                    <a:cs typeface="Gill Sans"/>
                  </a:rPr>
                  <a:t>: number of non-reference alleles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Gill Sans"/>
                      </a:rPr>
                      <m:t>𝜖</m:t>
                    </m:r>
                  </m:oMath>
                </a14:m>
                <a:r>
                  <a:rPr lang="en-US" sz="2800" dirty="0">
                    <a:latin typeface="Gill Sans"/>
                    <a:cs typeface="Gill Sans"/>
                  </a:rPr>
                  <a:t>: error rate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299AA11-FD44-D149-82F7-C35A7053BF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783" y="1285905"/>
                <a:ext cx="5238587" cy="1384995"/>
              </a:xfrm>
              <a:prstGeom prst="rect">
                <a:avLst/>
              </a:prstGeom>
              <a:blipFill>
                <a:blip r:embed="rId3"/>
                <a:stretch>
                  <a:fillRect l="-483" t="-3636" r="-966" b="-1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BEF1E3FA-BA17-2F4C-8A06-3CFF3427A7AB}"/>
              </a:ext>
            </a:extLst>
          </p:cNvPr>
          <p:cNvSpPr/>
          <p:nvPr/>
        </p:nvSpPr>
        <p:spPr>
          <a:xfrm>
            <a:off x="598876" y="4181721"/>
            <a:ext cx="29689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Intuitively, expect: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24DC48-A311-B14D-B3D2-955CD6CC4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886" y="2282371"/>
            <a:ext cx="4506686" cy="445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607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AA915DD-4885-4340-B8FA-D86BB88B266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BCE0AE00-F8E7-CF46-80A9-949D49605BBC}"/>
              </a:ext>
            </a:extLst>
          </p:cNvPr>
          <p:cNvSpPr/>
          <p:nvPr/>
        </p:nvSpPr>
        <p:spPr>
          <a:xfrm>
            <a:off x="0" y="34650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SNP calling – take 3 (maximum likelihood)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462C34-07AD-E24D-B11C-F3BBAAB3B903}"/>
              </a:ext>
            </a:extLst>
          </p:cNvPr>
          <p:cNvSpPr txBox="1"/>
          <p:nvPr/>
        </p:nvSpPr>
        <p:spPr>
          <a:xfrm>
            <a:off x="222750" y="1311077"/>
            <a:ext cx="6371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Gill Sans MT" panose="020B0502020104020203" pitchFamily="34" charset="77"/>
              </a:rPr>
              <a:t>Return: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31D0DD1-E8F2-E242-92F7-2B33DD9B32E3}"/>
                  </a:ext>
                </a:extLst>
              </p:cNvPr>
              <p:cNvSpPr txBox="1"/>
              <p:nvPr/>
            </p:nvSpPr>
            <p:spPr>
              <a:xfrm>
                <a:off x="1959322" y="2692239"/>
                <a:ext cx="5830570" cy="608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𝑎𝑟𝑔𝑚𝑎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∈{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𝐴𝐴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𝐵𝐵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}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31D0DD1-E8F2-E242-92F7-2B33DD9B32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322" y="2692239"/>
                <a:ext cx="5830570" cy="608243"/>
              </a:xfrm>
              <a:prstGeom prst="rect">
                <a:avLst/>
              </a:prstGeom>
              <a:blipFill>
                <a:blip r:embed="rId3"/>
                <a:stretch>
                  <a:fillRect l="-1304" r="-2391"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5E660A45-13D4-F546-8DE9-D4C892302088}"/>
              </a:ext>
            </a:extLst>
          </p:cNvPr>
          <p:cNvSpPr txBox="1"/>
          <p:nvPr/>
        </p:nvSpPr>
        <p:spPr>
          <a:xfrm>
            <a:off x="718050" y="2032622"/>
            <a:ext cx="3298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Most likely genotype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7230F2-2EA5-414E-A5B3-DD7909A17F67}"/>
              </a:ext>
            </a:extLst>
          </p:cNvPr>
          <p:cNvSpPr txBox="1"/>
          <p:nvPr/>
        </p:nvSpPr>
        <p:spPr>
          <a:xfrm>
            <a:off x="718050" y="3511678"/>
            <a:ext cx="7380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Score (one possibility=likelihood ratio statistic to compare to null hypothesis of no SNP [AA])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356492-0F17-674C-9960-6E429BB2E69A}"/>
                  </a:ext>
                </a:extLst>
              </p:cNvPr>
              <p:cNvSpPr txBox="1"/>
              <p:nvPr/>
            </p:nvSpPr>
            <p:spPr>
              <a:xfrm>
                <a:off x="2588749" y="4465785"/>
                <a:ext cx="3639522" cy="11534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=−2</m:t>
                      </m:r>
                      <m:func>
                        <m:func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f>
                            <m:f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𝐴𝐴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356492-0F17-674C-9960-6E429BB2E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8749" y="4465785"/>
                <a:ext cx="3639522" cy="1153457"/>
              </a:xfrm>
              <a:prstGeom prst="rect">
                <a:avLst/>
              </a:prstGeom>
              <a:blipFill>
                <a:blip r:embed="rId4"/>
                <a:stretch>
                  <a:fillRect l="-2797" t="-3297" r="-4545" b="-17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258BB7A-A350-ED44-A99E-2AD09BF1CCDF}"/>
              </a:ext>
            </a:extLst>
          </p:cNvPr>
          <p:cNvSpPr txBox="1"/>
          <p:nvPr/>
        </p:nvSpPr>
        <p:spPr>
          <a:xfrm>
            <a:off x="718050" y="6018326"/>
            <a:ext cx="7380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Probably also want to keep track of 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9080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6" grpId="0"/>
      <p:bldP spid="17" grpId="0"/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Likelihood vs. </a:t>
            </a:r>
            <a:r>
              <a:rPr lang="en-US" sz="3200" b="1" i="0">
                <a:latin typeface="Gill Sans"/>
                <a:cs typeface="Gill Sans"/>
              </a:rPr>
              <a:t>posteriors</a:t>
            </a:r>
            <a:endParaRPr lang="en-US" sz="3200" b="1" i="0" dirty="0">
              <a:latin typeface="Gill Sans"/>
              <a:cs typeface="Gill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4F2907-1FA5-5649-AE8F-8D45E8EC6CE1}"/>
                  </a:ext>
                </a:extLst>
              </p:cNvPr>
              <p:cNvSpPr txBox="1"/>
              <p:nvPr/>
            </p:nvSpPr>
            <p:spPr>
              <a:xfrm>
                <a:off x="579943" y="3139909"/>
                <a:ext cx="5021310" cy="11733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4F2907-1FA5-5649-AE8F-8D45E8EC6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943" y="3139909"/>
                <a:ext cx="5021310" cy="1173398"/>
              </a:xfrm>
              <a:prstGeom prst="rect">
                <a:avLst/>
              </a:prstGeom>
              <a:blipFill>
                <a:blip r:embed="rId3"/>
                <a:stretch>
                  <a:fillRect l="-1515" t="-1064" r="-2525" b="-15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F60FA5FE-F850-3348-ADC7-C91E35BA987C}"/>
              </a:ext>
            </a:extLst>
          </p:cNvPr>
          <p:cNvSpPr txBox="1"/>
          <p:nvPr/>
        </p:nvSpPr>
        <p:spPr>
          <a:xfrm>
            <a:off x="322431" y="1313076"/>
            <a:ext cx="4445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ill Sans"/>
                <a:cs typeface="Gill Sans"/>
              </a:rPr>
              <a:t>Recall Bayes Theorem: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356CEB-BCCA-D248-BCBA-A34F4C315C98}"/>
              </a:ext>
            </a:extLst>
          </p:cNvPr>
          <p:cNvSpPr/>
          <p:nvPr/>
        </p:nvSpPr>
        <p:spPr>
          <a:xfrm>
            <a:off x="2718987" y="3139909"/>
            <a:ext cx="1730828" cy="5013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B37296-DBC6-E54B-BD50-AC9BDB4E1CC5}"/>
              </a:ext>
            </a:extLst>
          </p:cNvPr>
          <p:cNvSpPr txBox="1"/>
          <p:nvPr/>
        </p:nvSpPr>
        <p:spPr>
          <a:xfrm>
            <a:off x="1361645" y="2589783"/>
            <a:ext cx="5060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Gill Sans MT" panose="020B0502020104020203" pitchFamily="34" charset="77"/>
              </a:rPr>
              <a:t>Likelihood </a:t>
            </a:r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(purely driven by the data)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88F5355-305F-5847-919E-7463E440D703}"/>
              </a:ext>
            </a:extLst>
          </p:cNvPr>
          <p:cNvSpPr/>
          <p:nvPr/>
        </p:nvSpPr>
        <p:spPr>
          <a:xfrm>
            <a:off x="4449815" y="3147295"/>
            <a:ext cx="1322614" cy="501363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4F6CA1-FD98-EA4A-8200-E683DBEAA9E1}"/>
              </a:ext>
            </a:extLst>
          </p:cNvPr>
          <p:cNvSpPr txBox="1"/>
          <p:nvPr/>
        </p:nvSpPr>
        <p:spPr>
          <a:xfrm>
            <a:off x="5862514" y="3062864"/>
            <a:ext cx="3281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  <a:latin typeface="Gill Sans MT" panose="020B0502020104020203" pitchFamily="34" charset="77"/>
              </a:rPr>
              <a:t>Prior </a:t>
            </a:r>
            <a:r>
              <a:rPr lang="en-US" sz="2400" dirty="0">
                <a:solidFill>
                  <a:schemeClr val="accent5"/>
                </a:solidFill>
                <a:latin typeface="Gill Sans MT" panose="020B0502020104020203" pitchFamily="34" charset="77"/>
              </a:rPr>
              <a:t>(what we think before seeing any data)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E666A28-F0DB-4B42-96E1-105583E7CD72}"/>
              </a:ext>
            </a:extLst>
          </p:cNvPr>
          <p:cNvSpPr/>
          <p:nvPr/>
        </p:nvSpPr>
        <p:spPr>
          <a:xfrm>
            <a:off x="605404" y="3422778"/>
            <a:ext cx="1631610" cy="69202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DBB9F6-151E-F049-A650-54B4C731FD4E}"/>
              </a:ext>
            </a:extLst>
          </p:cNvPr>
          <p:cNvSpPr txBox="1"/>
          <p:nvPr/>
        </p:nvSpPr>
        <p:spPr>
          <a:xfrm>
            <a:off x="387745" y="4313307"/>
            <a:ext cx="3281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Gill Sans MT" panose="020B0502020104020203" pitchFamily="34" charset="77"/>
              </a:rPr>
              <a:t>Posterior </a:t>
            </a:r>
            <a:r>
              <a:rPr lang="en-US" sz="2400" dirty="0">
                <a:solidFill>
                  <a:srgbClr val="7030A0"/>
                </a:solidFill>
                <a:latin typeface="Gill Sans MT" panose="020B0502020104020203" pitchFamily="34" charset="77"/>
              </a:rPr>
              <a:t>(takes into account our prior belief, but modify based on the data we see)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921B7B-6036-6B44-B298-2DFB7124F577}"/>
              </a:ext>
            </a:extLst>
          </p:cNvPr>
          <p:cNvSpPr txBox="1"/>
          <p:nvPr/>
        </p:nvSpPr>
        <p:spPr>
          <a:xfrm>
            <a:off x="4548065" y="4130098"/>
            <a:ext cx="2448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P(D) helps normalize so that posteriors sum to 1</a:t>
            </a:r>
          </a:p>
        </p:txBody>
      </p:sp>
    </p:spTree>
    <p:extLst>
      <p:ext uri="{BB962C8B-B14F-4D97-AF65-F5344CB8AC3E}">
        <p14:creationId xmlns:p14="http://schemas.microsoft.com/office/powerpoint/2010/main" val="424530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/>
      <p:bldP spid="24" grpId="0" animBg="1"/>
      <p:bldP spid="25" grpId="0"/>
      <p:bldP spid="26" grpId="0" animBg="1"/>
      <p:bldP spid="27" grpId="0"/>
      <p:bldP spid="2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Likelihood vs. </a:t>
            </a:r>
            <a:r>
              <a:rPr lang="en-US" sz="3200" b="1" i="0">
                <a:latin typeface="Gill Sans"/>
                <a:cs typeface="Gill Sans"/>
              </a:rPr>
              <a:t>posteriors</a:t>
            </a:r>
            <a:endParaRPr lang="en-US" sz="3200" b="1" i="0" dirty="0">
              <a:latin typeface="Gill Sans"/>
              <a:cs typeface="Gill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4F2907-1FA5-5649-AE8F-8D45E8EC6CE1}"/>
                  </a:ext>
                </a:extLst>
              </p:cNvPr>
              <p:cNvSpPr txBox="1"/>
              <p:nvPr/>
            </p:nvSpPr>
            <p:spPr>
              <a:xfrm>
                <a:off x="1657628" y="1556037"/>
                <a:ext cx="4927695" cy="11733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4F2907-1FA5-5649-AE8F-8D45E8EC6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628" y="1556037"/>
                <a:ext cx="4927695" cy="1173398"/>
              </a:xfrm>
              <a:prstGeom prst="rect">
                <a:avLst/>
              </a:prstGeom>
              <a:blipFill>
                <a:blip r:embed="rId3"/>
                <a:stretch>
                  <a:fillRect l="-1542" t="-2151" r="-2571"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E8AE49A-DB88-1942-95DC-BBB308B50484}"/>
              </a:ext>
            </a:extLst>
          </p:cNvPr>
          <p:cNvSpPr/>
          <p:nvPr/>
        </p:nvSpPr>
        <p:spPr>
          <a:xfrm>
            <a:off x="3796672" y="1556037"/>
            <a:ext cx="1730828" cy="5013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CF3368-34E6-984E-AB52-80345EB8F9DD}"/>
              </a:ext>
            </a:extLst>
          </p:cNvPr>
          <p:cNvSpPr/>
          <p:nvPr/>
        </p:nvSpPr>
        <p:spPr>
          <a:xfrm>
            <a:off x="1683089" y="1838906"/>
            <a:ext cx="1631610" cy="69202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7F393F-E5B8-D643-9D22-F6B886E54F79}"/>
              </a:ext>
            </a:extLst>
          </p:cNvPr>
          <p:cNvSpPr txBox="1"/>
          <p:nvPr/>
        </p:nvSpPr>
        <p:spPr>
          <a:xfrm>
            <a:off x="585893" y="3609160"/>
            <a:ext cx="79722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Gill Sans"/>
                <a:cs typeface="Gill Sans"/>
              </a:rPr>
              <a:t>Maximum likelihood approach</a:t>
            </a:r>
            <a:r>
              <a:rPr lang="en-US" sz="2400" b="1" dirty="0">
                <a:latin typeface="Gill Sans"/>
                <a:cs typeface="Gill Sans"/>
              </a:rPr>
              <a:t>: </a:t>
            </a:r>
            <a:r>
              <a:rPr lang="en-US" sz="2400" dirty="0">
                <a:latin typeface="Gill Sans"/>
                <a:cs typeface="Gill Sans"/>
              </a:rPr>
              <a:t>find model M (AA,AB,BB) that maximizes the </a:t>
            </a:r>
            <a:r>
              <a:rPr lang="en-US" sz="2400" i="1" dirty="0">
                <a:latin typeface="Gill Sans"/>
                <a:cs typeface="Gill Sans"/>
              </a:rPr>
              <a:t>likelihood</a:t>
            </a:r>
            <a:r>
              <a:rPr lang="en-US" sz="2400" dirty="0">
                <a:latin typeface="Gill Sans"/>
                <a:cs typeface="Gill Sans"/>
              </a:rPr>
              <a:t> P(D|M)</a:t>
            </a:r>
            <a:endParaRPr lang="en-US" sz="2400" b="1" dirty="0">
              <a:latin typeface="Gill Sans"/>
              <a:cs typeface="Gill Sans"/>
            </a:endParaRPr>
          </a:p>
          <a:p>
            <a:endParaRPr lang="en-US" sz="2400" b="1" dirty="0">
              <a:latin typeface="Gill Sans"/>
              <a:cs typeface="Gill Sans"/>
            </a:endParaRPr>
          </a:p>
          <a:p>
            <a:r>
              <a:rPr lang="en-US" sz="2400" b="1" dirty="0">
                <a:solidFill>
                  <a:srgbClr val="7030A0"/>
                </a:solidFill>
                <a:latin typeface="Gill Sans"/>
                <a:cs typeface="Gill Sans"/>
              </a:rPr>
              <a:t>Maximum a posteriori (MAP) approach</a:t>
            </a:r>
            <a:r>
              <a:rPr lang="en-US" sz="2400" b="1" dirty="0">
                <a:latin typeface="Gill Sans"/>
                <a:cs typeface="Gill Sans"/>
              </a:rPr>
              <a:t>: </a:t>
            </a:r>
            <a:r>
              <a:rPr lang="en-US" sz="2400" dirty="0">
                <a:latin typeface="Gill Sans"/>
                <a:cs typeface="Gill Sans"/>
              </a:rPr>
              <a:t>find model M that maximizes the </a:t>
            </a:r>
            <a:r>
              <a:rPr lang="en-US" sz="2400" i="1" dirty="0">
                <a:latin typeface="Gill Sans"/>
                <a:cs typeface="Gill Sans"/>
              </a:rPr>
              <a:t>posterior</a:t>
            </a:r>
            <a:r>
              <a:rPr lang="en-US" sz="2400" dirty="0">
                <a:latin typeface="Gill Sans"/>
                <a:cs typeface="Gill Sans"/>
              </a:rPr>
              <a:t> P(M|D)</a:t>
            </a:r>
          </a:p>
        </p:txBody>
      </p:sp>
    </p:spTree>
    <p:extLst>
      <p:ext uri="{BB962C8B-B14F-4D97-AF65-F5344CB8AC3E}">
        <p14:creationId xmlns:p14="http://schemas.microsoft.com/office/powerpoint/2010/main" val="9100385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BCE0AE00-F8E7-CF46-80A9-949D49605BBC}"/>
              </a:ext>
            </a:extLst>
          </p:cNvPr>
          <p:cNvSpPr/>
          <p:nvPr/>
        </p:nvSpPr>
        <p:spPr>
          <a:xfrm>
            <a:off x="0" y="34650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SNP calling – MAP (example model)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54E497E-CEE4-704E-85C8-415E984A8579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66E0022-07EA-3442-A5EC-1CCED53CB1A5}"/>
              </a:ext>
            </a:extLst>
          </p:cNvPr>
          <p:cNvSpPr txBox="1"/>
          <p:nvPr/>
        </p:nvSpPr>
        <p:spPr>
          <a:xfrm>
            <a:off x="212271" y="2907724"/>
            <a:ext cx="7870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Can model using a binomial distribution: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BCB07E7-DF69-DE46-81A0-E295116A0C24}"/>
                  </a:ext>
                </a:extLst>
              </p:cNvPr>
              <p:cNvSpPr/>
              <p:nvPr/>
            </p:nvSpPr>
            <p:spPr>
              <a:xfrm>
                <a:off x="502103" y="3729322"/>
                <a:ext cx="8139792" cy="6129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Gill Sans"/>
                      </a:rPr>
                      <m:t>𝑃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Gill Sans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Gill Sans"/>
                      </a:rPr>
                      <m:t>𝐺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Gill Sans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Gill Sans"/>
                      </a:rPr>
                      <m:t>𝐴𝐴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Gill Sans"/>
                      </a:rPr>
                      <m:t>|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Gill Sans"/>
                      </a:rPr>
                      <m:t>𝑁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Gill Sans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Gill Sans"/>
                      </a:rPr>
                      <m:t>𝑘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Gill Sans"/>
                      </a:rPr>
                      <m:t>)= 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Gill Sans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Gill Sans"/>
                              </a:rPr>
                              <m:t>𝑁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Gill Sans"/>
                              </a:rPr>
                              <m:t>𝑘</m:t>
                            </m:r>
                          </m:den>
                        </m:f>
                      </m:e>
                    </m:d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Gill Sans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Gill Sans"/>
                              </a:rPr>
                              <m:t>1−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Gill Sans"/>
                              </a:rPr>
                              <m:t>𝜖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𝑁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𝑘</m:t>
                        </m:r>
                      </m:sup>
                    </m:sSup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𝜖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𝑘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cs typeface="Gill Sans"/>
                      </a:rPr>
                      <m:t>(1−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Gill Sans"/>
                      </a:rPr>
                      <m:t>𝑟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Gill Sans"/>
                      </a:rPr>
                      <m:t>)/2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</a:rPr>
                  <a:t>/P(D)</a:t>
                </a:r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BCB07E7-DF69-DE46-81A0-E295116A0C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03" y="3729322"/>
                <a:ext cx="8139792" cy="612988"/>
              </a:xfrm>
              <a:prstGeom prst="rect">
                <a:avLst/>
              </a:prstGeom>
              <a:blipFill>
                <a:blip r:embed="rId3"/>
                <a:stretch>
                  <a:fillRect l="-468" t="-2041"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A250C1-2700-EC41-A4C8-235FC14E4A73}"/>
                  </a:ext>
                </a:extLst>
              </p:cNvPr>
              <p:cNvSpPr/>
              <p:nvPr/>
            </p:nvSpPr>
            <p:spPr>
              <a:xfrm>
                <a:off x="502103" y="4628991"/>
                <a:ext cx="8121390" cy="6129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Gill Sans"/>
                      </a:rPr>
                      <m:t>𝑃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𝐺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=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𝐵𝐵</m:t>
                        </m:r>
                      </m:e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𝑁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,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𝑘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Gill Sans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cs typeface="Gill Sans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Gill Sans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  <a:cs typeface="Gill Sans"/>
                              </a:rPr>
                              <m:t>𝑁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  <a:cs typeface="Gill Sans"/>
                              </a:rPr>
                              <m:t>𝑘</m:t>
                            </m:r>
                          </m:den>
                        </m:f>
                      </m:e>
                    </m:d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Gill Sans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Gill Sans"/>
                              </a:rPr>
                              <m:t>1−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Gill Sans"/>
                              </a:rPr>
                              <m:t>𝜖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𝑘</m:t>
                        </m:r>
                      </m:sup>
                    </m:sSup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𝜖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𝑁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𝑘</m:t>
                        </m:r>
                      </m:sup>
                    </m:sSup>
                    <m:r>
                      <a:rPr lang="en-US" sz="2800" b="0" i="0" smtClean="0">
                        <a:latin typeface="Cambria Math" panose="02040503050406030204" pitchFamily="18" charset="0"/>
                        <a:cs typeface="Gill Sans"/>
                      </a:rPr>
                      <m:t>(1−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Gill Sans"/>
                      </a:rPr>
                      <m:t>r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Gill Sans"/>
                      </a:rPr>
                      <m:t>)/2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</a:rPr>
                  <a:t>/P(D)</a:t>
                </a:r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A250C1-2700-EC41-A4C8-235FC14E4A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03" y="4628991"/>
                <a:ext cx="8121390" cy="612988"/>
              </a:xfrm>
              <a:prstGeom prst="rect">
                <a:avLst/>
              </a:prstGeom>
              <a:blipFill>
                <a:blip r:embed="rId4"/>
                <a:stretch>
                  <a:fillRect l="-469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59AE7ED-FBC1-7343-9506-10834B1B8E67}"/>
                  </a:ext>
                </a:extLst>
              </p:cNvPr>
              <p:cNvSpPr/>
              <p:nvPr/>
            </p:nvSpPr>
            <p:spPr>
              <a:xfrm>
                <a:off x="476416" y="5396922"/>
                <a:ext cx="6421117" cy="6129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Gill Sans"/>
                      </a:rPr>
                      <m:t>𝑃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𝐺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=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𝐴𝐵</m:t>
                        </m:r>
                      </m:e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𝑁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𝑘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Gill Sans"/>
                      </a:rPr>
                      <m:t>=  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Gill Sans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Gill Sans"/>
                              </a:rPr>
                              <m:t>𝑁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Gill Sans"/>
                              </a:rPr>
                              <m:t>𝑘</m:t>
                            </m:r>
                          </m:den>
                        </m:f>
                      </m:e>
                    </m:d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0.5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𝑘</m:t>
                        </m:r>
                      </m:sup>
                    </m:sSup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0.5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𝑁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Gill Sans"/>
                          </a:rPr>
                          <m:t>𝑘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cs typeface="Gill Sans"/>
                      </a:rPr>
                      <m:t>𝑟</m:t>
                    </m:r>
                  </m:oMath>
                </a14:m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</a:rPr>
                  <a:t>/P(D)</a:t>
                </a: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59AE7ED-FBC1-7343-9506-10834B1B8E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416" y="5396922"/>
                <a:ext cx="6421117" cy="612988"/>
              </a:xfrm>
              <a:prstGeom prst="rect">
                <a:avLst/>
              </a:prstGeom>
              <a:blipFill>
                <a:blip r:embed="rId5"/>
                <a:stretch>
                  <a:fillRect l="-395" t="-2041" r="-988"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E438357F-4955-D648-AA66-47A2BD10637B}"/>
              </a:ext>
            </a:extLst>
          </p:cNvPr>
          <p:cNvSpPr/>
          <p:nvPr/>
        </p:nvSpPr>
        <p:spPr>
          <a:xfrm>
            <a:off x="345784" y="128590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N: total number of reads</a:t>
            </a:r>
          </a:p>
          <a:p>
            <a:r>
              <a:rPr lang="en-US" dirty="0">
                <a:latin typeface="Gill Sans"/>
                <a:cs typeface="Gill Sans"/>
              </a:rPr>
              <a:t>K: number of non-reference alleles</a:t>
            </a:r>
          </a:p>
          <a:p>
            <a:r>
              <a:rPr lang="en-US" dirty="0">
                <a:latin typeface="Gill Sans"/>
                <a:cs typeface="Gill Sans"/>
              </a:rPr>
              <a:t>e: error rate</a:t>
            </a:r>
          </a:p>
          <a:p>
            <a:r>
              <a:rPr lang="en-US" dirty="0">
                <a:latin typeface="Gill Sans"/>
                <a:cs typeface="Gill Sans"/>
              </a:rPr>
              <a:t>r: prior probability of a heterozygous genotype (not very realistic way to set prior)</a:t>
            </a:r>
          </a:p>
        </p:txBody>
      </p:sp>
    </p:spTree>
    <p:extLst>
      <p:ext uri="{BB962C8B-B14F-4D97-AF65-F5344CB8AC3E}">
        <p14:creationId xmlns:p14="http://schemas.microsoft.com/office/powerpoint/2010/main" val="15980700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SNP calling – alternative approaches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6021" y="1435171"/>
            <a:ext cx="8835496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Heuristic: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E.g. </a:t>
            </a:r>
            <a:r>
              <a:rPr lang="en-US" sz="2400" dirty="0" err="1">
                <a:latin typeface="Gill Sans MT" panose="020B0502020104020203" pitchFamily="34" charset="77"/>
              </a:rPr>
              <a:t>Varscan</a:t>
            </a:r>
            <a:r>
              <a:rPr lang="en-US" sz="2400" dirty="0">
                <a:latin typeface="Gill Sans MT" panose="020B0502020104020203" pitchFamily="34" charset="77"/>
              </a:rPr>
              <a:t>, </a:t>
            </a:r>
            <a:r>
              <a:rPr lang="en-US" sz="2400" dirty="0" err="1">
                <a:latin typeface="Gill Sans MT" panose="020B0502020104020203" pitchFamily="34" charset="77"/>
              </a:rPr>
              <a:t>samtools</a:t>
            </a:r>
            <a:endParaRPr lang="en-US" sz="2400" dirty="0">
              <a:latin typeface="Gill Sans MT" panose="020B0502020104020203" pitchFamily="34" charset="77"/>
            </a:endParaRPr>
          </a:p>
          <a:p>
            <a:pPr marL="457200" indent="-457200">
              <a:buFont typeface="Arial"/>
              <a:buChar char="•"/>
            </a:pPr>
            <a:endParaRPr lang="en-US" sz="2400" dirty="0">
              <a:latin typeface="Gill Sans MT" panose="020B0502020104020203" pitchFamily="34" charset="77"/>
            </a:endParaRPr>
          </a:p>
          <a:p>
            <a:r>
              <a:rPr lang="en-US" sz="2400" b="1" dirty="0">
                <a:latin typeface="Gill Sans MT" panose="020B0502020104020203" pitchFamily="34" charset="77"/>
              </a:rPr>
              <a:t>Maximum a posteriori (see hidden slides):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E.g. MAQ</a:t>
            </a:r>
          </a:p>
          <a:p>
            <a:pPr marL="457200" indent="-457200">
              <a:buFont typeface="Arial"/>
              <a:buChar char="•"/>
            </a:pPr>
            <a:endParaRPr lang="en-US" sz="2400" dirty="0">
              <a:latin typeface="Gill Sans MT" panose="020B0502020104020203" pitchFamily="34" charset="77"/>
            </a:endParaRPr>
          </a:p>
          <a:p>
            <a:r>
              <a:rPr lang="en-US" sz="2400" b="1" dirty="0">
                <a:latin typeface="Gill Sans MT" panose="020B0502020104020203" pitchFamily="34" charset="77"/>
              </a:rPr>
              <a:t>Expectation maximization: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E.g. </a:t>
            </a:r>
            <a:r>
              <a:rPr lang="en-US" sz="2400" dirty="0" err="1">
                <a:latin typeface="Gill Sans MT" panose="020B0502020104020203" pitchFamily="34" charset="77"/>
              </a:rPr>
              <a:t>SNVMix</a:t>
            </a:r>
            <a:endParaRPr lang="en-US" sz="2400" dirty="0">
              <a:latin typeface="Gill Sans MT" panose="020B0502020104020203" pitchFamily="34" charset="77"/>
            </a:endParaRPr>
          </a:p>
          <a:p>
            <a:pPr marL="457200" indent="-457200">
              <a:buFont typeface="Arial"/>
              <a:buChar char="•"/>
            </a:pPr>
            <a:endParaRPr lang="en-US" sz="2400" dirty="0">
              <a:latin typeface="Gill Sans MT" panose="020B0502020104020203" pitchFamily="34" charset="77"/>
            </a:endParaRPr>
          </a:p>
          <a:p>
            <a:r>
              <a:rPr lang="en-US" sz="2400" b="1" dirty="0">
                <a:latin typeface="Gill Sans MT" panose="020B0502020104020203" pitchFamily="34" charset="77"/>
              </a:rPr>
              <a:t>Maximum likelihood: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E.g. GATK returns genotype likelihood scores</a:t>
            </a:r>
          </a:p>
          <a:p>
            <a:pPr marL="457200" indent="-457200">
              <a:buFont typeface="Arial"/>
              <a:buChar char="•"/>
            </a:pPr>
            <a:endParaRPr lang="en-US" sz="2400" dirty="0">
              <a:latin typeface="Gill Sans MT" panose="020B0502020104020203" pitchFamily="34" charset="77"/>
            </a:endParaRPr>
          </a:p>
          <a:p>
            <a:r>
              <a:rPr lang="en-US" sz="2400" b="1" dirty="0">
                <a:latin typeface="Gill Sans MT" panose="020B0502020104020203" pitchFamily="34" charset="77"/>
              </a:rPr>
              <a:t>Machine learning </a:t>
            </a:r>
            <a:r>
              <a:rPr lang="en-US" sz="2400" dirty="0">
                <a:latin typeface="Gill Sans MT" panose="020B0502020104020203" pitchFamily="34" charset="77"/>
              </a:rPr>
              <a:t>(e.g. use SVM to determine if a position is a SNP)</a:t>
            </a:r>
            <a:endParaRPr lang="en-US" sz="2400" b="1" dirty="0">
              <a:latin typeface="Gill Sans MT" panose="020B05020201040202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2F9AA0-81A2-074E-81D9-0F081B10304A}"/>
              </a:ext>
            </a:extLst>
          </p:cNvPr>
          <p:cNvSpPr txBox="1"/>
          <p:nvPr/>
        </p:nvSpPr>
        <p:spPr>
          <a:xfrm>
            <a:off x="5557520" y="1724298"/>
            <a:ext cx="2478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Try out your own!</a:t>
            </a:r>
          </a:p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PS4 Part 2</a:t>
            </a:r>
          </a:p>
        </p:txBody>
      </p:sp>
    </p:spTree>
    <p:extLst>
      <p:ext uri="{BB962C8B-B14F-4D97-AF65-F5344CB8AC3E}">
        <p14:creationId xmlns:p14="http://schemas.microsoft.com/office/powerpoint/2010/main" val="337374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Genotype calls in VCF format</a:t>
            </a:r>
          </a:p>
        </p:txBody>
      </p:sp>
      <p:sp>
        <p:nvSpPr>
          <p:cNvPr id="4" name="Rectangle 3"/>
          <p:cNvSpPr/>
          <p:nvPr/>
        </p:nvSpPr>
        <p:spPr>
          <a:xfrm>
            <a:off x="279400" y="1603445"/>
            <a:ext cx="8293100" cy="31393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i="0" dirty="0">
                <a:latin typeface="Courier New"/>
                <a:cs typeface="Courier New"/>
              </a:rPr>
              <a:t>##</a:t>
            </a:r>
            <a:r>
              <a:rPr lang="en-US" sz="1100" i="0" dirty="0" err="1">
                <a:latin typeface="Courier New"/>
                <a:cs typeface="Courier New"/>
              </a:rPr>
              <a:t>fileformat</a:t>
            </a:r>
            <a:r>
              <a:rPr lang="en-US" sz="1100" i="0" dirty="0">
                <a:latin typeface="Courier New"/>
                <a:cs typeface="Courier New"/>
              </a:rPr>
              <a:t>=VCFv4.2</a:t>
            </a:r>
          </a:p>
          <a:p>
            <a:r>
              <a:rPr lang="en-US" sz="1100" i="0" dirty="0">
                <a:latin typeface="Courier New"/>
                <a:cs typeface="Courier New"/>
              </a:rPr>
              <a:t>##FILTER=&lt;ID=</a:t>
            </a:r>
            <a:r>
              <a:rPr lang="en-US" sz="1100" i="0" dirty="0" err="1">
                <a:latin typeface="Courier New"/>
                <a:cs typeface="Courier New"/>
              </a:rPr>
              <a:t>PASS,Description</a:t>
            </a:r>
            <a:r>
              <a:rPr lang="en-US" sz="1100" i="0" dirty="0">
                <a:latin typeface="Courier New"/>
                <a:cs typeface="Courier New"/>
              </a:rPr>
              <a:t>="All filters passed"&gt;</a:t>
            </a:r>
          </a:p>
          <a:p>
            <a:r>
              <a:rPr lang="en-US" sz="1100" i="0" dirty="0">
                <a:latin typeface="Courier New"/>
                <a:cs typeface="Courier New"/>
              </a:rPr>
              <a:t>##</a:t>
            </a:r>
            <a:r>
              <a:rPr lang="en-US" sz="1100" i="0" dirty="0" err="1">
                <a:latin typeface="Courier New"/>
                <a:cs typeface="Courier New"/>
              </a:rPr>
              <a:t>samtoolsVersion</a:t>
            </a:r>
            <a:r>
              <a:rPr lang="en-US" sz="1100" i="0" dirty="0">
                <a:latin typeface="Courier New"/>
                <a:cs typeface="Courier New"/>
              </a:rPr>
              <a:t>=1.2+htslib-1.2.1</a:t>
            </a:r>
          </a:p>
          <a:p>
            <a:r>
              <a:rPr lang="en-US" sz="1100" i="0" dirty="0">
                <a:latin typeface="Courier New"/>
                <a:cs typeface="Courier New"/>
              </a:rPr>
              <a:t>##</a:t>
            </a:r>
            <a:r>
              <a:rPr lang="en-US" sz="1100" i="0" dirty="0" err="1">
                <a:latin typeface="Courier New"/>
                <a:cs typeface="Courier New"/>
              </a:rPr>
              <a:t>samtoolsCommand</a:t>
            </a:r>
            <a:r>
              <a:rPr lang="en-US" sz="1100" i="0" dirty="0">
                <a:latin typeface="Courier New"/>
                <a:cs typeface="Courier New"/>
              </a:rPr>
              <a:t>=</a:t>
            </a:r>
            <a:r>
              <a:rPr lang="en-US" sz="1100" i="0" dirty="0" err="1">
                <a:latin typeface="Courier New"/>
                <a:cs typeface="Courier New"/>
              </a:rPr>
              <a:t>samtools</a:t>
            </a:r>
            <a:r>
              <a:rPr lang="en-US" sz="1100" i="0" dirty="0">
                <a:latin typeface="Courier New"/>
                <a:cs typeface="Courier New"/>
              </a:rPr>
              <a:t> </a:t>
            </a:r>
            <a:r>
              <a:rPr lang="en-US" sz="1100" i="0" dirty="0" err="1">
                <a:latin typeface="Courier New"/>
                <a:cs typeface="Courier New"/>
              </a:rPr>
              <a:t>mpileup</a:t>
            </a:r>
            <a:r>
              <a:rPr lang="en-US" sz="1100" i="0" dirty="0">
                <a:latin typeface="Courier New"/>
                <a:cs typeface="Courier New"/>
              </a:rPr>
              <a:t> -g –o </a:t>
            </a:r>
            <a:r>
              <a:rPr lang="en-US" sz="1100" i="0" dirty="0" err="1">
                <a:latin typeface="Courier New"/>
                <a:cs typeface="Courier New"/>
              </a:rPr>
              <a:t>test.bcf</a:t>
            </a:r>
            <a:r>
              <a:rPr lang="en-US" sz="1100" i="0" dirty="0">
                <a:latin typeface="Courier New"/>
                <a:cs typeface="Courier New"/>
              </a:rPr>
              <a:t> –f Homo_sapiens_assembly19.fasta /b</a:t>
            </a:r>
          </a:p>
          <a:p>
            <a:r>
              <a:rPr lang="en-US" sz="1100" i="0" dirty="0">
                <a:latin typeface="Courier New"/>
                <a:cs typeface="Courier New"/>
              </a:rPr>
              <a:t>##reference=file:Homo_sapiens_assembly19.fasta</a:t>
            </a:r>
          </a:p>
          <a:p>
            <a:r>
              <a:rPr lang="en-US" sz="1100" i="0" dirty="0">
                <a:latin typeface="Courier New"/>
                <a:cs typeface="Courier New"/>
              </a:rPr>
              <a:t>##ALT=&lt;ID=</a:t>
            </a:r>
            <a:r>
              <a:rPr lang="en-US" sz="1100" i="0" dirty="0" err="1">
                <a:latin typeface="Courier New"/>
                <a:cs typeface="Courier New"/>
              </a:rPr>
              <a:t>X,Description</a:t>
            </a:r>
            <a:r>
              <a:rPr lang="en-US" sz="1100" i="0" dirty="0">
                <a:latin typeface="Courier New"/>
                <a:cs typeface="Courier New"/>
              </a:rPr>
              <a:t>="Represents allele(s) other than observed."&gt;</a:t>
            </a:r>
          </a:p>
          <a:p>
            <a:r>
              <a:rPr lang="en-US" sz="1100" i="0" dirty="0">
                <a:latin typeface="Courier New"/>
                <a:cs typeface="Courier New"/>
              </a:rPr>
              <a:t>##INFO=&lt;ID=</a:t>
            </a:r>
            <a:r>
              <a:rPr lang="en-US" sz="1100" i="0" dirty="0" err="1">
                <a:latin typeface="Courier New"/>
                <a:cs typeface="Courier New"/>
              </a:rPr>
              <a:t>AC,Number</a:t>
            </a:r>
            <a:r>
              <a:rPr lang="en-US" sz="1100" i="0" dirty="0">
                <a:latin typeface="Courier New"/>
                <a:cs typeface="Courier New"/>
              </a:rPr>
              <a:t>=</a:t>
            </a:r>
            <a:r>
              <a:rPr lang="en-US" sz="1100" i="0" dirty="0" err="1">
                <a:latin typeface="Courier New"/>
                <a:cs typeface="Courier New"/>
              </a:rPr>
              <a:t>A,Type</a:t>
            </a:r>
            <a:r>
              <a:rPr lang="en-US" sz="1100" i="0" dirty="0">
                <a:latin typeface="Courier New"/>
                <a:cs typeface="Courier New"/>
              </a:rPr>
              <a:t>=</a:t>
            </a:r>
            <a:r>
              <a:rPr lang="en-US" sz="1100" i="0" dirty="0" err="1">
                <a:latin typeface="Courier New"/>
                <a:cs typeface="Courier New"/>
              </a:rPr>
              <a:t>Integer,Description</a:t>
            </a:r>
            <a:r>
              <a:rPr lang="en-US" sz="1100" i="0" dirty="0">
                <a:latin typeface="Courier New"/>
                <a:cs typeface="Courier New"/>
              </a:rPr>
              <a:t>="Allele count in genotypes for each ALT allele, in the same order as listed"&gt;</a:t>
            </a:r>
          </a:p>
          <a:p>
            <a:r>
              <a:rPr lang="en-US" sz="1100" i="0" dirty="0">
                <a:latin typeface="Courier New"/>
                <a:cs typeface="Courier New"/>
              </a:rPr>
              <a:t>##INFO=&lt;ID=</a:t>
            </a:r>
            <a:r>
              <a:rPr lang="en-US" sz="1100" i="0" dirty="0" err="1">
                <a:latin typeface="Courier New"/>
                <a:cs typeface="Courier New"/>
              </a:rPr>
              <a:t>AN,Number</a:t>
            </a:r>
            <a:r>
              <a:rPr lang="en-US" sz="1100" i="0" dirty="0">
                <a:latin typeface="Courier New"/>
                <a:cs typeface="Courier New"/>
              </a:rPr>
              <a:t>=1,Type=</a:t>
            </a:r>
            <a:r>
              <a:rPr lang="en-US" sz="1100" i="0" dirty="0" err="1">
                <a:latin typeface="Courier New"/>
                <a:cs typeface="Courier New"/>
              </a:rPr>
              <a:t>Integer,Description</a:t>
            </a:r>
            <a:r>
              <a:rPr lang="en-US" sz="1100" i="0" dirty="0">
                <a:latin typeface="Courier New"/>
                <a:cs typeface="Courier New"/>
              </a:rPr>
              <a:t>="Total number of alleles in called genotypes"&gt;</a:t>
            </a:r>
          </a:p>
          <a:p>
            <a:r>
              <a:rPr lang="en-US" sz="1100" i="0" dirty="0">
                <a:latin typeface="Courier New"/>
                <a:cs typeface="Courier New"/>
              </a:rPr>
              <a:t>##INFO=&lt;ID=DP4,Number=4,Type=</a:t>
            </a:r>
            <a:r>
              <a:rPr lang="en-US" sz="1100" i="0" dirty="0" err="1">
                <a:latin typeface="Courier New"/>
                <a:cs typeface="Courier New"/>
              </a:rPr>
              <a:t>Integer,Description</a:t>
            </a:r>
            <a:r>
              <a:rPr lang="en-US" sz="1100" i="0" dirty="0">
                <a:latin typeface="Courier New"/>
                <a:cs typeface="Courier New"/>
              </a:rPr>
              <a:t>="Number of high-quality ref-forward , ref-reverse, alt-forward and alt-reverse bases"&gt;</a:t>
            </a:r>
          </a:p>
          <a:p>
            <a:r>
              <a:rPr lang="en-US" sz="1100" i="0" dirty="0">
                <a:latin typeface="Courier New"/>
                <a:cs typeface="Courier New"/>
              </a:rPr>
              <a:t>##FORMAT=&lt;ID=</a:t>
            </a:r>
            <a:r>
              <a:rPr lang="en-US" sz="1100" i="0" dirty="0" err="1">
                <a:latin typeface="Courier New"/>
                <a:cs typeface="Courier New"/>
              </a:rPr>
              <a:t>PL,Number</a:t>
            </a:r>
            <a:r>
              <a:rPr lang="en-US" sz="1100" i="0" dirty="0">
                <a:latin typeface="Courier New"/>
                <a:cs typeface="Courier New"/>
              </a:rPr>
              <a:t>=</a:t>
            </a:r>
            <a:r>
              <a:rPr lang="en-US" sz="1100" i="0" dirty="0" err="1">
                <a:latin typeface="Courier New"/>
                <a:cs typeface="Courier New"/>
              </a:rPr>
              <a:t>G,Type</a:t>
            </a:r>
            <a:r>
              <a:rPr lang="en-US" sz="1100" i="0" dirty="0">
                <a:latin typeface="Courier New"/>
                <a:cs typeface="Courier New"/>
              </a:rPr>
              <a:t>=</a:t>
            </a:r>
            <a:r>
              <a:rPr lang="en-US" sz="1100" i="0" dirty="0" err="1">
                <a:latin typeface="Courier New"/>
                <a:cs typeface="Courier New"/>
              </a:rPr>
              <a:t>Integer,Description</a:t>
            </a:r>
            <a:r>
              <a:rPr lang="en-US" sz="1100" i="0" dirty="0">
                <a:latin typeface="Courier New"/>
                <a:cs typeface="Courier New"/>
              </a:rPr>
              <a:t>="List of </a:t>
            </a:r>
            <a:r>
              <a:rPr lang="en-US" sz="1100" i="0" dirty="0" err="1">
                <a:latin typeface="Courier New"/>
                <a:cs typeface="Courier New"/>
              </a:rPr>
              <a:t>Phred</a:t>
            </a:r>
            <a:r>
              <a:rPr lang="en-US" sz="1100" i="0" dirty="0">
                <a:latin typeface="Courier New"/>
                <a:cs typeface="Courier New"/>
              </a:rPr>
              <a:t>-scaled genotype likelihoods"&gt;</a:t>
            </a:r>
          </a:p>
          <a:p>
            <a:r>
              <a:rPr lang="en-US" sz="1100" i="0" dirty="0">
                <a:latin typeface="Courier New"/>
                <a:cs typeface="Courier New"/>
              </a:rPr>
              <a:t>##FORMAT=&lt;ID=</a:t>
            </a:r>
            <a:r>
              <a:rPr lang="en-US" sz="1100" i="0" dirty="0" err="1">
                <a:latin typeface="Courier New"/>
                <a:cs typeface="Courier New"/>
              </a:rPr>
              <a:t>GT,Number</a:t>
            </a:r>
            <a:r>
              <a:rPr lang="en-US" sz="1100" i="0" dirty="0">
                <a:latin typeface="Courier New"/>
                <a:cs typeface="Courier New"/>
              </a:rPr>
              <a:t>=1,Type=</a:t>
            </a:r>
            <a:r>
              <a:rPr lang="en-US" sz="1100" i="0" dirty="0" err="1">
                <a:latin typeface="Courier New"/>
                <a:cs typeface="Courier New"/>
              </a:rPr>
              <a:t>String,Description</a:t>
            </a:r>
            <a:r>
              <a:rPr lang="en-US" sz="1100" i="0" dirty="0">
                <a:latin typeface="Courier New"/>
                <a:cs typeface="Courier New"/>
              </a:rPr>
              <a:t>="Genotype"&gt;</a:t>
            </a:r>
          </a:p>
          <a:p>
            <a:r>
              <a:rPr lang="en-US" sz="1100" i="0" dirty="0">
                <a:latin typeface="Courier New"/>
                <a:cs typeface="Courier New"/>
              </a:rPr>
              <a:t>##INFO=&lt;ID=</a:t>
            </a:r>
            <a:r>
              <a:rPr lang="en-US" sz="1100" i="0" dirty="0" err="1">
                <a:latin typeface="Courier New"/>
                <a:cs typeface="Courier New"/>
              </a:rPr>
              <a:t>MQ,Number</a:t>
            </a:r>
            <a:r>
              <a:rPr lang="en-US" sz="1100" i="0" dirty="0">
                <a:latin typeface="Courier New"/>
                <a:cs typeface="Courier New"/>
              </a:rPr>
              <a:t>=1,Type=</a:t>
            </a:r>
            <a:r>
              <a:rPr lang="en-US" sz="1100" i="0" dirty="0" err="1">
                <a:latin typeface="Courier New"/>
                <a:cs typeface="Courier New"/>
              </a:rPr>
              <a:t>Integer,Description</a:t>
            </a:r>
            <a:r>
              <a:rPr lang="en-US" sz="1100" i="0" dirty="0">
                <a:latin typeface="Courier New"/>
                <a:cs typeface="Courier New"/>
              </a:rPr>
              <a:t>="Average mapping quality"&gt;</a:t>
            </a:r>
          </a:p>
          <a:p>
            <a:r>
              <a:rPr lang="en-US" sz="1100" i="0" dirty="0">
                <a:latin typeface="Courier New"/>
                <a:cs typeface="Courier New"/>
              </a:rPr>
              <a:t>. . .</a:t>
            </a:r>
          </a:p>
          <a:p>
            <a:r>
              <a:rPr lang="en-US" sz="1100" i="0" dirty="0">
                <a:latin typeface="Courier New"/>
                <a:cs typeface="Courier New"/>
              </a:rPr>
              <a:t>##</a:t>
            </a:r>
            <a:r>
              <a:rPr lang="en-US" sz="1100" i="0" dirty="0" err="1">
                <a:latin typeface="Courier New"/>
                <a:cs typeface="Courier New"/>
              </a:rPr>
              <a:t>bcftools_callVersion</a:t>
            </a:r>
            <a:r>
              <a:rPr lang="en-US" sz="1100" i="0" dirty="0">
                <a:latin typeface="Courier New"/>
                <a:cs typeface="Courier New"/>
              </a:rPr>
              <a:t>=1.2+htslib-1.2.1</a:t>
            </a:r>
          </a:p>
          <a:p>
            <a:r>
              <a:rPr lang="en-US" sz="1100" i="0" dirty="0">
                <a:latin typeface="Courier New"/>
                <a:cs typeface="Courier New"/>
              </a:rPr>
              <a:t>##</a:t>
            </a:r>
            <a:r>
              <a:rPr lang="en-US" sz="1100" i="0" dirty="0" err="1">
                <a:latin typeface="Courier New"/>
                <a:cs typeface="Courier New"/>
              </a:rPr>
              <a:t>bcftools_callCommand</a:t>
            </a:r>
            <a:r>
              <a:rPr lang="en-US" sz="1100" i="0" dirty="0">
                <a:latin typeface="Courier New"/>
                <a:cs typeface="Courier New"/>
              </a:rPr>
              <a:t>=call -</a:t>
            </a:r>
            <a:r>
              <a:rPr lang="en-US" sz="1100" i="0" dirty="0" err="1">
                <a:latin typeface="Courier New"/>
                <a:cs typeface="Courier New"/>
              </a:rPr>
              <a:t>vmO</a:t>
            </a:r>
            <a:r>
              <a:rPr lang="en-US" sz="1100" i="0" dirty="0">
                <a:latin typeface="Courier New"/>
                <a:cs typeface="Courier New"/>
              </a:rPr>
              <a:t> z -o </a:t>
            </a:r>
            <a:r>
              <a:rPr lang="en-US" sz="1100" i="0" dirty="0" err="1">
                <a:latin typeface="Courier New"/>
                <a:cs typeface="Courier New"/>
              </a:rPr>
              <a:t>test.vcf.gz</a:t>
            </a:r>
            <a:r>
              <a:rPr lang="en-US" sz="1100" i="0" dirty="0">
                <a:latin typeface="Courier New"/>
                <a:cs typeface="Courier New"/>
              </a:rPr>
              <a:t> </a:t>
            </a:r>
            <a:r>
              <a:rPr lang="en-US" sz="1100" i="0" dirty="0" err="1">
                <a:latin typeface="Courier New"/>
                <a:cs typeface="Courier New"/>
              </a:rPr>
              <a:t>test.bcf</a:t>
            </a:r>
            <a:endParaRPr lang="en-US" sz="1100" i="0" dirty="0">
              <a:latin typeface="Courier New"/>
              <a:cs typeface="Courier New"/>
            </a:endParaRPr>
          </a:p>
          <a:p>
            <a:r>
              <a:rPr lang="en-US" sz="1100" i="0" dirty="0">
                <a:latin typeface="Courier New"/>
                <a:cs typeface="Courier New"/>
              </a:rPr>
              <a:t>#CHROM  POS     ID      REF     ALT     QUAL    FILTER  INFO    FORMAT  example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00" y="1079500"/>
            <a:ext cx="3659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latin typeface="Gill Sans"/>
                <a:cs typeface="Gill Sans"/>
              </a:rPr>
              <a:t>VCF header describes fields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90900" y="2247900"/>
            <a:ext cx="4074102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i="0" dirty="0">
                <a:solidFill>
                  <a:srgbClr val="FF0000"/>
                </a:solidFill>
                <a:latin typeface="Gill Sans"/>
                <a:cs typeface="Gill Sans"/>
              </a:rPr>
              <a:t>INFO fields describe each locus (e.g.  AC)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7400" y="3848100"/>
            <a:ext cx="5137081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i="0" dirty="0">
                <a:solidFill>
                  <a:srgbClr val="FF0000"/>
                </a:solidFill>
                <a:latin typeface="Gill Sans"/>
                <a:cs typeface="Gill Sans"/>
              </a:rPr>
              <a:t>FORMAT fields describe each individual call (e.g. GT)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" y="4953000"/>
            <a:ext cx="2174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latin typeface="Gill Sans"/>
                <a:cs typeface="Gill Sans"/>
              </a:rPr>
              <a:t>Example entries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4000" y="5512018"/>
            <a:ext cx="8305800" cy="52322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400" i="0" dirty="0">
                <a:latin typeface="Courier New"/>
                <a:cs typeface="Courier New"/>
              </a:rPr>
              <a:t>1 20321 . A  C  12.5244 .  DP=96;AC=1;AN=2 MQ=8 GT:PL 0/1:45,0,62</a:t>
            </a:r>
          </a:p>
          <a:p>
            <a:r>
              <a:rPr lang="en-US" sz="1400" i="0" dirty="0">
                <a:latin typeface="Courier New"/>
                <a:cs typeface="Courier New"/>
              </a:rPr>
              <a:t>1 66377 . A  ATTT 13.5315 . INDEL;DP=2;AC=2;AN=2;MQ=30 GT:PL  1/1:41,6,0</a:t>
            </a:r>
            <a:endParaRPr lang="en-US" sz="1600" i="0" dirty="0">
              <a:latin typeface="Courier New"/>
              <a:cs typeface="Courier New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5100" y="5067300"/>
            <a:ext cx="118385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i="0" dirty="0">
                <a:solidFill>
                  <a:srgbClr val="FF0000"/>
                </a:solidFill>
                <a:latin typeface="Gill Sans"/>
                <a:cs typeface="Gill Sans"/>
              </a:rPr>
              <a:t>SNP (A/C)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05100" y="6057900"/>
            <a:ext cx="1617901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i="0" dirty="0" err="1">
                <a:solidFill>
                  <a:srgbClr val="FF0000"/>
                </a:solidFill>
                <a:latin typeface="Gill Sans"/>
                <a:cs typeface="Gill Sans"/>
              </a:rPr>
              <a:t>Indel</a:t>
            </a:r>
            <a:r>
              <a:rPr lang="en-US" sz="1800" i="0" dirty="0">
                <a:solidFill>
                  <a:srgbClr val="FF0000"/>
                </a:solidFill>
                <a:latin typeface="Gill Sans"/>
                <a:cs typeface="Gill Sans"/>
              </a:rPr>
              <a:t> (A/ATTT)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EA56BD-7EFF-524F-8689-1E46C883BA9E}"/>
              </a:ext>
            </a:extLst>
          </p:cNvPr>
          <p:cNvSpPr/>
          <p:nvPr/>
        </p:nvSpPr>
        <p:spPr>
          <a:xfrm>
            <a:off x="6492240" y="5773628"/>
            <a:ext cx="313509" cy="2842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191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A note on VCF fields for likelihood methods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5D1FDB-6FC9-4F46-91C2-C34725C77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" y="1075323"/>
            <a:ext cx="8432800" cy="1435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DBEF3A-A333-A74E-9B1F-1630E8C58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40" y="3684266"/>
            <a:ext cx="8534400" cy="495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410BFC-D7CE-9D4A-8C96-40050E0B371A}"/>
              </a:ext>
            </a:extLst>
          </p:cNvPr>
          <p:cNvSpPr txBox="1"/>
          <p:nvPr/>
        </p:nvSpPr>
        <p:spPr>
          <a:xfrm>
            <a:off x="2350803" y="2866512"/>
            <a:ext cx="4523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GL=log</a:t>
            </a:r>
            <a:r>
              <a:rPr lang="en-US" sz="2400" baseline="-25000" dirty="0">
                <a:latin typeface="Gill Sans MT" panose="020B0502020104020203" pitchFamily="34" charset="77"/>
              </a:rPr>
              <a:t>10</a:t>
            </a:r>
            <a:r>
              <a:rPr lang="en-US" sz="2400" dirty="0">
                <a:latin typeface="Gill Sans MT" panose="020B0502020104020203" pitchFamily="34" charset="77"/>
              </a:rPr>
              <a:t>(L</a:t>
            </a:r>
            <a:r>
              <a:rPr lang="en-US" sz="2400" baseline="-25000" dirty="0">
                <a:latin typeface="Gill Sans MT" panose="020B0502020104020203" pitchFamily="34" charset="77"/>
              </a:rPr>
              <a:t>AA</a:t>
            </a:r>
            <a:r>
              <a:rPr lang="en-US" sz="2400" dirty="0">
                <a:latin typeface="Gill Sans MT" panose="020B0502020104020203" pitchFamily="34" charset="77"/>
              </a:rPr>
              <a:t>), log</a:t>
            </a:r>
            <a:r>
              <a:rPr lang="en-US" sz="2400" baseline="-25000" dirty="0">
                <a:latin typeface="Gill Sans MT" panose="020B0502020104020203" pitchFamily="34" charset="77"/>
              </a:rPr>
              <a:t>10</a:t>
            </a:r>
            <a:r>
              <a:rPr lang="en-US" sz="2400" dirty="0">
                <a:latin typeface="Gill Sans MT" panose="020B0502020104020203" pitchFamily="34" charset="77"/>
              </a:rPr>
              <a:t>(L</a:t>
            </a:r>
            <a:r>
              <a:rPr lang="en-US" sz="2400" baseline="-25000" dirty="0">
                <a:latin typeface="Gill Sans MT" panose="020B0502020104020203" pitchFamily="34" charset="77"/>
              </a:rPr>
              <a:t>AB</a:t>
            </a:r>
            <a:r>
              <a:rPr lang="en-US" sz="2400" dirty="0">
                <a:latin typeface="Gill Sans MT" panose="020B0502020104020203" pitchFamily="34" charset="77"/>
              </a:rPr>
              <a:t>),log</a:t>
            </a:r>
            <a:r>
              <a:rPr lang="en-US" sz="2400" baseline="-25000" dirty="0">
                <a:latin typeface="Gill Sans MT" panose="020B0502020104020203" pitchFamily="34" charset="77"/>
              </a:rPr>
              <a:t>10</a:t>
            </a:r>
            <a:r>
              <a:rPr lang="en-US" sz="2400" dirty="0">
                <a:latin typeface="Gill Sans MT" panose="020B0502020104020203" pitchFamily="34" charset="77"/>
              </a:rPr>
              <a:t>(L</a:t>
            </a:r>
            <a:r>
              <a:rPr lang="en-US" sz="2400" baseline="-25000" dirty="0">
                <a:latin typeface="Gill Sans MT" panose="020B0502020104020203" pitchFamily="34" charset="77"/>
              </a:rPr>
              <a:t>BB</a:t>
            </a:r>
            <a:r>
              <a:rPr lang="en-US" sz="2400" dirty="0">
                <a:latin typeface="Gill Sans MT" panose="020B0502020104020203" pitchFamily="34" charset="77"/>
              </a:rPr>
              <a:t>),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DA2482-F296-234A-AEDB-4F2DD3E6E66D}"/>
              </a:ext>
            </a:extLst>
          </p:cNvPr>
          <p:cNvSpPr txBox="1"/>
          <p:nvPr/>
        </p:nvSpPr>
        <p:spPr>
          <a:xfrm>
            <a:off x="1903763" y="4355527"/>
            <a:ext cx="5674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PL=-10log</a:t>
            </a:r>
            <a:r>
              <a:rPr lang="en-US" sz="2400" baseline="-25000" dirty="0">
                <a:latin typeface="Gill Sans MT" panose="020B0502020104020203" pitchFamily="34" charset="77"/>
              </a:rPr>
              <a:t>10</a:t>
            </a:r>
            <a:r>
              <a:rPr lang="en-US" sz="2400" dirty="0">
                <a:latin typeface="Gill Sans MT" panose="020B0502020104020203" pitchFamily="34" charset="77"/>
              </a:rPr>
              <a:t>(L</a:t>
            </a:r>
            <a:r>
              <a:rPr lang="en-US" sz="2400" baseline="-25000" dirty="0">
                <a:latin typeface="Gill Sans MT" panose="020B0502020104020203" pitchFamily="34" charset="77"/>
              </a:rPr>
              <a:t>AA</a:t>
            </a:r>
            <a:r>
              <a:rPr lang="en-US" sz="2400" dirty="0">
                <a:latin typeface="Gill Sans MT" panose="020B0502020104020203" pitchFamily="34" charset="77"/>
              </a:rPr>
              <a:t>), -10log</a:t>
            </a:r>
            <a:r>
              <a:rPr lang="en-US" sz="2400" baseline="-25000" dirty="0">
                <a:latin typeface="Gill Sans MT" panose="020B0502020104020203" pitchFamily="34" charset="77"/>
              </a:rPr>
              <a:t>10</a:t>
            </a:r>
            <a:r>
              <a:rPr lang="en-US" sz="2400" dirty="0">
                <a:latin typeface="Gill Sans MT" panose="020B0502020104020203" pitchFamily="34" charset="77"/>
              </a:rPr>
              <a:t>(L</a:t>
            </a:r>
            <a:r>
              <a:rPr lang="en-US" sz="2400" baseline="-25000" dirty="0">
                <a:latin typeface="Gill Sans MT" panose="020B0502020104020203" pitchFamily="34" charset="77"/>
              </a:rPr>
              <a:t>AB</a:t>
            </a:r>
            <a:r>
              <a:rPr lang="en-US" sz="2400" dirty="0">
                <a:latin typeface="Gill Sans MT" panose="020B0502020104020203" pitchFamily="34" charset="77"/>
              </a:rPr>
              <a:t>),-10log</a:t>
            </a:r>
            <a:r>
              <a:rPr lang="en-US" sz="2400" baseline="-25000" dirty="0">
                <a:latin typeface="Gill Sans MT" panose="020B0502020104020203" pitchFamily="34" charset="77"/>
              </a:rPr>
              <a:t>10</a:t>
            </a:r>
            <a:r>
              <a:rPr lang="en-US" sz="2400" dirty="0">
                <a:latin typeface="Gill Sans MT" panose="020B0502020104020203" pitchFamily="34" charset="77"/>
              </a:rPr>
              <a:t>(L</a:t>
            </a:r>
            <a:r>
              <a:rPr lang="en-US" sz="2400" baseline="-25000" dirty="0">
                <a:latin typeface="Gill Sans MT" panose="020B0502020104020203" pitchFamily="34" charset="77"/>
              </a:rPr>
              <a:t>BB</a:t>
            </a:r>
            <a:r>
              <a:rPr lang="en-US" sz="2400" dirty="0">
                <a:latin typeface="Gill Sans MT" panose="020B0502020104020203" pitchFamily="34" charset="77"/>
              </a:rPr>
              <a:t>),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7BF579-38ED-3B49-9C8A-8EF882190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440" y="5206916"/>
            <a:ext cx="86614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3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Evaluating short variant calls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207" y="1155776"/>
            <a:ext cx="8694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1. Comparison to “ground truth” (e.g. SNP array) via a “confusion table”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746336" y="2253442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10379" y="2889131"/>
            <a:ext cx="778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Gill Sans"/>
                <a:cs typeface="Gill Sans"/>
              </a:rPr>
              <a:t>NGS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5413" y="1753281"/>
            <a:ext cx="2198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Gill Sans"/>
                <a:cs typeface="Gill Sans"/>
              </a:rPr>
              <a:t>“Ground truth”</a:t>
            </a:r>
          </a:p>
        </p:txBody>
      </p:sp>
      <p:sp>
        <p:nvSpPr>
          <p:cNvPr id="9" name="Rectangle 8"/>
          <p:cNvSpPr/>
          <p:nvPr/>
        </p:nvSpPr>
        <p:spPr>
          <a:xfrm>
            <a:off x="4690712" y="2618528"/>
            <a:ext cx="3245451" cy="36466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168239" y="2188664"/>
            <a:ext cx="160813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False negatives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20387" y="2959381"/>
            <a:ext cx="1634950" cy="77742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51270" y="3802552"/>
            <a:ext cx="153584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False positives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8207" y="4259499"/>
            <a:ext cx="5290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2. Experimentally validate (e.g. Sanger sequencing)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817" y="4758173"/>
            <a:ext cx="2387989" cy="19122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84358" y="4237634"/>
            <a:ext cx="4141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3. “Sanity checks” (next slides)</a:t>
            </a:r>
          </a:p>
        </p:txBody>
      </p:sp>
    </p:spTree>
    <p:extLst>
      <p:ext uri="{BB962C8B-B14F-4D97-AF65-F5344CB8AC3E}">
        <p14:creationId xmlns:p14="http://schemas.microsoft.com/office/powerpoint/2010/main" val="221148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How many SNPs should we find?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B3D8DA-B5DB-1C44-ADC1-E078DADA0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35" y="1333499"/>
            <a:ext cx="4605565" cy="29397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70BA3A-8A5E-A44D-A886-839E21357226}"/>
              </a:ext>
            </a:extLst>
          </p:cNvPr>
          <p:cNvSpPr txBox="1"/>
          <p:nvPr/>
        </p:nvSpPr>
        <p:spPr>
          <a:xfrm>
            <a:off x="244929" y="4468976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(2010)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FD0DF9-046E-B449-9485-2AA982B83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843" y="1921435"/>
            <a:ext cx="4267200" cy="49365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6FE969-311E-7E47-9DDE-0DE6B52CDC1A}"/>
              </a:ext>
            </a:extLst>
          </p:cNvPr>
          <p:cNvSpPr txBox="1"/>
          <p:nvPr/>
        </p:nvSpPr>
        <p:spPr>
          <a:xfrm>
            <a:off x="791057" y="4838308"/>
            <a:ext cx="35332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~3-4 million SNPs (compared to reference) for a single human genome</a:t>
            </a:r>
          </a:p>
          <a:p>
            <a:endParaRPr lang="en-US" sz="2000" dirty="0">
              <a:latin typeface="Gill Sans MT" panose="020B0502020104020203" pitchFamily="34" charset="77"/>
              <a:cs typeface="Gill Sans"/>
            </a:endParaRPr>
          </a:p>
          <a:p>
            <a:r>
              <a:rPr lang="en-US" sz="2000" dirty="0">
                <a:latin typeface="Gill Sans"/>
                <a:cs typeface="Gill Sans"/>
              </a:rPr>
              <a:t>Transition to transversion ratio (</a:t>
            </a:r>
            <a:r>
              <a:rPr lang="en-US" sz="2000" dirty="0" err="1">
                <a:latin typeface="Gill Sans"/>
                <a:cs typeface="Gill Sans"/>
              </a:rPr>
              <a:t>Ti</a:t>
            </a:r>
            <a:r>
              <a:rPr lang="en-US" sz="2000" dirty="0">
                <a:latin typeface="Gill Sans"/>
                <a:cs typeface="Gill Sans"/>
              </a:rPr>
              <a:t>/Tv) should be around 2.1</a:t>
            </a:r>
          </a:p>
        </p:txBody>
      </p:sp>
    </p:spTree>
    <p:extLst>
      <p:ext uri="{BB962C8B-B14F-4D97-AF65-F5344CB8AC3E}">
        <p14:creationId xmlns:p14="http://schemas.microsoft.com/office/powerpoint/2010/main" val="2361891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latin typeface="Gill Sans"/>
                <a:cs typeface="Gill Sans"/>
              </a:rPr>
              <a:t>In practice, store extra “index” files for the reference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DDFE53-6BA5-2148-83C7-6B129ED5D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86" y="2835183"/>
            <a:ext cx="4682772" cy="24389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870994-5CDD-3E41-BCF4-153C3D6EA936}"/>
              </a:ext>
            </a:extLst>
          </p:cNvPr>
          <p:cNvSpPr txBox="1"/>
          <p:nvPr/>
        </p:nvSpPr>
        <p:spPr>
          <a:xfrm>
            <a:off x="5749572" y="2756176"/>
            <a:ext cx="2511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Reference genome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927DD3-0AA2-9948-8245-D24169B6229E}"/>
              </a:ext>
            </a:extLst>
          </p:cNvPr>
          <p:cNvSpPr/>
          <p:nvPr/>
        </p:nvSpPr>
        <p:spPr>
          <a:xfrm>
            <a:off x="391886" y="3138836"/>
            <a:ext cx="5094514" cy="22933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85192A-FA5F-0049-86C7-64A16ED3F890}"/>
              </a:ext>
            </a:extLst>
          </p:cNvPr>
          <p:cNvSpPr txBox="1"/>
          <p:nvPr/>
        </p:nvSpPr>
        <p:spPr>
          <a:xfrm>
            <a:off x="5616011" y="3833015"/>
            <a:ext cx="1436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Index files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4405CC-D284-5544-A5AA-87FEF7DFB1AE}"/>
              </a:ext>
            </a:extLst>
          </p:cNvPr>
          <p:cNvSpPr txBox="1"/>
          <p:nvPr/>
        </p:nvSpPr>
        <p:spPr>
          <a:xfrm>
            <a:off x="1583443" y="1464966"/>
            <a:ext cx="360551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bwa index hg19.fa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4DF539-36F8-D649-A68D-17047682F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07" y="2238151"/>
            <a:ext cx="7102094" cy="36001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130384C-E1BD-4A46-8AC7-D1AC4B726FF3}"/>
              </a:ext>
            </a:extLst>
          </p:cNvPr>
          <p:cNvSpPr/>
          <p:nvPr/>
        </p:nvSpPr>
        <p:spPr>
          <a:xfrm>
            <a:off x="391886" y="2835183"/>
            <a:ext cx="5094514" cy="3036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4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30" grpId="0"/>
      <p:bldP spid="3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A “typical” genome varies by ancestry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78E5DE-3836-5B43-BBD0-D74C702E05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7" t="58313" r="33393"/>
          <a:stretch/>
        </p:blipFill>
        <p:spPr>
          <a:xfrm>
            <a:off x="685800" y="2090057"/>
            <a:ext cx="7910096" cy="36902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341DA8-F1D1-9649-89D8-A9C940F2748A}"/>
              </a:ext>
            </a:extLst>
          </p:cNvPr>
          <p:cNvSpPr/>
          <p:nvPr/>
        </p:nvSpPr>
        <p:spPr>
          <a:xfrm>
            <a:off x="28897" y="6449786"/>
            <a:ext cx="4543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99"/>
                </a:solidFill>
                <a:latin typeface="Harding"/>
                <a:hlinkClick r:id="rId3"/>
              </a:rPr>
              <a:t>A global reference for human genetic variation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9DA80C-C95F-5D47-9A18-5B1287267DBC}"/>
              </a:ext>
            </a:extLst>
          </p:cNvPr>
          <p:cNvSpPr txBox="1"/>
          <p:nvPr/>
        </p:nvSpPr>
        <p:spPr>
          <a:xfrm rot="16200000">
            <a:off x="-98229" y="3495711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# SNPs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81CF5C-C0A1-0840-A953-2D7A106C556C}"/>
              </a:ext>
            </a:extLst>
          </p:cNvPr>
          <p:cNvSpPr txBox="1"/>
          <p:nvPr/>
        </p:nvSpPr>
        <p:spPr>
          <a:xfrm>
            <a:off x="1313799" y="3878077"/>
            <a:ext cx="742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EUR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B21FCD-8C5D-9849-BFB9-9E49CD823B14}"/>
              </a:ext>
            </a:extLst>
          </p:cNvPr>
          <p:cNvSpPr txBox="1"/>
          <p:nvPr/>
        </p:nvSpPr>
        <p:spPr>
          <a:xfrm>
            <a:off x="2889722" y="3855817"/>
            <a:ext cx="684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EAS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87A944-707B-C348-9BAA-1E3929325D8B}"/>
              </a:ext>
            </a:extLst>
          </p:cNvPr>
          <p:cNvSpPr txBox="1"/>
          <p:nvPr/>
        </p:nvSpPr>
        <p:spPr>
          <a:xfrm>
            <a:off x="4471819" y="3578272"/>
            <a:ext cx="671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SAS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3934E-FF1B-1840-B424-589D471530B9}"/>
              </a:ext>
            </a:extLst>
          </p:cNvPr>
          <p:cNvSpPr txBox="1"/>
          <p:nvPr/>
        </p:nvSpPr>
        <p:spPr>
          <a:xfrm>
            <a:off x="5554948" y="2942514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AMR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CDA003-CF8A-B74F-9320-77FFB92BAD7E}"/>
              </a:ext>
            </a:extLst>
          </p:cNvPr>
          <p:cNvSpPr txBox="1"/>
          <p:nvPr/>
        </p:nvSpPr>
        <p:spPr>
          <a:xfrm>
            <a:off x="7225906" y="1859224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AFR</a:t>
            </a:r>
          </a:p>
        </p:txBody>
      </p:sp>
    </p:spTree>
    <p:extLst>
      <p:ext uri="{BB962C8B-B14F-4D97-AF65-F5344CB8AC3E}">
        <p14:creationId xmlns:p14="http://schemas.microsoft.com/office/powerpoint/2010/main" val="15086738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4837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Sources of error in variant calling</a:t>
            </a:r>
          </a:p>
        </p:txBody>
      </p:sp>
    </p:spTree>
    <p:extLst>
      <p:ext uri="{BB962C8B-B14F-4D97-AF65-F5344CB8AC3E}">
        <p14:creationId xmlns:p14="http://schemas.microsoft.com/office/powerpoint/2010/main" val="205113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6CC7C9-62C0-7E48-86BD-491F06CC360A}"/>
              </a:ext>
            </a:extLst>
          </p:cNvPr>
          <p:cNvSpPr txBox="1"/>
          <p:nvPr/>
        </p:nvSpPr>
        <p:spPr>
          <a:xfrm>
            <a:off x="2990068" y="4181580"/>
            <a:ext cx="24624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Gill Sans MT" panose="020B0502020104020203" pitchFamily="34" charset="77"/>
              </a:rPr>
              <a:t>All the variant bases are at the ends of reads – bad sign!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06C56CE-33AB-D94D-95EA-071C2B02A06D}"/>
              </a:ext>
            </a:extLst>
          </p:cNvPr>
          <p:cNvCxnSpPr/>
          <p:nvPr/>
        </p:nvCxnSpPr>
        <p:spPr>
          <a:xfrm>
            <a:off x="970472" y="2399807"/>
            <a:ext cx="7203056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AE1BED3-A668-EE43-B63C-F0A37474C8C2}"/>
              </a:ext>
            </a:extLst>
          </p:cNvPr>
          <p:cNvSpPr txBox="1"/>
          <p:nvPr/>
        </p:nvSpPr>
        <p:spPr>
          <a:xfrm flipH="1">
            <a:off x="458546" y="1986293"/>
            <a:ext cx="3058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Gill Sans MT" panose="020B0502020104020203" pitchFamily="34" charset="0"/>
              </a:rPr>
              <a:t>Reference genome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89D805-7B71-4649-AEB9-26F088354474}"/>
              </a:ext>
            </a:extLst>
          </p:cNvPr>
          <p:cNvCxnSpPr>
            <a:cxnSpLocks/>
          </p:cNvCxnSpPr>
          <p:nvPr/>
        </p:nvCxnSpPr>
        <p:spPr>
          <a:xfrm>
            <a:off x="3472361" y="2672687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D81879C0-4F72-BA4D-A13F-458F086207D6}"/>
              </a:ext>
            </a:extLst>
          </p:cNvPr>
          <p:cNvSpPr/>
          <p:nvPr/>
        </p:nvSpPr>
        <p:spPr>
          <a:xfrm>
            <a:off x="4507314" y="2589123"/>
            <a:ext cx="167128" cy="16712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6EA81D-6BFB-A74D-8550-E53D5B93B4AC}"/>
              </a:ext>
            </a:extLst>
          </p:cNvPr>
          <p:cNvSpPr/>
          <p:nvPr/>
        </p:nvSpPr>
        <p:spPr>
          <a:xfrm>
            <a:off x="4507313" y="2306446"/>
            <a:ext cx="167128" cy="16712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BA346C-F592-6041-8F41-5CA9D60F43C7}"/>
              </a:ext>
            </a:extLst>
          </p:cNvPr>
          <p:cNvCxnSpPr>
            <a:cxnSpLocks/>
          </p:cNvCxnSpPr>
          <p:nvPr/>
        </p:nvCxnSpPr>
        <p:spPr>
          <a:xfrm>
            <a:off x="3423376" y="2925734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CDB8A97-0877-EE4F-8C7D-1BE2BAE7A2A8}"/>
              </a:ext>
            </a:extLst>
          </p:cNvPr>
          <p:cNvSpPr/>
          <p:nvPr/>
        </p:nvSpPr>
        <p:spPr>
          <a:xfrm>
            <a:off x="4507314" y="2842170"/>
            <a:ext cx="167128" cy="16712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651FAB-62EE-1049-9563-E820C8CCE410}"/>
              </a:ext>
            </a:extLst>
          </p:cNvPr>
          <p:cNvCxnSpPr>
            <a:cxnSpLocks/>
          </p:cNvCxnSpPr>
          <p:nvPr/>
        </p:nvCxnSpPr>
        <p:spPr>
          <a:xfrm>
            <a:off x="3293670" y="3197557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A3AC39AD-71FD-E844-8609-6229185130D8}"/>
              </a:ext>
            </a:extLst>
          </p:cNvPr>
          <p:cNvSpPr/>
          <p:nvPr/>
        </p:nvSpPr>
        <p:spPr>
          <a:xfrm>
            <a:off x="4504965" y="3113993"/>
            <a:ext cx="167128" cy="16712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A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FB93676-12F3-0B44-990F-C9DBFC714ADC}"/>
              </a:ext>
            </a:extLst>
          </p:cNvPr>
          <p:cNvCxnSpPr>
            <a:cxnSpLocks/>
          </p:cNvCxnSpPr>
          <p:nvPr/>
        </p:nvCxnSpPr>
        <p:spPr>
          <a:xfrm>
            <a:off x="3893332" y="3471505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D60C9FB2-C071-B64F-BE67-4E74ABBAE2F2}"/>
              </a:ext>
            </a:extLst>
          </p:cNvPr>
          <p:cNvSpPr/>
          <p:nvPr/>
        </p:nvSpPr>
        <p:spPr>
          <a:xfrm>
            <a:off x="4497210" y="3387941"/>
            <a:ext cx="167128" cy="16712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T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9B016E-E8E8-9040-BF49-359965FA1EFD}"/>
              </a:ext>
            </a:extLst>
          </p:cNvPr>
          <p:cNvCxnSpPr>
            <a:cxnSpLocks/>
          </p:cNvCxnSpPr>
          <p:nvPr/>
        </p:nvCxnSpPr>
        <p:spPr>
          <a:xfrm>
            <a:off x="4078128" y="3723483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4143F10A-E812-C54D-8024-65776C3CD93C}"/>
              </a:ext>
            </a:extLst>
          </p:cNvPr>
          <p:cNvSpPr/>
          <p:nvPr/>
        </p:nvSpPr>
        <p:spPr>
          <a:xfrm>
            <a:off x="4505655" y="3639919"/>
            <a:ext cx="167128" cy="16712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T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4F71462-E500-F444-A6DE-A5341358F3C5}"/>
              </a:ext>
            </a:extLst>
          </p:cNvPr>
          <p:cNvCxnSpPr>
            <a:cxnSpLocks/>
          </p:cNvCxnSpPr>
          <p:nvPr/>
        </p:nvCxnSpPr>
        <p:spPr>
          <a:xfrm>
            <a:off x="4221287" y="3970454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8C00C7F1-E624-7B4E-9BDF-49D24129909D}"/>
              </a:ext>
            </a:extLst>
          </p:cNvPr>
          <p:cNvSpPr/>
          <p:nvPr/>
        </p:nvSpPr>
        <p:spPr>
          <a:xfrm>
            <a:off x="4511653" y="3886890"/>
            <a:ext cx="167128" cy="16712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0974293-1D6B-C841-A0E9-E12563AA8A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49"/>
          <a:stretch/>
        </p:blipFill>
        <p:spPr>
          <a:xfrm>
            <a:off x="4221287" y="1970216"/>
            <a:ext cx="4953000" cy="383334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0521A5-4AB3-E344-9E26-35B0031ACC45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3867860-4252-A441-8B9D-317385E99FA5}"/>
              </a:ext>
            </a:extLst>
          </p:cNvPr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Is this really a variant?</a:t>
            </a:r>
          </a:p>
        </p:txBody>
      </p:sp>
    </p:spTree>
    <p:extLst>
      <p:ext uri="{BB962C8B-B14F-4D97-AF65-F5344CB8AC3E}">
        <p14:creationId xmlns:p14="http://schemas.microsoft.com/office/powerpoint/2010/main" val="247775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387890-8C64-ED49-BE3D-ACD4B361E6FB}"/>
              </a:ext>
            </a:extLst>
          </p:cNvPr>
          <p:cNvCxnSpPr/>
          <p:nvPr/>
        </p:nvCxnSpPr>
        <p:spPr>
          <a:xfrm>
            <a:off x="970472" y="2399807"/>
            <a:ext cx="7203056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689AE43-B4C4-EB43-96DF-0F7AEF16FDE5}"/>
              </a:ext>
            </a:extLst>
          </p:cNvPr>
          <p:cNvSpPr txBox="1"/>
          <p:nvPr/>
        </p:nvSpPr>
        <p:spPr>
          <a:xfrm flipH="1">
            <a:off x="458546" y="1986293"/>
            <a:ext cx="3058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Gill Sans MT" panose="020B0502020104020203" pitchFamily="34" charset="0"/>
              </a:rPr>
              <a:t>Reference genome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8F874A-A713-A24A-857B-41790D3560D7}"/>
              </a:ext>
            </a:extLst>
          </p:cNvPr>
          <p:cNvCxnSpPr>
            <a:cxnSpLocks/>
          </p:cNvCxnSpPr>
          <p:nvPr/>
        </p:nvCxnSpPr>
        <p:spPr>
          <a:xfrm>
            <a:off x="1427672" y="2399807"/>
            <a:ext cx="2432056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69E7FB-BBF5-E54C-BDF8-07F1AE777CE1}"/>
              </a:ext>
            </a:extLst>
          </p:cNvPr>
          <p:cNvCxnSpPr/>
          <p:nvPr/>
        </p:nvCxnSpPr>
        <p:spPr>
          <a:xfrm flipH="1">
            <a:off x="3516827" y="1986294"/>
            <a:ext cx="1913550" cy="2621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E6D4146-D8F8-4C4A-B13D-9C16D28D2456}"/>
              </a:ext>
            </a:extLst>
          </p:cNvPr>
          <p:cNvCxnSpPr/>
          <p:nvPr/>
        </p:nvCxnSpPr>
        <p:spPr>
          <a:xfrm>
            <a:off x="5430377" y="1986294"/>
            <a:ext cx="196797" cy="346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FBD57FA-0325-4346-A87B-EA641104E6CD}"/>
              </a:ext>
            </a:extLst>
          </p:cNvPr>
          <p:cNvSpPr txBox="1"/>
          <p:nvPr/>
        </p:nvSpPr>
        <p:spPr>
          <a:xfrm>
            <a:off x="4822795" y="1730727"/>
            <a:ext cx="16433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Duplicated sequence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21BEB4-867E-6945-A246-BDD549FE4741}"/>
              </a:ext>
            </a:extLst>
          </p:cNvPr>
          <p:cNvCxnSpPr>
            <a:cxnSpLocks/>
          </p:cNvCxnSpPr>
          <p:nvPr/>
        </p:nvCxnSpPr>
        <p:spPr>
          <a:xfrm>
            <a:off x="4925601" y="2401085"/>
            <a:ext cx="2432056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6C539BBA-81D7-C041-ADAA-7185175AEA3E}"/>
              </a:ext>
            </a:extLst>
          </p:cNvPr>
          <p:cNvSpPr/>
          <p:nvPr/>
        </p:nvSpPr>
        <p:spPr>
          <a:xfrm>
            <a:off x="2148266" y="2314230"/>
            <a:ext cx="167128" cy="16712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T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05FD7EE-48CB-D647-977F-32D047097242}"/>
              </a:ext>
            </a:extLst>
          </p:cNvPr>
          <p:cNvSpPr/>
          <p:nvPr/>
        </p:nvSpPr>
        <p:spPr>
          <a:xfrm>
            <a:off x="5849499" y="2332542"/>
            <a:ext cx="167128" cy="16712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A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4A8406-011B-BF42-8BDD-178C792D4B78}"/>
              </a:ext>
            </a:extLst>
          </p:cNvPr>
          <p:cNvCxnSpPr>
            <a:cxnSpLocks/>
          </p:cNvCxnSpPr>
          <p:nvPr/>
        </p:nvCxnSpPr>
        <p:spPr>
          <a:xfrm>
            <a:off x="3120756" y="2680469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245863-ED3B-B646-AE77-EBA6C7326980}"/>
              </a:ext>
            </a:extLst>
          </p:cNvPr>
          <p:cNvCxnSpPr>
            <a:cxnSpLocks/>
          </p:cNvCxnSpPr>
          <p:nvPr/>
        </p:nvCxnSpPr>
        <p:spPr>
          <a:xfrm>
            <a:off x="3606578" y="2929546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09C3442-2F89-2542-80DD-BF7CE0EA3602}"/>
              </a:ext>
            </a:extLst>
          </p:cNvPr>
          <p:cNvCxnSpPr>
            <a:cxnSpLocks/>
          </p:cNvCxnSpPr>
          <p:nvPr/>
        </p:nvCxnSpPr>
        <p:spPr>
          <a:xfrm>
            <a:off x="3963891" y="3121776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F994222-74D5-4144-B66A-3BF644A89292}"/>
              </a:ext>
            </a:extLst>
          </p:cNvPr>
          <p:cNvCxnSpPr>
            <a:cxnSpLocks/>
          </p:cNvCxnSpPr>
          <p:nvPr/>
        </p:nvCxnSpPr>
        <p:spPr>
          <a:xfrm>
            <a:off x="4473602" y="3288904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554104D-4D2E-4449-909D-D7410245E021}"/>
              </a:ext>
            </a:extLst>
          </p:cNvPr>
          <p:cNvCxnSpPr>
            <a:cxnSpLocks/>
          </p:cNvCxnSpPr>
          <p:nvPr/>
        </p:nvCxnSpPr>
        <p:spPr>
          <a:xfrm>
            <a:off x="6749548" y="2596906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46E7F0D-EE0C-CD4B-8546-1B2917FF4E75}"/>
              </a:ext>
            </a:extLst>
          </p:cNvPr>
          <p:cNvCxnSpPr>
            <a:cxnSpLocks/>
          </p:cNvCxnSpPr>
          <p:nvPr/>
        </p:nvCxnSpPr>
        <p:spPr>
          <a:xfrm>
            <a:off x="6957311" y="2764034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619F4F5-2536-8E49-9314-520F93AA5D67}"/>
              </a:ext>
            </a:extLst>
          </p:cNvPr>
          <p:cNvCxnSpPr>
            <a:cxnSpLocks/>
          </p:cNvCxnSpPr>
          <p:nvPr/>
        </p:nvCxnSpPr>
        <p:spPr>
          <a:xfrm>
            <a:off x="7160971" y="2929546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3286223-E821-5640-8BAC-AE453F34F7B4}"/>
              </a:ext>
            </a:extLst>
          </p:cNvPr>
          <p:cNvCxnSpPr>
            <a:cxnSpLocks/>
          </p:cNvCxnSpPr>
          <p:nvPr/>
        </p:nvCxnSpPr>
        <p:spPr>
          <a:xfrm>
            <a:off x="7254742" y="3127465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7C524F2-500F-4148-8226-78D857B647D8}"/>
              </a:ext>
            </a:extLst>
          </p:cNvPr>
          <p:cNvCxnSpPr>
            <a:cxnSpLocks/>
          </p:cNvCxnSpPr>
          <p:nvPr/>
        </p:nvCxnSpPr>
        <p:spPr>
          <a:xfrm>
            <a:off x="7387966" y="3288904"/>
            <a:ext cx="12162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9CD06C8-245B-6047-A8BC-AFAD7EAF54D6}"/>
              </a:ext>
            </a:extLst>
          </p:cNvPr>
          <p:cNvCxnSpPr>
            <a:cxnSpLocks/>
          </p:cNvCxnSpPr>
          <p:nvPr/>
        </p:nvCxnSpPr>
        <p:spPr>
          <a:xfrm>
            <a:off x="362363" y="5480410"/>
            <a:ext cx="121621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41550E8-AE92-6247-A3E2-6C88BCDB4CA7}"/>
              </a:ext>
            </a:extLst>
          </p:cNvPr>
          <p:cNvSpPr txBox="1"/>
          <p:nvPr/>
        </p:nvSpPr>
        <p:spPr>
          <a:xfrm>
            <a:off x="1652160" y="5327331"/>
            <a:ext cx="85311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MAPQ=0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0436E36-6E02-5C46-9F08-78595D8AE18D}"/>
              </a:ext>
            </a:extLst>
          </p:cNvPr>
          <p:cNvCxnSpPr>
            <a:cxnSpLocks/>
          </p:cNvCxnSpPr>
          <p:nvPr/>
        </p:nvCxnSpPr>
        <p:spPr>
          <a:xfrm>
            <a:off x="362363" y="5720279"/>
            <a:ext cx="1216217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D0733817-A276-5040-B883-9EB0F73760D4}"/>
              </a:ext>
            </a:extLst>
          </p:cNvPr>
          <p:cNvSpPr txBox="1"/>
          <p:nvPr/>
        </p:nvSpPr>
        <p:spPr>
          <a:xfrm>
            <a:off x="1652160" y="5604330"/>
            <a:ext cx="9396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MAPQ=60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A9E5C6D-9EC0-0F41-AEF1-12169229CB69}"/>
              </a:ext>
            </a:extLst>
          </p:cNvPr>
          <p:cNvGrpSpPr/>
          <p:nvPr/>
        </p:nvGrpSpPr>
        <p:grpSpPr>
          <a:xfrm>
            <a:off x="1587765" y="2671630"/>
            <a:ext cx="1608104" cy="1787339"/>
            <a:chOff x="2202879" y="2430960"/>
            <a:chExt cx="2144139" cy="2383118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6E51F3F-BD8D-1043-A1AC-8BD15777CC82}"/>
                </a:ext>
              </a:extLst>
            </p:cNvPr>
            <p:cNvCxnSpPr>
              <a:cxnSpLocks/>
            </p:cNvCxnSpPr>
            <p:nvPr/>
          </p:nvCxnSpPr>
          <p:spPr>
            <a:xfrm>
              <a:off x="2202879" y="2430960"/>
              <a:ext cx="1621622" cy="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BE7800C-3BE5-D646-B24C-1D1BC922AA61}"/>
                </a:ext>
              </a:extLst>
            </p:cNvPr>
            <p:cNvCxnSpPr>
              <a:cxnSpLocks/>
            </p:cNvCxnSpPr>
            <p:nvPr/>
          </p:nvCxnSpPr>
          <p:spPr>
            <a:xfrm>
              <a:off x="2320446" y="2768356"/>
              <a:ext cx="1621622" cy="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07B50E7-0F23-1347-80B3-D3DB4300BA2C}"/>
                </a:ext>
              </a:extLst>
            </p:cNvPr>
            <p:cNvCxnSpPr>
              <a:cxnSpLocks/>
            </p:cNvCxnSpPr>
            <p:nvPr/>
          </p:nvCxnSpPr>
          <p:spPr>
            <a:xfrm>
              <a:off x="2539386" y="3130787"/>
              <a:ext cx="1621622" cy="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A6EDDA1-C6A1-B046-A4A0-1BCA947746E9}"/>
                </a:ext>
              </a:extLst>
            </p:cNvPr>
            <p:cNvCxnSpPr>
              <a:cxnSpLocks/>
            </p:cNvCxnSpPr>
            <p:nvPr/>
          </p:nvCxnSpPr>
          <p:spPr>
            <a:xfrm>
              <a:off x="2725396" y="3455126"/>
              <a:ext cx="1621622" cy="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82EEB88-EA1E-E147-BEB9-4B8A49D8DEB5}"/>
                </a:ext>
              </a:extLst>
            </p:cNvPr>
            <p:cNvCxnSpPr>
              <a:cxnSpLocks/>
            </p:cNvCxnSpPr>
            <p:nvPr/>
          </p:nvCxnSpPr>
          <p:spPr>
            <a:xfrm>
              <a:off x="2202879" y="3789912"/>
              <a:ext cx="1621622" cy="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36B129E-CDFE-174A-88CF-4BD80E8B3A78}"/>
                </a:ext>
              </a:extLst>
            </p:cNvPr>
            <p:cNvCxnSpPr>
              <a:cxnSpLocks/>
            </p:cNvCxnSpPr>
            <p:nvPr/>
          </p:nvCxnSpPr>
          <p:spPr>
            <a:xfrm>
              <a:off x="2320446" y="4127308"/>
              <a:ext cx="1621622" cy="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CE6C9BE-582B-4A47-B26A-BEC5E991C21C}"/>
                </a:ext>
              </a:extLst>
            </p:cNvPr>
            <p:cNvCxnSpPr>
              <a:cxnSpLocks/>
            </p:cNvCxnSpPr>
            <p:nvPr/>
          </p:nvCxnSpPr>
          <p:spPr>
            <a:xfrm>
              <a:off x="2539386" y="4489739"/>
              <a:ext cx="1621622" cy="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27EB525-EBEB-B54E-BCA9-B39903B1A208}"/>
                </a:ext>
              </a:extLst>
            </p:cNvPr>
            <p:cNvCxnSpPr>
              <a:cxnSpLocks/>
            </p:cNvCxnSpPr>
            <p:nvPr/>
          </p:nvCxnSpPr>
          <p:spPr>
            <a:xfrm>
              <a:off x="2725396" y="4814078"/>
              <a:ext cx="1621622" cy="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496CE49-0BBF-5F4A-B845-009DC3D27B11}"/>
              </a:ext>
            </a:extLst>
          </p:cNvPr>
          <p:cNvGrpSpPr/>
          <p:nvPr/>
        </p:nvGrpSpPr>
        <p:grpSpPr>
          <a:xfrm>
            <a:off x="1587765" y="2670854"/>
            <a:ext cx="1608104" cy="1787339"/>
            <a:chOff x="2202879" y="2430960"/>
            <a:chExt cx="2144139" cy="2383118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59A9AEA-552F-2545-9D5C-C449AE85E92C}"/>
                </a:ext>
              </a:extLst>
            </p:cNvPr>
            <p:cNvCxnSpPr>
              <a:cxnSpLocks/>
            </p:cNvCxnSpPr>
            <p:nvPr/>
          </p:nvCxnSpPr>
          <p:spPr>
            <a:xfrm>
              <a:off x="2202879" y="2430960"/>
              <a:ext cx="1621622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82BF632-C8FD-5F46-A93D-9BC8C81DC07E}"/>
                </a:ext>
              </a:extLst>
            </p:cNvPr>
            <p:cNvCxnSpPr>
              <a:cxnSpLocks/>
            </p:cNvCxnSpPr>
            <p:nvPr/>
          </p:nvCxnSpPr>
          <p:spPr>
            <a:xfrm>
              <a:off x="2320446" y="2768356"/>
              <a:ext cx="1621622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FD7E155-706C-C14C-853B-1B6B111E6593}"/>
                </a:ext>
              </a:extLst>
            </p:cNvPr>
            <p:cNvCxnSpPr>
              <a:cxnSpLocks/>
            </p:cNvCxnSpPr>
            <p:nvPr/>
          </p:nvCxnSpPr>
          <p:spPr>
            <a:xfrm>
              <a:off x="2539386" y="3130787"/>
              <a:ext cx="1621622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AEA7B11-DC2E-7642-9029-E66922C64076}"/>
                </a:ext>
              </a:extLst>
            </p:cNvPr>
            <p:cNvCxnSpPr>
              <a:cxnSpLocks/>
            </p:cNvCxnSpPr>
            <p:nvPr/>
          </p:nvCxnSpPr>
          <p:spPr>
            <a:xfrm>
              <a:off x="2725396" y="3455126"/>
              <a:ext cx="1621622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20F0E67-F78E-1545-8E00-A285334F35E6}"/>
                </a:ext>
              </a:extLst>
            </p:cNvPr>
            <p:cNvCxnSpPr>
              <a:cxnSpLocks/>
            </p:cNvCxnSpPr>
            <p:nvPr/>
          </p:nvCxnSpPr>
          <p:spPr>
            <a:xfrm>
              <a:off x="2202879" y="3789912"/>
              <a:ext cx="1621622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91B3733-C077-5545-83CC-379C511B6B06}"/>
                </a:ext>
              </a:extLst>
            </p:cNvPr>
            <p:cNvCxnSpPr>
              <a:cxnSpLocks/>
            </p:cNvCxnSpPr>
            <p:nvPr/>
          </p:nvCxnSpPr>
          <p:spPr>
            <a:xfrm>
              <a:off x="2320446" y="4127308"/>
              <a:ext cx="1621622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F6C9E0F-83E5-F44A-B3BA-D0394777B0EC}"/>
                </a:ext>
              </a:extLst>
            </p:cNvPr>
            <p:cNvCxnSpPr>
              <a:cxnSpLocks/>
            </p:cNvCxnSpPr>
            <p:nvPr/>
          </p:nvCxnSpPr>
          <p:spPr>
            <a:xfrm>
              <a:off x="2539386" y="4489739"/>
              <a:ext cx="1621622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D6660AB-1854-E240-99FE-2EF7CFA00A5E}"/>
                </a:ext>
              </a:extLst>
            </p:cNvPr>
            <p:cNvCxnSpPr>
              <a:cxnSpLocks/>
            </p:cNvCxnSpPr>
            <p:nvPr/>
          </p:nvCxnSpPr>
          <p:spPr>
            <a:xfrm>
              <a:off x="2725396" y="4814078"/>
              <a:ext cx="1621622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D56E0852-7DAB-844C-8B22-9BAFAA1ED1E1}"/>
              </a:ext>
            </a:extLst>
          </p:cNvPr>
          <p:cNvSpPr/>
          <p:nvPr/>
        </p:nvSpPr>
        <p:spPr>
          <a:xfrm>
            <a:off x="2148267" y="2596906"/>
            <a:ext cx="167128" cy="16712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65CFFD4-351F-424B-BDF8-C5B88EE62DC1}"/>
              </a:ext>
            </a:extLst>
          </p:cNvPr>
          <p:cNvSpPr/>
          <p:nvPr/>
        </p:nvSpPr>
        <p:spPr>
          <a:xfrm>
            <a:off x="2148267" y="2849953"/>
            <a:ext cx="167128" cy="16712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A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41F47DC-9CA0-BB49-B81C-52D5DA831AD4}"/>
              </a:ext>
            </a:extLst>
          </p:cNvPr>
          <p:cNvSpPr/>
          <p:nvPr/>
        </p:nvSpPr>
        <p:spPr>
          <a:xfrm>
            <a:off x="2145918" y="3121776"/>
            <a:ext cx="167128" cy="16712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T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FA8B210-D214-9C4C-8B1A-0583EED652C8}"/>
              </a:ext>
            </a:extLst>
          </p:cNvPr>
          <p:cNvSpPr/>
          <p:nvPr/>
        </p:nvSpPr>
        <p:spPr>
          <a:xfrm>
            <a:off x="2148267" y="3365031"/>
            <a:ext cx="167128" cy="16712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A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DB27DA0-2219-7947-879B-9B8221C473F5}"/>
              </a:ext>
            </a:extLst>
          </p:cNvPr>
          <p:cNvSpPr/>
          <p:nvPr/>
        </p:nvSpPr>
        <p:spPr>
          <a:xfrm>
            <a:off x="2148267" y="3616120"/>
            <a:ext cx="167128" cy="16712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T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19EDF83-4968-DC46-BD51-93664BD6D012}"/>
              </a:ext>
            </a:extLst>
          </p:cNvPr>
          <p:cNvSpPr/>
          <p:nvPr/>
        </p:nvSpPr>
        <p:spPr>
          <a:xfrm>
            <a:off x="2148267" y="3869167"/>
            <a:ext cx="167128" cy="16712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A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C2B8052-37F4-594D-9E8E-9D402F702E6A}"/>
              </a:ext>
            </a:extLst>
          </p:cNvPr>
          <p:cNvSpPr/>
          <p:nvPr/>
        </p:nvSpPr>
        <p:spPr>
          <a:xfrm>
            <a:off x="2145918" y="4140990"/>
            <a:ext cx="167128" cy="16712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T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2B5C2D9-5C7C-B54D-8563-EAB3EF9D57C0}"/>
              </a:ext>
            </a:extLst>
          </p:cNvPr>
          <p:cNvSpPr/>
          <p:nvPr/>
        </p:nvSpPr>
        <p:spPr>
          <a:xfrm>
            <a:off x="2148267" y="4384245"/>
            <a:ext cx="167128" cy="16712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A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70688DB-9FA0-3E40-9307-68D503E88E20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3563A628-F2CE-874D-A393-804E94775EFD}"/>
              </a:ext>
            </a:extLst>
          </p:cNvPr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Is this really a variant?</a:t>
            </a:r>
          </a:p>
        </p:txBody>
      </p:sp>
    </p:spTree>
    <p:extLst>
      <p:ext uri="{BB962C8B-B14F-4D97-AF65-F5344CB8AC3E}">
        <p14:creationId xmlns:p14="http://schemas.microsoft.com/office/powerpoint/2010/main" val="343805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9" grpId="0" animBg="1"/>
      <p:bldP spid="3" grpId="0"/>
      <p:bldP spid="4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AAE57C-1E70-7E4D-9D12-FEEBF38B25C8}"/>
              </a:ext>
            </a:extLst>
          </p:cNvPr>
          <p:cNvCxnSpPr/>
          <p:nvPr/>
        </p:nvCxnSpPr>
        <p:spPr>
          <a:xfrm>
            <a:off x="1381791" y="3013417"/>
            <a:ext cx="6438961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0C5FAD-D0E9-CB4F-84A1-858691EA6E14}"/>
              </a:ext>
            </a:extLst>
          </p:cNvPr>
          <p:cNvCxnSpPr>
            <a:cxnSpLocks/>
          </p:cNvCxnSpPr>
          <p:nvPr/>
        </p:nvCxnSpPr>
        <p:spPr>
          <a:xfrm>
            <a:off x="1950542" y="3323031"/>
            <a:ext cx="10872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3755D76-9864-474F-AC4C-16EEB8208DD3}"/>
              </a:ext>
            </a:extLst>
          </p:cNvPr>
          <p:cNvCxnSpPr>
            <a:cxnSpLocks/>
          </p:cNvCxnSpPr>
          <p:nvPr/>
        </p:nvCxnSpPr>
        <p:spPr>
          <a:xfrm>
            <a:off x="6107095" y="3361577"/>
            <a:ext cx="10872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16453B-BC96-3C48-9BC6-8324F713863B}"/>
              </a:ext>
            </a:extLst>
          </p:cNvPr>
          <p:cNvCxnSpPr>
            <a:cxnSpLocks/>
          </p:cNvCxnSpPr>
          <p:nvPr/>
        </p:nvCxnSpPr>
        <p:spPr>
          <a:xfrm>
            <a:off x="1950542" y="3497729"/>
            <a:ext cx="10872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858FB2-7BB2-6F43-8545-0FE53F4F702E}"/>
              </a:ext>
            </a:extLst>
          </p:cNvPr>
          <p:cNvCxnSpPr>
            <a:cxnSpLocks/>
          </p:cNvCxnSpPr>
          <p:nvPr/>
        </p:nvCxnSpPr>
        <p:spPr>
          <a:xfrm>
            <a:off x="1950542" y="3168575"/>
            <a:ext cx="10872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4AFE48-F9FD-FE44-9733-F6F27D2DE26F}"/>
              </a:ext>
            </a:extLst>
          </p:cNvPr>
          <p:cNvCxnSpPr>
            <a:cxnSpLocks/>
          </p:cNvCxnSpPr>
          <p:nvPr/>
        </p:nvCxnSpPr>
        <p:spPr>
          <a:xfrm>
            <a:off x="6083392" y="3202675"/>
            <a:ext cx="10872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68BBFDE-DB76-4245-92C5-ECDBB268689A}"/>
              </a:ext>
            </a:extLst>
          </p:cNvPr>
          <p:cNvCxnSpPr>
            <a:cxnSpLocks/>
          </p:cNvCxnSpPr>
          <p:nvPr/>
        </p:nvCxnSpPr>
        <p:spPr>
          <a:xfrm>
            <a:off x="4095145" y="3168575"/>
            <a:ext cx="10872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2E3E9F-7815-7447-9334-8151AF156C36}"/>
              </a:ext>
            </a:extLst>
          </p:cNvPr>
          <p:cNvCxnSpPr>
            <a:cxnSpLocks/>
          </p:cNvCxnSpPr>
          <p:nvPr/>
        </p:nvCxnSpPr>
        <p:spPr>
          <a:xfrm>
            <a:off x="1950542" y="3668501"/>
            <a:ext cx="10872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BB055BC-C316-C04A-BB7F-C4151B61F730}"/>
              </a:ext>
            </a:extLst>
          </p:cNvPr>
          <p:cNvCxnSpPr>
            <a:cxnSpLocks/>
          </p:cNvCxnSpPr>
          <p:nvPr/>
        </p:nvCxnSpPr>
        <p:spPr>
          <a:xfrm>
            <a:off x="4453776" y="3453231"/>
            <a:ext cx="10872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0B77580-BF93-A249-BB05-CE9B6E7E0859}"/>
              </a:ext>
            </a:extLst>
          </p:cNvPr>
          <p:cNvCxnSpPr>
            <a:cxnSpLocks/>
          </p:cNvCxnSpPr>
          <p:nvPr/>
        </p:nvCxnSpPr>
        <p:spPr>
          <a:xfrm>
            <a:off x="4278197" y="3323031"/>
            <a:ext cx="10872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9022F005-F10D-974E-A0F7-481054F8E820}"/>
              </a:ext>
            </a:extLst>
          </p:cNvPr>
          <p:cNvSpPr/>
          <p:nvPr/>
        </p:nvSpPr>
        <p:spPr>
          <a:xfrm>
            <a:off x="2626547" y="3093174"/>
            <a:ext cx="149399" cy="149399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C35B570-D02E-FC4A-8760-A59ECAA2E5CA}"/>
              </a:ext>
            </a:extLst>
          </p:cNvPr>
          <p:cNvSpPr/>
          <p:nvPr/>
        </p:nvSpPr>
        <p:spPr>
          <a:xfrm>
            <a:off x="2626546" y="3267712"/>
            <a:ext cx="149399" cy="149399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7C61318-90E2-DE41-93E3-833A8576DE21}"/>
              </a:ext>
            </a:extLst>
          </p:cNvPr>
          <p:cNvSpPr/>
          <p:nvPr/>
        </p:nvSpPr>
        <p:spPr>
          <a:xfrm>
            <a:off x="2627412" y="3439372"/>
            <a:ext cx="149399" cy="149399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D4C0F60-7ECE-AC4E-9610-B2156AEDFB1C}"/>
              </a:ext>
            </a:extLst>
          </p:cNvPr>
          <p:cNvSpPr/>
          <p:nvPr/>
        </p:nvSpPr>
        <p:spPr>
          <a:xfrm>
            <a:off x="2630679" y="3611030"/>
            <a:ext cx="149399" cy="149399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E1DE85F-CD20-8342-B330-4F9F9CCBBCA0}"/>
              </a:ext>
            </a:extLst>
          </p:cNvPr>
          <p:cNvSpPr/>
          <p:nvPr/>
        </p:nvSpPr>
        <p:spPr>
          <a:xfrm>
            <a:off x="6503883" y="3293550"/>
            <a:ext cx="149399" cy="149399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F78E2A3-A990-884D-AB49-7C45D8ACE03A}"/>
              </a:ext>
            </a:extLst>
          </p:cNvPr>
          <p:cNvSpPr/>
          <p:nvPr/>
        </p:nvSpPr>
        <p:spPr>
          <a:xfrm>
            <a:off x="6501298" y="3112799"/>
            <a:ext cx="149399" cy="149399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236EFF-3E2F-A646-ABC3-CAC63984F21D}"/>
              </a:ext>
            </a:extLst>
          </p:cNvPr>
          <p:cNvCxnSpPr>
            <a:cxnSpLocks/>
          </p:cNvCxnSpPr>
          <p:nvPr/>
        </p:nvCxnSpPr>
        <p:spPr>
          <a:xfrm>
            <a:off x="6231482" y="3514069"/>
            <a:ext cx="10872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8E05C2F-0E29-9B46-B18F-905FEFB4EAF4}"/>
              </a:ext>
            </a:extLst>
          </p:cNvPr>
          <p:cNvCxnSpPr>
            <a:cxnSpLocks/>
          </p:cNvCxnSpPr>
          <p:nvPr/>
        </p:nvCxnSpPr>
        <p:spPr>
          <a:xfrm>
            <a:off x="6411933" y="3685728"/>
            <a:ext cx="10872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1527A93-BC8F-9544-9BDD-5DE621378B95}"/>
              </a:ext>
            </a:extLst>
          </p:cNvPr>
          <p:cNvCxnSpPr>
            <a:cxnSpLocks/>
          </p:cNvCxnSpPr>
          <p:nvPr/>
        </p:nvCxnSpPr>
        <p:spPr>
          <a:xfrm>
            <a:off x="6501297" y="3891674"/>
            <a:ext cx="10872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79257D7A-EA74-8844-B89E-9427C9150726}"/>
              </a:ext>
            </a:extLst>
          </p:cNvPr>
          <p:cNvSpPr/>
          <p:nvPr/>
        </p:nvSpPr>
        <p:spPr>
          <a:xfrm>
            <a:off x="6501298" y="3820870"/>
            <a:ext cx="149399" cy="149399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A367A0-8ECF-1A49-AA6E-2555CC0809E0}"/>
              </a:ext>
            </a:extLst>
          </p:cNvPr>
          <p:cNvSpPr/>
          <p:nvPr/>
        </p:nvSpPr>
        <p:spPr>
          <a:xfrm>
            <a:off x="6475879" y="2925386"/>
            <a:ext cx="206816" cy="114389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0AAD1A9-CB96-AD48-A8F9-3AA2BC6CF5FA}"/>
              </a:ext>
            </a:extLst>
          </p:cNvPr>
          <p:cNvCxnSpPr>
            <a:cxnSpLocks/>
          </p:cNvCxnSpPr>
          <p:nvPr/>
        </p:nvCxnSpPr>
        <p:spPr>
          <a:xfrm>
            <a:off x="2267914" y="3833963"/>
            <a:ext cx="10872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F72574E-C76E-D942-80F7-E8E6A15021FE}"/>
              </a:ext>
            </a:extLst>
          </p:cNvPr>
          <p:cNvCxnSpPr>
            <a:cxnSpLocks/>
          </p:cNvCxnSpPr>
          <p:nvPr/>
        </p:nvCxnSpPr>
        <p:spPr>
          <a:xfrm>
            <a:off x="2554893" y="4108383"/>
            <a:ext cx="10872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122627E-5A77-6E49-A989-B00EA9E92ECD}"/>
              </a:ext>
            </a:extLst>
          </p:cNvPr>
          <p:cNvCxnSpPr>
            <a:cxnSpLocks/>
          </p:cNvCxnSpPr>
          <p:nvPr/>
        </p:nvCxnSpPr>
        <p:spPr>
          <a:xfrm>
            <a:off x="2450966" y="3988419"/>
            <a:ext cx="10872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Left Bracket 42">
            <a:extLst>
              <a:ext uri="{FF2B5EF4-FFF2-40B4-BE49-F238E27FC236}">
                <a16:creationId xmlns:a16="http://schemas.microsoft.com/office/drawing/2014/main" id="{DB74366D-EC36-A340-8F4E-F17E5CF3B4D4}"/>
              </a:ext>
            </a:extLst>
          </p:cNvPr>
          <p:cNvSpPr/>
          <p:nvPr/>
        </p:nvSpPr>
        <p:spPr>
          <a:xfrm>
            <a:off x="1694091" y="3093174"/>
            <a:ext cx="256453" cy="727696"/>
          </a:xfrm>
          <a:prstGeom prst="leftBracke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C325F08-ED56-8D4A-9908-E0E137C28CF3}"/>
              </a:ext>
            </a:extLst>
          </p:cNvPr>
          <p:cNvSpPr txBox="1"/>
          <p:nvPr/>
        </p:nvSpPr>
        <p:spPr>
          <a:xfrm>
            <a:off x="2775946" y="4441362"/>
            <a:ext cx="29800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Gill Sans MT" panose="020B0502020104020203" pitchFamily="34" charset="77"/>
              </a:rPr>
              <a:t>Unreliable SNP call!</a:t>
            </a:r>
          </a:p>
          <a:p>
            <a:r>
              <a:rPr lang="en-US" sz="1350" dirty="0">
                <a:solidFill>
                  <a:srgbClr val="FF0000"/>
                </a:solidFill>
                <a:latin typeface="Gill Sans MT" panose="020B0502020104020203" pitchFamily="34" charset="77"/>
              </a:rPr>
              <a:t>All supporting reads are PCR duplicates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CD47C7-050B-5944-99BF-B8313EE4E61F}"/>
              </a:ext>
            </a:extLst>
          </p:cNvPr>
          <p:cNvSpPr txBox="1"/>
          <p:nvPr/>
        </p:nvSpPr>
        <p:spPr>
          <a:xfrm>
            <a:off x="6231483" y="4154443"/>
            <a:ext cx="25573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Gill Sans MT" panose="020B0502020104020203" pitchFamily="34" charset="77"/>
              </a:rPr>
              <a:t>This one looks more promising…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8F7A567-532F-F240-85D5-BBD100930B1D}"/>
              </a:ext>
            </a:extLst>
          </p:cNvPr>
          <p:cNvCxnSpPr>
            <a:cxnSpLocks/>
          </p:cNvCxnSpPr>
          <p:nvPr/>
        </p:nvCxnSpPr>
        <p:spPr>
          <a:xfrm>
            <a:off x="2650065" y="4234120"/>
            <a:ext cx="10872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915299DB-6172-3C46-BE3C-C700AA7333A5}"/>
              </a:ext>
            </a:extLst>
          </p:cNvPr>
          <p:cNvSpPr/>
          <p:nvPr/>
        </p:nvSpPr>
        <p:spPr>
          <a:xfrm>
            <a:off x="2607666" y="2844529"/>
            <a:ext cx="192773" cy="14539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D1BFBE8-0E8A-B948-B382-D42951AED91E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746BBA78-0067-EE4E-B4F0-61E118CB473C}"/>
              </a:ext>
            </a:extLst>
          </p:cNvPr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Is this really a variant?</a:t>
            </a:r>
          </a:p>
        </p:txBody>
      </p:sp>
    </p:spTree>
    <p:extLst>
      <p:ext uri="{BB962C8B-B14F-4D97-AF65-F5344CB8AC3E}">
        <p14:creationId xmlns:p14="http://schemas.microsoft.com/office/powerpoint/2010/main" val="366171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3" grpId="0" animBg="1"/>
      <p:bldP spid="45" grpId="0"/>
      <p:bldP spid="30" grpId="0"/>
      <p:bldP spid="3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Is this reall</a:t>
            </a:r>
            <a:r>
              <a:rPr lang="en-US" sz="3200" b="1" dirty="0">
                <a:latin typeface="Gill Sans"/>
                <a:cs typeface="Gill Sans"/>
              </a:rPr>
              <a:t>y a variant?</a:t>
            </a:r>
            <a:endParaRPr lang="en-US" sz="3200" b="1" i="0" dirty="0">
              <a:latin typeface="Gill Sans"/>
              <a:cs typeface="Gill San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3820"/>
            <a:ext cx="9144000" cy="512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948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SNP calling – complications and artifacts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921" y="1293066"/>
            <a:ext cx="7538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ill Sans"/>
                <a:cs typeface="Gill Sans"/>
              </a:rPr>
              <a:t>MANY </a:t>
            </a:r>
            <a:r>
              <a:rPr lang="en-US" sz="2800" dirty="0">
                <a:latin typeface="Gill Sans"/>
                <a:cs typeface="Gill Sans"/>
              </a:rPr>
              <a:t>potential sources/signs of error, including:</a:t>
            </a:r>
            <a:endParaRPr lang="en-US" sz="2800" b="1" dirty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921" y="1998104"/>
            <a:ext cx="811350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>
                <a:latin typeface="Gill Sans"/>
                <a:cs typeface="Gill Sans"/>
              </a:rPr>
              <a:t>Variant only seen at read ends</a:t>
            </a:r>
          </a:p>
          <a:p>
            <a:pPr marL="514350" indent="-514350">
              <a:buFontTx/>
              <a:buAutoNum type="arabicPeriod"/>
            </a:pPr>
            <a:r>
              <a:rPr lang="en-US" sz="2800" dirty="0">
                <a:latin typeface="Gill Sans"/>
                <a:cs typeface="Gill Sans"/>
              </a:rPr>
              <a:t>Variant only seen on one strand</a:t>
            </a:r>
          </a:p>
          <a:p>
            <a:pPr marL="514350" indent="-514350">
              <a:buFontTx/>
              <a:buAutoNum type="arabicPeriod"/>
            </a:pPr>
            <a:r>
              <a:rPr lang="en-US" sz="2800" dirty="0">
                <a:latin typeface="Gill Sans"/>
                <a:cs typeface="Gill Sans"/>
              </a:rPr>
              <a:t>Multiple nearby variants, complicate alignment</a:t>
            </a:r>
          </a:p>
          <a:p>
            <a:pPr marL="514350" indent="-514350">
              <a:buFontTx/>
              <a:buAutoNum type="arabicPeriod"/>
            </a:pPr>
            <a:r>
              <a:rPr lang="en-US" sz="2800" dirty="0">
                <a:latin typeface="Gill Sans"/>
                <a:cs typeface="Gill Sans"/>
              </a:rPr>
              <a:t>Indels get messy!</a:t>
            </a:r>
          </a:p>
          <a:p>
            <a:pPr marL="514350" indent="-514350">
              <a:buFontTx/>
              <a:buAutoNum type="arabicPeriod"/>
            </a:pPr>
            <a:r>
              <a:rPr lang="en-US" sz="2800" dirty="0">
                <a:latin typeface="Gill Sans"/>
                <a:cs typeface="Gill Sans"/>
              </a:rPr>
              <a:t>PCR duplicates</a:t>
            </a:r>
          </a:p>
          <a:p>
            <a:pPr marL="514350" indent="-514350">
              <a:buFontTx/>
              <a:buAutoNum type="arabicPeriod"/>
            </a:pPr>
            <a:r>
              <a:rPr lang="en-US" sz="2800" dirty="0">
                <a:latin typeface="Gill Sans"/>
                <a:cs typeface="Gill Sans"/>
              </a:rPr>
              <a:t>Poorly </a:t>
            </a:r>
            <a:r>
              <a:rPr lang="en-US" sz="2800" dirty="0" err="1">
                <a:latin typeface="Gill Sans"/>
                <a:cs typeface="Gill Sans"/>
              </a:rPr>
              <a:t>mappable</a:t>
            </a:r>
            <a:r>
              <a:rPr lang="en-US" sz="2800" dirty="0">
                <a:latin typeface="Gill Sans"/>
                <a:cs typeface="Gill Sans"/>
              </a:rPr>
              <a:t> regions, e.g. repeats, are source of false positive SNPs</a:t>
            </a:r>
          </a:p>
          <a:p>
            <a:pPr marL="514350" indent="-514350">
              <a:buFontTx/>
              <a:buAutoNum type="arabicPeriod"/>
            </a:pPr>
            <a:r>
              <a:rPr lang="en-US" sz="2800" dirty="0">
                <a:latin typeface="Gill Sans"/>
                <a:cs typeface="Gill Sans"/>
              </a:rPr>
              <a:t>Regions with very low or very high coverage are error prone</a:t>
            </a:r>
          </a:p>
          <a:p>
            <a:pPr marL="514350" indent="-514350">
              <a:buAutoNum type="arabicPeriod"/>
            </a:pPr>
            <a:endParaRPr lang="en-US" sz="28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748492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483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State of the art variant calling</a:t>
            </a:r>
          </a:p>
        </p:txBody>
      </p:sp>
    </p:spTree>
    <p:extLst>
      <p:ext uri="{BB962C8B-B14F-4D97-AF65-F5344CB8AC3E}">
        <p14:creationId xmlns:p14="http://schemas.microsoft.com/office/powerpoint/2010/main" val="7812479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The Genome Analysis Toolkit</a:t>
            </a:r>
          </a:p>
        </p:txBody>
      </p:sp>
      <p:sp>
        <p:nvSpPr>
          <p:cNvPr id="6" name="Rectangle 5"/>
          <p:cNvSpPr/>
          <p:nvPr/>
        </p:nvSpPr>
        <p:spPr>
          <a:xfrm>
            <a:off x="3497165" y="6611779"/>
            <a:ext cx="56468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latin typeface="Gill Sans"/>
                <a:cs typeface="Gill Sans"/>
              </a:rPr>
              <a:t>http://</a:t>
            </a:r>
            <a:r>
              <a:rPr lang="en-US" sz="1000" dirty="0" err="1">
                <a:latin typeface="Gill Sans"/>
                <a:cs typeface="Gill Sans"/>
              </a:rPr>
              <a:t>www.broadinstitute.org</a:t>
            </a:r>
            <a:r>
              <a:rPr lang="en-US" sz="1000" dirty="0">
                <a:latin typeface="Gill Sans"/>
                <a:cs typeface="Gill Sans"/>
              </a:rPr>
              <a:t>/</a:t>
            </a:r>
            <a:r>
              <a:rPr lang="en-US" sz="1000" dirty="0" err="1">
                <a:latin typeface="Gill Sans"/>
                <a:cs typeface="Gill Sans"/>
              </a:rPr>
              <a:t>gatk</a:t>
            </a:r>
            <a:r>
              <a:rPr lang="en-US" sz="1000" dirty="0">
                <a:latin typeface="Gill Sans"/>
                <a:cs typeface="Gill Sans"/>
              </a:rPr>
              <a:t>/guide/best-practices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8921"/>
            <a:ext cx="9144000" cy="49730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863B647-2894-8943-B4E2-00C532AB7C56}"/>
              </a:ext>
            </a:extLst>
          </p:cNvPr>
          <p:cNvSpPr/>
          <p:nvPr/>
        </p:nvSpPr>
        <p:spPr>
          <a:xfrm>
            <a:off x="4065813" y="4466120"/>
            <a:ext cx="2188029" cy="6694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9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Variant score recalibration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8344"/>
          <a:stretch/>
        </p:blipFill>
        <p:spPr>
          <a:xfrm>
            <a:off x="1190017" y="1211100"/>
            <a:ext cx="6664918" cy="51648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6611779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latin typeface="Gill Sans"/>
                <a:cs typeface="Gill Sans"/>
              </a:rPr>
              <a:t>http://</a:t>
            </a:r>
            <a:r>
              <a:rPr lang="en-US" sz="1000" dirty="0" err="1">
                <a:latin typeface="Gill Sans"/>
                <a:cs typeface="Gill Sans"/>
              </a:rPr>
              <a:t>weallseqtoseq.blogspot.com</a:t>
            </a:r>
            <a:r>
              <a:rPr lang="en-US" sz="1000" dirty="0">
                <a:latin typeface="Gill Sans"/>
                <a:cs typeface="Gill Sans"/>
              </a:rPr>
              <a:t>/2013/10/</a:t>
            </a:r>
            <a:r>
              <a:rPr lang="en-US" sz="1000" dirty="0" err="1">
                <a:latin typeface="Gill Sans"/>
                <a:cs typeface="Gill Sans"/>
              </a:rPr>
              <a:t>gatk</a:t>
            </a:r>
            <a:r>
              <a:rPr lang="en-US" sz="1000" dirty="0">
                <a:latin typeface="Gill Sans"/>
                <a:cs typeface="Gill Sans"/>
              </a:rPr>
              <a:t>-best-practices-workshop-</a:t>
            </a:r>
            <a:r>
              <a:rPr lang="en-US" sz="1000" dirty="0" err="1">
                <a:latin typeface="Gill Sans"/>
                <a:cs typeface="Gill Sans"/>
              </a:rPr>
              <a:t>variant.html</a:t>
            </a:r>
            <a:endParaRPr lang="en-US" sz="10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82595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Burrows-Wheeler Transform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7714" y="1233714"/>
            <a:ext cx="8739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String T</a:t>
            </a:r>
            <a:r>
              <a:rPr lang="en-US" dirty="0"/>
              <a:t>: </a:t>
            </a:r>
            <a:r>
              <a:rPr lang="en-US" sz="1600" dirty="0">
                <a:latin typeface="Gill Sans"/>
                <a:cs typeface="Gill Sans"/>
              </a:rPr>
              <a:t>AACATCGAGCTACGTACGTACGTACGTACGTACGTACGTACGACGAGGGGAGAGAAT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540" y="2198025"/>
            <a:ext cx="1638300" cy="15875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305887" y="2982531"/>
            <a:ext cx="1164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0" dirty="0">
                <a:latin typeface="Gill Sans"/>
                <a:cs typeface="Gill Sans"/>
              </a:rPr>
              <a:t>BWT(T)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04295" y="3953231"/>
            <a:ext cx="47750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0" dirty="0">
                <a:latin typeface="Gill Sans"/>
                <a:cs typeface="Gill Sans"/>
              </a:rPr>
              <a:t>(Burrows Wheeler Transform)</a:t>
            </a:r>
          </a:p>
          <a:p>
            <a:r>
              <a:rPr lang="en-US" dirty="0">
                <a:latin typeface="Gill Sans"/>
                <a:cs typeface="Gill Sans"/>
              </a:rPr>
              <a:t>Size O(|T|), searching in time O(|query string|)</a:t>
            </a:r>
          </a:p>
          <a:p>
            <a:r>
              <a:rPr lang="en-US" sz="1800" i="0" dirty="0">
                <a:latin typeface="Gill Sans"/>
                <a:cs typeface="Gill Sans"/>
              </a:rPr>
              <a:t>(Naïve solution would mean searching in O(|T|) )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l="37820" t="13157" b="1"/>
          <a:stretch/>
        </p:blipFill>
        <p:spPr>
          <a:xfrm>
            <a:off x="3574059" y="3084891"/>
            <a:ext cx="1231900" cy="2095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53379" y="2454426"/>
            <a:ext cx="60785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/>
              <a:t>T</a:t>
            </a:r>
            <a:endParaRPr lang="en-US" sz="6600" dirty="0"/>
          </a:p>
        </p:txBody>
      </p:sp>
      <p:sp>
        <p:nvSpPr>
          <p:cNvPr id="12" name="TextBox 11"/>
          <p:cNvSpPr txBox="1"/>
          <p:nvPr/>
        </p:nvSpPr>
        <p:spPr>
          <a:xfrm>
            <a:off x="449119" y="5267370"/>
            <a:ext cx="6368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Burrows Wheeler Transform (and related auxiliary data structures) allows: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Compression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Indexing/searching (our main application)</a:t>
            </a:r>
          </a:p>
        </p:txBody>
      </p:sp>
    </p:spTree>
    <p:extLst>
      <p:ext uri="{BB962C8B-B14F-4D97-AF65-F5344CB8AC3E}">
        <p14:creationId xmlns:p14="http://schemas.microsoft.com/office/powerpoint/2010/main" val="84555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11" grpId="0"/>
      <p:bldP spid="1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GATK </a:t>
            </a:r>
            <a:r>
              <a:rPr lang="en-US" sz="3200" b="1" i="0" dirty="0" err="1">
                <a:latin typeface="Gill Sans"/>
                <a:cs typeface="Gill Sans"/>
              </a:rPr>
              <a:t>HaplotypeCaller</a:t>
            </a:r>
            <a:endParaRPr lang="en-US" sz="3200" b="1" i="0" dirty="0">
              <a:latin typeface="Gill Sans"/>
              <a:cs typeface="Gill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50" y="1331532"/>
            <a:ext cx="8033127" cy="51119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61379" y="6611779"/>
            <a:ext cx="20826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>
                <a:latin typeface="Gill Sans"/>
                <a:cs typeface="Gill Sans"/>
              </a:rPr>
              <a:t>http://</a:t>
            </a:r>
            <a:r>
              <a:rPr lang="en-US" sz="1000" dirty="0" err="1">
                <a:latin typeface="Gill Sans"/>
                <a:cs typeface="Gill Sans"/>
              </a:rPr>
              <a:t>gatkforums.broadinstitute.org</a:t>
            </a:r>
            <a:r>
              <a:rPr lang="en-US" sz="1000" dirty="0">
                <a:latin typeface="Gill Sans"/>
                <a:cs typeface="Gill Sans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522423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latin typeface="Gill Sans"/>
                <a:cs typeface="Gill Sans"/>
              </a:rPr>
              <a:t>DeepVariant</a:t>
            </a:r>
            <a:endParaRPr lang="en-US" sz="3200" b="1" i="0" dirty="0">
              <a:latin typeface="Gill Sans"/>
              <a:cs typeface="Gill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ECB039-8638-6846-BE84-95E62EEBB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29" y="1079165"/>
            <a:ext cx="8001000" cy="53187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C16C68-8832-B548-B05B-714B2338BFFF}"/>
              </a:ext>
            </a:extLst>
          </p:cNvPr>
          <p:cNvSpPr txBox="1"/>
          <p:nvPr/>
        </p:nvSpPr>
        <p:spPr>
          <a:xfrm>
            <a:off x="0" y="6495896"/>
            <a:ext cx="3846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Poplin et al Nature Biotechnology 2018</a:t>
            </a:r>
          </a:p>
        </p:txBody>
      </p:sp>
    </p:spTree>
    <p:extLst>
      <p:ext uri="{BB962C8B-B14F-4D97-AF65-F5344CB8AC3E}">
        <p14:creationId xmlns:p14="http://schemas.microsoft.com/office/powerpoint/2010/main" val="9720353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latin typeface="Gill Sans"/>
                <a:cs typeface="Gill Sans"/>
              </a:rPr>
              <a:t>DeepVariant</a:t>
            </a:r>
            <a:endParaRPr lang="en-US" sz="3200" b="1" i="0" dirty="0">
              <a:latin typeface="Gill Sans"/>
              <a:cs typeface="Gill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C16C68-8832-B548-B05B-714B2338BFFF}"/>
              </a:ext>
            </a:extLst>
          </p:cNvPr>
          <p:cNvSpPr txBox="1"/>
          <p:nvPr/>
        </p:nvSpPr>
        <p:spPr>
          <a:xfrm>
            <a:off x="0" y="6495896"/>
            <a:ext cx="7628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https://ai.googleblog.com/2017/12/deepvariant-highly-accurate-genomes.html</a:t>
            </a:r>
            <a:endParaRPr lang="en-US" dirty="0">
              <a:latin typeface="Gill Sans MT" panose="020B050202010402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3F6E08-7AD8-924C-A2F3-0000A6A7B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314" y="1212080"/>
            <a:ext cx="4570186" cy="4930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63F990-DB1A-B140-8895-229268BBBCA7}"/>
              </a:ext>
            </a:extLst>
          </p:cNvPr>
          <p:cNvSpPr txBox="1"/>
          <p:nvPr/>
        </p:nvSpPr>
        <p:spPr>
          <a:xfrm>
            <a:off x="757456" y="2024743"/>
            <a:ext cx="1577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True SNP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CA37D7-EF2B-B946-A306-D0BCBDA3B6A8}"/>
              </a:ext>
            </a:extLst>
          </p:cNvPr>
          <p:cNvSpPr txBox="1"/>
          <p:nvPr/>
        </p:nvSpPr>
        <p:spPr>
          <a:xfrm>
            <a:off x="325447" y="3139905"/>
            <a:ext cx="2441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True indel (het)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63E695-F004-874A-B5FC-4694DEF978BC}"/>
              </a:ext>
            </a:extLst>
          </p:cNvPr>
          <p:cNvSpPr txBox="1"/>
          <p:nvPr/>
        </p:nvSpPr>
        <p:spPr>
          <a:xfrm>
            <a:off x="233274" y="4329685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True indel (</a:t>
            </a:r>
            <a:r>
              <a:rPr lang="en-US" sz="2800" dirty="0" err="1">
                <a:latin typeface="Gill Sans MT" panose="020B0502020104020203" pitchFamily="34" charset="77"/>
              </a:rPr>
              <a:t>hom</a:t>
            </a:r>
            <a:r>
              <a:rPr lang="en-US" sz="2800" dirty="0">
                <a:latin typeface="Gill Sans MT" panose="020B0502020104020203" pitchFamily="34" charset="77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D85FC6-DBDC-9442-BD37-AA84B31F39D5}"/>
              </a:ext>
            </a:extLst>
          </p:cNvPr>
          <p:cNvSpPr txBox="1"/>
          <p:nvPr/>
        </p:nvSpPr>
        <p:spPr>
          <a:xfrm>
            <a:off x="1057025" y="5343935"/>
            <a:ext cx="978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Error</a:t>
            </a:r>
          </a:p>
        </p:txBody>
      </p:sp>
    </p:spTree>
    <p:extLst>
      <p:ext uri="{BB962C8B-B14F-4D97-AF65-F5344CB8AC3E}">
        <p14:creationId xmlns:p14="http://schemas.microsoft.com/office/powerpoint/2010/main" val="21493062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4837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What about other variant types?</a:t>
            </a:r>
          </a:p>
        </p:txBody>
      </p:sp>
    </p:spTree>
    <p:extLst>
      <p:ext uri="{BB962C8B-B14F-4D97-AF65-F5344CB8AC3E}">
        <p14:creationId xmlns:p14="http://schemas.microsoft.com/office/powerpoint/2010/main" val="32309544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09465" y="1270000"/>
            <a:ext cx="2549635" cy="2400299"/>
            <a:chOff x="231665" y="1270000"/>
            <a:chExt cx="2549635" cy="2400299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231665" y="1284676"/>
              <a:ext cx="2536935" cy="2385623"/>
            </a:xfrm>
            <a:prstGeom prst="roundRect">
              <a:avLst>
                <a:gd name="adj" fmla="val 10602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42900" y="1739900"/>
              <a:ext cx="23498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0" dirty="0">
                  <a:solidFill>
                    <a:srgbClr val="808080"/>
                  </a:solidFill>
                  <a:latin typeface="Gill Sans"/>
                  <a:cs typeface="Gill Sans"/>
                </a:rPr>
                <a:t>ACGAC</a:t>
              </a:r>
              <a:r>
                <a:rPr lang="en-US" sz="2000" b="1" i="0" dirty="0">
                  <a:solidFill>
                    <a:srgbClr val="FF0000"/>
                  </a:solidFill>
                  <a:latin typeface="Gill Sans"/>
                  <a:cs typeface="Gill Sans"/>
                </a:rPr>
                <a:t>T</a:t>
              </a:r>
              <a:r>
                <a:rPr lang="en-US" sz="2000" i="0" dirty="0">
                  <a:solidFill>
                    <a:srgbClr val="808080"/>
                  </a:solidFill>
                  <a:latin typeface="Gill Sans"/>
                  <a:cs typeface="Gill Sans"/>
                </a:rPr>
                <a:t>CGAGCG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2900" y="2374900"/>
              <a:ext cx="23665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0" dirty="0">
                  <a:solidFill>
                    <a:srgbClr val="808080"/>
                  </a:solidFill>
                  <a:latin typeface="Gill Sans"/>
                  <a:cs typeface="Gill Sans"/>
                </a:rPr>
                <a:t>ACGAC</a:t>
              </a:r>
              <a:r>
                <a:rPr lang="en-US" sz="2000" b="1" i="0" dirty="0">
                  <a:solidFill>
                    <a:srgbClr val="FF0000"/>
                  </a:solidFill>
                  <a:latin typeface="Gill Sans"/>
                  <a:cs typeface="Gill Sans"/>
                </a:rPr>
                <a:t>A</a:t>
              </a:r>
              <a:r>
                <a:rPr lang="en-US" sz="2000" i="0" dirty="0">
                  <a:solidFill>
                    <a:srgbClr val="808080"/>
                  </a:solidFill>
                  <a:latin typeface="Gill Sans"/>
                  <a:cs typeface="Gill Sans"/>
                </a:rPr>
                <a:t>CGAGCG</a:t>
              </a:r>
              <a:endParaRPr lang="en-US" i="0" dirty="0">
                <a:solidFill>
                  <a:srgbClr val="808080"/>
                </a:solidFill>
                <a:latin typeface="Gill Sans"/>
                <a:cs typeface="Gill Sans"/>
              </a:endParaRPr>
            </a:p>
          </p:txBody>
        </p:sp>
        <p:sp>
          <p:nvSpPr>
            <p:cNvPr id="7" name="Down Arrow 6"/>
            <p:cNvSpPr/>
            <p:nvPr/>
          </p:nvSpPr>
          <p:spPr bwMode="auto">
            <a:xfrm>
              <a:off x="1257300" y="2197100"/>
              <a:ext cx="381000" cy="228600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41300" y="1270000"/>
              <a:ext cx="2540000" cy="482600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50560" y="3033068"/>
              <a:ext cx="225819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0" dirty="0" err="1">
                  <a:solidFill>
                    <a:srgbClr val="000000"/>
                  </a:solidFill>
                  <a:latin typeface="Gill Sans"/>
                  <a:cs typeface="Gill Sans"/>
                </a:rPr>
                <a:t>μ</a:t>
              </a:r>
              <a:r>
                <a:rPr lang="en-US" sz="1600" b="1" i="0" baseline="-25000" dirty="0" err="1">
                  <a:solidFill>
                    <a:srgbClr val="000000"/>
                  </a:solidFill>
                  <a:latin typeface="Gill Sans"/>
                  <a:cs typeface="Gill Sans"/>
                </a:rPr>
                <a:t>SNP</a:t>
              </a:r>
              <a:r>
                <a:rPr lang="en-US" sz="1600" b="1" i="0" dirty="0">
                  <a:solidFill>
                    <a:srgbClr val="000000"/>
                  </a:solidFill>
                  <a:latin typeface="Gill Sans"/>
                  <a:cs typeface="Gill Sans"/>
                </a:rPr>
                <a:t>:</a:t>
              </a:r>
              <a:r>
                <a:rPr lang="en-US" sz="1600" i="0" dirty="0">
                  <a:solidFill>
                    <a:srgbClr val="000000"/>
                  </a:solidFill>
                  <a:latin typeface="Gill Sans"/>
                  <a:cs typeface="Gill Sans"/>
                </a:rPr>
                <a:t> 1.20 × 10</a:t>
              </a:r>
              <a:r>
                <a:rPr lang="en-US" sz="1600" i="0" baseline="30000" dirty="0">
                  <a:solidFill>
                    <a:srgbClr val="000000"/>
                  </a:solidFill>
                  <a:latin typeface="Gill Sans"/>
                  <a:cs typeface="Gill Sans"/>
                </a:rPr>
                <a:t>-8 </a:t>
              </a:r>
              <a:r>
                <a:rPr lang="en-US" sz="1200" i="0" dirty="0">
                  <a:solidFill>
                    <a:srgbClr val="000000"/>
                  </a:solidFill>
                  <a:latin typeface="Gill Sans"/>
                  <a:cs typeface="Gill Sans"/>
                </a:rPr>
                <a:t>/</a:t>
              </a:r>
              <a:r>
                <a:rPr lang="en-US" sz="1200" i="0" dirty="0" err="1">
                  <a:solidFill>
                    <a:srgbClr val="000000"/>
                  </a:solidFill>
                  <a:latin typeface="Gill Sans"/>
                  <a:cs typeface="Gill Sans"/>
                </a:rPr>
                <a:t>loc</a:t>
              </a:r>
              <a:r>
                <a:rPr lang="en-US" sz="1200" i="0" dirty="0">
                  <a:solidFill>
                    <a:srgbClr val="000000"/>
                  </a:solidFill>
                  <a:latin typeface="Gill Sans"/>
                  <a:cs typeface="Gill Sans"/>
                </a:rPr>
                <a:t>/gen</a:t>
              </a:r>
              <a:endParaRPr lang="en-US" sz="1600" i="0" dirty="0">
                <a:solidFill>
                  <a:srgbClr val="000000"/>
                </a:solidFill>
                <a:latin typeface="Gill Sans"/>
                <a:cs typeface="Gill San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0560" y="3236268"/>
              <a:ext cx="18466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i="0" dirty="0">
                <a:solidFill>
                  <a:srgbClr val="000000"/>
                </a:solidFill>
                <a:latin typeface="Gill Sans"/>
                <a:cs typeface="Gill San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04900" y="1320800"/>
              <a:ext cx="5882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0" dirty="0">
                  <a:solidFill>
                    <a:srgbClr val="FFFFFF"/>
                  </a:solidFill>
                  <a:latin typeface="Gill Sans"/>
                  <a:cs typeface="Gill Sans"/>
                </a:rPr>
                <a:t>SNP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241565" y="1270000"/>
            <a:ext cx="2549635" cy="2400299"/>
            <a:chOff x="3038365" y="1270000"/>
            <a:chExt cx="2549635" cy="2400299"/>
          </a:xfrm>
        </p:grpSpPr>
        <p:sp>
          <p:nvSpPr>
            <p:cNvPr id="13" name="Rounded Rectangle 12"/>
            <p:cNvSpPr/>
            <p:nvPr/>
          </p:nvSpPr>
          <p:spPr bwMode="auto">
            <a:xfrm>
              <a:off x="3038365" y="1284676"/>
              <a:ext cx="2536935" cy="2385623"/>
            </a:xfrm>
            <a:prstGeom prst="roundRect">
              <a:avLst>
                <a:gd name="adj" fmla="val 10602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49600" y="1739900"/>
              <a:ext cx="23498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0" dirty="0">
                  <a:solidFill>
                    <a:srgbClr val="808080"/>
                  </a:solidFill>
                  <a:latin typeface="Gill Sans"/>
                  <a:cs typeface="Gill Sans"/>
                </a:rPr>
                <a:t>ACGAC</a:t>
              </a:r>
              <a:r>
                <a:rPr lang="en-US" sz="2000" b="1" i="0" dirty="0">
                  <a:solidFill>
                    <a:srgbClr val="FF0000"/>
                  </a:solidFill>
                  <a:latin typeface="Gill Sans"/>
                  <a:cs typeface="Gill Sans"/>
                </a:rPr>
                <a:t>T</a:t>
              </a:r>
              <a:r>
                <a:rPr lang="en-US" sz="2000" i="0" dirty="0">
                  <a:solidFill>
                    <a:srgbClr val="808080"/>
                  </a:solidFill>
                  <a:latin typeface="Gill Sans"/>
                  <a:cs typeface="Gill Sans"/>
                </a:rPr>
                <a:t>CGAGCG</a:t>
              </a:r>
              <a:endParaRPr lang="en-US" i="0" dirty="0">
                <a:solidFill>
                  <a:srgbClr val="808080"/>
                </a:solidFill>
                <a:latin typeface="Gill Sans"/>
                <a:cs typeface="Gill San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49600" y="2374900"/>
              <a:ext cx="22785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0" dirty="0">
                  <a:solidFill>
                    <a:srgbClr val="808080"/>
                  </a:solidFill>
                  <a:latin typeface="Gill Sans"/>
                  <a:cs typeface="Gill Sans"/>
                </a:rPr>
                <a:t>ACGAC</a:t>
              </a:r>
              <a:r>
                <a:rPr lang="en-US" sz="2000" b="1" i="0" dirty="0">
                  <a:solidFill>
                    <a:srgbClr val="FF0000"/>
                  </a:solidFill>
                  <a:latin typeface="Gill Sans"/>
                  <a:cs typeface="Gill Sans"/>
                </a:rPr>
                <a:t>-</a:t>
              </a:r>
              <a:r>
                <a:rPr lang="en-US" sz="2000" i="0" dirty="0">
                  <a:solidFill>
                    <a:srgbClr val="808080"/>
                  </a:solidFill>
                  <a:latin typeface="Gill Sans"/>
                  <a:cs typeface="Gill Sans"/>
                </a:rPr>
                <a:t>CGAGCG</a:t>
              </a:r>
            </a:p>
          </p:txBody>
        </p:sp>
        <p:sp>
          <p:nvSpPr>
            <p:cNvPr id="16" name="Down Arrow 15"/>
            <p:cNvSpPr/>
            <p:nvPr/>
          </p:nvSpPr>
          <p:spPr bwMode="auto">
            <a:xfrm>
              <a:off x="4064000" y="2197100"/>
              <a:ext cx="381000" cy="228600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3048000" y="1270000"/>
              <a:ext cx="2540000" cy="482600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57260" y="3020368"/>
              <a:ext cx="240593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0" dirty="0" err="1">
                  <a:solidFill>
                    <a:srgbClr val="000000"/>
                  </a:solidFill>
                  <a:latin typeface="Gill Sans"/>
                  <a:cs typeface="Gill Sans"/>
                </a:rPr>
                <a:t>μ</a:t>
              </a:r>
              <a:r>
                <a:rPr lang="en-US" sz="1600" b="1" i="0" baseline="-25000" dirty="0" err="1">
                  <a:solidFill>
                    <a:srgbClr val="000000"/>
                  </a:solidFill>
                  <a:latin typeface="Gill Sans"/>
                  <a:cs typeface="Gill Sans"/>
                </a:rPr>
                <a:t>INDEL</a:t>
              </a:r>
              <a:r>
                <a:rPr lang="en-US" sz="1600" b="1" i="0" dirty="0">
                  <a:solidFill>
                    <a:srgbClr val="000000"/>
                  </a:solidFill>
                  <a:latin typeface="Gill Sans"/>
                  <a:cs typeface="Gill Sans"/>
                </a:rPr>
                <a:t>:</a:t>
              </a:r>
              <a:r>
                <a:rPr lang="en-US" sz="1600" i="0" dirty="0">
                  <a:solidFill>
                    <a:srgbClr val="000000"/>
                  </a:solidFill>
                  <a:latin typeface="Gill Sans"/>
                  <a:cs typeface="Gill Sans"/>
                </a:rPr>
                <a:t> 0.68 × 10</a:t>
              </a:r>
              <a:r>
                <a:rPr lang="en-US" sz="1600" i="0" baseline="30000" dirty="0">
                  <a:solidFill>
                    <a:srgbClr val="000000"/>
                  </a:solidFill>
                  <a:latin typeface="Gill Sans"/>
                  <a:cs typeface="Gill Sans"/>
                </a:rPr>
                <a:t>-9 </a:t>
              </a:r>
              <a:r>
                <a:rPr lang="en-US" sz="1200" i="0" dirty="0">
                  <a:solidFill>
                    <a:srgbClr val="000000"/>
                  </a:solidFill>
                  <a:latin typeface="Gill Sans"/>
                  <a:cs typeface="Gill Sans"/>
                </a:rPr>
                <a:t>/</a:t>
              </a:r>
              <a:r>
                <a:rPr lang="en-US" sz="1200" i="0" dirty="0" err="1">
                  <a:solidFill>
                    <a:srgbClr val="000000"/>
                  </a:solidFill>
                  <a:latin typeface="Gill Sans"/>
                  <a:cs typeface="Gill Sans"/>
                </a:rPr>
                <a:t>loc</a:t>
              </a:r>
              <a:r>
                <a:rPr lang="en-US" sz="1200" i="0" dirty="0">
                  <a:solidFill>
                    <a:srgbClr val="000000"/>
                  </a:solidFill>
                  <a:latin typeface="Gill Sans"/>
                  <a:cs typeface="Gill Sans"/>
                </a:rPr>
                <a:t>/gen</a:t>
              </a:r>
              <a:endParaRPr lang="en-US" sz="1600" i="0" dirty="0">
                <a:solidFill>
                  <a:srgbClr val="000000"/>
                </a:solidFill>
                <a:latin typeface="Gill Sans"/>
                <a:cs typeface="Gill San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157260" y="3236268"/>
              <a:ext cx="18466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i="0" dirty="0">
                <a:solidFill>
                  <a:srgbClr val="000000"/>
                </a:solidFill>
                <a:latin typeface="Gill Sans"/>
                <a:cs typeface="Gill San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314700" y="1308100"/>
              <a:ext cx="1902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0" dirty="0">
                  <a:solidFill>
                    <a:srgbClr val="FFFFFF"/>
                  </a:solidFill>
                  <a:latin typeface="Gill Sans"/>
                  <a:cs typeface="Gill Sans"/>
                </a:rPr>
                <a:t>Short </a:t>
              </a:r>
              <a:r>
                <a:rPr lang="en-US" sz="1800" i="0" dirty="0" err="1">
                  <a:solidFill>
                    <a:srgbClr val="FFFFFF"/>
                  </a:solidFill>
                  <a:latin typeface="Gill Sans"/>
                  <a:cs typeface="Gill Sans"/>
                </a:rPr>
                <a:t>indel</a:t>
              </a:r>
              <a:r>
                <a:rPr lang="en-US" sz="1800" i="0" dirty="0">
                  <a:solidFill>
                    <a:srgbClr val="FFFFFF"/>
                  </a:solidFill>
                  <a:latin typeface="Gill Sans"/>
                  <a:cs typeface="Gill Sans"/>
                </a:rPr>
                <a:t> </a:t>
              </a:r>
              <a:r>
                <a:rPr lang="en-US" sz="1400" i="0" dirty="0">
                  <a:solidFill>
                    <a:srgbClr val="FFFFFF"/>
                  </a:solidFill>
                  <a:latin typeface="Gill Sans"/>
                  <a:cs typeface="Gill Sans"/>
                </a:rPr>
                <a:t>(1-20bp)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241565" y="3911600"/>
            <a:ext cx="2575035" cy="2400299"/>
            <a:chOff x="3051065" y="3911600"/>
            <a:chExt cx="2575035" cy="2400299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3051065" y="3926276"/>
              <a:ext cx="2536935" cy="2385623"/>
            </a:xfrm>
            <a:prstGeom prst="roundRect">
              <a:avLst>
                <a:gd name="adj" fmla="val 10602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3" name="Down Arrow 22"/>
            <p:cNvSpPr/>
            <p:nvPr/>
          </p:nvSpPr>
          <p:spPr bwMode="auto">
            <a:xfrm>
              <a:off x="4076700" y="4838700"/>
              <a:ext cx="381000" cy="228600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3060700" y="3911600"/>
              <a:ext cx="2540000" cy="482600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75000" y="3962400"/>
              <a:ext cx="21339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0" dirty="0">
                  <a:solidFill>
                    <a:srgbClr val="FFFFFF"/>
                  </a:solidFill>
                  <a:latin typeface="Gill Sans"/>
                  <a:cs typeface="Gill Sans"/>
                </a:rPr>
                <a:t>Short tandem repeat</a:t>
              </a:r>
              <a:endParaRPr lang="en-US" sz="800" i="0" dirty="0">
                <a:solidFill>
                  <a:srgbClr val="FFFFFF"/>
                </a:solidFill>
                <a:latin typeface="Gill Sans"/>
                <a:cs typeface="Gill San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60700" y="4406900"/>
              <a:ext cx="25527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i="0" dirty="0">
                  <a:solidFill>
                    <a:srgbClr val="808080"/>
                  </a:solidFill>
                  <a:latin typeface="Gill Sans"/>
                  <a:cs typeface="Gill Sans"/>
                </a:rPr>
                <a:t>CAGCAG</a:t>
              </a:r>
              <a:r>
                <a:rPr lang="en-US" sz="1500" b="1" i="0" dirty="0">
                  <a:solidFill>
                    <a:srgbClr val="FF0000"/>
                  </a:solidFill>
                  <a:latin typeface="Gill Sans"/>
                  <a:cs typeface="Gill Sans"/>
                </a:rPr>
                <a:t>---</a:t>
              </a:r>
              <a:r>
                <a:rPr lang="en-US" sz="1500" i="0" dirty="0">
                  <a:solidFill>
                    <a:srgbClr val="808080"/>
                  </a:solidFill>
                  <a:latin typeface="Gill Sans"/>
                  <a:cs typeface="Gill Sans"/>
                </a:rPr>
                <a:t>CAGCAGCA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073400" y="5080000"/>
              <a:ext cx="25527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i="0" dirty="0">
                  <a:solidFill>
                    <a:srgbClr val="808080"/>
                  </a:solidFill>
                  <a:latin typeface="Gill Sans"/>
                  <a:cs typeface="Gill Sans"/>
                </a:rPr>
                <a:t>CAGCAG</a:t>
              </a:r>
              <a:r>
                <a:rPr lang="en-US" sz="1500" b="1" i="0" dirty="0">
                  <a:solidFill>
                    <a:srgbClr val="FF0000"/>
                  </a:solidFill>
                  <a:latin typeface="Gill Sans"/>
                  <a:cs typeface="Gill Sans"/>
                </a:rPr>
                <a:t>CAG</a:t>
              </a:r>
              <a:r>
                <a:rPr lang="en-US" sz="1500" i="0" dirty="0">
                  <a:solidFill>
                    <a:srgbClr val="808080"/>
                  </a:solidFill>
                  <a:latin typeface="Gill Sans"/>
                  <a:cs typeface="Gill Sans"/>
                </a:rPr>
                <a:t>CAGCAGCA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195360" y="5700068"/>
              <a:ext cx="205831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0" dirty="0" err="1">
                  <a:solidFill>
                    <a:srgbClr val="000000"/>
                  </a:solidFill>
                  <a:latin typeface="Gill Sans"/>
                  <a:cs typeface="Gill Sans"/>
                </a:rPr>
                <a:t>μ</a:t>
              </a:r>
              <a:r>
                <a:rPr lang="en-US" sz="1600" b="1" i="0" baseline="-25000" dirty="0" err="1">
                  <a:solidFill>
                    <a:srgbClr val="000000"/>
                  </a:solidFill>
                  <a:latin typeface="Gill Sans"/>
                  <a:cs typeface="Gill Sans"/>
                </a:rPr>
                <a:t>STR</a:t>
              </a:r>
              <a:r>
                <a:rPr lang="en-US" sz="1600" b="1" i="0" dirty="0">
                  <a:solidFill>
                    <a:srgbClr val="000000"/>
                  </a:solidFill>
                  <a:latin typeface="Gill Sans"/>
                  <a:cs typeface="Gill Sans"/>
                </a:rPr>
                <a:t>:</a:t>
              </a:r>
              <a:r>
                <a:rPr lang="en-US" sz="1600" i="0" dirty="0">
                  <a:solidFill>
                    <a:srgbClr val="000000"/>
                  </a:solidFill>
                  <a:latin typeface="Gill Sans"/>
                  <a:cs typeface="Gill Sans"/>
                </a:rPr>
                <a:t> 10</a:t>
              </a:r>
              <a:r>
                <a:rPr lang="en-US" sz="1600" i="0" baseline="30000" dirty="0">
                  <a:solidFill>
                    <a:srgbClr val="000000"/>
                  </a:solidFill>
                  <a:latin typeface="Gill Sans"/>
                  <a:cs typeface="Gill Sans"/>
                </a:rPr>
                <a:t>-2</a:t>
              </a:r>
              <a:r>
                <a:rPr lang="en-US" sz="1600" i="0" dirty="0">
                  <a:solidFill>
                    <a:srgbClr val="000000"/>
                  </a:solidFill>
                  <a:latin typeface="Gill Sans"/>
                  <a:cs typeface="Gill Sans"/>
                </a:rPr>
                <a:t>-10</a:t>
              </a:r>
              <a:r>
                <a:rPr lang="en-US" sz="1600" i="0" baseline="30000" dirty="0">
                  <a:solidFill>
                    <a:srgbClr val="000000"/>
                  </a:solidFill>
                  <a:latin typeface="Gill Sans"/>
                  <a:cs typeface="Gill Sans"/>
                </a:rPr>
                <a:t>-5 </a:t>
              </a:r>
              <a:r>
                <a:rPr lang="en-US" sz="1200" i="0" dirty="0">
                  <a:solidFill>
                    <a:srgbClr val="000000"/>
                  </a:solidFill>
                  <a:latin typeface="Gill Sans"/>
                  <a:cs typeface="Gill Sans"/>
                </a:rPr>
                <a:t>/</a:t>
              </a:r>
              <a:r>
                <a:rPr lang="en-US" sz="1200" i="0" dirty="0" err="1">
                  <a:solidFill>
                    <a:srgbClr val="000000"/>
                  </a:solidFill>
                  <a:latin typeface="Gill Sans"/>
                  <a:cs typeface="Gill Sans"/>
                </a:rPr>
                <a:t>loc</a:t>
              </a:r>
              <a:r>
                <a:rPr lang="en-US" sz="1200" i="0" dirty="0">
                  <a:solidFill>
                    <a:srgbClr val="000000"/>
                  </a:solidFill>
                  <a:latin typeface="Gill Sans"/>
                  <a:cs typeface="Gill Sans"/>
                </a:rPr>
                <a:t>/gen</a:t>
              </a:r>
              <a:endParaRPr lang="en-US" sz="1600" i="0" dirty="0">
                <a:solidFill>
                  <a:srgbClr val="000000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09465" y="3911600"/>
            <a:ext cx="2549635" cy="2400299"/>
            <a:chOff x="409465" y="3911600"/>
            <a:chExt cx="2549635" cy="2400299"/>
          </a:xfrm>
        </p:grpSpPr>
        <p:sp>
          <p:nvSpPr>
            <p:cNvPr id="30" name="Rounded Rectangle 29"/>
            <p:cNvSpPr/>
            <p:nvPr/>
          </p:nvSpPr>
          <p:spPr bwMode="auto">
            <a:xfrm>
              <a:off x="409465" y="3926276"/>
              <a:ext cx="2536935" cy="2385623"/>
            </a:xfrm>
            <a:prstGeom prst="roundRect">
              <a:avLst>
                <a:gd name="adj" fmla="val 10602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31" name="Down Arrow 30"/>
            <p:cNvSpPr/>
            <p:nvPr/>
          </p:nvSpPr>
          <p:spPr bwMode="auto">
            <a:xfrm>
              <a:off x="1435100" y="5029200"/>
              <a:ext cx="381000" cy="228600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19100" y="3911600"/>
              <a:ext cx="2540000" cy="482600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0700" y="3962400"/>
              <a:ext cx="2279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0" dirty="0" err="1">
                  <a:solidFill>
                    <a:srgbClr val="FFFFFF"/>
                  </a:solidFill>
                  <a:latin typeface="Gill Sans"/>
                  <a:cs typeface="Gill Sans"/>
                </a:rPr>
                <a:t>Alu</a:t>
              </a:r>
              <a:r>
                <a:rPr lang="en-US" sz="1800" i="0" dirty="0">
                  <a:solidFill>
                    <a:srgbClr val="FFFFFF"/>
                  </a:solidFill>
                  <a:latin typeface="Gill Sans"/>
                  <a:cs typeface="Gill Sans"/>
                </a:rPr>
                <a:t> </a:t>
              </a:r>
              <a:r>
                <a:rPr lang="en-US" sz="1800" i="0" dirty="0" err="1">
                  <a:solidFill>
                    <a:srgbClr val="FFFFFF"/>
                  </a:solidFill>
                  <a:latin typeface="Gill Sans"/>
                  <a:cs typeface="Gill Sans"/>
                </a:rPr>
                <a:t>retrotransposition</a:t>
              </a:r>
              <a:endParaRPr lang="en-US" sz="800" i="0" dirty="0">
                <a:solidFill>
                  <a:srgbClr val="FFFFFF"/>
                </a:solidFill>
                <a:latin typeface="Gill Sans"/>
                <a:cs typeface="Gill Sans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863600" y="4800600"/>
              <a:ext cx="1536700" cy="7620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457200" y="5575300"/>
              <a:ext cx="2400300" cy="7620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1219200" y="5448300"/>
              <a:ext cx="876300" cy="29210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363415" y="5382568"/>
              <a:ext cx="6251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 i="0" dirty="0" err="1">
                  <a:solidFill>
                    <a:srgbClr val="FFFFFF"/>
                  </a:solidFill>
                  <a:latin typeface="Gill Sans"/>
                  <a:cs typeface="Gill Sans"/>
                </a:rPr>
                <a:t>Alu</a:t>
              </a:r>
              <a:endParaRPr lang="en-US" b="1" dirty="0">
                <a:solidFill>
                  <a:srgbClr val="000000"/>
                </a:solidFill>
                <a:latin typeface="Gill Sans"/>
                <a:cs typeface="Gill Sans"/>
              </a:endParaRPr>
            </a:p>
          </p:txBody>
        </p:sp>
        <p:sp>
          <p:nvSpPr>
            <p:cNvPr id="38" name="Curved Down Arrow 37"/>
            <p:cNvSpPr/>
            <p:nvPr/>
          </p:nvSpPr>
          <p:spPr bwMode="auto">
            <a:xfrm rot="965305">
              <a:off x="813075" y="5092733"/>
              <a:ext cx="584200" cy="162763"/>
            </a:xfrm>
            <a:prstGeom prst="curvedDown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073665" y="1270000"/>
            <a:ext cx="2549635" cy="2400299"/>
            <a:chOff x="6073665" y="1270000"/>
            <a:chExt cx="2549635" cy="2400299"/>
          </a:xfrm>
        </p:grpSpPr>
        <p:sp>
          <p:nvSpPr>
            <p:cNvPr id="40" name="Rounded Rectangle 39"/>
            <p:cNvSpPr/>
            <p:nvPr/>
          </p:nvSpPr>
          <p:spPr bwMode="auto">
            <a:xfrm>
              <a:off x="6073665" y="1284676"/>
              <a:ext cx="2536935" cy="2385623"/>
            </a:xfrm>
            <a:prstGeom prst="roundRect">
              <a:avLst>
                <a:gd name="adj" fmla="val 10602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41" name="Down Arrow 40"/>
            <p:cNvSpPr/>
            <p:nvPr/>
          </p:nvSpPr>
          <p:spPr bwMode="auto">
            <a:xfrm>
              <a:off x="7099300" y="2527300"/>
              <a:ext cx="381000" cy="228600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6083300" y="1270000"/>
              <a:ext cx="2540000" cy="482600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172200" y="1308100"/>
              <a:ext cx="22564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0" dirty="0" err="1">
                  <a:solidFill>
                    <a:srgbClr val="FFFFFF"/>
                  </a:solidFill>
                  <a:latin typeface="Gill Sans"/>
                  <a:cs typeface="Gill Sans"/>
                </a:rPr>
                <a:t>Struct</a:t>
              </a:r>
              <a:r>
                <a:rPr lang="en-US" sz="1800" i="0" dirty="0">
                  <a:solidFill>
                    <a:srgbClr val="FFFFFF"/>
                  </a:solidFill>
                  <a:latin typeface="Gill Sans"/>
                  <a:cs typeface="Gill Sans"/>
                </a:rPr>
                <a:t>. </a:t>
              </a:r>
              <a:r>
                <a:rPr lang="en-US" sz="1800" i="0" dirty="0" err="1">
                  <a:solidFill>
                    <a:srgbClr val="FFFFFF"/>
                  </a:solidFill>
                  <a:latin typeface="Gill Sans"/>
                  <a:cs typeface="Gill Sans"/>
                </a:rPr>
                <a:t>Var</a:t>
              </a:r>
              <a:r>
                <a:rPr lang="en-US" sz="1800" i="0" dirty="0">
                  <a:solidFill>
                    <a:srgbClr val="FFFFFF"/>
                  </a:solidFill>
                  <a:latin typeface="Gill Sans"/>
                  <a:cs typeface="Gill Sans"/>
                </a:rPr>
                <a:t> /CNV </a:t>
              </a:r>
              <a:r>
                <a:rPr lang="en-US" sz="1100" i="0" dirty="0">
                  <a:solidFill>
                    <a:srgbClr val="FFFFFF"/>
                  </a:solidFill>
                  <a:latin typeface="Gill Sans"/>
                  <a:cs typeface="Gill Sans"/>
                </a:rPr>
                <a:t>(&gt;20bp)</a:t>
              </a:r>
              <a:endParaRPr lang="en-US" sz="800" i="0" dirty="0">
                <a:solidFill>
                  <a:srgbClr val="FFFFFF"/>
                </a:solidFill>
                <a:latin typeface="Gill Sans"/>
                <a:cs typeface="Gill Sans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6299200" y="2197100"/>
              <a:ext cx="647700" cy="182880"/>
            </a:xfrm>
            <a:prstGeom prst="rect">
              <a:avLst/>
            </a:prstGeom>
            <a:solidFill>
              <a:schemeClr val="bg2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6953250" y="2197100"/>
              <a:ext cx="647700" cy="182880"/>
            </a:xfrm>
            <a:prstGeom prst="rect">
              <a:avLst/>
            </a:prstGeom>
            <a:solidFill>
              <a:srgbClr val="FF0000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7607300" y="2197100"/>
              <a:ext cx="647700" cy="182880"/>
            </a:xfrm>
            <a:prstGeom prst="rect">
              <a:avLst/>
            </a:prstGeom>
            <a:solidFill>
              <a:schemeClr val="bg2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>
              <a:off x="7086600" y="2286000"/>
              <a:ext cx="3556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8" name="Rectangle 47"/>
            <p:cNvSpPr/>
            <p:nvPr/>
          </p:nvSpPr>
          <p:spPr bwMode="auto">
            <a:xfrm>
              <a:off x="6299200" y="2870200"/>
              <a:ext cx="647700" cy="182880"/>
            </a:xfrm>
            <a:prstGeom prst="rect">
              <a:avLst/>
            </a:prstGeom>
            <a:solidFill>
              <a:schemeClr val="bg2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6953250" y="2870200"/>
              <a:ext cx="647700" cy="182880"/>
            </a:xfrm>
            <a:prstGeom prst="rect">
              <a:avLst/>
            </a:prstGeom>
            <a:solidFill>
              <a:srgbClr val="FF0000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7607300" y="2870200"/>
              <a:ext cx="647700" cy="182880"/>
            </a:xfrm>
            <a:prstGeom prst="rect">
              <a:avLst/>
            </a:prstGeom>
            <a:solidFill>
              <a:schemeClr val="bg2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 bwMode="auto">
            <a:xfrm flipH="1">
              <a:off x="7086600" y="2959100"/>
              <a:ext cx="3556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124" name="Straight Connector 12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5" name="Rectangle 12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000000"/>
                </a:solidFill>
                <a:latin typeface="Gill Sans"/>
                <a:cs typeface="Gill Sans"/>
              </a:rPr>
              <a:t>Genetic variation comes in many forms!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4E37E9-1BB8-6547-BAB9-3EB502EA3554}"/>
              </a:ext>
            </a:extLst>
          </p:cNvPr>
          <p:cNvSpPr txBox="1"/>
          <p:nvPr/>
        </p:nvSpPr>
        <p:spPr>
          <a:xfrm>
            <a:off x="6072132" y="3965138"/>
            <a:ext cx="25623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We can genotype a lot of these more complex things from NGS too!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We just need some creative tools.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Also: long reads will help. More next week!</a:t>
            </a:r>
          </a:p>
        </p:txBody>
      </p:sp>
    </p:spTree>
    <p:extLst>
      <p:ext uri="{BB962C8B-B14F-4D97-AF65-F5344CB8AC3E}">
        <p14:creationId xmlns:p14="http://schemas.microsoft.com/office/powerpoint/2010/main" val="40858856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DE0B814-36E4-A046-BF9D-DB3A46F3FB4A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4E880D6-0355-4546-957E-C502BEB85DC7}"/>
              </a:ext>
            </a:extLst>
          </p:cNvPr>
          <p:cNvSpPr/>
          <p:nvPr/>
        </p:nvSpPr>
        <p:spPr>
          <a:xfrm>
            <a:off x="0" y="3465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Gill Sans"/>
                <a:cs typeface="Gill Sans"/>
              </a:rPr>
              <a:t>Genotyping STRs from short reads (</a:t>
            </a:r>
            <a:r>
              <a:rPr lang="en-US" sz="2400" b="1" dirty="0" err="1">
                <a:solidFill>
                  <a:srgbClr val="000000"/>
                </a:solidFill>
                <a:latin typeface="Gill Sans"/>
                <a:cs typeface="Gill Sans"/>
              </a:rPr>
              <a:t>GangSTR</a:t>
            </a:r>
            <a:r>
              <a:rPr lang="en-US" sz="2400" b="1" dirty="0">
                <a:solidFill>
                  <a:srgbClr val="000000"/>
                </a:solidFill>
                <a:latin typeface="Gill Sans"/>
                <a:cs typeface="Gill Sans"/>
              </a:rPr>
              <a:t>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923990B-DDF1-5B45-9683-6ED4771EBBC2}"/>
              </a:ext>
            </a:extLst>
          </p:cNvPr>
          <p:cNvSpPr/>
          <p:nvPr/>
        </p:nvSpPr>
        <p:spPr>
          <a:xfrm>
            <a:off x="4521200" y="6320903"/>
            <a:ext cx="46228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sz="1200" i="0" dirty="0">
                <a:solidFill>
                  <a:srgbClr val="000000"/>
                </a:solidFill>
                <a:latin typeface="Gill Sans"/>
                <a:cs typeface="Gill Sans"/>
              </a:rPr>
              <a:t>Mousavi </a:t>
            </a:r>
            <a:r>
              <a:rPr lang="en-US" sz="1200" dirty="0">
                <a:solidFill>
                  <a:srgbClr val="000000"/>
                </a:solidFill>
                <a:latin typeface="Gill Sans"/>
                <a:cs typeface="Gill Sans"/>
              </a:rPr>
              <a:t>et al. NAR </a:t>
            </a:r>
            <a:r>
              <a:rPr lang="en-US" sz="1200" i="0" dirty="0">
                <a:solidFill>
                  <a:srgbClr val="000000"/>
                </a:solidFill>
                <a:latin typeface="Gill Sans"/>
                <a:cs typeface="Gill Sans"/>
              </a:rPr>
              <a:t>2019 </a:t>
            </a:r>
          </a:p>
          <a:p>
            <a:pPr algn="r"/>
            <a:r>
              <a:rPr lang="en-US" sz="1200" i="0" dirty="0">
                <a:solidFill>
                  <a:srgbClr val="000000"/>
                </a:solidFill>
                <a:latin typeface="Gill Sans"/>
                <a:cs typeface="Gill Sans"/>
              </a:rPr>
              <a:t>https://</a:t>
            </a:r>
            <a:r>
              <a:rPr lang="en-US" sz="1200" i="0" dirty="0" err="1">
                <a:solidFill>
                  <a:srgbClr val="000000"/>
                </a:solidFill>
                <a:latin typeface="Gill Sans"/>
                <a:cs typeface="Gill Sans"/>
              </a:rPr>
              <a:t>github.com</a:t>
            </a:r>
            <a:r>
              <a:rPr lang="en-US" sz="1200" i="0" dirty="0">
                <a:solidFill>
                  <a:srgbClr val="000000"/>
                </a:solidFill>
                <a:latin typeface="Gill Sans"/>
                <a:cs typeface="Gill Sans"/>
              </a:rPr>
              <a:t>/</a:t>
            </a:r>
            <a:r>
              <a:rPr lang="en-US" sz="1200" i="0" dirty="0" err="1">
                <a:solidFill>
                  <a:srgbClr val="000000"/>
                </a:solidFill>
                <a:latin typeface="Gill Sans"/>
                <a:cs typeface="Gill Sans"/>
              </a:rPr>
              <a:t>gymreklab</a:t>
            </a:r>
            <a:r>
              <a:rPr lang="en-US" sz="1200" i="0" dirty="0">
                <a:solidFill>
                  <a:srgbClr val="000000"/>
                </a:solidFill>
                <a:latin typeface="Gill Sans"/>
                <a:cs typeface="Gill Sans"/>
              </a:rPr>
              <a:t>/</a:t>
            </a:r>
            <a:r>
              <a:rPr lang="en-US" sz="1200" i="0" dirty="0" err="1">
                <a:solidFill>
                  <a:srgbClr val="000000"/>
                </a:solidFill>
                <a:latin typeface="Gill Sans"/>
                <a:cs typeface="Gill Sans"/>
              </a:rPr>
              <a:t>GangSTR</a:t>
            </a:r>
            <a:endParaRPr lang="en-US" sz="1200" i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406014-09B7-C741-A941-4416DF8C0DDE}"/>
              </a:ext>
            </a:extLst>
          </p:cNvPr>
          <p:cNvSpPr txBox="1"/>
          <p:nvPr/>
        </p:nvSpPr>
        <p:spPr>
          <a:xfrm>
            <a:off x="1319466" y="5118265"/>
            <a:ext cx="6333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0" dirty="0">
                <a:latin typeface="Gill Sans MT" panose="020B0502020104020203" pitchFamily="34" charset="77"/>
              </a:rPr>
              <a:t>Key idea</a:t>
            </a:r>
            <a:r>
              <a:rPr lang="en-US" sz="1800" i="0" dirty="0">
                <a:latin typeface="Gill Sans MT" panose="020B0502020104020203" pitchFamily="34" charset="77"/>
              </a:rPr>
              <a:t>: leverage multiple sources of info from paired-end reads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D9A2175-A760-C245-8555-77F5B12D5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08" y="1774421"/>
            <a:ext cx="8377983" cy="33438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876FC5-A576-7D42-8F4A-55C100CA168F}"/>
              </a:ext>
            </a:extLst>
          </p:cNvPr>
          <p:cNvSpPr txBox="1"/>
          <p:nvPr/>
        </p:nvSpPr>
        <p:spPr>
          <a:xfrm>
            <a:off x="790924" y="5569350"/>
            <a:ext cx="7374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0" dirty="0">
                <a:latin typeface="Gill Sans MT" panose="020B0502020104020203" pitchFamily="34" charset="77"/>
              </a:rPr>
              <a:t>Output</a:t>
            </a:r>
            <a:r>
              <a:rPr lang="en-US" sz="1800" i="0" dirty="0">
                <a:latin typeface="Gill Sans MT" panose="020B0502020104020203" pitchFamily="34" charset="77"/>
              </a:rPr>
              <a:t>: maximum likelihood diploid copy number at each TR in the genome</a:t>
            </a:r>
          </a:p>
          <a:p>
            <a:r>
              <a:rPr lang="en-US" sz="1800" i="0" dirty="0">
                <a:latin typeface="Gill Sans MT" panose="020B0502020104020203" pitchFamily="34" charset="77"/>
              </a:rPr>
              <a:t>(~1 million TRs in hg19)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C4451EBC-45DC-C242-BB46-061BE13A4278}"/>
              </a:ext>
            </a:extLst>
          </p:cNvPr>
          <p:cNvSpPr/>
          <p:nvPr/>
        </p:nvSpPr>
        <p:spPr bwMode="auto">
          <a:xfrm>
            <a:off x="1649225" y="2409400"/>
            <a:ext cx="161364" cy="338554"/>
          </a:xfrm>
          <a:prstGeom prst="rightArrow">
            <a:avLst/>
          </a:prstGeom>
          <a:solidFill>
            <a:srgbClr val="FF180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79797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" name="Straight Connector 12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5" name="Rectangle 12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000000"/>
                </a:solidFill>
                <a:latin typeface="Gill Sans"/>
                <a:cs typeface="Gill Sans"/>
              </a:rPr>
              <a:t>Genotyping variable number tandem repeats from NGS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AE3CDB-EE1E-FE41-A9FE-E19A394ED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47" y="1422944"/>
            <a:ext cx="8724900" cy="17653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D3702CB-BFA5-1641-B010-067FC60511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21"/>
          <a:stretch/>
        </p:blipFill>
        <p:spPr>
          <a:xfrm>
            <a:off x="2873829" y="3536396"/>
            <a:ext cx="5929992" cy="2913582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BAEE63DE-F6AE-E245-A642-A423F7766202}"/>
              </a:ext>
            </a:extLst>
          </p:cNvPr>
          <p:cNvSpPr txBox="1"/>
          <p:nvPr/>
        </p:nvSpPr>
        <p:spPr>
          <a:xfrm>
            <a:off x="522514" y="4493623"/>
            <a:ext cx="1843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“</a:t>
            </a:r>
            <a:r>
              <a:rPr lang="en-US" sz="2800" dirty="0" err="1">
                <a:latin typeface="Gill Sans MT" panose="020B0502020104020203" pitchFamily="34" charset="77"/>
              </a:rPr>
              <a:t>AdVNTR</a:t>
            </a:r>
            <a:r>
              <a:rPr lang="en-US" sz="2800" dirty="0">
                <a:latin typeface="Gill Sans MT" panose="020B0502020104020203" pitchFamily="34" charset="77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81814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DE0B814-36E4-A046-BF9D-DB3A46F3FB4A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4E880D6-0355-4546-957E-C502BEB85DC7}"/>
              </a:ext>
            </a:extLst>
          </p:cNvPr>
          <p:cNvSpPr/>
          <p:nvPr/>
        </p:nvSpPr>
        <p:spPr>
          <a:xfrm>
            <a:off x="0" y="3465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Gill Sans"/>
                <a:cs typeface="Gill Sans"/>
              </a:rPr>
              <a:t>Genotyping structural variants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7E167-A400-1341-98C9-4FC327F03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69" y="1035957"/>
            <a:ext cx="8432800" cy="2400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897AB7-98AE-1444-9CB1-DAD5EC38E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093" y="2220686"/>
            <a:ext cx="3632176" cy="45658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94627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" name="Straight Connector 12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5" name="Rectangle 12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000000"/>
                </a:solidFill>
                <a:latin typeface="Gill Sans"/>
                <a:cs typeface="Gill Sans"/>
              </a:rPr>
              <a:t>Identifying variants in duplicated regions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D7147A-57AE-494F-9B8C-7D5B77AC5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82" y="1363254"/>
            <a:ext cx="8216900" cy="1701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12F40B-A799-2D4A-8DE1-9EEF1BF21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205" y="3065054"/>
            <a:ext cx="5673090" cy="348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5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Burrows-Wheeler Transform</a:t>
            </a:r>
          </a:p>
        </p:txBody>
      </p:sp>
      <p:sp>
        <p:nvSpPr>
          <p:cNvPr id="5" name="Rectangle 4"/>
          <p:cNvSpPr/>
          <p:nvPr/>
        </p:nvSpPr>
        <p:spPr>
          <a:xfrm>
            <a:off x="444931" y="1133699"/>
            <a:ext cx="864464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Gill Sans"/>
                <a:cs typeface="Gill Sans"/>
              </a:rPr>
              <a:t>String T: BANANA$</a:t>
            </a:r>
          </a:p>
          <a:p>
            <a:pPr marL="457200" indent="-45720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m=|T| (length of T)</a:t>
            </a:r>
          </a:p>
          <a:p>
            <a:pPr marL="457200" indent="-45720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T ends with a terminator character ($), lexicographically prior to all other characters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440097" y="2290406"/>
            <a:ext cx="864464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Gill Sans"/>
                <a:cs typeface="Gill Sans"/>
              </a:rPr>
              <a:t>Creating BWT(T)</a:t>
            </a:r>
          </a:p>
          <a:p>
            <a:pPr marL="342900" indent="-342900">
              <a:buAutoNum type="arabicPeriod"/>
            </a:pPr>
            <a:r>
              <a:rPr lang="en-US" dirty="0">
                <a:latin typeface="Gill Sans"/>
                <a:cs typeface="Gill Sans"/>
              </a:rPr>
              <a:t>Write down rotations of T</a:t>
            </a:r>
          </a:p>
          <a:p>
            <a:pPr marL="342900" indent="-342900">
              <a:buAutoNum type="arabicPeriod"/>
            </a:pPr>
            <a:r>
              <a:rPr lang="en-US" dirty="0">
                <a:latin typeface="Gill Sans"/>
                <a:cs typeface="Gill Sans"/>
              </a:rPr>
              <a:t>Sort the rows lexicographically to make BWM(T) (Burrows Wheeler Matrix)</a:t>
            </a:r>
          </a:p>
          <a:p>
            <a:pPr marL="342900" indent="-342900">
              <a:buAutoNum type="arabicPeriod"/>
            </a:pPr>
            <a:r>
              <a:rPr lang="en-US" dirty="0">
                <a:latin typeface="Gill Sans"/>
                <a:cs typeface="Gill Sans"/>
              </a:rPr>
              <a:t>The final column of BWM(T) gives BWT(T)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79286" y="3761605"/>
            <a:ext cx="835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Step 1: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11477" y="4130937"/>
            <a:ext cx="198545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B A 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</a:p>
          <a:p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latin typeface="Courier New"/>
                <a:cs typeface="Courier New"/>
              </a:rPr>
              <a:t>B A N A N A</a:t>
            </a:r>
          </a:p>
          <a:p>
            <a:r>
              <a:rPr lang="en-US" dirty="0">
                <a:latin typeface="Courier New"/>
                <a:cs typeface="Courier New"/>
              </a:rPr>
              <a:t>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latin typeface="Courier New"/>
                <a:cs typeface="Courier New"/>
              </a:rPr>
              <a:t>B A N A N</a:t>
            </a:r>
          </a:p>
          <a:p>
            <a:r>
              <a:rPr lang="en-US" dirty="0">
                <a:latin typeface="Courier New"/>
                <a:cs typeface="Courier New"/>
              </a:rPr>
              <a:t>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latin typeface="Courier New"/>
                <a:cs typeface="Courier New"/>
              </a:rPr>
              <a:t>B A N A</a:t>
            </a:r>
          </a:p>
          <a:p>
            <a:r>
              <a:rPr lang="en-US" dirty="0">
                <a:latin typeface="Courier New"/>
                <a:cs typeface="Courier New"/>
              </a:rPr>
              <a:t>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latin typeface="Courier New"/>
                <a:cs typeface="Courier New"/>
              </a:rPr>
              <a:t>B A N</a:t>
            </a:r>
          </a:p>
          <a:p>
            <a:r>
              <a:rPr lang="en-US" dirty="0">
                <a:latin typeface="Courier New"/>
                <a:cs typeface="Courier New"/>
              </a:rPr>
              <a:t>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latin typeface="Courier New"/>
                <a:cs typeface="Courier New"/>
              </a:rPr>
              <a:t>B A</a:t>
            </a:r>
          </a:p>
          <a:p>
            <a:r>
              <a:rPr lang="en-US" dirty="0">
                <a:latin typeface="Courier New"/>
                <a:cs typeface="Courier New"/>
              </a:rPr>
              <a:t>A 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latin typeface="Courier New"/>
                <a:cs typeface="Courier New"/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22556" y="3761605"/>
            <a:ext cx="835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Step 2: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54747" y="4130937"/>
            <a:ext cx="199285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latin typeface="Courier New"/>
                <a:cs typeface="Courier New"/>
              </a:rPr>
              <a:t>B A N A N A</a:t>
            </a:r>
          </a:p>
          <a:p>
            <a:r>
              <a:rPr lang="en-US" dirty="0">
                <a:latin typeface="Courier New"/>
                <a:cs typeface="Courier New"/>
              </a:rPr>
              <a:t>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latin typeface="Courier New"/>
                <a:cs typeface="Courier New"/>
              </a:rPr>
              <a:t>B A N A N</a:t>
            </a:r>
          </a:p>
          <a:p>
            <a:r>
              <a:rPr lang="en-US" dirty="0">
                <a:latin typeface="Courier New"/>
                <a:cs typeface="Courier New"/>
              </a:rPr>
              <a:t>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latin typeface="Courier New"/>
                <a:cs typeface="Courier New"/>
              </a:rPr>
              <a:t>B A N</a:t>
            </a:r>
          </a:p>
          <a:p>
            <a:r>
              <a:rPr lang="en-US" dirty="0">
                <a:latin typeface="Courier New"/>
                <a:cs typeface="Courier New"/>
              </a:rPr>
              <a:t>A 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latin typeface="Courier New"/>
                <a:cs typeface="Courier New"/>
              </a:rPr>
              <a:t>B</a:t>
            </a:r>
          </a:p>
          <a:p>
            <a:r>
              <a:rPr lang="en-US" dirty="0">
                <a:latin typeface="Courier New"/>
                <a:cs typeface="Courier New"/>
              </a:rPr>
              <a:t>B A 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</a:p>
          <a:p>
            <a:r>
              <a:rPr lang="en-US" dirty="0">
                <a:latin typeface="Courier New"/>
                <a:cs typeface="Courier New"/>
              </a:rPr>
              <a:t>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latin typeface="Courier New"/>
                <a:cs typeface="Courier New"/>
              </a:rPr>
              <a:t>B A N A</a:t>
            </a:r>
          </a:p>
          <a:p>
            <a:r>
              <a:rPr lang="en-US" dirty="0">
                <a:latin typeface="Courier New"/>
                <a:cs typeface="Courier New"/>
              </a:rPr>
              <a:t>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latin typeface="Courier New"/>
                <a:cs typeface="Courier New"/>
              </a:rPr>
              <a:t>B 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15238" y="4215175"/>
            <a:ext cx="381000" cy="188080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2164" y="6159204"/>
            <a:ext cx="27938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Gill Sans"/>
                <a:cs typeface="Gill Sans"/>
              </a:rPr>
              <a:t>BWT(T) = </a:t>
            </a:r>
            <a:r>
              <a:rPr lang="en-US" sz="2000" dirty="0">
                <a:latin typeface="Gill Sans"/>
                <a:cs typeface="Gill Sans"/>
              </a:rPr>
              <a:t>ANNB$AA</a:t>
            </a:r>
            <a:endParaRPr lang="en-US" sz="20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18434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11" grpId="0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Relationship to suffix arrays</a:t>
            </a:r>
          </a:p>
        </p:txBody>
      </p:sp>
      <p:sp>
        <p:nvSpPr>
          <p:cNvPr id="5" name="Rectangle 4"/>
          <p:cNvSpPr/>
          <p:nvPr/>
        </p:nvSpPr>
        <p:spPr>
          <a:xfrm>
            <a:off x="444931" y="1133699"/>
            <a:ext cx="864464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Gill Sans"/>
                <a:cs typeface="Gill Sans"/>
              </a:rPr>
              <a:t>String T: BANANA$</a:t>
            </a:r>
          </a:p>
        </p:txBody>
      </p:sp>
      <p:sp>
        <p:nvSpPr>
          <p:cNvPr id="6" name="Rectangle 5"/>
          <p:cNvSpPr/>
          <p:nvPr/>
        </p:nvSpPr>
        <p:spPr>
          <a:xfrm>
            <a:off x="440097" y="1700483"/>
            <a:ext cx="864464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Gill Sans"/>
                <a:cs typeface="Gill Sans"/>
              </a:rPr>
              <a:t>Creating </a:t>
            </a:r>
            <a:r>
              <a:rPr lang="en-US" sz="3200" b="1" dirty="0" err="1">
                <a:latin typeface="Gill Sans"/>
                <a:cs typeface="Gill Sans"/>
              </a:rPr>
              <a:t>SuffixArray</a:t>
            </a:r>
            <a:r>
              <a:rPr lang="en-US" sz="3200" b="1" dirty="0">
                <a:latin typeface="Gill Sans"/>
                <a:cs typeface="Gill Sans"/>
              </a:rPr>
              <a:t>(T)</a:t>
            </a:r>
          </a:p>
          <a:p>
            <a:pPr marL="342900" indent="-342900">
              <a:buAutoNum type="arabicPeriod"/>
            </a:pPr>
            <a:r>
              <a:rPr lang="en-US" dirty="0">
                <a:latin typeface="Gill Sans"/>
                <a:cs typeface="Gill Sans"/>
              </a:rPr>
              <a:t>Write T’s suffixes, note the starting index of each suffix</a:t>
            </a:r>
          </a:p>
          <a:p>
            <a:pPr marL="342900" indent="-342900">
              <a:buAutoNum type="arabicPeriod"/>
            </a:pPr>
            <a:r>
              <a:rPr lang="en-US" dirty="0">
                <a:latin typeface="Gill Sans"/>
                <a:cs typeface="Gill Sans"/>
              </a:rPr>
              <a:t>Sort lexicographically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32635" y="3069286"/>
            <a:ext cx="10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BWM(T)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86792" y="3069286"/>
            <a:ext cx="150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"/>
                <a:cs typeface="Gill Sans"/>
              </a:rPr>
              <a:t>SuffixArray</a:t>
            </a:r>
            <a:r>
              <a:rPr lang="en-US" dirty="0">
                <a:latin typeface="Gill Sans"/>
                <a:cs typeface="Gill Sans"/>
              </a:rPr>
              <a:t>(T)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29293" y="3077369"/>
            <a:ext cx="1882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Suffix given by SA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45382" y="3438618"/>
            <a:ext cx="199285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latin typeface="Courier New"/>
                <a:cs typeface="Courier New"/>
              </a:rPr>
              <a:t>B A N A N A</a:t>
            </a:r>
          </a:p>
          <a:p>
            <a:r>
              <a:rPr lang="en-US" b="1" dirty="0">
                <a:latin typeface="Courier New"/>
                <a:cs typeface="Courier New"/>
              </a:rPr>
              <a:t>A 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latin typeface="Courier New"/>
                <a:cs typeface="Courier New"/>
              </a:rPr>
              <a:t>B A N A N</a:t>
            </a:r>
          </a:p>
          <a:p>
            <a:r>
              <a:rPr lang="en-US" b="1" dirty="0">
                <a:latin typeface="Courier New"/>
                <a:cs typeface="Courier New"/>
              </a:rPr>
              <a:t>A N A 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latin typeface="Courier New"/>
                <a:cs typeface="Courier New"/>
              </a:rPr>
              <a:t>B A N</a:t>
            </a:r>
          </a:p>
          <a:p>
            <a:r>
              <a:rPr lang="en-US" b="1" dirty="0">
                <a:latin typeface="Courier New"/>
                <a:cs typeface="Courier New"/>
              </a:rPr>
              <a:t>A N A N A 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latin typeface="Courier New"/>
                <a:cs typeface="Courier New"/>
              </a:rPr>
              <a:t>B</a:t>
            </a:r>
          </a:p>
          <a:p>
            <a:r>
              <a:rPr lang="en-US" b="1" dirty="0">
                <a:latin typeface="Courier New"/>
                <a:cs typeface="Courier New"/>
              </a:rPr>
              <a:t>B A N A N A 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</a:p>
          <a:p>
            <a:r>
              <a:rPr lang="en-US" b="1" dirty="0">
                <a:latin typeface="Courier New"/>
                <a:cs typeface="Courier New"/>
              </a:rPr>
              <a:t>N A 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r>
              <a:rPr lang="en-US" dirty="0">
                <a:latin typeface="Courier New"/>
                <a:cs typeface="Courier New"/>
              </a:rPr>
              <a:t>B A N A</a:t>
            </a:r>
          </a:p>
          <a:p>
            <a:r>
              <a:rPr lang="en-US" b="1" dirty="0">
                <a:latin typeface="Courier New"/>
                <a:cs typeface="Courier New"/>
              </a:rPr>
              <a:t>N A N A 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dirty="0">
                <a:latin typeface="Courier New"/>
                <a:cs typeface="Courier New"/>
              </a:rPr>
              <a:t>B 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13094" y="3438618"/>
            <a:ext cx="199285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</a:p>
          <a:p>
            <a:r>
              <a:rPr lang="en-US" dirty="0">
                <a:latin typeface="Courier New"/>
                <a:cs typeface="Courier New"/>
              </a:rPr>
              <a:t>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endParaRPr lang="en-US" dirty="0"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endParaRPr lang="en-US" dirty="0"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A 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endParaRPr lang="en-US" dirty="0"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B A 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</a:p>
          <a:p>
            <a:r>
              <a:rPr lang="en-US" dirty="0">
                <a:latin typeface="Courier New"/>
                <a:cs typeface="Courier New"/>
              </a:rPr>
              <a:t>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 </a:t>
            </a:r>
            <a:endParaRPr lang="en-US" dirty="0"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N A N A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$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3383" y="3438618"/>
            <a:ext cx="3231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6</a:t>
            </a:r>
          </a:p>
          <a:p>
            <a:r>
              <a:rPr lang="en-US" dirty="0">
                <a:latin typeface="Courier New"/>
                <a:cs typeface="Courier New"/>
              </a:rPr>
              <a:t>5</a:t>
            </a:r>
          </a:p>
          <a:p>
            <a:r>
              <a:rPr lang="en-US" dirty="0">
                <a:latin typeface="Courier New"/>
                <a:cs typeface="Courier New"/>
              </a:rPr>
              <a:t>3</a:t>
            </a:r>
          </a:p>
          <a:p>
            <a:r>
              <a:rPr lang="en-US" dirty="0">
                <a:latin typeface="Courier New"/>
                <a:cs typeface="Courier New"/>
              </a:rPr>
              <a:t>1</a:t>
            </a:r>
          </a:p>
          <a:p>
            <a:r>
              <a:rPr lang="en-US" dirty="0">
                <a:latin typeface="Courier New"/>
                <a:cs typeface="Courier New"/>
              </a:rPr>
              <a:t>0</a:t>
            </a:r>
          </a:p>
          <a:p>
            <a:r>
              <a:rPr lang="en-US" dirty="0">
                <a:latin typeface="Courier New"/>
                <a:cs typeface="Courier New"/>
              </a:rPr>
              <a:t>4</a:t>
            </a:r>
          </a:p>
          <a:p>
            <a:r>
              <a:rPr lang="en-US" dirty="0">
                <a:latin typeface="Courier New"/>
                <a:cs typeface="Courier New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56661" y="5882640"/>
            <a:ext cx="1386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BWT(T)[</a:t>
            </a:r>
            <a:r>
              <a:rPr lang="en-US" dirty="0" err="1">
                <a:latin typeface="Gill Sans"/>
                <a:cs typeface="Gill Sans"/>
              </a:rPr>
              <a:t>i</a:t>
            </a:r>
            <a:r>
              <a:rPr lang="en-US" dirty="0">
                <a:latin typeface="Gill Sans"/>
                <a:cs typeface="Gill Sans"/>
              </a:rPr>
              <a:t>] =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3383" y="5738705"/>
            <a:ext cx="233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T[SA[</a:t>
            </a:r>
            <a:r>
              <a:rPr lang="en-US" dirty="0" err="1">
                <a:latin typeface="Gill Sans"/>
                <a:cs typeface="Gill Sans"/>
              </a:rPr>
              <a:t>i</a:t>
            </a:r>
            <a:r>
              <a:rPr lang="en-US" dirty="0">
                <a:latin typeface="Gill Sans"/>
                <a:cs typeface="Gill Sans"/>
              </a:rPr>
              <a:t>]-1]     if SA[</a:t>
            </a:r>
            <a:r>
              <a:rPr lang="en-US" dirty="0" err="1">
                <a:latin typeface="Gill Sans"/>
                <a:cs typeface="Gill Sans"/>
              </a:rPr>
              <a:t>i</a:t>
            </a:r>
            <a:r>
              <a:rPr lang="en-US" dirty="0">
                <a:latin typeface="Gill Sans"/>
                <a:cs typeface="Gill Sans"/>
              </a:rPr>
              <a:t>]&gt;0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3383" y="6075771"/>
            <a:ext cx="248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$                  if SA[</a:t>
            </a:r>
            <a:r>
              <a:rPr lang="en-US" dirty="0" err="1">
                <a:latin typeface="Gill Sans"/>
                <a:cs typeface="Gill Sans"/>
              </a:rPr>
              <a:t>i</a:t>
            </a:r>
            <a:r>
              <a:rPr lang="en-US" dirty="0">
                <a:latin typeface="Gill Sans"/>
                <a:cs typeface="Gill Sans"/>
              </a:rPr>
              <a:t>]==0</a:t>
            </a:r>
          </a:p>
        </p:txBody>
      </p:sp>
      <p:sp>
        <p:nvSpPr>
          <p:cNvPr id="19" name="Left Brace 18"/>
          <p:cNvSpPr/>
          <p:nvPr/>
        </p:nvSpPr>
        <p:spPr>
          <a:xfrm>
            <a:off x="4366377" y="5714513"/>
            <a:ext cx="164669" cy="768533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AC7BD0-AB37-A64B-825A-30C33DACA383}"/>
              </a:ext>
            </a:extLst>
          </p:cNvPr>
          <p:cNvSpPr/>
          <p:nvPr/>
        </p:nvSpPr>
        <p:spPr>
          <a:xfrm>
            <a:off x="3057235" y="3513875"/>
            <a:ext cx="381000" cy="188080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7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9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0" y="34650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atin typeface="Gill Sans"/>
                <a:cs typeface="Gill Sans"/>
              </a:rPr>
              <a:t>BWT for compression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191" y="1369999"/>
            <a:ext cx="76286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BWT is </a:t>
            </a:r>
            <a:r>
              <a:rPr lang="en-US" sz="2000" b="1" dirty="0">
                <a:latin typeface="Gill Sans"/>
                <a:cs typeface="Gill Sans"/>
              </a:rPr>
              <a:t>reversible</a:t>
            </a:r>
            <a:r>
              <a:rPr lang="en-US" sz="2000" dirty="0">
                <a:latin typeface="Gill Sans"/>
                <a:cs typeface="Gill Sans"/>
              </a:rPr>
              <a:t>, necessary for compression (we can reconstruct T from BWT(T) 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BWT(T) has same length as T, so not immediately clear where compression comes in.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BUT BWT often brings similar characters together, easier to shrink with run length encoding methods, e.g. bzip2</a:t>
            </a:r>
          </a:p>
        </p:txBody>
      </p:sp>
      <p:sp>
        <p:nvSpPr>
          <p:cNvPr id="6" name="Rectangle 5"/>
          <p:cNvSpPr/>
          <p:nvPr/>
        </p:nvSpPr>
        <p:spPr>
          <a:xfrm>
            <a:off x="2403786" y="3443411"/>
            <a:ext cx="40396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Gill Sans"/>
                <a:cs typeface="Gill Sans"/>
              </a:rPr>
              <a:t>BWT(BANANA$) = </a:t>
            </a:r>
            <a:r>
              <a:rPr lang="en-US" sz="2000" dirty="0">
                <a:latin typeface="Gill Sans"/>
                <a:cs typeface="Gill Sans"/>
              </a:rPr>
              <a:t>ANNB$AA</a:t>
            </a:r>
            <a:endParaRPr lang="en-US" sz="2000" b="1" dirty="0">
              <a:latin typeface="Gill Sans"/>
              <a:cs typeface="Gill San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12245" y="4078984"/>
            <a:ext cx="68998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Gill Sans"/>
                <a:cs typeface="Gill Sans"/>
              </a:rPr>
              <a:t>BWT(tomorrow and tomorrow and tomorrow) = </a:t>
            </a:r>
            <a:r>
              <a:rPr lang="en-US" sz="2000" dirty="0" err="1">
                <a:latin typeface="Gill Sans"/>
                <a:cs typeface="Gill Sans"/>
              </a:rPr>
              <a:t>wwwdd</a:t>
            </a:r>
            <a:r>
              <a:rPr lang="en-US" sz="2000" dirty="0">
                <a:latin typeface="Gill Sans"/>
                <a:cs typeface="Gill Sans"/>
              </a:rPr>
              <a:t> </a:t>
            </a:r>
            <a:r>
              <a:rPr lang="en-US" sz="2000" dirty="0" err="1">
                <a:latin typeface="Gill Sans"/>
                <a:cs typeface="Gill Sans"/>
              </a:rPr>
              <a:t>nnoooaatttmmmrrrrrrooo</a:t>
            </a:r>
            <a:r>
              <a:rPr lang="en-US" sz="2000" dirty="0">
                <a:latin typeface="Gill Sans"/>
                <a:cs typeface="Gill Sans"/>
              </a:rPr>
              <a:t> $</a:t>
            </a:r>
            <a:r>
              <a:rPr lang="en-US" sz="2000" dirty="0" err="1">
                <a:latin typeface="Gill Sans"/>
                <a:cs typeface="Gill Sans"/>
              </a:rPr>
              <a:t>ooo</a:t>
            </a:r>
            <a:endParaRPr lang="en-US" sz="20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71437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15210</TotalTime>
  <Words>4897</Words>
  <Application>Microsoft Macintosh PowerPoint</Application>
  <PresentationFormat>On-screen Show (4:3)</PresentationFormat>
  <Paragraphs>870</Paragraphs>
  <Slides>68</Slides>
  <Notes>33</Notes>
  <HiddenSlides>4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8" baseType="lpstr">
      <vt:lpstr>Arial</vt:lpstr>
      <vt:lpstr>Calibri</vt:lpstr>
      <vt:lpstr>Cambria Math</vt:lpstr>
      <vt:lpstr>Courier New</vt:lpstr>
      <vt:lpstr>Gill Sans</vt:lpstr>
      <vt:lpstr>Gill Sans MT</vt:lpstr>
      <vt:lpstr>Harding</vt:lpstr>
      <vt:lpstr>Lucida Grande</vt:lpstr>
      <vt:lpstr>Monospace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Gymrek</dc:creator>
  <cp:lastModifiedBy>Gymrek, Melissa</cp:lastModifiedBy>
  <cp:revision>248</cp:revision>
  <dcterms:created xsi:type="dcterms:W3CDTF">2017-01-26T19:32:25Z</dcterms:created>
  <dcterms:modified xsi:type="dcterms:W3CDTF">2021-05-05T05:32:21Z</dcterms:modified>
</cp:coreProperties>
</file>