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0"/>
  </p:notesMasterIdLst>
  <p:sldIdLst>
    <p:sldId id="317" r:id="rId2"/>
    <p:sldId id="455" r:id="rId3"/>
    <p:sldId id="262" r:id="rId4"/>
    <p:sldId id="264" r:id="rId5"/>
    <p:sldId id="263" r:id="rId6"/>
    <p:sldId id="411" r:id="rId7"/>
    <p:sldId id="399" r:id="rId8"/>
    <p:sldId id="400" r:id="rId9"/>
    <p:sldId id="403" r:id="rId10"/>
    <p:sldId id="404" r:id="rId11"/>
    <p:sldId id="405" r:id="rId12"/>
    <p:sldId id="406" r:id="rId13"/>
    <p:sldId id="429" r:id="rId14"/>
    <p:sldId id="430" r:id="rId15"/>
    <p:sldId id="432" r:id="rId16"/>
    <p:sldId id="431" r:id="rId17"/>
    <p:sldId id="456" r:id="rId18"/>
    <p:sldId id="457" r:id="rId19"/>
    <p:sldId id="410" r:id="rId20"/>
    <p:sldId id="407" r:id="rId21"/>
    <p:sldId id="408" r:id="rId22"/>
    <p:sldId id="409" r:id="rId23"/>
    <p:sldId id="296" r:id="rId24"/>
    <p:sldId id="458" r:id="rId25"/>
    <p:sldId id="459" r:id="rId26"/>
    <p:sldId id="460" r:id="rId27"/>
    <p:sldId id="414" r:id="rId28"/>
    <p:sldId id="415" r:id="rId29"/>
    <p:sldId id="438" r:id="rId30"/>
    <p:sldId id="436" r:id="rId31"/>
    <p:sldId id="309" r:id="rId32"/>
    <p:sldId id="461" r:id="rId33"/>
    <p:sldId id="273" r:id="rId34"/>
    <p:sldId id="417" r:id="rId35"/>
    <p:sldId id="418" r:id="rId36"/>
    <p:sldId id="274" r:id="rId37"/>
    <p:sldId id="437" r:id="rId38"/>
    <p:sldId id="419" r:id="rId39"/>
    <p:sldId id="462" r:id="rId40"/>
    <p:sldId id="420" r:id="rId41"/>
    <p:sldId id="277" r:id="rId42"/>
    <p:sldId id="427" r:id="rId43"/>
    <p:sldId id="428" r:id="rId44"/>
    <p:sldId id="275" r:id="rId45"/>
    <p:sldId id="463" r:id="rId46"/>
    <p:sldId id="279" r:id="rId47"/>
    <p:sldId id="443" r:id="rId48"/>
    <p:sldId id="464" r:id="rId49"/>
    <p:sldId id="335" r:id="rId50"/>
    <p:sldId id="359" r:id="rId51"/>
    <p:sldId id="286" r:id="rId52"/>
    <p:sldId id="439" r:id="rId53"/>
    <p:sldId id="423" r:id="rId54"/>
    <p:sldId id="424" r:id="rId55"/>
    <p:sldId id="440" r:id="rId56"/>
    <p:sldId id="298" r:id="rId57"/>
    <p:sldId id="421" r:id="rId58"/>
    <p:sldId id="442" r:id="rId59"/>
    <p:sldId id="361" r:id="rId60"/>
    <p:sldId id="468" r:id="rId61"/>
    <p:sldId id="466" r:id="rId62"/>
    <p:sldId id="362" r:id="rId63"/>
    <p:sldId id="284" r:id="rId64"/>
    <p:sldId id="338" r:id="rId65"/>
    <p:sldId id="378" r:id="rId66"/>
    <p:sldId id="300" r:id="rId67"/>
    <p:sldId id="292" r:id="rId68"/>
    <p:sldId id="465" r:id="rId69"/>
    <p:sldId id="288" r:id="rId70"/>
    <p:sldId id="293" r:id="rId71"/>
    <p:sldId id="295" r:id="rId72"/>
    <p:sldId id="307" r:id="rId73"/>
    <p:sldId id="310" r:id="rId74"/>
    <p:sldId id="398" r:id="rId75"/>
    <p:sldId id="301" r:id="rId76"/>
    <p:sldId id="302" r:id="rId77"/>
    <p:sldId id="425" r:id="rId78"/>
    <p:sldId id="426" r:id="rId7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70"/>
    <p:restoredTop sz="72601"/>
  </p:normalViewPr>
  <p:slideViewPr>
    <p:cSldViewPr snapToGrid="0" snapToObjects="1">
      <p:cViewPr varScale="1">
        <p:scale>
          <a:sx n="79" d="100"/>
          <a:sy n="79" d="100"/>
        </p:scale>
        <p:origin x="85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3-19T17:08:55.393"/>
    </inkml:context>
    <inkml:brush xml:id="br0">
      <inkml:brushProperty name="width" value="0.15875" units="cm"/>
      <inkml:brushProperty name="height" value="0.15875" units="cm"/>
      <inkml:brushProperty name="color" value="#4472C4"/>
    </inkml:brush>
  </inkml:definitions>
  <inkml:trace contextRef="#ctx0" brushRef="#br0">28011 18574 3968,'0'0'88,"0"0"16,0 0 8,0 0 0,0 0-112,0 0 0,0 0 0,0 0 0,0 0 176,0 0 16,0 0 0,0 0 0,0 0-80,0 0-16,0 0 0,0 0 0,0 0 0,0 0 0,0 0 0,0 0 0,0 0 16,0 0 0,0 0 0,0 0 0,0 0 64,0 0 16,0 0 0,0 0 0,0 0-8,0 0 0,0 0 0,0 0 0,0 0-64,0 0-16,0 0 0,0 0 0,0 0-24,0 0-8,0 0 0,0 0 0,0 0-8,0 0-64,0 0 96,0 0-32,0 0 56,0 0 8,0 0 0,0 0 0,0 0-8,0 0 0,0 0 0,0 0 0,0 0 8,0 0 8,0 0 0,0 0 0,0 0-24,0 0-8,0 0 0,0 0 0,0 0 0,0 0 0,0-13 0,0 13 0,0-13-24,0-1-8,13 14 0,-13-13 0,0 0-8,0 13 0,13-14 0,-13 2 0,0-2-64,0 14 64,0-13-64,0-1 64,0 1-64,0 1 80,14-2-80,-14 1 80,13-1-80,-13 1 64,0 0-64,0 0 64,14 0-64,-14-14 0,0 14 0,0 0 64,0 0-64,0-1 0,13-13 0,-13 14 0,0 1 0,0-2 0,12 1 0,-12-1 64,0-11-64,0 11 0,0 1 0,0-1 0,14 1 0,-14-13 0,0 13 0,13-1 0,-13 1 0,14 0 0,-14-1 0,0-12 64,0 13-64,0-1 0,0-11 0,13 11 0,-13 1 0,0-1 0,0 1 0,12 0 0,-12 0 0,0-14 0,0 14 0,0 0 64,14 0-64,-14 0 0,0-1 0,0 1 64,0-14-64,13 15 0,-13-2 0,0 1 0,0-1 0,14 1 0,-14-13 0,13 13 64,-13-1-64,0-12 0,13 13 0,-13 0 0,13-1 0,-13-12 0,13 13 0,-13 0 0,14-1 0,-14 1 0,0 0 0,13-1 0,-13-12 0,13 13 0,-13-1 0,14 1 64,-14 1-64,12-2 0,-12-13 0,0 14 0,14 0 0,-1-13 0,-13 12 0,14 1 0,-14-13 0,13 13 0,-13-14 0,12 13 0,-12 1 0,14-13 0,-14 13 0,13-1 64,-13-12-64,14 13 0,-14 0 0,13-14 64,-13 14-64,13 0 0,-13 0 0,13-14 0,0 14 0,-13-1 0,14-12 72,-14 13-72,13-1 0,0-11 0,-13 11 0,13 1 0,0-1 0,-13 1 64,14 0-64,-1 0 0,-13 0 0,13-14 64,1 27-64,-14-26 0,12 13 0,-12-1 64,14 1-64,-14 0 0,13-1 0,-13 2 64,14 12-64,-14-14 0,0 1 64,13-1-64,-1 1 64,-12 1-64,14-2 72,-1 1-72,-13-1 96,14 1-96,-1 0 120,0 0-32,0 0-8,-13-1 0,13 1-80,1 0 96,-14 13-96,13-13 96,-13 0-96,0 13 64,13-14-64,0 1 64,-13 13-64,13-14 64,-13 1-64,14 13 64,-14-12-64,13-2 0,-13 14 0,13-13 0,1 13 0,-2-14 64,-12 1-64,14 1 64,-14 12-64,13-14 96,-13 14-96,14-13 96,-14 13-96,13-14 64,-13 1-64,0 13 64,0 0-64,12 0 64,2-13-64,-14 0 64,13 13-64,-13 0 0,14-13 0,-14 13 64,13-14-64,-13 14 0,0 0 0,13-13 64,-13 13-64,13-13 0,-13 13 0,13-14 64,-13 14-64,0 0 0,14-12 72,-14 12-72,13 0 64,-13-14-64,13 14 64,-13 0-64,0 0 0,0-13 64,13-1-64,0 14 0,1-13 160,-1 13 0,-13 0 0,0-12 0,14 12-160,-14 0 64,13 0-64,-13 0 0,12-14 0,-12 14-120,14 0 24,-14-13 0,13 13 96,1-14 128,-14 14-24,13 0-8,-13-13-96,13 13 0,0 0 0,-13-13-80,0 13 80,13 0 0,1-13 80,-14 13-80,13-13 88,-13 13-88,0 0 96,13 0-96,-13 0 80,0 0-80,0 0 64,26-14-64,-26 14 0,0 0 64,0 0-64,14-13 0,-1 13 64,0 0-64,-13-13 0,14 13 63,-14 0-63,0 0 64,12 0-64,-12 0 64,14-13-64,-14 13 64,0 0-64,13 0 64,-13 0-64,0 0 80,0 0-80,14 0 80,-14 0-80,0 0 96,0 0-96,13 0 96,-1 0-96,-12 0 0,0 0 0,14-13 64,-1 13-64,-13 0 0,14 0 72,-14 0-72,0 0 64,13 0-64,-13 0 80,0 0-80,0 0 0,13 0 0,0 0 0,-13 0 0,13 0 136,-13 0 8,0 0 0,14 0 0,-14-14-144,0 14 0,0 0 0,13 0 0,0 0 0,-13 0-152,13 0 32,-13 14 8,0-14 184,13 0 40,-13 0 8,0 0 0,0 0-120,14 0-104,-1 0 16,-13 0 8,0 0 80,0 0 0,0 0 64,13 0-64,-13 0 0,14 0 72,-14 13-72,12-13 0,-12 0 96,0 0-96,0 0 96,14 0-96,-14 0 64,0 0-64,13 0 0,-13 13 0,0-13 0,14 0 80,-14 0-80,0 0 64,0 0-64,13 0 0,-13 13 72,0-13-72,0 0 64,0 13-64,12-13 64,-12 14-64,0-14 64,0 0-64,0 13 80,14 0-80,-14-13 72,0 0-72,0 13 64,13-13-64,-13 13 72,0-13-72,0 0 80,14 0-80,-14 0 64,0 0-64,0 14 0,0-1 0,0-13 0,0 14 64,0-14-64,0 0 0,0 0 0,0 12 0,13-12 0,-13 13 0,13-13 0,-13 14 0,0-14 64,0 13-64,13-13 0,-13 14 72,0-14-72,0 0 64,13 12-64,-13-12 0,0 0 0,0 14 0,0-14 0,0 13 0,14-13 0,-14 13 0,0-13 0,0 0 0,0 14 0,0-14 0,13 13 0,-13-13 0,0 0 0,13 13 0,-13-13 0,13 13 0,-13-13 0,0 0 0,13 13 0,-13-13 0,0 0 0,0 14 0,14-14 0,-14 13 0,0-13 0,0 0 0,13 14 0,-13-14 0,14 0 64,-14 0-64,0 12 0,0-12 0,0 0 0,0 0 0,0 0 0,0 0-112,0 0 40,13 13 8,-1-13 64,-12 14 96,0-14-16,0 13-8,14-13-72,-14 0 0,0 0 0,0 0 0,0 14 0,13-2 0,-13-12 0,0 0 0,0 13 0,0-13 0,0 0 0,0 0 0,0 14 0,0-14 0,0 0-112,14 13 40,-14-13 72,0 0 88,0 0-24,13 14 0,-13-14-64,0 0 0,0 0 0,12 13 0,-12-13 0,14 13 0,-14-13 0,0 13 0,0-13 0,0 13 0,13-13 0,-13 14 0,0-14 0,0 13 0,0-13 0,0 0 0,0 13 0,14 0 0,-14-13 0,0 0 0,0 0 0,0 0 0,0 0 0,13 13 0,-13 1 0,0-14 0,0 0 0,13 0 0,-13 0 0,0 13 0,13 1 0,-13-14 0,0 0 64,0 0-64,0 0 64,13 12-64,-26 1 0,26 1 0,-13-14 0,0 0 0,0 13 0,14 1 0,-14-14 0,0 0 0,0 12 0,0-12 0,0 0 0,13 0 0,-13 14 0,0-14 0,0 0 0,0 0 0,13 13 0,-13 0 0,0-13 0,0 0 0,0 14 0,14-1 0,-14-13 0,0 0 0,0 13 0,0-13 0,0 13 0,0-13 0,12 13 0,-12 1 0,0-14 0,14 0 0,-14 13 0,0-13 0,0 0 0,0 13 0,0-13 0,0 0 0,0 13 0,0-13 0,13 13 0,-13-13 0,0 0 0,0 14 0,0-1 0,14-13 0,-14 0 0,0 14 0,0-14 0,0 12 0,0 1 0,0-13 0,0 0 0,13 14 0,-13-14 0,0 13 0,0-13 0,0 0 0,12 14 0,-12-2 0,0-12 0,0 0 0,0 0 0,0 14 0,14-1 0,-14-13 0,0 0 0,0 13 0,13-13 0,-13 14 0,0-14 0,0 13 0,0-13 0,14 13 0,-14-13 0,0 13 0,0 0 0,0-13 0,0 0 0,13 14 0,-13-14 0,0 0 0,0 13 0,0 0 0,0-13 0,0 0 0,0 0 0,13 13 0,-13-13-88,0 13-8,0-13 0,0 0 0,13 0 160,-13 14 24,0-1 8,0-13 0,0 0-96,0 14 0,0-2 0,13-12 0,-13 0 0,0 13-136,0-13 32,0 14 8,14-14 96,-14 13 128,0-13-24,0 14-8,0-14-96,0 0 0,0 13 0,0-13 0,0 0 0,0 13 0,13-13 0,-13 13 0,0-13 0,0 13 0,0-13 0,0 0 0,0 14 0,0-14 0,0 13 64,0-13-64,0 13 0,0-13 0,0 13 0,13-13 0,-13 13 0,0-13 0,0 14 0,0-14 0,13 0 0,-13 0 0,0 0 0,-13 13 0,13-13 0,13 0 0,-13 14 0,0-2 0,0-12 0,0 0 0,0 13 0,0-13 0,0 0 0,0 0 0,0 0 0,13 14 0,-13-14 0,0 0 0,0 13 0,0-13 0,0 14 0,0-14 0,0 0 0,14 0 0,-14 12 0,0-12 0,0 0 0,0 0 0,0 0 0,13 14 0,-13-14 0,0 13 0,-13-13 0,13 0 0,0 0 0,0 0 0,13 13 0,-13-13 0,0 14 0,0-14 0,0 13 0,13 0 0,-13-13 0,0 0 0,0 0 0,0 0 0,0 0 0,14 13 0,-14-13 0,0 0 0,0 0 0,0 13 0,0-13 0,0 0 0,0 0 0,0 14 0,0-1 0,0-13 0,0 0 0,12 13 0,-12-13 0,0 13 0,0-13 0,0 13 0,0-13 0,0 0 0,0 0 0,14 14 0,-14-14 0,0 0 0,0 0 0,13 13 0,-13 1 0,0-14 0,0 0 0,0 12 0,0-12 0,0 13-128,0-13 24,0 0 8,0 14 96,0-14 128,0 0-24,0 0-8,0 0-96,0 13 0,0 1 0,0-14 0,0 0 0,0 12 0,0-12 0,14 14 0,-14-14 0,0 0 0,0 0 0,0 13 0,0-13 0,0 0 0,0 0 0,0 13 0,13 1 0,-13-14 0,0 13 0,0 0 0,0-13 0,0 0 0,0 0 0,0 13 0,0-13 0,0 13 0,0-13 0,0 0 0,12 14 0,-12-14 0,0 13 0,0-13 0,0 0 0,0 0 0,0 0 0,0 0 0,0 0 0,0 13 0,14-13 0,-28 13 0,14-13 0,0 13 0,0-13 0,0 0 0,0 14 0,0-14 0,0 0 0,14 0 0,-14 13 0,0-13 0,0 14 64,0-14-64,0 0 0,0 0 0,0 0 0,13 12 0,-13-12 0,0 0 0,0 0 0,0 13 0,0-13 0,0 14 0,0-14 0,0 0 0,0 13 0,0-13 0,0 0 0,0 0 0,0 14 0,0-2 0,0-12 0,0 0 0,0 14 0,0-14 0,0 0 0,0 0 0,14 13 128,-14-13 0,0 0 0,0 0 0,0 0-208,0 0-40,0 0-8,0 13 0,0-13 128,0 14 0,0-14 0,0 13 0,0-13 80,0 0 40,0 0 8,0 0 0,0 0-208,0 13-40,0-13-8,0 13 0,0-13 128,0 0 0,0 13 0,13-13-72,-13 14 72,0-14 0,0 0 0,0 0 0,0 13 0,0-13 0,0 0 0,0 0 0,0 14 136,0-14-8,0 0 0,0 0 0,0 12-200,0-12-48,0 0-8,0 0 0,0 0 128,0 0 0,0 13 0,0-13 0,13 14 80,-13-14 40,-13 0 8,26 0 0,-13 13-208,0-13-40,0 0-8,0 0 0,0 0 208,0 0 40,0 14 8,0-14 0,0 12-208,0-12-40,0 0-8,0 0 0,0 0 208,0 0 40,0 0 8,0 0 0,0 0-128,0 13 0,0 1 0,0-1 0,0-13-80,0 0-40,0 0-8,0 14 0,0-14 208,0 0 40,0 0 8,0 0 0,0 0-208,0 0-40,0 13-8,0 0 0,0-13 128,0 0 0,0 0 0,0 13 0,0-13 80,0 0 40,0 0 8,0 0 0,0 0-192,0 0-40,0 13-8,0 1 0,0-14 112,0 0 0,0 0 0,0 0 0,0 13 0,0-13 0,0 0 0,0 0 0,0 0 0,0 0 0,0 0-64,0 13 64,0-13 80,0 0 40,0 0 8,0 13 0,0-13-208,0 0-40,0 0-8,0 0 0,0 0 128,0 13 0,0-13 0,0 0 80,0 0-80,0 0 0,0 0 0,0 0-88,0 0 88,0 0 0,0 0 0,0 0 0,0 0 88,0 0 32,0 0 8,0 14 0,0-14-208,0 0-40,0 0-8,0 0 0,0 0 128,0 0 0,0 0 0,0 13 0,0-13 80,0 0 40,0 0 8,13 0 0,-13 0-208,0 0-40,0 14-8,0-14 0,0 0 208,0 0 40,0 0 8,0 0 0,0 0-208,0 0-40,0 0-8,0 12 0,0-12 128,0 0 0,0 0 0,0 0 0,0 0 0,0 0 0,0 13 0,0-13 0,0 0 0,0 0 0,0 0 0,13 14 0,-13-14 0,0 0 0,0 0 0,0 0 0,0 0 0,0 0 0,0 0 0,0 13 0,-13-13 0,13 0 0,0 0 0,0 14 0,0-2 0,0-12 0,0 0 0,0 0 0,0 0 0,0 0 0,0 0 0,13 14 0,-13-14 0,0 0 0,0 0 0,0 13 0,0-13 0,0 0 0,0 0 0,0 0 0,0 0 0,0 0 0,0 13 0,0-13 0,0 14 80,0-14 40,0 0 8,0 0 0,0 0-208,0 0-40,0 0-8,0 0 0,0 0 128,0 0 0,0 13 0,0 0 0,0-13 80,0 0 40,0 0 8,0 0 0,0 13-208,0-13-40,0 0-8,0 0 0,0 0 208,0 0 40,0 0 8,0 0 0,0 0-200,0 0-40,0 0-8,0 0 0,0 0 200,0 0 40,0 0 8,0 0 0,0 0-128,0 0 0,0 0 0,0 13 0,0-13-120,0 0-16,0 0-8,14 0 0,-14 0-40,0 0-8,0 0 0,0 0 0,0 0-816,13 0-168,-13-13-31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3-19T17:22:52.097"/>
    </inkml:context>
    <inkml:brush xml:id="br0">
      <inkml:brushProperty name="width" value="0.15875" units="cm"/>
      <inkml:brushProperty name="height" value="0.15875" units="cm"/>
      <inkml:brushProperty name="color" value="#3165BB"/>
    </inkml:brush>
  </inkml:definitions>
  <inkml:trace contextRef="#ctx0" brushRef="#br0">29317 16718 3824,'0'0'80,"0"0"16,0 0 8,14-13 16,-14 13-120,0 0 0,12-13 0,-12-1 0,0 14 192,14-13 24,-14 0 0,0 13 0,13-13-8,-13 13 0,0 0 0,0-13 0,13-1-48,-13 14 0,0-13-8,0 13 0,14-13 0,-14 13 0,0 0 0,0 0 0,0-14-16,0 14 0,0 0 0,13-12 0,-13 12-136,0 0 0,0 0 0,0 0 0,0 0 0,0 0 0,13-14 0,-13 14 0,0 0 0,0 0 0,0 0 0,0 0-2056,0 0-400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3-19T17:22:51.484"/>
    </inkml:context>
    <inkml:brush xml:id="br0">
      <inkml:brushProperty name="width" value="0.15875" units="cm"/>
      <inkml:brushProperty name="height" value="0.15875" units="cm"/>
      <inkml:brushProperty name="color" value="#3165BB"/>
    </inkml:brush>
  </inkml:definitions>
  <inkml:trace contextRef="#ctx0" brushRef="#br0">28876 17481 3968,'0'0'88,"0"0"16,0 0 8,0 0 0,0-14-112,0 14 0,14-12 0,-14 12 0,0-14 192,12 14 24,-12-13 0,0 0 0,0-1-40,14 14-8,-14-12 0,13-2 0,-13 14-40,0-13-16,0 0 0,13 13 0,1-14 48,-14 1 0,0 13 8,0-13 0,13 0-56,-13 13-16,0 0 0,13-13 0,-13-1 0,0 14-8,0-13 0,13 13 0,-13-13-16,0 13 0,0 0 0,0 0 0,0-13-72,0 13 0,0 0 72,0 0-72,0 0 0,0 0 0,0 0 0,0-14-2136,13 14-480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3-19T17:22:50.927"/>
    </inkml:context>
    <inkml:brush xml:id="br0">
      <inkml:brushProperty name="width" value="0.15875" units="cm"/>
      <inkml:brushProperty name="height" value="0.15875" units="cm"/>
      <inkml:brushProperty name="color" value="#3165BB"/>
    </inkml:brush>
  </inkml:definitions>
  <inkml:trace contextRef="#ctx0" brushRef="#br0">28558 18371 2056,'0'0'0,"0"0"120,0 0-120,0 0 0,0 0 0,0 0 0,0 0 88,0 0-8,0 0 0,0 0 0,0 0 32,0 0 8,0 0 0,0 0 0,0 0 104,0 0 32,0 0 0,0 0 0,0 0 8,0 0 8,0 0 0,0 0 0,0-13-64,0 13-16,14 0 0,-14-13 0,0 13-48,0-13-16,0 13 0,0-14 0,0 14-32,0-13-16,12 0 0,-12 0 0,0 13-8,0-14 0,0 1 0,0 13 0,14-13 48,-14-1 8,0 2 0,0-2 0,0 1 64,0 0 24,0-1 0,13 2 0,-13-2 0,0 1 0,0 0 0,0-1 0,0 1-88,0 13-24,0-13 0,14 0 0,-14 13-104,0-14 0,0 14 64,0-13-64,0 13 0,0 0 64,0 0-64,0-13 0,0 13 0,0 0 0,0-13 0,0 13 0,0 0 0,0 0 96,13 0 0,-13 0 0,0-13-96,0 13-80,0 0 16,0 0 0,0 0 64,0 0 0,0-14 0,0 14 0,0 0-304,0 0-48,0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3-19T17:22:53.113"/>
    </inkml:context>
    <inkml:brush xml:id="br0">
      <inkml:brushProperty name="width" value="0.15875" units="cm"/>
      <inkml:brushProperty name="height" value="0.15875" units="cm"/>
      <inkml:brushProperty name="color" value="#3165BB"/>
    </inkml:brush>
  </inkml:definitions>
  <inkml:trace contextRef="#ctx0" brushRef="#br0">30498 17039 3768,'0'14'80,"0"-14"16,0 0 8,0 0 8,14 13-112,-14-13 0,0 13 0,13 0 0,-13-13 328,13 14 48,-13-14 8,0 13 0,13-13-160,-13 13-24,0 1-8,13-14 0,-13 12-32,0-12-16,0 0 0,0 14 0,0-1-72,14-13-8,-14 0-64,0 13 96,0-13-96,0 0 64,0 0-64,0 0 0,13 14 0,-13-14 0,0 0 0,0 0-1960,14 12-384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3-19T17:22:52.597"/>
    </inkml:context>
    <inkml:brush xml:id="br0">
      <inkml:brushProperty name="width" value="0.15875" units="cm"/>
      <inkml:brushProperty name="height" value="0.15875" units="cm"/>
      <inkml:brushProperty name="color" value="#3165BB"/>
    </inkml:brush>
  </inkml:definitions>
  <inkml:trace contextRef="#ctx0" brushRef="#br0">29828 16366 4112,'14'0'88,"-14"0"16,0 0 8,0 0 16,12 0-128,-12-14 0,14 14 0,-14 0 0,0 0 328,0 0 48,13 0 8,-13 0 0,0 0-176,13 0-32,-13 0-8,14 0 0,-1 0-56,-13 0-16,13 0 0,0 0 0,-13 0-32,0 0 0,0 0-64,13 0 96,-13 0-96,0 0 0,14 0 64,-14 14-64,0-14 72,13 0-8,-13 0 0,0 0 0,0 0-64,13 0 0,-13 0 72,0 0-72,0 0 0,0 0 0,0 0 0,13 12-64,-13-12 64,0 0 0,0 0 0,13 0-3088</inkml:trace>
  <inkml:trace contextRef="#ctx0" brushRef="#br0" timeOffset="1085">30622 17583 3608,'0'0'96,"0"0"32,14 0-128,-14 0 0,0 13 0,0-13 0,13 13 312,-13-13 32,0 14 8,0-1 0,13 1-64,-13-14 0,0 12-8,0-12 0,14 13-152,-14-13-24,0 14-8,0-14 0,0 13-96,0 1 0,0-14 64,13 12-64,-13 2 0,0-14 0,0 13 0,13-13 0,-13 13 64,0-13-64,0 14 0,0-14 0,0 0 0,0 0 0,13 13 0,-13-13-1840,0 0-360</inkml:trace>
  <inkml:trace contextRef="#ctx0" brushRef="#br0" timeOffset="1569">30913 18231 4800,'0'0'128,"0"13"48,0-13-176,0 14 0,0-1 0,-13-13 0,-1 13 416,14-13 56,0 13 8,0-13 0,0 13-288,0 1-48,0-14-16,0 0 0,14 13-24,-14-13-8,0 13 0,0 1 0,13-14-96,-13 12 0,0-12 0,0 0 0,0 14 0,0-14 0,0 0 0,0 13 0,0-13 0,0 13 0,13-13 0,-26 14 72,13-14-72,0 0 0,0 0 0,0 12-2168,13-12-392</inkml:trace>
  <inkml:trace contextRef="#ctx0" brushRef="#br0" timeOffset="1985">30979 18773 3968,'0'0'88,"0"0"16,0 14 8,0-14 0,0 0-112,0 12 0,0 2 0,0-1 0,0-13 288,-13 13 32,13 1 0,0-2 8,0-12-208,0 27-48,0-27-8,0 13 0,0 1-64,0-14-112,0 13 24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3-19T17:22:50.264"/>
    </inkml:context>
    <inkml:brush xml:id="br0">
      <inkml:brushProperty name="width" value="0.15875" units="cm"/>
      <inkml:brushProperty name="height" value="0.15875" units="cm"/>
      <inkml:brushProperty name="color" value="#3165BB"/>
    </inkml:brush>
  </inkml:definitions>
  <inkml:trace contextRef="#ctx0" brushRef="#br0">28364 19156 2648,'0'0'0,"0"0"112,0 0-32,0 0 0,0 0-80,0 0 0,0 0 0,0 0 0,0 0 160,0 0 24,0 0 0,0 0 0,0 0 16,0 0 8,0 0 0,0 0 0,0 0-32,0 0-8,0 0 0,0 0 0,0 0 8,0 0 0,0 0 0,0 0 0,0 0-40,0 0-8,0 0 0,0 0 0,0 0-24,0 0-8,0 0 0,0 0 0,0 0 16,0 0 0,0 0 0,0 0 0,0-12-32,0 12-8,0 0 0,14 0 0,-14-14 40,0 1 8,0 13 0,0-13 0,0 13-120,12-14 88,-12 14-88,0 0 80,0 0 16,0-12 0,0-2 0,0 14 0,0-13-8,0 13 0,0 0 0,14-13 0,-14-1-24,0 14-64,0 0 96,0-13-32,0 13 8,0 0 0,0-13 0,13 0 0,-13 13-8,0-14 0,0 1 0,0 0 0,0 13 32,0-13 0,0 0 0,0 13 0,0-14 32,0 1 0,0 13 8,13-13 0,-13 13-24,0 0-8,0-14 0,0 14 0,0 0-32,0 0-8,0-12 0,0 12 0,0 0-64,0 0 80,0 0-80,0 0 80,0-14 16,0 14 0,0 0 0,0 0 0,0 0-96,0 0 0,0 0 0,0 0 64,0 0-280,0 0-56,0 0-16,0 0-2704,0 0-544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7560D5-6EB2-3B4E-B1B0-3A8E900BB8D0}" type="datetimeFigureOut">
              <a:rPr lang="en-US" smtClean="0"/>
              <a:t>5/2/21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85925-316D-574E-B624-7DB08D59B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03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Assignments released</a:t>
            </a:r>
          </a:p>
          <a:p>
            <a:r>
              <a:rPr lang="en-US" dirty="0"/>
              <a:t>Please remember proposals due weds night.</a:t>
            </a:r>
          </a:p>
          <a:p>
            <a:r>
              <a:rPr lang="en-US" dirty="0"/>
              <a:t>We will then start going through them and setting up times to briefly meet with each team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6750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important to understand the technology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766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understand the technology, I think it's also useful to understand a bit of the history leading up to where we are now</a:t>
            </a:r>
          </a:p>
          <a:p>
            <a:r>
              <a:rPr lang="en-US" dirty="0"/>
              <a:t>here is roughly a timeline leading from first DNA sequencing method up to where we are now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321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pedigree with CF</a:t>
            </a:r>
          </a:p>
          <a:p>
            <a:r>
              <a:rPr lang="en-US" dirty="0"/>
              <a:t>Show height</a:t>
            </a:r>
          </a:p>
          <a:p>
            <a:r>
              <a:rPr lang="en-US" dirty="0"/>
              <a:t>Or</a:t>
            </a:r>
            <a:r>
              <a:rPr lang="en-US" baseline="0" dirty="0"/>
              <a:t> case control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17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pedigree with CF</a:t>
            </a:r>
          </a:p>
          <a:p>
            <a:r>
              <a:rPr lang="en-US" dirty="0"/>
              <a:t>Show height</a:t>
            </a:r>
          </a:p>
          <a:p>
            <a:r>
              <a:rPr lang="en-US" dirty="0"/>
              <a:t>Or</a:t>
            </a:r>
            <a:r>
              <a:rPr lang="en-US" baseline="0" dirty="0"/>
              <a:t> case control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679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pedigree with CF</a:t>
            </a:r>
          </a:p>
          <a:p>
            <a:r>
              <a:rPr lang="en-US" dirty="0"/>
              <a:t>Show height</a:t>
            </a:r>
          </a:p>
          <a:p>
            <a:r>
              <a:rPr lang="en-US" dirty="0"/>
              <a:t>Or</a:t>
            </a:r>
            <a:r>
              <a:rPr lang="en-US" baseline="0" dirty="0"/>
              <a:t> case control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852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pedigree with CF</a:t>
            </a:r>
          </a:p>
          <a:p>
            <a:r>
              <a:rPr lang="en-US" dirty="0"/>
              <a:t>Show height</a:t>
            </a:r>
          </a:p>
          <a:p>
            <a:r>
              <a:rPr lang="en-US" dirty="0"/>
              <a:t>Or</a:t>
            </a:r>
            <a:r>
              <a:rPr lang="en-US" baseline="0" dirty="0"/>
              <a:t> case control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5233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pedigree with CF</a:t>
            </a:r>
          </a:p>
          <a:p>
            <a:r>
              <a:rPr lang="en-US" dirty="0"/>
              <a:t>Show height</a:t>
            </a:r>
          </a:p>
          <a:p>
            <a:r>
              <a:rPr lang="en-US" dirty="0"/>
              <a:t>Or</a:t>
            </a:r>
            <a:r>
              <a:rPr lang="en-US" baseline="0" dirty="0"/>
              <a:t> case control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283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pedigree with CF</a:t>
            </a:r>
          </a:p>
          <a:p>
            <a:r>
              <a:rPr lang="en-US" dirty="0"/>
              <a:t>Show height</a:t>
            </a:r>
          </a:p>
          <a:p>
            <a:r>
              <a:rPr lang="en-US" dirty="0"/>
              <a:t>Or</a:t>
            </a:r>
            <a:r>
              <a:rPr lang="en-US" baseline="0" dirty="0"/>
              <a:t> case control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4859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pedigree with CF</a:t>
            </a:r>
          </a:p>
          <a:p>
            <a:r>
              <a:rPr lang="en-US" dirty="0"/>
              <a:t>Show height</a:t>
            </a:r>
          </a:p>
          <a:p>
            <a:r>
              <a:rPr lang="en-US" dirty="0"/>
              <a:t>Or</a:t>
            </a:r>
            <a:r>
              <a:rPr lang="en-US" baseline="0" dirty="0"/>
              <a:t> case control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181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804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starting 4th module move to focusing on NGS and its applications</a:t>
            </a:r>
          </a:p>
          <a:p>
            <a:endParaRPr lang="en-US" dirty="0"/>
          </a:p>
          <a:p>
            <a:r>
              <a:rPr lang="en-US" dirty="0"/>
              <a:t>however, as before we're not going to forget about what we’ve covered so far</a:t>
            </a:r>
          </a:p>
          <a:p>
            <a:endParaRPr lang="en-US" dirty="0"/>
          </a:p>
          <a:p>
            <a:r>
              <a:rPr lang="en-US" dirty="0"/>
              <a:t>will still focus on applications of this technology to personal genomics, primarily in related to disease diagnosis</a:t>
            </a:r>
          </a:p>
          <a:p>
            <a:endParaRPr lang="en-US" dirty="0"/>
          </a:p>
          <a:p>
            <a:r>
              <a:rPr lang="en-US" dirty="0"/>
              <a:t>as usual, for any genetics application we'll always have to be aware of effects ancestry can have on our analyses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0343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Top: show outline of steps</a:t>
            </a:r>
          </a:p>
          <a:p>
            <a:r>
              <a:rPr lang="en-US" dirty="0"/>
              <a:t>Here: PCR amplification</a:t>
            </a:r>
          </a:p>
          <a:p>
            <a:endParaRPr lang="en-US" dirty="0"/>
          </a:p>
          <a:p>
            <a:r>
              <a:rPr lang="en-US" dirty="0"/>
              <a:t>Mention variations on this (exome/PCR-free)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784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244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21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752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43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pedigree with CF</a:t>
            </a:r>
          </a:p>
          <a:p>
            <a:r>
              <a:rPr lang="en-US" dirty="0"/>
              <a:t>Show height</a:t>
            </a:r>
          </a:p>
          <a:p>
            <a:r>
              <a:rPr lang="en-US" dirty="0"/>
              <a:t>Or</a:t>
            </a:r>
            <a:r>
              <a:rPr lang="en-US" baseline="0" dirty="0"/>
              <a:t> case control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344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pedigree with CF</a:t>
            </a:r>
          </a:p>
          <a:p>
            <a:r>
              <a:rPr lang="en-US" dirty="0"/>
              <a:t>Show height</a:t>
            </a:r>
          </a:p>
          <a:p>
            <a:r>
              <a:rPr lang="en-US" dirty="0"/>
              <a:t>Or</a:t>
            </a:r>
            <a:r>
              <a:rPr lang="en-US" baseline="0" dirty="0"/>
              <a:t> case control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7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Helpful</a:t>
            </a:r>
            <a:r>
              <a:rPr lang="en-US" baseline="0" dirty="0"/>
              <a:t> video: </a:t>
            </a:r>
            <a:r>
              <a:rPr lang="en-US" dirty="0"/>
              <a:t>http://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=HMyCqWhwB8E&amp;t=1m30s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A9EF-B6AD-1D4C-B4AA-A9ABE2B2139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9511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pedigree with CF</a:t>
            </a:r>
          </a:p>
          <a:p>
            <a:r>
              <a:rPr lang="en-US" dirty="0"/>
              <a:t>Show height</a:t>
            </a:r>
          </a:p>
          <a:p>
            <a:r>
              <a:rPr lang="en-US" dirty="0"/>
              <a:t>Or</a:t>
            </a:r>
            <a:r>
              <a:rPr lang="en-US" baseline="0" dirty="0"/>
              <a:t> case control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664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Helpful</a:t>
            </a:r>
            <a:r>
              <a:rPr lang="en-US" baseline="0" dirty="0"/>
              <a:t> video: </a:t>
            </a:r>
            <a:r>
              <a:rPr lang="en-US" dirty="0"/>
              <a:t>http://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=HMyCqWhwB8E&amp;t=1m30s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A9EF-B6AD-1D4C-B4AA-A9ABE2B2139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088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today: lot of background on technology and the data, which is going to be important to have in order to talk about analysis techniques and application</a:t>
            </a:r>
          </a:p>
          <a:p>
            <a:r>
              <a:rPr lang="en-US" dirty="0"/>
              <a:t>If you’ve seen NGS before this is likely to be a review. I still hope you find it helpful</a:t>
            </a:r>
          </a:p>
          <a:p>
            <a:r>
              <a:rPr lang="en-US" dirty="0"/>
              <a:t>If you haven’t, today should get you up to speed on the types of data we get from NGS</a:t>
            </a:r>
          </a:p>
          <a:p>
            <a:endParaRPr lang="en-US" dirty="0"/>
          </a:p>
          <a:p>
            <a:r>
              <a:rPr lang="en-US" dirty="0"/>
              <a:t>Then, on Wednesday we’ll go into more details of the computational methods used to analyze NGS</a:t>
            </a:r>
          </a:p>
          <a:p>
            <a:endParaRPr lang="en-US" dirty="0"/>
          </a:p>
          <a:p>
            <a:r>
              <a:rPr lang="en-US" dirty="0"/>
              <a:t>Next week will focus on clinical applications and long reads</a:t>
            </a:r>
          </a:p>
          <a:p>
            <a:endParaRPr lang="en-US" dirty="0"/>
          </a:p>
          <a:p>
            <a:r>
              <a:rPr lang="en-US" dirty="0"/>
              <a:t>Finally, last couple weeks we’ll cover a variety of special topics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590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important to understand the technology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34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A9EF-B6AD-1D4C-B4AA-A9ABE2B2139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9064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pedigree with CF</a:t>
            </a:r>
          </a:p>
          <a:p>
            <a:r>
              <a:rPr lang="en-US" dirty="0"/>
              <a:t>Show height</a:t>
            </a:r>
          </a:p>
          <a:p>
            <a:r>
              <a:rPr lang="en-US" dirty="0"/>
              <a:t>Or</a:t>
            </a:r>
            <a:r>
              <a:rPr lang="en-US" baseline="0" dirty="0"/>
              <a:t> case control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330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pedigree with CF</a:t>
            </a:r>
          </a:p>
          <a:p>
            <a:r>
              <a:rPr lang="en-US" dirty="0"/>
              <a:t>Show height</a:t>
            </a:r>
          </a:p>
          <a:p>
            <a:r>
              <a:rPr lang="en-US" dirty="0"/>
              <a:t>Or</a:t>
            </a:r>
            <a:r>
              <a:rPr lang="en-US" baseline="0" dirty="0"/>
              <a:t> case control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5657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A9EF-B6AD-1D4C-B4AA-A9ABE2B2139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650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pedigree with CF</a:t>
            </a:r>
          </a:p>
          <a:p>
            <a:r>
              <a:rPr lang="en-US" dirty="0"/>
              <a:t>Show height</a:t>
            </a:r>
          </a:p>
          <a:p>
            <a:r>
              <a:rPr lang="en-US" dirty="0"/>
              <a:t>Or</a:t>
            </a:r>
            <a:r>
              <a:rPr lang="en-US" baseline="0" dirty="0"/>
              <a:t> case control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475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pedigree with CF</a:t>
            </a:r>
          </a:p>
          <a:p>
            <a:r>
              <a:rPr lang="en-US" dirty="0"/>
              <a:t>Show height</a:t>
            </a:r>
          </a:p>
          <a:p>
            <a:r>
              <a:rPr lang="en-US" dirty="0"/>
              <a:t>Or</a:t>
            </a:r>
            <a:r>
              <a:rPr lang="en-US" baseline="0" dirty="0"/>
              <a:t> case control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35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pedigree with CF</a:t>
            </a:r>
          </a:p>
          <a:p>
            <a:r>
              <a:rPr lang="en-US" dirty="0"/>
              <a:t>Show height</a:t>
            </a:r>
          </a:p>
          <a:p>
            <a:r>
              <a:rPr lang="en-US" dirty="0"/>
              <a:t>Or</a:t>
            </a:r>
            <a:r>
              <a:rPr lang="en-US" baseline="0" dirty="0"/>
              <a:t> case control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025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pedigree with CF</a:t>
            </a:r>
          </a:p>
          <a:p>
            <a:r>
              <a:rPr lang="en-US" dirty="0"/>
              <a:t>Show height</a:t>
            </a:r>
          </a:p>
          <a:p>
            <a:r>
              <a:rPr lang="en-US" dirty="0"/>
              <a:t>Or</a:t>
            </a:r>
            <a:r>
              <a:rPr lang="en-US" baseline="0" dirty="0"/>
              <a:t> case control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775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Whole genome</a:t>
            </a:r>
          </a:p>
          <a:p>
            <a:r>
              <a:rPr lang="en-US" dirty="0"/>
              <a:t>Whole </a:t>
            </a:r>
            <a:r>
              <a:rPr lang="en-US" dirty="0" err="1"/>
              <a:t>exome</a:t>
            </a:r>
            <a:endParaRPr lang="en-US" dirty="0"/>
          </a:p>
          <a:p>
            <a:r>
              <a:rPr lang="en-US" dirty="0"/>
              <a:t>Targeted</a:t>
            </a:r>
          </a:p>
          <a:p>
            <a:r>
              <a:rPr lang="en-US" dirty="0" err="1"/>
              <a:t>RNAseq</a:t>
            </a:r>
            <a:r>
              <a:rPr lang="en-US" dirty="0"/>
              <a:t>, </a:t>
            </a:r>
            <a:r>
              <a:rPr lang="en-US" dirty="0" err="1"/>
              <a:t>ChIPseq</a:t>
            </a:r>
            <a:r>
              <a:rPr lang="en-US" dirty="0"/>
              <a:t>, etc.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A9EF-B6AD-1D4C-B4AA-A9ABE2B21393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576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 this person’s genome</a:t>
            </a:r>
          </a:p>
          <a:p>
            <a:endParaRPr lang="en-US" dirty="0"/>
          </a:p>
          <a:p>
            <a:r>
              <a:rPr lang="en-US" dirty="0"/>
              <a:t>Until now we’ve considered only SNP genotype data</a:t>
            </a:r>
          </a:p>
          <a:p>
            <a:r>
              <a:rPr lang="en-US" dirty="0"/>
              <a:t>Considered SNP chips like you get from 23andme</a:t>
            </a:r>
          </a:p>
          <a:p>
            <a:r>
              <a:rPr lang="en-US" dirty="0"/>
              <a:t>Only get ~1.5 million sites we know are polymorphic</a:t>
            </a:r>
          </a:p>
          <a:p>
            <a:endParaRPr lang="en-US" dirty="0"/>
          </a:p>
          <a:p>
            <a:r>
              <a:rPr lang="en-US" dirty="0"/>
              <a:t>Now, we will consider instead *sequencing* data, where we sequence the entire genome, not just a prespecified set of sites</a:t>
            </a:r>
          </a:p>
          <a:p>
            <a:endParaRPr lang="en-US" dirty="0"/>
          </a:p>
          <a:p>
            <a:r>
              <a:rPr lang="en-US" dirty="0"/>
              <a:t>What are advantages/</a:t>
            </a:r>
            <a:r>
              <a:rPr lang="en-US" dirty="0" err="1"/>
              <a:t>disadvanatages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Misconception: that 23andme could find rare disease causing mutations. Those aren’t really considered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4559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pedigree with CF</a:t>
            </a:r>
          </a:p>
          <a:p>
            <a:r>
              <a:rPr lang="en-US" dirty="0"/>
              <a:t>Show height</a:t>
            </a:r>
          </a:p>
          <a:p>
            <a:r>
              <a:rPr lang="en-US" dirty="0"/>
              <a:t>Or</a:t>
            </a:r>
            <a:r>
              <a:rPr lang="en-US" baseline="0" dirty="0"/>
              <a:t> case control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248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A9EF-B6AD-1D4C-B4AA-A9ABE2B21393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4534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updates to human ref genome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566DA-F89F-FE41-A4CF-BBE0961EF8A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5703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Todo</a:t>
            </a:r>
            <a:r>
              <a:rPr lang="en-US" dirty="0">
                <a:solidFill>
                  <a:srgbClr val="FF0000"/>
                </a:solidFill>
              </a:rPr>
              <a:t> show command outputting to </a:t>
            </a:r>
            <a:r>
              <a:rPr lang="en-US" dirty="0" err="1">
                <a:solidFill>
                  <a:srgbClr val="FF0000"/>
                </a:solidFill>
              </a:rPr>
              <a:t>sam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Show example SAM line</a:t>
            </a:r>
          </a:p>
          <a:p>
            <a:r>
              <a:rPr lang="en-US" dirty="0" err="1">
                <a:solidFill>
                  <a:srgbClr val="FF0000"/>
                </a:solidFill>
              </a:rPr>
              <a:t>Chrom</a:t>
            </a:r>
            <a:r>
              <a:rPr lang="en-US" dirty="0">
                <a:solidFill>
                  <a:srgbClr val="FF0000"/>
                </a:solidFill>
              </a:rPr>
              <a:t>, pos, other fields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566DA-F89F-FE41-A4CF-BBE0961EF8A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973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pedigree with CF</a:t>
            </a:r>
          </a:p>
          <a:p>
            <a:r>
              <a:rPr lang="en-US" dirty="0"/>
              <a:t>Show height</a:t>
            </a:r>
          </a:p>
          <a:p>
            <a:r>
              <a:rPr lang="en-US" dirty="0"/>
              <a:t>Or</a:t>
            </a:r>
            <a:r>
              <a:rPr lang="en-US" baseline="0" dirty="0"/>
              <a:t> case control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1582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pedigree with CF</a:t>
            </a:r>
          </a:p>
          <a:p>
            <a:r>
              <a:rPr lang="en-US" dirty="0"/>
              <a:t>Show height</a:t>
            </a:r>
          </a:p>
          <a:p>
            <a:r>
              <a:rPr lang="en-US" dirty="0"/>
              <a:t>Or</a:t>
            </a:r>
            <a:r>
              <a:rPr lang="en-US" baseline="0" dirty="0"/>
              <a:t> case control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6628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pedigree with CF</a:t>
            </a:r>
          </a:p>
          <a:p>
            <a:r>
              <a:rPr lang="en-US" dirty="0"/>
              <a:t>Show height</a:t>
            </a:r>
          </a:p>
          <a:p>
            <a:r>
              <a:rPr lang="en-US" dirty="0"/>
              <a:t>Or</a:t>
            </a:r>
            <a:r>
              <a:rPr lang="en-US" baseline="0" dirty="0"/>
              <a:t> case control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9125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broadinstitute.github.io</a:t>
            </a:r>
            <a:r>
              <a:rPr lang="en-US" dirty="0"/>
              <a:t>/</a:t>
            </a:r>
            <a:r>
              <a:rPr lang="en-US" dirty="0" err="1"/>
              <a:t>picard</a:t>
            </a:r>
            <a:r>
              <a:rPr lang="en-US" dirty="0"/>
              <a:t>/explain-</a:t>
            </a:r>
            <a:r>
              <a:rPr lang="en-US" dirty="0" err="1"/>
              <a:t>flags.html</a:t>
            </a:r>
            <a:endParaRPr lang="en-US" dirty="0"/>
          </a:p>
          <a:p>
            <a:r>
              <a:rPr lang="en-US" dirty="0"/>
              <a:t>http://</a:t>
            </a:r>
            <a:r>
              <a:rPr lang="en-US" dirty="0" err="1"/>
              <a:t>broadinstitute.github.io</a:t>
            </a:r>
            <a:r>
              <a:rPr lang="en-US" dirty="0"/>
              <a:t>/</a:t>
            </a:r>
            <a:r>
              <a:rPr lang="en-US" dirty="0" err="1"/>
              <a:t>picard</a:t>
            </a:r>
            <a:r>
              <a:rPr lang="en-US" dirty="0"/>
              <a:t>/explain-</a:t>
            </a:r>
            <a:r>
              <a:rPr lang="en-US" dirty="0" err="1"/>
              <a:t>qualities.html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9EDEA-0498-A34F-A687-26460EC5A56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85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pedigree with CF</a:t>
            </a:r>
          </a:p>
          <a:p>
            <a:r>
              <a:rPr lang="en-US" dirty="0"/>
              <a:t>Show height</a:t>
            </a:r>
          </a:p>
          <a:p>
            <a:r>
              <a:rPr lang="en-US" dirty="0"/>
              <a:t>Or</a:t>
            </a:r>
            <a:r>
              <a:rPr lang="en-US" baseline="0" dirty="0"/>
              <a:t> case control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6017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pedigree with CF</a:t>
            </a:r>
          </a:p>
          <a:p>
            <a:r>
              <a:rPr lang="en-US" dirty="0"/>
              <a:t>Show height</a:t>
            </a:r>
          </a:p>
          <a:p>
            <a:r>
              <a:rPr lang="en-US" dirty="0"/>
              <a:t>Or</a:t>
            </a:r>
            <a:r>
              <a:rPr lang="en-US" baseline="0" dirty="0"/>
              <a:t> case control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62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6910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Show that it’s a distribution</a:t>
            </a:r>
          </a:p>
          <a:p>
            <a:r>
              <a:rPr lang="en-US" dirty="0">
                <a:solidFill>
                  <a:srgbClr val="FF0000"/>
                </a:solidFill>
              </a:rPr>
              <a:t>Kind of Poisson like (although asterisk, neg binomial better)</a:t>
            </a:r>
          </a:p>
          <a:p>
            <a:r>
              <a:rPr lang="en-US" dirty="0">
                <a:solidFill>
                  <a:srgbClr val="FF0000"/>
                </a:solidFill>
              </a:rPr>
              <a:t>Where does mean fall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Show real distribution</a:t>
            </a:r>
          </a:p>
          <a:p>
            <a:r>
              <a:rPr lang="en-US" dirty="0">
                <a:solidFill>
                  <a:srgbClr val="FF0000"/>
                </a:solidFill>
              </a:rPr>
              <a:t>Some places with no coverage</a:t>
            </a:r>
          </a:p>
          <a:p>
            <a:r>
              <a:rPr lang="en-US" dirty="0">
                <a:solidFill>
                  <a:srgbClr val="FF0000"/>
                </a:solidFill>
              </a:rPr>
              <a:t>Some places with lots of coverage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566DA-F89F-FE41-A4CF-BBE0961EF8A2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30482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A9EF-B6AD-1D4C-B4AA-A9ABE2B21393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2422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A9EF-B6AD-1D4C-B4AA-A9ABE2B21393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21266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A9EF-B6AD-1D4C-B4AA-A9ABE2B21393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48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premise of the class is personal genomics</a:t>
            </a:r>
          </a:p>
          <a:p>
            <a:r>
              <a:rPr lang="en-US" dirty="0"/>
              <a:t>always like to keep in mind what are the applications</a:t>
            </a:r>
          </a:p>
          <a:p>
            <a:endParaRPr lang="en-US" dirty="0"/>
          </a:p>
          <a:p>
            <a:r>
              <a:rPr lang="en-US" dirty="0"/>
              <a:t>one of main applications of NGS, especially over arrays, is power to diagnose rare diseases</a:t>
            </a:r>
          </a:p>
          <a:p>
            <a:endParaRPr lang="en-US" dirty="0"/>
          </a:p>
          <a:p>
            <a:r>
              <a:rPr lang="en-US" dirty="0"/>
              <a:t>a lot of focus has been on rare pediatrics conditions</a:t>
            </a:r>
          </a:p>
          <a:p>
            <a:r>
              <a:rPr lang="en-US" dirty="0"/>
              <a:t>Will talk more about this in JC3 next week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245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 course another huge application is cancer genomics</a:t>
            </a:r>
          </a:p>
          <a:p>
            <a:r>
              <a:rPr lang="en-US" dirty="0"/>
              <a:t>many companies offering targeted NGS of cancer genes to identify specific mutations</a:t>
            </a:r>
          </a:p>
          <a:p>
            <a:r>
              <a:rPr lang="en-US" dirty="0"/>
              <a:t>highlighted some here including from Illumina</a:t>
            </a:r>
          </a:p>
          <a:p>
            <a:endParaRPr lang="en-US" dirty="0"/>
          </a:p>
          <a:p>
            <a:r>
              <a:rPr lang="en-US" dirty="0"/>
              <a:t>we won’t really be covering cancer genomics here. It’s a whole field and there are many experts at UCSD I can point you to if you’re interested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75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SNP arrays only gave us what we were looking for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00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maybe somebody knows where you can get this done?</a:t>
            </a:r>
          </a:p>
          <a:p>
            <a:endParaRPr lang="en-US" dirty="0"/>
          </a:p>
          <a:p>
            <a:r>
              <a:rPr lang="en-US" dirty="0"/>
              <a:t>Not sure how nebula gets away with this.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56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5/2/21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98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5/2/21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92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5/2/21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195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5/2/21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468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5/2/21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00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5/2/21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680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5/2/21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23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5/2/21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03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5/2/21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59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5/2/21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28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5/2/21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43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9CE87-CE99-C64F-A57D-7ADE40D57E03}" type="datetimeFigureOut">
              <a:rPr lang="en-US" smtClean="0"/>
              <a:t>5/2/21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6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sinessinsider.com/nebula-launches-direct-to-consumer-whole-genome-sequencing-test-2020-2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customXml" Target="../ink/ink6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80.png"/><Relationship Id="rId4" Type="http://schemas.openxmlformats.org/officeDocument/2006/relationships/image" Target="../media/image12.png"/><Relationship Id="rId9" Type="http://schemas.openxmlformats.org/officeDocument/2006/relationships/customXml" Target="../ink/ink4.xml"/><Relationship Id="rId1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ata-science-sequencing.github.io/Win2018/lectures/lecture2/" TargetMode="External"/><Relationship Id="rId4" Type="http://schemas.openxmlformats.org/officeDocument/2006/relationships/image" Target="../media/image16.tif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www.broadinstitute.org/igv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6571" y="283254"/>
            <a:ext cx="868614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Gill Sans"/>
                <a:cs typeface="Gill Sans"/>
              </a:rPr>
              <a:t>Intro to NGS</a:t>
            </a:r>
          </a:p>
          <a:p>
            <a:r>
              <a:rPr lang="en-US" sz="2400" b="1" dirty="0">
                <a:latin typeface="Gill Sans"/>
                <a:cs typeface="Gill Sans"/>
              </a:rPr>
              <a:t>(05/03/21)</a:t>
            </a:r>
          </a:p>
          <a:p>
            <a:endParaRPr lang="en-US" sz="2800" b="1" dirty="0">
              <a:latin typeface="Gill Sans"/>
              <a:cs typeface="Gill Sans"/>
            </a:endParaRPr>
          </a:p>
          <a:p>
            <a:r>
              <a:rPr lang="en-US" sz="2800" b="1" dirty="0">
                <a:latin typeface="Gill Sans"/>
                <a:cs typeface="Gill Sans"/>
              </a:rPr>
              <a:t>Today’s schedule: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Intro to NGS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Overview of NGS analysis pipeline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latin typeface="Gill Sans"/>
              <a:cs typeface="Gill Sans"/>
            </a:endParaRPr>
          </a:p>
          <a:p>
            <a:r>
              <a:rPr lang="en-US" sz="2800" b="1" dirty="0">
                <a:latin typeface="Gill Sans"/>
                <a:cs typeface="Gill Sans"/>
              </a:rPr>
              <a:t>Announcements: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Journal club #3 released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Problem set #4 released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FF0000"/>
                </a:solidFill>
                <a:latin typeface="Gill Sans"/>
                <a:cs typeface="Gill Sans"/>
              </a:rPr>
              <a:t>Proposals due Wednesday night</a:t>
            </a:r>
          </a:p>
        </p:txBody>
      </p:sp>
    </p:spTree>
    <p:extLst>
      <p:ext uri="{BB962C8B-B14F-4D97-AF65-F5344CB8AC3E}">
        <p14:creationId xmlns:p14="http://schemas.microsoft.com/office/powerpoint/2010/main" val="544093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Where can you get your genome sequenced?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0A1296-2F76-CB41-91D8-4CCC7CF403A4}"/>
              </a:ext>
            </a:extLst>
          </p:cNvPr>
          <p:cNvSpPr/>
          <p:nvPr/>
        </p:nvSpPr>
        <p:spPr>
          <a:xfrm>
            <a:off x="758281" y="2595540"/>
            <a:ext cx="719253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Veritas (whole genome $1,000, went down to $200 in 2018?)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23andMe had pilot exome sequencing for $1,000, seems no longer available?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Nebula $299 </a:t>
            </a:r>
            <a:r>
              <a:rPr lang="en-US" sz="2400" dirty="0">
                <a:hlinkClick r:id="rId3"/>
              </a:rPr>
              <a:t>https://www.businessinsider.com/nebula-launches-direct-to-consumer-whole-genome-sequencing-test-2020-2</a:t>
            </a:r>
            <a:endParaRPr lang="en-US" sz="2400" dirty="0">
              <a:latin typeface="Gill Sans"/>
              <a:cs typeface="Gill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99B9AD-8EB4-8248-9A2A-CC7611F18294}"/>
              </a:ext>
            </a:extLst>
          </p:cNvPr>
          <p:cNvSpPr txBox="1"/>
          <p:nvPr/>
        </p:nvSpPr>
        <p:spPr>
          <a:xfrm>
            <a:off x="345689" y="1410918"/>
            <a:ext cx="9233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(Not an exhaustive list. Some numbers are old)</a:t>
            </a:r>
          </a:p>
        </p:txBody>
      </p:sp>
    </p:spTree>
    <p:extLst>
      <p:ext uri="{BB962C8B-B14F-4D97-AF65-F5344CB8AC3E}">
        <p14:creationId xmlns:p14="http://schemas.microsoft.com/office/powerpoint/2010/main" val="2094483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2483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5400" dirty="0">
                <a:latin typeface="Gill Sans"/>
                <a:cs typeface="Gill Sans"/>
              </a:rPr>
              <a:t>NGS technology</a:t>
            </a:r>
          </a:p>
        </p:txBody>
      </p:sp>
    </p:spTree>
    <p:extLst>
      <p:ext uri="{BB962C8B-B14F-4D97-AF65-F5344CB8AC3E}">
        <p14:creationId xmlns:p14="http://schemas.microsoft.com/office/powerpoint/2010/main" val="2782286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Sequencing – then and now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24A9310-91BA-6C49-90E7-2E94F7EDCF8B}"/>
              </a:ext>
            </a:extLst>
          </p:cNvPr>
          <p:cNvCxnSpPr/>
          <p:nvPr/>
        </p:nvCxnSpPr>
        <p:spPr>
          <a:xfrm>
            <a:off x="159834" y="2033680"/>
            <a:ext cx="842287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D692FB22-53E5-B946-9421-CC2CD4758471}"/>
              </a:ext>
            </a:extLst>
          </p:cNvPr>
          <p:cNvSpPr/>
          <p:nvPr/>
        </p:nvSpPr>
        <p:spPr>
          <a:xfrm>
            <a:off x="817462" y="1930823"/>
            <a:ext cx="205715" cy="20571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D106CC-A4B9-5F41-854B-20DA1A558EBC}"/>
              </a:ext>
            </a:extLst>
          </p:cNvPr>
          <p:cNvSpPr txBox="1"/>
          <p:nvPr/>
        </p:nvSpPr>
        <p:spPr>
          <a:xfrm>
            <a:off x="205548" y="2215829"/>
            <a:ext cx="1429543" cy="4846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1977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Sanger Sequencing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39938E1-0AC0-3E49-BF9E-B2FBC3A69510}"/>
              </a:ext>
            </a:extLst>
          </p:cNvPr>
          <p:cNvSpPr/>
          <p:nvPr/>
        </p:nvSpPr>
        <p:spPr>
          <a:xfrm>
            <a:off x="4977473" y="1942252"/>
            <a:ext cx="205715" cy="20571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7DAC9D-F2C9-FB48-82FD-8F4F175143D4}"/>
              </a:ext>
            </a:extLst>
          </p:cNvPr>
          <p:cNvSpPr txBox="1"/>
          <p:nvPr/>
        </p:nvSpPr>
        <p:spPr>
          <a:xfrm>
            <a:off x="4338970" y="2227257"/>
            <a:ext cx="1180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2003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HGP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completed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C9957E9-8DE5-044F-97F2-FFE9D466A924}"/>
              </a:ext>
            </a:extLst>
          </p:cNvPr>
          <p:cNvSpPr/>
          <p:nvPr/>
        </p:nvSpPr>
        <p:spPr>
          <a:xfrm>
            <a:off x="3207269" y="1930823"/>
            <a:ext cx="205715" cy="20571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CC20FD-49D6-6E4F-BB45-61078882B54E}"/>
              </a:ext>
            </a:extLst>
          </p:cNvPr>
          <p:cNvSpPr txBox="1"/>
          <p:nvPr/>
        </p:nvSpPr>
        <p:spPr>
          <a:xfrm>
            <a:off x="2384149" y="2215829"/>
            <a:ext cx="1851963" cy="692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1990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Human Genome Project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started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CC22F5D-C94D-9146-B201-90DC108000E2}"/>
              </a:ext>
            </a:extLst>
          </p:cNvPr>
          <p:cNvSpPr/>
          <p:nvPr/>
        </p:nvSpPr>
        <p:spPr>
          <a:xfrm>
            <a:off x="1505047" y="1930823"/>
            <a:ext cx="205715" cy="20571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4DDCCC-EFBA-DE47-A83D-5D3E43859964}"/>
              </a:ext>
            </a:extLst>
          </p:cNvPr>
          <p:cNvSpPr txBox="1"/>
          <p:nvPr/>
        </p:nvSpPr>
        <p:spPr>
          <a:xfrm>
            <a:off x="849255" y="2773067"/>
            <a:ext cx="1517297" cy="4846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~1980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Shotgun sequencing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83BE115-E59D-814B-98CF-46AA0E15D8B3}"/>
              </a:ext>
            </a:extLst>
          </p:cNvPr>
          <p:cNvCxnSpPr>
            <a:stCxn id="14" idx="0"/>
            <a:endCxn id="13" idx="4"/>
          </p:cNvCxnSpPr>
          <p:nvPr/>
        </p:nvCxnSpPr>
        <p:spPr>
          <a:xfrm flipV="1">
            <a:off x="1607904" y="2136538"/>
            <a:ext cx="0" cy="6365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70A5BCEB-CCAF-B54B-97F4-2C7CD6286BF6}"/>
              </a:ext>
            </a:extLst>
          </p:cNvPr>
          <p:cNvSpPr/>
          <p:nvPr/>
        </p:nvSpPr>
        <p:spPr>
          <a:xfrm>
            <a:off x="5416966" y="1930823"/>
            <a:ext cx="205715" cy="20571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4690D4-4B0F-324C-849A-4768E6827CBE}"/>
              </a:ext>
            </a:extLst>
          </p:cNvPr>
          <p:cNvSpPr txBox="1"/>
          <p:nvPr/>
        </p:nvSpPr>
        <p:spPr>
          <a:xfrm>
            <a:off x="4833902" y="3257756"/>
            <a:ext cx="1371842" cy="692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2005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First NGS system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(454, Roche)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BE7026-9908-0748-89D6-8C9CF60531EF}"/>
              </a:ext>
            </a:extLst>
          </p:cNvPr>
          <p:cNvSpPr txBox="1"/>
          <p:nvPr/>
        </p:nvSpPr>
        <p:spPr>
          <a:xfrm>
            <a:off x="5554705" y="2445068"/>
            <a:ext cx="193475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2007</a:t>
            </a:r>
          </a:p>
          <a:p>
            <a:pPr algn="ctr"/>
            <a:r>
              <a:rPr lang="en-US" b="1" dirty="0">
                <a:latin typeface="Gill Sans MT" panose="020B0502020104020203" pitchFamily="34" charset="77"/>
              </a:rPr>
              <a:t>Illumina/</a:t>
            </a:r>
            <a:r>
              <a:rPr lang="en-US" b="1" dirty="0" err="1">
                <a:latin typeface="Gill Sans MT" panose="020B0502020104020203" pitchFamily="34" charset="77"/>
              </a:rPr>
              <a:t>Solexa</a:t>
            </a:r>
            <a:endParaRPr lang="en-US" b="1" dirty="0">
              <a:latin typeface="Gill Sans MT" panose="020B0502020104020203" pitchFamily="34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E8CED2-90CF-7242-A4E7-C404603D997A}"/>
              </a:ext>
            </a:extLst>
          </p:cNvPr>
          <p:cNvSpPr txBox="1"/>
          <p:nvPr/>
        </p:nvSpPr>
        <p:spPr>
          <a:xfrm>
            <a:off x="4282582" y="1109691"/>
            <a:ext cx="46025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2000s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Other systems: ABI SOLID, Ion Torrent, PacBio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D33D89C-C948-F440-97A7-2690D1119C20}"/>
              </a:ext>
            </a:extLst>
          </p:cNvPr>
          <p:cNvSpPr/>
          <p:nvPr/>
        </p:nvSpPr>
        <p:spPr>
          <a:xfrm>
            <a:off x="5823398" y="1930823"/>
            <a:ext cx="205715" cy="20571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49CA77C-25D1-D443-914B-6442F1CE8207}"/>
              </a:ext>
            </a:extLst>
          </p:cNvPr>
          <p:cNvSpPr/>
          <p:nvPr/>
        </p:nvSpPr>
        <p:spPr>
          <a:xfrm>
            <a:off x="7937689" y="1930823"/>
            <a:ext cx="205715" cy="20571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701F5F-AD9D-3E48-B6B2-90C2080E9D0C}"/>
              </a:ext>
            </a:extLst>
          </p:cNvPr>
          <p:cNvSpPr txBox="1"/>
          <p:nvPr/>
        </p:nvSpPr>
        <p:spPr>
          <a:xfrm>
            <a:off x="7403311" y="2215829"/>
            <a:ext cx="1274472" cy="4846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~2017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$1,000 Genome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942D87A-2CA9-2C48-9BF9-40877B919D6A}"/>
              </a:ext>
            </a:extLst>
          </p:cNvPr>
          <p:cNvCxnSpPr>
            <a:stCxn id="18" idx="0"/>
            <a:endCxn id="17" idx="4"/>
          </p:cNvCxnSpPr>
          <p:nvPr/>
        </p:nvCxnSpPr>
        <p:spPr>
          <a:xfrm flipV="1">
            <a:off x="5519823" y="2136538"/>
            <a:ext cx="0" cy="11212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DE97380-2C4E-B34A-9C24-1FDC32774A73}"/>
              </a:ext>
            </a:extLst>
          </p:cNvPr>
          <p:cNvCxnSpPr>
            <a:endCxn id="21" idx="4"/>
          </p:cNvCxnSpPr>
          <p:nvPr/>
        </p:nvCxnSpPr>
        <p:spPr>
          <a:xfrm flipH="1" flipV="1">
            <a:off x="5926256" y="2136538"/>
            <a:ext cx="102857" cy="3182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EA4931F-A3E7-1349-A0B5-AE7943DF0673}"/>
              </a:ext>
            </a:extLst>
          </p:cNvPr>
          <p:cNvCxnSpPr>
            <a:cxnSpLocks/>
          </p:cNvCxnSpPr>
          <p:nvPr/>
        </p:nvCxnSpPr>
        <p:spPr>
          <a:xfrm>
            <a:off x="5416966" y="1778231"/>
            <a:ext cx="28538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91BC5C9A-C9E8-624C-B7F2-09C53A4C6BA6}"/>
              </a:ext>
            </a:extLst>
          </p:cNvPr>
          <p:cNvSpPr/>
          <p:nvPr/>
        </p:nvSpPr>
        <p:spPr>
          <a:xfrm>
            <a:off x="29716" y="1781182"/>
            <a:ext cx="1797731" cy="11094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F7A3C01-2D33-FC40-883A-ADEAFFE1B07F}"/>
              </a:ext>
            </a:extLst>
          </p:cNvPr>
          <p:cNvSpPr txBox="1"/>
          <p:nvPr/>
        </p:nvSpPr>
        <p:spPr>
          <a:xfrm>
            <a:off x="159834" y="3668519"/>
            <a:ext cx="3777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 Nobel Prize for dideoxy (“Sanger”) sequencing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3285F1-48FA-4549-95ED-4CC29AB3438F}"/>
              </a:ext>
            </a:extLst>
          </p:cNvPr>
          <p:cNvSpPr txBox="1"/>
          <p:nvPr/>
        </p:nvSpPr>
        <p:spPr>
          <a:xfrm>
            <a:off x="6899645" y="3190820"/>
            <a:ext cx="160437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~2015+</a:t>
            </a:r>
          </a:p>
          <a:p>
            <a:pPr algn="ctr"/>
            <a:r>
              <a:rPr lang="en-US" b="1" dirty="0">
                <a:latin typeface="Gill Sans MT" panose="020B0502020104020203" pitchFamily="34" charset="77"/>
              </a:rPr>
              <a:t>ONT</a:t>
            </a:r>
            <a:endParaRPr lang="en-US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985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Dideoxy (“Sanger”) sequencing</a:t>
            </a:r>
            <a:endParaRPr lang="en-US" sz="2800" b="1" i="0" dirty="0">
              <a:latin typeface="Gill Sans"/>
              <a:cs typeface="Gill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CFA2FB-420D-1249-921A-3FD51E75CDA5}"/>
              </a:ext>
            </a:extLst>
          </p:cNvPr>
          <p:cNvSpPr txBox="1"/>
          <p:nvPr/>
        </p:nvSpPr>
        <p:spPr>
          <a:xfrm>
            <a:off x="0" y="1367890"/>
            <a:ext cx="7868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ACGCATCGATCGGGACTACGACTAGCTACGTACACG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7996142-6AFA-4643-BBD0-0E624732A979}"/>
              </a:ext>
            </a:extLst>
          </p:cNvPr>
          <p:cNvCxnSpPr>
            <a:cxnSpLocks/>
          </p:cNvCxnSpPr>
          <p:nvPr/>
        </p:nvCxnSpPr>
        <p:spPr>
          <a:xfrm>
            <a:off x="711216" y="2120274"/>
            <a:ext cx="0" cy="71886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87256DA-FE02-2949-9832-DE38E117AEC0}"/>
              </a:ext>
            </a:extLst>
          </p:cNvPr>
          <p:cNvSpPr txBox="1"/>
          <p:nvPr/>
        </p:nvSpPr>
        <p:spPr>
          <a:xfrm flipH="1">
            <a:off x="1251514" y="1993753"/>
            <a:ext cx="7085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Polymerase + mix of dNTPs, fluorescent </a:t>
            </a:r>
            <a:r>
              <a:rPr lang="en-US" sz="2800" dirty="0" err="1"/>
              <a:t>ddNTPs</a:t>
            </a:r>
            <a:endParaRPr lang="en-US" sz="28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A8B9B45-AFBE-3445-A3A0-953544112243}"/>
              </a:ext>
            </a:extLst>
          </p:cNvPr>
          <p:cNvSpPr/>
          <p:nvPr/>
        </p:nvSpPr>
        <p:spPr>
          <a:xfrm>
            <a:off x="3747714" y="2516973"/>
            <a:ext cx="149641" cy="149641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0E8BEF8-619A-BE48-A685-45E20DB8B749}"/>
              </a:ext>
            </a:extLst>
          </p:cNvPr>
          <p:cNvSpPr/>
          <p:nvPr/>
        </p:nvSpPr>
        <p:spPr>
          <a:xfrm>
            <a:off x="3900114" y="2669373"/>
            <a:ext cx="149641" cy="149641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1F36F1D-DB60-9D41-A773-F6257D58FBAF}"/>
              </a:ext>
            </a:extLst>
          </p:cNvPr>
          <p:cNvSpPr/>
          <p:nvPr/>
        </p:nvSpPr>
        <p:spPr>
          <a:xfrm>
            <a:off x="3672893" y="2689501"/>
            <a:ext cx="149641" cy="149641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DD715A4-66D4-B54F-98B7-58ECD411AB45}"/>
              </a:ext>
            </a:extLst>
          </p:cNvPr>
          <p:cNvSpPr/>
          <p:nvPr/>
        </p:nvSpPr>
        <p:spPr>
          <a:xfrm>
            <a:off x="3811090" y="2896593"/>
            <a:ext cx="149641" cy="149641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BDC5F02-EB56-C24B-B802-7968564A7FDA}"/>
              </a:ext>
            </a:extLst>
          </p:cNvPr>
          <p:cNvSpPr/>
          <p:nvPr/>
        </p:nvSpPr>
        <p:spPr>
          <a:xfrm>
            <a:off x="6646013" y="2516973"/>
            <a:ext cx="149641" cy="14964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1E51508-4C2F-CE48-BA41-39795FE28356}"/>
              </a:ext>
            </a:extLst>
          </p:cNvPr>
          <p:cNvSpPr/>
          <p:nvPr/>
        </p:nvSpPr>
        <p:spPr>
          <a:xfrm>
            <a:off x="6798413" y="2669373"/>
            <a:ext cx="149641" cy="14964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F819EDD-A9B9-614A-8DA5-96BEAC1CBB36}"/>
              </a:ext>
            </a:extLst>
          </p:cNvPr>
          <p:cNvSpPr/>
          <p:nvPr/>
        </p:nvSpPr>
        <p:spPr>
          <a:xfrm>
            <a:off x="6571192" y="2689501"/>
            <a:ext cx="149641" cy="149641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A723BB5-CA2D-5541-8098-1E5BC6640A6C}"/>
              </a:ext>
            </a:extLst>
          </p:cNvPr>
          <p:cNvSpPr/>
          <p:nvPr/>
        </p:nvSpPr>
        <p:spPr>
          <a:xfrm>
            <a:off x="6709389" y="2896593"/>
            <a:ext cx="149641" cy="149641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199FF2-EA08-B541-8F76-92EC51B9CB91}"/>
              </a:ext>
            </a:extLst>
          </p:cNvPr>
          <p:cNvSpPr txBox="1"/>
          <p:nvPr/>
        </p:nvSpPr>
        <p:spPr>
          <a:xfrm>
            <a:off x="26366" y="3255682"/>
            <a:ext cx="7868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ACGCATCGATCGGGACTACGACTAGCTACGTACACG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AABF780-BE72-DB47-A480-3308E71B4B91}"/>
              </a:ext>
            </a:extLst>
          </p:cNvPr>
          <p:cNvSpPr/>
          <p:nvPr/>
        </p:nvSpPr>
        <p:spPr>
          <a:xfrm>
            <a:off x="23488" y="3589455"/>
            <a:ext cx="25474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ACGCATCGAT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889236-47AA-FD4B-B7DC-410F52880A16}"/>
              </a:ext>
            </a:extLst>
          </p:cNvPr>
          <p:cNvSpPr/>
          <p:nvPr/>
        </p:nvSpPr>
        <p:spPr>
          <a:xfrm>
            <a:off x="23488" y="3942104"/>
            <a:ext cx="27622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ACGCATCGATC</a:t>
            </a:r>
            <a:r>
              <a:rPr lang="en-US" sz="28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66E06A4-012A-9449-B6D2-DFF8F39D94C0}"/>
              </a:ext>
            </a:extLst>
          </p:cNvPr>
          <p:cNvSpPr/>
          <p:nvPr/>
        </p:nvSpPr>
        <p:spPr>
          <a:xfrm>
            <a:off x="23488" y="4256402"/>
            <a:ext cx="42659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ACGCATCGATCGGGACTA</a:t>
            </a:r>
            <a:r>
              <a:rPr lang="en-US" sz="28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endParaRPr lang="en-US" sz="2800" b="1" dirty="0">
              <a:solidFill>
                <a:schemeClr val="accent6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937D28-4A89-D44F-826F-03B8103DC036}"/>
              </a:ext>
            </a:extLst>
          </p:cNvPr>
          <p:cNvSpPr/>
          <p:nvPr/>
        </p:nvSpPr>
        <p:spPr>
          <a:xfrm>
            <a:off x="34929" y="4661739"/>
            <a:ext cx="3406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ACGCATCGATCGGG</a:t>
            </a:r>
            <a:r>
              <a:rPr lang="en-US" sz="2800" b="1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1A0D725-956A-664C-9BC3-D790DAD4B5D7}"/>
              </a:ext>
            </a:extLst>
          </p:cNvPr>
          <p:cNvCxnSpPr/>
          <p:nvPr/>
        </p:nvCxnSpPr>
        <p:spPr>
          <a:xfrm>
            <a:off x="4409071" y="4240527"/>
            <a:ext cx="128246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7E7883C-5F08-874E-A65A-D7962CC604FB}"/>
              </a:ext>
            </a:extLst>
          </p:cNvPr>
          <p:cNvSpPr txBox="1"/>
          <p:nvPr/>
        </p:nvSpPr>
        <p:spPr>
          <a:xfrm flipH="1">
            <a:off x="5754470" y="3944955"/>
            <a:ext cx="2582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Separate by size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BB29E4F-10CD-0D48-BAE9-B61A0E6F44CD}"/>
              </a:ext>
            </a:extLst>
          </p:cNvPr>
          <p:cNvCxnSpPr/>
          <p:nvPr/>
        </p:nvCxnSpPr>
        <p:spPr>
          <a:xfrm>
            <a:off x="6830395" y="4443803"/>
            <a:ext cx="0" cy="4630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5B80701-A096-794E-AA88-6AE30C4CC087}"/>
              </a:ext>
            </a:extLst>
          </p:cNvPr>
          <p:cNvSpPr txBox="1"/>
          <p:nvPr/>
        </p:nvSpPr>
        <p:spPr>
          <a:xfrm flipH="1">
            <a:off x="5064262" y="4992315"/>
            <a:ext cx="26372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ACGCATCGATCGGG</a:t>
            </a:r>
            <a:r>
              <a:rPr lang="en-US" b="1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endParaRPr lang="en-US" b="1" dirty="0">
              <a:solidFill>
                <a:schemeClr val="accent1"/>
              </a:solidFill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ACGCATCGATCGG</a:t>
            </a:r>
            <a:r>
              <a:rPr lang="en-US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</a:t>
            </a:r>
            <a:endParaRPr lang="en-US" b="1" dirty="0">
              <a:solidFill>
                <a:schemeClr val="accent2"/>
              </a:solidFill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ACGCATCGATCG</a:t>
            </a:r>
            <a:r>
              <a:rPr lang="en-US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</a:t>
            </a:r>
            <a:endParaRPr lang="en-US" b="1" dirty="0">
              <a:solidFill>
                <a:schemeClr val="accent2"/>
              </a:solidFill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ACGCATCGATC</a:t>
            </a:r>
            <a:r>
              <a:rPr lang="en-US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ACGCATCGAT</a:t>
            </a:r>
            <a:r>
              <a:rPr lang="en-US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endParaRPr lang="en-US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74E44DB-3078-294E-9F5A-775E040B0A3B}"/>
              </a:ext>
            </a:extLst>
          </p:cNvPr>
          <p:cNvCxnSpPr/>
          <p:nvPr/>
        </p:nvCxnSpPr>
        <p:spPr>
          <a:xfrm>
            <a:off x="3740986" y="5710780"/>
            <a:ext cx="128246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772B84D-58AC-7A44-A88E-EA6C5E0A31B1}"/>
              </a:ext>
            </a:extLst>
          </p:cNvPr>
          <p:cNvCxnSpPr>
            <a:cxnSpLocks/>
          </p:cNvCxnSpPr>
          <p:nvPr/>
        </p:nvCxnSpPr>
        <p:spPr>
          <a:xfrm>
            <a:off x="7255308" y="5722971"/>
            <a:ext cx="66789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28E0B9F-A449-384B-AA96-6D1667F18A28}"/>
              </a:ext>
            </a:extLst>
          </p:cNvPr>
          <p:cNvSpPr txBox="1"/>
          <p:nvPr/>
        </p:nvSpPr>
        <p:spPr>
          <a:xfrm flipH="1">
            <a:off x="156686" y="5431010"/>
            <a:ext cx="3807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Read colors with a laser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224815E-83DE-8843-914A-1ED594E998A5}"/>
              </a:ext>
            </a:extLst>
          </p:cNvPr>
          <p:cNvSpPr txBox="1"/>
          <p:nvPr/>
        </p:nvSpPr>
        <p:spPr>
          <a:xfrm flipH="1">
            <a:off x="7968918" y="5442243"/>
            <a:ext cx="1192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Detect</a:t>
            </a:r>
          </a:p>
        </p:txBody>
      </p:sp>
    </p:spTree>
    <p:extLst>
      <p:ext uri="{BB962C8B-B14F-4D97-AF65-F5344CB8AC3E}">
        <p14:creationId xmlns:p14="http://schemas.microsoft.com/office/powerpoint/2010/main" val="49788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/>
      <p:bldP spid="19" grpId="0"/>
      <p:bldP spid="20" grpId="0"/>
      <p:bldP spid="21" grpId="0"/>
      <p:bldP spid="22" grpId="0"/>
      <p:bldP spid="24" grpId="0"/>
      <p:bldP spid="26" grpId="0"/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Dideoxy (“Sanger”) sequencing</a:t>
            </a:r>
            <a:endParaRPr lang="en-US" sz="2800" b="1" i="0" dirty="0">
              <a:latin typeface="Gill Sans"/>
              <a:cs typeface="Gill San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E9CD785-0AC9-F34A-8877-4744E2FB41D0}"/>
              </a:ext>
            </a:extLst>
          </p:cNvPr>
          <p:cNvSpPr/>
          <p:nvPr/>
        </p:nvSpPr>
        <p:spPr>
          <a:xfrm>
            <a:off x="3567024" y="2824224"/>
            <a:ext cx="3383280" cy="3200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B79C03B-0497-EB47-BFAF-97CB0254B1CF}"/>
              </a:ext>
            </a:extLst>
          </p:cNvPr>
          <p:cNvSpPr txBox="1"/>
          <p:nvPr/>
        </p:nvSpPr>
        <p:spPr>
          <a:xfrm>
            <a:off x="337667" y="1254733"/>
            <a:ext cx="7868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ACGCATCGATCGGGACTACGACTAGCTACGTACACG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57BF72B-386F-A648-8681-03E619B66DF8}"/>
              </a:ext>
            </a:extLst>
          </p:cNvPr>
          <p:cNvSpPr txBox="1"/>
          <p:nvPr/>
        </p:nvSpPr>
        <p:spPr>
          <a:xfrm>
            <a:off x="5030098" y="6148165"/>
            <a:ext cx="627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Gel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CCE243-E908-2F43-A23E-96ACF88F3833}"/>
              </a:ext>
            </a:extLst>
          </p:cNvPr>
          <p:cNvSpPr txBox="1"/>
          <p:nvPr/>
        </p:nvSpPr>
        <p:spPr>
          <a:xfrm rot="16200000">
            <a:off x="1448997" y="4278308"/>
            <a:ext cx="3369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 Smaller &lt;- Size -&gt; Larger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04C1D65-CC9D-A74B-9F53-8ADA995E04D6}"/>
              </a:ext>
            </a:extLst>
          </p:cNvPr>
          <p:cNvCxnSpPr>
            <a:stCxn id="31" idx="0"/>
          </p:cNvCxnSpPr>
          <p:nvPr/>
        </p:nvCxnSpPr>
        <p:spPr>
          <a:xfrm>
            <a:off x="5258664" y="2824224"/>
            <a:ext cx="0" cy="3200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F0CF54E-796B-7441-842C-4265AB51A15B}"/>
              </a:ext>
            </a:extLst>
          </p:cNvPr>
          <p:cNvCxnSpPr/>
          <p:nvPr/>
        </p:nvCxnSpPr>
        <p:spPr>
          <a:xfrm>
            <a:off x="4389984" y="2824224"/>
            <a:ext cx="0" cy="3200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D4D2E73-A119-694F-BD81-F3EF9FA28067}"/>
              </a:ext>
            </a:extLst>
          </p:cNvPr>
          <p:cNvCxnSpPr/>
          <p:nvPr/>
        </p:nvCxnSpPr>
        <p:spPr>
          <a:xfrm>
            <a:off x="6112104" y="2824224"/>
            <a:ext cx="0" cy="3200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254E577F-1018-FA4F-81DD-FBD08F8586A0}"/>
              </a:ext>
            </a:extLst>
          </p:cNvPr>
          <p:cNvSpPr txBox="1"/>
          <p:nvPr/>
        </p:nvSpPr>
        <p:spPr>
          <a:xfrm>
            <a:off x="3567024" y="2239018"/>
            <a:ext cx="771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Gill Sans MT" panose="020B0502020104020203" pitchFamily="34" charset="77"/>
              </a:rPr>
              <a:t>“A”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DCDB81A-B8EF-3944-8D89-243A521912F3}"/>
              </a:ext>
            </a:extLst>
          </p:cNvPr>
          <p:cNvSpPr txBox="1"/>
          <p:nvPr/>
        </p:nvSpPr>
        <p:spPr>
          <a:xfrm>
            <a:off x="4435738" y="2239018"/>
            <a:ext cx="768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  <a:latin typeface="Gill Sans MT" panose="020B0502020104020203" pitchFamily="34" charset="77"/>
              </a:rPr>
              <a:t>“C”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990650F-05B6-1E45-A636-95882E6AC88B}"/>
              </a:ext>
            </a:extLst>
          </p:cNvPr>
          <p:cNvSpPr txBox="1"/>
          <p:nvPr/>
        </p:nvSpPr>
        <p:spPr>
          <a:xfrm>
            <a:off x="5301246" y="2239018"/>
            <a:ext cx="780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latin typeface="Gill Sans MT" panose="020B0502020104020203" pitchFamily="34" charset="77"/>
              </a:rPr>
              <a:t>“G”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C9009E0-9325-8444-A507-DE049B1718EB}"/>
              </a:ext>
            </a:extLst>
          </p:cNvPr>
          <p:cNvSpPr txBox="1"/>
          <p:nvPr/>
        </p:nvSpPr>
        <p:spPr>
          <a:xfrm>
            <a:off x="6112104" y="2239017"/>
            <a:ext cx="752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Gill Sans MT" panose="020B0502020104020203" pitchFamily="34" charset="77"/>
              </a:rPr>
              <a:t>“T”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68F90C9-DC70-A94C-BFB4-EA8257A944BD}"/>
              </a:ext>
            </a:extLst>
          </p:cNvPr>
          <p:cNvSpPr txBox="1"/>
          <p:nvPr/>
        </p:nvSpPr>
        <p:spPr>
          <a:xfrm flipH="1">
            <a:off x="337667" y="1534924"/>
            <a:ext cx="2637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ACGCATCGATCGGG</a:t>
            </a:r>
            <a:r>
              <a:rPr lang="en-US" b="1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090E250-E508-DA40-9F37-01E0EC9B0051}"/>
              </a:ext>
            </a:extLst>
          </p:cNvPr>
          <p:cNvSpPr/>
          <p:nvPr/>
        </p:nvSpPr>
        <p:spPr>
          <a:xfrm>
            <a:off x="3679246" y="3122310"/>
            <a:ext cx="609600" cy="180932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34D347F-4B10-4047-85D9-CBFDF7CDCBB2}"/>
              </a:ext>
            </a:extLst>
          </p:cNvPr>
          <p:cNvSpPr/>
          <p:nvPr/>
        </p:nvSpPr>
        <p:spPr>
          <a:xfrm>
            <a:off x="5386126" y="3324568"/>
            <a:ext cx="609600" cy="180932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7EC76E2F-454C-2F46-9DDE-96BC72BBF0FB}"/>
              </a:ext>
            </a:extLst>
          </p:cNvPr>
          <p:cNvSpPr/>
          <p:nvPr/>
        </p:nvSpPr>
        <p:spPr>
          <a:xfrm>
            <a:off x="5386126" y="3629041"/>
            <a:ext cx="609600" cy="180932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72F73F28-BCAE-CE47-9CB2-B8A82CC25D49}"/>
              </a:ext>
            </a:extLst>
          </p:cNvPr>
          <p:cNvSpPr/>
          <p:nvPr/>
        </p:nvSpPr>
        <p:spPr>
          <a:xfrm>
            <a:off x="5386126" y="3921422"/>
            <a:ext cx="609600" cy="180932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C3B3A79E-C1BE-ED4A-B30D-DB5AC9FAD1FF}"/>
              </a:ext>
            </a:extLst>
          </p:cNvPr>
          <p:cNvSpPr/>
          <p:nvPr/>
        </p:nvSpPr>
        <p:spPr>
          <a:xfrm>
            <a:off x="4516463" y="4189656"/>
            <a:ext cx="609600" cy="180932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4197C67B-DCB4-9245-8CBF-B191A46DDDB7}"/>
              </a:ext>
            </a:extLst>
          </p:cNvPr>
          <p:cNvSpPr/>
          <p:nvPr/>
        </p:nvSpPr>
        <p:spPr>
          <a:xfrm>
            <a:off x="6225328" y="4379742"/>
            <a:ext cx="609600" cy="180932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61D9C94D-1E1E-6D48-B2B2-7228708D840E}"/>
              </a:ext>
            </a:extLst>
          </p:cNvPr>
          <p:cNvSpPr/>
          <p:nvPr/>
        </p:nvSpPr>
        <p:spPr>
          <a:xfrm>
            <a:off x="3679246" y="4699782"/>
            <a:ext cx="609600" cy="180932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48BC7C9A-F28B-834E-B649-2ECA0989AF95}"/>
              </a:ext>
            </a:extLst>
          </p:cNvPr>
          <p:cNvSpPr/>
          <p:nvPr/>
        </p:nvSpPr>
        <p:spPr>
          <a:xfrm>
            <a:off x="5386126" y="4994234"/>
            <a:ext cx="609600" cy="180932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0B70AF00-77EB-0440-BED0-34A5D2CF1E14}"/>
              </a:ext>
            </a:extLst>
          </p:cNvPr>
          <p:cNvSpPr/>
          <p:nvPr/>
        </p:nvSpPr>
        <p:spPr>
          <a:xfrm>
            <a:off x="4516463" y="5315184"/>
            <a:ext cx="609600" cy="180932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970B1560-2647-254C-88C4-02E034926715}"/>
              </a:ext>
            </a:extLst>
          </p:cNvPr>
          <p:cNvSpPr/>
          <p:nvPr/>
        </p:nvSpPr>
        <p:spPr>
          <a:xfrm>
            <a:off x="6225328" y="5595736"/>
            <a:ext cx="609600" cy="180932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3FFAE328-67F5-0942-827F-9C76474BA665}"/>
              </a:ext>
            </a:extLst>
          </p:cNvPr>
          <p:cNvSpPr/>
          <p:nvPr/>
        </p:nvSpPr>
        <p:spPr>
          <a:xfrm>
            <a:off x="3679246" y="5784738"/>
            <a:ext cx="609600" cy="180932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FF743A4-74BB-F74A-8F4C-E57E723DA6C3}"/>
              </a:ext>
            </a:extLst>
          </p:cNvPr>
          <p:cNvSpPr txBox="1"/>
          <p:nvPr/>
        </p:nvSpPr>
        <p:spPr>
          <a:xfrm flipH="1">
            <a:off x="337667" y="1775445"/>
            <a:ext cx="2637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ACGCATCGATCGG</a:t>
            </a:r>
            <a:r>
              <a:rPr lang="en-US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43E3E4F-865D-DA4A-AF6E-6FB77D911F22}"/>
              </a:ext>
            </a:extLst>
          </p:cNvPr>
          <p:cNvSpPr txBox="1"/>
          <p:nvPr/>
        </p:nvSpPr>
        <p:spPr>
          <a:xfrm flipH="1">
            <a:off x="337667" y="2497009"/>
            <a:ext cx="2637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ACGCATCGAT</a:t>
            </a:r>
            <a:r>
              <a:rPr lang="en-US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endParaRPr lang="en-US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32B9CFD-A228-C34E-95A1-E750209F2ABB}"/>
              </a:ext>
            </a:extLst>
          </p:cNvPr>
          <p:cNvSpPr txBox="1"/>
          <p:nvPr/>
        </p:nvSpPr>
        <p:spPr>
          <a:xfrm flipH="1">
            <a:off x="337667" y="2015966"/>
            <a:ext cx="2637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ACGCATCGATCG</a:t>
            </a:r>
            <a:r>
              <a:rPr lang="en-US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452FEF3-9C95-8949-875B-3D98C941B5E4}"/>
              </a:ext>
            </a:extLst>
          </p:cNvPr>
          <p:cNvSpPr txBox="1"/>
          <p:nvPr/>
        </p:nvSpPr>
        <p:spPr>
          <a:xfrm flipH="1">
            <a:off x="337667" y="2256487"/>
            <a:ext cx="2637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ACGCATCGATC</a:t>
            </a:r>
            <a:r>
              <a:rPr lang="en-US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86F6614-BC8C-004A-85A7-FCEB627B3660}"/>
              </a:ext>
            </a:extLst>
          </p:cNvPr>
          <p:cNvSpPr txBox="1"/>
          <p:nvPr/>
        </p:nvSpPr>
        <p:spPr>
          <a:xfrm flipH="1">
            <a:off x="5566858" y="1525539"/>
            <a:ext cx="3802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40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US" sz="40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US" sz="40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</a:t>
            </a:r>
            <a:r>
              <a:rPr lang="en-US" sz="4000" b="1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40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US" sz="40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US" sz="40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GGG</a:t>
            </a:r>
            <a:r>
              <a:rPr lang="en-US" sz="4000" b="1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endParaRPr lang="en-US" sz="4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E9AF8A1-D469-494D-8678-30FF83C20ADC}"/>
              </a:ext>
            </a:extLst>
          </p:cNvPr>
          <p:cNvSpPr txBox="1"/>
          <p:nvPr/>
        </p:nvSpPr>
        <p:spPr>
          <a:xfrm>
            <a:off x="6530128" y="1152843"/>
            <a:ext cx="2296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Read off the gel!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7E570C33-2B17-2B48-AB53-C6F3227F1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59" y="4518826"/>
            <a:ext cx="7721632" cy="19915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3CA3F04A-D2D3-D446-BE0D-1F9F77F16AF5}"/>
              </a:ext>
            </a:extLst>
          </p:cNvPr>
          <p:cNvSpPr txBox="1"/>
          <p:nvPr/>
        </p:nvSpPr>
        <p:spPr>
          <a:xfrm>
            <a:off x="4288846" y="3505500"/>
            <a:ext cx="4654260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Still used as a gold standard method to validate sequences today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Hard to sequence very long molecules. Why?</a:t>
            </a:r>
          </a:p>
        </p:txBody>
      </p:sp>
    </p:spTree>
    <p:extLst>
      <p:ext uri="{BB962C8B-B14F-4D97-AF65-F5344CB8AC3E}">
        <p14:creationId xmlns:p14="http://schemas.microsoft.com/office/powerpoint/2010/main" val="165069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/>
      <p:bldP spid="34" grpId="0"/>
      <p:bldP spid="38" grpId="0"/>
      <p:bldP spid="39" grpId="0"/>
      <p:bldP spid="40" grpId="0"/>
      <p:bldP spid="41" grpId="0"/>
      <p:bldP spid="42" grpId="0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/>
      <p:bldP spid="55" grpId="0"/>
      <p:bldP spid="56" grpId="0"/>
      <p:bldP spid="57" grpId="0"/>
      <p:bldP spid="58" grpId="0"/>
      <p:bldP spid="59" grpId="0"/>
      <p:bldP spid="6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Shotgun sequencing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C31F7E2-475F-DE4F-B828-ADEB0790ADDE}"/>
              </a:ext>
            </a:extLst>
          </p:cNvPr>
          <p:cNvCxnSpPr>
            <a:cxnSpLocks/>
          </p:cNvCxnSpPr>
          <p:nvPr/>
        </p:nvCxnSpPr>
        <p:spPr>
          <a:xfrm>
            <a:off x="408786" y="1800958"/>
            <a:ext cx="722145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7412C38-4678-4247-B51E-B3137FC9EACD}"/>
              </a:ext>
            </a:extLst>
          </p:cNvPr>
          <p:cNvSpPr txBox="1"/>
          <p:nvPr/>
        </p:nvSpPr>
        <p:spPr>
          <a:xfrm flipH="1">
            <a:off x="142503" y="1102835"/>
            <a:ext cx="4077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Gill Sans MT" panose="020B0502020104020203" pitchFamily="34" charset="0"/>
              </a:rPr>
              <a:t>A genome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E820A3-5B6A-C245-96D2-D761FBF7A22D}"/>
              </a:ext>
            </a:extLst>
          </p:cNvPr>
          <p:cNvSpPr txBox="1"/>
          <p:nvPr/>
        </p:nvSpPr>
        <p:spPr>
          <a:xfrm>
            <a:off x="7630242" y="1031638"/>
            <a:ext cx="533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…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1CDB94-5CCC-8645-9098-E1BF1BE64F19}"/>
              </a:ext>
            </a:extLst>
          </p:cNvPr>
          <p:cNvCxnSpPr>
            <a:cxnSpLocks/>
          </p:cNvCxnSpPr>
          <p:nvPr/>
        </p:nvCxnSpPr>
        <p:spPr>
          <a:xfrm>
            <a:off x="640952" y="3602565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8793EC-88B1-3D4D-8836-F24DF65BCE6B}"/>
              </a:ext>
            </a:extLst>
          </p:cNvPr>
          <p:cNvCxnSpPr>
            <a:cxnSpLocks/>
          </p:cNvCxnSpPr>
          <p:nvPr/>
        </p:nvCxnSpPr>
        <p:spPr>
          <a:xfrm>
            <a:off x="1534570" y="4461546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8102E0E-276E-8A48-863B-7AFE35505EC7}"/>
              </a:ext>
            </a:extLst>
          </p:cNvPr>
          <p:cNvCxnSpPr>
            <a:cxnSpLocks/>
          </p:cNvCxnSpPr>
          <p:nvPr/>
        </p:nvCxnSpPr>
        <p:spPr>
          <a:xfrm>
            <a:off x="2615225" y="3886583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87E7374-111A-8C44-A440-7AEB6A4B99B4}"/>
              </a:ext>
            </a:extLst>
          </p:cNvPr>
          <p:cNvCxnSpPr>
            <a:cxnSpLocks/>
          </p:cNvCxnSpPr>
          <p:nvPr/>
        </p:nvCxnSpPr>
        <p:spPr>
          <a:xfrm>
            <a:off x="3426036" y="3387818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9F67933-37B9-BC4A-96C4-9876FE12E2DD}"/>
              </a:ext>
            </a:extLst>
          </p:cNvPr>
          <p:cNvCxnSpPr>
            <a:cxnSpLocks/>
          </p:cNvCxnSpPr>
          <p:nvPr/>
        </p:nvCxnSpPr>
        <p:spPr>
          <a:xfrm>
            <a:off x="3578116" y="4461546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33DEBD1-380A-D943-BD66-28883B6AED2C}"/>
              </a:ext>
            </a:extLst>
          </p:cNvPr>
          <p:cNvCxnSpPr>
            <a:cxnSpLocks/>
          </p:cNvCxnSpPr>
          <p:nvPr/>
        </p:nvCxnSpPr>
        <p:spPr>
          <a:xfrm>
            <a:off x="4825025" y="4080546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97B28A-BC63-8B49-AE4D-E0D1EF6CA6C8}"/>
              </a:ext>
            </a:extLst>
          </p:cNvPr>
          <p:cNvCxnSpPr>
            <a:cxnSpLocks/>
          </p:cNvCxnSpPr>
          <p:nvPr/>
        </p:nvCxnSpPr>
        <p:spPr>
          <a:xfrm>
            <a:off x="5587029" y="3602565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E1C8E43-BC2F-A940-8456-6474CA39D5BA}"/>
              </a:ext>
            </a:extLst>
          </p:cNvPr>
          <p:cNvCxnSpPr>
            <a:cxnSpLocks/>
          </p:cNvCxnSpPr>
          <p:nvPr/>
        </p:nvCxnSpPr>
        <p:spPr>
          <a:xfrm>
            <a:off x="6008620" y="4461546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3ABBF5-94B3-0848-BD2F-AB14C00BE0E7}"/>
              </a:ext>
            </a:extLst>
          </p:cNvPr>
          <p:cNvCxnSpPr>
            <a:cxnSpLocks/>
          </p:cNvCxnSpPr>
          <p:nvPr/>
        </p:nvCxnSpPr>
        <p:spPr>
          <a:xfrm>
            <a:off x="7630242" y="4004763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2A3F085-1EB2-6D4C-B425-A14D816597EF}"/>
              </a:ext>
            </a:extLst>
          </p:cNvPr>
          <p:cNvSpPr txBox="1"/>
          <p:nvPr/>
        </p:nvSpPr>
        <p:spPr>
          <a:xfrm>
            <a:off x="609453" y="2618475"/>
            <a:ext cx="3691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Shotgun sequencing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EA7A2E-6D4D-D440-8625-B0525D2961F5}"/>
              </a:ext>
            </a:extLst>
          </p:cNvPr>
          <p:cNvSpPr/>
          <p:nvPr/>
        </p:nvSpPr>
        <p:spPr>
          <a:xfrm>
            <a:off x="142503" y="4968773"/>
            <a:ext cx="32679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Parallelize on 384 well plates</a:t>
            </a:r>
          </a:p>
          <a:p>
            <a:r>
              <a:rPr lang="en-US" dirty="0">
                <a:latin typeface="Gill Sans MT" panose="020B0502020104020203" pitchFamily="34" charset="77"/>
              </a:rPr>
              <a:t>Capillary tubing for size selection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217C211-65D4-E24A-8FF9-E02BDDD61246}"/>
              </a:ext>
            </a:extLst>
          </p:cNvPr>
          <p:cNvCxnSpPr/>
          <p:nvPr/>
        </p:nvCxnSpPr>
        <p:spPr>
          <a:xfrm>
            <a:off x="5047658" y="4952657"/>
            <a:ext cx="0" cy="9435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02A51BB-E7AB-CA42-A752-4DB31154B3D5}"/>
              </a:ext>
            </a:extLst>
          </p:cNvPr>
          <p:cNvSpPr txBox="1"/>
          <p:nvPr/>
        </p:nvSpPr>
        <p:spPr>
          <a:xfrm>
            <a:off x="3705357" y="6015968"/>
            <a:ext cx="2459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Sanger sequencing</a:t>
            </a:r>
          </a:p>
        </p:txBody>
      </p:sp>
    </p:spTree>
    <p:extLst>
      <p:ext uri="{BB962C8B-B14F-4D97-AF65-F5344CB8AC3E}">
        <p14:creationId xmlns:p14="http://schemas.microsoft.com/office/powerpoint/2010/main" val="402602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Sequencing – then and now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24A9310-91BA-6C49-90E7-2E94F7EDCF8B}"/>
              </a:ext>
            </a:extLst>
          </p:cNvPr>
          <p:cNvCxnSpPr/>
          <p:nvPr/>
        </p:nvCxnSpPr>
        <p:spPr>
          <a:xfrm>
            <a:off x="159834" y="2033680"/>
            <a:ext cx="842287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D692FB22-53E5-B946-9421-CC2CD4758471}"/>
              </a:ext>
            </a:extLst>
          </p:cNvPr>
          <p:cNvSpPr/>
          <p:nvPr/>
        </p:nvSpPr>
        <p:spPr>
          <a:xfrm>
            <a:off x="817462" y="1930823"/>
            <a:ext cx="205715" cy="20571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D106CC-A4B9-5F41-854B-20DA1A558EBC}"/>
              </a:ext>
            </a:extLst>
          </p:cNvPr>
          <p:cNvSpPr txBox="1"/>
          <p:nvPr/>
        </p:nvSpPr>
        <p:spPr>
          <a:xfrm>
            <a:off x="205548" y="2215829"/>
            <a:ext cx="1429543" cy="4846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1977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Sanger Sequencing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39938E1-0AC0-3E49-BF9E-B2FBC3A69510}"/>
              </a:ext>
            </a:extLst>
          </p:cNvPr>
          <p:cNvSpPr/>
          <p:nvPr/>
        </p:nvSpPr>
        <p:spPr>
          <a:xfrm>
            <a:off x="4977473" y="1942252"/>
            <a:ext cx="205715" cy="20571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7DAC9D-F2C9-FB48-82FD-8F4F175143D4}"/>
              </a:ext>
            </a:extLst>
          </p:cNvPr>
          <p:cNvSpPr txBox="1"/>
          <p:nvPr/>
        </p:nvSpPr>
        <p:spPr>
          <a:xfrm>
            <a:off x="4338970" y="2227257"/>
            <a:ext cx="1180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2003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HGP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completed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C9957E9-8DE5-044F-97F2-FFE9D466A924}"/>
              </a:ext>
            </a:extLst>
          </p:cNvPr>
          <p:cNvSpPr/>
          <p:nvPr/>
        </p:nvSpPr>
        <p:spPr>
          <a:xfrm>
            <a:off x="3207269" y="1930823"/>
            <a:ext cx="205715" cy="20571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CC20FD-49D6-6E4F-BB45-61078882B54E}"/>
              </a:ext>
            </a:extLst>
          </p:cNvPr>
          <p:cNvSpPr txBox="1"/>
          <p:nvPr/>
        </p:nvSpPr>
        <p:spPr>
          <a:xfrm>
            <a:off x="2384149" y="2215829"/>
            <a:ext cx="1851963" cy="692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1990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Human Genome Project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started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CC22F5D-C94D-9146-B201-90DC108000E2}"/>
              </a:ext>
            </a:extLst>
          </p:cNvPr>
          <p:cNvSpPr/>
          <p:nvPr/>
        </p:nvSpPr>
        <p:spPr>
          <a:xfrm>
            <a:off x="1505047" y="1930823"/>
            <a:ext cx="205715" cy="20571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4DDCCC-EFBA-DE47-A83D-5D3E43859964}"/>
              </a:ext>
            </a:extLst>
          </p:cNvPr>
          <p:cNvSpPr txBox="1"/>
          <p:nvPr/>
        </p:nvSpPr>
        <p:spPr>
          <a:xfrm>
            <a:off x="849255" y="2773067"/>
            <a:ext cx="1517297" cy="4846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~1980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Shotgun sequencing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83BE115-E59D-814B-98CF-46AA0E15D8B3}"/>
              </a:ext>
            </a:extLst>
          </p:cNvPr>
          <p:cNvCxnSpPr>
            <a:stCxn id="14" idx="0"/>
            <a:endCxn id="13" idx="4"/>
          </p:cNvCxnSpPr>
          <p:nvPr/>
        </p:nvCxnSpPr>
        <p:spPr>
          <a:xfrm flipV="1">
            <a:off x="1607904" y="2136538"/>
            <a:ext cx="0" cy="6365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70A5BCEB-CCAF-B54B-97F4-2C7CD6286BF6}"/>
              </a:ext>
            </a:extLst>
          </p:cNvPr>
          <p:cNvSpPr/>
          <p:nvPr/>
        </p:nvSpPr>
        <p:spPr>
          <a:xfrm>
            <a:off x="5416966" y="1930823"/>
            <a:ext cx="205715" cy="20571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4690D4-4B0F-324C-849A-4768E6827CBE}"/>
              </a:ext>
            </a:extLst>
          </p:cNvPr>
          <p:cNvSpPr txBox="1"/>
          <p:nvPr/>
        </p:nvSpPr>
        <p:spPr>
          <a:xfrm>
            <a:off x="4833902" y="3257756"/>
            <a:ext cx="1371842" cy="692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2005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First NGS system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(454, Roche)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BE7026-9908-0748-89D6-8C9CF60531EF}"/>
              </a:ext>
            </a:extLst>
          </p:cNvPr>
          <p:cNvSpPr txBox="1"/>
          <p:nvPr/>
        </p:nvSpPr>
        <p:spPr>
          <a:xfrm>
            <a:off x="5554705" y="2445068"/>
            <a:ext cx="160437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2007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Illumina/</a:t>
            </a:r>
            <a:r>
              <a:rPr lang="en-US" dirty="0" err="1">
                <a:latin typeface="Gill Sans MT" panose="020B0502020104020203" pitchFamily="34" charset="77"/>
              </a:rPr>
              <a:t>Solexa</a:t>
            </a:r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E8CED2-90CF-7242-A4E7-C404603D997A}"/>
              </a:ext>
            </a:extLst>
          </p:cNvPr>
          <p:cNvSpPr txBox="1"/>
          <p:nvPr/>
        </p:nvSpPr>
        <p:spPr>
          <a:xfrm>
            <a:off x="4282582" y="1109691"/>
            <a:ext cx="46025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2000s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Other systems: ABI SOLID, Ion Torrent, PacBio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D33D89C-C948-F440-97A7-2690D1119C20}"/>
              </a:ext>
            </a:extLst>
          </p:cNvPr>
          <p:cNvSpPr/>
          <p:nvPr/>
        </p:nvSpPr>
        <p:spPr>
          <a:xfrm>
            <a:off x="5823398" y="1930823"/>
            <a:ext cx="205715" cy="20571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49CA77C-25D1-D443-914B-6442F1CE8207}"/>
              </a:ext>
            </a:extLst>
          </p:cNvPr>
          <p:cNvSpPr/>
          <p:nvPr/>
        </p:nvSpPr>
        <p:spPr>
          <a:xfrm>
            <a:off x="7937689" y="1930823"/>
            <a:ext cx="205715" cy="20571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701F5F-AD9D-3E48-B6B2-90C2080E9D0C}"/>
              </a:ext>
            </a:extLst>
          </p:cNvPr>
          <p:cNvSpPr txBox="1"/>
          <p:nvPr/>
        </p:nvSpPr>
        <p:spPr>
          <a:xfrm>
            <a:off x="7403311" y="2215829"/>
            <a:ext cx="1274472" cy="4846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~2017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$1,000 Genome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942D87A-2CA9-2C48-9BF9-40877B919D6A}"/>
              </a:ext>
            </a:extLst>
          </p:cNvPr>
          <p:cNvCxnSpPr>
            <a:stCxn id="18" idx="0"/>
            <a:endCxn id="17" idx="4"/>
          </p:cNvCxnSpPr>
          <p:nvPr/>
        </p:nvCxnSpPr>
        <p:spPr>
          <a:xfrm flipV="1">
            <a:off x="5519823" y="2136538"/>
            <a:ext cx="0" cy="11212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DE97380-2C4E-B34A-9C24-1FDC32774A73}"/>
              </a:ext>
            </a:extLst>
          </p:cNvPr>
          <p:cNvCxnSpPr>
            <a:endCxn id="21" idx="4"/>
          </p:cNvCxnSpPr>
          <p:nvPr/>
        </p:nvCxnSpPr>
        <p:spPr>
          <a:xfrm flipH="1" flipV="1">
            <a:off x="5926256" y="2136538"/>
            <a:ext cx="102857" cy="3182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EA4931F-A3E7-1349-A0B5-AE7943DF0673}"/>
              </a:ext>
            </a:extLst>
          </p:cNvPr>
          <p:cNvCxnSpPr>
            <a:cxnSpLocks/>
          </p:cNvCxnSpPr>
          <p:nvPr/>
        </p:nvCxnSpPr>
        <p:spPr>
          <a:xfrm>
            <a:off x="5416966" y="1778231"/>
            <a:ext cx="28538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03285F1-48FA-4549-95ED-4CC29AB3438F}"/>
              </a:ext>
            </a:extLst>
          </p:cNvPr>
          <p:cNvSpPr txBox="1"/>
          <p:nvPr/>
        </p:nvSpPr>
        <p:spPr>
          <a:xfrm>
            <a:off x="6899645" y="3190820"/>
            <a:ext cx="160437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~2015+</a:t>
            </a:r>
          </a:p>
          <a:p>
            <a:pPr algn="ctr"/>
            <a:r>
              <a:rPr lang="en-US" b="1" dirty="0">
                <a:latin typeface="Gill Sans MT" panose="020B0502020104020203" pitchFamily="34" charset="77"/>
              </a:rPr>
              <a:t>ONT</a:t>
            </a:r>
            <a:endParaRPr lang="en-US" dirty="0">
              <a:latin typeface="Gill Sans MT" panose="020B0502020104020203" pitchFamily="34" charset="77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995EDA2-3BC1-3D46-B3E4-F2CEFF973F3C}"/>
              </a:ext>
            </a:extLst>
          </p:cNvPr>
          <p:cNvCxnSpPr/>
          <p:nvPr/>
        </p:nvCxnSpPr>
        <p:spPr>
          <a:xfrm>
            <a:off x="2916107" y="3239764"/>
            <a:ext cx="236056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EF23E8CE-558A-6646-B41D-08B2841D021B}"/>
              </a:ext>
            </a:extLst>
          </p:cNvPr>
          <p:cNvSpPr/>
          <p:nvPr/>
        </p:nvSpPr>
        <p:spPr>
          <a:xfrm>
            <a:off x="1146062" y="3435939"/>
            <a:ext cx="3425938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HGP based on shotgun sequencing</a:t>
            </a:r>
          </a:p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&gt;10 years for 1 genome!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18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The human genome is sequenced (2001)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59" y="1731424"/>
            <a:ext cx="4232328" cy="40066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60421" y="1287902"/>
            <a:ext cx="404919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$3 Billion public project beginning in 1990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In 1998, Craig Venter started competing private project at Celera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“Draft” published in 2000. We still do not have a complete genome sequence!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&gt;70% of this “reference genome” from a single male donor from Buffalo, NY (RP11). At least 4 individuals included.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FEDFA3A-7F79-844E-B057-18F399C7D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88" y="3429000"/>
            <a:ext cx="2079987" cy="320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969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Sequencing – then and now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24A9310-91BA-6C49-90E7-2E94F7EDCF8B}"/>
              </a:ext>
            </a:extLst>
          </p:cNvPr>
          <p:cNvCxnSpPr/>
          <p:nvPr/>
        </p:nvCxnSpPr>
        <p:spPr>
          <a:xfrm>
            <a:off x="159834" y="2033680"/>
            <a:ext cx="842287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D692FB22-53E5-B946-9421-CC2CD4758471}"/>
              </a:ext>
            </a:extLst>
          </p:cNvPr>
          <p:cNvSpPr/>
          <p:nvPr/>
        </p:nvSpPr>
        <p:spPr>
          <a:xfrm>
            <a:off x="817462" y="1930823"/>
            <a:ext cx="205715" cy="20571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D106CC-A4B9-5F41-854B-20DA1A558EBC}"/>
              </a:ext>
            </a:extLst>
          </p:cNvPr>
          <p:cNvSpPr txBox="1"/>
          <p:nvPr/>
        </p:nvSpPr>
        <p:spPr>
          <a:xfrm>
            <a:off x="205548" y="2215829"/>
            <a:ext cx="1429543" cy="4846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1977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Sanger Sequencing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39938E1-0AC0-3E49-BF9E-B2FBC3A69510}"/>
              </a:ext>
            </a:extLst>
          </p:cNvPr>
          <p:cNvSpPr/>
          <p:nvPr/>
        </p:nvSpPr>
        <p:spPr>
          <a:xfrm>
            <a:off x="4977473" y="1942252"/>
            <a:ext cx="205715" cy="20571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7DAC9D-F2C9-FB48-82FD-8F4F175143D4}"/>
              </a:ext>
            </a:extLst>
          </p:cNvPr>
          <p:cNvSpPr txBox="1"/>
          <p:nvPr/>
        </p:nvSpPr>
        <p:spPr>
          <a:xfrm>
            <a:off x="4338970" y="2227257"/>
            <a:ext cx="1180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2003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HGP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completed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C9957E9-8DE5-044F-97F2-FFE9D466A924}"/>
              </a:ext>
            </a:extLst>
          </p:cNvPr>
          <p:cNvSpPr/>
          <p:nvPr/>
        </p:nvSpPr>
        <p:spPr>
          <a:xfrm>
            <a:off x="3207269" y="1930823"/>
            <a:ext cx="205715" cy="20571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CC20FD-49D6-6E4F-BB45-61078882B54E}"/>
              </a:ext>
            </a:extLst>
          </p:cNvPr>
          <p:cNvSpPr txBox="1"/>
          <p:nvPr/>
        </p:nvSpPr>
        <p:spPr>
          <a:xfrm>
            <a:off x="2384149" y="2215829"/>
            <a:ext cx="1851963" cy="692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1990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Human Genome Project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started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CC22F5D-C94D-9146-B201-90DC108000E2}"/>
              </a:ext>
            </a:extLst>
          </p:cNvPr>
          <p:cNvSpPr/>
          <p:nvPr/>
        </p:nvSpPr>
        <p:spPr>
          <a:xfrm>
            <a:off x="1505047" y="1930823"/>
            <a:ext cx="205715" cy="20571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4DDCCC-EFBA-DE47-A83D-5D3E43859964}"/>
              </a:ext>
            </a:extLst>
          </p:cNvPr>
          <p:cNvSpPr txBox="1"/>
          <p:nvPr/>
        </p:nvSpPr>
        <p:spPr>
          <a:xfrm>
            <a:off x="849255" y="2773067"/>
            <a:ext cx="1517297" cy="4846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~1980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Shotgun sequencing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83BE115-E59D-814B-98CF-46AA0E15D8B3}"/>
              </a:ext>
            </a:extLst>
          </p:cNvPr>
          <p:cNvCxnSpPr>
            <a:stCxn id="14" idx="0"/>
            <a:endCxn id="13" idx="4"/>
          </p:cNvCxnSpPr>
          <p:nvPr/>
        </p:nvCxnSpPr>
        <p:spPr>
          <a:xfrm flipV="1">
            <a:off x="1607904" y="2136538"/>
            <a:ext cx="0" cy="6365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70A5BCEB-CCAF-B54B-97F4-2C7CD6286BF6}"/>
              </a:ext>
            </a:extLst>
          </p:cNvPr>
          <p:cNvSpPr/>
          <p:nvPr/>
        </p:nvSpPr>
        <p:spPr>
          <a:xfrm>
            <a:off x="5416966" y="1930823"/>
            <a:ext cx="205715" cy="20571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4690D4-4B0F-324C-849A-4768E6827CBE}"/>
              </a:ext>
            </a:extLst>
          </p:cNvPr>
          <p:cNvSpPr txBox="1"/>
          <p:nvPr/>
        </p:nvSpPr>
        <p:spPr>
          <a:xfrm>
            <a:off x="4833902" y="3257756"/>
            <a:ext cx="1371842" cy="692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2005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First NGS system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(454, Roche)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BE7026-9908-0748-89D6-8C9CF60531EF}"/>
              </a:ext>
            </a:extLst>
          </p:cNvPr>
          <p:cNvSpPr txBox="1"/>
          <p:nvPr/>
        </p:nvSpPr>
        <p:spPr>
          <a:xfrm>
            <a:off x="5554705" y="2445068"/>
            <a:ext cx="160437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2007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Illumina/</a:t>
            </a:r>
            <a:r>
              <a:rPr lang="en-US" dirty="0" err="1">
                <a:latin typeface="Gill Sans MT" panose="020B0502020104020203" pitchFamily="34" charset="77"/>
              </a:rPr>
              <a:t>Solexa</a:t>
            </a:r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E8CED2-90CF-7242-A4E7-C404603D997A}"/>
              </a:ext>
            </a:extLst>
          </p:cNvPr>
          <p:cNvSpPr txBox="1"/>
          <p:nvPr/>
        </p:nvSpPr>
        <p:spPr>
          <a:xfrm>
            <a:off x="4282582" y="1109691"/>
            <a:ext cx="46025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2000s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Other systems: ABI SOLID, Ion Torrent, PacBio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D33D89C-C948-F440-97A7-2690D1119C20}"/>
              </a:ext>
            </a:extLst>
          </p:cNvPr>
          <p:cNvSpPr/>
          <p:nvPr/>
        </p:nvSpPr>
        <p:spPr>
          <a:xfrm>
            <a:off x="5823398" y="1930823"/>
            <a:ext cx="205715" cy="20571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49CA77C-25D1-D443-914B-6442F1CE8207}"/>
              </a:ext>
            </a:extLst>
          </p:cNvPr>
          <p:cNvSpPr/>
          <p:nvPr/>
        </p:nvSpPr>
        <p:spPr>
          <a:xfrm>
            <a:off x="7937689" y="1930823"/>
            <a:ext cx="205715" cy="20571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701F5F-AD9D-3E48-B6B2-90C2080E9D0C}"/>
              </a:ext>
            </a:extLst>
          </p:cNvPr>
          <p:cNvSpPr txBox="1"/>
          <p:nvPr/>
        </p:nvSpPr>
        <p:spPr>
          <a:xfrm>
            <a:off x="7403311" y="2215829"/>
            <a:ext cx="1274472" cy="4846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~2017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$1,000 Genome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942D87A-2CA9-2C48-9BF9-40877B919D6A}"/>
              </a:ext>
            </a:extLst>
          </p:cNvPr>
          <p:cNvCxnSpPr>
            <a:stCxn id="18" idx="0"/>
            <a:endCxn id="17" idx="4"/>
          </p:cNvCxnSpPr>
          <p:nvPr/>
        </p:nvCxnSpPr>
        <p:spPr>
          <a:xfrm flipV="1">
            <a:off x="5519823" y="2136538"/>
            <a:ext cx="0" cy="11212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DE97380-2C4E-B34A-9C24-1FDC32774A73}"/>
              </a:ext>
            </a:extLst>
          </p:cNvPr>
          <p:cNvCxnSpPr>
            <a:endCxn id="21" idx="4"/>
          </p:cNvCxnSpPr>
          <p:nvPr/>
        </p:nvCxnSpPr>
        <p:spPr>
          <a:xfrm flipH="1" flipV="1">
            <a:off x="5926256" y="2136538"/>
            <a:ext cx="102857" cy="3182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EA4931F-A3E7-1349-A0B5-AE7943DF0673}"/>
              </a:ext>
            </a:extLst>
          </p:cNvPr>
          <p:cNvCxnSpPr>
            <a:cxnSpLocks/>
          </p:cNvCxnSpPr>
          <p:nvPr/>
        </p:nvCxnSpPr>
        <p:spPr>
          <a:xfrm>
            <a:off x="5416966" y="1778231"/>
            <a:ext cx="28538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03285F1-48FA-4549-95ED-4CC29AB3438F}"/>
              </a:ext>
            </a:extLst>
          </p:cNvPr>
          <p:cNvSpPr txBox="1"/>
          <p:nvPr/>
        </p:nvSpPr>
        <p:spPr>
          <a:xfrm>
            <a:off x="6899645" y="3190820"/>
            <a:ext cx="160437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~2015+</a:t>
            </a:r>
          </a:p>
          <a:p>
            <a:pPr algn="ctr"/>
            <a:r>
              <a:rPr lang="en-US" b="1" dirty="0">
                <a:latin typeface="Gill Sans MT" panose="020B0502020104020203" pitchFamily="34" charset="77"/>
              </a:rPr>
              <a:t>ONT</a:t>
            </a:r>
            <a:endParaRPr lang="en-US" dirty="0">
              <a:latin typeface="Gill Sans MT" panose="020B0502020104020203" pitchFamily="34" charset="77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995EDA2-3BC1-3D46-B3E4-F2CEFF973F3C}"/>
              </a:ext>
            </a:extLst>
          </p:cNvPr>
          <p:cNvCxnSpPr/>
          <p:nvPr/>
        </p:nvCxnSpPr>
        <p:spPr>
          <a:xfrm>
            <a:off x="2916107" y="3239764"/>
            <a:ext cx="236056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EF23E8CE-558A-6646-B41D-08B2841D021B}"/>
              </a:ext>
            </a:extLst>
          </p:cNvPr>
          <p:cNvSpPr/>
          <p:nvPr/>
        </p:nvSpPr>
        <p:spPr>
          <a:xfrm>
            <a:off x="1146062" y="3435939"/>
            <a:ext cx="3425938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HGP based on shotgun sequencing</a:t>
            </a:r>
          </a:p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&gt;10 years for 1 genome!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237B34E-D57A-F942-92C8-C80FBDE2FACA}"/>
              </a:ext>
            </a:extLst>
          </p:cNvPr>
          <p:cNvSpPr/>
          <p:nvPr/>
        </p:nvSpPr>
        <p:spPr>
          <a:xfrm>
            <a:off x="4282963" y="4327390"/>
            <a:ext cx="471783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Gill Sans MT" panose="020B0502020104020203" pitchFamily="34" charset="77"/>
              </a:rPr>
              <a:t>Enter: the next generation!</a:t>
            </a:r>
          </a:p>
          <a:p>
            <a:r>
              <a:rPr lang="en-US" sz="2800" b="1" dirty="0">
                <a:solidFill>
                  <a:srgbClr val="FF0000"/>
                </a:solidFill>
                <a:latin typeface="Gill Sans MT" panose="020B0502020104020203" pitchFamily="34" charset="77"/>
              </a:rPr>
              <a:t>1 genome = ~$600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5E65ADC-F353-1D49-8A6F-683ADD2FD816}"/>
              </a:ext>
            </a:extLst>
          </p:cNvPr>
          <p:cNvSpPr/>
          <p:nvPr/>
        </p:nvSpPr>
        <p:spPr>
          <a:xfrm>
            <a:off x="5416966" y="1123378"/>
            <a:ext cx="3583827" cy="1871702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67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Illumina sequencing overview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69F3F0-57DB-4E4B-A3D3-ED2F97DDBD7F}"/>
              </a:ext>
            </a:extLst>
          </p:cNvPr>
          <p:cNvSpPr txBox="1"/>
          <p:nvPr/>
        </p:nvSpPr>
        <p:spPr>
          <a:xfrm>
            <a:off x="323384" y="3717099"/>
            <a:ext cx="1354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Fragment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AF3B56-F827-2544-9AC4-629983F1C704}"/>
              </a:ext>
            </a:extLst>
          </p:cNvPr>
          <p:cNvSpPr txBox="1"/>
          <p:nvPr/>
        </p:nvSpPr>
        <p:spPr>
          <a:xfrm>
            <a:off x="2108877" y="3717099"/>
            <a:ext cx="1319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Adapters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FB567A-623E-074C-ADC5-8F73EAA0FD64}"/>
              </a:ext>
            </a:extLst>
          </p:cNvPr>
          <p:cNvSpPr txBox="1"/>
          <p:nvPr/>
        </p:nvSpPr>
        <p:spPr>
          <a:xfrm>
            <a:off x="3859297" y="3717099"/>
            <a:ext cx="745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PCR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9BA02D-9A7B-9345-B3EC-0457165F2338}"/>
              </a:ext>
            </a:extLst>
          </p:cNvPr>
          <p:cNvSpPr txBox="1"/>
          <p:nvPr/>
        </p:nvSpPr>
        <p:spPr>
          <a:xfrm>
            <a:off x="5035649" y="3717099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Sequencing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E02D51-5DE0-3445-A093-2A094B9BF11F}"/>
              </a:ext>
            </a:extLst>
          </p:cNvPr>
          <p:cNvSpPr txBox="1"/>
          <p:nvPr/>
        </p:nvSpPr>
        <p:spPr>
          <a:xfrm>
            <a:off x="7035945" y="3717099"/>
            <a:ext cx="1178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Analysis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7D45B042-2067-AA4D-A3E3-61C3FADE8F41}"/>
              </a:ext>
            </a:extLst>
          </p:cNvPr>
          <p:cNvSpPr/>
          <p:nvPr/>
        </p:nvSpPr>
        <p:spPr>
          <a:xfrm>
            <a:off x="1726291" y="3717099"/>
            <a:ext cx="334537" cy="406580"/>
          </a:xfrm>
          <a:prstGeom prst="rightArrow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E879909E-DAEE-5549-9BBA-C03B78229F90}"/>
              </a:ext>
            </a:extLst>
          </p:cNvPr>
          <p:cNvSpPr/>
          <p:nvPr/>
        </p:nvSpPr>
        <p:spPr>
          <a:xfrm>
            <a:off x="3476711" y="3717099"/>
            <a:ext cx="334537" cy="406580"/>
          </a:xfrm>
          <a:prstGeom prst="rightArrow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6EA2A33F-BEDB-D447-8BCE-6E8C513262B2}"/>
              </a:ext>
            </a:extLst>
          </p:cNvPr>
          <p:cNvSpPr/>
          <p:nvPr/>
        </p:nvSpPr>
        <p:spPr>
          <a:xfrm>
            <a:off x="4653063" y="3717099"/>
            <a:ext cx="334537" cy="406580"/>
          </a:xfrm>
          <a:prstGeom prst="rightArrow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49E3056D-8292-1C4D-878B-582F708E9DD7}"/>
              </a:ext>
            </a:extLst>
          </p:cNvPr>
          <p:cNvSpPr/>
          <p:nvPr/>
        </p:nvSpPr>
        <p:spPr>
          <a:xfrm>
            <a:off x="6653358" y="3717099"/>
            <a:ext cx="334537" cy="406580"/>
          </a:xfrm>
          <a:prstGeom prst="rightArrow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51A92D-24F2-C84F-8EBE-4E1B165851BD}"/>
              </a:ext>
            </a:extLst>
          </p:cNvPr>
          <p:cNvSpPr/>
          <p:nvPr/>
        </p:nvSpPr>
        <p:spPr>
          <a:xfrm>
            <a:off x="323383" y="3479181"/>
            <a:ext cx="6118305" cy="8474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77885C-779B-9F41-B134-08B13C1DB485}"/>
              </a:ext>
            </a:extLst>
          </p:cNvPr>
          <p:cNvSpPr txBox="1"/>
          <p:nvPr/>
        </p:nvSpPr>
        <p:spPr>
          <a:xfrm>
            <a:off x="6441689" y="4178763"/>
            <a:ext cx="24569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Gill Sans MT" panose="020B0502020104020203" pitchFamily="34" charset="77"/>
              </a:rPr>
              <a:t>Most of what we’ll talk about in Module 4!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10D9B8-2FEE-9A4F-B3A5-59797E654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26" y="1664259"/>
            <a:ext cx="522751" cy="8832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40D363D-11B6-1845-A6AA-901E5888F902}"/>
              </a:ext>
            </a:extLst>
          </p:cNvPr>
          <p:cNvSpPr txBox="1"/>
          <p:nvPr/>
        </p:nvSpPr>
        <p:spPr>
          <a:xfrm>
            <a:off x="1009994" y="1678715"/>
            <a:ext cx="7041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Extract DNA from cells of target sample</a:t>
            </a:r>
          </a:p>
          <a:p>
            <a:r>
              <a:rPr lang="en-US" sz="2400" dirty="0">
                <a:latin typeface="Gill Sans MT" panose="020B0502020104020203" pitchFamily="34" charset="77"/>
              </a:rPr>
              <a:t>(we’ll sequence DNA from *many* cells at once=many genome copies)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311A499C-3702-D745-B165-45D3A5C015C3}"/>
              </a:ext>
            </a:extLst>
          </p:cNvPr>
          <p:cNvSpPr/>
          <p:nvPr/>
        </p:nvSpPr>
        <p:spPr>
          <a:xfrm rot="5400000">
            <a:off x="499047" y="2794338"/>
            <a:ext cx="334537" cy="406580"/>
          </a:xfrm>
          <a:prstGeom prst="rightArrow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F27B4A-B1C8-1C4E-9135-017FA99B5FC7}"/>
              </a:ext>
            </a:extLst>
          </p:cNvPr>
          <p:cNvSpPr txBox="1"/>
          <p:nvPr/>
        </p:nvSpPr>
        <p:spPr>
          <a:xfrm>
            <a:off x="1540277" y="4474739"/>
            <a:ext cx="1162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Gill Sans MT" panose="020B0502020104020203" pitchFamily="34" charset="77"/>
              </a:rPr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57009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A075DDF-6E70-194E-8C9F-4C8365CA4A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949150"/>
              </p:ext>
            </p:extLst>
          </p:nvPr>
        </p:nvGraphicFramePr>
        <p:xfrm>
          <a:off x="264134" y="148856"/>
          <a:ext cx="8624684" cy="6602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0694">
                  <a:extLst>
                    <a:ext uri="{9D8B030D-6E8A-4147-A177-3AD203B41FA5}">
                      <a16:colId xmlns:a16="http://schemas.microsoft.com/office/drawing/2014/main" val="2948586699"/>
                    </a:ext>
                  </a:extLst>
                </a:gridCol>
                <a:gridCol w="1301648">
                  <a:extLst>
                    <a:ext uri="{9D8B030D-6E8A-4147-A177-3AD203B41FA5}">
                      <a16:colId xmlns:a16="http://schemas.microsoft.com/office/drawing/2014/main" val="2471290453"/>
                    </a:ext>
                  </a:extLst>
                </a:gridCol>
                <a:gridCol w="2589868">
                  <a:extLst>
                    <a:ext uri="{9D8B030D-6E8A-4147-A177-3AD203B41FA5}">
                      <a16:colId xmlns:a16="http://schemas.microsoft.com/office/drawing/2014/main" val="590269815"/>
                    </a:ext>
                  </a:extLst>
                </a:gridCol>
                <a:gridCol w="1722474">
                  <a:extLst>
                    <a:ext uri="{9D8B030D-6E8A-4147-A177-3AD203B41FA5}">
                      <a16:colId xmlns:a16="http://schemas.microsoft.com/office/drawing/2014/main" val="2579112453"/>
                    </a:ext>
                  </a:extLst>
                </a:gridCol>
              </a:tblGrid>
              <a:tr h="314420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Gill Sans MT" panose="020B0502020104020203" pitchFamily="34" charset="77"/>
                        </a:rPr>
                        <a:t>Module</a:t>
                      </a:r>
                    </a:p>
                  </a:txBody>
                  <a:tcPr marL="76920" marR="76920" marT="38459" marB="384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Gill Sans MT" panose="020B0502020104020203" pitchFamily="34" charset="77"/>
                        </a:rPr>
                        <a:t>Date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Gill Sans MT" panose="020B0502020104020203" pitchFamily="34" charset="77"/>
                        </a:rPr>
                        <a:t>Lecture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Gill Sans MT" panose="020B0502020104020203" pitchFamily="34" charset="77"/>
                        </a:rPr>
                        <a:t>Homework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07921884"/>
                  </a:ext>
                </a:extLst>
              </a:tr>
              <a:tr h="314420"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Gill Sans MT" panose="020B0502020104020203" pitchFamily="34" charset="77"/>
                        </a:rPr>
                        <a:t>Intro to personal genomics</a:t>
                      </a:r>
                    </a:p>
                  </a:txBody>
                  <a:tcPr marL="76920" marR="76920" marT="38459" marB="384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Gill Sans MT" panose="020B0502020104020203" pitchFamily="34" charset="77"/>
                        </a:rPr>
                        <a:t>03-29 (M)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Gill Sans MT" panose="020B0502020104020203" pitchFamily="34" charset="77"/>
                        </a:rPr>
                        <a:t>Introduction to your genome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500" dirty="0">
                        <a:solidFill>
                          <a:schemeClr val="bg1">
                            <a:lumMod val="65000"/>
                          </a:schemeClr>
                        </a:solidFill>
                        <a:latin typeface="Gill Sans MT" panose="020B0502020104020203" pitchFamily="34" charset="77"/>
                      </a:endParaRP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54544184"/>
                  </a:ext>
                </a:extLst>
              </a:tr>
              <a:tr h="314420">
                <a:tc>
                  <a:txBody>
                    <a:bodyPr/>
                    <a:lstStyle/>
                    <a:p>
                      <a:r>
                        <a:rPr lang="en-US" sz="15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Gill Sans MT" panose="020B0502020104020203" pitchFamily="34" charset="77"/>
                        </a:rPr>
                        <a:t>Ancestry</a:t>
                      </a:r>
                    </a:p>
                  </a:txBody>
                  <a:tcPr marL="76920" marR="76920" marT="38459" marB="384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Gill Sans MT" panose="020B0502020104020203" pitchFamily="34" charset="77"/>
                        </a:rPr>
                        <a:t>03-31 (W)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Gill Sans MT" panose="020B0502020104020203" pitchFamily="34" charset="77"/>
                        </a:rPr>
                        <a:t>Basic Population genetics/JC1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Gill Sans MT" panose="020B0502020104020203" pitchFamily="34" charset="77"/>
                        </a:rPr>
                        <a:t>JC1 questions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9744586"/>
                  </a:ext>
                </a:extLst>
              </a:tr>
              <a:tr h="314420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Gill Sans MT" panose="020B0502020104020203" pitchFamily="34" charset="77"/>
                      </a:endParaRPr>
                    </a:p>
                  </a:txBody>
                  <a:tcPr marL="76920" marR="76920" marT="38459" marB="384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Gill Sans MT" panose="020B0502020104020203" pitchFamily="34" charset="77"/>
                        </a:rPr>
                        <a:t>04-05 (M)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Gill Sans MT" panose="020B0502020104020203" pitchFamily="34" charset="77"/>
                        </a:rPr>
                        <a:t>Phasing and Imputation/HMMs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Gill Sans MT" panose="020B0502020104020203" pitchFamily="34" charset="77"/>
                        </a:rPr>
                        <a:t>PS1 (due 4/5)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33150129"/>
                  </a:ext>
                </a:extLst>
              </a:tr>
              <a:tr h="314420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Gill Sans MT" panose="020B0502020104020203" pitchFamily="34" charset="77"/>
                      </a:endParaRPr>
                    </a:p>
                  </a:txBody>
                  <a:tcPr marL="76920" marR="76920" marT="38459" marB="384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Gill Sans MT" panose="020B0502020104020203" pitchFamily="34" charset="77"/>
                        </a:rPr>
                        <a:t>04-07 (W)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Gill Sans MT" panose="020B0502020104020203" pitchFamily="34" charset="77"/>
                        </a:rPr>
                        <a:t>Relative finding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500" b="0">
                        <a:solidFill>
                          <a:schemeClr val="bg1">
                            <a:lumMod val="65000"/>
                          </a:schemeClr>
                        </a:solidFill>
                        <a:latin typeface="Gill Sans MT" panose="020B0502020104020203" pitchFamily="34" charset="77"/>
                      </a:endParaRP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74001630"/>
                  </a:ext>
                </a:extLst>
              </a:tr>
              <a:tr h="314420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Gill Sans MT" panose="020B0502020104020203" pitchFamily="34" charset="77"/>
                      </a:endParaRPr>
                    </a:p>
                  </a:txBody>
                  <a:tcPr marL="76920" marR="76920" marT="38459" marB="384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Gill Sans MT" panose="020B0502020104020203" pitchFamily="34" charset="77"/>
                        </a:rPr>
                        <a:t>04-12 (M)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Gill Sans MT" panose="020B0502020104020203" pitchFamily="34" charset="77"/>
                        </a:rPr>
                        <a:t>Determining ancestry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Gill Sans MT" panose="020B0502020104020203" pitchFamily="34" charset="77"/>
                      </a:endParaRP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2070715"/>
                  </a:ext>
                </a:extLst>
              </a:tr>
              <a:tr h="314420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Gill Sans MT" panose="020B0502020104020203" pitchFamily="34" charset="77"/>
                      </a:endParaRPr>
                    </a:p>
                  </a:txBody>
                  <a:tcPr marL="76920" marR="76920" marT="38459" marB="384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Gill Sans MT" panose="020B0502020104020203" pitchFamily="34" charset="77"/>
                        </a:rPr>
                        <a:t>04-14 (W)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Gill Sans MT" panose="020B0502020104020203" pitchFamily="34" charset="77"/>
                        </a:rPr>
                        <a:t>Genetic genealogy/Ethics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Gill Sans MT" panose="020B0502020104020203" pitchFamily="34" charset="77"/>
                        </a:rPr>
                        <a:t>PS2 (due 4/16)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69148294"/>
                  </a:ext>
                </a:extLst>
              </a:tr>
              <a:tr h="314420"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Gill Sans MT" panose="020B0502020104020203" pitchFamily="34" charset="77"/>
                        </a:rPr>
                        <a:t>Trait Prediction</a:t>
                      </a:r>
                    </a:p>
                  </a:txBody>
                  <a:tcPr marL="76920" marR="76920" marT="38459" marB="384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Gill Sans MT" panose="020B0502020104020203" pitchFamily="34" charset="77"/>
                        </a:rPr>
                        <a:t>04-19 (M)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Gill Sans MT" panose="020B0502020104020203" pitchFamily="34" charset="77"/>
                        </a:rPr>
                        <a:t>Mendelian(</a:t>
                      </a:r>
                      <a:r>
                        <a:rPr lang="en-US" sz="15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Gill Sans MT" panose="020B0502020104020203" pitchFamily="34" charset="77"/>
                        </a:rPr>
                        <a:t>ish</a:t>
                      </a:r>
                      <a:r>
                        <a:rPr lang="en-US" sz="15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Gill Sans MT" panose="020B0502020104020203" pitchFamily="34" charset="77"/>
                        </a:rPr>
                        <a:t>) Traits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500" dirty="0">
                        <a:solidFill>
                          <a:schemeClr val="bg1">
                            <a:lumMod val="65000"/>
                          </a:schemeClr>
                        </a:solidFill>
                        <a:latin typeface="Gill Sans MT" panose="020B0502020104020203" pitchFamily="34" charset="77"/>
                      </a:endParaRP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86735069"/>
                  </a:ext>
                </a:extLst>
              </a:tr>
              <a:tr h="314420">
                <a:tc>
                  <a:txBody>
                    <a:bodyPr/>
                    <a:lstStyle/>
                    <a:p>
                      <a:endParaRPr lang="en-US" sz="1500" dirty="0">
                        <a:solidFill>
                          <a:schemeClr val="bg1">
                            <a:lumMod val="65000"/>
                          </a:schemeClr>
                        </a:solidFill>
                        <a:latin typeface="Gill Sans MT" panose="020B0502020104020203" pitchFamily="34" charset="77"/>
                      </a:endParaRPr>
                    </a:p>
                  </a:txBody>
                  <a:tcPr marL="76920" marR="76920" marT="38459" marB="384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Gill Sans MT" panose="020B0502020104020203" pitchFamily="34" charset="77"/>
                        </a:rPr>
                        <a:t>04-21 (W)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Gill Sans MT" panose="020B0502020104020203" pitchFamily="34" charset="77"/>
                        </a:rPr>
                        <a:t>Risk prediction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Gill Sans MT" panose="020B0502020104020203" pitchFamily="34" charset="77"/>
                        </a:rPr>
                        <a:t>JC2 questions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0619517"/>
                  </a:ext>
                </a:extLst>
              </a:tr>
              <a:tr h="314420">
                <a:tc>
                  <a:txBody>
                    <a:bodyPr/>
                    <a:lstStyle/>
                    <a:p>
                      <a:endParaRPr lang="en-US" sz="1500" dirty="0">
                        <a:solidFill>
                          <a:schemeClr val="bg1">
                            <a:lumMod val="65000"/>
                          </a:schemeClr>
                        </a:solidFill>
                        <a:latin typeface="Gill Sans MT" panose="020B0502020104020203" pitchFamily="34" charset="77"/>
                      </a:endParaRPr>
                    </a:p>
                  </a:txBody>
                  <a:tcPr marL="76920" marR="76920" marT="38459" marB="384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Gill Sans MT" panose="020B0502020104020203" pitchFamily="34" charset="77"/>
                        </a:rPr>
                        <a:t>04-26 (M)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Gill Sans MT" panose="020B0502020104020203" pitchFamily="34" charset="77"/>
                        </a:rPr>
                        <a:t>Controlling for confounding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500" dirty="0">
                        <a:solidFill>
                          <a:schemeClr val="bg1">
                            <a:lumMod val="65000"/>
                          </a:schemeClr>
                        </a:solidFill>
                        <a:latin typeface="Gill Sans MT" panose="020B0502020104020203" pitchFamily="34" charset="77"/>
                      </a:endParaRP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29199543"/>
                  </a:ext>
                </a:extLst>
              </a:tr>
              <a:tr h="314420">
                <a:tc>
                  <a:txBody>
                    <a:bodyPr/>
                    <a:lstStyle/>
                    <a:p>
                      <a:endParaRPr lang="en-US" sz="1500" dirty="0">
                        <a:solidFill>
                          <a:schemeClr val="bg1">
                            <a:lumMod val="65000"/>
                          </a:schemeClr>
                        </a:solidFill>
                        <a:latin typeface="Gill Sans MT" panose="020B0502020104020203" pitchFamily="34" charset="77"/>
                      </a:endParaRPr>
                    </a:p>
                  </a:txBody>
                  <a:tcPr marL="76920" marR="76920" marT="38459" marB="384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Gill Sans MT" panose="020B0502020104020203" pitchFamily="34" charset="77"/>
                        </a:rPr>
                        <a:t>04-28 (W)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Gill Sans MT" panose="020B0502020104020203" pitchFamily="34" charset="77"/>
                        </a:rPr>
                        <a:t>Missing heritability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Gill Sans MT" panose="020B0502020104020203" pitchFamily="34" charset="77"/>
                        </a:rPr>
                        <a:t>PS3 (due 4/30)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9143553"/>
                  </a:ext>
                </a:extLst>
              </a:tr>
              <a:tr h="314420"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Next-generation sequencing</a:t>
                      </a:r>
                    </a:p>
                  </a:txBody>
                  <a:tcPr marL="76920" marR="76920" marT="38459" marB="3845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05-03 (M)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Intro to NGS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500" dirty="0">
                        <a:solidFill>
                          <a:schemeClr val="tx1"/>
                        </a:solidFill>
                        <a:latin typeface="Gill Sans MT" panose="020B0502020104020203" pitchFamily="34" charset="77"/>
                      </a:endParaRP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948049"/>
                  </a:ext>
                </a:extLst>
              </a:tr>
              <a:tr h="314420">
                <a:tc>
                  <a:txBody>
                    <a:bodyPr/>
                    <a:lstStyle/>
                    <a:p>
                      <a:endParaRPr lang="en-US" sz="1500" dirty="0">
                        <a:solidFill>
                          <a:schemeClr val="tx1"/>
                        </a:solidFill>
                        <a:latin typeface="Gill Sans MT" panose="020B0502020104020203" pitchFamily="34" charset="77"/>
                      </a:endParaRPr>
                    </a:p>
                  </a:txBody>
                  <a:tcPr marL="76920" marR="76920" marT="38459" marB="3845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05-05 (W)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err="1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Alignment+variant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 calling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Project proposal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49162526"/>
                  </a:ext>
                </a:extLst>
              </a:tr>
              <a:tr h="314420">
                <a:tc>
                  <a:txBody>
                    <a:bodyPr/>
                    <a:lstStyle/>
                    <a:p>
                      <a:endParaRPr lang="en-US" sz="1500" dirty="0">
                        <a:solidFill>
                          <a:schemeClr val="tx1"/>
                        </a:solidFill>
                        <a:latin typeface="Gill Sans MT" panose="020B0502020104020203" pitchFamily="34" charset="77"/>
                      </a:endParaRPr>
                    </a:p>
                  </a:txBody>
                  <a:tcPr marL="76920" marR="76920" marT="38459" marB="3845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05-10 (M)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Clinical genome sequencing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JC3 questions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64530496"/>
                  </a:ext>
                </a:extLst>
              </a:tr>
              <a:tr h="314420">
                <a:tc>
                  <a:txBody>
                    <a:bodyPr/>
                    <a:lstStyle/>
                    <a:p>
                      <a:endParaRPr lang="en-US" sz="1500" dirty="0">
                        <a:solidFill>
                          <a:schemeClr val="tx1"/>
                        </a:solidFill>
                        <a:latin typeface="Gill Sans MT" panose="020B0502020104020203" pitchFamily="34" charset="77"/>
                      </a:endParaRPr>
                    </a:p>
                  </a:txBody>
                  <a:tcPr marL="76920" marR="76920" marT="38459" marB="3845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05-12 (W)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Long reads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500" dirty="0">
                        <a:solidFill>
                          <a:schemeClr val="tx1"/>
                        </a:solidFill>
                        <a:latin typeface="Gill Sans MT" panose="020B0502020104020203" pitchFamily="34" charset="77"/>
                      </a:endParaRP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9502028"/>
                  </a:ext>
                </a:extLst>
              </a:tr>
              <a:tr h="314420">
                <a:tc>
                  <a:txBody>
                    <a:bodyPr/>
                    <a:lstStyle/>
                    <a:p>
                      <a:endParaRPr lang="en-US" sz="1500" dirty="0">
                        <a:solidFill>
                          <a:schemeClr val="tx1"/>
                        </a:solidFill>
                        <a:latin typeface="Gill Sans MT" panose="020B0502020104020203" pitchFamily="34" charset="77"/>
                      </a:endParaRPr>
                    </a:p>
                  </a:txBody>
                  <a:tcPr marL="76920" marR="76920" marT="38459" marB="3845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05-17 (M)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Ancient genomes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PS4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4777370"/>
                  </a:ext>
                </a:extLst>
              </a:tr>
              <a:tr h="314420">
                <a:tc>
                  <a:txBody>
                    <a:bodyPr/>
                    <a:lstStyle/>
                    <a:p>
                      <a:endParaRPr lang="en-US" sz="1500">
                        <a:solidFill>
                          <a:schemeClr val="tx1"/>
                        </a:solidFill>
                        <a:latin typeface="Gill Sans MT" panose="020B0502020104020203" pitchFamily="34" charset="77"/>
                      </a:endParaRPr>
                    </a:p>
                  </a:txBody>
                  <a:tcPr marL="76920" marR="76920" marT="38459" marB="3845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05-19 (W)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Ethics part 2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JC4 questions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3932080"/>
                  </a:ext>
                </a:extLst>
              </a:tr>
              <a:tr h="31442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Gill Sans MT" panose="020B0502020104020203" pitchFamily="34" charset="77"/>
                        </a:rPr>
                        <a:t>Special Topics/Final Projects</a:t>
                      </a:r>
                    </a:p>
                  </a:txBody>
                  <a:tcPr marL="76920" marR="76920" marT="38459" marB="384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Gill Sans MT" panose="020B0502020104020203" pitchFamily="34" charset="77"/>
                        </a:rPr>
                        <a:t>05-23 (M)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Gill Sans MT" panose="020B0502020104020203" pitchFamily="34" charset="77"/>
                        </a:rPr>
                        <a:t>Deep learning in genomics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500" dirty="0">
                        <a:solidFill>
                          <a:schemeClr val="bg1">
                            <a:lumMod val="65000"/>
                          </a:schemeClr>
                        </a:solidFill>
                        <a:latin typeface="Gill Sans MT" panose="020B0502020104020203" pitchFamily="34" charset="77"/>
                      </a:endParaRP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3414914"/>
                  </a:ext>
                </a:extLst>
              </a:tr>
              <a:tr h="314420">
                <a:tc>
                  <a:txBody>
                    <a:bodyPr/>
                    <a:lstStyle/>
                    <a:p>
                      <a:endParaRPr lang="en-US" sz="1500" dirty="0">
                        <a:solidFill>
                          <a:schemeClr val="bg1">
                            <a:lumMod val="65000"/>
                          </a:schemeClr>
                        </a:solidFill>
                        <a:latin typeface="Gill Sans MT" panose="020B0502020104020203" pitchFamily="34" charset="77"/>
                      </a:endParaRPr>
                    </a:p>
                  </a:txBody>
                  <a:tcPr marL="76920" marR="76920" marT="38459" marB="384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Gill Sans MT" panose="020B0502020104020203" pitchFamily="34" charset="77"/>
                        </a:rPr>
                        <a:t>05-57 (W)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Gill Sans MT" panose="020B0502020104020203" pitchFamily="34" charset="77"/>
                        </a:rPr>
                        <a:t>Project presentations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500" dirty="0">
                        <a:solidFill>
                          <a:schemeClr val="bg1">
                            <a:lumMod val="65000"/>
                          </a:schemeClr>
                        </a:solidFill>
                        <a:latin typeface="Gill Sans MT" panose="020B0502020104020203" pitchFamily="34" charset="77"/>
                      </a:endParaRP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95874466"/>
                  </a:ext>
                </a:extLst>
              </a:tr>
              <a:tr h="314420">
                <a:tc>
                  <a:txBody>
                    <a:bodyPr/>
                    <a:lstStyle/>
                    <a:p>
                      <a:endParaRPr lang="en-US" sz="1500">
                        <a:solidFill>
                          <a:schemeClr val="bg1">
                            <a:lumMod val="65000"/>
                          </a:schemeClr>
                        </a:solidFill>
                        <a:latin typeface="Gill Sans MT" panose="020B0502020104020203" pitchFamily="34" charset="77"/>
                      </a:endParaRPr>
                    </a:p>
                  </a:txBody>
                  <a:tcPr marL="76920" marR="76920" marT="38459" marB="384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Gill Sans MT" panose="020B0502020104020203" pitchFamily="34" charset="77"/>
                        </a:rPr>
                        <a:t>05-31 (M)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Gill Sans MT" panose="020B0502020104020203" pitchFamily="34" charset="77"/>
                        </a:rPr>
                        <a:t>Memorial Day – no lecture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500" dirty="0">
                        <a:solidFill>
                          <a:schemeClr val="bg1">
                            <a:lumMod val="65000"/>
                          </a:schemeClr>
                        </a:solidFill>
                        <a:latin typeface="Gill Sans MT" panose="020B0502020104020203" pitchFamily="34" charset="77"/>
                      </a:endParaRP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9414002"/>
                  </a:ext>
                </a:extLst>
              </a:tr>
              <a:tr h="314420">
                <a:tc>
                  <a:txBody>
                    <a:bodyPr/>
                    <a:lstStyle/>
                    <a:p>
                      <a:endParaRPr lang="en-US" sz="1500">
                        <a:solidFill>
                          <a:schemeClr val="bg1">
                            <a:lumMod val="65000"/>
                          </a:schemeClr>
                        </a:solidFill>
                        <a:latin typeface="Gill Sans MT" panose="020B0502020104020203" pitchFamily="34" charset="77"/>
                      </a:endParaRPr>
                    </a:p>
                  </a:txBody>
                  <a:tcPr marL="76920" marR="76920" marT="38459" marB="384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Gill Sans MT" panose="020B0502020104020203" pitchFamily="34" charset="77"/>
                        </a:rPr>
                        <a:t>06-02 (W)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Gill Sans MT" panose="020B0502020104020203" pitchFamily="34" charset="77"/>
                        </a:rPr>
                        <a:t>Project presentations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Gill Sans MT" panose="020B0502020104020203" pitchFamily="34" charset="77"/>
                        </a:rPr>
                        <a:t>Project Due (06/04)</a:t>
                      </a:r>
                    </a:p>
                  </a:txBody>
                  <a:tcPr marL="76920" marR="76920" marT="38459" marB="38459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599282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7938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Illumina sequencing overview – library prep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837D1-F18E-4341-95D0-2544EB041DE1}"/>
              </a:ext>
            </a:extLst>
          </p:cNvPr>
          <p:cNvSpPr txBox="1"/>
          <p:nvPr/>
        </p:nvSpPr>
        <p:spPr>
          <a:xfrm>
            <a:off x="290370" y="1378212"/>
            <a:ext cx="1354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Fragment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7AA713-8455-5F49-AD1D-2AC32C9CCC43}"/>
              </a:ext>
            </a:extLst>
          </p:cNvPr>
          <p:cNvSpPr txBox="1"/>
          <p:nvPr/>
        </p:nvSpPr>
        <p:spPr>
          <a:xfrm>
            <a:off x="2075863" y="1378212"/>
            <a:ext cx="1319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Adapters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F6952A-D689-6440-919E-FE44F06F1F0D}"/>
              </a:ext>
            </a:extLst>
          </p:cNvPr>
          <p:cNvSpPr txBox="1"/>
          <p:nvPr/>
        </p:nvSpPr>
        <p:spPr>
          <a:xfrm>
            <a:off x="3826283" y="1378212"/>
            <a:ext cx="745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PCR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CE9F5C-A59F-5B4F-AB05-90435D78B79B}"/>
              </a:ext>
            </a:extLst>
          </p:cNvPr>
          <p:cNvSpPr txBox="1"/>
          <p:nvPr/>
        </p:nvSpPr>
        <p:spPr>
          <a:xfrm>
            <a:off x="5002635" y="1378212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Sequencing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CCAA8C-60F2-5847-B020-F07DFF39EAEC}"/>
              </a:ext>
            </a:extLst>
          </p:cNvPr>
          <p:cNvSpPr txBox="1"/>
          <p:nvPr/>
        </p:nvSpPr>
        <p:spPr>
          <a:xfrm>
            <a:off x="7002931" y="1378212"/>
            <a:ext cx="1178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Analysis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6EA714CD-8660-7445-8CEC-2AD053DE5BE9}"/>
              </a:ext>
            </a:extLst>
          </p:cNvPr>
          <p:cNvSpPr/>
          <p:nvPr/>
        </p:nvSpPr>
        <p:spPr>
          <a:xfrm>
            <a:off x="1693277" y="1378212"/>
            <a:ext cx="334537" cy="406580"/>
          </a:xfrm>
          <a:prstGeom prst="rightArrow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34D3B47D-5A4B-E041-9A2B-2FFED7581CB5}"/>
              </a:ext>
            </a:extLst>
          </p:cNvPr>
          <p:cNvSpPr/>
          <p:nvPr/>
        </p:nvSpPr>
        <p:spPr>
          <a:xfrm>
            <a:off x="3443697" y="1378212"/>
            <a:ext cx="334537" cy="406580"/>
          </a:xfrm>
          <a:prstGeom prst="rightArrow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2734E065-05C6-C049-9B10-3B11F0530032}"/>
              </a:ext>
            </a:extLst>
          </p:cNvPr>
          <p:cNvSpPr/>
          <p:nvPr/>
        </p:nvSpPr>
        <p:spPr>
          <a:xfrm>
            <a:off x="4620049" y="1378212"/>
            <a:ext cx="334537" cy="406580"/>
          </a:xfrm>
          <a:prstGeom prst="rightArrow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8027B54F-FD17-3842-9B8A-40C00E0866D8}"/>
              </a:ext>
            </a:extLst>
          </p:cNvPr>
          <p:cNvSpPr/>
          <p:nvPr/>
        </p:nvSpPr>
        <p:spPr>
          <a:xfrm>
            <a:off x="6620344" y="1378212"/>
            <a:ext cx="334537" cy="406580"/>
          </a:xfrm>
          <a:prstGeom prst="rightArrow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AE7F80-190E-8144-B736-2129AF093AE1}"/>
              </a:ext>
            </a:extLst>
          </p:cNvPr>
          <p:cNvSpPr/>
          <p:nvPr/>
        </p:nvSpPr>
        <p:spPr>
          <a:xfrm>
            <a:off x="290370" y="1140294"/>
            <a:ext cx="1354857" cy="8474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A6D3BCF-0A7E-BD4A-960E-BD666C0DFC72}"/>
              </a:ext>
            </a:extLst>
          </p:cNvPr>
          <p:cNvCxnSpPr>
            <a:cxnSpLocks/>
          </p:cNvCxnSpPr>
          <p:nvPr/>
        </p:nvCxnSpPr>
        <p:spPr>
          <a:xfrm>
            <a:off x="378742" y="2918809"/>
            <a:ext cx="722145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BEC612B-4A25-9844-B03D-0834C8ED50F6}"/>
              </a:ext>
            </a:extLst>
          </p:cNvPr>
          <p:cNvSpPr txBox="1"/>
          <p:nvPr/>
        </p:nvSpPr>
        <p:spPr>
          <a:xfrm flipH="1">
            <a:off x="112459" y="2220686"/>
            <a:ext cx="4077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Gill Sans MT" panose="020B0502020104020203" pitchFamily="34" charset="0"/>
              </a:rPr>
              <a:t>A genome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EEBEA0-7992-F144-9CB2-397B4CD96926}"/>
              </a:ext>
            </a:extLst>
          </p:cNvPr>
          <p:cNvSpPr txBox="1"/>
          <p:nvPr/>
        </p:nvSpPr>
        <p:spPr>
          <a:xfrm>
            <a:off x="7600198" y="2149489"/>
            <a:ext cx="533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…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7224C15-973B-D04C-A4F8-9F28DED942FE}"/>
              </a:ext>
            </a:extLst>
          </p:cNvPr>
          <p:cNvCxnSpPr>
            <a:cxnSpLocks/>
          </p:cNvCxnSpPr>
          <p:nvPr/>
        </p:nvCxnSpPr>
        <p:spPr>
          <a:xfrm>
            <a:off x="610908" y="4720416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8114F0D-F8F7-C841-B17F-B068A16421EF}"/>
              </a:ext>
            </a:extLst>
          </p:cNvPr>
          <p:cNvCxnSpPr>
            <a:cxnSpLocks/>
          </p:cNvCxnSpPr>
          <p:nvPr/>
        </p:nvCxnSpPr>
        <p:spPr>
          <a:xfrm>
            <a:off x="1504526" y="5579397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0F0D369-0F81-474A-A80E-838AD29D4058}"/>
              </a:ext>
            </a:extLst>
          </p:cNvPr>
          <p:cNvCxnSpPr>
            <a:cxnSpLocks/>
          </p:cNvCxnSpPr>
          <p:nvPr/>
        </p:nvCxnSpPr>
        <p:spPr>
          <a:xfrm>
            <a:off x="2585181" y="5004434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D959255-ED83-1A40-A31E-C86A988EE579}"/>
              </a:ext>
            </a:extLst>
          </p:cNvPr>
          <p:cNvCxnSpPr>
            <a:cxnSpLocks/>
          </p:cNvCxnSpPr>
          <p:nvPr/>
        </p:nvCxnSpPr>
        <p:spPr>
          <a:xfrm>
            <a:off x="3395992" y="4505669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FDDB30-0238-174A-B15C-617BE7D6BA07}"/>
              </a:ext>
            </a:extLst>
          </p:cNvPr>
          <p:cNvCxnSpPr>
            <a:cxnSpLocks/>
          </p:cNvCxnSpPr>
          <p:nvPr/>
        </p:nvCxnSpPr>
        <p:spPr>
          <a:xfrm>
            <a:off x="3548072" y="5579397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DCD5C3E-3954-6D47-9980-7AA895D6D4F3}"/>
              </a:ext>
            </a:extLst>
          </p:cNvPr>
          <p:cNvCxnSpPr>
            <a:cxnSpLocks/>
          </p:cNvCxnSpPr>
          <p:nvPr/>
        </p:nvCxnSpPr>
        <p:spPr>
          <a:xfrm>
            <a:off x="4794981" y="5198397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CAF076B-98BF-5143-977D-7AA52469DE6E}"/>
              </a:ext>
            </a:extLst>
          </p:cNvPr>
          <p:cNvCxnSpPr>
            <a:cxnSpLocks/>
          </p:cNvCxnSpPr>
          <p:nvPr/>
        </p:nvCxnSpPr>
        <p:spPr>
          <a:xfrm>
            <a:off x="5556985" y="4720416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7778844-1923-DC4F-93A5-B6305840DA17}"/>
              </a:ext>
            </a:extLst>
          </p:cNvPr>
          <p:cNvCxnSpPr>
            <a:cxnSpLocks/>
          </p:cNvCxnSpPr>
          <p:nvPr/>
        </p:nvCxnSpPr>
        <p:spPr>
          <a:xfrm>
            <a:off x="5978576" y="5579397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4E2369A-533B-614F-B4FF-A65D9ACF903E}"/>
              </a:ext>
            </a:extLst>
          </p:cNvPr>
          <p:cNvCxnSpPr>
            <a:cxnSpLocks/>
          </p:cNvCxnSpPr>
          <p:nvPr/>
        </p:nvCxnSpPr>
        <p:spPr>
          <a:xfrm>
            <a:off x="7600198" y="5122614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0EE5EAB-6436-DA4E-A091-021102686B2D}"/>
              </a:ext>
            </a:extLst>
          </p:cNvPr>
          <p:cNvSpPr txBox="1"/>
          <p:nvPr/>
        </p:nvSpPr>
        <p:spPr>
          <a:xfrm>
            <a:off x="357220" y="3121488"/>
            <a:ext cx="4660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Genome is fragmented to ~several hundred </a:t>
            </a:r>
            <a:r>
              <a:rPr lang="en-US" sz="2400" dirty="0" err="1">
                <a:latin typeface="Gill Sans MT" panose="020B0502020104020203" pitchFamily="34" charset="77"/>
              </a:rPr>
              <a:t>bp</a:t>
            </a:r>
            <a:r>
              <a:rPr lang="en-US" sz="2400" dirty="0">
                <a:latin typeface="Gill Sans MT" panose="020B0502020104020203" pitchFamily="34" charset="77"/>
              </a:rPr>
              <a:t> segments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CFC51D8-F5A7-DE43-BD11-71DC12CD159B}"/>
              </a:ext>
            </a:extLst>
          </p:cNvPr>
          <p:cNvGrpSpPr/>
          <p:nvPr/>
        </p:nvGrpSpPr>
        <p:grpSpPr>
          <a:xfrm>
            <a:off x="3584191" y="3072787"/>
            <a:ext cx="5308600" cy="3543300"/>
            <a:chOff x="3584191" y="3072787"/>
            <a:chExt cx="5308600" cy="35433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D241F52-69A1-A942-9616-339DE071F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84191" y="3072787"/>
              <a:ext cx="5308600" cy="354330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54147F-4BB5-3D40-B11D-FE0AFA961407}"/>
                </a:ext>
              </a:extLst>
            </p:cNvPr>
            <p:cNvSpPr txBox="1"/>
            <p:nvPr/>
          </p:nvSpPr>
          <p:spPr>
            <a:xfrm>
              <a:off x="6193886" y="3441540"/>
              <a:ext cx="23079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Fragments usually ~normally distributed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771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Illumina sequencing overview – library prep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3F2A21-5A7B-4F47-9F07-4E5733E8C806}"/>
              </a:ext>
            </a:extLst>
          </p:cNvPr>
          <p:cNvSpPr txBox="1"/>
          <p:nvPr/>
        </p:nvSpPr>
        <p:spPr>
          <a:xfrm>
            <a:off x="290370" y="1378212"/>
            <a:ext cx="1354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Fragment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86ABD9-531A-DC4A-98C0-5FDDC810B017}"/>
              </a:ext>
            </a:extLst>
          </p:cNvPr>
          <p:cNvSpPr txBox="1"/>
          <p:nvPr/>
        </p:nvSpPr>
        <p:spPr>
          <a:xfrm>
            <a:off x="2075863" y="1378212"/>
            <a:ext cx="1319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Adapters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E03B07-2DEB-7041-A174-D4F591D25BDE}"/>
              </a:ext>
            </a:extLst>
          </p:cNvPr>
          <p:cNvSpPr txBox="1"/>
          <p:nvPr/>
        </p:nvSpPr>
        <p:spPr>
          <a:xfrm>
            <a:off x="3826283" y="1378212"/>
            <a:ext cx="745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PCR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6A2192-D057-2845-9377-28C63FF4B63C}"/>
              </a:ext>
            </a:extLst>
          </p:cNvPr>
          <p:cNvSpPr txBox="1"/>
          <p:nvPr/>
        </p:nvSpPr>
        <p:spPr>
          <a:xfrm>
            <a:off x="5002635" y="1378212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Sequencing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EF3CEE-6EC8-A549-9033-266B993E05D9}"/>
              </a:ext>
            </a:extLst>
          </p:cNvPr>
          <p:cNvSpPr txBox="1"/>
          <p:nvPr/>
        </p:nvSpPr>
        <p:spPr>
          <a:xfrm>
            <a:off x="7002931" y="1378212"/>
            <a:ext cx="1178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Analysis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A64E81B5-6D5D-8A4B-BC33-914851D216BF}"/>
              </a:ext>
            </a:extLst>
          </p:cNvPr>
          <p:cNvSpPr/>
          <p:nvPr/>
        </p:nvSpPr>
        <p:spPr>
          <a:xfrm>
            <a:off x="1693277" y="1378212"/>
            <a:ext cx="334537" cy="406580"/>
          </a:xfrm>
          <a:prstGeom prst="rightArrow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BD76C1CF-681D-A64B-825F-19527BC313F8}"/>
              </a:ext>
            </a:extLst>
          </p:cNvPr>
          <p:cNvSpPr/>
          <p:nvPr/>
        </p:nvSpPr>
        <p:spPr>
          <a:xfrm>
            <a:off x="3443697" y="1378212"/>
            <a:ext cx="334537" cy="406580"/>
          </a:xfrm>
          <a:prstGeom prst="rightArrow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0BA0FF96-1F2D-154C-84BB-DBA8EE995CF0}"/>
              </a:ext>
            </a:extLst>
          </p:cNvPr>
          <p:cNvSpPr/>
          <p:nvPr/>
        </p:nvSpPr>
        <p:spPr>
          <a:xfrm>
            <a:off x="4620049" y="1378212"/>
            <a:ext cx="334537" cy="406580"/>
          </a:xfrm>
          <a:prstGeom prst="rightArrow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EECB640E-BFDD-3C46-A39B-200F497935C1}"/>
              </a:ext>
            </a:extLst>
          </p:cNvPr>
          <p:cNvSpPr/>
          <p:nvPr/>
        </p:nvSpPr>
        <p:spPr>
          <a:xfrm>
            <a:off x="6620344" y="1378212"/>
            <a:ext cx="334537" cy="406580"/>
          </a:xfrm>
          <a:prstGeom prst="rightArrow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2C387B7-B3D9-0845-BD32-DF0E596A15C9}"/>
              </a:ext>
            </a:extLst>
          </p:cNvPr>
          <p:cNvSpPr/>
          <p:nvPr/>
        </p:nvSpPr>
        <p:spPr>
          <a:xfrm>
            <a:off x="2040790" y="1185298"/>
            <a:ext cx="1354857" cy="8474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896BAEB-558E-1F40-8043-C79A53B848B5}"/>
              </a:ext>
            </a:extLst>
          </p:cNvPr>
          <p:cNvCxnSpPr/>
          <p:nvPr/>
        </p:nvCxnSpPr>
        <p:spPr>
          <a:xfrm>
            <a:off x="496641" y="3066041"/>
            <a:ext cx="792899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FF398FE-99BF-004C-8749-BA0832DBF04E}"/>
              </a:ext>
            </a:extLst>
          </p:cNvPr>
          <p:cNvSpPr txBox="1"/>
          <p:nvPr/>
        </p:nvSpPr>
        <p:spPr>
          <a:xfrm flipH="1">
            <a:off x="277999" y="2600156"/>
            <a:ext cx="3366500" cy="381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Gill Sans MT" panose="020B0502020104020203" pitchFamily="34" charset="0"/>
              </a:rPr>
              <a:t>A genome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A082CB-5E3E-0642-9D66-44258EA94108}"/>
              </a:ext>
            </a:extLst>
          </p:cNvPr>
          <p:cNvSpPr txBox="1"/>
          <p:nvPr/>
        </p:nvSpPr>
        <p:spPr>
          <a:xfrm>
            <a:off x="8425633" y="2407701"/>
            <a:ext cx="440368" cy="914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…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D993359-24CB-6D42-A796-65F3C98BBD95}"/>
              </a:ext>
            </a:extLst>
          </p:cNvPr>
          <p:cNvCxnSpPr>
            <a:cxnSpLocks/>
          </p:cNvCxnSpPr>
          <p:nvPr/>
        </p:nvCxnSpPr>
        <p:spPr>
          <a:xfrm>
            <a:off x="1177209" y="4024598"/>
            <a:ext cx="1338789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4F100F1-7F34-BB40-8A7E-5697D46EE231}"/>
              </a:ext>
            </a:extLst>
          </p:cNvPr>
          <p:cNvCxnSpPr>
            <a:cxnSpLocks/>
          </p:cNvCxnSpPr>
          <p:nvPr/>
        </p:nvCxnSpPr>
        <p:spPr>
          <a:xfrm>
            <a:off x="1914967" y="4733761"/>
            <a:ext cx="1338789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304215E-5FCC-6C4B-94CD-8C57710CD2DF}"/>
              </a:ext>
            </a:extLst>
          </p:cNvPr>
          <p:cNvCxnSpPr>
            <a:cxnSpLocks/>
          </p:cNvCxnSpPr>
          <p:nvPr/>
        </p:nvCxnSpPr>
        <p:spPr>
          <a:xfrm>
            <a:off x="2807141" y="4259079"/>
            <a:ext cx="1338789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521A41B-B7C9-E344-9386-988D1D6852CD}"/>
              </a:ext>
            </a:extLst>
          </p:cNvPr>
          <p:cNvCxnSpPr>
            <a:cxnSpLocks/>
          </p:cNvCxnSpPr>
          <p:nvPr/>
        </p:nvCxnSpPr>
        <p:spPr>
          <a:xfrm>
            <a:off x="3476536" y="3847306"/>
            <a:ext cx="1338789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9614E6A-9480-CF43-8282-04C7C95446AE}"/>
              </a:ext>
            </a:extLst>
          </p:cNvPr>
          <p:cNvCxnSpPr>
            <a:cxnSpLocks/>
          </p:cNvCxnSpPr>
          <p:nvPr/>
        </p:nvCxnSpPr>
        <p:spPr>
          <a:xfrm>
            <a:off x="3602091" y="4733761"/>
            <a:ext cx="1338789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1324E93-54A4-A14A-A0A1-F0E7E0FB8C5A}"/>
              </a:ext>
            </a:extLst>
          </p:cNvPr>
          <p:cNvCxnSpPr>
            <a:cxnSpLocks/>
          </p:cNvCxnSpPr>
          <p:nvPr/>
        </p:nvCxnSpPr>
        <p:spPr>
          <a:xfrm>
            <a:off x="4631522" y="4419212"/>
            <a:ext cx="1338789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DBC7EF9-1D0C-304D-A49C-0FAAD75B52E2}"/>
              </a:ext>
            </a:extLst>
          </p:cNvPr>
          <p:cNvCxnSpPr>
            <a:cxnSpLocks/>
          </p:cNvCxnSpPr>
          <p:nvPr/>
        </p:nvCxnSpPr>
        <p:spPr>
          <a:xfrm>
            <a:off x="5260622" y="4024598"/>
            <a:ext cx="1338789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7CEC26C-0E3B-564A-AF97-AFB5781EC4C5}"/>
              </a:ext>
            </a:extLst>
          </p:cNvPr>
          <p:cNvCxnSpPr>
            <a:cxnSpLocks/>
          </p:cNvCxnSpPr>
          <p:nvPr/>
        </p:nvCxnSpPr>
        <p:spPr>
          <a:xfrm>
            <a:off x="5608682" y="4733761"/>
            <a:ext cx="1338789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B9DF71D-8E57-024F-BDE5-5A3539F43C99}"/>
              </a:ext>
            </a:extLst>
          </p:cNvPr>
          <p:cNvCxnSpPr>
            <a:cxnSpLocks/>
          </p:cNvCxnSpPr>
          <p:nvPr/>
        </p:nvCxnSpPr>
        <p:spPr>
          <a:xfrm>
            <a:off x="6947471" y="4356647"/>
            <a:ext cx="1338789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C328940-A45C-6C41-8A18-E1B219F0F44A}"/>
              </a:ext>
            </a:extLst>
          </p:cNvPr>
          <p:cNvCxnSpPr/>
          <p:nvPr/>
        </p:nvCxnSpPr>
        <p:spPr>
          <a:xfrm>
            <a:off x="4631522" y="3219808"/>
            <a:ext cx="0" cy="4346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AD47A14-69AB-5F4B-8ACE-33BA9E10B0DB}"/>
              </a:ext>
            </a:extLst>
          </p:cNvPr>
          <p:cNvSpPr txBox="1"/>
          <p:nvPr/>
        </p:nvSpPr>
        <p:spPr>
          <a:xfrm>
            <a:off x="4916936" y="3246559"/>
            <a:ext cx="1658531" cy="381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Fragment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312DD9D-D9F1-5B4F-B581-3E0DE48A9661}"/>
              </a:ext>
            </a:extLst>
          </p:cNvPr>
          <p:cNvCxnSpPr/>
          <p:nvPr/>
        </p:nvCxnSpPr>
        <p:spPr>
          <a:xfrm>
            <a:off x="4631522" y="4950882"/>
            <a:ext cx="0" cy="4346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37DC49E-77BA-5047-8989-DFD8B3E02181}"/>
              </a:ext>
            </a:extLst>
          </p:cNvPr>
          <p:cNvSpPr txBox="1"/>
          <p:nvPr/>
        </p:nvSpPr>
        <p:spPr>
          <a:xfrm>
            <a:off x="4916936" y="4977633"/>
            <a:ext cx="3264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Attach adapters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F289BB8-AD27-824E-A8B6-EA2208251B21}"/>
              </a:ext>
            </a:extLst>
          </p:cNvPr>
          <p:cNvGrpSpPr/>
          <p:nvPr/>
        </p:nvGrpSpPr>
        <p:grpSpPr>
          <a:xfrm>
            <a:off x="1177209" y="5791929"/>
            <a:ext cx="1338789" cy="4264"/>
            <a:chOff x="1566216" y="4805762"/>
            <a:chExt cx="1621622" cy="5165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B435FB-33CF-1145-86AA-267D943138F3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162162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8A90E39-5E00-314E-BEF8-564547D86134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23487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BFE8687-C9BB-FC40-8D91-9EA11140F7C4}"/>
                </a:ext>
              </a:extLst>
            </p:cNvPr>
            <p:cNvCxnSpPr>
              <a:cxnSpLocks/>
            </p:cNvCxnSpPr>
            <p:nvPr/>
          </p:nvCxnSpPr>
          <p:spPr>
            <a:xfrm>
              <a:off x="2952963" y="4810927"/>
              <a:ext cx="234875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1AF7F15-09B8-7C49-90EE-947F7DCE9790}"/>
              </a:ext>
            </a:extLst>
          </p:cNvPr>
          <p:cNvGrpSpPr/>
          <p:nvPr/>
        </p:nvGrpSpPr>
        <p:grpSpPr>
          <a:xfrm>
            <a:off x="1846603" y="6306644"/>
            <a:ext cx="1338789" cy="4264"/>
            <a:chOff x="1566216" y="4805762"/>
            <a:chExt cx="1621622" cy="5165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0DFFDD5-70EA-5C4B-BAE2-9C4A808C4F40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162162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952DBD5-9BDD-FE4B-97F3-9258CB1D51CB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23487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5B686D1-7D17-4048-9B8B-6B9BC7F1678E}"/>
                </a:ext>
              </a:extLst>
            </p:cNvPr>
            <p:cNvCxnSpPr>
              <a:cxnSpLocks/>
            </p:cNvCxnSpPr>
            <p:nvPr/>
          </p:nvCxnSpPr>
          <p:spPr>
            <a:xfrm>
              <a:off x="2952963" y="4810927"/>
              <a:ext cx="234875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6267926-F9C8-8C45-B5D4-CBAD06F6B85F}"/>
              </a:ext>
            </a:extLst>
          </p:cNvPr>
          <p:cNvGrpSpPr/>
          <p:nvPr/>
        </p:nvGrpSpPr>
        <p:grpSpPr>
          <a:xfrm>
            <a:off x="2807141" y="5974939"/>
            <a:ext cx="1338789" cy="4264"/>
            <a:chOff x="1566216" y="4805762"/>
            <a:chExt cx="1621622" cy="5165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AB47CFD-F181-6040-8EA5-65A14F2F9CBC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162162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89FEEC9-05F8-7A4E-AEA0-43055AC2D8E6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23487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AADB0ED-0DD5-D442-B563-7D199B82A91A}"/>
                </a:ext>
              </a:extLst>
            </p:cNvPr>
            <p:cNvCxnSpPr>
              <a:cxnSpLocks/>
            </p:cNvCxnSpPr>
            <p:nvPr/>
          </p:nvCxnSpPr>
          <p:spPr>
            <a:xfrm>
              <a:off x="2952963" y="4810927"/>
              <a:ext cx="234875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E66FB3E-68AC-3240-90AE-586E41C260A6}"/>
              </a:ext>
            </a:extLst>
          </p:cNvPr>
          <p:cNvGrpSpPr/>
          <p:nvPr/>
        </p:nvGrpSpPr>
        <p:grpSpPr>
          <a:xfrm>
            <a:off x="3602091" y="6302380"/>
            <a:ext cx="1338789" cy="4264"/>
            <a:chOff x="1566216" y="4805762"/>
            <a:chExt cx="1621622" cy="5165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89DDF53-D4D1-904E-A04B-B51798CC3B2A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162162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E2BECEC-A9A5-C749-9CEE-81C4B20216DB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23487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9ABD22-2C35-B547-8C17-39D65D96C9BE}"/>
                </a:ext>
              </a:extLst>
            </p:cNvPr>
            <p:cNvCxnSpPr>
              <a:cxnSpLocks/>
            </p:cNvCxnSpPr>
            <p:nvPr/>
          </p:nvCxnSpPr>
          <p:spPr>
            <a:xfrm>
              <a:off x="2952963" y="4810927"/>
              <a:ext cx="234875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C9CF844-7741-F941-BE9B-CC7ED520DA0C}"/>
              </a:ext>
            </a:extLst>
          </p:cNvPr>
          <p:cNvGrpSpPr/>
          <p:nvPr/>
        </p:nvGrpSpPr>
        <p:grpSpPr>
          <a:xfrm>
            <a:off x="5249183" y="5828446"/>
            <a:ext cx="1338789" cy="4264"/>
            <a:chOff x="1566216" y="4805762"/>
            <a:chExt cx="1621622" cy="5165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93E2B12-F5F5-8440-ACF4-5D0777919E91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162162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5016FB8-05C3-3240-BE8F-8B0136AFCF05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23487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A39D5F5-AF54-654B-8403-5290AFD1CDC6}"/>
                </a:ext>
              </a:extLst>
            </p:cNvPr>
            <p:cNvCxnSpPr>
              <a:cxnSpLocks/>
            </p:cNvCxnSpPr>
            <p:nvPr/>
          </p:nvCxnSpPr>
          <p:spPr>
            <a:xfrm>
              <a:off x="2952963" y="4810927"/>
              <a:ext cx="234875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57999CA-F6B5-5443-A5B4-3881AF8CD717}"/>
              </a:ext>
            </a:extLst>
          </p:cNvPr>
          <p:cNvGrpSpPr/>
          <p:nvPr/>
        </p:nvGrpSpPr>
        <p:grpSpPr>
          <a:xfrm>
            <a:off x="5608682" y="6251656"/>
            <a:ext cx="1338789" cy="4264"/>
            <a:chOff x="1566216" y="4805762"/>
            <a:chExt cx="1621622" cy="5165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A40E170-1E06-0D4C-A26E-99BD6F00C317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162162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FDCB0FA-1583-EE40-BDD8-3816E2DCC512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23487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C442362-61ED-B245-A43B-493364F59EEC}"/>
                </a:ext>
              </a:extLst>
            </p:cNvPr>
            <p:cNvCxnSpPr>
              <a:cxnSpLocks/>
            </p:cNvCxnSpPr>
            <p:nvPr/>
          </p:nvCxnSpPr>
          <p:spPr>
            <a:xfrm>
              <a:off x="2952963" y="4810927"/>
              <a:ext cx="234875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55C64D3-93B1-1643-8BA8-C86854B0D55F}"/>
              </a:ext>
            </a:extLst>
          </p:cNvPr>
          <p:cNvGrpSpPr/>
          <p:nvPr/>
        </p:nvGrpSpPr>
        <p:grpSpPr>
          <a:xfrm>
            <a:off x="7086844" y="5787665"/>
            <a:ext cx="1338789" cy="4264"/>
            <a:chOff x="1566216" y="4805762"/>
            <a:chExt cx="1621622" cy="5165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19B2052-15E7-F542-ABDB-FBB3CAC8584A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162162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72F2176-B0B8-A34C-AFF4-83F7E3B7FFF3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23487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27DD3F61-6EEE-C841-B938-2C089D992866}"/>
                </a:ext>
              </a:extLst>
            </p:cNvPr>
            <p:cNvCxnSpPr>
              <a:cxnSpLocks/>
            </p:cNvCxnSpPr>
            <p:nvPr/>
          </p:nvCxnSpPr>
          <p:spPr>
            <a:xfrm>
              <a:off x="2952963" y="4810927"/>
              <a:ext cx="234875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2903C73-7013-434A-94AB-7C9F31D865F0}"/>
              </a:ext>
            </a:extLst>
          </p:cNvPr>
          <p:cNvGrpSpPr/>
          <p:nvPr/>
        </p:nvGrpSpPr>
        <p:grpSpPr>
          <a:xfrm>
            <a:off x="3578147" y="5811219"/>
            <a:ext cx="1338789" cy="4264"/>
            <a:chOff x="1566216" y="4805762"/>
            <a:chExt cx="1621622" cy="5165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0F12971-21A6-1948-9016-9C06F9AA26D7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162162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174507C-87C8-B841-AF9F-FAF2391FA630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23487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A5C1FD7E-E392-5A42-B742-F4E645A90CD1}"/>
                </a:ext>
              </a:extLst>
            </p:cNvPr>
            <p:cNvCxnSpPr>
              <a:cxnSpLocks/>
            </p:cNvCxnSpPr>
            <p:nvPr/>
          </p:nvCxnSpPr>
          <p:spPr>
            <a:xfrm>
              <a:off x="2952963" y="4810927"/>
              <a:ext cx="234875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503C66A3-261A-6347-8412-9580893117DE}"/>
              </a:ext>
            </a:extLst>
          </p:cNvPr>
          <p:cNvSpPr txBox="1"/>
          <p:nvPr/>
        </p:nvSpPr>
        <p:spPr>
          <a:xfrm>
            <a:off x="1051155" y="5426861"/>
            <a:ext cx="530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P5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35953FE-60F0-6B4C-B5B0-E013BAEF1B19}"/>
              </a:ext>
            </a:extLst>
          </p:cNvPr>
          <p:cNvSpPr txBox="1"/>
          <p:nvPr/>
        </p:nvSpPr>
        <p:spPr>
          <a:xfrm>
            <a:off x="2205456" y="5426861"/>
            <a:ext cx="530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P7</a:t>
            </a:r>
          </a:p>
        </p:txBody>
      </p:sp>
    </p:spTree>
    <p:extLst>
      <p:ext uri="{BB962C8B-B14F-4D97-AF65-F5344CB8AC3E}">
        <p14:creationId xmlns:p14="http://schemas.microsoft.com/office/powerpoint/2010/main" val="11786781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Illumina sequencing overview – library prep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6FDF63-653E-604A-A3E4-0E60CDDE971D}"/>
              </a:ext>
            </a:extLst>
          </p:cNvPr>
          <p:cNvSpPr txBox="1"/>
          <p:nvPr/>
        </p:nvSpPr>
        <p:spPr>
          <a:xfrm>
            <a:off x="290370" y="1378212"/>
            <a:ext cx="1354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Fragment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36310B-3D57-354C-9AAC-4D58A9445E69}"/>
              </a:ext>
            </a:extLst>
          </p:cNvPr>
          <p:cNvSpPr txBox="1"/>
          <p:nvPr/>
        </p:nvSpPr>
        <p:spPr>
          <a:xfrm>
            <a:off x="2075863" y="1378212"/>
            <a:ext cx="1319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Adapters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56037F-F0AC-5E4D-B59F-B14B0AA938A9}"/>
              </a:ext>
            </a:extLst>
          </p:cNvPr>
          <p:cNvSpPr txBox="1"/>
          <p:nvPr/>
        </p:nvSpPr>
        <p:spPr>
          <a:xfrm>
            <a:off x="3826283" y="1378212"/>
            <a:ext cx="745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PCR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7467F1-48FA-C345-9D0D-F4B3151E400A}"/>
              </a:ext>
            </a:extLst>
          </p:cNvPr>
          <p:cNvSpPr txBox="1"/>
          <p:nvPr/>
        </p:nvSpPr>
        <p:spPr>
          <a:xfrm>
            <a:off x="5002635" y="1378212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Sequencing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6128AE-7F2B-0E47-AAF2-FEADCBA20CDB}"/>
              </a:ext>
            </a:extLst>
          </p:cNvPr>
          <p:cNvSpPr txBox="1"/>
          <p:nvPr/>
        </p:nvSpPr>
        <p:spPr>
          <a:xfrm>
            <a:off x="7002931" y="1378212"/>
            <a:ext cx="1178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Analysis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B3FB10F5-5477-C640-88BB-AABB5BEFD6AC}"/>
              </a:ext>
            </a:extLst>
          </p:cNvPr>
          <p:cNvSpPr/>
          <p:nvPr/>
        </p:nvSpPr>
        <p:spPr>
          <a:xfrm>
            <a:off x="1693277" y="1378212"/>
            <a:ext cx="334537" cy="406580"/>
          </a:xfrm>
          <a:prstGeom prst="rightArrow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FD4A1066-F8D2-F14A-AE2E-38A5F6EBF396}"/>
              </a:ext>
            </a:extLst>
          </p:cNvPr>
          <p:cNvSpPr/>
          <p:nvPr/>
        </p:nvSpPr>
        <p:spPr>
          <a:xfrm>
            <a:off x="3443697" y="1378212"/>
            <a:ext cx="334537" cy="406580"/>
          </a:xfrm>
          <a:prstGeom prst="rightArrow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11863E99-8703-854B-B15B-C8DC815B6720}"/>
              </a:ext>
            </a:extLst>
          </p:cNvPr>
          <p:cNvSpPr/>
          <p:nvPr/>
        </p:nvSpPr>
        <p:spPr>
          <a:xfrm>
            <a:off x="4620049" y="1378212"/>
            <a:ext cx="334537" cy="406580"/>
          </a:xfrm>
          <a:prstGeom prst="rightArrow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50DBC209-BADC-B445-B8E5-97C800EFAB76}"/>
              </a:ext>
            </a:extLst>
          </p:cNvPr>
          <p:cNvSpPr/>
          <p:nvPr/>
        </p:nvSpPr>
        <p:spPr>
          <a:xfrm>
            <a:off x="6620344" y="1378212"/>
            <a:ext cx="334537" cy="406580"/>
          </a:xfrm>
          <a:prstGeom prst="rightArrow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772206-8500-DB45-982C-E304BDDA06EE}"/>
              </a:ext>
            </a:extLst>
          </p:cNvPr>
          <p:cNvSpPr/>
          <p:nvPr/>
        </p:nvSpPr>
        <p:spPr>
          <a:xfrm>
            <a:off x="3511984" y="1185298"/>
            <a:ext cx="1354857" cy="8474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88EAC28-DEEF-814A-B200-555B758F0518}"/>
              </a:ext>
            </a:extLst>
          </p:cNvPr>
          <p:cNvSpPr txBox="1"/>
          <p:nvPr/>
        </p:nvSpPr>
        <p:spPr>
          <a:xfrm rot="16200000">
            <a:off x="-1255318" y="3372754"/>
            <a:ext cx="2879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Amplification cycles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ECB5BEF8-A293-4940-9662-FADCF39531D3}"/>
              </a:ext>
            </a:extLst>
          </p:cNvPr>
          <p:cNvCxnSpPr/>
          <p:nvPr/>
        </p:nvCxnSpPr>
        <p:spPr>
          <a:xfrm>
            <a:off x="554218" y="3090047"/>
            <a:ext cx="0" cy="192081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120A835-03D4-EE48-910E-F7D920F40B72}"/>
              </a:ext>
            </a:extLst>
          </p:cNvPr>
          <p:cNvGrpSpPr/>
          <p:nvPr/>
        </p:nvGrpSpPr>
        <p:grpSpPr>
          <a:xfrm>
            <a:off x="3643280" y="2914914"/>
            <a:ext cx="1338789" cy="4264"/>
            <a:chOff x="1566216" y="4805762"/>
            <a:chExt cx="1621622" cy="5165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540EFC9-9146-8B40-811E-742CCAEEBCC1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162162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CA19F4F-54AA-2643-808C-FF057589CDA0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23487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4BF64B2-B3A2-B74F-94BA-C9DB5057FBBB}"/>
                </a:ext>
              </a:extLst>
            </p:cNvPr>
            <p:cNvCxnSpPr>
              <a:cxnSpLocks/>
            </p:cNvCxnSpPr>
            <p:nvPr/>
          </p:nvCxnSpPr>
          <p:spPr>
            <a:xfrm>
              <a:off x="2952963" y="4810927"/>
              <a:ext cx="234875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3EC99A0-382D-3949-A73D-06F41E00213C}"/>
              </a:ext>
            </a:extLst>
          </p:cNvPr>
          <p:cNvGrpSpPr/>
          <p:nvPr/>
        </p:nvGrpSpPr>
        <p:grpSpPr>
          <a:xfrm>
            <a:off x="2514706" y="3401851"/>
            <a:ext cx="1338789" cy="4264"/>
            <a:chOff x="1566216" y="4805762"/>
            <a:chExt cx="1621622" cy="5165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B79D92D-1C4E-0A41-9979-16BC36923432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162162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A3FBE0-AC20-C046-93E9-3B83AF33F00C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23487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AE703F2-63AD-DB43-9CFD-F83942811845}"/>
                </a:ext>
              </a:extLst>
            </p:cNvPr>
            <p:cNvCxnSpPr>
              <a:cxnSpLocks/>
            </p:cNvCxnSpPr>
            <p:nvPr/>
          </p:nvCxnSpPr>
          <p:spPr>
            <a:xfrm>
              <a:off x="2952963" y="4810927"/>
              <a:ext cx="234875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946049C-835D-984D-B08D-B849FC9EA94C}"/>
              </a:ext>
            </a:extLst>
          </p:cNvPr>
          <p:cNvGrpSpPr/>
          <p:nvPr/>
        </p:nvGrpSpPr>
        <p:grpSpPr>
          <a:xfrm>
            <a:off x="3999708" y="3401851"/>
            <a:ext cx="1338789" cy="4264"/>
            <a:chOff x="1566216" y="4805762"/>
            <a:chExt cx="1621622" cy="5165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8A7EC0B-C007-2240-9EBA-34967FA30587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162162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8806BFF-0512-494E-8FB3-3A05F61F4414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23487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47F7B1D-5F5E-7640-9802-DE5BAF384BAD}"/>
                </a:ext>
              </a:extLst>
            </p:cNvPr>
            <p:cNvCxnSpPr>
              <a:cxnSpLocks/>
            </p:cNvCxnSpPr>
            <p:nvPr/>
          </p:nvCxnSpPr>
          <p:spPr>
            <a:xfrm>
              <a:off x="2952963" y="4810927"/>
              <a:ext cx="234875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CAF9240-CC47-8247-A728-91B8E563A5E7}"/>
              </a:ext>
            </a:extLst>
          </p:cNvPr>
          <p:cNvGrpSpPr/>
          <p:nvPr/>
        </p:nvGrpSpPr>
        <p:grpSpPr>
          <a:xfrm>
            <a:off x="1964368" y="3944403"/>
            <a:ext cx="1338789" cy="4264"/>
            <a:chOff x="1566216" y="4805762"/>
            <a:chExt cx="1621622" cy="5165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ACDE28F-0353-9042-B646-176EE9A4AF02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162162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8D56641-903C-F743-A1F8-D02387FCCBBA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23487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4A43418-287F-5647-9237-8A57FE93985E}"/>
                </a:ext>
              </a:extLst>
            </p:cNvPr>
            <p:cNvCxnSpPr>
              <a:cxnSpLocks/>
            </p:cNvCxnSpPr>
            <p:nvPr/>
          </p:nvCxnSpPr>
          <p:spPr>
            <a:xfrm>
              <a:off x="2952963" y="4810927"/>
              <a:ext cx="234875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5E61009-F3B5-9343-A6CF-AFC23F922CB6}"/>
              </a:ext>
            </a:extLst>
          </p:cNvPr>
          <p:cNvGrpSpPr/>
          <p:nvPr/>
        </p:nvGrpSpPr>
        <p:grpSpPr>
          <a:xfrm>
            <a:off x="3449370" y="3944403"/>
            <a:ext cx="1338789" cy="4264"/>
            <a:chOff x="1566216" y="4805762"/>
            <a:chExt cx="1621622" cy="5165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911102C-9CAC-1B43-9585-F04A7AB0257F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162162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FF5B9D3-E3D0-A449-A422-FA4E4213EBE5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23487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8D24990-022D-F644-A4A6-7D0F60C60145}"/>
                </a:ext>
              </a:extLst>
            </p:cNvPr>
            <p:cNvCxnSpPr>
              <a:cxnSpLocks/>
            </p:cNvCxnSpPr>
            <p:nvPr/>
          </p:nvCxnSpPr>
          <p:spPr>
            <a:xfrm>
              <a:off x="2952963" y="4810927"/>
              <a:ext cx="234875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630D26E-9906-2B4F-B236-9AC769BE5222}"/>
              </a:ext>
            </a:extLst>
          </p:cNvPr>
          <p:cNvGrpSpPr/>
          <p:nvPr/>
        </p:nvGrpSpPr>
        <p:grpSpPr>
          <a:xfrm>
            <a:off x="2990190" y="4137316"/>
            <a:ext cx="1338789" cy="4264"/>
            <a:chOff x="1566216" y="4805762"/>
            <a:chExt cx="1621622" cy="5165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3E5912AC-26AB-1F4B-A195-58A83CD03827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162162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91B1A64-EF2B-624A-A31B-91129B0F2C3F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23487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A23AFB8-5F1E-314E-81F6-0CC482AC0B47}"/>
                </a:ext>
              </a:extLst>
            </p:cNvPr>
            <p:cNvCxnSpPr>
              <a:cxnSpLocks/>
            </p:cNvCxnSpPr>
            <p:nvPr/>
          </p:nvCxnSpPr>
          <p:spPr>
            <a:xfrm>
              <a:off x="2952963" y="4810927"/>
              <a:ext cx="234875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3E8A03D-226C-2641-B116-FBA41B254590}"/>
              </a:ext>
            </a:extLst>
          </p:cNvPr>
          <p:cNvGrpSpPr/>
          <p:nvPr/>
        </p:nvGrpSpPr>
        <p:grpSpPr>
          <a:xfrm>
            <a:off x="4475192" y="4137316"/>
            <a:ext cx="1338789" cy="4264"/>
            <a:chOff x="1566216" y="4805762"/>
            <a:chExt cx="1621622" cy="5165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5C1B1C36-0B9C-0944-9E83-C87F16F02807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162162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7014F1C-3913-0045-9C59-0D693E5FB975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23487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CD1B630-E520-C14F-A926-AF3C1481F643}"/>
                </a:ext>
              </a:extLst>
            </p:cNvPr>
            <p:cNvCxnSpPr>
              <a:cxnSpLocks/>
            </p:cNvCxnSpPr>
            <p:nvPr/>
          </p:nvCxnSpPr>
          <p:spPr>
            <a:xfrm>
              <a:off x="2952963" y="4810927"/>
              <a:ext cx="234875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1590059-CA83-3F43-932E-290AB245B69B}"/>
              </a:ext>
            </a:extLst>
          </p:cNvPr>
          <p:cNvGrpSpPr/>
          <p:nvPr/>
        </p:nvGrpSpPr>
        <p:grpSpPr>
          <a:xfrm>
            <a:off x="1305982" y="4881613"/>
            <a:ext cx="1338789" cy="4264"/>
            <a:chOff x="1566216" y="4805762"/>
            <a:chExt cx="1621622" cy="5165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ACE43A45-827D-8548-B51D-55011504144D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162162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7A5423FE-56CA-3849-A3D0-216D39250205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23487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67D5F6CF-A649-3F4C-B532-0E1506AE24C9}"/>
                </a:ext>
              </a:extLst>
            </p:cNvPr>
            <p:cNvCxnSpPr>
              <a:cxnSpLocks/>
            </p:cNvCxnSpPr>
            <p:nvPr/>
          </p:nvCxnSpPr>
          <p:spPr>
            <a:xfrm>
              <a:off x="2952963" y="4810927"/>
              <a:ext cx="234875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B2872B6-3CC2-9F46-A45D-40072133003E}"/>
              </a:ext>
            </a:extLst>
          </p:cNvPr>
          <p:cNvGrpSpPr/>
          <p:nvPr/>
        </p:nvGrpSpPr>
        <p:grpSpPr>
          <a:xfrm>
            <a:off x="2790984" y="4881613"/>
            <a:ext cx="1338789" cy="4264"/>
            <a:chOff x="1566216" y="4805762"/>
            <a:chExt cx="1621622" cy="5165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0E6D16FB-90C2-D544-915C-2A1BE8506B45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162162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9A2B9823-63CA-FF4A-BD46-B66344DE1518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23487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FD06C06-7FCC-AF49-A905-59960C0E49B2}"/>
                </a:ext>
              </a:extLst>
            </p:cNvPr>
            <p:cNvCxnSpPr>
              <a:cxnSpLocks/>
            </p:cNvCxnSpPr>
            <p:nvPr/>
          </p:nvCxnSpPr>
          <p:spPr>
            <a:xfrm>
              <a:off x="2952963" y="4810927"/>
              <a:ext cx="234875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F6F97080-01DF-7443-B8B3-C8925CBF4629}"/>
              </a:ext>
            </a:extLst>
          </p:cNvPr>
          <p:cNvGrpSpPr/>
          <p:nvPr/>
        </p:nvGrpSpPr>
        <p:grpSpPr>
          <a:xfrm>
            <a:off x="2331804" y="5074526"/>
            <a:ext cx="1338789" cy="4264"/>
            <a:chOff x="1566216" y="4805762"/>
            <a:chExt cx="1621622" cy="5165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BD5666B-C664-9345-8DA0-23B2C8716773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162162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F0B4EFE9-4AA6-F545-A5F7-0086E9DA1E1B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23487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D23236F2-B706-6D43-A779-C6C5BE92791A}"/>
                </a:ext>
              </a:extLst>
            </p:cNvPr>
            <p:cNvCxnSpPr>
              <a:cxnSpLocks/>
            </p:cNvCxnSpPr>
            <p:nvPr/>
          </p:nvCxnSpPr>
          <p:spPr>
            <a:xfrm>
              <a:off x="2952963" y="4810927"/>
              <a:ext cx="234875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AC1BDE7B-C4C5-0346-BE1D-05328AF5CE4B}"/>
              </a:ext>
            </a:extLst>
          </p:cNvPr>
          <p:cNvGrpSpPr/>
          <p:nvPr/>
        </p:nvGrpSpPr>
        <p:grpSpPr>
          <a:xfrm>
            <a:off x="3816806" y="5074526"/>
            <a:ext cx="1338789" cy="4264"/>
            <a:chOff x="1566216" y="4805762"/>
            <a:chExt cx="1621622" cy="5165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77A36E7-B2C1-6641-9882-323429B56CA4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162162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A7ECC06-6BEB-E346-A93D-941F54331F54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23487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0F8E523-2527-2A4E-A9D8-DA72F66A2215}"/>
                </a:ext>
              </a:extLst>
            </p:cNvPr>
            <p:cNvCxnSpPr>
              <a:cxnSpLocks/>
            </p:cNvCxnSpPr>
            <p:nvPr/>
          </p:nvCxnSpPr>
          <p:spPr>
            <a:xfrm>
              <a:off x="2952963" y="4810927"/>
              <a:ext cx="234875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9056AB8-97C1-B249-8255-475E444456BC}"/>
              </a:ext>
            </a:extLst>
          </p:cNvPr>
          <p:cNvGrpSpPr/>
          <p:nvPr/>
        </p:nvGrpSpPr>
        <p:grpSpPr>
          <a:xfrm>
            <a:off x="2633762" y="5364286"/>
            <a:ext cx="1338789" cy="4264"/>
            <a:chOff x="1566216" y="4805762"/>
            <a:chExt cx="1621622" cy="5165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E54F792-AA3B-ED41-9266-CBDB2AFBE3AA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162162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EE507B5-42A0-E941-8D07-60FFF89663EA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23487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A2E6DB1-3BF9-0248-B6A0-69F92B445E5C}"/>
                </a:ext>
              </a:extLst>
            </p:cNvPr>
            <p:cNvCxnSpPr>
              <a:cxnSpLocks/>
            </p:cNvCxnSpPr>
            <p:nvPr/>
          </p:nvCxnSpPr>
          <p:spPr>
            <a:xfrm>
              <a:off x="2952963" y="4810927"/>
              <a:ext cx="234875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B6A70669-22F8-8842-8CEC-855699D9E1BB}"/>
              </a:ext>
            </a:extLst>
          </p:cNvPr>
          <p:cNvGrpSpPr/>
          <p:nvPr/>
        </p:nvGrpSpPr>
        <p:grpSpPr>
          <a:xfrm>
            <a:off x="4118764" y="5364286"/>
            <a:ext cx="1338789" cy="4264"/>
            <a:chOff x="1566216" y="4805762"/>
            <a:chExt cx="1621622" cy="5165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927C9A49-0744-314E-89B5-9887DA550ED3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162162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D79052C-F9C2-EE4B-A65E-BA992E984608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23487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0869882-F9E3-3449-A66D-F8EB10449321}"/>
                </a:ext>
              </a:extLst>
            </p:cNvPr>
            <p:cNvCxnSpPr>
              <a:cxnSpLocks/>
            </p:cNvCxnSpPr>
            <p:nvPr/>
          </p:nvCxnSpPr>
          <p:spPr>
            <a:xfrm>
              <a:off x="2952963" y="4810927"/>
              <a:ext cx="234875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7755F18-0602-274E-A05B-DE27961197F0}"/>
              </a:ext>
            </a:extLst>
          </p:cNvPr>
          <p:cNvGrpSpPr/>
          <p:nvPr/>
        </p:nvGrpSpPr>
        <p:grpSpPr>
          <a:xfrm>
            <a:off x="3659584" y="5557199"/>
            <a:ext cx="1338789" cy="4264"/>
            <a:chOff x="1566216" y="4805762"/>
            <a:chExt cx="1621622" cy="5165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4CBB5FB-37C4-4844-A1DD-5A83DE9DA78E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162162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1C903897-7C08-084E-B5C6-A3075D522742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23487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58453B8A-E510-624B-AA50-B41233896027}"/>
                </a:ext>
              </a:extLst>
            </p:cNvPr>
            <p:cNvCxnSpPr>
              <a:cxnSpLocks/>
            </p:cNvCxnSpPr>
            <p:nvPr/>
          </p:nvCxnSpPr>
          <p:spPr>
            <a:xfrm>
              <a:off x="2952963" y="4810927"/>
              <a:ext cx="234875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8A851BB-A760-6342-A4DC-F44E76F84D11}"/>
              </a:ext>
            </a:extLst>
          </p:cNvPr>
          <p:cNvGrpSpPr/>
          <p:nvPr/>
        </p:nvGrpSpPr>
        <p:grpSpPr>
          <a:xfrm>
            <a:off x="5144586" y="5557199"/>
            <a:ext cx="1338789" cy="4264"/>
            <a:chOff x="1566216" y="4805762"/>
            <a:chExt cx="1621622" cy="5165"/>
          </a:xfrm>
        </p:grpSpPr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7C3BADAB-C23D-114D-9CA0-ECA5C8822000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162162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8FA72FDA-EDEC-DB42-B4AB-F45A3830BC95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23487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0C079949-3D3C-6843-BE82-40D0EA80DF75}"/>
                </a:ext>
              </a:extLst>
            </p:cNvPr>
            <p:cNvCxnSpPr>
              <a:cxnSpLocks/>
            </p:cNvCxnSpPr>
            <p:nvPr/>
          </p:nvCxnSpPr>
          <p:spPr>
            <a:xfrm>
              <a:off x="2952963" y="4810927"/>
              <a:ext cx="234875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59B0DC4E-9AD4-E34A-A8FB-FD90AA281DC9}"/>
              </a:ext>
            </a:extLst>
          </p:cNvPr>
          <p:cNvGrpSpPr/>
          <p:nvPr/>
        </p:nvGrpSpPr>
        <p:grpSpPr>
          <a:xfrm>
            <a:off x="4332039" y="4877349"/>
            <a:ext cx="1338789" cy="4264"/>
            <a:chOff x="1566216" y="4805762"/>
            <a:chExt cx="1621622" cy="5165"/>
          </a:xfrm>
        </p:grpSpPr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519B9FF-20D1-134D-BA97-55A1842F96EE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162162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48C99FA-8D74-7D43-853C-14182DE8E4C5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23487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7FC07668-B53B-C74D-BAA0-E4C17BB01E50}"/>
                </a:ext>
              </a:extLst>
            </p:cNvPr>
            <p:cNvCxnSpPr>
              <a:cxnSpLocks/>
            </p:cNvCxnSpPr>
            <p:nvPr/>
          </p:nvCxnSpPr>
          <p:spPr>
            <a:xfrm>
              <a:off x="2952963" y="4810927"/>
              <a:ext cx="234875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10E87E08-A9B8-6F48-B1CC-B0D2809AB768}"/>
              </a:ext>
            </a:extLst>
          </p:cNvPr>
          <p:cNvGrpSpPr/>
          <p:nvPr/>
        </p:nvGrpSpPr>
        <p:grpSpPr>
          <a:xfrm>
            <a:off x="5817041" y="4877349"/>
            <a:ext cx="1338789" cy="4264"/>
            <a:chOff x="1566216" y="4805762"/>
            <a:chExt cx="1621622" cy="5165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F6D2B01-F079-3E48-8506-C7CDBB7CE49A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162162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C2155FC5-13CB-D14C-9CFB-C756D1F2D669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23487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24A699D7-CC38-3848-8665-ACFD13CA27D3}"/>
                </a:ext>
              </a:extLst>
            </p:cNvPr>
            <p:cNvCxnSpPr>
              <a:cxnSpLocks/>
            </p:cNvCxnSpPr>
            <p:nvPr/>
          </p:nvCxnSpPr>
          <p:spPr>
            <a:xfrm>
              <a:off x="2952963" y="4810927"/>
              <a:ext cx="234875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C4340CDF-24FE-BA4D-A193-3577DF732775}"/>
              </a:ext>
            </a:extLst>
          </p:cNvPr>
          <p:cNvGrpSpPr/>
          <p:nvPr/>
        </p:nvGrpSpPr>
        <p:grpSpPr>
          <a:xfrm>
            <a:off x="5357861" y="5070262"/>
            <a:ext cx="1338789" cy="4264"/>
            <a:chOff x="1566216" y="4805762"/>
            <a:chExt cx="1621622" cy="5165"/>
          </a:xfrm>
        </p:grpSpPr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2E5B19B6-C5C8-C248-A6FD-9A12276A51FB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162162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85BD3E10-D5D9-9B44-99C0-DF4A72C385A9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23487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5249D970-F138-FC4A-8853-9FD5706FAAE7}"/>
                </a:ext>
              </a:extLst>
            </p:cNvPr>
            <p:cNvCxnSpPr>
              <a:cxnSpLocks/>
            </p:cNvCxnSpPr>
            <p:nvPr/>
          </p:nvCxnSpPr>
          <p:spPr>
            <a:xfrm>
              <a:off x="2952963" y="4810927"/>
              <a:ext cx="234875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051B0478-9E65-4541-AE67-AE40D538BC39}"/>
              </a:ext>
            </a:extLst>
          </p:cNvPr>
          <p:cNvGrpSpPr/>
          <p:nvPr/>
        </p:nvGrpSpPr>
        <p:grpSpPr>
          <a:xfrm>
            <a:off x="6842863" y="5070262"/>
            <a:ext cx="1338789" cy="4264"/>
            <a:chOff x="1566216" y="4805762"/>
            <a:chExt cx="1621622" cy="5165"/>
          </a:xfrm>
        </p:grpSpPr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965730EE-6240-7B4B-A12E-BCC5649CEE69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162162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EDAF666B-BBB2-5E4F-8626-82C617EFD0D9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23487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EFACAF86-36AB-334A-AE31-415B0489C045}"/>
                </a:ext>
              </a:extLst>
            </p:cNvPr>
            <p:cNvCxnSpPr>
              <a:cxnSpLocks/>
            </p:cNvCxnSpPr>
            <p:nvPr/>
          </p:nvCxnSpPr>
          <p:spPr>
            <a:xfrm>
              <a:off x="2952963" y="4810927"/>
              <a:ext cx="234875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53C3F71-E00A-3C44-9BBA-9D181A046476}"/>
              </a:ext>
            </a:extLst>
          </p:cNvPr>
          <p:cNvSpPr txBox="1"/>
          <p:nvPr/>
        </p:nvSpPr>
        <p:spPr>
          <a:xfrm>
            <a:off x="161544" y="5557199"/>
            <a:ext cx="4151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PCR may introduce errors/biases! Why?</a:t>
            </a:r>
          </a:p>
          <a:p>
            <a:r>
              <a:rPr lang="en-US" dirty="0">
                <a:latin typeface="Gill Sans MT" panose="020B0502020104020203" pitchFamily="34" charset="77"/>
              </a:rPr>
              <a:t>Also, variations on this theme: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Gill Sans MT" panose="020B0502020104020203" pitchFamily="34" charset="77"/>
              </a:rPr>
              <a:t>PCR free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Gill Sans MT" panose="020B0502020104020203" pitchFamily="34" charset="77"/>
              </a:rPr>
              <a:t>Whole exome/targeted</a:t>
            </a:r>
          </a:p>
        </p:txBody>
      </p:sp>
    </p:spTree>
    <p:extLst>
      <p:ext uri="{BB962C8B-B14F-4D97-AF65-F5344CB8AC3E}">
        <p14:creationId xmlns:p14="http://schemas.microsoft.com/office/powerpoint/2010/main" val="96842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AFEF18F5-7E00-4117-8ECC-67D022E6BA64}"/>
              </a:ext>
            </a:extLst>
          </p:cNvPr>
          <p:cNvCxnSpPr>
            <a:cxnSpLocks/>
          </p:cNvCxnSpPr>
          <p:nvPr/>
        </p:nvCxnSpPr>
        <p:spPr>
          <a:xfrm rot="16200000">
            <a:off x="7106951" y="1969788"/>
            <a:ext cx="121621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C750D5B8-5A2D-4751-AFCD-73FC5F76F501}"/>
              </a:ext>
            </a:extLst>
          </p:cNvPr>
          <p:cNvGrpSpPr/>
          <p:nvPr/>
        </p:nvGrpSpPr>
        <p:grpSpPr>
          <a:xfrm>
            <a:off x="472787" y="3854548"/>
            <a:ext cx="2597727" cy="1751348"/>
            <a:chOff x="630382" y="3996396"/>
            <a:chExt cx="3463636" cy="233513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4FEC8F29-F49F-40C9-99FF-5D2BF66390A6}"/>
                </a:ext>
              </a:extLst>
            </p:cNvPr>
            <p:cNvSpPr/>
            <p:nvPr/>
          </p:nvSpPr>
          <p:spPr>
            <a:xfrm>
              <a:off x="630382" y="5811982"/>
              <a:ext cx="3463636" cy="519545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ACC4EF0-C222-48E9-B001-131AAEAB513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751015" y="5001171"/>
              <a:ext cx="1621622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2CAE8C5-24F5-49C6-9A0C-4A1D03678C24}"/>
                </a:ext>
              </a:extLst>
            </p:cNvPr>
            <p:cNvGrpSpPr/>
            <p:nvPr/>
          </p:nvGrpSpPr>
          <p:grpSpPr>
            <a:xfrm>
              <a:off x="997527" y="5555672"/>
              <a:ext cx="0" cy="685800"/>
              <a:chOff x="997527" y="5555672"/>
              <a:chExt cx="0" cy="685800"/>
            </a:xfrm>
          </p:grpSpPr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853F4DCB-D115-4D74-9ED9-F8808E32E159}"/>
                  </a:ext>
                </a:extLst>
              </p:cNvPr>
              <p:cNvCxnSpPr/>
              <p:nvPr/>
            </p:nvCxnSpPr>
            <p:spPr>
              <a:xfrm flipV="1">
                <a:off x="997527" y="6026726"/>
                <a:ext cx="0" cy="21474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14329787-7680-4320-B6AB-B94D4F051B7B}"/>
                  </a:ext>
                </a:extLst>
              </p:cNvPr>
              <p:cNvCxnSpPr/>
              <p:nvPr/>
            </p:nvCxnSpPr>
            <p:spPr>
              <a:xfrm flipV="1">
                <a:off x="997527" y="5555672"/>
                <a:ext cx="0" cy="54379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7C1AC985-C8B4-43B0-8FAD-0BF415EAB87C}"/>
                </a:ext>
              </a:extLst>
            </p:cNvPr>
            <p:cNvCxnSpPr/>
            <p:nvPr/>
          </p:nvCxnSpPr>
          <p:spPr>
            <a:xfrm flipV="1">
              <a:off x="1560854" y="5555672"/>
              <a:ext cx="0" cy="54379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171775D4-D592-4B91-BC4C-6F5F0CAAF51E}"/>
                </a:ext>
              </a:extLst>
            </p:cNvPr>
            <p:cNvGrpSpPr/>
            <p:nvPr/>
          </p:nvGrpSpPr>
          <p:grpSpPr>
            <a:xfrm>
              <a:off x="3250836" y="5555672"/>
              <a:ext cx="0" cy="685800"/>
              <a:chOff x="997527" y="5555672"/>
              <a:chExt cx="0" cy="685800"/>
            </a:xfrm>
          </p:grpSpPr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8251833-C612-45BD-8245-1D49E320F6FD}"/>
                  </a:ext>
                </a:extLst>
              </p:cNvPr>
              <p:cNvCxnSpPr/>
              <p:nvPr/>
            </p:nvCxnSpPr>
            <p:spPr>
              <a:xfrm flipV="1">
                <a:off x="997527" y="6026726"/>
                <a:ext cx="0" cy="21474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8D6C5D09-8177-4AB8-A0D9-37E02A243606}"/>
                  </a:ext>
                </a:extLst>
              </p:cNvPr>
              <p:cNvCxnSpPr/>
              <p:nvPr/>
            </p:nvCxnSpPr>
            <p:spPr>
              <a:xfrm flipV="1">
                <a:off x="997527" y="5555672"/>
                <a:ext cx="0" cy="543790"/>
              </a:xfrm>
              <a:prstGeom prst="line">
                <a:avLst/>
              </a:prstGeom>
              <a:ln w="571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159E9A1C-1402-46E9-8D5F-0834181C6956}"/>
                </a:ext>
              </a:extLst>
            </p:cNvPr>
            <p:cNvGrpSpPr/>
            <p:nvPr/>
          </p:nvGrpSpPr>
          <p:grpSpPr>
            <a:xfrm>
              <a:off x="2124181" y="5555672"/>
              <a:ext cx="0" cy="685800"/>
              <a:chOff x="997527" y="5555672"/>
              <a:chExt cx="0" cy="685800"/>
            </a:xfrm>
          </p:grpSpPr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D3DBDE25-BB20-402D-A57D-97FACC664CDE}"/>
                  </a:ext>
                </a:extLst>
              </p:cNvPr>
              <p:cNvCxnSpPr/>
              <p:nvPr/>
            </p:nvCxnSpPr>
            <p:spPr>
              <a:xfrm flipV="1">
                <a:off x="997527" y="6026726"/>
                <a:ext cx="0" cy="21474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725F304C-F9EF-4BB4-91CF-8D6D3F0E0F57}"/>
                  </a:ext>
                </a:extLst>
              </p:cNvPr>
              <p:cNvCxnSpPr/>
              <p:nvPr/>
            </p:nvCxnSpPr>
            <p:spPr>
              <a:xfrm flipV="1">
                <a:off x="997527" y="5555672"/>
                <a:ext cx="0" cy="54379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DE050DB-ED16-44C0-883B-3DD7356A587A}"/>
                </a:ext>
              </a:extLst>
            </p:cNvPr>
            <p:cNvGrpSpPr/>
            <p:nvPr/>
          </p:nvGrpSpPr>
          <p:grpSpPr>
            <a:xfrm>
              <a:off x="2687508" y="5555672"/>
              <a:ext cx="0" cy="685800"/>
              <a:chOff x="997527" y="5555672"/>
              <a:chExt cx="0" cy="685800"/>
            </a:xfrm>
          </p:grpSpPr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7DC3E8DA-4C12-4F73-ADD3-604A8F311B57}"/>
                  </a:ext>
                </a:extLst>
              </p:cNvPr>
              <p:cNvCxnSpPr/>
              <p:nvPr/>
            </p:nvCxnSpPr>
            <p:spPr>
              <a:xfrm flipV="1">
                <a:off x="997527" y="6026726"/>
                <a:ext cx="0" cy="21474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B9DCD55A-F76F-430E-ADED-546D9B151358}"/>
                  </a:ext>
                </a:extLst>
              </p:cNvPr>
              <p:cNvCxnSpPr/>
              <p:nvPr/>
            </p:nvCxnSpPr>
            <p:spPr>
              <a:xfrm flipV="1">
                <a:off x="997527" y="5555672"/>
                <a:ext cx="0" cy="54379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0D98915-496E-45F1-92EC-DA657838E31E}"/>
                </a:ext>
              </a:extLst>
            </p:cNvPr>
            <p:cNvCxnSpPr/>
            <p:nvPr/>
          </p:nvCxnSpPr>
          <p:spPr>
            <a:xfrm flipV="1">
              <a:off x="1560854" y="3996396"/>
              <a:ext cx="0" cy="54379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259400F3-3EAE-4BFB-A4D0-57807B888A65}"/>
              </a:ext>
            </a:extLst>
          </p:cNvPr>
          <p:cNvSpPr txBox="1"/>
          <p:nvPr/>
        </p:nvSpPr>
        <p:spPr>
          <a:xfrm>
            <a:off x="198156" y="2050509"/>
            <a:ext cx="2789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Bind single DNA molecules to surface (using adapter sequence)</a:t>
            </a: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D946AA63-0361-4CD7-9110-3016935C089A}"/>
              </a:ext>
            </a:extLst>
          </p:cNvPr>
          <p:cNvGrpSpPr/>
          <p:nvPr/>
        </p:nvGrpSpPr>
        <p:grpSpPr>
          <a:xfrm>
            <a:off x="1077989" y="3861041"/>
            <a:ext cx="729" cy="1683807"/>
            <a:chOff x="1450018" y="4005054"/>
            <a:chExt cx="972" cy="2245076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29C75E3C-2A20-4079-ADBF-109D035B3D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50018" y="4454236"/>
              <a:ext cx="972" cy="1366404"/>
            </a:xfrm>
            <a:prstGeom prst="line">
              <a:avLst/>
            </a:prstGeom>
            <a:ln w="571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52A1EB6F-0B9D-4BD3-B3CD-7E64D31A34DE}"/>
                </a:ext>
              </a:extLst>
            </p:cNvPr>
            <p:cNvGrpSpPr/>
            <p:nvPr/>
          </p:nvGrpSpPr>
          <p:grpSpPr>
            <a:xfrm>
              <a:off x="1450018" y="5564330"/>
              <a:ext cx="0" cy="685800"/>
              <a:chOff x="997527" y="5555672"/>
              <a:chExt cx="0" cy="685800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31CDB2DC-26AB-496A-AEEB-FB862F085096}"/>
                  </a:ext>
                </a:extLst>
              </p:cNvPr>
              <p:cNvCxnSpPr/>
              <p:nvPr/>
            </p:nvCxnSpPr>
            <p:spPr>
              <a:xfrm flipV="1">
                <a:off x="997527" y="6026726"/>
                <a:ext cx="0" cy="214746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AE65285F-983F-4173-A1B5-E0F54AAF4082}"/>
                  </a:ext>
                </a:extLst>
              </p:cNvPr>
              <p:cNvCxnSpPr/>
              <p:nvPr/>
            </p:nvCxnSpPr>
            <p:spPr>
              <a:xfrm flipV="1">
                <a:off x="997527" y="5555672"/>
                <a:ext cx="0" cy="543790"/>
              </a:xfrm>
              <a:prstGeom prst="line">
                <a:avLst/>
              </a:prstGeom>
              <a:ln w="571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2331366A-DAA3-4124-A0DC-537986F861E7}"/>
                </a:ext>
              </a:extLst>
            </p:cNvPr>
            <p:cNvCxnSpPr/>
            <p:nvPr/>
          </p:nvCxnSpPr>
          <p:spPr>
            <a:xfrm flipV="1">
              <a:off x="1450018" y="4005054"/>
              <a:ext cx="0" cy="543790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73B97CD9-8639-494D-9BFD-38F25FAE3767}"/>
              </a:ext>
            </a:extLst>
          </p:cNvPr>
          <p:cNvSpPr txBox="1"/>
          <p:nvPr/>
        </p:nvSpPr>
        <p:spPr>
          <a:xfrm>
            <a:off x="198157" y="2977111"/>
            <a:ext cx="4332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Amplify on the surface “Bridge amplification”</a:t>
            </a: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9FADA52A-D8C0-4F7D-B266-EC2E0CAC8397}"/>
              </a:ext>
            </a:extLst>
          </p:cNvPr>
          <p:cNvCxnSpPr/>
          <p:nvPr/>
        </p:nvCxnSpPr>
        <p:spPr>
          <a:xfrm>
            <a:off x="2634097" y="4343400"/>
            <a:ext cx="51954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53CDCECD-A559-4968-A35B-13426E249377}"/>
              </a:ext>
            </a:extLst>
          </p:cNvPr>
          <p:cNvSpPr/>
          <p:nvPr/>
        </p:nvSpPr>
        <p:spPr>
          <a:xfrm>
            <a:off x="3409881" y="5216237"/>
            <a:ext cx="2597727" cy="389659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F8CA1573-E4EF-44D3-85F7-8EDC4D25BD60}"/>
              </a:ext>
            </a:extLst>
          </p:cNvPr>
          <p:cNvGrpSpPr/>
          <p:nvPr/>
        </p:nvGrpSpPr>
        <p:grpSpPr>
          <a:xfrm>
            <a:off x="3685240" y="5024004"/>
            <a:ext cx="0" cy="514350"/>
            <a:chOff x="997527" y="5555672"/>
            <a:chExt cx="0" cy="685800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5987203-4FB9-4CDD-8B62-BB43C9DE2E5E}"/>
                </a:ext>
              </a:extLst>
            </p:cNvPr>
            <p:cNvCxnSpPr/>
            <p:nvPr/>
          </p:nvCxnSpPr>
          <p:spPr>
            <a:xfrm flipV="1">
              <a:off x="997527" y="6026726"/>
              <a:ext cx="0" cy="2147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F27B3268-6CAB-4EB3-9F9F-77F9919FBD9E}"/>
                </a:ext>
              </a:extLst>
            </p:cNvPr>
            <p:cNvCxnSpPr/>
            <p:nvPr/>
          </p:nvCxnSpPr>
          <p:spPr>
            <a:xfrm flipV="1">
              <a:off x="997527" y="5555672"/>
              <a:ext cx="0" cy="54379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189679A1-D41D-4556-91F6-1E921EFF29FA}"/>
              </a:ext>
            </a:extLst>
          </p:cNvPr>
          <p:cNvGrpSpPr/>
          <p:nvPr/>
        </p:nvGrpSpPr>
        <p:grpSpPr>
          <a:xfrm>
            <a:off x="5375222" y="5024004"/>
            <a:ext cx="0" cy="514350"/>
            <a:chOff x="997527" y="5555672"/>
            <a:chExt cx="0" cy="685800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675FB461-12AA-47E4-8706-9B90EE5E7864}"/>
                </a:ext>
              </a:extLst>
            </p:cNvPr>
            <p:cNvCxnSpPr/>
            <p:nvPr/>
          </p:nvCxnSpPr>
          <p:spPr>
            <a:xfrm flipV="1">
              <a:off x="997527" y="6026726"/>
              <a:ext cx="0" cy="2147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DB0B0E43-2892-41D5-8F23-73C745B4EF80}"/>
                </a:ext>
              </a:extLst>
            </p:cNvPr>
            <p:cNvCxnSpPr/>
            <p:nvPr/>
          </p:nvCxnSpPr>
          <p:spPr>
            <a:xfrm flipV="1">
              <a:off x="997527" y="5555672"/>
              <a:ext cx="0" cy="54379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4C3A692-3CD2-4E26-BA64-A3E45E963A3F}"/>
              </a:ext>
            </a:extLst>
          </p:cNvPr>
          <p:cNvGrpSpPr/>
          <p:nvPr/>
        </p:nvGrpSpPr>
        <p:grpSpPr>
          <a:xfrm>
            <a:off x="4530230" y="5024004"/>
            <a:ext cx="0" cy="514350"/>
            <a:chOff x="997527" y="5555672"/>
            <a:chExt cx="0" cy="685800"/>
          </a:xfrm>
        </p:grpSpPr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9BB368B7-5A41-4B47-8D6B-921020049674}"/>
                </a:ext>
              </a:extLst>
            </p:cNvPr>
            <p:cNvCxnSpPr/>
            <p:nvPr/>
          </p:nvCxnSpPr>
          <p:spPr>
            <a:xfrm flipV="1">
              <a:off x="997527" y="6026726"/>
              <a:ext cx="0" cy="2147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A912270-7F37-41D8-8484-0C064CDCC597}"/>
                </a:ext>
              </a:extLst>
            </p:cNvPr>
            <p:cNvCxnSpPr/>
            <p:nvPr/>
          </p:nvCxnSpPr>
          <p:spPr>
            <a:xfrm flipV="1">
              <a:off x="997527" y="5555672"/>
              <a:ext cx="0" cy="54379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0F5DDD98-F240-4484-B0B4-0A83D85039C5}"/>
              </a:ext>
            </a:extLst>
          </p:cNvPr>
          <p:cNvGrpSpPr/>
          <p:nvPr/>
        </p:nvGrpSpPr>
        <p:grpSpPr>
          <a:xfrm>
            <a:off x="4909863" y="5024004"/>
            <a:ext cx="0" cy="514350"/>
            <a:chOff x="997527" y="5555672"/>
            <a:chExt cx="0" cy="685800"/>
          </a:xfrm>
        </p:grpSpPr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3B2050B2-5ACE-46D2-B171-324431B9494F}"/>
                </a:ext>
              </a:extLst>
            </p:cNvPr>
            <p:cNvCxnSpPr/>
            <p:nvPr/>
          </p:nvCxnSpPr>
          <p:spPr>
            <a:xfrm flipV="1">
              <a:off x="997527" y="6026726"/>
              <a:ext cx="0" cy="2147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B611A12B-9487-4429-9F0E-061CDF1C3F61}"/>
                </a:ext>
              </a:extLst>
            </p:cNvPr>
            <p:cNvCxnSpPr/>
            <p:nvPr/>
          </p:nvCxnSpPr>
          <p:spPr>
            <a:xfrm flipV="1">
              <a:off x="997527" y="5555672"/>
              <a:ext cx="0" cy="54379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002743A0-8700-4BF1-B23C-D84851DABFFD}"/>
              </a:ext>
            </a:extLst>
          </p:cNvPr>
          <p:cNvCxnSpPr>
            <a:cxnSpLocks/>
          </p:cNvCxnSpPr>
          <p:nvPr/>
        </p:nvCxnSpPr>
        <p:spPr>
          <a:xfrm rot="16200000">
            <a:off x="3391251" y="4608128"/>
            <a:ext cx="121621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96833038-F4FA-4AE2-AFF6-41D54B54AA20}"/>
              </a:ext>
            </a:extLst>
          </p:cNvPr>
          <p:cNvGrpSpPr/>
          <p:nvPr/>
        </p:nvGrpSpPr>
        <p:grpSpPr>
          <a:xfrm>
            <a:off x="3998630" y="5024003"/>
            <a:ext cx="0" cy="514350"/>
            <a:chOff x="997527" y="5555672"/>
            <a:chExt cx="0" cy="685800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F483F76E-CD83-4303-9F77-0DB6716927F6}"/>
                </a:ext>
              </a:extLst>
            </p:cNvPr>
            <p:cNvCxnSpPr/>
            <p:nvPr/>
          </p:nvCxnSpPr>
          <p:spPr>
            <a:xfrm flipV="1">
              <a:off x="997527" y="6026726"/>
              <a:ext cx="0" cy="214746"/>
            </a:xfrm>
            <a:prstGeom prst="line">
              <a:avLst/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D15D87AF-F878-487E-99C7-F09D70F4C116}"/>
                </a:ext>
              </a:extLst>
            </p:cNvPr>
            <p:cNvCxnSpPr/>
            <p:nvPr/>
          </p:nvCxnSpPr>
          <p:spPr>
            <a:xfrm flipV="1">
              <a:off x="997527" y="5555672"/>
              <a:ext cx="0" cy="54379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A2FE5334-3021-474A-9A3F-2D447AECF062}"/>
              </a:ext>
            </a:extLst>
          </p:cNvPr>
          <p:cNvCxnSpPr/>
          <p:nvPr/>
        </p:nvCxnSpPr>
        <p:spPr>
          <a:xfrm flipV="1">
            <a:off x="3998630" y="3854546"/>
            <a:ext cx="0" cy="40784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8B78036E-D51D-4023-B366-FC9FEBC5BD23}"/>
              </a:ext>
            </a:extLst>
          </p:cNvPr>
          <p:cNvCxnSpPr/>
          <p:nvPr/>
        </p:nvCxnSpPr>
        <p:spPr>
          <a:xfrm>
            <a:off x="5696384" y="4343400"/>
            <a:ext cx="51954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8A2047EA-8C95-40E4-9D65-4C0B9CA5ABC3}"/>
              </a:ext>
            </a:extLst>
          </p:cNvPr>
          <p:cNvSpPr/>
          <p:nvPr/>
        </p:nvSpPr>
        <p:spPr>
          <a:xfrm>
            <a:off x="6429374" y="5204980"/>
            <a:ext cx="2597727" cy="389659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80BDA19C-3D86-4D7E-8663-EC11197CBD6D}"/>
              </a:ext>
            </a:extLst>
          </p:cNvPr>
          <p:cNvGrpSpPr/>
          <p:nvPr/>
        </p:nvGrpSpPr>
        <p:grpSpPr>
          <a:xfrm>
            <a:off x="6704732" y="5012747"/>
            <a:ext cx="0" cy="514350"/>
            <a:chOff x="997527" y="5555672"/>
            <a:chExt cx="0" cy="685800"/>
          </a:xfrm>
        </p:grpSpPr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96007F06-ACFC-434C-8CCE-5EBA507E6FC8}"/>
                </a:ext>
              </a:extLst>
            </p:cNvPr>
            <p:cNvCxnSpPr/>
            <p:nvPr/>
          </p:nvCxnSpPr>
          <p:spPr>
            <a:xfrm flipV="1">
              <a:off x="997527" y="6026726"/>
              <a:ext cx="0" cy="2147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10A2CC4E-2EA2-4EB4-8775-6D173F721543}"/>
                </a:ext>
              </a:extLst>
            </p:cNvPr>
            <p:cNvCxnSpPr/>
            <p:nvPr/>
          </p:nvCxnSpPr>
          <p:spPr>
            <a:xfrm flipV="1">
              <a:off x="997527" y="5555672"/>
              <a:ext cx="0" cy="54379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E09D43C9-03E4-4D8A-ABA1-515BE19D6DA8}"/>
              </a:ext>
            </a:extLst>
          </p:cNvPr>
          <p:cNvGrpSpPr/>
          <p:nvPr/>
        </p:nvGrpSpPr>
        <p:grpSpPr>
          <a:xfrm>
            <a:off x="8394714" y="5012747"/>
            <a:ext cx="0" cy="514350"/>
            <a:chOff x="997527" y="5555672"/>
            <a:chExt cx="0" cy="685800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B517095-8B6E-469F-B47C-7862A04AD061}"/>
                </a:ext>
              </a:extLst>
            </p:cNvPr>
            <p:cNvCxnSpPr/>
            <p:nvPr/>
          </p:nvCxnSpPr>
          <p:spPr>
            <a:xfrm flipV="1">
              <a:off x="997527" y="6026726"/>
              <a:ext cx="0" cy="2147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DFD70BA1-16C0-41B7-8463-85995610808A}"/>
                </a:ext>
              </a:extLst>
            </p:cNvPr>
            <p:cNvCxnSpPr/>
            <p:nvPr/>
          </p:nvCxnSpPr>
          <p:spPr>
            <a:xfrm flipV="1">
              <a:off x="997527" y="5555672"/>
              <a:ext cx="0" cy="54379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884D57B9-C7D0-4B08-B3D6-59270B13236D}"/>
              </a:ext>
            </a:extLst>
          </p:cNvPr>
          <p:cNvGrpSpPr/>
          <p:nvPr/>
        </p:nvGrpSpPr>
        <p:grpSpPr>
          <a:xfrm>
            <a:off x="7549723" y="5012747"/>
            <a:ext cx="0" cy="514350"/>
            <a:chOff x="997527" y="5555672"/>
            <a:chExt cx="0" cy="685800"/>
          </a:xfrm>
        </p:grpSpPr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B60EB9D-BF1F-4019-A37B-535CACFF0469}"/>
                </a:ext>
              </a:extLst>
            </p:cNvPr>
            <p:cNvCxnSpPr/>
            <p:nvPr/>
          </p:nvCxnSpPr>
          <p:spPr>
            <a:xfrm flipV="1">
              <a:off x="997527" y="6026726"/>
              <a:ext cx="0" cy="2147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1EACC6FC-FD98-4D5C-853C-3DF62F15C73B}"/>
                </a:ext>
              </a:extLst>
            </p:cNvPr>
            <p:cNvCxnSpPr/>
            <p:nvPr/>
          </p:nvCxnSpPr>
          <p:spPr>
            <a:xfrm flipV="1">
              <a:off x="997527" y="5555672"/>
              <a:ext cx="0" cy="54379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D5C4B0F3-AA7A-4172-BA6D-E188C366DFCD}"/>
              </a:ext>
            </a:extLst>
          </p:cNvPr>
          <p:cNvGrpSpPr/>
          <p:nvPr/>
        </p:nvGrpSpPr>
        <p:grpSpPr>
          <a:xfrm>
            <a:off x="7910306" y="5012747"/>
            <a:ext cx="0" cy="514350"/>
            <a:chOff x="997527" y="5555672"/>
            <a:chExt cx="0" cy="685800"/>
          </a:xfrm>
        </p:grpSpPr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5CEF1D18-4887-4444-8963-236A16ED8EB1}"/>
                </a:ext>
              </a:extLst>
            </p:cNvPr>
            <p:cNvCxnSpPr/>
            <p:nvPr/>
          </p:nvCxnSpPr>
          <p:spPr>
            <a:xfrm flipV="1">
              <a:off x="997527" y="6026726"/>
              <a:ext cx="0" cy="2147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AE10F5C5-8EEC-4456-AB80-65040CC69DA0}"/>
                </a:ext>
              </a:extLst>
            </p:cNvPr>
            <p:cNvCxnSpPr/>
            <p:nvPr/>
          </p:nvCxnSpPr>
          <p:spPr>
            <a:xfrm flipV="1">
              <a:off x="997527" y="5555672"/>
              <a:ext cx="0" cy="54379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29291380-D81B-42A1-8BA5-8D0B78B50146}"/>
              </a:ext>
            </a:extLst>
          </p:cNvPr>
          <p:cNvGrpSpPr/>
          <p:nvPr/>
        </p:nvGrpSpPr>
        <p:grpSpPr>
          <a:xfrm>
            <a:off x="7018123" y="5012747"/>
            <a:ext cx="0" cy="514350"/>
            <a:chOff x="997527" y="5555672"/>
            <a:chExt cx="0" cy="685800"/>
          </a:xfrm>
        </p:grpSpPr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A4337A67-E8F7-4231-B12C-5887C8EDF7F7}"/>
                </a:ext>
              </a:extLst>
            </p:cNvPr>
            <p:cNvCxnSpPr/>
            <p:nvPr/>
          </p:nvCxnSpPr>
          <p:spPr>
            <a:xfrm flipV="1">
              <a:off x="997527" y="6026726"/>
              <a:ext cx="0" cy="214746"/>
            </a:xfrm>
            <a:prstGeom prst="line">
              <a:avLst/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69B7A906-7CD6-4044-98A8-EECE5242EE9E}"/>
                </a:ext>
              </a:extLst>
            </p:cNvPr>
            <p:cNvCxnSpPr/>
            <p:nvPr/>
          </p:nvCxnSpPr>
          <p:spPr>
            <a:xfrm flipV="1">
              <a:off x="997527" y="5555672"/>
              <a:ext cx="0" cy="54379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DD5150FA-1D88-4F49-848D-BA42DCAC9067}"/>
                  </a:ext>
                </a:extLst>
              </p14:cNvPr>
              <p14:cNvContentPartPr/>
              <p14:nvPr/>
            </p14:nvContentPartPr>
            <p14:xfrm>
              <a:off x="7015148" y="4024290"/>
              <a:ext cx="971730" cy="1000215"/>
            </p14:xfrm>
          </p:contentPart>
        </mc:Choice>
        <mc:Fallback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DD5150FA-1D88-4F49-848D-BA42DCAC906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86716" y="3995856"/>
                <a:ext cx="1028594" cy="1057082"/>
              </a:xfrm>
              <a:prstGeom prst="rect">
                <a:avLst/>
              </a:prstGeom>
            </p:spPr>
          </p:pic>
        </mc:Fallback>
      </mc:AlternateContent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4398A4D0-7F59-47DF-9B75-37E0CE070A38}"/>
              </a:ext>
            </a:extLst>
          </p:cNvPr>
          <p:cNvCxnSpPr/>
          <p:nvPr/>
        </p:nvCxnSpPr>
        <p:spPr>
          <a:xfrm flipV="1">
            <a:off x="7981908" y="5024003"/>
            <a:ext cx="0" cy="40784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BD1E8980-04EB-4681-A3EE-6740404E26DE}"/>
              </a:ext>
            </a:extLst>
          </p:cNvPr>
          <p:cNvCxnSpPr/>
          <p:nvPr/>
        </p:nvCxnSpPr>
        <p:spPr>
          <a:xfrm flipV="1">
            <a:off x="7099314" y="5012746"/>
            <a:ext cx="0" cy="407843"/>
          </a:xfrm>
          <a:prstGeom prst="line">
            <a:avLst/>
          </a:prstGeom>
          <a:ln w="5715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C0287D08-6758-4D05-847C-7AB556D4FA51}"/>
              </a:ext>
            </a:extLst>
          </p:cNvPr>
          <p:cNvGrpSpPr/>
          <p:nvPr/>
        </p:nvGrpSpPr>
        <p:grpSpPr>
          <a:xfrm>
            <a:off x="7110323" y="4167120"/>
            <a:ext cx="809730" cy="928800"/>
            <a:chOff x="9480430" y="4413160"/>
            <a:chExt cx="1079640" cy="123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3F560418-42F1-460E-86B8-9E4F17AEBC1C}"/>
                    </a:ext>
                  </a:extLst>
                </p14:cNvPr>
                <p14:cNvContentPartPr/>
                <p14:nvPr/>
              </p14:nvContentPartPr>
              <p14:xfrm>
                <a:off x="9823330" y="4483000"/>
                <a:ext cx="50940" cy="8280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3F560418-42F1-460E-86B8-9E4F17AEBC1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94990" y="4454560"/>
                  <a:ext cx="10762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9DEBBBF1-FE20-4D1D-8BC5-A897E521AA43}"/>
                    </a:ext>
                  </a:extLst>
                </p14:cNvPr>
                <p14:cNvContentPartPr/>
                <p14:nvPr/>
              </p14:nvContentPartPr>
              <p14:xfrm>
                <a:off x="9664570" y="4724380"/>
                <a:ext cx="63720" cy="12726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9DEBBBF1-FE20-4D1D-8BC5-A897E521AA4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636130" y="4695980"/>
                  <a:ext cx="120600" cy="1840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0B9C0E8C-0CFB-4678-909A-F511EE16D594}"/>
                    </a:ext>
                  </a:extLst>
                </p14:cNvPr>
                <p14:cNvContentPartPr/>
                <p14:nvPr/>
              </p14:nvContentPartPr>
              <p14:xfrm>
                <a:off x="9550270" y="4997440"/>
                <a:ext cx="38340" cy="19062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0B9C0E8C-0CFB-4678-909A-F511EE16D59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521963" y="4969027"/>
                  <a:ext cx="94954" cy="2474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36A9247F-0504-415E-9F38-E5A618FEB43A}"/>
                    </a:ext>
                  </a:extLst>
                </p14:cNvPr>
                <p14:cNvContentPartPr/>
                <p14:nvPr/>
              </p14:nvContentPartPr>
              <p14:xfrm>
                <a:off x="10248850" y="4660840"/>
                <a:ext cx="50940" cy="8910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36A9247F-0504-415E-9F38-E5A618FEB43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220708" y="4632457"/>
                  <a:ext cx="107223" cy="14586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D0F2A165-32E5-42AB-A013-DFE2235C02ED}"/>
                    </a:ext>
                  </a:extLst>
                </p14:cNvPr>
                <p14:cNvContentPartPr/>
                <p14:nvPr/>
              </p14:nvContentPartPr>
              <p14:xfrm>
                <a:off x="10007470" y="4413160"/>
                <a:ext cx="552600" cy="123840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D0F2A165-32E5-42AB-A013-DFE2235C02E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979030" y="4384728"/>
                  <a:ext cx="609480" cy="12952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0B0EA6FC-3D73-4E57-82B8-A0F930A8CBB7}"/>
                    </a:ext>
                  </a:extLst>
                </p14:cNvPr>
                <p14:cNvContentPartPr/>
                <p14:nvPr/>
              </p14:nvContentPartPr>
              <p14:xfrm>
                <a:off x="9480430" y="5308480"/>
                <a:ext cx="31860" cy="15264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0B0EA6FC-3D73-4E57-82B8-A0F930A8CBB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452150" y="5280040"/>
                  <a:ext cx="88420" cy="20952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210" name="Straight Arrow Connector 209">
            <a:extLst>
              <a:ext uri="{FF2B5EF4-FFF2-40B4-BE49-F238E27FC236}">
                <a16:creationId xmlns:a16="http://schemas.microsoft.com/office/drawing/2014/main" id="{7564DD4B-7486-4C12-A0DE-C059C031006A}"/>
              </a:ext>
            </a:extLst>
          </p:cNvPr>
          <p:cNvCxnSpPr/>
          <p:nvPr/>
        </p:nvCxnSpPr>
        <p:spPr>
          <a:xfrm flipV="1">
            <a:off x="7549723" y="3176587"/>
            <a:ext cx="0" cy="4714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Rectangle: Rounded Corners 210">
            <a:extLst>
              <a:ext uri="{FF2B5EF4-FFF2-40B4-BE49-F238E27FC236}">
                <a16:creationId xmlns:a16="http://schemas.microsoft.com/office/drawing/2014/main" id="{C72711E3-C39F-46DC-B1AE-A6069B97F308}"/>
              </a:ext>
            </a:extLst>
          </p:cNvPr>
          <p:cNvSpPr/>
          <p:nvPr/>
        </p:nvSpPr>
        <p:spPr>
          <a:xfrm>
            <a:off x="6215929" y="2551005"/>
            <a:ext cx="2597727" cy="389659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15AC5F0-C305-488D-B9BC-9D080CD75E2F}"/>
              </a:ext>
            </a:extLst>
          </p:cNvPr>
          <p:cNvGrpSpPr/>
          <p:nvPr/>
        </p:nvGrpSpPr>
        <p:grpSpPr>
          <a:xfrm>
            <a:off x="6491288" y="2358772"/>
            <a:ext cx="0" cy="514350"/>
            <a:chOff x="997527" y="5555672"/>
            <a:chExt cx="0" cy="685800"/>
          </a:xfrm>
        </p:grpSpPr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0640FE7C-B7FE-47A1-887C-AD6332668D66}"/>
                </a:ext>
              </a:extLst>
            </p:cNvPr>
            <p:cNvCxnSpPr/>
            <p:nvPr/>
          </p:nvCxnSpPr>
          <p:spPr>
            <a:xfrm flipV="1">
              <a:off x="997527" y="6026726"/>
              <a:ext cx="0" cy="2147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B6DB54CA-CDAC-4070-8505-AE8D0AD5305E}"/>
                </a:ext>
              </a:extLst>
            </p:cNvPr>
            <p:cNvCxnSpPr/>
            <p:nvPr/>
          </p:nvCxnSpPr>
          <p:spPr>
            <a:xfrm flipV="1">
              <a:off x="997527" y="5555672"/>
              <a:ext cx="0" cy="54379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A8C6A365-520F-4581-B4A1-73C3251A3110}"/>
              </a:ext>
            </a:extLst>
          </p:cNvPr>
          <p:cNvGrpSpPr/>
          <p:nvPr/>
        </p:nvGrpSpPr>
        <p:grpSpPr>
          <a:xfrm>
            <a:off x="8181269" y="2358772"/>
            <a:ext cx="0" cy="514350"/>
            <a:chOff x="997527" y="5555672"/>
            <a:chExt cx="0" cy="685800"/>
          </a:xfrm>
        </p:grpSpPr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29DBF44C-78B0-4599-87C5-BA43DE6CE42F}"/>
                </a:ext>
              </a:extLst>
            </p:cNvPr>
            <p:cNvCxnSpPr/>
            <p:nvPr/>
          </p:nvCxnSpPr>
          <p:spPr>
            <a:xfrm flipV="1">
              <a:off x="997527" y="6026726"/>
              <a:ext cx="0" cy="2147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F324A308-614F-40DB-9A7A-C3B1202F808D}"/>
                </a:ext>
              </a:extLst>
            </p:cNvPr>
            <p:cNvCxnSpPr/>
            <p:nvPr/>
          </p:nvCxnSpPr>
          <p:spPr>
            <a:xfrm flipV="1">
              <a:off x="997527" y="5555672"/>
              <a:ext cx="0" cy="54379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D6671C5A-5CD6-4B21-B30D-0CE1AF817FC2}"/>
              </a:ext>
            </a:extLst>
          </p:cNvPr>
          <p:cNvGrpSpPr/>
          <p:nvPr/>
        </p:nvGrpSpPr>
        <p:grpSpPr>
          <a:xfrm>
            <a:off x="7336278" y="2358772"/>
            <a:ext cx="0" cy="514350"/>
            <a:chOff x="997527" y="5555672"/>
            <a:chExt cx="0" cy="685800"/>
          </a:xfrm>
        </p:grpSpPr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9476C915-555F-4A7A-B0A7-67EA98AC9EFA}"/>
                </a:ext>
              </a:extLst>
            </p:cNvPr>
            <p:cNvCxnSpPr/>
            <p:nvPr/>
          </p:nvCxnSpPr>
          <p:spPr>
            <a:xfrm flipV="1">
              <a:off x="997527" y="6026726"/>
              <a:ext cx="0" cy="2147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A3274C13-EB65-4E49-8139-D7BD6A203FFA}"/>
                </a:ext>
              </a:extLst>
            </p:cNvPr>
            <p:cNvCxnSpPr/>
            <p:nvPr/>
          </p:nvCxnSpPr>
          <p:spPr>
            <a:xfrm flipV="1">
              <a:off x="997527" y="5555672"/>
              <a:ext cx="0" cy="54379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92148611-7A5F-47E2-865E-E1C740B9381C}"/>
              </a:ext>
            </a:extLst>
          </p:cNvPr>
          <p:cNvGrpSpPr/>
          <p:nvPr/>
        </p:nvGrpSpPr>
        <p:grpSpPr>
          <a:xfrm>
            <a:off x="7715911" y="2358772"/>
            <a:ext cx="0" cy="514350"/>
            <a:chOff x="997527" y="5555672"/>
            <a:chExt cx="0" cy="685800"/>
          </a:xfrm>
        </p:grpSpPr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23C2977D-9DFE-466A-96B3-4638368BFD69}"/>
                </a:ext>
              </a:extLst>
            </p:cNvPr>
            <p:cNvCxnSpPr/>
            <p:nvPr/>
          </p:nvCxnSpPr>
          <p:spPr>
            <a:xfrm flipV="1">
              <a:off x="997527" y="6026726"/>
              <a:ext cx="0" cy="2147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B5D7235B-CE85-41C7-83F5-EC24A1329ACC}"/>
                </a:ext>
              </a:extLst>
            </p:cNvPr>
            <p:cNvCxnSpPr/>
            <p:nvPr/>
          </p:nvCxnSpPr>
          <p:spPr>
            <a:xfrm flipV="1">
              <a:off x="997527" y="5555672"/>
              <a:ext cx="0" cy="54379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3B6899DB-3C4F-490F-9013-C1B608BB23B6}"/>
              </a:ext>
            </a:extLst>
          </p:cNvPr>
          <p:cNvCxnSpPr>
            <a:cxnSpLocks/>
          </p:cNvCxnSpPr>
          <p:nvPr/>
        </p:nvCxnSpPr>
        <p:spPr>
          <a:xfrm rot="16200000">
            <a:off x="6197299" y="1942895"/>
            <a:ext cx="121621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F9C90389-70D7-4096-9327-38E8EFAE8E13}"/>
              </a:ext>
            </a:extLst>
          </p:cNvPr>
          <p:cNvGrpSpPr/>
          <p:nvPr/>
        </p:nvGrpSpPr>
        <p:grpSpPr>
          <a:xfrm>
            <a:off x="6804678" y="2358771"/>
            <a:ext cx="0" cy="514350"/>
            <a:chOff x="997527" y="5555672"/>
            <a:chExt cx="0" cy="685800"/>
          </a:xfrm>
        </p:grpSpPr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82FBF9A5-8EA5-4736-AB1E-BC19DE5A8DCD}"/>
                </a:ext>
              </a:extLst>
            </p:cNvPr>
            <p:cNvCxnSpPr/>
            <p:nvPr/>
          </p:nvCxnSpPr>
          <p:spPr>
            <a:xfrm flipV="1">
              <a:off x="997527" y="6026726"/>
              <a:ext cx="0" cy="214746"/>
            </a:xfrm>
            <a:prstGeom prst="line">
              <a:avLst/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63996FA3-36AD-455B-99D5-5193DC05897A}"/>
                </a:ext>
              </a:extLst>
            </p:cNvPr>
            <p:cNvCxnSpPr/>
            <p:nvPr/>
          </p:nvCxnSpPr>
          <p:spPr>
            <a:xfrm flipV="1">
              <a:off x="997527" y="5555672"/>
              <a:ext cx="0" cy="54379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8E5BB780-00D3-4101-A188-E08B9CA875B1}"/>
              </a:ext>
            </a:extLst>
          </p:cNvPr>
          <p:cNvCxnSpPr/>
          <p:nvPr/>
        </p:nvCxnSpPr>
        <p:spPr>
          <a:xfrm flipV="1">
            <a:off x="6804678" y="1189314"/>
            <a:ext cx="0" cy="40784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A8415DC3-0A8F-4722-A47C-0BC94680734F}"/>
              </a:ext>
            </a:extLst>
          </p:cNvPr>
          <p:cNvCxnSpPr/>
          <p:nvPr/>
        </p:nvCxnSpPr>
        <p:spPr>
          <a:xfrm flipV="1">
            <a:off x="7714331" y="1216207"/>
            <a:ext cx="0" cy="40784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309B627B-DE90-7641-856B-F585C7E61E5D}"/>
              </a:ext>
            </a:extLst>
          </p:cNvPr>
          <p:cNvSpPr txBox="1"/>
          <p:nvPr/>
        </p:nvSpPr>
        <p:spPr>
          <a:xfrm>
            <a:off x="198156" y="3377820"/>
            <a:ext cx="4332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Result: “clusters” of clonal DNA copies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DA9D48C5-FADA-2047-AE53-818C7C5D97FD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8127" y="3452320"/>
            <a:ext cx="3656775" cy="2092115"/>
          </a:xfrm>
          <a:prstGeom prst="rect">
            <a:avLst/>
          </a:prstGeom>
        </p:spPr>
      </p:pic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7DE10CB3-8DE9-FF49-B75D-0E91F7AE74B7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9" name="Rectangle 108">
            <a:extLst>
              <a:ext uri="{FF2B5EF4-FFF2-40B4-BE49-F238E27FC236}">
                <a16:creationId xmlns:a16="http://schemas.microsoft.com/office/drawing/2014/main" id="{3A5A4E2A-FFF2-A649-88CA-1B756E50D794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Illumina sequencing overview – sequencing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6E07AD8-02A7-0645-93C9-921402B2D779}"/>
              </a:ext>
            </a:extLst>
          </p:cNvPr>
          <p:cNvSpPr txBox="1"/>
          <p:nvPr/>
        </p:nvSpPr>
        <p:spPr>
          <a:xfrm>
            <a:off x="290370" y="1378212"/>
            <a:ext cx="1354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Fragment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C81B1A6B-6F51-8E4D-BC96-213B092F9088}"/>
              </a:ext>
            </a:extLst>
          </p:cNvPr>
          <p:cNvSpPr txBox="1"/>
          <p:nvPr/>
        </p:nvSpPr>
        <p:spPr>
          <a:xfrm>
            <a:off x="2075863" y="1378212"/>
            <a:ext cx="1319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Adapters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2B10BAD6-EDB0-7F4B-B5C4-1A8F641B5C68}"/>
              </a:ext>
            </a:extLst>
          </p:cNvPr>
          <p:cNvSpPr txBox="1"/>
          <p:nvPr/>
        </p:nvSpPr>
        <p:spPr>
          <a:xfrm>
            <a:off x="3826283" y="1378212"/>
            <a:ext cx="745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PCR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00B03007-32EE-8048-A375-8201F0FD17B0}"/>
              </a:ext>
            </a:extLst>
          </p:cNvPr>
          <p:cNvSpPr txBox="1"/>
          <p:nvPr/>
        </p:nvSpPr>
        <p:spPr>
          <a:xfrm>
            <a:off x="5002635" y="1378212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Sequencing</a:t>
            </a:r>
          </a:p>
        </p:txBody>
      </p:sp>
      <p:sp>
        <p:nvSpPr>
          <p:cNvPr id="120" name="Right Arrow 119">
            <a:extLst>
              <a:ext uri="{FF2B5EF4-FFF2-40B4-BE49-F238E27FC236}">
                <a16:creationId xmlns:a16="http://schemas.microsoft.com/office/drawing/2014/main" id="{0BDC0474-5E72-8C4B-8EA1-CCEFFEFC0028}"/>
              </a:ext>
            </a:extLst>
          </p:cNvPr>
          <p:cNvSpPr/>
          <p:nvPr/>
        </p:nvSpPr>
        <p:spPr>
          <a:xfrm>
            <a:off x="1693277" y="1378212"/>
            <a:ext cx="334537" cy="406580"/>
          </a:xfrm>
          <a:prstGeom prst="rightArrow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ight Arrow 120">
            <a:extLst>
              <a:ext uri="{FF2B5EF4-FFF2-40B4-BE49-F238E27FC236}">
                <a16:creationId xmlns:a16="http://schemas.microsoft.com/office/drawing/2014/main" id="{269A33FE-3AC9-DC46-80C3-611C3662E6C2}"/>
              </a:ext>
            </a:extLst>
          </p:cNvPr>
          <p:cNvSpPr/>
          <p:nvPr/>
        </p:nvSpPr>
        <p:spPr>
          <a:xfrm>
            <a:off x="3443697" y="1378212"/>
            <a:ext cx="334537" cy="406580"/>
          </a:xfrm>
          <a:prstGeom prst="rightArrow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ight Arrow 135">
            <a:extLst>
              <a:ext uri="{FF2B5EF4-FFF2-40B4-BE49-F238E27FC236}">
                <a16:creationId xmlns:a16="http://schemas.microsoft.com/office/drawing/2014/main" id="{81769C56-18C7-4D4A-9953-050E385C4EFC}"/>
              </a:ext>
            </a:extLst>
          </p:cNvPr>
          <p:cNvSpPr/>
          <p:nvPr/>
        </p:nvSpPr>
        <p:spPr>
          <a:xfrm>
            <a:off x="4620049" y="1378212"/>
            <a:ext cx="334537" cy="406580"/>
          </a:xfrm>
          <a:prstGeom prst="rightArrow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2F86EFDF-F15A-0442-B9F1-55BB0D8E0D86}"/>
              </a:ext>
            </a:extLst>
          </p:cNvPr>
          <p:cNvSpPr/>
          <p:nvPr/>
        </p:nvSpPr>
        <p:spPr>
          <a:xfrm>
            <a:off x="5144275" y="1121368"/>
            <a:ext cx="1354857" cy="8474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34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  <p:bldP spid="211" grpId="0" animBg="1"/>
      <p:bldP spid="9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AC7895-C9B2-461C-B6E2-7428BD10C419}"/>
              </a:ext>
            </a:extLst>
          </p:cNvPr>
          <p:cNvSpPr txBox="1"/>
          <p:nvPr/>
        </p:nvSpPr>
        <p:spPr>
          <a:xfrm>
            <a:off x="133350" y="1947773"/>
            <a:ext cx="77611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ill Sans MT" panose="020B0502020104020203" pitchFamily="34" charset="77"/>
              </a:rPr>
              <a:t>“sequencing by synthesis”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1B57A16D-E9E6-445E-9B44-8B6E1039B3FB}"/>
              </a:ext>
            </a:extLst>
          </p:cNvPr>
          <p:cNvSpPr/>
          <p:nvPr/>
        </p:nvSpPr>
        <p:spPr>
          <a:xfrm>
            <a:off x="7120804" y="5138237"/>
            <a:ext cx="1880321" cy="655164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CAF8C23D-58D8-49F6-9428-883112C561CA}"/>
              </a:ext>
            </a:extLst>
          </p:cNvPr>
          <p:cNvGrpSpPr/>
          <p:nvPr/>
        </p:nvGrpSpPr>
        <p:grpSpPr>
          <a:xfrm>
            <a:off x="8251581" y="4790084"/>
            <a:ext cx="559" cy="826423"/>
            <a:chOff x="2007785" y="5518665"/>
            <a:chExt cx="443" cy="655353"/>
          </a:xfrm>
        </p:grpSpPr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89883E5E-5095-4F97-8594-F3C90296E13A}"/>
                </a:ext>
              </a:extLst>
            </p:cNvPr>
            <p:cNvCxnSpPr/>
            <p:nvPr/>
          </p:nvCxnSpPr>
          <p:spPr>
            <a:xfrm flipV="1">
              <a:off x="2007785" y="5959272"/>
              <a:ext cx="0" cy="214746"/>
            </a:xfrm>
            <a:prstGeom prst="line">
              <a:avLst/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1D6938CF-D175-4EA7-ACCD-E2365E24A905}"/>
                </a:ext>
              </a:extLst>
            </p:cNvPr>
            <p:cNvCxnSpPr/>
            <p:nvPr/>
          </p:nvCxnSpPr>
          <p:spPr>
            <a:xfrm flipV="1">
              <a:off x="2008228" y="5518665"/>
              <a:ext cx="0" cy="54379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047F03C8-862E-4B7B-B510-A3E132E5AA25}"/>
              </a:ext>
            </a:extLst>
          </p:cNvPr>
          <p:cNvCxnSpPr/>
          <p:nvPr/>
        </p:nvCxnSpPr>
        <p:spPr>
          <a:xfrm flipV="1">
            <a:off x="8251567" y="1947774"/>
            <a:ext cx="0" cy="6857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FA897556-92FB-4ADA-BDD1-A0D6A5580023}"/>
              </a:ext>
            </a:extLst>
          </p:cNvPr>
          <p:cNvCxnSpPr/>
          <p:nvPr/>
        </p:nvCxnSpPr>
        <p:spPr>
          <a:xfrm flipV="1">
            <a:off x="7877411" y="4795367"/>
            <a:ext cx="0" cy="685738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TextBox 158">
            <a:extLst>
              <a:ext uri="{FF2B5EF4-FFF2-40B4-BE49-F238E27FC236}">
                <a16:creationId xmlns:a16="http://schemas.microsoft.com/office/drawing/2014/main" id="{C15E1777-9865-45AC-B795-CC3803BB1117}"/>
              </a:ext>
            </a:extLst>
          </p:cNvPr>
          <p:cNvSpPr txBox="1"/>
          <p:nvPr/>
        </p:nvSpPr>
        <p:spPr>
          <a:xfrm>
            <a:off x="323850" y="2547937"/>
            <a:ext cx="86772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Gill Sans MT" panose="020B0502020104020203" pitchFamily="34" charset="77"/>
              </a:rPr>
              <a:t>Polymerase, reversible terminator dNTPs </a:t>
            </a:r>
            <a:r>
              <a:rPr lang="en-US" dirty="0">
                <a:latin typeface="Gill Sans MT" panose="020B0502020104020203" pitchFamily="34" charset="77"/>
              </a:rPr>
              <a:t>(similar trick to Sanger </a:t>
            </a:r>
            <a:r>
              <a:rPr lang="en-US" dirty="0" err="1">
                <a:latin typeface="Gill Sans MT" panose="020B0502020104020203" pitchFamily="34" charset="77"/>
              </a:rPr>
              <a:t>seq</a:t>
            </a:r>
            <a:r>
              <a:rPr lang="en-US" dirty="0">
                <a:latin typeface="Gill Sans MT" panose="020B0502020104020203" pitchFamily="34" charset="77"/>
              </a:rPr>
              <a:t>!)</a:t>
            </a:r>
            <a:endParaRPr lang="en-US" sz="2100" dirty="0">
              <a:latin typeface="Gill Sans MT" panose="020B0502020104020203" pitchFamily="34" charset="77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A719C8B0-CAE3-4212-B788-E61449DC8FC3}"/>
              </a:ext>
            </a:extLst>
          </p:cNvPr>
          <p:cNvSpPr txBox="1"/>
          <p:nvPr/>
        </p:nvSpPr>
        <p:spPr>
          <a:xfrm>
            <a:off x="323850" y="2940352"/>
            <a:ext cx="48720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Gill Sans MT" panose="020B0502020104020203" pitchFamily="34" charset="77"/>
              </a:rPr>
              <a:t>Take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3681E6-5C10-4048-BD68-A3E94DBD22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8981" y="3747673"/>
            <a:ext cx="1088231" cy="79748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704F9C5-4E5B-7E40-9A2B-671265E96CC1}"/>
              </a:ext>
            </a:extLst>
          </p:cNvPr>
          <p:cNvSpPr/>
          <p:nvPr/>
        </p:nvSpPr>
        <p:spPr>
          <a:xfrm>
            <a:off x="8110714" y="4467777"/>
            <a:ext cx="296202" cy="296202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7CC338-23C5-5545-88DB-62D4804FDB0A}"/>
              </a:ext>
            </a:extLst>
          </p:cNvPr>
          <p:cNvSpPr txBox="1"/>
          <p:nvPr/>
        </p:nvSpPr>
        <p:spPr>
          <a:xfrm>
            <a:off x="8127081" y="4477977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Gill Sans MT" panose="020B0502020104020203" pitchFamily="34" charset="77"/>
              </a:rPr>
              <a:t>T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E95202D-E841-BD43-B7CC-D8C30005C84C}"/>
              </a:ext>
            </a:extLst>
          </p:cNvPr>
          <p:cNvSpPr/>
          <p:nvPr/>
        </p:nvSpPr>
        <p:spPr>
          <a:xfrm>
            <a:off x="8110714" y="4163838"/>
            <a:ext cx="296202" cy="296202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B7512D-E766-F540-8609-F5503735C6C8}"/>
              </a:ext>
            </a:extLst>
          </p:cNvPr>
          <p:cNvSpPr txBox="1"/>
          <p:nvPr/>
        </p:nvSpPr>
        <p:spPr>
          <a:xfrm>
            <a:off x="8127081" y="4174038"/>
            <a:ext cx="304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Gill Sans MT" panose="020B0502020104020203" pitchFamily="34" charset="77"/>
              </a:rPr>
              <a:t>A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05D46B2-1A36-A745-A108-43BB2848A9FC}"/>
              </a:ext>
            </a:extLst>
          </p:cNvPr>
          <p:cNvSpPr/>
          <p:nvPr/>
        </p:nvSpPr>
        <p:spPr>
          <a:xfrm>
            <a:off x="7559728" y="4567449"/>
            <a:ext cx="190097" cy="19009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4440A72-0097-7348-912C-02FED9A34777}"/>
              </a:ext>
            </a:extLst>
          </p:cNvPr>
          <p:cNvSpPr/>
          <p:nvPr/>
        </p:nvSpPr>
        <p:spPr>
          <a:xfrm>
            <a:off x="8110714" y="3859901"/>
            <a:ext cx="296202" cy="296202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0CD0655-470C-9244-B951-48CE327CE45E}"/>
              </a:ext>
            </a:extLst>
          </p:cNvPr>
          <p:cNvSpPr txBox="1"/>
          <p:nvPr/>
        </p:nvSpPr>
        <p:spPr>
          <a:xfrm>
            <a:off x="8127081" y="3870100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Gill Sans MT" panose="020B0502020104020203" pitchFamily="34" charset="77"/>
              </a:rPr>
              <a:t>G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514AE81-96E1-6245-BE03-764F5556F353}"/>
              </a:ext>
            </a:extLst>
          </p:cNvPr>
          <p:cNvSpPr/>
          <p:nvPr/>
        </p:nvSpPr>
        <p:spPr>
          <a:xfrm>
            <a:off x="8110714" y="3555963"/>
            <a:ext cx="296202" cy="296202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BFADC1C-CA20-DA43-9535-14D8B0DEA579}"/>
              </a:ext>
            </a:extLst>
          </p:cNvPr>
          <p:cNvSpPr txBox="1"/>
          <p:nvPr/>
        </p:nvSpPr>
        <p:spPr>
          <a:xfrm>
            <a:off x="8127081" y="3566163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Gill Sans MT" panose="020B0502020104020203" pitchFamily="34" charset="77"/>
              </a:rPr>
              <a:t>C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1D374CD-CC27-DC4F-A28C-D0BB35627585}"/>
              </a:ext>
            </a:extLst>
          </p:cNvPr>
          <p:cNvSpPr/>
          <p:nvPr/>
        </p:nvSpPr>
        <p:spPr>
          <a:xfrm>
            <a:off x="8110714" y="3252026"/>
            <a:ext cx="296202" cy="296202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5D63E21-6F95-614F-AD2C-2C5CBF59B03A}"/>
              </a:ext>
            </a:extLst>
          </p:cNvPr>
          <p:cNvSpPr txBox="1"/>
          <p:nvPr/>
        </p:nvSpPr>
        <p:spPr>
          <a:xfrm>
            <a:off x="8127081" y="3262225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Gill Sans MT" panose="020B0502020104020203" pitchFamily="34" charset="77"/>
              </a:rPr>
              <a:t>T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B0A2D47-C159-2547-A983-6A5A1B692D6B}"/>
              </a:ext>
            </a:extLst>
          </p:cNvPr>
          <p:cNvSpPr/>
          <p:nvPr/>
        </p:nvSpPr>
        <p:spPr>
          <a:xfrm>
            <a:off x="8110714" y="2947783"/>
            <a:ext cx="296202" cy="296202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D5D6162-114F-4F4B-891C-E487134D18F1}"/>
              </a:ext>
            </a:extLst>
          </p:cNvPr>
          <p:cNvSpPr txBox="1"/>
          <p:nvPr/>
        </p:nvSpPr>
        <p:spPr>
          <a:xfrm>
            <a:off x="8127081" y="2957983"/>
            <a:ext cx="304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Gill Sans MT" panose="020B0502020104020203" pitchFamily="34" charset="77"/>
              </a:rPr>
              <a:t>A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E9523363-D79E-1846-85D3-BAB85433A487}"/>
              </a:ext>
            </a:extLst>
          </p:cNvPr>
          <p:cNvSpPr/>
          <p:nvPr/>
        </p:nvSpPr>
        <p:spPr>
          <a:xfrm>
            <a:off x="8110714" y="2644151"/>
            <a:ext cx="296202" cy="296202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F424A2C-A94F-1A46-B178-3B78BF77BD4D}"/>
              </a:ext>
            </a:extLst>
          </p:cNvPr>
          <p:cNvSpPr txBox="1"/>
          <p:nvPr/>
        </p:nvSpPr>
        <p:spPr>
          <a:xfrm>
            <a:off x="8127081" y="2654350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Gill Sans MT" panose="020B0502020104020203" pitchFamily="34" charset="77"/>
              </a:rPr>
              <a:t>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7F40635-0341-B047-B825-F67ACA7DF1A7}"/>
              </a:ext>
            </a:extLst>
          </p:cNvPr>
          <p:cNvGrpSpPr/>
          <p:nvPr/>
        </p:nvGrpSpPr>
        <p:grpSpPr>
          <a:xfrm>
            <a:off x="7741507" y="4493791"/>
            <a:ext cx="321260" cy="296202"/>
            <a:chOff x="10321993" y="4848721"/>
            <a:chExt cx="428346" cy="394936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B42EE5E-DD05-CD41-8254-373B714A1A39}"/>
                </a:ext>
              </a:extLst>
            </p:cNvPr>
            <p:cNvSpPr/>
            <p:nvPr/>
          </p:nvSpPr>
          <p:spPr>
            <a:xfrm>
              <a:off x="10321993" y="4848721"/>
              <a:ext cx="394936" cy="39493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9F67C5E-BD4A-CE42-993D-4E101E071233}"/>
                </a:ext>
              </a:extLst>
            </p:cNvPr>
            <p:cNvSpPr txBox="1"/>
            <p:nvPr/>
          </p:nvSpPr>
          <p:spPr>
            <a:xfrm>
              <a:off x="10343816" y="4862320"/>
              <a:ext cx="4065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A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B173103-70AF-2C4F-BE29-43C5E2A42E16}"/>
              </a:ext>
            </a:extLst>
          </p:cNvPr>
          <p:cNvGrpSpPr/>
          <p:nvPr/>
        </p:nvGrpSpPr>
        <p:grpSpPr>
          <a:xfrm>
            <a:off x="400051" y="5346821"/>
            <a:ext cx="321260" cy="296202"/>
            <a:chOff x="846665" y="5993616"/>
            <a:chExt cx="428346" cy="394936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EA45782-2D27-334F-8E96-67FBB0CC807E}"/>
                </a:ext>
              </a:extLst>
            </p:cNvPr>
            <p:cNvSpPr/>
            <p:nvPr/>
          </p:nvSpPr>
          <p:spPr>
            <a:xfrm>
              <a:off x="846665" y="5993616"/>
              <a:ext cx="394936" cy="39493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FF52E83-F835-C047-98F2-FF99732B879B}"/>
                </a:ext>
              </a:extLst>
            </p:cNvPr>
            <p:cNvSpPr txBox="1"/>
            <p:nvPr/>
          </p:nvSpPr>
          <p:spPr>
            <a:xfrm>
              <a:off x="868488" y="6007215"/>
              <a:ext cx="4065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A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BE504BA-8880-1141-A95F-93A77771C2A3}"/>
              </a:ext>
            </a:extLst>
          </p:cNvPr>
          <p:cNvGrpSpPr/>
          <p:nvPr/>
        </p:nvGrpSpPr>
        <p:grpSpPr>
          <a:xfrm>
            <a:off x="3503810" y="3173897"/>
            <a:ext cx="326067" cy="296202"/>
            <a:chOff x="10305890" y="3598284"/>
            <a:chExt cx="434756" cy="394936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107A3CD-EC8A-BB4F-8878-F949A856E32B}"/>
                </a:ext>
              </a:extLst>
            </p:cNvPr>
            <p:cNvSpPr/>
            <p:nvPr/>
          </p:nvSpPr>
          <p:spPr>
            <a:xfrm>
              <a:off x="10305890" y="3598284"/>
              <a:ext cx="394936" cy="39493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1BEF0A6-6449-1E4A-8BFE-0FC59DD76437}"/>
                </a:ext>
              </a:extLst>
            </p:cNvPr>
            <p:cNvSpPr txBox="1"/>
            <p:nvPr/>
          </p:nvSpPr>
          <p:spPr>
            <a:xfrm>
              <a:off x="10327713" y="3611883"/>
              <a:ext cx="4129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G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9A18D9E-4D8F-6642-BE51-71AAA26A39C8}"/>
              </a:ext>
            </a:extLst>
          </p:cNvPr>
          <p:cNvGrpSpPr/>
          <p:nvPr/>
        </p:nvGrpSpPr>
        <p:grpSpPr>
          <a:xfrm>
            <a:off x="3223987" y="3599572"/>
            <a:ext cx="321260" cy="296202"/>
            <a:chOff x="10305890" y="3193034"/>
            <a:chExt cx="428346" cy="394936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1B3A521-5D19-894E-B800-E895738954DC}"/>
                </a:ext>
              </a:extLst>
            </p:cNvPr>
            <p:cNvSpPr/>
            <p:nvPr/>
          </p:nvSpPr>
          <p:spPr>
            <a:xfrm>
              <a:off x="10305890" y="3193034"/>
              <a:ext cx="394936" cy="39493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65DD7EF-AB72-054E-812A-3D8FEA31E95E}"/>
                </a:ext>
              </a:extLst>
            </p:cNvPr>
            <p:cNvSpPr txBox="1"/>
            <p:nvPr/>
          </p:nvSpPr>
          <p:spPr>
            <a:xfrm>
              <a:off x="10327713" y="3206633"/>
              <a:ext cx="4065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A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D01E194-0A5B-2E45-AD02-E05753068F36}"/>
              </a:ext>
            </a:extLst>
          </p:cNvPr>
          <p:cNvGrpSpPr/>
          <p:nvPr/>
        </p:nvGrpSpPr>
        <p:grpSpPr>
          <a:xfrm>
            <a:off x="4113365" y="3671977"/>
            <a:ext cx="311642" cy="296202"/>
            <a:chOff x="10305890" y="2787377"/>
            <a:chExt cx="415522" cy="394936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925BF14-447E-A345-B259-FE8500B082A7}"/>
                </a:ext>
              </a:extLst>
            </p:cNvPr>
            <p:cNvSpPr/>
            <p:nvPr/>
          </p:nvSpPr>
          <p:spPr>
            <a:xfrm>
              <a:off x="10305890" y="2787377"/>
              <a:ext cx="394936" cy="39493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F28C810-192B-6540-AF2D-E408574F8CF8}"/>
                </a:ext>
              </a:extLst>
            </p:cNvPr>
            <p:cNvSpPr txBox="1"/>
            <p:nvPr/>
          </p:nvSpPr>
          <p:spPr>
            <a:xfrm>
              <a:off x="10327713" y="2800976"/>
              <a:ext cx="3936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T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80FB21C-19AA-F04A-89D4-56A9C966AF64}"/>
              </a:ext>
            </a:extLst>
          </p:cNvPr>
          <p:cNvGrpSpPr/>
          <p:nvPr/>
        </p:nvGrpSpPr>
        <p:grpSpPr>
          <a:xfrm>
            <a:off x="4275792" y="3095884"/>
            <a:ext cx="319655" cy="296202"/>
            <a:chOff x="10305890" y="2382534"/>
            <a:chExt cx="426207" cy="394936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187DE18-54BE-6C4E-9F12-EE3A7E492A79}"/>
                </a:ext>
              </a:extLst>
            </p:cNvPr>
            <p:cNvSpPr/>
            <p:nvPr/>
          </p:nvSpPr>
          <p:spPr>
            <a:xfrm>
              <a:off x="10305890" y="2382534"/>
              <a:ext cx="394936" cy="39493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E4E1211-2738-024B-8FF8-B0AEDE34A566}"/>
                </a:ext>
              </a:extLst>
            </p:cNvPr>
            <p:cNvSpPr txBox="1"/>
            <p:nvPr/>
          </p:nvSpPr>
          <p:spPr>
            <a:xfrm>
              <a:off x="10327713" y="2396133"/>
              <a:ext cx="4043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C</a:t>
              </a:r>
            </a:p>
          </p:txBody>
        </p:sp>
      </p:grpSp>
      <p:sp>
        <p:nvSpPr>
          <p:cNvPr id="62" name="Oval 61">
            <a:extLst>
              <a:ext uri="{FF2B5EF4-FFF2-40B4-BE49-F238E27FC236}">
                <a16:creationId xmlns:a16="http://schemas.microsoft.com/office/drawing/2014/main" id="{80A5D1D7-04CF-6046-83A4-5B1F6A07A04A}"/>
              </a:ext>
            </a:extLst>
          </p:cNvPr>
          <p:cNvSpPr/>
          <p:nvPr/>
        </p:nvSpPr>
        <p:spPr>
          <a:xfrm>
            <a:off x="4080777" y="3141949"/>
            <a:ext cx="190097" cy="19009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3BCB8C5-9537-F74C-93FD-C89811F8888C}"/>
              </a:ext>
            </a:extLst>
          </p:cNvPr>
          <p:cNvSpPr/>
          <p:nvPr/>
        </p:nvSpPr>
        <p:spPr>
          <a:xfrm>
            <a:off x="3918331" y="3719576"/>
            <a:ext cx="190097" cy="19009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CF0DAD37-B506-3C4A-8DBA-1F7E4CA045EA}"/>
              </a:ext>
            </a:extLst>
          </p:cNvPr>
          <p:cNvSpPr/>
          <p:nvPr/>
        </p:nvSpPr>
        <p:spPr>
          <a:xfrm>
            <a:off x="3028954" y="3648847"/>
            <a:ext cx="190097" cy="19009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6BAF6374-6CEB-7C49-A393-ACECD041FA5F}"/>
              </a:ext>
            </a:extLst>
          </p:cNvPr>
          <p:cNvSpPr/>
          <p:nvPr/>
        </p:nvSpPr>
        <p:spPr>
          <a:xfrm>
            <a:off x="3308788" y="3234784"/>
            <a:ext cx="190097" cy="19009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61DB1B9A-4A03-2D42-A9E1-51D111218321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4E065565-E59D-9844-9560-A6D2D9B12F02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Illumina sequencing overview – sequencing</a:t>
            </a:r>
          </a:p>
        </p:txBody>
      </p:sp>
    </p:spTree>
    <p:extLst>
      <p:ext uri="{BB962C8B-B14F-4D97-AF65-F5344CB8AC3E}">
        <p14:creationId xmlns:p14="http://schemas.microsoft.com/office/powerpoint/2010/main" val="202951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AC7895-C9B2-461C-B6E2-7428BD10C419}"/>
              </a:ext>
            </a:extLst>
          </p:cNvPr>
          <p:cNvSpPr txBox="1"/>
          <p:nvPr/>
        </p:nvSpPr>
        <p:spPr>
          <a:xfrm>
            <a:off x="133350" y="1947773"/>
            <a:ext cx="77611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ill Sans MT" panose="020B0502020104020203" pitchFamily="34" charset="77"/>
              </a:rPr>
              <a:t>“sequencing by synthesis”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1B57A16D-E9E6-445E-9B44-8B6E1039B3FB}"/>
              </a:ext>
            </a:extLst>
          </p:cNvPr>
          <p:cNvSpPr/>
          <p:nvPr/>
        </p:nvSpPr>
        <p:spPr>
          <a:xfrm>
            <a:off x="7120804" y="5138237"/>
            <a:ext cx="1880321" cy="655164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CAF8C23D-58D8-49F6-9428-883112C561CA}"/>
              </a:ext>
            </a:extLst>
          </p:cNvPr>
          <p:cNvGrpSpPr/>
          <p:nvPr/>
        </p:nvGrpSpPr>
        <p:grpSpPr>
          <a:xfrm>
            <a:off x="8251581" y="4790084"/>
            <a:ext cx="559" cy="826423"/>
            <a:chOff x="2007785" y="5518665"/>
            <a:chExt cx="443" cy="655353"/>
          </a:xfrm>
        </p:grpSpPr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89883E5E-5095-4F97-8594-F3C90296E13A}"/>
                </a:ext>
              </a:extLst>
            </p:cNvPr>
            <p:cNvCxnSpPr/>
            <p:nvPr/>
          </p:nvCxnSpPr>
          <p:spPr>
            <a:xfrm flipV="1">
              <a:off x="2007785" y="5959272"/>
              <a:ext cx="0" cy="214746"/>
            </a:xfrm>
            <a:prstGeom prst="line">
              <a:avLst/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1D6938CF-D175-4EA7-ACCD-E2365E24A905}"/>
                </a:ext>
              </a:extLst>
            </p:cNvPr>
            <p:cNvCxnSpPr/>
            <p:nvPr/>
          </p:nvCxnSpPr>
          <p:spPr>
            <a:xfrm flipV="1">
              <a:off x="2008228" y="5518665"/>
              <a:ext cx="0" cy="54379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047F03C8-862E-4B7B-B510-A3E132E5AA25}"/>
              </a:ext>
            </a:extLst>
          </p:cNvPr>
          <p:cNvCxnSpPr/>
          <p:nvPr/>
        </p:nvCxnSpPr>
        <p:spPr>
          <a:xfrm flipV="1">
            <a:off x="8251567" y="1947774"/>
            <a:ext cx="0" cy="6857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FA897556-92FB-4ADA-BDD1-A0D6A5580023}"/>
              </a:ext>
            </a:extLst>
          </p:cNvPr>
          <p:cNvCxnSpPr/>
          <p:nvPr/>
        </p:nvCxnSpPr>
        <p:spPr>
          <a:xfrm flipV="1">
            <a:off x="7877411" y="4795367"/>
            <a:ext cx="0" cy="685738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TextBox 158">
            <a:extLst>
              <a:ext uri="{FF2B5EF4-FFF2-40B4-BE49-F238E27FC236}">
                <a16:creationId xmlns:a16="http://schemas.microsoft.com/office/drawing/2014/main" id="{C15E1777-9865-45AC-B795-CC3803BB1117}"/>
              </a:ext>
            </a:extLst>
          </p:cNvPr>
          <p:cNvSpPr txBox="1"/>
          <p:nvPr/>
        </p:nvSpPr>
        <p:spPr>
          <a:xfrm>
            <a:off x="323850" y="2547937"/>
            <a:ext cx="86772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Gill Sans MT" panose="020B0502020104020203" pitchFamily="34" charset="77"/>
              </a:rPr>
              <a:t>Polymerase, reversible terminator dNTPs </a:t>
            </a:r>
            <a:r>
              <a:rPr lang="en-US" dirty="0">
                <a:latin typeface="Gill Sans MT" panose="020B0502020104020203" pitchFamily="34" charset="77"/>
              </a:rPr>
              <a:t>(similar trick to Sanger </a:t>
            </a:r>
            <a:r>
              <a:rPr lang="en-US" dirty="0" err="1">
                <a:latin typeface="Gill Sans MT" panose="020B0502020104020203" pitchFamily="34" charset="77"/>
              </a:rPr>
              <a:t>seq</a:t>
            </a:r>
            <a:r>
              <a:rPr lang="en-US" dirty="0">
                <a:latin typeface="Gill Sans MT" panose="020B0502020104020203" pitchFamily="34" charset="77"/>
              </a:rPr>
              <a:t>!)</a:t>
            </a:r>
            <a:endParaRPr lang="en-US" sz="2100" dirty="0">
              <a:latin typeface="Gill Sans MT" panose="020B0502020104020203" pitchFamily="34" charset="77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A719C8B0-CAE3-4212-B788-E61449DC8FC3}"/>
              </a:ext>
            </a:extLst>
          </p:cNvPr>
          <p:cNvSpPr txBox="1"/>
          <p:nvPr/>
        </p:nvSpPr>
        <p:spPr>
          <a:xfrm>
            <a:off x="323850" y="2940352"/>
            <a:ext cx="48720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Gill Sans MT" panose="020B0502020104020203" pitchFamily="34" charset="77"/>
              </a:rPr>
              <a:t>Take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3681E6-5C10-4048-BD68-A3E94DBD22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9186" y="3503512"/>
            <a:ext cx="1088231" cy="79748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704F9C5-4E5B-7E40-9A2B-671265E96CC1}"/>
              </a:ext>
            </a:extLst>
          </p:cNvPr>
          <p:cNvSpPr/>
          <p:nvPr/>
        </p:nvSpPr>
        <p:spPr>
          <a:xfrm>
            <a:off x="8110714" y="4467777"/>
            <a:ext cx="296202" cy="296202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7CC338-23C5-5545-88DB-62D4804FDB0A}"/>
              </a:ext>
            </a:extLst>
          </p:cNvPr>
          <p:cNvSpPr txBox="1"/>
          <p:nvPr/>
        </p:nvSpPr>
        <p:spPr>
          <a:xfrm>
            <a:off x="8127081" y="4477977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Gill Sans MT" panose="020B0502020104020203" pitchFamily="34" charset="77"/>
              </a:rPr>
              <a:t>T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E95202D-E841-BD43-B7CC-D8C30005C84C}"/>
              </a:ext>
            </a:extLst>
          </p:cNvPr>
          <p:cNvSpPr/>
          <p:nvPr/>
        </p:nvSpPr>
        <p:spPr>
          <a:xfrm>
            <a:off x="8110714" y="4163838"/>
            <a:ext cx="296202" cy="296202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B7512D-E766-F540-8609-F5503735C6C8}"/>
              </a:ext>
            </a:extLst>
          </p:cNvPr>
          <p:cNvSpPr txBox="1"/>
          <p:nvPr/>
        </p:nvSpPr>
        <p:spPr>
          <a:xfrm>
            <a:off x="8127081" y="4174038"/>
            <a:ext cx="304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Gill Sans MT" panose="020B0502020104020203" pitchFamily="34" charset="77"/>
              </a:rPr>
              <a:t>A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4440A72-0097-7348-912C-02FED9A34777}"/>
              </a:ext>
            </a:extLst>
          </p:cNvPr>
          <p:cNvSpPr/>
          <p:nvPr/>
        </p:nvSpPr>
        <p:spPr>
          <a:xfrm>
            <a:off x="8110714" y="3859901"/>
            <a:ext cx="296202" cy="296202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0CD0655-470C-9244-B951-48CE327CE45E}"/>
              </a:ext>
            </a:extLst>
          </p:cNvPr>
          <p:cNvSpPr txBox="1"/>
          <p:nvPr/>
        </p:nvSpPr>
        <p:spPr>
          <a:xfrm>
            <a:off x="8127081" y="3870100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Gill Sans MT" panose="020B0502020104020203" pitchFamily="34" charset="77"/>
              </a:rPr>
              <a:t>G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514AE81-96E1-6245-BE03-764F5556F353}"/>
              </a:ext>
            </a:extLst>
          </p:cNvPr>
          <p:cNvSpPr/>
          <p:nvPr/>
        </p:nvSpPr>
        <p:spPr>
          <a:xfrm>
            <a:off x="8110714" y="3555963"/>
            <a:ext cx="296202" cy="296202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BFADC1C-CA20-DA43-9535-14D8B0DEA579}"/>
              </a:ext>
            </a:extLst>
          </p:cNvPr>
          <p:cNvSpPr txBox="1"/>
          <p:nvPr/>
        </p:nvSpPr>
        <p:spPr>
          <a:xfrm>
            <a:off x="8127081" y="3566163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Gill Sans MT" panose="020B0502020104020203" pitchFamily="34" charset="77"/>
              </a:rPr>
              <a:t>C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1D374CD-CC27-DC4F-A28C-D0BB35627585}"/>
              </a:ext>
            </a:extLst>
          </p:cNvPr>
          <p:cNvSpPr/>
          <p:nvPr/>
        </p:nvSpPr>
        <p:spPr>
          <a:xfrm>
            <a:off x="8110714" y="3252026"/>
            <a:ext cx="296202" cy="296202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5D63E21-6F95-614F-AD2C-2C5CBF59B03A}"/>
              </a:ext>
            </a:extLst>
          </p:cNvPr>
          <p:cNvSpPr txBox="1"/>
          <p:nvPr/>
        </p:nvSpPr>
        <p:spPr>
          <a:xfrm>
            <a:off x="8127081" y="3262225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Gill Sans MT" panose="020B0502020104020203" pitchFamily="34" charset="77"/>
              </a:rPr>
              <a:t>T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B0A2D47-C159-2547-A983-6A5A1B692D6B}"/>
              </a:ext>
            </a:extLst>
          </p:cNvPr>
          <p:cNvSpPr/>
          <p:nvPr/>
        </p:nvSpPr>
        <p:spPr>
          <a:xfrm>
            <a:off x="8110714" y="2947783"/>
            <a:ext cx="296202" cy="296202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D5D6162-114F-4F4B-891C-E487134D18F1}"/>
              </a:ext>
            </a:extLst>
          </p:cNvPr>
          <p:cNvSpPr txBox="1"/>
          <p:nvPr/>
        </p:nvSpPr>
        <p:spPr>
          <a:xfrm>
            <a:off x="8127081" y="2957983"/>
            <a:ext cx="304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Gill Sans MT" panose="020B0502020104020203" pitchFamily="34" charset="77"/>
              </a:rPr>
              <a:t>A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E9523363-D79E-1846-85D3-BAB85433A487}"/>
              </a:ext>
            </a:extLst>
          </p:cNvPr>
          <p:cNvSpPr/>
          <p:nvPr/>
        </p:nvSpPr>
        <p:spPr>
          <a:xfrm>
            <a:off x="8110714" y="2644151"/>
            <a:ext cx="296202" cy="296202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F424A2C-A94F-1A46-B178-3B78BF77BD4D}"/>
              </a:ext>
            </a:extLst>
          </p:cNvPr>
          <p:cNvSpPr txBox="1"/>
          <p:nvPr/>
        </p:nvSpPr>
        <p:spPr>
          <a:xfrm>
            <a:off x="8127081" y="2654350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Gill Sans MT" panose="020B0502020104020203" pitchFamily="34" charset="77"/>
              </a:rPr>
              <a:t>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7F40635-0341-B047-B825-F67ACA7DF1A7}"/>
              </a:ext>
            </a:extLst>
          </p:cNvPr>
          <p:cNvGrpSpPr/>
          <p:nvPr/>
        </p:nvGrpSpPr>
        <p:grpSpPr>
          <a:xfrm>
            <a:off x="7741507" y="4493791"/>
            <a:ext cx="321260" cy="296202"/>
            <a:chOff x="10321993" y="4848721"/>
            <a:chExt cx="428346" cy="394936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B42EE5E-DD05-CD41-8254-373B714A1A39}"/>
                </a:ext>
              </a:extLst>
            </p:cNvPr>
            <p:cNvSpPr/>
            <p:nvPr/>
          </p:nvSpPr>
          <p:spPr>
            <a:xfrm>
              <a:off x="10321993" y="4848721"/>
              <a:ext cx="394936" cy="39493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9F67C5E-BD4A-CE42-993D-4E101E071233}"/>
                </a:ext>
              </a:extLst>
            </p:cNvPr>
            <p:cNvSpPr txBox="1"/>
            <p:nvPr/>
          </p:nvSpPr>
          <p:spPr>
            <a:xfrm>
              <a:off x="10343816" y="4862320"/>
              <a:ext cx="4065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A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021D0FE-F4EF-164A-B416-1DA9342C1DDD}"/>
              </a:ext>
            </a:extLst>
          </p:cNvPr>
          <p:cNvSpPr txBox="1"/>
          <p:nvPr/>
        </p:nvSpPr>
        <p:spPr>
          <a:xfrm>
            <a:off x="323850" y="3348907"/>
            <a:ext cx="48720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Gill Sans MT" panose="020B0502020104020203" pitchFamily="34" charset="77"/>
              </a:rPr>
              <a:t>Remove terminator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A969324-9B5F-C346-816F-BF7860AD1777}"/>
              </a:ext>
            </a:extLst>
          </p:cNvPr>
          <p:cNvSpPr/>
          <p:nvPr/>
        </p:nvSpPr>
        <p:spPr>
          <a:xfrm>
            <a:off x="7547543" y="4263300"/>
            <a:ext cx="190097" cy="19009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23B7387-AF3C-4A4B-9001-16BCAD059EE5}"/>
              </a:ext>
            </a:extLst>
          </p:cNvPr>
          <p:cNvGrpSpPr/>
          <p:nvPr/>
        </p:nvGrpSpPr>
        <p:grpSpPr>
          <a:xfrm>
            <a:off x="7729322" y="4189642"/>
            <a:ext cx="311642" cy="296202"/>
            <a:chOff x="10321993" y="4848721"/>
            <a:chExt cx="415522" cy="394936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33BFF08-9AF6-1E4E-BB27-AE4B997A97C6}"/>
                </a:ext>
              </a:extLst>
            </p:cNvPr>
            <p:cNvSpPr/>
            <p:nvPr/>
          </p:nvSpPr>
          <p:spPr>
            <a:xfrm>
              <a:off x="10321993" y="4848721"/>
              <a:ext cx="394936" cy="39493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77D930F-E2A8-824C-8BCC-E802E2F1E772}"/>
                </a:ext>
              </a:extLst>
            </p:cNvPr>
            <p:cNvSpPr txBox="1"/>
            <p:nvPr/>
          </p:nvSpPr>
          <p:spPr>
            <a:xfrm>
              <a:off x="10343816" y="4862320"/>
              <a:ext cx="3936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T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F81FA603-2D76-234A-8C9A-A9676800DC28}"/>
              </a:ext>
            </a:extLst>
          </p:cNvPr>
          <p:cNvSpPr txBox="1"/>
          <p:nvPr/>
        </p:nvSpPr>
        <p:spPr>
          <a:xfrm>
            <a:off x="323850" y="3742015"/>
            <a:ext cx="48720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Gill Sans MT" panose="020B0502020104020203" pitchFamily="34" charset="77"/>
              </a:rPr>
              <a:t>Repeat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1A8FC13-98A8-934E-8ADE-F0860B71ECCD}"/>
              </a:ext>
            </a:extLst>
          </p:cNvPr>
          <p:cNvGrpSpPr/>
          <p:nvPr/>
        </p:nvGrpSpPr>
        <p:grpSpPr>
          <a:xfrm>
            <a:off x="400051" y="5346821"/>
            <a:ext cx="321260" cy="296202"/>
            <a:chOff x="846665" y="5993616"/>
            <a:chExt cx="428346" cy="394936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FC67C5D-F261-0944-BF96-D8FA5A228491}"/>
                </a:ext>
              </a:extLst>
            </p:cNvPr>
            <p:cNvSpPr/>
            <p:nvPr/>
          </p:nvSpPr>
          <p:spPr>
            <a:xfrm>
              <a:off x="846665" y="5993616"/>
              <a:ext cx="394936" cy="39493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522E43D-CC19-0542-87AE-0717A63D0C9F}"/>
                </a:ext>
              </a:extLst>
            </p:cNvPr>
            <p:cNvSpPr txBox="1"/>
            <p:nvPr/>
          </p:nvSpPr>
          <p:spPr>
            <a:xfrm>
              <a:off x="868488" y="6007215"/>
              <a:ext cx="4065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A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4D15F3B-AB71-244D-8B6C-AB30D2BA7C2F}"/>
              </a:ext>
            </a:extLst>
          </p:cNvPr>
          <p:cNvGrpSpPr/>
          <p:nvPr/>
        </p:nvGrpSpPr>
        <p:grpSpPr>
          <a:xfrm>
            <a:off x="712620" y="5345705"/>
            <a:ext cx="311642" cy="296202"/>
            <a:chOff x="846665" y="5993616"/>
            <a:chExt cx="415522" cy="394936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9F12A98-6908-4745-8930-BB6803588793}"/>
                </a:ext>
              </a:extLst>
            </p:cNvPr>
            <p:cNvSpPr/>
            <p:nvPr/>
          </p:nvSpPr>
          <p:spPr>
            <a:xfrm>
              <a:off x="846665" y="5993616"/>
              <a:ext cx="394936" cy="39493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D91DB4A-968D-9F45-AF9A-236506644EA4}"/>
                </a:ext>
              </a:extLst>
            </p:cNvPr>
            <p:cNvSpPr txBox="1"/>
            <p:nvPr/>
          </p:nvSpPr>
          <p:spPr>
            <a:xfrm>
              <a:off x="868488" y="6007215"/>
              <a:ext cx="3936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T</a:t>
              </a:r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1B3E9A3-872B-7F40-B77E-1C4E59906DEC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DF378F3C-3A83-D34A-A947-3A485702136B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Illumina sequencing overview – sequencing</a:t>
            </a:r>
          </a:p>
        </p:txBody>
      </p:sp>
    </p:spTree>
    <p:extLst>
      <p:ext uri="{BB962C8B-B14F-4D97-AF65-F5344CB8AC3E}">
        <p14:creationId xmlns:p14="http://schemas.microsoft.com/office/powerpoint/2010/main" val="40455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AC7895-C9B2-461C-B6E2-7428BD10C419}"/>
              </a:ext>
            </a:extLst>
          </p:cNvPr>
          <p:cNvSpPr txBox="1"/>
          <p:nvPr/>
        </p:nvSpPr>
        <p:spPr>
          <a:xfrm>
            <a:off x="133350" y="1947773"/>
            <a:ext cx="63668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ill Sans MT" panose="020B0502020104020203" pitchFamily="34" charset="77"/>
              </a:rPr>
              <a:t>“sequencing by synthesis”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1B57A16D-E9E6-445E-9B44-8B6E1039B3FB}"/>
              </a:ext>
            </a:extLst>
          </p:cNvPr>
          <p:cNvSpPr/>
          <p:nvPr/>
        </p:nvSpPr>
        <p:spPr>
          <a:xfrm>
            <a:off x="7120804" y="5138237"/>
            <a:ext cx="1880321" cy="655164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CAF8C23D-58D8-49F6-9428-883112C561CA}"/>
              </a:ext>
            </a:extLst>
          </p:cNvPr>
          <p:cNvGrpSpPr/>
          <p:nvPr/>
        </p:nvGrpSpPr>
        <p:grpSpPr>
          <a:xfrm>
            <a:off x="8251581" y="4790084"/>
            <a:ext cx="559" cy="826423"/>
            <a:chOff x="2007785" y="5518665"/>
            <a:chExt cx="443" cy="655353"/>
          </a:xfrm>
        </p:grpSpPr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89883E5E-5095-4F97-8594-F3C90296E13A}"/>
                </a:ext>
              </a:extLst>
            </p:cNvPr>
            <p:cNvCxnSpPr/>
            <p:nvPr/>
          </p:nvCxnSpPr>
          <p:spPr>
            <a:xfrm flipV="1">
              <a:off x="2007785" y="5959272"/>
              <a:ext cx="0" cy="214746"/>
            </a:xfrm>
            <a:prstGeom prst="line">
              <a:avLst/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1D6938CF-D175-4EA7-ACCD-E2365E24A905}"/>
                </a:ext>
              </a:extLst>
            </p:cNvPr>
            <p:cNvCxnSpPr/>
            <p:nvPr/>
          </p:nvCxnSpPr>
          <p:spPr>
            <a:xfrm flipV="1">
              <a:off x="2008228" y="5518665"/>
              <a:ext cx="0" cy="54379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047F03C8-862E-4B7B-B510-A3E132E5AA25}"/>
              </a:ext>
            </a:extLst>
          </p:cNvPr>
          <p:cNvCxnSpPr/>
          <p:nvPr/>
        </p:nvCxnSpPr>
        <p:spPr>
          <a:xfrm flipV="1">
            <a:off x="8251567" y="1947774"/>
            <a:ext cx="0" cy="6857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FA897556-92FB-4ADA-BDD1-A0D6A5580023}"/>
              </a:ext>
            </a:extLst>
          </p:cNvPr>
          <p:cNvCxnSpPr/>
          <p:nvPr/>
        </p:nvCxnSpPr>
        <p:spPr>
          <a:xfrm flipV="1">
            <a:off x="7877411" y="4795367"/>
            <a:ext cx="0" cy="685738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TextBox 158">
            <a:extLst>
              <a:ext uri="{FF2B5EF4-FFF2-40B4-BE49-F238E27FC236}">
                <a16:creationId xmlns:a16="http://schemas.microsoft.com/office/drawing/2014/main" id="{C15E1777-9865-45AC-B795-CC3803BB1117}"/>
              </a:ext>
            </a:extLst>
          </p:cNvPr>
          <p:cNvSpPr txBox="1"/>
          <p:nvPr/>
        </p:nvSpPr>
        <p:spPr>
          <a:xfrm>
            <a:off x="323851" y="2547937"/>
            <a:ext cx="67969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Gill Sans MT" panose="020B0502020104020203" pitchFamily="34" charset="77"/>
              </a:rPr>
              <a:t>Polymerase, reversible terminator dNTPs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A719C8B0-CAE3-4212-B788-E61449DC8FC3}"/>
              </a:ext>
            </a:extLst>
          </p:cNvPr>
          <p:cNvSpPr txBox="1"/>
          <p:nvPr/>
        </p:nvSpPr>
        <p:spPr>
          <a:xfrm>
            <a:off x="323850" y="2940352"/>
            <a:ext cx="48720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Gill Sans MT" panose="020B0502020104020203" pitchFamily="34" charset="77"/>
              </a:rPr>
              <a:t>Take picture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704F9C5-4E5B-7E40-9A2B-671265E96CC1}"/>
              </a:ext>
            </a:extLst>
          </p:cNvPr>
          <p:cNvSpPr/>
          <p:nvPr/>
        </p:nvSpPr>
        <p:spPr>
          <a:xfrm>
            <a:off x="8110714" y="4467777"/>
            <a:ext cx="296202" cy="296202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7CC338-23C5-5545-88DB-62D4804FDB0A}"/>
              </a:ext>
            </a:extLst>
          </p:cNvPr>
          <p:cNvSpPr txBox="1"/>
          <p:nvPr/>
        </p:nvSpPr>
        <p:spPr>
          <a:xfrm>
            <a:off x="8127081" y="4477977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Gill Sans MT" panose="020B0502020104020203" pitchFamily="34" charset="77"/>
              </a:rPr>
              <a:t>T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E95202D-E841-BD43-B7CC-D8C30005C84C}"/>
              </a:ext>
            </a:extLst>
          </p:cNvPr>
          <p:cNvSpPr/>
          <p:nvPr/>
        </p:nvSpPr>
        <p:spPr>
          <a:xfrm>
            <a:off x="8110714" y="4163838"/>
            <a:ext cx="296202" cy="296202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B7512D-E766-F540-8609-F5503735C6C8}"/>
              </a:ext>
            </a:extLst>
          </p:cNvPr>
          <p:cNvSpPr txBox="1"/>
          <p:nvPr/>
        </p:nvSpPr>
        <p:spPr>
          <a:xfrm>
            <a:off x="8127081" y="4174038"/>
            <a:ext cx="304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Gill Sans MT" panose="020B0502020104020203" pitchFamily="34" charset="77"/>
              </a:rPr>
              <a:t>A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4440A72-0097-7348-912C-02FED9A34777}"/>
              </a:ext>
            </a:extLst>
          </p:cNvPr>
          <p:cNvSpPr/>
          <p:nvPr/>
        </p:nvSpPr>
        <p:spPr>
          <a:xfrm>
            <a:off x="8110714" y="3859901"/>
            <a:ext cx="296202" cy="296202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0CD0655-470C-9244-B951-48CE327CE45E}"/>
              </a:ext>
            </a:extLst>
          </p:cNvPr>
          <p:cNvSpPr txBox="1"/>
          <p:nvPr/>
        </p:nvSpPr>
        <p:spPr>
          <a:xfrm>
            <a:off x="8127081" y="3870100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Gill Sans MT" panose="020B0502020104020203" pitchFamily="34" charset="77"/>
              </a:rPr>
              <a:t>G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514AE81-96E1-6245-BE03-764F5556F353}"/>
              </a:ext>
            </a:extLst>
          </p:cNvPr>
          <p:cNvSpPr/>
          <p:nvPr/>
        </p:nvSpPr>
        <p:spPr>
          <a:xfrm>
            <a:off x="8110714" y="3555963"/>
            <a:ext cx="296202" cy="296202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BFADC1C-CA20-DA43-9535-14D8B0DEA579}"/>
              </a:ext>
            </a:extLst>
          </p:cNvPr>
          <p:cNvSpPr txBox="1"/>
          <p:nvPr/>
        </p:nvSpPr>
        <p:spPr>
          <a:xfrm>
            <a:off x="8127081" y="3566163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Gill Sans MT" panose="020B0502020104020203" pitchFamily="34" charset="77"/>
              </a:rPr>
              <a:t>C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1D374CD-CC27-DC4F-A28C-D0BB35627585}"/>
              </a:ext>
            </a:extLst>
          </p:cNvPr>
          <p:cNvSpPr/>
          <p:nvPr/>
        </p:nvSpPr>
        <p:spPr>
          <a:xfrm>
            <a:off x="8110714" y="3252026"/>
            <a:ext cx="296202" cy="296202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5D63E21-6F95-614F-AD2C-2C5CBF59B03A}"/>
              </a:ext>
            </a:extLst>
          </p:cNvPr>
          <p:cNvSpPr txBox="1"/>
          <p:nvPr/>
        </p:nvSpPr>
        <p:spPr>
          <a:xfrm>
            <a:off x="8127081" y="3262225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Gill Sans MT" panose="020B0502020104020203" pitchFamily="34" charset="77"/>
              </a:rPr>
              <a:t>T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B0A2D47-C159-2547-A983-6A5A1B692D6B}"/>
              </a:ext>
            </a:extLst>
          </p:cNvPr>
          <p:cNvSpPr/>
          <p:nvPr/>
        </p:nvSpPr>
        <p:spPr>
          <a:xfrm>
            <a:off x="8110714" y="2947783"/>
            <a:ext cx="296202" cy="296202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D5D6162-114F-4F4B-891C-E487134D18F1}"/>
              </a:ext>
            </a:extLst>
          </p:cNvPr>
          <p:cNvSpPr txBox="1"/>
          <p:nvPr/>
        </p:nvSpPr>
        <p:spPr>
          <a:xfrm>
            <a:off x="8127081" y="2957983"/>
            <a:ext cx="304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Gill Sans MT" panose="020B0502020104020203" pitchFamily="34" charset="77"/>
              </a:rPr>
              <a:t>A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E9523363-D79E-1846-85D3-BAB85433A487}"/>
              </a:ext>
            </a:extLst>
          </p:cNvPr>
          <p:cNvSpPr/>
          <p:nvPr/>
        </p:nvSpPr>
        <p:spPr>
          <a:xfrm>
            <a:off x="8110714" y="2644151"/>
            <a:ext cx="296202" cy="296202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F424A2C-A94F-1A46-B178-3B78BF77BD4D}"/>
              </a:ext>
            </a:extLst>
          </p:cNvPr>
          <p:cNvSpPr txBox="1"/>
          <p:nvPr/>
        </p:nvSpPr>
        <p:spPr>
          <a:xfrm>
            <a:off x="8127081" y="2654350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Gill Sans MT" panose="020B0502020104020203" pitchFamily="34" charset="77"/>
              </a:rPr>
              <a:t>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7F40635-0341-B047-B825-F67ACA7DF1A7}"/>
              </a:ext>
            </a:extLst>
          </p:cNvPr>
          <p:cNvGrpSpPr/>
          <p:nvPr/>
        </p:nvGrpSpPr>
        <p:grpSpPr>
          <a:xfrm>
            <a:off x="7741507" y="4493791"/>
            <a:ext cx="321260" cy="296202"/>
            <a:chOff x="10321993" y="4848721"/>
            <a:chExt cx="428346" cy="394936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B42EE5E-DD05-CD41-8254-373B714A1A39}"/>
                </a:ext>
              </a:extLst>
            </p:cNvPr>
            <p:cNvSpPr/>
            <p:nvPr/>
          </p:nvSpPr>
          <p:spPr>
            <a:xfrm>
              <a:off x="10321993" y="4848721"/>
              <a:ext cx="394936" cy="39493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9F67C5E-BD4A-CE42-993D-4E101E071233}"/>
                </a:ext>
              </a:extLst>
            </p:cNvPr>
            <p:cNvSpPr txBox="1"/>
            <p:nvPr/>
          </p:nvSpPr>
          <p:spPr>
            <a:xfrm>
              <a:off x="10343816" y="4862320"/>
              <a:ext cx="4065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A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021D0FE-F4EF-164A-B416-1DA9342C1DDD}"/>
              </a:ext>
            </a:extLst>
          </p:cNvPr>
          <p:cNvSpPr txBox="1"/>
          <p:nvPr/>
        </p:nvSpPr>
        <p:spPr>
          <a:xfrm>
            <a:off x="323850" y="3348907"/>
            <a:ext cx="48720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Gill Sans MT" panose="020B0502020104020203" pitchFamily="34" charset="77"/>
              </a:rPr>
              <a:t>Remove terminator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23B7387-AF3C-4A4B-9001-16BCAD059EE5}"/>
              </a:ext>
            </a:extLst>
          </p:cNvPr>
          <p:cNvGrpSpPr/>
          <p:nvPr/>
        </p:nvGrpSpPr>
        <p:grpSpPr>
          <a:xfrm>
            <a:off x="7729322" y="4189642"/>
            <a:ext cx="311642" cy="296202"/>
            <a:chOff x="10321993" y="4848721"/>
            <a:chExt cx="415522" cy="394936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33BFF08-9AF6-1E4E-BB27-AE4B997A97C6}"/>
                </a:ext>
              </a:extLst>
            </p:cNvPr>
            <p:cNvSpPr/>
            <p:nvPr/>
          </p:nvSpPr>
          <p:spPr>
            <a:xfrm>
              <a:off x="10321993" y="4848721"/>
              <a:ext cx="394936" cy="39493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77D930F-E2A8-824C-8BCC-E802E2F1E772}"/>
                </a:ext>
              </a:extLst>
            </p:cNvPr>
            <p:cNvSpPr txBox="1"/>
            <p:nvPr/>
          </p:nvSpPr>
          <p:spPr>
            <a:xfrm>
              <a:off x="10343816" y="4862320"/>
              <a:ext cx="3936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T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F81FA603-2D76-234A-8C9A-A9676800DC28}"/>
              </a:ext>
            </a:extLst>
          </p:cNvPr>
          <p:cNvSpPr txBox="1"/>
          <p:nvPr/>
        </p:nvSpPr>
        <p:spPr>
          <a:xfrm>
            <a:off x="323850" y="3742015"/>
            <a:ext cx="48720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Gill Sans MT" panose="020B0502020104020203" pitchFamily="34" charset="77"/>
              </a:rPr>
              <a:t>Repeat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1A8FC13-98A8-934E-8ADE-F0860B71ECCD}"/>
              </a:ext>
            </a:extLst>
          </p:cNvPr>
          <p:cNvGrpSpPr/>
          <p:nvPr/>
        </p:nvGrpSpPr>
        <p:grpSpPr>
          <a:xfrm>
            <a:off x="400051" y="5346821"/>
            <a:ext cx="321260" cy="296202"/>
            <a:chOff x="846665" y="5993616"/>
            <a:chExt cx="428346" cy="394936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FC67C5D-F261-0944-BF96-D8FA5A228491}"/>
                </a:ext>
              </a:extLst>
            </p:cNvPr>
            <p:cNvSpPr/>
            <p:nvPr/>
          </p:nvSpPr>
          <p:spPr>
            <a:xfrm>
              <a:off x="846665" y="5993616"/>
              <a:ext cx="394936" cy="39493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522E43D-CC19-0542-87AE-0717A63D0C9F}"/>
                </a:ext>
              </a:extLst>
            </p:cNvPr>
            <p:cNvSpPr txBox="1"/>
            <p:nvPr/>
          </p:nvSpPr>
          <p:spPr>
            <a:xfrm>
              <a:off x="868488" y="6007215"/>
              <a:ext cx="4065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A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4D15F3B-AB71-244D-8B6C-AB30D2BA7C2F}"/>
              </a:ext>
            </a:extLst>
          </p:cNvPr>
          <p:cNvGrpSpPr/>
          <p:nvPr/>
        </p:nvGrpSpPr>
        <p:grpSpPr>
          <a:xfrm>
            <a:off x="712620" y="5345705"/>
            <a:ext cx="311642" cy="296202"/>
            <a:chOff x="846665" y="5993616"/>
            <a:chExt cx="415522" cy="394936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9F12A98-6908-4745-8930-BB6803588793}"/>
                </a:ext>
              </a:extLst>
            </p:cNvPr>
            <p:cNvSpPr/>
            <p:nvPr/>
          </p:nvSpPr>
          <p:spPr>
            <a:xfrm>
              <a:off x="846665" y="5993616"/>
              <a:ext cx="394936" cy="39493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D91DB4A-968D-9F45-AF9A-236506644EA4}"/>
                </a:ext>
              </a:extLst>
            </p:cNvPr>
            <p:cNvSpPr txBox="1"/>
            <p:nvPr/>
          </p:nvSpPr>
          <p:spPr>
            <a:xfrm>
              <a:off x="868488" y="6007215"/>
              <a:ext cx="3936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T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68E91C0-E7FA-0141-AB64-13B285FDD6D5}"/>
              </a:ext>
            </a:extLst>
          </p:cNvPr>
          <p:cNvGrpSpPr/>
          <p:nvPr/>
        </p:nvGrpSpPr>
        <p:grpSpPr>
          <a:xfrm>
            <a:off x="7729412" y="3859901"/>
            <a:ext cx="319655" cy="296202"/>
            <a:chOff x="10305890" y="4003534"/>
            <a:chExt cx="426207" cy="394936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950F30F-8B20-9242-BAC3-A5E2C67CB0B9}"/>
                </a:ext>
              </a:extLst>
            </p:cNvPr>
            <p:cNvSpPr/>
            <p:nvPr/>
          </p:nvSpPr>
          <p:spPr>
            <a:xfrm>
              <a:off x="10305890" y="4003534"/>
              <a:ext cx="394936" cy="39493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CD8DA0C-C8AB-F942-9DEF-B0F69ADF17DA}"/>
                </a:ext>
              </a:extLst>
            </p:cNvPr>
            <p:cNvSpPr txBox="1"/>
            <p:nvPr/>
          </p:nvSpPr>
          <p:spPr>
            <a:xfrm>
              <a:off x="10327713" y="4017133"/>
              <a:ext cx="4043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C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B5CAD3D-6985-1440-8625-9721E4E9E78C}"/>
              </a:ext>
            </a:extLst>
          </p:cNvPr>
          <p:cNvGrpSpPr/>
          <p:nvPr/>
        </p:nvGrpSpPr>
        <p:grpSpPr>
          <a:xfrm>
            <a:off x="7729418" y="3555963"/>
            <a:ext cx="326067" cy="296202"/>
            <a:chOff x="10305890" y="3598284"/>
            <a:chExt cx="434756" cy="394936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361D4AB-A18A-7942-920C-91D4C64C2903}"/>
                </a:ext>
              </a:extLst>
            </p:cNvPr>
            <p:cNvSpPr/>
            <p:nvPr/>
          </p:nvSpPr>
          <p:spPr>
            <a:xfrm>
              <a:off x="10305890" y="3598284"/>
              <a:ext cx="394936" cy="39493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53A84E5-2AC8-A94B-911B-EC13D73B8BDE}"/>
                </a:ext>
              </a:extLst>
            </p:cNvPr>
            <p:cNvSpPr txBox="1"/>
            <p:nvPr/>
          </p:nvSpPr>
          <p:spPr>
            <a:xfrm>
              <a:off x="10327713" y="3611883"/>
              <a:ext cx="4129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G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68DC0D2-23B5-144D-93AE-F17DC9A0F40D}"/>
              </a:ext>
            </a:extLst>
          </p:cNvPr>
          <p:cNvGrpSpPr/>
          <p:nvPr/>
        </p:nvGrpSpPr>
        <p:grpSpPr>
          <a:xfrm>
            <a:off x="7729430" y="3252026"/>
            <a:ext cx="321260" cy="296202"/>
            <a:chOff x="10305890" y="3193034"/>
            <a:chExt cx="428346" cy="394936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4316592-1812-4446-BD82-7FC9C79E6E0B}"/>
                </a:ext>
              </a:extLst>
            </p:cNvPr>
            <p:cNvSpPr/>
            <p:nvPr/>
          </p:nvSpPr>
          <p:spPr>
            <a:xfrm>
              <a:off x="10305890" y="3193034"/>
              <a:ext cx="394936" cy="39493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7125202-D1BD-2C4B-8590-4E148D990D52}"/>
                </a:ext>
              </a:extLst>
            </p:cNvPr>
            <p:cNvSpPr txBox="1"/>
            <p:nvPr/>
          </p:nvSpPr>
          <p:spPr>
            <a:xfrm>
              <a:off x="10327713" y="3206633"/>
              <a:ext cx="4065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A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04938B-C782-EA48-9C0D-ACAB782ECE9B}"/>
              </a:ext>
            </a:extLst>
          </p:cNvPr>
          <p:cNvGrpSpPr/>
          <p:nvPr/>
        </p:nvGrpSpPr>
        <p:grpSpPr>
          <a:xfrm>
            <a:off x="7729430" y="2947783"/>
            <a:ext cx="311642" cy="296202"/>
            <a:chOff x="10305890" y="2787377"/>
            <a:chExt cx="415522" cy="394936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425F436-CA67-3B43-8B6F-FDD552BFB8A7}"/>
                </a:ext>
              </a:extLst>
            </p:cNvPr>
            <p:cNvSpPr/>
            <p:nvPr/>
          </p:nvSpPr>
          <p:spPr>
            <a:xfrm>
              <a:off x="10305890" y="2787377"/>
              <a:ext cx="394936" cy="39493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B514EAB-DC12-244E-90F8-C9C04AFCAAF7}"/>
                </a:ext>
              </a:extLst>
            </p:cNvPr>
            <p:cNvSpPr txBox="1"/>
            <p:nvPr/>
          </p:nvSpPr>
          <p:spPr>
            <a:xfrm>
              <a:off x="10327713" y="2800976"/>
              <a:ext cx="3936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T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525AB3E-D941-604D-9887-B013552F0108}"/>
              </a:ext>
            </a:extLst>
          </p:cNvPr>
          <p:cNvGrpSpPr/>
          <p:nvPr/>
        </p:nvGrpSpPr>
        <p:grpSpPr>
          <a:xfrm>
            <a:off x="7729412" y="2644151"/>
            <a:ext cx="319655" cy="296202"/>
            <a:chOff x="10305890" y="2382534"/>
            <a:chExt cx="426207" cy="394936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E09C7A2-BF63-F241-9E64-F17110BF49E0}"/>
                </a:ext>
              </a:extLst>
            </p:cNvPr>
            <p:cNvSpPr/>
            <p:nvPr/>
          </p:nvSpPr>
          <p:spPr>
            <a:xfrm>
              <a:off x="10305890" y="2382534"/>
              <a:ext cx="394936" cy="39493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FE8CCA43-BE60-3D4C-AFAC-93F44BD6AFE5}"/>
                </a:ext>
              </a:extLst>
            </p:cNvPr>
            <p:cNvSpPr txBox="1"/>
            <p:nvPr/>
          </p:nvSpPr>
          <p:spPr>
            <a:xfrm>
              <a:off x="10327713" y="2396133"/>
              <a:ext cx="4043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C</a:t>
              </a:r>
            </a:p>
          </p:txBody>
        </p:sp>
      </p:grpSp>
      <p:sp>
        <p:nvSpPr>
          <p:cNvPr id="66" name="Oval 65">
            <a:extLst>
              <a:ext uri="{FF2B5EF4-FFF2-40B4-BE49-F238E27FC236}">
                <a16:creationId xmlns:a16="http://schemas.microsoft.com/office/drawing/2014/main" id="{5ACD5F97-DCC9-B844-ADF5-A6CFD81880A5}"/>
              </a:ext>
            </a:extLst>
          </p:cNvPr>
          <p:cNvSpPr/>
          <p:nvPr/>
        </p:nvSpPr>
        <p:spPr>
          <a:xfrm>
            <a:off x="7547505" y="3922486"/>
            <a:ext cx="190097" cy="19009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37CD3AA2-C68B-B64C-A18E-C2C7624303A4}"/>
              </a:ext>
            </a:extLst>
          </p:cNvPr>
          <p:cNvSpPr/>
          <p:nvPr/>
        </p:nvSpPr>
        <p:spPr>
          <a:xfrm>
            <a:off x="7534396" y="2690216"/>
            <a:ext cx="190097" cy="19009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5EC1BAE-818A-0A44-A325-FA96B83E0F7A}"/>
              </a:ext>
            </a:extLst>
          </p:cNvPr>
          <p:cNvSpPr/>
          <p:nvPr/>
        </p:nvSpPr>
        <p:spPr>
          <a:xfrm>
            <a:off x="7534396" y="2995382"/>
            <a:ext cx="190097" cy="19009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7891F62-45FF-3849-B13E-85E68AD51611}"/>
              </a:ext>
            </a:extLst>
          </p:cNvPr>
          <p:cNvSpPr/>
          <p:nvPr/>
        </p:nvSpPr>
        <p:spPr>
          <a:xfrm>
            <a:off x="7534396" y="3301300"/>
            <a:ext cx="190097" cy="19009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0DAEE856-A470-9643-A09F-5A2C22F655BE}"/>
              </a:ext>
            </a:extLst>
          </p:cNvPr>
          <p:cNvSpPr/>
          <p:nvPr/>
        </p:nvSpPr>
        <p:spPr>
          <a:xfrm>
            <a:off x="7534396" y="3616851"/>
            <a:ext cx="190097" cy="19009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7FB9D07-0D46-3F4A-8A94-968F6C87836E}"/>
              </a:ext>
            </a:extLst>
          </p:cNvPr>
          <p:cNvGrpSpPr/>
          <p:nvPr/>
        </p:nvGrpSpPr>
        <p:grpSpPr>
          <a:xfrm>
            <a:off x="1025185" y="5361258"/>
            <a:ext cx="319655" cy="296202"/>
            <a:chOff x="3411660" y="5305998"/>
            <a:chExt cx="426207" cy="394936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5CFDE214-0E32-574F-9046-1F65BC9582F4}"/>
                </a:ext>
              </a:extLst>
            </p:cNvPr>
            <p:cNvSpPr/>
            <p:nvPr/>
          </p:nvSpPr>
          <p:spPr>
            <a:xfrm>
              <a:off x="3411660" y="5305998"/>
              <a:ext cx="394936" cy="39493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E50C4DC-B1C5-F444-BA91-267D7A216F51}"/>
                </a:ext>
              </a:extLst>
            </p:cNvPr>
            <p:cNvSpPr txBox="1"/>
            <p:nvPr/>
          </p:nvSpPr>
          <p:spPr>
            <a:xfrm>
              <a:off x="3433483" y="5319597"/>
              <a:ext cx="4043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C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C6D7A81-A15E-DE4C-B5A2-3C8A0CD8E8DE}"/>
              </a:ext>
            </a:extLst>
          </p:cNvPr>
          <p:cNvGrpSpPr/>
          <p:nvPr/>
        </p:nvGrpSpPr>
        <p:grpSpPr>
          <a:xfrm>
            <a:off x="1316646" y="5355904"/>
            <a:ext cx="326067" cy="296202"/>
            <a:chOff x="4241050" y="4759391"/>
            <a:chExt cx="434756" cy="394936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5667F6B5-7A9C-9647-A5EA-1CB6B95DFBF9}"/>
                </a:ext>
              </a:extLst>
            </p:cNvPr>
            <p:cNvSpPr/>
            <p:nvPr/>
          </p:nvSpPr>
          <p:spPr>
            <a:xfrm>
              <a:off x="4241050" y="4759391"/>
              <a:ext cx="394936" cy="394936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1F7D81E-C4FC-994D-98AA-724ED2CAEC8B}"/>
                </a:ext>
              </a:extLst>
            </p:cNvPr>
            <p:cNvSpPr txBox="1"/>
            <p:nvPr/>
          </p:nvSpPr>
          <p:spPr>
            <a:xfrm>
              <a:off x="4262873" y="4772990"/>
              <a:ext cx="4129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G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E4086F5-8FA5-1C4E-90D7-5B603C4A067F}"/>
              </a:ext>
            </a:extLst>
          </p:cNvPr>
          <p:cNvGrpSpPr/>
          <p:nvPr/>
        </p:nvGrpSpPr>
        <p:grpSpPr>
          <a:xfrm>
            <a:off x="1617327" y="5345705"/>
            <a:ext cx="321260" cy="296202"/>
            <a:chOff x="846665" y="5993616"/>
            <a:chExt cx="428346" cy="394936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8A8A6A30-3669-E14C-9DF0-AA626BEBB448}"/>
                </a:ext>
              </a:extLst>
            </p:cNvPr>
            <p:cNvSpPr/>
            <p:nvPr/>
          </p:nvSpPr>
          <p:spPr>
            <a:xfrm>
              <a:off x="846665" y="5993616"/>
              <a:ext cx="394936" cy="39493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2639225-C2FF-454E-B1A0-9832B9351C60}"/>
                </a:ext>
              </a:extLst>
            </p:cNvPr>
            <p:cNvSpPr txBox="1"/>
            <p:nvPr/>
          </p:nvSpPr>
          <p:spPr>
            <a:xfrm>
              <a:off x="868488" y="6007215"/>
              <a:ext cx="4065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A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459E226-CBB9-8E43-9068-DE2FEA63C794}"/>
              </a:ext>
            </a:extLst>
          </p:cNvPr>
          <p:cNvGrpSpPr/>
          <p:nvPr/>
        </p:nvGrpSpPr>
        <p:grpSpPr>
          <a:xfrm>
            <a:off x="1904308" y="5343204"/>
            <a:ext cx="311642" cy="296202"/>
            <a:chOff x="846665" y="5993616"/>
            <a:chExt cx="415522" cy="394936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048C0CE6-72F6-F14A-98AB-515E79C1FAA7}"/>
                </a:ext>
              </a:extLst>
            </p:cNvPr>
            <p:cNvSpPr/>
            <p:nvPr/>
          </p:nvSpPr>
          <p:spPr>
            <a:xfrm>
              <a:off x="846665" y="5993616"/>
              <a:ext cx="394936" cy="39493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EB5476B4-9199-0D41-87CD-A0F4E1B065A9}"/>
                </a:ext>
              </a:extLst>
            </p:cNvPr>
            <p:cNvSpPr txBox="1"/>
            <p:nvPr/>
          </p:nvSpPr>
          <p:spPr>
            <a:xfrm>
              <a:off x="868488" y="6007215"/>
              <a:ext cx="3936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T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24EB6E8-E696-FD42-92A5-9F3B0CEE572E}"/>
              </a:ext>
            </a:extLst>
          </p:cNvPr>
          <p:cNvGrpSpPr/>
          <p:nvPr/>
        </p:nvGrpSpPr>
        <p:grpSpPr>
          <a:xfrm>
            <a:off x="2205051" y="5350314"/>
            <a:ext cx="319655" cy="296202"/>
            <a:chOff x="3411660" y="5305998"/>
            <a:chExt cx="426207" cy="394936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E2474878-CBD4-584F-81ED-73092B0C557F}"/>
                </a:ext>
              </a:extLst>
            </p:cNvPr>
            <p:cNvSpPr/>
            <p:nvPr/>
          </p:nvSpPr>
          <p:spPr>
            <a:xfrm>
              <a:off x="3411660" y="5305998"/>
              <a:ext cx="394936" cy="39493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4C2687CF-2C16-7A4D-8EE5-9C5E18857733}"/>
                </a:ext>
              </a:extLst>
            </p:cNvPr>
            <p:cNvSpPr txBox="1"/>
            <p:nvPr/>
          </p:nvSpPr>
          <p:spPr>
            <a:xfrm>
              <a:off x="3433483" y="5319597"/>
              <a:ext cx="4043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C</a:t>
              </a: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3C3F942A-BBE9-454D-B82A-EA182A773B9E}"/>
              </a:ext>
            </a:extLst>
          </p:cNvPr>
          <p:cNvSpPr txBox="1"/>
          <p:nvPr/>
        </p:nvSpPr>
        <p:spPr>
          <a:xfrm>
            <a:off x="2492757" y="5132952"/>
            <a:ext cx="48603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/>
              <a:t>…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F3A60426-8E0E-234E-AE2F-D13742D2A31C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084361B5-1909-DA47-AA51-54068E8CEDA6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Illumina sequencing overview – sequencing</a:t>
            </a:r>
          </a:p>
        </p:txBody>
      </p:sp>
    </p:spTree>
    <p:extLst>
      <p:ext uri="{BB962C8B-B14F-4D97-AF65-F5344CB8AC3E}">
        <p14:creationId xmlns:p14="http://schemas.microsoft.com/office/powerpoint/2010/main" val="44838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8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Illumina sequencing – sequencing by synthesis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CABD58B-B9D8-9E41-8E99-B60AF40A7B27}"/>
              </a:ext>
            </a:extLst>
          </p:cNvPr>
          <p:cNvSpPr/>
          <p:nvPr/>
        </p:nvSpPr>
        <p:spPr>
          <a:xfrm>
            <a:off x="4241800" y="4521200"/>
            <a:ext cx="1311275" cy="730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D760D2D-D135-D44D-B23D-9E2024B67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50" y="1162513"/>
            <a:ext cx="4044950" cy="2167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5E1C04F-B995-5A45-9B39-3432B78BD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850" y="1521972"/>
            <a:ext cx="4044950" cy="2167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DD3C7D3-5AAC-A34B-9454-F3188F04A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125" y="1887097"/>
            <a:ext cx="4044950" cy="2167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6ED507B-1D1C-F54E-A548-BACAC0DFB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737" y="2317871"/>
            <a:ext cx="4044950" cy="2167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EC8861B-FC7D-5A4B-BF4D-2A03DC2F32B7}"/>
              </a:ext>
            </a:extLst>
          </p:cNvPr>
          <p:cNvSpPr txBox="1"/>
          <p:nvPr/>
        </p:nvSpPr>
        <p:spPr>
          <a:xfrm>
            <a:off x="3917230" y="1738601"/>
            <a:ext cx="5131918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Gill Sans MT" panose="020B0502020104020203" pitchFamily="34" charset="77"/>
              </a:rPr>
              <a:t>Millions of images at once!</a:t>
            </a:r>
          </a:p>
          <a:p>
            <a:r>
              <a:rPr lang="en-US" sz="2000" b="1" dirty="0">
                <a:solidFill>
                  <a:srgbClr val="FF0000"/>
                </a:solidFill>
                <a:latin typeface="Gill Sans MT" panose="020B0502020104020203" pitchFamily="34" charset="77"/>
              </a:rPr>
              <a:t>Each cluster=clonally related DNA copies</a:t>
            </a:r>
          </a:p>
          <a:p>
            <a:r>
              <a:rPr lang="en-US" sz="2000" b="1" dirty="0">
                <a:solidFill>
                  <a:srgbClr val="FF0000"/>
                </a:solidFill>
                <a:latin typeface="Gill Sans MT" panose="020B0502020104020203" pitchFamily="34" charset="77"/>
              </a:rPr>
              <a:t>“Massively parallel”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B8D64D2-0EC1-1545-956A-F29BB02E7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997" y="3575664"/>
            <a:ext cx="6993467" cy="2704553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1C278E0-C45F-074E-88C2-09ED0902E4A9}"/>
              </a:ext>
            </a:extLst>
          </p:cNvPr>
          <p:cNvSpPr/>
          <p:nvPr/>
        </p:nvSpPr>
        <p:spPr>
          <a:xfrm>
            <a:off x="0" y="6488668"/>
            <a:ext cx="91551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http://data-science-sequencing.github.io/Win2018/lectures/lecture2/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39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Illumina sequencing – paired-end sequencing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1D6787-4C25-5C48-9C99-68D961870EF0}"/>
              </a:ext>
            </a:extLst>
          </p:cNvPr>
          <p:cNvCxnSpPr>
            <a:cxnSpLocks/>
          </p:cNvCxnSpPr>
          <p:nvPr/>
        </p:nvCxnSpPr>
        <p:spPr>
          <a:xfrm flipH="1" flipV="1">
            <a:off x="7551118" y="3046801"/>
            <a:ext cx="1870" cy="1722891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5ADC47C7-4FAA-544A-AAEC-AFFA10382F0D}"/>
              </a:ext>
            </a:extLst>
          </p:cNvPr>
          <p:cNvSpPr/>
          <p:nvPr/>
        </p:nvSpPr>
        <p:spPr>
          <a:xfrm>
            <a:off x="6446402" y="4638662"/>
            <a:ext cx="2507095" cy="873552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7B16B5-F6D2-1741-B109-E579AB83EC9B}"/>
              </a:ext>
            </a:extLst>
          </p:cNvPr>
          <p:cNvCxnSpPr>
            <a:cxnSpLocks/>
          </p:cNvCxnSpPr>
          <p:nvPr/>
        </p:nvCxnSpPr>
        <p:spPr>
          <a:xfrm rot="16200000">
            <a:off x="6404640" y="3275380"/>
            <a:ext cx="272656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3C9EBD1-188B-2B41-A3D5-5097E9E5EDB4}"/>
              </a:ext>
            </a:extLst>
          </p:cNvPr>
          <p:cNvGrpSpPr/>
          <p:nvPr/>
        </p:nvGrpSpPr>
        <p:grpSpPr>
          <a:xfrm>
            <a:off x="7766282" y="4207705"/>
            <a:ext cx="6922" cy="1153089"/>
            <a:chOff x="997527" y="5555672"/>
            <a:chExt cx="6922" cy="6858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0A4E4EE-E366-4648-BCF0-8FAED87C03B0}"/>
                </a:ext>
              </a:extLst>
            </p:cNvPr>
            <p:cNvCxnSpPr/>
            <p:nvPr/>
          </p:nvCxnSpPr>
          <p:spPr>
            <a:xfrm flipV="1">
              <a:off x="1004449" y="6026726"/>
              <a:ext cx="0" cy="214746"/>
            </a:xfrm>
            <a:prstGeom prst="line">
              <a:avLst/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4829BE6-6890-7E46-AFED-EDB7F57FADE1}"/>
                </a:ext>
              </a:extLst>
            </p:cNvPr>
            <p:cNvCxnSpPr/>
            <p:nvPr/>
          </p:nvCxnSpPr>
          <p:spPr>
            <a:xfrm flipV="1">
              <a:off x="997527" y="5555672"/>
              <a:ext cx="0" cy="54379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BD82AB5-A688-4248-82A2-E794D53BC2FA}"/>
              </a:ext>
            </a:extLst>
          </p:cNvPr>
          <p:cNvCxnSpPr/>
          <p:nvPr/>
        </p:nvCxnSpPr>
        <p:spPr>
          <a:xfrm flipV="1">
            <a:off x="7766285" y="1585973"/>
            <a:ext cx="0" cy="9143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773930-21F8-434F-921D-D6064F8AAB44}"/>
              </a:ext>
            </a:extLst>
          </p:cNvPr>
          <p:cNvCxnSpPr/>
          <p:nvPr/>
        </p:nvCxnSpPr>
        <p:spPr>
          <a:xfrm flipV="1">
            <a:off x="7552750" y="4181502"/>
            <a:ext cx="0" cy="914317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E4C4905-800C-A947-AD70-A23441AA02DE}"/>
              </a:ext>
            </a:extLst>
          </p:cNvPr>
          <p:cNvSpPr txBox="1"/>
          <p:nvPr/>
        </p:nvSpPr>
        <p:spPr>
          <a:xfrm>
            <a:off x="23251" y="1462101"/>
            <a:ext cx="6496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Sequence fragment from one end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07E397-54A9-7145-ABA5-155F0168481A}"/>
              </a:ext>
            </a:extLst>
          </p:cNvPr>
          <p:cNvSpPr txBox="1"/>
          <p:nvPr/>
        </p:nvSpPr>
        <p:spPr>
          <a:xfrm>
            <a:off x="8121650" y="2997728"/>
            <a:ext cx="1022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~400bp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24130ECF-5E46-544B-AE5F-3FC16C4A90EE}"/>
              </a:ext>
            </a:extLst>
          </p:cNvPr>
          <p:cNvSpPr/>
          <p:nvPr/>
        </p:nvSpPr>
        <p:spPr>
          <a:xfrm>
            <a:off x="7849535" y="2454930"/>
            <a:ext cx="265765" cy="1783588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A8B881-2748-904A-9F7A-6C7D7428F75A}"/>
              </a:ext>
            </a:extLst>
          </p:cNvPr>
          <p:cNvSpPr txBox="1"/>
          <p:nvPr/>
        </p:nvSpPr>
        <p:spPr>
          <a:xfrm>
            <a:off x="6141651" y="3403023"/>
            <a:ext cx="1022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~100bp</a:t>
            </a: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36409ADC-6869-954F-8D6B-6537CEA21B74}"/>
              </a:ext>
            </a:extLst>
          </p:cNvPr>
          <p:cNvSpPr/>
          <p:nvPr/>
        </p:nvSpPr>
        <p:spPr>
          <a:xfrm flipH="1">
            <a:off x="7093884" y="3046801"/>
            <a:ext cx="242301" cy="1160904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2BFCDB-1EBC-AF4F-85AB-3F5EF5742645}"/>
              </a:ext>
            </a:extLst>
          </p:cNvPr>
          <p:cNvSpPr txBox="1"/>
          <p:nvPr/>
        </p:nvSpPr>
        <p:spPr>
          <a:xfrm>
            <a:off x="67701" y="1993850"/>
            <a:ext cx="6496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Wash away strand that is already read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BC0291-28B6-B444-A077-AA2AB5612F30}"/>
              </a:ext>
            </a:extLst>
          </p:cNvPr>
          <p:cNvSpPr txBox="1"/>
          <p:nvPr/>
        </p:nvSpPr>
        <p:spPr>
          <a:xfrm>
            <a:off x="23251" y="2536716"/>
            <a:ext cx="6496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Sequence again, in the opposite direction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435C9D2-035F-7540-AFFC-AF168EF3803F}"/>
              </a:ext>
            </a:extLst>
          </p:cNvPr>
          <p:cNvCxnSpPr>
            <a:cxnSpLocks/>
          </p:cNvCxnSpPr>
          <p:nvPr/>
        </p:nvCxnSpPr>
        <p:spPr>
          <a:xfrm flipV="1">
            <a:off x="7937196" y="1912099"/>
            <a:ext cx="0" cy="1781081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F5BDDF8-3EAA-5B42-9367-91D2BC976123}"/>
              </a:ext>
            </a:extLst>
          </p:cNvPr>
          <p:cNvCxnSpPr/>
          <p:nvPr/>
        </p:nvCxnSpPr>
        <p:spPr>
          <a:xfrm flipV="1">
            <a:off x="7935560" y="1585972"/>
            <a:ext cx="0" cy="9143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499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  <p:bldP spid="18" grpId="0"/>
      <p:bldP spid="19" grpId="0" animBg="1"/>
      <p:bldP spid="20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Paired-end sequencing </a:t>
            </a: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10D98BE6-7238-2948-BD6C-F094F07E1E40}"/>
              </a:ext>
            </a:extLst>
          </p:cNvPr>
          <p:cNvSpPr/>
          <p:nvPr/>
        </p:nvSpPr>
        <p:spPr>
          <a:xfrm>
            <a:off x="958249" y="2401057"/>
            <a:ext cx="6967967" cy="11650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8" name="Straight Arrow Connector 207">
            <a:extLst>
              <a:ext uri="{FF2B5EF4-FFF2-40B4-BE49-F238E27FC236}">
                <a16:creationId xmlns:a16="http://schemas.microsoft.com/office/drawing/2014/main" id="{62A0C0DC-6EFE-2D4B-829C-B6C08B206788}"/>
              </a:ext>
            </a:extLst>
          </p:cNvPr>
          <p:cNvCxnSpPr/>
          <p:nvPr/>
        </p:nvCxnSpPr>
        <p:spPr>
          <a:xfrm>
            <a:off x="982208" y="2215115"/>
            <a:ext cx="1537752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Arrow Connector 224">
            <a:extLst>
              <a:ext uri="{FF2B5EF4-FFF2-40B4-BE49-F238E27FC236}">
                <a16:creationId xmlns:a16="http://schemas.microsoft.com/office/drawing/2014/main" id="{C9675913-A7D4-2E42-BA78-832FFCE38817}"/>
              </a:ext>
            </a:extLst>
          </p:cNvPr>
          <p:cNvCxnSpPr/>
          <p:nvPr/>
        </p:nvCxnSpPr>
        <p:spPr>
          <a:xfrm flipH="1">
            <a:off x="6388463" y="2966604"/>
            <a:ext cx="1537752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6" name="TextBox 225">
            <a:extLst>
              <a:ext uri="{FF2B5EF4-FFF2-40B4-BE49-F238E27FC236}">
                <a16:creationId xmlns:a16="http://schemas.microsoft.com/office/drawing/2014/main" id="{E3E0FDFD-FEC2-604E-8A62-9998809D8FA3}"/>
              </a:ext>
            </a:extLst>
          </p:cNvPr>
          <p:cNvSpPr txBox="1"/>
          <p:nvPr/>
        </p:nvSpPr>
        <p:spPr>
          <a:xfrm>
            <a:off x="862409" y="1498306"/>
            <a:ext cx="2243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Read 1 (~100bp)</a:t>
            </a:r>
          </a:p>
          <a:p>
            <a:r>
              <a:rPr lang="en-US" dirty="0">
                <a:latin typeface="Gill Sans"/>
                <a:cs typeface="Gill Sans"/>
              </a:rPr>
              <a:t>(from forward strand)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5BF0409D-D1A5-9548-9983-53D445CC333B}"/>
              </a:ext>
            </a:extLst>
          </p:cNvPr>
          <p:cNvSpPr txBox="1"/>
          <p:nvPr/>
        </p:nvSpPr>
        <p:spPr>
          <a:xfrm>
            <a:off x="6219132" y="3119522"/>
            <a:ext cx="2191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Read 2 (~100bp)</a:t>
            </a:r>
          </a:p>
          <a:p>
            <a:r>
              <a:rPr lang="en-US" dirty="0">
                <a:latin typeface="Gill Sans"/>
                <a:cs typeface="Gill Sans"/>
              </a:rPr>
              <a:t>(from reverse strand)</a:t>
            </a: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1F33B1DA-9003-F44E-93C6-050C0B782FBD}"/>
              </a:ext>
            </a:extLst>
          </p:cNvPr>
          <p:cNvSpPr/>
          <p:nvPr/>
        </p:nvSpPr>
        <p:spPr>
          <a:xfrm>
            <a:off x="954909" y="2601385"/>
            <a:ext cx="6967967" cy="11650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7301346B-6574-574C-9197-48BC65E94692}"/>
              </a:ext>
            </a:extLst>
          </p:cNvPr>
          <p:cNvSpPr txBox="1"/>
          <p:nvPr/>
        </p:nvSpPr>
        <p:spPr>
          <a:xfrm>
            <a:off x="595652" y="2190514"/>
            <a:ext cx="359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5’</a:t>
            </a: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0BB31A53-FE36-044A-B886-700E1621989A}"/>
              </a:ext>
            </a:extLst>
          </p:cNvPr>
          <p:cNvSpPr txBox="1"/>
          <p:nvPr/>
        </p:nvSpPr>
        <p:spPr>
          <a:xfrm>
            <a:off x="580404" y="2493601"/>
            <a:ext cx="359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3’</a:t>
            </a: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3F48A72C-39F6-204A-BDD4-914FF5CF6310}"/>
              </a:ext>
            </a:extLst>
          </p:cNvPr>
          <p:cNvSpPr txBox="1"/>
          <p:nvPr/>
        </p:nvSpPr>
        <p:spPr>
          <a:xfrm>
            <a:off x="7941463" y="2178532"/>
            <a:ext cx="359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3’</a:t>
            </a: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F532AFB2-BBA2-5745-A306-5794B4BC4622}"/>
              </a:ext>
            </a:extLst>
          </p:cNvPr>
          <p:cNvSpPr txBox="1"/>
          <p:nvPr/>
        </p:nvSpPr>
        <p:spPr>
          <a:xfrm>
            <a:off x="7926215" y="2481619"/>
            <a:ext cx="359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5’</a:t>
            </a:r>
          </a:p>
        </p:txBody>
      </p: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EAA01953-27FE-0144-9B39-5EE329DA9E80}"/>
              </a:ext>
            </a:extLst>
          </p:cNvPr>
          <p:cNvCxnSpPr/>
          <p:nvPr/>
        </p:nvCxnSpPr>
        <p:spPr>
          <a:xfrm>
            <a:off x="954909" y="3954364"/>
            <a:ext cx="6986555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1BC2D50D-84E1-6649-B153-E93A1EB721E9}"/>
              </a:ext>
            </a:extLst>
          </p:cNvPr>
          <p:cNvCxnSpPr/>
          <p:nvPr/>
        </p:nvCxnSpPr>
        <p:spPr>
          <a:xfrm>
            <a:off x="939660" y="3765853"/>
            <a:ext cx="0" cy="37702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28AF9EF8-1A8D-6348-BF4F-83A0F6CEA577}"/>
              </a:ext>
            </a:extLst>
          </p:cNvPr>
          <p:cNvCxnSpPr/>
          <p:nvPr/>
        </p:nvCxnSpPr>
        <p:spPr>
          <a:xfrm>
            <a:off x="7941463" y="3765853"/>
            <a:ext cx="0" cy="37702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6" name="TextBox 235">
            <a:extLst>
              <a:ext uri="{FF2B5EF4-FFF2-40B4-BE49-F238E27FC236}">
                <a16:creationId xmlns:a16="http://schemas.microsoft.com/office/drawing/2014/main" id="{5980F98B-D500-FD45-B5C9-9BDD6920D27E}"/>
              </a:ext>
            </a:extLst>
          </p:cNvPr>
          <p:cNvSpPr txBox="1"/>
          <p:nvPr/>
        </p:nvSpPr>
        <p:spPr>
          <a:xfrm>
            <a:off x="1014809" y="3327484"/>
            <a:ext cx="4782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Insert size/template length (~several hundred </a:t>
            </a:r>
            <a:r>
              <a:rPr lang="en-US" dirty="0" err="1">
                <a:latin typeface="Gill Sans"/>
                <a:cs typeface="Gill Sans"/>
              </a:rPr>
              <a:t>bp</a:t>
            </a:r>
            <a:r>
              <a:rPr lang="en-US" dirty="0">
                <a:latin typeface="Gill Sans"/>
                <a:cs typeface="Gill Sans"/>
              </a:rPr>
              <a:t>)</a:t>
            </a:r>
          </a:p>
          <a:p>
            <a:r>
              <a:rPr lang="en-US" dirty="0">
                <a:latin typeface="Gill Sans"/>
                <a:cs typeface="Gill Sans"/>
              </a:rPr>
              <a:t>Sizes are ~normally distributed</a:t>
            </a:r>
          </a:p>
        </p:txBody>
      </p:sp>
      <p:sp>
        <p:nvSpPr>
          <p:cNvPr id="237" name="Cloud 236">
            <a:extLst>
              <a:ext uri="{FF2B5EF4-FFF2-40B4-BE49-F238E27FC236}">
                <a16:creationId xmlns:a16="http://schemas.microsoft.com/office/drawing/2014/main" id="{D3958268-4E98-2142-B974-D6257768D820}"/>
              </a:ext>
            </a:extLst>
          </p:cNvPr>
          <p:cNvSpPr/>
          <p:nvPr/>
        </p:nvSpPr>
        <p:spPr>
          <a:xfrm>
            <a:off x="3305303" y="1829712"/>
            <a:ext cx="2408053" cy="130757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 MT" panose="020B0502020104020203" pitchFamily="34" charset="77"/>
              </a:rPr>
              <a:t>This part usually not sequenced!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011D95FE-F5CA-0B4A-B059-AD643D3C60DB}"/>
              </a:ext>
            </a:extLst>
          </p:cNvPr>
          <p:cNvSpPr/>
          <p:nvPr/>
        </p:nvSpPr>
        <p:spPr>
          <a:xfrm>
            <a:off x="973497" y="5619762"/>
            <a:ext cx="6967967" cy="11650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9" name="Straight Arrow Connector 238">
            <a:extLst>
              <a:ext uri="{FF2B5EF4-FFF2-40B4-BE49-F238E27FC236}">
                <a16:creationId xmlns:a16="http://schemas.microsoft.com/office/drawing/2014/main" id="{3B382EB5-468D-7C45-8A42-44CF4153CD3E}"/>
              </a:ext>
            </a:extLst>
          </p:cNvPr>
          <p:cNvCxnSpPr>
            <a:cxnSpLocks/>
          </p:cNvCxnSpPr>
          <p:nvPr/>
        </p:nvCxnSpPr>
        <p:spPr>
          <a:xfrm>
            <a:off x="997456" y="5433820"/>
            <a:ext cx="392491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:a16="http://schemas.microsoft.com/office/drawing/2014/main" id="{78329FD9-E7CB-BE41-9CC7-BFA5305AD639}"/>
              </a:ext>
            </a:extLst>
          </p:cNvPr>
          <p:cNvCxnSpPr>
            <a:cxnSpLocks/>
          </p:cNvCxnSpPr>
          <p:nvPr/>
        </p:nvCxnSpPr>
        <p:spPr>
          <a:xfrm flipH="1">
            <a:off x="3382329" y="6185309"/>
            <a:ext cx="455913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1" name="Rectangle 240">
            <a:extLst>
              <a:ext uri="{FF2B5EF4-FFF2-40B4-BE49-F238E27FC236}">
                <a16:creationId xmlns:a16="http://schemas.microsoft.com/office/drawing/2014/main" id="{ABF1403E-570C-1844-BA57-BC84BC63F9A9}"/>
              </a:ext>
            </a:extLst>
          </p:cNvPr>
          <p:cNvSpPr/>
          <p:nvPr/>
        </p:nvSpPr>
        <p:spPr>
          <a:xfrm>
            <a:off x="970157" y="5820090"/>
            <a:ext cx="6967967" cy="11650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913F46C0-1B2F-9144-AD09-A187AA3DD0C3}"/>
              </a:ext>
            </a:extLst>
          </p:cNvPr>
          <p:cNvSpPr txBox="1"/>
          <p:nvPr/>
        </p:nvSpPr>
        <p:spPr>
          <a:xfrm>
            <a:off x="610900" y="5409219"/>
            <a:ext cx="359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5’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1A5C2673-19CD-6743-9907-45A0A893D2AE}"/>
              </a:ext>
            </a:extLst>
          </p:cNvPr>
          <p:cNvSpPr txBox="1"/>
          <p:nvPr/>
        </p:nvSpPr>
        <p:spPr>
          <a:xfrm>
            <a:off x="595652" y="5712306"/>
            <a:ext cx="359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3’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4D034FE2-26BC-7E40-9D9F-542F3139799C}"/>
              </a:ext>
            </a:extLst>
          </p:cNvPr>
          <p:cNvSpPr txBox="1"/>
          <p:nvPr/>
        </p:nvSpPr>
        <p:spPr>
          <a:xfrm>
            <a:off x="7956711" y="5397237"/>
            <a:ext cx="359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3’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4CEC68ED-9A5A-A541-A706-9890F1C4AD6C}"/>
              </a:ext>
            </a:extLst>
          </p:cNvPr>
          <p:cNvSpPr txBox="1"/>
          <p:nvPr/>
        </p:nvSpPr>
        <p:spPr>
          <a:xfrm>
            <a:off x="7941463" y="5700324"/>
            <a:ext cx="359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5’</a:t>
            </a: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6267363A-78CA-854F-964E-8268F7A90154}"/>
              </a:ext>
            </a:extLst>
          </p:cNvPr>
          <p:cNvSpPr txBox="1"/>
          <p:nvPr/>
        </p:nvSpPr>
        <p:spPr>
          <a:xfrm>
            <a:off x="858392" y="4846006"/>
            <a:ext cx="742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(Sometimes this can happen though, resulting in some overlap of reads1+2.)</a:t>
            </a:r>
          </a:p>
        </p:txBody>
      </p:sp>
    </p:spTree>
    <p:extLst>
      <p:ext uri="{BB962C8B-B14F-4D97-AF65-F5344CB8AC3E}">
        <p14:creationId xmlns:p14="http://schemas.microsoft.com/office/powerpoint/2010/main" val="22424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/>
      <p:bldP spid="226" grpId="0"/>
      <p:bldP spid="227" grpId="0"/>
      <p:bldP spid="228" grpId="0" animBg="1"/>
      <p:bldP spid="229" grpId="0"/>
      <p:bldP spid="230" grpId="0"/>
      <p:bldP spid="231" grpId="0"/>
      <p:bldP spid="232" grpId="0"/>
      <p:bldP spid="236" grpId="0"/>
      <p:bldP spid="237" grpId="0" animBg="1"/>
      <p:bldP spid="238" grpId="0" animBg="1"/>
      <p:bldP spid="241" grpId="0" animBg="1"/>
      <p:bldP spid="242" grpId="0"/>
      <p:bldP spid="243" grpId="0"/>
      <p:bldP spid="244" grpId="0"/>
      <p:bldP spid="245" grpId="0"/>
      <p:bldP spid="2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Next-generation sequencing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1688" y="1283264"/>
            <a:ext cx="7200689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>
                <a:latin typeface="Gill Sans"/>
                <a:cs typeface="Gill Sans"/>
              </a:rPr>
              <a:t>Monday, May 3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Gill Sans"/>
                <a:cs typeface="Gill Sans"/>
              </a:rPr>
              <a:t>Intro to NGS</a:t>
            </a:r>
          </a:p>
          <a:p>
            <a:pPr lvl="1"/>
            <a:endParaRPr lang="en-US" sz="2000" dirty="0">
              <a:latin typeface="Gill Sans"/>
              <a:cs typeface="Gill Sans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latin typeface="Gill Sans"/>
                <a:cs typeface="Gill Sans"/>
              </a:rPr>
              <a:t>Wednesday, May 5 </a:t>
            </a:r>
            <a:r>
              <a:rPr lang="en-US" sz="2000" dirty="0">
                <a:latin typeface="Gill Sans"/>
                <a:cs typeface="Gill Sans"/>
              </a:rPr>
              <a:t>(Proposal due)</a:t>
            </a:r>
            <a:endParaRPr lang="en-US" sz="2000" b="1" dirty="0">
              <a:latin typeface="Gill Sans"/>
              <a:cs typeface="Gill Sans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Gill Sans"/>
                <a:cs typeface="Gill Sans"/>
              </a:rPr>
              <a:t>Sequence alignment + intro to variant calling / interpretation</a:t>
            </a:r>
          </a:p>
          <a:p>
            <a:pPr marL="742950" lvl="1" indent="-285750">
              <a:buFont typeface="Arial"/>
              <a:buChar char="•"/>
            </a:pPr>
            <a:endParaRPr lang="en-US" sz="2000" dirty="0">
              <a:latin typeface="Gill Sans"/>
              <a:cs typeface="Gill Sans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latin typeface="Gill Sans"/>
                <a:cs typeface="Gill Sans"/>
              </a:rPr>
              <a:t>Monday, May 10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Gill Sans"/>
                <a:cs typeface="Gill Sans"/>
              </a:rPr>
              <a:t>Clinical WGS +variant interpretation / JC3</a:t>
            </a:r>
          </a:p>
          <a:p>
            <a:pPr marL="742950" lvl="1" indent="-285750">
              <a:buFont typeface="Arial"/>
              <a:buChar char="•"/>
            </a:pPr>
            <a:endParaRPr lang="en-US" sz="2000" dirty="0">
              <a:latin typeface="Gill Sans"/>
              <a:cs typeface="Gill Sans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latin typeface="Gill Sans"/>
                <a:cs typeface="Gill Sans"/>
              </a:rPr>
              <a:t>Wednesday, May 12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Gill Sans"/>
                <a:cs typeface="Gill Sans"/>
              </a:rPr>
              <a:t>Long read sequencing technologies (ONT, PacBio)</a:t>
            </a:r>
          </a:p>
          <a:p>
            <a:pPr marL="742950" lvl="1" indent="-285750">
              <a:buFont typeface="Arial"/>
              <a:buChar char="•"/>
            </a:pPr>
            <a:endParaRPr lang="en-US" sz="2000" b="1" dirty="0">
              <a:latin typeface="Gill Sans"/>
              <a:cs typeface="Gill Sans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latin typeface="Gill Sans"/>
                <a:cs typeface="Gill Sans"/>
              </a:rPr>
              <a:t>Monday,  May 17: </a:t>
            </a:r>
            <a:r>
              <a:rPr lang="en-US" sz="2000" dirty="0">
                <a:latin typeface="Gill Sans"/>
                <a:cs typeface="Gill Sans"/>
              </a:rPr>
              <a:t>Ancient genomics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latin typeface="Gill Sans"/>
                <a:cs typeface="Gill Sans"/>
              </a:rPr>
              <a:t>Wednesday, May 19</a:t>
            </a:r>
            <a:r>
              <a:rPr lang="en-US" sz="2000" dirty="0">
                <a:latin typeface="Gill Sans"/>
                <a:cs typeface="Gill Sans"/>
              </a:rPr>
              <a:t>: Ethics part 2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latin typeface="Gill Sans"/>
                <a:cs typeface="Gill Sans"/>
              </a:rPr>
              <a:t>Monday, May 24: </a:t>
            </a:r>
            <a:r>
              <a:rPr lang="en-US" sz="2000" dirty="0">
                <a:latin typeface="Gill Sans"/>
                <a:cs typeface="Gill Sans"/>
              </a:rPr>
              <a:t>Machine learning in personal genomics</a:t>
            </a:r>
            <a:endParaRPr lang="en-US" sz="2000" b="1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6585722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Sequencing – then and now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24A9310-91BA-6C49-90E7-2E94F7EDCF8B}"/>
              </a:ext>
            </a:extLst>
          </p:cNvPr>
          <p:cNvCxnSpPr/>
          <p:nvPr/>
        </p:nvCxnSpPr>
        <p:spPr>
          <a:xfrm>
            <a:off x="159834" y="2033680"/>
            <a:ext cx="842287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D692FB22-53E5-B946-9421-CC2CD4758471}"/>
              </a:ext>
            </a:extLst>
          </p:cNvPr>
          <p:cNvSpPr/>
          <p:nvPr/>
        </p:nvSpPr>
        <p:spPr>
          <a:xfrm>
            <a:off x="817462" y="1930823"/>
            <a:ext cx="205715" cy="20571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D106CC-A4B9-5F41-854B-20DA1A558EBC}"/>
              </a:ext>
            </a:extLst>
          </p:cNvPr>
          <p:cNvSpPr txBox="1"/>
          <p:nvPr/>
        </p:nvSpPr>
        <p:spPr>
          <a:xfrm>
            <a:off x="205548" y="2215829"/>
            <a:ext cx="1429543" cy="4846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1977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Sanger Sequencing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39938E1-0AC0-3E49-BF9E-B2FBC3A69510}"/>
              </a:ext>
            </a:extLst>
          </p:cNvPr>
          <p:cNvSpPr/>
          <p:nvPr/>
        </p:nvSpPr>
        <p:spPr>
          <a:xfrm>
            <a:off x="4977473" y="1942252"/>
            <a:ext cx="205715" cy="20571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7DAC9D-F2C9-FB48-82FD-8F4F175143D4}"/>
              </a:ext>
            </a:extLst>
          </p:cNvPr>
          <p:cNvSpPr txBox="1"/>
          <p:nvPr/>
        </p:nvSpPr>
        <p:spPr>
          <a:xfrm>
            <a:off x="4338970" y="2227257"/>
            <a:ext cx="1180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2003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HGP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completed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C9957E9-8DE5-044F-97F2-FFE9D466A924}"/>
              </a:ext>
            </a:extLst>
          </p:cNvPr>
          <p:cNvSpPr/>
          <p:nvPr/>
        </p:nvSpPr>
        <p:spPr>
          <a:xfrm>
            <a:off x="3207269" y="1930823"/>
            <a:ext cx="205715" cy="20571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CC20FD-49D6-6E4F-BB45-61078882B54E}"/>
              </a:ext>
            </a:extLst>
          </p:cNvPr>
          <p:cNvSpPr txBox="1"/>
          <p:nvPr/>
        </p:nvSpPr>
        <p:spPr>
          <a:xfrm>
            <a:off x="2384149" y="2215829"/>
            <a:ext cx="1851963" cy="692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1990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Human Genome Project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started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CC22F5D-C94D-9146-B201-90DC108000E2}"/>
              </a:ext>
            </a:extLst>
          </p:cNvPr>
          <p:cNvSpPr/>
          <p:nvPr/>
        </p:nvSpPr>
        <p:spPr>
          <a:xfrm>
            <a:off x="1505047" y="1930823"/>
            <a:ext cx="205715" cy="20571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4DDCCC-EFBA-DE47-A83D-5D3E43859964}"/>
              </a:ext>
            </a:extLst>
          </p:cNvPr>
          <p:cNvSpPr txBox="1"/>
          <p:nvPr/>
        </p:nvSpPr>
        <p:spPr>
          <a:xfrm>
            <a:off x="849255" y="2773067"/>
            <a:ext cx="1517297" cy="4846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~1980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Shotgun sequencing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83BE115-E59D-814B-98CF-46AA0E15D8B3}"/>
              </a:ext>
            </a:extLst>
          </p:cNvPr>
          <p:cNvCxnSpPr>
            <a:stCxn id="14" idx="0"/>
            <a:endCxn id="13" idx="4"/>
          </p:cNvCxnSpPr>
          <p:nvPr/>
        </p:nvCxnSpPr>
        <p:spPr>
          <a:xfrm flipV="1">
            <a:off x="1607904" y="2136538"/>
            <a:ext cx="0" cy="6365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70A5BCEB-CCAF-B54B-97F4-2C7CD6286BF6}"/>
              </a:ext>
            </a:extLst>
          </p:cNvPr>
          <p:cNvSpPr/>
          <p:nvPr/>
        </p:nvSpPr>
        <p:spPr>
          <a:xfrm>
            <a:off x="5416966" y="1930823"/>
            <a:ext cx="205715" cy="20571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4690D4-4B0F-324C-849A-4768E6827CBE}"/>
              </a:ext>
            </a:extLst>
          </p:cNvPr>
          <p:cNvSpPr txBox="1"/>
          <p:nvPr/>
        </p:nvSpPr>
        <p:spPr>
          <a:xfrm>
            <a:off x="4833902" y="3257756"/>
            <a:ext cx="1371842" cy="692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2005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First NGS system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(454, Roche)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BE7026-9908-0748-89D6-8C9CF60531EF}"/>
              </a:ext>
            </a:extLst>
          </p:cNvPr>
          <p:cNvSpPr txBox="1"/>
          <p:nvPr/>
        </p:nvSpPr>
        <p:spPr>
          <a:xfrm>
            <a:off x="5554705" y="2445068"/>
            <a:ext cx="160437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2007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Illumina/</a:t>
            </a:r>
            <a:r>
              <a:rPr lang="en-US" dirty="0" err="1">
                <a:latin typeface="Gill Sans MT" panose="020B0502020104020203" pitchFamily="34" charset="77"/>
              </a:rPr>
              <a:t>Solexa</a:t>
            </a:r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E8CED2-90CF-7242-A4E7-C404603D997A}"/>
              </a:ext>
            </a:extLst>
          </p:cNvPr>
          <p:cNvSpPr txBox="1"/>
          <p:nvPr/>
        </p:nvSpPr>
        <p:spPr>
          <a:xfrm>
            <a:off x="4282582" y="1109691"/>
            <a:ext cx="46025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2000s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Other systems: ABI SOLID, Ion Torrent, PacBio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D33D89C-C948-F440-97A7-2690D1119C20}"/>
              </a:ext>
            </a:extLst>
          </p:cNvPr>
          <p:cNvSpPr/>
          <p:nvPr/>
        </p:nvSpPr>
        <p:spPr>
          <a:xfrm>
            <a:off x="5823398" y="1930823"/>
            <a:ext cx="205715" cy="20571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49CA77C-25D1-D443-914B-6442F1CE8207}"/>
              </a:ext>
            </a:extLst>
          </p:cNvPr>
          <p:cNvSpPr/>
          <p:nvPr/>
        </p:nvSpPr>
        <p:spPr>
          <a:xfrm>
            <a:off x="7937689" y="1930823"/>
            <a:ext cx="205715" cy="20571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701F5F-AD9D-3E48-B6B2-90C2080E9D0C}"/>
              </a:ext>
            </a:extLst>
          </p:cNvPr>
          <p:cNvSpPr txBox="1"/>
          <p:nvPr/>
        </p:nvSpPr>
        <p:spPr>
          <a:xfrm>
            <a:off x="7403311" y="2215829"/>
            <a:ext cx="1274472" cy="4846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~2017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$1,000 Genome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942D87A-2CA9-2C48-9BF9-40877B919D6A}"/>
              </a:ext>
            </a:extLst>
          </p:cNvPr>
          <p:cNvCxnSpPr>
            <a:stCxn id="18" idx="0"/>
            <a:endCxn id="17" idx="4"/>
          </p:cNvCxnSpPr>
          <p:nvPr/>
        </p:nvCxnSpPr>
        <p:spPr>
          <a:xfrm flipV="1">
            <a:off x="5519823" y="2136538"/>
            <a:ext cx="0" cy="11212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DE97380-2C4E-B34A-9C24-1FDC32774A73}"/>
              </a:ext>
            </a:extLst>
          </p:cNvPr>
          <p:cNvCxnSpPr>
            <a:endCxn id="21" idx="4"/>
          </p:cNvCxnSpPr>
          <p:nvPr/>
        </p:nvCxnSpPr>
        <p:spPr>
          <a:xfrm flipH="1" flipV="1">
            <a:off x="5926256" y="2136538"/>
            <a:ext cx="102857" cy="3182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EA4931F-A3E7-1349-A0B5-AE7943DF0673}"/>
              </a:ext>
            </a:extLst>
          </p:cNvPr>
          <p:cNvCxnSpPr>
            <a:cxnSpLocks/>
          </p:cNvCxnSpPr>
          <p:nvPr/>
        </p:nvCxnSpPr>
        <p:spPr>
          <a:xfrm>
            <a:off x="5416966" y="1778231"/>
            <a:ext cx="28538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03285F1-48FA-4549-95ED-4CC29AB3438F}"/>
              </a:ext>
            </a:extLst>
          </p:cNvPr>
          <p:cNvSpPr txBox="1"/>
          <p:nvPr/>
        </p:nvSpPr>
        <p:spPr>
          <a:xfrm>
            <a:off x="6899645" y="3190820"/>
            <a:ext cx="160437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~2015+</a:t>
            </a:r>
          </a:p>
          <a:p>
            <a:pPr algn="ctr"/>
            <a:r>
              <a:rPr lang="en-US" b="1" dirty="0">
                <a:latin typeface="Gill Sans MT" panose="020B0502020104020203" pitchFamily="34" charset="77"/>
              </a:rPr>
              <a:t>ONT</a:t>
            </a:r>
            <a:endParaRPr lang="en-US" dirty="0">
              <a:latin typeface="Gill Sans MT" panose="020B0502020104020203" pitchFamily="34" charset="77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2088631-90DF-8A45-B396-1A0DEF15E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096" y="2763333"/>
            <a:ext cx="5219296" cy="39131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640C96-AA24-FB44-8728-9BF245854779}"/>
              </a:ext>
            </a:extLst>
          </p:cNvPr>
          <p:cNvSpPr txBox="1"/>
          <p:nvPr/>
        </p:nvSpPr>
        <p:spPr>
          <a:xfrm>
            <a:off x="328608" y="4157483"/>
            <a:ext cx="28786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(Now, the price is more like ~$600. $100 genome is not that far away though.)</a:t>
            </a:r>
          </a:p>
        </p:txBody>
      </p:sp>
    </p:spTree>
    <p:extLst>
      <p:ext uri="{BB962C8B-B14F-4D97-AF65-F5344CB8AC3E}">
        <p14:creationId xmlns:p14="http://schemas.microsoft.com/office/powerpoint/2010/main" val="41123701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To see more about Illumina sequencing…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8547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watch?annotation_id</a:t>
            </a:r>
            <a:r>
              <a:rPr lang="en-US" dirty="0"/>
              <a:t>=annotation_1533942809&amp;feature=</a:t>
            </a:r>
            <a:r>
              <a:rPr lang="en-US" dirty="0" err="1"/>
              <a:t>iv&amp;src_vid</a:t>
            </a:r>
            <a:r>
              <a:rPr lang="en-US" dirty="0"/>
              <a:t>=HMyCqWhwB8E&amp;v=fCd6B5HRaZ8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7433C8-055A-6B48-A0FA-FB44B8963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316" y="1469571"/>
            <a:ext cx="7399570" cy="418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101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2483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5400" dirty="0">
                <a:latin typeface="Gill Sans"/>
                <a:cs typeface="Gill Sans"/>
              </a:rPr>
              <a:t>NGS – the data</a:t>
            </a:r>
          </a:p>
        </p:txBody>
      </p:sp>
    </p:spTree>
    <p:extLst>
      <p:ext uri="{BB962C8B-B14F-4D97-AF65-F5344CB8AC3E}">
        <p14:creationId xmlns:p14="http://schemas.microsoft.com/office/powerpoint/2010/main" val="495161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The data! – “FASTQ”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109212" y="1216968"/>
            <a:ext cx="2607956" cy="461665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en-US" i="0" dirty="0">
                <a:solidFill>
                  <a:srgbClr val="FFFFFF"/>
                </a:solidFill>
                <a:latin typeface="Gill Sans"/>
                <a:cs typeface="Gill Sans"/>
              </a:rPr>
              <a:t>ERR194146_1.fastq</a:t>
            </a:r>
          </a:p>
        </p:txBody>
      </p:sp>
      <p:sp>
        <p:nvSpPr>
          <p:cNvPr id="8" name="Rectangle 7"/>
          <p:cNvSpPr/>
          <p:nvPr/>
        </p:nvSpPr>
        <p:spPr>
          <a:xfrm>
            <a:off x="101600" y="1682339"/>
            <a:ext cx="9042400" cy="212365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i="0" dirty="0">
                <a:latin typeface="Courier New"/>
                <a:cs typeface="Courier New"/>
              </a:rPr>
              <a:t>@ERR194146.1 HSQ1008:141:D0CC8ACXX:3:1308:20201:36071/1</a:t>
            </a:r>
          </a:p>
          <a:p>
            <a:r>
              <a:rPr lang="en-US" sz="1100" i="0" dirty="0">
                <a:latin typeface="Courier New"/>
                <a:cs typeface="Courier New"/>
              </a:rPr>
              <a:t>ACATCTGGTTCCTACTTCAGGGCCATAAAGCCTAAATAGCCCACACGTTCCCCTTAAATAAGACATCACGATGGATCACAGGTCTATCACCCTATTAACCA</a:t>
            </a:r>
          </a:p>
          <a:p>
            <a:r>
              <a:rPr lang="en-US" sz="1100" i="0" dirty="0">
                <a:latin typeface="Courier New"/>
                <a:cs typeface="Courier New"/>
              </a:rPr>
              <a:t>+</a:t>
            </a:r>
          </a:p>
          <a:p>
            <a:r>
              <a:rPr lang="en-US" sz="1100" i="0" dirty="0">
                <a:latin typeface="Courier New"/>
                <a:cs typeface="Courier New"/>
              </a:rPr>
              <a:t>?@@FFBFFDDHHBCEAFGEGIIDHGH@GDHHHGEHID@C?GGDG@FHIGGH@FHBEG:GGIEEHH;@CHH=EDFFBBE&gt;;@?3;;;&gt;;;;AA?&lt;C&gt;C@@C:</a:t>
            </a:r>
          </a:p>
          <a:p>
            <a:r>
              <a:rPr lang="en-US" sz="1100" i="0" dirty="0">
                <a:latin typeface="Courier New"/>
                <a:cs typeface="Courier New"/>
              </a:rPr>
              <a:t>@ERR194146.2 HSQ1008:141:D0CC8ACXX:4:1208:5231:93701/1</a:t>
            </a:r>
          </a:p>
          <a:p>
            <a:r>
              <a:rPr lang="en-US" sz="1100" i="0" dirty="0">
                <a:latin typeface="Courier New"/>
                <a:cs typeface="Courier New"/>
              </a:rPr>
              <a:t>CCAGCGTCTCGCAATGCTATCGCGTGCATACCCCCCAGACGAAAATACCAAATGCATGGAGAGCTCCCGTGAGTGGTTAATAGGGTGATAGACCTGTGATC</a:t>
            </a:r>
          </a:p>
          <a:p>
            <a:r>
              <a:rPr lang="en-US" sz="1100" i="0" dirty="0">
                <a:latin typeface="Courier New"/>
                <a:cs typeface="Courier New"/>
              </a:rPr>
              <a:t>+</a:t>
            </a:r>
          </a:p>
          <a:p>
            <a:r>
              <a:rPr lang="en-US" sz="1100" i="0" dirty="0">
                <a:latin typeface="Courier New"/>
                <a:cs typeface="Courier New"/>
              </a:rPr>
              <a:t>?88ADA?BDF8F:@@DB49C&gt;B7C806B&lt;?DEF=@FFC=AABEA&lt;;@D&gt;AC265;ADA;@@?&lt;@B@A&lt;;?5(8+:0&gt;(4:@AAA832?@@BBBB:&lt;4(:&gt;&gt;</a:t>
            </a:r>
          </a:p>
          <a:p>
            <a:r>
              <a:rPr lang="en-US" sz="1100" i="0" dirty="0">
                <a:latin typeface="Courier New"/>
                <a:cs typeface="Courier New"/>
              </a:rPr>
              <a:t>@ERR194146.3 HSQ1008:141:D0CC8ACXX:2:1305:18078:8420/1</a:t>
            </a:r>
          </a:p>
          <a:p>
            <a:r>
              <a:rPr lang="en-US" sz="1100" i="0" dirty="0">
                <a:latin typeface="Courier New"/>
                <a:cs typeface="Courier New"/>
              </a:rPr>
              <a:t>GATCACAGGTCTATCACCCTATTAACCACTCACGGGAGCTCTCCATGCATTTGGTATTTTCGTCTGGGGGGTATGCACGCGATAGCATTGCGAGACGCTGG</a:t>
            </a:r>
          </a:p>
          <a:p>
            <a:r>
              <a:rPr lang="en-US" sz="1100" i="0" dirty="0">
                <a:latin typeface="Courier New"/>
                <a:cs typeface="Courier New"/>
              </a:rPr>
              <a:t>+</a:t>
            </a:r>
          </a:p>
          <a:p>
            <a:r>
              <a:rPr lang="en-US" sz="1100" i="0" dirty="0">
                <a:latin typeface="Courier New"/>
                <a:cs typeface="Courier New"/>
              </a:rPr>
              <a:t>@CCFFFFFHHFGHJIGJJJJJJJJJJJIJIIJJJIJJJIGJJJJIIJIGIHIJI=FFIJJJJHHJHGHHDD;@CDDEDDDDDBDDDCECDDDDDBDDDDDD</a:t>
            </a:r>
          </a:p>
        </p:txBody>
      </p:sp>
      <p:sp>
        <p:nvSpPr>
          <p:cNvPr id="9" name="Rectangle 8"/>
          <p:cNvSpPr/>
          <p:nvPr/>
        </p:nvSpPr>
        <p:spPr>
          <a:xfrm>
            <a:off x="109212" y="3998268"/>
            <a:ext cx="2607956" cy="461665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en-US" i="0" dirty="0">
                <a:solidFill>
                  <a:srgbClr val="FFFFFF"/>
                </a:solidFill>
                <a:latin typeface="Gill Sans"/>
                <a:cs typeface="Gill Sans"/>
              </a:rPr>
              <a:t>ERR194146_2.fastq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1600" y="4463639"/>
            <a:ext cx="9042400" cy="212365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i="0" dirty="0">
                <a:solidFill>
                  <a:srgbClr val="000000"/>
                </a:solidFill>
                <a:latin typeface="Courier New"/>
                <a:cs typeface="Courier New"/>
              </a:rPr>
              <a:t>@ERR194146.1 HSQ1008:141:D0CC8ACXX:3:1308:20201:36071/2</a:t>
            </a:r>
          </a:p>
          <a:p>
            <a:r>
              <a:rPr lang="en-US" sz="1100" i="0" dirty="0">
                <a:solidFill>
                  <a:srgbClr val="000000"/>
                </a:solidFill>
                <a:latin typeface="Courier New"/>
                <a:cs typeface="Courier New"/>
              </a:rPr>
              <a:t>CCAGCGTCTCGCAATGCTATCGCGTGCATACCCCCCAGACGAAAATACCAAATGCATGGAGAGCTCCCGTGAGTGGTTAATAGGGTGATAGACCTGTGATC</a:t>
            </a:r>
          </a:p>
          <a:p>
            <a:r>
              <a:rPr lang="en-US" sz="1100" i="0" dirty="0">
                <a:solidFill>
                  <a:srgbClr val="000000"/>
                </a:solidFill>
                <a:latin typeface="Courier New"/>
                <a:cs typeface="Courier New"/>
              </a:rPr>
              <a:t>+</a:t>
            </a:r>
          </a:p>
          <a:p>
            <a:r>
              <a:rPr lang="en-US" sz="1100" i="0" dirty="0">
                <a:solidFill>
                  <a:srgbClr val="000000"/>
                </a:solidFill>
                <a:latin typeface="Courier New"/>
                <a:cs typeface="Courier New"/>
              </a:rPr>
              <a:t>&lt;?@DDDBDHHHAAH@CG@FBBGGIEG@D@GCHFG@F/5=C4=B'=7?CA9@?ACDCDCA@&lt;?BDCCCB=BB0&lt;4&gt;?4?&gt;@:CCD???A:@C3&gt;A&gt;AC:++:</a:t>
            </a:r>
          </a:p>
          <a:p>
            <a:r>
              <a:rPr lang="en-US" sz="1100" i="0" dirty="0">
                <a:solidFill>
                  <a:srgbClr val="000000"/>
                </a:solidFill>
                <a:latin typeface="Courier New"/>
                <a:cs typeface="Courier New"/>
              </a:rPr>
              <a:t>@ERR194146.2 HSQ1008:141:D0CC8ACXX:4:1208:5231:93701/2</a:t>
            </a:r>
          </a:p>
          <a:p>
            <a:r>
              <a:rPr lang="en-US" sz="1100" i="0" dirty="0">
                <a:solidFill>
                  <a:srgbClr val="000000"/>
                </a:solidFill>
                <a:latin typeface="Courier New"/>
                <a:cs typeface="Courier New"/>
              </a:rPr>
              <a:t>CCCACACGTTCCCCTTAAATAAGACATCACGATGGATCACAGGTCTATCACCCTATTAACCACTCACGGGAGCTCTCCATGCATTTGGTATTTTCGTCTGG</a:t>
            </a:r>
          </a:p>
          <a:p>
            <a:r>
              <a:rPr lang="en-US" sz="1100" i="0" dirty="0">
                <a:solidFill>
                  <a:srgbClr val="000000"/>
                </a:solidFill>
                <a:latin typeface="Courier New"/>
                <a:cs typeface="Courier New"/>
              </a:rPr>
              <a:t>+</a:t>
            </a:r>
          </a:p>
          <a:p>
            <a:r>
              <a:rPr lang="en-US" sz="1100" i="0" dirty="0">
                <a:solidFill>
                  <a:srgbClr val="000000"/>
                </a:solidFill>
                <a:latin typeface="Courier New"/>
                <a:cs typeface="Courier New"/>
              </a:rPr>
              <a:t>@??BD1:AFHBDDGGHIJIF@EEE&gt;GFHGHEAG?DEG&lt;FD&gt;B;?BB&lt;*/9??C8BB@FHC7=CCGAE;=,5,,.;@@&gt;(5(;&gt;ACCC(,,5;&gt;CCB88&lt;??</a:t>
            </a:r>
          </a:p>
          <a:p>
            <a:r>
              <a:rPr lang="en-US" sz="1100" i="0" dirty="0">
                <a:solidFill>
                  <a:srgbClr val="000000"/>
                </a:solidFill>
                <a:latin typeface="Courier New"/>
                <a:cs typeface="Courier New"/>
              </a:rPr>
              <a:t>@ERR194146.3 HSQ1008:141:D0CC8ACXX:2:1305:18078:8420/2</a:t>
            </a:r>
          </a:p>
          <a:p>
            <a:r>
              <a:rPr lang="en-US" sz="1100" i="0" dirty="0">
                <a:solidFill>
                  <a:srgbClr val="000000"/>
                </a:solidFill>
                <a:latin typeface="Courier New"/>
                <a:cs typeface="Courier New"/>
              </a:rPr>
              <a:t>GATCACAGGTCTATCACCCTATTAACCACTCACGGGAGCTCTCCATGCATTTGGTATTTTCGTCTGGGGGGTATGCACGCGATAGCATTGCGAGACGCTGG</a:t>
            </a:r>
          </a:p>
          <a:p>
            <a:r>
              <a:rPr lang="en-US" sz="1100" i="0" dirty="0">
                <a:solidFill>
                  <a:srgbClr val="000000"/>
                </a:solidFill>
                <a:latin typeface="Courier New"/>
                <a:cs typeface="Courier New"/>
              </a:rPr>
              <a:t>+</a:t>
            </a:r>
          </a:p>
          <a:p>
            <a:r>
              <a:rPr lang="en-US" sz="1100" i="0" dirty="0">
                <a:solidFill>
                  <a:srgbClr val="000000"/>
                </a:solidFill>
                <a:latin typeface="Courier New"/>
                <a:cs typeface="Courier New"/>
              </a:rPr>
              <a:t>@CCFFFFFHHFGHJIGJJJJJJJJJJJIJIIJJJIJJJIGJJJJIIJIGIHIJI=FFIJJJJHHJHGHHDD;@CDDEDDDDDBDDDCECDDDDDBDDDDDD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43200" y="1206500"/>
            <a:ext cx="25052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 dirty="0">
                <a:latin typeface="Gill Sans"/>
                <a:cs typeface="Gill Sans"/>
              </a:rPr>
              <a:t>(first end of each pair)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30500" y="4013200"/>
            <a:ext cx="28257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 dirty="0">
                <a:latin typeface="Gill Sans"/>
                <a:cs typeface="Gill Sans"/>
              </a:rPr>
              <a:t>(second end of each pair)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152400" y="1739900"/>
            <a:ext cx="8585200" cy="685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48100" y="2933700"/>
            <a:ext cx="3675302" cy="1477328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0" dirty="0">
                <a:latin typeface="Gill Sans"/>
                <a:cs typeface="Gill Sans"/>
              </a:rPr>
              <a:t>Each read described by 4 lines</a:t>
            </a:r>
          </a:p>
          <a:p>
            <a:r>
              <a:rPr lang="en-US" i="0" dirty="0">
                <a:latin typeface="Gill Sans"/>
                <a:cs typeface="Gill Sans"/>
              </a:rPr>
              <a:t>Line 1: “@” + Read ID</a:t>
            </a:r>
          </a:p>
          <a:p>
            <a:r>
              <a:rPr lang="en-US" i="0" dirty="0">
                <a:latin typeface="Gill Sans"/>
                <a:cs typeface="Gill Sans"/>
              </a:rPr>
              <a:t>Line 2: Nucleotides </a:t>
            </a:r>
          </a:p>
          <a:p>
            <a:r>
              <a:rPr lang="en-US" i="0" dirty="0">
                <a:latin typeface="Gill Sans"/>
                <a:cs typeface="Gill Sans"/>
              </a:rPr>
              <a:t>Line 3: “+”</a:t>
            </a:r>
          </a:p>
          <a:p>
            <a:r>
              <a:rPr lang="en-US" i="0" dirty="0">
                <a:solidFill>
                  <a:srgbClr val="FF0000"/>
                </a:solidFill>
                <a:latin typeface="Gill Sans"/>
                <a:cs typeface="Gill Sans"/>
              </a:rPr>
              <a:t>Line 4: Base quality scores</a:t>
            </a:r>
          </a:p>
        </p:txBody>
      </p:sp>
    </p:spTree>
    <p:extLst>
      <p:ext uri="{BB962C8B-B14F-4D97-AF65-F5344CB8AC3E}">
        <p14:creationId xmlns:p14="http://schemas.microsoft.com/office/powerpoint/2010/main" val="186257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Base quality scores quantify uncertainty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13CFD0-F654-E54E-8681-FCB69E49DBC4}"/>
              </a:ext>
            </a:extLst>
          </p:cNvPr>
          <p:cNvSpPr txBox="1"/>
          <p:nvPr/>
        </p:nvSpPr>
        <p:spPr>
          <a:xfrm rot="16200000">
            <a:off x="-787938" y="3368670"/>
            <a:ext cx="2278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Fluorescence intensity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2755AD-F6CC-1642-B447-65BB27D8B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181" y="1003300"/>
            <a:ext cx="3611665" cy="5455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306C93-ADA2-BE4E-9512-9AE76CD5E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0873" y="2189480"/>
            <a:ext cx="1816100" cy="15367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0539730-3981-F544-836E-E74843AFF24D}"/>
              </a:ext>
            </a:extLst>
          </p:cNvPr>
          <p:cNvCxnSpPr/>
          <p:nvPr/>
        </p:nvCxnSpPr>
        <p:spPr>
          <a:xfrm>
            <a:off x="675102" y="2034416"/>
            <a:ext cx="0" cy="30378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0A712CB-B09D-6440-BC8D-2FAD41FF83B2}"/>
              </a:ext>
            </a:extLst>
          </p:cNvPr>
          <p:cNvCxnSpPr/>
          <p:nvPr/>
        </p:nvCxnSpPr>
        <p:spPr>
          <a:xfrm>
            <a:off x="654782" y="5082416"/>
            <a:ext cx="394208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C526322-4C1E-BE42-932D-7EF94FB46EC0}"/>
              </a:ext>
            </a:extLst>
          </p:cNvPr>
          <p:cNvSpPr txBox="1"/>
          <p:nvPr/>
        </p:nvSpPr>
        <p:spPr>
          <a:xfrm>
            <a:off x="1213582" y="521449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78EEC0-A26B-C845-B9F6-DA47381B78E7}"/>
              </a:ext>
            </a:extLst>
          </p:cNvPr>
          <p:cNvSpPr txBox="1"/>
          <p:nvPr/>
        </p:nvSpPr>
        <p:spPr>
          <a:xfrm>
            <a:off x="2145676" y="521449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0E921D-F13F-F840-8C9B-8033CF4B19A3}"/>
              </a:ext>
            </a:extLst>
          </p:cNvPr>
          <p:cNvSpPr txBox="1"/>
          <p:nvPr/>
        </p:nvSpPr>
        <p:spPr>
          <a:xfrm>
            <a:off x="3077770" y="5214496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5C4735-5571-304A-9672-86AB40E00A18}"/>
              </a:ext>
            </a:extLst>
          </p:cNvPr>
          <p:cNvSpPr txBox="1"/>
          <p:nvPr/>
        </p:nvSpPr>
        <p:spPr>
          <a:xfrm>
            <a:off x="4022687" y="5214496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158F3F0-28C6-EC4F-82D1-DDF29C44068F}"/>
              </a:ext>
            </a:extLst>
          </p:cNvPr>
          <p:cNvSpPr/>
          <p:nvPr/>
        </p:nvSpPr>
        <p:spPr>
          <a:xfrm>
            <a:off x="4618012" y="2927237"/>
            <a:ext cx="965200" cy="930910"/>
          </a:xfrm>
          <a:prstGeom prst="ellipse">
            <a:avLst/>
          </a:prstGeom>
          <a:gradFill flip="none" rotWithShape="1">
            <a:gsLst>
              <a:gs pos="0">
                <a:srgbClr val="29D5EB">
                  <a:shade val="30000"/>
                  <a:satMod val="115000"/>
                </a:srgbClr>
              </a:gs>
              <a:gs pos="50000">
                <a:srgbClr val="29D5EB">
                  <a:shade val="67500"/>
                  <a:satMod val="115000"/>
                </a:srgbClr>
              </a:gs>
              <a:gs pos="100000">
                <a:srgbClr val="29D5EB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4DDD2C-8EB2-CA4E-9F05-46D6EBF6BD6C}"/>
              </a:ext>
            </a:extLst>
          </p:cNvPr>
          <p:cNvSpPr/>
          <p:nvPr/>
        </p:nvSpPr>
        <p:spPr>
          <a:xfrm>
            <a:off x="1213582" y="2414050"/>
            <a:ext cx="317716" cy="2658206"/>
          </a:xfrm>
          <a:prstGeom prst="rect">
            <a:avLst/>
          </a:prstGeom>
          <a:solidFill>
            <a:srgbClr val="29D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FE65D6E-3DFF-084B-B038-776C42FC38F5}"/>
              </a:ext>
            </a:extLst>
          </p:cNvPr>
          <p:cNvSpPr/>
          <p:nvPr/>
        </p:nvSpPr>
        <p:spPr>
          <a:xfrm>
            <a:off x="2155761" y="4950336"/>
            <a:ext cx="317716" cy="12191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A14871D-2D3A-F742-ABE1-B3BABA6836CF}"/>
              </a:ext>
            </a:extLst>
          </p:cNvPr>
          <p:cNvSpPr/>
          <p:nvPr/>
        </p:nvSpPr>
        <p:spPr>
          <a:xfrm>
            <a:off x="3068748" y="4950334"/>
            <a:ext cx="317716" cy="12191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7BECA4C-5157-3449-8400-23D34CBE539A}"/>
              </a:ext>
            </a:extLst>
          </p:cNvPr>
          <p:cNvSpPr/>
          <p:nvPr/>
        </p:nvSpPr>
        <p:spPr>
          <a:xfrm>
            <a:off x="4013609" y="4269617"/>
            <a:ext cx="317716" cy="80263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4118F81-78C0-8C41-8E59-353D75110EED}"/>
              </a:ext>
            </a:extLst>
          </p:cNvPr>
          <p:cNvSpPr/>
          <p:nvPr/>
        </p:nvSpPr>
        <p:spPr>
          <a:xfrm>
            <a:off x="4618012" y="2927237"/>
            <a:ext cx="965200" cy="930910"/>
          </a:xfrm>
          <a:prstGeom prst="ellipse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BB8C17A-07E6-134D-ABA6-6BB9A6F7981E}"/>
              </a:ext>
            </a:extLst>
          </p:cNvPr>
          <p:cNvSpPr/>
          <p:nvPr/>
        </p:nvSpPr>
        <p:spPr>
          <a:xfrm>
            <a:off x="4618012" y="2927237"/>
            <a:ext cx="965200" cy="930910"/>
          </a:xfrm>
          <a:prstGeom prst="ellipse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6E6EF56-3CD0-5247-AFDE-A6515C532B91}"/>
              </a:ext>
            </a:extLst>
          </p:cNvPr>
          <p:cNvSpPr/>
          <p:nvPr/>
        </p:nvSpPr>
        <p:spPr>
          <a:xfrm>
            <a:off x="4618012" y="2927237"/>
            <a:ext cx="965200" cy="930910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1B6AD9-B071-8A48-BCD7-B0A3317E7473}"/>
              </a:ext>
            </a:extLst>
          </p:cNvPr>
          <p:cNvSpPr txBox="1"/>
          <p:nvPr/>
        </p:nvSpPr>
        <p:spPr>
          <a:xfrm>
            <a:off x="401444" y="5832088"/>
            <a:ext cx="4362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Pretty sure it’s an A. Could be a T.</a:t>
            </a:r>
          </a:p>
        </p:txBody>
      </p:sp>
    </p:spTree>
    <p:extLst>
      <p:ext uri="{BB962C8B-B14F-4D97-AF65-F5344CB8AC3E}">
        <p14:creationId xmlns:p14="http://schemas.microsoft.com/office/powerpoint/2010/main" val="331009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Base quality scores quantify uncertainty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294729-4206-6A4B-9FA8-2E65B08DCA4B}"/>
              </a:ext>
            </a:extLst>
          </p:cNvPr>
          <p:cNvSpPr txBox="1"/>
          <p:nvPr/>
        </p:nvSpPr>
        <p:spPr>
          <a:xfrm>
            <a:off x="4912341" y="2925426"/>
            <a:ext cx="3906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77"/>
              </a:rPr>
              <a:t>Probability that the most intense color is the correct base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4D841D-08E9-A544-A95C-D96DB69BE899}"/>
              </a:ext>
            </a:extLst>
          </p:cNvPr>
          <p:cNvSpPr txBox="1"/>
          <p:nvPr/>
        </p:nvSpPr>
        <p:spPr>
          <a:xfrm rot="16200000">
            <a:off x="-831385" y="3270849"/>
            <a:ext cx="2278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Fluorescence intensity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AFC31BF-CA84-D145-9DDA-D003CF82E566}"/>
              </a:ext>
            </a:extLst>
          </p:cNvPr>
          <p:cNvCxnSpPr/>
          <p:nvPr/>
        </p:nvCxnSpPr>
        <p:spPr>
          <a:xfrm>
            <a:off x="631655" y="1936595"/>
            <a:ext cx="0" cy="30378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FEBAAB-7CC9-3E40-8A82-46343B5F0FD1}"/>
              </a:ext>
            </a:extLst>
          </p:cNvPr>
          <p:cNvCxnSpPr/>
          <p:nvPr/>
        </p:nvCxnSpPr>
        <p:spPr>
          <a:xfrm>
            <a:off x="611335" y="4984595"/>
            <a:ext cx="394208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1B24A07-086D-E045-80AD-3DBC4849B22C}"/>
              </a:ext>
            </a:extLst>
          </p:cNvPr>
          <p:cNvSpPr txBox="1"/>
          <p:nvPr/>
        </p:nvSpPr>
        <p:spPr>
          <a:xfrm>
            <a:off x="1170135" y="5116675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A0E591-54D6-B445-A1D7-F9F2F3B68AF9}"/>
              </a:ext>
            </a:extLst>
          </p:cNvPr>
          <p:cNvSpPr txBox="1"/>
          <p:nvPr/>
        </p:nvSpPr>
        <p:spPr>
          <a:xfrm>
            <a:off x="2102229" y="5116675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9FDC87-1E5C-8A42-BDF4-0B0A03DF8C8F}"/>
              </a:ext>
            </a:extLst>
          </p:cNvPr>
          <p:cNvSpPr txBox="1"/>
          <p:nvPr/>
        </p:nvSpPr>
        <p:spPr>
          <a:xfrm>
            <a:off x="3034323" y="5116675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A61FA8-7E24-FC4D-9900-441F329734B2}"/>
              </a:ext>
            </a:extLst>
          </p:cNvPr>
          <p:cNvSpPr txBox="1"/>
          <p:nvPr/>
        </p:nvSpPr>
        <p:spPr>
          <a:xfrm>
            <a:off x="3979240" y="5116675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46A326-9A9D-AB4A-8493-E1BD1B56EAB4}"/>
              </a:ext>
            </a:extLst>
          </p:cNvPr>
          <p:cNvSpPr/>
          <p:nvPr/>
        </p:nvSpPr>
        <p:spPr>
          <a:xfrm>
            <a:off x="1170135" y="2316229"/>
            <a:ext cx="317716" cy="2658206"/>
          </a:xfrm>
          <a:prstGeom prst="rect">
            <a:avLst/>
          </a:prstGeom>
          <a:solidFill>
            <a:srgbClr val="29D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EE5483-376B-F249-9223-0EBE42418BF2}"/>
              </a:ext>
            </a:extLst>
          </p:cNvPr>
          <p:cNvSpPr/>
          <p:nvPr/>
        </p:nvSpPr>
        <p:spPr>
          <a:xfrm>
            <a:off x="2112314" y="4852515"/>
            <a:ext cx="317716" cy="12191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3F77B9-6A67-254D-9D73-84C9F923D54A}"/>
              </a:ext>
            </a:extLst>
          </p:cNvPr>
          <p:cNvSpPr/>
          <p:nvPr/>
        </p:nvSpPr>
        <p:spPr>
          <a:xfrm>
            <a:off x="3025301" y="4852513"/>
            <a:ext cx="317716" cy="12191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6171B93-06D7-B54B-9BD1-3C15CC96A2F1}"/>
              </a:ext>
            </a:extLst>
          </p:cNvPr>
          <p:cNvSpPr/>
          <p:nvPr/>
        </p:nvSpPr>
        <p:spPr>
          <a:xfrm>
            <a:off x="3970162" y="4171796"/>
            <a:ext cx="317716" cy="80263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4FF3FBA1-7475-1548-90D2-66BB082819AD}"/>
              </a:ext>
            </a:extLst>
          </p:cNvPr>
          <p:cNvSpPr/>
          <p:nvPr/>
        </p:nvSpPr>
        <p:spPr>
          <a:xfrm>
            <a:off x="3364560" y="3086741"/>
            <a:ext cx="1229360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935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Base quality scores (</a:t>
            </a:r>
            <a:r>
              <a:rPr lang="en-US" sz="3200" b="1" i="0" dirty="0" err="1">
                <a:latin typeface="Gill Sans"/>
                <a:cs typeface="Gill Sans"/>
              </a:rPr>
              <a:t>Phred</a:t>
            </a:r>
            <a:r>
              <a:rPr lang="en-US" sz="3200" b="1" i="0" dirty="0">
                <a:latin typeface="Gill Sans"/>
                <a:cs typeface="Gill Sans"/>
              </a:rPr>
              <a:t> scores)</a:t>
            </a:r>
          </a:p>
        </p:txBody>
      </p:sp>
      <p:sp>
        <p:nvSpPr>
          <p:cNvPr id="5" name="Rectangle 4"/>
          <p:cNvSpPr/>
          <p:nvPr/>
        </p:nvSpPr>
        <p:spPr>
          <a:xfrm>
            <a:off x="101600" y="1414369"/>
            <a:ext cx="9042400" cy="76944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i="0" dirty="0">
                <a:latin typeface="Courier New"/>
                <a:cs typeface="Courier New"/>
              </a:rPr>
              <a:t>@ERR194146.1 HSQ1008:141:D0CC8ACXX:3:1308:20201:36071/1</a:t>
            </a:r>
          </a:p>
          <a:p>
            <a:r>
              <a:rPr lang="en-US" sz="1100" i="0" dirty="0">
                <a:latin typeface="Courier New"/>
                <a:cs typeface="Courier New"/>
              </a:rPr>
              <a:t>ACATCTGGTTCCTACTTCAGGGCCATAAAGCCTAAATAGCCCACACGTTCCCCTTAAATAAGACATCACGATGGATCACAGGTCTATCACCCTATTAACCA</a:t>
            </a:r>
          </a:p>
          <a:p>
            <a:r>
              <a:rPr lang="en-US" sz="1100" i="0" dirty="0">
                <a:latin typeface="Courier New"/>
                <a:cs typeface="Courier New"/>
              </a:rPr>
              <a:t>+</a:t>
            </a:r>
          </a:p>
          <a:p>
            <a:r>
              <a:rPr lang="en-US" sz="1100" i="0" dirty="0">
                <a:latin typeface="Courier New"/>
                <a:cs typeface="Courier New"/>
              </a:rPr>
              <a:t>?@@FFBFFDDHHBCEAFGEGIIDHGH@GDHHHGEHID@C?GGDG@FHIGGH@FHBEG:GGIEEHH;@CHH=EDFFBBE&gt;;@?3;;;&gt;;;;AA?&lt;C&gt;C@@C: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41942" y="2341826"/>
            <a:ext cx="44683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"/>
                <a:cs typeface="Gill Sans"/>
              </a:rPr>
              <a:t>Q = -10 log</a:t>
            </a:r>
            <a:r>
              <a:rPr lang="en-US" sz="2800" baseline="-25000" dirty="0">
                <a:latin typeface="Gill Sans"/>
                <a:cs typeface="Gill Sans"/>
              </a:rPr>
              <a:t>10</a:t>
            </a:r>
            <a:r>
              <a:rPr lang="en-US" sz="2800" dirty="0">
                <a:latin typeface="Gill Sans"/>
                <a:cs typeface="Gill Sans"/>
              </a:rPr>
              <a:t>(Prob. Of error)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524000" y="3063075"/>
          <a:ext cx="6096000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Phred</a:t>
                      </a:r>
                      <a:r>
                        <a:rPr lang="en-US" dirty="0"/>
                        <a:t> Score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Prob. Of incorrect</a:t>
                      </a:r>
                      <a:r>
                        <a:rPr lang="en-US" baseline="0" dirty="0"/>
                        <a:t> call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Base call accuracy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in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in 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in 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99.9%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in 10,000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99.99%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in 100,000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99.999%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24000" y="5802682"/>
            <a:ext cx="62327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"/>
                <a:cs typeface="Gill Sans"/>
              </a:rPr>
              <a:t>Base quality score symbol = ASCII(Q+33)</a:t>
            </a:r>
          </a:p>
          <a:p>
            <a:r>
              <a:rPr lang="en-US" sz="2800" dirty="0">
                <a:latin typeface="Gill Sans"/>
                <a:cs typeface="Gill Sans"/>
              </a:rPr>
              <a:t>e.g. 10=+, 20=5, 30=?</a:t>
            </a:r>
          </a:p>
        </p:txBody>
      </p:sp>
    </p:spTree>
    <p:extLst>
      <p:ext uri="{BB962C8B-B14F-4D97-AF65-F5344CB8AC3E}">
        <p14:creationId xmlns:p14="http://schemas.microsoft.com/office/powerpoint/2010/main" val="39916330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Quality scores and read length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BA39F4-6EA9-C244-9D48-57C360AB04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59"/>
          <a:stretch/>
        </p:blipFill>
        <p:spPr>
          <a:xfrm>
            <a:off x="1720477" y="1490516"/>
            <a:ext cx="5579965" cy="39218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FCC003-562C-7A4B-B733-AE1717839068}"/>
              </a:ext>
            </a:extLst>
          </p:cNvPr>
          <p:cNvSpPr txBox="1"/>
          <p:nvPr/>
        </p:nvSpPr>
        <p:spPr>
          <a:xfrm>
            <a:off x="3048648" y="5412382"/>
            <a:ext cx="2923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Read position (cycle number)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52C14E-EE66-5C43-B726-6310B4367CD8}"/>
              </a:ext>
            </a:extLst>
          </p:cNvPr>
          <p:cNvSpPr txBox="1"/>
          <p:nvPr/>
        </p:nvSpPr>
        <p:spPr>
          <a:xfrm rot="16200000">
            <a:off x="893648" y="3167270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Base quality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964FA2-832F-BE41-9990-6201AF290B40}"/>
              </a:ext>
            </a:extLst>
          </p:cNvPr>
          <p:cNvSpPr txBox="1"/>
          <p:nvPr/>
        </p:nvSpPr>
        <p:spPr>
          <a:xfrm>
            <a:off x="379789" y="6155797"/>
            <a:ext cx="7158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Gill Sans MT" panose="020B0502020104020203" pitchFamily="34" charset="77"/>
              </a:rPr>
              <a:t>Why do quality scores degrade across the read?</a:t>
            </a:r>
          </a:p>
        </p:txBody>
      </p:sp>
    </p:spTree>
    <p:extLst>
      <p:ext uri="{BB962C8B-B14F-4D97-AF65-F5344CB8AC3E}">
        <p14:creationId xmlns:p14="http://schemas.microsoft.com/office/powerpoint/2010/main" val="23073389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Base quality scores quantify uncertainty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B31174-58D6-1040-A13D-DE13FC37A181}"/>
              </a:ext>
            </a:extLst>
          </p:cNvPr>
          <p:cNvSpPr txBox="1"/>
          <p:nvPr/>
        </p:nvSpPr>
        <p:spPr>
          <a:xfrm>
            <a:off x="157675" y="1152624"/>
            <a:ext cx="8699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Errors accumulate each cycle</a:t>
            </a:r>
          </a:p>
          <a:p>
            <a:r>
              <a:rPr lang="en-US" sz="2000" dirty="0">
                <a:latin typeface="Gill Sans MT" panose="020B0502020104020203" pitchFamily="34" charset="77"/>
              </a:rPr>
              <a:t>Eventually we have a hard time distinguishing the true base!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E905F6B-2CF8-3049-AC98-E427635D9312}"/>
              </a:ext>
            </a:extLst>
          </p:cNvPr>
          <p:cNvSpPr/>
          <p:nvPr/>
        </p:nvSpPr>
        <p:spPr>
          <a:xfrm>
            <a:off x="62945" y="5705555"/>
            <a:ext cx="4145280" cy="74168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75A1ED4-A750-BD44-91EA-3DDF90AB1415}"/>
              </a:ext>
            </a:extLst>
          </p:cNvPr>
          <p:cNvSpPr/>
          <p:nvPr/>
        </p:nvSpPr>
        <p:spPr>
          <a:xfrm>
            <a:off x="906225" y="5146267"/>
            <a:ext cx="152400" cy="91877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BD642F-ED69-AB4D-9F64-772F14ABF0F0}"/>
              </a:ext>
            </a:extLst>
          </p:cNvPr>
          <p:cNvGrpSpPr/>
          <p:nvPr/>
        </p:nvGrpSpPr>
        <p:grpSpPr>
          <a:xfrm>
            <a:off x="581105" y="5146267"/>
            <a:ext cx="152400" cy="1137921"/>
            <a:chOff x="1635760" y="5293359"/>
            <a:chExt cx="152400" cy="1137921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ABF445F-58CC-954A-A561-817A4BF9B5ED}"/>
                </a:ext>
              </a:extLst>
            </p:cNvPr>
            <p:cNvSpPr/>
            <p:nvPr/>
          </p:nvSpPr>
          <p:spPr>
            <a:xfrm>
              <a:off x="1635760" y="5293359"/>
              <a:ext cx="152400" cy="918775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E2EF01B-BE35-5542-83EA-A9D3FC476F62}"/>
                </a:ext>
              </a:extLst>
            </p:cNvPr>
            <p:cNvCxnSpPr>
              <a:endCxn id="10" idx="2"/>
            </p:cNvCxnSpPr>
            <p:nvPr/>
          </p:nvCxnSpPr>
          <p:spPr>
            <a:xfrm flipV="1">
              <a:off x="1711960" y="6212134"/>
              <a:ext cx="0" cy="2191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BD618542-588A-9048-B4E7-E329FE3217A3}"/>
              </a:ext>
            </a:extLst>
          </p:cNvPr>
          <p:cNvSpPr/>
          <p:nvPr/>
        </p:nvSpPr>
        <p:spPr>
          <a:xfrm>
            <a:off x="570945" y="4840761"/>
            <a:ext cx="172720" cy="172720"/>
          </a:xfrm>
          <a:prstGeom prst="ellipse">
            <a:avLst/>
          </a:prstGeom>
          <a:solidFill>
            <a:srgbClr val="29D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D32FF2A-C186-3642-97B1-1D12B98D2043}"/>
              </a:ext>
            </a:extLst>
          </p:cNvPr>
          <p:cNvSpPr/>
          <p:nvPr/>
        </p:nvSpPr>
        <p:spPr>
          <a:xfrm>
            <a:off x="570945" y="4563547"/>
            <a:ext cx="172720" cy="172720"/>
          </a:xfrm>
          <a:prstGeom prst="ellipse">
            <a:avLst/>
          </a:prstGeom>
          <a:solidFill>
            <a:srgbClr val="29D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B904116-D2CA-1640-ACF0-FDC1A79AD200}"/>
              </a:ext>
            </a:extLst>
          </p:cNvPr>
          <p:cNvSpPr/>
          <p:nvPr/>
        </p:nvSpPr>
        <p:spPr>
          <a:xfrm>
            <a:off x="570945" y="4270001"/>
            <a:ext cx="172720" cy="172720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CFC11B6-1F54-374B-B448-72DE074B55B6}"/>
              </a:ext>
            </a:extLst>
          </p:cNvPr>
          <p:cNvSpPr/>
          <p:nvPr/>
        </p:nvSpPr>
        <p:spPr>
          <a:xfrm>
            <a:off x="570945" y="3974655"/>
            <a:ext cx="172720" cy="1727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B1D7DF9-54D9-144F-ACF8-E2D288C7A77E}"/>
              </a:ext>
            </a:extLst>
          </p:cNvPr>
          <p:cNvSpPr/>
          <p:nvPr/>
        </p:nvSpPr>
        <p:spPr>
          <a:xfrm>
            <a:off x="570945" y="3663328"/>
            <a:ext cx="172720" cy="17272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517928A-7D88-0B4B-8C79-8D4B203775C6}"/>
              </a:ext>
            </a:extLst>
          </p:cNvPr>
          <p:cNvSpPr/>
          <p:nvPr/>
        </p:nvSpPr>
        <p:spPr>
          <a:xfrm>
            <a:off x="906225" y="3114269"/>
            <a:ext cx="152400" cy="20441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9AA9EB7-A443-2B47-B6D2-5C61D87E54F6}"/>
              </a:ext>
            </a:extLst>
          </p:cNvPr>
          <p:cNvSpPr/>
          <p:nvPr/>
        </p:nvSpPr>
        <p:spPr>
          <a:xfrm>
            <a:off x="906225" y="2210828"/>
            <a:ext cx="152400" cy="918775"/>
          </a:xfrm>
          <a:prstGeom prst="roundRect">
            <a:avLst/>
          </a:prstGeom>
          <a:solidFill>
            <a:srgbClr val="29D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26071F5-FD38-6249-807D-737B62AC13E4}"/>
              </a:ext>
            </a:extLst>
          </p:cNvPr>
          <p:cNvSpPr/>
          <p:nvPr/>
        </p:nvSpPr>
        <p:spPr>
          <a:xfrm>
            <a:off x="1805385" y="5146267"/>
            <a:ext cx="152400" cy="91877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BBDEFE4-106B-5042-B04D-36AD057BC53C}"/>
              </a:ext>
            </a:extLst>
          </p:cNvPr>
          <p:cNvGrpSpPr/>
          <p:nvPr/>
        </p:nvGrpSpPr>
        <p:grpSpPr>
          <a:xfrm>
            <a:off x="1480265" y="5146267"/>
            <a:ext cx="152400" cy="1137921"/>
            <a:chOff x="1635760" y="5293359"/>
            <a:chExt cx="152400" cy="1137921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3B3492E2-E9A1-0E4E-A222-FD5B570DADC1}"/>
                </a:ext>
              </a:extLst>
            </p:cNvPr>
            <p:cNvSpPr/>
            <p:nvPr/>
          </p:nvSpPr>
          <p:spPr>
            <a:xfrm>
              <a:off x="1635760" y="5293359"/>
              <a:ext cx="152400" cy="918775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B01E7C5-5C87-EA4C-BC60-D576D0382256}"/>
                </a:ext>
              </a:extLst>
            </p:cNvPr>
            <p:cNvCxnSpPr>
              <a:endCxn id="22" idx="2"/>
            </p:cNvCxnSpPr>
            <p:nvPr/>
          </p:nvCxnSpPr>
          <p:spPr>
            <a:xfrm flipV="1">
              <a:off x="1711960" y="6212134"/>
              <a:ext cx="0" cy="2191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AC41F1FD-F5D9-FD41-8B90-DC96A694BB22}"/>
              </a:ext>
            </a:extLst>
          </p:cNvPr>
          <p:cNvSpPr/>
          <p:nvPr/>
        </p:nvSpPr>
        <p:spPr>
          <a:xfrm>
            <a:off x="1470105" y="4840761"/>
            <a:ext cx="172720" cy="172720"/>
          </a:xfrm>
          <a:prstGeom prst="ellipse">
            <a:avLst/>
          </a:prstGeom>
          <a:solidFill>
            <a:srgbClr val="29D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887334B-A032-B447-9EDB-4CDE00CA1708}"/>
              </a:ext>
            </a:extLst>
          </p:cNvPr>
          <p:cNvSpPr/>
          <p:nvPr/>
        </p:nvSpPr>
        <p:spPr>
          <a:xfrm>
            <a:off x="1470105" y="4563547"/>
            <a:ext cx="172720" cy="172720"/>
          </a:xfrm>
          <a:prstGeom prst="ellipse">
            <a:avLst/>
          </a:prstGeom>
          <a:solidFill>
            <a:srgbClr val="29D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3D1E2C6-B43F-654B-B793-03F2353E9AD0}"/>
              </a:ext>
            </a:extLst>
          </p:cNvPr>
          <p:cNvSpPr/>
          <p:nvPr/>
        </p:nvSpPr>
        <p:spPr>
          <a:xfrm>
            <a:off x="1459945" y="4270001"/>
            <a:ext cx="172720" cy="172720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F65D5F-4D1B-E44E-807F-74A05CC5B740}"/>
              </a:ext>
            </a:extLst>
          </p:cNvPr>
          <p:cNvSpPr/>
          <p:nvPr/>
        </p:nvSpPr>
        <p:spPr>
          <a:xfrm>
            <a:off x="1459945" y="3927270"/>
            <a:ext cx="172720" cy="1727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E72918C8-77EF-E148-BB39-E17298DD75CC}"/>
              </a:ext>
            </a:extLst>
          </p:cNvPr>
          <p:cNvSpPr/>
          <p:nvPr/>
        </p:nvSpPr>
        <p:spPr>
          <a:xfrm>
            <a:off x="1805385" y="3114269"/>
            <a:ext cx="152400" cy="20441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784018F-208C-634B-B0D1-A73F55E98FF6}"/>
              </a:ext>
            </a:extLst>
          </p:cNvPr>
          <p:cNvSpPr/>
          <p:nvPr/>
        </p:nvSpPr>
        <p:spPr>
          <a:xfrm>
            <a:off x="1805385" y="2210828"/>
            <a:ext cx="152400" cy="918775"/>
          </a:xfrm>
          <a:prstGeom prst="roundRect">
            <a:avLst/>
          </a:prstGeom>
          <a:solidFill>
            <a:srgbClr val="29D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F24193F-858F-8E4F-8F95-D85E16A128DB}"/>
              </a:ext>
            </a:extLst>
          </p:cNvPr>
          <p:cNvSpPr/>
          <p:nvPr/>
        </p:nvSpPr>
        <p:spPr>
          <a:xfrm>
            <a:off x="2668984" y="5134117"/>
            <a:ext cx="152400" cy="91877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57B4138-0AE1-7940-942B-966BACC31DD6}"/>
              </a:ext>
            </a:extLst>
          </p:cNvPr>
          <p:cNvGrpSpPr/>
          <p:nvPr/>
        </p:nvGrpSpPr>
        <p:grpSpPr>
          <a:xfrm>
            <a:off x="2343864" y="5134117"/>
            <a:ext cx="152400" cy="1137921"/>
            <a:chOff x="1635760" y="5293359"/>
            <a:chExt cx="152400" cy="1137921"/>
          </a:xfrm>
        </p:grpSpPr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007FFE34-E190-1D4E-B4A3-BC69484785B4}"/>
                </a:ext>
              </a:extLst>
            </p:cNvPr>
            <p:cNvSpPr/>
            <p:nvPr/>
          </p:nvSpPr>
          <p:spPr>
            <a:xfrm>
              <a:off x="1635760" y="5293359"/>
              <a:ext cx="152400" cy="918775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BF892F6-9FE8-C24F-ACBE-5FEB1ADDB59B}"/>
                </a:ext>
              </a:extLst>
            </p:cNvPr>
            <p:cNvCxnSpPr>
              <a:endCxn id="32" idx="2"/>
            </p:cNvCxnSpPr>
            <p:nvPr/>
          </p:nvCxnSpPr>
          <p:spPr>
            <a:xfrm flipV="1">
              <a:off x="1711960" y="6212134"/>
              <a:ext cx="0" cy="2191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20CCF51E-B65A-3D43-9FD1-42A9BCE3E0FB}"/>
              </a:ext>
            </a:extLst>
          </p:cNvPr>
          <p:cNvSpPr/>
          <p:nvPr/>
        </p:nvSpPr>
        <p:spPr>
          <a:xfrm>
            <a:off x="2333704" y="4828611"/>
            <a:ext cx="172720" cy="172720"/>
          </a:xfrm>
          <a:prstGeom prst="ellipse">
            <a:avLst/>
          </a:prstGeom>
          <a:solidFill>
            <a:srgbClr val="29D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C028979-BAF2-6E4F-8C0E-512CB988BAED}"/>
              </a:ext>
            </a:extLst>
          </p:cNvPr>
          <p:cNvSpPr/>
          <p:nvPr/>
        </p:nvSpPr>
        <p:spPr>
          <a:xfrm>
            <a:off x="2333704" y="4551397"/>
            <a:ext cx="172720" cy="1727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2F07F23-5D33-384B-B7DC-55F5AEAAC46F}"/>
              </a:ext>
            </a:extLst>
          </p:cNvPr>
          <p:cNvSpPr/>
          <p:nvPr/>
        </p:nvSpPr>
        <p:spPr>
          <a:xfrm>
            <a:off x="2333704" y="4257851"/>
            <a:ext cx="172720" cy="172720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372E0A8-AE18-FD47-8714-0774B30AFEAE}"/>
              </a:ext>
            </a:extLst>
          </p:cNvPr>
          <p:cNvSpPr/>
          <p:nvPr/>
        </p:nvSpPr>
        <p:spPr>
          <a:xfrm>
            <a:off x="2333704" y="3962505"/>
            <a:ext cx="172720" cy="1727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D9807ED9-E16B-8644-804D-E27E27343CC5}"/>
              </a:ext>
            </a:extLst>
          </p:cNvPr>
          <p:cNvSpPr/>
          <p:nvPr/>
        </p:nvSpPr>
        <p:spPr>
          <a:xfrm>
            <a:off x="2668984" y="3102119"/>
            <a:ext cx="152400" cy="20441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45DCE379-76E8-D649-8A5F-4DB8927EF6A0}"/>
              </a:ext>
            </a:extLst>
          </p:cNvPr>
          <p:cNvSpPr/>
          <p:nvPr/>
        </p:nvSpPr>
        <p:spPr>
          <a:xfrm>
            <a:off x="2668984" y="2198678"/>
            <a:ext cx="152400" cy="918775"/>
          </a:xfrm>
          <a:prstGeom prst="roundRect">
            <a:avLst/>
          </a:prstGeom>
          <a:solidFill>
            <a:srgbClr val="29D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38CDC88F-962E-344B-B735-19A3E852EA36}"/>
              </a:ext>
            </a:extLst>
          </p:cNvPr>
          <p:cNvSpPr/>
          <p:nvPr/>
        </p:nvSpPr>
        <p:spPr>
          <a:xfrm>
            <a:off x="3446225" y="5121967"/>
            <a:ext cx="152400" cy="91877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AB858ED-E4CC-D04A-A723-5341DBEB4A7B}"/>
              </a:ext>
            </a:extLst>
          </p:cNvPr>
          <p:cNvGrpSpPr/>
          <p:nvPr/>
        </p:nvGrpSpPr>
        <p:grpSpPr>
          <a:xfrm>
            <a:off x="3121105" y="5121967"/>
            <a:ext cx="152400" cy="1137921"/>
            <a:chOff x="1635760" y="5293359"/>
            <a:chExt cx="152400" cy="1137921"/>
          </a:xfrm>
        </p:grpSpPr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9F5DCA1F-6FAE-2740-BA61-70DCD5D9240E}"/>
                </a:ext>
              </a:extLst>
            </p:cNvPr>
            <p:cNvSpPr/>
            <p:nvPr/>
          </p:nvSpPr>
          <p:spPr>
            <a:xfrm>
              <a:off x="1635760" y="5293359"/>
              <a:ext cx="152400" cy="918775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7BD7D8F-0C47-914A-8CF0-985C80584F62}"/>
                </a:ext>
              </a:extLst>
            </p:cNvPr>
            <p:cNvCxnSpPr>
              <a:endCxn id="42" idx="2"/>
            </p:cNvCxnSpPr>
            <p:nvPr/>
          </p:nvCxnSpPr>
          <p:spPr>
            <a:xfrm flipV="1">
              <a:off x="1711960" y="6212134"/>
              <a:ext cx="0" cy="2191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id="{FF3F2CFA-6F1A-5843-86A2-A2CE478ACC11}"/>
              </a:ext>
            </a:extLst>
          </p:cNvPr>
          <p:cNvSpPr/>
          <p:nvPr/>
        </p:nvSpPr>
        <p:spPr>
          <a:xfrm>
            <a:off x="3110945" y="4816461"/>
            <a:ext cx="172720" cy="172720"/>
          </a:xfrm>
          <a:prstGeom prst="ellipse">
            <a:avLst/>
          </a:prstGeom>
          <a:solidFill>
            <a:srgbClr val="29D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15241E1-77BA-4D43-8BFF-CADD492BB65A}"/>
              </a:ext>
            </a:extLst>
          </p:cNvPr>
          <p:cNvSpPr/>
          <p:nvPr/>
        </p:nvSpPr>
        <p:spPr>
          <a:xfrm>
            <a:off x="3110945" y="4539247"/>
            <a:ext cx="172720" cy="172720"/>
          </a:xfrm>
          <a:prstGeom prst="ellipse">
            <a:avLst/>
          </a:prstGeom>
          <a:solidFill>
            <a:srgbClr val="29D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B774197-7110-3644-954F-D1ADE9751247}"/>
              </a:ext>
            </a:extLst>
          </p:cNvPr>
          <p:cNvSpPr/>
          <p:nvPr/>
        </p:nvSpPr>
        <p:spPr>
          <a:xfrm>
            <a:off x="3110945" y="4245701"/>
            <a:ext cx="172720" cy="172720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44E2609-97F1-7941-8BE7-D16D0E7A7317}"/>
              </a:ext>
            </a:extLst>
          </p:cNvPr>
          <p:cNvSpPr/>
          <p:nvPr/>
        </p:nvSpPr>
        <p:spPr>
          <a:xfrm>
            <a:off x="3110945" y="3950355"/>
            <a:ext cx="172720" cy="1727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D918D58-A854-1749-A957-AE8D6D1260D7}"/>
              </a:ext>
            </a:extLst>
          </p:cNvPr>
          <p:cNvSpPr/>
          <p:nvPr/>
        </p:nvSpPr>
        <p:spPr>
          <a:xfrm>
            <a:off x="3110945" y="3639028"/>
            <a:ext cx="172720" cy="17272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5A5B4210-3A8D-9D4C-BA5C-435EEBE2D8E5}"/>
              </a:ext>
            </a:extLst>
          </p:cNvPr>
          <p:cNvSpPr/>
          <p:nvPr/>
        </p:nvSpPr>
        <p:spPr>
          <a:xfrm>
            <a:off x="3446225" y="3089969"/>
            <a:ext cx="152400" cy="20441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93FD0730-98B5-AD40-8CC8-F918585F459F}"/>
              </a:ext>
            </a:extLst>
          </p:cNvPr>
          <p:cNvSpPr/>
          <p:nvPr/>
        </p:nvSpPr>
        <p:spPr>
          <a:xfrm>
            <a:off x="3446225" y="2186528"/>
            <a:ext cx="152400" cy="918775"/>
          </a:xfrm>
          <a:prstGeom prst="roundRect">
            <a:avLst/>
          </a:prstGeom>
          <a:solidFill>
            <a:srgbClr val="29D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AA1380B-2BC9-254E-A4D3-304B4D685C8B}"/>
              </a:ext>
            </a:extLst>
          </p:cNvPr>
          <p:cNvGrpSpPr/>
          <p:nvPr/>
        </p:nvGrpSpPr>
        <p:grpSpPr>
          <a:xfrm>
            <a:off x="4281201" y="1981336"/>
            <a:ext cx="4968240" cy="3790167"/>
            <a:chOff x="6187440" y="2062480"/>
            <a:chExt cx="4968240" cy="379016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1DDCAE0-DACA-204D-AC21-8ACEB87CA23A}"/>
                </a:ext>
              </a:extLst>
            </p:cNvPr>
            <p:cNvSpPr/>
            <p:nvPr/>
          </p:nvSpPr>
          <p:spPr>
            <a:xfrm>
              <a:off x="6187440" y="2062480"/>
              <a:ext cx="4968240" cy="3790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B41A4F2-3FF1-C84D-BBC9-82C853FD56DB}"/>
                </a:ext>
              </a:extLst>
            </p:cNvPr>
            <p:cNvSpPr txBox="1"/>
            <p:nvPr/>
          </p:nvSpPr>
          <p:spPr>
            <a:xfrm rot="16200000">
              <a:off x="5378773" y="3601926"/>
              <a:ext cx="22785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Fluorescence intensity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0FECC2B-95BC-3747-A52D-EB2BD7B5EEFA}"/>
                </a:ext>
              </a:extLst>
            </p:cNvPr>
            <p:cNvCxnSpPr/>
            <p:nvPr/>
          </p:nvCxnSpPr>
          <p:spPr>
            <a:xfrm>
              <a:off x="6841813" y="2267672"/>
              <a:ext cx="0" cy="303784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F04A24A-A2DA-CF44-B800-0751C009A9FF}"/>
                </a:ext>
              </a:extLst>
            </p:cNvPr>
            <p:cNvCxnSpPr/>
            <p:nvPr/>
          </p:nvCxnSpPr>
          <p:spPr>
            <a:xfrm>
              <a:off x="6821493" y="5315672"/>
              <a:ext cx="394208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11AEC2B-9F39-534B-BC0D-26A9D4579BFC}"/>
                </a:ext>
              </a:extLst>
            </p:cNvPr>
            <p:cNvSpPr txBox="1"/>
            <p:nvPr/>
          </p:nvSpPr>
          <p:spPr>
            <a:xfrm>
              <a:off x="7380293" y="5447752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CD980CC-3C22-614E-9C8F-1310695A3BD5}"/>
                </a:ext>
              </a:extLst>
            </p:cNvPr>
            <p:cNvSpPr txBox="1"/>
            <p:nvPr/>
          </p:nvSpPr>
          <p:spPr>
            <a:xfrm>
              <a:off x="8312387" y="5447752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006AE84-940F-AC46-B0D6-6CAA139113D3}"/>
                </a:ext>
              </a:extLst>
            </p:cNvPr>
            <p:cNvSpPr txBox="1"/>
            <p:nvPr/>
          </p:nvSpPr>
          <p:spPr>
            <a:xfrm>
              <a:off x="9244481" y="5447752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70AFE91-DCB0-EB4F-851F-18B5554F4E9F}"/>
                </a:ext>
              </a:extLst>
            </p:cNvPr>
            <p:cNvSpPr txBox="1"/>
            <p:nvPr/>
          </p:nvSpPr>
          <p:spPr>
            <a:xfrm>
              <a:off x="10189398" y="5447752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8DAA8D2-F570-A14A-86EE-5584F0C76CAD}"/>
                </a:ext>
              </a:extLst>
            </p:cNvPr>
            <p:cNvSpPr/>
            <p:nvPr/>
          </p:nvSpPr>
          <p:spPr>
            <a:xfrm>
              <a:off x="7380293" y="2647306"/>
              <a:ext cx="317716" cy="2658206"/>
            </a:xfrm>
            <a:prstGeom prst="rect">
              <a:avLst/>
            </a:prstGeom>
            <a:solidFill>
              <a:srgbClr val="29D5E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A514CDB-F9D3-FE4B-8CB9-3D5FCF763ABF}"/>
                </a:ext>
              </a:extLst>
            </p:cNvPr>
            <p:cNvSpPr/>
            <p:nvPr/>
          </p:nvSpPr>
          <p:spPr>
            <a:xfrm>
              <a:off x="8322472" y="5183592"/>
              <a:ext cx="317716" cy="121919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8A33174-B4FB-E74E-A180-22CEC9C7B8B8}"/>
                </a:ext>
              </a:extLst>
            </p:cNvPr>
            <p:cNvSpPr/>
            <p:nvPr/>
          </p:nvSpPr>
          <p:spPr>
            <a:xfrm>
              <a:off x="9235459" y="5183590"/>
              <a:ext cx="317716" cy="121919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9029DD05-8119-8840-9BD0-566B64C55AE7}"/>
                </a:ext>
              </a:extLst>
            </p:cNvPr>
            <p:cNvSpPr/>
            <p:nvPr/>
          </p:nvSpPr>
          <p:spPr>
            <a:xfrm>
              <a:off x="10180320" y="5183589"/>
              <a:ext cx="317716" cy="1219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DE27AEF-BBE2-344C-BDB3-050AC5F3745C}"/>
              </a:ext>
            </a:extLst>
          </p:cNvPr>
          <p:cNvGrpSpPr/>
          <p:nvPr/>
        </p:nvGrpSpPr>
        <p:grpSpPr>
          <a:xfrm>
            <a:off x="4281201" y="1981336"/>
            <a:ext cx="4968240" cy="3790167"/>
            <a:chOff x="6187440" y="2062480"/>
            <a:chExt cx="4968240" cy="3790167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7323BC8-5934-2F43-9532-9CC6A0AA77CE}"/>
                </a:ext>
              </a:extLst>
            </p:cNvPr>
            <p:cNvSpPr/>
            <p:nvPr/>
          </p:nvSpPr>
          <p:spPr>
            <a:xfrm>
              <a:off x="6187440" y="2062480"/>
              <a:ext cx="4968240" cy="3790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A863EC5-C6C9-1D42-A8F8-FC8A5E8BE489}"/>
                </a:ext>
              </a:extLst>
            </p:cNvPr>
            <p:cNvSpPr txBox="1"/>
            <p:nvPr/>
          </p:nvSpPr>
          <p:spPr>
            <a:xfrm rot="16200000">
              <a:off x="5378773" y="3601926"/>
              <a:ext cx="22785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Fluorescence intensity</a:t>
              </a: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28B3E9D8-154E-8D40-84A6-3D121513794A}"/>
                </a:ext>
              </a:extLst>
            </p:cNvPr>
            <p:cNvCxnSpPr/>
            <p:nvPr/>
          </p:nvCxnSpPr>
          <p:spPr>
            <a:xfrm>
              <a:off x="6841813" y="2267672"/>
              <a:ext cx="0" cy="303784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838ABF0-ED80-9942-AE6E-5339F4CC9144}"/>
                </a:ext>
              </a:extLst>
            </p:cNvPr>
            <p:cNvCxnSpPr/>
            <p:nvPr/>
          </p:nvCxnSpPr>
          <p:spPr>
            <a:xfrm>
              <a:off x="6821493" y="5315672"/>
              <a:ext cx="394208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427A209-19C1-E44E-A935-90EE0ADD81F6}"/>
                </a:ext>
              </a:extLst>
            </p:cNvPr>
            <p:cNvSpPr txBox="1"/>
            <p:nvPr/>
          </p:nvSpPr>
          <p:spPr>
            <a:xfrm>
              <a:off x="7380293" y="5447752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66E38C3-409E-6943-8E7C-285591A2BCBB}"/>
                </a:ext>
              </a:extLst>
            </p:cNvPr>
            <p:cNvSpPr txBox="1"/>
            <p:nvPr/>
          </p:nvSpPr>
          <p:spPr>
            <a:xfrm>
              <a:off x="8312387" y="5447752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516B0FB-BC94-4944-BAB5-544C703B7914}"/>
                </a:ext>
              </a:extLst>
            </p:cNvPr>
            <p:cNvSpPr txBox="1"/>
            <p:nvPr/>
          </p:nvSpPr>
          <p:spPr>
            <a:xfrm>
              <a:off x="9244481" y="5447752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8D538992-DE9E-A84A-8643-09E4ADF91A76}"/>
                </a:ext>
              </a:extLst>
            </p:cNvPr>
            <p:cNvSpPr txBox="1"/>
            <p:nvPr/>
          </p:nvSpPr>
          <p:spPr>
            <a:xfrm>
              <a:off x="10189398" y="5447752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4F4F5AAB-0C38-7F41-A0F5-E98343324ABF}"/>
                </a:ext>
              </a:extLst>
            </p:cNvPr>
            <p:cNvSpPr/>
            <p:nvPr/>
          </p:nvSpPr>
          <p:spPr>
            <a:xfrm>
              <a:off x="7380293" y="2647306"/>
              <a:ext cx="317716" cy="2658206"/>
            </a:xfrm>
            <a:prstGeom prst="rect">
              <a:avLst/>
            </a:prstGeom>
            <a:solidFill>
              <a:srgbClr val="29D5E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722C0D54-3A39-8748-BE80-3148C2503DF7}"/>
                </a:ext>
              </a:extLst>
            </p:cNvPr>
            <p:cNvSpPr/>
            <p:nvPr/>
          </p:nvSpPr>
          <p:spPr>
            <a:xfrm>
              <a:off x="8322472" y="5183592"/>
              <a:ext cx="317716" cy="121919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0359837F-EF54-3341-AA27-A013C26280B9}"/>
                </a:ext>
              </a:extLst>
            </p:cNvPr>
            <p:cNvSpPr/>
            <p:nvPr/>
          </p:nvSpPr>
          <p:spPr>
            <a:xfrm>
              <a:off x="9235459" y="5183590"/>
              <a:ext cx="317716" cy="121919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04F690BE-F19E-EA49-8EFA-ABB3704B03C7}"/>
                </a:ext>
              </a:extLst>
            </p:cNvPr>
            <p:cNvSpPr/>
            <p:nvPr/>
          </p:nvSpPr>
          <p:spPr>
            <a:xfrm>
              <a:off x="10180320" y="4678287"/>
              <a:ext cx="317716" cy="62722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7722B7B-E61B-4943-B12F-7C451D803074}"/>
              </a:ext>
            </a:extLst>
          </p:cNvPr>
          <p:cNvGrpSpPr/>
          <p:nvPr/>
        </p:nvGrpSpPr>
        <p:grpSpPr>
          <a:xfrm>
            <a:off x="4281201" y="1981336"/>
            <a:ext cx="4968240" cy="3790167"/>
            <a:chOff x="6187440" y="2062480"/>
            <a:chExt cx="4968240" cy="3790167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B8F211A5-E0CE-8C4F-818A-04FFF77620DC}"/>
                </a:ext>
              </a:extLst>
            </p:cNvPr>
            <p:cNvSpPr/>
            <p:nvPr/>
          </p:nvSpPr>
          <p:spPr>
            <a:xfrm>
              <a:off x="6187440" y="2062480"/>
              <a:ext cx="4968240" cy="3790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14528DF-7960-0641-9A5F-18B709EB354A}"/>
                </a:ext>
              </a:extLst>
            </p:cNvPr>
            <p:cNvSpPr txBox="1"/>
            <p:nvPr/>
          </p:nvSpPr>
          <p:spPr>
            <a:xfrm rot="16200000">
              <a:off x="5378773" y="3601926"/>
              <a:ext cx="22785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Fluorescence intensity</a:t>
              </a: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1118B08E-C75D-A44F-83C2-D396FBBD366C}"/>
                </a:ext>
              </a:extLst>
            </p:cNvPr>
            <p:cNvCxnSpPr/>
            <p:nvPr/>
          </p:nvCxnSpPr>
          <p:spPr>
            <a:xfrm>
              <a:off x="6841813" y="2267672"/>
              <a:ext cx="0" cy="303784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14D3671D-0CF1-A84A-8798-18398921151C}"/>
                </a:ext>
              </a:extLst>
            </p:cNvPr>
            <p:cNvCxnSpPr/>
            <p:nvPr/>
          </p:nvCxnSpPr>
          <p:spPr>
            <a:xfrm>
              <a:off x="6821493" y="5315672"/>
              <a:ext cx="394208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586F844-0934-1147-A860-0A6C95DF77E3}"/>
                </a:ext>
              </a:extLst>
            </p:cNvPr>
            <p:cNvSpPr txBox="1"/>
            <p:nvPr/>
          </p:nvSpPr>
          <p:spPr>
            <a:xfrm>
              <a:off x="7380293" y="5447752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E17D26DE-A055-4D4F-AE15-EFDCAA77503A}"/>
                </a:ext>
              </a:extLst>
            </p:cNvPr>
            <p:cNvSpPr txBox="1"/>
            <p:nvPr/>
          </p:nvSpPr>
          <p:spPr>
            <a:xfrm>
              <a:off x="8312387" y="5447752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751AF2E6-1D86-1142-B6D6-D19AB0ADEC98}"/>
                </a:ext>
              </a:extLst>
            </p:cNvPr>
            <p:cNvSpPr txBox="1"/>
            <p:nvPr/>
          </p:nvSpPr>
          <p:spPr>
            <a:xfrm>
              <a:off x="9244481" y="5447752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A38A0D46-E1DF-AA4A-9A63-E58CD2009A34}"/>
                </a:ext>
              </a:extLst>
            </p:cNvPr>
            <p:cNvSpPr txBox="1"/>
            <p:nvPr/>
          </p:nvSpPr>
          <p:spPr>
            <a:xfrm>
              <a:off x="10189398" y="5447752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5070D524-80C0-1B4B-B5B1-43DA5A476A1B}"/>
                </a:ext>
              </a:extLst>
            </p:cNvPr>
            <p:cNvSpPr/>
            <p:nvPr/>
          </p:nvSpPr>
          <p:spPr>
            <a:xfrm>
              <a:off x="7380293" y="5161512"/>
              <a:ext cx="317716" cy="144000"/>
            </a:xfrm>
            <a:prstGeom prst="rect">
              <a:avLst/>
            </a:prstGeom>
            <a:solidFill>
              <a:srgbClr val="29D5E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45144875-AAA6-1149-936A-578FF3CD4565}"/>
                </a:ext>
              </a:extLst>
            </p:cNvPr>
            <p:cNvSpPr/>
            <p:nvPr/>
          </p:nvSpPr>
          <p:spPr>
            <a:xfrm>
              <a:off x="8322472" y="3449346"/>
              <a:ext cx="317716" cy="1856165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5313A10B-FA91-8247-8135-584E658E2732}"/>
                </a:ext>
              </a:extLst>
            </p:cNvPr>
            <p:cNvSpPr/>
            <p:nvPr/>
          </p:nvSpPr>
          <p:spPr>
            <a:xfrm>
              <a:off x="9235459" y="5183590"/>
              <a:ext cx="317716" cy="121919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1F399EB0-B87F-8943-B8B4-A97D3CC28E72}"/>
                </a:ext>
              </a:extLst>
            </p:cNvPr>
            <p:cNvSpPr/>
            <p:nvPr/>
          </p:nvSpPr>
          <p:spPr>
            <a:xfrm>
              <a:off x="10180320" y="5183589"/>
              <a:ext cx="317716" cy="1219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B03DF98F-C61F-814F-BFF6-5F5354250AA1}"/>
              </a:ext>
            </a:extLst>
          </p:cNvPr>
          <p:cNvGrpSpPr/>
          <p:nvPr/>
        </p:nvGrpSpPr>
        <p:grpSpPr>
          <a:xfrm>
            <a:off x="4281201" y="1981336"/>
            <a:ext cx="4968240" cy="3790167"/>
            <a:chOff x="6187440" y="2062480"/>
            <a:chExt cx="4968240" cy="3790167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6F41EB35-74F7-EE44-9CCA-4D10DF7D0FCD}"/>
                </a:ext>
              </a:extLst>
            </p:cNvPr>
            <p:cNvSpPr/>
            <p:nvPr/>
          </p:nvSpPr>
          <p:spPr>
            <a:xfrm>
              <a:off x="6187440" y="2062480"/>
              <a:ext cx="4968240" cy="3790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BAC9175-C5CD-0C4C-B760-967EEE44F0D1}"/>
                </a:ext>
              </a:extLst>
            </p:cNvPr>
            <p:cNvSpPr txBox="1"/>
            <p:nvPr/>
          </p:nvSpPr>
          <p:spPr>
            <a:xfrm rot="16200000">
              <a:off x="5378773" y="3601926"/>
              <a:ext cx="22785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Fluorescence intensity</a:t>
              </a:r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3C0847B5-59F8-8641-9469-A65EB3CAC256}"/>
                </a:ext>
              </a:extLst>
            </p:cNvPr>
            <p:cNvCxnSpPr/>
            <p:nvPr/>
          </p:nvCxnSpPr>
          <p:spPr>
            <a:xfrm>
              <a:off x="6841813" y="2267672"/>
              <a:ext cx="0" cy="303784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2591C0AA-79C3-A845-B417-A42CFC86CEBF}"/>
                </a:ext>
              </a:extLst>
            </p:cNvPr>
            <p:cNvCxnSpPr/>
            <p:nvPr/>
          </p:nvCxnSpPr>
          <p:spPr>
            <a:xfrm>
              <a:off x="6821493" y="5315672"/>
              <a:ext cx="394208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C51DACC4-F950-7F4E-A235-74CA3ABE40E1}"/>
                </a:ext>
              </a:extLst>
            </p:cNvPr>
            <p:cNvSpPr txBox="1"/>
            <p:nvPr/>
          </p:nvSpPr>
          <p:spPr>
            <a:xfrm>
              <a:off x="7380293" y="5447752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5ADAD148-DD93-3948-9347-7427A3E0FB55}"/>
                </a:ext>
              </a:extLst>
            </p:cNvPr>
            <p:cNvSpPr txBox="1"/>
            <p:nvPr/>
          </p:nvSpPr>
          <p:spPr>
            <a:xfrm>
              <a:off x="8312387" y="5447752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E7B80C96-0F9F-8F43-91B7-990D4DCF0385}"/>
                </a:ext>
              </a:extLst>
            </p:cNvPr>
            <p:cNvSpPr txBox="1"/>
            <p:nvPr/>
          </p:nvSpPr>
          <p:spPr>
            <a:xfrm>
              <a:off x="9244481" y="5447752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61327094-FCC9-8F48-9DD3-E50C608E5826}"/>
                </a:ext>
              </a:extLst>
            </p:cNvPr>
            <p:cNvSpPr txBox="1"/>
            <p:nvPr/>
          </p:nvSpPr>
          <p:spPr>
            <a:xfrm>
              <a:off x="10189398" y="5447752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FBEFA32D-86E2-1B42-A94B-72011FA33CD1}"/>
                </a:ext>
              </a:extLst>
            </p:cNvPr>
            <p:cNvSpPr/>
            <p:nvPr/>
          </p:nvSpPr>
          <p:spPr>
            <a:xfrm>
              <a:off x="7380293" y="5161512"/>
              <a:ext cx="317716" cy="144000"/>
            </a:xfrm>
            <a:prstGeom prst="rect">
              <a:avLst/>
            </a:prstGeom>
            <a:solidFill>
              <a:srgbClr val="29D5E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E748B0B4-EFB0-EB4B-BF30-140E6FAB6BB9}"/>
                </a:ext>
              </a:extLst>
            </p:cNvPr>
            <p:cNvSpPr/>
            <p:nvPr/>
          </p:nvSpPr>
          <p:spPr>
            <a:xfrm>
              <a:off x="8322472" y="4506494"/>
              <a:ext cx="317716" cy="799017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CC9C0873-C118-E94D-85AD-84A6B0F1AABD}"/>
                </a:ext>
              </a:extLst>
            </p:cNvPr>
            <p:cNvSpPr/>
            <p:nvPr/>
          </p:nvSpPr>
          <p:spPr>
            <a:xfrm>
              <a:off x="9235459" y="5183590"/>
              <a:ext cx="317716" cy="121919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5808898F-99D9-DA4F-8308-89779DE3ABCB}"/>
                </a:ext>
              </a:extLst>
            </p:cNvPr>
            <p:cNvSpPr/>
            <p:nvPr/>
          </p:nvSpPr>
          <p:spPr>
            <a:xfrm>
              <a:off x="10180320" y="4329503"/>
              <a:ext cx="317716" cy="97600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C2363649-7B62-A747-BA78-CCC501C3817B}"/>
              </a:ext>
            </a:extLst>
          </p:cNvPr>
          <p:cNvGrpSpPr/>
          <p:nvPr/>
        </p:nvGrpSpPr>
        <p:grpSpPr>
          <a:xfrm>
            <a:off x="4281201" y="1981336"/>
            <a:ext cx="4968240" cy="3790167"/>
            <a:chOff x="6187440" y="2062480"/>
            <a:chExt cx="4968240" cy="3790167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268E25B3-27E5-3F42-9AB5-D98327C36B06}"/>
                </a:ext>
              </a:extLst>
            </p:cNvPr>
            <p:cNvSpPr/>
            <p:nvPr/>
          </p:nvSpPr>
          <p:spPr>
            <a:xfrm>
              <a:off x="6187440" y="2062480"/>
              <a:ext cx="4968240" cy="3790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846DAC61-F350-2042-8503-BFBD1D27BD71}"/>
                </a:ext>
              </a:extLst>
            </p:cNvPr>
            <p:cNvSpPr txBox="1"/>
            <p:nvPr/>
          </p:nvSpPr>
          <p:spPr>
            <a:xfrm rot="16200000">
              <a:off x="5378773" y="3601926"/>
              <a:ext cx="22785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Fluorescence intensity</a:t>
              </a:r>
            </a:p>
          </p:txBody>
        </p: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BCF5DC85-EEDE-CC42-97EF-BD3B082A32B8}"/>
                </a:ext>
              </a:extLst>
            </p:cNvPr>
            <p:cNvCxnSpPr/>
            <p:nvPr/>
          </p:nvCxnSpPr>
          <p:spPr>
            <a:xfrm>
              <a:off x="6841813" y="2267672"/>
              <a:ext cx="0" cy="303784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023825B-03AB-E34B-B23E-1962A3BEA70D}"/>
                </a:ext>
              </a:extLst>
            </p:cNvPr>
            <p:cNvCxnSpPr/>
            <p:nvPr/>
          </p:nvCxnSpPr>
          <p:spPr>
            <a:xfrm>
              <a:off x="6821493" y="5315672"/>
              <a:ext cx="394208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874018F7-6EC3-734F-BD58-B5F427C6534F}"/>
                </a:ext>
              </a:extLst>
            </p:cNvPr>
            <p:cNvSpPr txBox="1"/>
            <p:nvPr/>
          </p:nvSpPr>
          <p:spPr>
            <a:xfrm>
              <a:off x="7380293" y="5447752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46FDA6B8-CD78-D645-9D47-127809C1E661}"/>
                </a:ext>
              </a:extLst>
            </p:cNvPr>
            <p:cNvSpPr txBox="1"/>
            <p:nvPr/>
          </p:nvSpPr>
          <p:spPr>
            <a:xfrm>
              <a:off x="8312387" y="5447752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424075F-F273-3846-923A-42D2C87EC10D}"/>
                </a:ext>
              </a:extLst>
            </p:cNvPr>
            <p:cNvSpPr txBox="1"/>
            <p:nvPr/>
          </p:nvSpPr>
          <p:spPr>
            <a:xfrm>
              <a:off x="9244481" y="5447752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564B730C-E4ED-2D43-95DB-92DC1D705E05}"/>
                </a:ext>
              </a:extLst>
            </p:cNvPr>
            <p:cNvSpPr txBox="1"/>
            <p:nvPr/>
          </p:nvSpPr>
          <p:spPr>
            <a:xfrm>
              <a:off x="10189398" y="5447752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6DB8EE09-F295-8541-BECB-A46A67E7964B}"/>
                </a:ext>
              </a:extLst>
            </p:cNvPr>
            <p:cNvSpPr/>
            <p:nvPr/>
          </p:nvSpPr>
          <p:spPr>
            <a:xfrm>
              <a:off x="7380293" y="5161512"/>
              <a:ext cx="317716" cy="144000"/>
            </a:xfrm>
            <a:prstGeom prst="rect">
              <a:avLst/>
            </a:prstGeom>
            <a:solidFill>
              <a:srgbClr val="29D5E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9A30DC35-DD4D-7449-937A-6B7B473CDF25}"/>
                </a:ext>
              </a:extLst>
            </p:cNvPr>
            <p:cNvSpPr/>
            <p:nvPr/>
          </p:nvSpPr>
          <p:spPr>
            <a:xfrm>
              <a:off x="8322472" y="5158189"/>
              <a:ext cx="317716" cy="147322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5B0BD1E1-57A2-F34E-917E-E35F3AA0C5BA}"/>
                </a:ext>
              </a:extLst>
            </p:cNvPr>
            <p:cNvSpPr/>
            <p:nvPr/>
          </p:nvSpPr>
          <p:spPr>
            <a:xfrm>
              <a:off x="9235459" y="4319342"/>
              <a:ext cx="317716" cy="986167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E4CEC8DE-EFA8-D744-BBA8-006AB4285287}"/>
                </a:ext>
              </a:extLst>
            </p:cNvPr>
            <p:cNvSpPr/>
            <p:nvPr/>
          </p:nvSpPr>
          <p:spPr>
            <a:xfrm>
              <a:off x="10180320" y="4329503"/>
              <a:ext cx="317716" cy="97600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666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 animBg="1"/>
      <p:bldP spid="24" grpId="0" animBg="1"/>
      <p:bldP spid="25" grpId="0" animBg="1"/>
      <p:bldP spid="26" grpId="0" animBg="1"/>
      <p:bldP spid="27" grpId="0" animBg="1"/>
      <p:bldP spid="34" grpId="0" animBg="1"/>
      <p:bldP spid="35" grpId="0" animBg="1"/>
      <p:bldP spid="36" grpId="0" animBg="1"/>
      <p:bldP spid="37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Quality scores and read length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BA39F4-6EA9-C244-9D48-57C360AB04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59"/>
          <a:stretch/>
        </p:blipFill>
        <p:spPr>
          <a:xfrm>
            <a:off x="1720477" y="1490516"/>
            <a:ext cx="5579965" cy="39218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FCC003-562C-7A4B-B733-AE1717839068}"/>
              </a:ext>
            </a:extLst>
          </p:cNvPr>
          <p:cNvSpPr txBox="1"/>
          <p:nvPr/>
        </p:nvSpPr>
        <p:spPr>
          <a:xfrm>
            <a:off x="3048648" y="5412382"/>
            <a:ext cx="2923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Read position (cycle number)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52C14E-EE66-5C43-B726-6310B4367CD8}"/>
              </a:ext>
            </a:extLst>
          </p:cNvPr>
          <p:cNvSpPr txBox="1"/>
          <p:nvPr/>
        </p:nvSpPr>
        <p:spPr>
          <a:xfrm rot="16200000">
            <a:off x="893648" y="3167270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Base quality</a:t>
            </a:r>
          </a:p>
        </p:txBody>
      </p:sp>
    </p:spTree>
    <p:extLst>
      <p:ext uri="{BB962C8B-B14F-4D97-AF65-F5344CB8AC3E}">
        <p14:creationId xmlns:p14="http://schemas.microsoft.com/office/powerpoint/2010/main" val="986398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2483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5400" dirty="0">
                <a:latin typeface="Gill Sans"/>
                <a:cs typeface="Gill Sans"/>
              </a:rPr>
              <a:t>Intro to NGS</a:t>
            </a:r>
          </a:p>
        </p:txBody>
      </p:sp>
    </p:spTree>
    <p:extLst>
      <p:ext uri="{BB962C8B-B14F-4D97-AF65-F5344CB8AC3E}">
        <p14:creationId xmlns:p14="http://schemas.microsoft.com/office/powerpoint/2010/main" val="16908624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Sources of error and bias in NGS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319C6B-E7D4-3E4E-9C7B-5CBD13A85D85}"/>
              </a:ext>
            </a:extLst>
          </p:cNvPr>
          <p:cNvSpPr txBox="1"/>
          <p:nvPr/>
        </p:nvSpPr>
        <p:spPr>
          <a:xfrm>
            <a:off x="394715" y="1268788"/>
            <a:ext cx="835456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“Upstream” errors: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"/>
                <a:cs typeface="Gill Sans"/>
              </a:rPr>
              <a:t>Contamination of sample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"/>
                <a:cs typeface="Gill Sans"/>
              </a:rPr>
              <a:t>Too many “primer dimers”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"/>
                <a:cs typeface="Gill Sans"/>
              </a:rPr>
              <a:t>Errors introduced during PCR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"/>
                <a:cs typeface="Gill Sans"/>
              </a:rPr>
              <a:t>Mutations (e.g. SNPs or indels)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"/>
                <a:cs typeface="Gill Sans"/>
              </a:rPr>
              <a:t>GC bias (could get dropout of very rich GC regions)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latin typeface="Gill Sans"/>
              <a:cs typeface="Gill Sans"/>
            </a:endParaRPr>
          </a:p>
          <a:p>
            <a:r>
              <a:rPr lang="en-US" sz="2400" b="1" dirty="0">
                <a:latin typeface="Gill Sans"/>
                <a:cs typeface="Gill Sans"/>
              </a:rPr>
              <a:t>“Sequencing” errors: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"/>
                <a:cs typeface="Gill Sans"/>
              </a:rPr>
              <a:t>Illumina per-base error rate usually &lt;1%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"/>
                <a:cs typeface="Gill Sans"/>
              </a:rPr>
              <a:t>Errors still common at complex rations (e.g. TTTTTTT, GGGGGGG)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Gill Sans"/>
              <a:cs typeface="Gill Sans"/>
            </a:endParaRPr>
          </a:p>
          <a:p>
            <a:r>
              <a:rPr lang="en-US" sz="2400" b="1" dirty="0">
                <a:latin typeface="Gill Sans"/>
                <a:cs typeface="Gill Sans"/>
              </a:rPr>
              <a:t>“Analysis” errors: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"/>
                <a:cs typeface="Gill Sans"/>
              </a:rPr>
              <a:t>Lots of stuff can go wrong </a:t>
            </a:r>
            <a:r>
              <a:rPr lang="en-US" sz="2400" dirty="0">
                <a:latin typeface="Gill Sans"/>
                <a:cs typeface="Gill Sans"/>
                <a:sym typeface="Wingdings" pitchFamily="2" charset="2"/>
              </a:rPr>
              <a:t> We’ll see some examples later.</a:t>
            </a:r>
            <a:endParaRPr lang="en-US" sz="24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512005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Types of NGS experiments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4433" y="1502964"/>
            <a:ext cx="8354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Whole genome sequencing (WGS) </a:t>
            </a:r>
            <a:r>
              <a:rPr lang="en-US" sz="2400" dirty="0">
                <a:latin typeface="Gill Sans"/>
                <a:cs typeface="Gill Sans"/>
              </a:rPr>
              <a:t> - unbiased sequencing of all genomic DNA</a:t>
            </a:r>
            <a:endParaRPr lang="en-US" sz="2400" b="1" dirty="0"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4433" y="2552481"/>
            <a:ext cx="7305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Targeted sequencing </a:t>
            </a:r>
            <a:r>
              <a:rPr lang="en-US" sz="2400" dirty="0">
                <a:latin typeface="Gill Sans"/>
                <a:cs typeface="Gill Sans"/>
              </a:rPr>
              <a:t> - sequence after enriching for a certain target  area </a:t>
            </a:r>
            <a:endParaRPr lang="en-US" sz="2400" b="1" dirty="0">
              <a:latin typeface="Gill Sans"/>
              <a:cs typeface="Gill San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96828" y="3590734"/>
            <a:ext cx="6967967" cy="11650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22600" y="3383478"/>
            <a:ext cx="1048690" cy="48461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04382" y="3383478"/>
            <a:ext cx="744813" cy="48461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177469" y="3383478"/>
            <a:ext cx="744813" cy="48461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6443622" y="3972951"/>
            <a:ext cx="209738" cy="25631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4160729" y="3997191"/>
            <a:ext cx="209738" cy="25631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2296391" y="3972951"/>
            <a:ext cx="209738" cy="25631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54433" y="4429211"/>
            <a:ext cx="7305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Exome sequencing (WES) </a:t>
            </a:r>
            <a:r>
              <a:rPr lang="en-US" sz="2400" dirty="0">
                <a:latin typeface="Gill Sans"/>
                <a:cs typeface="Gill Sans"/>
              </a:rPr>
              <a:t> - targeted sequencing of only protein coding regions. Advantages? Disadvantages?</a:t>
            </a:r>
            <a:endParaRPr lang="en-US" sz="2400" b="1" dirty="0">
              <a:latin typeface="Gill Sans"/>
              <a:cs typeface="Gill San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4433" y="5828256"/>
            <a:ext cx="7305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“OMICS” experiments </a:t>
            </a:r>
            <a:r>
              <a:rPr lang="en-US" sz="2400" dirty="0">
                <a:latin typeface="Gill Sans"/>
                <a:cs typeface="Gill Sans"/>
              </a:rPr>
              <a:t>– e.g. </a:t>
            </a:r>
            <a:r>
              <a:rPr lang="en-US" sz="2400" dirty="0" err="1">
                <a:latin typeface="Gill Sans"/>
                <a:cs typeface="Gill Sans"/>
              </a:rPr>
              <a:t>RNAseq</a:t>
            </a:r>
            <a:r>
              <a:rPr lang="en-US" sz="2400" dirty="0">
                <a:latin typeface="Gill Sans"/>
                <a:cs typeface="Gill Sans"/>
              </a:rPr>
              <a:t>, </a:t>
            </a:r>
            <a:r>
              <a:rPr lang="en-US" sz="2400" dirty="0" err="1">
                <a:latin typeface="Gill Sans"/>
                <a:cs typeface="Gill Sans"/>
              </a:rPr>
              <a:t>ChIP-seq</a:t>
            </a:r>
            <a:r>
              <a:rPr lang="en-US" sz="2400" dirty="0">
                <a:latin typeface="Gill Sans"/>
                <a:cs typeface="Gill Sans"/>
              </a:rPr>
              <a:t>, </a:t>
            </a:r>
            <a:r>
              <a:rPr lang="en-US" sz="2400" dirty="0" err="1">
                <a:latin typeface="Gill Sans"/>
                <a:cs typeface="Gill Sans"/>
              </a:rPr>
              <a:t>DNAseI-seq</a:t>
            </a:r>
            <a:endParaRPr lang="en-US" sz="2400" b="1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78093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7" grpId="1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Typical NGS datasets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BA01B2-95E8-F145-A4BA-5203642F9915}"/>
              </a:ext>
            </a:extLst>
          </p:cNvPr>
          <p:cNvSpPr txBox="1"/>
          <p:nvPr/>
        </p:nvSpPr>
        <p:spPr>
          <a:xfrm>
            <a:off x="264635" y="3011474"/>
            <a:ext cx="422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Modern-day </a:t>
            </a:r>
            <a:r>
              <a:rPr lang="en-US" b="1" dirty="0" err="1">
                <a:latin typeface="Gill Sans"/>
                <a:cs typeface="Gill Sans"/>
              </a:rPr>
              <a:t>Illumina</a:t>
            </a:r>
            <a:r>
              <a:rPr lang="en-US" b="1" dirty="0">
                <a:latin typeface="Gill Sans"/>
                <a:cs typeface="Gill Sans"/>
              </a:rPr>
              <a:t> read lengths: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161971-D875-754F-B601-2844439BE6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16" r="27988"/>
          <a:stretch/>
        </p:blipFill>
        <p:spPr>
          <a:xfrm>
            <a:off x="1127219" y="3573524"/>
            <a:ext cx="717113" cy="7939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CD6EAA-729F-444E-AFA2-972CF4366E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04" r="17772"/>
          <a:stretch/>
        </p:blipFill>
        <p:spPr>
          <a:xfrm>
            <a:off x="899594" y="4482693"/>
            <a:ext cx="1186054" cy="8813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4EB039-74B4-6E40-9489-CB1D87742E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925" r="24955"/>
          <a:stretch/>
        </p:blipFill>
        <p:spPr>
          <a:xfrm>
            <a:off x="1113529" y="5529177"/>
            <a:ext cx="754762" cy="7822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563769-451E-6841-8569-8A30A218B472}"/>
              </a:ext>
            </a:extLst>
          </p:cNvPr>
          <p:cNvSpPr txBox="1"/>
          <p:nvPr/>
        </p:nvSpPr>
        <p:spPr>
          <a:xfrm>
            <a:off x="2289314" y="3732468"/>
            <a:ext cx="2006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"/>
                <a:cs typeface="Gill Sans"/>
              </a:rPr>
              <a:t>MiniSeq</a:t>
            </a:r>
            <a:r>
              <a:rPr lang="en-US" dirty="0">
                <a:latin typeface="Gill Sans"/>
                <a:cs typeface="Gill Sans"/>
              </a:rPr>
              <a:t>: 2 x 150bp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D5C956-2288-DA41-A7BA-9751F1AEE491}"/>
              </a:ext>
            </a:extLst>
          </p:cNvPr>
          <p:cNvSpPr txBox="1"/>
          <p:nvPr/>
        </p:nvSpPr>
        <p:spPr>
          <a:xfrm>
            <a:off x="2289315" y="4651696"/>
            <a:ext cx="183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"/>
                <a:cs typeface="Gill Sans"/>
              </a:rPr>
              <a:t>MiSeq</a:t>
            </a:r>
            <a:r>
              <a:rPr lang="en-US" dirty="0">
                <a:latin typeface="Gill Sans"/>
                <a:cs typeface="Gill Sans"/>
              </a:rPr>
              <a:t>: 2 x 300bp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9963B7-30D8-114A-8E23-46FDC87FA395}"/>
              </a:ext>
            </a:extLst>
          </p:cNvPr>
          <p:cNvSpPr txBox="1"/>
          <p:nvPr/>
        </p:nvSpPr>
        <p:spPr>
          <a:xfrm>
            <a:off x="2289314" y="5666773"/>
            <a:ext cx="2091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"/>
                <a:cs typeface="Gill Sans"/>
              </a:rPr>
              <a:t>NextSeq</a:t>
            </a:r>
            <a:r>
              <a:rPr lang="en-US" dirty="0">
                <a:latin typeface="Gill Sans"/>
                <a:cs typeface="Gill Sans"/>
              </a:rPr>
              <a:t>: 2 x 150bp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045745-8BED-FE49-B8BF-5A79DDA804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377" y="3437528"/>
            <a:ext cx="1107021" cy="8148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5DCB11-5729-5145-B9CA-B70BE5C88B8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401" r="24934"/>
          <a:stretch/>
        </p:blipFill>
        <p:spPr>
          <a:xfrm>
            <a:off x="4960930" y="4579805"/>
            <a:ext cx="726136" cy="14138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30D5259-D22B-A044-8B20-9DB927D1BF09}"/>
              </a:ext>
            </a:extLst>
          </p:cNvPr>
          <p:cNvSpPr txBox="1"/>
          <p:nvPr/>
        </p:nvSpPr>
        <p:spPr>
          <a:xfrm>
            <a:off x="6047798" y="3635357"/>
            <a:ext cx="1828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"/>
                <a:cs typeface="Gill Sans"/>
              </a:rPr>
              <a:t>HiSeq</a:t>
            </a:r>
            <a:r>
              <a:rPr lang="en-US" dirty="0">
                <a:latin typeface="Gill Sans"/>
                <a:cs typeface="Gill Sans"/>
              </a:rPr>
              <a:t>: 2 x 150bp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8A7033-5A7C-AB4B-B9E0-BEE6DD707695}"/>
              </a:ext>
            </a:extLst>
          </p:cNvPr>
          <p:cNvSpPr txBox="1"/>
          <p:nvPr/>
        </p:nvSpPr>
        <p:spPr>
          <a:xfrm>
            <a:off x="6047799" y="4994703"/>
            <a:ext cx="2094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"/>
                <a:cs typeface="Gill Sans"/>
              </a:rPr>
              <a:t>Novaseq</a:t>
            </a:r>
            <a:r>
              <a:rPr lang="en-US" dirty="0">
                <a:latin typeface="Gill Sans"/>
                <a:cs typeface="Gill Sans"/>
              </a:rPr>
              <a:t>: 2 x 300bp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9DF7C9-004D-B641-9B6B-850AEC3FDCE3}"/>
              </a:ext>
            </a:extLst>
          </p:cNvPr>
          <p:cNvSpPr txBox="1"/>
          <p:nvPr/>
        </p:nvSpPr>
        <p:spPr>
          <a:xfrm>
            <a:off x="603596" y="1246809"/>
            <a:ext cx="809520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Initial read lengths of 2x36, 2x50, 2x76 from Genome Analyzer or GAII (</a:t>
            </a:r>
            <a:r>
              <a:rPr lang="en-US" sz="2400" i="1" dirty="0">
                <a:latin typeface="Gill Sans"/>
                <a:cs typeface="Gill Sans"/>
              </a:rPr>
              <a:t>e.g. </a:t>
            </a:r>
            <a:r>
              <a:rPr lang="en-US" sz="2400" dirty="0">
                <a:latin typeface="Gill Sans"/>
                <a:cs typeface="Gill Sans"/>
              </a:rPr>
              <a:t>2010)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Currently, most common read lengths 100-150bp</a:t>
            </a:r>
          </a:p>
        </p:txBody>
      </p:sp>
    </p:spTree>
    <p:extLst>
      <p:ext uri="{BB962C8B-B14F-4D97-AF65-F5344CB8AC3E}">
        <p14:creationId xmlns:p14="http://schemas.microsoft.com/office/powerpoint/2010/main" val="10541411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24837"/>
            <a:ext cx="9144000" cy="1792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5400" dirty="0">
                <a:latin typeface="Gill Sans"/>
                <a:cs typeface="Gill Sans"/>
              </a:rPr>
              <a:t>(Break)</a:t>
            </a:r>
          </a:p>
          <a:p>
            <a:pPr algn="ctr">
              <a:spcAft>
                <a:spcPts val="300"/>
              </a:spcAft>
            </a:pPr>
            <a:r>
              <a:rPr lang="en-US" sz="5400" dirty="0">
                <a:latin typeface="Gill Sans"/>
                <a:cs typeface="Gill Sans"/>
              </a:rPr>
              <a:t>NGS analysis workflow</a:t>
            </a:r>
          </a:p>
        </p:txBody>
      </p:sp>
    </p:spTree>
    <p:extLst>
      <p:ext uri="{BB962C8B-B14F-4D97-AF65-F5344CB8AC3E}">
        <p14:creationId xmlns:p14="http://schemas.microsoft.com/office/powerpoint/2010/main" val="7858159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Outline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330200" y="1244598"/>
            <a:ext cx="4102100" cy="2578101"/>
            <a:chOff x="330200" y="1244598"/>
            <a:chExt cx="4102100" cy="2578101"/>
          </a:xfrm>
        </p:grpSpPr>
        <p:sp>
          <p:nvSpPr>
            <p:cNvPr id="12" name="Rectangle 11"/>
            <p:cNvSpPr/>
            <p:nvPr/>
          </p:nvSpPr>
          <p:spPr bwMode="auto">
            <a:xfrm>
              <a:off x="423336" y="1244598"/>
              <a:ext cx="4008964" cy="2578101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423336" y="1257299"/>
              <a:ext cx="4008964" cy="533402"/>
            </a:xfrm>
            <a:prstGeom prst="rect">
              <a:avLst/>
            </a:prstGeom>
            <a:solidFill>
              <a:schemeClr val="tx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19100" y="1308100"/>
              <a:ext cx="4013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0" dirty="0">
                  <a:solidFill>
                    <a:schemeClr val="bg1"/>
                  </a:solidFill>
                  <a:latin typeface="Gill Sans"/>
                  <a:cs typeface="Gill Sans"/>
                </a:rPr>
                <a:t>1. SEQUENCING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00200" y="2324101"/>
              <a:ext cx="1243258" cy="97789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0200" y="2362200"/>
              <a:ext cx="901700" cy="9017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3378" y="2743200"/>
              <a:ext cx="541421" cy="1905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12978" y="2743200"/>
              <a:ext cx="541421" cy="19050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4400" y="2451100"/>
              <a:ext cx="896112" cy="711200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4754036" y="4102099"/>
            <a:ext cx="4021664" cy="2603500"/>
            <a:chOff x="4754036" y="4102099"/>
            <a:chExt cx="4021664" cy="2603500"/>
          </a:xfrm>
        </p:grpSpPr>
        <p:sp>
          <p:nvSpPr>
            <p:cNvPr id="18" name="Rectangle 17"/>
            <p:cNvSpPr/>
            <p:nvPr/>
          </p:nvSpPr>
          <p:spPr bwMode="auto">
            <a:xfrm>
              <a:off x="4754036" y="4127498"/>
              <a:ext cx="4008964" cy="2578101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4766736" y="4102099"/>
              <a:ext cx="4008964" cy="533402"/>
            </a:xfrm>
            <a:prstGeom prst="rect">
              <a:avLst/>
            </a:prstGeom>
            <a:solidFill>
              <a:schemeClr val="tx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62500" y="4152900"/>
              <a:ext cx="4013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0" dirty="0">
                  <a:solidFill>
                    <a:schemeClr val="bg1"/>
                  </a:solidFill>
                  <a:latin typeface="Gill Sans"/>
                  <a:cs typeface="Gill Sans"/>
                </a:rPr>
                <a:t>4. VISUALIZATION</a:t>
              </a: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6"/>
            <a:srcRect b="20955"/>
            <a:stretch/>
          </p:blipFill>
          <p:spPr>
            <a:xfrm>
              <a:off x="4800600" y="4844591"/>
              <a:ext cx="3907303" cy="1378410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4749800" y="1244598"/>
            <a:ext cx="4013200" cy="2578101"/>
            <a:chOff x="4749800" y="1244598"/>
            <a:chExt cx="4013200" cy="2578101"/>
          </a:xfrm>
        </p:grpSpPr>
        <p:sp>
          <p:nvSpPr>
            <p:cNvPr id="17" name="Rectangle 16"/>
            <p:cNvSpPr/>
            <p:nvPr/>
          </p:nvSpPr>
          <p:spPr bwMode="auto">
            <a:xfrm>
              <a:off x="4754036" y="1244598"/>
              <a:ext cx="4008964" cy="2578101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4754036" y="1257299"/>
              <a:ext cx="4008964" cy="533402"/>
            </a:xfrm>
            <a:prstGeom prst="rect">
              <a:avLst/>
            </a:prstGeom>
            <a:solidFill>
              <a:schemeClr val="tx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749800" y="1308100"/>
              <a:ext cx="4013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0" dirty="0">
                  <a:solidFill>
                    <a:schemeClr val="bg1"/>
                  </a:solidFill>
                  <a:latin typeface="Gill Sans"/>
                  <a:cs typeface="Gill Sans"/>
                </a:rPr>
                <a:t>2. ALIGNMENT</a:t>
              </a: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4851400" y="2197100"/>
              <a:ext cx="3797300" cy="26670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762500" y="1841500"/>
              <a:ext cx="10206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>
                  <a:latin typeface="Gill Sans"/>
                  <a:cs typeface="Gill Sans"/>
                </a:rPr>
                <a:t>Reference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00600" y="2133600"/>
              <a:ext cx="39292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0" dirty="0">
                  <a:solidFill>
                    <a:srgbClr val="FFFFFF"/>
                  </a:solidFill>
                  <a:latin typeface="Monospace"/>
                  <a:cs typeface="Monospace"/>
                </a:rPr>
                <a:t>ACGTACGGATATGCGATACGACAT</a:t>
              </a: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5054600" y="28321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5410200" y="29845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6070600" y="28321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7086600" y="28194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6426200" y="29972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5422900" y="31496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6426200" y="31623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5689600" y="33147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42" name="Rectangle 41"/>
            <p:cNvSpPr/>
            <p:nvPr/>
          </p:nvSpPr>
          <p:spPr bwMode="auto">
            <a:xfrm>
              <a:off x="6705600" y="33147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5842000" y="34798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6858000" y="34798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749800" y="2451100"/>
              <a:ext cx="6779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>
                  <a:latin typeface="Gill Sans"/>
                  <a:cs typeface="Gill Sans"/>
                </a:rPr>
                <a:t>Reads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19100" y="4102099"/>
            <a:ext cx="4025900" cy="2603500"/>
            <a:chOff x="419100" y="4102099"/>
            <a:chExt cx="4025900" cy="2603500"/>
          </a:xfrm>
        </p:grpSpPr>
        <p:sp>
          <p:nvSpPr>
            <p:cNvPr id="16" name="Rectangle 15"/>
            <p:cNvSpPr/>
            <p:nvPr/>
          </p:nvSpPr>
          <p:spPr bwMode="auto">
            <a:xfrm>
              <a:off x="423336" y="4127498"/>
              <a:ext cx="4008964" cy="2578101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423336" y="4102099"/>
              <a:ext cx="4008964" cy="533402"/>
            </a:xfrm>
            <a:prstGeom prst="rect">
              <a:avLst/>
            </a:prstGeom>
            <a:solidFill>
              <a:schemeClr val="tx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31800" y="4152900"/>
              <a:ext cx="4013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0" dirty="0">
                  <a:solidFill>
                    <a:schemeClr val="bg1"/>
                  </a:solidFill>
                  <a:latin typeface="Gill Sans"/>
                  <a:cs typeface="Gill Sans"/>
                </a:rPr>
                <a:t>3. GENOTYPING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31800" y="4940300"/>
              <a:ext cx="39751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0" dirty="0">
                  <a:solidFill>
                    <a:srgbClr val="A6A6A6"/>
                  </a:solidFill>
                  <a:latin typeface="Courier New"/>
                  <a:cs typeface="Courier New"/>
                </a:rPr>
                <a:t>CCA</a:t>
              </a:r>
              <a:r>
                <a:rPr lang="en-US" sz="2000" b="1" i="0" dirty="0">
                  <a:solidFill>
                    <a:srgbClr val="FF0000"/>
                  </a:solidFill>
                  <a:latin typeface="Courier New"/>
                  <a:cs typeface="Courier New"/>
                </a:rPr>
                <a:t>-</a:t>
              </a:r>
              <a:r>
                <a:rPr lang="en-US" sz="2000" i="0" dirty="0">
                  <a:solidFill>
                    <a:srgbClr val="A6A6A6"/>
                  </a:solidFill>
                  <a:latin typeface="Courier New"/>
                  <a:cs typeface="Courier New"/>
                </a:rPr>
                <a:t>C</a:t>
              </a:r>
              <a:r>
                <a:rPr lang="en-US" sz="2000" b="1" i="0" dirty="0">
                  <a:solidFill>
                    <a:srgbClr val="FF0000"/>
                  </a:solidFill>
                  <a:latin typeface="Courier New"/>
                  <a:cs typeface="Courier New"/>
                </a:rPr>
                <a:t>T</a:t>
              </a:r>
              <a:r>
                <a:rPr lang="en-US" sz="2000" i="0" dirty="0">
                  <a:solidFill>
                    <a:srgbClr val="A6A6A6"/>
                  </a:solidFill>
                  <a:latin typeface="Courier New"/>
                  <a:cs typeface="Courier New"/>
                </a:rPr>
                <a:t>CTACT</a:t>
              </a:r>
              <a:r>
                <a:rPr lang="en-US" sz="2000" b="1" i="0" dirty="0">
                  <a:solidFill>
                    <a:srgbClr val="FF0000"/>
                  </a:solidFill>
                  <a:latin typeface="Courier New"/>
                  <a:cs typeface="Courier New"/>
                </a:rPr>
                <a:t>CACAC----</a:t>
              </a:r>
              <a:r>
                <a:rPr lang="en-US" sz="2000" i="0" dirty="0">
                  <a:solidFill>
                    <a:srgbClr val="A6A6A6"/>
                  </a:solidFill>
                  <a:latin typeface="Courier New"/>
                  <a:cs typeface="Courier New"/>
                </a:rPr>
                <a:t>TAGC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19100" y="5981700"/>
              <a:ext cx="4013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0" dirty="0">
                  <a:solidFill>
                    <a:srgbClr val="A6A6A6"/>
                  </a:solidFill>
                  <a:latin typeface="Courier New"/>
                  <a:cs typeface="Courier New"/>
                </a:rPr>
                <a:t>CCA</a:t>
              </a:r>
              <a:r>
                <a:rPr lang="en-US" sz="2000" b="1" i="0" dirty="0">
                  <a:solidFill>
                    <a:srgbClr val="FF0000"/>
                  </a:solidFill>
                  <a:latin typeface="Courier New"/>
                  <a:cs typeface="Courier New"/>
                </a:rPr>
                <a:t>A</a:t>
              </a:r>
              <a:r>
                <a:rPr lang="en-US" sz="2000" i="0" dirty="0">
                  <a:solidFill>
                    <a:srgbClr val="A6A6A6"/>
                  </a:solidFill>
                  <a:latin typeface="Courier New"/>
                  <a:cs typeface="Courier New"/>
                </a:rPr>
                <a:t>C</a:t>
              </a:r>
              <a:r>
                <a:rPr lang="en-US" sz="2000" b="1" i="0" dirty="0">
                  <a:solidFill>
                    <a:srgbClr val="FF0000"/>
                  </a:solidFill>
                  <a:latin typeface="Courier New"/>
                  <a:cs typeface="Courier New"/>
                </a:rPr>
                <a:t>G</a:t>
              </a:r>
              <a:r>
                <a:rPr lang="en-US" sz="2000" i="0" dirty="0">
                  <a:solidFill>
                    <a:srgbClr val="A6A6A6"/>
                  </a:solidFill>
                  <a:latin typeface="Courier New"/>
                  <a:cs typeface="Courier New"/>
                </a:rPr>
                <a:t>CTACT</a:t>
              </a:r>
              <a:r>
                <a:rPr lang="en-US" sz="2000" b="1" i="0" dirty="0">
                  <a:solidFill>
                    <a:srgbClr val="FF0000"/>
                  </a:solidFill>
                  <a:latin typeface="Courier New"/>
                  <a:cs typeface="Courier New"/>
                </a:rPr>
                <a:t>CACACACAC</a:t>
              </a:r>
              <a:r>
                <a:rPr lang="en-US" sz="2000" i="0" dirty="0">
                  <a:solidFill>
                    <a:srgbClr val="A6A6A6"/>
                  </a:solidFill>
                  <a:latin typeface="Courier New"/>
                  <a:cs typeface="Courier New"/>
                </a:rPr>
                <a:t>TAGC</a:t>
              </a: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2201780" y="5613401"/>
              <a:ext cx="541421" cy="190500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762000" y="5511800"/>
              <a:ext cx="1160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>
                  <a:latin typeface="Gill Sans"/>
                  <a:cs typeface="Gill Sans"/>
                </a:rPr>
                <a:t>SNPs/Indels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743200" y="5511800"/>
              <a:ext cx="6054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>
                  <a:latin typeface="Gill Sans"/>
                  <a:cs typeface="Gill Sans"/>
                </a:rPr>
                <a:t>STRs</a:t>
              </a:r>
            </a:p>
          </p:txBody>
        </p:sp>
      </p:grpSp>
      <p:sp>
        <p:nvSpPr>
          <p:cNvPr id="56" name="Rectangle 55"/>
          <p:cNvSpPr/>
          <p:nvPr/>
        </p:nvSpPr>
        <p:spPr bwMode="auto">
          <a:xfrm>
            <a:off x="736600" y="4902200"/>
            <a:ext cx="1193800" cy="15113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2197100" y="4902200"/>
            <a:ext cx="1473200" cy="15113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4635500" y="3911600"/>
            <a:ext cx="4254500" cy="2857500"/>
          </a:xfrm>
          <a:prstGeom prst="rect">
            <a:avLst/>
          </a:prstGeom>
          <a:solidFill>
            <a:schemeClr val="bg1">
              <a:alpha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2" name="Rectangle 51"/>
          <p:cNvSpPr/>
          <p:nvPr/>
        </p:nvSpPr>
        <p:spPr bwMode="auto">
          <a:xfrm>
            <a:off x="323850" y="1117600"/>
            <a:ext cx="4254500" cy="5664200"/>
          </a:xfrm>
          <a:prstGeom prst="rect">
            <a:avLst/>
          </a:prstGeom>
          <a:solidFill>
            <a:schemeClr val="bg1">
              <a:alpha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99070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The data! – “FASTQ”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109212" y="1216968"/>
            <a:ext cx="2607956" cy="461665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en-US" i="0" dirty="0">
                <a:solidFill>
                  <a:srgbClr val="FFFFFF"/>
                </a:solidFill>
                <a:latin typeface="Gill Sans"/>
                <a:cs typeface="Gill Sans"/>
              </a:rPr>
              <a:t>ERR194146_1.fastq</a:t>
            </a:r>
          </a:p>
        </p:txBody>
      </p:sp>
      <p:sp>
        <p:nvSpPr>
          <p:cNvPr id="8" name="Rectangle 7"/>
          <p:cNvSpPr/>
          <p:nvPr/>
        </p:nvSpPr>
        <p:spPr>
          <a:xfrm>
            <a:off x="101600" y="1682339"/>
            <a:ext cx="9042400" cy="212365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i="0" dirty="0">
                <a:latin typeface="Courier New"/>
                <a:cs typeface="Courier New"/>
              </a:rPr>
              <a:t>@ERR194146.1 HSQ1008:141:D0CC8ACXX:3:1308:20201:36071/1</a:t>
            </a:r>
          </a:p>
          <a:p>
            <a:r>
              <a:rPr lang="en-US" sz="1100" i="0" dirty="0">
                <a:latin typeface="Courier New"/>
                <a:cs typeface="Courier New"/>
              </a:rPr>
              <a:t>ACATCTGGTTCCTACTTCAGGGCCATAAAGCCTAAATAGCCCACACGTTCCCCTTAAATAAGACATCACGATGGATCACAGGTCTATCACCCTATTAACCA</a:t>
            </a:r>
          </a:p>
          <a:p>
            <a:r>
              <a:rPr lang="en-US" sz="1100" i="0" dirty="0">
                <a:latin typeface="Courier New"/>
                <a:cs typeface="Courier New"/>
              </a:rPr>
              <a:t>+</a:t>
            </a:r>
          </a:p>
          <a:p>
            <a:r>
              <a:rPr lang="en-US" sz="1100" i="0" dirty="0">
                <a:latin typeface="Courier New"/>
                <a:cs typeface="Courier New"/>
              </a:rPr>
              <a:t>?@@FFBFFDDHHBCEAFGEGIIDHGH@GDHHHGEHID@C?GGDG@FHIGGH@FHBEG:GGIEEHH;@CHH=EDFFBBE&gt;;@?3;;;&gt;;;;AA?&lt;C&gt;C@@C:</a:t>
            </a:r>
          </a:p>
          <a:p>
            <a:r>
              <a:rPr lang="en-US" sz="1100" i="0" dirty="0">
                <a:latin typeface="Courier New"/>
                <a:cs typeface="Courier New"/>
              </a:rPr>
              <a:t>@ERR194146.2 HSQ1008:141:D0CC8ACXX:4:1208:5231:93701/1</a:t>
            </a:r>
          </a:p>
          <a:p>
            <a:r>
              <a:rPr lang="en-US" sz="1100" i="0" dirty="0">
                <a:latin typeface="Courier New"/>
                <a:cs typeface="Courier New"/>
              </a:rPr>
              <a:t>CCAGCGTCTCGCAATGCTATCGCGTGCATACCCCCCAGACGAAAATACCAAATGCATGGAGAGCTCCCGTGAGTGGTTAATAGGGTGATAGACCTGTGATC</a:t>
            </a:r>
          </a:p>
          <a:p>
            <a:r>
              <a:rPr lang="en-US" sz="1100" i="0" dirty="0">
                <a:latin typeface="Courier New"/>
                <a:cs typeface="Courier New"/>
              </a:rPr>
              <a:t>+</a:t>
            </a:r>
          </a:p>
          <a:p>
            <a:r>
              <a:rPr lang="en-US" sz="1100" i="0" dirty="0">
                <a:latin typeface="Courier New"/>
                <a:cs typeface="Courier New"/>
              </a:rPr>
              <a:t>?88ADA?BDF8F:@@DB49C&gt;B7C806B&lt;?DEF=@FFC=AABEA&lt;;@D&gt;AC265;ADA;@@?&lt;@B@A&lt;;?5(8+:0&gt;(4:@AAA832?@@BBBB:&lt;4(:&gt;&gt;</a:t>
            </a:r>
          </a:p>
          <a:p>
            <a:r>
              <a:rPr lang="en-US" sz="1100" i="0" dirty="0">
                <a:latin typeface="Courier New"/>
                <a:cs typeface="Courier New"/>
              </a:rPr>
              <a:t>@ERR194146.3 HSQ1008:141:D0CC8ACXX:2:1305:18078:8420/1</a:t>
            </a:r>
          </a:p>
          <a:p>
            <a:r>
              <a:rPr lang="en-US" sz="1100" i="0" dirty="0">
                <a:latin typeface="Courier New"/>
                <a:cs typeface="Courier New"/>
              </a:rPr>
              <a:t>GATCACAGGTCTATCACCCTATTAACCACTCACGGGAGCTCTCCATGCATTTGGTATTTTCGTCTGGGGGGTATGCACGCGATAGCATTGCGAGACGCTGG</a:t>
            </a:r>
          </a:p>
          <a:p>
            <a:r>
              <a:rPr lang="en-US" sz="1100" i="0" dirty="0">
                <a:latin typeface="Courier New"/>
                <a:cs typeface="Courier New"/>
              </a:rPr>
              <a:t>+</a:t>
            </a:r>
          </a:p>
          <a:p>
            <a:r>
              <a:rPr lang="en-US" sz="1100" i="0" dirty="0">
                <a:latin typeface="Courier New"/>
                <a:cs typeface="Courier New"/>
              </a:rPr>
              <a:t>@CCFFFFFHHFGHJIGJJJJJJJJJJJIJIIJJJIJJJIGJJJJIIJIGIHIJI=FFIJJJJHHJHGHHDD;@CDDEDDDDDBDDDCECDDDDDBDDDDDD</a:t>
            </a:r>
          </a:p>
        </p:txBody>
      </p:sp>
      <p:sp>
        <p:nvSpPr>
          <p:cNvPr id="9" name="Rectangle 8"/>
          <p:cNvSpPr/>
          <p:nvPr/>
        </p:nvSpPr>
        <p:spPr>
          <a:xfrm>
            <a:off x="109212" y="3998268"/>
            <a:ext cx="2607956" cy="461665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en-US" i="0" dirty="0">
                <a:solidFill>
                  <a:srgbClr val="FFFFFF"/>
                </a:solidFill>
                <a:latin typeface="Gill Sans"/>
                <a:cs typeface="Gill Sans"/>
              </a:rPr>
              <a:t>ERR194146_2.fastq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1600" y="4463639"/>
            <a:ext cx="9042400" cy="212365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i="0" dirty="0">
                <a:solidFill>
                  <a:srgbClr val="000000"/>
                </a:solidFill>
                <a:latin typeface="Courier New"/>
                <a:cs typeface="Courier New"/>
              </a:rPr>
              <a:t>@ERR194146.1 HSQ1008:141:D0CC8ACXX:3:1308:20201:36071/2</a:t>
            </a:r>
          </a:p>
          <a:p>
            <a:r>
              <a:rPr lang="en-US" sz="1100" i="0" dirty="0">
                <a:solidFill>
                  <a:srgbClr val="000000"/>
                </a:solidFill>
                <a:latin typeface="Courier New"/>
                <a:cs typeface="Courier New"/>
              </a:rPr>
              <a:t>CCAGCGTCTCGCAATGCTATCGCGTGCATACCCCCCAGACGAAAATACCAAATGCATGGAGAGCTCCCGTGAGTGGTTAATAGGGTGATAGACCTGTGATC</a:t>
            </a:r>
          </a:p>
          <a:p>
            <a:r>
              <a:rPr lang="en-US" sz="1100" i="0" dirty="0">
                <a:solidFill>
                  <a:srgbClr val="000000"/>
                </a:solidFill>
                <a:latin typeface="Courier New"/>
                <a:cs typeface="Courier New"/>
              </a:rPr>
              <a:t>+</a:t>
            </a:r>
          </a:p>
          <a:p>
            <a:r>
              <a:rPr lang="en-US" sz="1100" i="0" dirty="0">
                <a:solidFill>
                  <a:srgbClr val="000000"/>
                </a:solidFill>
                <a:latin typeface="Courier New"/>
                <a:cs typeface="Courier New"/>
              </a:rPr>
              <a:t>&lt;?@DDDBDHHHAAH@CG@FBBGGIEG@D@GCHFG@F/5=C4=B'=7?CA9@?ACDCDCA@&lt;?BDCCCB=BB0&lt;4&gt;?4?&gt;@:CCD???A:@C3&gt;A&gt;AC:++:</a:t>
            </a:r>
          </a:p>
          <a:p>
            <a:r>
              <a:rPr lang="en-US" sz="1100" i="0" dirty="0">
                <a:solidFill>
                  <a:srgbClr val="000000"/>
                </a:solidFill>
                <a:latin typeface="Courier New"/>
                <a:cs typeface="Courier New"/>
              </a:rPr>
              <a:t>@ERR194146.2 HSQ1008:141:D0CC8ACXX:4:1208:5231:93701/2</a:t>
            </a:r>
          </a:p>
          <a:p>
            <a:r>
              <a:rPr lang="en-US" sz="1100" i="0" dirty="0">
                <a:solidFill>
                  <a:srgbClr val="000000"/>
                </a:solidFill>
                <a:latin typeface="Courier New"/>
                <a:cs typeface="Courier New"/>
              </a:rPr>
              <a:t>CCCACACGTTCCCCTTAAATAAGACATCACGATGGATCACAGGTCTATCACCCTATTAACCACTCACGGGAGCTCTCCATGCATTTGGTATTTTCGTCTGG</a:t>
            </a:r>
          </a:p>
          <a:p>
            <a:r>
              <a:rPr lang="en-US" sz="1100" i="0" dirty="0">
                <a:solidFill>
                  <a:srgbClr val="000000"/>
                </a:solidFill>
                <a:latin typeface="Courier New"/>
                <a:cs typeface="Courier New"/>
              </a:rPr>
              <a:t>+</a:t>
            </a:r>
          </a:p>
          <a:p>
            <a:r>
              <a:rPr lang="en-US" sz="1100" i="0" dirty="0">
                <a:solidFill>
                  <a:srgbClr val="000000"/>
                </a:solidFill>
                <a:latin typeface="Courier New"/>
                <a:cs typeface="Courier New"/>
              </a:rPr>
              <a:t>@??BD1:AFHBDDGGHIJIF@EEE&gt;GFHGHEAG?DEG&lt;FD&gt;B;?BB&lt;*/9??C8BB@FHC7=CCGAE;=,5,,.;@@&gt;(5(;&gt;ACCC(,,5;&gt;CCB88&lt;??</a:t>
            </a:r>
          </a:p>
          <a:p>
            <a:r>
              <a:rPr lang="en-US" sz="1100" i="0" dirty="0">
                <a:solidFill>
                  <a:srgbClr val="000000"/>
                </a:solidFill>
                <a:latin typeface="Courier New"/>
                <a:cs typeface="Courier New"/>
              </a:rPr>
              <a:t>@ERR194146.3 HSQ1008:141:D0CC8ACXX:2:1305:18078:8420/2</a:t>
            </a:r>
          </a:p>
          <a:p>
            <a:r>
              <a:rPr lang="en-US" sz="1100" i="0" dirty="0">
                <a:solidFill>
                  <a:srgbClr val="000000"/>
                </a:solidFill>
                <a:latin typeface="Courier New"/>
                <a:cs typeface="Courier New"/>
              </a:rPr>
              <a:t>GATCACAGGTCTATCACCCTATTAACCACTCACGGGAGCTCTCCATGCATTTGGTATTTTCGTCTGGGGGGTATGCACGCGATAGCATTGCGAGACGCTGG</a:t>
            </a:r>
          </a:p>
          <a:p>
            <a:r>
              <a:rPr lang="en-US" sz="1100" i="0" dirty="0">
                <a:solidFill>
                  <a:srgbClr val="000000"/>
                </a:solidFill>
                <a:latin typeface="Courier New"/>
                <a:cs typeface="Courier New"/>
              </a:rPr>
              <a:t>+</a:t>
            </a:r>
          </a:p>
          <a:p>
            <a:r>
              <a:rPr lang="en-US" sz="1100" i="0" dirty="0">
                <a:solidFill>
                  <a:srgbClr val="000000"/>
                </a:solidFill>
                <a:latin typeface="Courier New"/>
                <a:cs typeface="Courier New"/>
              </a:rPr>
              <a:t>@CCFFFFFHHFGHJIGJJJJJJJJJJJIJIIJJJIJJJIGJJJJIIJIGIHIJI=FFIJJJJHHJHGHHDD;@CDDEDDDDDBDDDCECDDDDDBDDDDDD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43200" y="1206500"/>
            <a:ext cx="25052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 dirty="0">
                <a:latin typeface="Gill Sans"/>
                <a:cs typeface="Gill Sans"/>
              </a:rPr>
              <a:t>(first end of each pair)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30500" y="4013200"/>
            <a:ext cx="28257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 dirty="0">
                <a:latin typeface="Gill Sans"/>
                <a:cs typeface="Gill Sans"/>
              </a:rPr>
              <a:t>(second end of each pair)</a:t>
            </a:r>
          </a:p>
        </p:txBody>
      </p:sp>
    </p:spTree>
    <p:extLst>
      <p:ext uri="{BB962C8B-B14F-4D97-AF65-F5344CB8AC3E}">
        <p14:creationId xmlns:p14="http://schemas.microsoft.com/office/powerpoint/2010/main" val="17968594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Fast alignment to the reference genome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" y="1231900"/>
            <a:ext cx="7078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latin typeface="Gill Sans"/>
                <a:cs typeface="Gill Sans"/>
              </a:rPr>
              <a:t>Goal: </a:t>
            </a:r>
            <a:r>
              <a:rPr lang="en-US" i="0" dirty="0">
                <a:latin typeface="Gill Sans"/>
                <a:cs typeface="Gill Sans"/>
              </a:rPr>
              <a:t>Where in the genome does each read originate?</a:t>
            </a:r>
            <a:endParaRPr lang="en-US" b="1" i="0" dirty="0">
              <a:latin typeface="Gill Sans"/>
              <a:cs typeface="Gill Sans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69900" y="2095500"/>
            <a:ext cx="8089900" cy="1143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9900" y="1701800"/>
            <a:ext cx="2987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0" dirty="0">
                <a:latin typeface="Gill Sans"/>
                <a:cs typeface="Gill Sans"/>
              </a:rPr>
              <a:t>Reference genome: ~3×10</a:t>
            </a:r>
            <a:r>
              <a:rPr lang="en-US" sz="1800" i="0" baseline="30000" dirty="0">
                <a:latin typeface="Gill Sans"/>
                <a:cs typeface="Gill Sans"/>
              </a:rPr>
              <a:t>9 </a:t>
            </a:r>
            <a:r>
              <a:rPr lang="en-US" sz="1800" i="0" dirty="0" err="1">
                <a:latin typeface="Gill Sans"/>
                <a:cs typeface="Gill Sans"/>
              </a:rPr>
              <a:t>bp</a:t>
            </a:r>
            <a:endParaRPr lang="en-US" sz="1800" i="0" baseline="30000" dirty="0">
              <a:latin typeface="Gill Sans"/>
              <a:cs typeface="Gill Sans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457700" y="3035300"/>
            <a:ext cx="1511300" cy="114300"/>
          </a:xfrm>
          <a:prstGeom prst="rect">
            <a:avLst/>
          </a:prstGeom>
          <a:solidFill>
            <a:srgbClr val="8D5B5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3098800"/>
            <a:ext cx="154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0" dirty="0">
                <a:latin typeface="Gill Sans"/>
                <a:cs typeface="Gill Sans"/>
              </a:rPr>
              <a:t>Reads: ~100bp</a:t>
            </a:r>
            <a:endParaRPr lang="en-US" sz="1800" i="0" baseline="30000" dirty="0">
              <a:latin typeface="Gill Sans"/>
              <a:cs typeface="Gill Sans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755900" y="3022600"/>
            <a:ext cx="1511300" cy="114300"/>
          </a:xfrm>
          <a:prstGeom prst="rect">
            <a:avLst/>
          </a:prstGeom>
          <a:solidFill>
            <a:srgbClr val="8D5B5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673600" y="3340100"/>
            <a:ext cx="1511300" cy="114300"/>
          </a:xfrm>
          <a:prstGeom prst="rect">
            <a:avLst/>
          </a:prstGeom>
          <a:solidFill>
            <a:srgbClr val="8D5B5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921000" y="3352800"/>
            <a:ext cx="1511300" cy="114300"/>
          </a:xfrm>
          <a:prstGeom prst="rect">
            <a:avLst/>
          </a:prstGeom>
          <a:solidFill>
            <a:srgbClr val="8D5B5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873500" y="3644900"/>
            <a:ext cx="1511300" cy="114300"/>
          </a:xfrm>
          <a:prstGeom prst="rect">
            <a:avLst/>
          </a:prstGeom>
          <a:solidFill>
            <a:srgbClr val="8D5B5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l="72115" t="-7895"/>
          <a:stretch/>
        </p:blipFill>
        <p:spPr>
          <a:xfrm rot="16200000">
            <a:off x="4121150" y="2489200"/>
            <a:ext cx="552450" cy="26035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559300" y="2451100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056140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0D5AEA6-E7B8-4D11-AFCA-E8C71250400E}"/>
              </a:ext>
            </a:extLst>
          </p:cNvPr>
          <p:cNvSpPr/>
          <p:nvPr/>
        </p:nvSpPr>
        <p:spPr>
          <a:xfrm>
            <a:off x="927299" y="1847614"/>
            <a:ext cx="872355" cy="300082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srgbClr val="FFFFFF"/>
                </a:solidFill>
                <a:latin typeface="Gill Sans"/>
                <a:cs typeface="Gill Sans"/>
              </a:rPr>
              <a:t>hg19.fasta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CCE9D7-5836-42A1-AF6C-850A97F94F80}"/>
              </a:ext>
            </a:extLst>
          </p:cNvPr>
          <p:cNvSpPr/>
          <p:nvPr/>
        </p:nvSpPr>
        <p:spPr>
          <a:xfrm>
            <a:off x="921588" y="2196642"/>
            <a:ext cx="6777488" cy="193899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Courier New"/>
                <a:cs typeface="Courier New"/>
              </a:rPr>
              <a:t>&gt;chr5</a:t>
            </a:r>
          </a:p>
          <a:p>
            <a:r>
              <a:rPr lang="en-US" sz="1200" dirty="0">
                <a:latin typeface="Courier New"/>
                <a:cs typeface="Courier New"/>
              </a:rPr>
              <a:t>AGCTTTTCATTCTGACTGCAACGGGCAATATGTCTCTGTGTGGATTAAAAAAAGAGTGTCTGATAGCAGC                                                                                                                                                                                                </a:t>
            </a:r>
          </a:p>
          <a:p>
            <a:r>
              <a:rPr lang="en-US" sz="1200" dirty="0">
                <a:latin typeface="Courier New"/>
                <a:cs typeface="Courier New"/>
              </a:rPr>
              <a:t>TTCTGAACTGGTTACCTGCCGTGAGTAAATTAAAATTTTATTGACTTAGGTCACTAAATACTTTAACCAA                                                                                                                                                                                                </a:t>
            </a:r>
          </a:p>
          <a:p>
            <a:r>
              <a:rPr lang="en-US" sz="1200" dirty="0">
                <a:latin typeface="Courier New"/>
                <a:cs typeface="Courier New"/>
              </a:rPr>
              <a:t>TATAGGCATAGCGCACAGACAGATAAAAATTACAGAGTACACAACATCCATGAAACGCATTAGCACCACC                                                                                                                                                                                                </a:t>
            </a:r>
          </a:p>
          <a:p>
            <a:r>
              <a:rPr lang="en-US" sz="1200" dirty="0">
                <a:latin typeface="Courier New"/>
                <a:cs typeface="Courier New"/>
              </a:rPr>
              <a:t>ATTACCACCACCATCACCATTACCACAGGTAACGGTGCGGGCTGACGCGTACAGGAAACACAGAAAAAAG                                                                                                                                                                                                </a:t>
            </a:r>
          </a:p>
          <a:p>
            <a:r>
              <a:rPr lang="en-US" sz="1200" dirty="0">
                <a:latin typeface="Courier New"/>
                <a:cs typeface="Courier New"/>
              </a:rPr>
              <a:t>CCCGCACCTGACAGTGCGGGCTTTTTTTTTCGACCAAAGGTAACGAGGTAACAACCATGCGAGTGTTGAA                                                                                                                                                                                                </a:t>
            </a:r>
          </a:p>
          <a:p>
            <a:r>
              <a:rPr lang="en-US" sz="1200" dirty="0">
                <a:latin typeface="Courier New"/>
                <a:cs typeface="Courier New"/>
              </a:rPr>
              <a:t>GTTCGGCGGTACATCAGTGGCAAATGCAGAACGTTTTCTGCGTGTTGCCGATATTCTGGAAAGCAATGCC                                                                                                                                                                                                </a:t>
            </a:r>
          </a:p>
          <a:p>
            <a:r>
              <a:rPr lang="en-US" sz="1200" dirty="0">
                <a:latin typeface="Courier New"/>
                <a:cs typeface="Courier New"/>
              </a:rPr>
              <a:t>AGGCAGGGGCAGGTGGCCACCGTCCTCTCTGCCCCCGCCAAAATCACCAACCACCTGGTGGCGATGATTG                                                                                                                                                                                                </a:t>
            </a:r>
          </a:p>
          <a:p>
            <a:r>
              <a:rPr lang="en-US" sz="1200" dirty="0">
                <a:latin typeface="Courier New"/>
                <a:cs typeface="Courier New"/>
              </a:rPr>
              <a:t>AAAAAACCATTAGCGGCCAGGATGCTTTACCCAATATCAGCGATGCCGAACGTATTTTTGCCGAACTTTT                                                                                                                                                                                                </a:t>
            </a:r>
          </a:p>
          <a:p>
            <a:r>
              <a:rPr lang="en-US" sz="1200" dirty="0">
                <a:latin typeface="Courier New"/>
                <a:cs typeface="Courier New"/>
              </a:rPr>
              <a:t>GACGGGACTCGCCGCCGCCCAGCCGGGGTTCCCGCTGGCGCAATTGAAAACTTTCGTCGATCAGGAATTT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44A525-BDB9-403B-9C20-19BC6F0F0C39}"/>
              </a:ext>
            </a:extLst>
          </p:cNvPr>
          <p:cNvSpPr/>
          <p:nvPr/>
        </p:nvSpPr>
        <p:spPr>
          <a:xfrm>
            <a:off x="854015" y="2159839"/>
            <a:ext cx="1337094" cy="24154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F59EAF-73BF-4F8A-BF53-14DE380C80C4}"/>
              </a:ext>
            </a:extLst>
          </p:cNvPr>
          <p:cNvSpPr txBox="1"/>
          <p:nvPr/>
        </p:nvSpPr>
        <p:spPr>
          <a:xfrm>
            <a:off x="475531" y="4558000"/>
            <a:ext cx="5438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Chromosome (everything after “&gt;” until the first space)</a:t>
            </a:r>
          </a:p>
          <a:p>
            <a:r>
              <a:rPr lang="en-US" dirty="0">
                <a:latin typeface="Gill Sans MT" panose="020B0502020104020203" pitchFamily="34" charset="77"/>
              </a:rPr>
              <a:t>For humans: chr1, chr2, …. chr22, </a:t>
            </a:r>
            <a:r>
              <a:rPr lang="en-US" dirty="0" err="1">
                <a:latin typeface="Gill Sans MT" panose="020B0502020104020203" pitchFamily="34" charset="77"/>
              </a:rPr>
              <a:t>chrX</a:t>
            </a:r>
            <a:r>
              <a:rPr lang="en-US" dirty="0">
                <a:latin typeface="Gill Sans MT" panose="020B0502020104020203" pitchFamily="34" charset="77"/>
              </a:rPr>
              <a:t>, </a:t>
            </a:r>
            <a:r>
              <a:rPr lang="en-US" dirty="0" err="1">
                <a:latin typeface="Gill Sans MT" panose="020B0502020104020203" pitchFamily="34" charset="77"/>
              </a:rPr>
              <a:t>chrY</a:t>
            </a:r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484D57-526B-B24F-AC3E-6E0F03546CEA}"/>
              </a:ext>
            </a:extLst>
          </p:cNvPr>
          <p:cNvSpPr txBox="1"/>
          <p:nvPr/>
        </p:nvSpPr>
        <p:spPr>
          <a:xfrm>
            <a:off x="475531" y="5328975"/>
            <a:ext cx="8409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Pay attention to the reference build!</a:t>
            </a:r>
          </a:p>
          <a:p>
            <a:r>
              <a:rPr lang="en-US" dirty="0">
                <a:latin typeface="Gill Sans MT" panose="020B0502020104020203" pitchFamily="34" charset="77"/>
              </a:rPr>
              <a:t>For humans: reference assembly gets updated every couple of years! </a:t>
            </a:r>
          </a:p>
          <a:p>
            <a:r>
              <a:rPr lang="en-US" dirty="0">
                <a:latin typeface="Gill Sans MT" panose="020B0502020104020203" pitchFamily="34" charset="77"/>
              </a:rPr>
              <a:t>GRCh38 (most recent), hg19 (lab 1), hg18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080B2A5-B727-8348-BA2D-CCD3FE0CFD68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4233F9F-CF6E-7049-BB12-D84A995AA8A7}"/>
              </a:ext>
            </a:extLst>
          </p:cNvPr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The raw data! (reference genome, </a:t>
            </a:r>
            <a:r>
              <a:rPr lang="en-US" sz="3200" b="1" i="0" dirty="0" err="1">
                <a:latin typeface="Gill Sans"/>
                <a:cs typeface="Gill Sans"/>
              </a:rPr>
              <a:t>fasta</a:t>
            </a:r>
            <a:r>
              <a:rPr lang="en-US" sz="3200" b="1" i="0" dirty="0">
                <a:latin typeface="Gill Sans"/>
                <a:cs typeface="Gill San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6461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Fast alignment to the reference genome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" y="1231900"/>
            <a:ext cx="7078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latin typeface="Gill Sans"/>
                <a:cs typeface="Gill Sans"/>
              </a:rPr>
              <a:t>Goal: </a:t>
            </a:r>
            <a:r>
              <a:rPr lang="en-US" i="0" dirty="0">
                <a:latin typeface="Gill Sans"/>
                <a:cs typeface="Gill Sans"/>
              </a:rPr>
              <a:t>Where in the genome does each read originate?</a:t>
            </a:r>
            <a:endParaRPr lang="en-US" b="1" i="0" dirty="0">
              <a:latin typeface="Gill Sans"/>
              <a:cs typeface="Gill Sans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69900" y="2095500"/>
            <a:ext cx="8089900" cy="1143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9900" y="1701800"/>
            <a:ext cx="2987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0" dirty="0">
                <a:latin typeface="Gill Sans"/>
                <a:cs typeface="Gill Sans"/>
              </a:rPr>
              <a:t>Reference genome: ~3×10</a:t>
            </a:r>
            <a:r>
              <a:rPr lang="en-US" sz="1800" i="0" baseline="30000" dirty="0">
                <a:latin typeface="Gill Sans"/>
                <a:cs typeface="Gill Sans"/>
              </a:rPr>
              <a:t>9 </a:t>
            </a:r>
            <a:r>
              <a:rPr lang="en-US" sz="1800" i="0" dirty="0" err="1">
                <a:latin typeface="Gill Sans"/>
                <a:cs typeface="Gill Sans"/>
              </a:rPr>
              <a:t>bp</a:t>
            </a:r>
            <a:endParaRPr lang="en-US" sz="1800" i="0" baseline="30000" dirty="0">
              <a:latin typeface="Gill Sans"/>
              <a:cs typeface="Gill Sans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457700" y="3035300"/>
            <a:ext cx="1511300" cy="114300"/>
          </a:xfrm>
          <a:prstGeom prst="rect">
            <a:avLst/>
          </a:prstGeom>
          <a:solidFill>
            <a:srgbClr val="8D5B5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3098800"/>
            <a:ext cx="154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0" dirty="0">
                <a:latin typeface="Gill Sans"/>
                <a:cs typeface="Gill Sans"/>
              </a:rPr>
              <a:t>Reads: ~100bp</a:t>
            </a:r>
            <a:endParaRPr lang="en-US" sz="1800" i="0" baseline="30000" dirty="0">
              <a:latin typeface="Gill Sans"/>
              <a:cs typeface="Gill Sans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755900" y="3022600"/>
            <a:ext cx="1511300" cy="114300"/>
          </a:xfrm>
          <a:prstGeom prst="rect">
            <a:avLst/>
          </a:prstGeom>
          <a:solidFill>
            <a:srgbClr val="8D5B5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673600" y="3340100"/>
            <a:ext cx="1511300" cy="114300"/>
          </a:xfrm>
          <a:prstGeom prst="rect">
            <a:avLst/>
          </a:prstGeom>
          <a:solidFill>
            <a:srgbClr val="8D5B5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921000" y="3352800"/>
            <a:ext cx="1511300" cy="114300"/>
          </a:xfrm>
          <a:prstGeom prst="rect">
            <a:avLst/>
          </a:prstGeom>
          <a:solidFill>
            <a:srgbClr val="8D5B5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873500" y="3644900"/>
            <a:ext cx="1511300" cy="114300"/>
          </a:xfrm>
          <a:prstGeom prst="rect">
            <a:avLst/>
          </a:prstGeom>
          <a:solidFill>
            <a:srgbClr val="8D5B5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4300" y="4127500"/>
            <a:ext cx="7910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latin typeface="Gill Sans"/>
                <a:cs typeface="Gill Sans"/>
              </a:rPr>
              <a:t>Solution: </a:t>
            </a:r>
            <a:r>
              <a:rPr lang="en-US" i="0" dirty="0">
                <a:latin typeface="Gill Sans"/>
                <a:cs typeface="Gill Sans"/>
              </a:rPr>
              <a:t>Index genome in quickly searchable data structure</a:t>
            </a:r>
            <a:endParaRPr lang="en-US" b="1" i="0" dirty="0">
              <a:latin typeface="Gill Sans"/>
              <a:cs typeface="Gill San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900" y="4775200"/>
            <a:ext cx="1638300" cy="15875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327400" y="5308600"/>
            <a:ext cx="14951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0" dirty="0">
                <a:latin typeface="Gill Sans"/>
                <a:cs typeface="Gill Sans"/>
              </a:rPr>
              <a:t>Genome</a:t>
            </a:r>
          </a:p>
          <a:p>
            <a:pPr algn="ctr"/>
            <a:r>
              <a:rPr lang="en-US" b="1" i="0" dirty="0">
                <a:latin typeface="Gill Sans"/>
                <a:cs typeface="Gill Sans"/>
              </a:rPr>
              <a:t>Index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72115" t="-7895"/>
          <a:stretch/>
        </p:blipFill>
        <p:spPr>
          <a:xfrm rot="16200000">
            <a:off x="4121150" y="2489200"/>
            <a:ext cx="552450" cy="26035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559300" y="2451100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/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17800" y="6412468"/>
            <a:ext cx="2991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0" dirty="0">
                <a:latin typeface="Gill Sans"/>
                <a:cs typeface="Gill Sans"/>
              </a:rPr>
              <a:t>(Burrows Wheeler Transform)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37820" t="13157" b="1"/>
          <a:stretch/>
        </p:blipFill>
        <p:spPr>
          <a:xfrm>
            <a:off x="1892300" y="5473700"/>
            <a:ext cx="1231900" cy="2095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l="37820" t="13157" b="1"/>
          <a:stretch/>
        </p:blipFill>
        <p:spPr>
          <a:xfrm>
            <a:off x="5080000" y="5473700"/>
            <a:ext cx="1231900" cy="20955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66700" y="5295900"/>
            <a:ext cx="1477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solidFill>
                  <a:srgbClr val="8D5B5E"/>
                </a:solidFill>
                <a:latin typeface="Courier New"/>
                <a:cs typeface="Courier New"/>
              </a:rPr>
              <a:t>ACGATAG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11900" y="4813300"/>
            <a:ext cx="1678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 dirty="0">
                <a:latin typeface="Gill Sans"/>
                <a:cs typeface="Gill Sans"/>
              </a:rPr>
              <a:t>Chr1:3899292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03194" y="5168900"/>
            <a:ext cx="2123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latin typeface="Courier New"/>
                <a:cs typeface="Courier New"/>
              </a:rPr>
              <a:t>ATCGACGATAGCCG</a:t>
            </a:r>
          </a:p>
          <a:p>
            <a:r>
              <a:rPr lang="en-US" b="1" i="0" dirty="0">
                <a:solidFill>
                  <a:srgbClr val="8D5B5E"/>
                </a:solidFill>
                <a:latin typeface="Courier New"/>
                <a:cs typeface="Courier New"/>
              </a:rPr>
              <a:t>    ACGATAG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4ACAB0-92EA-C244-BFA9-7187FE54113F}"/>
              </a:ext>
            </a:extLst>
          </p:cNvPr>
          <p:cNvSpPr txBox="1"/>
          <p:nvPr/>
        </p:nvSpPr>
        <p:spPr>
          <a:xfrm>
            <a:off x="4559300" y="5992690"/>
            <a:ext cx="434247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Gill Sans MT" panose="020B0502020104020203" pitchFamily="34" charset="77"/>
              </a:rPr>
              <a:t>BWT details Wednesday!</a:t>
            </a:r>
          </a:p>
        </p:txBody>
      </p:sp>
    </p:spTree>
    <p:extLst>
      <p:ext uri="{BB962C8B-B14F-4D97-AF65-F5344CB8AC3E}">
        <p14:creationId xmlns:p14="http://schemas.microsoft.com/office/powerpoint/2010/main" val="123072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4" grpId="0"/>
      <p:bldP spid="27" grpId="0"/>
      <p:bldP spid="28" grpId="0"/>
      <p:bldP spid="29" grpId="0"/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C5BF2BA-3EFC-406F-BD45-1C88F78E6CBD}"/>
              </a:ext>
            </a:extLst>
          </p:cNvPr>
          <p:cNvCxnSpPr/>
          <p:nvPr/>
        </p:nvCxnSpPr>
        <p:spPr>
          <a:xfrm>
            <a:off x="798013" y="2921932"/>
            <a:ext cx="7203056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D136192-532E-4E05-A73B-7475ADEDB55B}"/>
              </a:ext>
            </a:extLst>
          </p:cNvPr>
          <p:cNvSpPr txBox="1"/>
          <p:nvPr/>
        </p:nvSpPr>
        <p:spPr>
          <a:xfrm>
            <a:off x="8001068" y="2323866"/>
            <a:ext cx="400050" cy="8540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950" dirty="0">
                <a:solidFill>
                  <a:schemeClr val="accent2"/>
                </a:solidFill>
              </a:rPr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B0E365-A3A7-44DE-A7A2-7433B56D65B1}"/>
              </a:ext>
            </a:extLst>
          </p:cNvPr>
          <p:cNvSpPr txBox="1"/>
          <p:nvPr/>
        </p:nvSpPr>
        <p:spPr>
          <a:xfrm>
            <a:off x="266768" y="2323866"/>
            <a:ext cx="400050" cy="8540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950" dirty="0">
                <a:solidFill>
                  <a:schemeClr val="accent2"/>
                </a:solidFill>
              </a:rPr>
              <a:t>…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545E214-F811-4542-9CFC-4836967921A6}"/>
              </a:ext>
            </a:extLst>
          </p:cNvPr>
          <p:cNvCxnSpPr>
            <a:cxnSpLocks/>
          </p:cNvCxnSpPr>
          <p:nvPr/>
        </p:nvCxnSpPr>
        <p:spPr>
          <a:xfrm>
            <a:off x="1408037" y="3268286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C0619D-09DF-4E2E-A6B6-6D117D41035C}"/>
              </a:ext>
            </a:extLst>
          </p:cNvPr>
          <p:cNvCxnSpPr>
            <a:cxnSpLocks/>
          </p:cNvCxnSpPr>
          <p:nvPr/>
        </p:nvCxnSpPr>
        <p:spPr>
          <a:xfrm>
            <a:off x="6084059" y="3311408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A8EEA4B-CDDC-4E2A-948E-EAA0E1554F34}"/>
              </a:ext>
            </a:extLst>
          </p:cNvPr>
          <p:cNvCxnSpPr>
            <a:cxnSpLocks/>
          </p:cNvCxnSpPr>
          <p:nvPr/>
        </p:nvCxnSpPr>
        <p:spPr>
          <a:xfrm>
            <a:off x="1548821" y="3463715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EB2108E-2211-4957-A229-58103ABF10B4}"/>
              </a:ext>
            </a:extLst>
          </p:cNvPr>
          <p:cNvCxnSpPr>
            <a:cxnSpLocks/>
          </p:cNvCxnSpPr>
          <p:nvPr/>
        </p:nvCxnSpPr>
        <p:spPr>
          <a:xfrm>
            <a:off x="1283560" y="3095503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FEB2B4A-6765-470B-9A02-200552F1176E}"/>
              </a:ext>
            </a:extLst>
          </p:cNvPr>
          <p:cNvCxnSpPr>
            <a:cxnSpLocks/>
          </p:cNvCxnSpPr>
          <p:nvPr/>
        </p:nvCxnSpPr>
        <p:spPr>
          <a:xfrm>
            <a:off x="6057543" y="3133649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B488CAD-157E-4DC3-B1D2-248566F735CE}"/>
              </a:ext>
            </a:extLst>
          </p:cNvPr>
          <p:cNvCxnSpPr>
            <a:cxnSpLocks/>
          </p:cNvCxnSpPr>
          <p:nvPr/>
        </p:nvCxnSpPr>
        <p:spPr>
          <a:xfrm>
            <a:off x="3833356" y="3095503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6CBEC43-75CC-4AED-9905-0509A2AEDF47}"/>
              </a:ext>
            </a:extLst>
          </p:cNvPr>
          <p:cNvCxnSpPr>
            <a:cxnSpLocks/>
          </p:cNvCxnSpPr>
          <p:nvPr/>
        </p:nvCxnSpPr>
        <p:spPr>
          <a:xfrm>
            <a:off x="1760354" y="3664588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F956834-9DDE-4D24-9CD7-8B4D8461FDD0}"/>
              </a:ext>
            </a:extLst>
          </p:cNvPr>
          <p:cNvCxnSpPr>
            <a:cxnSpLocks/>
          </p:cNvCxnSpPr>
          <p:nvPr/>
        </p:nvCxnSpPr>
        <p:spPr>
          <a:xfrm>
            <a:off x="4234544" y="3413938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2A4DD29-50B4-41F2-9C4E-4532F10DE18A}"/>
              </a:ext>
            </a:extLst>
          </p:cNvPr>
          <p:cNvCxnSpPr>
            <a:cxnSpLocks/>
          </p:cNvCxnSpPr>
          <p:nvPr/>
        </p:nvCxnSpPr>
        <p:spPr>
          <a:xfrm>
            <a:off x="4038130" y="3268286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381F302-D478-994F-B73C-5A34E9BECD28}"/>
              </a:ext>
            </a:extLst>
          </p:cNvPr>
          <p:cNvSpPr txBox="1"/>
          <p:nvPr/>
        </p:nvSpPr>
        <p:spPr>
          <a:xfrm>
            <a:off x="330343" y="2355946"/>
            <a:ext cx="195540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Gill Sans MT" panose="020B0502020104020203" pitchFamily="34" charset="77"/>
              </a:rPr>
              <a:t>Single-end reads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F21D200-7729-BA49-B016-321706B4DB98}"/>
              </a:ext>
            </a:extLst>
          </p:cNvPr>
          <p:cNvCxnSpPr/>
          <p:nvPr/>
        </p:nvCxnSpPr>
        <p:spPr>
          <a:xfrm>
            <a:off x="790990" y="4753004"/>
            <a:ext cx="7203056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94FCABB-F749-3B43-A4DE-AE38F5D1CF34}"/>
              </a:ext>
            </a:extLst>
          </p:cNvPr>
          <p:cNvSpPr txBox="1"/>
          <p:nvPr/>
        </p:nvSpPr>
        <p:spPr>
          <a:xfrm>
            <a:off x="7994046" y="4154938"/>
            <a:ext cx="400050" cy="8540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950" dirty="0">
                <a:solidFill>
                  <a:schemeClr val="accent2"/>
                </a:solidFill>
              </a:rPr>
              <a:t>…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2416E4-1A34-EC48-88C1-7CE68687D87C}"/>
              </a:ext>
            </a:extLst>
          </p:cNvPr>
          <p:cNvSpPr txBox="1"/>
          <p:nvPr/>
        </p:nvSpPr>
        <p:spPr>
          <a:xfrm>
            <a:off x="259746" y="4154938"/>
            <a:ext cx="400050" cy="8540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950" dirty="0">
                <a:solidFill>
                  <a:schemeClr val="accent2"/>
                </a:solidFill>
              </a:rPr>
              <a:t>…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B5373E5-8947-9E4D-AAB0-B7F887408090}"/>
              </a:ext>
            </a:extLst>
          </p:cNvPr>
          <p:cNvSpPr txBox="1"/>
          <p:nvPr/>
        </p:nvSpPr>
        <p:spPr>
          <a:xfrm>
            <a:off x="323321" y="4187018"/>
            <a:ext cx="201574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Gill Sans MT" panose="020B0502020104020203" pitchFamily="34" charset="77"/>
              </a:rPr>
              <a:t>Paired-end reads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D0A5E32-CAB2-4148-AEA0-D6FAC53086CA}"/>
              </a:ext>
            </a:extLst>
          </p:cNvPr>
          <p:cNvGrpSpPr/>
          <p:nvPr/>
        </p:nvGrpSpPr>
        <p:grpSpPr>
          <a:xfrm>
            <a:off x="1408037" y="4985935"/>
            <a:ext cx="2708748" cy="0"/>
            <a:chOff x="1837627" y="4813042"/>
            <a:chExt cx="3611664" cy="0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CEF8DC8-89D1-1446-9338-0E30AE028A91}"/>
                </a:ext>
              </a:extLst>
            </p:cNvPr>
            <p:cNvCxnSpPr/>
            <p:nvPr/>
          </p:nvCxnSpPr>
          <p:spPr>
            <a:xfrm>
              <a:off x="1837627" y="4813042"/>
              <a:ext cx="1455653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B07B4D62-CA52-3845-A60A-5DA07D2783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93638" y="4813042"/>
              <a:ext cx="1455653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C105B2D-66FA-0C4D-ACA7-0FCC02E9030C}"/>
                </a:ext>
              </a:extLst>
            </p:cNvPr>
            <p:cNvCxnSpPr/>
            <p:nvPr/>
          </p:nvCxnSpPr>
          <p:spPr>
            <a:xfrm>
              <a:off x="2160355" y="4813042"/>
              <a:ext cx="2342738" cy="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2EE8E9A-BDA2-8D4E-8A2E-7873217529CF}"/>
              </a:ext>
            </a:extLst>
          </p:cNvPr>
          <p:cNvGrpSpPr/>
          <p:nvPr/>
        </p:nvGrpSpPr>
        <p:grpSpPr>
          <a:xfrm>
            <a:off x="1948874" y="5211173"/>
            <a:ext cx="2708748" cy="0"/>
            <a:chOff x="1837627" y="4813042"/>
            <a:chExt cx="3611664" cy="0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367C52E0-224E-3A49-B6D2-625B0B470CC5}"/>
                </a:ext>
              </a:extLst>
            </p:cNvPr>
            <p:cNvCxnSpPr/>
            <p:nvPr/>
          </p:nvCxnSpPr>
          <p:spPr>
            <a:xfrm>
              <a:off x="1837627" y="4813042"/>
              <a:ext cx="1455653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76248865-EBE8-F040-9F7E-A0B96D190E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93638" y="4813042"/>
              <a:ext cx="1455653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07228E9-F01A-AA41-BE67-51C56BA61087}"/>
                </a:ext>
              </a:extLst>
            </p:cNvPr>
            <p:cNvCxnSpPr/>
            <p:nvPr/>
          </p:nvCxnSpPr>
          <p:spPr>
            <a:xfrm>
              <a:off x="2160355" y="4813042"/>
              <a:ext cx="2342738" cy="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F65B7C7-E2C3-644D-AA2B-1F623731EFF5}"/>
              </a:ext>
            </a:extLst>
          </p:cNvPr>
          <p:cNvGrpSpPr/>
          <p:nvPr/>
        </p:nvGrpSpPr>
        <p:grpSpPr>
          <a:xfrm>
            <a:off x="4497602" y="4985935"/>
            <a:ext cx="2708748" cy="0"/>
            <a:chOff x="1837627" y="4813042"/>
            <a:chExt cx="3611664" cy="0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7C02B87A-F592-F34C-AC3F-14850B69AE60}"/>
                </a:ext>
              </a:extLst>
            </p:cNvPr>
            <p:cNvCxnSpPr/>
            <p:nvPr/>
          </p:nvCxnSpPr>
          <p:spPr>
            <a:xfrm>
              <a:off x="1837627" y="4813042"/>
              <a:ext cx="1455653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C1973D68-655C-9446-8129-E3043D1C07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93638" y="4813042"/>
              <a:ext cx="1455653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94F9AFA-FB74-F743-A8ED-31A0D00FAB81}"/>
                </a:ext>
              </a:extLst>
            </p:cNvPr>
            <p:cNvCxnSpPr/>
            <p:nvPr/>
          </p:nvCxnSpPr>
          <p:spPr>
            <a:xfrm>
              <a:off x="2160355" y="4813042"/>
              <a:ext cx="2342738" cy="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6807864-4AA1-E840-BD71-00D861DE3AD8}"/>
              </a:ext>
            </a:extLst>
          </p:cNvPr>
          <p:cNvGrpSpPr/>
          <p:nvPr/>
        </p:nvGrpSpPr>
        <p:grpSpPr>
          <a:xfrm>
            <a:off x="3385274" y="5466667"/>
            <a:ext cx="2708748" cy="0"/>
            <a:chOff x="1837627" y="4813042"/>
            <a:chExt cx="3611664" cy="0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0783224D-9E88-A143-A421-580950553157}"/>
                </a:ext>
              </a:extLst>
            </p:cNvPr>
            <p:cNvCxnSpPr/>
            <p:nvPr/>
          </p:nvCxnSpPr>
          <p:spPr>
            <a:xfrm>
              <a:off x="1837627" y="4813042"/>
              <a:ext cx="1455653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C0F35944-EE37-9346-A4E5-CE6418ACF5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93638" y="4813042"/>
              <a:ext cx="1455653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CA8A39D-D7D0-E841-9767-BF38519411AF}"/>
                </a:ext>
              </a:extLst>
            </p:cNvPr>
            <p:cNvCxnSpPr/>
            <p:nvPr/>
          </p:nvCxnSpPr>
          <p:spPr>
            <a:xfrm>
              <a:off x="2160355" y="4813042"/>
              <a:ext cx="2342738" cy="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8FF89B4-0F8E-0A43-96C1-3D196170077C}"/>
              </a:ext>
            </a:extLst>
          </p:cNvPr>
          <p:cNvSpPr txBox="1"/>
          <p:nvPr/>
        </p:nvSpPr>
        <p:spPr>
          <a:xfrm>
            <a:off x="3167792" y="2319813"/>
            <a:ext cx="34932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bwa mem hg19.fa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reads.fq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451683B-8D8B-0F4E-B177-3004FDF9C431}"/>
              </a:ext>
            </a:extLst>
          </p:cNvPr>
          <p:cNvSpPr txBox="1"/>
          <p:nvPr/>
        </p:nvSpPr>
        <p:spPr>
          <a:xfrm>
            <a:off x="3167793" y="4181665"/>
            <a:ext cx="528542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bwa mem hg19.fa reads_1.fq reads_2.fq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37012E5-003A-5548-94F8-7E93F1FC079E}"/>
              </a:ext>
            </a:extLst>
          </p:cNvPr>
          <p:cNvSpPr txBox="1"/>
          <p:nvPr/>
        </p:nvSpPr>
        <p:spPr>
          <a:xfrm>
            <a:off x="3620959" y="1702080"/>
            <a:ext cx="252825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bwa index hg19.fa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93595A8-83E2-F24C-AFC9-20B16F947F2A}"/>
              </a:ext>
            </a:extLst>
          </p:cNvPr>
          <p:cNvSpPr txBox="1"/>
          <p:nvPr/>
        </p:nvSpPr>
        <p:spPr>
          <a:xfrm>
            <a:off x="6209574" y="1606188"/>
            <a:ext cx="21785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  <a:latin typeface="Gill Sans MT" panose="020B0502020104020203" pitchFamily="34" charset="77"/>
              </a:rPr>
              <a:t>Create the BWT index first!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A3640E0-3C99-5040-9E0E-012C51747168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5555EEED-E91B-0C4C-A619-5C458C166E7E}"/>
              </a:ext>
            </a:extLst>
          </p:cNvPr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Sequence alignment example</a:t>
            </a:r>
          </a:p>
        </p:txBody>
      </p:sp>
    </p:spTree>
    <p:extLst>
      <p:ext uri="{BB962C8B-B14F-4D97-AF65-F5344CB8AC3E}">
        <p14:creationId xmlns:p14="http://schemas.microsoft.com/office/powerpoint/2010/main" val="148502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" grpId="0"/>
      <p:bldP spid="26" grpId="0"/>
      <p:bldP spid="27" grpId="0"/>
      <p:bldP spid="37" grpId="0"/>
      <p:bldP spid="12" grpId="0" animBg="1"/>
      <p:bldP spid="51" grpId="0" animBg="1"/>
      <p:bldP spid="52" grpId="0" animBg="1"/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NGS vs. </a:t>
            </a:r>
            <a:r>
              <a:rPr lang="en-US" sz="2800" b="1" dirty="0">
                <a:latin typeface="Gill Sans"/>
                <a:cs typeface="Gill Sans"/>
              </a:rPr>
              <a:t>“SNP chips”</a:t>
            </a:r>
            <a:endParaRPr lang="en-US" sz="2800" b="1" i="0" dirty="0">
              <a:latin typeface="Gill Sans"/>
              <a:cs typeface="Gill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57" y="1179891"/>
            <a:ext cx="524466" cy="10456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90952" y="1209526"/>
            <a:ext cx="7327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Courier"/>
                <a:cs typeface="Courier"/>
              </a:rPr>
              <a:t>A C G T T G C A T A C C C T 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90952" y="1664307"/>
            <a:ext cx="7327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urier"/>
                <a:cs typeface="Courier"/>
              </a:rPr>
              <a:t>A A G T A G C A C A C C C T 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5736" y="2703004"/>
            <a:ext cx="74573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ill Sans"/>
                <a:cs typeface="Gill Sans"/>
              </a:rPr>
              <a:t>“SNP chips” (Genotyping): </a:t>
            </a:r>
            <a:r>
              <a:rPr lang="en-US" sz="2800" dirty="0">
                <a:latin typeface="Gill Sans"/>
                <a:cs typeface="Gill Sans"/>
              </a:rPr>
              <a:t>interrogate a targeted set (usually around ~1.5 million) of known polymorphic sites</a:t>
            </a:r>
            <a:endParaRPr lang="en-US" sz="2800" b="1" dirty="0">
              <a:latin typeface="Gill Sans"/>
              <a:cs typeface="Gill San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17730" y="1293248"/>
            <a:ext cx="524346" cy="95583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279332" y="1293248"/>
            <a:ext cx="524346" cy="95583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201931" y="1269946"/>
            <a:ext cx="524346" cy="95583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69040" y="5570059"/>
            <a:ext cx="74573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ill Sans"/>
                <a:cs typeface="Gill Sans"/>
              </a:rPr>
              <a:t>Sequencing: </a:t>
            </a:r>
            <a:r>
              <a:rPr lang="en-US" sz="2800" dirty="0">
                <a:latin typeface="Gill Sans"/>
                <a:cs typeface="Gill Sans"/>
              </a:rPr>
              <a:t>sequence the “entire” genome (or region of the genome)</a:t>
            </a:r>
            <a:endParaRPr lang="en-US" sz="2800" b="1" dirty="0">
              <a:latin typeface="Gill Sans"/>
              <a:cs typeface="Gill San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57" y="4159539"/>
            <a:ext cx="524466" cy="104563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90952" y="4189174"/>
            <a:ext cx="7327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Courier"/>
                <a:cs typeface="Courier"/>
              </a:rPr>
              <a:t>A C G T T G C A T A C C C T 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90952" y="4643955"/>
            <a:ext cx="7327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urier"/>
                <a:cs typeface="Courier"/>
              </a:rPr>
              <a:t>A A G T A G C A C A C C C T 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16062" y="6178225"/>
            <a:ext cx="3902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Gill Sans"/>
                <a:cs typeface="Gill Sans"/>
              </a:rPr>
              <a:t>Advantages? Disadvantages?</a:t>
            </a:r>
          </a:p>
        </p:txBody>
      </p:sp>
    </p:spTree>
    <p:extLst>
      <p:ext uri="{BB962C8B-B14F-4D97-AF65-F5344CB8AC3E}">
        <p14:creationId xmlns:p14="http://schemas.microsoft.com/office/powerpoint/2010/main" val="56218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9" grpId="0" animBg="1"/>
      <p:bldP spid="10" grpId="0" animBg="1"/>
      <p:bldP spid="11" grpId="0"/>
      <p:bldP spid="13" grpId="0"/>
      <p:bldP spid="14" grpId="0"/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F4E0BA1-D012-6D46-A6E3-4C04D09062C2}"/>
              </a:ext>
            </a:extLst>
          </p:cNvPr>
          <p:cNvSpPr txBox="1"/>
          <p:nvPr/>
        </p:nvSpPr>
        <p:spPr>
          <a:xfrm>
            <a:off x="232087" y="1858724"/>
            <a:ext cx="804258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bwa mem hg19.fa reads_1.fq reads_2.fq &gt;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aligned_reads.sam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6CC52E-AB90-3346-96F0-BD23ACB1E502}"/>
              </a:ext>
            </a:extLst>
          </p:cNvPr>
          <p:cNvSpPr txBox="1"/>
          <p:nvPr/>
        </p:nvSpPr>
        <p:spPr>
          <a:xfrm>
            <a:off x="232086" y="2338072"/>
            <a:ext cx="445827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samtools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view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aligned_reads.sam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142673-60CF-324D-8815-459631876C85}"/>
              </a:ext>
            </a:extLst>
          </p:cNvPr>
          <p:cNvSpPr txBox="1"/>
          <p:nvPr/>
        </p:nvSpPr>
        <p:spPr>
          <a:xfrm>
            <a:off x="465615" y="2823575"/>
            <a:ext cx="20478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Tab-delimited text file</a:t>
            </a:r>
          </a:p>
          <a:p>
            <a:r>
              <a:rPr lang="en-US" sz="1350" dirty="0">
                <a:latin typeface="Gill Sans MT" panose="020B0502020104020203" pitchFamily="34" charset="77"/>
              </a:rPr>
              <a:t>One line per read (usually)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5E1B55-4116-3242-9629-EAF6450BE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638" y="3400904"/>
            <a:ext cx="7324725" cy="50482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E518B19-7A4B-B14D-9934-605DF7C01224}"/>
              </a:ext>
            </a:extLst>
          </p:cNvPr>
          <p:cNvSpPr/>
          <p:nvPr/>
        </p:nvSpPr>
        <p:spPr>
          <a:xfrm>
            <a:off x="3604822" y="3293283"/>
            <a:ext cx="341537" cy="7600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656DC2-588A-6D4F-8F70-B433E74D0A25}"/>
              </a:ext>
            </a:extLst>
          </p:cNvPr>
          <p:cNvSpPr txBox="1"/>
          <p:nvPr/>
        </p:nvSpPr>
        <p:spPr>
          <a:xfrm>
            <a:off x="2848206" y="4039387"/>
            <a:ext cx="12468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3</a:t>
            </a:r>
            <a:r>
              <a:rPr lang="en-US" sz="1350" baseline="30000" dirty="0">
                <a:latin typeface="Gill Sans MT" panose="020B0502020104020203" pitchFamily="34" charset="77"/>
              </a:rPr>
              <a:t>rd</a:t>
            </a:r>
            <a:r>
              <a:rPr lang="en-US" sz="1350" dirty="0">
                <a:latin typeface="Gill Sans MT" panose="020B0502020104020203" pitchFamily="34" charset="77"/>
              </a:rPr>
              <a:t> column = </a:t>
            </a:r>
          </a:p>
          <a:p>
            <a:r>
              <a:rPr lang="en-US" sz="1350" dirty="0">
                <a:latin typeface="Gill Sans MT" panose="020B0502020104020203" pitchFamily="34" charset="77"/>
              </a:rPr>
              <a:t>chromosome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866BD40-4B82-6D45-8612-CC65CB596919}"/>
              </a:ext>
            </a:extLst>
          </p:cNvPr>
          <p:cNvSpPr/>
          <p:nvPr/>
        </p:nvSpPr>
        <p:spPr>
          <a:xfrm>
            <a:off x="4070949" y="3313755"/>
            <a:ext cx="723925" cy="7600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E2E0AA-D9C4-0345-A0CB-ED97C97F1748}"/>
              </a:ext>
            </a:extLst>
          </p:cNvPr>
          <p:cNvSpPr txBox="1"/>
          <p:nvPr/>
        </p:nvSpPr>
        <p:spPr>
          <a:xfrm>
            <a:off x="4095012" y="4125263"/>
            <a:ext cx="12468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4</a:t>
            </a:r>
            <a:r>
              <a:rPr lang="en-US" sz="1350" baseline="30000" dirty="0">
                <a:latin typeface="Gill Sans MT" panose="020B0502020104020203" pitchFamily="34" charset="77"/>
              </a:rPr>
              <a:t>th</a:t>
            </a:r>
            <a:r>
              <a:rPr lang="en-US" sz="1350" dirty="0">
                <a:latin typeface="Gill Sans MT" panose="020B0502020104020203" pitchFamily="34" charset="77"/>
              </a:rPr>
              <a:t>  column = </a:t>
            </a:r>
          </a:p>
          <a:p>
            <a:r>
              <a:rPr lang="en-US" sz="1350" dirty="0">
                <a:latin typeface="Gill Sans MT" panose="020B0502020104020203" pitchFamily="34" charset="77"/>
              </a:rPr>
              <a:t>position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82CFD2-0B58-454D-9850-579BB87B482A}"/>
              </a:ext>
            </a:extLst>
          </p:cNvPr>
          <p:cNvSpPr txBox="1"/>
          <p:nvPr/>
        </p:nvSpPr>
        <p:spPr>
          <a:xfrm>
            <a:off x="7471611" y="3917513"/>
            <a:ext cx="154582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(lines are cut off on the right so they fit on the slide)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33472F-5DFE-EE48-A163-87D66E0E17C7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0A8551CF-64FB-CE40-81AB-D45385FF5E0E}"/>
              </a:ext>
            </a:extLst>
          </p:cNvPr>
          <p:cNvSpPr/>
          <p:nvPr/>
        </p:nvSpPr>
        <p:spPr>
          <a:xfrm>
            <a:off x="0" y="34650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Gill Sans MT" panose="020B0502020104020203" pitchFamily="34" charset="0"/>
              </a:rPr>
              <a:t>SAM/BAM format stores alignment info</a:t>
            </a:r>
            <a:endParaRPr lang="en-US" sz="3200" b="1" i="0" dirty="0">
              <a:latin typeface="Gill Sans"/>
              <a:cs typeface="Gill San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D01608-532E-1346-B327-6D472F1304BD}"/>
              </a:ext>
            </a:extLst>
          </p:cNvPr>
          <p:cNvSpPr txBox="1"/>
          <p:nvPr/>
        </p:nvSpPr>
        <p:spPr>
          <a:xfrm>
            <a:off x="232086" y="5830119"/>
            <a:ext cx="7414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latin typeface="Gill Sans"/>
                <a:cs typeface="Gill Sans"/>
              </a:rPr>
              <a:t>SAM</a:t>
            </a:r>
            <a:r>
              <a:rPr lang="en-US" i="0" dirty="0">
                <a:latin typeface="Gill Sans"/>
                <a:cs typeface="Gill Sans"/>
              </a:rPr>
              <a:t>: </a:t>
            </a:r>
            <a:r>
              <a:rPr lang="en-US" i="0" u="sng" dirty="0">
                <a:latin typeface="Gill Sans"/>
                <a:cs typeface="Gill Sans"/>
              </a:rPr>
              <a:t>S</a:t>
            </a:r>
            <a:r>
              <a:rPr lang="en-US" i="0" dirty="0">
                <a:latin typeface="Gill Sans"/>
                <a:cs typeface="Gill Sans"/>
              </a:rPr>
              <a:t>equence </a:t>
            </a:r>
            <a:r>
              <a:rPr lang="en-US" i="0" u="sng" dirty="0">
                <a:latin typeface="Gill Sans"/>
                <a:cs typeface="Gill Sans"/>
              </a:rPr>
              <a:t>A</a:t>
            </a:r>
            <a:r>
              <a:rPr lang="en-US" i="0" dirty="0">
                <a:latin typeface="Gill Sans"/>
                <a:cs typeface="Gill Sans"/>
              </a:rPr>
              <a:t>lignment/</a:t>
            </a:r>
            <a:r>
              <a:rPr lang="en-US" i="0" u="sng" dirty="0">
                <a:latin typeface="Gill Sans"/>
                <a:cs typeface="Gill Sans"/>
              </a:rPr>
              <a:t>M</a:t>
            </a:r>
            <a:r>
              <a:rPr lang="en-US" i="0" dirty="0">
                <a:latin typeface="Gill Sans"/>
                <a:cs typeface="Gill Sans"/>
              </a:rPr>
              <a:t>ap format</a:t>
            </a:r>
          </a:p>
          <a:p>
            <a:r>
              <a:rPr lang="en-US" b="1" i="0" dirty="0">
                <a:latin typeface="Gill Sans"/>
                <a:cs typeface="Gill Sans"/>
              </a:rPr>
              <a:t>BAM: </a:t>
            </a:r>
            <a:r>
              <a:rPr lang="en-US" i="0" dirty="0">
                <a:latin typeface="Gill Sans"/>
                <a:cs typeface="Gill Sans"/>
              </a:rPr>
              <a:t>binary SAM format</a:t>
            </a:r>
          </a:p>
          <a:p>
            <a:r>
              <a:rPr lang="en-US" b="1" dirty="0">
                <a:latin typeface="Gill Sans"/>
                <a:cs typeface="Gill Sans"/>
              </a:rPr>
              <a:t>CRAM</a:t>
            </a:r>
            <a:r>
              <a:rPr lang="en-US" dirty="0">
                <a:latin typeface="Gill Sans"/>
                <a:cs typeface="Gill Sans"/>
              </a:rPr>
              <a:t>: compressed BAM format</a:t>
            </a:r>
            <a:endParaRPr lang="en-US" b="1" i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7762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8" grpId="0"/>
      <p:bldP spid="16" grpId="0" animBg="1"/>
      <p:bldP spid="19" grpId="0"/>
      <p:bldP spid="20" grpId="0" animBg="1"/>
      <p:bldP spid="21" grpId="0"/>
      <p:bldP spid="2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Example alignment view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2" y="1806879"/>
            <a:ext cx="9144000" cy="40108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4694" y="1200041"/>
            <a:ext cx="21235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"/>
                <a:cs typeface="Gill Sans"/>
              </a:rPr>
              <a:t>Reference genome</a:t>
            </a:r>
          </a:p>
        </p:txBody>
      </p:sp>
      <p:cxnSp>
        <p:nvCxnSpPr>
          <p:cNvPr id="7" name="Straight Arrow Connector 6"/>
          <p:cNvCxnSpPr>
            <a:stCxn id="5" idx="3"/>
          </p:cNvCxnSpPr>
          <p:nvPr/>
        </p:nvCxnSpPr>
        <p:spPr>
          <a:xfrm>
            <a:off x="2368242" y="1400096"/>
            <a:ext cx="1220611" cy="4067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306468" y="6152604"/>
            <a:ext cx="1588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"/>
                <a:cs typeface="Gill Sans"/>
              </a:rPr>
              <a:t>Aligned reads</a:t>
            </a:r>
          </a:p>
        </p:txBody>
      </p:sp>
      <p:cxnSp>
        <p:nvCxnSpPr>
          <p:cNvPr id="10" name="Straight Arrow Connector 9"/>
          <p:cNvCxnSpPr>
            <a:stCxn id="9" idx="3"/>
          </p:cNvCxnSpPr>
          <p:nvPr/>
        </p:nvCxnSpPr>
        <p:spPr>
          <a:xfrm flipV="1">
            <a:off x="2895389" y="5918648"/>
            <a:ext cx="2499542" cy="43401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0618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29A6DE-FDFB-4FD9-A759-5A694EC961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369"/>
          <a:stretch/>
        </p:blipFill>
        <p:spPr>
          <a:xfrm>
            <a:off x="102454" y="1317833"/>
            <a:ext cx="8939092" cy="28385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710710-2C55-42A7-8F76-D65FCA5D480F}"/>
              </a:ext>
            </a:extLst>
          </p:cNvPr>
          <p:cNvSpPr txBox="1"/>
          <p:nvPr/>
        </p:nvSpPr>
        <p:spPr>
          <a:xfrm>
            <a:off x="746500" y="5166671"/>
            <a:ext cx="35454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Column 1: read ID</a:t>
            </a:r>
          </a:p>
          <a:p>
            <a:r>
              <a:rPr lang="en-US" sz="2000" dirty="0">
                <a:latin typeface="Gill Sans MT" panose="020B0502020104020203" pitchFamily="34" charset="77"/>
              </a:rPr>
              <a:t>Column 2: flag</a:t>
            </a:r>
          </a:p>
          <a:p>
            <a:r>
              <a:rPr lang="en-US" sz="2000" dirty="0">
                <a:latin typeface="Gill Sans MT" panose="020B0502020104020203" pitchFamily="34" charset="77"/>
              </a:rPr>
              <a:t>Column 3: chromosome</a:t>
            </a:r>
          </a:p>
          <a:p>
            <a:r>
              <a:rPr lang="en-US" sz="2000" dirty="0">
                <a:latin typeface="Gill Sans MT" panose="020B0502020104020203" pitchFamily="34" charset="77"/>
              </a:rPr>
              <a:t>Column 4: start position</a:t>
            </a:r>
          </a:p>
          <a:p>
            <a:r>
              <a:rPr lang="en-US" sz="2000" dirty="0">
                <a:latin typeface="Gill Sans MT" panose="020B0502020104020203" pitchFamily="34" charset="77"/>
              </a:rPr>
              <a:t>…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3E7FAB-C759-0E4C-9780-DBF7B0242E0A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DB5AA275-0A56-EA4A-9BC8-3730C79566E3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SAM/BAM files store alignment information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D1ACD9-DA1E-7A4A-B210-D2F0EC350A90}"/>
              </a:ext>
            </a:extLst>
          </p:cNvPr>
          <p:cNvSpPr/>
          <p:nvPr/>
        </p:nvSpPr>
        <p:spPr>
          <a:xfrm>
            <a:off x="3751368" y="1107317"/>
            <a:ext cx="540589" cy="3651849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B2A0A5-BC02-0A4E-AD45-4020CC370CB7}"/>
              </a:ext>
            </a:extLst>
          </p:cNvPr>
          <p:cNvSpPr txBox="1"/>
          <p:nvPr/>
        </p:nvSpPr>
        <p:spPr>
          <a:xfrm>
            <a:off x="4393580" y="4470886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CIGAR</a:t>
            </a:r>
          </a:p>
        </p:txBody>
      </p:sp>
    </p:spTree>
    <p:extLst>
      <p:ext uri="{BB962C8B-B14F-4D97-AF65-F5344CB8AC3E}">
        <p14:creationId xmlns:p14="http://schemas.microsoft.com/office/powerpoint/2010/main" val="190028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CIGAR scores give detailed alignment info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8BBE3A-7F78-4C49-B4F5-D1073B2E2F5F}"/>
              </a:ext>
            </a:extLst>
          </p:cNvPr>
          <p:cNvSpPr txBox="1"/>
          <p:nvPr/>
        </p:nvSpPr>
        <p:spPr>
          <a:xfrm>
            <a:off x="379142" y="1614674"/>
            <a:ext cx="177822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"/>
                <a:cs typeface="Gill Sans"/>
              </a:rPr>
              <a:t>M: match</a:t>
            </a:r>
          </a:p>
          <a:p>
            <a:r>
              <a:rPr lang="en-US" sz="2800" dirty="0">
                <a:latin typeface="Gill Sans"/>
                <a:cs typeface="Gill Sans"/>
              </a:rPr>
              <a:t>D: deletion</a:t>
            </a:r>
          </a:p>
          <a:p>
            <a:r>
              <a:rPr lang="en-US" sz="2800" dirty="0">
                <a:latin typeface="Gill Sans"/>
                <a:cs typeface="Gill Sans"/>
              </a:rPr>
              <a:t>I: insertion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D461DB-A524-2841-9654-C58181BBD377}"/>
              </a:ext>
            </a:extLst>
          </p:cNvPr>
          <p:cNvSpPr/>
          <p:nvPr/>
        </p:nvSpPr>
        <p:spPr>
          <a:xfrm>
            <a:off x="4177002" y="2589479"/>
            <a:ext cx="58041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urier New"/>
                <a:cs typeface="Courier New"/>
              </a:rPr>
              <a:t>ACGATCATCAAAAAAAAAACTGATGTTCATA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3CE10A-BE1C-3C4E-91AC-FA591878285A}"/>
              </a:ext>
            </a:extLst>
          </p:cNvPr>
          <p:cNvSpPr/>
          <p:nvPr/>
        </p:nvSpPr>
        <p:spPr>
          <a:xfrm>
            <a:off x="4177003" y="1924768"/>
            <a:ext cx="56865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urier New"/>
                <a:cs typeface="Courier New"/>
              </a:rPr>
              <a:t>ACGATCATCAAAAAAAAAACTGATGTTCATA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224DF8-DD34-CA40-881B-E0389D17D39E}"/>
              </a:ext>
            </a:extLst>
          </p:cNvPr>
          <p:cNvSpPr txBox="1"/>
          <p:nvPr/>
        </p:nvSpPr>
        <p:spPr>
          <a:xfrm>
            <a:off x="3597357" y="1643573"/>
            <a:ext cx="1139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Reference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FF2E4B-6C66-1B46-AD0D-25A7B142F95B}"/>
              </a:ext>
            </a:extLst>
          </p:cNvPr>
          <p:cNvSpPr txBox="1"/>
          <p:nvPr/>
        </p:nvSpPr>
        <p:spPr>
          <a:xfrm>
            <a:off x="3609116" y="2294100"/>
            <a:ext cx="663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Read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697927-96DF-3745-B3F0-60E3CC4994D8}"/>
              </a:ext>
            </a:extLst>
          </p:cNvPr>
          <p:cNvSpPr txBox="1"/>
          <p:nvPr/>
        </p:nvSpPr>
        <p:spPr>
          <a:xfrm>
            <a:off x="2692612" y="1924769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1AF69F-44B4-CE4C-A84E-6820299D97D4}"/>
              </a:ext>
            </a:extLst>
          </p:cNvPr>
          <p:cNvSpPr/>
          <p:nvPr/>
        </p:nvSpPr>
        <p:spPr>
          <a:xfrm>
            <a:off x="4184351" y="4246934"/>
            <a:ext cx="58041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urier New"/>
                <a:cs typeface="Courier New"/>
              </a:rPr>
              <a:t>ACGATCATCAAAAAAAAAAAACTGATGTTCATA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C75123-13FC-C944-8C80-59F77C5FC658}"/>
              </a:ext>
            </a:extLst>
          </p:cNvPr>
          <p:cNvSpPr txBox="1"/>
          <p:nvPr/>
        </p:nvSpPr>
        <p:spPr>
          <a:xfrm>
            <a:off x="3604706" y="3301028"/>
            <a:ext cx="1139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Reference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6FF95A-9AAB-8146-A656-EC3BB97D44A2}"/>
              </a:ext>
            </a:extLst>
          </p:cNvPr>
          <p:cNvSpPr txBox="1"/>
          <p:nvPr/>
        </p:nvSpPr>
        <p:spPr>
          <a:xfrm>
            <a:off x="3616465" y="3951555"/>
            <a:ext cx="663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Read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026128-8032-4A46-86EA-5B14024A130A}"/>
              </a:ext>
            </a:extLst>
          </p:cNvPr>
          <p:cNvSpPr txBox="1"/>
          <p:nvPr/>
        </p:nvSpPr>
        <p:spPr>
          <a:xfrm>
            <a:off x="1919223" y="3546950"/>
            <a:ext cx="1640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19M2I12M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0B757A-A818-7843-AD60-16A1F890B2AD}"/>
              </a:ext>
            </a:extLst>
          </p:cNvPr>
          <p:cNvSpPr/>
          <p:nvPr/>
        </p:nvSpPr>
        <p:spPr>
          <a:xfrm>
            <a:off x="4177002" y="3629255"/>
            <a:ext cx="56865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urier New"/>
                <a:cs typeface="Courier New"/>
              </a:rPr>
              <a:t>ACGATCATCAAAAAAAAAA--CTGATGTTCATA</a:t>
            </a:r>
            <a:endParaRPr lang="en-US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5F4138-3C8D-B946-A361-E9A16242074F}"/>
              </a:ext>
            </a:extLst>
          </p:cNvPr>
          <p:cNvSpPr/>
          <p:nvPr/>
        </p:nvSpPr>
        <p:spPr>
          <a:xfrm>
            <a:off x="4211811" y="5927907"/>
            <a:ext cx="58041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urier New"/>
                <a:cs typeface="Courier New"/>
              </a:rPr>
              <a:t>ACGATCATC--AAAAAAAACTGATGTTCATA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87C2F8-636C-C64B-AFEB-285AE0C9CC5B}"/>
              </a:ext>
            </a:extLst>
          </p:cNvPr>
          <p:cNvSpPr txBox="1"/>
          <p:nvPr/>
        </p:nvSpPr>
        <p:spPr>
          <a:xfrm>
            <a:off x="3632166" y="4982001"/>
            <a:ext cx="1139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Reference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6151F1-236E-7346-83C3-4AFA640BB0F4}"/>
              </a:ext>
            </a:extLst>
          </p:cNvPr>
          <p:cNvSpPr txBox="1"/>
          <p:nvPr/>
        </p:nvSpPr>
        <p:spPr>
          <a:xfrm>
            <a:off x="3643925" y="5632528"/>
            <a:ext cx="663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Read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8FF475-0B87-A14C-8266-2FBC54663467}"/>
              </a:ext>
            </a:extLst>
          </p:cNvPr>
          <p:cNvSpPr txBox="1"/>
          <p:nvPr/>
        </p:nvSpPr>
        <p:spPr>
          <a:xfrm>
            <a:off x="1946683" y="5263197"/>
            <a:ext cx="160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9M2D20M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EE2A6D-9325-9249-90CA-5F32B4B08E9A}"/>
              </a:ext>
            </a:extLst>
          </p:cNvPr>
          <p:cNvSpPr/>
          <p:nvPr/>
        </p:nvSpPr>
        <p:spPr>
          <a:xfrm>
            <a:off x="4204462" y="5310228"/>
            <a:ext cx="56865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urier New"/>
                <a:cs typeface="Courier New"/>
              </a:rPr>
              <a:t>ACGATCATCAAAAAAAAAACTGATGTTCATA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445928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SAM flag gives additional info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49F6C6-5E13-B044-9BA7-370AD1C88B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369"/>
          <a:stretch/>
        </p:blipFill>
        <p:spPr>
          <a:xfrm>
            <a:off x="102454" y="1317833"/>
            <a:ext cx="8939092" cy="283852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305E1BB-A5A9-2E43-A961-4A777435331C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5F92A057-FDED-6544-825F-A7A5C5A4DDD1}"/>
              </a:ext>
            </a:extLst>
          </p:cNvPr>
          <p:cNvSpPr/>
          <p:nvPr/>
        </p:nvSpPr>
        <p:spPr>
          <a:xfrm>
            <a:off x="997017" y="1136879"/>
            <a:ext cx="540589" cy="3651849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CBEB67-ABD4-CF4C-85B4-1029D844CB56}"/>
              </a:ext>
            </a:extLst>
          </p:cNvPr>
          <p:cNvSpPr txBox="1"/>
          <p:nvPr/>
        </p:nvSpPr>
        <p:spPr>
          <a:xfrm>
            <a:off x="1537606" y="4470886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Flag</a:t>
            </a:r>
          </a:p>
        </p:txBody>
      </p:sp>
    </p:spTree>
    <p:extLst>
      <p:ext uri="{BB962C8B-B14F-4D97-AF65-F5344CB8AC3E}">
        <p14:creationId xmlns:p14="http://schemas.microsoft.com/office/powerpoint/2010/main" val="29602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SAM flag gives additional info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305E1BB-A5A9-2E43-A961-4A777435331C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C4297F1-43DE-1548-B344-24C5AEC544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98" t="17191" r="14947" b="40880"/>
          <a:stretch/>
        </p:blipFill>
        <p:spPr>
          <a:xfrm>
            <a:off x="377316" y="1158173"/>
            <a:ext cx="8655596" cy="34050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1FDA93-A424-3D46-BA2E-C9D8AADF834F}"/>
              </a:ext>
            </a:extLst>
          </p:cNvPr>
          <p:cNvSpPr txBox="1"/>
          <p:nvPr/>
        </p:nvSpPr>
        <p:spPr>
          <a:xfrm>
            <a:off x="877862" y="4886372"/>
            <a:ext cx="76545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 in SAM file flag column = sum of each true bit (in decimal)</a:t>
            </a:r>
          </a:p>
          <a:p>
            <a:r>
              <a:rPr lang="en-US" dirty="0"/>
              <a:t>Example: paired, unmapped read would get:</a:t>
            </a:r>
          </a:p>
          <a:p>
            <a:r>
              <a:rPr lang="en-US" dirty="0"/>
              <a:t>0b000000000001 + 0b000000000100 = 0b000000000101 (or 5 in decimal)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BEF41D-0BF1-CC4E-8F9E-AA79B0E8B1DB}"/>
              </a:ext>
            </a:extLst>
          </p:cNvPr>
          <p:cNvSpPr/>
          <p:nvPr/>
        </p:nvSpPr>
        <p:spPr>
          <a:xfrm>
            <a:off x="222548" y="5964574"/>
            <a:ext cx="59486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See https://broadinstitute.github.io/picard/explain-flags.html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6191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latin typeface="Gill Sans"/>
                <a:cs typeface="Gill Sans"/>
              </a:rPr>
              <a:t>Samtools</a:t>
            </a:r>
            <a:r>
              <a:rPr lang="en-US" sz="3200" b="1" i="0" dirty="0">
                <a:latin typeface="Gill Sans"/>
                <a:cs typeface="Gill Sans"/>
              </a:rPr>
              <a:t> for manipulating BAMs</a:t>
            </a:r>
          </a:p>
        </p:txBody>
      </p:sp>
      <p:sp>
        <p:nvSpPr>
          <p:cNvPr id="5" name="Rectangle 4"/>
          <p:cNvSpPr/>
          <p:nvPr/>
        </p:nvSpPr>
        <p:spPr>
          <a:xfrm>
            <a:off x="366752" y="1797093"/>
            <a:ext cx="854710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 i="0" dirty="0">
                <a:latin typeface="Courier New"/>
                <a:cs typeface="Courier New"/>
              </a:rPr>
              <a:t>&gt; </a:t>
            </a:r>
            <a:r>
              <a:rPr lang="en-US" sz="1800" i="0" dirty="0" err="1">
                <a:latin typeface="Courier New"/>
                <a:cs typeface="Courier New"/>
              </a:rPr>
              <a:t>samtools</a:t>
            </a:r>
            <a:r>
              <a:rPr lang="en-US" sz="1800" i="0" dirty="0">
                <a:latin typeface="Courier New"/>
                <a:cs typeface="Courier New"/>
              </a:rPr>
              <a:t> view $DATADIR/</a:t>
            </a:r>
            <a:r>
              <a:rPr lang="en-US" sz="1800" i="0" dirty="0" err="1">
                <a:latin typeface="Courier New"/>
                <a:cs typeface="Courier New"/>
              </a:rPr>
              <a:t>example_bwamem.sam</a:t>
            </a:r>
            <a:r>
              <a:rPr lang="en-US" sz="1800" i="0" dirty="0">
                <a:latin typeface="Courier New"/>
                <a:cs typeface="Courier New"/>
              </a:rPr>
              <a:t> | less -S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3552" y="1256371"/>
            <a:ext cx="2639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>
                <a:latin typeface="Gill Sans"/>
                <a:cs typeface="Gill Sans"/>
              </a:rPr>
              <a:t>View SAM/BAM file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3552" y="2245482"/>
            <a:ext cx="2968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>
                <a:latin typeface="Gill Sans"/>
                <a:cs typeface="Gill Sans"/>
              </a:rPr>
              <a:t>Convert SAM to BAM</a:t>
            </a:r>
          </a:p>
        </p:txBody>
      </p:sp>
      <p:sp>
        <p:nvSpPr>
          <p:cNvPr id="8" name="Rectangle 7"/>
          <p:cNvSpPr/>
          <p:nvPr/>
        </p:nvSpPr>
        <p:spPr>
          <a:xfrm>
            <a:off x="366752" y="2786204"/>
            <a:ext cx="8547100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 i="0" dirty="0">
                <a:latin typeface="Courier New"/>
                <a:cs typeface="Courier New"/>
              </a:rPr>
              <a:t>&gt; </a:t>
            </a:r>
            <a:r>
              <a:rPr lang="en-US" sz="1800" i="0" dirty="0" err="1">
                <a:latin typeface="Courier New"/>
                <a:cs typeface="Courier New"/>
              </a:rPr>
              <a:t>samtools</a:t>
            </a:r>
            <a:r>
              <a:rPr lang="en-US" sz="1800" i="0" dirty="0">
                <a:latin typeface="Courier New"/>
                <a:cs typeface="Courier New"/>
              </a:rPr>
              <a:t> view –</a:t>
            </a:r>
            <a:r>
              <a:rPr lang="en-US" sz="1800" i="0" dirty="0" err="1">
                <a:latin typeface="Courier New"/>
                <a:cs typeface="Courier New"/>
              </a:rPr>
              <a:t>bS</a:t>
            </a:r>
            <a:r>
              <a:rPr lang="en-US" sz="1800" i="0" dirty="0">
                <a:latin typeface="Courier New"/>
                <a:cs typeface="Courier New"/>
              </a:rPr>
              <a:t> $DATADIR/</a:t>
            </a:r>
            <a:r>
              <a:rPr lang="en-US" sz="1800" i="0" dirty="0" err="1">
                <a:latin typeface="Courier New"/>
                <a:cs typeface="Courier New"/>
              </a:rPr>
              <a:t>example_bwamem.sam</a:t>
            </a:r>
            <a:r>
              <a:rPr lang="en-US" sz="1800" i="0" dirty="0">
                <a:latin typeface="Courier New"/>
                <a:cs typeface="Courier New"/>
              </a:rPr>
              <a:t> &gt; \</a:t>
            </a:r>
          </a:p>
          <a:p>
            <a:r>
              <a:rPr lang="en-US" sz="1800" i="0" dirty="0">
                <a:latin typeface="Courier New"/>
                <a:cs typeface="Courier New"/>
              </a:rPr>
              <a:t>    </a:t>
            </a:r>
            <a:r>
              <a:rPr lang="en-US" sz="1800" i="0" dirty="0" err="1">
                <a:latin typeface="Courier New"/>
                <a:cs typeface="Courier New"/>
              </a:rPr>
              <a:t>example_bwamem.bam</a:t>
            </a:r>
            <a:endParaRPr lang="en-US" sz="1800" i="0" dirty="0">
              <a:latin typeface="Courier New"/>
              <a:cs typeface="Courier New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3552" y="3511592"/>
            <a:ext cx="1436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>
                <a:latin typeface="Gill Sans"/>
                <a:cs typeface="Gill Sans"/>
              </a:rPr>
              <a:t>Sort BAM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6752" y="4052314"/>
            <a:ext cx="849630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 i="0" dirty="0">
                <a:latin typeface="Courier New"/>
                <a:cs typeface="Courier New"/>
              </a:rPr>
              <a:t>&gt; </a:t>
            </a:r>
            <a:r>
              <a:rPr lang="en-US" sz="1800" i="0" dirty="0" err="1">
                <a:latin typeface="Courier New"/>
                <a:cs typeface="Courier New"/>
              </a:rPr>
              <a:t>samtools</a:t>
            </a:r>
            <a:r>
              <a:rPr lang="en-US" sz="1800" i="0" dirty="0">
                <a:latin typeface="Courier New"/>
                <a:cs typeface="Courier New"/>
              </a:rPr>
              <a:t> sort </a:t>
            </a:r>
            <a:r>
              <a:rPr lang="en-US" sz="1800" i="0" dirty="0" err="1">
                <a:latin typeface="Courier New"/>
                <a:cs typeface="Courier New"/>
              </a:rPr>
              <a:t>example_bwamem.bam</a:t>
            </a:r>
            <a:r>
              <a:rPr lang="en-US" sz="1800" i="0" dirty="0">
                <a:latin typeface="Courier New"/>
                <a:cs typeface="Courier New"/>
              </a:rPr>
              <a:t> </a:t>
            </a:r>
            <a:r>
              <a:rPr lang="en-US" sz="1800" i="0" dirty="0" err="1">
                <a:latin typeface="Courier New"/>
                <a:cs typeface="Courier New"/>
              </a:rPr>
              <a:t>example_bwamem.sorted</a:t>
            </a:r>
            <a:endParaRPr lang="en-US" sz="1800" i="0" dirty="0">
              <a:latin typeface="Courier New"/>
              <a:cs typeface="Courier New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3552" y="4500703"/>
            <a:ext cx="3711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>
                <a:latin typeface="Gill Sans"/>
                <a:cs typeface="Gill Sans"/>
              </a:rPr>
              <a:t>Index BAM for fast querying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6752" y="5041425"/>
            <a:ext cx="849630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 i="0" dirty="0">
                <a:latin typeface="Courier New"/>
                <a:cs typeface="Courier New"/>
              </a:rPr>
              <a:t>&gt; </a:t>
            </a:r>
            <a:r>
              <a:rPr lang="en-US" sz="1800" i="0" dirty="0" err="1">
                <a:latin typeface="Courier New"/>
                <a:cs typeface="Courier New"/>
              </a:rPr>
              <a:t>samtools</a:t>
            </a:r>
            <a:r>
              <a:rPr lang="en-US" sz="1800" i="0" dirty="0">
                <a:latin typeface="Courier New"/>
                <a:cs typeface="Courier New"/>
              </a:rPr>
              <a:t> index </a:t>
            </a:r>
            <a:r>
              <a:rPr lang="en-US" sz="1800" i="0" dirty="0" err="1">
                <a:latin typeface="Courier New"/>
                <a:cs typeface="Courier New"/>
              </a:rPr>
              <a:t>example_bwamem.sorted.bam</a:t>
            </a:r>
            <a:endParaRPr lang="en-US" sz="1800" i="0" dirty="0">
              <a:latin typeface="Courier New"/>
              <a:cs typeface="Courier New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3552" y="5489814"/>
            <a:ext cx="4586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>
                <a:latin typeface="Gill Sans"/>
                <a:cs typeface="Gill Sans"/>
              </a:rPr>
              <a:t>Pull out region from indexed BAMs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66752" y="6030539"/>
            <a:ext cx="849630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 i="0" dirty="0">
                <a:latin typeface="Courier New"/>
                <a:cs typeface="Courier New"/>
              </a:rPr>
              <a:t>&gt; </a:t>
            </a:r>
            <a:r>
              <a:rPr lang="en-US" sz="1800" i="0" dirty="0" err="1">
                <a:latin typeface="Courier New"/>
                <a:cs typeface="Courier New"/>
              </a:rPr>
              <a:t>samtools</a:t>
            </a:r>
            <a:r>
              <a:rPr lang="en-US" sz="1800" i="0" dirty="0">
                <a:latin typeface="Courier New"/>
                <a:cs typeface="Courier New"/>
              </a:rPr>
              <a:t> view </a:t>
            </a:r>
            <a:r>
              <a:rPr lang="en-US" sz="1800" i="0" dirty="0" err="1">
                <a:latin typeface="Courier New"/>
                <a:cs typeface="Courier New"/>
              </a:rPr>
              <a:t>example_bwamem.sorted.bam</a:t>
            </a:r>
            <a:r>
              <a:rPr lang="en-US" dirty="0">
                <a:latin typeface="Courier New"/>
                <a:cs typeface="Courier New"/>
              </a:rPr>
              <a:t> 1:15189-16189</a:t>
            </a:r>
            <a:endParaRPr lang="en-US" sz="1800" i="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5476144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Sequencing coverage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BE2903B-B34F-1A4C-B81B-AA9D7C7086D9}"/>
              </a:ext>
            </a:extLst>
          </p:cNvPr>
          <p:cNvCxnSpPr>
            <a:cxnSpLocks/>
          </p:cNvCxnSpPr>
          <p:nvPr/>
        </p:nvCxnSpPr>
        <p:spPr>
          <a:xfrm>
            <a:off x="760639" y="2465209"/>
            <a:ext cx="7048063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83E89E7-2ECE-4B40-BBEA-5DA81074FCED}"/>
              </a:ext>
            </a:extLst>
          </p:cNvPr>
          <p:cNvSpPr txBox="1"/>
          <p:nvPr/>
        </p:nvSpPr>
        <p:spPr>
          <a:xfrm flipH="1">
            <a:off x="495807" y="1900901"/>
            <a:ext cx="4077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Gill Sans MT" panose="020B0502020104020203" pitchFamily="34" charset="0"/>
              </a:rPr>
              <a:t>Reference genome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F36859-39A5-A841-9EDA-618F2430441B}"/>
              </a:ext>
            </a:extLst>
          </p:cNvPr>
          <p:cNvSpPr txBox="1"/>
          <p:nvPr/>
        </p:nvSpPr>
        <p:spPr>
          <a:xfrm>
            <a:off x="7781287" y="1695361"/>
            <a:ext cx="53340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2"/>
                </a:solidFill>
              </a:rPr>
              <a:t>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D5A8E8-4F50-E444-ACB6-88F57E5E67BF}"/>
              </a:ext>
            </a:extLst>
          </p:cNvPr>
          <p:cNvSpPr txBox="1"/>
          <p:nvPr/>
        </p:nvSpPr>
        <p:spPr>
          <a:xfrm>
            <a:off x="0" y="1665520"/>
            <a:ext cx="53340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2"/>
                </a:solidFill>
              </a:rPr>
              <a:t>…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6D266AF-7A2A-F84F-ABE9-15E97831B6AF}"/>
              </a:ext>
            </a:extLst>
          </p:cNvPr>
          <p:cNvCxnSpPr>
            <a:cxnSpLocks/>
          </p:cNvCxnSpPr>
          <p:nvPr/>
        </p:nvCxnSpPr>
        <p:spPr>
          <a:xfrm>
            <a:off x="1574006" y="2927015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B493C1-16CD-6D4B-9D85-AA312F4F6447}"/>
              </a:ext>
            </a:extLst>
          </p:cNvPr>
          <p:cNvCxnSpPr>
            <a:cxnSpLocks/>
          </p:cNvCxnSpPr>
          <p:nvPr/>
        </p:nvCxnSpPr>
        <p:spPr>
          <a:xfrm>
            <a:off x="1761718" y="3187587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BBED2C-961A-6341-95D0-2CAE154FA18C}"/>
              </a:ext>
            </a:extLst>
          </p:cNvPr>
          <p:cNvCxnSpPr>
            <a:cxnSpLocks/>
          </p:cNvCxnSpPr>
          <p:nvPr/>
        </p:nvCxnSpPr>
        <p:spPr>
          <a:xfrm>
            <a:off x="1408037" y="2696637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256A929-6B7D-5E42-ABC3-BA7C3931D472}"/>
              </a:ext>
            </a:extLst>
          </p:cNvPr>
          <p:cNvCxnSpPr>
            <a:cxnSpLocks/>
          </p:cNvCxnSpPr>
          <p:nvPr/>
        </p:nvCxnSpPr>
        <p:spPr>
          <a:xfrm>
            <a:off x="4807765" y="2696637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90A0DA5-B32D-D641-BAED-AEE39BA8E068}"/>
              </a:ext>
            </a:extLst>
          </p:cNvPr>
          <p:cNvCxnSpPr>
            <a:cxnSpLocks/>
          </p:cNvCxnSpPr>
          <p:nvPr/>
        </p:nvCxnSpPr>
        <p:spPr>
          <a:xfrm>
            <a:off x="2295122" y="3442305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190B7E-F797-AC47-9987-9BCA8C95A099}"/>
              </a:ext>
            </a:extLst>
          </p:cNvPr>
          <p:cNvCxnSpPr>
            <a:cxnSpLocks/>
          </p:cNvCxnSpPr>
          <p:nvPr/>
        </p:nvCxnSpPr>
        <p:spPr>
          <a:xfrm>
            <a:off x="5342682" y="3121217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F92D42-2EC5-D34A-AE49-E5EBD7AC4B58}"/>
              </a:ext>
            </a:extLst>
          </p:cNvPr>
          <p:cNvCxnSpPr>
            <a:cxnSpLocks/>
          </p:cNvCxnSpPr>
          <p:nvPr/>
        </p:nvCxnSpPr>
        <p:spPr>
          <a:xfrm>
            <a:off x="5080797" y="2927015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9CA3788C-BB21-334E-8FBF-0BAB2457F4ED}"/>
              </a:ext>
            </a:extLst>
          </p:cNvPr>
          <p:cNvSpPr/>
          <p:nvPr/>
        </p:nvSpPr>
        <p:spPr>
          <a:xfrm>
            <a:off x="5797161" y="2521124"/>
            <a:ext cx="291994" cy="72157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509F45-46FA-5B46-A15F-2A947FE10144}"/>
              </a:ext>
            </a:extLst>
          </p:cNvPr>
          <p:cNvSpPr txBox="1"/>
          <p:nvPr/>
        </p:nvSpPr>
        <p:spPr>
          <a:xfrm>
            <a:off x="4572000" y="3558248"/>
            <a:ext cx="4471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Coverage/depth</a:t>
            </a:r>
            <a:r>
              <a:rPr lang="en-US" sz="2400" dirty="0">
                <a:latin typeface="Gill Sans MT" panose="020B0502020104020203" pitchFamily="34" charset="77"/>
              </a:rPr>
              <a:t>: number of reads covering a given base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3FAA7B-FEA3-A645-B801-9C06A39939CB}"/>
              </a:ext>
            </a:extLst>
          </p:cNvPr>
          <p:cNvSpPr txBox="1"/>
          <p:nvPr/>
        </p:nvSpPr>
        <p:spPr>
          <a:xfrm>
            <a:off x="129535" y="4649817"/>
            <a:ext cx="3253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Gill Sans MT" panose="020B0502020104020203" pitchFamily="34" charset="77"/>
              </a:rPr>
              <a:t>Typically for WGS: aim for ~50X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277785-7D2D-4843-9955-854FACAB9598}"/>
              </a:ext>
            </a:extLst>
          </p:cNvPr>
          <p:cNvSpPr txBox="1"/>
          <p:nvPr/>
        </p:nvSpPr>
        <p:spPr>
          <a:xfrm>
            <a:off x="0" y="1136879"/>
            <a:ext cx="5280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Usually sequence many copies of a genome in one run</a:t>
            </a:r>
          </a:p>
          <a:p>
            <a:r>
              <a:rPr lang="en-US" dirty="0">
                <a:latin typeface="Gill Sans MT" panose="020B0502020104020203" pitchFamily="34" charset="77"/>
              </a:rPr>
              <a:t>(e.g. by taking millions of cells as input)</a:t>
            </a:r>
          </a:p>
        </p:txBody>
      </p:sp>
    </p:spTree>
    <p:extLst>
      <p:ext uri="{BB962C8B-B14F-4D97-AF65-F5344CB8AC3E}">
        <p14:creationId xmlns:p14="http://schemas.microsoft.com/office/powerpoint/2010/main" val="52050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Sequencing coverage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300077-6607-D74E-96E5-0BF5C5A5A72F}"/>
              </a:ext>
            </a:extLst>
          </p:cNvPr>
          <p:cNvSpPr txBox="1"/>
          <p:nvPr/>
        </p:nvSpPr>
        <p:spPr>
          <a:xfrm>
            <a:off x="0" y="2795471"/>
            <a:ext cx="4606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Average coverage =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9A58EAD-49BF-404E-9D38-6EA7D2BE79C0}"/>
              </a:ext>
            </a:extLst>
          </p:cNvPr>
          <p:cNvSpPr txBox="1"/>
          <p:nvPr/>
        </p:nvSpPr>
        <p:spPr>
          <a:xfrm>
            <a:off x="4477109" y="2441528"/>
            <a:ext cx="4606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# Sequenced bases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69653C-E99D-6842-92A5-6204F2761C56}"/>
              </a:ext>
            </a:extLst>
          </p:cNvPr>
          <p:cNvSpPr txBox="1"/>
          <p:nvPr/>
        </p:nvSpPr>
        <p:spPr>
          <a:xfrm>
            <a:off x="4333336" y="3149414"/>
            <a:ext cx="5506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Length of the genome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D0EFE1F-C049-BE4D-8E35-C8227B2164FC}"/>
              </a:ext>
            </a:extLst>
          </p:cNvPr>
          <p:cNvCxnSpPr/>
          <p:nvPr/>
        </p:nvCxnSpPr>
        <p:spPr>
          <a:xfrm>
            <a:off x="4387970" y="3198036"/>
            <a:ext cx="469564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C7CD6B3-0BDB-8C48-AA96-6C189133F645}"/>
              </a:ext>
            </a:extLst>
          </p:cNvPr>
          <p:cNvSpPr txBox="1"/>
          <p:nvPr/>
        </p:nvSpPr>
        <p:spPr>
          <a:xfrm>
            <a:off x="4934310" y="2028731"/>
            <a:ext cx="3099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Read length * Number of reads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2ABFFE-D742-904E-A0AE-656DE21C131B}"/>
              </a:ext>
            </a:extLst>
          </p:cNvPr>
          <p:cNvSpPr txBox="1"/>
          <p:nvPr/>
        </p:nvSpPr>
        <p:spPr>
          <a:xfrm>
            <a:off x="426131" y="4483321"/>
            <a:ext cx="82049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ill Sans MT" panose="020B0502020104020203" pitchFamily="34" charset="77"/>
              </a:rPr>
              <a:t>e.g. To sequence a human genome (3 billion </a:t>
            </a:r>
            <a:r>
              <a:rPr lang="en-US" sz="3200" dirty="0" err="1">
                <a:latin typeface="Gill Sans MT" panose="020B0502020104020203" pitchFamily="34" charset="77"/>
              </a:rPr>
              <a:t>bp</a:t>
            </a:r>
            <a:r>
              <a:rPr lang="en-US" sz="3200" dirty="0">
                <a:latin typeface="Gill Sans MT" panose="020B0502020104020203" pitchFamily="34" charset="77"/>
              </a:rPr>
              <a:t>) to 30X coverage with 100bp reads, we need:</a:t>
            </a:r>
          </a:p>
          <a:p>
            <a:r>
              <a:rPr lang="en-US" sz="3200" dirty="0">
                <a:latin typeface="Gill Sans MT" panose="020B0502020104020203" pitchFamily="34" charset="77"/>
              </a:rPr>
              <a:t>(3 billion * 30)/100 = 900 million reads (or 450M read pairs)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5EF032-43EE-2143-8AA4-04776BC77122}"/>
              </a:ext>
            </a:extLst>
          </p:cNvPr>
          <p:cNvSpPr txBox="1"/>
          <p:nvPr/>
        </p:nvSpPr>
        <p:spPr>
          <a:xfrm>
            <a:off x="124207" y="1136879"/>
            <a:ext cx="4606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Coverage</a:t>
            </a:r>
            <a:r>
              <a:rPr lang="en-US" sz="2400" dirty="0">
                <a:latin typeface="Gill Sans MT" panose="020B0502020104020203" pitchFamily="34" charset="77"/>
              </a:rPr>
              <a:t>: how many times do we sequence a certain position in the genome</a:t>
            </a:r>
          </a:p>
        </p:txBody>
      </p:sp>
    </p:spTree>
    <p:extLst>
      <p:ext uri="{BB962C8B-B14F-4D97-AF65-F5344CB8AC3E}">
        <p14:creationId xmlns:p14="http://schemas.microsoft.com/office/powerpoint/2010/main" val="72685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8" grpId="0"/>
      <p:bldP spid="2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A55CE7-4DC5-F74C-9996-1386C710939F}"/>
              </a:ext>
            </a:extLst>
          </p:cNvPr>
          <p:cNvCxnSpPr/>
          <p:nvPr/>
        </p:nvCxnSpPr>
        <p:spPr>
          <a:xfrm>
            <a:off x="870376" y="2225192"/>
            <a:ext cx="7203056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11DEB88-4C42-054B-86A3-B1C0E6E41017}"/>
              </a:ext>
            </a:extLst>
          </p:cNvPr>
          <p:cNvSpPr txBox="1"/>
          <p:nvPr/>
        </p:nvSpPr>
        <p:spPr>
          <a:xfrm flipH="1">
            <a:off x="671752" y="1801961"/>
            <a:ext cx="3058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Gill Sans MT" panose="020B0502020104020203" pitchFamily="34" charset="0"/>
              </a:rPr>
              <a:t>Reference genome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BFB784-D3AC-FB48-8847-4BAED4A72714}"/>
              </a:ext>
            </a:extLst>
          </p:cNvPr>
          <p:cNvSpPr txBox="1"/>
          <p:nvPr/>
        </p:nvSpPr>
        <p:spPr>
          <a:xfrm>
            <a:off x="8039973" y="1646273"/>
            <a:ext cx="400050" cy="8540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950" dirty="0">
                <a:solidFill>
                  <a:schemeClr val="accent2"/>
                </a:solidFill>
              </a:rPr>
              <a:t>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CD2E96-A4B6-4B42-B439-6938E83DB1C7}"/>
              </a:ext>
            </a:extLst>
          </p:cNvPr>
          <p:cNvSpPr txBox="1"/>
          <p:nvPr/>
        </p:nvSpPr>
        <p:spPr>
          <a:xfrm>
            <a:off x="299897" y="1625426"/>
            <a:ext cx="400050" cy="8540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950" dirty="0">
                <a:solidFill>
                  <a:schemeClr val="accent2"/>
                </a:solidFill>
              </a:rPr>
              <a:t>…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DCB11A4-D520-0449-B309-C8B53A6633FE}"/>
              </a:ext>
            </a:extLst>
          </p:cNvPr>
          <p:cNvCxnSpPr>
            <a:cxnSpLocks/>
          </p:cNvCxnSpPr>
          <p:nvPr/>
        </p:nvCxnSpPr>
        <p:spPr>
          <a:xfrm>
            <a:off x="1480401" y="2571547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E9C067-393E-594B-8C56-8BB9F331BF9A}"/>
              </a:ext>
            </a:extLst>
          </p:cNvPr>
          <p:cNvCxnSpPr>
            <a:cxnSpLocks/>
          </p:cNvCxnSpPr>
          <p:nvPr/>
        </p:nvCxnSpPr>
        <p:spPr>
          <a:xfrm>
            <a:off x="6156423" y="2614668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53AABDA-1914-C24B-8995-B9FC69BCC363}"/>
              </a:ext>
            </a:extLst>
          </p:cNvPr>
          <p:cNvCxnSpPr>
            <a:cxnSpLocks/>
          </p:cNvCxnSpPr>
          <p:nvPr/>
        </p:nvCxnSpPr>
        <p:spPr>
          <a:xfrm>
            <a:off x="1621185" y="2766976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52D04F2-64F5-434D-BD5F-0391F75EEC3A}"/>
              </a:ext>
            </a:extLst>
          </p:cNvPr>
          <p:cNvCxnSpPr>
            <a:cxnSpLocks/>
          </p:cNvCxnSpPr>
          <p:nvPr/>
        </p:nvCxnSpPr>
        <p:spPr>
          <a:xfrm>
            <a:off x="1355924" y="2398763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FCDDECF-E07B-A34F-B527-240FEF13CF78}"/>
              </a:ext>
            </a:extLst>
          </p:cNvPr>
          <p:cNvCxnSpPr>
            <a:cxnSpLocks/>
          </p:cNvCxnSpPr>
          <p:nvPr/>
        </p:nvCxnSpPr>
        <p:spPr>
          <a:xfrm>
            <a:off x="6129907" y="2436909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615F872-1D80-D74C-B28C-5AF837BA83F6}"/>
              </a:ext>
            </a:extLst>
          </p:cNvPr>
          <p:cNvCxnSpPr>
            <a:cxnSpLocks/>
          </p:cNvCxnSpPr>
          <p:nvPr/>
        </p:nvCxnSpPr>
        <p:spPr>
          <a:xfrm>
            <a:off x="3905720" y="2398763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F918A61-052B-4C48-9C19-4E7BA29C3160}"/>
              </a:ext>
            </a:extLst>
          </p:cNvPr>
          <p:cNvCxnSpPr>
            <a:cxnSpLocks/>
          </p:cNvCxnSpPr>
          <p:nvPr/>
        </p:nvCxnSpPr>
        <p:spPr>
          <a:xfrm>
            <a:off x="2021238" y="2958014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F1CB22-0F77-B949-B622-EF99D915B6F2}"/>
              </a:ext>
            </a:extLst>
          </p:cNvPr>
          <p:cNvCxnSpPr>
            <a:cxnSpLocks/>
          </p:cNvCxnSpPr>
          <p:nvPr/>
        </p:nvCxnSpPr>
        <p:spPr>
          <a:xfrm>
            <a:off x="4306908" y="2717198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FFA23EB-DF8E-5E44-AEDC-6EE01E3B4F52}"/>
              </a:ext>
            </a:extLst>
          </p:cNvPr>
          <p:cNvCxnSpPr>
            <a:cxnSpLocks/>
          </p:cNvCxnSpPr>
          <p:nvPr/>
        </p:nvCxnSpPr>
        <p:spPr>
          <a:xfrm>
            <a:off x="4110494" y="2571547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FD9808A-1144-114F-B1BB-2523FE8691C0}"/>
              </a:ext>
            </a:extLst>
          </p:cNvPr>
          <p:cNvSpPr txBox="1"/>
          <p:nvPr/>
        </p:nvSpPr>
        <p:spPr>
          <a:xfrm>
            <a:off x="0" y="3083204"/>
            <a:ext cx="925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Coverage: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0B0A56-7F2A-B64D-9F91-545DC68C9A87}"/>
              </a:ext>
            </a:extLst>
          </p:cNvPr>
          <p:cNvSpPr txBox="1"/>
          <p:nvPr/>
        </p:nvSpPr>
        <p:spPr>
          <a:xfrm>
            <a:off x="824365" y="3101719"/>
            <a:ext cx="74943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0 0 0 1 2 3 3 3 4 4 4 4 3 2 1 1 1 0 0 0 0 1 1 2 3 3 3 3 3 3 2 1 1 0 0 0 0 2 2 2 2 2 2 2 2 2 0 0 0 0 0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FE53142-538F-FC47-BE5B-4B5ADFE90ED7}"/>
              </a:ext>
            </a:extLst>
          </p:cNvPr>
          <p:cNvGrpSpPr/>
          <p:nvPr/>
        </p:nvGrpSpPr>
        <p:grpSpPr>
          <a:xfrm>
            <a:off x="276816" y="3547640"/>
            <a:ext cx="2410728" cy="2361051"/>
            <a:chOff x="369087" y="3587185"/>
            <a:chExt cx="3214305" cy="31480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123B9F8-4103-8D43-818F-31EAD5CE6536}"/>
                </a:ext>
              </a:extLst>
            </p:cNvPr>
            <p:cNvCxnSpPr/>
            <p:nvPr/>
          </p:nvCxnSpPr>
          <p:spPr>
            <a:xfrm>
              <a:off x="895669" y="3689684"/>
              <a:ext cx="0" cy="23100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D25E1E8-B5EF-C540-A7FA-AD2D14A01173}"/>
                </a:ext>
              </a:extLst>
            </p:cNvPr>
            <p:cNvCxnSpPr/>
            <p:nvPr/>
          </p:nvCxnSpPr>
          <p:spPr>
            <a:xfrm>
              <a:off x="901178" y="5999747"/>
              <a:ext cx="266222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8E639F9-0DEA-254F-BC80-28D9C4689667}"/>
                </a:ext>
              </a:extLst>
            </p:cNvPr>
            <p:cNvSpPr txBox="1"/>
            <p:nvPr/>
          </p:nvSpPr>
          <p:spPr>
            <a:xfrm rot="16200000">
              <a:off x="64943" y="4597188"/>
              <a:ext cx="103917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Gill Sans MT" panose="020B0502020104020203" pitchFamily="34" charset="77"/>
                </a:rPr>
                <a:t># Bases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AB884DB-3EFA-E445-8C8D-73149E55E288}"/>
                </a:ext>
              </a:extLst>
            </p:cNvPr>
            <p:cNvSpPr txBox="1"/>
            <p:nvPr/>
          </p:nvSpPr>
          <p:spPr>
            <a:xfrm>
              <a:off x="1662203" y="6304365"/>
              <a:ext cx="123888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Gill Sans MT" panose="020B0502020104020203" pitchFamily="34" charset="77"/>
                </a:rPr>
                <a:t>Coverage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385C3D-FFF5-234A-B33E-896F98A19F09}"/>
                </a:ext>
              </a:extLst>
            </p:cNvPr>
            <p:cNvSpPr txBox="1"/>
            <p:nvPr/>
          </p:nvSpPr>
          <p:spPr>
            <a:xfrm>
              <a:off x="965152" y="5967482"/>
              <a:ext cx="36163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Gill Sans MT" panose="020B0502020104020203" pitchFamily="34" charset="77"/>
                </a:rPr>
                <a:t>0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9CB0DF6-BDAA-DC43-ABCB-B7AD7F3E2910}"/>
                </a:ext>
              </a:extLst>
            </p:cNvPr>
            <p:cNvSpPr txBox="1"/>
            <p:nvPr/>
          </p:nvSpPr>
          <p:spPr>
            <a:xfrm>
              <a:off x="1529304" y="5967482"/>
              <a:ext cx="36163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Gill Sans MT" panose="020B0502020104020203" pitchFamily="34" charset="77"/>
                </a:rPr>
                <a:t>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6D489C3-FE81-2A47-B6DA-F5E93D46785D}"/>
                </a:ext>
              </a:extLst>
            </p:cNvPr>
            <p:cNvSpPr txBox="1"/>
            <p:nvPr/>
          </p:nvSpPr>
          <p:spPr>
            <a:xfrm>
              <a:off x="2093455" y="5967482"/>
              <a:ext cx="36163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Gill Sans MT" panose="020B0502020104020203" pitchFamily="34" charset="77"/>
                </a:rPr>
                <a:t>2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A8D015D-1ACD-7549-A775-CD4E4F4585EE}"/>
                </a:ext>
              </a:extLst>
            </p:cNvPr>
            <p:cNvSpPr txBox="1"/>
            <p:nvPr/>
          </p:nvSpPr>
          <p:spPr>
            <a:xfrm>
              <a:off x="2657606" y="5967482"/>
              <a:ext cx="36163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Gill Sans MT" panose="020B0502020104020203" pitchFamily="34" charset="77"/>
                </a:rPr>
                <a:t>3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5A444D2-F024-944E-BCDB-6983FC005ACD}"/>
                </a:ext>
              </a:extLst>
            </p:cNvPr>
            <p:cNvSpPr txBox="1"/>
            <p:nvPr/>
          </p:nvSpPr>
          <p:spPr>
            <a:xfrm>
              <a:off x="3221755" y="5967482"/>
              <a:ext cx="36163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Gill Sans MT" panose="020B0502020104020203" pitchFamily="34" charset="77"/>
                </a:rPr>
                <a:t>4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DDEA582-252F-9E49-BE42-426032ED5DFB}"/>
                </a:ext>
              </a:extLst>
            </p:cNvPr>
            <p:cNvSpPr/>
            <p:nvPr/>
          </p:nvSpPr>
          <p:spPr>
            <a:xfrm>
              <a:off x="981195" y="3978442"/>
              <a:ext cx="300082" cy="2021305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BEFC4AC-65B3-D94D-8CCF-593F5D6A7991}"/>
                </a:ext>
              </a:extLst>
            </p:cNvPr>
            <p:cNvSpPr txBox="1"/>
            <p:nvPr/>
          </p:nvSpPr>
          <p:spPr>
            <a:xfrm>
              <a:off x="894620" y="3587185"/>
              <a:ext cx="50270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7030A0"/>
                  </a:solidFill>
                  <a:latin typeface="Gill Sans MT" panose="020B0502020104020203" pitchFamily="34" charset="77"/>
                </a:rPr>
                <a:t>16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995B173-1242-0E44-B8DA-45DA0346F0E9}"/>
                </a:ext>
              </a:extLst>
            </p:cNvPr>
            <p:cNvSpPr/>
            <p:nvPr/>
          </p:nvSpPr>
          <p:spPr>
            <a:xfrm>
              <a:off x="1550089" y="4876800"/>
              <a:ext cx="300082" cy="1131800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B88BCBE-A32B-6D48-AB92-3D8A337A3AD8}"/>
                </a:ext>
              </a:extLst>
            </p:cNvPr>
            <p:cNvSpPr txBox="1"/>
            <p:nvPr/>
          </p:nvSpPr>
          <p:spPr>
            <a:xfrm>
              <a:off x="1537882" y="4498977"/>
              <a:ext cx="37446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7030A0"/>
                  </a:solidFill>
                  <a:latin typeface="Gill Sans MT" panose="020B0502020104020203" pitchFamily="34" charset="77"/>
                </a:rPr>
                <a:t>8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16370C0-11F6-D54B-B586-E29749E9BDA9}"/>
                </a:ext>
              </a:extLst>
            </p:cNvPr>
            <p:cNvSpPr/>
            <p:nvPr/>
          </p:nvSpPr>
          <p:spPr>
            <a:xfrm>
              <a:off x="2086425" y="4299232"/>
              <a:ext cx="307111" cy="1700515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9B26CE9-C992-2445-9F97-48054AE398E9}"/>
                </a:ext>
              </a:extLst>
            </p:cNvPr>
            <p:cNvSpPr txBox="1"/>
            <p:nvPr/>
          </p:nvSpPr>
          <p:spPr>
            <a:xfrm>
              <a:off x="2011672" y="3914881"/>
              <a:ext cx="50270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7030A0"/>
                  </a:solidFill>
                  <a:latin typeface="Gill Sans MT" panose="020B0502020104020203" pitchFamily="34" charset="77"/>
                </a:rPr>
                <a:t>13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3FCC716-D450-0243-BEB6-73F802A5F6AE}"/>
                </a:ext>
              </a:extLst>
            </p:cNvPr>
            <p:cNvSpPr/>
            <p:nvPr/>
          </p:nvSpPr>
          <p:spPr>
            <a:xfrm>
              <a:off x="2660201" y="4558754"/>
              <a:ext cx="297487" cy="1432649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8EC63C3-C985-1E41-A96E-EF392F65CD37}"/>
                </a:ext>
              </a:extLst>
            </p:cNvPr>
            <p:cNvSpPr txBox="1"/>
            <p:nvPr/>
          </p:nvSpPr>
          <p:spPr>
            <a:xfrm>
              <a:off x="2585446" y="4131125"/>
              <a:ext cx="50270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7030A0"/>
                  </a:solidFill>
                  <a:latin typeface="Gill Sans MT" panose="020B0502020104020203" pitchFamily="34" charset="77"/>
                </a:rPr>
                <a:t>10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713AF13-BD72-1746-930A-CCF692C4EE86}"/>
                </a:ext>
              </a:extLst>
            </p:cNvPr>
            <p:cNvSpPr/>
            <p:nvPr/>
          </p:nvSpPr>
          <p:spPr>
            <a:xfrm>
              <a:off x="3225310" y="5299386"/>
              <a:ext cx="296528" cy="691509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5F01394-B33B-484A-BA32-91847FAA2E6E}"/>
                </a:ext>
              </a:extLst>
            </p:cNvPr>
            <p:cNvSpPr txBox="1"/>
            <p:nvPr/>
          </p:nvSpPr>
          <p:spPr>
            <a:xfrm>
              <a:off x="3198684" y="4837658"/>
              <a:ext cx="37446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7030A0"/>
                  </a:solidFill>
                  <a:latin typeface="Gill Sans MT" panose="020B0502020104020203" pitchFamily="34" charset="77"/>
                </a:rPr>
                <a:t>4</a:t>
              </a: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B2CD6E03-15EB-9B4E-9429-147A201F19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" t="18943" r="34366" b="18767"/>
          <a:stretch/>
        </p:blipFill>
        <p:spPr bwMode="auto">
          <a:xfrm>
            <a:off x="3457129" y="3562757"/>
            <a:ext cx="4616303" cy="216559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FA82600-263D-F843-82AA-D7CEEB627C9F}"/>
              </a:ext>
            </a:extLst>
          </p:cNvPr>
          <p:cNvSpPr txBox="1"/>
          <p:nvPr/>
        </p:nvSpPr>
        <p:spPr>
          <a:xfrm>
            <a:off x="7038474" y="3689731"/>
            <a:ext cx="1000786" cy="11310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latin typeface="Gill Sans MT" panose="020B0502020104020203" pitchFamily="34" charset="77"/>
              </a:rPr>
              <a:t>Real data!</a:t>
            </a:r>
          </a:p>
          <a:p>
            <a:pPr algn="r"/>
            <a:r>
              <a:rPr lang="en-US" sz="1350" dirty="0">
                <a:latin typeface="Gill Sans MT" panose="020B0502020104020203" pitchFamily="34" charset="77"/>
              </a:rPr>
              <a:t>~40X WGS</a:t>
            </a:r>
          </a:p>
          <a:p>
            <a:pPr algn="r"/>
            <a:r>
              <a:rPr lang="en-US" sz="1350" dirty="0">
                <a:latin typeface="Gill Sans MT" panose="020B0502020104020203" pitchFamily="34" charset="77"/>
              </a:rPr>
              <a:t>Poisson-like distribution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2BD554F-E0B3-5A4C-96A5-7AFF2444145D}"/>
              </a:ext>
            </a:extLst>
          </p:cNvPr>
          <p:cNvSpPr txBox="1"/>
          <p:nvPr/>
        </p:nvSpPr>
        <p:spPr>
          <a:xfrm>
            <a:off x="4110495" y="4952605"/>
            <a:ext cx="1995803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  <a:latin typeface="Gill Sans MT" panose="020B0502020104020203" pitchFamily="34" charset="77"/>
              </a:rPr>
              <a:t>Why is there a spike at 0?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E09FC17-CF26-FC42-8F47-F1F372781689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965857C2-6368-5E40-B85A-8ABD9A594F76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Sequencing coverage– it’s actually a distribution</a:t>
            </a:r>
          </a:p>
        </p:txBody>
      </p:sp>
    </p:spTree>
    <p:extLst>
      <p:ext uri="{BB962C8B-B14F-4D97-AF65-F5344CB8AC3E}">
        <p14:creationId xmlns:p14="http://schemas.microsoft.com/office/powerpoint/2010/main" val="104225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  <p:bldP spid="46" grpId="0" animBg="1"/>
      <p:bldP spid="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NGS vs. </a:t>
            </a:r>
            <a:r>
              <a:rPr lang="en-US" sz="2800" b="1" dirty="0">
                <a:latin typeface="Gill Sans"/>
                <a:cs typeface="Gill Sans"/>
              </a:rPr>
              <a:t>“SNP chips”</a:t>
            </a:r>
            <a:endParaRPr lang="en-US" sz="2800" b="1" i="0" dirty="0">
              <a:latin typeface="Gill Sans"/>
              <a:cs typeface="Gill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E8F0EB-A59F-F94A-B5E8-EDEB6B423EB4}"/>
              </a:ext>
            </a:extLst>
          </p:cNvPr>
          <p:cNvSpPr txBox="1"/>
          <p:nvPr/>
        </p:nvSpPr>
        <p:spPr>
          <a:xfrm>
            <a:off x="756887" y="1231043"/>
            <a:ext cx="745735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ill Sans"/>
                <a:cs typeface="Gill Sans"/>
              </a:rPr>
              <a:t>Advantages: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"/>
                <a:cs typeface="Gill Sans"/>
              </a:rPr>
              <a:t>Sequence “all” of the genome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"/>
                <a:cs typeface="Gill Sans"/>
              </a:rPr>
              <a:t>Can get at rare or private variants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"/>
                <a:cs typeface="Gill Sans"/>
              </a:rPr>
              <a:t>Can get at more “complex” variants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Gill Sans"/>
              <a:cs typeface="Gill Sans"/>
            </a:endParaRPr>
          </a:p>
          <a:p>
            <a:r>
              <a:rPr lang="en-US" sz="2800" b="1" dirty="0">
                <a:latin typeface="Gill Sans"/>
                <a:cs typeface="Gill Sans"/>
              </a:rPr>
              <a:t>Disadvantages: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"/>
                <a:cs typeface="Gill Sans"/>
              </a:rPr>
              <a:t>$$$. Sequencing ~$1,000. Array ~$100. (although prices going down)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"/>
                <a:cs typeface="Gill Sans"/>
              </a:rPr>
              <a:t>Analysis challenges. More artifacts we’ll have to deal with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"/>
                <a:cs typeface="Gill Sans"/>
              </a:rPr>
              <a:t>Bigger datasets, creates more logistical challenges</a:t>
            </a:r>
          </a:p>
        </p:txBody>
      </p:sp>
    </p:spTree>
    <p:extLst>
      <p:ext uri="{BB962C8B-B14F-4D97-AF65-F5344CB8AC3E}">
        <p14:creationId xmlns:p14="http://schemas.microsoft.com/office/powerpoint/2010/main" val="18799642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6CC7C9-62C0-7E48-86BD-491F06CC360A}"/>
              </a:ext>
            </a:extLst>
          </p:cNvPr>
          <p:cNvSpPr txBox="1"/>
          <p:nvPr/>
        </p:nvSpPr>
        <p:spPr>
          <a:xfrm>
            <a:off x="976015" y="3212364"/>
            <a:ext cx="23662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A read may map equally well to more than one place!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1786B7-B729-5A41-AF49-708CF560BF80}"/>
              </a:ext>
            </a:extLst>
          </p:cNvPr>
          <p:cNvCxnSpPr/>
          <p:nvPr/>
        </p:nvCxnSpPr>
        <p:spPr>
          <a:xfrm>
            <a:off x="970472" y="2399807"/>
            <a:ext cx="7203056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15275FF-F2C4-164B-8C69-3DBF04DC518B}"/>
              </a:ext>
            </a:extLst>
          </p:cNvPr>
          <p:cNvSpPr txBox="1"/>
          <p:nvPr/>
        </p:nvSpPr>
        <p:spPr>
          <a:xfrm flipH="1">
            <a:off x="458546" y="1986293"/>
            <a:ext cx="3058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Gill Sans MT" panose="020B0502020104020203" pitchFamily="34" charset="0"/>
              </a:rPr>
              <a:t>Reference genome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DD0A0D-5E94-FF4E-A869-8EA15AA78AF8}"/>
              </a:ext>
            </a:extLst>
          </p:cNvPr>
          <p:cNvCxnSpPr>
            <a:cxnSpLocks/>
          </p:cNvCxnSpPr>
          <p:nvPr/>
        </p:nvCxnSpPr>
        <p:spPr>
          <a:xfrm>
            <a:off x="1427672" y="2399807"/>
            <a:ext cx="2432056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64BE72D-BF8E-8D41-B178-1E7EDC944D80}"/>
              </a:ext>
            </a:extLst>
          </p:cNvPr>
          <p:cNvCxnSpPr>
            <a:cxnSpLocks/>
          </p:cNvCxnSpPr>
          <p:nvPr/>
        </p:nvCxnSpPr>
        <p:spPr>
          <a:xfrm>
            <a:off x="5026906" y="2399807"/>
            <a:ext cx="2432056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709BFBE-90BF-2141-BC4B-DDDEB2702C79}"/>
              </a:ext>
            </a:extLst>
          </p:cNvPr>
          <p:cNvCxnSpPr/>
          <p:nvPr/>
        </p:nvCxnSpPr>
        <p:spPr>
          <a:xfrm flipH="1">
            <a:off x="3516827" y="1986294"/>
            <a:ext cx="1913550" cy="2621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D9EC351-E504-1F48-8C8E-41D1DC8CF541}"/>
              </a:ext>
            </a:extLst>
          </p:cNvPr>
          <p:cNvCxnSpPr/>
          <p:nvPr/>
        </p:nvCxnSpPr>
        <p:spPr>
          <a:xfrm>
            <a:off x="5430377" y="1986294"/>
            <a:ext cx="196797" cy="346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3F4CD22-CA87-0A44-8C46-93C30A6E38B3}"/>
              </a:ext>
            </a:extLst>
          </p:cNvPr>
          <p:cNvSpPr txBox="1"/>
          <p:nvPr/>
        </p:nvSpPr>
        <p:spPr>
          <a:xfrm>
            <a:off x="4822795" y="1730727"/>
            <a:ext cx="16433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Duplicated sequence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5B3B0DD-4DDB-9340-88CE-B33941C5E36D}"/>
              </a:ext>
            </a:extLst>
          </p:cNvPr>
          <p:cNvCxnSpPr>
            <a:cxnSpLocks/>
          </p:cNvCxnSpPr>
          <p:nvPr/>
        </p:nvCxnSpPr>
        <p:spPr>
          <a:xfrm>
            <a:off x="1718671" y="3111179"/>
            <a:ext cx="1216217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7BC53CC-F97D-8B48-8CF3-DE95C910D570}"/>
              </a:ext>
            </a:extLst>
          </p:cNvPr>
          <p:cNvCxnSpPr>
            <a:cxnSpLocks/>
          </p:cNvCxnSpPr>
          <p:nvPr/>
        </p:nvCxnSpPr>
        <p:spPr>
          <a:xfrm flipV="1">
            <a:off x="2446902" y="2483905"/>
            <a:ext cx="286501" cy="5137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B329566-D697-514F-A6E2-9A6F4A29FF8A}"/>
              </a:ext>
            </a:extLst>
          </p:cNvPr>
          <p:cNvCxnSpPr>
            <a:cxnSpLocks/>
          </p:cNvCxnSpPr>
          <p:nvPr/>
        </p:nvCxnSpPr>
        <p:spPr>
          <a:xfrm flipV="1">
            <a:off x="2590153" y="2513332"/>
            <a:ext cx="2840225" cy="5137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94848F2-19C1-BD48-8ED4-C9A6DC130910}"/>
              </a:ext>
            </a:extLst>
          </p:cNvPr>
          <p:cNvGrpSpPr/>
          <p:nvPr/>
        </p:nvGrpSpPr>
        <p:grpSpPr>
          <a:xfrm>
            <a:off x="4085408" y="3111179"/>
            <a:ext cx="2468880" cy="0"/>
            <a:chOff x="4278447" y="4189603"/>
            <a:chExt cx="3291840" cy="0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65D28BE-527C-664A-B4AB-084B87B2AED2}"/>
                </a:ext>
              </a:extLst>
            </p:cNvPr>
            <p:cNvCxnSpPr>
              <a:cxnSpLocks/>
            </p:cNvCxnSpPr>
            <p:nvPr/>
          </p:nvCxnSpPr>
          <p:spPr>
            <a:xfrm>
              <a:off x="4278447" y="4189603"/>
              <a:ext cx="1256359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6D5B34A-DCAC-0E41-BD98-32FA352E0A7F}"/>
                </a:ext>
              </a:extLst>
            </p:cNvPr>
            <p:cNvCxnSpPr>
              <a:cxnSpLocks/>
            </p:cNvCxnSpPr>
            <p:nvPr/>
          </p:nvCxnSpPr>
          <p:spPr>
            <a:xfrm>
              <a:off x="6330276" y="4189603"/>
              <a:ext cx="1240011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D7D127F-9090-3A4E-B253-C3E3B97ED24B}"/>
                </a:ext>
              </a:extLst>
            </p:cNvPr>
            <p:cNvCxnSpPr/>
            <p:nvPr/>
          </p:nvCxnSpPr>
          <p:spPr>
            <a:xfrm>
              <a:off x="5534806" y="4189603"/>
              <a:ext cx="895587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EB567D8-E23C-7D46-A8CA-8BB4DE463582}"/>
              </a:ext>
            </a:extLst>
          </p:cNvPr>
          <p:cNvSpPr txBox="1"/>
          <p:nvPr/>
        </p:nvSpPr>
        <p:spPr>
          <a:xfrm>
            <a:off x="4247229" y="3186626"/>
            <a:ext cx="23662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Paired end reads can improve mapping specificity (not always)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DF028E4-BC99-B04E-BC7A-D98F10D87BD5}"/>
              </a:ext>
            </a:extLst>
          </p:cNvPr>
          <p:cNvSpPr txBox="1"/>
          <p:nvPr/>
        </p:nvSpPr>
        <p:spPr>
          <a:xfrm>
            <a:off x="4284216" y="2867396"/>
            <a:ext cx="5755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Gill Sans MT" panose="020B0502020104020203" pitchFamily="34" charset="77"/>
              </a:rPr>
              <a:t>unique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BBFA95-378A-5647-AEF2-A475D87B62F7}"/>
              </a:ext>
            </a:extLst>
          </p:cNvPr>
          <p:cNvSpPr txBox="1"/>
          <p:nvPr/>
        </p:nvSpPr>
        <p:spPr>
          <a:xfrm>
            <a:off x="5678356" y="2838297"/>
            <a:ext cx="10522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Gill Sans MT" panose="020B0502020104020203" pitchFamily="34" charset="77"/>
              </a:rPr>
              <a:t>Non-unique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A95CEB9-68EA-EB44-9472-4C95479C90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2195"/>
          <a:stretch/>
        </p:blipFill>
        <p:spPr>
          <a:xfrm>
            <a:off x="343542" y="4398622"/>
            <a:ext cx="7032371" cy="130360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2113846-D7CB-E64A-9F21-65B56886A560}"/>
              </a:ext>
            </a:extLst>
          </p:cNvPr>
          <p:cNvSpPr txBox="1"/>
          <p:nvPr/>
        </p:nvSpPr>
        <p:spPr>
          <a:xfrm>
            <a:off x="270016" y="4147360"/>
            <a:ext cx="9056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SAM file: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701F2A1-F3D4-4D4D-8259-1FD319C1E397}"/>
              </a:ext>
            </a:extLst>
          </p:cNvPr>
          <p:cNvSpPr/>
          <p:nvPr/>
        </p:nvSpPr>
        <p:spPr>
          <a:xfrm>
            <a:off x="2915294" y="4331356"/>
            <a:ext cx="209995" cy="15028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AE27EFF-0682-E14A-812B-485A785B5620}"/>
              </a:ext>
            </a:extLst>
          </p:cNvPr>
          <p:cNvSpPr txBox="1"/>
          <p:nvPr/>
        </p:nvSpPr>
        <p:spPr>
          <a:xfrm>
            <a:off x="3125288" y="3820870"/>
            <a:ext cx="58719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Column 5: Mapping quality. MAPQ = -1*log10(Prob. Mapping position is wrong) </a:t>
            </a:r>
          </a:p>
          <a:p>
            <a:r>
              <a:rPr lang="en-US" sz="1350" dirty="0">
                <a:latin typeface="Gill Sans MT" panose="020B0502020104020203" pitchFamily="34" charset="77"/>
              </a:rPr>
              <a:t>0=non-unique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AA8E127-A7E6-5347-A192-6F16CD87C890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05846D4B-9712-AA4D-8A10-E8D1E597849B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A closer look at </a:t>
            </a:r>
            <a:r>
              <a:rPr lang="en-US" sz="2800" b="1" dirty="0" err="1">
                <a:latin typeface="Gill Sans"/>
                <a:cs typeface="Gill Sans"/>
              </a:rPr>
              <a:t>coverage+alignment</a:t>
            </a:r>
            <a:endParaRPr lang="en-US" sz="2800" b="1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70723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30" grpId="0"/>
      <p:bldP spid="32" grpId="0"/>
      <p:bldP spid="33" grpId="0"/>
      <p:bldP spid="35" grpId="0"/>
      <p:bldP spid="36" grpId="0" animBg="1"/>
      <p:bldP spid="3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19ACB0-CC77-DD44-A71D-2478697F4FD1}"/>
              </a:ext>
            </a:extLst>
          </p:cNvPr>
          <p:cNvCxnSpPr/>
          <p:nvPr/>
        </p:nvCxnSpPr>
        <p:spPr>
          <a:xfrm>
            <a:off x="970472" y="2399807"/>
            <a:ext cx="7203056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715DB0D-CF35-514E-A3B5-733E1932BEF0}"/>
              </a:ext>
            </a:extLst>
          </p:cNvPr>
          <p:cNvCxnSpPr>
            <a:cxnSpLocks/>
          </p:cNvCxnSpPr>
          <p:nvPr/>
        </p:nvCxnSpPr>
        <p:spPr>
          <a:xfrm>
            <a:off x="2335336" y="3123059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2FC25E-5C01-A843-9B12-7612713158D5}"/>
              </a:ext>
            </a:extLst>
          </p:cNvPr>
          <p:cNvCxnSpPr>
            <a:cxnSpLocks/>
          </p:cNvCxnSpPr>
          <p:nvPr/>
        </p:nvCxnSpPr>
        <p:spPr>
          <a:xfrm>
            <a:off x="1979542" y="2945300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BDBDEA9-8DFE-3C40-BE92-9E698490CC94}"/>
              </a:ext>
            </a:extLst>
          </p:cNvPr>
          <p:cNvSpPr txBox="1"/>
          <p:nvPr/>
        </p:nvSpPr>
        <p:spPr>
          <a:xfrm flipH="1">
            <a:off x="458546" y="1986293"/>
            <a:ext cx="3058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Gill Sans MT" panose="020B0502020104020203" pitchFamily="34" charset="0"/>
              </a:rPr>
              <a:t>Reference genome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95D175-7CFA-D348-86B9-58ABE061504F}"/>
              </a:ext>
            </a:extLst>
          </p:cNvPr>
          <p:cNvSpPr txBox="1"/>
          <p:nvPr/>
        </p:nvSpPr>
        <p:spPr>
          <a:xfrm flipH="1">
            <a:off x="446015" y="2694837"/>
            <a:ext cx="786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0"/>
              </a:rPr>
              <a:t>Reads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2F9A48-3348-9D4E-A08C-2F2AE3CB0646}"/>
              </a:ext>
            </a:extLst>
          </p:cNvPr>
          <p:cNvCxnSpPr>
            <a:cxnSpLocks/>
          </p:cNvCxnSpPr>
          <p:nvPr/>
        </p:nvCxnSpPr>
        <p:spPr>
          <a:xfrm>
            <a:off x="1727227" y="2789283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33A01F-D52E-D942-9308-2CD89E91E26C}"/>
              </a:ext>
            </a:extLst>
          </p:cNvPr>
          <p:cNvCxnSpPr>
            <a:cxnSpLocks/>
          </p:cNvCxnSpPr>
          <p:nvPr/>
        </p:nvCxnSpPr>
        <p:spPr>
          <a:xfrm>
            <a:off x="1640294" y="2611524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F7E50E5-A45C-4E4C-8388-C2F14D344A11}"/>
              </a:ext>
            </a:extLst>
          </p:cNvPr>
          <p:cNvCxnSpPr>
            <a:cxnSpLocks/>
          </p:cNvCxnSpPr>
          <p:nvPr/>
        </p:nvCxnSpPr>
        <p:spPr>
          <a:xfrm>
            <a:off x="2472941" y="3429000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1C8069C-DBD4-4047-B965-B6CE3978C8D2}"/>
              </a:ext>
            </a:extLst>
          </p:cNvPr>
          <p:cNvCxnSpPr>
            <a:cxnSpLocks/>
          </p:cNvCxnSpPr>
          <p:nvPr/>
        </p:nvCxnSpPr>
        <p:spPr>
          <a:xfrm>
            <a:off x="1640294" y="3288400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31C85F7-F157-A24A-8AE1-3BC03A1030CD}"/>
              </a:ext>
            </a:extLst>
          </p:cNvPr>
          <p:cNvCxnSpPr>
            <a:cxnSpLocks/>
          </p:cNvCxnSpPr>
          <p:nvPr/>
        </p:nvCxnSpPr>
        <p:spPr>
          <a:xfrm>
            <a:off x="6734694" y="3288400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C3E267-DEBC-E24C-AAA9-C1D4496A19A7}"/>
              </a:ext>
            </a:extLst>
          </p:cNvPr>
          <p:cNvCxnSpPr>
            <a:cxnSpLocks/>
          </p:cNvCxnSpPr>
          <p:nvPr/>
        </p:nvCxnSpPr>
        <p:spPr>
          <a:xfrm>
            <a:off x="6309781" y="3071062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CA6DCFE-DEA0-1E45-AADC-3BEDE4B2137F}"/>
              </a:ext>
            </a:extLst>
          </p:cNvPr>
          <p:cNvCxnSpPr>
            <a:cxnSpLocks/>
          </p:cNvCxnSpPr>
          <p:nvPr/>
        </p:nvCxnSpPr>
        <p:spPr>
          <a:xfrm>
            <a:off x="6734694" y="2945300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5DA23F-4082-9C4A-A6BD-2B7C5594D685}"/>
              </a:ext>
            </a:extLst>
          </p:cNvPr>
          <p:cNvCxnSpPr>
            <a:cxnSpLocks/>
          </p:cNvCxnSpPr>
          <p:nvPr/>
        </p:nvCxnSpPr>
        <p:spPr>
          <a:xfrm>
            <a:off x="6126586" y="2789283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11C1185-D87F-C543-B36D-9E01D269E21F}"/>
              </a:ext>
            </a:extLst>
          </p:cNvPr>
          <p:cNvCxnSpPr>
            <a:cxnSpLocks/>
          </p:cNvCxnSpPr>
          <p:nvPr/>
        </p:nvCxnSpPr>
        <p:spPr>
          <a:xfrm>
            <a:off x="5518477" y="2614106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DC86159-33D3-C44A-9B3E-88102D1141F4}"/>
              </a:ext>
            </a:extLst>
          </p:cNvPr>
          <p:cNvCxnSpPr>
            <a:cxnSpLocks/>
          </p:cNvCxnSpPr>
          <p:nvPr/>
        </p:nvCxnSpPr>
        <p:spPr>
          <a:xfrm>
            <a:off x="6871854" y="2572921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0E2D084-50F5-2D47-8E35-3CC5CD82570F}"/>
              </a:ext>
            </a:extLst>
          </p:cNvPr>
          <p:cNvSpPr/>
          <p:nvPr/>
        </p:nvSpPr>
        <p:spPr>
          <a:xfrm>
            <a:off x="3551553" y="2121082"/>
            <a:ext cx="1966925" cy="668201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FB456F-6CFC-6843-BD8C-C194C4267F3C}"/>
              </a:ext>
            </a:extLst>
          </p:cNvPr>
          <p:cNvSpPr txBox="1"/>
          <p:nvPr/>
        </p:nvSpPr>
        <p:spPr>
          <a:xfrm>
            <a:off x="3756938" y="2917111"/>
            <a:ext cx="247798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No reads mapped to this region!</a:t>
            </a:r>
          </a:p>
          <a:p>
            <a:r>
              <a:rPr lang="en-US" sz="1350" dirty="0">
                <a:latin typeface="Gill Sans MT" panose="020B0502020104020203" pitchFamily="34" charset="77"/>
              </a:rPr>
              <a:t>Why?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2EA295-8CBC-E244-B564-D802B3832BC8}"/>
              </a:ext>
            </a:extLst>
          </p:cNvPr>
          <p:cNvSpPr txBox="1"/>
          <p:nvPr/>
        </p:nvSpPr>
        <p:spPr>
          <a:xfrm>
            <a:off x="429001" y="3846312"/>
            <a:ext cx="4885440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u="sng" dirty="0">
                <a:latin typeface="Gill Sans MT" panose="020B0502020104020203" pitchFamily="34" charset="77"/>
              </a:rPr>
              <a:t>Possible explanations: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latin typeface="Gill Sans MT" panose="020B0502020104020203" pitchFamily="34" charset="77"/>
              </a:rPr>
              <a:t>The region is not uniquely mappable (e.g. repetitive)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latin typeface="Gill Sans MT" panose="020B0502020104020203" pitchFamily="34" charset="77"/>
              </a:rPr>
              <a:t>The reference genome is not complete or correct in this region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latin typeface="Gill Sans MT" panose="020B0502020104020203" pitchFamily="34" charset="77"/>
              </a:rPr>
              <a:t>The region has extremely high or low GC content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latin typeface="Gill Sans MT" panose="020B0502020104020203" pitchFamily="34" charset="77"/>
              </a:rPr>
              <a:t>Other ideas?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190EB18-0067-DE46-8727-96A60F9D1B47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B4C199A3-8B7E-9A48-B1EC-C06EE31FE960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A closer look at </a:t>
            </a:r>
            <a:r>
              <a:rPr lang="en-US" sz="2800" b="1" dirty="0" err="1">
                <a:latin typeface="Gill Sans"/>
                <a:cs typeface="Gill Sans"/>
              </a:rPr>
              <a:t>coverage+alignment</a:t>
            </a:r>
            <a:endParaRPr lang="en-US" sz="2800" b="1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33774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/>
      <p:bldP spid="2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0A7D1A2-917E-5B4F-89C9-723822AE571B}"/>
              </a:ext>
            </a:extLst>
          </p:cNvPr>
          <p:cNvCxnSpPr/>
          <p:nvPr/>
        </p:nvCxnSpPr>
        <p:spPr>
          <a:xfrm>
            <a:off x="970472" y="2399807"/>
            <a:ext cx="7203056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2C0899E-6635-1B4C-A0D2-8A340F2C07EA}"/>
              </a:ext>
            </a:extLst>
          </p:cNvPr>
          <p:cNvCxnSpPr>
            <a:cxnSpLocks/>
          </p:cNvCxnSpPr>
          <p:nvPr/>
        </p:nvCxnSpPr>
        <p:spPr>
          <a:xfrm>
            <a:off x="3551552" y="2967564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1841B1A-867C-3346-ADB8-A1E825F6FA51}"/>
              </a:ext>
            </a:extLst>
          </p:cNvPr>
          <p:cNvCxnSpPr>
            <a:cxnSpLocks/>
          </p:cNvCxnSpPr>
          <p:nvPr/>
        </p:nvCxnSpPr>
        <p:spPr>
          <a:xfrm>
            <a:off x="1979542" y="2945300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37EDE4B-E6D1-D44D-86B2-5919620C1403}"/>
              </a:ext>
            </a:extLst>
          </p:cNvPr>
          <p:cNvSpPr txBox="1"/>
          <p:nvPr/>
        </p:nvSpPr>
        <p:spPr>
          <a:xfrm flipH="1">
            <a:off x="458546" y="1986293"/>
            <a:ext cx="3058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Gill Sans MT" panose="020B0502020104020203" pitchFamily="34" charset="0"/>
              </a:rPr>
              <a:t>Reference genome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3D51F9-9162-A346-9190-D829BAD559FB}"/>
              </a:ext>
            </a:extLst>
          </p:cNvPr>
          <p:cNvSpPr txBox="1"/>
          <p:nvPr/>
        </p:nvSpPr>
        <p:spPr>
          <a:xfrm flipH="1">
            <a:off x="446015" y="2694837"/>
            <a:ext cx="786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0"/>
              </a:rPr>
              <a:t>Reads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68BF986-78A3-B649-9D19-D0D0A5E594C7}"/>
              </a:ext>
            </a:extLst>
          </p:cNvPr>
          <p:cNvCxnSpPr>
            <a:cxnSpLocks/>
          </p:cNvCxnSpPr>
          <p:nvPr/>
        </p:nvCxnSpPr>
        <p:spPr>
          <a:xfrm>
            <a:off x="1727227" y="2789283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3583BA-BEFA-F347-B70F-90A9C6DF1764}"/>
              </a:ext>
            </a:extLst>
          </p:cNvPr>
          <p:cNvCxnSpPr>
            <a:cxnSpLocks/>
          </p:cNvCxnSpPr>
          <p:nvPr/>
        </p:nvCxnSpPr>
        <p:spPr>
          <a:xfrm>
            <a:off x="1640294" y="2611524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7B8FAAC-E465-B14C-AA2D-B90448C6ED56}"/>
              </a:ext>
            </a:extLst>
          </p:cNvPr>
          <p:cNvCxnSpPr>
            <a:cxnSpLocks/>
          </p:cNvCxnSpPr>
          <p:nvPr/>
        </p:nvCxnSpPr>
        <p:spPr>
          <a:xfrm>
            <a:off x="2943444" y="2569193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5E132A-7D11-734F-BD52-A4A5F177D446}"/>
              </a:ext>
            </a:extLst>
          </p:cNvPr>
          <p:cNvCxnSpPr>
            <a:cxnSpLocks/>
          </p:cNvCxnSpPr>
          <p:nvPr/>
        </p:nvCxnSpPr>
        <p:spPr>
          <a:xfrm>
            <a:off x="3195759" y="2789283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60CA63E-A1A5-6F43-BE8D-48BD05CB2838}"/>
              </a:ext>
            </a:extLst>
          </p:cNvPr>
          <p:cNvCxnSpPr>
            <a:cxnSpLocks/>
          </p:cNvCxnSpPr>
          <p:nvPr/>
        </p:nvCxnSpPr>
        <p:spPr>
          <a:xfrm>
            <a:off x="5572891" y="3268806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B01B9A-02BA-FA42-A53D-D53E36F7807B}"/>
              </a:ext>
            </a:extLst>
          </p:cNvPr>
          <p:cNvCxnSpPr>
            <a:cxnSpLocks/>
          </p:cNvCxnSpPr>
          <p:nvPr/>
        </p:nvCxnSpPr>
        <p:spPr>
          <a:xfrm>
            <a:off x="6309781" y="3071062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6432642-F40B-5D48-9844-53FE84AB8CF9}"/>
              </a:ext>
            </a:extLst>
          </p:cNvPr>
          <p:cNvCxnSpPr>
            <a:cxnSpLocks/>
          </p:cNvCxnSpPr>
          <p:nvPr/>
        </p:nvCxnSpPr>
        <p:spPr>
          <a:xfrm>
            <a:off x="6734694" y="2945300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0A410DA-F3B0-F34E-A27D-4DBEF3A65F87}"/>
              </a:ext>
            </a:extLst>
          </p:cNvPr>
          <p:cNvCxnSpPr>
            <a:cxnSpLocks/>
          </p:cNvCxnSpPr>
          <p:nvPr/>
        </p:nvCxnSpPr>
        <p:spPr>
          <a:xfrm>
            <a:off x="6126586" y="2789283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AE0A006-A3FC-3E4F-9DE8-C7F1120E2B9E}"/>
              </a:ext>
            </a:extLst>
          </p:cNvPr>
          <p:cNvCxnSpPr>
            <a:cxnSpLocks/>
          </p:cNvCxnSpPr>
          <p:nvPr/>
        </p:nvCxnSpPr>
        <p:spPr>
          <a:xfrm>
            <a:off x="5518477" y="2614106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EF529B8-AA48-2240-9A40-B2EB71E3D87C}"/>
              </a:ext>
            </a:extLst>
          </p:cNvPr>
          <p:cNvCxnSpPr>
            <a:cxnSpLocks/>
          </p:cNvCxnSpPr>
          <p:nvPr/>
        </p:nvCxnSpPr>
        <p:spPr>
          <a:xfrm>
            <a:off x="6871854" y="2572921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9F5FCBD-7759-074F-A1D0-7F78BE956C2A}"/>
              </a:ext>
            </a:extLst>
          </p:cNvPr>
          <p:cNvSpPr/>
          <p:nvPr/>
        </p:nvSpPr>
        <p:spPr>
          <a:xfrm>
            <a:off x="5403295" y="1986293"/>
            <a:ext cx="1966925" cy="2833226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5A93E1-D6B8-A042-82A7-048366C1A530}"/>
              </a:ext>
            </a:extLst>
          </p:cNvPr>
          <p:cNvSpPr txBox="1"/>
          <p:nvPr/>
        </p:nvSpPr>
        <p:spPr>
          <a:xfrm>
            <a:off x="5708431" y="4903483"/>
            <a:ext cx="263873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Way more reads than expected mapped to this region!</a:t>
            </a:r>
          </a:p>
          <a:p>
            <a:r>
              <a:rPr lang="en-US" sz="1350" dirty="0">
                <a:latin typeface="Gill Sans MT" panose="020B0502020104020203" pitchFamily="34" charset="77"/>
              </a:rPr>
              <a:t>Why?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E5F445-F61D-4644-AA0C-C4484E1D36A2}"/>
              </a:ext>
            </a:extLst>
          </p:cNvPr>
          <p:cNvSpPr txBox="1"/>
          <p:nvPr/>
        </p:nvSpPr>
        <p:spPr>
          <a:xfrm>
            <a:off x="260571" y="4246476"/>
            <a:ext cx="41495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u="sng" dirty="0">
                <a:latin typeface="Gill Sans MT" panose="020B0502020104020203" pitchFamily="34" charset="77"/>
              </a:rPr>
              <a:t>Possible explanations: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latin typeface="Gill Sans MT" panose="020B0502020104020203" pitchFamily="34" charset="77"/>
              </a:rPr>
              <a:t>The region is repeated many times in the genome but only present once in the reference sequence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latin typeface="Gill Sans MT" panose="020B0502020104020203" pitchFamily="34" charset="77"/>
              </a:rPr>
              <a:t>Others?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061C22E-E4AB-B143-8998-9EBB36778739}"/>
              </a:ext>
            </a:extLst>
          </p:cNvPr>
          <p:cNvCxnSpPr>
            <a:cxnSpLocks/>
          </p:cNvCxnSpPr>
          <p:nvPr/>
        </p:nvCxnSpPr>
        <p:spPr>
          <a:xfrm>
            <a:off x="4492213" y="2695499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D544508-1A88-A84C-A1CD-E6B2E92129A7}"/>
              </a:ext>
            </a:extLst>
          </p:cNvPr>
          <p:cNvCxnSpPr>
            <a:cxnSpLocks/>
          </p:cNvCxnSpPr>
          <p:nvPr/>
        </p:nvCxnSpPr>
        <p:spPr>
          <a:xfrm>
            <a:off x="5778648" y="3446788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2A3D52D-7FF0-3748-A461-91A0F04F0DD7}"/>
              </a:ext>
            </a:extLst>
          </p:cNvPr>
          <p:cNvCxnSpPr>
            <a:cxnSpLocks/>
          </p:cNvCxnSpPr>
          <p:nvPr/>
        </p:nvCxnSpPr>
        <p:spPr>
          <a:xfrm>
            <a:off x="5931139" y="3588846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5084EFC-5B39-4F4B-B5DE-1FBD36DE50BF}"/>
              </a:ext>
            </a:extLst>
          </p:cNvPr>
          <p:cNvCxnSpPr>
            <a:cxnSpLocks/>
          </p:cNvCxnSpPr>
          <p:nvPr/>
        </p:nvCxnSpPr>
        <p:spPr>
          <a:xfrm>
            <a:off x="5518477" y="3863166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657F82C-1D11-C74C-87CC-457CE94DE4DA}"/>
              </a:ext>
            </a:extLst>
          </p:cNvPr>
          <p:cNvCxnSpPr>
            <a:cxnSpLocks/>
          </p:cNvCxnSpPr>
          <p:nvPr/>
        </p:nvCxnSpPr>
        <p:spPr>
          <a:xfrm>
            <a:off x="5708430" y="3755398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FB095E2-848E-894E-AD52-E22108483564}"/>
              </a:ext>
            </a:extLst>
          </p:cNvPr>
          <p:cNvCxnSpPr>
            <a:cxnSpLocks/>
          </p:cNvCxnSpPr>
          <p:nvPr/>
        </p:nvCxnSpPr>
        <p:spPr>
          <a:xfrm>
            <a:off x="5677814" y="4049312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1BAB0B6-64E9-654F-81FA-FCF8EC373D61}"/>
              </a:ext>
            </a:extLst>
          </p:cNvPr>
          <p:cNvCxnSpPr>
            <a:cxnSpLocks/>
          </p:cNvCxnSpPr>
          <p:nvPr/>
        </p:nvCxnSpPr>
        <p:spPr>
          <a:xfrm>
            <a:off x="6024846" y="4186472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256A6BD-B8BA-C146-ADBD-57CD62F14CAF}"/>
              </a:ext>
            </a:extLst>
          </p:cNvPr>
          <p:cNvCxnSpPr>
            <a:cxnSpLocks/>
          </p:cNvCxnSpPr>
          <p:nvPr/>
        </p:nvCxnSpPr>
        <p:spPr>
          <a:xfrm>
            <a:off x="5467125" y="4313834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2F2F9A7-CA31-304B-8B79-F0818459E37B}"/>
              </a:ext>
            </a:extLst>
          </p:cNvPr>
          <p:cNvCxnSpPr>
            <a:cxnSpLocks/>
          </p:cNvCxnSpPr>
          <p:nvPr/>
        </p:nvCxnSpPr>
        <p:spPr>
          <a:xfrm>
            <a:off x="5811581" y="4480386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56D289C-4065-4048-BC34-76A10A81480E}"/>
              </a:ext>
            </a:extLst>
          </p:cNvPr>
          <p:cNvCxnSpPr>
            <a:cxnSpLocks/>
          </p:cNvCxnSpPr>
          <p:nvPr/>
        </p:nvCxnSpPr>
        <p:spPr>
          <a:xfrm>
            <a:off x="5778648" y="4673056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6347040-701E-C94A-A7DA-9AAAD55B39BD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F33711F2-2E5D-5E4E-83C2-044ED83202F0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A closer look at </a:t>
            </a:r>
            <a:r>
              <a:rPr lang="en-US" sz="2800" b="1" dirty="0" err="1">
                <a:latin typeface="Gill Sans"/>
                <a:cs typeface="Gill Sans"/>
              </a:rPr>
              <a:t>coverage+alignment</a:t>
            </a:r>
            <a:endParaRPr lang="en-US" sz="2800" b="1" dirty="0">
              <a:latin typeface="Gill Sans"/>
              <a:cs typeface="Gill San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9EB6AAA-BFC9-8344-8B48-9D680B95542F}"/>
              </a:ext>
            </a:extLst>
          </p:cNvPr>
          <p:cNvSpPr txBox="1"/>
          <p:nvPr/>
        </p:nvSpPr>
        <p:spPr>
          <a:xfrm>
            <a:off x="256402" y="5642983"/>
            <a:ext cx="4149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Question: how can you use coverage info to distinguish male vs. female samples?</a:t>
            </a:r>
          </a:p>
        </p:txBody>
      </p:sp>
    </p:spTree>
    <p:extLst>
      <p:ext uri="{BB962C8B-B14F-4D97-AF65-F5344CB8AC3E}">
        <p14:creationId xmlns:p14="http://schemas.microsoft.com/office/powerpoint/2010/main" val="373591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/>
      <p:bldP spid="3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Outline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330200" y="1244598"/>
            <a:ext cx="4102100" cy="2578101"/>
            <a:chOff x="330200" y="1244598"/>
            <a:chExt cx="4102100" cy="2578101"/>
          </a:xfrm>
        </p:grpSpPr>
        <p:sp>
          <p:nvSpPr>
            <p:cNvPr id="12" name="Rectangle 11"/>
            <p:cNvSpPr/>
            <p:nvPr/>
          </p:nvSpPr>
          <p:spPr bwMode="auto">
            <a:xfrm>
              <a:off x="423336" y="1244598"/>
              <a:ext cx="4008964" cy="2578101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423336" y="1257299"/>
              <a:ext cx="4008964" cy="533402"/>
            </a:xfrm>
            <a:prstGeom prst="rect">
              <a:avLst/>
            </a:prstGeom>
            <a:solidFill>
              <a:schemeClr val="tx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19100" y="1308100"/>
              <a:ext cx="4013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0" dirty="0">
                  <a:solidFill>
                    <a:schemeClr val="bg1"/>
                  </a:solidFill>
                  <a:latin typeface="Gill Sans"/>
                  <a:cs typeface="Gill Sans"/>
                </a:rPr>
                <a:t>1. SEQUENCING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00200" y="2324101"/>
              <a:ext cx="1243258" cy="97789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0200" y="2362200"/>
              <a:ext cx="901700" cy="9017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3378" y="2743200"/>
              <a:ext cx="541421" cy="1905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12978" y="2743200"/>
              <a:ext cx="541421" cy="19050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4400" y="2451100"/>
              <a:ext cx="896112" cy="711200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4754036" y="4102099"/>
            <a:ext cx="4021664" cy="2603500"/>
            <a:chOff x="4754036" y="4102099"/>
            <a:chExt cx="4021664" cy="2603500"/>
          </a:xfrm>
        </p:grpSpPr>
        <p:sp>
          <p:nvSpPr>
            <p:cNvPr id="18" name="Rectangle 17"/>
            <p:cNvSpPr/>
            <p:nvPr/>
          </p:nvSpPr>
          <p:spPr bwMode="auto">
            <a:xfrm>
              <a:off x="4754036" y="4127498"/>
              <a:ext cx="4008964" cy="2578101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4766736" y="4102099"/>
              <a:ext cx="4008964" cy="533402"/>
            </a:xfrm>
            <a:prstGeom prst="rect">
              <a:avLst/>
            </a:prstGeom>
            <a:solidFill>
              <a:schemeClr val="tx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62500" y="4152900"/>
              <a:ext cx="4013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0" dirty="0">
                  <a:solidFill>
                    <a:schemeClr val="bg1"/>
                  </a:solidFill>
                  <a:latin typeface="Gill Sans"/>
                  <a:cs typeface="Gill Sans"/>
                </a:rPr>
                <a:t>4. VISUALIZATION</a:t>
              </a: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6"/>
            <a:srcRect b="20955"/>
            <a:stretch/>
          </p:blipFill>
          <p:spPr>
            <a:xfrm>
              <a:off x="4800600" y="4844591"/>
              <a:ext cx="3907303" cy="1378410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4749800" y="1244598"/>
            <a:ext cx="4013200" cy="2578101"/>
            <a:chOff x="4749800" y="1244598"/>
            <a:chExt cx="4013200" cy="2578101"/>
          </a:xfrm>
        </p:grpSpPr>
        <p:sp>
          <p:nvSpPr>
            <p:cNvPr id="17" name="Rectangle 16"/>
            <p:cNvSpPr/>
            <p:nvPr/>
          </p:nvSpPr>
          <p:spPr bwMode="auto">
            <a:xfrm>
              <a:off x="4754036" y="1244598"/>
              <a:ext cx="4008964" cy="2578101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4754036" y="1257299"/>
              <a:ext cx="4008964" cy="533402"/>
            </a:xfrm>
            <a:prstGeom prst="rect">
              <a:avLst/>
            </a:prstGeom>
            <a:solidFill>
              <a:schemeClr val="tx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749800" y="1308100"/>
              <a:ext cx="4013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0" dirty="0">
                  <a:solidFill>
                    <a:schemeClr val="bg1"/>
                  </a:solidFill>
                  <a:latin typeface="Gill Sans"/>
                  <a:cs typeface="Gill Sans"/>
                </a:rPr>
                <a:t>2. ALIGNMENT</a:t>
              </a: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4851400" y="2197100"/>
              <a:ext cx="3797300" cy="26670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762500" y="1841500"/>
              <a:ext cx="10206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>
                  <a:latin typeface="Gill Sans"/>
                  <a:cs typeface="Gill Sans"/>
                </a:rPr>
                <a:t>Reference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00600" y="2133600"/>
              <a:ext cx="39292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0" dirty="0">
                  <a:solidFill>
                    <a:srgbClr val="FFFFFF"/>
                  </a:solidFill>
                  <a:latin typeface="Monospace"/>
                  <a:cs typeface="Monospace"/>
                </a:rPr>
                <a:t>ACGTACGGATATGCGATACGACAT</a:t>
              </a: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5054600" y="28321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5410200" y="29845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6070600" y="28321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7086600" y="28194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6426200" y="29972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5422900" y="31496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6426200" y="31623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5689600" y="33147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42" name="Rectangle 41"/>
            <p:cNvSpPr/>
            <p:nvPr/>
          </p:nvSpPr>
          <p:spPr bwMode="auto">
            <a:xfrm>
              <a:off x="6705600" y="33147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5842000" y="34798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6858000" y="34798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749800" y="2451100"/>
              <a:ext cx="6779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>
                  <a:latin typeface="Gill Sans"/>
                  <a:cs typeface="Gill Sans"/>
                </a:rPr>
                <a:t>Reads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19100" y="4102099"/>
            <a:ext cx="4025900" cy="2603500"/>
            <a:chOff x="419100" y="4102099"/>
            <a:chExt cx="4025900" cy="2603500"/>
          </a:xfrm>
        </p:grpSpPr>
        <p:sp>
          <p:nvSpPr>
            <p:cNvPr id="16" name="Rectangle 15"/>
            <p:cNvSpPr/>
            <p:nvPr/>
          </p:nvSpPr>
          <p:spPr bwMode="auto">
            <a:xfrm>
              <a:off x="423336" y="4127498"/>
              <a:ext cx="4008964" cy="2578101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423336" y="4102099"/>
              <a:ext cx="4008964" cy="533402"/>
            </a:xfrm>
            <a:prstGeom prst="rect">
              <a:avLst/>
            </a:prstGeom>
            <a:solidFill>
              <a:schemeClr val="tx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31800" y="4152900"/>
              <a:ext cx="4013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0" dirty="0">
                  <a:solidFill>
                    <a:schemeClr val="bg1"/>
                  </a:solidFill>
                  <a:latin typeface="Gill Sans"/>
                  <a:cs typeface="Gill Sans"/>
                </a:rPr>
                <a:t>3. GENOTYPING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31800" y="4940300"/>
              <a:ext cx="39751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0" dirty="0">
                  <a:solidFill>
                    <a:srgbClr val="A6A6A6"/>
                  </a:solidFill>
                  <a:latin typeface="Courier New"/>
                  <a:cs typeface="Courier New"/>
                </a:rPr>
                <a:t>CCA</a:t>
              </a:r>
              <a:r>
                <a:rPr lang="en-US" sz="2000" b="1" i="0" dirty="0">
                  <a:solidFill>
                    <a:srgbClr val="FF0000"/>
                  </a:solidFill>
                  <a:latin typeface="Courier New"/>
                  <a:cs typeface="Courier New"/>
                </a:rPr>
                <a:t>-</a:t>
              </a:r>
              <a:r>
                <a:rPr lang="en-US" sz="2000" i="0" dirty="0">
                  <a:solidFill>
                    <a:srgbClr val="A6A6A6"/>
                  </a:solidFill>
                  <a:latin typeface="Courier New"/>
                  <a:cs typeface="Courier New"/>
                </a:rPr>
                <a:t>C</a:t>
              </a:r>
              <a:r>
                <a:rPr lang="en-US" sz="2000" b="1" i="0" dirty="0">
                  <a:solidFill>
                    <a:srgbClr val="FF0000"/>
                  </a:solidFill>
                  <a:latin typeface="Courier New"/>
                  <a:cs typeface="Courier New"/>
                </a:rPr>
                <a:t>T</a:t>
              </a:r>
              <a:r>
                <a:rPr lang="en-US" sz="2000" i="0" dirty="0">
                  <a:solidFill>
                    <a:srgbClr val="A6A6A6"/>
                  </a:solidFill>
                  <a:latin typeface="Courier New"/>
                  <a:cs typeface="Courier New"/>
                </a:rPr>
                <a:t>CTACT</a:t>
              </a:r>
              <a:r>
                <a:rPr lang="en-US" sz="2000" b="1" i="0" dirty="0">
                  <a:solidFill>
                    <a:srgbClr val="FF0000"/>
                  </a:solidFill>
                  <a:latin typeface="Courier New"/>
                  <a:cs typeface="Courier New"/>
                </a:rPr>
                <a:t>CACAC----</a:t>
              </a:r>
              <a:r>
                <a:rPr lang="en-US" sz="2000" i="0" dirty="0">
                  <a:solidFill>
                    <a:srgbClr val="A6A6A6"/>
                  </a:solidFill>
                  <a:latin typeface="Courier New"/>
                  <a:cs typeface="Courier New"/>
                </a:rPr>
                <a:t>TAGC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19100" y="5981700"/>
              <a:ext cx="4013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0" dirty="0">
                  <a:solidFill>
                    <a:srgbClr val="A6A6A6"/>
                  </a:solidFill>
                  <a:latin typeface="Courier New"/>
                  <a:cs typeface="Courier New"/>
                </a:rPr>
                <a:t>CCA</a:t>
              </a:r>
              <a:r>
                <a:rPr lang="en-US" sz="2000" b="1" i="0" dirty="0">
                  <a:solidFill>
                    <a:srgbClr val="FF0000"/>
                  </a:solidFill>
                  <a:latin typeface="Courier New"/>
                  <a:cs typeface="Courier New"/>
                </a:rPr>
                <a:t>A</a:t>
              </a:r>
              <a:r>
                <a:rPr lang="en-US" sz="2000" i="0" dirty="0">
                  <a:solidFill>
                    <a:srgbClr val="A6A6A6"/>
                  </a:solidFill>
                  <a:latin typeface="Courier New"/>
                  <a:cs typeface="Courier New"/>
                </a:rPr>
                <a:t>C</a:t>
              </a:r>
              <a:r>
                <a:rPr lang="en-US" sz="2000" b="1" i="0" dirty="0">
                  <a:solidFill>
                    <a:srgbClr val="FF0000"/>
                  </a:solidFill>
                  <a:latin typeface="Courier New"/>
                  <a:cs typeface="Courier New"/>
                </a:rPr>
                <a:t>G</a:t>
              </a:r>
              <a:r>
                <a:rPr lang="en-US" sz="2000" i="0" dirty="0">
                  <a:solidFill>
                    <a:srgbClr val="A6A6A6"/>
                  </a:solidFill>
                  <a:latin typeface="Courier New"/>
                  <a:cs typeface="Courier New"/>
                </a:rPr>
                <a:t>CTACT</a:t>
              </a:r>
              <a:r>
                <a:rPr lang="en-US" sz="2000" b="1" i="0" dirty="0">
                  <a:solidFill>
                    <a:srgbClr val="FF0000"/>
                  </a:solidFill>
                  <a:latin typeface="Courier New"/>
                  <a:cs typeface="Courier New"/>
                </a:rPr>
                <a:t>CACACACAC</a:t>
              </a:r>
              <a:r>
                <a:rPr lang="en-US" sz="2000" i="0" dirty="0">
                  <a:solidFill>
                    <a:srgbClr val="A6A6A6"/>
                  </a:solidFill>
                  <a:latin typeface="Courier New"/>
                  <a:cs typeface="Courier New"/>
                </a:rPr>
                <a:t>TAGC</a:t>
              </a: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2201780" y="5613401"/>
              <a:ext cx="541421" cy="190500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762000" y="5511800"/>
              <a:ext cx="1160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>
                  <a:latin typeface="Gill Sans"/>
                  <a:cs typeface="Gill Sans"/>
                </a:rPr>
                <a:t>SNPs/Indels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743200" y="5511800"/>
              <a:ext cx="6054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>
                  <a:latin typeface="Gill Sans"/>
                  <a:cs typeface="Gill Sans"/>
                </a:rPr>
                <a:t>STRs</a:t>
              </a:r>
            </a:p>
          </p:txBody>
        </p:sp>
      </p:grpSp>
      <p:sp>
        <p:nvSpPr>
          <p:cNvPr id="56" name="Rectangle 55"/>
          <p:cNvSpPr/>
          <p:nvPr/>
        </p:nvSpPr>
        <p:spPr bwMode="auto">
          <a:xfrm>
            <a:off x="736600" y="4902200"/>
            <a:ext cx="1193800" cy="15113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292100" y="1079500"/>
            <a:ext cx="4254500" cy="2857500"/>
          </a:xfrm>
          <a:prstGeom prst="rect">
            <a:avLst/>
          </a:prstGeom>
          <a:solidFill>
            <a:schemeClr val="bg1">
              <a:alpha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2" name="Rectangle 51"/>
          <p:cNvSpPr/>
          <p:nvPr/>
        </p:nvSpPr>
        <p:spPr bwMode="auto">
          <a:xfrm>
            <a:off x="4603750" y="1092200"/>
            <a:ext cx="4254500" cy="5664200"/>
          </a:xfrm>
          <a:prstGeom prst="rect">
            <a:avLst/>
          </a:prstGeom>
          <a:solidFill>
            <a:schemeClr val="bg1">
              <a:alpha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7123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6A099427-1DD1-C540-9AFE-E4A17E56FDFD}"/>
              </a:ext>
            </a:extLst>
          </p:cNvPr>
          <p:cNvSpPr/>
          <p:nvPr/>
        </p:nvSpPr>
        <p:spPr>
          <a:xfrm>
            <a:off x="4353800" y="1865842"/>
            <a:ext cx="765313" cy="54665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BE63E4-E1E1-2E4D-B650-88ED8C09E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751" y="1970689"/>
            <a:ext cx="258945" cy="3597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6C1D40-ADD9-5449-9513-4E3073074F83}"/>
              </a:ext>
            </a:extLst>
          </p:cNvPr>
          <p:cNvSpPr txBox="1"/>
          <p:nvPr/>
        </p:nvSpPr>
        <p:spPr>
          <a:xfrm>
            <a:off x="5119113" y="2012089"/>
            <a:ext cx="373665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Two copies of the genome (one from mom, one from dad)</a:t>
            </a:r>
          </a:p>
          <a:p>
            <a:r>
              <a:rPr lang="en-US" sz="1350" dirty="0">
                <a:latin typeface="Gill Sans MT" panose="020B0502020104020203" pitchFamily="34" charset="77"/>
              </a:rPr>
              <a:t>(22 autosomes, + X, Y, mitochondria)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61E6AF-DDBA-E547-8A87-C6D2D19FA49E}"/>
              </a:ext>
            </a:extLst>
          </p:cNvPr>
          <p:cNvSpPr txBox="1"/>
          <p:nvPr/>
        </p:nvSpPr>
        <p:spPr>
          <a:xfrm>
            <a:off x="280529" y="1912409"/>
            <a:ext cx="4049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Diploid organism (</a:t>
            </a:r>
            <a:r>
              <a:rPr lang="en-US" b="1" i="1" dirty="0">
                <a:latin typeface="Gill Sans MT" panose="020B0502020104020203" pitchFamily="34" charset="77"/>
              </a:rPr>
              <a:t>e.g. homo sapiens</a:t>
            </a:r>
            <a:r>
              <a:rPr lang="en-US" b="1" dirty="0">
                <a:latin typeface="Gill Sans MT" panose="020B0502020104020203" pitchFamily="34" charset="77"/>
              </a:rPr>
              <a:t>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A1D2E18-29F1-F749-BDCA-894EE894D092}"/>
              </a:ext>
            </a:extLst>
          </p:cNvPr>
          <p:cNvCxnSpPr/>
          <p:nvPr/>
        </p:nvCxnSpPr>
        <p:spPr>
          <a:xfrm>
            <a:off x="752272" y="3061644"/>
            <a:ext cx="7203056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DA4E04D-5544-1748-BECF-FD9B04D0D87B}"/>
              </a:ext>
            </a:extLst>
          </p:cNvPr>
          <p:cNvSpPr txBox="1"/>
          <p:nvPr/>
        </p:nvSpPr>
        <p:spPr>
          <a:xfrm flipH="1">
            <a:off x="553646" y="2503211"/>
            <a:ext cx="3058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Gill Sans MT" panose="020B0502020104020203" pitchFamily="34" charset="0"/>
              </a:rPr>
              <a:t>Reference genome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4F1026-7241-9D4D-A51F-0CCFF4D8B90A}"/>
              </a:ext>
            </a:extLst>
          </p:cNvPr>
          <p:cNvCxnSpPr>
            <a:cxnSpLocks/>
          </p:cNvCxnSpPr>
          <p:nvPr/>
        </p:nvCxnSpPr>
        <p:spPr>
          <a:xfrm>
            <a:off x="1362296" y="3407999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827D80-5EF5-D149-9865-04629C9E719E}"/>
              </a:ext>
            </a:extLst>
          </p:cNvPr>
          <p:cNvCxnSpPr>
            <a:cxnSpLocks/>
          </p:cNvCxnSpPr>
          <p:nvPr/>
        </p:nvCxnSpPr>
        <p:spPr>
          <a:xfrm>
            <a:off x="6038318" y="3451120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BAD6F01-13E2-D04D-9273-7FF8992CD283}"/>
              </a:ext>
            </a:extLst>
          </p:cNvPr>
          <p:cNvCxnSpPr>
            <a:cxnSpLocks/>
          </p:cNvCxnSpPr>
          <p:nvPr/>
        </p:nvCxnSpPr>
        <p:spPr>
          <a:xfrm>
            <a:off x="1503080" y="3603428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891AE83-28DD-D144-B58D-4ACFA1F49EAB}"/>
              </a:ext>
            </a:extLst>
          </p:cNvPr>
          <p:cNvCxnSpPr>
            <a:cxnSpLocks/>
          </p:cNvCxnSpPr>
          <p:nvPr/>
        </p:nvCxnSpPr>
        <p:spPr>
          <a:xfrm>
            <a:off x="1237819" y="3235215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4383BB-5D2F-E548-855D-55BF91158030}"/>
              </a:ext>
            </a:extLst>
          </p:cNvPr>
          <p:cNvCxnSpPr>
            <a:cxnSpLocks/>
          </p:cNvCxnSpPr>
          <p:nvPr/>
        </p:nvCxnSpPr>
        <p:spPr>
          <a:xfrm>
            <a:off x="6011802" y="3273361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55E56BE-F55B-2047-A8C2-EEFE461DE284}"/>
              </a:ext>
            </a:extLst>
          </p:cNvPr>
          <p:cNvCxnSpPr>
            <a:cxnSpLocks/>
          </p:cNvCxnSpPr>
          <p:nvPr/>
        </p:nvCxnSpPr>
        <p:spPr>
          <a:xfrm>
            <a:off x="3787615" y="3235215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27C7DC-9C4A-DE43-9146-623B44034D37}"/>
              </a:ext>
            </a:extLst>
          </p:cNvPr>
          <p:cNvCxnSpPr>
            <a:cxnSpLocks/>
          </p:cNvCxnSpPr>
          <p:nvPr/>
        </p:nvCxnSpPr>
        <p:spPr>
          <a:xfrm>
            <a:off x="1903133" y="3794466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D124BFC-543B-7E46-A605-8CF3F93EFA95}"/>
              </a:ext>
            </a:extLst>
          </p:cNvPr>
          <p:cNvCxnSpPr>
            <a:cxnSpLocks/>
          </p:cNvCxnSpPr>
          <p:nvPr/>
        </p:nvCxnSpPr>
        <p:spPr>
          <a:xfrm>
            <a:off x="4188803" y="3553650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7D65582-6952-5340-83AE-C92AF36D9CB1}"/>
              </a:ext>
            </a:extLst>
          </p:cNvPr>
          <p:cNvCxnSpPr>
            <a:cxnSpLocks/>
          </p:cNvCxnSpPr>
          <p:nvPr/>
        </p:nvCxnSpPr>
        <p:spPr>
          <a:xfrm>
            <a:off x="3992389" y="3407999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513A9918-FF08-374C-BAA8-ECD0F505894E}"/>
              </a:ext>
            </a:extLst>
          </p:cNvPr>
          <p:cNvSpPr/>
          <p:nvPr/>
        </p:nvSpPr>
        <p:spPr>
          <a:xfrm>
            <a:off x="2144740" y="3150864"/>
            <a:ext cx="167128" cy="16712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5A93C11-614B-9646-87BE-9F999924E3B3}"/>
              </a:ext>
            </a:extLst>
          </p:cNvPr>
          <p:cNvSpPr/>
          <p:nvPr/>
        </p:nvSpPr>
        <p:spPr>
          <a:xfrm>
            <a:off x="2144739" y="3346115"/>
            <a:ext cx="167128" cy="16712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5CCBE2F-900B-4D44-AEC7-96265C1688B5}"/>
              </a:ext>
            </a:extLst>
          </p:cNvPr>
          <p:cNvSpPr/>
          <p:nvPr/>
        </p:nvSpPr>
        <p:spPr>
          <a:xfrm>
            <a:off x="2145708" y="3538144"/>
            <a:ext cx="167128" cy="16712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764D3DE-5A16-BF46-9A64-ABCEE3B76BEF}"/>
              </a:ext>
            </a:extLst>
          </p:cNvPr>
          <p:cNvSpPr/>
          <p:nvPr/>
        </p:nvSpPr>
        <p:spPr>
          <a:xfrm>
            <a:off x="2149362" y="3730173"/>
            <a:ext cx="167128" cy="16712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CC6D6A3-9AAC-2348-9A18-BA51937E5C4D}"/>
              </a:ext>
            </a:extLst>
          </p:cNvPr>
          <p:cNvSpPr/>
          <p:nvPr/>
        </p:nvSpPr>
        <p:spPr>
          <a:xfrm>
            <a:off x="6482190" y="3375018"/>
            <a:ext cx="167128" cy="16712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F6ADEA0-44D8-B343-87F9-243218A405AB}"/>
              </a:ext>
            </a:extLst>
          </p:cNvPr>
          <p:cNvSpPr/>
          <p:nvPr/>
        </p:nvSpPr>
        <p:spPr>
          <a:xfrm>
            <a:off x="6479299" y="3172818"/>
            <a:ext cx="167128" cy="16712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C9FB820-A8B7-7D4F-953D-FE8407ECB8FC}"/>
              </a:ext>
            </a:extLst>
          </p:cNvPr>
          <p:cNvCxnSpPr>
            <a:cxnSpLocks/>
          </p:cNvCxnSpPr>
          <p:nvPr/>
        </p:nvCxnSpPr>
        <p:spPr>
          <a:xfrm>
            <a:off x="6177466" y="3621707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F8CCF16-2EA7-1A40-9119-3D42256657D2}"/>
              </a:ext>
            </a:extLst>
          </p:cNvPr>
          <p:cNvCxnSpPr>
            <a:cxnSpLocks/>
          </p:cNvCxnSpPr>
          <p:nvPr/>
        </p:nvCxnSpPr>
        <p:spPr>
          <a:xfrm>
            <a:off x="6379330" y="3813737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F618D4A-50AA-4340-BF8D-66DCF47A25EF}"/>
              </a:ext>
            </a:extLst>
          </p:cNvPr>
          <p:cNvCxnSpPr>
            <a:cxnSpLocks/>
          </p:cNvCxnSpPr>
          <p:nvPr/>
        </p:nvCxnSpPr>
        <p:spPr>
          <a:xfrm>
            <a:off x="6479299" y="4044121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E366FB03-30FC-074D-A915-53B3B46A3FB4}"/>
              </a:ext>
            </a:extLst>
          </p:cNvPr>
          <p:cNvSpPr/>
          <p:nvPr/>
        </p:nvSpPr>
        <p:spPr>
          <a:xfrm>
            <a:off x="6479299" y="3964914"/>
            <a:ext cx="167128" cy="16712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5D1026D-BCE4-5049-9E8E-44C0E2EA6509}"/>
              </a:ext>
            </a:extLst>
          </p:cNvPr>
          <p:cNvSpPr/>
          <p:nvPr/>
        </p:nvSpPr>
        <p:spPr>
          <a:xfrm>
            <a:off x="4431519" y="2990266"/>
            <a:ext cx="239873" cy="804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88ACE6-5A64-5941-8FB4-2E63B99070D2}"/>
              </a:ext>
            </a:extLst>
          </p:cNvPr>
          <p:cNvSpPr txBox="1"/>
          <p:nvPr/>
        </p:nvSpPr>
        <p:spPr>
          <a:xfrm>
            <a:off x="114948" y="4760115"/>
            <a:ext cx="415889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i="1" dirty="0">
                <a:latin typeface="Gill Sans MT" panose="020B0502020104020203" pitchFamily="34" charset="77"/>
              </a:rPr>
              <a:t>Homozygous</a:t>
            </a:r>
            <a:r>
              <a:rPr lang="en-US" sz="1350" dirty="0">
                <a:latin typeface="Gill Sans MT" panose="020B0502020104020203" pitchFamily="34" charset="77"/>
              </a:rPr>
              <a:t>: both genome copies have the same </a:t>
            </a:r>
            <a:r>
              <a:rPr lang="en-US" sz="1350" b="1" i="1" dirty="0">
                <a:latin typeface="Gill Sans MT" panose="020B0502020104020203" pitchFamily="34" charset="77"/>
              </a:rPr>
              <a:t>allele</a:t>
            </a:r>
          </a:p>
          <a:p>
            <a:r>
              <a:rPr lang="en-US" sz="1350" b="1" i="1" dirty="0">
                <a:latin typeface="Gill Sans MT" panose="020B0502020104020203" pitchFamily="34" charset="77"/>
              </a:rPr>
              <a:t>Heterozygous: </a:t>
            </a:r>
            <a:r>
              <a:rPr lang="en-US" sz="1350" dirty="0">
                <a:latin typeface="Gill Sans MT" panose="020B0502020104020203" pitchFamily="34" charset="77"/>
              </a:rPr>
              <a:t>each genome copy has a different </a:t>
            </a:r>
            <a:r>
              <a:rPr lang="en-US" sz="1350" b="1" i="1" dirty="0">
                <a:latin typeface="Gill Sans MT" panose="020B0502020104020203" pitchFamily="34" charset="77"/>
              </a:rPr>
              <a:t>allele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DE8C4F9-8EDF-FE4E-9F02-873F6C444863}"/>
              </a:ext>
            </a:extLst>
          </p:cNvPr>
          <p:cNvSpPr txBox="1"/>
          <p:nvPr/>
        </p:nvSpPr>
        <p:spPr>
          <a:xfrm>
            <a:off x="3860278" y="3903939"/>
            <a:ext cx="21780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i="1" dirty="0">
                <a:latin typeface="Gill Sans MT" panose="020B0502020104020203" pitchFamily="34" charset="77"/>
              </a:rPr>
              <a:t>Homozygous reference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949C1AC-F021-4248-8122-FA1120CC1957}"/>
              </a:ext>
            </a:extLst>
          </p:cNvPr>
          <p:cNvSpPr/>
          <p:nvPr/>
        </p:nvSpPr>
        <p:spPr>
          <a:xfrm>
            <a:off x="2122845" y="2914713"/>
            <a:ext cx="231359" cy="110124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B9DD4B-EEA3-8948-A6F3-C21F48B881E1}"/>
              </a:ext>
            </a:extLst>
          </p:cNvPr>
          <p:cNvSpPr txBox="1"/>
          <p:nvPr/>
        </p:nvSpPr>
        <p:spPr>
          <a:xfrm>
            <a:off x="1139282" y="4098029"/>
            <a:ext cx="247264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i="1" dirty="0">
                <a:latin typeface="Gill Sans MT" panose="020B0502020104020203" pitchFamily="34" charset="77"/>
              </a:rPr>
              <a:t>Homozygous non-reference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F286EDE-8393-6045-980B-C08F448804B2}"/>
              </a:ext>
            </a:extLst>
          </p:cNvPr>
          <p:cNvSpPr/>
          <p:nvPr/>
        </p:nvSpPr>
        <p:spPr>
          <a:xfrm>
            <a:off x="6450863" y="2963165"/>
            <a:ext cx="231359" cy="127963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2EF5EC6-3BC4-7741-93D9-F636AC364CE8}"/>
              </a:ext>
            </a:extLst>
          </p:cNvPr>
          <p:cNvSpPr txBox="1"/>
          <p:nvPr/>
        </p:nvSpPr>
        <p:spPr>
          <a:xfrm>
            <a:off x="6138998" y="4301729"/>
            <a:ext cx="21780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i="1" dirty="0">
                <a:latin typeface="Gill Sans MT" panose="020B0502020104020203" pitchFamily="34" charset="77"/>
              </a:rPr>
              <a:t>Heterozygous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B21BABC-1550-F84D-9141-A8727C762EB0}"/>
              </a:ext>
            </a:extLst>
          </p:cNvPr>
          <p:cNvSpPr txBox="1"/>
          <p:nvPr/>
        </p:nvSpPr>
        <p:spPr>
          <a:xfrm>
            <a:off x="4218598" y="4925722"/>
            <a:ext cx="4776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In each case, what % of reads do you expect to show evidence of the ref vs. alternate allele?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21E864A-EFDF-564D-9D7A-D245186AC55E}"/>
              </a:ext>
            </a:extLst>
          </p:cNvPr>
          <p:cNvSpPr txBox="1"/>
          <p:nvPr/>
        </p:nvSpPr>
        <p:spPr>
          <a:xfrm>
            <a:off x="3915801" y="4179552"/>
            <a:ext cx="16400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accent1"/>
                </a:solidFill>
                <a:latin typeface="Gill Sans MT" panose="020B0502020104020203" pitchFamily="34" charset="77"/>
              </a:rPr>
              <a:t>100% ref, 0% non-ref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A6C6E2C-BD5B-6642-AE3D-B05E4C69A22B}"/>
              </a:ext>
            </a:extLst>
          </p:cNvPr>
          <p:cNvSpPr txBox="1"/>
          <p:nvPr/>
        </p:nvSpPr>
        <p:spPr>
          <a:xfrm>
            <a:off x="1550474" y="4353123"/>
            <a:ext cx="16400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accent1"/>
                </a:solidFill>
                <a:latin typeface="Gill Sans MT" panose="020B0502020104020203" pitchFamily="34" charset="77"/>
              </a:rPr>
              <a:t>0% ref, 100% non-ref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7BBCEE5-FC8D-634C-98D7-A56312CC3A06}"/>
              </a:ext>
            </a:extLst>
          </p:cNvPr>
          <p:cNvSpPr txBox="1"/>
          <p:nvPr/>
        </p:nvSpPr>
        <p:spPr>
          <a:xfrm>
            <a:off x="6004919" y="4527931"/>
            <a:ext cx="16400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accent1"/>
                </a:solidFill>
                <a:latin typeface="Gill Sans MT" panose="020B0502020104020203" pitchFamily="34" charset="77"/>
              </a:rPr>
              <a:t>50% ref, 50% non-ref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4FADE87-A31C-6940-94E7-2C375016F578}"/>
              </a:ext>
            </a:extLst>
          </p:cNvPr>
          <p:cNvSpPr txBox="1"/>
          <p:nvPr/>
        </p:nvSpPr>
        <p:spPr>
          <a:xfrm>
            <a:off x="4208681" y="5548970"/>
            <a:ext cx="4776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What if we have sequencing errors?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AA915DD-4885-4340-B8FA-D86BB88B2664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BCE0AE00-F8E7-CF46-80A9-949D49605BBC}"/>
              </a:ext>
            </a:extLst>
          </p:cNvPr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Genotyping variants from short reads</a:t>
            </a:r>
          </a:p>
        </p:txBody>
      </p:sp>
    </p:spTree>
    <p:extLst>
      <p:ext uri="{BB962C8B-B14F-4D97-AF65-F5344CB8AC3E}">
        <p14:creationId xmlns:p14="http://schemas.microsoft.com/office/powerpoint/2010/main" val="84619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35" grpId="0"/>
      <p:bldP spid="36" grpId="0" animBg="1"/>
      <p:bldP spid="37" grpId="0"/>
      <p:bldP spid="38" grpId="0" animBg="1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45DC7C-E9B4-474E-908B-03E1AE049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267" y="1704629"/>
            <a:ext cx="6970594" cy="19423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83FE89-C2C8-1B4E-AA9E-FF918B3D1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267" y="3829298"/>
            <a:ext cx="6970594" cy="19385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4F2DD7-F64F-EF43-BD04-CBCB66A8592E}"/>
              </a:ext>
            </a:extLst>
          </p:cNvPr>
          <p:cNvSpPr txBox="1"/>
          <p:nvPr/>
        </p:nvSpPr>
        <p:spPr>
          <a:xfrm>
            <a:off x="316261" y="2482105"/>
            <a:ext cx="110632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Homozygous</a:t>
            </a:r>
          </a:p>
          <a:p>
            <a:r>
              <a:rPr lang="en-US" sz="1350" dirty="0">
                <a:latin typeface="Gill Sans MT" panose="020B0502020104020203" pitchFamily="34" charset="77"/>
              </a:rPr>
              <a:t>mutation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CF2875-0DD3-D044-8F77-78D5FD293B3A}"/>
              </a:ext>
            </a:extLst>
          </p:cNvPr>
          <p:cNvSpPr txBox="1"/>
          <p:nvPr/>
        </p:nvSpPr>
        <p:spPr>
          <a:xfrm>
            <a:off x="316261" y="4556223"/>
            <a:ext cx="116615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Heterozygous</a:t>
            </a:r>
          </a:p>
          <a:p>
            <a:r>
              <a:rPr lang="en-US" sz="1350" dirty="0">
                <a:latin typeface="Gill Sans MT" panose="020B0502020104020203" pitchFamily="34" charset="77"/>
              </a:rPr>
              <a:t>mutation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C728FF-701A-D942-8BDC-74BE44128B73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1EB9180E-FFA5-6940-B3F5-852D4F3802A6}"/>
              </a:ext>
            </a:extLst>
          </p:cNvPr>
          <p:cNvSpPr/>
          <p:nvPr/>
        </p:nvSpPr>
        <p:spPr>
          <a:xfrm>
            <a:off x="0" y="34650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Gill Sans MT" panose="020B0502020104020203" pitchFamily="34" charset="0"/>
              </a:rPr>
              <a:t>Example variants in real reads (IGV)</a:t>
            </a:r>
            <a:endParaRPr lang="en-US" sz="3200" b="1" i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3612857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Genotyping variants from short reads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35309" y="4151985"/>
            <a:ext cx="23152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SNPs/Indels</a:t>
            </a:r>
          </a:p>
          <a:p>
            <a:r>
              <a:rPr lang="en-US" dirty="0">
                <a:latin typeface="Gill Sans"/>
                <a:cs typeface="Gill Sans"/>
              </a:rPr>
              <a:t>Short Tandem Repeats</a:t>
            </a:r>
          </a:p>
          <a:p>
            <a:r>
              <a:rPr lang="en-US" dirty="0">
                <a:latin typeface="Gill Sans"/>
                <a:cs typeface="Gill Sans"/>
              </a:rPr>
              <a:t>CNVs</a:t>
            </a:r>
          </a:p>
          <a:p>
            <a:r>
              <a:rPr lang="en-US" dirty="0">
                <a:latin typeface="Gill Sans"/>
                <a:cs typeface="Gill Sans"/>
              </a:rPr>
              <a:t>Structural variants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93" y="1819136"/>
            <a:ext cx="2703292" cy="28338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4593" y="3014081"/>
            <a:ext cx="26684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BAM file (read alignments)</a:t>
            </a:r>
          </a:p>
        </p:txBody>
      </p:sp>
      <p:sp>
        <p:nvSpPr>
          <p:cNvPr id="7" name="Rectangle 6"/>
          <p:cNvSpPr/>
          <p:nvPr/>
        </p:nvSpPr>
        <p:spPr>
          <a:xfrm>
            <a:off x="4008329" y="2854466"/>
            <a:ext cx="1363298" cy="7223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Genotyper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3495635" y="3110785"/>
            <a:ext cx="396172" cy="260977"/>
          </a:xfrm>
          <a:prstGeom prst="rightArrow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5453191" y="3110785"/>
            <a:ext cx="396172" cy="260977"/>
          </a:xfrm>
          <a:prstGeom prst="rightArrow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01660" y="2784559"/>
            <a:ext cx="288212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VCF file (list of locations that vary from the reference genome)</a:t>
            </a:r>
          </a:p>
        </p:txBody>
      </p:sp>
      <p:sp>
        <p:nvSpPr>
          <p:cNvPr id="11" name="Bent-Up Arrow 10"/>
          <p:cNvSpPr/>
          <p:nvPr/>
        </p:nvSpPr>
        <p:spPr>
          <a:xfrm rot="5400000">
            <a:off x="4610015" y="4043939"/>
            <a:ext cx="668043" cy="582544"/>
          </a:xfrm>
          <a:prstGeom prst="bentUp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730C32-2E6B-174A-AD34-1F9B38555936}"/>
              </a:ext>
            </a:extLst>
          </p:cNvPr>
          <p:cNvSpPr txBox="1"/>
          <p:nvPr/>
        </p:nvSpPr>
        <p:spPr>
          <a:xfrm>
            <a:off x="182" y="6289613"/>
            <a:ext cx="6101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You’ll get a chance to write a SNP caller in PS4!</a:t>
            </a:r>
          </a:p>
        </p:txBody>
      </p:sp>
    </p:spTree>
    <p:extLst>
      <p:ext uri="{BB962C8B-B14F-4D97-AF65-F5344CB8AC3E}">
        <p14:creationId xmlns:p14="http://schemas.microsoft.com/office/powerpoint/2010/main" val="36858905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Genotype calls in VCF format (same as before)</a:t>
            </a:r>
          </a:p>
        </p:txBody>
      </p:sp>
      <p:sp>
        <p:nvSpPr>
          <p:cNvPr id="4" name="Rectangle 3"/>
          <p:cNvSpPr/>
          <p:nvPr/>
        </p:nvSpPr>
        <p:spPr>
          <a:xfrm>
            <a:off x="279400" y="1603445"/>
            <a:ext cx="8293100" cy="31393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i="0" dirty="0">
                <a:latin typeface="Courier New"/>
                <a:cs typeface="Courier New"/>
              </a:rPr>
              <a:t>##</a:t>
            </a:r>
            <a:r>
              <a:rPr lang="en-US" sz="1100" i="0" dirty="0" err="1">
                <a:latin typeface="Courier New"/>
                <a:cs typeface="Courier New"/>
              </a:rPr>
              <a:t>fileformat</a:t>
            </a:r>
            <a:r>
              <a:rPr lang="en-US" sz="1100" i="0" dirty="0">
                <a:latin typeface="Courier New"/>
                <a:cs typeface="Courier New"/>
              </a:rPr>
              <a:t>=VCFv4.2</a:t>
            </a:r>
          </a:p>
          <a:p>
            <a:r>
              <a:rPr lang="en-US" sz="1100" i="0" dirty="0">
                <a:latin typeface="Courier New"/>
                <a:cs typeface="Courier New"/>
              </a:rPr>
              <a:t>##FILTER=&lt;ID=</a:t>
            </a:r>
            <a:r>
              <a:rPr lang="en-US" sz="1100" i="0" dirty="0" err="1">
                <a:latin typeface="Courier New"/>
                <a:cs typeface="Courier New"/>
              </a:rPr>
              <a:t>PASS,Description</a:t>
            </a:r>
            <a:r>
              <a:rPr lang="en-US" sz="1100" i="0" dirty="0">
                <a:latin typeface="Courier New"/>
                <a:cs typeface="Courier New"/>
              </a:rPr>
              <a:t>="All filters passed"&gt;</a:t>
            </a:r>
          </a:p>
          <a:p>
            <a:r>
              <a:rPr lang="en-US" sz="1100" i="0" dirty="0">
                <a:latin typeface="Courier New"/>
                <a:cs typeface="Courier New"/>
              </a:rPr>
              <a:t>##</a:t>
            </a:r>
            <a:r>
              <a:rPr lang="en-US" sz="1100" i="0" dirty="0" err="1">
                <a:latin typeface="Courier New"/>
                <a:cs typeface="Courier New"/>
              </a:rPr>
              <a:t>samtoolsVersion</a:t>
            </a:r>
            <a:r>
              <a:rPr lang="en-US" sz="1100" i="0" dirty="0">
                <a:latin typeface="Courier New"/>
                <a:cs typeface="Courier New"/>
              </a:rPr>
              <a:t>=1.2+htslib-1.2.1</a:t>
            </a:r>
          </a:p>
          <a:p>
            <a:r>
              <a:rPr lang="en-US" sz="1100" i="0" dirty="0">
                <a:latin typeface="Courier New"/>
                <a:cs typeface="Courier New"/>
              </a:rPr>
              <a:t>##</a:t>
            </a:r>
            <a:r>
              <a:rPr lang="en-US" sz="1100" i="0" dirty="0" err="1">
                <a:latin typeface="Courier New"/>
                <a:cs typeface="Courier New"/>
              </a:rPr>
              <a:t>samtoolsCommand</a:t>
            </a:r>
            <a:r>
              <a:rPr lang="en-US" sz="1100" i="0" dirty="0">
                <a:latin typeface="Courier New"/>
                <a:cs typeface="Courier New"/>
              </a:rPr>
              <a:t>=</a:t>
            </a:r>
            <a:r>
              <a:rPr lang="en-US" sz="1100" i="0" dirty="0" err="1">
                <a:latin typeface="Courier New"/>
                <a:cs typeface="Courier New"/>
              </a:rPr>
              <a:t>samtools</a:t>
            </a:r>
            <a:r>
              <a:rPr lang="en-US" sz="1100" i="0" dirty="0">
                <a:latin typeface="Courier New"/>
                <a:cs typeface="Courier New"/>
              </a:rPr>
              <a:t> </a:t>
            </a:r>
            <a:r>
              <a:rPr lang="en-US" sz="1100" i="0" dirty="0" err="1">
                <a:latin typeface="Courier New"/>
                <a:cs typeface="Courier New"/>
              </a:rPr>
              <a:t>mpileup</a:t>
            </a:r>
            <a:r>
              <a:rPr lang="en-US" sz="1100" i="0" dirty="0">
                <a:latin typeface="Courier New"/>
                <a:cs typeface="Courier New"/>
              </a:rPr>
              <a:t> -g –o </a:t>
            </a:r>
            <a:r>
              <a:rPr lang="en-US" sz="1100" i="0" dirty="0" err="1">
                <a:latin typeface="Courier New"/>
                <a:cs typeface="Courier New"/>
              </a:rPr>
              <a:t>test.bcf</a:t>
            </a:r>
            <a:r>
              <a:rPr lang="en-US" sz="1100" i="0" dirty="0">
                <a:latin typeface="Courier New"/>
                <a:cs typeface="Courier New"/>
              </a:rPr>
              <a:t> –f Homo_sapiens_assembly19.fasta /b</a:t>
            </a:r>
          </a:p>
          <a:p>
            <a:r>
              <a:rPr lang="en-US" sz="1100" i="0" dirty="0">
                <a:latin typeface="Courier New"/>
                <a:cs typeface="Courier New"/>
              </a:rPr>
              <a:t>##reference=file:Homo_sapiens_assembly19.fasta</a:t>
            </a:r>
          </a:p>
          <a:p>
            <a:r>
              <a:rPr lang="en-US" sz="1100" i="0" dirty="0">
                <a:latin typeface="Courier New"/>
                <a:cs typeface="Courier New"/>
              </a:rPr>
              <a:t>##ALT=&lt;ID=</a:t>
            </a:r>
            <a:r>
              <a:rPr lang="en-US" sz="1100" i="0" dirty="0" err="1">
                <a:latin typeface="Courier New"/>
                <a:cs typeface="Courier New"/>
              </a:rPr>
              <a:t>X,Description</a:t>
            </a:r>
            <a:r>
              <a:rPr lang="en-US" sz="1100" i="0" dirty="0">
                <a:latin typeface="Courier New"/>
                <a:cs typeface="Courier New"/>
              </a:rPr>
              <a:t>="Represents allele(s) other than observed."&gt;</a:t>
            </a:r>
          </a:p>
          <a:p>
            <a:r>
              <a:rPr lang="en-US" sz="1100" i="0" dirty="0">
                <a:latin typeface="Courier New"/>
                <a:cs typeface="Courier New"/>
              </a:rPr>
              <a:t>##INFO=&lt;ID=</a:t>
            </a:r>
            <a:r>
              <a:rPr lang="en-US" sz="1100" i="0" dirty="0" err="1">
                <a:latin typeface="Courier New"/>
                <a:cs typeface="Courier New"/>
              </a:rPr>
              <a:t>AC,Number</a:t>
            </a:r>
            <a:r>
              <a:rPr lang="en-US" sz="1100" i="0" dirty="0">
                <a:latin typeface="Courier New"/>
                <a:cs typeface="Courier New"/>
              </a:rPr>
              <a:t>=</a:t>
            </a:r>
            <a:r>
              <a:rPr lang="en-US" sz="1100" i="0" dirty="0" err="1">
                <a:latin typeface="Courier New"/>
                <a:cs typeface="Courier New"/>
              </a:rPr>
              <a:t>A,Type</a:t>
            </a:r>
            <a:r>
              <a:rPr lang="en-US" sz="1100" i="0" dirty="0">
                <a:latin typeface="Courier New"/>
                <a:cs typeface="Courier New"/>
              </a:rPr>
              <a:t>=</a:t>
            </a:r>
            <a:r>
              <a:rPr lang="en-US" sz="1100" i="0" dirty="0" err="1">
                <a:latin typeface="Courier New"/>
                <a:cs typeface="Courier New"/>
              </a:rPr>
              <a:t>Integer,Description</a:t>
            </a:r>
            <a:r>
              <a:rPr lang="en-US" sz="1100" i="0" dirty="0">
                <a:latin typeface="Courier New"/>
                <a:cs typeface="Courier New"/>
              </a:rPr>
              <a:t>="Allele count in genotypes for each ALT allele, in the same order as listed"&gt;</a:t>
            </a:r>
          </a:p>
          <a:p>
            <a:r>
              <a:rPr lang="en-US" sz="1100" i="0" dirty="0">
                <a:latin typeface="Courier New"/>
                <a:cs typeface="Courier New"/>
              </a:rPr>
              <a:t>##INFO=&lt;ID=</a:t>
            </a:r>
            <a:r>
              <a:rPr lang="en-US" sz="1100" i="0" dirty="0" err="1">
                <a:latin typeface="Courier New"/>
                <a:cs typeface="Courier New"/>
              </a:rPr>
              <a:t>AN,Number</a:t>
            </a:r>
            <a:r>
              <a:rPr lang="en-US" sz="1100" i="0" dirty="0">
                <a:latin typeface="Courier New"/>
                <a:cs typeface="Courier New"/>
              </a:rPr>
              <a:t>=1,Type=</a:t>
            </a:r>
            <a:r>
              <a:rPr lang="en-US" sz="1100" i="0" dirty="0" err="1">
                <a:latin typeface="Courier New"/>
                <a:cs typeface="Courier New"/>
              </a:rPr>
              <a:t>Integer,Description</a:t>
            </a:r>
            <a:r>
              <a:rPr lang="en-US" sz="1100" i="0" dirty="0">
                <a:latin typeface="Courier New"/>
                <a:cs typeface="Courier New"/>
              </a:rPr>
              <a:t>="Total number of alleles in called genotypes"&gt;</a:t>
            </a:r>
          </a:p>
          <a:p>
            <a:r>
              <a:rPr lang="en-US" sz="1100" i="0" dirty="0">
                <a:latin typeface="Courier New"/>
                <a:cs typeface="Courier New"/>
              </a:rPr>
              <a:t>##INFO=&lt;ID=DP4,Number=4,Type=</a:t>
            </a:r>
            <a:r>
              <a:rPr lang="en-US" sz="1100" i="0" dirty="0" err="1">
                <a:latin typeface="Courier New"/>
                <a:cs typeface="Courier New"/>
              </a:rPr>
              <a:t>Integer,Description</a:t>
            </a:r>
            <a:r>
              <a:rPr lang="en-US" sz="1100" i="0" dirty="0">
                <a:latin typeface="Courier New"/>
                <a:cs typeface="Courier New"/>
              </a:rPr>
              <a:t>="Number of high-quality ref-forward , ref-reverse, alt-forward and alt-reverse bases"&gt;</a:t>
            </a:r>
          </a:p>
          <a:p>
            <a:r>
              <a:rPr lang="en-US" sz="1100" i="0" dirty="0">
                <a:latin typeface="Courier New"/>
                <a:cs typeface="Courier New"/>
              </a:rPr>
              <a:t>##FORMAT=&lt;ID=</a:t>
            </a:r>
            <a:r>
              <a:rPr lang="en-US" sz="1100" i="0" dirty="0" err="1">
                <a:latin typeface="Courier New"/>
                <a:cs typeface="Courier New"/>
              </a:rPr>
              <a:t>PL,Number</a:t>
            </a:r>
            <a:r>
              <a:rPr lang="en-US" sz="1100" i="0" dirty="0">
                <a:latin typeface="Courier New"/>
                <a:cs typeface="Courier New"/>
              </a:rPr>
              <a:t>=</a:t>
            </a:r>
            <a:r>
              <a:rPr lang="en-US" sz="1100" i="0" dirty="0" err="1">
                <a:latin typeface="Courier New"/>
                <a:cs typeface="Courier New"/>
              </a:rPr>
              <a:t>G,Type</a:t>
            </a:r>
            <a:r>
              <a:rPr lang="en-US" sz="1100" i="0" dirty="0">
                <a:latin typeface="Courier New"/>
                <a:cs typeface="Courier New"/>
              </a:rPr>
              <a:t>=</a:t>
            </a:r>
            <a:r>
              <a:rPr lang="en-US" sz="1100" i="0" dirty="0" err="1">
                <a:latin typeface="Courier New"/>
                <a:cs typeface="Courier New"/>
              </a:rPr>
              <a:t>Integer,Description</a:t>
            </a:r>
            <a:r>
              <a:rPr lang="en-US" sz="1100" i="0" dirty="0">
                <a:latin typeface="Courier New"/>
                <a:cs typeface="Courier New"/>
              </a:rPr>
              <a:t>="List of </a:t>
            </a:r>
            <a:r>
              <a:rPr lang="en-US" sz="1100" i="0" dirty="0" err="1">
                <a:latin typeface="Courier New"/>
                <a:cs typeface="Courier New"/>
              </a:rPr>
              <a:t>Phred</a:t>
            </a:r>
            <a:r>
              <a:rPr lang="en-US" sz="1100" i="0" dirty="0">
                <a:latin typeface="Courier New"/>
                <a:cs typeface="Courier New"/>
              </a:rPr>
              <a:t>-scaled genotype likelihoods"&gt;</a:t>
            </a:r>
          </a:p>
          <a:p>
            <a:r>
              <a:rPr lang="en-US" sz="1100" i="0" dirty="0">
                <a:latin typeface="Courier New"/>
                <a:cs typeface="Courier New"/>
              </a:rPr>
              <a:t>##FORMAT=&lt;ID=</a:t>
            </a:r>
            <a:r>
              <a:rPr lang="en-US" sz="1100" i="0" dirty="0" err="1">
                <a:latin typeface="Courier New"/>
                <a:cs typeface="Courier New"/>
              </a:rPr>
              <a:t>GT,Number</a:t>
            </a:r>
            <a:r>
              <a:rPr lang="en-US" sz="1100" i="0" dirty="0">
                <a:latin typeface="Courier New"/>
                <a:cs typeface="Courier New"/>
              </a:rPr>
              <a:t>=1,Type=</a:t>
            </a:r>
            <a:r>
              <a:rPr lang="en-US" sz="1100" i="0" dirty="0" err="1">
                <a:latin typeface="Courier New"/>
                <a:cs typeface="Courier New"/>
              </a:rPr>
              <a:t>String,Description</a:t>
            </a:r>
            <a:r>
              <a:rPr lang="en-US" sz="1100" i="0" dirty="0">
                <a:latin typeface="Courier New"/>
                <a:cs typeface="Courier New"/>
              </a:rPr>
              <a:t>="Genotype"&gt;</a:t>
            </a:r>
          </a:p>
          <a:p>
            <a:r>
              <a:rPr lang="en-US" sz="1100" i="0" dirty="0">
                <a:latin typeface="Courier New"/>
                <a:cs typeface="Courier New"/>
              </a:rPr>
              <a:t>##INFO=&lt;ID=</a:t>
            </a:r>
            <a:r>
              <a:rPr lang="en-US" sz="1100" i="0" dirty="0" err="1">
                <a:latin typeface="Courier New"/>
                <a:cs typeface="Courier New"/>
              </a:rPr>
              <a:t>MQ,Number</a:t>
            </a:r>
            <a:r>
              <a:rPr lang="en-US" sz="1100" i="0" dirty="0">
                <a:latin typeface="Courier New"/>
                <a:cs typeface="Courier New"/>
              </a:rPr>
              <a:t>=1,Type=</a:t>
            </a:r>
            <a:r>
              <a:rPr lang="en-US" sz="1100" i="0" dirty="0" err="1">
                <a:latin typeface="Courier New"/>
                <a:cs typeface="Courier New"/>
              </a:rPr>
              <a:t>Integer,Description</a:t>
            </a:r>
            <a:r>
              <a:rPr lang="en-US" sz="1100" i="0" dirty="0">
                <a:latin typeface="Courier New"/>
                <a:cs typeface="Courier New"/>
              </a:rPr>
              <a:t>="Average mapping quality"&gt;</a:t>
            </a:r>
          </a:p>
          <a:p>
            <a:r>
              <a:rPr lang="en-US" sz="1100" i="0" dirty="0">
                <a:latin typeface="Courier New"/>
                <a:cs typeface="Courier New"/>
              </a:rPr>
              <a:t>. . .</a:t>
            </a:r>
          </a:p>
          <a:p>
            <a:r>
              <a:rPr lang="en-US" sz="1100" i="0" dirty="0">
                <a:latin typeface="Courier New"/>
                <a:cs typeface="Courier New"/>
              </a:rPr>
              <a:t>##</a:t>
            </a:r>
            <a:r>
              <a:rPr lang="en-US" sz="1100" i="0" dirty="0" err="1">
                <a:latin typeface="Courier New"/>
                <a:cs typeface="Courier New"/>
              </a:rPr>
              <a:t>bcftools_callVersion</a:t>
            </a:r>
            <a:r>
              <a:rPr lang="en-US" sz="1100" i="0" dirty="0">
                <a:latin typeface="Courier New"/>
                <a:cs typeface="Courier New"/>
              </a:rPr>
              <a:t>=1.2+htslib-1.2.1</a:t>
            </a:r>
          </a:p>
          <a:p>
            <a:r>
              <a:rPr lang="en-US" sz="1100" i="0" dirty="0">
                <a:latin typeface="Courier New"/>
                <a:cs typeface="Courier New"/>
              </a:rPr>
              <a:t>##</a:t>
            </a:r>
            <a:r>
              <a:rPr lang="en-US" sz="1100" i="0" dirty="0" err="1">
                <a:latin typeface="Courier New"/>
                <a:cs typeface="Courier New"/>
              </a:rPr>
              <a:t>bcftools_callCommand</a:t>
            </a:r>
            <a:r>
              <a:rPr lang="en-US" sz="1100" i="0" dirty="0">
                <a:latin typeface="Courier New"/>
                <a:cs typeface="Courier New"/>
              </a:rPr>
              <a:t>=call -</a:t>
            </a:r>
            <a:r>
              <a:rPr lang="en-US" sz="1100" i="0" dirty="0" err="1">
                <a:latin typeface="Courier New"/>
                <a:cs typeface="Courier New"/>
              </a:rPr>
              <a:t>vmO</a:t>
            </a:r>
            <a:r>
              <a:rPr lang="en-US" sz="1100" i="0" dirty="0">
                <a:latin typeface="Courier New"/>
                <a:cs typeface="Courier New"/>
              </a:rPr>
              <a:t> z -o </a:t>
            </a:r>
            <a:r>
              <a:rPr lang="en-US" sz="1100" i="0" dirty="0" err="1">
                <a:latin typeface="Courier New"/>
                <a:cs typeface="Courier New"/>
              </a:rPr>
              <a:t>test.vcf.gz</a:t>
            </a:r>
            <a:r>
              <a:rPr lang="en-US" sz="1100" i="0" dirty="0">
                <a:latin typeface="Courier New"/>
                <a:cs typeface="Courier New"/>
              </a:rPr>
              <a:t> </a:t>
            </a:r>
            <a:r>
              <a:rPr lang="en-US" sz="1100" i="0" dirty="0" err="1">
                <a:latin typeface="Courier New"/>
                <a:cs typeface="Courier New"/>
              </a:rPr>
              <a:t>test.bcf</a:t>
            </a:r>
            <a:endParaRPr lang="en-US" sz="1100" i="0" dirty="0">
              <a:latin typeface="Courier New"/>
              <a:cs typeface="Courier New"/>
            </a:endParaRPr>
          </a:p>
          <a:p>
            <a:r>
              <a:rPr lang="en-US" sz="1100" i="0" dirty="0">
                <a:latin typeface="Courier New"/>
                <a:cs typeface="Courier New"/>
              </a:rPr>
              <a:t>#CHROM  POS     ID      REF     ALT     QUAL    FILTER  INFO    FORMAT  example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600" y="1079500"/>
            <a:ext cx="3659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>
                <a:latin typeface="Gill Sans"/>
                <a:cs typeface="Gill Sans"/>
              </a:rPr>
              <a:t>VCF header describes fields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90900" y="2247900"/>
            <a:ext cx="4074102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i="0" dirty="0">
                <a:solidFill>
                  <a:srgbClr val="FF0000"/>
                </a:solidFill>
                <a:latin typeface="Gill Sans"/>
                <a:cs typeface="Gill Sans"/>
              </a:rPr>
              <a:t>INFO fields describe each locus (e.g.  AC)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57400" y="3848100"/>
            <a:ext cx="5137081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i="0" dirty="0">
                <a:solidFill>
                  <a:srgbClr val="FF0000"/>
                </a:solidFill>
                <a:latin typeface="Gill Sans"/>
                <a:cs typeface="Gill Sans"/>
              </a:rPr>
              <a:t>FORMAT fields describe each individual call (e.g. GT)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500" y="4953000"/>
            <a:ext cx="2174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>
                <a:latin typeface="Gill Sans"/>
                <a:cs typeface="Gill Sans"/>
              </a:rPr>
              <a:t>Example entries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4000" y="5512018"/>
            <a:ext cx="8305800" cy="52322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1400" i="0" dirty="0">
                <a:latin typeface="Courier New"/>
                <a:cs typeface="Courier New"/>
              </a:rPr>
              <a:t>1 20321 . A  C  12.5244 .  DP=96;AC=1;AN=2 MQ=8 GT:PL 0/1:45,0,62</a:t>
            </a:r>
          </a:p>
          <a:p>
            <a:r>
              <a:rPr lang="en-US" sz="1400" i="0" dirty="0">
                <a:latin typeface="Courier New"/>
                <a:cs typeface="Courier New"/>
              </a:rPr>
              <a:t>1 66377 . A  ATTT 13.5315 . INDEL;DP=2;AC=2;AN=2;MQ=30 GT:PL  1/1:41,6,0</a:t>
            </a:r>
            <a:endParaRPr lang="en-US" sz="1600" i="0" dirty="0">
              <a:latin typeface="Courier New"/>
              <a:cs typeface="Courier New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05100" y="5067300"/>
            <a:ext cx="118385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i="0" dirty="0">
                <a:solidFill>
                  <a:srgbClr val="FF0000"/>
                </a:solidFill>
                <a:latin typeface="Gill Sans"/>
                <a:cs typeface="Gill Sans"/>
              </a:rPr>
              <a:t>SNP (A/C)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05100" y="6057900"/>
            <a:ext cx="1617901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i="0" dirty="0" err="1">
                <a:solidFill>
                  <a:srgbClr val="FF0000"/>
                </a:solidFill>
                <a:latin typeface="Gill Sans"/>
                <a:cs typeface="Gill Sans"/>
              </a:rPr>
              <a:t>Indel</a:t>
            </a:r>
            <a:r>
              <a:rPr lang="en-US" sz="1800" i="0" dirty="0">
                <a:solidFill>
                  <a:srgbClr val="FF0000"/>
                </a:solidFill>
                <a:latin typeface="Gill Sans"/>
                <a:cs typeface="Gill Sans"/>
              </a:rPr>
              <a:t> (A/ATTT)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58CACA-8C0E-614B-8F3F-6191D341B24F}"/>
              </a:ext>
            </a:extLst>
          </p:cNvPr>
          <p:cNvSpPr txBox="1"/>
          <p:nvPr/>
        </p:nvSpPr>
        <p:spPr>
          <a:xfrm>
            <a:off x="5445296" y="4566026"/>
            <a:ext cx="3508204" cy="92333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Gill Sans"/>
                <a:cs typeface="Gill Sans"/>
              </a:rPr>
              <a:t>GT 0/0 = homozygous for ref (“A”)</a:t>
            </a:r>
          </a:p>
          <a:p>
            <a:r>
              <a:rPr lang="en-US" dirty="0">
                <a:solidFill>
                  <a:srgbClr val="FF0000"/>
                </a:solidFill>
                <a:latin typeface="Gill Sans"/>
                <a:cs typeface="Gill Sans"/>
              </a:rPr>
              <a:t>GT 0/1 = heterozygous (“A”/”C”)</a:t>
            </a:r>
          </a:p>
          <a:p>
            <a:r>
              <a:rPr lang="en-US" sz="1800" i="0" dirty="0">
                <a:solidFill>
                  <a:srgbClr val="FF0000"/>
                </a:solidFill>
                <a:latin typeface="Gill Sans"/>
                <a:cs typeface="Gill Sans"/>
              </a:rPr>
              <a:t>GT 1/1 = homozygous for “C”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0C9E1F-F09F-F246-AC63-4D54DCF545CA}"/>
              </a:ext>
            </a:extLst>
          </p:cNvPr>
          <p:cNvSpPr/>
          <p:nvPr/>
        </p:nvSpPr>
        <p:spPr>
          <a:xfrm>
            <a:off x="6054242" y="5512018"/>
            <a:ext cx="374140" cy="2616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191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Putting it all together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42348B0-4D19-AC4E-9C4B-699098B54B24}"/>
              </a:ext>
            </a:extLst>
          </p:cNvPr>
          <p:cNvGrpSpPr/>
          <p:nvPr/>
        </p:nvGrpSpPr>
        <p:grpSpPr>
          <a:xfrm>
            <a:off x="5198764" y="3233058"/>
            <a:ext cx="1869373" cy="920294"/>
            <a:chOff x="2828280" y="2935705"/>
            <a:chExt cx="1869373" cy="920294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A5C85B2D-2EAB-FE44-B01E-80272CC962D9}"/>
                </a:ext>
              </a:extLst>
            </p:cNvPr>
            <p:cNvSpPr/>
            <p:nvPr/>
          </p:nvSpPr>
          <p:spPr>
            <a:xfrm>
              <a:off x="2839452" y="2935705"/>
              <a:ext cx="1858201" cy="92029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B80B97-11E1-284B-B32A-F260E1E07DBB}"/>
                </a:ext>
              </a:extLst>
            </p:cNvPr>
            <p:cNvSpPr txBox="1"/>
            <p:nvPr/>
          </p:nvSpPr>
          <p:spPr>
            <a:xfrm>
              <a:off x="2828280" y="3150041"/>
              <a:ext cx="1858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latin typeface="Gill Sans MT" panose="020B0502020104020203" pitchFamily="34" charset="77"/>
                </a:rPr>
                <a:t>Genotyping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D84368E-EEDC-2449-B738-857BA1F60442}"/>
              </a:ext>
            </a:extLst>
          </p:cNvPr>
          <p:cNvSpPr txBox="1"/>
          <p:nvPr/>
        </p:nvSpPr>
        <p:spPr>
          <a:xfrm>
            <a:off x="0" y="1721041"/>
            <a:ext cx="19632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>
                <a:solidFill>
                  <a:schemeClr val="accent1"/>
                </a:solidFill>
                <a:latin typeface="Gill Sans MT" panose="020B0502020104020203" pitchFamily="34" charset="77"/>
              </a:rPr>
              <a:t>Reads</a:t>
            </a:r>
          </a:p>
          <a:p>
            <a:pPr algn="r"/>
            <a:r>
              <a:rPr lang="en-US" sz="2800" dirty="0">
                <a:solidFill>
                  <a:schemeClr val="accent1"/>
                </a:solidFill>
                <a:latin typeface="Gill Sans MT" panose="020B0502020104020203" pitchFamily="34" charset="77"/>
              </a:rPr>
              <a:t>(*.</a:t>
            </a:r>
            <a:r>
              <a:rPr lang="en-US" sz="2800" dirty="0" err="1">
                <a:solidFill>
                  <a:schemeClr val="accent1"/>
                </a:solidFill>
                <a:latin typeface="Gill Sans MT" panose="020B0502020104020203" pitchFamily="34" charset="77"/>
              </a:rPr>
              <a:t>fq</a:t>
            </a:r>
            <a:r>
              <a:rPr lang="en-US" sz="2800" dirty="0">
                <a:solidFill>
                  <a:schemeClr val="accent1"/>
                </a:solidFill>
                <a:latin typeface="Gill Sans MT" panose="020B0502020104020203" pitchFamily="34" charset="77"/>
              </a:rPr>
              <a:t>, *.</a:t>
            </a:r>
            <a:r>
              <a:rPr lang="en-US" sz="2800" dirty="0" err="1">
                <a:solidFill>
                  <a:schemeClr val="accent1"/>
                </a:solidFill>
                <a:latin typeface="Gill Sans MT" panose="020B0502020104020203" pitchFamily="34" charset="77"/>
              </a:rPr>
              <a:t>fastq</a:t>
            </a:r>
            <a:r>
              <a:rPr lang="en-US" sz="2800" dirty="0">
                <a:solidFill>
                  <a:schemeClr val="accent1"/>
                </a:solidFill>
                <a:latin typeface="Gill Sans MT" panose="020B0502020104020203" pitchFamily="34" charset="77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B89846-4097-044F-ADE1-9FE6E3235187}"/>
              </a:ext>
            </a:extLst>
          </p:cNvPr>
          <p:cNvSpPr txBox="1"/>
          <p:nvPr/>
        </p:nvSpPr>
        <p:spPr>
          <a:xfrm>
            <a:off x="2325291" y="1709282"/>
            <a:ext cx="40439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/>
                </a:solidFill>
                <a:latin typeface="Gill Sans MT" panose="020B0502020104020203" pitchFamily="34" charset="77"/>
              </a:rPr>
              <a:t>Ref. genome (+ index files)</a:t>
            </a:r>
          </a:p>
          <a:p>
            <a:r>
              <a:rPr lang="en-US" sz="2800" dirty="0">
                <a:solidFill>
                  <a:schemeClr val="accent6"/>
                </a:solidFill>
                <a:latin typeface="Gill Sans MT" panose="020B0502020104020203" pitchFamily="34" charset="77"/>
              </a:rPr>
              <a:t>(*.fa, *.</a:t>
            </a:r>
            <a:r>
              <a:rPr lang="en-US" sz="2800" dirty="0" err="1">
                <a:solidFill>
                  <a:schemeClr val="accent6"/>
                </a:solidFill>
                <a:latin typeface="Gill Sans MT" panose="020B0502020104020203" pitchFamily="34" charset="77"/>
              </a:rPr>
              <a:t>fasta</a:t>
            </a:r>
            <a:r>
              <a:rPr lang="en-US" sz="2800" dirty="0">
                <a:solidFill>
                  <a:schemeClr val="accent6"/>
                </a:solidFill>
                <a:latin typeface="Gill Sans MT" panose="020B0502020104020203" pitchFamily="34" charset="77"/>
              </a:rPr>
              <a:t>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057D02D-6D82-5C45-8C09-D8A8A7E33C81}"/>
              </a:ext>
            </a:extLst>
          </p:cNvPr>
          <p:cNvGrpSpPr/>
          <p:nvPr/>
        </p:nvGrpSpPr>
        <p:grpSpPr>
          <a:xfrm>
            <a:off x="1235115" y="3176501"/>
            <a:ext cx="1764632" cy="920294"/>
            <a:chOff x="2871537" y="2935705"/>
            <a:chExt cx="1764632" cy="920294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F5FD8182-02CB-5044-87C4-DF051A33ECA8}"/>
                </a:ext>
              </a:extLst>
            </p:cNvPr>
            <p:cNvSpPr/>
            <p:nvPr/>
          </p:nvSpPr>
          <p:spPr>
            <a:xfrm>
              <a:off x="2871537" y="2935705"/>
              <a:ext cx="1764632" cy="92029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6ED80F0-0208-A545-AE26-59136384CDB4}"/>
                </a:ext>
              </a:extLst>
            </p:cNvPr>
            <p:cNvSpPr txBox="1"/>
            <p:nvPr/>
          </p:nvSpPr>
          <p:spPr>
            <a:xfrm>
              <a:off x="2903621" y="3150041"/>
              <a:ext cx="17075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latin typeface="Gill Sans MT" panose="020B0502020104020203" pitchFamily="34" charset="77"/>
                </a:rPr>
                <a:t>Alignment</a:t>
              </a:r>
            </a:p>
          </p:txBody>
        </p: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0668764-2DB5-E045-93AB-9C673A666DAA}"/>
              </a:ext>
            </a:extLst>
          </p:cNvPr>
          <p:cNvCxnSpPr>
            <a:cxnSpLocks/>
          </p:cNvCxnSpPr>
          <p:nvPr/>
        </p:nvCxnSpPr>
        <p:spPr>
          <a:xfrm>
            <a:off x="1641665" y="2675148"/>
            <a:ext cx="0" cy="4392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B90FD1C-A7E7-7948-8E00-30118133D89F}"/>
              </a:ext>
            </a:extLst>
          </p:cNvPr>
          <p:cNvCxnSpPr>
            <a:cxnSpLocks/>
          </p:cNvCxnSpPr>
          <p:nvPr/>
        </p:nvCxnSpPr>
        <p:spPr>
          <a:xfrm>
            <a:off x="2628255" y="2675148"/>
            <a:ext cx="0" cy="4392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1E75108-0ED0-8543-8F2E-55377BF87312}"/>
              </a:ext>
            </a:extLst>
          </p:cNvPr>
          <p:cNvCxnSpPr>
            <a:cxnSpLocks/>
          </p:cNvCxnSpPr>
          <p:nvPr/>
        </p:nvCxnSpPr>
        <p:spPr>
          <a:xfrm>
            <a:off x="3461574" y="3627737"/>
            <a:ext cx="1274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C72FF66-E703-394A-92C9-C22541A18E41}"/>
              </a:ext>
            </a:extLst>
          </p:cNvPr>
          <p:cNvSpPr txBox="1"/>
          <p:nvPr/>
        </p:nvSpPr>
        <p:spPr>
          <a:xfrm>
            <a:off x="2973171" y="3860837"/>
            <a:ext cx="21925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Alignments</a:t>
            </a:r>
          </a:p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(*.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sam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, *.bam)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717FC74-3418-AA48-9BC1-2972D386623C}"/>
              </a:ext>
            </a:extLst>
          </p:cNvPr>
          <p:cNvCxnSpPr>
            <a:cxnSpLocks/>
          </p:cNvCxnSpPr>
          <p:nvPr/>
        </p:nvCxnSpPr>
        <p:spPr>
          <a:xfrm>
            <a:off x="7207406" y="3660435"/>
            <a:ext cx="1274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3D0B72D-6B2E-0A4F-B2E7-2EE8CF7BB670}"/>
              </a:ext>
            </a:extLst>
          </p:cNvPr>
          <p:cNvSpPr txBox="1"/>
          <p:nvPr/>
        </p:nvSpPr>
        <p:spPr>
          <a:xfrm>
            <a:off x="7207406" y="3836350"/>
            <a:ext cx="13461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Variants</a:t>
            </a:r>
          </a:p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(*.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vcf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167440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More on alignment + genotyping - Wednesday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5878" y="2111191"/>
            <a:ext cx="81652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BWT data structure and complications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SNP/indel calling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Filtering problematic variant calls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Next week: annotation and downstream analysis for clinical genomics applications</a:t>
            </a:r>
          </a:p>
        </p:txBody>
      </p:sp>
    </p:spTree>
    <p:extLst>
      <p:ext uri="{BB962C8B-B14F-4D97-AF65-F5344CB8AC3E}">
        <p14:creationId xmlns:p14="http://schemas.microsoft.com/office/powerpoint/2010/main" val="3854729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NGS in personal genomics - diagnosis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54EEC5-DA32-2C41-878C-48A3CE30D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90" y="1250331"/>
            <a:ext cx="7283749" cy="18051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9A96BD-3D66-0742-B1F8-5D6098764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957" y="3218675"/>
            <a:ext cx="7226300" cy="1803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FCBAE2-FB4C-8148-82E7-204E95D92B4A}"/>
              </a:ext>
            </a:extLst>
          </p:cNvPr>
          <p:cNvSpPr txBox="1"/>
          <p:nvPr/>
        </p:nvSpPr>
        <p:spPr>
          <a:xfrm>
            <a:off x="401444" y="5285678"/>
            <a:ext cx="80808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We won’t find rare pathogenic variants using genotyping arrays!</a:t>
            </a:r>
          </a:p>
          <a:p>
            <a:r>
              <a:rPr lang="en-US" sz="2400" dirty="0">
                <a:latin typeface="Gill Sans MT" panose="020B0502020104020203" pitchFamily="34" charset="77"/>
              </a:rPr>
              <a:t>NGS much better suited for “mutation hunting” (JC3)</a:t>
            </a:r>
          </a:p>
        </p:txBody>
      </p:sp>
    </p:spTree>
    <p:extLst>
      <p:ext uri="{BB962C8B-B14F-4D97-AF65-F5344CB8AC3E}">
        <p14:creationId xmlns:p14="http://schemas.microsoft.com/office/powerpoint/2010/main" val="255505405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0" dirty="0">
                <a:latin typeface="Gill Sans"/>
                <a:cs typeface="Gill Sans"/>
              </a:rPr>
              <a:t>Outline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330200" y="1244598"/>
            <a:ext cx="4102100" cy="2578101"/>
            <a:chOff x="330200" y="1244598"/>
            <a:chExt cx="4102100" cy="2578101"/>
          </a:xfrm>
        </p:grpSpPr>
        <p:sp>
          <p:nvSpPr>
            <p:cNvPr id="12" name="Rectangle 11"/>
            <p:cNvSpPr/>
            <p:nvPr/>
          </p:nvSpPr>
          <p:spPr bwMode="auto">
            <a:xfrm>
              <a:off x="423336" y="1244598"/>
              <a:ext cx="4008964" cy="2578101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423336" y="1257299"/>
              <a:ext cx="4008964" cy="533402"/>
            </a:xfrm>
            <a:prstGeom prst="rect">
              <a:avLst/>
            </a:prstGeom>
            <a:solidFill>
              <a:schemeClr val="tx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19100" y="1308100"/>
              <a:ext cx="4013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0" dirty="0">
                  <a:solidFill>
                    <a:schemeClr val="bg1"/>
                  </a:solidFill>
                  <a:latin typeface="Gill Sans"/>
                  <a:cs typeface="Gill Sans"/>
                </a:rPr>
                <a:t>1. SEQUENCING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00200" y="2324101"/>
              <a:ext cx="1243258" cy="97789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0200" y="2362200"/>
              <a:ext cx="901700" cy="9017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3378" y="2743200"/>
              <a:ext cx="541421" cy="1905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12978" y="2743200"/>
              <a:ext cx="541421" cy="19050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4400" y="2451100"/>
              <a:ext cx="896112" cy="711200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4754036" y="4102099"/>
            <a:ext cx="4021664" cy="2603500"/>
            <a:chOff x="4754036" y="4102099"/>
            <a:chExt cx="4021664" cy="2603500"/>
          </a:xfrm>
        </p:grpSpPr>
        <p:sp>
          <p:nvSpPr>
            <p:cNvPr id="18" name="Rectangle 17"/>
            <p:cNvSpPr/>
            <p:nvPr/>
          </p:nvSpPr>
          <p:spPr bwMode="auto">
            <a:xfrm>
              <a:off x="4754036" y="4127498"/>
              <a:ext cx="4008964" cy="2578101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4766736" y="4102099"/>
              <a:ext cx="4008964" cy="533402"/>
            </a:xfrm>
            <a:prstGeom prst="rect">
              <a:avLst/>
            </a:prstGeom>
            <a:solidFill>
              <a:schemeClr val="tx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62500" y="4152900"/>
              <a:ext cx="4013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0" dirty="0">
                  <a:solidFill>
                    <a:schemeClr val="bg1"/>
                  </a:solidFill>
                  <a:latin typeface="Gill Sans"/>
                  <a:cs typeface="Gill Sans"/>
                </a:rPr>
                <a:t>4. VISUALIZATION</a:t>
              </a: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6"/>
            <a:srcRect b="20955"/>
            <a:stretch/>
          </p:blipFill>
          <p:spPr>
            <a:xfrm>
              <a:off x="4800600" y="4844591"/>
              <a:ext cx="3907303" cy="1378410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4749800" y="1244598"/>
            <a:ext cx="4013200" cy="2578101"/>
            <a:chOff x="4749800" y="1244598"/>
            <a:chExt cx="4013200" cy="2578101"/>
          </a:xfrm>
        </p:grpSpPr>
        <p:sp>
          <p:nvSpPr>
            <p:cNvPr id="17" name="Rectangle 16"/>
            <p:cNvSpPr/>
            <p:nvPr/>
          </p:nvSpPr>
          <p:spPr bwMode="auto">
            <a:xfrm>
              <a:off x="4754036" y="1244598"/>
              <a:ext cx="4008964" cy="2578101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4754036" y="1257299"/>
              <a:ext cx="4008964" cy="533402"/>
            </a:xfrm>
            <a:prstGeom prst="rect">
              <a:avLst/>
            </a:prstGeom>
            <a:solidFill>
              <a:schemeClr val="tx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749800" y="1308100"/>
              <a:ext cx="4013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0" dirty="0">
                  <a:solidFill>
                    <a:schemeClr val="bg1"/>
                  </a:solidFill>
                  <a:latin typeface="Gill Sans"/>
                  <a:cs typeface="Gill Sans"/>
                </a:rPr>
                <a:t>2. ALIGNMENT</a:t>
              </a: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4851400" y="2197100"/>
              <a:ext cx="3797300" cy="26670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762500" y="1841500"/>
              <a:ext cx="10206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>
                  <a:latin typeface="Gill Sans"/>
                  <a:cs typeface="Gill Sans"/>
                </a:rPr>
                <a:t>Reference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00600" y="2133600"/>
              <a:ext cx="39292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0" dirty="0">
                  <a:solidFill>
                    <a:srgbClr val="FFFFFF"/>
                  </a:solidFill>
                  <a:latin typeface="Monospace"/>
                  <a:cs typeface="Monospace"/>
                </a:rPr>
                <a:t>ACGTACGGATATGCGATACGACAT</a:t>
              </a: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5054600" y="28321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5410200" y="29845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6070600" y="28321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7086600" y="28194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6426200" y="29972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5422900" y="31496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6426200" y="31623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5689600" y="33147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42" name="Rectangle 41"/>
            <p:cNvSpPr/>
            <p:nvPr/>
          </p:nvSpPr>
          <p:spPr bwMode="auto">
            <a:xfrm>
              <a:off x="6705600" y="33147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5842000" y="34798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6858000" y="34798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749800" y="2451100"/>
              <a:ext cx="6779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>
                  <a:latin typeface="Gill Sans"/>
                  <a:cs typeface="Gill Sans"/>
                </a:rPr>
                <a:t>Reads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19100" y="4102099"/>
            <a:ext cx="4025900" cy="2603500"/>
            <a:chOff x="419100" y="4102099"/>
            <a:chExt cx="4025900" cy="2603500"/>
          </a:xfrm>
        </p:grpSpPr>
        <p:sp>
          <p:nvSpPr>
            <p:cNvPr id="16" name="Rectangle 15"/>
            <p:cNvSpPr/>
            <p:nvPr/>
          </p:nvSpPr>
          <p:spPr bwMode="auto">
            <a:xfrm>
              <a:off x="423336" y="4127498"/>
              <a:ext cx="4008964" cy="2578101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423336" y="4102099"/>
              <a:ext cx="4008964" cy="533402"/>
            </a:xfrm>
            <a:prstGeom prst="rect">
              <a:avLst/>
            </a:prstGeom>
            <a:solidFill>
              <a:schemeClr val="tx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31800" y="4152900"/>
              <a:ext cx="4013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0" dirty="0">
                  <a:solidFill>
                    <a:schemeClr val="bg1"/>
                  </a:solidFill>
                  <a:latin typeface="Gill Sans"/>
                  <a:cs typeface="Gill Sans"/>
                </a:rPr>
                <a:t>3. GENOTYPING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31800" y="4940300"/>
              <a:ext cx="39751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0" dirty="0">
                  <a:solidFill>
                    <a:srgbClr val="A6A6A6"/>
                  </a:solidFill>
                  <a:latin typeface="Courier New"/>
                  <a:cs typeface="Courier New"/>
                </a:rPr>
                <a:t>CCA</a:t>
              </a:r>
              <a:r>
                <a:rPr lang="en-US" sz="2000" b="1" i="0" dirty="0">
                  <a:solidFill>
                    <a:srgbClr val="FF0000"/>
                  </a:solidFill>
                  <a:latin typeface="Courier New"/>
                  <a:cs typeface="Courier New"/>
                </a:rPr>
                <a:t>-</a:t>
              </a:r>
              <a:r>
                <a:rPr lang="en-US" sz="2000" i="0" dirty="0">
                  <a:solidFill>
                    <a:srgbClr val="A6A6A6"/>
                  </a:solidFill>
                  <a:latin typeface="Courier New"/>
                  <a:cs typeface="Courier New"/>
                </a:rPr>
                <a:t>C</a:t>
              </a:r>
              <a:r>
                <a:rPr lang="en-US" sz="2000" b="1" i="0" dirty="0">
                  <a:solidFill>
                    <a:srgbClr val="FF0000"/>
                  </a:solidFill>
                  <a:latin typeface="Courier New"/>
                  <a:cs typeface="Courier New"/>
                </a:rPr>
                <a:t>T</a:t>
              </a:r>
              <a:r>
                <a:rPr lang="en-US" sz="2000" i="0" dirty="0">
                  <a:solidFill>
                    <a:srgbClr val="A6A6A6"/>
                  </a:solidFill>
                  <a:latin typeface="Courier New"/>
                  <a:cs typeface="Courier New"/>
                </a:rPr>
                <a:t>CTACT</a:t>
              </a:r>
              <a:r>
                <a:rPr lang="en-US" sz="2000" b="1" i="0" dirty="0">
                  <a:solidFill>
                    <a:srgbClr val="FF0000"/>
                  </a:solidFill>
                  <a:latin typeface="Courier New"/>
                  <a:cs typeface="Courier New"/>
                </a:rPr>
                <a:t>CACAC----</a:t>
              </a:r>
              <a:r>
                <a:rPr lang="en-US" sz="2000" i="0" dirty="0">
                  <a:solidFill>
                    <a:srgbClr val="A6A6A6"/>
                  </a:solidFill>
                  <a:latin typeface="Courier New"/>
                  <a:cs typeface="Courier New"/>
                </a:rPr>
                <a:t>TAGC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19100" y="5981700"/>
              <a:ext cx="4013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0" dirty="0">
                  <a:solidFill>
                    <a:srgbClr val="A6A6A6"/>
                  </a:solidFill>
                  <a:latin typeface="Courier New"/>
                  <a:cs typeface="Courier New"/>
                </a:rPr>
                <a:t>CCA</a:t>
              </a:r>
              <a:r>
                <a:rPr lang="en-US" sz="2000" b="1" i="0" dirty="0">
                  <a:solidFill>
                    <a:srgbClr val="FF0000"/>
                  </a:solidFill>
                  <a:latin typeface="Courier New"/>
                  <a:cs typeface="Courier New"/>
                </a:rPr>
                <a:t>A</a:t>
              </a:r>
              <a:r>
                <a:rPr lang="en-US" sz="2000" i="0" dirty="0">
                  <a:solidFill>
                    <a:srgbClr val="A6A6A6"/>
                  </a:solidFill>
                  <a:latin typeface="Courier New"/>
                  <a:cs typeface="Courier New"/>
                </a:rPr>
                <a:t>C</a:t>
              </a:r>
              <a:r>
                <a:rPr lang="en-US" sz="2000" b="1" i="0" dirty="0">
                  <a:solidFill>
                    <a:srgbClr val="FF0000"/>
                  </a:solidFill>
                  <a:latin typeface="Courier New"/>
                  <a:cs typeface="Courier New"/>
                </a:rPr>
                <a:t>G</a:t>
              </a:r>
              <a:r>
                <a:rPr lang="en-US" sz="2000" i="0" dirty="0">
                  <a:solidFill>
                    <a:srgbClr val="A6A6A6"/>
                  </a:solidFill>
                  <a:latin typeface="Courier New"/>
                  <a:cs typeface="Courier New"/>
                </a:rPr>
                <a:t>CTACT</a:t>
              </a:r>
              <a:r>
                <a:rPr lang="en-US" sz="2000" b="1" i="0" dirty="0">
                  <a:solidFill>
                    <a:srgbClr val="FF0000"/>
                  </a:solidFill>
                  <a:latin typeface="Courier New"/>
                  <a:cs typeface="Courier New"/>
                </a:rPr>
                <a:t>CACACACAC</a:t>
              </a:r>
              <a:r>
                <a:rPr lang="en-US" sz="2000" i="0" dirty="0">
                  <a:solidFill>
                    <a:srgbClr val="A6A6A6"/>
                  </a:solidFill>
                  <a:latin typeface="Courier New"/>
                  <a:cs typeface="Courier New"/>
                </a:rPr>
                <a:t>TAGC</a:t>
              </a: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2201780" y="5613401"/>
              <a:ext cx="541421" cy="190500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762000" y="5511800"/>
              <a:ext cx="1160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>
                  <a:latin typeface="Gill Sans"/>
                  <a:cs typeface="Gill Sans"/>
                </a:rPr>
                <a:t>SNPs/Indels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743200" y="5511800"/>
              <a:ext cx="6054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>
                  <a:latin typeface="Gill Sans"/>
                  <a:cs typeface="Gill Sans"/>
                </a:rPr>
                <a:t>STRs</a:t>
              </a:r>
            </a:p>
          </p:txBody>
        </p:sp>
      </p:grpSp>
      <p:sp>
        <p:nvSpPr>
          <p:cNvPr id="56" name="Rectangle 55"/>
          <p:cNvSpPr/>
          <p:nvPr/>
        </p:nvSpPr>
        <p:spPr bwMode="auto">
          <a:xfrm>
            <a:off x="736600" y="4902200"/>
            <a:ext cx="1193800" cy="15113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2197100" y="4902200"/>
            <a:ext cx="1473200" cy="15113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4622800" y="1079500"/>
            <a:ext cx="4254500" cy="2857500"/>
          </a:xfrm>
          <a:prstGeom prst="rect">
            <a:avLst/>
          </a:prstGeom>
          <a:solidFill>
            <a:schemeClr val="bg1">
              <a:alpha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2" name="Rectangle 51"/>
          <p:cNvSpPr/>
          <p:nvPr/>
        </p:nvSpPr>
        <p:spPr bwMode="auto">
          <a:xfrm>
            <a:off x="323850" y="1117600"/>
            <a:ext cx="4254500" cy="5664200"/>
          </a:xfrm>
          <a:prstGeom prst="rect">
            <a:avLst/>
          </a:prstGeom>
          <a:solidFill>
            <a:schemeClr val="bg1">
              <a:alpha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56156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IGV: Integrative Genomics Viewer 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000" y="1146602"/>
            <a:ext cx="6337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0" dirty="0">
                <a:latin typeface="Gill Sans"/>
                <a:cs typeface="Gill Sans"/>
              </a:rPr>
              <a:t>Available from </a:t>
            </a:r>
            <a:r>
              <a:rPr lang="en-US" i="0" dirty="0">
                <a:latin typeface="Gill Sans"/>
                <a:cs typeface="Gill Sans"/>
                <a:hlinkClick r:id="rId2"/>
              </a:rPr>
              <a:t>https://www.broadinstitute.org/igv/</a:t>
            </a:r>
            <a:endParaRPr lang="en-US" i="0" dirty="0">
              <a:latin typeface="Gill Sans"/>
              <a:cs typeface="Gill Sans"/>
            </a:endParaRPr>
          </a:p>
          <a:p>
            <a:r>
              <a:rPr lang="en-US" dirty="0">
                <a:latin typeface="Gill Sans"/>
                <a:cs typeface="Gill Sans"/>
              </a:rPr>
              <a:t>Desktop (my favorite) or web-based version</a:t>
            </a:r>
            <a:endParaRPr lang="en-US" i="0" dirty="0">
              <a:latin typeface="Gill Sans"/>
              <a:cs typeface="Gill San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2031037"/>
            <a:ext cx="8089900" cy="42812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00" y="1765301"/>
            <a:ext cx="8318500" cy="468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0037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 err="1">
                <a:latin typeface="Gill Sans"/>
                <a:cs typeface="Gill Sans"/>
              </a:rPr>
              <a:t>Samtools</a:t>
            </a:r>
            <a:r>
              <a:rPr lang="en-US" sz="2800" b="1" i="0" dirty="0">
                <a:latin typeface="Gill Sans"/>
                <a:cs typeface="Gill Sans"/>
              </a:rPr>
              <a:t> </a:t>
            </a:r>
            <a:r>
              <a:rPr lang="en-US" sz="2800" b="1" i="0" dirty="0" err="1">
                <a:latin typeface="Gill Sans"/>
                <a:cs typeface="Gill Sans"/>
              </a:rPr>
              <a:t>tview</a:t>
            </a:r>
            <a:endParaRPr lang="en-US" sz="2800" b="1" i="0" dirty="0">
              <a:latin typeface="Gill Sans"/>
              <a:cs typeface="Gill San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2" y="1806879"/>
            <a:ext cx="9144000" cy="40108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0ED6DE-B604-7A4D-8C5F-E650517507B7}"/>
              </a:ext>
            </a:extLst>
          </p:cNvPr>
          <p:cNvSpPr/>
          <p:nvPr/>
        </p:nvSpPr>
        <p:spPr>
          <a:xfrm>
            <a:off x="127000" y="1146602"/>
            <a:ext cx="6337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0" dirty="0">
                <a:latin typeface="Gill Sans"/>
                <a:cs typeface="Gill Sans"/>
              </a:rPr>
              <a:t>Runs on the command line! (but not on datahub…)</a:t>
            </a:r>
          </a:p>
        </p:txBody>
      </p:sp>
    </p:spTree>
    <p:extLst>
      <p:ext uri="{BB962C8B-B14F-4D97-AF65-F5344CB8AC3E}">
        <p14:creationId xmlns:p14="http://schemas.microsoft.com/office/powerpoint/2010/main" val="8693896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0528"/>
            <a:ext cx="9144000" cy="4267951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Rectangle 3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UCSC Genome Browser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54B897-35B8-4843-A8B3-BBCDC8D877C5}"/>
              </a:ext>
            </a:extLst>
          </p:cNvPr>
          <p:cNvSpPr/>
          <p:nvPr/>
        </p:nvSpPr>
        <p:spPr>
          <a:xfrm>
            <a:off x="127000" y="1146602"/>
            <a:ext cx="6337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0" dirty="0">
                <a:latin typeface="Gill Sans"/>
                <a:cs typeface="Gill Sans"/>
              </a:rPr>
              <a:t>Can load lots of tracks with info on gene annotations and more</a:t>
            </a:r>
          </a:p>
        </p:txBody>
      </p:sp>
    </p:spTree>
    <p:extLst>
      <p:ext uri="{BB962C8B-B14F-4D97-AF65-F5344CB8AC3E}">
        <p14:creationId xmlns:p14="http://schemas.microsoft.com/office/powerpoint/2010/main" val="25831113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2483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5400" dirty="0">
                <a:latin typeface="Gill Sans"/>
                <a:cs typeface="Gill Sans"/>
              </a:rPr>
              <a:t>PS4 Overview</a:t>
            </a:r>
          </a:p>
        </p:txBody>
      </p:sp>
    </p:spTree>
    <p:extLst>
      <p:ext uri="{BB962C8B-B14F-4D97-AF65-F5344CB8AC3E}">
        <p14:creationId xmlns:p14="http://schemas.microsoft.com/office/powerpoint/2010/main" val="26646021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Problem 1: Sequence alignment and visualization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85012"/>
            <a:ext cx="9144000" cy="21042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4807"/>
            <a:ext cx="9144000" cy="19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7669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Problem 2: Writing a simple SNP caller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114" r="10563" b="17824"/>
          <a:stretch/>
        </p:blipFill>
        <p:spPr>
          <a:xfrm>
            <a:off x="583401" y="1772534"/>
            <a:ext cx="3810001" cy="345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252" y="1772534"/>
            <a:ext cx="3404243" cy="3568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66778" y="1251834"/>
            <a:ext cx="2443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>
                <a:latin typeface="Gill Sans"/>
                <a:cs typeface="Gill Sans"/>
              </a:rPr>
              <a:t>Homozygous SNP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67316" y="1251834"/>
            <a:ext cx="2547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>
                <a:latin typeface="Gill Sans"/>
                <a:cs typeface="Gill Sans"/>
              </a:rPr>
              <a:t>Heterozygous SNP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0575" y="5516995"/>
            <a:ext cx="3776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>
                <a:latin typeface="Gill Sans"/>
                <a:cs typeface="Gill Sans"/>
              </a:rPr>
              <a:t>BAM file -&gt; pileup format -&gt; SNP calls</a:t>
            </a:r>
          </a:p>
        </p:txBody>
      </p:sp>
    </p:spTree>
    <p:extLst>
      <p:ext uri="{BB962C8B-B14F-4D97-AF65-F5344CB8AC3E}">
        <p14:creationId xmlns:p14="http://schemas.microsoft.com/office/powerpoint/2010/main" val="140673101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Problem 3: SNP calling with Nanopore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6A4E89-BE44-654C-954E-0F90C5AB1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78" y="1438507"/>
            <a:ext cx="7645220" cy="16228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3BCDF1-0D96-CD49-933B-371C0C3AE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815" y="3311367"/>
            <a:ext cx="4318000" cy="28829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FEE862-FD1B-234D-8BCA-D037A7EE67A3}"/>
              </a:ext>
            </a:extLst>
          </p:cNvPr>
          <p:cNvSpPr/>
          <p:nvPr/>
        </p:nvSpPr>
        <p:spPr>
          <a:xfrm>
            <a:off x="133815" y="619426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000" dirty="0">
                <a:latin typeface="Gill Sans"/>
                <a:cs typeface="Gill Sans"/>
              </a:rPr>
              <a:t>http://www.21stcentech.com/gizmos-gadgets-</a:t>
            </a:r>
            <a:r>
              <a:rPr lang="en-US" sz="1000" dirty="0" err="1">
                <a:latin typeface="Gill Sans"/>
                <a:cs typeface="Gill Sans"/>
              </a:rPr>
              <a:t>dna</a:t>
            </a:r>
            <a:r>
              <a:rPr lang="en-US" sz="1000" dirty="0">
                <a:latin typeface="Gill Sans"/>
                <a:cs typeface="Gill Sans"/>
              </a:rPr>
              <a:t>-testing-field/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C1178A-800E-DC45-B378-04FC63084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253" y="4072371"/>
            <a:ext cx="3282615" cy="143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4318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Problem 4: Mutation hunting Kabuki Syndrome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96185F-0841-D041-AC73-25F243F505C6}"/>
              </a:ext>
            </a:extLst>
          </p:cNvPr>
          <p:cNvSpPr/>
          <p:nvPr/>
        </p:nvSpPr>
        <p:spPr>
          <a:xfrm>
            <a:off x="526452" y="1403592"/>
            <a:ext cx="846667" cy="694266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CDF39DD-8293-E44F-9DDC-6F1941F6C652}"/>
              </a:ext>
            </a:extLst>
          </p:cNvPr>
          <p:cNvSpPr/>
          <p:nvPr/>
        </p:nvSpPr>
        <p:spPr>
          <a:xfrm>
            <a:off x="2067384" y="1301989"/>
            <a:ext cx="880534" cy="880534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A2CD26A-4CD5-AA49-B31F-4F234B44FEDE}"/>
              </a:ext>
            </a:extLst>
          </p:cNvPr>
          <p:cNvCxnSpPr>
            <a:stCxn id="4" idx="3"/>
            <a:endCxn id="5" idx="2"/>
          </p:cNvCxnSpPr>
          <p:nvPr/>
        </p:nvCxnSpPr>
        <p:spPr>
          <a:xfrm flipV="1">
            <a:off x="1373119" y="1742256"/>
            <a:ext cx="694265" cy="8469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DEEF4C-ABB5-444A-BDE6-53DEFCB3C060}"/>
              </a:ext>
            </a:extLst>
          </p:cNvPr>
          <p:cNvCxnSpPr/>
          <p:nvPr/>
        </p:nvCxnSpPr>
        <p:spPr>
          <a:xfrm>
            <a:off x="1732481" y="1750725"/>
            <a:ext cx="0" cy="838199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Diamond 7">
            <a:extLst>
              <a:ext uri="{FF2B5EF4-FFF2-40B4-BE49-F238E27FC236}">
                <a16:creationId xmlns:a16="http://schemas.microsoft.com/office/drawing/2014/main" id="{0F10B89A-B51B-EA4E-8D6A-7DFF0E7095F0}"/>
              </a:ext>
            </a:extLst>
          </p:cNvPr>
          <p:cNvSpPr/>
          <p:nvPr/>
        </p:nvSpPr>
        <p:spPr>
          <a:xfrm>
            <a:off x="1278756" y="2604048"/>
            <a:ext cx="912650" cy="858352"/>
          </a:xfrm>
          <a:prstGeom prst="diamond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41CA09-E63C-394C-8AD6-3875B41D9779}"/>
              </a:ext>
            </a:extLst>
          </p:cNvPr>
          <p:cNvSpPr/>
          <p:nvPr/>
        </p:nvSpPr>
        <p:spPr>
          <a:xfrm>
            <a:off x="3195812" y="1388468"/>
            <a:ext cx="846667" cy="694266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1E8868B-3053-DD40-8129-1B1833B953C1}"/>
              </a:ext>
            </a:extLst>
          </p:cNvPr>
          <p:cNvSpPr/>
          <p:nvPr/>
        </p:nvSpPr>
        <p:spPr>
          <a:xfrm>
            <a:off x="4736744" y="1286865"/>
            <a:ext cx="880534" cy="880534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362130-0B4A-1E47-A6FE-D788EB76071F}"/>
              </a:ext>
            </a:extLst>
          </p:cNvPr>
          <p:cNvCxnSpPr>
            <a:stCxn id="9" idx="3"/>
            <a:endCxn id="10" idx="2"/>
          </p:cNvCxnSpPr>
          <p:nvPr/>
        </p:nvCxnSpPr>
        <p:spPr>
          <a:xfrm flipV="1">
            <a:off x="4042479" y="1727132"/>
            <a:ext cx="694265" cy="8469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FAC8AE2-B14E-E148-9438-A1724BC940D4}"/>
              </a:ext>
            </a:extLst>
          </p:cNvPr>
          <p:cNvCxnSpPr/>
          <p:nvPr/>
        </p:nvCxnSpPr>
        <p:spPr>
          <a:xfrm>
            <a:off x="4401841" y="1735601"/>
            <a:ext cx="0" cy="838199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iamond 12">
            <a:extLst>
              <a:ext uri="{FF2B5EF4-FFF2-40B4-BE49-F238E27FC236}">
                <a16:creationId xmlns:a16="http://schemas.microsoft.com/office/drawing/2014/main" id="{A0B5E305-8DA1-0B4E-8FB3-D09A92225DE2}"/>
              </a:ext>
            </a:extLst>
          </p:cNvPr>
          <p:cNvSpPr/>
          <p:nvPr/>
        </p:nvSpPr>
        <p:spPr>
          <a:xfrm>
            <a:off x="3948116" y="2588924"/>
            <a:ext cx="912650" cy="858352"/>
          </a:xfrm>
          <a:prstGeom prst="diamond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FECB20-1CF8-8349-A748-0EC15531E9F5}"/>
              </a:ext>
            </a:extLst>
          </p:cNvPr>
          <p:cNvSpPr/>
          <p:nvPr/>
        </p:nvSpPr>
        <p:spPr>
          <a:xfrm>
            <a:off x="6444978" y="1373344"/>
            <a:ext cx="846667" cy="694266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693545D-24B4-854C-B12D-365BD624187B}"/>
              </a:ext>
            </a:extLst>
          </p:cNvPr>
          <p:cNvSpPr/>
          <p:nvPr/>
        </p:nvSpPr>
        <p:spPr>
          <a:xfrm>
            <a:off x="7985910" y="1271741"/>
            <a:ext cx="880534" cy="880534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BBB7A69-3318-6B45-BB1C-7457EF98D24F}"/>
              </a:ext>
            </a:extLst>
          </p:cNvPr>
          <p:cNvCxnSpPr>
            <a:stCxn id="14" idx="3"/>
            <a:endCxn id="15" idx="2"/>
          </p:cNvCxnSpPr>
          <p:nvPr/>
        </p:nvCxnSpPr>
        <p:spPr>
          <a:xfrm flipV="1">
            <a:off x="7291645" y="1712008"/>
            <a:ext cx="694265" cy="8469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8670377-A908-D74F-929E-E4A377978F11}"/>
              </a:ext>
            </a:extLst>
          </p:cNvPr>
          <p:cNvCxnSpPr/>
          <p:nvPr/>
        </p:nvCxnSpPr>
        <p:spPr>
          <a:xfrm>
            <a:off x="7651007" y="1720477"/>
            <a:ext cx="0" cy="838199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Diamond 17">
            <a:extLst>
              <a:ext uri="{FF2B5EF4-FFF2-40B4-BE49-F238E27FC236}">
                <a16:creationId xmlns:a16="http://schemas.microsoft.com/office/drawing/2014/main" id="{CC953708-B455-634E-ACFD-8BCC20A7635D}"/>
              </a:ext>
            </a:extLst>
          </p:cNvPr>
          <p:cNvSpPr/>
          <p:nvPr/>
        </p:nvSpPr>
        <p:spPr>
          <a:xfrm>
            <a:off x="7197282" y="2573800"/>
            <a:ext cx="912650" cy="858352"/>
          </a:xfrm>
          <a:prstGeom prst="diamond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1D9FAC-110C-574E-96C9-97361FE1FF2B}"/>
              </a:ext>
            </a:extLst>
          </p:cNvPr>
          <p:cNvSpPr txBox="1"/>
          <p:nvPr/>
        </p:nvSpPr>
        <p:spPr>
          <a:xfrm>
            <a:off x="5662267" y="2410256"/>
            <a:ext cx="6627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…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C73753-F179-B44F-BD2B-2354473846FF}"/>
              </a:ext>
            </a:extLst>
          </p:cNvPr>
          <p:cNvSpPr/>
          <p:nvPr/>
        </p:nvSpPr>
        <p:spPr>
          <a:xfrm>
            <a:off x="921262" y="2410256"/>
            <a:ext cx="7630964" cy="130836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73D69D-4EEF-F948-813C-9D2B6496239C}"/>
              </a:ext>
            </a:extLst>
          </p:cNvPr>
          <p:cNvSpPr txBox="1"/>
          <p:nvPr/>
        </p:nvSpPr>
        <p:spPr>
          <a:xfrm>
            <a:off x="329796" y="4450906"/>
            <a:ext cx="82224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ill Sans"/>
                <a:cs typeface="Gill Sans"/>
              </a:rPr>
              <a:t>Strategies for “mutation hunting” for a </a:t>
            </a:r>
            <a:r>
              <a:rPr lang="en-US" sz="3200" i="1" dirty="0">
                <a:latin typeface="Gill Sans"/>
                <a:cs typeface="Gill Sans"/>
              </a:rPr>
              <a:t>de novo</a:t>
            </a:r>
            <a:r>
              <a:rPr lang="en-US" sz="3200" dirty="0">
                <a:latin typeface="Gill Sans"/>
                <a:cs typeface="Gill Sans"/>
              </a:rPr>
              <a:t> disorder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latin typeface="Gill Sans"/>
                <a:cs typeface="Gill Sans"/>
              </a:rPr>
              <a:t>Filtering/prioritizing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latin typeface="Gill Sans"/>
                <a:cs typeface="Gill Sans"/>
              </a:rPr>
              <a:t>Comparison against population controls</a:t>
            </a:r>
          </a:p>
        </p:txBody>
      </p:sp>
    </p:spTree>
    <p:extLst>
      <p:ext uri="{BB962C8B-B14F-4D97-AF65-F5344CB8AC3E}">
        <p14:creationId xmlns:p14="http://schemas.microsoft.com/office/powerpoint/2010/main" val="1197886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NGS in personal genomics – cancer genomics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423E39-A156-4C49-9F0B-D8CBC9303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45" y="5114391"/>
            <a:ext cx="5487484" cy="138209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1E0216F-706F-204F-A1FF-C226B12AAA08}"/>
              </a:ext>
            </a:extLst>
          </p:cNvPr>
          <p:cNvGrpSpPr/>
          <p:nvPr/>
        </p:nvGrpSpPr>
        <p:grpSpPr>
          <a:xfrm>
            <a:off x="451651" y="1272481"/>
            <a:ext cx="4499491" cy="4192859"/>
            <a:chOff x="4466090" y="2442116"/>
            <a:chExt cx="4499491" cy="419285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06EA9FD-D1B3-4F4C-888F-AF19B7156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66090" y="2442116"/>
              <a:ext cx="4499491" cy="419285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223942-7E79-AE4B-B852-3D6633B541E9}"/>
                </a:ext>
              </a:extLst>
            </p:cNvPr>
            <p:cNvSpPr txBox="1"/>
            <p:nvPr/>
          </p:nvSpPr>
          <p:spPr>
            <a:xfrm>
              <a:off x="6043961" y="2821259"/>
              <a:ext cx="72808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2012!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CBF8B3E-6BFD-1143-9F7C-CA2ED1E9E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5776" y="2290136"/>
            <a:ext cx="7193620" cy="27863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21224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NGS in personal genomics – complex variants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999B64-B022-9848-94EA-4376D7338C0E}"/>
              </a:ext>
            </a:extLst>
          </p:cNvPr>
          <p:cNvSpPr txBox="1"/>
          <p:nvPr/>
        </p:nvSpPr>
        <p:spPr>
          <a:xfrm>
            <a:off x="321990" y="1309102"/>
            <a:ext cx="74573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ill Sans"/>
                <a:cs typeface="Gill Sans"/>
              </a:rPr>
              <a:t>Genotype arrays don’t capture (directly):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"/>
                <a:cs typeface="Gill Sans"/>
              </a:rPr>
              <a:t>Structural variants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"/>
                <a:cs typeface="Gill Sans"/>
              </a:rPr>
              <a:t>STRs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"/>
                <a:cs typeface="Gill Sans"/>
              </a:rPr>
              <a:t>CNVs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"/>
                <a:cs typeface="Gill Sans"/>
              </a:rPr>
              <a:t>And more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77F8844-ED60-C24B-945A-26B70DE89ADF}"/>
              </a:ext>
            </a:extLst>
          </p:cNvPr>
          <p:cNvGrpSpPr/>
          <p:nvPr/>
        </p:nvGrpSpPr>
        <p:grpSpPr>
          <a:xfrm>
            <a:off x="3473754" y="4116442"/>
            <a:ext cx="2575035" cy="2400299"/>
            <a:chOff x="3051065" y="3911600"/>
            <a:chExt cx="2575035" cy="2400299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5726256D-5C91-EF41-959D-A670F0127F57}"/>
                </a:ext>
              </a:extLst>
            </p:cNvPr>
            <p:cNvSpPr/>
            <p:nvPr/>
          </p:nvSpPr>
          <p:spPr bwMode="auto">
            <a:xfrm>
              <a:off x="3051065" y="3926276"/>
              <a:ext cx="2536935" cy="2385623"/>
            </a:xfrm>
            <a:prstGeom prst="roundRect">
              <a:avLst>
                <a:gd name="adj" fmla="val 10602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10" name="Down Arrow 9">
              <a:extLst>
                <a:ext uri="{FF2B5EF4-FFF2-40B4-BE49-F238E27FC236}">
                  <a16:creationId xmlns:a16="http://schemas.microsoft.com/office/drawing/2014/main" id="{3572E1E1-EEAB-0D4E-9CB3-EDC594924742}"/>
                </a:ext>
              </a:extLst>
            </p:cNvPr>
            <p:cNvSpPr/>
            <p:nvPr/>
          </p:nvSpPr>
          <p:spPr bwMode="auto">
            <a:xfrm>
              <a:off x="4076700" y="4838700"/>
              <a:ext cx="381000" cy="228600"/>
            </a:xfrm>
            <a:prstGeom prst="downArrow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79DBF8D-977C-714E-8D15-D0979EFBEE8C}"/>
                </a:ext>
              </a:extLst>
            </p:cNvPr>
            <p:cNvSpPr/>
            <p:nvPr/>
          </p:nvSpPr>
          <p:spPr bwMode="auto">
            <a:xfrm>
              <a:off x="3060700" y="3911600"/>
              <a:ext cx="2540000" cy="482600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F2C687-5E7A-1747-8638-A2E4ED2D4E4F}"/>
                </a:ext>
              </a:extLst>
            </p:cNvPr>
            <p:cNvSpPr txBox="1"/>
            <p:nvPr/>
          </p:nvSpPr>
          <p:spPr>
            <a:xfrm>
              <a:off x="3175000" y="3962400"/>
              <a:ext cx="21339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0">
                  <a:solidFill>
                    <a:schemeClr val="bg1"/>
                  </a:solidFill>
                  <a:latin typeface="Gill Sans"/>
                  <a:cs typeface="Gill Sans"/>
                </a:rPr>
                <a:t>Short tandem repeat</a:t>
              </a:r>
              <a:endParaRPr lang="en-US" sz="800" i="0" dirty="0">
                <a:solidFill>
                  <a:schemeClr val="bg1"/>
                </a:solidFill>
                <a:latin typeface="Gill Sans"/>
                <a:cs typeface="Gill San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C24612C-967B-0148-A3C7-FE702BC05129}"/>
                </a:ext>
              </a:extLst>
            </p:cNvPr>
            <p:cNvSpPr txBox="1"/>
            <p:nvPr/>
          </p:nvSpPr>
          <p:spPr>
            <a:xfrm>
              <a:off x="3060700" y="4406900"/>
              <a:ext cx="25527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i="0" dirty="0">
                  <a:solidFill>
                    <a:srgbClr val="7F7F7F"/>
                  </a:solidFill>
                  <a:latin typeface="Gill Sans"/>
                  <a:cs typeface="Gill Sans"/>
                </a:rPr>
                <a:t>CAGCAG</a:t>
              </a:r>
              <a:r>
                <a:rPr lang="en-US" sz="1500" b="1" i="0" dirty="0">
                  <a:solidFill>
                    <a:srgbClr val="FF0000"/>
                  </a:solidFill>
                  <a:latin typeface="Gill Sans"/>
                  <a:cs typeface="Gill Sans"/>
                </a:rPr>
                <a:t>---</a:t>
              </a:r>
              <a:r>
                <a:rPr lang="en-US" sz="1500" i="0" dirty="0">
                  <a:solidFill>
                    <a:srgbClr val="7F7F7F"/>
                  </a:solidFill>
                  <a:latin typeface="Gill Sans"/>
                  <a:cs typeface="Gill Sans"/>
                </a:rPr>
                <a:t>CAGCAGCA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939F50-9D8A-AF4F-976E-BA3AFCFC0D24}"/>
                </a:ext>
              </a:extLst>
            </p:cNvPr>
            <p:cNvSpPr txBox="1"/>
            <p:nvPr/>
          </p:nvSpPr>
          <p:spPr>
            <a:xfrm>
              <a:off x="3073400" y="5080000"/>
              <a:ext cx="25527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i="0" dirty="0">
                  <a:solidFill>
                    <a:srgbClr val="7F7F7F"/>
                  </a:solidFill>
                  <a:latin typeface="Gill Sans"/>
                  <a:cs typeface="Gill Sans"/>
                </a:rPr>
                <a:t>CAGCAG</a:t>
              </a:r>
              <a:r>
                <a:rPr lang="en-US" sz="1500" b="1" i="0" dirty="0">
                  <a:solidFill>
                    <a:srgbClr val="FF0000"/>
                  </a:solidFill>
                  <a:latin typeface="Gill Sans"/>
                  <a:cs typeface="Gill Sans"/>
                </a:rPr>
                <a:t>CAG</a:t>
              </a:r>
              <a:r>
                <a:rPr lang="en-US" sz="1500" i="0" dirty="0">
                  <a:solidFill>
                    <a:srgbClr val="7F7F7F"/>
                  </a:solidFill>
                  <a:latin typeface="Gill Sans"/>
                  <a:cs typeface="Gill Sans"/>
                </a:rPr>
                <a:t>CAGCAGCA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853F2C-CE29-AE4F-AC24-7E689F4F1CEC}"/>
                </a:ext>
              </a:extLst>
            </p:cNvPr>
            <p:cNvSpPr/>
            <p:nvPr/>
          </p:nvSpPr>
          <p:spPr>
            <a:xfrm>
              <a:off x="3195360" y="5700068"/>
              <a:ext cx="205831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0">
                  <a:latin typeface="Gill Sans"/>
                  <a:cs typeface="Gill Sans"/>
                </a:rPr>
                <a:t>μ</a:t>
              </a:r>
              <a:r>
                <a:rPr lang="en-US" sz="1600" b="1" i="0" baseline="-25000">
                  <a:latin typeface="Gill Sans"/>
                  <a:cs typeface="Gill Sans"/>
                </a:rPr>
                <a:t>STR</a:t>
              </a:r>
              <a:r>
                <a:rPr lang="en-US" sz="1600" b="1" i="0" dirty="0">
                  <a:latin typeface="Gill Sans"/>
                  <a:cs typeface="Gill Sans"/>
                </a:rPr>
                <a:t>:</a:t>
              </a:r>
              <a:r>
                <a:rPr lang="en-US" sz="1600" i="0" dirty="0">
                  <a:latin typeface="Gill Sans"/>
                  <a:cs typeface="Gill Sans"/>
                </a:rPr>
                <a:t> 10</a:t>
              </a:r>
              <a:r>
                <a:rPr lang="en-US" sz="1600" i="0" baseline="30000" dirty="0">
                  <a:latin typeface="Gill Sans"/>
                  <a:cs typeface="Gill Sans"/>
                </a:rPr>
                <a:t>-2</a:t>
              </a:r>
              <a:r>
                <a:rPr lang="en-US" sz="1600" i="0" dirty="0">
                  <a:latin typeface="Gill Sans"/>
                  <a:cs typeface="Gill Sans"/>
                </a:rPr>
                <a:t>-10</a:t>
              </a:r>
              <a:r>
                <a:rPr lang="en-US" sz="1600" i="0" baseline="30000" dirty="0">
                  <a:latin typeface="Gill Sans"/>
                  <a:cs typeface="Gill Sans"/>
                </a:rPr>
                <a:t>-5 </a:t>
              </a:r>
              <a:r>
                <a:rPr lang="en-US" sz="1200" i="0" dirty="0">
                  <a:latin typeface="Gill Sans"/>
                  <a:cs typeface="Gill Sans"/>
                </a:rPr>
                <a:t>/</a:t>
              </a:r>
              <a:r>
                <a:rPr lang="en-US" sz="1200" i="0" dirty="0" err="1">
                  <a:latin typeface="Gill Sans"/>
                  <a:cs typeface="Gill Sans"/>
                </a:rPr>
                <a:t>loc</a:t>
              </a:r>
              <a:r>
                <a:rPr lang="en-US" sz="1200" i="0" dirty="0">
                  <a:latin typeface="Gill Sans"/>
                  <a:cs typeface="Gill Sans"/>
                </a:rPr>
                <a:t>/gen</a:t>
              </a:r>
              <a:endParaRPr lang="en-US" sz="1600" i="0" dirty="0">
                <a:latin typeface="Gill Sans"/>
                <a:cs typeface="Gill San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B26CE20-1B07-054C-AFD1-E94A7C9D4725}"/>
              </a:ext>
            </a:extLst>
          </p:cNvPr>
          <p:cNvGrpSpPr/>
          <p:nvPr/>
        </p:nvGrpSpPr>
        <p:grpSpPr>
          <a:xfrm>
            <a:off x="6341654" y="4116442"/>
            <a:ext cx="2549635" cy="2400299"/>
            <a:chOff x="409465" y="3911600"/>
            <a:chExt cx="2549635" cy="2400299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9A36CBA8-440F-FD48-81A7-F852BD9FD828}"/>
                </a:ext>
              </a:extLst>
            </p:cNvPr>
            <p:cNvSpPr/>
            <p:nvPr/>
          </p:nvSpPr>
          <p:spPr bwMode="auto">
            <a:xfrm>
              <a:off x="409465" y="3926276"/>
              <a:ext cx="2536935" cy="2385623"/>
            </a:xfrm>
            <a:prstGeom prst="roundRect">
              <a:avLst>
                <a:gd name="adj" fmla="val 10602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19" name="Down Arrow 18">
              <a:extLst>
                <a:ext uri="{FF2B5EF4-FFF2-40B4-BE49-F238E27FC236}">
                  <a16:creationId xmlns:a16="http://schemas.microsoft.com/office/drawing/2014/main" id="{B8502379-E18E-1A49-9269-93509E13F12D}"/>
                </a:ext>
              </a:extLst>
            </p:cNvPr>
            <p:cNvSpPr/>
            <p:nvPr/>
          </p:nvSpPr>
          <p:spPr bwMode="auto">
            <a:xfrm>
              <a:off x="1435100" y="5029200"/>
              <a:ext cx="381000" cy="228600"/>
            </a:xfrm>
            <a:prstGeom prst="downArrow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C036EB4-4F59-BB42-9264-69495E0AEC7E}"/>
                </a:ext>
              </a:extLst>
            </p:cNvPr>
            <p:cNvSpPr/>
            <p:nvPr/>
          </p:nvSpPr>
          <p:spPr bwMode="auto">
            <a:xfrm>
              <a:off x="419100" y="3911600"/>
              <a:ext cx="2540000" cy="482600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6F6B0B1-32C2-AE46-8FC8-ACD60D886A52}"/>
                </a:ext>
              </a:extLst>
            </p:cNvPr>
            <p:cNvSpPr txBox="1"/>
            <p:nvPr/>
          </p:nvSpPr>
          <p:spPr>
            <a:xfrm>
              <a:off x="520700" y="3962400"/>
              <a:ext cx="2279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0" err="1">
                  <a:solidFill>
                    <a:schemeClr val="bg1"/>
                  </a:solidFill>
                  <a:latin typeface="Gill Sans"/>
                  <a:cs typeface="Gill Sans"/>
                </a:rPr>
                <a:t>Alu</a:t>
              </a:r>
              <a:r>
                <a:rPr lang="en-US" sz="1800" i="0">
                  <a:solidFill>
                    <a:schemeClr val="bg1"/>
                  </a:solidFill>
                  <a:latin typeface="Gill Sans"/>
                  <a:cs typeface="Gill Sans"/>
                </a:rPr>
                <a:t> retrotransposition</a:t>
              </a:r>
              <a:endParaRPr lang="en-US" sz="800" i="0" dirty="0">
                <a:solidFill>
                  <a:schemeClr val="bg1"/>
                </a:solidFill>
                <a:latin typeface="Gill Sans"/>
                <a:cs typeface="Gill San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93CF1B1-F169-2D45-92E7-1B13BD57DD73}"/>
                </a:ext>
              </a:extLst>
            </p:cNvPr>
            <p:cNvSpPr/>
            <p:nvPr/>
          </p:nvSpPr>
          <p:spPr bwMode="auto">
            <a:xfrm>
              <a:off x="863600" y="4800600"/>
              <a:ext cx="1536700" cy="762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4CD95B5-A347-074C-8A74-593658BAC879}"/>
                </a:ext>
              </a:extLst>
            </p:cNvPr>
            <p:cNvSpPr/>
            <p:nvPr/>
          </p:nvSpPr>
          <p:spPr bwMode="auto">
            <a:xfrm>
              <a:off x="457200" y="5575300"/>
              <a:ext cx="2400300" cy="762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BDE13DC-81C6-3F4C-9BEC-026DBCE28A2C}"/>
                </a:ext>
              </a:extLst>
            </p:cNvPr>
            <p:cNvSpPr/>
            <p:nvPr/>
          </p:nvSpPr>
          <p:spPr bwMode="auto">
            <a:xfrm>
              <a:off x="1219200" y="5448300"/>
              <a:ext cx="876300" cy="29210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0C81CDB-78D8-7D4F-843D-32C6886E2B15}"/>
                </a:ext>
              </a:extLst>
            </p:cNvPr>
            <p:cNvSpPr/>
            <p:nvPr/>
          </p:nvSpPr>
          <p:spPr>
            <a:xfrm>
              <a:off x="1363415" y="5382568"/>
              <a:ext cx="62514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b="1" i="0" dirty="0" err="1">
                  <a:solidFill>
                    <a:srgbClr val="FFFFFF"/>
                  </a:solidFill>
                  <a:latin typeface="Gill Sans"/>
                  <a:cs typeface="Gill Sans"/>
                </a:rPr>
                <a:t>Alu</a:t>
              </a:r>
              <a:endParaRPr lang="en-US" b="1" dirty="0">
                <a:latin typeface="Gill Sans"/>
                <a:cs typeface="Gill Sans"/>
              </a:endParaRPr>
            </a:p>
          </p:txBody>
        </p:sp>
        <p:sp>
          <p:nvSpPr>
            <p:cNvPr id="26" name="Curved Down Arrow 25">
              <a:extLst>
                <a:ext uri="{FF2B5EF4-FFF2-40B4-BE49-F238E27FC236}">
                  <a16:creationId xmlns:a16="http://schemas.microsoft.com/office/drawing/2014/main" id="{2F185FD0-3B2E-B84B-8040-7C822CF0808A}"/>
                </a:ext>
              </a:extLst>
            </p:cNvPr>
            <p:cNvSpPr/>
            <p:nvPr/>
          </p:nvSpPr>
          <p:spPr bwMode="auto">
            <a:xfrm rot="965305">
              <a:off x="813075" y="5092733"/>
              <a:ext cx="584200" cy="162763"/>
            </a:xfrm>
            <a:prstGeom prst="curvedDown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D9BF7ED-4E00-C444-AF40-DAA7BC74BE90}"/>
              </a:ext>
            </a:extLst>
          </p:cNvPr>
          <p:cNvGrpSpPr/>
          <p:nvPr/>
        </p:nvGrpSpPr>
        <p:grpSpPr>
          <a:xfrm>
            <a:off x="631254" y="4116442"/>
            <a:ext cx="2549635" cy="2400299"/>
            <a:chOff x="6073665" y="1270000"/>
            <a:chExt cx="2549635" cy="2400299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2CA9CA8A-0554-4646-A9E3-D29AF2167F42}"/>
                </a:ext>
              </a:extLst>
            </p:cNvPr>
            <p:cNvSpPr/>
            <p:nvPr/>
          </p:nvSpPr>
          <p:spPr bwMode="auto">
            <a:xfrm>
              <a:off x="6073665" y="1284676"/>
              <a:ext cx="2536935" cy="2385623"/>
            </a:xfrm>
            <a:prstGeom prst="roundRect">
              <a:avLst>
                <a:gd name="adj" fmla="val 10602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29" name="Down Arrow 28">
              <a:extLst>
                <a:ext uri="{FF2B5EF4-FFF2-40B4-BE49-F238E27FC236}">
                  <a16:creationId xmlns:a16="http://schemas.microsoft.com/office/drawing/2014/main" id="{64E9B41B-2632-A142-A21B-02E3C03EED8C}"/>
                </a:ext>
              </a:extLst>
            </p:cNvPr>
            <p:cNvSpPr/>
            <p:nvPr/>
          </p:nvSpPr>
          <p:spPr bwMode="auto">
            <a:xfrm>
              <a:off x="7099300" y="2527300"/>
              <a:ext cx="381000" cy="228600"/>
            </a:xfrm>
            <a:prstGeom prst="downArrow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3A9387C-4A09-B744-8BA0-7345BC7CC3E8}"/>
                </a:ext>
              </a:extLst>
            </p:cNvPr>
            <p:cNvSpPr/>
            <p:nvPr/>
          </p:nvSpPr>
          <p:spPr bwMode="auto">
            <a:xfrm>
              <a:off x="6083300" y="1270000"/>
              <a:ext cx="2540000" cy="482600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9E76AAE-7966-D94E-AAA0-2ABEB7608D94}"/>
                </a:ext>
              </a:extLst>
            </p:cNvPr>
            <p:cNvSpPr txBox="1"/>
            <p:nvPr/>
          </p:nvSpPr>
          <p:spPr>
            <a:xfrm>
              <a:off x="6172200" y="1308100"/>
              <a:ext cx="22564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0">
                  <a:solidFill>
                    <a:schemeClr val="bg1"/>
                  </a:solidFill>
                  <a:latin typeface="Gill Sans"/>
                  <a:cs typeface="Gill Sans"/>
                </a:rPr>
                <a:t>Struct. </a:t>
              </a:r>
              <a:r>
                <a:rPr lang="en-US" sz="1800" i="0" dirty="0" err="1">
                  <a:solidFill>
                    <a:schemeClr val="bg1"/>
                  </a:solidFill>
                  <a:latin typeface="Gill Sans"/>
                  <a:cs typeface="Gill Sans"/>
                </a:rPr>
                <a:t>Var</a:t>
              </a:r>
              <a:r>
                <a:rPr lang="en-US" sz="1800" i="0" dirty="0">
                  <a:solidFill>
                    <a:schemeClr val="bg1"/>
                  </a:solidFill>
                  <a:latin typeface="Gill Sans"/>
                  <a:cs typeface="Gill Sans"/>
                </a:rPr>
                <a:t> /CNV </a:t>
              </a:r>
              <a:r>
                <a:rPr lang="en-US" sz="1100" i="0" dirty="0">
                  <a:solidFill>
                    <a:schemeClr val="bg1"/>
                  </a:solidFill>
                  <a:latin typeface="Gill Sans"/>
                  <a:cs typeface="Gill Sans"/>
                </a:rPr>
                <a:t>(&gt;20bp)</a:t>
              </a:r>
              <a:endParaRPr lang="en-US" sz="800" i="0" dirty="0">
                <a:solidFill>
                  <a:schemeClr val="bg1"/>
                </a:solidFill>
                <a:latin typeface="Gill Sans"/>
                <a:cs typeface="Gill San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ADA490B-76FC-144E-A184-8BE889BE686B}"/>
                </a:ext>
              </a:extLst>
            </p:cNvPr>
            <p:cNvSpPr/>
            <p:nvPr/>
          </p:nvSpPr>
          <p:spPr bwMode="auto">
            <a:xfrm>
              <a:off x="6299200" y="2197100"/>
              <a:ext cx="647700" cy="182880"/>
            </a:xfrm>
            <a:prstGeom prst="rect">
              <a:avLst/>
            </a:prstGeom>
            <a:solidFill>
              <a:schemeClr val="bg2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256F1A0-BD2F-3B48-A5BF-5D7737E17DC9}"/>
                </a:ext>
              </a:extLst>
            </p:cNvPr>
            <p:cNvSpPr/>
            <p:nvPr/>
          </p:nvSpPr>
          <p:spPr bwMode="auto">
            <a:xfrm>
              <a:off x="6953250" y="2197100"/>
              <a:ext cx="647700" cy="182880"/>
            </a:xfrm>
            <a:prstGeom prst="rect">
              <a:avLst/>
            </a:prstGeom>
            <a:solidFill>
              <a:srgbClr val="FF0000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BFB3035-33DB-8045-97F8-798C496F349E}"/>
                </a:ext>
              </a:extLst>
            </p:cNvPr>
            <p:cNvSpPr/>
            <p:nvPr/>
          </p:nvSpPr>
          <p:spPr bwMode="auto">
            <a:xfrm>
              <a:off x="7607300" y="2197100"/>
              <a:ext cx="647700" cy="182880"/>
            </a:xfrm>
            <a:prstGeom prst="rect">
              <a:avLst/>
            </a:prstGeom>
            <a:solidFill>
              <a:schemeClr val="bg2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B2D50DF-F18B-EF49-A24C-1C885364682B}"/>
                </a:ext>
              </a:extLst>
            </p:cNvPr>
            <p:cNvCxnSpPr/>
            <p:nvPr/>
          </p:nvCxnSpPr>
          <p:spPr bwMode="auto">
            <a:xfrm>
              <a:off x="7086600" y="2286000"/>
              <a:ext cx="3556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90EA42D-27EF-384E-88F7-5D87A89F1099}"/>
                </a:ext>
              </a:extLst>
            </p:cNvPr>
            <p:cNvSpPr/>
            <p:nvPr/>
          </p:nvSpPr>
          <p:spPr bwMode="auto">
            <a:xfrm>
              <a:off x="6299200" y="2870200"/>
              <a:ext cx="647700" cy="182880"/>
            </a:xfrm>
            <a:prstGeom prst="rect">
              <a:avLst/>
            </a:prstGeom>
            <a:solidFill>
              <a:schemeClr val="bg2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18ECBDD-B9C3-D34B-BF7F-364467D5C443}"/>
                </a:ext>
              </a:extLst>
            </p:cNvPr>
            <p:cNvSpPr/>
            <p:nvPr/>
          </p:nvSpPr>
          <p:spPr bwMode="auto">
            <a:xfrm>
              <a:off x="6953250" y="2870200"/>
              <a:ext cx="647700" cy="182880"/>
            </a:xfrm>
            <a:prstGeom prst="rect">
              <a:avLst/>
            </a:prstGeom>
            <a:solidFill>
              <a:srgbClr val="FF0000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359DCC4-E4D9-0547-8CB5-B327EB2AD672}"/>
                </a:ext>
              </a:extLst>
            </p:cNvPr>
            <p:cNvSpPr/>
            <p:nvPr/>
          </p:nvSpPr>
          <p:spPr bwMode="auto">
            <a:xfrm>
              <a:off x="7607300" y="2870200"/>
              <a:ext cx="647700" cy="182880"/>
            </a:xfrm>
            <a:prstGeom prst="rect">
              <a:avLst/>
            </a:prstGeom>
            <a:solidFill>
              <a:schemeClr val="bg2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C952EFBF-3377-7443-82AF-D624648BDDE6}"/>
                </a:ext>
              </a:extLst>
            </p:cNvPr>
            <p:cNvCxnSpPr/>
            <p:nvPr/>
          </p:nvCxnSpPr>
          <p:spPr bwMode="auto">
            <a:xfrm flipH="1">
              <a:off x="7086600" y="2959100"/>
              <a:ext cx="3556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270394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13665</TotalTime>
  <Words>5108</Words>
  <Application>Microsoft Macintosh PowerPoint</Application>
  <PresentationFormat>On-screen Show (4:3)</PresentationFormat>
  <Paragraphs>1078</Paragraphs>
  <Slides>78</Slides>
  <Notes>53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6" baseType="lpstr">
      <vt:lpstr>Arial</vt:lpstr>
      <vt:lpstr>Calibri</vt:lpstr>
      <vt:lpstr>Courier</vt:lpstr>
      <vt:lpstr>Courier New</vt:lpstr>
      <vt:lpstr>Gill Sans</vt:lpstr>
      <vt:lpstr>Gill Sans MT</vt:lpstr>
      <vt:lpstr>Monospace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Gymrek</dc:creator>
  <cp:lastModifiedBy>Gymrek, Melissa</cp:lastModifiedBy>
  <cp:revision>198</cp:revision>
  <dcterms:created xsi:type="dcterms:W3CDTF">2017-01-26T19:32:25Z</dcterms:created>
  <dcterms:modified xsi:type="dcterms:W3CDTF">2021-05-03T16:46:14Z</dcterms:modified>
</cp:coreProperties>
</file>