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1"/>
  </p:notesMasterIdLst>
  <p:sldIdLst>
    <p:sldId id="317" r:id="rId2"/>
    <p:sldId id="396" r:id="rId3"/>
    <p:sldId id="433" r:id="rId4"/>
    <p:sldId id="260" r:id="rId5"/>
    <p:sldId id="328" r:id="rId6"/>
    <p:sldId id="438" r:id="rId7"/>
    <p:sldId id="439" r:id="rId8"/>
    <p:sldId id="263" r:id="rId9"/>
    <p:sldId id="327" r:id="rId10"/>
    <p:sldId id="320" r:id="rId11"/>
    <p:sldId id="318" r:id="rId12"/>
    <p:sldId id="319" r:id="rId13"/>
    <p:sldId id="440" r:id="rId14"/>
    <p:sldId id="331" r:id="rId15"/>
    <p:sldId id="448" r:id="rId16"/>
    <p:sldId id="441" r:id="rId17"/>
    <p:sldId id="350" r:id="rId18"/>
    <p:sldId id="351" r:id="rId19"/>
    <p:sldId id="307" r:id="rId20"/>
    <p:sldId id="434" r:id="rId21"/>
    <p:sldId id="335" r:id="rId22"/>
    <p:sldId id="442" r:id="rId23"/>
    <p:sldId id="443" r:id="rId24"/>
    <p:sldId id="444" r:id="rId25"/>
    <p:sldId id="450" r:id="rId26"/>
    <p:sldId id="449" r:id="rId27"/>
    <p:sldId id="435" r:id="rId28"/>
    <p:sldId id="363" r:id="rId29"/>
    <p:sldId id="321" r:id="rId30"/>
    <p:sldId id="289" r:id="rId31"/>
    <p:sldId id="290" r:id="rId32"/>
    <p:sldId id="430" r:id="rId33"/>
    <p:sldId id="352" r:id="rId34"/>
    <p:sldId id="353" r:id="rId35"/>
    <p:sldId id="264" r:id="rId36"/>
    <p:sldId id="451" r:id="rId37"/>
    <p:sldId id="265" r:id="rId38"/>
    <p:sldId id="329" r:id="rId39"/>
    <p:sldId id="436" r:id="rId40"/>
    <p:sldId id="330" r:id="rId41"/>
    <p:sldId id="339" r:id="rId42"/>
    <p:sldId id="337" r:id="rId43"/>
    <p:sldId id="338" r:id="rId44"/>
    <p:sldId id="445" r:id="rId45"/>
    <p:sldId id="340" r:id="rId46"/>
    <p:sldId id="344" r:id="rId47"/>
    <p:sldId id="297" r:id="rId48"/>
    <p:sldId id="286" r:id="rId49"/>
    <p:sldId id="283" r:id="rId50"/>
    <p:sldId id="292" r:id="rId51"/>
    <p:sldId id="345" r:id="rId52"/>
    <p:sldId id="354" r:id="rId53"/>
    <p:sldId id="346" r:id="rId54"/>
    <p:sldId id="357" r:id="rId55"/>
    <p:sldId id="355" r:id="rId56"/>
    <p:sldId id="360" r:id="rId57"/>
    <p:sldId id="452" r:id="rId58"/>
    <p:sldId id="358" r:id="rId59"/>
    <p:sldId id="446" r:id="rId60"/>
    <p:sldId id="280" r:id="rId61"/>
    <p:sldId id="284" r:id="rId62"/>
    <p:sldId id="447" r:id="rId63"/>
    <p:sldId id="342" r:id="rId64"/>
    <p:sldId id="325" r:id="rId65"/>
    <p:sldId id="326" r:id="rId66"/>
    <p:sldId id="267" r:id="rId67"/>
    <p:sldId id="431" r:id="rId68"/>
    <p:sldId id="269" r:id="rId69"/>
    <p:sldId id="270" r:id="rId70"/>
    <p:sldId id="271" r:id="rId71"/>
    <p:sldId id="273" r:id="rId72"/>
    <p:sldId id="272" r:id="rId73"/>
    <p:sldId id="432" r:id="rId74"/>
    <p:sldId id="348" r:id="rId75"/>
    <p:sldId id="361" r:id="rId76"/>
    <p:sldId id="437" r:id="rId77"/>
    <p:sldId id="274" r:id="rId78"/>
    <p:sldId id="312" r:id="rId79"/>
    <p:sldId id="362" r:id="rId8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08"/>
    <p:restoredTop sz="83020"/>
  </p:normalViewPr>
  <p:slideViewPr>
    <p:cSldViewPr snapToGrid="0" snapToObjects="1">
      <p:cViewPr varScale="1">
        <p:scale>
          <a:sx n="90" d="100"/>
          <a:sy n="90" d="100"/>
        </p:scale>
        <p:origin x="96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7560D5-6EB2-3B4E-B1B0-3A8E900BB8D0}" type="datetimeFigureOut">
              <a:rPr lang="en-US" smtClean="0"/>
              <a:t>4/27/21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85925-316D-574E-B624-7DB08D59B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03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imple_linear_regression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ncbi.nlm.nih.gov/pmc/articles/PMC4012219/#__sec1title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imple_linear_regression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ncbi.nlm.nih.gov/pmc/articles/PMC4012219/#__sec1title" TargetMode="Externa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imple_linear_regression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ncbi.nlm.nih.gov/pmc/articles/PMC4012219/#__sec1title" TargetMode="Externa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imple_linear_regressio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ncbi.nlm.nih.gov/pmc/articles/PMC4012219/#__sec1title" TargetMode="Externa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imple_linear_regression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ncbi.nlm.nih.gov/pmc/articles/PMC4012219/#__sec1title" TargetMode="Externa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Announcements: ps3. </a:t>
            </a:r>
          </a:p>
          <a:p>
            <a:r>
              <a:rPr lang="en-US" dirty="0"/>
              <a:t>couple ppl having issues with plink taking forever</a:t>
            </a:r>
          </a:p>
          <a:p>
            <a:r>
              <a:rPr lang="en-US" dirty="0"/>
              <a:t>let me know in chat if that's happening to you</a:t>
            </a:r>
          </a:p>
          <a:p>
            <a:r>
              <a:rPr lang="en-US" dirty="0"/>
              <a:t>I will see if we can make precomputed files avail so you can finish</a:t>
            </a:r>
          </a:p>
          <a:p>
            <a:endParaRPr lang="en-US" dirty="0"/>
          </a:p>
          <a:p>
            <a:r>
              <a:rPr lang="en-US" dirty="0"/>
              <a:t>proposals due next week. can still change mind. I'll set up meetings with you. </a:t>
            </a:r>
          </a:p>
          <a:p>
            <a:r>
              <a:rPr lang="en-US" dirty="0"/>
              <a:t>Will post remaining assignments soon.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today we’ll talk mostly about this concept of heritability and how to measure it</a:t>
            </a:r>
          </a:p>
          <a:p>
            <a:r>
              <a:rPr lang="en-US" dirty="0"/>
              <a:t>Finally will talk about some GWAS topics that are important but we didn’t get a chance to cover in detail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6750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H2 for some example traits</a:t>
            </a:r>
          </a:p>
          <a:p>
            <a:r>
              <a:rPr lang="en-US" dirty="0"/>
              <a:t>Some traits, like hair color, 100% h2</a:t>
            </a:r>
          </a:p>
          <a:p>
            <a:r>
              <a:rPr lang="en-US" dirty="0"/>
              <a:t>Others like t2d h2 but also contribution from other facts</a:t>
            </a:r>
          </a:p>
          <a:p>
            <a:r>
              <a:rPr lang="en-US" dirty="0"/>
              <a:t>Note some big error bars on some of these. We’ll talk next about different ways to measure h2. different ways will give you different answers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071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Ok we now have a better definition of h2</a:t>
            </a:r>
          </a:p>
          <a:p>
            <a:r>
              <a:rPr lang="en-US" dirty="0"/>
              <a:t>Let’s look at ways we can quantify that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97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Have been *many* ways to measure h2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Arranged these on a spectrum, ranging from methods involving close relatives, to more modern methods look at unrelated samples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Talk first about these classical metrics which we tend to use as gold standards for measuring h2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 for these, we’re not actually going to need to use any genetics data!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471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classical way is by comparing children to their parents</a:t>
            </a:r>
          </a:p>
          <a:p>
            <a:endParaRPr lang="en-US" dirty="0"/>
          </a:p>
          <a:p>
            <a:r>
              <a:rPr lang="en-US" dirty="0"/>
              <a:t>If a trait is controlled by additive genetic factors, expect a child to be midway between parent phenotypes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022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Slope of this line is one way to measure h2</a:t>
            </a:r>
          </a:p>
          <a:p>
            <a:endParaRPr lang="en-US" dirty="0"/>
          </a:p>
          <a:p>
            <a:r>
              <a:rPr lang="en-US" dirty="0"/>
              <a:t>What are limitations?</a:t>
            </a:r>
          </a:p>
          <a:p>
            <a:endParaRPr lang="en-US" dirty="0"/>
          </a:p>
          <a:p>
            <a:r>
              <a:rPr lang="en-US" dirty="0"/>
              <a:t>Shared environment. E.g. diet similar to your parents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414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314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7393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457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all genetic and no environment, all correlation between MZ twins due to genetics. MZ twins should be twice as correlated as DZ twins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2909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technique has been used for more than 50 years to measure heritability of many different traits</a:t>
            </a:r>
          </a:p>
          <a:p>
            <a:r>
              <a:rPr lang="en-US" dirty="0"/>
              <a:t>Pointer to a study that performed a meta-analysis of past studies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523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Been talking about going from genotype to phenotype</a:t>
            </a:r>
          </a:p>
          <a:p>
            <a:r>
              <a:rPr lang="en-US" dirty="0"/>
              <a:t>We’ve been assuming that there was a contribution from genetics to all of these traits in the first place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363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Overstimate</a:t>
            </a:r>
            <a:r>
              <a:rPr lang="en-US" dirty="0"/>
              <a:t>: MZ twins share more environment. E.g. in utero. Treated differently. </a:t>
            </a:r>
            <a:r>
              <a:rPr lang="en-US" dirty="0" err="1"/>
              <a:t>Overest</a:t>
            </a:r>
            <a:r>
              <a:rPr lang="en-US" dirty="0"/>
              <a:t> their corr. Cause to overestimate h2</a:t>
            </a:r>
          </a:p>
          <a:p>
            <a:endParaRPr lang="en-US" dirty="0"/>
          </a:p>
          <a:p>
            <a:r>
              <a:rPr lang="en-US" dirty="0"/>
              <a:t>Not sure how to underestimate?</a:t>
            </a:r>
          </a:p>
          <a:p>
            <a:endParaRPr lang="en-US" dirty="0"/>
          </a:p>
          <a:p>
            <a:r>
              <a:rPr lang="en-US" dirty="0"/>
              <a:t>In all these cases assuming additive contribution. and polygenic contribution. Won’t work for traits controlled by e.g. recessive vs. dominant pattern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935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212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https://en.wikipedia.org/wiki/Simple_linear_regression</a:t>
            </a:r>
            <a:endParaRPr lang="en-US" dirty="0"/>
          </a:p>
          <a:p>
            <a:r>
              <a:rPr lang="en-US" dirty="0">
                <a:hlinkClick r:id="rId4"/>
              </a:rPr>
              <a:t>https://www.ncbi.nlm.nih.gov/pmc/articles/PMC4012219/#__sec1title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970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https://en.wikipedia.org/wiki/Simple_linear_regression</a:t>
            </a:r>
            <a:endParaRPr lang="en-US" dirty="0"/>
          </a:p>
          <a:p>
            <a:r>
              <a:rPr lang="en-US" dirty="0">
                <a:hlinkClick r:id="rId4"/>
              </a:rPr>
              <a:t>https://www.ncbi.nlm.nih.gov/pmc/articles/PMC4012219/#__sec1title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395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https://en.wikipedia.org/wiki/Simple_linear_regression</a:t>
            </a:r>
            <a:endParaRPr lang="en-US" dirty="0"/>
          </a:p>
          <a:p>
            <a:r>
              <a:rPr lang="en-US" dirty="0">
                <a:hlinkClick r:id="rId4"/>
              </a:rPr>
              <a:t>https://www.ncbi.nlm.nih.gov/pmc/articles/PMC4012219/#__sec1title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229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https://en.wikipedia.org/wiki/Simple_linear_regression</a:t>
            </a:r>
            <a:endParaRPr lang="en-US" dirty="0"/>
          </a:p>
          <a:p>
            <a:r>
              <a:rPr lang="en-US" dirty="0">
                <a:hlinkClick r:id="rId4"/>
              </a:rPr>
              <a:t>https://www.ncbi.nlm.nih.gov/pmc/articles/PMC4012219/#__sec1title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624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https://en.wikipedia.org/wiki/Simple_linear_regression</a:t>
            </a:r>
            <a:endParaRPr lang="en-US" dirty="0"/>
          </a:p>
          <a:p>
            <a:r>
              <a:rPr lang="en-US" dirty="0">
                <a:hlinkClick r:id="rId4"/>
              </a:rPr>
              <a:t>https://www.ncbi.nlm.nih.gov/pmc/articles/PMC4012219/#__sec1title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780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TODO: twin studies, </a:t>
            </a:r>
            <a:r>
              <a:rPr lang="en-US" dirty="0" err="1"/>
              <a:t>midparent</a:t>
            </a:r>
            <a:r>
              <a:rPr lang="en-US" dirty="0"/>
              <a:t>, </a:t>
            </a:r>
            <a:r>
              <a:rPr lang="en-US" dirty="0" err="1"/>
              <a:t>Haseman-elston</a:t>
            </a:r>
            <a:r>
              <a:rPr lang="en-US" dirty="0"/>
              <a:t> regression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661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we go on to the next ones, let’s take a detour to relate this back to </a:t>
            </a:r>
            <a:r>
              <a:rPr lang="en-US" dirty="0" err="1"/>
              <a:t>gwas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619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34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we know genetics isn’t everything</a:t>
            </a:r>
          </a:p>
          <a:p>
            <a:r>
              <a:rPr lang="en-US" dirty="0"/>
              <a:t>This is the classic problem of nature vs. nurture</a:t>
            </a:r>
          </a:p>
          <a:p>
            <a:r>
              <a:rPr lang="en-US" dirty="0"/>
              <a:t>We know many traits, including many diseases, can result from a combination of genetics, but also from everything else</a:t>
            </a:r>
          </a:p>
          <a:p>
            <a:r>
              <a:rPr lang="en-US" dirty="0"/>
              <a:t>We lump everything else into environment. This could many mean things: diet, where you live, who you interact with socially, exercise, and more</a:t>
            </a:r>
          </a:p>
          <a:p>
            <a:endParaRPr lang="en-US" dirty="0"/>
          </a:p>
          <a:p>
            <a:r>
              <a:rPr lang="en-US" dirty="0"/>
              <a:t>The question we’ll ask today is can we use our genetics knowledge as tools to quantify the genetic contribution to each of these traits?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180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 </a:t>
            </a:r>
          </a:p>
          <a:p>
            <a:r>
              <a:rPr lang="en-US" dirty="0"/>
              <a:t>Don’t get causal variant itself</a:t>
            </a:r>
          </a:p>
          <a:p>
            <a:r>
              <a:rPr lang="en-US" dirty="0"/>
              <a:t>Find possible genes</a:t>
            </a:r>
          </a:p>
          <a:p>
            <a:r>
              <a:rPr lang="en-US" dirty="0"/>
              <a:t>More on interpretation later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5715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538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011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TODO: twin studies, </a:t>
            </a:r>
            <a:r>
              <a:rPr lang="en-US" dirty="0" err="1"/>
              <a:t>midparent</a:t>
            </a:r>
            <a:r>
              <a:rPr lang="en-US" dirty="0"/>
              <a:t>, </a:t>
            </a:r>
            <a:r>
              <a:rPr lang="en-US" dirty="0" err="1"/>
              <a:t>Haseman-elston</a:t>
            </a:r>
            <a:r>
              <a:rPr lang="en-US" dirty="0"/>
              <a:t> regression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4748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TODO: twin studies, </a:t>
            </a:r>
            <a:r>
              <a:rPr lang="en-US" dirty="0" err="1"/>
              <a:t>midparent</a:t>
            </a:r>
            <a:r>
              <a:rPr lang="en-US" dirty="0"/>
              <a:t>, </a:t>
            </a:r>
            <a:r>
              <a:rPr lang="en-US" dirty="0" err="1"/>
              <a:t>Haseman-elston</a:t>
            </a:r>
            <a:r>
              <a:rPr lang="en-US" dirty="0"/>
              <a:t> regression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8830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9050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TODO: twin studies, </a:t>
            </a:r>
            <a:r>
              <a:rPr lang="en-US" dirty="0" err="1"/>
              <a:t>midparent</a:t>
            </a:r>
            <a:r>
              <a:rPr lang="en-US" dirty="0"/>
              <a:t>, </a:t>
            </a:r>
            <a:r>
              <a:rPr lang="en-US" dirty="0" err="1"/>
              <a:t>Haseman-elston</a:t>
            </a:r>
            <a:r>
              <a:rPr lang="en-US" dirty="0"/>
              <a:t> regression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308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3737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TODO: twin studies, </a:t>
            </a:r>
            <a:r>
              <a:rPr lang="en-US" dirty="0" err="1"/>
              <a:t>midparent</a:t>
            </a:r>
            <a:r>
              <a:rPr lang="en-US" dirty="0"/>
              <a:t>, </a:t>
            </a:r>
            <a:r>
              <a:rPr lang="en-US" dirty="0" err="1"/>
              <a:t>Haseman-elston</a:t>
            </a:r>
            <a:r>
              <a:rPr lang="en-US" dirty="0"/>
              <a:t> regression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4788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TODO: twin studies, </a:t>
            </a:r>
            <a:r>
              <a:rPr lang="en-US" dirty="0" err="1"/>
              <a:t>midparent</a:t>
            </a:r>
            <a:r>
              <a:rPr lang="en-US" dirty="0"/>
              <a:t>, </a:t>
            </a:r>
            <a:r>
              <a:rPr lang="en-US" dirty="0" err="1"/>
              <a:t>Haseman-elston</a:t>
            </a:r>
            <a:r>
              <a:rPr lang="en-US" dirty="0"/>
              <a:t> regression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01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we do that, first back up and talk more precisely about what it means for a trait to be heritable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171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6085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997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82139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653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13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32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47527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sample size vs. schizophrenia</a:t>
            </a:r>
          </a:p>
          <a:p>
            <a:r>
              <a:rPr lang="en-US" dirty="0"/>
              <a:t>Effect size power plot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9B097-DA79-EC41-AEBF-88809D810174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08885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sample size vs. schizophrenia</a:t>
            </a:r>
          </a:p>
          <a:p>
            <a:r>
              <a:rPr lang="en-US" dirty="0"/>
              <a:t>Effect size power plot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9B097-DA79-EC41-AEBF-88809D810174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2151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Variants not well tagged by </a:t>
            </a:r>
            <a:r>
              <a:rPr lang="en-US" dirty="0" err="1"/>
              <a:t>snps</a:t>
            </a:r>
            <a:r>
              <a:rPr lang="en-US" dirty="0"/>
              <a:t>! C4 schizophrenia paper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9B097-DA79-EC41-AEBF-88809D810174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67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H2 is a very ancient concept</a:t>
            </a:r>
          </a:p>
          <a:p>
            <a:r>
              <a:rPr lang="en-US" dirty="0"/>
              <a:t>Describes this idea that offspring tend to look like their parents</a:t>
            </a:r>
          </a:p>
          <a:p>
            <a:r>
              <a:rPr lang="en-US" dirty="0"/>
              <a:t>In fact, people were thinking about this concept 1000s of years ago. Here is Aristotle’s 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4806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69050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6329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43814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69497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08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let’s see how we can define h2</a:t>
            </a:r>
          </a:p>
          <a:p>
            <a:r>
              <a:rPr lang="en-US" dirty="0"/>
              <a:t>think of phenotype as the sum of effects of genetics and environment</a:t>
            </a:r>
          </a:p>
          <a:p>
            <a:endParaRPr lang="en-US" dirty="0"/>
          </a:p>
          <a:p>
            <a:r>
              <a:rPr lang="en-US" dirty="0"/>
              <a:t>When we’re talking about h2, primarily interested in variance in a population</a:t>
            </a:r>
          </a:p>
          <a:p>
            <a:r>
              <a:rPr lang="en-US" dirty="0"/>
              <a:t>If we were studying height, and everyone had exactly the same height, not very interesting</a:t>
            </a:r>
          </a:p>
          <a:p>
            <a:r>
              <a:rPr lang="en-US" dirty="0"/>
              <a:t>Generally, we’re not as interested in predicting the absolute value of someone’s height as we are in explaining variability in the population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32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let’s see how we can define h2</a:t>
            </a:r>
          </a:p>
          <a:p>
            <a:r>
              <a:rPr lang="en-US" dirty="0"/>
              <a:t>think of phenotype as the sum of effects of genetics and environment</a:t>
            </a:r>
          </a:p>
          <a:p>
            <a:endParaRPr lang="en-US" dirty="0"/>
          </a:p>
          <a:p>
            <a:r>
              <a:rPr lang="en-US" dirty="0"/>
              <a:t>When we’re talking about h2, primarily interested in variance in a population</a:t>
            </a:r>
          </a:p>
          <a:p>
            <a:r>
              <a:rPr lang="en-US" dirty="0"/>
              <a:t>If we were studying height, and everyone had exactly the same height, not very interesting</a:t>
            </a:r>
          </a:p>
          <a:p>
            <a:r>
              <a:rPr lang="en-US" dirty="0"/>
              <a:t>Generally, we’re not as interested in predicting the absolute value of someone’s height as we are in explaining variability in the population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651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let’s see how we can define h2</a:t>
            </a:r>
          </a:p>
          <a:p>
            <a:r>
              <a:rPr lang="en-US" dirty="0"/>
              <a:t>think of phenotype as the sum of effects of genetics and environment</a:t>
            </a:r>
          </a:p>
          <a:p>
            <a:endParaRPr lang="en-US" dirty="0"/>
          </a:p>
          <a:p>
            <a:r>
              <a:rPr lang="en-US" dirty="0"/>
              <a:t>When we’re talking about h2, primarily interested in variance in a population</a:t>
            </a:r>
          </a:p>
          <a:p>
            <a:r>
              <a:rPr lang="en-US" dirty="0"/>
              <a:t>If we were studying height, and everyone had exactly the same height, not very interesting</a:t>
            </a:r>
          </a:p>
          <a:p>
            <a:r>
              <a:rPr lang="en-US" dirty="0"/>
              <a:t>Generally, we’re not as interested in predicting the absolute value of someone’s height as we are in explaining variability in the population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822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993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4/27/21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98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4/27/21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92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4/27/21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195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4/27/21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468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4/27/21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00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4/27/21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680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4/27/21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23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4/27/21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03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4/27/21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59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4/27/21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28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4/27/21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43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9CE87-CE99-C64F-A57D-7ADE40D57E03}" type="datetimeFigureOut">
              <a:rPr lang="en-US" smtClean="0"/>
              <a:t>4/27/21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6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npedia.com/index.php/Heritability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bi.ac.uk/gwas/" TargetMode="External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240.png"/><Relationship Id="rId7" Type="http://schemas.openxmlformats.org/officeDocument/2006/relationships/image" Target="../media/image280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260.png"/><Relationship Id="rId4" Type="http://schemas.openxmlformats.org/officeDocument/2006/relationships/image" Target="../media/image2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7" Type="http://schemas.openxmlformats.org/officeDocument/2006/relationships/image" Target="../media/image50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7" Type="http://schemas.openxmlformats.org/officeDocument/2006/relationships/image" Target="../media/image440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0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Heredity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0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0.png"/><Relationship Id="rId5" Type="http://schemas.openxmlformats.org/officeDocument/2006/relationships/image" Target="../media/image590.png"/><Relationship Id="rId4" Type="http://schemas.openxmlformats.org/officeDocument/2006/relationships/image" Target="../media/image58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tif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http://genomesunzipped.org/2010/12/estimating-heritability-using-twins.php" TargetMode="Externa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tif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6571" y="283254"/>
            <a:ext cx="8686146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Gill Sans"/>
                <a:cs typeface="Gill Sans"/>
              </a:rPr>
              <a:t>Missing heritability</a:t>
            </a:r>
          </a:p>
          <a:p>
            <a:r>
              <a:rPr lang="en-US" sz="2400" b="1" dirty="0">
                <a:latin typeface="Gill Sans"/>
                <a:cs typeface="Gill Sans"/>
              </a:rPr>
              <a:t>(04/28/21)</a:t>
            </a:r>
          </a:p>
          <a:p>
            <a:endParaRPr lang="en-US" sz="2800" b="1" dirty="0">
              <a:latin typeface="Gill Sans"/>
              <a:cs typeface="Gill Sans"/>
            </a:endParaRPr>
          </a:p>
          <a:p>
            <a:r>
              <a:rPr lang="en-US" sz="2800" b="1" dirty="0">
                <a:latin typeface="Gill Sans"/>
                <a:cs typeface="Gill Sans"/>
              </a:rPr>
              <a:t>Today’s schedule: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Heritability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Sources of the missing heritability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Overview of GWAS topics not covered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latin typeface="Gill Sans"/>
              <a:cs typeface="Gill Sans"/>
            </a:endParaRPr>
          </a:p>
          <a:p>
            <a:r>
              <a:rPr lang="en-US" sz="2800" b="1" dirty="0">
                <a:latin typeface="Gill Sans"/>
                <a:cs typeface="Gill Sans"/>
              </a:rPr>
              <a:t>Announcements: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PS3 due Friday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>
                <a:solidFill>
                  <a:srgbClr val="FF0000"/>
                </a:solidFill>
                <a:latin typeface="Gill Sans"/>
                <a:cs typeface="Gill Sans"/>
              </a:rPr>
              <a:t>Issue with plink hanging?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JC3+PS4 will be released Monday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Proposals due next Weds.</a:t>
            </a:r>
          </a:p>
        </p:txBody>
      </p:sp>
    </p:spTree>
    <p:extLst>
      <p:ext uri="{BB962C8B-B14F-4D97-AF65-F5344CB8AC3E}">
        <p14:creationId xmlns:p14="http://schemas.microsoft.com/office/powerpoint/2010/main" val="544093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7A74A8-4454-3E4E-8701-63C79FA931E2}"/>
              </a:ext>
            </a:extLst>
          </p:cNvPr>
          <p:cNvSpPr/>
          <p:nvPr/>
        </p:nvSpPr>
        <p:spPr>
          <a:xfrm>
            <a:off x="0" y="6488668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https://www.snpedia.com/index.php/Heritability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3B2398-2F94-BE49-8D12-E021A2AF9B74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Heritability of example traits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928B552-1E62-C34B-80B8-E351A2BB6AE2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3C9FCBF-B2E5-4E48-AC79-20D75F74C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00" y="1116568"/>
            <a:ext cx="3175000" cy="5372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A034EE-5D51-3E46-8CA6-8B38F9CB6D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7900" y="1147803"/>
            <a:ext cx="3225800" cy="5486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DD0C681-3EEB-F349-BAA5-94861471419F}"/>
              </a:ext>
            </a:extLst>
          </p:cNvPr>
          <p:cNvSpPr/>
          <p:nvPr/>
        </p:nvSpPr>
        <p:spPr>
          <a:xfrm>
            <a:off x="4572000" y="3899647"/>
            <a:ext cx="3603812" cy="215153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73A840-50CE-8548-9D3B-B3C9FFE0DBAA}"/>
              </a:ext>
            </a:extLst>
          </p:cNvPr>
          <p:cNvSpPr/>
          <p:nvPr/>
        </p:nvSpPr>
        <p:spPr>
          <a:xfrm>
            <a:off x="4572000" y="5029360"/>
            <a:ext cx="3603812" cy="215153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5BBE8B-B83C-784A-925C-F1AC52149684}"/>
              </a:ext>
            </a:extLst>
          </p:cNvPr>
          <p:cNvSpPr/>
          <p:nvPr/>
        </p:nvSpPr>
        <p:spPr>
          <a:xfrm>
            <a:off x="4572000" y="1310626"/>
            <a:ext cx="3603812" cy="215153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BF4708-3C4C-934B-B05C-B0859273EC17}"/>
              </a:ext>
            </a:extLst>
          </p:cNvPr>
          <p:cNvSpPr/>
          <p:nvPr/>
        </p:nvSpPr>
        <p:spPr>
          <a:xfrm>
            <a:off x="255494" y="3891003"/>
            <a:ext cx="3603812" cy="215153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29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2483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5400" dirty="0">
                <a:latin typeface="Gill Sans"/>
                <a:cs typeface="Gill Sans"/>
              </a:rPr>
              <a:t>Quantifying heritability – Part I</a:t>
            </a:r>
          </a:p>
        </p:txBody>
      </p:sp>
    </p:spTree>
    <p:extLst>
      <p:ext uri="{BB962C8B-B14F-4D97-AF65-F5344CB8AC3E}">
        <p14:creationId xmlns:p14="http://schemas.microsoft.com/office/powerpoint/2010/main" val="2588160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972C99-AC96-DE4A-BB9A-707A7EC12A8A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There are many ways to estimate h</a:t>
            </a:r>
            <a:r>
              <a:rPr lang="en-US" sz="2400" b="1" baseline="30000" dirty="0">
                <a:latin typeface="Gill Sans"/>
                <a:cs typeface="Gill Sans"/>
              </a:rPr>
              <a:t>2</a:t>
            </a:r>
            <a:r>
              <a:rPr lang="en-US" sz="2400" b="1" dirty="0">
                <a:latin typeface="Gill Sans"/>
                <a:cs typeface="Gill Sans"/>
              </a:rPr>
              <a:t>!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230619-391E-AF43-8694-799120E02564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6626B9C-3718-3E4D-B94A-8B8EC3FD803F}"/>
              </a:ext>
            </a:extLst>
          </p:cNvPr>
          <p:cNvSpPr txBox="1"/>
          <p:nvPr/>
        </p:nvSpPr>
        <p:spPr>
          <a:xfrm>
            <a:off x="370703" y="1474573"/>
            <a:ext cx="4525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(and they won’t always give the same results!)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7E664B-A91E-A54E-82FE-2DB80C7D0B5C}"/>
              </a:ext>
            </a:extLst>
          </p:cNvPr>
          <p:cNvSpPr txBox="1"/>
          <p:nvPr/>
        </p:nvSpPr>
        <p:spPr>
          <a:xfrm>
            <a:off x="1614617" y="2499843"/>
            <a:ext cx="385445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Gill Sans MT" panose="020B0502020104020203" pitchFamily="34" charset="77"/>
              </a:rPr>
              <a:t>Midparent</a:t>
            </a:r>
            <a:r>
              <a:rPr lang="en-US" sz="2400" dirty="0">
                <a:latin typeface="Gill Sans MT" panose="020B0502020104020203" pitchFamily="34" charset="77"/>
              </a:rPr>
              <a:t> method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Twin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Gill Sans MT" panose="020B0502020104020203" pitchFamily="34" charset="77"/>
              </a:rPr>
              <a:t>Haseman-Elston</a:t>
            </a:r>
            <a:r>
              <a:rPr lang="en-US" sz="2400" dirty="0">
                <a:latin typeface="Gill Sans MT" panose="020B0502020104020203" pitchFamily="34" charset="77"/>
              </a:rPr>
              <a:t> regression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Linear mixed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LD-score regression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0BDBFD0-1227-EE46-A2C6-448A1FDDAE79}"/>
              </a:ext>
            </a:extLst>
          </p:cNvPr>
          <p:cNvCxnSpPr/>
          <p:nvPr/>
        </p:nvCxnSpPr>
        <p:spPr>
          <a:xfrm>
            <a:off x="5815914" y="2244811"/>
            <a:ext cx="0" cy="25248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4850662B-F6AC-AB4C-8941-2633EBECB3E7}"/>
              </a:ext>
            </a:extLst>
          </p:cNvPr>
          <p:cNvSpPr/>
          <p:nvPr/>
        </p:nvSpPr>
        <p:spPr>
          <a:xfrm>
            <a:off x="5926987" y="2609505"/>
            <a:ext cx="15588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Close relatives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B42CC7-341B-ED43-90F4-23414C4EF3E5}"/>
              </a:ext>
            </a:extLst>
          </p:cNvPr>
          <p:cNvSpPr/>
          <p:nvPr/>
        </p:nvSpPr>
        <p:spPr>
          <a:xfrm>
            <a:off x="5926987" y="4585042"/>
            <a:ext cx="1908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Unrelated samples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70378E-DF28-4E44-9A22-99FAEF37F0D0}"/>
              </a:ext>
            </a:extLst>
          </p:cNvPr>
          <p:cNvSpPr/>
          <p:nvPr/>
        </p:nvSpPr>
        <p:spPr>
          <a:xfrm>
            <a:off x="1556951" y="2499843"/>
            <a:ext cx="3912119" cy="11659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E90477-DF4E-164D-ADED-7221ADFD40E7}"/>
              </a:ext>
            </a:extLst>
          </p:cNvPr>
          <p:cNvSpPr txBox="1"/>
          <p:nvPr/>
        </p:nvSpPr>
        <p:spPr>
          <a:xfrm>
            <a:off x="809315" y="2898174"/>
            <a:ext cx="694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Part 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4A41D0-BA9C-C541-94B9-33C90EA55361}"/>
              </a:ext>
            </a:extLst>
          </p:cNvPr>
          <p:cNvSpPr txBox="1"/>
          <p:nvPr/>
        </p:nvSpPr>
        <p:spPr>
          <a:xfrm>
            <a:off x="240074" y="5451281"/>
            <a:ext cx="4919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Note: we won’t actually need any genetic data for this first two techniques!</a:t>
            </a:r>
          </a:p>
        </p:txBody>
      </p:sp>
    </p:spTree>
    <p:extLst>
      <p:ext uri="{BB962C8B-B14F-4D97-AF65-F5344CB8AC3E}">
        <p14:creationId xmlns:p14="http://schemas.microsoft.com/office/powerpoint/2010/main" val="21304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3B2398-2F94-BE49-8D12-E021A2AF9B74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Measuring h</a:t>
            </a:r>
            <a:r>
              <a:rPr lang="en-US" sz="2400" b="1" baseline="30000" dirty="0">
                <a:latin typeface="Gill Sans"/>
                <a:cs typeface="Gill Sans"/>
              </a:rPr>
              <a:t>2</a:t>
            </a:r>
            <a:r>
              <a:rPr lang="en-US" sz="2400" b="1" dirty="0">
                <a:latin typeface="Gill Sans"/>
                <a:cs typeface="Gill Sans"/>
              </a:rPr>
              <a:t> – </a:t>
            </a:r>
            <a:r>
              <a:rPr lang="en-US" sz="2400" b="1" dirty="0" err="1">
                <a:latin typeface="Gill Sans"/>
                <a:cs typeface="Gill Sans"/>
              </a:rPr>
              <a:t>midparent</a:t>
            </a:r>
            <a:r>
              <a:rPr lang="en-US" sz="2400" b="1" dirty="0">
                <a:latin typeface="Gill Sans"/>
                <a:cs typeface="Gill Sans"/>
              </a:rPr>
              <a:t> regression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928B552-1E62-C34B-80B8-E351A2BB6AE2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CC170BB8-2B97-2249-9198-540E4828E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872" y="1512051"/>
            <a:ext cx="397805" cy="8542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4E54BC-CBA4-4646-B778-1A73CB22C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0014" y="1517074"/>
            <a:ext cx="294428" cy="83007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42FF91B-4499-3D4C-AB16-0D2EDDD52164}"/>
              </a:ext>
            </a:extLst>
          </p:cNvPr>
          <p:cNvCxnSpPr>
            <a:stCxn id="13" idx="3"/>
            <a:endCxn id="14" idx="1"/>
          </p:cNvCxnSpPr>
          <p:nvPr/>
        </p:nvCxnSpPr>
        <p:spPr>
          <a:xfrm flipV="1">
            <a:off x="1874677" y="1932112"/>
            <a:ext cx="615338" cy="705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F705641-CF4C-FC46-9164-667B8F9A8A7A}"/>
              </a:ext>
            </a:extLst>
          </p:cNvPr>
          <p:cNvCxnSpPr/>
          <p:nvPr/>
        </p:nvCxnSpPr>
        <p:spPr>
          <a:xfrm>
            <a:off x="2175156" y="1939167"/>
            <a:ext cx="0" cy="579687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C3B4871C-E053-5D40-BAA9-2615F7D0842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76254" y="2574767"/>
            <a:ext cx="397805" cy="85423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219A475-97C7-B542-B831-5657C4DEA651}"/>
                  </a:ext>
                </a:extLst>
              </p:cNvPr>
              <p:cNvSpPr txBox="1"/>
              <p:nvPr/>
            </p:nvSpPr>
            <p:spPr>
              <a:xfrm>
                <a:off x="1727349" y="3484913"/>
                <a:ext cx="90999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𝑐h𝑖𝑙𝑑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219A475-97C7-B542-B831-5657C4DEA6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349" y="3484913"/>
                <a:ext cx="909993" cy="430887"/>
              </a:xfrm>
              <a:prstGeom prst="rect">
                <a:avLst/>
              </a:prstGeom>
              <a:blipFill>
                <a:blip r:embed="rId5"/>
                <a:stretch>
                  <a:fillRect l="-8219" r="-2740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68CDEAA-068F-2948-8B37-35A850993747}"/>
                  </a:ext>
                </a:extLst>
              </p:cNvPr>
              <p:cNvSpPr txBox="1"/>
              <p:nvPr/>
            </p:nvSpPr>
            <p:spPr>
              <a:xfrm>
                <a:off x="874130" y="1620254"/>
                <a:ext cx="50385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68CDEAA-068F-2948-8B37-35A850993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130" y="1620254"/>
                <a:ext cx="503856" cy="430887"/>
              </a:xfrm>
              <a:prstGeom prst="rect">
                <a:avLst/>
              </a:prstGeom>
              <a:blipFill>
                <a:blip r:embed="rId6"/>
                <a:stretch>
                  <a:fillRect l="-14634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B1D4C7B-B84C-D444-BBB1-B312780E24ED}"/>
                  </a:ext>
                </a:extLst>
              </p:cNvPr>
              <p:cNvSpPr txBox="1"/>
              <p:nvPr/>
            </p:nvSpPr>
            <p:spPr>
              <a:xfrm>
                <a:off x="2895923" y="1620254"/>
                <a:ext cx="396519" cy="4653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B1D4C7B-B84C-D444-BBB1-B312780E24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923" y="1620254"/>
                <a:ext cx="396519" cy="465384"/>
              </a:xfrm>
              <a:prstGeom prst="rect">
                <a:avLst/>
              </a:prstGeom>
              <a:blipFill>
                <a:blip r:embed="rId7"/>
                <a:stretch>
                  <a:fillRect l="-21875" r="-12500" b="-2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825D015-E7FF-E843-8B45-1EF65A427BDC}"/>
                  </a:ext>
                </a:extLst>
              </p:cNvPr>
              <p:cNvSpPr txBox="1"/>
              <p:nvPr/>
            </p:nvSpPr>
            <p:spPr>
              <a:xfrm>
                <a:off x="4010097" y="2366284"/>
                <a:ext cx="3437030" cy="8161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𝑐h𝑖𝑙𝑑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825D015-E7FF-E843-8B45-1EF65A427B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0097" y="2366284"/>
                <a:ext cx="3437030" cy="816121"/>
              </a:xfrm>
              <a:prstGeom prst="rect">
                <a:avLst/>
              </a:prstGeom>
              <a:blipFill>
                <a:blip r:embed="rId8"/>
                <a:stretch>
                  <a:fillRect l="-1838" t="-1538" r="-368" b="-1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3FF2EF27-33D1-0742-BA4A-43C2129FC4C4}"/>
              </a:ext>
            </a:extLst>
          </p:cNvPr>
          <p:cNvSpPr/>
          <p:nvPr/>
        </p:nvSpPr>
        <p:spPr>
          <a:xfrm>
            <a:off x="5580529" y="2229010"/>
            <a:ext cx="1210236" cy="1092414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7FB7CC7-9CE0-9248-B515-CDEA13DAAD85}"/>
              </a:ext>
            </a:extLst>
          </p:cNvPr>
          <p:cNvSpPr/>
          <p:nvPr/>
        </p:nvSpPr>
        <p:spPr>
          <a:xfrm>
            <a:off x="5461362" y="1835697"/>
            <a:ext cx="1329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“</a:t>
            </a:r>
            <a:r>
              <a:rPr lang="en-US" dirty="0" err="1">
                <a:latin typeface="Gill Sans MT" panose="020B0502020104020203" pitchFamily="34" charset="77"/>
              </a:rPr>
              <a:t>midparent</a:t>
            </a:r>
            <a:r>
              <a:rPr lang="en-US" dirty="0">
                <a:latin typeface="Gill Sans MT" panose="020B0502020104020203" pitchFamily="34" charset="77"/>
              </a:rPr>
              <a:t>”</a:t>
            </a:r>
            <a:endParaRPr lang="en-US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55203D9-2C0D-4A44-A00E-DB6E52C8A980}"/>
              </a:ext>
            </a:extLst>
          </p:cNvPr>
          <p:cNvCxnSpPr/>
          <p:nvPr/>
        </p:nvCxnSpPr>
        <p:spPr>
          <a:xfrm flipV="1">
            <a:off x="5217459" y="3182405"/>
            <a:ext cx="147917" cy="9996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5183487-E518-704F-8146-99E261997D0D}"/>
                  </a:ext>
                </a:extLst>
              </p:cNvPr>
              <p:cNvSpPr txBox="1"/>
              <p:nvPr/>
            </p:nvSpPr>
            <p:spPr>
              <a:xfrm>
                <a:off x="2543802" y="4374208"/>
                <a:ext cx="598356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Gill Sans MT" panose="020B0502020104020203" pitchFamily="34" charset="77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000" dirty="0">
                    <a:latin typeface="Gill Sans MT" panose="020B0502020104020203" pitchFamily="34" charset="77"/>
                  </a:rPr>
                  <a:t>=0, child phenotype not explained by parents</a:t>
                </a:r>
              </a:p>
              <a:p>
                <a:r>
                  <a:rPr lang="en-US" sz="2000" dirty="0">
                    <a:latin typeface="Gill Sans MT" panose="020B0502020104020203" pitchFamily="34" charset="77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000" dirty="0">
                    <a:latin typeface="Gill Sans MT" panose="020B0502020104020203" pitchFamily="34" charset="77"/>
                  </a:rPr>
                  <a:t>=1, child phenotype completely explained by parents</a:t>
                </a: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5183487-E518-704F-8146-99E261997D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3802" y="4374208"/>
                <a:ext cx="5983561" cy="707886"/>
              </a:xfrm>
              <a:prstGeom prst="rect">
                <a:avLst/>
              </a:prstGeom>
              <a:blipFill>
                <a:blip r:embed="rId9"/>
                <a:stretch>
                  <a:fillRect l="-1059" t="-5263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927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" grpId="0" animBg="1"/>
      <p:bldP spid="26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3B2398-2F94-BE49-8D12-E021A2AF9B74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Measuring h</a:t>
            </a:r>
            <a:r>
              <a:rPr lang="en-US" sz="2400" b="1" baseline="30000" dirty="0">
                <a:latin typeface="Gill Sans"/>
                <a:cs typeface="Gill Sans"/>
              </a:rPr>
              <a:t>2</a:t>
            </a:r>
            <a:r>
              <a:rPr lang="en-US" sz="2400" b="1" dirty="0">
                <a:latin typeface="Gill Sans"/>
                <a:cs typeface="Gill Sans"/>
              </a:rPr>
              <a:t> - </a:t>
            </a:r>
            <a:r>
              <a:rPr lang="en-US" sz="2400" b="1" dirty="0" err="1">
                <a:latin typeface="Gill Sans"/>
                <a:cs typeface="Gill Sans"/>
              </a:rPr>
              <a:t>midparent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928B552-1E62-C34B-80B8-E351A2BB6AE2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55128CE-CDAB-2841-8AC9-DA867AEE10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159" b="37443"/>
          <a:stretch/>
        </p:blipFill>
        <p:spPr>
          <a:xfrm>
            <a:off x="77915" y="2552195"/>
            <a:ext cx="9066085" cy="29158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B236BF-BAA7-1649-B818-682C4C8575AF}"/>
              </a:ext>
            </a:extLst>
          </p:cNvPr>
          <p:cNvSpPr txBox="1"/>
          <p:nvPr/>
        </p:nvSpPr>
        <p:spPr>
          <a:xfrm>
            <a:off x="3954164" y="5565907"/>
            <a:ext cx="5082746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A lot of environmental factors shared between parents and child. Likely overestimates h</a:t>
            </a:r>
            <a:r>
              <a:rPr lang="en-US" sz="2400" baseline="30000" dirty="0">
                <a:latin typeface="Gill Sans MT" panose="020B0502020104020203" pitchFamily="34" charset="77"/>
              </a:rPr>
              <a:t>2</a:t>
            </a:r>
            <a:r>
              <a:rPr lang="en-US" sz="2400" dirty="0">
                <a:latin typeface="Gill Sans MT" panose="020B0502020104020203" pitchFamily="34" charset="77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04EE7C4-45AE-D046-9CC5-5F00C394C7B5}"/>
                  </a:ext>
                </a:extLst>
              </p:cNvPr>
              <p:cNvSpPr txBox="1"/>
              <p:nvPr/>
            </p:nvSpPr>
            <p:spPr>
              <a:xfrm>
                <a:off x="3124263" y="1281284"/>
                <a:ext cx="289547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𝑐h𝑖𝑙𝑑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𝛽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𝑚𝑖𝑑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04EE7C4-45AE-D046-9CC5-5F00C394C7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63" y="1281284"/>
                <a:ext cx="2895473" cy="430887"/>
              </a:xfrm>
              <a:prstGeom prst="rect">
                <a:avLst/>
              </a:prstGeom>
              <a:blipFill>
                <a:blip r:embed="rId4"/>
                <a:stretch>
                  <a:fillRect l="-2183" r="-437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F6D4645F-3A97-C243-87FE-74F4DB454694}"/>
              </a:ext>
            </a:extLst>
          </p:cNvPr>
          <p:cNvSpPr/>
          <p:nvPr/>
        </p:nvSpPr>
        <p:spPr>
          <a:xfrm>
            <a:off x="4394200" y="1281284"/>
            <a:ext cx="342900" cy="5729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6623CB-C8E5-D24F-94E0-402AB3875F09}"/>
              </a:ext>
            </a:extLst>
          </p:cNvPr>
          <p:cNvSpPr txBox="1"/>
          <p:nvPr/>
        </p:nvSpPr>
        <p:spPr>
          <a:xfrm>
            <a:off x="4419600" y="1947517"/>
            <a:ext cx="2832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One estimate of heritability!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EE5DEE-1BF2-FF45-BB06-0C6D640B31F9}"/>
              </a:ext>
            </a:extLst>
          </p:cNvPr>
          <p:cNvSpPr txBox="1"/>
          <p:nvPr/>
        </p:nvSpPr>
        <p:spPr>
          <a:xfrm>
            <a:off x="564776" y="5854700"/>
            <a:ext cx="1904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Gill Sans MT" panose="020B0502020104020203" pitchFamily="34" charset="77"/>
              </a:rPr>
              <a:t>Limitations?</a:t>
            </a:r>
          </a:p>
        </p:txBody>
      </p:sp>
    </p:spTree>
    <p:extLst>
      <p:ext uri="{BB962C8B-B14F-4D97-AF65-F5344CB8AC3E}">
        <p14:creationId xmlns:p14="http://schemas.microsoft.com/office/powerpoint/2010/main" val="180148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3B2398-2F94-BE49-8D12-E021A2AF9B74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Measuring h</a:t>
            </a:r>
            <a:r>
              <a:rPr lang="en-US" sz="2400" b="1" baseline="30000" dirty="0">
                <a:latin typeface="Gill Sans"/>
                <a:cs typeface="Gill Sans"/>
              </a:rPr>
              <a:t>2</a:t>
            </a:r>
            <a:r>
              <a:rPr lang="en-US" sz="2400" b="1" dirty="0">
                <a:latin typeface="Gill Sans"/>
                <a:cs typeface="Gill Sans"/>
              </a:rPr>
              <a:t> – twin studies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928B552-1E62-C34B-80B8-E351A2BB6AE2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3194C67C-41DA-F145-A825-B9B2EFC0D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687" y="1647359"/>
            <a:ext cx="397805" cy="85423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C1D6F5C-93DF-5B44-997F-7A0E07129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6829" y="1652382"/>
            <a:ext cx="294428" cy="830075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6061EDB-AC36-BD48-A455-3B7EED4BE375}"/>
              </a:ext>
            </a:extLst>
          </p:cNvPr>
          <p:cNvCxnSpPr>
            <a:stCxn id="25" idx="3"/>
            <a:endCxn id="26" idx="1"/>
          </p:cNvCxnSpPr>
          <p:nvPr/>
        </p:nvCxnSpPr>
        <p:spPr>
          <a:xfrm flipV="1">
            <a:off x="2081492" y="2067420"/>
            <a:ext cx="615338" cy="705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232B60D-561F-BD4A-8212-D69D69614421}"/>
              </a:ext>
            </a:extLst>
          </p:cNvPr>
          <p:cNvCxnSpPr/>
          <p:nvPr/>
        </p:nvCxnSpPr>
        <p:spPr>
          <a:xfrm>
            <a:off x="2381971" y="2074475"/>
            <a:ext cx="0" cy="579687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691F2522-E5A0-784D-A0B7-94BE08ECC17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83686" y="2916630"/>
            <a:ext cx="397805" cy="85423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A77D824-2D8F-A94D-9B38-70D09D47033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25119" y="2897495"/>
            <a:ext cx="397805" cy="854233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057DE40-FD07-9A49-B968-3B1A0BAAEF52}"/>
              </a:ext>
            </a:extLst>
          </p:cNvPr>
          <p:cNvCxnSpPr>
            <a:cxnSpLocks/>
            <a:endCxn id="32" idx="0"/>
          </p:cNvCxnSpPr>
          <p:nvPr/>
        </p:nvCxnSpPr>
        <p:spPr>
          <a:xfrm>
            <a:off x="2375898" y="2635027"/>
            <a:ext cx="548124" cy="26246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F461AC6-81FC-EC42-9538-1708157A7E97}"/>
              </a:ext>
            </a:extLst>
          </p:cNvPr>
          <p:cNvCxnSpPr>
            <a:cxnSpLocks/>
            <a:endCxn id="29" idx="0"/>
          </p:cNvCxnSpPr>
          <p:nvPr/>
        </p:nvCxnSpPr>
        <p:spPr>
          <a:xfrm flipH="1">
            <a:off x="1882589" y="2654162"/>
            <a:ext cx="493310" cy="26246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A4AF21C-3E70-3A41-B544-0E69CB19F50B}"/>
              </a:ext>
            </a:extLst>
          </p:cNvPr>
          <p:cNvCxnSpPr>
            <a:cxnSpLocks/>
          </p:cNvCxnSpPr>
          <p:nvPr/>
        </p:nvCxnSpPr>
        <p:spPr>
          <a:xfrm flipV="1">
            <a:off x="2129244" y="2792451"/>
            <a:ext cx="567585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817E536E-9FDF-B544-A734-B915F62A9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940" y="1613835"/>
            <a:ext cx="397805" cy="85423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A3DF70D-3FA6-884A-B2E8-17D49B01B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8082" y="1618858"/>
            <a:ext cx="294428" cy="830075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C92E678-FFAF-1E4D-AD76-7FEA5930D92C}"/>
              </a:ext>
            </a:extLst>
          </p:cNvPr>
          <p:cNvCxnSpPr>
            <a:stCxn id="38" idx="3"/>
            <a:endCxn id="39" idx="1"/>
          </p:cNvCxnSpPr>
          <p:nvPr/>
        </p:nvCxnSpPr>
        <p:spPr>
          <a:xfrm flipV="1">
            <a:off x="6152745" y="2033896"/>
            <a:ext cx="615338" cy="705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A907935-1504-4444-8C26-AE51B797FAB2}"/>
              </a:ext>
            </a:extLst>
          </p:cNvPr>
          <p:cNvCxnSpPr/>
          <p:nvPr/>
        </p:nvCxnSpPr>
        <p:spPr>
          <a:xfrm>
            <a:off x="6453224" y="2040951"/>
            <a:ext cx="0" cy="579687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55D07BCA-AA87-ED4E-9E37-585C866CD13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54939" y="2883106"/>
            <a:ext cx="397805" cy="85423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EAFA369-8696-1348-B7BE-CB75635A17D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96372" y="2863971"/>
            <a:ext cx="397805" cy="854233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10D416-C69F-3342-9670-56D0494BAE95}"/>
              </a:ext>
            </a:extLst>
          </p:cNvPr>
          <p:cNvCxnSpPr>
            <a:cxnSpLocks/>
            <a:endCxn id="43" idx="0"/>
          </p:cNvCxnSpPr>
          <p:nvPr/>
        </p:nvCxnSpPr>
        <p:spPr>
          <a:xfrm>
            <a:off x="6447151" y="2601503"/>
            <a:ext cx="548124" cy="26246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7EBCBC7-722F-1F4A-89DF-EA7DC5CF1BB2}"/>
              </a:ext>
            </a:extLst>
          </p:cNvPr>
          <p:cNvCxnSpPr>
            <a:cxnSpLocks/>
            <a:endCxn id="42" idx="0"/>
          </p:cNvCxnSpPr>
          <p:nvPr/>
        </p:nvCxnSpPr>
        <p:spPr>
          <a:xfrm flipH="1">
            <a:off x="5953842" y="2620638"/>
            <a:ext cx="493310" cy="26246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03F57899-F155-C240-AF6D-510FBBDEA9A7}"/>
              </a:ext>
            </a:extLst>
          </p:cNvPr>
          <p:cNvSpPr/>
          <p:nvPr/>
        </p:nvSpPr>
        <p:spPr>
          <a:xfrm>
            <a:off x="969473" y="1156642"/>
            <a:ext cx="2931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Monozygotic (identical) twins</a:t>
            </a:r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53E57DE-97DC-1843-871C-0CB4C9667798}"/>
              </a:ext>
            </a:extLst>
          </p:cNvPr>
          <p:cNvSpPr/>
          <p:nvPr/>
        </p:nvSpPr>
        <p:spPr>
          <a:xfrm>
            <a:off x="5165481" y="1138798"/>
            <a:ext cx="2625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Dizygotic (fraternal) twins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38BBA6B-B52F-434B-BCE0-90B1DF22279F}"/>
              </a:ext>
            </a:extLst>
          </p:cNvPr>
          <p:cNvSpPr txBox="1"/>
          <p:nvPr/>
        </p:nvSpPr>
        <p:spPr>
          <a:xfrm>
            <a:off x="969472" y="4561354"/>
            <a:ext cx="7660178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Idea: MZ and DZ twins share similar levels of environment</a:t>
            </a:r>
          </a:p>
          <a:p>
            <a:endParaRPr lang="en-US" sz="2400" dirty="0">
              <a:latin typeface="Gill Sans MT" panose="020B0502020104020203" pitchFamily="34" charset="77"/>
            </a:endParaRPr>
          </a:p>
          <a:p>
            <a:r>
              <a:rPr lang="en-US" sz="2400" dirty="0">
                <a:latin typeface="Gill Sans MT" panose="020B0502020104020203" pitchFamily="34" charset="77"/>
              </a:rPr>
              <a:t>But: MZ twins share more of their genome</a:t>
            </a:r>
          </a:p>
        </p:txBody>
      </p:sp>
    </p:spTree>
    <p:extLst>
      <p:ext uri="{BB962C8B-B14F-4D97-AF65-F5344CB8AC3E}">
        <p14:creationId xmlns:p14="http://schemas.microsoft.com/office/powerpoint/2010/main" val="353178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3B2398-2F94-BE49-8D12-E021A2AF9B74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Measuring h</a:t>
            </a:r>
            <a:r>
              <a:rPr lang="en-US" sz="2400" b="1" baseline="30000" dirty="0">
                <a:latin typeface="Gill Sans"/>
                <a:cs typeface="Gill Sans"/>
              </a:rPr>
              <a:t>2</a:t>
            </a:r>
            <a:r>
              <a:rPr lang="en-US" sz="2400" b="1" dirty="0">
                <a:latin typeface="Gill Sans"/>
                <a:cs typeface="Gill Sans"/>
              </a:rPr>
              <a:t> – twin studies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928B552-1E62-C34B-80B8-E351A2BB6AE2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3194C67C-41DA-F145-A825-B9B2EFC0D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687" y="1647359"/>
            <a:ext cx="397805" cy="85423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C1D6F5C-93DF-5B44-997F-7A0E07129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6829" y="1652382"/>
            <a:ext cx="294428" cy="830075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6061EDB-AC36-BD48-A455-3B7EED4BE375}"/>
              </a:ext>
            </a:extLst>
          </p:cNvPr>
          <p:cNvCxnSpPr>
            <a:stCxn id="25" idx="3"/>
            <a:endCxn id="26" idx="1"/>
          </p:cNvCxnSpPr>
          <p:nvPr/>
        </p:nvCxnSpPr>
        <p:spPr>
          <a:xfrm flipV="1">
            <a:off x="2081492" y="2067420"/>
            <a:ext cx="615338" cy="705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232B60D-561F-BD4A-8212-D69D69614421}"/>
              </a:ext>
            </a:extLst>
          </p:cNvPr>
          <p:cNvCxnSpPr/>
          <p:nvPr/>
        </p:nvCxnSpPr>
        <p:spPr>
          <a:xfrm>
            <a:off x="2381971" y="2074475"/>
            <a:ext cx="0" cy="579687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691F2522-E5A0-784D-A0B7-94BE08ECC17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83686" y="2916630"/>
            <a:ext cx="397805" cy="85423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A77D824-2D8F-A94D-9B38-70D09D47033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25119" y="2897495"/>
            <a:ext cx="397805" cy="854233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057DE40-FD07-9A49-B968-3B1A0BAAEF52}"/>
              </a:ext>
            </a:extLst>
          </p:cNvPr>
          <p:cNvCxnSpPr>
            <a:cxnSpLocks/>
            <a:endCxn id="32" idx="0"/>
          </p:cNvCxnSpPr>
          <p:nvPr/>
        </p:nvCxnSpPr>
        <p:spPr>
          <a:xfrm>
            <a:off x="2375898" y="2635027"/>
            <a:ext cx="548124" cy="26246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F461AC6-81FC-EC42-9538-1708157A7E97}"/>
              </a:ext>
            </a:extLst>
          </p:cNvPr>
          <p:cNvCxnSpPr>
            <a:cxnSpLocks/>
            <a:endCxn id="29" idx="0"/>
          </p:cNvCxnSpPr>
          <p:nvPr/>
        </p:nvCxnSpPr>
        <p:spPr>
          <a:xfrm flipH="1">
            <a:off x="1882589" y="2654162"/>
            <a:ext cx="493310" cy="26246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A4AF21C-3E70-3A41-B544-0E69CB19F50B}"/>
              </a:ext>
            </a:extLst>
          </p:cNvPr>
          <p:cNvCxnSpPr>
            <a:cxnSpLocks/>
          </p:cNvCxnSpPr>
          <p:nvPr/>
        </p:nvCxnSpPr>
        <p:spPr>
          <a:xfrm flipV="1">
            <a:off x="2129244" y="2792451"/>
            <a:ext cx="567585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817E536E-9FDF-B544-A734-B915F62A9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940" y="1613835"/>
            <a:ext cx="397805" cy="85423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A3DF70D-3FA6-884A-B2E8-17D49B01B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8082" y="1618858"/>
            <a:ext cx="294428" cy="830075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C92E678-FFAF-1E4D-AD76-7FEA5930D92C}"/>
              </a:ext>
            </a:extLst>
          </p:cNvPr>
          <p:cNvCxnSpPr>
            <a:stCxn id="38" idx="3"/>
            <a:endCxn id="39" idx="1"/>
          </p:cNvCxnSpPr>
          <p:nvPr/>
        </p:nvCxnSpPr>
        <p:spPr>
          <a:xfrm flipV="1">
            <a:off x="6152745" y="2033896"/>
            <a:ext cx="615338" cy="705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A907935-1504-4444-8C26-AE51B797FAB2}"/>
              </a:ext>
            </a:extLst>
          </p:cNvPr>
          <p:cNvCxnSpPr/>
          <p:nvPr/>
        </p:nvCxnSpPr>
        <p:spPr>
          <a:xfrm>
            <a:off x="6453224" y="2040951"/>
            <a:ext cx="0" cy="579687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55D07BCA-AA87-ED4E-9E37-585C866CD13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54939" y="2883106"/>
            <a:ext cx="397805" cy="85423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EAFA369-8696-1348-B7BE-CB75635A17D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96372" y="2863971"/>
            <a:ext cx="397805" cy="854233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10D416-C69F-3342-9670-56D0494BAE95}"/>
              </a:ext>
            </a:extLst>
          </p:cNvPr>
          <p:cNvCxnSpPr>
            <a:cxnSpLocks/>
            <a:endCxn id="43" idx="0"/>
          </p:cNvCxnSpPr>
          <p:nvPr/>
        </p:nvCxnSpPr>
        <p:spPr>
          <a:xfrm>
            <a:off x="6447151" y="2601503"/>
            <a:ext cx="548124" cy="26246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7EBCBC7-722F-1F4A-89DF-EA7DC5CF1BB2}"/>
              </a:ext>
            </a:extLst>
          </p:cNvPr>
          <p:cNvCxnSpPr>
            <a:cxnSpLocks/>
            <a:endCxn id="42" idx="0"/>
          </p:cNvCxnSpPr>
          <p:nvPr/>
        </p:nvCxnSpPr>
        <p:spPr>
          <a:xfrm flipH="1">
            <a:off x="5953842" y="2620638"/>
            <a:ext cx="493310" cy="26246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03F57899-F155-C240-AF6D-510FBBDEA9A7}"/>
              </a:ext>
            </a:extLst>
          </p:cNvPr>
          <p:cNvSpPr/>
          <p:nvPr/>
        </p:nvSpPr>
        <p:spPr>
          <a:xfrm>
            <a:off x="969473" y="1156642"/>
            <a:ext cx="2931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Monozygotic (identical) twins</a:t>
            </a:r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53E57DE-97DC-1843-871C-0CB4C9667798}"/>
              </a:ext>
            </a:extLst>
          </p:cNvPr>
          <p:cNvSpPr/>
          <p:nvPr/>
        </p:nvSpPr>
        <p:spPr>
          <a:xfrm>
            <a:off x="5165481" y="1138798"/>
            <a:ext cx="2625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Dizygotic (fraternal) twins</a:t>
            </a:r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10CEA89-0322-2349-93B0-DE6339E5F16E}"/>
              </a:ext>
            </a:extLst>
          </p:cNvPr>
          <p:cNvSpPr/>
          <p:nvPr/>
        </p:nvSpPr>
        <p:spPr>
          <a:xfrm>
            <a:off x="1708830" y="3892248"/>
            <a:ext cx="96601" cy="100178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C2969A3-A92B-A841-98A2-4492142C91D7}"/>
              </a:ext>
            </a:extLst>
          </p:cNvPr>
          <p:cNvSpPr/>
          <p:nvPr/>
        </p:nvSpPr>
        <p:spPr>
          <a:xfrm>
            <a:off x="1911243" y="3892248"/>
            <a:ext cx="96601" cy="10017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32D609C-3420-6147-AB7E-B8D06EFDAEF5}"/>
              </a:ext>
            </a:extLst>
          </p:cNvPr>
          <p:cNvSpPr/>
          <p:nvPr/>
        </p:nvSpPr>
        <p:spPr>
          <a:xfrm>
            <a:off x="1708830" y="3892248"/>
            <a:ext cx="96601" cy="59269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CD12599-5930-D544-BC07-01C2C09125B1}"/>
              </a:ext>
            </a:extLst>
          </p:cNvPr>
          <p:cNvSpPr/>
          <p:nvPr/>
        </p:nvSpPr>
        <p:spPr>
          <a:xfrm>
            <a:off x="1911243" y="4083625"/>
            <a:ext cx="96601" cy="81040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1D3D440-5AB4-5D44-AF20-6B494120B6EC}"/>
              </a:ext>
            </a:extLst>
          </p:cNvPr>
          <p:cNvSpPr/>
          <p:nvPr/>
        </p:nvSpPr>
        <p:spPr>
          <a:xfrm>
            <a:off x="2788844" y="3888361"/>
            <a:ext cx="96601" cy="100178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0B313C9-E1EF-794D-8E97-86F0C4D9883D}"/>
              </a:ext>
            </a:extLst>
          </p:cNvPr>
          <p:cNvSpPr/>
          <p:nvPr/>
        </p:nvSpPr>
        <p:spPr>
          <a:xfrm>
            <a:off x="2991257" y="3888361"/>
            <a:ext cx="96601" cy="10017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9C9B751-6598-6A46-8ACD-3011C7850671}"/>
              </a:ext>
            </a:extLst>
          </p:cNvPr>
          <p:cNvSpPr/>
          <p:nvPr/>
        </p:nvSpPr>
        <p:spPr>
          <a:xfrm>
            <a:off x="2788844" y="3888361"/>
            <a:ext cx="96601" cy="59269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9BEA3BE-D0CC-D147-B7AC-D6C013CB6E61}"/>
              </a:ext>
            </a:extLst>
          </p:cNvPr>
          <p:cNvSpPr/>
          <p:nvPr/>
        </p:nvSpPr>
        <p:spPr>
          <a:xfrm>
            <a:off x="2991257" y="4079738"/>
            <a:ext cx="96601" cy="81040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357BF22-5970-0548-8FD4-FE1A5A9F966C}"/>
              </a:ext>
            </a:extLst>
          </p:cNvPr>
          <p:cNvSpPr/>
          <p:nvPr/>
        </p:nvSpPr>
        <p:spPr>
          <a:xfrm>
            <a:off x="6860097" y="3888361"/>
            <a:ext cx="96601" cy="100178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B3CC724-49AE-4844-96DF-9E3E10142878}"/>
              </a:ext>
            </a:extLst>
          </p:cNvPr>
          <p:cNvSpPr/>
          <p:nvPr/>
        </p:nvSpPr>
        <p:spPr>
          <a:xfrm>
            <a:off x="7062510" y="3888361"/>
            <a:ext cx="96601" cy="10017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CBFA4CD-BC10-0641-8929-CA2C7408F3AE}"/>
              </a:ext>
            </a:extLst>
          </p:cNvPr>
          <p:cNvSpPr/>
          <p:nvPr/>
        </p:nvSpPr>
        <p:spPr>
          <a:xfrm>
            <a:off x="6860098" y="3888361"/>
            <a:ext cx="95158" cy="342656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B2A8F15-7E2F-7E4B-A22B-767AE7A3C8EC}"/>
              </a:ext>
            </a:extLst>
          </p:cNvPr>
          <p:cNvSpPr/>
          <p:nvPr/>
        </p:nvSpPr>
        <p:spPr>
          <a:xfrm>
            <a:off x="7062510" y="4456863"/>
            <a:ext cx="96601" cy="43327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B94F288-F790-8C48-AE66-FE7EDF6211FF}"/>
              </a:ext>
            </a:extLst>
          </p:cNvPr>
          <p:cNvSpPr/>
          <p:nvPr/>
        </p:nvSpPr>
        <p:spPr>
          <a:xfrm>
            <a:off x="5783289" y="3888361"/>
            <a:ext cx="96601" cy="100178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6125FB5-C179-7E4C-ACF6-16613ED35B86}"/>
              </a:ext>
            </a:extLst>
          </p:cNvPr>
          <p:cNvSpPr/>
          <p:nvPr/>
        </p:nvSpPr>
        <p:spPr>
          <a:xfrm>
            <a:off x="5985702" y="3888361"/>
            <a:ext cx="96601" cy="10017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6EB5201-54ED-B64E-BD9A-B24984D2802B}"/>
              </a:ext>
            </a:extLst>
          </p:cNvPr>
          <p:cNvSpPr/>
          <p:nvPr/>
        </p:nvSpPr>
        <p:spPr>
          <a:xfrm>
            <a:off x="5783289" y="3888361"/>
            <a:ext cx="96601" cy="59269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8262BA5-A0FB-EE4A-85C2-330677722F33}"/>
              </a:ext>
            </a:extLst>
          </p:cNvPr>
          <p:cNvSpPr/>
          <p:nvPr/>
        </p:nvSpPr>
        <p:spPr>
          <a:xfrm>
            <a:off x="5985702" y="4079738"/>
            <a:ext cx="96601" cy="81040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AD920FD-5EF7-5448-8D6A-947B6E434336}"/>
              </a:ext>
            </a:extLst>
          </p:cNvPr>
          <p:cNvSpPr/>
          <p:nvPr/>
        </p:nvSpPr>
        <p:spPr>
          <a:xfrm>
            <a:off x="1585507" y="5061243"/>
            <a:ext cx="169950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P(IBD=2)=100%</a:t>
            </a:r>
          </a:p>
          <a:p>
            <a:r>
              <a:rPr lang="en-US" dirty="0">
                <a:latin typeface="Gill Sans MT" panose="020B0502020104020203" pitchFamily="34" charset="77"/>
              </a:rPr>
              <a:t>P(IBD=1)=0%</a:t>
            </a:r>
          </a:p>
          <a:p>
            <a:r>
              <a:rPr lang="en-US" dirty="0">
                <a:latin typeface="Gill Sans MT" panose="020B0502020104020203" pitchFamily="34" charset="77"/>
              </a:rPr>
              <a:t>P(IBD=0)=0%</a:t>
            </a:r>
            <a:endParaRPr lang="en-US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C6992D5-31A9-6E4B-8AB6-DF02D1CE27C5}"/>
              </a:ext>
            </a:extLst>
          </p:cNvPr>
          <p:cNvSpPr/>
          <p:nvPr/>
        </p:nvSpPr>
        <p:spPr>
          <a:xfrm>
            <a:off x="5747502" y="5041163"/>
            <a:ext cx="15840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P(IBD=2)=25%</a:t>
            </a:r>
          </a:p>
          <a:p>
            <a:r>
              <a:rPr lang="en-US" dirty="0">
                <a:latin typeface="Gill Sans MT" panose="020B0502020104020203" pitchFamily="34" charset="77"/>
              </a:rPr>
              <a:t>P(IBD=1)=50%</a:t>
            </a:r>
          </a:p>
          <a:p>
            <a:r>
              <a:rPr lang="en-US" dirty="0">
                <a:latin typeface="Gill Sans MT" panose="020B0502020104020203" pitchFamily="34" charset="77"/>
              </a:rPr>
              <a:t>P(IBD=0)=25%</a:t>
            </a:r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4B95916-A7FF-FF44-8396-C03F4313F969}"/>
              </a:ext>
            </a:extLst>
          </p:cNvPr>
          <p:cNvSpPr/>
          <p:nvPr/>
        </p:nvSpPr>
        <p:spPr>
          <a:xfrm>
            <a:off x="708198" y="6001100"/>
            <a:ext cx="3335399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Share 100% of the genome (IBD2+0.5*IBD1)</a:t>
            </a:r>
            <a:endParaRPr lang="en-US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803B7A2-4245-DA44-813D-33368D0401FA}"/>
              </a:ext>
            </a:extLst>
          </p:cNvPr>
          <p:cNvSpPr/>
          <p:nvPr/>
        </p:nvSpPr>
        <p:spPr>
          <a:xfrm>
            <a:off x="5053513" y="6001100"/>
            <a:ext cx="3335399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Share 50% of the genome (IBD2+0.5*IBD1)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25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3B2398-2F94-BE49-8D12-E021A2AF9B74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Measuring h</a:t>
            </a:r>
            <a:r>
              <a:rPr lang="en-US" sz="2400" b="1" baseline="30000" dirty="0">
                <a:latin typeface="Gill Sans"/>
                <a:cs typeface="Gill Sans"/>
              </a:rPr>
              <a:t>2</a:t>
            </a:r>
            <a:r>
              <a:rPr lang="en-US" sz="2400" b="1" dirty="0">
                <a:latin typeface="Gill Sans"/>
                <a:cs typeface="Gill Sans"/>
              </a:rPr>
              <a:t> – twin studies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928B552-1E62-C34B-80B8-E351A2BB6AE2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3DCF0EF-AB0F-F846-AA29-02440F604B0F}"/>
              </a:ext>
            </a:extLst>
          </p:cNvPr>
          <p:cNvSpPr txBox="1"/>
          <p:nvPr/>
        </p:nvSpPr>
        <p:spPr>
          <a:xfrm>
            <a:off x="518984" y="1364559"/>
            <a:ext cx="80483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latin typeface="Gill Sans MT" panose="020B0502020104020203" pitchFamily="34" charset="77"/>
              </a:rPr>
              <a:t>Identical (monozygotic) twins share: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100% of their genomes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A lot of environmental factors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12FF3D1-9E06-3B4D-9C2B-A2236A596C9C}"/>
                  </a:ext>
                </a:extLst>
              </p:cNvPr>
              <p:cNvSpPr/>
              <p:nvPr/>
            </p:nvSpPr>
            <p:spPr>
              <a:xfrm>
                <a:off x="2606929" y="2929408"/>
                <a:ext cx="341991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𝑀𝑍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12FF3D1-9E06-3B4D-9C2B-A2236A596C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929" y="2929408"/>
                <a:ext cx="3419911" cy="707886"/>
              </a:xfrm>
              <a:prstGeom prst="rect">
                <a:avLst/>
              </a:prstGeom>
              <a:blipFill>
                <a:blip r:embed="rId3"/>
                <a:stretch>
                  <a:fillRect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3AFE3ED7-3AB8-8B43-A4B4-C73DB4B6DD97}"/>
              </a:ext>
            </a:extLst>
          </p:cNvPr>
          <p:cNvSpPr txBox="1"/>
          <p:nvPr/>
        </p:nvSpPr>
        <p:spPr>
          <a:xfrm>
            <a:off x="518984" y="3882264"/>
            <a:ext cx="80483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latin typeface="Gill Sans MT" panose="020B0502020104020203" pitchFamily="34" charset="77"/>
              </a:rPr>
              <a:t>Fraternal (dizygotic) twins share: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50% of their genomes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A similar amount of environmental factors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B745E89-083C-054A-B1D4-229F8599AC66}"/>
                  </a:ext>
                </a:extLst>
              </p:cNvPr>
              <p:cNvSpPr/>
              <p:nvPr/>
            </p:nvSpPr>
            <p:spPr>
              <a:xfrm>
                <a:off x="2606928" y="5353054"/>
                <a:ext cx="3728200" cy="12448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𝐷𝑍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B745E89-083C-054A-B1D4-229F8599AC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928" y="5353054"/>
                <a:ext cx="3728200" cy="1244828"/>
              </a:xfrm>
              <a:prstGeom prst="rect">
                <a:avLst/>
              </a:prstGeom>
              <a:blipFill>
                <a:blip r:embed="rId4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552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3B2398-2F94-BE49-8D12-E021A2AF9B74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Measuring h</a:t>
            </a:r>
            <a:r>
              <a:rPr lang="en-US" sz="2400" b="1" baseline="30000" dirty="0">
                <a:latin typeface="Gill Sans"/>
                <a:cs typeface="Gill Sans"/>
              </a:rPr>
              <a:t>2</a:t>
            </a:r>
            <a:r>
              <a:rPr lang="en-US" sz="2400" b="1" dirty="0">
                <a:latin typeface="Gill Sans"/>
                <a:cs typeface="Gill Sans"/>
              </a:rPr>
              <a:t> – twin studies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928B552-1E62-C34B-80B8-E351A2BB6AE2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12FF3D1-9E06-3B4D-9C2B-A2236A596C9C}"/>
                  </a:ext>
                </a:extLst>
              </p:cNvPr>
              <p:cNvSpPr/>
              <p:nvPr/>
            </p:nvSpPr>
            <p:spPr>
              <a:xfrm>
                <a:off x="3566602" y="1303808"/>
                <a:ext cx="1641475" cy="3976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𝑀𝑍</m:t>
                          </m:r>
                        </m:sub>
                        <m:sup/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12FF3D1-9E06-3B4D-9C2B-A2236A596C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6602" y="1303808"/>
                <a:ext cx="1641475" cy="3976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B745E89-083C-054A-B1D4-229F8599AC66}"/>
                  </a:ext>
                </a:extLst>
              </p:cNvPr>
              <p:cNvSpPr/>
              <p:nvPr/>
            </p:nvSpPr>
            <p:spPr>
              <a:xfrm>
                <a:off x="3496871" y="1898654"/>
                <a:ext cx="1780937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𝐷𝑍</m:t>
                          </m:r>
                        </m:sub>
                        <m:sup/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B745E89-083C-054A-B1D4-229F8599AC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6871" y="1898654"/>
                <a:ext cx="1780937" cy="610936"/>
              </a:xfrm>
              <a:prstGeom prst="rect">
                <a:avLst/>
              </a:prstGeom>
              <a:blipFill>
                <a:blip r:embed="rId4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706383E-916C-F94D-AEA3-54F8D04ACAE3}"/>
                  </a:ext>
                </a:extLst>
              </p:cNvPr>
              <p:cNvSpPr/>
              <p:nvPr/>
            </p:nvSpPr>
            <p:spPr>
              <a:xfrm>
                <a:off x="1747102" y="2899868"/>
                <a:ext cx="5943165" cy="5377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2(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𝑀𝑍</m:t>
                              </m:r>
                            </m:sub>
                            <m:sup/>
                          </m:sSub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𝐷𝑍</m:t>
                          </m:r>
                        </m:sub>
                        <m:sup/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)=2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+2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−2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𝑮</m:t>
                          </m:r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706383E-916C-F94D-AEA3-54F8D04ACA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7102" y="2899868"/>
                <a:ext cx="5943165" cy="537776"/>
              </a:xfrm>
              <a:prstGeom prst="rect">
                <a:avLst/>
              </a:prstGeom>
              <a:blipFill>
                <a:blip r:embed="rId5"/>
                <a:stretch>
                  <a:fillRect b="-9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0EB38463-81ED-D149-B011-86404B2D51B6}"/>
              </a:ext>
            </a:extLst>
          </p:cNvPr>
          <p:cNvSpPr txBox="1"/>
          <p:nvPr/>
        </p:nvSpPr>
        <p:spPr>
          <a:xfrm>
            <a:off x="858299" y="3874125"/>
            <a:ext cx="3298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Gill Sans MT" panose="020B0502020104020203" pitchFamily="34" charset="77"/>
              </a:rPr>
              <a:t>Falconer’s formula: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7A2DB45-1060-E54E-83BB-B87AE9ACD9D8}"/>
                  </a:ext>
                </a:extLst>
              </p:cNvPr>
              <p:cNvSpPr/>
              <p:nvPr/>
            </p:nvSpPr>
            <p:spPr>
              <a:xfrm>
                <a:off x="2788948" y="4547811"/>
                <a:ext cx="3566104" cy="6353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=2(</m:t>
                      </m:r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𝑀𝑍</m:t>
                          </m:r>
                        </m:sub>
                        <m:sup/>
                      </m:sSub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𝐷𝑍</m:t>
                          </m:r>
                        </m:sub>
                        <m:sup/>
                      </m:sSub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7A2DB45-1060-E54E-83BB-B87AE9ACD9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8948" y="4547811"/>
                <a:ext cx="3566104" cy="635367"/>
              </a:xfrm>
              <a:prstGeom prst="rect">
                <a:avLst/>
              </a:prstGeom>
              <a:blipFill>
                <a:blip r:embed="rId6"/>
                <a:stretch>
                  <a:fillRect r="-1064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909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latin typeface="Gill Sans"/>
                <a:cs typeface="Gill Sans"/>
              </a:rPr>
              <a:t>Measuring heritability – twin studies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49757" y="6611779"/>
            <a:ext cx="21942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latin typeface="Gill Sans"/>
                <a:cs typeface="Gill Sans"/>
              </a:rPr>
              <a:t>Polderman</a:t>
            </a:r>
            <a:r>
              <a:rPr lang="en-US" sz="1000" dirty="0">
                <a:latin typeface="Gill Sans"/>
                <a:cs typeface="Gill Sans"/>
              </a:rPr>
              <a:t> </a:t>
            </a:r>
            <a:r>
              <a:rPr lang="en-US" sz="1000" i="1" dirty="0">
                <a:latin typeface="Gill Sans"/>
                <a:cs typeface="Gill Sans"/>
              </a:rPr>
              <a:t>et al. </a:t>
            </a:r>
            <a:r>
              <a:rPr lang="en-US" sz="1000" dirty="0">
                <a:latin typeface="Gill Sans"/>
                <a:cs typeface="Gill Sans"/>
              </a:rPr>
              <a:t>Nature Genetics 2015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B43016-9F47-D247-8C36-A5FBB0383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3300"/>
            <a:ext cx="8610600" cy="193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8B1ACB-E121-3848-953B-082864091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746" y="3289300"/>
            <a:ext cx="8153400" cy="2565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724D34-EB55-044E-A07A-89506346BBD2}"/>
              </a:ext>
            </a:extLst>
          </p:cNvPr>
          <p:cNvSpPr txBox="1"/>
          <p:nvPr/>
        </p:nvSpPr>
        <p:spPr>
          <a:xfrm>
            <a:off x="0" y="6374674"/>
            <a:ext cx="5015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Twin correlations for top 20 most investigated traits</a:t>
            </a:r>
          </a:p>
        </p:txBody>
      </p:sp>
    </p:spTree>
    <p:extLst>
      <p:ext uri="{BB962C8B-B14F-4D97-AF65-F5344CB8AC3E}">
        <p14:creationId xmlns:p14="http://schemas.microsoft.com/office/powerpoint/2010/main" val="4040231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latin typeface="Gill Sans"/>
                <a:cs typeface="Gill Sans"/>
              </a:rPr>
              <a:t>Precision genomics: going from genotype to phenotype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61F158-886E-CD4C-BEF5-176E42347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09" y="1374017"/>
            <a:ext cx="524466" cy="1045633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8300F4DA-3428-0A4B-B831-45A1EC535845}"/>
              </a:ext>
            </a:extLst>
          </p:cNvPr>
          <p:cNvSpPr/>
          <p:nvPr/>
        </p:nvSpPr>
        <p:spPr>
          <a:xfrm>
            <a:off x="6680024" y="1839282"/>
            <a:ext cx="591330" cy="242860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8CA2BE-D8C8-1946-8B01-666B92096698}"/>
              </a:ext>
            </a:extLst>
          </p:cNvPr>
          <p:cNvSpPr txBox="1"/>
          <p:nvPr/>
        </p:nvSpPr>
        <p:spPr>
          <a:xfrm>
            <a:off x="1031658" y="1839282"/>
            <a:ext cx="5739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urier" pitchFamily="2" charset="0"/>
                <a:cs typeface="Arial" panose="020B0604020202020204" pitchFamily="34" charset="0"/>
              </a:rPr>
              <a:t>AACGCCTACTATTGGTACAGCACTACGATGCATAAGCTTATCTAA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1CE564-B50D-304F-8E2C-6C5B29B8D3EA}"/>
              </a:ext>
            </a:extLst>
          </p:cNvPr>
          <p:cNvSpPr txBox="1"/>
          <p:nvPr/>
        </p:nvSpPr>
        <p:spPr>
          <a:xfrm>
            <a:off x="7335859" y="1374017"/>
            <a:ext cx="14202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Gill Sans MT" panose="020B0502020104020203" pitchFamily="34" charset="77"/>
              </a:rPr>
              <a:t>Predict:</a:t>
            </a:r>
          </a:p>
          <a:p>
            <a:r>
              <a:rPr lang="en-US" sz="1600" dirty="0">
                <a:latin typeface="Gill Sans MT" panose="020B0502020104020203" pitchFamily="34" charset="77"/>
              </a:rPr>
              <a:t>Cancer risk?</a:t>
            </a:r>
          </a:p>
          <a:p>
            <a:r>
              <a:rPr lang="en-US" sz="1600" dirty="0">
                <a:latin typeface="Gill Sans MT" panose="020B0502020104020203" pitchFamily="34" charset="77"/>
              </a:rPr>
              <a:t>Heart disease?</a:t>
            </a:r>
          </a:p>
          <a:p>
            <a:r>
              <a:rPr lang="en-US" sz="1600" dirty="0">
                <a:latin typeface="Gill Sans MT" panose="020B0502020104020203" pitchFamily="34" charset="77"/>
              </a:rPr>
              <a:t>Diabetes?</a:t>
            </a:r>
          </a:p>
          <a:p>
            <a:r>
              <a:rPr lang="en-US" sz="1600" dirty="0">
                <a:latin typeface="Gill Sans MT" panose="020B0502020104020203" pitchFamily="34" charset="77"/>
              </a:rPr>
              <a:t>Cystic fibrosis?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9AA37B8B-32B8-674F-B799-7447ADF8E4EE}"/>
              </a:ext>
            </a:extLst>
          </p:cNvPr>
          <p:cNvSpPr/>
          <p:nvPr/>
        </p:nvSpPr>
        <p:spPr>
          <a:xfrm rot="7200000">
            <a:off x="1292549" y="2948414"/>
            <a:ext cx="1560797" cy="187261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105C71-7121-664A-B58D-FAFDACC8668D}"/>
              </a:ext>
            </a:extLst>
          </p:cNvPr>
          <p:cNvSpPr txBox="1"/>
          <p:nvPr/>
        </p:nvSpPr>
        <p:spPr>
          <a:xfrm>
            <a:off x="1031658" y="1659356"/>
            <a:ext cx="5739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urier" pitchFamily="2" charset="0"/>
                <a:cs typeface="Arial" panose="020B0604020202020204" pitchFamily="34" charset="0"/>
              </a:rPr>
              <a:t>AACGGCTACTACTGGTACAGCACTACGGTGCATAGGCTTATATAA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081755-F317-9244-9290-21407B1AAAA3}"/>
              </a:ext>
            </a:extLst>
          </p:cNvPr>
          <p:cNvSpPr/>
          <p:nvPr/>
        </p:nvSpPr>
        <p:spPr>
          <a:xfrm>
            <a:off x="2413000" y="1580983"/>
            <a:ext cx="262467" cy="6027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0B739E-2E29-BA4F-92E5-3D66969ECA5C}"/>
              </a:ext>
            </a:extLst>
          </p:cNvPr>
          <p:cNvSpPr txBox="1"/>
          <p:nvPr/>
        </p:nvSpPr>
        <p:spPr>
          <a:xfrm>
            <a:off x="262416" y="4024787"/>
            <a:ext cx="319587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latin typeface="Gill Sans MT" panose="020B0502020104020203" pitchFamily="34" charset="77"/>
              </a:rPr>
              <a:t>Mendelian traits</a:t>
            </a:r>
          </a:p>
          <a:p>
            <a:r>
              <a:rPr lang="en-US" sz="1600" dirty="0">
                <a:latin typeface="Gill Sans MT" panose="020B0502020104020203" pitchFamily="34" charset="77"/>
              </a:rPr>
              <a:t>Trait controlled by a single gene</a:t>
            </a:r>
          </a:p>
          <a:p>
            <a:r>
              <a:rPr lang="en-US" sz="1600" dirty="0">
                <a:latin typeface="Gill Sans MT" panose="020B0502020104020203" pitchFamily="34" charset="77"/>
              </a:rPr>
              <a:t>Relatively straightforward to predict</a:t>
            </a:r>
          </a:p>
          <a:p>
            <a:endParaRPr lang="en-US" sz="1600" dirty="0">
              <a:latin typeface="Gill Sans MT" panose="020B0502020104020203" pitchFamily="34" charset="77"/>
            </a:endParaRPr>
          </a:p>
          <a:p>
            <a:r>
              <a:rPr lang="en-US" sz="1600" dirty="0">
                <a:latin typeface="Gill Sans MT" panose="020B0502020104020203" pitchFamily="34" charset="77"/>
              </a:rPr>
              <a:t>e.g. Cystic Fibrosis</a:t>
            </a:r>
          </a:p>
          <a:p>
            <a:r>
              <a:rPr lang="en-US" sz="1600" dirty="0">
                <a:latin typeface="Gill Sans MT" panose="020B0502020104020203" pitchFamily="34" charset="77"/>
              </a:rPr>
              <a:t>Eye color (kind of)</a:t>
            </a:r>
          </a:p>
          <a:p>
            <a:r>
              <a:rPr lang="en-US" sz="1600" dirty="0">
                <a:latin typeface="Gill Sans MT" panose="020B0502020104020203" pitchFamily="34" charset="77"/>
              </a:rPr>
              <a:t>Tay-Sachs</a:t>
            </a:r>
          </a:p>
          <a:p>
            <a:r>
              <a:rPr lang="en-US" sz="1600" dirty="0" err="1">
                <a:latin typeface="Gill Sans MT" panose="020B0502020104020203" pitchFamily="34" charset="77"/>
              </a:rPr>
              <a:t>Marfan</a:t>
            </a:r>
            <a:r>
              <a:rPr lang="en-US" sz="1600" dirty="0">
                <a:latin typeface="Gill Sans MT" panose="020B0502020104020203" pitchFamily="34" charset="77"/>
              </a:rPr>
              <a:t> Syndrome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B001E0D4-AC8C-A246-9F3B-77683EBFD492}"/>
              </a:ext>
            </a:extLst>
          </p:cNvPr>
          <p:cNvSpPr/>
          <p:nvPr/>
        </p:nvSpPr>
        <p:spPr>
          <a:xfrm rot="3900683">
            <a:off x="4172969" y="2972654"/>
            <a:ext cx="1560797" cy="187261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45D233-6CEA-1642-A120-D7D0D3C9A688}"/>
              </a:ext>
            </a:extLst>
          </p:cNvPr>
          <p:cNvSpPr/>
          <p:nvPr/>
        </p:nvSpPr>
        <p:spPr>
          <a:xfrm>
            <a:off x="3153215" y="1580983"/>
            <a:ext cx="262467" cy="60271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F9C0F6E-2217-0643-AB95-BE5D12C70A2B}"/>
              </a:ext>
            </a:extLst>
          </p:cNvPr>
          <p:cNvSpPr/>
          <p:nvPr/>
        </p:nvSpPr>
        <p:spPr>
          <a:xfrm>
            <a:off x="4326235" y="1580983"/>
            <a:ext cx="262467" cy="60271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D39213-C9B3-C84F-B4B6-38F919D1AE9D}"/>
              </a:ext>
            </a:extLst>
          </p:cNvPr>
          <p:cNvSpPr/>
          <p:nvPr/>
        </p:nvSpPr>
        <p:spPr>
          <a:xfrm>
            <a:off x="5105437" y="1580983"/>
            <a:ext cx="262467" cy="60271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813FC1-BCFD-374E-A4AF-764D5798D92E}"/>
              </a:ext>
            </a:extLst>
          </p:cNvPr>
          <p:cNvSpPr/>
          <p:nvPr/>
        </p:nvSpPr>
        <p:spPr>
          <a:xfrm>
            <a:off x="6220648" y="1580983"/>
            <a:ext cx="262467" cy="60271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9EAECB-C49E-B949-AA4D-8CA4E38931DD}"/>
              </a:ext>
            </a:extLst>
          </p:cNvPr>
          <p:cNvSpPr txBox="1"/>
          <p:nvPr/>
        </p:nvSpPr>
        <p:spPr>
          <a:xfrm>
            <a:off x="4850114" y="4058868"/>
            <a:ext cx="376895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Gill Sans MT" panose="020B0502020104020203" pitchFamily="34" charset="77"/>
              </a:rPr>
              <a:t>Complex traits</a:t>
            </a:r>
          </a:p>
          <a:p>
            <a:r>
              <a:rPr lang="en-US" sz="1600" dirty="0">
                <a:latin typeface="Gill Sans MT" panose="020B0502020104020203" pitchFamily="34" charset="77"/>
              </a:rPr>
              <a:t>Trait controlled by a combination of many genes and/or environment factors</a:t>
            </a:r>
          </a:p>
          <a:p>
            <a:r>
              <a:rPr lang="en-US" sz="1600" dirty="0">
                <a:latin typeface="Gill Sans MT" panose="020B0502020104020203" pitchFamily="34" charset="77"/>
              </a:rPr>
              <a:t>More difficult to predict</a:t>
            </a:r>
          </a:p>
          <a:p>
            <a:endParaRPr lang="en-US" sz="1600" dirty="0">
              <a:latin typeface="Gill Sans MT" panose="020B0502020104020203" pitchFamily="34" charset="77"/>
            </a:endParaRPr>
          </a:p>
          <a:p>
            <a:r>
              <a:rPr lang="en-US" sz="1600" dirty="0">
                <a:latin typeface="Gill Sans MT" panose="020B0502020104020203" pitchFamily="34" charset="77"/>
              </a:rPr>
              <a:t>e.g. Heart disease</a:t>
            </a:r>
          </a:p>
          <a:p>
            <a:r>
              <a:rPr lang="en-US" sz="1600" dirty="0">
                <a:latin typeface="Gill Sans MT" panose="020B0502020104020203" pitchFamily="34" charset="77"/>
              </a:rPr>
              <a:t>Height</a:t>
            </a:r>
          </a:p>
          <a:p>
            <a:r>
              <a:rPr lang="en-US" sz="1600" dirty="0">
                <a:latin typeface="Gill Sans MT" panose="020B0502020104020203" pitchFamily="34" charset="77"/>
              </a:rPr>
              <a:t>Schizophrenia</a:t>
            </a:r>
          </a:p>
          <a:p>
            <a:r>
              <a:rPr lang="en-US" sz="1600" dirty="0">
                <a:latin typeface="Gill Sans MT" panose="020B0502020104020203" pitchFamily="34" charset="77"/>
              </a:rPr>
              <a:t>Diabetes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31415411-CA1A-D347-A45C-A38D9CBA7B52}"/>
              </a:ext>
            </a:extLst>
          </p:cNvPr>
          <p:cNvSpPr/>
          <p:nvPr/>
        </p:nvSpPr>
        <p:spPr>
          <a:xfrm rot="5400000">
            <a:off x="7782545" y="2740790"/>
            <a:ext cx="242669" cy="235805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FA9443-3E92-4244-917B-B54562615497}"/>
              </a:ext>
            </a:extLst>
          </p:cNvPr>
          <p:cNvSpPr txBox="1"/>
          <p:nvPr/>
        </p:nvSpPr>
        <p:spPr>
          <a:xfrm>
            <a:off x="7099095" y="2991706"/>
            <a:ext cx="1893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Gill Sans MT" panose="020B0502020104020203" pitchFamily="34" charset="77"/>
              </a:rPr>
              <a:t>Inform treatment</a:t>
            </a:r>
            <a:endParaRPr lang="en-US" sz="1600" dirty="0">
              <a:latin typeface="Gill Sans MT" panose="020B0502020104020203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B84447-4E2E-F14E-8AF2-54CF1FE6D90B}"/>
              </a:ext>
            </a:extLst>
          </p:cNvPr>
          <p:cNvSpPr txBox="1"/>
          <p:nvPr/>
        </p:nvSpPr>
        <p:spPr>
          <a:xfrm>
            <a:off x="213429" y="5668810"/>
            <a:ext cx="5879572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We were assuming all these traits have to do with genetics in the first place!</a:t>
            </a:r>
          </a:p>
        </p:txBody>
      </p:sp>
    </p:spTree>
    <p:extLst>
      <p:ext uri="{BB962C8B-B14F-4D97-AF65-F5344CB8AC3E}">
        <p14:creationId xmlns:p14="http://schemas.microsoft.com/office/powerpoint/2010/main" val="170723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3B2398-2F94-BE49-8D12-E021A2AF9B74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Limitations of measuring h2 with twin studies?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928B552-1E62-C34B-80B8-E351A2BB6AE2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482381ED-5E64-6D46-A5AD-E7A60214D57E}"/>
              </a:ext>
            </a:extLst>
          </p:cNvPr>
          <p:cNvSpPr/>
          <p:nvPr/>
        </p:nvSpPr>
        <p:spPr>
          <a:xfrm>
            <a:off x="547816" y="1149761"/>
            <a:ext cx="81516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Limitations: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What factors could cause us to </a:t>
            </a:r>
            <a:r>
              <a:rPr lang="en-US" sz="2400" i="1" dirty="0">
                <a:latin typeface="Gill Sans MT" panose="020B0502020104020203" pitchFamily="34" charset="77"/>
              </a:rPr>
              <a:t>overestimate </a:t>
            </a:r>
            <a:r>
              <a:rPr lang="en-US" sz="2400" dirty="0">
                <a:latin typeface="Gill Sans MT" panose="020B0502020104020203" pitchFamily="34" charset="77"/>
              </a:rPr>
              <a:t>h2 using the Falconer method?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What about underestimate?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What types of traits might this not work for?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ill Sans MT" panose="020B0502020104020203" pitchFamily="34" charset="77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E599CDA-7AB1-E240-A017-D509947D03AE}"/>
                  </a:ext>
                </a:extLst>
              </p:cNvPr>
              <p:cNvSpPr/>
              <p:nvPr/>
            </p:nvSpPr>
            <p:spPr>
              <a:xfrm>
                <a:off x="2788948" y="4547811"/>
                <a:ext cx="3566104" cy="6353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=2(</m:t>
                      </m:r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𝑀𝑍</m:t>
                          </m:r>
                        </m:sub>
                        <m:sup/>
                      </m:sSub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𝐷𝑍</m:t>
                          </m:r>
                        </m:sub>
                        <m:sup/>
                      </m:sSub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E599CDA-7AB1-E240-A017-D509947D03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8948" y="4547811"/>
                <a:ext cx="3566104" cy="635367"/>
              </a:xfrm>
              <a:prstGeom prst="rect">
                <a:avLst/>
              </a:prstGeom>
              <a:blipFill>
                <a:blip r:embed="rId3"/>
                <a:stretch>
                  <a:fillRect r="-1064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67428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3B2398-2F94-BE49-8D12-E021A2AF9B74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Measuring h</a:t>
            </a:r>
            <a:r>
              <a:rPr lang="en-US" sz="2400" b="1" baseline="30000" dirty="0">
                <a:latin typeface="Gill Sans"/>
                <a:cs typeface="Gill Sans"/>
              </a:rPr>
              <a:t>2</a:t>
            </a:r>
            <a:r>
              <a:rPr lang="en-US" sz="2400" b="1" dirty="0">
                <a:latin typeface="Gill Sans"/>
                <a:cs typeface="Gill Sans"/>
              </a:rPr>
              <a:t> – twin studies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928B552-1E62-C34B-80B8-E351A2BB6AE2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482381ED-5E64-6D46-A5AD-E7A60214D57E}"/>
              </a:ext>
            </a:extLst>
          </p:cNvPr>
          <p:cNvSpPr/>
          <p:nvPr/>
        </p:nvSpPr>
        <p:spPr>
          <a:xfrm>
            <a:off x="547816" y="1149761"/>
            <a:ext cx="81516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Limitations: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MZ twins may actually share more environment than DZ twins. E.g. they may be treated more similarly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You can end up with h2 estimates &gt; 1!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ACB00BA-C022-0644-9EA5-9B1F28551B23}"/>
                  </a:ext>
                </a:extLst>
              </p:cNvPr>
              <p:cNvSpPr/>
              <p:nvPr/>
            </p:nvSpPr>
            <p:spPr>
              <a:xfrm>
                <a:off x="2788948" y="4547811"/>
                <a:ext cx="3566104" cy="6353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=2(</m:t>
                      </m:r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𝑀𝑍</m:t>
                          </m:r>
                        </m:sub>
                        <m:sup/>
                      </m:sSub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𝐷𝑍</m:t>
                          </m:r>
                        </m:sub>
                        <m:sup/>
                      </m:sSub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ACB00BA-C022-0644-9EA5-9B1F28551B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8948" y="4547811"/>
                <a:ext cx="3566104" cy="635367"/>
              </a:xfrm>
              <a:prstGeom prst="rect">
                <a:avLst/>
              </a:prstGeom>
              <a:blipFill>
                <a:blip r:embed="rId3"/>
                <a:stretch>
                  <a:fillRect r="-1064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6114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3B2398-2F94-BE49-8D12-E021A2AF9B74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Measuring h</a:t>
            </a:r>
            <a:r>
              <a:rPr lang="en-US" sz="2400" b="1" baseline="30000" dirty="0">
                <a:latin typeface="Gill Sans"/>
                <a:cs typeface="Gill Sans"/>
              </a:rPr>
              <a:t>2</a:t>
            </a:r>
            <a:r>
              <a:rPr lang="en-US" sz="2400" b="1" dirty="0">
                <a:latin typeface="Gill Sans"/>
                <a:cs typeface="Gill Sans"/>
              </a:rPr>
              <a:t> – </a:t>
            </a:r>
            <a:r>
              <a:rPr lang="en-US" sz="2400" b="1" dirty="0" err="1">
                <a:latin typeface="Gill Sans"/>
                <a:cs typeface="Gill Sans"/>
              </a:rPr>
              <a:t>Haseman-Elston</a:t>
            </a:r>
            <a:r>
              <a:rPr lang="en-US" sz="2400" b="1" dirty="0">
                <a:latin typeface="Gill Sans"/>
                <a:cs typeface="Gill Sans"/>
              </a:rPr>
              <a:t> (sibling pairs)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928B552-1E62-C34B-80B8-E351A2BB6AE2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0386E999-5FF7-C741-A1E1-FCF3587AD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858" y="1673471"/>
            <a:ext cx="397805" cy="8542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AA2927-AB82-754E-93C2-148BB214E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678494"/>
            <a:ext cx="294428" cy="83007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4F8F6FD-6F0F-734D-98BB-5578597F578B}"/>
              </a:ext>
            </a:extLst>
          </p:cNvPr>
          <p:cNvCxnSpPr>
            <a:stCxn id="15" idx="3"/>
            <a:endCxn id="16" idx="1"/>
          </p:cNvCxnSpPr>
          <p:nvPr/>
        </p:nvCxnSpPr>
        <p:spPr>
          <a:xfrm flipV="1">
            <a:off x="3956663" y="2093532"/>
            <a:ext cx="615338" cy="705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98B38F-B3BE-874B-896F-9DF8F9853D13}"/>
              </a:ext>
            </a:extLst>
          </p:cNvPr>
          <p:cNvCxnSpPr/>
          <p:nvPr/>
        </p:nvCxnSpPr>
        <p:spPr>
          <a:xfrm>
            <a:off x="4257142" y="2100587"/>
            <a:ext cx="0" cy="579687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2245463E-3E86-934E-BACE-C7FECBCCC23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58857" y="2942742"/>
            <a:ext cx="397805" cy="8542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960540-3031-D445-9C9A-1B29F44DE89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00290" y="2923607"/>
            <a:ext cx="397805" cy="854233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707B651-8902-454B-9336-CBBFB7F65AE9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4251069" y="2661139"/>
            <a:ext cx="548124" cy="26246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DDB9F94-CE28-2F48-B007-7554D66FEDA5}"/>
              </a:ext>
            </a:extLst>
          </p:cNvPr>
          <p:cNvCxnSpPr>
            <a:cxnSpLocks/>
            <a:endCxn id="19" idx="0"/>
          </p:cNvCxnSpPr>
          <p:nvPr/>
        </p:nvCxnSpPr>
        <p:spPr>
          <a:xfrm flipH="1">
            <a:off x="3757760" y="2680274"/>
            <a:ext cx="493310" cy="26246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A69CD955-0141-0C46-93F1-631DC5FB0403}"/>
              </a:ext>
            </a:extLst>
          </p:cNvPr>
          <p:cNvSpPr/>
          <p:nvPr/>
        </p:nvSpPr>
        <p:spPr>
          <a:xfrm>
            <a:off x="2969399" y="1198434"/>
            <a:ext cx="2625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Dizygotic (fraternal) twins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8C44E6-44DA-2E46-8FC2-276E9F8C4EEC}"/>
              </a:ext>
            </a:extLst>
          </p:cNvPr>
          <p:cNvSpPr/>
          <p:nvPr/>
        </p:nvSpPr>
        <p:spPr>
          <a:xfrm>
            <a:off x="4664015" y="3947997"/>
            <a:ext cx="96601" cy="100178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7BA4B65-B965-CB45-B847-5571E14BF0E0}"/>
              </a:ext>
            </a:extLst>
          </p:cNvPr>
          <p:cNvSpPr/>
          <p:nvPr/>
        </p:nvSpPr>
        <p:spPr>
          <a:xfrm>
            <a:off x="4866428" y="3947997"/>
            <a:ext cx="96601" cy="10017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A7CB646-A2F1-0442-AF87-5513E2C60E7B}"/>
              </a:ext>
            </a:extLst>
          </p:cNvPr>
          <p:cNvSpPr/>
          <p:nvPr/>
        </p:nvSpPr>
        <p:spPr>
          <a:xfrm>
            <a:off x="4664016" y="3947997"/>
            <a:ext cx="95158" cy="342656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09A6FA3-831D-EF42-882D-EFB77A686143}"/>
              </a:ext>
            </a:extLst>
          </p:cNvPr>
          <p:cNvSpPr/>
          <p:nvPr/>
        </p:nvSpPr>
        <p:spPr>
          <a:xfrm>
            <a:off x="4866428" y="4516499"/>
            <a:ext cx="96601" cy="43327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02FB5F0-2397-7E4B-97CC-9F37E72A5D07}"/>
              </a:ext>
            </a:extLst>
          </p:cNvPr>
          <p:cNvSpPr/>
          <p:nvPr/>
        </p:nvSpPr>
        <p:spPr>
          <a:xfrm>
            <a:off x="3587207" y="3947997"/>
            <a:ext cx="96601" cy="100178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7DBC541-F640-6448-AC82-78A3F0723C45}"/>
              </a:ext>
            </a:extLst>
          </p:cNvPr>
          <p:cNvSpPr/>
          <p:nvPr/>
        </p:nvSpPr>
        <p:spPr>
          <a:xfrm>
            <a:off x="3789620" y="3947997"/>
            <a:ext cx="96601" cy="10017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9AA0AC7-1B31-DB48-BDD8-840C0C9B27CD}"/>
              </a:ext>
            </a:extLst>
          </p:cNvPr>
          <p:cNvSpPr/>
          <p:nvPr/>
        </p:nvSpPr>
        <p:spPr>
          <a:xfrm>
            <a:off x="3587207" y="3947997"/>
            <a:ext cx="96601" cy="59269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CB927A5-8E02-A34E-9D1C-908221D2DB19}"/>
              </a:ext>
            </a:extLst>
          </p:cNvPr>
          <p:cNvSpPr/>
          <p:nvPr/>
        </p:nvSpPr>
        <p:spPr>
          <a:xfrm>
            <a:off x="3789620" y="4139374"/>
            <a:ext cx="96601" cy="81040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E95E040-1EAC-CF42-98A6-716D31F0F55E}"/>
              </a:ext>
            </a:extLst>
          </p:cNvPr>
          <p:cNvSpPr/>
          <p:nvPr/>
        </p:nvSpPr>
        <p:spPr>
          <a:xfrm>
            <a:off x="3551420" y="5100799"/>
            <a:ext cx="15840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P(IBD=2)=25%</a:t>
            </a:r>
          </a:p>
          <a:p>
            <a:r>
              <a:rPr lang="en-US" dirty="0">
                <a:latin typeface="Gill Sans MT" panose="020B0502020104020203" pitchFamily="34" charset="77"/>
              </a:rPr>
              <a:t>P(IBD=1)=50%</a:t>
            </a:r>
          </a:p>
          <a:p>
            <a:r>
              <a:rPr lang="en-US" dirty="0">
                <a:latin typeface="Gill Sans MT" panose="020B0502020104020203" pitchFamily="34" charset="77"/>
              </a:rPr>
              <a:t>P(IBD=0)=25%</a:t>
            </a:r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24A40AB-85FD-D14B-BC58-BCCBB9D437B3}"/>
              </a:ext>
            </a:extLst>
          </p:cNvPr>
          <p:cNvSpPr/>
          <p:nvPr/>
        </p:nvSpPr>
        <p:spPr>
          <a:xfrm>
            <a:off x="2857431" y="6060736"/>
            <a:ext cx="3335399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Share 50% of the genome (IBD2+0.5*IBD1)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D5B3AE-2937-7342-977A-0463BCD0399E}"/>
              </a:ext>
            </a:extLst>
          </p:cNvPr>
          <p:cNvSpPr txBox="1"/>
          <p:nvPr/>
        </p:nvSpPr>
        <p:spPr>
          <a:xfrm>
            <a:off x="5264984" y="5034606"/>
            <a:ext cx="29915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Twin method assumed DZ twins share 50%</a:t>
            </a:r>
          </a:p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But this is an average!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7AF64F1-91AD-9F4F-A48A-412C2BFC6DFF}"/>
              </a:ext>
            </a:extLst>
          </p:cNvPr>
          <p:cNvGrpSpPr/>
          <p:nvPr/>
        </p:nvGrpSpPr>
        <p:grpSpPr>
          <a:xfrm>
            <a:off x="1186317" y="1414334"/>
            <a:ext cx="4078667" cy="4324124"/>
            <a:chOff x="787761" y="1449146"/>
            <a:chExt cx="4078667" cy="4324124"/>
          </a:xfrm>
        </p:grpSpPr>
        <p:pic>
          <p:nvPicPr>
            <p:cNvPr id="2050" name="Picture 2" descr="thumbnail">
              <a:extLst>
                <a:ext uri="{FF2B5EF4-FFF2-40B4-BE49-F238E27FC236}">
                  <a16:creationId xmlns:a16="http://schemas.microsoft.com/office/drawing/2014/main" id="{D4BA0A42-D63B-BB4C-B67B-39D21DB9C7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428" y="1449146"/>
              <a:ext cx="4064000" cy="42545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B81BC3C-616C-7C45-8285-A63FF9C38CE1}"/>
                </a:ext>
              </a:extLst>
            </p:cNvPr>
            <p:cNvSpPr txBox="1"/>
            <p:nvPr/>
          </p:nvSpPr>
          <p:spPr>
            <a:xfrm>
              <a:off x="787761" y="5496271"/>
              <a:ext cx="13891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Gill Sans MT" panose="020B0502020104020203" pitchFamily="34" charset="77"/>
                </a:rPr>
                <a:t>Visscher et al. 2006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32F4D46-B0C0-0E41-95FF-508AB596DBDC}"/>
              </a:ext>
            </a:extLst>
          </p:cNvPr>
          <p:cNvSpPr txBox="1"/>
          <p:nvPr/>
        </p:nvSpPr>
        <p:spPr>
          <a:xfrm>
            <a:off x="5347315" y="3079919"/>
            <a:ext cx="2991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Range ~40-60%</a:t>
            </a:r>
          </a:p>
        </p:txBody>
      </p:sp>
    </p:spTree>
    <p:extLst>
      <p:ext uri="{BB962C8B-B14F-4D97-AF65-F5344CB8AC3E}">
        <p14:creationId xmlns:p14="http://schemas.microsoft.com/office/powerpoint/2010/main" val="179011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3B2398-2F94-BE49-8D12-E021A2AF9B74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Measuring h</a:t>
            </a:r>
            <a:r>
              <a:rPr lang="en-US" sz="2400" b="1" baseline="30000" dirty="0">
                <a:latin typeface="Gill Sans"/>
                <a:cs typeface="Gill Sans"/>
              </a:rPr>
              <a:t>2</a:t>
            </a:r>
            <a:r>
              <a:rPr lang="en-US" sz="2400" b="1" dirty="0">
                <a:latin typeface="Gill Sans"/>
                <a:cs typeface="Gill Sans"/>
              </a:rPr>
              <a:t> – </a:t>
            </a:r>
            <a:r>
              <a:rPr lang="en-US" sz="2400" b="1">
                <a:latin typeface="Gill Sans"/>
                <a:cs typeface="Gill Sans"/>
              </a:rPr>
              <a:t>Haseman-Elston (sibling pairs)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928B552-1E62-C34B-80B8-E351A2BB6AE2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9D2AB9EF-AA10-F548-BEE6-C47EE56DA7C3}"/>
              </a:ext>
            </a:extLst>
          </p:cNvPr>
          <p:cNvGrpSpPr/>
          <p:nvPr/>
        </p:nvGrpSpPr>
        <p:grpSpPr>
          <a:xfrm>
            <a:off x="833315" y="1792794"/>
            <a:ext cx="901422" cy="2026170"/>
            <a:chOff x="483692" y="1421965"/>
            <a:chExt cx="901422" cy="202617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4FA7E36-15C7-9B4E-AF6C-952CC2F3F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83692" y="1421965"/>
              <a:ext cx="397805" cy="85423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81087C4-DAB1-8347-B172-4B8EF97EF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87309" y="1421965"/>
              <a:ext cx="397805" cy="854233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3C491F0-D633-294E-915F-AB9E61E8207A}"/>
                </a:ext>
              </a:extLst>
            </p:cNvPr>
            <p:cNvSpPr/>
            <p:nvPr/>
          </p:nvSpPr>
          <p:spPr>
            <a:xfrm>
              <a:off x="1051034" y="2446355"/>
              <a:ext cx="96601" cy="1001780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C5A6C6D-6A08-864E-9FAA-4C8C8A8B5FD7}"/>
                </a:ext>
              </a:extLst>
            </p:cNvPr>
            <p:cNvSpPr/>
            <p:nvPr/>
          </p:nvSpPr>
          <p:spPr>
            <a:xfrm>
              <a:off x="1253447" y="2446355"/>
              <a:ext cx="96601" cy="100178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3DF095B-9BCA-F540-BC3B-13B5CE646350}"/>
                </a:ext>
              </a:extLst>
            </p:cNvPr>
            <p:cNvSpPr/>
            <p:nvPr/>
          </p:nvSpPr>
          <p:spPr>
            <a:xfrm>
              <a:off x="1051035" y="2446355"/>
              <a:ext cx="95158" cy="34265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55B73BC-4F7A-034E-A982-A5B070F9AA62}"/>
                </a:ext>
              </a:extLst>
            </p:cNvPr>
            <p:cNvSpPr/>
            <p:nvPr/>
          </p:nvSpPr>
          <p:spPr>
            <a:xfrm>
              <a:off x="1253447" y="3014857"/>
              <a:ext cx="96601" cy="43327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6F53FEA-0140-794C-8EC7-B474C7496BD2}"/>
                </a:ext>
              </a:extLst>
            </p:cNvPr>
            <p:cNvSpPr/>
            <p:nvPr/>
          </p:nvSpPr>
          <p:spPr>
            <a:xfrm>
              <a:off x="512042" y="2427220"/>
              <a:ext cx="96601" cy="1001780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F41916F-DEA4-BC48-B2CF-469DCDDB6832}"/>
                </a:ext>
              </a:extLst>
            </p:cNvPr>
            <p:cNvSpPr/>
            <p:nvPr/>
          </p:nvSpPr>
          <p:spPr>
            <a:xfrm>
              <a:off x="714455" y="2427220"/>
              <a:ext cx="96601" cy="100178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7F648AE-F605-7A49-B0FF-0C6C9D337180}"/>
                </a:ext>
              </a:extLst>
            </p:cNvPr>
            <p:cNvSpPr/>
            <p:nvPr/>
          </p:nvSpPr>
          <p:spPr>
            <a:xfrm>
              <a:off x="512042" y="2427220"/>
              <a:ext cx="96601" cy="59269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EE6F399-6C73-7F4F-BD15-7D3F94D143D9}"/>
                </a:ext>
              </a:extLst>
            </p:cNvPr>
            <p:cNvSpPr/>
            <p:nvPr/>
          </p:nvSpPr>
          <p:spPr>
            <a:xfrm>
              <a:off x="714455" y="2618597"/>
              <a:ext cx="96601" cy="81040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F581DAD-2886-5F41-87E8-646C837B1BDC}"/>
              </a:ext>
            </a:extLst>
          </p:cNvPr>
          <p:cNvGrpSpPr/>
          <p:nvPr/>
        </p:nvGrpSpPr>
        <p:grpSpPr>
          <a:xfrm>
            <a:off x="7144468" y="1792794"/>
            <a:ext cx="901422" cy="2026170"/>
            <a:chOff x="6794845" y="1337504"/>
            <a:chExt cx="901422" cy="202617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1FB09E35-BD7C-7A42-AF4A-C3E62C8D9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794845" y="1337504"/>
              <a:ext cx="397805" cy="854233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1F11FFD-11AC-C74A-8295-BDF0ED638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298462" y="1337504"/>
              <a:ext cx="397805" cy="854233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95587C4-7532-B74D-B99D-3896B4A4F672}"/>
                </a:ext>
              </a:extLst>
            </p:cNvPr>
            <p:cNvSpPr/>
            <p:nvPr/>
          </p:nvSpPr>
          <p:spPr>
            <a:xfrm>
              <a:off x="7362187" y="2361894"/>
              <a:ext cx="96601" cy="1001780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3F9F914-CDD8-2B48-9122-681201D0CB9C}"/>
                </a:ext>
              </a:extLst>
            </p:cNvPr>
            <p:cNvSpPr/>
            <p:nvPr/>
          </p:nvSpPr>
          <p:spPr>
            <a:xfrm>
              <a:off x="7564600" y="2361894"/>
              <a:ext cx="96601" cy="100178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6D7F483-7AD7-3546-B2DC-797F37D5A140}"/>
                </a:ext>
              </a:extLst>
            </p:cNvPr>
            <p:cNvSpPr/>
            <p:nvPr/>
          </p:nvSpPr>
          <p:spPr>
            <a:xfrm>
              <a:off x="7362188" y="2361894"/>
              <a:ext cx="95158" cy="34265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8389678-DF3B-454C-AE0B-C1BAD5D885DD}"/>
                </a:ext>
              </a:extLst>
            </p:cNvPr>
            <p:cNvSpPr/>
            <p:nvPr/>
          </p:nvSpPr>
          <p:spPr>
            <a:xfrm>
              <a:off x="7564600" y="2930396"/>
              <a:ext cx="96601" cy="43327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7FD3804-76D9-3E4B-93CB-DF28AFFEA45A}"/>
                </a:ext>
              </a:extLst>
            </p:cNvPr>
            <p:cNvSpPr/>
            <p:nvPr/>
          </p:nvSpPr>
          <p:spPr>
            <a:xfrm>
              <a:off x="7025608" y="2342759"/>
              <a:ext cx="96601" cy="100178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7CFB2AF-12FF-C04B-BA18-AF30AD8B6F6B}"/>
                </a:ext>
              </a:extLst>
            </p:cNvPr>
            <p:cNvSpPr/>
            <p:nvPr/>
          </p:nvSpPr>
          <p:spPr>
            <a:xfrm>
              <a:off x="6823195" y="2342759"/>
              <a:ext cx="96601" cy="59269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F8D0EC1-56B7-6E41-8CC6-8B50AE571670}"/>
                </a:ext>
              </a:extLst>
            </p:cNvPr>
            <p:cNvSpPr/>
            <p:nvPr/>
          </p:nvSpPr>
          <p:spPr>
            <a:xfrm>
              <a:off x="7025608" y="2534136"/>
              <a:ext cx="96601" cy="81040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A77D972-D3A7-3243-B42B-AF1129D236D8}"/>
                </a:ext>
              </a:extLst>
            </p:cNvPr>
            <p:cNvSpPr/>
            <p:nvPr/>
          </p:nvSpPr>
          <p:spPr>
            <a:xfrm>
              <a:off x="6823195" y="2610401"/>
              <a:ext cx="96601" cy="734138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FB5FEDA-6C6C-E64B-BF0F-7F3A77E49118}"/>
              </a:ext>
            </a:extLst>
          </p:cNvPr>
          <p:cNvGrpSpPr/>
          <p:nvPr/>
        </p:nvGrpSpPr>
        <p:grpSpPr>
          <a:xfrm>
            <a:off x="2937033" y="1792794"/>
            <a:ext cx="901422" cy="2026170"/>
            <a:chOff x="2694508" y="1421965"/>
            <a:chExt cx="901422" cy="2026170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57688BD-42EB-D547-9F74-325A3C80A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94508" y="1421965"/>
              <a:ext cx="397805" cy="854233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01B89E28-E867-EB44-A237-F5B07B71E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198125" y="1421965"/>
              <a:ext cx="397805" cy="854233"/>
            </a:xfrm>
            <a:prstGeom prst="rect">
              <a:avLst/>
            </a:prstGeom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C8A04CE-CB38-B04E-B407-4DD80369281E}"/>
                </a:ext>
              </a:extLst>
            </p:cNvPr>
            <p:cNvSpPr/>
            <p:nvPr/>
          </p:nvSpPr>
          <p:spPr>
            <a:xfrm>
              <a:off x="3261850" y="2446355"/>
              <a:ext cx="96601" cy="1001780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CCC7F63-F019-2B4A-BAB3-FCEE695D2414}"/>
                </a:ext>
              </a:extLst>
            </p:cNvPr>
            <p:cNvSpPr/>
            <p:nvPr/>
          </p:nvSpPr>
          <p:spPr>
            <a:xfrm>
              <a:off x="3464263" y="2446355"/>
              <a:ext cx="96601" cy="100178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34294FA-B7AC-CB44-A8E4-E1C9BCCBC784}"/>
                </a:ext>
              </a:extLst>
            </p:cNvPr>
            <p:cNvSpPr/>
            <p:nvPr/>
          </p:nvSpPr>
          <p:spPr>
            <a:xfrm>
              <a:off x="3261851" y="2446355"/>
              <a:ext cx="95158" cy="34265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18E30DE4-7A38-E44F-8748-7B8E22464D6B}"/>
                </a:ext>
              </a:extLst>
            </p:cNvPr>
            <p:cNvSpPr/>
            <p:nvPr/>
          </p:nvSpPr>
          <p:spPr>
            <a:xfrm>
              <a:off x="3464263" y="3014857"/>
              <a:ext cx="96601" cy="43327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84612AA-4162-9C47-B758-04BFFAE838D3}"/>
                </a:ext>
              </a:extLst>
            </p:cNvPr>
            <p:cNvSpPr/>
            <p:nvPr/>
          </p:nvSpPr>
          <p:spPr>
            <a:xfrm>
              <a:off x="2925271" y="2427220"/>
              <a:ext cx="96601" cy="100178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D501FB5-1B5E-FB43-86A8-5D0029BFC4C4}"/>
                </a:ext>
              </a:extLst>
            </p:cNvPr>
            <p:cNvSpPr/>
            <p:nvPr/>
          </p:nvSpPr>
          <p:spPr>
            <a:xfrm>
              <a:off x="2722858" y="2427220"/>
              <a:ext cx="96601" cy="59269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8A354F97-AA49-4946-96A4-DD28E49C16AC}"/>
                </a:ext>
              </a:extLst>
            </p:cNvPr>
            <p:cNvSpPr/>
            <p:nvPr/>
          </p:nvSpPr>
          <p:spPr>
            <a:xfrm>
              <a:off x="2925271" y="2618597"/>
              <a:ext cx="96601" cy="81040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8BE9A720-B7B4-6C41-BA22-1E478F5BF693}"/>
                </a:ext>
              </a:extLst>
            </p:cNvPr>
            <p:cNvSpPr/>
            <p:nvPr/>
          </p:nvSpPr>
          <p:spPr>
            <a:xfrm>
              <a:off x="2722858" y="2694862"/>
              <a:ext cx="96601" cy="734138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DC97773-14B0-5E4F-B5F8-EC63A62BFD09}"/>
              </a:ext>
            </a:extLst>
          </p:cNvPr>
          <p:cNvGrpSpPr/>
          <p:nvPr/>
        </p:nvGrpSpPr>
        <p:grpSpPr>
          <a:xfrm>
            <a:off x="5040751" y="1792794"/>
            <a:ext cx="901422" cy="2026170"/>
            <a:chOff x="4876335" y="1337504"/>
            <a:chExt cx="901422" cy="2026170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41448CBF-C2EA-6F48-B4EE-8D92CF0C1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876335" y="1337504"/>
              <a:ext cx="397805" cy="854233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3358FB28-00B7-7246-A320-B7287CD7A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379952" y="1337504"/>
              <a:ext cx="397805" cy="854233"/>
            </a:xfrm>
            <a:prstGeom prst="rect">
              <a:avLst/>
            </a:prstGeom>
          </p:spPr>
        </p:pic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B51E216-0230-E74A-859F-DD6EEF805730}"/>
                </a:ext>
              </a:extLst>
            </p:cNvPr>
            <p:cNvSpPr/>
            <p:nvPr/>
          </p:nvSpPr>
          <p:spPr>
            <a:xfrm>
              <a:off x="5443677" y="2361894"/>
              <a:ext cx="96601" cy="1001780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81135AEF-48B5-D343-829A-B1DDF4F13C69}"/>
                </a:ext>
              </a:extLst>
            </p:cNvPr>
            <p:cNvSpPr/>
            <p:nvPr/>
          </p:nvSpPr>
          <p:spPr>
            <a:xfrm>
              <a:off x="5646090" y="2361894"/>
              <a:ext cx="96601" cy="100178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2D3DC15F-0DD8-0449-95F5-57FAAB77AC78}"/>
                </a:ext>
              </a:extLst>
            </p:cNvPr>
            <p:cNvSpPr/>
            <p:nvPr/>
          </p:nvSpPr>
          <p:spPr>
            <a:xfrm>
              <a:off x="5443678" y="2361894"/>
              <a:ext cx="95158" cy="34265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9DE86502-DCE5-4C4B-91A9-498B7DC98F4A}"/>
                </a:ext>
              </a:extLst>
            </p:cNvPr>
            <p:cNvSpPr/>
            <p:nvPr/>
          </p:nvSpPr>
          <p:spPr>
            <a:xfrm>
              <a:off x="5646090" y="2930396"/>
              <a:ext cx="96601" cy="43327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34AA4A4F-828D-8242-B325-A2CCE32DC884}"/>
                </a:ext>
              </a:extLst>
            </p:cNvPr>
            <p:cNvSpPr/>
            <p:nvPr/>
          </p:nvSpPr>
          <p:spPr>
            <a:xfrm>
              <a:off x="5107098" y="2342759"/>
              <a:ext cx="96601" cy="100178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6D19D17F-091C-EC4E-818B-8B10BCBA10CA}"/>
                </a:ext>
              </a:extLst>
            </p:cNvPr>
            <p:cNvSpPr/>
            <p:nvPr/>
          </p:nvSpPr>
          <p:spPr>
            <a:xfrm>
              <a:off x="4904685" y="2342759"/>
              <a:ext cx="96601" cy="59269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20165B6-3C07-4F4E-A288-537F9EBBB872}"/>
                </a:ext>
              </a:extLst>
            </p:cNvPr>
            <p:cNvSpPr/>
            <p:nvPr/>
          </p:nvSpPr>
          <p:spPr>
            <a:xfrm>
              <a:off x="5107098" y="2534136"/>
              <a:ext cx="96601" cy="81040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5B884718-75F0-BE4F-86A4-4AE46107688C}"/>
                </a:ext>
              </a:extLst>
            </p:cNvPr>
            <p:cNvSpPr/>
            <p:nvPr/>
          </p:nvSpPr>
          <p:spPr>
            <a:xfrm>
              <a:off x="4904685" y="2610401"/>
              <a:ext cx="96601" cy="734138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EAE94241-1689-5149-AB35-7D928B4A7661}"/>
              </a:ext>
            </a:extLst>
          </p:cNvPr>
          <p:cNvSpPr txBox="1"/>
          <p:nvPr/>
        </p:nvSpPr>
        <p:spPr>
          <a:xfrm>
            <a:off x="705464" y="1382794"/>
            <a:ext cx="1262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Sib pair #1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D2C1257-5890-0E49-96B2-3646AEBA09B1}"/>
              </a:ext>
            </a:extLst>
          </p:cNvPr>
          <p:cNvSpPr txBox="1"/>
          <p:nvPr/>
        </p:nvSpPr>
        <p:spPr>
          <a:xfrm>
            <a:off x="2809182" y="1382794"/>
            <a:ext cx="1262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Sib pair #2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34F0205-AE40-C94F-8B06-A542A7CA1BF6}"/>
              </a:ext>
            </a:extLst>
          </p:cNvPr>
          <p:cNvSpPr txBox="1"/>
          <p:nvPr/>
        </p:nvSpPr>
        <p:spPr>
          <a:xfrm>
            <a:off x="4912899" y="1376474"/>
            <a:ext cx="1262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Sib pair #3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52F1437-B55C-8645-AE5D-924476BCC1CE}"/>
              </a:ext>
            </a:extLst>
          </p:cNvPr>
          <p:cNvSpPr txBox="1"/>
          <p:nvPr/>
        </p:nvSpPr>
        <p:spPr>
          <a:xfrm>
            <a:off x="7016617" y="1376474"/>
            <a:ext cx="1262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Sib pair #4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9C61AEC-192F-1040-A118-55BDFB618003}"/>
              </a:ext>
            </a:extLst>
          </p:cNvPr>
          <p:cNvSpPr txBox="1"/>
          <p:nvPr/>
        </p:nvSpPr>
        <p:spPr>
          <a:xfrm>
            <a:off x="705464" y="3947885"/>
            <a:ext cx="1262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Share 40%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F7C5657-05E0-2142-A999-65C3B24BB785}"/>
              </a:ext>
            </a:extLst>
          </p:cNvPr>
          <p:cNvSpPr txBox="1"/>
          <p:nvPr/>
        </p:nvSpPr>
        <p:spPr>
          <a:xfrm>
            <a:off x="2809182" y="3947885"/>
            <a:ext cx="1262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Share 45%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860F391-A05B-0146-A653-2D25AB531A71}"/>
              </a:ext>
            </a:extLst>
          </p:cNvPr>
          <p:cNvSpPr txBox="1"/>
          <p:nvPr/>
        </p:nvSpPr>
        <p:spPr>
          <a:xfrm>
            <a:off x="4912899" y="3941565"/>
            <a:ext cx="1262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Share 50%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F3C3619-B964-B14A-914B-D03E3DDABF24}"/>
              </a:ext>
            </a:extLst>
          </p:cNvPr>
          <p:cNvSpPr txBox="1"/>
          <p:nvPr/>
        </p:nvSpPr>
        <p:spPr>
          <a:xfrm>
            <a:off x="7016617" y="3941565"/>
            <a:ext cx="1262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Share 55%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A32400CA-80F3-454E-86EE-1421780B0BAC}"/>
              </a:ext>
            </a:extLst>
          </p:cNvPr>
          <p:cNvSpPr txBox="1"/>
          <p:nvPr/>
        </p:nvSpPr>
        <p:spPr>
          <a:xfrm>
            <a:off x="449139" y="4999714"/>
            <a:ext cx="5924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Intuition: Expect sib pairs that share more of the genome to also have more correlated phenotypes</a:t>
            </a:r>
          </a:p>
        </p:txBody>
      </p:sp>
    </p:spTree>
    <p:extLst>
      <p:ext uri="{BB962C8B-B14F-4D97-AF65-F5344CB8AC3E}">
        <p14:creationId xmlns:p14="http://schemas.microsoft.com/office/powerpoint/2010/main" val="11506010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3B2398-2F94-BE49-8D12-E021A2AF9B74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Measuring h</a:t>
            </a:r>
            <a:r>
              <a:rPr lang="en-US" sz="2400" b="1" baseline="30000" dirty="0">
                <a:latin typeface="Gill Sans"/>
                <a:cs typeface="Gill Sans"/>
              </a:rPr>
              <a:t>2</a:t>
            </a:r>
            <a:r>
              <a:rPr lang="en-US" sz="2400" b="1" dirty="0">
                <a:latin typeface="Gill Sans"/>
                <a:cs typeface="Gill Sans"/>
              </a:rPr>
              <a:t> – </a:t>
            </a:r>
            <a:r>
              <a:rPr lang="en-US" sz="2400" b="1">
                <a:latin typeface="Gill Sans"/>
                <a:cs typeface="Gill Sans"/>
              </a:rPr>
              <a:t>Haseman-Elston (sibling pairs)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928B552-1E62-C34B-80B8-E351A2BB6AE2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9D2AB9EF-AA10-F548-BEE6-C47EE56DA7C3}"/>
              </a:ext>
            </a:extLst>
          </p:cNvPr>
          <p:cNvGrpSpPr/>
          <p:nvPr/>
        </p:nvGrpSpPr>
        <p:grpSpPr>
          <a:xfrm>
            <a:off x="833315" y="1792794"/>
            <a:ext cx="901422" cy="2026170"/>
            <a:chOff x="483692" y="1421965"/>
            <a:chExt cx="901422" cy="202617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4FA7E36-15C7-9B4E-AF6C-952CC2F3F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83692" y="1421965"/>
              <a:ext cx="397805" cy="85423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81087C4-DAB1-8347-B172-4B8EF97EF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87309" y="1421965"/>
              <a:ext cx="397805" cy="854233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3C491F0-D633-294E-915F-AB9E61E8207A}"/>
                </a:ext>
              </a:extLst>
            </p:cNvPr>
            <p:cNvSpPr/>
            <p:nvPr/>
          </p:nvSpPr>
          <p:spPr>
            <a:xfrm>
              <a:off x="1051034" y="2446355"/>
              <a:ext cx="96601" cy="1001780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C5A6C6D-6A08-864E-9FAA-4C8C8A8B5FD7}"/>
                </a:ext>
              </a:extLst>
            </p:cNvPr>
            <p:cNvSpPr/>
            <p:nvPr/>
          </p:nvSpPr>
          <p:spPr>
            <a:xfrm>
              <a:off x="1253447" y="2446355"/>
              <a:ext cx="96601" cy="100178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3DF095B-9BCA-F540-BC3B-13B5CE646350}"/>
                </a:ext>
              </a:extLst>
            </p:cNvPr>
            <p:cNvSpPr/>
            <p:nvPr/>
          </p:nvSpPr>
          <p:spPr>
            <a:xfrm>
              <a:off x="1051035" y="2446355"/>
              <a:ext cx="95158" cy="34265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55B73BC-4F7A-034E-A982-A5B070F9AA62}"/>
                </a:ext>
              </a:extLst>
            </p:cNvPr>
            <p:cNvSpPr/>
            <p:nvPr/>
          </p:nvSpPr>
          <p:spPr>
            <a:xfrm>
              <a:off x="1253447" y="3014857"/>
              <a:ext cx="96601" cy="43327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6F53FEA-0140-794C-8EC7-B474C7496BD2}"/>
                </a:ext>
              </a:extLst>
            </p:cNvPr>
            <p:cNvSpPr/>
            <p:nvPr/>
          </p:nvSpPr>
          <p:spPr>
            <a:xfrm>
              <a:off x="512042" y="2427220"/>
              <a:ext cx="96601" cy="1001780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F41916F-DEA4-BC48-B2CF-469DCDDB6832}"/>
                </a:ext>
              </a:extLst>
            </p:cNvPr>
            <p:cNvSpPr/>
            <p:nvPr/>
          </p:nvSpPr>
          <p:spPr>
            <a:xfrm>
              <a:off x="714455" y="2427220"/>
              <a:ext cx="96601" cy="100178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7F648AE-F605-7A49-B0FF-0C6C9D337180}"/>
                </a:ext>
              </a:extLst>
            </p:cNvPr>
            <p:cNvSpPr/>
            <p:nvPr/>
          </p:nvSpPr>
          <p:spPr>
            <a:xfrm>
              <a:off x="512042" y="2427220"/>
              <a:ext cx="96601" cy="59269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EE6F399-6C73-7F4F-BD15-7D3F94D143D9}"/>
                </a:ext>
              </a:extLst>
            </p:cNvPr>
            <p:cNvSpPr/>
            <p:nvPr/>
          </p:nvSpPr>
          <p:spPr>
            <a:xfrm>
              <a:off x="714455" y="2618597"/>
              <a:ext cx="96601" cy="81040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9170AA0-4C62-E841-B244-495C45D5866A}"/>
                  </a:ext>
                </a:extLst>
              </p:cNvPr>
              <p:cNvSpPr/>
              <p:nvPr/>
            </p:nvSpPr>
            <p:spPr>
              <a:xfrm>
                <a:off x="132848" y="1431919"/>
                <a:ext cx="825418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9170AA0-4C62-E841-B244-495C45D586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848" y="1431919"/>
                <a:ext cx="825418" cy="646331"/>
              </a:xfrm>
              <a:prstGeom prst="rect">
                <a:avLst/>
              </a:prstGeom>
              <a:blipFill>
                <a:blip r:embed="rId4"/>
                <a:stretch>
                  <a:fillRect l="-1515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BF27109D-8E7D-0B45-8224-697733F02F4E}"/>
                  </a:ext>
                </a:extLst>
              </p:cNvPr>
              <p:cNvSpPr/>
              <p:nvPr/>
            </p:nvSpPr>
            <p:spPr>
              <a:xfrm>
                <a:off x="1699671" y="1469628"/>
                <a:ext cx="825418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BF27109D-8E7D-0B45-8224-697733F02F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9671" y="1469628"/>
                <a:ext cx="825418" cy="646331"/>
              </a:xfrm>
              <a:prstGeom prst="rect">
                <a:avLst/>
              </a:prstGeom>
              <a:blipFill>
                <a:blip r:embed="rId5"/>
                <a:stretch>
                  <a:fillRect l="-1515" b="-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TextBox 85">
            <a:extLst>
              <a:ext uri="{FF2B5EF4-FFF2-40B4-BE49-F238E27FC236}">
                <a16:creationId xmlns:a16="http://schemas.microsoft.com/office/drawing/2014/main" id="{79ACE327-E643-D243-BB9D-0F4C5DDB9E82}"/>
              </a:ext>
            </a:extLst>
          </p:cNvPr>
          <p:cNvSpPr txBox="1"/>
          <p:nvPr/>
        </p:nvSpPr>
        <p:spPr>
          <a:xfrm>
            <a:off x="697501" y="1284962"/>
            <a:ext cx="1262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Sib pair #</a:t>
            </a:r>
            <a:r>
              <a:rPr lang="en-US" dirty="0" err="1">
                <a:latin typeface="Gill Sans MT" panose="020B0502020104020203" pitchFamily="34" charset="77"/>
              </a:rPr>
              <a:t>i</a:t>
            </a:r>
            <a:endParaRPr lang="en-US" dirty="0">
              <a:latin typeface="Gill Sans MT" panose="020B0502020104020203" pitchFamily="34" charset="77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9C906AA-8E82-134F-9A1F-43BE7652414D}"/>
                  </a:ext>
                </a:extLst>
              </p:cNvPr>
              <p:cNvSpPr/>
              <p:nvPr/>
            </p:nvSpPr>
            <p:spPr>
              <a:xfrm>
                <a:off x="214247" y="3946831"/>
                <a:ext cx="256313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=IBD2</a:t>
                </a:r>
                <a:r>
                  <a:rPr lang="en-US" sz="2400" baseline="-25000" dirty="0"/>
                  <a:t>i</a:t>
                </a:r>
                <a:r>
                  <a:rPr lang="en-US" sz="2400" dirty="0"/>
                  <a:t>+0.5*IBD1</a:t>
                </a:r>
                <a:r>
                  <a:rPr lang="en-US" sz="2400" baseline="-25000" dirty="0"/>
                  <a:t>i</a:t>
                </a:r>
                <a:endParaRPr lang="en-US" sz="2400" dirty="0"/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9C906AA-8E82-134F-9A1F-43BE765241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47" y="3946831"/>
                <a:ext cx="2563138" cy="461665"/>
              </a:xfrm>
              <a:prstGeom prst="rect">
                <a:avLst/>
              </a:prstGeom>
              <a:blipFill>
                <a:blip r:embed="rId6"/>
                <a:stretch>
                  <a:fillRect t="-7895" r="-1970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4E6B5362-9C8F-BE49-86EA-9E249FC3B88C}"/>
                  </a:ext>
                </a:extLst>
              </p:cNvPr>
              <p:cNvSpPr txBox="1"/>
              <p:nvPr/>
            </p:nvSpPr>
            <p:spPr>
              <a:xfrm>
                <a:off x="3187744" y="2885025"/>
                <a:ext cx="475867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4E6B5362-9C8F-BE49-86EA-9E249FC3B8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7744" y="2885025"/>
                <a:ext cx="4758675" cy="492443"/>
              </a:xfrm>
              <a:prstGeom prst="rect">
                <a:avLst/>
              </a:prstGeom>
              <a:blipFill>
                <a:blip r:embed="rId7"/>
                <a:stretch>
                  <a:fillRect t="-7692" r="-533" b="-3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TextBox 87">
            <a:extLst>
              <a:ext uri="{FF2B5EF4-FFF2-40B4-BE49-F238E27FC236}">
                <a16:creationId xmlns:a16="http://schemas.microsoft.com/office/drawing/2014/main" id="{E1D8891E-FAFD-B14A-AC7C-AEAFED396C3B}"/>
              </a:ext>
            </a:extLst>
          </p:cNvPr>
          <p:cNvSpPr txBox="1"/>
          <p:nvPr/>
        </p:nvSpPr>
        <p:spPr>
          <a:xfrm>
            <a:off x="3500829" y="2320559"/>
            <a:ext cx="4553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Regress IBD sharing vs. phenotype correlation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51E140A5-073D-C64E-AB5D-6534D85FE3AA}"/>
                  </a:ext>
                </a:extLst>
              </p:cNvPr>
              <p:cNvSpPr/>
              <p:nvPr/>
            </p:nvSpPr>
            <p:spPr>
              <a:xfrm>
                <a:off x="3332937" y="1645616"/>
                <a:ext cx="529978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Gill Sans MT" panose="020B0502020104020203" pitchFamily="34" charset="77"/>
                  </a:rPr>
                  <a:t> gives another heritability estimate!</a:t>
                </a:r>
                <a:endParaRPr lang="en-US" sz="2400" baseline="30000" dirty="0">
                  <a:solidFill>
                    <a:srgbClr val="FF0000"/>
                  </a:solidFill>
                  <a:latin typeface="Gill Sans MT" panose="020B0502020104020203" pitchFamily="34" charset="77"/>
                </a:endParaRPr>
              </a:p>
            </p:txBody>
          </p:sp>
        </mc:Choice>
        <mc:Fallback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51E140A5-073D-C64E-AB5D-6534D85FE3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2937" y="1645616"/>
                <a:ext cx="5299784" cy="461665"/>
              </a:xfrm>
              <a:prstGeom prst="rect">
                <a:avLst/>
              </a:prstGeom>
              <a:blipFill>
                <a:blip r:embed="rId8"/>
                <a:stretch>
                  <a:fillRect t="-10526" r="-957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40519A5-E4F1-D040-BCE5-F60D4A23E2F4}"/>
              </a:ext>
            </a:extLst>
          </p:cNvPr>
          <p:cNvCxnSpPr/>
          <p:nvPr/>
        </p:nvCxnSpPr>
        <p:spPr>
          <a:xfrm>
            <a:off x="3657600" y="3818964"/>
            <a:ext cx="0" cy="22187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4C00C942-E1B1-A140-B202-2E689D2FAAC5}"/>
              </a:ext>
            </a:extLst>
          </p:cNvPr>
          <p:cNvCxnSpPr>
            <a:cxnSpLocks/>
          </p:cNvCxnSpPr>
          <p:nvPr/>
        </p:nvCxnSpPr>
        <p:spPr>
          <a:xfrm flipH="1">
            <a:off x="3657600" y="6037729"/>
            <a:ext cx="340210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1A892006-6603-4345-A2D5-6930B2999534}"/>
              </a:ext>
            </a:extLst>
          </p:cNvPr>
          <p:cNvSpPr txBox="1"/>
          <p:nvPr/>
        </p:nvSpPr>
        <p:spPr>
          <a:xfrm>
            <a:off x="4308267" y="6142166"/>
            <a:ext cx="3191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IBD (% genome sharing)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FEC57E4-3FEC-1A41-9B73-A9F2FF738657}"/>
              </a:ext>
            </a:extLst>
          </p:cNvPr>
          <p:cNvSpPr txBox="1"/>
          <p:nvPr/>
        </p:nvSpPr>
        <p:spPr>
          <a:xfrm rot="16200000">
            <a:off x="2494656" y="4715660"/>
            <a:ext cx="1822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Squared trait diff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68A3BD-7188-3145-8198-8FEE862F74C9}"/>
              </a:ext>
            </a:extLst>
          </p:cNvPr>
          <p:cNvCxnSpPr/>
          <p:nvPr/>
        </p:nvCxnSpPr>
        <p:spPr>
          <a:xfrm>
            <a:off x="3980329" y="3989005"/>
            <a:ext cx="2971800" cy="18226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136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2" grpId="0"/>
      <p:bldP spid="9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3B2398-2F94-BE49-8D12-E021A2AF9B74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Another way to do HE regression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928B552-1E62-C34B-80B8-E351A2BB6AE2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828A921-EA06-E44E-888B-A95F237F06EC}"/>
                  </a:ext>
                </a:extLst>
              </p:cNvPr>
              <p:cNvSpPr txBox="1"/>
              <p:nvPr/>
            </p:nvSpPr>
            <p:spPr>
              <a:xfrm>
                <a:off x="722805" y="4694266"/>
                <a:ext cx="6770315" cy="3474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𝐶𝑜𝑣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[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𝑚𝑒𝑎𝑛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𝑚𝑒𝑎𝑛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828A921-EA06-E44E-888B-A95F237F06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805" y="4694266"/>
                <a:ext cx="6770315" cy="347403"/>
              </a:xfrm>
              <a:prstGeom prst="rect">
                <a:avLst/>
              </a:prstGeom>
              <a:blipFill>
                <a:blip r:embed="rId3"/>
                <a:stretch>
                  <a:fillRect l="-563" r="-938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8E4BE9C6-5294-9D45-B8CC-29652101EF78}"/>
              </a:ext>
            </a:extLst>
          </p:cNvPr>
          <p:cNvSpPr txBox="1"/>
          <p:nvPr/>
        </p:nvSpPr>
        <p:spPr>
          <a:xfrm>
            <a:off x="5657851" y="1552066"/>
            <a:ext cx="3191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Since we set: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mean(Y1)=mean(Y2) = 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Var(Y1)=Var(Y2) = 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A7981573-E82D-B545-A543-2FD872B301F9}"/>
                  </a:ext>
                </a:extLst>
              </p:cNvPr>
              <p:cNvSpPr txBox="1"/>
              <p:nvPr/>
            </p:nvSpPr>
            <p:spPr>
              <a:xfrm>
                <a:off x="722805" y="1986816"/>
                <a:ext cx="3849195" cy="3120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[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−2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A7981573-E82D-B545-A543-2FD872B30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805" y="1986816"/>
                <a:ext cx="3849195" cy="312073"/>
              </a:xfrm>
              <a:prstGeom prst="rect">
                <a:avLst/>
              </a:prstGeom>
              <a:blipFill>
                <a:blip r:embed="rId4"/>
                <a:stretch>
                  <a:fillRect l="-1320" t="-4000" r="-1980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95694E7-8BC1-7542-88F2-47DEE34AFDCD}"/>
                  </a:ext>
                </a:extLst>
              </p:cNvPr>
              <p:cNvSpPr txBox="1"/>
              <p:nvPr/>
            </p:nvSpPr>
            <p:spPr>
              <a:xfrm>
                <a:off x="2103931" y="2692747"/>
                <a:ext cx="3151568" cy="3120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[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95694E7-8BC1-7542-88F2-47DEE34AFD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3931" y="2692747"/>
                <a:ext cx="3151568" cy="312073"/>
              </a:xfrm>
              <a:prstGeom prst="rect">
                <a:avLst/>
              </a:prstGeom>
              <a:blipFill>
                <a:blip r:embed="rId5"/>
                <a:stretch>
                  <a:fillRect l="-402" t="-8000" r="-2410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BD1F220-BCAB-A344-A0F3-9DBF1E8F50AE}"/>
                  </a:ext>
                </a:extLst>
              </p:cNvPr>
              <p:cNvSpPr txBox="1"/>
              <p:nvPr/>
            </p:nvSpPr>
            <p:spPr>
              <a:xfrm>
                <a:off x="2103931" y="3272963"/>
                <a:ext cx="3738523" cy="3118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𝑉𝑎𝑟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𝑉𝑎𝑟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BD1F220-BCAB-A344-A0F3-9DBF1E8F50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3931" y="3272963"/>
                <a:ext cx="3738523" cy="311880"/>
              </a:xfrm>
              <a:prstGeom prst="rect">
                <a:avLst/>
              </a:prstGeom>
              <a:blipFill>
                <a:blip r:embed="rId6"/>
                <a:stretch>
                  <a:fillRect t="-3846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8693F6B-FAF1-AA47-8E60-EFF7E611C9E4}"/>
                  </a:ext>
                </a:extLst>
              </p:cNvPr>
              <p:cNvSpPr txBox="1"/>
              <p:nvPr/>
            </p:nvSpPr>
            <p:spPr>
              <a:xfrm>
                <a:off x="2103931" y="3898216"/>
                <a:ext cx="146315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8693F6B-FAF1-AA47-8E60-EFF7E611C9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3931" y="3898216"/>
                <a:ext cx="1463156" cy="307777"/>
              </a:xfrm>
              <a:prstGeom prst="rect">
                <a:avLst/>
              </a:prstGeom>
              <a:blipFill>
                <a:blip r:embed="rId7"/>
                <a:stretch>
                  <a:fillRect l="-862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81BC437-7392-F64D-A25F-D5497849AFD2}"/>
                  </a:ext>
                </a:extLst>
              </p:cNvPr>
              <p:cNvSpPr txBox="1"/>
              <p:nvPr/>
            </p:nvSpPr>
            <p:spPr>
              <a:xfrm>
                <a:off x="1851517" y="5658649"/>
                <a:ext cx="520193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=−2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Cov</m:t>
                    </m:r>
                    <m:d>
                      <m:dPr>
                        <m:ctrlPr>
                          <a:rPr lang="en-US" sz="3200" b="0" i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b>
                            <m:r>
                              <a:rPr lang="en-US" sz="32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b="0" i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b>
                            <m:r>
                              <a:rPr lang="en-US" sz="3200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81BC437-7392-F64D-A25F-D5497849A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1517" y="5658649"/>
                <a:ext cx="5201937" cy="492443"/>
              </a:xfrm>
              <a:prstGeom prst="rect">
                <a:avLst/>
              </a:prstGeom>
              <a:blipFill>
                <a:blip r:embed="rId8"/>
                <a:stretch>
                  <a:fillRect l="-2676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1413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3B2398-2F94-BE49-8D12-E021A2AF9B74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Another way to do HE regression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928B552-1E62-C34B-80B8-E351A2BB6AE2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BE30FE4-B06E-6D46-9D10-1D304B80E841}"/>
              </a:ext>
            </a:extLst>
          </p:cNvPr>
          <p:cNvCxnSpPr/>
          <p:nvPr/>
        </p:nvCxnSpPr>
        <p:spPr>
          <a:xfrm>
            <a:off x="815735" y="2645673"/>
            <a:ext cx="0" cy="22187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ED1F4B2-A03E-AD49-A7F1-53A9EC67653B}"/>
              </a:ext>
            </a:extLst>
          </p:cNvPr>
          <p:cNvCxnSpPr>
            <a:cxnSpLocks/>
          </p:cNvCxnSpPr>
          <p:nvPr/>
        </p:nvCxnSpPr>
        <p:spPr>
          <a:xfrm flipH="1">
            <a:off x="815735" y="4864438"/>
            <a:ext cx="340210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9811E7D-81F1-4F4A-B2CC-60C4E3F1478E}"/>
              </a:ext>
            </a:extLst>
          </p:cNvPr>
          <p:cNvSpPr txBox="1"/>
          <p:nvPr/>
        </p:nvSpPr>
        <p:spPr>
          <a:xfrm>
            <a:off x="1138464" y="5022376"/>
            <a:ext cx="3191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IBD (% genome sharing)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3FA6830-8ABA-2C43-BD5C-45AD2A1C2266}"/>
              </a:ext>
            </a:extLst>
          </p:cNvPr>
          <p:cNvCxnSpPr/>
          <p:nvPr/>
        </p:nvCxnSpPr>
        <p:spPr>
          <a:xfrm>
            <a:off x="1138464" y="2815714"/>
            <a:ext cx="2971800" cy="18226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75948C4-E30B-354A-B565-FD0636DC8FB3}"/>
                  </a:ext>
                </a:extLst>
              </p:cNvPr>
              <p:cNvSpPr/>
              <p:nvPr/>
            </p:nvSpPr>
            <p:spPr>
              <a:xfrm>
                <a:off x="1938564" y="2711278"/>
                <a:ext cx="200080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Gill Sans MT" panose="020B0502020104020203" pitchFamily="34" charset="77"/>
                  </a:rPr>
                  <a:t> gives h2</a:t>
                </a:r>
                <a:endParaRPr lang="en-US" sz="2400" baseline="30000" dirty="0">
                  <a:solidFill>
                    <a:srgbClr val="FF0000"/>
                  </a:solidFill>
                  <a:latin typeface="Gill Sans MT" panose="020B0502020104020203" pitchFamily="34" charset="77"/>
                </a:endParaRPr>
              </a:p>
            </p:txBody>
          </p:sp>
        </mc:Choice>
        <mc:Fallback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75948C4-E30B-354A-B565-FD0636DC8F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8564" y="2711278"/>
                <a:ext cx="2000804" cy="461665"/>
              </a:xfrm>
              <a:prstGeom prst="rect">
                <a:avLst/>
              </a:prstGeom>
              <a:blipFill>
                <a:blip r:embed="rId3"/>
                <a:stretch>
                  <a:fillRect t="-10811" r="-3774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197900C-4C20-6640-AC1A-E4D0A7863430}"/>
                  </a:ext>
                </a:extLst>
              </p:cNvPr>
              <p:cNvSpPr/>
              <p:nvPr/>
            </p:nvSpPr>
            <p:spPr>
              <a:xfrm rot="16200000">
                <a:off x="-541553" y="3549537"/>
                <a:ext cx="199086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197900C-4C20-6640-AC1A-E4D0A78634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541553" y="3549537"/>
                <a:ext cx="1990866" cy="523220"/>
              </a:xfrm>
              <a:prstGeom prst="rect">
                <a:avLst/>
              </a:prstGeom>
              <a:blipFill>
                <a:blip r:embed="rId4"/>
                <a:stretch>
                  <a:fillRect r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61CE764-DB4C-E94C-AF0C-CBCB87D38220}"/>
              </a:ext>
            </a:extLst>
          </p:cNvPr>
          <p:cNvCxnSpPr/>
          <p:nvPr/>
        </p:nvCxnSpPr>
        <p:spPr>
          <a:xfrm>
            <a:off x="5245223" y="2645673"/>
            <a:ext cx="0" cy="22187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878F854-E81C-8A47-87FA-79E156AE4B80}"/>
              </a:ext>
            </a:extLst>
          </p:cNvPr>
          <p:cNvCxnSpPr>
            <a:cxnSpLocks/>
          </p:cNvCxnSpPr>
          <p:nvPr/>
        </p:nvCxnSpPr>
        <p:spPr>
          <a:xfrm flipH="1">
            <a:off x="5245223" y="4864438"/>
            <a:ext cx="340210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54AC64D-D29A-7840-B074-70BD9F30A47D}"/>
              </a:ext>
            </a:extLst>
          </p:cNvPr>
          <p:cNvSpPr txBox="1"/>
          <p:nvPr/>
        </p:nvSpPr>
        <p:spPr>
          <a:xfrm>
            <a:off x="5567952" y="5022376"/>
            <a:ext cx="3191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IBD (% genome sharing)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4CEFC62-F863-3A41-884E-AE9012167B81}"/>
              </a:ext>
            </a:extLst>
          </p:cNvPr>
          <p:cNvCxnSpPr>
            <a:cxnSpLocks/>
          </p:cNvCxnSpPr>
          <p:nvPr/>
        </p:nvCxnSpPr>
        <p:spPr>
          <a:xfrm flipV="1">
            <a:off x="5548899" y="2942110"/>
            <a:ext cx="2950816" cy="17271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77684DEC-0CF2-7748-A9E0-030E9440EEBD}"/>
                  </a:ext>
                </a:extLst>
              </p:cNvPr>
              <p:cNvSpPr/>
              <p:nvPr/>
            </p:nvSpPr>
            <p:spPr>
              <a:xfrm>
                <a:off x="6368052" y="2711278"/>
                <a:ext cx="145097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Gill Sans MT" panose="020B0502020104020203" pitchFamily="34" charset="77"/>
                  </a:rPr>
                  <a:t> gives h2</a:t>
                </a:r>
                <a:endParaRPr lang="en-US" sz="2400" baseline="30000" dirty="0">
                  <a:solidFill>
                    <a:srgbClr val="FF0000"/>
                  </a:solidFill>
                  <a:latin typeface="Gill Sans MT" panose="020B0502020104020203" pitchFamily="34" charset="77"/>
                </a:endParaRPr>
              </a:p>
            </p:txBody>
          </p:sp>
        </mc:Choice>
        <mc:Fallback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77684DEC-0CF2-7748-A9E0-030E9440EE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8052" y="2711278"/>
                <a:ext cx="1450975" cy="461665"/>
              </a:xfrm>
              <a:prstGeom prst="rect">
                <a:avLst/>
              </a:prstGeom>
              <a:blipFill>
                <a:blip r:embed="rId5"/>
                <a:stretch>
                  <a:fillRect l="-3478" t="-10811" r="-6087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4ABEE420-C8F7-CC43-A2DD-B01BBAD82B3F}"/>
                  </a:ext>
                </a:extLst>
              </p:cNvPr>
              <p:cNvSpPr/>
              <p:nvPr/>
            </p:nvSpPr>
            <p:spPr>
              <a:xfrm rot="16200000">
                <a:off x="3907975" y="3549537"/>
                <a:ext cx="195079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𝐶𝑜𝑣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4ABEE420-C8F7-CC43-A2DD-B01BBAD82B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907975" y="3549537"/>
                <a:ext cx="1950790" cy="523220"/>
              </a:xfrm>
              <a:prstGeom prst="rect">
                <a:avLst/>
              </a:prstGeom>
              <a:blipFill>
                <a:blip r:embed="rId6"/>
                <a:stretch>
                  <a:fillRect t="-1299" r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678E4C5-9AAE-044B-9B7E-3C19C56550E2}"/>
                  </a:ext>
                </a:extLst>
              </p:cNvPr>
              <p:cNvSpPr txBox="1"/>
              <p:nvPr/>
            </p:nvSpPr>
            <p:spPr>
              <a:xfrm>
                <a:off x="815735" y="2104211"/>
                <a:ext cx="298139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678E4C5-9AAE-044B-9B7E-3C19C56550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735" y="2104211"/>
                <a:ext cx="2981393" cy="307777"/>
              </a:xfrm>
              <a:prstGeom prst="rect">
                <a:avLst/>
              </a:prstGeom>
              <a:blipFill>
                <a:blip r:embed="rId7"/>
                <a:stretch>
                  <a:fillRect t="-7692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037142C-7B25-2443-8E00-836DCC459E2B}"/>
                  </a:ext>
                </a:extLst>
              </p:cNvPr>
              <p:cNvSpPr txBox="1"/>
              <p:nvPr/>
            </p:nvSpPr>
            <p:spPr>
              <a:xfrm>
                <a:off x="5775025" y="2115899"/>
                <a:ext cx="234250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037142C-7B25-2443-8E00-836DCC459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5025" y="2115899"/>
                <a:ext cx="2342501" cy="307777"/>
              </a:xfrm>
              <a:prstGeom prst="rect">
                <a:avLst/>
              </a:prstGeom>
              <a:blipFill>
                <a:blip r:embed="rId8"/>
                <a:stretch>
                  <a:fillRect l="-1613" t="-7692" r="-538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C41C51F9-9063-EC4B-A211-3FF8E0F0D0B1}"/>
              </a:ext>
            </a:extLst>
          </p:cNvPr>
          <p:cNvSpPr txBox="1"/>
          <p:nvPr/>
        </p:nvSpPr>
        <p:spPr>
          <a:xfrm>
            <a:off x="192269" y="6189159"/>
            <a:ext cx="60883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(see derivation on previous hidden slide)</a:t>
            </a:r>
          </a:p>
        </p:txBody>
      </p:sp>
    </p:spTree>
    <p:extLst>
      <p:ext uri="{BB962C8B-B14F-4D97-AF65-F5344CB8AC3E}">
        <p14:creationId xmlns:p14="http://schemas.microsoft.com/office/powerpoint/2010/main" val="34171169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65FC253-418A-724E-8E14-5A3D755090C5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Extending HE-Regression to more distant relatives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22944DC-F3C9-754B-B2EF-A1D83795C1D5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BA3E67D-D14D-AB41-B979-5D8F3BEFA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39" y="1198434"/>
            <a:ext cx="4393276" cy="17525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9D57D3-D221-CB40-921F-41FC71FF16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79"/>
          <a:stretch/>
        </p:blipFill>
        <p:spPr>
          <a:xfrm>
            <a:off x="3600451" y="3146076"/>
            <a:ext cx="4622571" cy="35605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47FACE-1BE2-F44C-A3D2-57AFB2C50BC7}"/>
              </a:ext>
            </a:extLst>
          </p:cNvPr>
          <p:cNvSpPr txBox="1"/>
          <p:nvPr/>
        </p:nvSpPr>
        <p:spPr>
          <a:xfrm>
            <a:off x="4916460" y="1551469"/>
            <a:ext cx="3551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latin typeface="Gill Sans MT" panose="020B0502020104020203" pitchFamily="34" charset="77"/>
              </a:rPr>
              <a:t>Example trait: longevity</a:t>
            </a:r>
          </a:p>
        </p:txBody>
      </p:sp>
    </p:spTree>
    <p:extLst>
      <p:ext uri="{BB962C8B-B14F-4D97-AF65-F5344CB8AC3E}">
        <p14:creationId xmlns:p14="http://schemas.microsoft.com/office/powerpoint/2010/main" val="24214974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972C99-AC96-DE4A-BB9A-707A7EC12A8A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Summary of h2 methods so far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230619-391E-AF43-8694-799120E02564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87E664B-A91E-A54E-82FE-2DB80C7D0B5C}"/>
              </a:ext>
            </a:extLst>
          </p:cNvPr>
          <p:cNvSpPr txBox="1"/>
          <p:nvPr/>
        </p:nvSpPr>
        <p:spPr>
          <a:xfrm>
            <a:off x="1176005" y="2383302"/>
            <a:ext cx="385445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Gill Sans MT" panose="020B0502020104020203" pitchFamily="34" charset="77"/>
              </a:rPr>
              <a:t>Midparent</a:t>
            </a:r>
            <a:r>
              <a:rPr lang="en-US" sz="2400" dirty="0">
                <a:latin typeface="Gill Sans MT" panose="020B0502020104020203" pitchFamily="34" charset="77"/>
              </a:rPr>
              <a:t> method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Twin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Gill Sans MT" panose="020B0502020104020203" pitchFamily="34" charset="77"/>
              </a:rPr>
              <a:t>Haseman-Elston</a:t>
            </a:r>
            <a:r>
              <a:rPr lang="en-US" sz="2400" dirty="0">
                <a:latin typeface="Gill Sans MT" panose="020B0502020104020203" pitchFamily="34" charset="77"/>
              </a:rPr>
              <a:t> regression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Linear mixed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LD-score regression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70378E-DF28-4E44-9A22-99FAEF37F0D0}"/>
              </a:ext>
            </a:extLst>
          </p:cNvPr>
          <p:cNvSpPr/>
          <p:nvPr/>
        </p:nvSpPr>
        <p:spPr>
          <a:xfrm>
            <a:off x="1118339" y="2383302"/>
            <a:ext cx="3912119" cy="11659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E90477-DF4E-164D-ADED-7221ADFD40E7}"/>
              </a:ext>
            </a:extLst>
          </p:cNvPr>
          <p:cNvSpPr txBox="1"/>
          <p:nvPr/>
        </p:nvSpPr>
        <p:spPr>
          <a:xfrm>
            <a:off x="370703" y="2781633"/>
            <a:ext cx="694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Part 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BC5730-AC79-534D-B5FA-294E576F0B12}"/>
              </a:ext>
            </a:extLst>
          </p:cNvPr>
          <p:cNvSpPr txBox="1"/>
          <p:nvPr/>
        </p:nvSpPr>
        <p:spPr>
          <a:xfrm>
            <a:off x="5030458" y="2383302"/>
            <a:ext cx="3777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Regress child on </a:t>
            </a:r>
            <a:r>
              <a:rPr lang="en-US" dirty="0" err="1">
                <a:solidFill>
                  <a:srgbClr val="FF0000"/>
                </a:solidFill>
                <a:latin typeface="Gill Sans MT" panose="020B0502020104020203" pitchFamily="34" charset="77"/>
              </a:rPr>
              <a:t>midparent</a:t>
            </a:r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 phenotype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A1CD8E-BA9E-2B4C-BA44-C9ABCDD762A2}"/>
              </a:ext>
            </a:extLst>
          </p:cNvPr>
          <p:cNvSpPr txBox="1"/>
          <p:nvPr/>
        </p:nvSpPr>
        <p:spPr>
          <a:xfrm>
            <a:off x="5030457" y="2806424"/>
            <a:ext cx="2799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Compare MZ and DZ twins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D85247-45FD-344C-B75A-CDCCCE1008E6}"/>
              </a:ext>
            </a:extLst>
          </p:cNvPr>
          <p:cNvSpPr txBox="1"/>
          <p:nvPr/>
        </p:nvSpPr>
        <p:spPr>
          <a:xfrm>
            <a:off x="5030457" y="3208964"/>
            <a:ext cx="352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Regress relatives covariance on IBD</a:t>
            </a:r>
          </a:p>
        </p:txBody>
      </p:sp>
    </p:spTree>
    <p:extLst>
      <p:ext uri="{BB962C8B-B14F-4D97-AF65-F5344CB8AC3E}">
        <p14:creationId xmlns:p14="http://schemas.microsoft.com/office/powerpoint/2010/main" val="6718494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31044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5400" dirty="0">
                <a:latin typeface="Gill Sans"/>
                <a:cs typeface="Gill Sans"/>
              </a:rPr>
              <a:t>Missing heritability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6BB3E7-C8CF-CA45-BBE8-22DB69008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697" y="3339387"/>
            <a:ext cx="3697375" cy="16948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3B9E2A-0D7D-454A-86FF-84B5FFF16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3981" y="2897935"/>
            <a:ext cx="397805" cy="8542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6F8DDF-A310-9F4B-9E2D-D4CA3C971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7123" y="2902958"/>
            <a:ext cx="294428" cy="83007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FB3B55-1DF6-3147-BFA7-CA03B9BE5137}"/>
              </a:ext>
            </a:extLst>
          </p:cNvPr>
          <p:cNvCxnSpPr>
            <a:stCxn id="5" idx="3"/>
            <a:endCxn id="6" idx="1"/>
          </p:cNvCxnSpPr>
          <p:nvPr/>
        </p:nvCxnSpPr>
        <p:spPr>
          <a:xfrm flipV="1">
            <a:off x="6451786" y="3317996"/>
            <a:ext cx="615338" cy="705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51FFC1-5C30-6E45-B840-2C7801D174D8}"/>
              </a:ext>
            </a:extLst>
          </p:cNvPr>
          <p:cNvCxnSpPr/>
          <p:nvPr/>
        </p:nvCxnSpPr>
        <p:spPr>
          <a:xfrm>
            <a:off x="6752265" y="3325051"/>
            <a:ext cx="0" cy="579687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E0A4497-16F1-A640-9C97-FB81F7C2297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53980" y="4167206"/>
            <a:ext cx="397805" cy="854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60E45E-6EF4-854D-ACD5-15D1A342FDF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95413" y="4148071"/>
            <a:ext cx="397805" cy="85423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566499-03A1-8E47-9C03-8959A32B1ED5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6746192" y="3885603"/>
            <a:ext cx="548124" cy="26246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5C4E48-4A25-C545-9832-6F8044012FDD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6252883" y="3904738"/>
            <a:ext cx="493310" cy="26246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5E17BA-D728-FD43-966C-6E03B748F59C}"/>
              </a:ext>
            </a:extLst>
          </p:cNvPr>
          <p:cNvCxnSpPr>
            <a:cxnSpLocks/>
          </p:cNvCxnSpPr>
          <p:nvPr/>
        </p:nvCxnSpPr>
        <p:spPr>
          <a:xfrm flipV="1">
            <a:off x="6499538" y="4043027"/>
            <a:ext cx="567585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Left-Right Arrow 13">
            <a:extLst>
              <a:ext uri="{FF2B5EF4-FFF2-40B4-BE49-F238E27FC236}">
                <a16:creationId xmlns:a16="http://schemas.microsoft.com/office/drawing/2014/main" id="{55BABE98-A8D9-A642-BC78-60E4F9D06B7E}"/>
              </a:ext>
            </a:extLst>
          </p:cNvPr>
          <p:cNvSpPr/>
          <p:nvPr/>
        </p:nvSpPr>
        <p:spPr>
          <a:xfrm>
            <a:off x="4208929" y="3904738"/>
            <a:ext cx="1237130" cy="371427"/>
          </a:xfrm>
          <a:prstGeom prst="leftRightArrow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9EB51B-B924-9444-88E9-FDC52561052D}"/>
              </a:ext>
            </a:extLst>
          </p:cNvPr>
          <p:cNvSpPr txBox="1"/>
          <p:nvPr/>
        </p:nvSpPr>
        <p:spPr>
          <a:xfrm>
            <a:off x="235697" y="5449280"/>
            <a:ext cx="72795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Before we measured *how much* h2 there is.</a:t>
            </a:r>
          </a:p>
          <a:p>
            <a:endParaRPr lang="en-US" sz="2400" dirty="0">
              <a:latin typeface="Gill Sans MT" panose="020B0502020104020203" pitchFamily="34" charset="77"/>
            </a:endParaRPr>
          </a:p>
          <a:p>
            <a:r>
              <a:rPr lang="en-US" sz="2400" dirty="0">
                <a:latin typeface="Gill Sans MT" panose="020B0502020104020203" pitchFamily="34" charset="77"/>
              </a:rPr>
              <a:t>Can GWAS help us find *where* that h2 is coming from?</a:t>
            </a:r>
          </a:p>
        </p:txBody>
      </p:sp>
    </p:spTree>
    <p:extLst>
      <p:ext uri="{BB962C8B-B14F-4D97-AF65-F5344CB8AC3E}">
        <p14:creationId xmlns:p14="http://schemas.microsoft.com/office/powerpoint/2010/main" val="953635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latin typeface="Gill Sans"/>
                <a:cs typeface="Gill Sans"/>
              </a:rPr>
              <a:t>Genetics isn’t everything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EE15BE1-F9F3-2F40-8B2D-3032A36A6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829" y="2079412"/>
            <a:ext cx="986142" cy="19660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B6B1CC-79A6-8D43-A28B-36387045DD26}"/>
              </a:ext>
            </a:extLst>
          </p:cNvPr>
          <p:cNvSpPr txBox="1"/>
          <p:nvPr/>
        </p:nvSpPr>
        <p:spPr>
          <a:xfrm>
            <a:off x="5930537" y="2600787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Gill Sans MT" panose="020B0502020104020203" pitchFamily="34" charset="77"/>
              </a:rPr>
              <a:t>=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C5F391-997A-A04F-B0F1-9B53FC544D78}"/>
              </a:ext>
            </a:extLst>
          </p:cNvPr>
          <p:cNvSpPr txBox="1"/>
          <p:nvPr/>
        </p:nvSpPr>
        <p:spPr>
          <a:xfrm>
            <a:off x="3213464" y="2600787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Gill Sans MT" panose="020B0502020104020203" pitchFamily="34" charset="77"/>
              </a:rPr>
              <a:t>+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1BCA3C7-3847-6E49-BF38-C4442E4A87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682" b="40992"/>
          <a:stretch/>
        </p:blipFill>
        <p:spPr>
          <a:xfrm>
            <a:off x="356310" y="2203631"/>
            <a:ext cx="2560320" cy="1519284"/>
          </a:xfrm>
          <a:prstGeom prst="rect">
            <a:avLst/>
          </a:prstGeom>
        </p:spPr>
      </p:pic>
      <p:pic>
        <p:nvPicPr>
          <p:cNvPr id="1026" name="Picture 2" descr="a globe clip art for your | Clipart Panda - Free Clipart Images | Earth  clipart, Clip art, Simple cartoon">
            <a:extLst>
              <a:ext uri="{FF2B5EF4-FFF2-40B4-BE49-F238E27FC236}">
                <a16:creationId xmlns:a16="http://schemas.microsoft.com/office/drawing/2014/main" id="{845124B2-6DC2-D846-8085-01CABBEE0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949" y="2217657"/>
            <a:ext cx="1659753" cy="153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1161D00-39C6-614E-AE88-B5D7CDF24DED}"/>
              </a:ext>
            </a:extLst>
          </p:cNvPr>
          <p:cNvSpPr txBox="1"/>
          <p:nvPr/>
        </p:nvSpPr>
        <p:spPr>
          <a:xfrm>
            <a:off x="902936" y="1556192"/>
            <a:ext cx="1467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Genetics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D425FAB-2C0F-0C48-8A69-0EFC6D78A16C}"/>
              </a:ext>
            </a:extLst>
          </p:cNvPr>
          <p:cNvSpPr txBox="1"/>
          <p:nvPr/>
        </p:nvSpPr>
        <p:spPr>
          <a:xfrm>
            <a:off x="3507775" y="1198434"/>
            <a:ext cx="2787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77"/>
              </a:rPr>
              <a:t>Environment (everything else)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B8B963-3C3C-F240-9F59-1635D7722D39}"/>
              </a:ext>
            </a:extLst>
          </p:cNvPr>
          <p:cNvSpPr txBox="1"/>
          <p:nvPr/>
        </p:nvSpPr>
        <p:spPr>
          <a:xfrm>
            <a:off x="242478" y="3889154"/>
            <a:ext cx="2787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77"/>
              </a:rPr>
              <a:t>“Nature”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AE3428-9DB3-3D4F-BEBF-9D62CF2A64E6}"/>
              </a:ext>
            </a:extLst>
          </p:cNvPr>
          <p:cNvSpPr txBox="1"/>
          <p:nvPr/>
        </p:nvSpPr>
        <p:spPr>
          <a:xfrm>
            <a:off x="3462990" y="3889154"/>
            <a:ext cx="2787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77"/>
              </a:rPr>
              <a:t>“Nurture”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2AD2EAE-F5A5-CA4C-8415-E08828C8BD1A}"/>
              </a:ext>
            </a:extLst>
          </p:cNvPr>
          <p:cNvSpPr txBox="1"/>
          <p:nvPr/>
        </p:nvSpPr>
        <p:spPr>
          <a:xfrm>
            <a:off x="356309" y="5331480"/>
            <a:ext cx="67565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But can we use our genetics tools to quantify the genetic contribution?  </a:t>
            </a:r>
          </a:p>
        </p:txBody>
      </p:sp>
    </p:spTree>
    <p:extLst>
      <p:ext uri="{BB962C8B-B14F-4D97-AF65-F5344CB8AC3E}">
        <p14:creationId xmlns:p14="http://schemas.microsoft.com/office/powerpoint/2010/main" val="35651334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GWAS has found many convincing genome-wide hits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615" y="1200621"/>
            <a:ext cx="5147048" cy="520299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10810" y="6611779"/>
            <a:ext cx="26331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Gill Sans"/>
                <a:cs typeface="Gill Sans"/>
              </a:rPr>
              <a:t>The </a:t>
            </a:r>
            <a:r>
              <a:rPr lang="en-US" sz="1000" dirty="0" err="1">
                <a:latin typeface="Gill Sans"/>
                <a:cs typeface="Gill Sans"/>
              </a:rPr>
              <a:t>Wellcome</a:t>
            </a:r>
            <a:r>
              <a:rPr lang="en-US" sz="1000" dirty="0">
                <a:latin typeface="Gill Sans"/>
                <a:cs typeface="Gill Sans"/>
              </a:rPr>
              <a:t> Trust Case Control Consortium</a:t>
            </a:r>
          </a:p>
        </p:txBody>
      </p:sp>
    </p:spTree>
    <p:extLst>
      <p:ext uri="{BB962C8B-B14F-4D97-AF65-F5344CB8AC3E}">
        <p14:creationId xmlns:p14="http://schemas.microsoft.com/office/powerpoint/2010/main" val="14407407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GWAS has found many convincing genome-wide hits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0B93926-99D1-9143-BC0A-0F50E7D68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564" y="1198434"/>
            <a:ext cx="7138894" cy="51043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EE68BEC-7906-484A-9C6F-EF78F5426338}"/>
              </a:ext>
            </a:extLst>
          </p:cNvPr>
          <p:cNvSpPr/>
          <p:nvPr/>
        </p:nvSpPr>
        <p:spPr>
          <a:xfrm>
            <a:off x="119236" y="6302743"/>
            <a:ext cx="2935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https://www.ebi.ac.uk/gwas/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684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How much trait variation is explained by these hits?</a:t>
            </a:r>
            <a:endParaRPr lang="en-US" sz="2400" b="1" i="0" dirty="0">
              <a:latin typeface="Gill Sans"/>
              <a:cs typeface="Gill San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F3B244-A311-784C-A959-971800B3E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" y="1969773"/>
            <a:ext cx="8699500" cy="3987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AA25A6-18F6-2F4D-B0A4-941D6F174284}"/>
              </a:ext>
            </a:extLst>
          </p:cNvPr>
          <p:cNvSpPr txBox="1"/>
          <p:nvPr/>
        </p:nvSpPr>
        <p:spPr>
          <a:xfrm>
            <a:off x="3902529" y="2106386"/>
            <a:ext cx="4867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Are you a morning or a night person?</a:t>
            </a:r>
          </a:p>
        </p:txBody>
      </p:sp>
    </p:spTree>
    <p:extLst>
      <p:ext uri="{BB962C8B-B14F-4D97-AF65-F5344CB8AC3E}">
        <p14:creationId xmlns:p14="http://schemas.microsoft.com/office/powerpoint/2010/main" val="12754027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How much variance is explained by a GWAS SNP?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5423A77-A605-7B41-885D-E00AD05E0B7D}"/>
              </a:ext>
            </a:extLst>
          </p:cNvPr>
          <p:cNvSpPr txBox="1"/>
          <p:nvPr/>
        </p:nvSpPr>
        <p:spPr>
          <a:xfrm>
            <a:off x="613477" y="1295480"/>
            <a:ext cx="5397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Recall our simple single SNP model: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64D39A5-DE8D-9F47-A434-319E5728ADD9}"/>
                  </a:ext>
                </a:extLst>
              </p:cNvPr>
              <p:cNvSpPr txBox="1"/>
              <p:nvPr/>
            </p:nvSpPr>
            <p:spPr>
              <a:xfrm>
                <a:off x="2762491" y="2001814"/>
                <a:ext cx="3172143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𝛽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64D39A5-DE8D-9F47-A434-319E5728AD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491" y="2001814"/>
                <a:ext cx="3172143" cy="553998"/>
              </a:xfrm>
              <a:prstGeom prst="rect">
                <a:avLst/>
              </a:prstGeom>
              <a:blipFill>
                <a:blip r:embed="rId2"/>
                <a:stretch>
                  <a:fillRect b="-34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49C45D1-6B58-CE4E-A339-30FA6BA90BED}"/>
              </a:ext>
            </a:extLst>
          </p:cNvPr>
          <p:cNvSpPr txBox="1"/>
          <p:nvPr/>
        </p:nvSpPr>
        <p:spPr>
          <a:xfrm>
            <a:off x="613476" y="2768505"/>
            <a:ext cx="5009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Taking the variance of both sides: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C72AB6-7D60-9F49-B5DD-DD50F08EF650}"/>
                  </a:ext>
                </a:extLst>
              </p:cNvPr>
              <p:cNvSpPr txBox="1"/>
              <p:nvPr/>
            </p:nvSpPr>
            <p:spPr>
              <a:xfrm>
                <a:off x="1632938" y="3436167"/>
                <a:ext cx="6184285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𝑉𝑎𝑟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𝑉𝑎𝑟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C72AB6-7D60-9F49-B5DD-DD50F08EF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2938" y="3436167"/>
                <a:ext cx="6184285" cy="553998"/>
              </a:xfrm>
              <a:prstGeom prst="rect">
                <a:avLst/>
              </a:prstGeom>
              <a:blipFill>
                <a:blip r:embed="rId3"/>
                <a:stretch>
                  <a:fillRect b="-34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846C2B60-9416-E042-A4D6-4C5718F9A44B}"/>
              </a:ext>
            </a:extLst>
          </p:cNvPr>
          <p:cNvSpPr txBox="1"/>
          <p:nvPr/>
        </p:nvSpPr>
        <p:spPr>
          <a:xfrm>
            <a:off x="613476" y="4253179"/>
            <a:ext cx="1010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Then: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D904A1C-473A-2C49-A87A-B70D3812C608}"/>
                  </a:ext>
                </a:extLst>
              </p:cNvPr>
              <p:cNvSpPr/>
              <p:nvPr/>
            </p:nvSpPr>
            <p:spPr>
              <a:xfrm>
                <a:off x="5623181" y="1883656"/>
                <a:ext cx="14213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(0, 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D904A1C-473A-2C49-A87A-B70D3812C6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3181" y="1883656"/>
                <a:ext cx="1421351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EFB799B-621C-1943-9548-B13BD11B3489}"/>
                  </a:ext>
                </a:extLst>
              </p:cNvPr>
              <p:cNvSpPr/>
              <p:nvPr/>
            </p:nvSpPr>
            <p:spPr>
              <a:xfrm>
                <a:off x="3813251" y="1768440"/>
                <a:ext cx="14000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𝑉𝑎𝑟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EFB799B-621C-1943-9548-B13BD11B34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251" y="1768440"/>
                <a:ext cx="140006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3C6C4C2-8129-6442-AF3E-0B1092A7A653}"/>
                  </a:ext>
                </a:extLst>
              </p:cNvPr>
              <p:cNvSpPr/>
              <p:nvPr/>
            </p:nvSpPr>
            <p:spPr>
              <a:xfrm>
                <a:off x="2136851" y="2477493"/>
                <a:ext cx="13904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𝑉𝑎𝑟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3C6C4C2-8129-6442-AF3E-0B1092A7A6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851" y="2477493"/>
                <a:ext cx="139044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89E7FB9-8E32-774C-B645-2C125DDA4BAC}"/>
                  </a:ext>
                </a:extLst>
              </p:cNvPr>
              <p:cNvSpPr txBox="1"/>
              <p:nvPr/>
            </p:nvSpPr>
            <p:spPr>
              <a:xfrm>
                <a:off x="2210768" y="4686191"/>
                <a:ext cx="1815120" cy="6049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𝑉𝑎𝑟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𝑉𝑎𝑟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89E7FB9-8E32-774C-B645-2C125DDA4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0768" y="4686191"/>
                <a:ext cx="1815120" cy="604974"/>
              </a:xfrm>
              <a:prstGeom prst="rect">
                <a:avLst/>
              </a:prstGeom>
              <a:blipFill>
                <a:blip r:embed="rId7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84B35C-9E50-F343-8BAF-14EC51D85A60}"/>
                  </a:ext>
                </a:extLst>
              </p:cNvPr>
              <p:cNvSpPr txBox="1"/>
              <p:nvPr/>
            </p:nvSpPr>
            <p:spPr>
              <a:xfrm>
                <a:off x="1306458" y="5566883"/>
                <a:ext cx="2912065" cy="6049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𝑉𝑎𝑟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84B35C-9E50-F343-8BAF-14EC51D85A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458" y="5566883"/>
                <a:ext cx="2912065" cy="604974"/>
              </a:xfrm>
              <a:prstGeom prst="rect">
                <a:avLst/>
              </a:prstGeom>
              <a:blipFill>
                <a:blip r:embed="rId8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47A153A7-F45D-0F4A-84AF-65D926AA38CE}"/>
              </a:ext>
            </a:extLst>
          </p:cNvPr>
          <p:cNvSpPr/>
          <p:nvPr/>
        </p:nvSpPr>
        <p:spPr>
          <a:xfrm>
            <a:off x="4039673" y="4773589"/>
            <a:ext cx="36926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% Variance (h</a:t>
            </a:r>
            <a:r>
              <a:rPr lang="en-US" baseline="30000" dirty="0">
                <a:solidFill>
                  <a:srgbClr val="FF0000"/>
                </a:solidFill>
                <a:latin typeface="Gill Sans MT" panose="020B0502020104020203" pitchFamily="34" charset="77"/>
              </a:rPr>
              <a:t>2</a:t>
            </a:r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) explained by the SNP </a:t>
            </a:r>
          </a:p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Turns out to be same as r</a:t>
            </a:r>
            <a:r>
              <a:rPr lang="en-US" baseline="30000" dirty="0">
                <a:solidFill>
                  <a:srgbClr val="FF0000"/>
                </a:solidFill>
                <a:latin typeface="Gill Sans MT" panose="020B0502020104020203" pitchFamily="34" charset="77"/>
              </a:rPr>
              <a:t>2</a:t>
            </a:r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(X,Y)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9DE75E-BCDC-A84B-9203-517B4592D8AB}"/>
              </a:ext>
            </a:extLst>
          </p:cNvPr>
          <p:cNvSpPr/>
          <p:nvPr/>
        </p:nvSpPr>
        <p:spPr>
          <a:xfrm>
            <a:off x="4043153" y="5684704"/>
            <a:ext cx="2340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% Variance unexplained</a:t>
            </a:r>
          </a:p>
        </p:txBody>
      </p:sp>
    </p:spTree>
    <p:extLst>
      <p:ext uri="{BB962C8B-B14F-4D97-AF65-F5344CB8AC3E}">
        <p14:creationId xmlns:p14="http://schemas.microsoft.com/office/powerpoint/2010/main" val="195180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3" grpId="0"/>
      <p:bldP spid="11" grpId="0"/>
      <p:bldP spid="12" grpId="0"/>
      <p:bldP spid="13" grpId="0"/>
      <p:bldP spid="14" grpId="0"/>
      <p:bldP spid="16" grpId="0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How much variance is explained by all GWAS hits?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7DA239F-6858-F742-BFBB-5919D6B12F17}"/>
                  </a:ext>
                </a:extLst>
              </p:cNvPr>
              <p:cNvSpPr txBox="1"/>
              <p:nvPr/>
            </p:nvSpPr>
            <p:spPr>
              <a:xfrm>
                <a:off x="-572379" y="1198434"/>
                <a:ext cx="3172143" cy="10778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6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6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7DA239F-6858-F742-BFBB-5919D6B12F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72379" y="1198434"/>
                <a:ext cx="3172143" cy="1077859"/>
              </a:xfrm>
              <a:prstGeom prst="rect">
                <a:avLst/>
              </a:prstGeom>
              <a:blipFill>
                <a:blip r:embed="rId2"/>
                <a:stretch>
                  <a:fillRect b="-22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7371C08C-B943-BA4F-B627-533256513E9A}"/>
              </a:ext>
            </a:extLst>
          </p:cNvPr>
          <p:cNvSpPr txBox="1"/>
          <p:nvPr/>
        </p:nvSpPr>
        <p:spPr>
          <a:xfrm>
            <a:off x="2262982" y="1542980"/>
            <a:ext cx="3356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h</a:t>
            </a:r>
            <a:r>
              <a:rPr lang="en-US" sz="2800" baseline="30000" dirty="0">
                <a:latin typeface="Gill Sans MT" panose="020B0502020104020203" pitchFamily="34" charset="77"/>
              </a:rPr>
              <a:t>2</a:t>
            </a:r>
            <a:r>
              <a:rPr lang="en-US" sz="2800" dirty="0">
                <a:latin typeface="Gill Sans MT" panose="020B0502020104020203" pitchFamily="34" charset="77"/>
              </a:rPr>
              <a:t> explained by SNP j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9BC0586-4FD6-9C44-B839-3C3483F2A637}"/>
                  </a:ext>
                </a:extLst>
              </p:cNvPr>
              <p:cNvSpPr txBox="1"/>
              <p:nvPr/>
            </p:nvSpPr>
            <p:spPr>
              <a:xfrm>
                <a:off x="324091" y="3088921"/>
                <a:ext cx="5547790" cy="10778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6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lang="en-US" sz="6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60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6000" b="0" i="0" smtClean="0">
                                      <a:latin typeface="Cambria Math" panose="02040503050406030204" pitchFamily="18" charset="0"/>
                                    </a:rPr>
                                    <m:t>gwas</m:t>
                                  </m:r>
                                </m:sub>
                                <m:sup>
                                  <m:r>
                                    <a:rPr lang="en-US" sz="6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= </m:t>
                              </m:r>
                              <m:r>
                                <m:rPr>
                                  <m:sty m:val="p"/>
                                </m:rPr>
                                <a:rPr lang="en-US" sz="6000" b="0" i="0" smtClean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6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9BC0586-4FD6-9C44-B839-3C3483F2A6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91" y="3088921"/>
                <a:ext cx="5547790" cy="1077859"/>
              </a:xfrm>
              <a:prstGeom prst="rect">
                <a:avLst/>
              </a:prstGeom>
              <a:blipFill>
                <a:blip r:embed="rId3"/>
                <a:stretch>
                  <a:fillRect l="-1831" b="-23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E682136C-7F85-1E47-B357-ED310B50C4A9}"/>
              </a:ext>
            </a:extLst>
          </p:cNvPr>
          <p:cNvSpPr txBox="1"/>
          <p:nvPr/>
        </p:nvSpPr>
        <p:spPr>
          <a:xfrm>
            <a:off x="1375476" y="4376873"/>
            <a:ext cx="658385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h</a:t>
            </a:r>
            <a:r>
              <a:rPr lang="en-US" sz="2800" baseline="30000" dirty="0">
                <a:latin typeface="Gill Sans MT" panose="020B0502020104020203" pitchFamily="34" charset="77"/>
              </a:rPr>
              <a:t>2</a:t>
            </a:r>
            <a:r>
              <a:rPr lang="en-US" sz="2800" dirty="0">
                <a:latin typeface="Gill Sans MT" panose="020B0502020104020203" pitchFamily="34" charset="77"/>
              </a:rPr>
              <a:t> explained by all SNPs in S</a:t>
            </a:r>
          </a:p>
          <a:p>
            <a:r>
              <a:rPr lang="en-US" sz="2800" dirty="0">
                <a:latin typeface="Gill Sans MT" panose="020B0502020104020203" pitchFamily="34" charset="77"/>
              </a:rPr>
              <a:t>S is the set of genome-wide significant SNPs</a:t>
            </a:r>
          </a:p>
          <a:p>
            <a:r>
              <a:rPr lang="en-US" sz="2800" dirty="0">
                <a:latin typeface="Gill Sans MT" panose="020B0502020104020203" pitchFamily="34" charset="77"/>
              </a:rPr>
              <a:t>(pruned to contain only independent SNPs)</a:t>
            </a:r>
          </a:p>
        </p:txBody>
      </p:sp>
    </p:spTree>
    <p:extLst>
      <p:ext uri="{BB962C8B-B14F-4D97-AF65-F5344CB8AC3E}">
        <p14:creationId xmlns:p14="http://schemas.microsoft.com/office/powerpoint/2010/main" val="36203289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GWAS hits explains a small fraction of heritability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813" y="1091492"/>
            <a:ext cx="4460199" cy="5673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70169" y="6641681"/>
            <a:ext cx="11738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latin typeface="Gill Sans"/>
                <a:cs typeface="Gill Sans"/>
              </a:rPr>
              <a:t>Visscher</a:t>
            </a:r>
            <a:r>
              <a:rPr lang="en-US" sz="1000" dirty="0">
                <a:latin typeface="Gill Sans"/>
                <a:cs typeface="Gill Sans"/>
              </a:rPr>
              <a:t> </a:t>
            </a:r>
            <a:r>
              <a:rPr lang="en-US" sz="1000" i="1" dirty="0">
                <a:latin typeface="Gill Sans"/>
                <a:cs typeface="Gill Sans"/>
              </a:rPr>
              <a:t>et al. </a:t>
            </a:r>
            <a:r>
              <a:rPr lang="en-US" sz="1000" dirty="0">
                <a:latin typeface="Gill Sans"/>
                <a:cs typeface="Gill Sans"/>
              </a:rPr>
              <a:t>2012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04813" y="1091492"/>
            <a:ext cx="3423160" cy="576650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E4E5B0-A120-EB4B-ACA3-432CCB1E0046}"/>
              </a:ext>
            </a:extLst>
          </p:cNvPr>
          <p:cNvSpPr txBox="1"/>
          <p:nvPr/>
        </p:nvSpPr>
        <p:spPr>
          <a:xfrm>
            <a:off x="6827277" y="2774417"/>
            <a:ext cx="2017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(These were early days. Numbers have improved for some traits since 2012.)</a:t>
            </a:r>
          </a:p>
        </p:txBody>
      </p:sp>
    </p:spTree>
    <p:extLst>
      <p:ext uri="{BB962C8B-B14F-4D97-AF65-F5344CB8AC3E}">
        <p14:creationId xmlns:p14="http://schemas.microsoft.com/office/powerpoint/2010/main" val="18946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GWAS has found many convincing genome-wide hits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615" y="1200621"/>
            <a:ext cx="5147048" cy="520299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10810" y="6611779"/>
            <a:ext cx="26331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Gill Sans"/>
                <a:cs typeface="Gill Sans"/>
              </a:rPr>
              <a:t>The </a:t>
            </a:r>
            <a:r>
              <a:rPr lang="en-US" sz="1000" dirty="0" err="1">
                <a:latin typeface="Gill Sans"/>
                <a:cs typeface="Gill Sans"/>
              </a:rPr>
              <a:t>Wellcome</a:t>
            </a:r>
            <a:r>
              <a:rPr lang="en-US" sz="1000" dirty="0">
                <a:latin typeface="Gill Sans"/>
                <a:cs typeface="Gill Sans"/>
              </a:rPr>
              <a:t> Trust Case Control Consortium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FEB88B-8B1E-FC43-9CE7-AAC55A556515}"/>
              </a:ext>
            </a:extLst>
          </p:cNvPr>
          <p:cNvSpPr txBox="1"/>
          <p:nvPr/>
        </p:nvSpPr>
        <p:spPr>
          <a:xfrm>
            <a:off x="5472112" y="1211465"/>
            <a:ext cx="3360985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Bipolar</a:t>
            </a:r>
          </a:p>
          <a:p>
            <a:r>
              <a:rPr lang="en-US" dirty="0">
                <a:latin typeface="Gill Sans MT" panose="020B0502020104020203" pitchFamily="34" charset="77"/>
              </a:rPr>
              <a:t>70% heritable from twin studies</a:t>
            </a:r>
          </a:p>
          <a:p>
            <a:r>
              <a:rPr lang="en-US" dirty="0">
                <a:latin typeface="Gill Sans MT" panose="020B0502020104020203" pitchFamily="34" charset="77"/>
              </a:rPr>
              <a:t>But no GWAS hits in first studies!</a:t>
            </a:r>
          </a:p>
          <a:p>
            <a:r>
              <a:rPr lang="en-US" dirty="0">
                <a:latin typeface="Gill Sans MT" panose="020B0502020104020203" pitchFamily="34" charset="77"/>
                <a:sym typeface="Wingdings" pitchFamily="2" charset="2"/>
              </a:rPr>
              <a:t></a:t>
            </a:r>
            <a:endParaRPr lang="en-US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310803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The case of the missing heritability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467" y="1092174"/>
            <a:ext cx="6312932" cy="566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500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2483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5400" dirty="0">
                <a:latin typeface="Gill Sans"/>
                <a:cs typeface="Gill Sans"/>
              </a:rPr>
              <a:t>Quantifying heritability – Part 2</a:t>
            </a:r>
          </a:p>
        </p:txBody>
      </p:sp>
    </p:spTree>
    <p:extLst>
      <p:ext uri="{BB962C8B-B14F-4D97-AF65-F5344CB8AC3E}">
        <p14:creationId xmlns:p14="http://schemas.microsoft.com/office/powerpoint/2010/main" val="30973457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How much trait variation is explained by these hits?</a:t>
            </a:r>
            <a:endParaRPr lang="en-US" sz="2400" b="1" i="0" dirty="0">
              <a:latin typeface="Gill Sans"/>
              <a:cs typeface="Gill San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F3B244-A311-784C-A959-971800B3E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" y="1969773"/>
            <a:ext cx="8699500" cy="3987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AA25A6-18F6-2F4D-B0A4-941D6F174284}"/>
              </a:ext>
            </a:extLst>
          </p:cNvPr>
          <p:cNvSpPr txBox="1"/>
          <p:nvPr/>
        </p:nvSpPr>
        <p:spPr>
          <a:xfrm>
            <a:off x="2625634" y="2228671"/>
            <a:ext cx="5512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Remember: we are usually underpowered.</a:t>
            </a:r>
          </a:p>
          <a:p>
            <a:r>
              <a:rPr lang="en-US" sz="2400" dirty="0">
                <a:latin typeface="Gill Sans MT" panose="020B0502020104020203" pitchFamily="34" charset="77"/>
              </a:rPr>
              <a:t>Many true associations don’t reach our significance threshold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6CD2574-8587-5040-8CDE-64C3907A7D87}"/>
              </a:ext>
            </a:extLst>
          </p:cNvPr>
          <p:cNvCxnSpPr/>
          <p:nvPr/>
        </p:nvCxnSpPr>
        <p:spPr>
          <a:xfrm flipH="1">
            <a:off x="2625634" y="3526971"/>
            <a:ext cx="169817" cy="9666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5711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24837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5400" dirty="0">
                <a:latin typeface="Gill Sans"/>
                <a:cs typeface="Gill Sans"/>
              </a:rPr>
              <a:t>What does it mean for a trait to be “heritable”?</a:t>
            </a:r>
          </a:p>
        </p:txBody>
      </p:sp>
    </p:spTree>
    <p:extLst>
      <p:ext uri="{BB962C8B-B14F-4D97-AF65-F5344CB8AC3E}">
        <p14:creationId xmlns:p14="http://schemas.microsoft.com/office/powerpoint/2010/main" val="1559046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972C99-AC96-DE4A-BB9A-707A7EC12A8A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There are many ways to estimate h</a:t>
            </a:r>
            <a:r>
              <a:rPr lang="en-US" sz="2400" b="1" baseline="30000" dirty="0">
                <a:latin typeface="Gill Sans"/>
                <a:cs typeface="Gill Sans"/>
              </a:rPr>
              <a:t>2</a:t>
            </a:r>
            <a:r>
              <a:rPr lang="en-US" sz="2400" b="1" dirty="0">
                <a:latin typeface="Gill Sans"/>
                <a:cs typeface="Gill Sans"/>
              </a:rPr>
              <a:t>!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230619-391E-AF43-8694-799120E02564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6626B9C-3718-3E4D-B94A-8B8EC3FD803F}"/>
              </a:ext>
            </a:extLst>
          </p:cNvPr>
          <p:cNvSpPr txBox="1"/>
          <p:nvPr/>
        </p:nvSpPr>
        <p:spPr>
          <a:xfrm>
            <a:off x="370703" y="1474573"/>
            <a:ext cx="4525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(and they won’t always give the same results!)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7E664B-A91E-A54E-82FE-2DB80C7D0B5C}"/>
              </a:ext>
            </a:extLst>
          </p:cNvPr>
          <p:cNvSpPr txBox="1"/>
          <p:nvPr/>
        </p:nvSpPr>
        <p:spPr>
          <a:xfrm>
            <a:off x="1614617" y="2499843"/>
            <a:ext cx="385445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Gill Sans MT" panose="020B0502020104020203" pitchFamily="34" charset="77"/>
              </a:rPr>
              <a:t>Midparent</a:t>
            </a:r>
            <a:r>
              <a:rPr lang="en-US" sz="2400" dirty="0">
                <a:latin typeface="Gill Sans MT" panose="020B0502020104020203" pitchFamily="34" charset="77"/>
              </a:rPr>
              <a:t> method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Twin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Gill Sans MT" panose="020B0502020104020203" pitchFamily="34" charset="77"/>
              </a:rPr>
              <a:t>Haseman-Elston</a:t>
            </a:r>
            <a:r>
              <a:rPr lang="en-US" sz="2400" dirty="0">
                <a:latin typeface="Gill Sans MT" panose="020B0502020104020203" pitchFamily="34" charset="77"/>
              </a:rPr>
              <a:t> regression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Linear mixed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LD-score regression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0BDBFD0-1227-EE46-A2C6-448A1FDDAE79}"/>
              </a:ext>
            </a:extLst>
          </p:cNvPr>
          <p:cNvCxnSpPr/>
          <p:nvPr/>
        </p:nvCxnSpPr>
        <p:spPr>
          <a:xfrm>
            <a:off x="5815914" y="2244811"/>
            <a:ext cx="0" cy="25248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4850662B-F6AC-AB4C-8941-2633EBECB3E7}"/>
              </a:ext>
            </a:extLst>
          </p:cNvPr>
          <p:cNvSpPr/>
          <p:nvPr/>
        </p:nvSpPr>
        <p:spPr>
          <a:xfrm>
            <a:off x="5926988" y="2130511"/>
            <a:ext cx="15588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Close relatives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B42CC7-341B-ED43-90F4-23414C4EF3E5}"/>
              </a:ext>
            </a:extLst>
          </p:cNvPr>
          <p:cNvSpPr/>
          <p:nvPr/>
        </p:nvSpPr>
        <p:spPr>
          <a:xfrm>
            <a:off x="5926987" y="4585042"/>
            <a:ext cx="1908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Unrelated samples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70378E-DF28-4E44-9A22-99FAEF37F0D0}"/>
              </a:ext>
            </a:extLst>
          </p:cNvPr>
          <p:cNvSpPr/>
          <p:nvPr/>
        </p:nvSpPr>
        <p:spPr>
          <a:xfrm>
            <a:off x="1503544" y="3644904"/>
            <a:ext cx="3912119" cy="7939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E90477-DF4E-164D-ADED-7221ADFD40E7}"/>
              </a:ext>
            </a:extLst>
          </p:cNvPr>
          <p:cNvSpPr txBox="1"/>
          <p:nvPr/>
        </p:nvSpPr>
        <p:spPr>
          <a:xfrm>
            <a:off x="746966" y="3857204"/>
            <a:ext cx="751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Part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64639E-26A6-674D-9EF6-A5166B3ECF2C}"/>
              </a:ext>
            </a:extLst>
          </p:cNvPr>
          <p:cNvSpPr txBox="1"/>
          <p:nvPr/>
        </p:nvSpPr>
        <p:spPr>
          <a:xfrm>
            <a:off x="101279" y="5014355"/>
            <a:ext cx="6716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Measuring h2 explained by considering *all* of the SNPs we measured</a:t>
            </a:r>
          </a:p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(not just the ”GWAS hits” passing our significance threshold)</a:t>
            </a:r>
          </a:p>
        </p:txBody>
      </p:sp>
    </p:spTree>
    <p:extLst>
      <p:ext uri="{BB962C8B-B14F-4D97-AF65-F5344CB8AC3E}">
        <p14:creationId xmlns:p14="http://schemas.microsoft.com/office/powerpoint/2010/main" val="39231866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Preview: using </a:t>
            </a:r>
            <a:r>
              <a:rPr lang="en-US" sz="2400" b="1" i="1" dirty="0">
                <a:latin typeface="Gill Sans"/>
                <a:cs typeface="Gill Sans"/>
              </a:rPr>
              <a:t>all </a:t>
            </a:r>
            <a:r>
              <a:rPr lang="en-US" sz="2400" b="1" dirty="0">
                <a:latin typeface="Gill Sans"/>
                <a:cs typeface="Gill Sans"/>
              </a:rPr>
              <a:t>SNPs explains much more variance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813" y="1091492"/>
            <a:ext cx="4460199" cy="5673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70169" y="6641681"/>
            <a:ext cx="11738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latin typeface="Gill Sans"/>
                <a:cs typeface="Gill Sans"/>
              </a:rPr>
              <a:t>Visscher</a:t>
            </a:r>
            <a:r>
              <a:rPr lang="en-US" sz="1000" dirty="0">
                <a:latin typeface="Gill Sans"/>
                <a:cs typeface="Gill Sans"/>
              </a:rPr>
              <a:t> </a:t>
            </a:r>
            <a:r>
              <a:rPr lang="en-US" sz="1000" i="1" dirty="0">
                <a:latin typeface="Gill Sans"/>
                <a:cs typeface="Gill Sans"/>
              </a:rPr>
              <a:t>et al. </a:t>
            </a:r>
            <a:r>
              <a:rPr lang="en-US" sz="1000" dirty="0">
                <a:latin typeface="Gill Sans"/>
                <a:cs typeface="Gill Sans"/>
              </a:rPr>
              <a:t>2012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96B0BF-240B-E548-B57B-2DA36D46E2FC}"/>
              </a:ext>
            </a:extLst>
          </p:cNvPr>
          <p:cNvSpPr/>
          <p:nvPr/>
        </p:nvSpPr>
        <p:spPr>
          <a:xfrm>
            <a:off x="5492839" y="1343371"/>
            <a:ext cx="1172173" cy="54214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3968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Recall from Monday - LMMs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74FCF3-8BFD-4446-85E8-FD464DF834DA}"/>
                  </a:ext>
                </a:extLst>
              </p:cNvPr>
              <p:cNvSpPr txBox="1"/>
              <p:nvPr/>
            </p:nvSpPr>
            <p:spPr>
              <a:xfrm>
                <a:off x="-1" y="1352080"/>
                <a:ext cx="449785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74FCF3-8BFD-4446-85E8-FD464DF834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1352080"/>
                <a:ext cx="4497859" cy="553998"/>
              </a:xfrm>
              <a:prstGeom prst="rect">
                <a:avLst/>
              </a:prstGeom>
              <a:blipFill>
                <a:blip r:embed="rId2"/>
                <a:stretch>
                  <a:fillRect l="-282" t="-4444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59B92CA4-2A5B-454D-AFC3-E18DF4EEED1E}"/>
              </a:ext>
            </a:extLst>
          </p:cNvPr>
          <p:cNvSpPr/>
          <p:nvPr/>
        </p:nvSpPr>
        <p:spPr>
          <a:xfrm>
            <a:off x="3152280" y="1198434"/>
            <a:ext cx="373515" cy="839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FC1625-2895-A949-A20B-2166FE91C361}"/>
              </a:ext>
            </a:extLst>
          </p:cNvPr>
          <p:cNvSpPr/>
          <p:nvPr/>
        </p:nvSpPr>
        <p:spPr>
          <a:xfrm>
            <a:off x="1011512" y="2080659"/>
            <a:ext cx="60322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Gill Sans"/>
                <a:cs typeface="Gill Sans"/>
              </a:rPr>
              <a:t>“Random effects” 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Gill Sans"/>
                <a:cs typeface="Gill Sans"/>
              </a:rPr>
              <a:t>Related samples will tend to have more correlated phenotypes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B933769-5126-CE43-AA20-2E7839BBC4EE}"/>
                  </a:ext>
                </a:extLst>
              </p:cNvPr>
              <p:cNvSpPr/>
              <p:nvPr/>
            </p:nvSpPr>
            <p:spPr>
              <a:xfrm>
                <a:off x="1179852" y="2901571"/>
                <a:ext cx="52373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B933769-5126-CE43-AA20-2E7839BBC4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852" y="2901571"/>
                <a:ext cx="523733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276866E-33A0-E54C-AFF6-6C25B8C6A018}"/>
                  </a:ext>
                </a:extLst>
              </p:cNvPr>
              <p:cNvSpPr txBox="1"/>
              <p:nvPr/>
            </p:nvSpPr>
            <p:spPr>
              <a:xfrm>
                <a:off x="1632934" y="3009292"/>
                <a:ext cx="43127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Gill Sans MT" panose="020B0502020104020203" pitchFamily="34" charset="77"/>
                  </a:rPr>
                  <a:t>:  Vector of random effects</a:t>
                </a:r>
                <a:r>
                  <a:rPr lang="en-US" dirty="0"/>
                  <a:t>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276866E-33A0-E54C-AFF6-6C25B8C6A0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2934" y="3009292"/>
                <a:ext cx="4312784" cy="369332"/>
              </a:xfrm>
              <a:prstGeom prst="rect">
                <a:avLst/>
              </a:prstGeom>
              <a:blipFill>
                <a:blip r:embed="rId4"/>
                <a:stretch>
                  <a:fillRect l="-1176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5E91847-FF6E-4E43-8F6B-6A252F91CBCC}"/>
                  </a:ext>
                </a:extLst>
              </p:cNvPr>
              <p:cNvSpPr txBox="1"/>
              <p:nvPr/>
            </p:nvSpPr>
            <p:spPr>
              <a:xfrm>
                <a:off x="4088479" y="3297703"/>
                <a:ext cx="1857239" cy="3974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MVN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(0, 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5E91847-FF6E-4E43-8F6B-6A252F91CB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8479" y="3297703"/>
                <a:ext cx="1857239" cy="397416"/>
              </a:xfrm>
              <a:prstGeom prst="rect">
                <a:avLst/>
              </a:prstGeom>
              <a:blipFill>
                <a:blip r:embed="rId5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987FDA0-EAC8-374B-8842-FA210EA9F62E}"/>
                  </a:ext>
                </a:extLst>
              </p:cNvPr>
              <p:cNvSpPr/>
              <p:nvPr/>
            </p:nvSpPr>
            <p:spPr>
              <a:xfrm>
                <a:off x="1203928" y="4074425"/>
                <a:ext cx="57701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987FDA0-EAC8-374B-8842-FA210EA9F6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928" y="4074425"/>
                <a:ext cx="577017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8B7CE037-9B07-1844-80CA-F552182B677A}"/>
              </a:ext>
            </a:extLst>
          </p:cNvPr>
          <p:cNvSpPr txBox="1"/>
          <p:nvPr/>
        </p:nvSpPr>
        <p:spPr>
          <a:xfrm>
            <a:off x="1703585" y="4203182"/>
            <a:ext cx="5588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:  Genetic relatedness matrix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1CD52CD-D9A0-3641-B853-B128F8C81E17}"/>
                  </a:ext>
                </a:extLst>
              </p:cNvPr>
              <p:cNvSpPr/>
              <p:nvPr/>
            </p:nvSpPr>
            <p:spPr>
              <a:xfrm>
                <a:off x="1174723" y="5168386"/>
                <a:ext cx="732316" cy="6347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1CD52CD-D9A0-3641-B853-B128F8C81E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4723" y="5168386"/>
                <a:ext cx="732316" cy="634726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D4E0BBCB-47B1-F04D-AD18-EAB10DDBBDDB}"/>
              </a:ext>
            </a:extLst>
          </p:cNvPr>
          <p:cNvSpPr txBox="1"/>
          <p:nvPr/>
        </p:nvSpPr>
        <p:spPr>
          <a:xfrm>
            <a:off x="1751740" y="5355977"/>
            <a:ext cx="5588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: captures </a:t>
            </a:r>
            <a:r>
              <a:rPr lang="en-US" u="sng" dirty="0">
                <a:latin typeface="Gill Sans MT" panose="020B0502020104020203" pitchFamily="34" charset="77"/>
              </a:rPr>
              <a:t>how much trait variance</a:t>
            </a:r>
            <a:r>
              <a:rPr lang="en-US" dirty="0">
                <a:latin typeface="Gill Sans MT" panose="020B0502020104020203" pitchFamily="34" charset="77"/>
              </a:rPr>
              <a:t> is due to genome-wide genotype sharing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2389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Variance partitioning with LMMs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5297A75-5377-DF40-B607-A1A1DF069AC6}"/>
                  </a:ext>
                </a:extLst>
              </p:cNvPr>
              <p:cNvSpPr txBox="1"/>
              <p:nvPr/>
            </p:nvSpPr>
            <p:spPr>
              <a:xfrm>
                <a:off x="2323070" y="1286177"/>
                <a:ext cx="449785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5297A75-5377-DF40-B607-A1A1DF069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3070" y="1286177"/>
                <a:ext cx="4497859" cy="553998"/>
              </a:xfrm>
              <a:prstGeom prst="rect">
                <a:avLst/>
              </a:prstGeom>
              <a:blipFill>
                <a:blip r:embed="rId2"/>
                <a:stretch>
                  <a:fillRect t="-6667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4D7CEC3-AF6D-9145-9C96-5748774B573D}"/>
                  </a:ext>
                </a:extLst>
              </p:cNvPr>
              <p:cNvSpPr txBox="1"/>
              <p:nvPr/>
            </p:nvSpPr>
            <p:spPr>
              <a:xfrm>
                <a:off x="1556951" y="2221905"/>
                <a:ext cx="5601730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𝑉𝑎𝑟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𝑉𝑎𝑟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𝑉𝑎𝑟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4D7CEC3-AF6D-9145-9C96-5748774B57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951" y="2221905"/>
                <a:ext cx="5601730" cy="553998"/>
              </a:xfrm>
              <a:prstGeom prst="rect">
                <a:avLst/>
              </a:prstGeom>
              <a:blipFill>
                <a:blip r:embed="rId3"/>
                <a:stretch>
                  <a:fillRect l="-679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62B8D3A9-9CD8-2545-967D-AA2F2B698613}"/>
              </a:ext>
            </a:extLst>
          </p:cNvPr>
          <p:cNvSpPr txBox="1"/>
          <p:nvPr/>
        </p:nvSpPr>
        <p:spPr>
          <a:xfrm>
            <a:off x="1282657" y="2874112"/>
            <a:ext cx="1979527" cy="923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Phenotypic variance-covariance matrix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09E01E-C8FA-984D-8808-C848B1B38B8B}"/>
              </a:ext>
            </a:extLst>
          </p:cNvPr>
          <p:cNvSpPr txBox="1"/>
          <p:nvPr/>
        </p:nvSpPr>
        <p:spPr>
          <a:xfrm>
            <a:off x="3531585" y="2874112"/>
            <a:ext cx="2028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Variance due to genome-wide relatedness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7A00E4-0DA6-A542-BB07-06D145E7F871}"/>
              </a:ext>
            </a:extLst>
          </p:cNvPr>
          <p:cNvSpPr txBox="1"/>
          <p:nvPr/>
        </p:nvSpPr>
        <p:spPr>
          <a:xfrm>
            <a:off x="5560540" y="2874112"/>
            <a:ext cx="2028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Variance due to non-genetic factors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5E94BD-1363-B24A-92CB-4358003FE9C8}"/>
              </a:ext>
            </a:extLst>
          </p:cNvPr>
          <p:cNvSpPr txBox="1"/>
          <p:nvPr/>
        </p:nvSpPr>
        <p:spPr>
          <a:xfrm>
            <a:off x="7158681" y="1150938"/>
            <a:ext cx="20289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(Fixed effects ignored. Treated as constants. Or can be regressed out)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1ABA96E-1303-C44B-B541-B0C6E901257C}"/>
                  </a:ext>
                </a:extLst>
              </p:cNvPr>
              <p:cNvSpPr/>
              <p:nvPr/>
            </p:nvSpPr>
            <p:spPr>
              <a:xfrm>
                <a:off x="1321685" y="3994507"/>
                <a:ext cx="220990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𝑉𝑎𝑟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1ABA96E-1303-C44B-B541-B0C6E90125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685" y="3994507"/>
                <a:ext cx="220990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3B4C4A4-1A8B-9E4E-AB40-B99F6B89EA5E}"/>
                  </a:ext>
                </a:extLst>
              </p:cNvPr>
              <p:cNvSpPr/>
              <p:nvPr/>
            </p:nvSpPr>
            <p:spPr>
              <a:xfrm>
                <a:off x="3609843" y="3997121"/>
                <a:ext cx="1136145" cy="7025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3B4C4A4-1A8B-9E4E-AB40-B99F6B89EA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9843" y="3997121"/>
                <a:ext cx="1136145" cy="702565"/>
              </a:xfrm>
              <a:prstGeom prst="rect">
                <a:avLst/>
              </a:prstGeom>
              <a:blipFill>
                <a:blip r:embed="rId5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788FC14-3802-ED44-845F-9FC119D5DA28}"/>
                  </a:ext>
                </a:extLst>
              </p:cNvPr>
              <p:cNvSpPr/>
              <p:nvPr/>
            </p:nvSpPr>
            <p:spPr>
              <a:xfrm>
                <a:off x="5091322" y="3997121"/>
                <a:ext cx="633507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788FC14-3802-ED44-845F-9FC119D5DA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1322" y="3997121"/>
                <a:ext cx="633507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72F8CE3-7B51-274F-A95A-8B6AC77A73AE}"/>
                  </a:ext>
                </a:extLst>
              </p:cNvPr>
              <p:cNvSpPr/>
              <p:nvPr/>
            </p:nvSpPr>
            <p:spPr>
              <a:xfrm>
                <a:off x="6020966" y="3997121"/>
                <a:ext cx="98937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72F8CE3-7B51-274F-A95A-8B6AC77A73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0966" y="3997121"/>
                <a:ext cx="989373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076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  <p:bldP spid="23" grpId="0"/>
      <p:bldP spid="24" grpId="0"/>
      <p:bldP spid="3" grpId="0"/>
      <p:bldP spid="26" grpId="0"/>
      <p:bldP spid="27" grpId="0"/>
      <p:bldP spid="2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Variance partitioning with LMMs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2AF9DC5-BCAB-FD46-B4EE-6560CF41CA02}"/>
                  </a:ext>
                </a:extLst>
              </p:cNvPr>
              <p:cNvSpPr/>
              <p:nvPr/>
            </p:nvSpPr>
            <p:spPr>
              <a:xfrm>
                <a:off x="1496497" y="1600931"/>
                <a:ext cx="220990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𝑉𝑎𝑟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2AF9DC5-BCAB-FD46-B4EE-6560CF41CA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6497" y="1600931"/>
                <a:ext cx="2209900" cy="6463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8462CA2-7F7D-FF42-B3C8-663C22AD8CD1}"/>
                  </a:ext>
                </a:extLst>
              </p:cNvPr>
              <p:cNvSpPr/>
              <p:nvPr/>
            </p:nvSpPr>
            <p:spPr>
              <a:xfrm>
                <a:off x="3784655" y="1603545"/>
                <a:ext cx="1136145" cy="7025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  <m:sup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8462CA2-7F7D-FF42-B3C8-663C22AD8C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4655" y="1603545"/>
                <a:ext cx="1136145" cy="702565"/>
              </a:xfrm>
              <a:prstGeom prst="rect">
                <a:avLst/>
              </a:prstGeom>
              <a:blipFill>
                <a:blip r:embed="rId3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8B07FBD-D331-D648-9395-071DF27ED067}"/>
                  </a:ext>
                </a:extLst>
              </p:cNvPr>
              <p:cNvSpPr/>
              <p:nvPr/>
            </p:nvSpPr>
            <p:spPr>
              <a:xfrm>
                <a:off x="5266134" y="1603545"/>
                <a:ext cx="633507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8B07FBD-D331-D648-9395-071DF27ED0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6134" y="1603545"/>
                <a:ext cx="633507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587462B-47E5-1349-AE20-3A377D285455}"/>
                  </a:ext>
                </a:extLst>
              </p:cNvPr>
              <p:cNvSpPr/>
              <p:nvPr/>
            </p:nvSpPr>
            <p:spPr>
              <a:xfrm>
                <a:off x="6195778" y="1603545"/>
                <a:ext cx="98937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587462B-47E5-1349-AE20-3A377D2854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5778" y="1603545"/>
                <a:ext cx="989373" cy="646331"/>
              </a:xfrm>
              <a:prstGeom prst="rect">
                <a:avLst/>
              </a:prstGeom>
              <a:blipFill>
                <a:blip r:embed="rId5"/>
                <a:stretch>
                  <a:fillRect b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3BA26A5-E16B-2040-820E-A69EDCF2333D}"/>
              </a:ext>
            </a:extLst>
          </p:cNvPr>
          <p:cNvCxnSpPr/>
          <p:nvPr/>
        </p:nvCxnSpPr>
        <p:spPr>
          <a:xfrm>
            <a:off x="6481482" y="2247262"/>
            <a:ext cx="255494" cy="11817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6B2F37D-46BA-654D-AC50-E66158B688A3}"/>
              </a:ext>
            </a:extLst>
          </p:cNvPr>
          <p:cNvSpPr txBox="1"/>
          <p:nvPr/>
        </p:nvSpPr>
        <p:spPr>
          <a:xfrm>
            <a:off x="5899641" y="3429000"/>
            <a:ext cx="2369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“unexplained variance”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91AE4F6-52D0-CA44-B075-0C0C82A88DBE}"/>
              </a:ext>
            </a:extLst>
          </p:cNvPr>
          <p:cNvCxnSpPr>
            <a:cxnSpLocks/>
          </p:cNvCxnSpPr>
          <p:nvPr/>
        </p:nvCxnSpPr>
        <p:spPr>
          <a:xfrm flipH="1">
            <a:off x="3092824" y="2247262"/>
            <a:ext cx="969324" cy="15510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ECC6AA1-ECBE-DE4B-80B7-3C1208722758}"/>
              </a:ext>
            </a:extLst>
          </p:cNvPr>
          <p:cNvSpPr txBox="1"/>
          <p:nvPr/>
        </p:nvSpPr>
        <p:spPr>
          <a:xfrm>
            <a:off x="2107796" y="3817132"/>
            <a:ext cx="2464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How much variance explained by genetics?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C64F58-A4C8-AD42-96F7-D51546D7C914}"/>
              </a:ext>
            </a:extLst>
          </p:cNvPr>
          <p:cNvSpPr/>
          <p:nvPr/>
        </p:nvSpPr>
        <p:spPr>
          <a:xfrm>
            <a:off x="1371433" y="5257069"/>
            <a:ext cx="8515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σ</a:t>
            </a:r>
            <a:r>
              <a:rPr lang="en-US" sz="4000" baseline="30000" dirty="0">
                <a:solidFill>
                  <a:srgbClr val="FF0000"/>
                </a:solidFill>
                <a:latin typeface="Gill Sans"/>
                <a:ea typeface="Lucida Grande"/>
                <a:cs typeface="Gill Sans"/>
              </a:rPr>
              <a:t>2</a:t>
            </a:r>
            <a:r>
              <a:rPr lang="en-US" sz="4000" baseline="-25000" dirty="0">
                <a:solidFill>
                  <a:srgbClr val="FF0000"/>
                </a:solidFill>
                <a:latin typeface="Gill Sans"/>
                <a:ea typeface="Lucida Grande"/>
                <a:cs typeface="Gill Sans"/>
              </a:rPr>
              <a:t>g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93C1AAD-F8C0-A340-9DBE-00972882749B}"/>
              </a:ext>
            </a:extLst>
          </p:cNvPr>
          <p:cNvSpPr txBox="1"/>
          <p:nvPr/>
        </p:nvSpPr>
        <p:spPr>
          <a:xfrm>
            <a:off x="2408034" y="5072307"/>
            <a:ext cx="5716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“chip heritability” </a:t>
            </a:r>
            <a:r>
              <a:rPr lang="en-US" sz="2400" b="1" dirty="0">
                <a:solidFill>
                  <a:srgbClr val="FF0000"/>
                </a:solidFill>
                <a:latin typeface="Gill Sans"/>
                <a:ea typeface="Lucida Grande"/>
                <a:cs typeface="Gill Sans"/>
              </a:rPr>
              <a:t>(h</a:t>
            </a:r>
            <a:r>
              <a:rPr lang="en-US" sz="2400" b="1" baseline="30000" dirty="0">
                <a:solidFill>
                  <a:srgbClr val="FF0000"/>
                </a:solidFill>
                <a:latin typeface="Gill Sans"/>
                <a:ea typeface="Lucida Grande"/>
                <a:cs typeface="Gill Sans"/>
              </a:rPr>
              <a:t>2</a:t>
            </a:r>
            <a:r>
              <a:rPr lang="en-US" sz="2400" b="1" baseline="-25000" dirty="0">
                <a:solidFill>
                  <a:srgbClr val="FF0000"/>
                </a:solidFill>
                <a:latin typeface="Gill Sans"/>
                <a:ea typeface="Lucida Grande"/>
                <a:cs typeface="Gill Sans"/>
              </a:rPr>
              <a:t>SNP</a:t>
            </a:r>
            <a:r>
              <a:rPr lang="en-US" sz="2400" b="1" dirty="0">
                <a:solidFill>
                  <a:srgbClr val="FF0000"/>
                </a:solidFill>
                <a:latin typeface="Gill Sans"/>
                <a:ea typeface="Lucida Grande"/>
                <a:cs typeface="Gill Sans"/>
              </a:rPr>
              <a:t>)</a:t>
            </a:r>
          </a:p>
          <a:p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Measures % variance explained by *all* SNPs</a:t>
            </a:r>
          </a:p>
          <a:p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(Not just the “GWAS hits”)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C9A88F-D560-F841-8CF5-F622E6941DB5}"/>
              </a:ext>
            </a:extLst>
          </p:cNvPr>
          <p:cNvSpPr txBox="1"/>
          <p:nvPr/>
        </p:nvSpPr>
        <p:spPr>
          <a:xfrm>
            <a:off x="0" y="6468853"/>
            <a:ext cx="7031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(Use REML to estimate these parameters. Not covering the method here)</a:t>
            </a:r>
          </a:p>
        </p:txBody>
      </p:sp>
    </p:spTree>
    <p:extLst>
      <p:ext uri="{BB962C8B-B14F-4D97-AF65-F5344CB8AC3E}">
        <p14:creationId xmlns:p14="http://schemas.microsoft.com/office/powerpoint/2010/main" val="19335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1" grpId="0"/>
      <p:bldP spid="11" grpId="0"/>
      <p:bldP spid="3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latin typeface="Gill Sans"/>
                <a:cs typeface="Gill Sans"/>
              </a:rPr>
              <a:t>All</a:t>
            </a:r>
            <a:r>
              <a:rPr lang="en-US" sz="2400" b="1" dirty="0">
                <a:latin typeface="Gill Sans"/>
                <a:cs typeface="Gill Sans"/>
              </a:rPr>
              <a:t> measured common SNPs explain a lot more h2</a:t>
            </a:r>
            <a:endParaRPr lang="en-US" sz="2400" b="1" i="1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813" y="1091492"/>
            <a:ext cx="4460199" cy="5673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70169" y="6641681"/>
            <a:ext cx="11738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latin typeface="Gill Sans"/>
                <a:cs typeface="Gill Sans"/>
              </a:rPr>
              <a:t>Visscher</a:t>
            </a:r>
            <a:r>
              <a:rPr lang="en-US" sz="1000" dirty="0">
                <a:latin typeface="Gill Sans"/>
                <a:cs typeface="Gill Sans"/>
              </a:rPr>
              <a:t> </a:t>
            </a:r>
            <a:r>
              <a:rPr lang="en-US" sz="1000" i="1" dirty="0">
                <a:latin typeface="Gill Sans"/>
                <a:cs typeface="Gill Sans"/>
              </a:rPr>
              <a:t>et al. </a:t>
            </a:r>
            <a:r>
              <a:rPr lang="en-US" sz="1000" dirty="0">
                <a:latin typeface="Gill Sans"/>
                <a:cs typeface="Gill Sans"/>
              </a:rPr>
              <a:t>2012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FD9D85-7C18-1548-8A13-1EC724E849A1}"/>
              </a:ext>
            </a:extLst>
          </p:cNvPr>
          <p:cNvSpPr/>
          <p:nvPr/>
        </p:nvSpPr>
        <p:spPr>
          <a:xfrm>
            <a:off x="2125362" y="5280454"/>
            <a:ext cx="4703806" cy="3377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22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More applications of variance portioning with LMMs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9A17BA6-2EDB-1145-A963-8644E6902B94}"/>
                  </a:ext>
                </a:extLst>
              </p:cNvPr>
              <p:cNvSpPr txBox="1"/>
              <p:nvPr/>
            </p:nvSpPr>
            <p:spPr>
              <a:xfrm>
                <a:off x="2537255" y="1892859"/>
                <a:ext cx="449785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9A17BA6-2EDB-1145-A963-8644E6902B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7255" y="1892859"/>
                <a:ext cx="4497859" cy="553998"/>
              </a:xfrm>
              <a:prstGeom prst="rect">
                <a:avLst/>
              </a:prstGeom>
              <a:blipFill>
                <a:blip r:embed="rId2"/>
                <a:stretch>
                  <a:fillRect t="-6667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B513230-C177-9D49-A0AF-43F06CD77357}"/>
                  </a:ext>
                </a:extLst>
              </p:cNvPr>
              <p:cNvSpPr txBox="1"/>
              <p:nvPr/>
            </p:nvSpPr>
            <p:spPr>
              <a:xfrm>
                <a:off x="3880022" y="2949146"/>
                <a:ext cx="2306594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+…  </m:t>
                    </m:r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B513230-C177-9D49-A0AF-43F06CD77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0022" y="2949146"/>
                <a:ext cx="2306594" cy="307777"/>
              </a:xfrm>
              <a:prstGeom prst="rect">
                <a:avLst/>
              </a:prstGeom>
              <a:blipFill>
                <a:blip r:embed="rId3"/>
                <a:stretch>
                  <a:fillRect l="-2747" t="-4000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F8437CC4-ED70-F14C-A551-FDCB92D0B606}"/>
              </a:ext>
            </a:extLst>
          </p:cNvPr>
          <p:cNvSpPr/>
          <p:nvPr/>
        </p:nvSpPr>
        <p:spPr>
          <a:xfrm>
            <a:off x="552273" y="1280294"/>
            <a:ext cx="61450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Gill Sans"/>
                <a:ea typeface="Lucida Grande"/>
                <a:cs typeface="Gill Sans"/>
              </a:rPr>
              <a:t>We can split our variants across multiple random effects terms: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53F1862-E9AE-974E-AA04-427C37E0E755}"/>
              </a:ext>
            </a:extLst>
          </p:cNvPr>
          <p:cNvCxnSpPr>
            <a:cxnSpLocks/>
          </p:cNvCxnSpPr>
          <p:nvPr/>
        </p:nvCxnSpPr>
        <p:spPr>
          <a:xfrm flipH="1">
            <a:off x="4036541" y="2539184"/>
            <a:ext cx="749643" cy="4099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FF1C291-E941-2A42-B18A-66B4A7BF1DBB}"/>
              </a:ext>
            </a:extLst>
          </p:cNvPr>
          <p:cNvCxnSpPr>
            <a:cxnSpLocks/>
          </p:cNvCxnSpPr>
          <p:nvPr/>
        </p:nvCxnSpPr>
        <p:spPr>
          <a:xfrm flipH="1">
            <a:off x="4629666" y="2493021"/>
            <a:ext cx="156518" cy="5547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9E5C7FC-548C-8F4D-8F14-4CDCFD42732F}"/>
              </a:ext>
            </a:extLst>
          </p:cNvPr>
          <p:cNvCxnSpPr>
            <a:cxnSpLocks/>
          </p:cNvCxnSpPr>
          <p:nvPr/>
        </p:nvCxnSpPr>
        <p:spPr>
          <a:xfrm>
            <a:off x="4786184" y="2493021"/>
            <a:ext cx="362465" cy="4561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8C1D1A7-D199-9548-9DC5-520E22E9C152}"/>
                  </a:ext>
                </a:extLst>
              </p:cNvPr>
              <p:cNvSpPr txBox="1"/>
              <p:nvPr/>
            </p:nvSpPr>
            <p:spPr>
              <a:xfrm>
                <a:off x="214185" y="3782039"/>
                <a:ext cx="8929816" cy="6276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𝑉𝑎𝑟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+…+</m:t>
                      </m:r>
                      <m:sSubSup>
                        <m:sSub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8C1D1A7-D199-9548-9DC5-520E22E9C1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85" y="3782039"/>
                <a:ext cx="8929816" cy="627608"/>
              </a:xfrm>
              <a:prstGeom prst="rect">
                <a:avLst/>
              </a:prstGeom>
              <a:blipFill>
                <a:blip r:embed="rId4"/>
                <a:stretch>
                  <a:fillRect t="-2000" r="-710" b="-2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892B29A-C684-2C48-AB9A-9068DAC22A51}"/>
              </a:ext>
            </a:extLst>
          </p:cNvPr>
          <p:cNvCxnSpPr/>
          <p:nvPr/>
        </p:nvCxnSpPr>
        <p:spPr>
          <a:xfrm flipV="1">
            <a:off x="2537255" y="4409647"/>
            <a:ext cx="115329" cy="6401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B7BE510-AF95-664E-B989-5CC89FE05658}"/>
              </a:ext>
            </a:extLst>
          </p:cNvPr>
          <p:cNvSpPr/>
          <p:nvPr/>
        </p:nvSpPr>
        <p:spPr>
          <a:xfrm>
            <a:off x="1615361" y="5037255"/>
            <a:ext cx="30637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Gill Sans"/>
                <a:ea typeface="Lucida Grande"/>
                <a:cs typeface="Gill Sans"/>
              </a:rPr>
              <a:t>Percent of variance due to SNPs in category 1</a:t>
            </a:r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54938B7-5A9D-454E-8C47-46894FBC81F2}"/>
              </a:ext>
            </a:extLst>
          </p:cNvPr>
          <p:cNvSpPr/>
          <p:nvPr/>
        </p:nvSpPr>
        <p:spPr>
          <a:xfrm>
            <a:off x="4427837" y="5049795"/>
            <a:ext cx="30637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Gill Sans"/>
                <a:ea typeface="Lucida Grande"/>
                <a:cs typeface="Gill Sans"/>
              </a:rPr>
              <a:t>Pairwise relatedness matrix computed using only SNPs from category 1</a:t>
            </a:r>
            <a:endParaRPr lang="en-US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B2BBFE3-19C4-5C47-BDB0-F4C74160D321}"/>
              </a:ext>
            </a:extLst>
          </p:cNvPr>
          <p:cNvCxnSpPr>
            <a:cxnSpLocks/>
          </p:cNvCxnSpPr>
          <p:nvPr/>
        </p:nvCxnSpPr>
        <p:spPr>
          <a:xfrm flipH="1" flipV="1">
            <a:off x="3253946" y="4409647"/>
            <a:ext cx="2067697" cy="6276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A1D042CF-E3B5-8C4E-8243-772D4919279E}"/>
              </a:ext>
            </a:extLst>
          </p:cNvPr>
          <p:cNvSpPr/>
          <p:nvPr/>
        </p:nvSpPr>
        <p:spPr>
          <a:xfrm>
            <a:off x="6080268" y="2586116"/>
            <a:ext cx="30637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Gill Sans"/>
                <a:ea typeface="Lucida Grande"/>
                <a:cs typeface="Gill Sans"/>
              </a:rPr>
              <a:t>e.g. Split SNPs by: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ill Sans"/>
                <a:ea typeface="Lucida Grande"/>
                <a:cs typeface="Gill Sans"/>
              </a:rPr>
              <a:t>chromosome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ill Sans"/>
                <a:ea typeface="Lucida Grande"/>
                <a:cs typeface="Gill Sans"/>
              </a:rPr>
              <a:t>Functional annotation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ill Sans"/>
                <a:ea typeface="Lucida Grande"/>
                <a:cs typeface="Gill Sans"/>
              </a:rPr>
              <a:t>Rare vs. common</a:t>
            </a:r>
          </a:p>
        </p:txBody>
      </p:sp>
    </p:spTree>
    <p:extLst>
      <p:ext uri="{BB962C8B-B14F-4D97-AF65-F5344CB8AC3E}">
        <p14:creationId xmlns:p14="http://schemas.microsoft.com/office/powerpoint/2010/main" val="327216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2" grpId="0"/>
      <p:bldP spid="15" grpId="0"/>
      <p:bldP spid="33" grpId="0"/>
      <p:bldP spid="3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Partitioning variance by functional annotation</a:t>
            </a:r>
            <a:endParaRPr lang="en-US" sz="2400" b="1" i="0" baseline="3000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995905" y="4747670"/>
            <a:ext cx="9559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Gill Sans"/>
                <a:cs typeface="Gill Sans"/>
              </a:rPr>
              <a:t>Trait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081" y="4745112"/>
            <a:ext cx="22679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Gill Sans"/>
                <a:cs typeface="Gill Sans"/>
              </a:rPr>
              <a:t>Causal SNPs</a:t>
            </a:r>
          </a:p>
        </p:txBody>
      </p:sp>
      <p:cxnSp>
        <p:nvCxnSpPr>
          <p:cNvPr id="9" name="Straight Arrow Connector 8"/>
          <p:cNvCxnSpPr>
            <a:stCxn id="7" idx="1"/>
            <a:endCxn id="2" idx="3"/>
          </p:cNvCxnSpPr>
          <p:nvPr/>
        </p:nvCxnSpPr>
        <p:spPr>
          <a:xfrm flipH="1">
            <a:off x="1951816" y="5037500"/>
            <a:ext cx="443265" cy="25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973204" y="3674173"/>
            <a:ext cx="260059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Gill Sans"/>
                <a:cs typeface="Gill Sans"/>
              </a:rPr>
              <a:t>Protein coding</a:t>
            </a:r>
          </a:p>
          <a:p>
            <a:r>
              <a:rPr lang="en-US" sz="3200" dirty="0">
                <a:latin typeface="Gill Sans"/>
                <a:cs typeface="Gill Sans"/>
              </a:rPr>
              <a:t>Promoters</a:t>
            </a:r>
          </a:p>
          <a:p>
            <a:r>
              <a:rPr lang="en-US" sz="3200" dirty="0">
                <a:latin typeface="Gill Sans"/>
                <a:cs typeface="Gill Sans"/>
              </a:rPr>
              <a:t>Enhancers</a:t>
            </a:r>
          </a:p>
          <a:p>
            <a:r>
              <a:rPr lang="en-US" sz="3200" dirty="0">
                <a:latin typeface="Gill Sans"/>
                <a:cs typeface="Gill Sans"/>
              </a:rPr>
              <a:t>Introns</a:t>
            </a:r>
          </a:p>
          <a:p>
            <a:r>
              <a:rPr lang="en-US" sz="3200" dirty="0">
                <a:latin typeface="Gill Sans"/>
                <a:cs typeface="Gill Sans"/>
              </a:rPr>
              <a:t>UTRs</a:t>
            </a:r>
          </a:p>
        </p:txBody>
      </p:sp>
      <p:cxnSp>
        <p:nvCxnSpPr>
          <p:cNvPr id="12" name="Straight Arrow Connector 11"/>
          <p:cNvCxnSpPr>
            <a:stCxn id="7" idx="3"/>
          </p:cNvCxnSpPr>
          <p:nvPr/>
        </p:nvCxnSpPr>
        <p:spPr>
          <a:xfrm flipV="1">
            <a:off x="4663050" y="4083569"/>
            <a:ext cx="1145180" cy="95393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3"/>
          </p:cNvCxnSpPr>
          <p:nvPr/>
        </p:nvCxnSpPr>
        <p:spPr>
          <a:xfrm flipV="1">
            <a:off x="4663050" y="4561256"/>
            <a:ext cx="1145180" cy="47624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7" idx="3"/>
          </p:cNvCxnSpPr>
          <p:nvPr/>
        </p:nvCxnSpPr>
        <p:spPr>
          <a:xfrm flipV="1">
            <a:off x="4663050" y="4945735"/>
            <a:ext cx="1226745" cy="9176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7" idx="3"/>
          </p:cNvCxnSpPr>
          <p:nvPr/>
        </p:nvCxnSpPr>
        <p:spPr>
          <a:xfrm>
            <a:off x="4663050" y="5037500"/>
            <a:ext cx="1226745" cy="45582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7" idx="3"/>
          </p:cNvCxnSpPr>
          <p:nvPr/>
        </p:nvCxnSpPr>
        <p:spPr>
          <a:xfrm>
            <a:off x="4663050" y="5037500"/>
            <a:ext cx="1226745" cy="84030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111870" y="4549605"/>
            <a:ext cx="469900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Calibri"/>
                <a:cs typeface="Calibri"/>
              </a:rPr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A2C47A3-8C85-0349-A05A-FEB642D24E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79"/>
          <a:stretch/>
        </p:blipFill>
        <p:spPr>
          <a:xfrm>
            <a:off x="262218" y="1469336"/>
            <a:ext cx="8445500" cy="21364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71607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1029"/>
          <a:stretch/>
        </p:blipFill>
        <p:spPr>
          <a:xfrm>
            <a:off x="4155140" y="1198434"/>
            <a:ext cx="4477871" cy="54461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Heritability enriched in putative regulatory regions</a:t>
            </a:r>
            <a:endParaRPr lang="en-US" sz="2400" b="1" i="0" baseline="3000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BD13A9D-9130-C847-AF45-83E0DC77DFF0}"/>
              </a:ext>
            </a:extLst>
          </p:cNvPr>
          <p:cNvSpPr txBox="1"/>
          <p:nvPr/>
        </p:nvSpPr>
        <p:spPr>
          <a:xfrm>
            <a:off x="404236" y="2198439"/>
            <a:ext cx="33743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Found ~80% of SNP h2 falling in “DHS” sites (gene regulatory regions. More on this in a couple weeks)</a:t>
            </a:r>
          </a:p>
        </p:txBody>
      </p:sp>
    </p:spTree>
    <p:extLst>
      <p:ext uri="{BB962C8B-B14F-4D97-AF65-F5344CB8AC3E}">
        <p14:creationId xmlns:p14="http://schemas.microsoft.com/office/powerpoint/2010/main" val="35900004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Partitioning variance by chromosome shows </a:t>
            </a:r>
            <a:r>
              <a:rPr lang="en-US" sz="2400" b="1" dirty="0" err="1">
                <a:latin typeface="Gill Sans"/>
                <a:cs typeface="Gill Sans"/>
              </a:rPr>
              <a:t>polygenicity</a:t>
            </a:r>
            <a:endParaRPr lang="en-US" sz="2400" b="1" i="0" baseline="3000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50024" b="50053"/>
          <a:stretch/>
        </p:blipFill>
        <p:spPr>
          <a:xfrm>
            <a:off x="2074078" y="1805887"/>
            <a:ext cx="5045367" cy="40907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71295" y="6611779"/>
            <a:ext cx="9727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Gill Sans"/>
                <a:cs typeface="Gill Sans"/>
              </a:rPr>
              <a:t>Yang </a:t>
            </a:r>
            <a:r>
              <a:rPr lang="en-US" sz="1000" i="1" dirty="0">
                <a:latin typeface="Gill Sans"/>
                <a:cs typeface="Gill Sans"/>
              </a:rPr>
              <a:t>et al. </a:t>
            </a:r>
            <a:r>
              <a:rPr lang="en-US" sz="1000" dirty="0">
                <a:latin typeface="Gill Sans"/>
                <a:cs typeface="Gill Sans"/>
              </a:rPr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1959659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Defining heritability (h</a:t>
            </a:r>
            <a:r>
              <a:rPr lang="en-US" sz="2400" b="1" baseline="30000" dirty="0">
                <a:latin typeface="Gill Sans"/>
                <a:cs typeface="Gill Sans"/>
              </a:rPr>
              <a:t>2</a:t>
            </a:r>
            <a:r>
              <a:rPr lang="en-US" sz="2400" b="1" dirty="0">
                <a:latin typeface="Gill Sans"/>
                <a:cs typeface="Gill Sans"/>
              </a:rPr>
              <a:t>) - intuition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11560" y="1250213"/>
            <a:ext cx="82900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Gill Sans"/>
                <a:cs typeface="Gill Sans"/>
              </a:rPr>
              <a:t>Heritability</a:t>
            </a:r>
            <a:r>
              <a:rPr lang="en-US" sz="2400" dirty="0">
                <a:latin typeface="Gill Sans"/>
                <a:cs typeface="Gill Sans"/>
              </a:rPr>
              <a:t> roughly describes how much variation in a trait is </a:t>
            </a:r>
            <a:r>
              <a:rPr lang="en-US" sz="2400" i="1" dirty="0">
                <a:latin typeface="Gill Sans"/>
                <a:cs typeface="Gill Sans"/>
              </a:rPr>
              <a:t>inherited </a:t>
            </a:r>
            <a:r>
              <a:rPr lang="en-US" sz="2400" dirty="0">
                <a:latin typeface="Gill Sans"/>
                <a:cs typeface="Gill Sans"/>
              </a:rPr>
              <a:t>(i.e. due to genetics)</a:t>
            </a:r>
          </a:p>
          <a:p>
            <a:endParaRPr lang="en-US" sz="2400" dirty="0">
              <a:latin typeface="Gill Sans"/>
              <a:cs typeface="Gill Sans"/>
            </a:endParaRPr>
          </a:p>
          <a:p>
            <a:r>
              <a:rPr lang="en-US" sz="2400" dirty="0">
                <a:latin typeface="Gill Sans"/>
                <a:cs typeface="Gill Sans"/>
              </a:rPr>
              <a:t>Offspring tend to look like the parents!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E049C1-7F58-3F47-9804-A0881B680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960" y="3415552"/>
            <a:ext cx="3845832" cy="287817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6143084-3B19-994E-97A4-8C1ADDF0D9BB}"/>
              </a:ext>
            </a:extLst>
          </p:cNvPr>
          <p:cNvSpPr/>
          <p:nvPr/>
        </p:nvSpPr>
        <p:spPr>
          <a:xfrm>
            <a:off x="488456" y="3622297"/>
            <a:ext cx="309929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Gill Sans"/>
                <a:cs typeface="Gill Sans"/>
              </a:rPr>
              <a:t>We’ve known this for 1000s of years. Here is Aristotle’s view: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22EC92-16FB-C945-8F51-C7BF6BDC03CE}"/>
              </a:ext>
            </a:extLst>
          </p:cNvPr>
          <p:cNvSpPr/>
          <p:nvPr/>
        </p:nvSpPr>
        <p:spPr>
          <a:xfrm>
            <a:off x="5681130" y="6428195"/>
            <a:ext cx="30204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4"/>
              </a:rPr>
              <a:t>https://en.wikipedia.org/wiki/Heredity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8433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7640" b="51606"/>
          <a:stretch/>
        </p:blipFill>
        <p:spPr>
          <a:xfrm>
            <a:off x="1940817" y="1833193"/>
            <a:ext cx="5348230" cy="38145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Partitioning variance by MAF shows rare variant signal</a:t>
            </a:r>
            <a:endParaRPr lang="en-US" sz="2400" b="1" i="0" baseline="3000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8171295" y="6611779"/>
            <a:ext cx="9727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Gill Sans"/>
                <a:cs typeface="Gill Sans"/>
              </a:rPr>
              <a:t>Yang </a:t>
            </a:r>
            <a:r>
              <a:rPr lang="en-US" sz="1000" i="1" dirty="0">
                <a:latin typeface="Gill Sans"/>
                <a:cs typeface="Gill Sans"/>
              </a:rPr>
              <a:t>et al. </a:t>
            </a:r>
            <a:r>
              <a:rPr lang="en-US" sz="1000" dirty="0">
                <a:latin typeface="Gill Sans"/>
                <a:cs typeface="Gill Sans"/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37947387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972C99-AC96-DE4A-BB9A-707A7EC12A8A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There are many ways to estimate h</a:t>
            </a:r>
            <a:r>
              <a:rPr lang="en-US" sz="2400" b="1" baseline="30000" dirty="0">
                <a:latin typeface="Gill Sans"/>
                <a:cs typeface="Gill Sans"/>
              </a:rPr>
              <a:t>2</a:t>
            </a:r>
            <a:r>
              <a:rPr lang="en-US" sz="2400" b="1" dirty="0">
                <a:latin typeface="Gill Sans"/>
                <a:cs typeface="Gill Sans"/>
              </a:rPr>
              <a:t>!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230619-391E-AF43-8694-799120E02564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87E664B-A91E-A54E-82FE-2DB80C7D0B5C}"/>
              </a:ext>
            </a:extLst>
          </p:cNvPr>
          <p:cNvSpPr txBox="1"/>
          <p:nvPr/>
        </p:nvSpPr>
        <p:spPr>
          <a:xfrm>
            <a:off x="1186249" y="1585443"/>
            <a:ext cx="385445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Gill Sans MT" panose="020B0502020104020203" pitchFamily="34" charset="77"/>
              </a:rPr>
              <a:t>Midparent</a:t>
            </a:r>
            <a:r>
              <a:rPr lang="en-US" sz="2400" dirty="0">
                <a:latin typeface="Gill Sans MT" panose="020B0502020104020203" pitchFamily="34" charset="77"/>
              </a:rPr>
              <a:t> method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Twin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Gill Sans MT" panose="020B0502020104020203" pitchFamily="34" charset="77"/>
              </a:rPr>
              <a:t>Haseman-Elston</a:t>
            </a:r>
            <a:r>
              <a:rPr lang="en-US" sz="2400" dirty="0">
                <a:latin typeface="Gill Sans MT" panose="020B0502020104020203" pitchFamily="34" charset="77"/>
              </a:rPr>
              <a:t> regression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Linear mixed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LD-score regression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05A0D8-A17F-454A-837D-DEE7B7444DA2}"/>
              </a:ext>
            </a:extLst>
          </p:cNvPr>
          <p:cNvSpPr txBox="1"/>
          <p:nvPr/>
        </p:nvSpPr>
        <p:spPr>
          <a:xfrm>
            <a:off x="4885037" y="2601105"/>
            <a:ext cx="36987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Requires individual-level genotypes (not always available)</a:t>
            </a:r>
          </a:p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Also takes a long time to fit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039E9E0-90CD-B445-A855-77919466B3B6}"/>
              </a:ext>
            </a:extLst>
          </p:cNvPr>
          <p:cNvCxnSpPr/>
          <p:nvPr/>
        </p:nvCxnSpPr>
        <p:spPr>
          <a:xfrm flipH="1" flipV="1">
            <a:off x="4143632" y="2924432"/>
            <a:ext cx="667265" cy="3377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5C41600-780A-1F45-8581-F61B003ADF24}"/>
              </a:ext>
            </a:extLst>
          </p:cNvPr>
          <p:cNvCxnSpPr/>
          <p:nvPr/>
        </p:nvCxnSpPr>
        <p:spPr>
          <a:xfrm flipH="1" flipV="1">
            <a:off x="4134108" y="3499722"/>
            <a:ext cx="667265" cy="3377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87B3D2D-5518-5649-92C4-F4CC71333C84}"/>
              </a:ext>
            </a:extLst>
          </p:cNvPr>
          <p:cNvSpPr txBox="1"/>
          <p:nvPr/>
        </p:nvSpPr>
        <p:spPr>
          <a:xfrm>
            <a:off x="4885037" y="3616767"/>
            <a:ext cx="3698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Uses only </a:t>
            </a:r>
            <a:r>
              <a:rPr lang="en-US" i="1" dirty="0">
                <a:solidFill>
                  <a:srgbClr val="FF0000"/>
                </a:solidFill>
                <a:latin typeface="Gill Sans MT" panose="020B0502020104020203" pitchFamily="34" charset="77"/>
              </a:rPr>
              <a:t>summary statistics</a:t>
            </a:r>
            <a:endParaRPr lang="en-US" dirty="0">
              <a:solidFill>
                <a:srgbClr val="FF0000"/>
              </a:solidFill>
              <a:latin typeface="Gill Sans MT" panose="020B0502020104020203" pitchFamily="34" charset="77"/>
            </a:endParaRPr>
          </a:p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Can: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Measure + partition h2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Plus more cool applications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76EF7E-0294-2B46-93BB-A0E87B259457}"/>
              </a:ext>
            </a:extLst>
          </p:cNvPr>
          <p:cNvCxnSpPr/>
          <p:nvPr/>
        </p:nvCxnSpPr>
        <p:spPr>
          <a:xfrm>
            <a:off x="642551" y="2759676"/>
            <a:ext cx="4242486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126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What are summary statistics</a:t>
            </a:r>
            <a:endParaRPr lang="en-US" sz="2400" b="1" i="0" dirty="0">
              <a:latin typeface="Gill Sans"/>
              <a:cs typeface="Gill 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079" y="1622285"/>
            <a:ext cx="326484" cy="6509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03047" y="1622285"/>
            <a:ext cx="73262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urier"/>
                <a:cs typeface="Courier"/>
              </a:rPr>
              <a:t>0 1 0 0 1 0 0 0 1 0 0 0 1 0 2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03047" y="2447062"/>
            <a:ext cx="73262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Courier"/>
                <a:cs typeface="Courier"/>
              </a:rPr>
              <a:t>1 0 0 0 1 0 0 0 1 0 0 0 1 0 2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15142" y="3203563"/>
            <a:ext cx="73262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Courier"/>
                <a:cs typeface="Courier"/>
              </a:rPr>
              <a:t>2 2 0 0 0 0 0 0 0 0 0 0 0 0 0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9332" y="3934551"/>
            <a:ext cx="73262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Courier"/>
                <a:cs typeface="Courier"/>
              </a:rPr>
              <a:t>0 1 0 0 1 0 0 0 1 0 0 0 1 0 1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4492" y="1066916"/>
            <a:ext cx="3327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Individual level data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996" y="2389192"/>
            <a:ext cx="326484" cy="6509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237" y="3172699"/>
            <a:ext cx="326484" cy="6509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20" y="3954577"/>
            <a:ext cx="326484" cy="65091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4492" y="4817341"/>
            <a:ext cx="376256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Summary statistics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Greatly reduce data size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Alleviate privacy concerns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354010" y="1622285"/>
            <a:ext cx="478038" cy="298320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>
            <a:stCxn id="24" idx="2"/>
          </p:cNvCxnSpPr>
          <p:nvPr/>
        </p:nvCxnSpPr>
        <p:spPr>
          <a:xfrm>
            <a:off x="3593029" y="4605491"/>
            <a:ext cx="369714" cy="7562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174403" y="5361763"/>
            <a:ext cx="19546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Effect size (β)</a:t>
            </a:r>
          </a:p>
          <a:p>
            <a:r>
              <a:rPr lang="en-US" dirty="0">
                <a:latin typeface="Gill Sans"/>
                <a:cs typeface="Gill Sans"/>
              </a:rPr>
              <a:t>Std. error SE(β)</a:t>
            </a:r>
          </a:p>
          <a:p>
            <a:r>
              <a:rPr lang="en-US" dirty="0">
                <a:latin typeface="Gill Sans"/>
                <a:cs typeface="Gill Sans"/>
              </a:rPr>
              <a:t>P-value (p)</a:t>
            </a:r>
          </a:p>
          <a:p>
            <a:r>
              <a:rPr lang="en-US" dirty="0">
                <a:latin typeface="Gill Sans"/>
                <a:cs typeface="Gill Sans"/>
              </a:rPr>
              <a:t>Z-score=β/SE(β)</a:t>
            </a:r>
          </a:p>
        </p:txBody>
      </p:sp>
    </p:spTree>
    <p:extLst>
      <p:ext uri="{BB962C8B-B14F-4D97-AF65-F5344CB8AC3E}">
        <p14:creationId xmlns:p14="http://schemas.microsoft.com/office/powerpoint/2010/main" val="333897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2" grpId="0"/>
      <p:bldP spid="24" grpId="0" animBg="1"/>
      <p:bldP spid="2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972C99-AC96-DE4A-BB9A-707A7EC12A8A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LD Score Regression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230619-391E-AF43-8694-799120E02564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95E4C55-1C15-EE48-A139-BD2B3DC557D7}"/>
                  </a:ext>
                </a:extLst>
              </p:cNvPr>
              <p:cNvSpPr txBox="1"/>
              <p:nvPr/>
            </p:nvSpPr>
            <p:spPr>
              <a:xfrm>
                <a:off x="3347078" y="4786178"/>
                <a:ext cx="2044086" cy="5749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95E4C55-1C15-EE48-A139-BD2B3DC557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078" y="4786178"/>
                <a:ext cx="2044086" cy="574901"/>
              </a:xfrm>
              <a:prstGeom prst="rect">
                <a:avLst/>
              </a:prstGeom>
              <a:blipFill>
                <a:blip r:embed="rId3"/>
                <a:stretch>
                  <a:fillRect l="-4969" r="-1863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06B9EDA-70FA-8646-9B7D-64CEA85CA8F0}"/>
              </a:ext>
            </a:extLst>
          </p:cNvPr>
          <p:cNvSpPr txBox="1"/>
          <p:nvPr/>
        </p:nvSpPr>
        <p:spPr>
          <a:xfrm>
            <a:off x="207836" y="4256910"/>
            <a:ext cx="893616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u="sng" dirty="0">
                <a:latin typeface="Gill Sans MT" panose="020B0502020104020203" pitchFamily="34" charset="77"/>
              </a:rPr>
              <a:t>LD score:</a:t>
            </a:r>
            <a:r>
              <a:rPr lang="en-US" sz="2300" b="1" dirty="0">
                <a:latin typeface="Gill Sans MT" panose="020B0502020104020203" pitchFamily="34" charset="77"/>
              </a:rPr>
              <a:t> </a:t>
            </a:r>
            <a:r>
              <a:rPr lang="en-US" sz="2300" dirty="0">
                <a:latin typeface="Gill Sans MT" panose="020B0502020104020203" pitchFamily="34" charset="77"/>
              </a:rPr>
              <a:t>for variant j gives the sum of its LD (r</a:t>
            </a:r>
            <a:r>
              <a:rPr lang="en-US" sz="2300" baseline="30000" dirty="0">
                <a:latin typeface="Gill Sans MT" panose="020B0502020104020203" pitchFamily="34" charset="77"/>
              </a:rPr>
              <a:t>2</a:t>
            </a:r>
            <a:r>
              <a:rPr lang="en-US" sz="2300" dirty="0">
                <a:latin typeface="Gill Sans MT" panose="020B0502020104020203" pitchFamily="34" charset="77"/>
              </a:rPr>
              <a:t>) with all other variants</a:t>
            </a:r>
            <a:endParaRPr lang="en-US" sz="2300" b="1" dirty="0">
              <a:latin typeface="Gill Sans MT" panose="020B0502020104020203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8DBC02-2031-2C4F-9202-ED66E13E24A2}"/>
              </a:ext>
            </a:extLst>
          </p:cNvPr>
          <p:cNvSpPr txBox="1"/>
          <p:nvPr/>
        </p:nvSpPr>
        <p:spPr>
          <a:xfrm>
            <a:off x="89648" y="2011375"/>
            <a:ext cx="44196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Gill Sans MT" panose="020B0502020104020203" pitchFamily="34" charset="77"/>
              </a:rPr>
              <a:t>Recall: SNP genotypes are often correlated with other nearby SNPs</a:t>
            </a:r>
          </a:p>
          <a:p>
            <a:r>
              <a:rPr lang="en-US" sz="2300" dirty="0">
                <a:latin typeface="Gill Sans MT" panose="020B0502020104020203" pitchFamily="34" charset="77"/>
              </a:rPr>
              <a:t>(“linkage disequilibrium” or LD)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C60EDF-667E-4041-B11F-13507884CA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6269"/>
          <a:stretch/>
        </p:blipFill>
        <p:spPr>
          <a:xfrm>
            <a:off x="4204448" y="1651071"/>
            <a:ext cx="4878197" cy="215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0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972C99-AC96-DE4A-BB9A-707A7EC12A8A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LD score intuition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230619-391E-AF43-8694-799120E02564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95E4C55-1C15-EE48-A139-BD2B3DC557D7}"/>
                  </a:ext>
                </a:extLst>
              </p:cNvPr>
              <p:cNvSpPr txBox="1"/>
              <p:nvPr/>
            </p:nvSpPr>
            <p:spPr>
              <a:xfrm>
                <a:off x="92889" y="1198434"/>
                <a:ext cx="2044086" cy="5749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95E4C55-1C15-EE48-A139-BD2B3DC557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89" y="1198434"/>
                <a:ext cx="2044086" cy="574901"/>
              </a:xfrm>
              <a:prstGeom prst="rect">
                <a:avLst/>
              </a:prstGeom>
              <a:blipFill>
                <a:blip r:embed="rId3"/>
                <a:stretch>
                  <a:fillRect l="-3704" r="-2469"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6987EFD-89FE-3547-8544-218C51D8560C}"/>
              </a:ext>
            </a:extLst>
          </p:cNvPr>
          <p:cNvSpPr txBox="1"/>
          <p:nvPr/>
        </p:nvSpPr>
        <p:spPr>
          <a:xfrm>
            <a:off x="350560" y="4749343"/>
            <a:ext cx="844287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Gill Sans MT" panose="020B0502020104020203" pitchFamily="34" charset="77"/>
              </a:rPr>
              <a:t>If causal variants are distributed randomly, they are more likely to fall in a larger vs. smaller LD block.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C60EDF-667E-4041-B11F-13507884CA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6269"/>
          <a:stretch/>
        </p:blipFill>
        <p:spPr>
          <a:xfrm>
            <a:off x="2043953" y="2466859"/>
            <a:ext cx="4878197" cy="21555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3B26F9-9A84-D848-B9F1-853F342C64A5}"/>
              </a:ext>
            </a:extLst>
          </p:cNvPr>
          <p:cNvSpPr/>
          <p:nvPr/>
        </p:nvSpPr>
        <p:spPr>
          <a:xfrm>
            <a:off x="4199761" y="1695880"/>
            <a:ext cx="4944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SNPs in this block will tend to have high LD scores</a:t>
            </a:r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EC17F7F-2636-F546-B012-9A6318B5BBC3}"/>
              </a:ext>
            </a:extLst>
          </p:cNvPr>
          <p:cNvCxnSpPr/>
          <p:nvPr/>
        </p:nvCxnSpPr>
        <p:spPr>
          <a:xfrm flipH="1">
            <a:off x="5791200" y="2117478"/>
            <a:ext cx="152400" cy="4803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A04EAF2-0F28-454B-AE53-A8CDC98A021F}"/>
              </a:ext>
            </a:extLst>
          </p:cNvPr>
          <p:cNvSpPr/>
          <p:nvPr/>
        </p:nvSpPr>
        <p:spPr>
          <a:xfrm>
            <a:off x="435419" y="2067540"/>
            <a:ext cx="3403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This SNP will have a low LD score</a:t>
            </a: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4357576-7E9E-B440-A494-1EB1893B9E0F}"/>
              </a:ext>
            </a:extLst>
          </p:cNvPr>
          <p:cNvCxnSpPr>
            <a:cxnSpLocks/>
          </p:cNvCxnSpPr>
          <p:nvPr/>
        </p:nvCxnSpPr>
        <p:spPr>
          <a:xfrm>
            <a:off x="2289374" y="2382627"/>
            <a:ext cx="884132" cy="3484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5-Point Star 14">
            <a:extLst>
              <a:ext uri="{FF2B5EF4-FFF2-40B4-BE49-F238E27FC236}">
                <a16:creationId xmlns:a16="http://schemas.microsoft.com/office/drawing/2014/main" id="{E6B56D68-8048-6C4C-B2AC-1AF285EB889D}"/>
              </a:ext>
            </a:extLst>
          </p:cNvPr>
          <p:cNvSpPr/>
          <p:nvPr/>
        </p:nvSpPr>
        <p:spPr>
          <a:xfrm>
            <a:off x="4951610" y="2659426"/>
            <a:ext cx="151701" cy="143301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CF84597E-ADA1-6A43-8D1F-232D2D8B813F}"/>
              </a:ext>
            </a:extLst>
          </p:cNvPr>
          <p:cNvSpPr/>
          <p:nvPr/>
        </p:nvSpPr>
        <p:spPr>
          <a:xfrm>
            <a:off x="4048060" y="2659426"/>
            <a:ext cx="151701" cy="143301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>
            <a:extLst>
              <a:ext uri="{FF2B5EF4-FFF2-40B4-BE49-F238E27FC236}">
                <a16:creationId xmlns:a16="http://schemas.microsoft.com/office/drawing/2014/main" id="{65042453-5C2D-B040-8595-489276F0F8EC}"/>
              </a:ext>
            </a:extLst>
          </p:cNvPr>
          <p:cNvSpPr/>
          <p:nvPr/>
        </p:nvSpPr>
        <p:spPr>
          <a:xfrm>
            <a:off x="5855160" y="2663815"/>
            <a:ext cx="151701" cy="143301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>
            <a:extLst>
              <a:ext uri="{FF2B5EF4-FFF2-40B4-BE49-F238E27FC236}">
                <a16:creationId xmlns:a16="http://schemas.microsoft.com/office/drawing/2014/main" id="{D41F09F5-C6CF-D942-80B3-33D009A4A762}"/>
              </a:ext>
            </a:extLst>
          </p:cNvPr>
          <p:cNvSpPr/>
          <p:nvPr/>
        </p:nvSpPr>
        <p:spPr>
          <a:xfrm>
            <a:off x="6846299" y="3690425"/>
            <a:ext cx="151701" cy="143301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AC9299-7A70-174D-80B7-D15ADE86E73B}"/>
              </a:ext>
            </a:extLst>
          </p:cNvPr>
          <p:cNvSpPr/>
          <p:nvPr/>
        </p:nvSpPr>
        <p:spPr>
          <a:xfrm>
            <a:off x="6998000" y="3617355"/>
            <a:ext cx="1494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Causal variant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D86EEF-6693-EF49-8D95-7A21F25D6703}"/>
              </a:ext>
            </a:extLst>
          </p:cNvPr>
          <p:cNvSpPr txBox="1"/>
          <p:nvPr/>
        </p:nvSpPr>
        <p:spPr>
          <a:xfrm>
            <a:off x="350559" y="5815700"/>
            <a:ext cx="844287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Gill Sans MT" panose="020B0502020104020203" pitchFamily="34" charset="77"/>
              </a:rPr>
              <a:t>SNPs with higher LD scores more likely to tag a causal variant! </a:t>
            </a:r>
          </a:p>
        </p:txBody>
      </p:sp>
    </p:spTree>
    <p:extLst>
      <p:ext uri="{BB962C8B-B14F-4D97-AF65-F5344CB8AC3E}">
        <p14:creationId xmlns:p14="http://schemas.microsoft.com/office/powerpoint/2010/main" val="238824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12" grpId="0"/>
      <p:bldP spid="15" grpId="0" animBg="1"/>
      <p:bldP spid="16" grpId="0" animBg="1"/>
      <p:bldP spid="17" grpId="0" animBg="1"/>
      <p:bldP spid="18" grpId="0" animBg="1"/>
      <p:bldP spid="19" grpId="0"/>
      <p:bldP spid="2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972C99-AC96-DE4A-BB9A-707A7EC12A8A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LD Score Regression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230619-391E-AF43-8694-799120E02564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0A6415A-78BF-DD43-8799-E7AFF5F9F861}"/>
                  </a:ext>
                </a:extLst>
              </p:cNvPr>
              <p:cNvSpPr txBox="1"/>
              <p:nvPr/>
            </p:nvSpPr>
            <p:spPr>
              <a:xfrm>
                <a:off x="1769289" y="1996292"/>
                <a:ext cx="5222775" cy="9942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sSubSup>
                            <m:sSub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𝑆𝑁𝑃</m:t>
                              </m:r>
                            </m:sub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𝑁𝑎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0A6415A-78BF-DD43-8799-E7AFF5F9F8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9289" y="1996292"/>
                <a:ext cx="5222775" cy="994247"/>
              </a:xfrm>
              <a:prstGeom prst="rect">
                <a:avLst/>
              </a:prstGeom>
              <a:blipFill>
                <a:blip r:embed="rId3"/>
                <a:stretch>
                  <a:fillRect l="-1456" r="-1456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5D0779C-4EAA-034E-8B01-D0FB825802D6}"/>
                  </a:ext>
                </a:extLst>
              </p:cNvPr>
              <p:cNvSpPr txBox="1"/>
              <p:nvPr/>
            </p:nvSpPr>
            <p:spPr>
              <a:xfrm>
                <a:off x="350560" y="1198434"/>
                <a:ext cx="8442879" cy="460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300" dirty="0">
                    <a:latin typeface="Gill Sans MT" panose="020B0502020104020203" pitchFamily="34" charset="77"/>
                  </a:rPr>
                  <a:t>Regress LD scores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300" dirty="0">
                    <a:latin typeface="Gill Sans MT" panose="020B0502020104020203" pitchFamily="34" charset="77"/>
                  </a:rPr>
                  <a:t>statistics for each SNP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300" dirty="0">
                    <a:latin typeface="Gill Sans MT" panose="020B0502020104020203" pitchFamily="34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5D0779C-4EAA-034E-8B01-D0FB825802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60" y="1198434"/>
                <a:ext cx="8442879" cy="460575"/>
              </a:xfrm>
              <a:prstGeom prst="rect">
                <a:avLst/>
              </a:prstGeom>
              <a:blipFill>
                <a:blip r:embed="rId4"/>
                <a:stretch>
                  <a:fillRect l="-1053" t="-5263" b="-2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CB328FF-3719-B84C-AF1C-081D347321CF}"/>
                  </a:ext>
                </a:extLst>
              </p:cNvPr>
              <p:cNvSpPr/>
              <p:nvPr/>
            </p:nvSpPr>
            <p:spPr>
              <a:xfrm>
                <a:off x="1105959" y="3551236"/>
                <a:ext cx="1145442" cy="5952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CB328FF-3719-B84C-AF1C-081D347321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959" y="3551236"/>
                <a:ext cx="1145442" cy="595291"/>
              </a:xfrm>
              <a:prstGeom prst="rect">
                <a:avLst/>
              </a:prstGeom>
              <a:blipFill>
                <a:blip r:embed="rId5"/>
                <a:stretch>
                  <a:fillRect r="-2198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E65EAE1-3523-5C4B-B8A4-B3AB13CE19A3}"/>
                  </a:ext>
                </a:extLst>
              </p:cNvPr>
              <p:cNvSpPr/>
              <p:nvPr/>
            </p:nvSpPr>
            <p:spPr>
              <a:xfrm>
                <a:off x="1342646" y="4210911"/>
                <a:ext cx="53809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E65EAE1-3523-5C4B-B8A4-B3AB13CE19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646" y="4210911"/>
                <a:ext cx="538096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6CC2B32-ECB8-7144-A628-4D1703644E4E}"/>
                  </a:ext>
                </a:extLst>
              </p:cNvPr>
              <p:cNvSpPr/>
              <p:nvPr/>
            </p:nvSpPr>
            <p:spPr>
              <a:xfrm>
                <a:off x="1321005" y="4743196"/>
                <a:ext cx="5813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6CC2B32-ECB8-7144-A628-4D1703644E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005" y="4743196"/>
                <a:ext cx="581378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D45D30D-5BA9-9943-923E-9E3BAE9C6002}"/>
                  </a:ext>
                </a:extLst>
              </p:cNvPr>
              <p:cNvSpPr/>
              <p:nvPr/>
            </p:nvSpPr>
            <p:spPr>
              <a:xfrm>
                <a:off x="1373904" y="5266416"/>
                <a:ext cx="47557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D45D30D-5BA9-9943-923E-9E3BAE9C60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3904" y="5266416"/>
                <a:ext cx="475579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AF41E87E-D9A8-DA42-9750-9DC836378AD2}"/>
              </a:ext>
            </a:extLst>
          </p:cNvPr>
          <p:cNvSpPr txBox="1"/>
          <p:nvPr/>
        </p:nvSpPr>
        <p:spPr>
          <a:xfrm>
            <a:off x="2385548" y="3625743"/>
            <a:ext cx="663294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Gill Sans MT" panose="020B0502020104020203" pitchFamily="34" charset="77"/>
              </a:rPr>
              <a:t>Similar to the –log10 </a:t>
            </a:r>
            <a:r>
              <a:rPr lang="en-US" sz="2300" dirty="0" err="1">
                <a:latin typeface="Gill Sans MT" panose="020B0502020104020203" pitchFamily="34" charset="77"/>
              </a:rPr>
              <a:t>Pvalue</a:t>
            </a:r>
            <a:r>
              <a:rPr lang="en-US" sz="2300" dirty="0">
                <a:latin typeface="Gill Sans MT" panose="020B0502020104020203" pitchFamily="34" charset="77"/>
              </a:rPr>
              <a:t> for SNP j from GWAS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B37CC2-0B4C-F741-9D42-A8C09F5453AD}"/>
              </a:ext>
            </a:extLst>
          </p:cNvPr>
          <p:cNvSpPr txBox="1"/>
          <p:nvPr/>
        </p:nvSpPr>
        <p:spPr>
          <a:xfrm>
            <a:off x="2385547" y="4217375"/>
            <a:ext cx="663294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Gill Sans MT" panose="020B0502020104020203" pitchFamily="34" charset="77"/>
              </a:rPr>
              <a:t>Sample size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D921B9-37D1-7F48-937E-4735FDE86251}"/>
              </a:ext>
            </a:extLst>
          </p:cNvPr>
          <p:cNvSpPr txBox="1"/>
          <p:nvPr/>
        </p:nvSpPr>
        <p:spPr>
          <a:xfrm>
            <a:off x="2385547" y="4781668"/>
            <a:ext cx="663294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Gill Sans MT" panose="020B0502020104020203" pitchFamily="34" charset="77"/>
              </a:rPr>
              <a:t>Number of SNPs analyzed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87450B-78E8-FC43-A7B5-3134DD854D58}"/>
              </a:ext>
            </a:extLst>
          </p:cNvPr>
          <p:cNvSpPr txBox="1"/>
          <p:nvPr/>
        </p:nvSpPr>
        <p:spPr>
          <a:xfrm>
            <a:off x="2385546" y="5345961"/>
            <a:ext cx="663294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Gill Sans MT" panose="020B0502020104020203" pitchFamily="34" charset="77"/>
              </a:rPr>
              <a:t>Measures contribution of confounding</a:t>
            </a:r>
          </a:p>
        </p:txBody>
      </p:sp>
    </p:spTree>
    <p:extLst>
      <p:ext uri="{BB962C8B-B14F-4D97-AF65-F5344CB8AC3E}">
        <p14:creationId xmlns:p14="http://schemas.microsoft.com/office/powerpoint/2010/main" val="16900874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972C99-AC96-DE4A-BB9A-707A7EC12A8A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LD Score Regression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230619-391E-AF43-8694-799120E02564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0A6415A-78BF-DD43-8799-E7AFF5F9F861}"/>
                  </a:ext>
                </a:extLst>
              </p:cNvPr>
              <p:cNvSpPr txBox="1"/>
              <p:nvPr/>
            </p:nvSpPr>
            <p:spPr>
              <a:xfrm>
                <a:off x="576983" y="2485758"/>
                <a:ext cx="3267689" cy="6213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𝑆𝑁𝑃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𝑁𝑎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0A6415A-78BF-DD43-8799-E7AFF5F9F8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983" y="2485758"/>
                <a:ext cx="3267689" cy="621324"/>
              </a:xfrm>
              <a:prstGeom prst="rect">
                <a:avLst/>
              </a:prstGeom>
              <a:blipFill>
                <a:blip r:embed="rId3"/>
                <a:stretch>
                  <a:fillRect l="-772" r="-772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285562B9-5BF4-514C-AFCD-8D183F0F16F8}"/>
              </a:ext>
            </a:extLst>
          </p:cNvPr>
          <p:cNvSpPr/>
          <p:nvPr/>
        </p:nvSpPr>
        <p:spPr>
          <a:xfrm>
            <a:off x="1396769" y="2360409"/>
            <a:ext cx="1111624" cy="9565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E10D21-6ABA-0643-A683-A295CA79BBAD}"/>
              </a:ext>
            </a:extLst>
          </p:cNvPr>
          <p:cNvSpPr txBox="1"/>
          <p:nvPr/>
        </p:nvSpPr>
        <p:spPr>
          <a:xfrm>
            <a:off x="526808" y="3878879"/>
            <a:ext cx="3710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Slope gives a measure of the h2 explained by all genotyped SNPs!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7DDB1E-DA7A-074F-AF46-75AA64A9D01A}"/>
              </a:ext>
            </a:extLst>
          </p:cNvPr>
          <p:cNvSpPr/>
          <p:nvPr/>
        </p:nvSpPr>
        <p:spPr>
          <a:xfrm>
            <a:off x="3000001" y="2446156"/>
            <a:ext cx="328178" cy="7672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5D91E6-13BC-B44B-9338-F8D6E55FA2BF}"/>
              </a:ext>
            </a:extLst>
          </p:cNvPr>
          <p:cNvSpPr txBox="1"/>
          <p:nvPr/>
        </p:nvSpPr>
        <p:spPr>
          <a:xfrm>
            <a:off x="2578849" y="1737150"/>
            <a:ext cx="2862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Intercept measures confounding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8D12B2-520F-E84B-8DB8-A2D3B8F06CD0}"/>
              </a:ext>
            </a:extLst>
          </p:cNvPr>
          <p:cNvSpPr/>
          <p:nvPr/>
        </p:nvSpPr>
        <p:spPr>
          <a:xfrm>
            <a:off x="134334" y="6488668"/>
            <a:ext cx="3998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Gill Sans"/>
                <a:cs typeface="Gill Sans"/>
              </a:rPr>
              <a:t>Bulik</a:t>
            </a:r>
            <a:r>
              <a:rPr lang="en-US" dirty="0">
                <a:latin typeface="Gill Sans"/>
                <a:cs typeface="Gill Sans"/>
              </a:rPr>
              <a:t>-Sullivan </a:t>
            </a:r>
            <a:r>
              <a:rPr lang="en-US" i="1" dirty="0">
                <a:latin typeface="Gill Sans"/>
                <a:cs typeface="Gill Sans"/>
              </a:rPr>
              <a:t> et al. Nature Genetics </a:t>
            </a:r>
            <a:r>
              <a:rPr lang="en-US" dirty="0">
                <a:latin typeface="Gill Sans"/>
                <a:cs typeface="Gill Sans"/>
              </a:rPr>
              <a:t>2015 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04DDA6-C3B7-A64C-B107-A21883BDF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893" y="1405623"/>
            <a:ext cx="4279900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  <p:bldP spid="19" grpId="0" animBg="1"/>
      <p:bldP spid="2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972C99-AC96-DE4A-BB9A-707A7EC12A8A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LDSC – distinguish polygenicity vs. confounding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230619-391E-AF43-8694-799120E02564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D7A5E165-2292-6A49-9F53-D1160532E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509" y="2044848"/>
            <a:ext cx="5118840" cy="35274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B109B5-F711-A44E-B208-DCB370DC9C05}"/>
              </a:ext>
            </a:extLst>
          </p:cNvPr>
          <p:cNvSpPr txBox="1"/>
          <p:nvPr/>
        </p:nvSpPr>
        <p:spPr>
          <a:xfrm>
            <a:off x="431206" y="1388049"/>
            <a:ext cx="2912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Recall from Monday: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32835F-ACBA-E046-97DA-55D07065B5B5}"/>
              </a:ext>
            </a:extLst>
          </p:cNvPr>
          <p:cNvSpPr txBox="1"/>
          <p:nvPr/>
        </p:nvSpPr>
        <p:spPr>
          <a:xfrm>
            <a:off x="1297981" y="5602448"/>
            <a:ext cx="5708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Need to adjust for confounding factors?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Or, maybe just really polygenic?</a:t>
            </a:r>
          </a:p>
        </p:txBody>
      </p:sp>
    </p:spTree>
    <p:extLst>
      <p:ext uri="{BB962C8B-B14F-4D97-AF65-F5344CB8AC3E}">
        <p14:creationId xmlns:p14="http://schemas.microsoft.com/office/powerpoint/2010/main" val="2869377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972C99-AC96-DE4A-BB9A-707A7EC12A8A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LDSC – distinguish polygenicity vs. confounding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230619-391E-AF43-8694-799120E02564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F648375-B4C3-3343-A6E1-F5B7EDB34C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445"/>
          <a:stretch/>
        </p:blipFill>
        <p:spPr>
          <a:xfrm>
            <a:off x="2272553" y="1609216"/>
            <a:ext cx="5110926" cy="25377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98D12B2-520F-E84B-8DB8-A2D3B8F06CD0}"/>
              </a:ext>
            </a:extLst>
          </p:cNvPr>
          <p:cNvSpPr/>
          <p:nvPr/>
        </p:nvSpPr>
        <p:spPr>
          <a:xfrm>
            <a:off x="134334" y="6488668"/>
            <a:ext cx="27277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latin typeface="Gill Sans"/>
                <a:cs typeface="Gill Sans"/>
              </a:rPr>
              <a:t>Bulik</a:t>
            </a:r>
            <a:r>
              <a:rPr lang="en-US" sz="1200" dirty="0">
                <a:latin typeface="Gill Sans"/>
                <a:cs typeface="Gill Sans"/>
              </a:rPr>
              <a:t>-Sullivan </a:t>
            </a:r>
            <a:r>
              <a:rPr lang="en-US" sz="1200" i="1" dirty="0">
                <a:latin typeface="Gill Sans"/>
                <a:cs typeface="Gill Sans"/>
              </a:rPr>
              <a:t> et al. Nature Genetics </a:t>
            </a:r>
            <a:r>
              <a:rPr lang="en-US" sz="1200" dirty="0">
                <a:latin typeface="Gill Sans"/>
                <a:cs typeface="Gill Sans"/>
              </a:rPr>
              <a:t>2015 </a:t>
            </a:r>
            <a:endParaRPr lang="en-US" sz="12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27C5105-1B0E-6F4A-AD6F-30DA4D811B9F}"/>
              </a:ext>
            </a:extLst>
          </p:cNvPr>
          <p:cNvSpPr/>
          <p:nvPr/>
        </p:nvSpPr>
        <p:spPr>
          <a:xfrm>
            <a:off x="2733245" y="1142108"/>
            <a:ext cx="20947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Gill Sans"/>
                <a:cs typeface="Gill Sans"/>
              </a:rPr>
              <a:t>Simulation 1 – population stratification</a:t>
            </a:r>
            <a:endParaRPr lang="en-US" sz="1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F4AD4C0-26E3-BA4C-B5E9-E718F018587E}"/>
              </a:ext>
            </a:extLst>
          </p:cNvPr>
          <p:cNvSpPr/>
          <p:nvPr/>
        </p:nvSpPr>
        <p:spPr>
          <a:xfrm>
            <a:off x="5288708" y="1121342"/>
            <a:ext cx="19752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Gill Sans"/>
                <a:cs typeface="Gill Sans"/>
              </a:rPr>
              <a:t>Simulation 2 – polygenicity</a:t>
            </a:r>
            <a:endParaRPr lang="en-US" sz="14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3776E30-513F-5E43-B07E-180AB459D0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74"/>
          <a:stretch/>
        </p:blipFill>
        <p:spPr>
          <a:xfrm>
            <a:off x="2415988" y="3894157"/>
            <a:ext cx="4670426" cy="253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081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972C99-AC96-DE4A-BB9A-707A7EC12A8A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Example - Schizophrenia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230619-391E-AF43-8694-799120E02564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465B1B39-6890-5549-A621-98932F87D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050" y="1218049"/>
            <a:ext cx="3996295" cy="4636651"/>
          </a:xfrm>
          <a:prstGeom prst="rect">
            <a:avLst/>
          </a:prstGeom>
        </p:spPr>
      </p:pic>
      <p:pic>
        <p:nvPicPr>
          <p:cNvPr id="5122" name="Picture 2" descr="extended data figure 5">
            <a:extLst>
              <a:ext uri="{FF2B5EF4-FFF2-40B4-BE49-F238E27FC236}">
                <a16:creationId xmlns:a16="http://schemas.microsoft.com/office/drawing/2014/main" id="{A8F4864F-6FC1-D94A-9D72-F27AC5746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66" y="1554227"/>
            <a:ext cx="4081655" cy="378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09ED13-1989-C945-ABFB-EBCF597ADC53}"/>
              </a:ext>
            </a:extLst>
          </p:cNvPr>
          <p:cNvSpPr txBox="1"/>
          <p:nvPr/>
        </p:nvSpPr>
        <p:spPr>
          <a:xfrm>
            <a:off x="605118" y="6010835"/>
            <a:ext cx="5056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Conclusion: schizophrenia is *extremely* polygenic!</a:t>
            </a:r>
          </a:p>
          <a:p>
            <a:r>
              <a:rPr lang="en-US" dirty="0">
                <a:latin typeface="Gill Sans MT" panose="020B0502020104020203" pitchFamily="34" charset="77"/>
              </a:rPr>
              <a:t>LD score regression suggests this signal is real</a:t>
            </a:r>
          </a:p>
        </p:txBody>
      </p:sp>
    </p:spTree>
    <p:extLst>
      <p:ext uri="{BB962C8B-B14F-4D97-AF65-F5344CB8AC3E}">
        <p14:creationId xmlns:p14="http://schemas.microsoft.com/office/powerpoint/2010/main" val="1979025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Defining heritability (h</a:t>
            </a:r>
            <a:r>
              <a:rPr lang="en-US" sz="2400" b="1" baseline="30000" dirty="0">
                <a:latin typeface="Gill Sans"/>
                <a:cs typeface="Gill Sans"/>
              </a:rPr>
              <a:t>2</a:t>
            </a:r>
            <a:r>
              <a:rPr lang="en-US" sz="2400" b="1" dirty="0">
                <a:latin typeface="Gill Sans"/>
                <a:cs typeface="Gill Sans"/>
              </a:rPr>
              <a:t>)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3503383" y="2130469"/>
            <a:ext cx="1827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 = G + 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1560" y="1250213"/>
            <a:ext cx="8290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Your phenotype (</a:t>
            </a:r>
            <a:r>
              <a:rPr lang="en-US" sz="2400" b="1" dirty="0">
                <a:latin typeface="Gill Sans"/>
                <a:cs typeface="Gill Sans"/>
              </a:rPr>
              <a:t>P</a:t>
            </a:r>
            <a:r>
              <a:rPr lang="en-US" sz="2400" dirty="0">
                <a:latin typeface="Gill Sans"/>
                <a:cs typeface="Gill Sans"/>
              </a:rPr>
              <a:t>) is the sum of effects of your genetics (</a:t>
            </a:r>
            <a:r>
              <a:rPr lang="en-US" sz="2400" b="1" dirty="0">
                <a:latin typeface="Gill Sans"/>
                <a:cs typeface="Gill Sans"/>
              </a:rPr>
              <a:t>G</a:t>
            </a:r>
            <a:r>
              <a:rPr lang="en-US" sz="2400" dirty="0">
                <a:latin typeface="Gill Sans"/>
                <a:cs typeface="Gill Sans"/>
              </a:rPr>
              <a:t>) and your environment (</a:t>
            </a:r>
            <a:r>
              <a:rPr lang="en-US" sz="2400" b="1" dirty="0">
                <a:latin typeface="Gill Sans"/>
                <a:cs typeface="Gill Sans"/>
              </a:rPr>
              <a:t>E</a:t>
            </a:r>
            <a:r>
              <a:rPr lang="en-US" sz="2400" dirty="0">
                <a:latin typeface="Gill Sans"/>
                <a:cs typeface="Gill Sans"/>
              </a:rPr>
              <a:t>):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FB868DF-DE7D-0442-93BA-8CD039940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695" y="3731158"/>
            <a:ext cx="632457" cy="1260936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78ED350-B98C-E345-B797-1FDD0E0494D6}"/>
              </a:ext>
            </a:extLst>
          </p:cNvPr>
          <p:cNvCxnSpPr/>
          <p:nvPr/>
        </p:nvCxnSpPr>
        <p:spPr>
          <a:xfrm>
            <a:off x="3805518" y="3731158"/>
            <a:ext cx="0" cy="126093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C61EDE6-F283-034A-838E-25356658B803}"/>
              </a:ext>
            </a:extLst>
          </p:cNvPr>
          <p:cNvSpPr txBox="1"/>
          <p:nvPr/>
        </p:nvSpPr>
        <p:spPr>
          <a:xfrm>
            <a:off x="2696753" y="3361826"/>
            <a:ext cx="1108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e.g. height</a:t>
            </a:r>
          </a:p>
        </p:txBody>
      </p:sp>
    </p:spTree>
    <p:extLst>
      <p:ext uri="{BB962C8B-B14F-4D97-AF65-F5344CB8AC3E}">
        <p14:creationId xmlns:p14="http://schemas.microsoft.com/office/powerpoint/2010/main" val="17844218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Partitioning heritability using LD-score regression</a:t>
            </a:r>
            <a:endParaRPr lang="en-US" sz="2400" b="1" i="0" dirty="0">
              <a:latin typeface="Gill Sans"/>
              <a:cs typeface="Gill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896" y="2175365"/>
            <a:ext cx="5510200" cy="44357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44288" y="6611077"/>
            <a:ext cx="11887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latin typeface="Gill Sans"/>
                <a:cs typeface="Gill Sans"/>
              </a:rPr>
              <a:t>Finucane</a:t>
            </a:r>
            <a:r>
              <a:rPr lang="en-US" sz="1000" dirty="0">
                <a:latin typeface="Gill Sans"/>
                <a:cs typeface="Gill Sans"/>
              </a:rPr>
              <a:t> </a:t>
            </a:r>
            <a:r>
              <a:rPr lang="en-US" sz="1000" i="1" dirty="0">
                <a:latin typeface="Gill Sans"/>
                <a:cs typeface="Gill Sans"/>
              </a:rPr>
              <a:t>et al. </a:t>
            </a:r>
            <a:r>
              <a:rPr lang="en-US" sz="1000" dirty="0">
                <a:latin typeface="Gill Sans"/>
                <a:cs typeface="Gill Sans"/>
              </a:rPr>
              <a:t>2015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33906"/>
          <a:stretch/>
        </p:blipFill>
        <p:spPr>
          <a:xfrm>
            <a:off x="477025" y="1224072"/>
            <a:ext cx="4374174" cy="8218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81050" y="5491102"/>
            <a:ext cx="3233692" cy="10156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"/>
                <a:cs typeface="Gill Sans"/>
              </a:rPr>
              <a:t>Much faster than LMM-based variance partitioning, doesn’t require individual-level data!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68079" y="1153521"/>
            <a:ext cx="3680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See </a:t>
            </a:r>
            <a:r>
              <a:rPr lang="en-US" dirty="0" err="1">
                <a:latin typeface="Gill Sans"/>
                <a:cs typeface="Gill Sans"/>
              </a:rPr>
              <a:t>Bulik</a:t>
            </a:r>
            <a:r>
              <a:rPr lang="en-US" dirty="0">
                <a:latin typeface="Gill Sans"/>
                <a:cs typeface="Gill Sans"/>
              </a:rPr>
              <a:t>-Sullivan </a:t>
            </a:r>
            <a:r>
              <a:rPr lang="en-US" i="1" dirty="0">
                <a:latin typeface="Gill Sans"/>
                <a:cs typeface="Gill Sans"/>
              </a:rPr>
              <a:t> et al. Nature Genetics </a:t>
            </a:r>
            <a:r>
              <a:rPr lang="en-US" dirty="0">
                <a:latin typeface="Gill Sans"/>
                <a:cs typeface="Gill Sans"/>
              </a:rPr>
              <a:t>2015 for more on LD-score regression</a:t>
            </a:r>
          </a:p>
        </p:txBody>
      </p:sp>
    </p:spTree>
    <p:extLst>
      <p:ext uri="{BB962C8B-B14F-4D97-AF65-F5344CB8AC3E}">
        <p14:creationId xmlns:p14="http://schemas.microsoft.com/office/powerpoint/2010/main" val="304871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Cross-trait analyses</a:t>
            </a:r>
            <a:endParaRPr lang="en-US" sz="2400" b="1" i="0" dirty="0">
              <a:latin typeface="Gill Sans"/>
              <a:cs typeface="Gill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669" y="1808156"/>
            <a:ext cx="5636249" cy="48617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8549" y="6611779"/>
            <a:ext cx="14147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latin typeface="Gill Sans"/>
                <a:cs typeface="Gill Sans"/>
              </a:rPr>
              <a:t>Bulik</a:t>
            </a:r>
            <a:r>
              <a:rPr lang="en-US" sz="1000" dirty="0">
                <a:latin typeface="Gill Sans"/>
                <a:cs typeface="Gill Sans"/>
              </a:rPr>
              <a:t>-Sullivan </a:t>
            </a:r>
            <a:r>
              <a:rPr lang="en-US" sz="1000" i="1" dirty="0">
                <a:latin typeface="Gill Sans"/>
                <a:cs typeface="Gill Sans"/>
              </a:rPr>
              <a:t>et al. </a:t>
            </a:r>
            <a:r>
              <a:rPr lang="en-US" sz="1000" dirty="0">
                <a:latin typeface="Gill Sans"/>
                <a:cs typeface="Gill Sans"/>
              </a:rPr>
              <a:t>2015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29251"/>
          <a:stretch/>
        </p:blipFill>
        <p:spPr>
          <a:xfrm>
            <a:off x="230554" y="1222858"/>
            <a:ext cx="3855198" cy="74532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362546" y="1235456"/>
            <a:ext cx="4327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See </a:t>
            </a:r>
            <a:r>
              <a:rPr lang="en-US" dirty="0" err="1">
                <a:latin typeface="Gill Sans"/>
                <a:cs typeface="Gill Sans"/>
              </a:rPr>
              <a:t>Bulik</a:t>
            </a:r>
            <a:r>
              <a:rPr lang="en-US" dirty="0">
                <a:latin typeface="Gill Sans"/>
                <a:cs typeface="Gill Sans"/>
              </a:rPr>
              <a:t>-Sullivan </a:t>
            </a:r>
            <a:r>
              <a:rPr lang="en-US" i="1" dirty="0">
                <a:latin typeface="Gill Sans"/>
                <a:cs typeface="Gill Sans"/>
              </a:rPr>
              <a:t> et al. Nature Genetics </a:t>
            </a:r>
            <a:r>
              <a:rPr lang="en-US" dirty="0">
                <a:latin typeface="Gill Sans"/>
                <a:cs typeface="Gill Sans"/>
              </a:rPr>
              <a:t>2015 for more on LD-score regression</a:t>
            </a:r>
          </a:p>
        </p:txBody>
      </p:sp>
    </p:spTree>
    <p:extLst>
      <p:ext uri="{BB962C8B-B14F-4D97-AF65-F5344CB8AC3E}">
        <p14:creationId xmlns:p14="http://schemas.microsoft.com/office/powerpoint/2010/main" val="5910706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Measuring polygenicity</a:t>
            </a:r>
            <a:endParaRPr lang="en-US" sz="2400" b="1" i="0" dirty="0">
              <a:latin typeface="Gill Sans"/>
              <a:cs typeface="Gill San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5A315E-7820-3F4B-9D47-C9AD7989C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0" y="1265669"/>
            <a:ext cx="9144000" cy="13850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006734-C99F-7D49-BC26-EB99F735A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577" y="1003300"/>
            <a:ext cx="5115251" cy="571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65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To summarize: we explain more but still a lot missing!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813" y="1091492"/>
            <a:ext cx="4460199" cy="5673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70169" y="6641681"/>
            <a:ext cx="11738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latin typeface="Gill Sans"/>
                <a:cs typeface="Gill Sans"/>
              </a:rPr>
              <a:t>Visscher</a:t>
            </a:r>
            <a:r>
              <a:rPr lang="en-US" sz="1000" dirty="0">
                <a:latin typeface="Gill Sans"/>
                <a:cs typeface="Gill Sans"/>
              </a:rPr>
              <a:t> </a:t>
            </a:r>
            <a:r>
              <a:rPr lang="en-US" sz="1000" i="1" dirty="0">
                <a:latin typeface="Gill Sans"/>
                <a:cs typeface="Gill Sans"/>
              </a:rPr>
              <a:t>et al. </a:t>
            </a:r>
            <a:r>
              <a:rPr lang="en-US" sz="1000" dirty="0">
                <a:latin typeface="Gill Sans"/>
                <a:cs typeface="Gill Sans"/>
              </a:rPr>
              <a:t>2012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FD9D85-7C18-1548-8A13-1EC724E849A1}"/>
              </a:ext>
            </a:extLst>
          </p:cNvPr>
          <p:cNvSpPr/>
          <p:nvPr/>
        </p:nvSpPr>
        <p:spPr>
          <a:xfrm>
            <a:off x="2125362" y="5280454"/>
            <a:ext cx="4703806" cy="3377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479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24837"/>
            <a:ext cx="9144000" cy="1792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5400" dirty="0">
                <a:latin typeface="Gill Sans"/>
                <a:cs typeface="Gill Sans"/>
              </a:rPr>
              <a:t>Break</a:t>
            </a:r>
          </a:p>
          <a:p>
            <a:pPr algn="ctr">
              <a:spcAft>
                <a:spcPts val="300"/>
              </a:spcAft>
            </a:pPr>
            <a:r>
              <a:rPr lang="en-US" sz="5400" dirty="0">
                <a:latin typeface="Gill Sans"/>
                <a:cs typeface="Gill Sans"/>
              </a:rPr>
              <a:t>Sources of the missing h2</a:t>
            </a:r>
          </a:p>
        </p:txBody>
      </p:sp>
    </p:spTree>
    <p:extLst>
      <p:ext uri="{BB962C8B-B14F-4D97-AF65-F5344CB8AC3E}">
        <p14:creationId xmlns:p14="http://schemas.microsoft.com/office/powerpoint/2010/main" val="31785549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DDA1CB4-2947-5544-887E-72EE164D18B2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Where is the missing h2?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A272104-29D7-C248-BC99-775997EFCBD4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977F22D-2677-D949-854E-6183288153AC}"/>
              </a:ext>
            </a:extLst>
          </p:cNvPr>
          <p:cNvSpPr txBox="1"/>
          <p:nvPr/>
        </p:nvSpPr>
        <p:spPr>
          <a:xfrm>
            <a:off x="2389940" y="3159803"/>
            <a:ext cx="610327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latin typeface="Gill Sans MT" panose="020B0502020104020203" pitchFamily="34" charset="77"/>
              </a:rPr>
              <a:t>Some Hypotheses? </a:t>
            </a:r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Hypothesis 1: Low power to detect small effects</a:t>
            </a:r>
          </a:p>
          <a:p>
            <a:r>
              <a:rPr lang="en-US" dirty="0">
                <a:latin typeface="Gill Sans MT" panose="020B0502020104020203" pitchFamily="34" charset="77"/>
              </a:rPr>
              <a:t>Hypothesis 2: Rare variants</a:t>
            </a:r>
          </a:p>
          <a:p>
            <a:r>
              <a:rPr lang="en-US" dirty="0">
                <a:latin typeface="Gill Sans MT" panose="020B0502020104020203" pitchFamily="34" charset="77"/>
              </a:rPr>
              <a:t>Hypothesis 3: Other variant types not tagged by common SNPs</a:t>
            </a:r>
          </a:p>
          <a:p>
            <a:r>
              <a:rPr lang="en-US" dirty="0">
                <a:latin typeface="Gill Sans MT" panose="020B0502020104020203" pitchFamily="34" charset="77"/>
              </a:rPr>
              <a:t>Hypothesis 4: Epistasis (interactive terms)</a:t>
            </a:r>
          </a:p>
          <a:p>
            <a:r>
              <a:rPr lang="en-US" dirty="0">
                <a:latin typeface="Gill Sans MT" panose="020B0502020104020203" pitchFamily="34" charset="77"/>
              </a:rPr>
              <a:t>Hypothesis 5: Complex regions with multiple causal variants</a:t>
            </a:r>
          </a:p>
          <a:p>
            <a:r>
              <a:rPr lang="en-US" dirty="0">
                <a:latin typeface="Gill Sans MT" panose="020B0502020104020203" pitchFamily="34" charset="77"/>
              </a:rPr>
              <a:t>Hypothesis 6: Complicated modes of inheritance</a:t>
            </a:r>
          </a:p>
          <a:p>
            <a:r>
              <a:rPr lang="en-US" dirty="0">
                <a:latin typeface="Gill Sans MT" panose="020B0502020104020203" pitchFamily="34" charset="77"/>
              </a:rPr>
              <a:t>Hypothesis 7: Maybe we got the denominator wrong</a:t>
            </a:r>
          </a:p>
          <a:p>
            <a:r>
              <a:rPr lang="en-US" dirty="0">
                <a:latin typeface="Gill Sans MT" panose="020B0502020104020203" pitchFamily="34" charset="77"/>
              </a:rPr>
              <a:t>Others??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8B71867-B424-E546-8F4D-36FC7698611C}"/>
              </a:ext>
            </a:extLst>
          </p:cNvPr>
          <p:cNvGrpSpPr/>
          <p:nvPr/>
        </p:nvGrpSpPr>
        <p:grpSpPr>
          <a:xfrm>
            <a:off x="496800" y="1268382"/>
            <a:ext cx="4193059" cy="1593854"/>
            <a:chOff x="2693153" y="4397064"/>
            <a:chExt cx="4193059" cy="159385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2E48E6D-142D-2146-A16F-C0B0A6B16BEC}"/>
                </a:ext>
              </a:extLst>
            </p:cNvPr>
            <p:cNvSpPr txBox="1"/>
            <p:nvPr/>
          </p:nvSpPr>
          <p:spPr>
            <a:xfrm>
              <a:off x="2693153" y="5114512"/>
              <a:ext cx="41930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h</a:t>
              </a:r>
              <a:r>
                <a:rPr lang="en-US" baseline="30000" dirty="0">
                  <a:latin typeface="Gill Sans MT" panose="020B0502020104020203" pitchFamily="34" charset="77"/>
                </a:rPr>
                <a:t>2</a:t>
              </a:r>
              <a:r>
                <a:rPr lang="en-US" baseline="-25000" dirty="0">
                  <a:latin typeface="Gill Sans MT" panose="020B0502020104020203" pitchFamily="34" charset="77"/>
                </a:rPr>
                <a:t>pedigree </a:t>
              </a:r>
              <a:r>
                <a:rPr lang="en-US" dirty="0">
                  <a:latin typeface="Gill Sans MT" panose="020B0502020104020203" pitchFamily="34" charset="77"/>
                </a:rPr>
                <a:t>&gt;&gt; h</a:t>
              </a:r>
              <a:r>
                <a:rPr lang="en-US" baseline="30000" dirty="0">
                  <a:latin typeface="Gill Sans MT" panose="020B0502020104020203" pitchFamily="34" charset="77"/>
                </a:rPr>
                <a:t>2</a:t>
              </a:r>
              <a:r>
                <a:rPr lang="en-US" baseline="-25000" dirty="0">
                  <a:latin typeface="Gill Sans MT" panose="020B0502020104020203" pitchFamily="34" charset="77"/>
                </a:rPr>
                <a:t>SNP </a:t>
              </a:r>
              <a:r>
                <a:rPr lang="en-US" dirty="0">
                  <a:latin typeface="Gill Sans MT" panose="020B0502020104020203" pitchFamily="34" charset="77"/>
                </a:rPr>
                <a:t>&gt;&gt; h</a:t>
              </a:r>
              <a:r>
                <a:rPr lang="en-US" baseline="30000" dirty="0">
                  <a:latin typeface="Gill Sans MT" panose="020B0502020104020203" pitchFamily="34" charset="77"/>
                </a:rPr>
                <a:t>2</a:t>
              </a:r>
              <a:r>
                <a:rPr lang="en-US" baseline="-25000" dirty="0">
                  <a:latin typeface="Gill Sans MT" panose="020B0502020104020203" pitchFamily="34" charset="77"/>
                </a:rPr>
                <a:t>GWAS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FED05A9-5E4B-9144-9CF1-049420AA8F06}"/>
                </a:ext>
              </a:extLst>
            </p:cNvPr>
            <p:cNvGrpSpPr/>
            <p:nvPr/>
          </p:nvGrpSpPr>
          <p:grpSpPr>
            <a:xfrm>
              <a:off x="2949146" y="4397064"/>
              <a:ext cx="2176577" cy="1593854"/>
              <a:chOff x="2949146" y="4397064"/>
              <a:chExt cx="2176577" cy="1593854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E857166-71D4-2044-A8BA-FF3DAA96A802}"/>
                  </a:ext>
                </a:extLst>
              </p:cNvPr>
              <p:cNvSpPr txBox="1"/>
              <p:nvPr/>
            </p:nvSpPr>
            <p:spPr>
              <a:xfrm>
                <a:off x="4255933" y="4397064"/>
                <a:ext cx="86979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  <a:latin typeface="Gill Sans MT" panose="020B0502020104020203" pitchFamily="34" charset="77"/>
                  </a:rPr>
                  <a:t>GWAS gap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FA5221A-D670-B342-9FEE-5242F00DDE67}"/>
                  </a:ext>
                </a:extLst>
              </p:cNvPr>
              <p:cNvSpPr txBox="1"/>
              <p:nvPr/>
            </p:nvSpPr>
            <p:spPr>
              <a:xfrm>
                <a:off x="3237333" y="5713919"/>
                <a:ext cx="11562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1"/>
                    </a:solidFill>
                    <a:latin typeface="Gill Sans MT" panose="020B0502020104020203" pitchFamily="34" charset="77"/>
                  </a:rPr>
                  <a:t>Genotyping gap</a:t>
                </a:r>
              </a:p>
            </p:txBody>
          </p:sp>
          <p:cxnSp>
            <p:nvCxnSpPr>
              <p:cNvPr id="15" name="Curved Connector 14">
                <a:extLst>
                  <a:ext uri="{FF2B5EF4-FFF2-40B4-BE49-F238E27FC236}">
                    <a16:creationId xmlns:a16="http://schemas.microsoft.com/office/drawing/2014/main" id="{47E4A224-7D58-8440-B1B4-3471AC6B2DE5}"/>
                  </a:ext>
                </a:extLst>
              </p:cNvPr>
              <p:cNvCxnSpPr>
                <a:cxnSpLocks/>
                <a:stCxn id="9" idx="0"/>
              </p:cNvCxnSpPr>
              <p:nvPr/>
            </p:nvCxnSpPr>
            <p:spPr>
              <a:xfrm rot="16200000" flipH="1" flipV="1">
                <a:off x="3827633" y="4236025"/>
                <a:ext cx="83564" cy="1840537"/>
              </a:xfrm>
              <a:prstGeom prst="curvedConnector4">
                <a:avLst>
                  <a:gd name="adj1" fmla="val -569306"/>
                  <a:gd name="adj2" fmla="val 97908"/>
                </a:avLst>
              </a:prstGeom>
              <a:ln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0" name="Curved Connector 19">
                <a:extLst>
                  <a:ext uri="{FF2B5EF4-FFF2-40B4-BE49-F238E27FC236}">
                    <a16:creationId xmlns:a16="http://schemas.microsoft.com/office/drawing/2014/main" id="{8BC143EC-71A9-C841-88BF-DAE3500504DB}"/>
                  </a:ext>
                </a:extLst>
              </p:cNvPr>
              <p:cNvCxnSpPr>
                <a:cxnSpLocks/>
                <a:stCxn id="9" idx="0"/>
              </p:cNvCxnSpPr>
              <p:nvPr/>
            </p:nvCxnSpPr>
            <p:spPr>
              <a:xfrm rot="16200000" flipH="1" flipV="1">
                <a:off x="4390022" y="4721901"/>
                <a:ext cx="7050" cy="792272"/>
              </a:xfrm>
              <a:prstGeom prst="curvedConnector4">
                <a:avLst>
                  <a:gd name="adj1" fmla="val -3242553"/>
                  <a:gd name="adj2" fmla="val 103718"/>
                </a:avLst>
              </a:prstGeom>
              <a:ln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1" name="Curved Connector 30">
                <a:extLst>
                  <a:ext uri="{FF2B5EF4-FFF2-40B4-BE49-F238E27FC236}">
                    <a16:creationId xmlns:a16="http://schemas.microsoft.com/office/drawing/2014/main" id="{E872764A-E104-8047-A15D-27FA6FFB84E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3642437" y="5113391"/>
                <a:ext cx="7050" cy="792272"/>
              </a:xfrm>
              <a:prstGeom prst="curvedConnector4">
                <a:avLst>
                  <a:gd name="adj1" fmla="val -3242553"/>
                  <a:gd name="adj2" fmla="val 103718"/>
                </a:avLst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69720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Where is the heritability hiding?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493843" y="1247546"/>
            <a:ext cx="7995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Possibility #1: </a:t>
            </a:r>
            <a:r>
              <a:rPr lang="en-US" sz="2400" dirty="0">
                <a:latin typeface="Gill Sans"/>
                <a:cs typeface="Gill Sans"/>
              </a:rPr>
              <a:t>Low power to detect variants of small effect</a:t>
            </a:r>
          </a:p>
          <a:p>
            <a:r>
              <a:rPr lang="en-US" sz="2400" b="1" dirty="0">
                <a:latin typeface="Gill Sans"/>
                <a:cs typeface="Gill Sans"/>
              </a:rPr>
              <a:t>Solution: </a:t>
            </a:r>
            <a:r>
              <a:rPr lang="en-US" sz="2400" dirty="0">
                <a:latin typeface="Gill Sans"/>
                <a:cs typeface="Gill Sans"/>
              </a:rPr>
              <a:t>More samples</a:t>
            </a:r>
            <a:endParaRPr lang="en-US" sz="2400" b="1" dirty="0">
              <a:latin typeface="Gill Sans"/>
              <a:cs typeface="Gill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41" y="3153786"/>
            <a:ext cx="4879671" cy="2844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62909" y="6611779"/>
            <a:ext cx="34810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Gill Sans"/>
                <a:cs typeface="Gill Sans"/>
              </a:rPr>
              <a:t>“Schizophrenia genetics comes of age” Need and </a:t>
            </a:r>
            <a:r>
              <a:rPr lang="en-US" sz="1000" dirty="0" err="1">
                <a:latin typeface="Gill Sans"/>
                <a:cs typeface="Gill Sans"/>
              </a:rPr>
              <a:t>Golstein</a:t>
            </a:r>
            <a:r>
              <a:rPr lang="en-US" sz="1000" dirty="0">
                <a:latin typeface="Gill Sans"/>
                <a:cs typeface="Gill Sans"/>
              </a:rPr>
              <a:t> 2014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079667" y="2135917"/>
            <a:ext cx="3905594" cy="2862470"/>
            <a:chOff x="2983106" y="3322101"/>
            <a:chExt cx="3905594" cy="286247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55814" r="24664"/>
            <a:stretch/>
          </p:blipFill>
          <p:spPr>
            <a:xfrm>
              <a:off x="5103628" y="3322101"/>
              <a:ext cx="1785072" cy="286247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l="5372" r="71438"/>
            <a:stretch/>
          </p:blipFill>
          <p:spPr>
            <a:xfrm>
              <a:off x="2983106" y="3322101"/>
              <a:ext cx="2120522" cy="2862470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7200189" y="2024900"/>
            <a:ext cx="1162093" cy="3139193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6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Where is the heritability hiding?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493843" y="1247546"/>
            <a:ext cx="79957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Possibility #2: </a:t>
            </a:r>
            <a:r>
              <a:rPr lang="en-US" sz="2400" dirty="0">
                <a:latin typeface="Gill Sans"/>
                <a:cs typeface="Gill Sans"/>
              </a:rPr>
              <a:t>Missing rare variants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"/>
                <a:cs typeface="Gill Sans"/>
              </a:rPr>
              <a:t>Low power to detect rare variant associations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"/>
                <a:cs typeface="Gill Sans"/>
              </a:rPr>
              <a:t>May not be tagged by common SNPs that we are imputing</a:t>
            </a:r>
          </a:p>
          <a:p>
            <a:endParaRPr lang="en-US" sz="2400" dirty="0">
              <a:latin typeface="Gill Sans"/>
              <a:cs typeface="Gill Sans"/>
            </a:endParaRPr>
          </a:p>
          <a:p>
            <a:r>
              <a:rPr lang="en-US" sz="2400" b="1" dirty="0">
                <a:latin typeface="Gill Sans"/>
                <a:cs typeface="Gill Sans"/>
              </a:rPr>
              <a:t>Solution:</a:t>
            </a:r>
          </a:p>
          <a:p>
            <a:pPr marL="342900" indent="-342900">
              <a:buAutoNum type="arabicParenBoth"/>
            </a:pPr>
            <a:r>
              <a:rPr lang="en-US" sz="2400" dirty="0">
                <a:latin typeface="Gill Sans"/>
                <a:cs typeface="Gill Sans"/>
              </a:rPr>
              <a:t>More samples</a:t>
            </a:r>
          </a:p>
          <a:p>
            <a:pPr marL="342900" indent="-342900">
              <a:buAutoNum type="arabicParenBoth"/>
            </a:pPr>
            <a:r>
              <a:rPr lang="en-US" sz="2400" dirty="0">
                <a:latin typeface="Gill Sans"/>
                <a:cs typeface="Gill Sans"/>
              </a:rPr>
              <a:t>“Burden tests” to aggregate loci </a:t>
            </a:r>
            <a:r>
              <a:rPr lang="en-US" sz="2400" i="1" dirty="0">
                <a:latin typeface="Gill Sans"/>
                <a:cs typeface="Gill Sans"/>
              </a:rPr>
              <a:t>e.g. </a:t>
            </a:r>
            <a:r>
              <a:rPr lang="en-US" sz="2400" dirty="0">
                <a:latin typeface="Gill Sans"/>
                <a:cs typeface="Gill Sans"/>
              </a:rPr>
              <a:t>by gene</a:t>
            </a:r>
          </a:p>
          <a:p>
            <a:pPr marL="342900" indent="-342900">
              <a:buAutoNum type="arabicParenBoth"/>
            </a:pPr>
            <a:r>
              <a:rPr lang="en-US" sz="2400" dirty="0">
                <a:latin typeface="Gill Sans"/>
                <a:cs typeface="Gill Sans"/>
              </a:rPr>
              <a:t>Haplotype-based tests</a:t>
            </a:r>
          </a:p>
          <a:p>
            <a:pPr marL="342900" indent="-342900">
              <a:buAutoNum type="arabicParenBoth"/>
            </a:pPr>
            <a:r>
              <a:rPr lang="en-US" sz="2400" dirty="0">
                <a:latin typeface="Gill Sans"/>
                <a:cs typeface="Gill Sans"/>
              </a:rPr>
              <a:t>Do GWAS in more diverse population groups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43CD4D4-BFD6-CE47-93FA-6ABB453B6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436" y="3608941"/>
            <a:ext cx="3766669" cy="267068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4FDC1E-814A-8242-99BC-9AAF61B88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843" y="3582180"/>
            <a:ext cx="7811186" cy="13974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2370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Where is the heritability hiding?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48178" b="54565"/>
          <a:stretch/>
        </p:blipFill>
        <p:spPr>
          <a:xfrm>
            <a:off x="1864339" y="2414964"/>
            <a:ext cx="2831957" cy="19343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46666" y="6592455"/>
            <a:ext cx="10507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latin typeface="Gill Sans"/>
                <a:cs typeface="Gill Sans"/>
              </a:rPr>
              <a:t>Sekar</a:t>
            </a:r>
            <a:r>
              <a:rPr lang="en-US" sz="1000" dirty="0">
                <a:latin typeface="Gill Sans"/>
                <a:cs typeface="Gill Sans"/>
              </a:rPr>
              <a:t> </a:t>
            </a:r>
            <a:r>
              <a:rPr lang="en-US" sz="1000" i="1" dirty="0">
                <a:latin typeface="Gill Sans"/>
                <a:cs typeface="Gill Sans"/>
              </a:rPr>
              <a:t>et al. </a:t>
            </a:r>
            <a:r>
              <a:rPr lang="en-US" sz="1000" dirty="0">
                <a:latin typeface="Gill Sans"/>
                <a:cs typeface="Gill Sans"/>
              </a:rPr>
              <a:t>2016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4172" y="1188133"/>
            <a:ext cx="6804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Possibility #3: </a:t>
            </a:r>
            <a:r>
              <a:rPr lang="en-US" dirty="0">
                <a:latin typeface="Gill Sans"/>
                <a:cs typeface="Gill Sans"/>
              </a:rPr>
              <a:t>Complex variants not well-tagged by common SNPs!</a:t>
            </a:r>
          </a:p>
          <a:p>
            <a:r>
              <a:rPr lang="en-US" i="1" dirty="0">
                <a:latin typeface="Gill Sans"/>
                <a:cs typeface="Gill Sans"/>
              </a:rPr>
              <a:t>e.g. </a:t>
            </a:r>
            <a:r>
              <a:rPr lang="en-US" dirty="0">
                <a:latin typeface="Gill Sans"/>
                <a:cs typeface="Gill Sans"/>
              </a:rPr>
              <a:t>copy number variants, short tandem repeats</a:t>
            </a:r>
          </a:p>
          <a:p>
            <a:r>
              <a:rPr lang="en-US" b="1" dirty="0">
                <a:latin typeface="Gill Sans"/>
                <a:cs typeface="Gill Sans"/>
              </a:rPr>
              <a:t>Solution: </a:t>
            </a:r>
            <a:r>
              <a:rPr lang="en-US" dirty="0">
                <a:latin typeface="Gill Sans"/>
                <a:cs typeface="Gill Sans"/>
              </a:rPr>
              <a:t>analyze those variants directly, through imputation, or using haplotype-based tests</a:t>
            </a:r>
            <a:endParaRPr lang="en-US" b="1" dirty="0">
              <a:latin typeface="Gill Sans"/>
              <a:cs typeface="Gill San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86" y="4611255"/>
            <a:ext cx="8458200" cy="19812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44388" r="48178" b="-325"/>
          <a:stretch/>
        </p:blipFill>
        <p:spPr>
          <a:xfrm>
            <a:off x="4848696" y="2133899"/>
            <a:ext cx="2831957" cy="2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1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Where is the heritability hiding?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664172" y="1188133"/>
            <a:ext cx="6804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Possibility #4: </a:t>
            </a:r>
            <a:r>
              <a:rPr lang="en-US" dirty="0">
                <a:latin typeface="Gill Sans"/>
                <a:cs typeface="Gill Sans"/>
              </a:rPr>
              <a:t>Gene by gene interactions (epistasis)</a:t>
            </a:r>
          </a:p>
          <a:p>
            <a:r>
              <a:rPr lang="en-US" b="1" dirty="0">
                <a:latin typeface="Gill Sans"/>
                <a:cs typeface="Gill Sans"/>
              </a:rPr>
              <a:t>Solution: </a:t>
            </a:r>
            <a:r>
              <a:rPr lang="en-US" dirty="0">
                <a:latin typeface="Gill Sans"/>
                <a:cs typeface="Gill Sans"/>
              </a:rPr>
              <a:t>Test different models? Likely this doesn’t contribute much to additional additive heritability</a:t>
            </a:r>
            <a:endParaRPr lang="en-US" b="1" dirty="0">
              <a:latin typeface="Gill Sans"/>
              <a:cs typeface="Gill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6541" y="2401133"/>
            <a:ext cx="5332207" cy="40155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01666" y="6611779"/>
            <a:ext cx="15985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latin typeface="Gill Sans"/>
                <a:cs typeface="Gill Sans"/>
              </a:rPr>
              <a:t>Kaplanis</a:t>
            </a:r>
            <a:r>
              <a:rPr lang="en-US" sz="1000" dirty="0">
                <a:latin typeface="Gill Sans"/>
                <a:cs typeface="Gill Sans"/>
              </a:rPr>
              <a:t> </a:t>
            </a:r>
            <a:r>
              <a:rPr lang="en-US" sz="1000" i="1" dirty="0">
                <a:latin typeface="Gill Sans"/>
                <a:cs typeface="Gill Sans"/>
              </a:rPr>
              <a:t>et al. </a:t>
            </a:r>
            <a:r>
              <a:rPr lang="en-US" sz="1000" dirty="0">
                <a:latin typeface="Gill Sans"/>
                <a:cs typeface="Gill Sans"/>
              </a:rPr>
              <a:t>Science 2019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4803E6C-0929-DB4E-A9CA-2D3427FF8F7C}"/>
                  </a:ext>
                </a:extLst>
              </p:cNvPr>
              <p:cNvSpPr txBox="1"/>
              <p:nvPr/>
            </p:nvSpPr>
            <p:spPr>
              <a:xfrm>
                <a:off x="664172" y="3068568"/>
                <a:ext cx="238738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𝛽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4803E6C-0929-DB4E-A9CA-2D3427FF8F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72" y="3068568"/>
                <a:ext cx="2387384" cy="246221"/>
              </a:xfrm>
              <a:prstGeom prst="rect">
                <a:avLst/>
              </a:prstGeom>
              <a:blipFill>
                <a:blip r:embed="rId3"/>
                <a:stretch>
                  <a:fillRect t="-5000" r="-529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AB29FA5B-116F-0A46-8A1A-CC0F983B76BD}"/>
              </a:ext>
            </a:extLst>
          </p:cNvPr>
          <p:cNvSpPr txBox="1"/>
          <p:nvPr/>
        </p:nvSpPr>
        <p:spPr>
          <a:xfrm>
            <a:off x="89646" y="2591659"/>
            <a:ext cx="2236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Recall H-E regression: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A526D3-11F2-2943-8DB2-F7490D4F16A0}"/>
              </a:ext>
            </a:extLst>
          </p:cNvPr>
          <p:cNvSpPr txBox="1"/>
          <p:nvPr/>
        </p:nvSpPr>
        <p:spPr>
          <a:xfrm>
            <a:off x="89646" y="3586873"/>
            <a:ext cx="297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If pairwise interaction matter: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4052ECB-F1A5-204F-BE54-89E1519096DC}"/>
                  </a:ext>
                </a:extLst>
              </p:cNvPr>
              <p:cNvSpPr txBox="1"/>
              <p:nvPr/>
            </p:nvSpPr>
            <p:spPr>
              <a:xfrm>
                <a:off x="381906" y="4025673"/>
                <a:ext cx="2973699" cy="2595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𝛽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𝛾</m:t>
                      </m:r>
                      <m:sSubSup>
                        <m:sSub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4052ECB-F1A5-204F-BE54-89E1519096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906" y="4025673"/>
                <a:ext cx="2973699" cy="259558"/>
              </a:xfrm>
              <a:prstGeom prst="rect">
                <a:avLst/>
              </a:prstGeom>
              <a:blipFill>
                <a:blip r:embed="rId4"/>
                <a:stretch>
                  <a:fillRect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295D43B3-56E4-FC44-BE51-650998AB67C2}"/>
              </a:ext>
            </a:extLst>
          </p:cNvPr>
          <p:cNvSpPr txBox="1"/>
          <p:nvPr/>
        </p:nvSpPr>
        <p:spPr>
          <a:xfrm>
            <a:off x="89646" y="4790199"/>
            <a:ext cx="3265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If n-wise interaction matter, get nth order polynomial</a:t>
            </a:r>
          </a:p>
        </p:txBody>
      </p:sp>
    </p:spTree>
    <p:extLst>
      <p:ext uri="{BB962C8B-B14F-4D97-AF65-F5344CB8AC3E}">
        <p14:creationId xmlns:p14="http://schemas.microsoft.com/office/powerpoint/2010/main" val="3868934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Defining heritability (h</a:t>
            </a:r>
            <a:r>
              <a:rPr lang="en-US" sz="2400" b="1" baseline="30000" dirty="0">
                <a:latin typeface="Gill Sans"/>
                <a:cs typeface="Gill Sans"/>
              </a:rPr>
              <a:t>2</a:t>
            </a:r>
            <a:r>
              <a:rPr lang="en-US" sz="2400" b="1" dirty="0">
                <a:latin typeface="Gill Sans"/>
                <a:cs typeface="Gill Sans"/>
              </a:rPr>
              <a:t>)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11560" y="1250213"/>
            <a:ext cx="8290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We care less about the </a:t>
            </a:r>
            <a:r>
              <a:rPr lang="en-US" sz="2400" i="1" dirty="0">
                <a:latin typeface="Gill Sans"/>
                <a:cs typeface="Gill Sans"/>
              </a:rPr>
              <a:t>actual </a:t>
            </a:r>
            <a:r>
              <a:rPr lang="en-US" sz="2400" dirty="0">
                <a:latin typeface="Gill Sans"/>
                <a:cs typeface="Gill Sans"/>
              </a:rPr>
              <a:t>height of each person</a:t>
            </a:r>
          </a:p>
          <a:p>
            <a:r>
              <a:rPr lang="en-US" sz="2400" dirty="0">
                <a:latin typeface="Gill Sans"/>
                <a:cs typeface="Gill Sans"/>
              </a:rPr>
              <a:t>And more about </a:t>
            </a:r>
            <a:r>
              <a:rPr lang="en-US" sz="2400" i="1" dirty="0">
                <a:latin typeface="Gill Sans"/>
                <a:cs typeface="Gill Sans"/>
              </a:rPr>
              <a:t>variation</a:t>
            </a:r>
            <a:r>
              <a:rPr lang="en-US" sz="2400" dirty="0">
                <a:latin typeface="Gill Sans"/>
                <a:cs typeface="Gill Sans"/>
              </a:rPr>
              <a:t> in height in the population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FB868DF-DE7D-0442-93BA-8CD039940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801" y="3429000"/>
            <a:ext cx="632457" cy="1260936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78ED350-B98C-E345-B797-1FDD0E0494D6}"/>
              </a:ext>
            </a:extLst>
          </p:cNvPr>
          <p:cNvCxnSpPr/>
          <p:nvPr/>
        </p:nvCxnSpPr>
        <p:spPr>
          <a:xfrm>
            <a:off x="3778624" y="3429000"/>
            <a:ext cx="0" cy="126093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C61EDE6-F283-034A-838E-25356658B803}"/>
              </a:ext>
            </a:extLst>
          </p:cNvPr>
          <p:cNvSpPr txBox="1"/>
          <p:nvPr/>
        </p:nvSpPr>
        <p:spPr>
          <a:xfrm>
            <a:off x="2669859" y="3059668"/>
            <a:ext cx="1108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e.g. height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294A87-0C70-D440-A491-7D5AE01B1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3059668"/>
            <a:ext cx="632457" cy="163026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C8D4509-B8D5-BE4D-B215-64670E23E2AB}"/>
              </a:ext>
            </a:extLst>
          </p:cNvPr>
          <p:cNvCxnSpPr>
            <a:cxnSpLocks/>
          </p:cNvCxnSpPr>
          <p:nvPr/>
        </p:nvCxnSpPr>
        <p:spPr>
          <a:xfrm>
            <a:off x="5706036" y="3059668"/>
            <a:ext cx="0" cy="163026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213CA215-BE96-0B4C-A425-8537DA87B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620" y="3858938"/>
            <a:ext cx="632457" cy="830998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40EB6BB-EF7C-144A-9ADF-A63F976A9189}"/>
              </a:ext>
            </a:extLst>
          </p:cNvPr>
          <p:cNvCxnSpPr>
            <a:cxnSpLocks/>
          </p:cNvCxnSpPr>
          <p:nvPr/>
        </p:nvCxnSpPr>
        <p:spPr>
          <a:xfrm>
            <a:off x="1766048" y="3858938"/>
            <a:ext cx="0" cy="83099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AF9DCD1-5823-F348-AC8F-1520FFCFB0A1}"/>
              </a:ext>
            </a:extLst>
          </p:cNvPr>
          <p:cNvSpPr txBox="1"/>
          <p:nvPr/>
        </p:nvSpPr>
        <p:spPr>
          <a:xfrm>
            <a:off x="426993" y="5206729"/>
            <a:ext cx="8531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If a trait is </a:t>
            </a:r>
            <a:r>
              <a:rPr lang="en-US" sz="2400" i="1" dirty="0">
                <a:latin typeface="Gill Sans"/>
                <a:cs typeface="Gill Sans"/>
              </a:rPr>
              <a:t>heritable</a:t>
            </a:r>
            <a:r>
              <a:rPr lang="en-US" sz="2400" dirty="0">
                <a:latin typeface="Gill Sans"/>
                <a:cs typeface="Gill Sans"/>
              </a:rPr>
              <a:t>, we can explain this variation by genetic factors</a:t>
            </a:r>
          </a:p>
        </p:txBody>
      </p:sp>
    </p:spTree>
    <p:extLst>
      <p:ext uri="{BB962C8B-B14F-4D97-AF65-F5344CB8AC3E}">
        <p14:creationId xmlns:p14="http://schemas.microsoft.com/office/powerpoint/2010/main" val="354910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Where is the heritability hiding?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664172" y="1188133"/>
            <a:ext cx="6804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Possibility #5: </a:t>
            </a:r>
            <a:r>
              <a:rPr lang="en-US" dirty="0">
                <a:latin typeface="Gill Sans"/>
                <a:cs typeface="Gill Sans"/>
              </a:rPr>
              <a:t>Complex regions with multiple causal loci</a:t>
            </a:r>
          </a:p>
          <a:p>
            <a:r>
              <a:rPr lang="en-US" b="1" dirty="0">
                <a:latin typeface="Gill Sans"/>
                <a:cs typeface="Gill Sans"/>
              </a:rPr>
              <a:t>Solution: </a:t>
            </a:r>
            <a:r>
              <a:rPr lang="en-US" dirty="0">
                <a:latin typeface="Gill Sans"/>
                <a:cs typeface="Gill Sans"/>
              </a:rPr>
              <a:t>Tedious fine-mapping of individual GWAS loci, e.g. conditional analyses</a:t>
            </a:r>
            <a:endParaRPr lang="en-US" b="1" dirty="0">
              <a:latin typeface="Gill Sans"/>
              <a:cs typeface="Gill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041" y="2181751"/>
            <a:ext cx="5648967" cy="41404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65911" y="6611779"/>
            <a:ext cx="13780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Gill Sans"/>
                <a:cs typeface="Gill Sans"/>
              </a:rPr>
              <a:t>Spain and Barrett 2015</a:t>
            </a:r>
          </a:p>
        </p:txBody>
      </p:sp>
    </p:spTree>
    <p:extLst>
      <p:ext uri="{BB962C8B-B14F-4D97-AF65-F5344CB8AC3E}">
        <p14:creationId xmlns:p14="http://schemas.microsoft.com/office/powerpoint/2010/main" val="70651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Where is the heritability hiding?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664172" y="1188133"/>
            <a:ext cx="6804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Possibility #6: </a:t>
            </a:r>
            <a:r>
              <a:rPr lang="en-US" dirty="0">
                <a:latin typeface="Gill Sans"/>
                <a:cs typeface="Gill Sans"/>
              </a:rPr>
              <a:t>Complicated modes of inheritance</a:t>
            </a:r>
          </a:p>
          <a:p>
            <a:r>
              <a:rPr lang="en-US" i="1" dirty="0">
                <a:latin typeface="Gill Sans"/>
                <a:cs typeface="Gill Sans"/>
              </a:rPr>
              <a:t>e.g. </a:t>
            </a:r>
            <a:r>
              <a:rPr lang="en-US" dirty="0">
                <a:latin typeface="Gill Sans"/>
                <a:cs typeface="Gill Sans"/>
              </a:rPr>
              <a:t>a trait “skips” a generation or depends on genotypes of parents</a:t>
            </a:r>
            <a:endParaRPr lang="en-US" i="1" dirty="0">
              <a:latin typeface="Gill Sans"/>
              <a:cs typeface="Gill Sans"/>
            </a:endParaRPr>
          </a:p>
          <a:p>
            <a:r>
              <a:rPr lang="en-US" b="1" dirty="0">
                <a:latin typeface="Gill Sans"/>
                <a:cs typeface="Gill Sans"/>
              </a:rPr>
              <a:t>Solution: </a:t>
            </a:r>
            <a:r>
              <a:rPr lang="en-US" dirty="0">
                <a:latin typeface="Gill Sans"/>
                <a:cs typeface="Gill Sans"/>
              </a:rPr>
              <a:t>Test alternative models</a:t>
            </a:r>
            <a:endParaRPr lang="en-US" b="1" dirty="0">
              <a:latin typeface="Gill Sans"/>
              <a:cs typeface="Gill San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246" y="2111463"/>
            <a:ext cx="4874357" cy="21447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66" y="4176228"/>
            <a:ext cx="7200900" cy="23749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074203" y="6611779"/>
            <a:ext cx="20697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Gill Sans"/>
                <a:cs typeface="Gill Sans"/>
              </a:rPr>
              <a:t>https://</a:t>
            </a:r>
            <a:r>
              <a:rPr lang="en-US" sz="1000" dirty="0" err="1">
                <a:latin typeface="Gill Sans"/>
                <a:cs typeface="Gill Sans"/>
              </a:rPr>
              <a:t>tllab.org</a:t>
            </a:r>
            <a:r>
              <a:rPr lang="en-US" sz="1000" dirty="0">
                <a:latin typeface="Gill Sans"/>
                <a:cs typeface="Gill Sans"/>
              </a:rPr>
              <a:t>/category/imprinting/</a:t>
            </a:r>
          </a:p>
        </p:txBody>
      </p:sp>
    </p:spTree>
    <p:extLst>
      <p:ext uri="{BB962C8B-B14F-4D97-AF65-F5344CB8AC3E}">
        <p14:creationId xmlns:p14="http://schemas.microsoft.com/office/powerpoint/2010/main" val="220456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Where is the heritability hiding?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568329" y="6395162"/>
            <a:ext cx="6804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Possibility #8: </a:t>
            </a:r>
            <a:r>
              <a:rPr lang="en-US" dirty="0">
                <a:latin typeface="Gill Sans"/>
                <a:cs typeface="Gill Sans"/>
              </a:rPr>
              <a:t>Something we haven’t even thought of??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4172" y="1188133"/>
            <a:ext cx="6804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Possibility #7: </a:t>
            </a:r>
            <a:r>
              <a:rPr lang="en-US" dirty="0">
                <a:latin typeface="Gill Sans"/>
                <a:cs typeface="Gill Sans"/>
              </a:rPr>
              <a:t>Maybe we got the denominator wrong? E.g. we are over-estimating true heritability</a:t>
            </a:r>
          </a:p>
          <a:p>
            <a:r>
              <a:rPr lang="en-US" b="1" dirty="0">
                <a:latin typeface="Gill Sans"/>
                <a:cs typeface="Gill Sans"/>
              </a:rPr>
              <a:t>Solution: </a:t>
            </a:r>
            <a:r>
              <a:rPr lang="en-US" dirty="0">
                <a:latin typeface="Gill Sans"/>
                <a:cs typeface="Gill Sans"/>
              </a:rPr>
              <a:t>Alternative ways of measuring heritability?</a:t>
            </a:r>
            <a:endParaRPr lang="en-US" b="1" dirty="0">
              <a:latin typeface="Gill Sans"/>
              <a:cs typeface="Gill San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19" y="2290052"/>
            <a:ext cx="7061200" cy="1282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539" y="3798184"/>
            <a:ext cx="2631524" cy="24771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92809" y="4393068"/>
            <a:ext cx="36511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Do pedigree studies overestimate h2?</a:t>
            </a:r>
          </a:p>
          <a:p>
            <a:r>
              <a:rPr lang="en-US" dirty="0">
                <a:latin typeface="Gill Sans"/>
                <a:cs typeface="Gill Sans"/>
                <a:hlinkClick r:id="rId4"/>
              </a:rPr>
              <a:t>http://</a:t>
            </a:r>
            <a:r>
              <a:rPr lang="en-US" dirty="0" err="1">
                <a:latin typeface="Gill Sans"/>
                <a:cs typeface="Gill Sans"/>
                <a:hlinkClick r:id="rId4"/>
              </a:rPr>
              <a:t>genomesunzipped.org</a:t>
            </a:r>
            <a:r>
              <a:rPr lang="en-US" dirty="0">
                <a:latin typeface="Gill Sans"/>
                <a:cs typeface="Gill Sans"/>
                <a:hlinkClick r:id="rId4"/>
              </a:rPr>
              <a:t>/2010/12/estimating-heritability-using-</a:t>
            </a:r>
            <a:r>
              <a:rPr lang="en-US" dirty="0" err="1">
                <a:latin typeface="Gill Sans"/>
                <a:cs typeface="Gill Sans"/>
                <a:hlinkClick r:id="rId4"/>
              </a:rPr>
              <a:t>twins.php</a:t>
            </a:r>
            <a:endParaRPr lang="en-US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62434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DDA1CB4-2947-5544-887E-72EE164D18B2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Where is the missing h2?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A272104-29D7-C248-BC99-775997EFCBD4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977F22D-2677-D949-854E-6183288153AC}"/>
              </a:ext>
            </a:extLst>
          </p:cNvPr>
          <p:cNvSpPr txBox="1"/>
          <p:nvPr/>
        </p:nvSpPr>
        <p:spPr>
          <a:xfrm>
            <a:off x="2389940" y="3159803"/>
            <a:ext cx="625466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latin typeface="Gill Sans MT" panose="020B0502020104020203" pitchFamily="34" charset="77"/>
              </a:rPr>
              <a:t>Some Hypotheses: </a:t>
            </a:r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Hypothesis 1: Low power to detect small effects</a:t>
            </a:r>
          </a:p>
          <a:p>
            <a:r>
              <a:rPr lang="en-US" dirty="0">
                <a:latin typeface="Gill Sans MT" panose="020B0502020104020203" pitchFamily="34" charset="77"/>
              </a:rPr>
              <a:t>Hypothesis 2: Rare variants</a:t>
            </a:r>
          </a:p>
          <a:p>
            <a:r>
              <a:rPr lang="en-US" dirty="0">
                <a:latin typeface="Gill Sans MT" panose="020B0502020104020203" pitchFamily="34" charset="77"/>
              </a:rPr>
              <a:t>Hypothesis 3: Other variant types not tagged by common SNPs</a:t>
            </a:r>
          </a:p>
          <a:p>
            <a:r>
              <a:rPr lang="en-US" dirty="0">
                <a:latin typeface="Gill Sans MT" panose="020B0502020104020203" pitchFamily="34" charset="77"/>
              </a:rPr>
              <a:t>Hypothesis 4: Epistasis (interactive terms)</a:t>
            </a:r>
          </a:p>
          <a:p>
            <a:r>
              <a:rPr lang="en-US" dirty="0">
                <a:latin typeface="Gill Sans MT" panose="020B0502020104020203" pitchFamily="34" charset="77"/>
              </a:rPr>
              <a:t>Hypothesis 5: Complex regions with multiple causal variants</a:t>
            </a:r>
          </a:p>
          <a:p>
            <a:r>
              <a:rPr lang="en-US" dirty="0">
                <a:latin typeface="Gill Sans MT" panose="020B0502020104020203" pitchFamily="34" charset="77"/>
              </a:rPr>
              <a:t>Hypothesis 6: Complicated modes of inheritance</a:t>
            </a:r>
          </a:p>
          <a:p>
            <a:r>
              <a:rPr lang="en-US" dirty="0">
                <a:latin typeface="Gill Sans MT" panose="020B0502020104020203" pitchFamily="34" charset="77"/>
              </a:rPr>
              <a:t>Hypothesis 7: Maybe we got the denominator wrong</a:t>
            </a:r>
          </a:p>
          <a:p>
            <a:r>
              <a:rPr lang="en-US" dirty="0">
                <a:latin typeface="Gill Sans MT" panose="020B0502020104020203" pitchFamily="34" charset="77"/>
              </a:rPr>
              <a:t>Others??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Probably a combination of these! And different for different traits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8B71867-B424-E546-8F4D-36FC7698611C}"/>
              </a:ext>
            </a:extLst>
          </p:cNvPr>
          <p:cNvGrpSpPr/>
          <p:nvPr/>
        </p:nvGrpSpPr>
        <p:grpSpPr>
          <a:xfrm>
            <a:off x="496800" y="1268382"/>
            <a:ext cx="4193059" cy="1593854"/>
            <a:chOff x="2693153" y="4397064"/>
            <a:chExt cx="4193059" cy="159385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2E48E6D-142D-2146-A16F-C0B0A6B16BEC}"/>
                </a:ext>
              </a:extLst>
            </p:cNvPr>
            <p:cNvSpPr txBox="1"/>
            <p:nvPr/>
          </p:nvSpPr>
          <p:spPr>
            <a:xfrm>
              <a:off x="2693153" y="5114512"/>
              <a:ext cx="41930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h</a:t>
              </a:r>
              <a:r>
                <a:rPr lang="en-US" baseline="30000" dirty="0">
                  <a:latin typeface="Gill Sans MT" panose="020B0502020104020203" pitchFamily="34" charset="77"/>
                </a:rPr>
                <a:t>2</a:t>
              </a:r>
              <a:r>
                <a:rPr lang="en-US" baseline="-25000" dirty="0">
                  <a:latin typeface="Gill Sans MT" panose="020B0502020104020203" pitchFamily="34" charset="77"/>
                </a:rPr>
                <a:t>pedigree </a:t>
              </a:r>
              <a:r>
                <a:rPr lang="en-US" dirty="0">
                  <a:latin typeface="Gill Sans MT" panose="020B0502020104020203" pitchFamily="34" charset="77"/>
                </a:rPr>
                <a:t>&gt;&gt; h</a:t>
              </a:r>
              <a:r>
                <a:rPr lang="en-US" baseline="30000" dirty="0">
                  <a:latin typeface="Gill Sans MT" panose="020B0502020104020203" pitchFamily="34" charset="77"/>
                </a:rPr>
                <a:t>2</a:t>
              </a:r>
              <a:r>
                <a:rPr lang="en-US" baseline="-25000" dirty="0">
                  <a:latin typeface="Gill Sans MT" panose="020B0502020104020203" pitchFamily="34" charset="77"/>
                </a:rPr>
                <a:t>SNP </a:t>
              </a:r>
              <a:r>
                <a:rPr lang="en-US" dirty="0">
                  <a:latin typeface="Gill Sans MT" panose="020B0502020104020203" pitchFamily="34" charset="77"/>
                </a:rPr>
                <a:t>&gt;&gt; h</a:t>
              </a:r>
              <a:r>
                <a:rPr lang="en-US" baseline="30000" dirty="0">
                  <a:latin typeface="Gill Sans MT" panose="020B0502020104020203" pitchFamily="34" charset="77"/>
                </a:rPr>
                <a:t>2</a:t>
              </a:r>
              <a:r>
                <a:rPr lang="en-US" baseline="-25000" dirty="0">
                  <a:latin typeface="Gill Sans MT" panose="020B0502020104020203" pitchFamily="34" charset="77"/>
                </a:rPr>
                <a:t>GWAS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FED05A9-5E4B-9144-9CF1-049420AA8F06}"/>
                </a:ext>
              </a:extLst>
            </p:cNvPr>
            <p:cNvGrpSpPr/>
            <p:nvPr/>
          </p:nvGrpSpPr>
          <p:grpSpPr>
            <a:xfrm>
              <a:off x="2949146" y="4397064"/>
              <a:ext cx="2176577" cy="1593854"/>
              <a:chOff x="2949146" y="4397064"/>
              <a:chExt cx="2176577" cy="1593854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E857166-71D4-2044-A8BA-FF3DAA96A802}"/>
                  </a:ext>
                </a:extLst>
              </p:cNvPr>
              <p:cNvSpPr txBox="1"/>
              <p:nvPr/>
            </p:nvSpPr>
            <p:spPr>
              <a:xfrm>
                <a:off x="4255933" y="4397064"/>
                <a:ext cx="86979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  <a:latin typeface="Gill Sans MT" panose="020B0502020104020203" pitchFamily="34" charset="77"/>
                  </a:rPr>
                  <a:t>GWAS gap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FA5221A-D670-B342-9FEE-5242F00DDE67}"/>
                  </a:ext>
                </a:extLst>
              </p:cNvPr>
              <p:cNvSpPr txBox="1"/>
              <p:nvPr/>
            </p:nvSpPr>
            <p:spPr>
              <a:xfrm>
                <a:off x="3237333" y="5713919"/>
                <a:ext cx="11562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1"/>
                    </a:solidFill>
                    <a:latin typeface="Gill Sans MT" panose="020B0502020104020203" pitchFamily="34" charset="77"/>
                  </a:rPr>
                  <a:t>Genotyping gap</a:t>
                </a:r>
              </a:p>
            </p:txBody>
          </p:sp>
          <p:cxnSp>
            <p:nvCxnSpPr>
              <p:cNvPr id="15" name="Curved Connector 14">
                <a:extLst>
                  <a:ext uri="{FF2B5EF4-FFF2-40B4-BE49-F238E27FC236}">
                    <a16:creationId xmlns:a16="http://schemas.microsoft.com/office/drawing/2014/main" id="{47E4A224-7D58-8440-B1B4-3471AC6B2DE5}"/>
                  </a:ext>
                </a:extLst>
              </p:cNvPr>
              <p:cNvCxnSpPr>
                <a:cxnSpLocks/>
                <a:stCxn id="9" idx="0"/>
              </p:cNvCxnSpPr>
              <p:nvPr/>
            </p:nvCxnSpPr>
            <p:spPr>
              <a:xfrm rot="16200000" flipH="1" flipV="1">
                <a:off x="3827633" y="4236025"/>
                <a:ext cx="83564" cy="1840537"/>
              </a:xfrm>
              <a:prstGeom prst="curvedConnector4">
                <a:avLst>
                  <a:gd name="adj1" fmla="val -569306"/>
                  <a:gd name="adj2" fmla="val 97908"/>
                </a:avLst>
              </a:prstGeom>
              <a:ln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0" name="Curved Connector 19">
                <a:extLst>
                  <a:ext uri="{FF2B5EF4-FFF2-40B4-BE49-F238E27FC236}">
                    <a16:creationId xmlns:a16="http://schemas.microsoft.com/office/drawing/2014/main" id="{8BC143EC-71A9-C841-88BF-DAE3500504DB}"/>
                  </a:ext>
                </a:extLst>
              </p:cNvPr>
              <p:cNvCxnSpPr>
                <a:cxnSpLocks/>
                <a:stCxn id="9" idx="0"/>
              </p:cNvCxnSpPr>
              <p:nvPr/>
            </p:nvCxnSpPr>
            <p:spPr>
              <a:xfrm rot="16200000" flipH="1" flipV="1">
                <a:off x="4390022" y="4721901"/>
                <a:ext cx="7050" cy="792272"/>
              </a:xfrm>
              <a:prstGeom prst="curvedConnector4">
                <a:avLst>
                  <a:gd name="adj1" fmla="val -3242553"/>
                  <a:gd name="adj2" fmla="val 103718"/>
                </a:avLst>
              </a:prstGeom>
              <a:ln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1" name="Curved Connector 30">
                <a:extLst>
                  <a:ext uri="{FF2B5EF4-FFF2-40B4-BE49-F238E27FC236}">
                    <a16:creationId xmlns:a16="http://schemas.microsoft.com/office/drawing/2014/main" id="{E872764A-E104-8047-A15D-27FA6FFB84E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3642437" y="5113391"/>
                <a:ext cx="7050" cy="792272"/>
              </a:xfrm>
              <a:prstGeom prst="curvedConnector4">
                <a:avLst>
                  <a:gd name="adj1" fmla="val -3242553"/>
                  <a:gd name="adj2" fmla="val 103718"/>
                </a:avLst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63357386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2483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5400" dirty="0">
                <a:latin typeface="Gill Sans"/>
                <a:cs typeface="Gill Sans"/>
              </a:rPr>
              <a:t>Other GWAS topics</a:t>
            </a:r>
          </a:p>
        </p:txBody>
      </p:sp>
    </p:spTree>
    <p:extLst>
      <p:ext uri="{BB962C8B-B14F-4D97-AF65-F5344CB8AC3E}">
        <p14:creationId xmlns:p14="http://schemas.microsoft.com/office/powerpoint/2010/main" val="101712721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There’s a lot more to say about GWAS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567129" y="1164134"/>
            <a:ext cx="827223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How to scale to millions of samples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Compute considerations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Data access barriers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Privacy considerations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GWAS Interpretation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Fine-mapping to identify causal *variants*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Identifying causal *genes*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Pathway/network analysis to identify relevant tissues/biological pathways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Methods to extend GWAS to more diverse groups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Integrating other variant types besides SNPs</a:t>
            </a:r>
          </a:p>
        </p:txBody>
      </p:sp>
    </p:spTree>
    <p:extLst>
      <p:ext uri="{BB962C8B-B14F-4D97-AF65-F5344CB8AC3E}">
        <p14:creationId xmlns:p14="http://schemas.microsoft.com/office/powerpoint/2010/main" val="354984943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678D57-FE6E-1C46-BA6A-4608805EC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0" y="1887219"/>
            <a:ext cx="7048500" cy="3632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B6BB9B-5951-9E4A-95B6-CD925BA6F8F9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Now: how can we go from associations to biology?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754385-DFFC-AC4D-9258-9D91572B6EBD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BFD6105-8A22-4C49-848D-4B6BDDEEDC5E}"/>
              </a:ext>
            </a:extLst>
          </p:cNvPr>
          <p:cNvSpPr txBox="1"/>
          <p:nvPr/>
        </p:nvSpPr>
        <p:spPr>
          <a:xfrm>
            <a:off x="339635" y="1204604"/>
            <a:ext cx="3871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Major new NIH Initiative:</a:t>
            </a:r>
          </a:p>
        </p:txBody>
      </p:sp>
    </p:spTree>
    <p:extLst>
      <p:ext uri="{BB962C8B-B14F-4D97-AF65-F5344CB8AC3E}">
        <p14:creationId xmlns:p14="http://schemas.microsoft.com/office/powerpoint/2010/main" val="392023150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Meta-analysis: combining GWAS studies</a:t>
            </a:r>
            <a:endParaRPr lang="en-US" sz="2400" b="1" i="0" dirty="0">
              <a:latin typeface="Gill Sans"/>
              <a:cs typeface="Gill San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0355" y="1399232"/>
            <a:ext cx="2172502" cy="90538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"/>
                <a:cs typeface="Gill Sans"/>
              </a:rPr>
              <a:t>Diabetes GWAS #1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Gill Sans"/>
                <a:cs typeface="Gill Sans"/>
              </a:rPr>
              <a:t>UCSD</a:t>
            </a:r>
          </a:p>
        </p:txBody>
      </p:sp>
      <p:sp>
        <p:nvSpPr>
          <p:cNvPr id="7" name="Rectangle 6"/>
          <p:cNvSpPr/>
          <p:nvPr/>
        </p:nvSpPr>
        <p:spPr>
          <a:xfrm>
            <a:off x="3244986" y="1398774"/>
            <a:ext cx="2172502" cy="90538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"/>
                <a:cs typeface="Gill Sans"/>
              </a:rPr>
              <a:t>Diabetes GWAS #2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Gill Sans"/>
                <a:cs typeface="Gill Sans"/>
              </a:rPr>
              <a:t>Broad Institute</a:t>
            </a:r>
          </a:p>
        </p:txBody>
      </p:sp>
      <p:sp>
        <p:nvSpPr>
          <p:cNvPr id="8" name="Rectangle 7"/>
          <p:cNvSpPr/>
          <p:nvPr/>
        </p:nvSpPr>
        <p:spPr>
          <a:xfrm>
            <a:off x="5973404" y="1363500"/>
            <a:ext cx="2172502" cy="90538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"/>
                <a:cs typeface="Gill Sans"/>
              </a:rPr>
              <a:t>Diabetes GWAS #3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Gill Sans"/>
                <a:cs typeface="Gill Sans"/>
              </a:rPr>
              <a:t>Sanger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6085" y="2396523"/>
            <a:ext cx="1531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5,000 cases</a:t>
            </a:r>
          </a:p>
          <a:p>
            <a:r>
              <a:rPr lang="en-US" dirty="0">
                <a:latin typeface="Gill Sans"/>
                <a:cs typeface="Gill Sans"/>
              </a:rPr>
              <a:t>7,000 controls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15439" y="2396523"/>
            <a:ext cx="1646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20,000 cases</a:t>
            </a:r>
          </a:p>
          <a:p>
            <a:r>
              <a:rPr lang="en-US" dirty="0">
                <a:latin typeface="Gill Sans"/>
                <a:cs typeface="Gill Sans"/>
              </a:rPr>
              <a:t>40,000 controls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54793" y="2396523"/>
            <a:ext cx="1534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2,000 cases</a:t>
            </a:r>
          </a:p>
          <a:p>
            <a:r>
              <a:rPr lang="en-US" dirty="0">
                <a:latin typeface="Gill Sans"/>
                <a:cs typeface="Gill Sans"/>
              </a:rPr>
              <a:t>4,000 controls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293477" y="3162970"/>
            <a:ext cx="117589" cy="51520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0" idx="2"/>
          </p:cNvCxnSpPr>
          <p:nvPr/>
        </p:nvCxnSpPr>
        <p:spPr>
          <a:xfrm flipH="1">
            <a:off x="1693279" y="3042854"/>
            <a:ext cx="2645463" cy="63531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2"/>
          </p:cNvCxnSpPr>
          <p:nvPr/>
        </p:nvCxnSpPr>
        <p:spPr>
          <a:xfrm flipH="1">
            <a:off x="2492883" y="3042854"/>
            <a:ext cx="4529045" cy="63531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176339" y="3678172"/>
            <a:ext cx="3692333" cy="3091590"/>
            <a:chOff x="176339" y="3678172"/>
            <a:chExt cx="3692333" cy="3091590"/>
          </a:xfrm>
        </p:grpSpPr>
        <p:sp>
          <p:nvSpPr>
            <p:cNvPr id="3" name="TextBox 2"/>
            <p:cNvSpPr txBox="1"/>
            <p:nvPr/>
          </p:nvSpPr>
          <p:spPr>
            <a:xfrm>
              <a:off x="470355" y="3678172"/>
              <a:ext cx="31294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Gill Sans"/>
                  <a:cs typeface="Gill Sans"/>
                </a:rPr>
                <a:t>Mega-analysis</a:t>
              </a:r>
            </a:p>
            <a:p>
              <a:r>
                <a:rPr lang="en-US" dirty="0">
                  <a:latin typeface="Gill Sans"/>
                  <a:cs typeface="Gill Sans"/>
                </a:rPr>
                <a:t>Re-analyze individual level data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1616" y="4397234"/>
              <a:ext cx="211703" cy="42207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70355" y="4444266"/>
              <a:ext cx="33091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Courier"/>
                  <a:cs typeface="Courier"/>
                </a:rPr>
                <a:t>0 1 0 0 1 0 0 0 1 0 0 0 1 0 2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1616" y="4924676"/>
              <a:ext cx="211703" cy="422074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70355" y="4971708"/>
              <a:ext cx="33091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Courier"/>
                  <a:cs typeface="Courier"/>
                </a:rPr>
                <a:t>0 2 0 1 1 0 2 0 1 0 1 0 1 0 2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9857" y="5486965"/>
              <a:ext cx="211703" cy="42207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58596" y="5533997"/>
              <a:ext cx="33091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Courier"/>
                  <a:cs typeface="Courier"/>
                </a:rPr>
                <a:t>1 1 0 1 1 1 2 0 0 0 0 0 1 1 1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111669" y="6088157"/>
              <a:ext cx="16496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"/>
                  <a:cs typeface="Gill Sans"/>
                </a:rPr>
                <a:t>27,000 cases</a:t>
              </a:r>
            </a:p>
            <a:p>
              <a:r>
                <a:rPr lang="en-US" dirty="0">
                  <a:latin typeface="Gill Sans"/>
                  <a:cs typeface="Gill Sans"/>
                </a:rPr>
                <a:t>51,000 controls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76339" y="3713446"/>
              <a:ext cx="3692333" cy="3056316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4656007" y="3702941"/>
            <a:ext cx="3692333" cy="3091590"/>
            <a:chOff x="4656007" y="3702941"/>
            <a:chExt cx="3692333" cy="3091590"/>
          </a:xfrm>
        </p:grpSpPr>
        <p:sp>
          <p:nvSpPr>
            <p:cNvPr id="28" name="TextBox 27"/>
            <p:cNvSpPr txBox="1"/>
            <p:nvPr/>
          </p:nvSpPr>
          <p:spPr>
            <a:xfrm>
              <a:off x="4950023" y="3702941"/>
              <a:ext cx="32873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Gill Sans"/>
                  <a:cs typeface="Gill Sans"/>
                </a:rPr>
                <a:t>Meta-analysis</a:t>
              </a:r>
            </a:p>
            <a:p>
              <a:r>
                <a:rPr lang="en-US" dirty="0">
                  <a:latin typeface="Gill Sans"/>
                  <a:cs typeface="Gill Sans"/>
                </a:rPr>
                <a:t>Jointly analyze summary statistics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656007" y="3738215"/>
              <a:ext cx="3692333" cy="30563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316221" y="4256138"/>
              <a:ext cx="21218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400" dirty="0">
                  <a:latin typeface="Lucida Grande"/>
                  <a:ea typeface="Lucida Grande"/>
                  <a:cs typeface="Lucida Grande"/>
                </a:rPr>
                <a:t>β</a:t>
              </a:r>
              <a:r>
                <a:rPr lang="en-US" sz="1400" baseline="-25000" dirty="0">
                  <a:latin typeface="Gill Sans"/>
                  <a:cs typeface="Gill Sans"/>
                </a:rPr>
                <a:t>1,UCSD</a:t>
              </a:r>
              <a:r>
                <a:rPr lang="en-US" sz="1400" dirty="0">
                  <a:latin typeface="Gill Sans"/>
                  <a:cs typeface="Gill Sans"/>
                </a:rPr>
                <a:t>, SE(</a:t>
              </a:r>
              <a:r>
                <a:rPr lang="el-GR" sz="1400" dirty="0">
                  <a:latin typeface="Lucida Grande"/>
                  <a:ea typeface="Lucida Grande"/>
                  <a:cs typeface="Lucida Grande"/>
                </a:rPr>
                <a:t>β</a:t>
              </a:r>
              <a:r>
                <a:rPr lang="en-US" sz="1400" baseline="-25000" dirty="0">
                  <a:latin typeface="Gill Sans"/>
                  <a:cs typeface="Gill Sans"/>
                </a:rPr>
                <a:t>1,UCSD</a:t>
              </a:r>
              <a:r>
                <a:rPr lang="en-US" sz="1400" dirty="0">
                  <a:latin typeface="Gill Sans"/>
                  <a:cs typeface="Gill Sans"/>
                </a:rPr>
                <a:t>), p</a:t>
              </a:r>
              <a:r>
                <a:rPr lang="en-US" sz="1400" baseline="-25000" dirty="0">
                  <a:latin typeface="Gill Sans"/>
                  <a:cs typeface="Gill Sans"/>
                </a:rPr>
                <a:t>1,UCSD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320967" y="4553867"/>
              <a:ext cx="20494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400" dirty="0">
                  <a:latin typeface="Lucida Grande"/>
                  <a:ea typeface="Lucida Grande"/>
                  <a:cs typeface="Lucida Grande"/>
                </a:rPr>
                <a:t>β</a:t>
              </a:r>
              <a:r>
                <a:rPr lang="en-US" sz="1400" baseline="-25000" dirty="0">
                  <a:latin typeface="Gill Sans"/>
                  <a:cs typeface="Gill Sans"/>
                </a:rPr>
                <a:t>1,Broad</a:t>
              </a:r>
              <a:r>
                <a:rPr lang="en-US" sz="1400" dirty="0">
                  <a:latin typeface="Gill Sans"/>
                  <a:cs typeface="Gill Sans"/>
                </a:rPr>
                <a:t>, SE(</a:t>
              </a:r>
              <a:r>
                <a:rPr lang="el-GR" sz="1400" dirty="0">
                  <a:latin typeface="Lucida Grande"/>
                  <a:ea typeface="Lucida Grande"/>
                  <a:cs typeface="Lucida Grande"/>
                </a:rPr>
                <a:t>β</a:t>
              </a:r>
              <a:r>
                <a:rPr lang="en-US" sz="1400" baseline="-25000" dirty="0">
                  <a:latin typeface="Gill Sans"/>
                  <a:cs typeface="Gill Sans"/>
                </a:rPr>
                <a:t>1,Broad</a:t>
              </a:r>
              <a:r>
                <a:rPr lang="en-US" sz="1400" dirty="0">
                  <a:latin typeface="Gill Sans"/>
                  <a:cs typeface="Gill Sans"/>
                </a:rPr>
                <a:t>), p</a:t>
              </a:r>
              <a:r>
                <a:rPr lang="en-US" sz="1400" baseline="-25000" dirty="0">
                  <a:latin typeface="Gill Sans"/>
                  <a:cs typeface="Gill Sans"/>
                </a:rPr>
                <a:t>1,Broad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16221" y="4873480"/>
              <a:ext cx="21467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400" dirty="0">
                  <a:latin typeface="Lucida Grande"/>
                  <a:ea typeface="Lucida Grande"/>
                  <a:cs typeface="Lucida Grande"/>
                </a:rPr>
                <a:t>β</a:t>
              </a:r>
              <a:r>
                <a:rPr lang="en-US" sz="1400" baseline="-25000" dirty="0">
                  <a:latin typeface="Gill Sans"/>
                  <a:cs typeface="Gill Sans"/>
                </a:rPr>
                <a:t>1,Sanger</a:t>
              </a:r>
              <a:r>
                <a:rPr lang="en-US" sz="1400" dirty="0">
                  <a:latin typeface="Gill Sans"/>
                  <a:cs typeface="Gill Sans"/>
                </a:rPr>
                <a:t>, SE(</a:t>
              </a:r>
              <a:r>
                <a:rPr lang="el-GR" sz="1400" dirty="0">
                  <a:latin typeface="Lucida Grande"/>
                  <a:ea typeface="Lucida Grande"/>
                  <a:cs typeface="Lucida Grande"/>
                </a:rPr>
                <a:t>β</a:t>
              </a:r>
              <a:r>
                <a:rPr lang="en-US" sz="1400" baseline="-25000" dirty="0">
                  <a:latin typeface="Gill Sans"/>
                  <a:cs typeface="Gill Sans"/>
                </a:rPr>
                <a:t>1,Sanger</a:t>
              </a:r>
              <a:r>
                <a:rPr lang="en-US" sz="1400" dirty="0">
                  <a:latin typeface="Gill Sans"/>
                  <a:cs typeface="Gill Sans"/>
                </a:rPr>
                <a:t>), p</a:t>
              </a:r>
              <a:r>
                <a:rPr lang="en-US" sz="1400" baseline="-25000" dirty="0">
                  <a:latin typeface="Gill Sans"/>
                  <a:cs typeface="Gill Sans"/>
                </a:rPr>
                <a:t>1,Sanger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326624" y="5460925"/>
              <a:ext cx="21218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400" dirty="0">
                  <a:latin typeface="Lucida Grande"/>
                  <a:ea typeface="Lucida Grande"/>
                  <a:cs typeface="Lucida Grande"/>
                </a:rPr>
                <a:t>β</a:t>
              </a:r>
              <a:r>
                <a:rPr lang="en-US" sz="1400" baseline="-25000" dirty="0">
                  <a:latin typeface="Gill Sans"/>
                  <a:cs typeface="Gill Sans"/>
                </a:rPr>
                <a:t>2,UCSD</a:t>
              </a:r>
              <a:r>
                <a:rPr lang="en-US" sz="1400" dirty="0">
                  <a:latin typeface="Gill Sans"/>
                  <a:cs typeface="Gill Sans"/>
                </a:rPr>
                <a:t>, SE(</a:t>
              </a:r>
              <a:r>
                <a:rPr lang="el-GR" sz="1400" dirty="0">
                  <a:latin typeface="Lucida Grande"/>
                  <a:ea typeface="Lucida Grande"/>
                  <a:cs typeface="Lucida Grande"/>
                </a:rPr>
                <a:t>β</a:t>
              </a:r>
              <a:r>
                <a:rPr lang="en-US" sz="1400" baseline="-25000" dirty="0">
                  <a:latin typeface="Gill Sans"/>
                  <a:cs typeface="Gill Sans"/>
                </a:rPr>
                <a:t>2,UCSD</a:t>
              </a:r>
              <a:r>
                <a:rPr lang="en-US" sz="1400" dirty="0">
                  <a:latin typeface="Gill Sans"/>
                  <a:cs typeface="Gill Sans"/>
                </a:rPr>
                <a:t>), p</a:t>
              </a:r>
              <a:r>
                <a:rPr lang="en-US" sz="1400" baseline="-25000" dirty="0">
                  <a:latin typeface="Gill Sans"/>
                  <a:cs typeface="Gill Sans"/>
                </a:rPr>
                <a:t>2,UCSD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331370" y="5758654"/>
              <a:ext cx="20494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400" dirty="0">
                  <a:latin typeface="Lucida Grande"/>
                  <a:ea typeface="Lucida Grande"/>
                  <a:cs typeface="Lucida Grande"/>
                </a:rPr>
                <a:t>β</a:t>
              </a:r>
              <a:r>
                <a:rPr lang="en-US" sz="1400" baseline="-25000" dirty="0">
                  <a:latin typeface="Gill Sans"/>
                  <a:cs typeface="Gill Sans"/>
                </a:rPr>
                <a:t>2,Broad</a:t>
              </a:r>
              <a:r>
                <a:rPr lang="en-US" sz="1400" dirty="0">
                  <a:latin typeface="Gill Sans"/>
                  <a:cs typeface="Gill Sans"/>
                </a:rPr>
                <a:t>, SE(</a:t>
              </a:r>
              <a:r>
                <a:rPr lang="el-GR" sz="1400" dirty="0">
                  <a:latin typeface="Lucida Grande"/>
                  <a:ea typeface="Lucida Grande"/>
                  <a:cs typeface="Lucida Grande"/>
                </a:rPr>
                <a:t>β</a:t>
              </a:r>
              <a:r>
                <a:rPr lang="en-US" sz="1400" baseline="-25000" dirty="0">
                  <a:latin typeface="Gill Sans"/>
                  <a:cs typeface="Gill Sans"/>
                </a:rPr>
                <a:t>2,Broad</a:t>
              </a:r>
              <a:r>
                <a:rPr lang="en-US" sz="1400" dirty="0">
                  <a:latin typeface="Gill Sans"/>
                  <a:cs typeface="Gill Sans"/>
                </a:rPr>
                <a:t>), p</a:t>
              </a:r>
              <a:r>
                <a:rPr lang="en-US" sz="1400" baseline="-25000" dirty="0">
                  <a:latin typeface="Gill Sans"/>
                  <a:cs typeface="Gill Sans"/>
                </a:rPr>
                <a:t>2,Broad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326624" y="6078267"/>
              <a:ext cx="21467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400" dirty="0">
                  <a:latin typeface="Lucida Grande"/>
                  <a:ea typeface="Lucida Grande"/>
                  <a:cs typeface="Lucida Grande"/>
                </a:rPr>
                <a:t>β</a:t>
              </a:r>
              <a:r>
                <a:rPr lang="en-US" sz="1400" baseline="-25000" dirty="0">
                  <a:latin typeface="Gill Sans"/>
                  <a:cs typeface="Gill Sans"/>
                </a:rPr>
                <a:t>2,Sanger</a:t>
              </a:r>
              <a:r>
                <a:rPr lang="en-US" sz="1400" dirty="0">
                  <a:latin typeface="Gill Sans"/>
                  <a:cs typeface="Gill Sans"/>
                </a:rPr>
                <a:t>, SE(</a:t>
              </a:r>
              <a:r>
                <a:rPr lang="el-GR" sz="1400" dirty="0">
                  <a:latin typeface="Lucida Grande"/>
                  <a:ea typeface="Lucida Grande"/>
                  <a:cs typeface="Lucida Grande"/>
                </a:rPr>
                <a:t>β</a:t>
              </a:r>
              <a:r>
                <a:rPr lang="en-US" sz="1400" baseline="-25000" dirty="0">
                  <a:latin typeface="Gill Sans"/>
                  <a:cs typeface="Gill Sans"/>
                </a:rPr>
                <a:t>2,Sanger</a:t>
              </a:r>
              <a:r>
                <a:rPr lang="en-US" sz="1400" dirty="0">
                  <a:latin typeface="Gill Sans"/>
                  <a:cs typeface="Gill Sans"/>
                </a:rPr>
                <a:t>), p</a:t>
              </a:r>
              <a:r>
                <a:rPr lang="en-US" sz="1400" baseline="-25000" dirty="0">
                  <a:latin typeface="Gill Sans"/>
                  <a:cs typeface="Gill Sans"/>
                </a:rPr>
                <a:t>2,Sanger</a:t>
              </a:r>
            </a:p>
          </p:txBody>
        </p:sp>
      </p:grpSp>
      <p:cxnSp>
        <p:nvCxnSpPr>
          <p:cNvPr id="44" name="Straight Arrow Connector 43"/>
          <p:cNvCxnSpPr/>
          <p:nvPr/>
        </p:nvCxnSpPr>
        <p:spPr>
          <a:xfrm flipH="1">
            <a:off x="6867187" y="3162970"/>
            <a:ext cx="154741" cy="5152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4338742" y="3162970"/>
            <a:ext cx="2022813" cy="5152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1975492" y="3042854"/>
            <a:ext cx="3186552" cy="6353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844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Fine-mapping example: PAINTOR</a:t>
            </a:r>
            <a:endParaRPr lang="en-US" sz="2400" b="1" i="0" dirty="0">
              <a:latin typeface="Gill Sans"/>
              <a:cs typeface="Gill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1326881"/>
            <a:ext cx="8750300" cy="5003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79624" y="6611779"/>
            <a:ext cx="11643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latin typeface="Gill Sans"/>
                <a:cs typeface="Gill Sans"/>
              </a:rPr>
              <a:t>Kichaev</a:t>
            </a:r>
            <a:r>
              <a:rPr lang="en-US" sz="1000" i="1" dirty="0">
                <a:latin typeface="Gill Sans"/>
                <a:cs typeface="Gill Sans"/>
              </a:rPr>
              <a:t> et al. </a:t>
            </a:r>
            <a:r>
              <a:rPr lang="en-US" sz="1000" dirty="0">
                <a:latin typeface="Gill Sans"/>
                <a:cs typeface="Gill Sans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364770843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Haplotype methods test *combinations* of SNPs</a:t>
            </a:r>
            <a:endParaRPr lang="en-US" sz="2400" b="1" i="0" dirty="0">
              <a:latin typeface="Gill Sans"/>
              <a:cs typeface="Gill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41D37E-6EA6-5044-A172-78C0B752F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91" y="1425762"/>
            <a:ext cx="8572500" cy="1765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A90C84-4149-214A-8721-A0D68DD7B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1647" y="3439458"/>
            <a:ext cx="6299200" cy="1574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7A8E99-FF10-BC49-9D60-82EC9F9C8163}"/>
              </a:ext>
            </a:extLst>
          </p:cNvPr>
          <p:cNvSpPr txBox="1"/>
          <p:nvPr/>
        </p:nvSpPr>
        <p:spPr>
          <a:xfrm>
            <a:off x="197224" y="5253318"/>
            <a:ext cx="54965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Haplotypes, rather than single SNPs, may better capture: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Gill Sans MT" panose="020B0502020104020203" pitchFamily="34" charset="77"/>
              </a:rPr>
              <a:t>Rare variants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Gill Sans MT" panose="020B0502020104020203" pitchFamily="34" charset="77"/>
              </a:rPr>
              <a:t>Epistasis between variants on the same haplotype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Gill Sans MT" panose="020B0502020104020203" pitchFamily="34" charset="77"/>
              </a:rPr>
              <a:t>Recurrent variants</a:t>
            </a:r>
          </a:p>
        </p:txBody>
      </p:sp>
    </p:spTree>
    <p:extLst>
      <p:ext uri="{BB962C8B-B14F-4D97-AF65-F5344CB8AC3E}">
        <p14:creationId xmlns:p14="http://schemas.microsoft.com/office/powerpoint/2010/main" val="2710489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Defining heritability (h</a:t>
            </a:r>
            <a:r>
              <a:rPr lang="en-US" sz="2400" b="1" baseline="30000" dirty="0">
                <a:latin typeface="Gill Sans"/>
                <a:cs typeface="Gill Sans"/>
              </a:rPr>
              <a:t>2</a:t>
            </a:r>
            <a:r>
              <a:rPr lang="en-US" sz="2400" b="1" dirty="0">
                <a:latin typeface="Gill Sans"/>
                <a:cs typeface="Gill Sans"/>
              </a:rPr>
              <a:t>)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3503383" y="2130469"/>
            <a:ext cx="1827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 = G + 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1560" y="1250213"/>
            <a:ext cx="8290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Your phenotype (</a:t>
            </a:r>
            <a:r>
              <a:rPr lang="en-US" sz="2400" b="1" dirty="0">
                <a:latin typeface="Gill Sans"/>
                <a:cs typeface="Gill Sans"/>
              </a:rPr>
              <a:t>P</a:t>
            </a:r>
            <a:r>
              <a:rPr lang="en-US" sz="2400" dirty="0">
                <a:latin typeface="Gill Sans"/>
                <a:cs typeface="Gill Sans"/>
              </a:rPr>
              <a:t>) is the sum of effects of your genetics (</a:t>
            </a:r>
            <a:r>
              <a:rPr lang="en-US" sz="2400" b="1" dirty="0">
                <a:latin typeface="Gill Sans"/>
                <a:cs typeface="Gill Sans"/>
              </a:rPr>
              <a:t>G</a:t>
            </a:r>
            <a:r>
              <a:rPr lang="en-US" sz="2400" dirty="0">
                <a:latin typeface="Gill Sans"/>
                <a:cs typeface="Gill Sans"/>
              </a:rPr>
              <a:t>) and your environment (</a:t>
            </a:r>
            <a:r>
              <a:rPr lang="en-US" sz="2400" b="1" dirty="0">
                <a:latin typeface="Gill Sans"/>
                <a:cs typeface="Gill Sans"/>
              </a:rPr>
              <a:t>E</a:t>
            </a:r>
            <a:r>
              <a:rPr lang="en-US" sz="2400" dirty="0">
                <a:latin typeface="Gill Sans"/>
                <a:cs typeface="Gill Sans"/>
              </a:rPr>
              <a:t>):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1562" y="2887779"/>
            <a:ext cx="8606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We’re primarily interested in phenotypic </a:t>
            </a:r>
            <a:r>
              <a:rPr lang="en-US" sz="2400" b="1" i="1" u="sng" dirty="0">
                <a:solidFill>
                  <a:srgbClr val="FF0000"/>
                </a:solidFill>
                <a:latin typeface="Gill Sans"/>
                <a:cs typeface="Gill Sans"/>
              </a:rPr>
              <a:t>variance</a:t>
            </a:r>
            <a:r>
              <a:rPr lang="en-US" sz="2400" i="1" dirty="0">
                <a:latin typeface="Gill Sans"/>
                <a:cs typeface="Gill Sans"/>
              </a:rPr>
              <a:t>:</a:t>
            </a:r>
            <a:endParaRPr lang="en-US" sz="2400" dirty="0">
              <a:latin typeface="Gill Sans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22132" y="3404841"/>
            <a:ext cx="3414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V</a:t>
            </a:r>
            <a:r>
              <a:rPr lang="en-US" sz="3600" baseline="-25000" dirty="0"/>
              <a:t>P</a:t>
            </a:r>
            <a:r>
              <a:rPr lang="en-US" sz="3600" dirty="0"/>
              <a:t> = V</a:t>
            </a:r>
            <a:r>
              <a:rPr lang="en-US" sz="3600" baseline="-25000" dirty="0"/>
              <a:t>G</a:t>
            </a:r>
            <a:r>
              <a:rPr lang="en-US" sz="3600" dirty="0"/>
              <a:t> + V</a:t>
            </a:r>
            <a:r>
              <a:rPr lang="en-US" sz="3600" baseline="-25000" dirty="0"/>
              <a:t>E </a:t>
            </a:r>
            <a:r>
              <a:rPr lang="en-US" sz="3600" dirty="0"/>
              <a:t>+ V</a:t>
            </a:r>
            <a:r>
              <a:rPr lang="en-US" sz="3600" baseline="-25000" dirty="0"/>
              <a:t>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1560" y="4310067"/>
            <a:ext cx="8031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Gill Sans"/>
                <a:cs typeface="Gill Sans"/>
              </a:rPr>
              <a:t>Heritability</a:t>
            </a:r>
            <a:r>
              <a:rPr lang="en-US" sz="2400" dirty="0">
                <a:latin typeface="Gill Sans"/>
                <a:cs typeface="Gill Sans"/>
              </a:rPr>
              <a:t> describes how much variation in the phenotype is described by genetics:</a:t>
            </a:r>
            <a:endParaRPr lang="en-US" sz="2400" i="1" dirty="0">
              <a:latin typeface="Gill Sans"/>
              <a:cs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51281" y="5134352"/>
            <a:ext cx="2213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/>
              <a:t>h</a:t>
            </a:r>
            <a:r>
              <a:rPr lang="en-US" sz="3600" b="1" baseline="30000" dirty="0"/>
              <a:t>2</a:t>
            </a:r>
            <a:r>
              <a:rPr lang="en-US" sz="3600" b="1" dirty="0"/>
              <a:t> = V</a:t>
            </a:r>
            <a:r>
              <a:rPr lang="en-US" sz="3600" b="1" baseline="-25000" dirty="0"/>
              <a:t>G</a:t>
            </a:r>
            <a:r>
              <a:rPr lang="en-US" sz="3600" b="1" dirty="0"/>
              <a:t>/V</a:t>
            </a:r>
            <a:r>
              <a:rPr lang="en-US" sz="3600" b="1" baseline="-25000" dirty="0"/>
              <a:t>P</a:t>
            </a:r>
            <a:r>
              <a:rPr lang="en-US" sz="3600" b="1" dirty="0"/>
              <a:t> </a:t>
            </a:r>
            <a:endParaRPr lang="en-US" sz="3600" b="1" baseline="-25000" dirty="0"/>
          </a:p>
        </p:txBody>
      </p:sp>
    </p:spTree>
    <p:extLst>
      <p:ext uri="{BB962C8B-B14F-4D97-AF65-F5344CB8AC3E}">
        <p14:creationId xmlns:p14="http://schemas.microsoft.com/office/powerpoint/2010/main" val="395628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Technical note - Broad sense vs. narrow sense h2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1694508-9A05-E045-95CD-13A8E1897D6B}"/>
              </a:ext>
            </a:extLst>
          </p:cNvPr>
          <p:cNvSpPr txBox="1"/>
          <p:nvPr/>
        </p:nvSpPr>
        <p:spPr>
          <a:xfrm>
            <a:off x="264603" y="1370925"/>
            <a:ext cx="8031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Gill Sans"/>
                <a:cs typeface="Gill Sans"/>
              </a:rPr>
              <a:t>Broad-sense heritability (H</a:t>
            </a:r>
            <a:r>
              <a:rPr lang="en-US" sz="2400" i="1" baseline="30000" dirty="0">
                <a:latin typeface="Gill Sans"/>
                <a:cs typeface="Gill Sans"/>
              </a:rPr>
              <a:t>2</a:t>
            </a:r>
            <a:r>
              <a:rPr lang="en-US" sz="2400" i="1" dirty="0">
                <a:latin typeface="Gill Sans"/>
                <a:cs typeface="Gill Sans"/>
              </a:rPr>
              <a:t>)</a:t>
            </a:r>
            <a:r>
              <a:rPr lang="en-US" sz="2400" dirty="0">
                <a:latin typeface="Gill Sans"/>
                <a:cs typeface="Gill Sans"/>
              </a:rPr>
              <a:t> describes how much variation in the phenotype is described overall by genetics:</a:t>
            </a:r>
            <a:endParaRPr lang="en-US" sz="2400" i="1" dirty="0">
              <a:latin typeface="Gill Sans"/>
              <a:cs typeface="Gill San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B980AF-5FA8-224D-BC5C-4480323714F5}"/>
              </a:ext>
            </a:extLst>
          </p:cNvPr>
          <p:cNvSpPr txBox="1"/>
          <p:nvPr/>
        </p:nvSpPr>
        <p:spPr>
          <a:xfrm>
            <a:off x="3204324" y="2195210"/>
            <a:ext cx="2973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/>
              <a:t>h</a:t>
            </a:r>
            <a:r>
              <a:rPr lang="en-US" sz="3600" b="1" baseline="30000" dirty="0"/>
              <a:t>2</a:t>
            </a:r>
            <a:r>
              <a:rPr lang="en-US" sz="3600" b="1" baseline="-25000" dirty="0"/>
              <a:t>broad</a:t>
            </a:r>
            <a:r>
              <a:rPr lang="en-US" sz="3600" b="1" dirty="0"/>
              <a:t> = V</a:t>
            </a:r>
            <a:r>
              <a:rPr lang="en-US" sz="3600" b="1" baseline="-25000" dirty="0"/>
              <a:t>G</a:t>
            </a:r>
            <a:r>
              <a:rPr lang="en-US" sz="3600" b="1" dirty="0"/>
              <a:t>/V</a:t>
            </a:r>
            <a:r>
              <a:rPr lang="en-US" sz="3600" b="1" baseline="-25000" dirty="0"/>
              <a:t>P</a:t>
            </a:r>
            <a:r>
              <a:rPr lang="en-US" sz="3600" b="1" dirty="0"/>
              <a:t> </a:t>
            </a:r>
            <a:endParaRPr lang="en-US" sz="3600" b="1" baseline="-25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E00A90-A50D-C64A-BC33-D7EC0E26F541}"/>
              </a:ext>
            </a:extLst>
          </p:cNvPr>
          <p:cNvSpPr txBox="1"/>
          <p:nvPr/>
        </p:nvSpPr>
        <p:spPr>
          <a:xfrm>
            <a:off x="264603" y="4964826"/>
            <a:ext cx="8031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Gill Sans"/>
                <a:cs typeface="Gill Sans"/>
              </a:rPr>
              <a:t>Narrow-sense heritability (h</a:t>
            </a:r>
            <a:r>
              <a:rPr lang="en-US" sz="2400" i="1" baseline="30000" dirty="0">
                <a:latin typeface="Gill Sans"/>
                <a:cs typeface="Gill Sans"/>
              </a:rPr>
              <a:t>2</a:t>
            </a:r>
            <a:r>
              <a:rPr lang="en-US" sz="2400" i="1" dirty="0">
                <a:latin typeface="Gill Sans"/>
                <a:cs typeface="Gill Sans"/>
              </a:rPr>
              <a:t>): </a:t>
            </a:r>
            <a:r>
              <a:rPr lang="en-US" sz="2400" dirty="0">
                <a:latin typeface="Gill Sans"/>
                <a:cs typeface="Gill Sans"/>
              </a:rPr>
              <a:t>only considers *additive* genetic variance. (We’ll usually be talking about narrow-sense)</a:t>
            </a:r>
            <a:endParaRPr lang="en-US" sz="2400" i="1" dirty="0">
              <a:latin typeface="Gill Sans"/>
              <a:cs typeface="Gill San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A29252-8FCA-D64C-A310-9DA16244C453}"/>
              </a:ext>
            </a:extLst>
          </p:cNvPr>
          <p:cNvSpPr/>
          <p:nvPr/>
        </p:nvSpPr>
        <p:spPr>
          <a:xfrm>
            <a:off x="3272419" y="4020994"/>
            <a:ext cx="28372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V</a:t>
            </a:r>
            <a:r>
              <a:rPr lang="en-US" sz="3600" baseline="-25000" dirty="0"/>
              <a:t>G</a:t>
            </a:r>
            <a:r>
              <a:rPr lang="en-US" sz="3600" dirty="0"/>
              <a:t> = V</a:t>
            </a:r>
            <a:r>
              <a:rPr lang="en-US" sz="3600" baseline="-25000" dirty="0"/>
              <a:t>A</a:t>
            </a:r>
            <a:r>
              <a:rPr lang="en-US" sz="3600" dirty="0"/>
              <a:t>+V</a:t>
            </a:r>
            <a:r>
              <a:rPr lang="en-US" sz="3600" baseline="-25000" dirty="0"/>
              <a:t>D</a:t>
            </a:r>
            <a:r>
              <a:rPr lang="en-US" sz="3600" dirty="0"/>
              <a:t>+V</a:t>
            </a:r>
            <a:r>
              <a:rPr lang="en-US" sz="3600" baseline="-25000" dirty="0"/>
              <a:t>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55DE85-37E9-4A4C-8A88-A78DE26AD8FD}"/>
              </a:ext>
            </a:extLst>
          </p:cNvPr>
          <p:cNvSpPr txBox="1"/>
          <p:nvPr/>
        </p:nvSpPr>
        <p:spPr>
          <a:xfrm>
            <a:off x="264603" y="3052282"/>
            <a:ext cx="8031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We can further break genetic contributions into additive (A), dominant (D), and interactive contributions (I):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CFC99A-330E-C34B-8F5B-5EC232919E67}"/>
              </a:ext>
            </a:extLst>
          </p:cNvPr>
          <p:cNvSpPr txBox="1"/>
          <p:nvPr/>
        </p:nvSpPr>
        <p:spPr>
          <a:xfrm>
            <a:off x="3085278" y="5801244"/>
            <a:ext cx="3119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/>
              <a:t>h</a:t>
            </a:r>
            <a:r>
              <a:rPr lang="en-US" sz="3600" b="1" baseline="30000" dirty="0"/>
              <a:t>2</a:t>
            </a:r>
            <a:r>
              <a:rPr lang="en-US" sz="3600" b="1" baseline="-25000" dirty="0"/>
              <a:t>narrow</a:t>
            </a:r>
            <a:r>
              <a:rPr lang="en-US" sz="3600" b="1" dirty="0"/>
              <a:t> = V</a:t>
            </a:r>
            <a:r>
              <a:rPr lang="en-US" sz="3600" b="1" baseline="-25000" dirty="0"/>
              <a:t>A</a:t>
            </a:r>
            <a:r>
              <a:rPr lang="en-US" sz="3600" b="1" dirty="0"/>
              <a:t>/V</a:t>
            </a:r>
            <a:r>
              <a:rPr lang="en-US" sz="3600" b="1" baseline="-25000" dirty="0"/>
              <a:t>P</a:t>
            </a:r>
            <a:r>
              <a:rPr lang="en-US" sz="3600" b="1" dirty="0"/>
              <a:t> </a:t>
            </a:r>
            <a:endParaRPr lang="en-US" sz="3600" b="1" baseline="-25000" dirty="0"/>
          </a:p>
        </p:txBody>
      </p:sp>
    </p:spTree>
    <p:extLst>
      <p:ext uri="{BB962C8B-B14F-4D97-AF65-F5344CB8AC3E}">
        <p14:creationId xmlns:p14="http://schemas.microsoft.com/office/powerpoint/2010/main" val="129772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14205</TotalTime>
  <Words>4463</Words>
  <Application>Microsoft Macintosh PowerPoint</Application>
  <PresentationFormat>On-screen Show (4:3)</PresentationFormat>
  <Paragraphs>680</Paragraphs>
  <Slides>79</Slides>
  <Notes>54</Notes>
  <HiddenSlides>4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7" baseType="lpstr">
      <vt:lpstr>Arial</vt:lpstr>
      <vt:lpstr>Calibri</vt:lpstr>
      <vt:lpstr>Cambria Math</vt:lpstr>
      <vt:lpstr>Courier</vt:lpstr>
      <vt:lpstr>Gill Sans</vt:lpstr>
      <vt:lpstr>Gill Sans MT</vt:lpstr>
      <vt:lpstr>Lucida Grande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Gymrek</dc:creator>
  <cp:lastModifiedBy>Gymrek, Melissa</cp:lastModifiedBy>
  <cp:revision>233</cp:revision>
  <dcterms:created xsi:type="dcterms:W3CDTF">2017-01-26T19:32:25Z</dcterms:created>
  <dcterms:modified xsi:type="dcterms:W3CDTF">2021-04-28T22:22:50Z</dcterms:modified>
</cp:coreProperties>
</file>