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4"/>
  </p:notesMasterIdLst>
  <p:sldIdLst>
    <p:sldId id="317" r:id="rId2"/>
    <p:sldId id="396" r:id="rId3"/>
    <p:sldId id="414" r:id="rId4"/>
    <p:sldId id="430" r:id="rId5"/>
    <p:sldId id="260" r:id="rId6"/>
    <p:sldId id="394" r:id="rId7"/>
    <p:sldId id="410" r:id="rId8"/>
    <p:sldId id="405" r:id="rId9"/>
    <p:sldId id="395" r:id="rId10"/>
    <p:sldId id="406" r:id="rId11"/>
    <p:sldId id="407" r:id="rId12"/>
    <p:sldId id="393" r:id="rId13"/>
    <p:sldId id="426" r:id="rId14"/>
    <p:sldId id="427" r:id="rId15"/>
    <p:sldId id="412" r:id="rId16"/>
    <p:sldId id="413" r:id="rId17"/>
    <p:sldId id="416" r:id="rId18"/>
    <p:sldId id="432" r:id="rId19"/>
    <p:sldId id="433" r:id="rId20"/>
    <p:sldId id="472" r:id="rId21"/>
    <p:sldId id="287" r:id="rId22"/>
    <p:sldId id="365" r:id="rId23"/>
    <p:sldId id="297" r:id="rId24"/>
    <p:sldId id="404" r:id="rId25"/>
    <p:sldId id="417" r:id="rId26"/>
    <p:sldId id="292" r:id="rId27"/>
    <p:sldId id="462" r:id="rId28"/>
    <p:sldId id="480" r:id="rId29"/>
    <p:sldId id="440" r:id="rId30"/>
    <p:sldId id="439" r:id="rId31"/>
    <p:sldId id="473" r:id="rId32"/>
    <p:sldId id="474" r:id="rId33"/>
    <p:sldId id="475" r:id="rId34"/>
    <p:sldId id="477" r:id="rId35"/>
    <p:sldId id="434" r:id="rId36"/>
    <p:sldId id="479" r:id="rId37"/>
    <p:sldId id="481" r:id="rId38"/>
    <p:sldId id="453" r:id="rId39"/>
    <p:sldId id="468" r:id="rId40"/>
    <p:sldId id="288" r:id="rId41"/>
    <p:sldId id="438" r:id="rId42"/>
    <p:sldId id="289" r:id="rId43"/>
    <p:sldId id="314" r:id="rId44"/>
    <p:sldId id="388" r:id="rId45"/>
    <p:sldId id="437" r:id="rId46"/>
    <p:sldId id="435" r:id="rId47"/>
    <p:sldId id="454" r:id="rId48"/>
    <p:sldId id="461" r:id="rId49"/>
    <p:sldId id="460" r:id="rId50"/>
    <p:sldId id="455" r:id="rId51"/>
    <p:sldId id="456" r:id="rId52"/>
    <p:sldId id="458" r:id="rId53"/>
    <p:sldId id="457" r:id="rId54"/>
    <p:sldId id="463" r:id="rId55"/>
    <p:sldId id="459" r:id="rId56"/>
    <p:sldId id="279" r:id="rId57"/>
    <p:sldId id="469" r:id="rId58"/>
    <p:sldId id="436" r:id="rId59"/>
    <p:sldId id="441" r:id="rId60"/>
    <p:sldId id="446" r:id="rId61"/>
    <p:sldId id="449" r:id="rId62"/>
    <p:sldId id="471" r:id="rId63"/>
    <p:sldId id="448" r:id="rId64"/>
    <p:sldId id="464" r:id="rId65"/>
    <p:sldId id="445" r:id="rId66"/>
    <p:sldId id="444" r:id="rId67"/>
    <p:sldId id="443" r:id="rId68"/>
    <p:sldId id="465" r:id="rId69"/>
    <p:sldId id="466" r:id="rId70"/>
    <p:sldId id="467" r:id="rId71"/>
    <p:sldId id="451" r:id="rId72"/>
    <p:sldId id="442" r:id="rId7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41"/>
    <p:restoredTop sz="85220"/>
  </p:normalViewPr>
  <p:slideViewPr>
    <p:cSldViewPr snapToGrid="0" snapToObjects="1">
      <p:cViewPr varScale="1">
        <p:scale>
          <a:sx n="92" d="100"/>
          <a:sy n="92" d="100"/>
        </p:scale>
        <p:origin x="992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Sheet1!$B$2:$B$11</c:f>
              <c:numCache>
                <c:formatCode>General</c:formatCode>
                <c:ptCount val="10"/>
                <c:pt idx="0">
                  <c:v>4.1000000000000002E-2</c:v>
                </c:pt>
                <c:pt idx="1">
                  <c:v>0.12</c:v>
                </c:pt>
                <c:pt idx="2">
                  <c:v>0.13</c:v>
                </c:pt>
                <c:pt idx="3">
                  <c:v>0.17</c:v>
                </c:pt>
                <c:pt idx="4">
                  <c:v>0.21</c:v>
                </c:pt>
                <c:pt idx="5">
                  <c:v>0.4</c:v>
                </c:pt>
                <c:pt idx="6">
                  <c:v>0.57999999999999996</c:v>
                </c:pt>
                <c:pt idx="7">
                  <c:v>0.75</c:v>
                </c:pt>
                <c:pt idx="8">
                  <c:v>0.86</c:v>
                </c:pt>
                <c:pt idx="9">
                  <c:v>0.94</c:v>
                </c:pt>
              </c:numCache>
            </c:numRef>
          </c:xVal>
          <c:yVal>
            <c:numRef>
              <c:f>Sheet1!$G$2:$G$11</c:f>
              <c:numCache>
                <c:formatCode>General</c:formatCode>
                <c:ptCount val="10"/>
                <c:pt idx="0">
                  <c:v>8.6999999999999994E-2</c:v>
                </c:pt>
                <c:pt idx="1">
                  <c:v>0.09</c:v>
                </c:pt>
                <c:pt idx="2">
                  <c:v>0.11</c:v>
                </c:pt>
                <c:pt idx="3">
                  <c:v>0.17</c:v>
                </c:pt>
                <c:pt idx="4">
                  <c:v>0.37</c:v>
                </c:pt>
                <c:pt idx="5">
                  <c:v>0.51</c:v>
                </c:pt>
                <c:pt idx="6">
                  <c:v>0.59</c:v>
                </c:pt>
                <c:pt idx="7">
                  <c:v>0.67</c:v>
                </c:pt>
                <c:pt idx="8">
                  <c:v>0.77</c:v>
                </c:pt>
                <c:pt idx="9">
                  <c:v>0.84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F67-8B43-A2D6-ED9C4D6DCD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01984671"/>
        <c:axId val="1102002975"/>
      </c:scatterChart>
      <c:valAx>
        <c:axId val="110198467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02002975"/>
        <c:crosses val="autoZero"/>
        <c:crossBetween val="midCat"/>
      </c:valAx>
      <c:valAx>
        <c:axId val="110200297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01984671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7560D5-6EB2-3B4E-B1B0-3A8E900BB8D0}" type="datetimeFigureOut">
              <a:rPr lang="en-US" smtClean="0"/>
              <a:t>4/25/21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C85925-316D-574E-B624-7DB08D59B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303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faculty.washington.edu/tathornt/SISG2015/lectures/Taipei2015/Taipei2015session06.pdf" TargetMode="External"/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ummies.com/education/math/business-statistics/how-to-graph-the-binomial-distribution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CBEA9F-A31B-C94F-9ABF-6A7F6C97355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6750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Gill Sans MT" panose="020B0502020104020203" pitchFamily="34" charset="77"/>
              </a:rPr>
              <a:t>For GWAS we perform millions of individual tests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Gill Sans MT" panose="020B0502020104020203" pitchFamily="34" charset="77"/>
              </a:rPr>
              <a:t>Assume most SNPs are not associated with the trait, so most of our p-value distribution should be similar to the null distribution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97A773-33AD-F945-94E7-8AE394C6798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8951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Will focus mostly on confounding</a:t>
            </a:r>
          </a:p>
          <a:p>
            <a:r>
              <a:rPr lang="en-US" dirty="0"/>
              <a:t>Look at others briefly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85925-316D-574E-B624-7DB08D59B74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024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85925-316D-574E-B624-7DB08D59B74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5885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 </a:t>
            </a:r>
            <a:r>
              <a:rPr lang="en-US" dirty="0" err="1"/>
              <a:t>qq</a:t>
            </a:r>
            <a:r>
              <a:rPr lang="en-US" dirty="0"/>
              <a:t> plots</a:t>
            </a:r>
          </a:p>
          <a:p>
            <a:r>
              <a:rPr lang="en-US" dirty="0"/>
              <a:t>Inflated</a:t>
            </a:r>
          </a:p>
          <a:p>
            <a:r>
              <a:rPr lang="en-US" dirty="0"/>
              <a:t>Underpowered</a:t>
            </a:r>
          </a:p>
          <a:p>
            <a:r>
              <a:rPr lang="en-US" dirty="0"/>
              <a:t>Null</a:t>
            </a:r>
          </a:p>
          <a:p>
            <a:r>
              <a:rPr lang="en-US" dirty="0"/>
              <a:t>Just right</a:t>
            </a:r>
          </a:p>
          <a:p>
            <a:endParaRPr lang="en-US" dirty="0"/>
          </a:p>
          <a:p>
            <a:r>
              <a:rPr lang="en-US" dirty="0"/>
              <a:t>Mention genomic control metric</a:t>
            </a:r>
          </a:p>
          <a:p>
            <a:endParaRPr lang="en-US" dirty="0"/>
          </a:p>
          <a:p>
            <a:r>
              <a:rPr lang="en-US" dirty="0"/>
              <a:t>Might need to simulate myself?...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85925-316D-574E-B624-7DB08D59B74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2119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 </a:t>
            </a:r>
            <a:r>
              <a:rPr lang="en-US" dirty="0" err="1"/>
              <a:t>qq</a:t>
            </a:r>
            <a:r>
              <a:rPr lang="en-US" dirty="0"/>
              <a:t> plots</a:t>
            </a:r>
          </a:p>
          <a:p>
            <a:r>
              <a:rPr lang="en-US" dirty="0"/>
              <a:t>Inflated</a:t>
            </a:r>
          </a:p>
          <a:p>
            <a:r>
              <a:rPr lang="en-US" dirty="0"/>
              <a:t>Underpowered</a:t>
            </a:r>
          </a:p>
          <a:p>
            <a:r>
              <a:rPr lang="en-US" dirty="0"/>
              <a:t>Null</a:t>
            </a:r>
          </a:p>
          <a:p>
            <a:r>
              <a:rPr lang="en-US" dirty="0"/>
              <a:t>Just right</a:t>
            </a:r>
          </a:p>
          <a:p>
            <a:endParaRPr lang="en-US" dirty="0"/>
          </a:p>
          <a:p>
            <a:r>
              <a:rPr lang="en-US" dirty="0"/>
              <a:t>Mention genomic control metric</a:t>
            </a:r>
          </a:p>
          <a:p>
            <a:endParaRPr lang="en-US" dirty="0"/>
          </a:p>
          <a:p>
            <a:r>
              <a:rPr lang="en-US" dirty="0"/>
              <a:t>Might need to simulate myself?...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85925-316D-574E-B624-7DB08D59B74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7449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Will focus mostly on confounding</a:t>
            </a:r>
          </a:p>
          <a:p>
            <a:r>
              <a:rPr lang="en-US" dirty="0"/>
              <a:t>Look at others briefly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85925-316D-574E-B624-7DB08D59B74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6925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A: 64, 72</a:t>
            </a:r>
          </a:p>
          <a:p>
            <a:r>
              <a:rPr lang="en-US" dirty="0"/>
              <a:t>AT: 65, 72, 75</a:t>
            </a:r>
          </a:p>
          <a:p>
            <a:r>
              <a:rPr lang="en-US" dirty="0"/>
              <a:t>TT: 65, 68, 76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C85925-316D-574E-B624-7DB08D59B74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9420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85925-316D-574E-B624-7DB08D59B74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2118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85925-316D-574E-B624-7DB08D59B74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5929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http://faculty.washington.edu/tathornt/SISG2015/lectures/Taipei2015/Taipei2015session06.pdf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85925-316D-574E-B624-7DB08D59B74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4424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C85925-316D-574E-B624-7DB08D59B74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363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</a:t>
            </a:r>
            <a:r>
              <a:rPr lang="en-US" baseline="0" dirty="0"/>
              <a:t> population label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85925-316D-574E-B624-7DB08D59B744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7042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Using PCs as covariates</a:t>
            </a:r>
          </a:p>
          <a:p>
            <a:r>
              <a:rPr lang="en-US" dirty="0"/>
              <a:t>Show </a:t>
            </a:r>
            <a:r>
              <a:rPr lang="en-US" dirty="0" err="1"/>
              <a:t>picutre</a:t>
            </a:r>
            <a:r>
              <a:rPr lang="en-US" dirty="0"/>
              <a:t> -&gt; pc matrix</a:t>
            </a:r>
          </a:p>
          <a:p>
            <a:r>
              <a:rPr lang="en-US" dirty="0"/>
              <a:t>Show example regression with 5 pcs as </a:t>
            </a:r>
            <a:r>
              <a:rPr lang="en-US" dirty="0" err="1"/>
              <a:t>covars</a:t>
            </a:r>
            <a:endParaRPr lang="en-US" dirty="0"/>
          </a:p>
          <a:p>
            <a:r>
              <a:rPr lang="en-US" dirty="0"/>
              <a:t>Mention theory from </a:t>
            </a:r>
            <a:r>
              <a:rPr lang="en-US" dirty="0" err="1"/>
              <a:t>plos</a:t>
            </a:r>
            <a:r>
              <a:rPr lang="en-US" dirty="0"/>
              <a:t> 2006 for how many pcs to use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85925-316D-574E-B624-7DB08D59B744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4911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Using PCs as covariates</a:t>
            </a:r>
          </a:p>
          <a:p>
            <a:r>
              <a:rPr lang="en-US" dirty="0"/>
              <a:t>Show </a:t>
            </a:r>
            <a:r>
              <a:rPr lang="en-US" dirty="0" err="1"/>
              <a:t>picutre</a:t>
            </a:r>
            <a:r>
              <a:rPr lang="en-US" dirty="0"/>
              <a:t> -&gt; pc matrix</a:t>
            </a:r>
          </a:p>
          <a:p>
            <a:r>
              <a:rPr lang="en-US" dirty="0"/>
              <a:t>Show example regression with 5 pcs as </a:t>
            </a:r>
            <a:r>
              <a:rPr lang="en-US" dirty="0" err="1"/>
              <a:t>covars</a:t>
            </a:r>
            <a:endParaRPr lang="en-US" dirty="0"/>
          </a:p>
          <a:p>
            <a:r>
              <a:rPr lang="en-US" dirty="0"/>
              <a:t>Mention theory from </a:t>
            </a:r>
            <a:r>
              <a:rPr lang="en-US" dirty="0" err="1"/>
              <a:t>plos</a:t>
            </a:r>
            <a:r>
              <a:rPr lang="en-US" dirty="0"/>
              <a:t> 2006 for how many pcs to use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85925-316D-574E-B624-7DB08D59B744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887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Using PCs as covariates</a:t>
            </a:r>
          </a:p>
          <a:p>
            <a:r>
              <a:rPr lang="en-US" dirty="0"/>
              <a:t>Show </a:t>
            </a:r>
            <a:r>
              <a:rPr lang="en-US" dirty="0" err="1"/>
              <a:t>picutre</a:t>
            </a:r>
            <a:r>
              <a:rPr lang="en-US" dirty="0"/>
              <a:t> -&gt; pc matrix</a:t>
            </a:r>
          </a:p>
          <a:p>
            <a:r>
              <a:rPr lang="en-US" dirty="0"/>
              <a:t>Show example regression with 5 pcs as </a:t>
            </a:r>
            <a:r>
              <a:rPr lang="en-US" dirty="0" err="1"/>
              <a:t>covars</a:t>
            </a:r>
            <a:endParaRPr lang="en-US" dirty="0"/>
          </a:p>
          <a:p>
            <a:r>
              <a:rPr lang="en-US" dirty="0"/>
              <a:t>Mention theory from </a:t>
            </a:r>
            <a:r>
              <a:rPr lang="en-US" dirty="0" err="1"/>
              <a:t>plos</a:t>
            </a:r>
            <a:r>
              <a:rPr lang="en-US"/>
              <a:t> 2006 for how many pcs to use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85925-316D-574E-B624-7DB08D59B744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0358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Using PCs as covariates</a:t>
            </a:r>
          </a:p>
          <a:p>
            <a:r>
              <a:rPr lang="en-US" dirty="0"/>
              <a:t>Show </a:t>
            </a:r>
            <a:r>
              <a:rPr lang="en-US" dirty="0" err="1"/>
              <a:t>picutre</a:t>
            </a:r>
            <a:r>
              <a:rPr lang="en-US" dirty="0"/>
              <a:t> -&gt; pc matrix</a:t>
            </a:r>
          </a:p>
          <a:p>
            <a:r>
              <a:rPr lang="en-US" dirty="0"/>
              <a:t>Show example regression with 5 pcs as </a:t>
            </a:r>
            <a:r>
              <a:rPr lang="en-US" dirty="0" err="1"/>
              <a:t>covars</a:t>
            </a:r>
            <a:endParaRPr lang="en-US" dirty="0"/>
          </a:p>
          <a:p>
            <a:r>
              <a:rPr lang="en-US" dirty="0"/>
              <a:t>Mention theory from </a:t>
            </a:r>
            <a:r>
              <a:rPr lang="en-US" dirty="0" err="1"/>
              <a:t>plos</a:t>
            </a:r>
            <a:r>
              <a:rPr lang="en-US"/>
              <a:t> 2006 for how many pcs to use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85925-316D-574E-B624-7DB08D59B744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4909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TODO top PCs capture overall pop structure</a:t>
            </a:r>
          </a:p>
          <a:p>
            <a:r>
              <a:rPr lang="en-US" dirty="0"/>
              <a:t>Another issue is related individuals. Not independent if they share a lot of the genome</a:t>
            </a:r>
          </a:p>
          <a:p>
            <a:endParaRPr lang="en-US" dirty="0"/>
          </a:p>
          <a:p>
            <a:r>
              <a:rPr lang="en-US" dirty="0"/>
              <a:t>“cryptic relatedness”</a:t>
            </a:r>
          </a:p>
          <a:p>
            <a:endParaRPr lang="en-US" dirty="0"/>
          </a:p>
          <a:p>
            <a:r>
              <a:rPr lang="en-US" dirty="0"/>
              <a:t>Options:</a:t>
            </a:r>
          </a:p>
          <a:p>
            <a:r>
              <a:rPr lang="en-US" dirty="0"/>
              <a:t>Remove them. Show relatedness metrics</a:t>
            </a:r>
          </a:p>
          <a:p>
            <a:r>
              <a:rPr lang="en-US" dirty="0"/>
              <a:t>Another option: LMM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85925-316D-574E-B624-7DB08D59B744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4760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Using PCs as covariates</a:t>
            </a:r>
          </a:p>
          <a:p>
            <a:r>
              <a:rPr lang="en-US" dirty="0"/>
              <a:t>Show </a:t>
            </a:r>
            <a:r>
              <a:rPr lang="en-US" dirty="0" err="1"/>
              <a:t>picutre</a:t>
            </a:r>
            <a:r>
              <a:rPr lang="en-US" dirty="0"/>
              <a:t> -&gt; pc matrix</a:t>
            </a:r>
          </a:p>
          <a:p>
            <a:r>
              <a:rPr lang="en-US" dirty="0"/>
              <a:t>Show example regression with 5 pcs as </a:t>
            </a:r>
            <a:r>
              <a:rPr lang="en-US" dirty="0" err="1"/>
              <a:t>covars</a:t>
            </a:r>
            <a:endParaRPr lang="en-US" dirty="0"/>
          </a:p>
          <a:p>
            <a:r>
              <a:rPr lang="en-US" dirty="0"/>
              <a:t>Mention theory from </a:t>
            </a:r>
            <a:r>
              <a:rPr lang="en-US" dirty="0" err="1"/>
              <a:t>plos</a:t>
            </a:r>
            <a:r>
              <a:rPr lang="en-US"/>
              <a:t> 2006 for how many pcs to use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85925-316D-574E-B624-7DB08D59B744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2366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Using PCs as covariates</a:t>
            </a:r>
          </a:p>
          <a:p>
            <a:r>
              <a:rPr lang="en-US" dirty="0"/>
              <a:t>Show </a:t>
            </a:r>
            <a:r>
              <a:rPr lang="en-US" dirty="0" err="1"/>
              <a:t>picutre</a:t>
            </a:r>
            <a:r>
              <a:rPr lang="en-US" dirty="0"/>
              <a:t> -&gt; pc matrix</a:t>
            </a:r>
          </a:p>
          <a:p>
            <a:r>
              <a:rPr lang="en-US" dirty="0"/>
              <a:t>Show example regression with 5 pcs as </a:t>
            </a:r>
            <a:r>
              <a:rPr lang="en-US" dirty="0" err="1"/>
              <a:t>covars</a:t>
            </a:r>
            <a:endParaRPr lang="en-US" dirty="0"/>
          </a:p>
          <a:p>
            <a:r>
              <a:rPr lang="en-US" dirty="0"/>
              <a:t>Mention theory from </a:t>
            </a:r>
            <a:r>
              <a:rPr lang="en-US" dirty="0" err="1"/>
              <a:t>plos</a:t>
            </a:r>
            <a:r>
              <a:rPr lang="en-US"/>
              <a:t> 2006 for how many pcs to use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85925-316D-574E-B624-7DB08D59B744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7714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85925-316D-574E-B624-7DB08D59B744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7220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85925-316D-574E-B624-7DB08D59B744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3078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C85925-316D-574E-B624-7DB08D59B74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95048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85925-316D-574E-B624-7DB08D59B744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51554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85925-316D-574E-B624-7DB08D59B744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65061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85925-316D-574E-B624-7DB08D59B744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41868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85925-316D-574E-B624-7DB08D59B744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90064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85925-316D-574E-B624-7DB08D59B744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90603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85925-316D-574E-B624-7DB08D59B744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68400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Using PCs as covariates</a:t>
            </a:r>
          </a:p>
          <a:p>
            <a:r>
              <a:rPr lang="en-US" dirty="0"/>
              <a:t>Show </a:t>
            </a:r>
            <a:r>
              <a:rPr lang="en-US" dirty="0" err="1"/>
              <a:t>picutre</a:t>
            </a:r>
            <a:r>
              <a:rPr lang="en-US" dirty="0"/>
              <a:t> -&gt; pc matrix</a:t>
            </a:r>
          </a:p>
          <a:p>
            <a:r>
              <a:rPr lang="en-US" dirty="0"/>
              <a:t>Show example regression with 5 pcs as </a:t>
            </a:r>
            <a:r>
              <a:rPr lang="en-US" dirty="0" err="1"/>
              <a:t>covars</a:t>
            </a:r>
            <a:endParaRPr lang="en-US" dirty="0"/>
          </a:p>
          <a:p>
            <a:r>
              <a:rPr lang="en-US" dirty="0"/>
              <a:t>Mention theory from </a:t>
            </a:r>
            <a:r>
              <a:rPr lang="en-US" dirty="0" err="1"/>
              <a:t>plos</a:t>
            </a:r>
            <a:r>
              <a:rPr lang="en-US"/>
              <a:t> 2006 for how many pcs to use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85925-316D-574E-B624-7DB08D59B744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76526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Using PCs as covariates</a:t>
            </a:r>
          </a:p>
          <a:p>
            <a:r>
              <a:rPr lang="en-US" dirty="0"/>
              <a:t>Show </a:t>
            </a:r>
            <a:r>
              <a:rPr lang="en-US" dirty="0" err="1"/>
              <a:t>picutre</a:t>
            </a:r>
            <a:r>
              <a:rPr lang="en-US" dirty="0"/>
              <a:t> -&gt; pc matrix</a:t>
            </a:r>
          </a:p>
          <a:p>
            <a:r>
              <a:rPr lang="en-US" dirty="0"/>
              <a:t>Show example regression with 5 pcs as </a:t>
            </a:r>
            <a:r>
              <a:rPr lang="en-US" dirty="0" err="1"/>
              <a:t>covars</a:t>
            </a:r>
            <a:endParaRPr lang="en-US" dirty="0"/>
          </a:p>
          <a:p>
            <a:r>
              <a:rPr lang="en-US" dirty="0"/>
              <a:t>Mention theory from </a:t>
            </a:r>
            <a:r>
              <a:rPr lang="en-US" dirty="0" err="1"/>
              <a:t>plos</a:t>
            </a:r>
            <a:r>
              <a:rPr lang="en-US"/>
              <a:t> 2006 for how many pcs to use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85925-316D-574E-B624-7DB08D59B744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20121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85925-316D-574E-B624-7DB08D59B744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23921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85925-316D-574E-B624-7DB08D59B744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2270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TODO </a:t>
            </a:r>
          </a:p>
          <a:p>
            <a:r>
              <a:rPr lang="en-US" dirty="0"/>
              <a:t>Don’t get causal variant itself</a:t>
            </a:r>
          </a:p>
          <a:p>
            <a:r>
              <a:rPr lang="en-US" dirty="0"/>
              <a:t>Find possible genes</a:t>
            </a:r>
          </a:p>
          <a:p>
            <a:r>
              <a:rPr lang="en-US" dirty="0"/>
              <a:t>More on interpretation later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85925-316D-574E-B624-7DB08D59B74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03929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85925-316D-574E-B624-7DB08D59B744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0703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C85925-316D-574E-B624-7DB08D59B74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1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hlinkClick r:id="rId3"/>
              </a:rPr>
              <a:t>https://www.dummies.com/education/math/business-statistics/how-to-graph-the-binomial-distribution/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97A773-33AD-F945-94E7-8AE394C6798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3865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walk through </a:t>
            </a:r>
            <a:r>
              <a:rPr lang="en-US" dirty="0" err="1"/>
              <a:t>inuition</a:t>
            </a:r>
            <a:r>
              <a:rPr lang="en-US" dirty="0"/>
              <a:t> of second method here</a:t>
            </a:r>
          </a:p>
          <a:p>
            <a:r>
              <a:rPr lang="en-US" dirty="0"/>
              <a:t>will come again, and I think it's a really helpful way to think about where p-values come from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97A773-33AD-F945-94E7-8AE394C6798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7738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</a:t>
            </a:r>
            <a:r>
              <a:rPr lang="en-US" dirty="0" err="1"/>
              <a:t>gwas</a:t>
            </a:r>
            <a:r>
              <a:rPr lang="en-US" dirty="0"/>
              <a:t>, we're not testing a single SNP</a:t>
            </a:r>
          </a:p>
          <a:p>
            <a:r>
              <a:rPr lang="en-US" dirty="0"/>
              <a:t>we're testing often millions</a:t>
            </a:r>
          </a:p>
          <a:p>
            <a:r>
              <a:rPr lang="en-US" dirty="0"/>
              <a:t>the *distribution* of p-values across all of those SNPs can be informative about whether our </a:t>
            </a:r>
            <a:r>
              <a:rPr lang="en-US" dirty="0" err="1"/>
              <a:t>gwas</a:t>
            </a:r>
            <a:r>
              <a:rPr lang="en-US" dirty="0"/>
              <a:t> worked</a:t>
            </a:r>
          </a:p>
          <a:p>
            <a:endParaRPr lang="en-US" dirty="0"/>
          </a:p>
          <a:p>
            <a:r>
              <a:rPr lang="en-US" dirty="0"/>
              <a:t>first let's think about what the p-values will look like if we're analyzing a trait for which there really is no genetic component, i.e. everything is null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97A773-33AD-F945-94E7-8AE394C6798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6364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previous slide stared at histograms</a:t>
            </a:r>
          </a:p>
          <a:p>
            <a:r>
              <a:rPr lang="en-US" dirty="0"/>
              <a:t>instead could more directly compare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97A773-33AD-F945-94E7-8AE394C6798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719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9CE87-CE99-C64F-A57D-7ADE40D57E03}" type="datetimeFigureOut">
              <a:rPr lang="en-US" smtClean="0"/>
              <a:t>4/25/21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FAC79-81F9-EE4C-80FF-FB6ED2FE4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98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9CE87-CE99-C64F-A57D-7ADE40D57E03}" type="datetimeFigureOut">
              <a:rPr lang="en-US" smtClean="0"/>
              <a:t>4/25/21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FAC79-81F9-EE4C-80FF-FB6ED2FE4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792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9CE87-CE99-C64F-A57D-7ADE40D57E03}" type="datetimeFigureOut">
              <a:rPr lang="en-US" smtClean="0"/>
              <a:t>4/25/21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FAC79-81F9-EE4C-80FF-FB6ED2FE4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195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9CE87-CE99-C64F-A57D-7ADE40D57E03}" type="datetimeFigureOut">
              <a:rPr lang="en-US" smtClean="0"/>
              <a:t>4/25/21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FAC79-81F9-EE4C-80FF-FB6ED2FE4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468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9CE87-CE99-C64F-A57D-7ADE40D57E03}" type="datetimeFigureOut">
              <a:rPr lang="en-US" smtClean="0"/>
              <a:t>4/25/21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FAC79-81F9-EE4C-80FF-FB6ED2FE4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100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9CE87-CE99-C64F-A57D-7ADE40D57E03}" type="datetimeFigureOut">
              <a:rPr lang="en-US" smtClean="0"/>
              <a:t>4/25/21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FAC79-81F9-EE4C-80FF-FB6ED2FE4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680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9CE87-CE99-C64F-A57D-7ADE40D57E03}" type="datetimeFigureOut">
              <a:rPr lang="en-US" smtClean="0"/>
              <a:t>4/25/21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FAC79-81F9-EE4C-80FF-FB6ED2FE4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223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9CE87-CE99-C64F-A57D-7ADE40D57E03}" type="datetimeFigureOut">
              <a:rPr lang="en-US" smtClean="0"/>
              <a:t>4/25/21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FAC79-81F9-EE4C-80FF-FB6ED2FE4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403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9CE87-CE99-C64F-A57D-7ADE40D57E03}" type="datetimeFigureOut">
              <a:rPr lang="en-US" smtClean="0"/>
              <a:t>4/25/21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FAC79-81F9-EE4C-80FF-FB6ED2FE4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259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9CE87-CE99-C64F-A57D-7ADE40D57E03}" type="datetimeFigureOut">
              <a:rPr lang="en-US" smtClean="0"/>
              <a:t>4/25/21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FAC79-81F9-EE4C-80FF-FB6ED2FE4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728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9CE87-CE99-C64F-A57D-7ADE40D57E03}" type="datetimeFigureOut">
              <a:rPr lang="en-US" smtClean="0"/>
              <a:t>4/25/21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FAC79-81F9-EE4C-80FF-FB6ED2FE4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543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39CE87-CE99-C64F-A57D-7ADE40D57E03}" type="datetimeFigureOut">
              <a:rPr lang="en-US" smtClean="0"/>
              <a:t>4/25/21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BFAC79-81F9-EE4C-80FF-FB6ED2FE4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36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tiff"/><Relationship Id="rId4" Type="http://schemas.openxmlformats.org/officeDocument/2006/relationships/image" Target="../media/image5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orxiv.org/content/10.1101/005165v1.full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6.tiff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0.png"/><Relationship Id="rId4" Type="http://schemas.openxmlformats.org/officeDocument/2006/relationships/image" Target="../media/image181.png"/><Relationship Id="rId9" Type="http://schemas.openxmlformats.org/officeDocument/2006/relationships/image" Target="../media/image23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tif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png"/><Relationship Id="rId13" Type="http://schemas.openxmlformats.org/officeDocument/2006/relationships/image" Target="../media/image36.png"/><Relationship Id="rId3" Type="http://schemas.openxmlformats.org/officeDocument/2006/relationships/image" Target="../media/image31.png"/><Relationship Id="rId12" Type="http://schemas.openxmlformats.org/officeDocument/2006/relationships/image" Target="../media/image26.png"/><Relationship Id="rId2" Type="http://schemas.openxmlformats.org/officeDocument/2006/relationships/image" Target="../media/image180.pn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35.png"/><Relationship Id="rId5" Type="http://schemas.openxmlformats.org/officeDocument/2006/relationships/image" Target="../media/image33.png"/><Relationship Id="rId15" Type="http://schemas.openxmlformats.org/officeDocument/2006/relationships/image" Target="../media/image38.png"/><Relationship Id="rId10" Type="http://schemas.openxmlformats.org/officeDocument/2006/relationships/image" Target="../media/image34.png"/><Relationship Id="rId4" Type="http://schemas.openxmlformats.org/officeDocument/2006/relationships/image" Target="../media/image32.png"/><Relationship Id="rId9" Type="http://schemas.openxmlformats.org/officeDocument/2006/relationships/image" Target="../media/image250.png"/><Relationship Id="rId14" Type="http://schemas.openxmlformats.org/officeDocument/2006/relationships/image" Target="../media/image37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0.png"/><Relationship Id="rId3" Type="http://schemas.openxmlformats.org/officeDocument/2006/relationships/image" Target="../media/image340.png"/><Relationship Id="rId7" Type="http://schemas.openxmlformats.org/officeDocument/2006/relationships/image" Target="../media/image380.png"/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0.png"/><Relationship Id="rId5" Type="http://schemas.openxmlformats.org/officeDocument/2006/relationships/image" Target="../media/image360.png"/><Relationship Id="rId4" Type="http://schemas.openxmlformats.org/officeDocument/2006/relationships/image" Target="../media/image35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18" Type="http://schemas.openxmlformats.org/officeDocument/2006/relationships/image" Target="../media/image61.png"/><Relationship Id="rId3" Type="http://schemas.openxmlformats.org/officeDocument/2006/relationships/image" Target="../media/image46.png"/><Relationship Id="rId21" Type="http://schemas.openxmlformats.org/officeDocument/2006/relationships/image" Target="../media/image64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17" Type="http://schemas.openxmlformats.org/officeDocument/2006/relationships/image" Target="../media/image60.png"/><Relationship Id="rId2" Type="http://schemas.openxmlformats.org/officeDocument/2006/relationships/image" Target="../media/image45.png"/><Relationship Id="rId16" Type="http://schemas.openxmlformats.org/officeDocument/2006/relationships/image" Target="../media/image59.png"/><Relationship Id="rId20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5" Type="http://schemas.openxmlformats.org/officeDocument/2006/relationships/image" Target="../media/image58.png"/><Relationship Id="rId23" Type="http://schemas.openxmlformats.org/officeDocument/2006/relationships/image" Target="../media/image66.png"/><Relationship Id="rId10" Type="http://schemas.openxmlformats.org/officeDocument/2006/relationships/image" Target="../media/image53.png"/><Relationship Id="rId19" Type="http://schemas.openxmlformats.org/officeDocument/2006/relationships/image" Target="../media/image62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Relationship Id="rId22" Type="http://schemas.openxmlformats.org/officeDocument/2006/relationships/image" Target="../media/image65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png"/><Relationship Id="rId18" Type="http://schemas.openxmlformats.org/officeDocument/2006/relationships/image" Target="../media/image83.png"/><Relationship Id="rId26" Type="http://schemas.openxmlformats.org/officeDocument/2006/relationships/image" Target="../media/image91.png"/><Relationship Id="rId3" Type="http://schemas.openxmlformats.org/officeDocument/2006/relationships/image" Target="../media/image68.png"/><Relationship Id="rId21" Type="http://schemas.openxmlformats.org/officeDocument/2006/relationships/image" Target="../media/image86.png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17" Type="http://schemas.openxmlformats.org/officeDocument/2006/relationships/image" Target="../media/image82.png"/><Relationship Id="rId25" Type="http://schemas.openxmlformats.org/officeDocument/2006/relationships/image" Target="../media/image90.png"/><Relationship Id="rId2" Type="http://schemas.openxmlformats.org/officeDocument/2006/relationships/image" Target="../media/image67.png"/><Relationship Id="rId16" Type="http://schemas.openxmlformats.org/officeDocument/2006/relationships/image" Target="../media/image81.png"/><Relationship Id="rId20" Type="http://schemas.openxmlformats.org/officeDocument/2006/relationships/image" Target="../media/image85.png"/><Relationship Id="rId29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24" Type="http://schemas.openxmlformats.org/officeDocument/2006/relationships/image" Target="../media/image89.png"/><Relationship Id="rId32" Type="http://schemas.openxmlformats.org/officeDocument/2006/relationships/image" Target="../media/image97.png"/><Relationship Id="rId5" Type="http://schemas.openxmlformats.org/officeDocument/2006/relationships/image" Target="../media/image70.png"/><Relationship Id="rId15" Type="http://schemas.openxmlformats.org/officeDocument/2006/relationships/image" Target="../media/image80.png"/><Relationship Id="rId23" Type="http://schemas.openxmlformats.org/officeDocument/2006/relationships/image" Target="../media/image88.png"/><Relationship Id="rId28" Type="http://schemas.openxmlformats.org/officeDocument/2006/relationships/image" Target="../media/image93.png"/><Relationship Id="rId10" Type="http://schemas.openxmlformats.org/officeDocument/2006/relationships/image" Target="../media/image75.png"/><Relationship Id="rId19" Type="http://schemas.openxmlformats.org/officeDocument/2006/relationships/image" Target="../media/image84.png"/><Relationship Id="rId31" Type="http://schemas.openxmlformats.org/officeDocument/2006/relationships/image" Target="../media/image96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Relationship Id="rId14" Type="http://schemas.openxmlformats.org/officeDocument/2006/relationships/image" Target="../media/image79.png"/><Relationship Id="rId22" Type="http://schemas.openxmlformats.org/officeDocument/2006/relationships/image" Target="../media/image87.png"/><Relationship Id="rId27" Type="http://schemas.openxmlformats.org/officeDocument/2006/relationships/image" Target="../media/image92.png"/><Relationship Id="rId30" Type="http://schemas.openxmlformats.org/officeDocument/2006/relationships/image" Target="../media/image9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0.png"/><Relationship Id="rId2" Type="http://schemas.openxmlformats.org/officeDocument/2006/relationships/image" Target="../media/image9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0.png"/><Relationship Id="rId4" Type="http://schemas.openxmlformats.org/officeDocument/2006/relationships/image" Target="../media/image30.tiff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tiff"/><Relationship Id="rId2" Type="http://schemas.openxmlformats.org/officeDocument/2006/relationships/image" Target="../media/image9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tif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tiff"/><Relationship Id="rId4" Type="http://schemas.openxmlformats.org/officeDocument/2006/relationships/image" Target="../media/image4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6571" y="283254"/>
            <a:ext cx="868614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Gill Sans"/>
                <a:cs typeface="Gill Sans"/>
              </a:rPr>
              <a:t>Controlling for confounding</a:t>
            </a:r>
          </a:p>
          <a:p>
            <a:r>
              <a:rPr lang="en-US" sz="2400" b="1" dirty="0">
                <a:latin typeface="Gill Sans"/>
                <a:cs typeface="Gill Sans"/>
              </a:rPr>
              <a:t>(04/26/21)</a:t>
            </a:r>
          </a:p>
          <a:p>
            <a:endParaRPr lang="en-US" sz="2800" b="1" dirty="0">
              <a:latin typeface="Gill Sans"/>
              <a:cs typeface="Gill Sans"/>
            </a:endParaRPr>
          </a:p>
          <a:p>
            <a:r>
              <a:rPr lang="en-US" sz="2800" b="1" dirty="0">
                <a:latin typeface="Gill Sans"/>
                <a:cs typeface="Gill Sans"/>
              </a:rPr>
              <a:t>Today’s schedule: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latin typeface="Gill Sans"/>
                <a:cs typeface="Gill Sans"/>
              </a:rPr>
              <a:t>GWAS + QQ Plots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latin typeface="Gill Sans"/>
                <a:cs typeface="Gill Sans"/>
              </a:rPr>
              <a:t>Controlling for confounding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latin typeface="Gill Sans"/>
                <a:cs typeface="Gill Sans"/>
              </a:rPr>
              <a:t>Break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latin typeface="Gill Sans"/>
                <a:cs typeface="Gill Sans"/>
              </a:rPr>
              <a:t>Project Overview</a:t>
            </a:r>
          </a:p>
          <a:p>
            <a:pPr marL="457200" indent="-457200">
              <a:buFont typeface="Arial"/>
              <a:buChar char="•"/>
            </a:pPr>
            <a:endParaRPr lang="en-US" sz="2800" dirty="0">
              <a:latin typeface="Gill Sans"/>
              <a:cs typeface="Gill Sans"/>
            </a:endParaRPr>
          </a:p>
          <a:p>
            <a:pPr marL="457200" indent="-457200">
              <a:buFont typeface="Arial"/>
              <a:buChar char="•"/>
            </a:pPr>
            <a:endParaRPr lang="en-US" sz="2800" dirty="0">
              <a:latin typeface="Gill Sans"/>
              <a:cs typeface="Gill Sans"/>
            </a:endParaRPr>
          </a:p>
          <a:p>
            <a:r>
              <a:rPr lang="en-US" sz="2800" b="1" dirty="0">
                <a:latin typeface="Gill Sans"/>
                <a:cs typeface="Gill Sans"/>
              </a:rPr>
              <a:t>Announcements: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latin typeface="Gill Sans"/>
                <a:cs typeface="Gill Sans"/>
              </a:rPr>
              <a:t>PS3 due Friday</a:t>
            </a:r>
          </a:p>
        </p:txBody>
      </p:sp>
    </p:spTree>
    <p:extLst>
      <p:ext uri="{BB962C8B-B14F-4D97-AF65-F5344CB8AC3E}">
        <p14:creationId xmlns:p14="http://schemas.microsoft.com/office/powerpoint/2010/main" val="5440931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9AAF774-7937-FB4E-98E2-872CBFCA8717}"/>
              </a:ext>
            </a:extLst>
          </p:cNvPr>
          <p:cNvSpPr txBox="1"/>
          <p:nvPr/>
        </p:nvSpPr>
        <p:spPr>
          <a:xfrm>
            <a:off x="158015" y="1822920"/>
            <a:ext cx="673934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Gill Sans MT" panose="020B0502020104020203" pitchFamily="34" charset="77"/>
              </a:rPr>
              <a:t>Simulate data under the “null” (</a:t>
            </a:r>
            <a:r>
              <a:rPr lang="el-GR" sz="2100" dirty="0"/>
              <a:t>β</a:t>
            </a:r>
            <a:r>
              <a:rPr lang="en-US" sz="2100" dirty="0">
                <a:latin typeface="Gill Sans MT" panose="020B0502020104020203" pitchFamily="34" charset="77"/>
              </a:rPr>
              <a:t>=0):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D1979F-69F0-D641-B636-2C5E725F7482}"/>
              </a:ext>
            </a:extLst>
          </p:cNvPr>
          <p:cNvSpPr/>
          <p:nvPr/>
        </p:nvSpPr>
        <p:spPr>
          <a:xfrm>
            <a:off x="676569" y="2441516"/>
            <a:ext cx="1045414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>
                <a:latin typeface="Gill Sans MT" panose="020B0502020104020203" pitchFamily="34" charset="77"/>
              </a:rPr>
              <a:t>Simulation 1</a:t>
            </a:r>
            <a:endParaRPr lang="en-US" sz="135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85A55F5-4F0D-5F47-B94E-A07FDAFDFDE8}"/>
              </a:ext>
            </a:extLst>
          </p:cNvPr>
          <p:cNvSpPr/>
          <p:nvPr/>
        </p:nvSpPr>
        <p:spPr>
          <a:xfrm>
            <a:off x="3133868" y="2442362"/>
            <a:ext cx="1045414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>
                <a:latin typeface="Gill Sans MT" panose="020B0502020104020203" pitchFamily="34" charset="77"/>
              </a:rPr>
              <a:t>Simulation 2</a:t>
            </a:r>
            <a:endParaRPr lang="en-US" sz="135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BF3E5C0-0AD7-314C-A91E-1CFB9F3D4380}"/>
              </a:ext>
            </a:extLst>
          </p:cNvPr>
          <p:cNvSpPr/>
          <p:nvPr/>
        </p:nvSpPr>
        <p:spPr>
          <a:xfrm>
            <a:off x="6885345" y="2441516"/>
            <a:ext cx="1045414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>
                <a:latin typeface="Gill Sans MT" panose="020B0502020104020203" pitchFamily="34" charset="77"/>
              </a:rPr>
              <a:t>Simulation n</a:t>
            </a:r>
            <a:endParaRPr lang="en-US" sz="135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3480E3-D5DB-B044-8B2A-B1C04715CABD}"/>
              </a:ext>
            </a:extLst>
          </p:cNvPr>
          <p:cNvSpPr txBox="1"/>
          <p:nvPr/>
        </p:nvSpPr>
        <p:spPr>
          <a:xfrm>
            <a:off x="5056425" y="2771186"/>
            <a:ext cx="660758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50" dirty="0"/>
              <a:t> …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11F61F7C-C700-C747-B037-2FC4A10D3F0C}"/>
              </a:ext>
            </a:extLst>
          </p:cNvPr>
          <p:cNvGrpSpPr/>
          <p:nvPr/>
        </p:nvGrpSpPr>
        <p:grpSpPr>
          <a:xfrm>
            <a:off x="41437" y="2718514"/>
            <a:ext cx="2219599" cy="1652882"/>
            <a:chOff x="1469445" y="4242816"/>
            <a:chExt cx="3364256" cy="2505282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040DD95-AAAC-DF4C-A7C8-9B38DF6D2180}"/>
                </a:ext>
              </a:extLst>
            </p:cNvPr>
            <p:cNvCxnSpPr/>
            <p:nvPr/>
          </p:nvCxnSpPr>
          <p:spPr>
            <a:xfrm>
              <a:off x="2023960" y="4347850"/>
              <a:ext cx="0" cy="170980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81E6CD9-06BE-6542-9ABB-0FB3221AA915}"/>
                </a:ext>
              </a:extLst>
            </p:cNvPr>
            <p:cNvCxnSpPr>
              <a:cxnSpLocks/>
            </p:cNvCxnSpPr>
            <p:nvPr/>
          </p:nvCxnSpPr>
          <p:spPr>
            <a:xfrm>
              <a:off x="2023960" y="6070655"/>
              <a:ext cx="278578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6B7D7F6-C197-D74A-BE1A-8E52148D2A9B}"/>
                </a:ext>
              </a:extLst>
            </p:cNvPr>
            <p:cNvSpPr txBox="1"/>
            <p:nvPr/>
          </p:nvSpPr>
          <p:spPr>
            <a:xfrm>
              <a:off x="3058791" y="6363236"/>
              <a:ext cx="1098701" cy="3848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Gill Sans MT" panose="020B0502020104020203" pitchFamily="34" charset="77"/>
                  <a:cs typeface="Arial" panose="020B0604020202020204" pitchFamily="34" charset="0"/>
                </a:rPr>
                <a:t>Genotype</a:t>
              </a:r>
              <a:endParaRPr lang="en-US" dirty="0">
                <a:latin typeface="Gill Sans MT" panose="020B0502020104020203" pitchFamily="34" charset="77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7FCA41C-1930-394E-AEB4-A70591FC1991}"/>
                </a:ext>
              </a:extLst>
            </p:cNvPr>
            <p:cNvSpPr txBox="1"/>
            <p:nvPr/>
          </p:nvSpPr>
          <p:spPr>
            <a:xfrm rot="16200000">
              <a:off x="1084584" y="4940854"/>
              <a:ext cx="1154584" cy="3848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Gill Sans MT" panose="020B0502020104020203" pitchFamily="34" charset="77"/>
                  <a:cs typeface="Arial" panose="020B0604020202020204" pitchFamily="34" charset="0"/>
                </a:rPr>
                <a:t>Phenotype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2A20F96-DECD-584B-8FA0-7594FDC37B6E}"/>
                </a:ext>
              </a:extLst>
            </p:cNvPr>
            <p:cNvSpPr txBox="1"/>
            <p:nvPr/>
          </p:nvSpPr>
          <p:spPr>
            <a:xfrm>
              <a:off x="2268858" y="6130588"/>
              <a:ext cx="680797" cy="314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50" dirty="0">
                  <a:latin typeface="Gill Sans MT" panose="020B0502020104020203" pitchFamily="34" charset="77"/>
                </a:rPr>
                <a:t>0 (AA)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F34A103-7FD2-7E4D-9C0D-01FFBDC68E94}"/>
                </a:ext>
              </a:extLst>
            </p:cNvPr>
            <p:cNvSpPr txBox="1"/>
            <p:nvPr/>
          </p:nvSpPr>
          <p:spPr>
            <a:xfrm>
              <a:off x="3156886" y="6142883"/>
              <a:ext cx="690516" cy="314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50" dirty="0">
                  <a:latin typeface="Gill Sans MT" panose="020B0502020104020203" pitchFamily="34" charset="77"/>
                </a:rPr>
                <a:t>1 (AG)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BACE871-08AB-E944-B0B3-6F98FD1DFA37}"/>
                </a:ext>
              </a:extLst>
            </p:cNvPr>
            <p:cNvSpPr txBox="1"/>
            <p:nvPr/>
          </p:nvSpPr>
          <p:spPr>
            <a:xfrm>
              <a:off x="4133467" y="6142883"/>
              <a:ext cx="700234" cy="314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50" dirty="0">
                  <a:latin typeface="Gill Sans MT" panose="020B0502020104020203" pitchFamily="34" charset="77"/>
                </a:rPr>
                <a:t>2 (GG)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B616B29-9698-6B47-80E3-485DA2DD7439}"/>
                </a:ext>
              </a:extLst>
            </p:cNvPr>
            <p:cNvSpPr txBox="1"/>
            <p:nvPr/>
          </p:nvSpPr>
          <p:spPr>
            <a:xfrm>
              <a:off x="1766531" y="5952618"/>
              <a:ext cx="408673" cy="3323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25" dirty="0"/>
                <a:t>-3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91B137B-9C6B-7B43-9470-D2341C1BDCDE}"/>
                </a:ext>
              </a:extLst>
            </p:cNvPr>
            <p:cNvSpPr txBox="1"/>
            <p:nvPr/>
          </p:nvSpPr>
          <p:spPr>
            <a:xfrm>
              <a:off x="1774687" y="4242816"/>
              <a:ext cx="360080" cy="3323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25" dirty="0"/>
                <a:t>3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36AB9C4-3E40-2A43-ADBE-4AE25A7F96E6}"/>
                </a:ext>
              </a:extLst>
            </p:cNvPr>
            <p:cNvSpPr txBox="1"/>
            <p:nvPr/>
          </p:nvSpPr>
          <p:spPr>
            <a:xfrm>
              <a:off x="1809812" y="5097718"/>
              <a:ext cx="360080" cy="3323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25" dirty="0"/>
                <a:t>0</a:t>
              </a:r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D460217D-F83E-2D4E-BCF7-B99A8F2B5DEA}"/>
                </a:ext>
              </a:extLst>
            </p:cNvPr>
            <p:cNvGrpSpPr/>
            <p:nvPr/>
          </p:nvGrpSpPr>
          <p:grpSpPr>
            <a:xfrm>
              <a:off x="2286127" y="4914046"/>
              <a:ext cx="545926" cy="649635"/>
              <a:chOff x="2284006" y="5333763"/>
              <a:chExt cx="545926" cy="649635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7823BBF4-8B81-754E-BB29-E5F7D5119C26}"/>
                  </a:ext>
                </a:extLst>
              </p:cNvPr>
              <p:cNvSpPr/>
              <p:nvPr/>
            </p:nvSpPr>
            <p:spPr>
              <a:xfrm>
                <a:off x="2485542" y="5746256"/>
                <a:ext cx="110434" cy="11052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64DC88E1-7609-7443-BCC8-8CB82870E4E4}"/>
                  </a:ext>
                </a:extLst>
              </p:cNvPr>
              <p:cNvSpPr/>
              <p:nvPr/>
            </p:nvSpPr>
            <p:spPr>
              <a:xfrm>
                <a:off x="2485542" y="5584744"/>
                <a:ext cx="110434" cy="11052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24A5525E-03A2-4941-9033-9230A4B85144}"/>
                  </a:ext>
                </a:extLst>
              </p:cNvPr>
              <p:cNvSpPr/>
              <p:nvPr/>
            </p:nvSpPr>
            <p:spPr>
              <a:xfrm>
                <a:off x="2632149" y="5690996"/>
                <a:ext cx="110434" cy="11052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9ECD403D-F236-B049-B74B-E0A1BAA8CB24}"/>
                  </a:ext>
                </a:extLst>
              </p:cNvPr>
              <p:cNvSpPr/>
              <p:nvPr/>
            </p:nvSpPr>
            <p:spPr>
              <a:xfrm>
                <a:off x="2338934" y="5633961"/>
                <a:ext cx="110434" cy="11052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04491F02-39B1-EC4D-887C-6EDC16CA8886}"/>
                  </a:ext>
                </a:extLst>
              </p:cNvPr>
              <p:cNvSpPr/>
              <p:nvPr/>
            </p:nvSpPr>
            <p:spPr>
              <a:xfrm>
                <a:off x="2400653" y="5448041"/>
                <a:ext cx="110434" cy="11052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7398AC16-56E5-CC45-8B87-34D9442E095E}"/>
                  </a:ext>
                </a:extLst>
              </p:cNvPr>
              <p:cNvGrpSpPr/>
              <p:nvPr/>
            </p:nvGrpSpPr>
            <p:grpSpPr>
              <a:xfrm>
                <a:off x="2284006" y="5333763"/>
                <a:ext cx="545926" cy="649635"/>
                <a:chOff x="2068830" y="4156543"/>
                <a:chExt cx="959821" cy="1142156"/>
              </a:xfrm>
            </p:grpSpPr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4841EC4A-5124-764B-8F87-6E3D65925766}"/>
                    </a:ext>
                  </a:extLst>
                </p:cNvPr>
                <p:cNvSpPr/>
                <p:nvPr/>
              </p:nvSpPr>
              <p:spPr>
                <a:xfrm>
                  <a:off x="2068830" y="4551771"/>
                  <a:ext cx="959821" cy="351700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E216D227-2799-1F47-B92D-3E87E878EE04}"/>
                    </a:ext>
                  </a:extLst>
                </p:cNvPr>
                <p:cNvCxnSpPr/>
                <p:nvPr/>
              </p:nvCxnSpPr>
              <p:spPr>
                <a:xfrm>
                  <a:off x="2502362" y="4156543"/>
                  <a:ext cx="0" cy="39522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6E288601-DBFB-9F4A-83C5-93457BD63115}"/>
                    </a:ext>
                  </a:extLst>
                </p:cNvPr>
                <p:cNvCxnSpPr/>
                <p:nvPr/>
              </p:nvCxnSpPr>
              <p:spPr>
                <a:xfrm>
                  <a:off x="2502362" y="4903471"/>
                  <a:ext cx="0" cy="39522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EDB6E497-F54C-414D-8BA2-291AC443A2A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2523092" y="3958929"/>
                  <a:ext cx="0" cy="39522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C7BA6209-B502-7245-B67E-80ED67BC8F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2502362" y="5081260"/>
                  <a:ext cx="0" cy="39522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00A90B60-F1CB-F341-BF14-BD9EBEC78A30}"/>
                </a:ext>
              </a:extLst>
            </p:cNvPr>
            <p:cNvGrpSpPr/>
            <p:nvPr/>
          </p:nvGrpSpPr>
          <p:grpSpPr>
            <a:xfrm>
              <a:off x="3171378" y="5009228"/>
              <a:ext cx="545926" cy="649635"/>
              <a:chOff x="3578511" y="4782735"/>
              <a:chExt cx="545926" cy="649635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722CDB58-2672-4542-8206-25EB2BFBFFD9}"/>
                  </a:ext>
                </a:extLst>
              </p:cNvPr>
              <p:cNvSpPr/>
              <p:nvPr/>
            </p:nvSpPr>
            <p:spPr>
              <a:xfrm>
                <a:off x="3633897" y="5133285"/>
                <a:ext cx="110434" cy="110520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970A1096-E31D-B74D-B41E-92268B10B3A0}"/>
                  </a:ext>
                </a:extLst>
              </p:cNvPr>
              <p:cNvSpPr/>
              <p:nvPr/>
            </p:nvSpPr>
            <p:spPr>
              <a:xfrm>
                <a:off x="3712358" y="4960384"/>
                <a:ext cx="110434" cy="110520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99C7A7A1-4D2E-DD42-B605-CDCA06856509}"/>
                  </a:ext>
                </a:extLst>
              </p:cNvPr>
              <p:cNvSpPr/>
              <p:nvPr/>
            </p:nvSpPr>
            <p:spPr>
              <a:xfrm>
                <a:off x="3765218" y="5248560"/>
                <a:ext cx="110434" cy="110520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1DF7D06C-C164-3B4A-B431-67A0984201A7}"/>
                  </a:ext>
                </a:extLst>
              </p:cNvPr>
              <p:cNvSpPr/>
              <p:nvPr/>
            </p:nvSpPr>
            <p:spPr>
              <a:xfrm>
                <a:off x="3851475" y="5095990"/>
                <a:ext cx="110434" cy="110520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58782723-2FE6-8648-86C1-8E696388A0C4}"/>
                  </a:ext>
                </a:extLst>
              </p:cNvPr>
              <p:cNvSpPr/>
              <p:nvPr/>
            </p:nvSpPr>
            <p:spPr>
              <a:xfrm>
                <a:off x="3864640" y="4871193"/>
                <a:ext cx="110434" cy="110520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D4038546-2E9B-B648-954C-A7C5BB0E36A5}"/>
                  </a:ext>
                </a:extLst>
              </p:cNvPr>
              <p:cNvGrpSpPr/>
              <p:nvPr/>
            </p:nvGrpSpPr>
            <p:grpSpPr>
              <a:xfrm>
                <a:off x="3578511" y="4782735"/>
                <a:ext cx="545926" cy="649635"/>
                <a:chOff x="2068830" y="4156543"/>
                <a:chExt cx="959821" cy="1142156"/>
              </a:xfrm>
            </p:grpSpPr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687708A6-D049-AF40-87BA-470D42675A8B}"/>
                    </a:ext>
                  </a:extLst>
                </p:cNvPr>
                <p:cNvSpPr/>
                <p:nvPr/>
              </p:nvSpPr>
              <p:spPr>
                <a:xfrm>
                  <a:off x="2068830" y="4551771"/>
                  <a:ext cx="959821" cy="351700"/>
                </a:xfrm>
                <a:prstGeom prst="rect">
                  <a:avLst/>
                </a:prstGeom>
                <a:noFill/>
                <a:ln w="28575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6444161D-A085-304E-88A3-2659D4AD3220}"/>
                    </a:ext>
                  </a:extLst>
                </p:cNvPr>
                <p:cNvCxnSpPr/>
                <p:nvPr/>
              </p:nvCxnSpPr>
              <p:spPr>
                <a:xfrm>
                  <a:off x="2502362" y="4156543"/>
                  <a:ext cx="0" cy="395228"/>
                </a:xfrm>
                <a:prstGeom prst="line">
                  <a:avLst/>
                </a:prstGeom>
                <a:ln w="28575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>
                  <a:extLst>
                    <a:ext uri="{FF2B5EF4-FFF2-40B4-BE49-F238E27FC236}">
                      <a16:creationId xmlns:a16="http://schemas.microsoft.com/office/drawing/2014/main" id="{322C0EE5-2432-464A-893D-A46DD9F0A91C}"/>
                    </a:ext>
                  </a:extLst>
                </p:cNvPr>
                <p:cNvCxnSpPr/>
                <p:nvPr/>
              </p:nvCxnSpPr>
              <p:spPr>
                <a:xfrm>
                  <a:off x="2502362" y="4903471"/>
                  <a:ext cx="0" cy="395228"/>
                </a:xfrm>
                <a:prstGeom prst="line">
                  <a:avLst/>
                </a:prstGeom>
                <a:ln w="28575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>
                  <a:extLst>
                    <a:ext uri="{FF2B5EF4-FFF2-40B4-BE49-F238E27FC236}">
                      <a16:creationId xmlns:a16="http://schemas.microsoft.com/office/drawing/2014/main" id="{44197D36-C3CF-9647-9B0D-B4024CBC9D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2523092" y="3958929"/>
                  <a:ext cx="0" cy="395228"/>
                </a:xfrm>
                <a:prstGeom prst="line">
                  <a:avLst/>
                </a:prstGeom>
                <a:ln w="28575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>
                  <a:extLst>
                    <a:ext uri="{FF2B5EF4-FFF2-40B4-BE49-F238E27FC236}">
                      <a16:creationId xmlns:a16="http://schemas.microsoft.com/office/drawing/2014/main" id="{226F152F-99B5-B44A-A091-B4F96F44841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2502362" y="5081260"/>
                  <a:ext cx="0" cy="395228"/>
                </a:xfrm>
                <a:prstGeom prst="line">
                  <a:avLst/>
                </a:prstGeom>
                <a:ln w="28575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4AB46711-B462-F74C-BB42-76C0BCB00385}"/>
                </a:ext>
              </a:extLst>
            </p:cNvPr>
            <p:cNvGrpSpPr/>
            <p:nvPr/>
          </p:nvGrpSpPr>
          <p:grpSpPr>
            <a:xfrm>
              <a:off x="4103996" y="4896829"/>
              <a:ext cx="545926" cy="649635"/>
              <a:chOff x="4928315" y="4275688"/>
              <a:chExt cx="545926" cy="649635"/>
            </a:xfrm>
          </p:grpSpPr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ECBB4455-64BB-EE42-8372-DCE4F4257AF4}"/>
                  </a:ext>
                </a:extLst>
              </p:cNvPr>
              <p:cNvSpPr/>
              <p:nvPr/>
            </p:nvSpPr>
            <p:spPr>
              <a:xfrm>
                <a:off x="4970535" y="4576562"/>
                <a:ext cx="110434" cy="11052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9C4B63AD-C233-7E4F-8141-EFC8F8FBB7A5}"/>
                  </a:ext>
                </a:extLst>
              </p:cNvPr>
              <p:cNvSpPr/>
              <p:nvPr/>
            </p:nvSpPr>
            <p:spPr>
              <a:xfrm>
                <a:off x="5048996" y="4403661"/>
                <a:ext cx="110434" cy="11052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CF67A687-5FDA-334B-9A75-106E1C09488A}"/>
                  </a:ext>
                </a:extLst>
              </p:cNvPr>
              <p:cNvSpPr/>
              <p:nvPr/>
            </p:nvSpPr>
            <p:spPr>
              <a:xfrm>
                <a:off x="5101856" y="4691837"/>
                <a:ext cx="110434" cy="11052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D2BD5D52-F423-AF4E-A5D1-47CFDCAFEE20}"/>
                  </a:ext>
                </a:extLst>
              </p:cNvPr>
              <p:cNvSpPr/>
              <p:nvPr/>
            </p:nvSpPr>
            <p:spPr>
              <a:xfrm>
                <a:off x="5188113" y="4539267"/>
                <a:ext cx="110434" cy="11052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F7B56F09-431C-614A-92BD-5CF6588BEB10}"/>
                  </a:ext>
                </a:extLst>
              </p:cNvPr>
              <p:cNvSpPr/>
              <p:nvPr/>
            </p:nvSpPr>
            <p:spPr>
              <a:xfrm>
                <a:off x="5201278" y="4314470"/>
                <a:ext cx="110434" cy="11052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F2198CF8-E232-3548-BB14-54E39501D0C5}"/>
                  </a:ext>
                </a:extLst>
              </p:cNvPr>
              <p:cNvGrpSpPr/>
              <p:nvPr/>
            </p:nvGrpSpPr>
            <p:grpSpPr>
              <a:xfrm>
                <a:off x="4928315" y="4275688"/>
                <a:ext cx="545926" cy="649635"/>
                <a:chOff x="2068830" y="4156543"/>
                <a:chExt cx="959821" cy="1142156"/>
              </a:xfrm>
            </p:grpSpPr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4DF693D7-8931-214E-8F63-3C4EEBA5EAD0}"/>
                    </a:ext>
                  </a:extLst>
                </p:cNvPr>
                <p:cNvSpPr/>
                <p:nvPr/>
              </p:nvSpPr>
              <p:spPr>
                <a:xfrm>
                  <a:off x="2068830" y="4551771"/>
                  <a:ext cx="959821" cy="351700"/>
                </a:xfrm>
                <a:prstGeom prst="rect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id="{9519C94A-AB1A-7746-815F-D98EF84FBDB6}"/>
                    </a:ext>
                  </a:extLst>
                </p:cNvPr>
                <p:cNvCxnSpPr/>
                <p:nvPr/>
              </p:nvCxnSpPr>
              <p:spPr>
                <a:xfrm>
                  <a:off x="2502362" y="4156543"/>
                  <a:ext cx="0" cy="395228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8B5997C0-85FC-9C4A-B4FD-3CF00E38004A}"/>
                    </a:ext>
                  </a:extLst>
                </p:cNvPr>
                <p:cNvCxnSpPr/>
                <p:nvPr/>
              </p:nvCxnSpPr>
              <p:spPr>
                <a:xfrm>
                  <a:off x="2502362" y="4903471"/>
                  <a:ext cx="0" cy="395228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>
                  <a:extLst>
                    <a:ext uri="{FF2B5EF4-FFF2-40B4-BE49-F238E27FC236}">
                      <a16:creationId xmlns:a16="http://schemas.microsoft.com/office/drawing/2014/main" id="{F0300789-0D67-0F46-A9E7-99123A1E138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2523092" y="3958929"/>
                  <a:ext cx="0" cy="395228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3932A9BF-9726-B646-AF55-5781F426560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2502362" y="5081260"/>
                  <a:ext cx="0" cy="395228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8C976FC9-C8EF-9D40-9710-DB1DFE37F783}"/>
                </a:ext>
              </a:extLst>
            </p:cNvPr>
            <p:cNvCxnSpPr>
              <a:cxnSpLocks/>
            </p:cNvCxnSpPr>
            <p:nvPr/>
          </p:nvCxnSpPr>
          <p:spPr>
            <a:xfrm>
              <a:off x="2182562" y="5189335"/>
              <a:ext cx="2627182" cy="163029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6" name="Group 215">
            <a:extLst>
              <a:ext uri="{FF2B5EF4-FFF2-40B4-BE49-F238E27FC236}">
                <a16:creationId xmlns:a16="http://schemas.microsoft.com/office/drawing/2014/main" id="{2B1F4345-86BE-6543-BB7B-EAEB9172E69A}"/>
              </a:ext>
            </a:extLst>
          </p:cNvPr>
          <p:cNvGrpSpPr/>
          <p:nvPr/>
        </p:nvGrpSpPr>
        <p:grpSpPr>
          <a:xfrm>
            <a:off x="2295420" y="2696468"/>
            <a:ext cx="2219598" cy="1652882"/>
            <a:chOff x="3060560" y="2452290"/>
            <a:chExt cx="2959463" cy="2203843"/>
          </a:xfrm>
        </p:grpSpPr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DBEA72BF-78D1-6748-81C1-5FF1CE2A23E5}"/>
                </a:ext>
              </a:extLst>
            </p:cNvPr>
            <p:cNvCxnSpPr/>
            <p:nvPr/>
          </p:nvCxnSpPr>
          <p:spPr>
            <a:xfrm>
              <a:off x="3548354" y="2544686"/>
              <a:ext cx="0" cy="150407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E2956203-5A19-F247-AB33-2CC45D0C5714}"/>
                </a:ext>
              </a:extLst>
            </p:cNvPr>
            <p:cNvCxnSpPr>
              <a:cxnSpLocks/>
            </p:cNvCxnSpPr>
            <p:nvPr/>
          </p:nvCxnSpPr>
          <p:spPr>
            <a:xfrm>
              <a:off x="3548354" y="4060201"/>
              <a:ext cx="2450595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8B1CC7CE-A798-EB46-A83C-F992B5B31215}"/>
                </a:ext>
              </a:extLst>
            </p:cNvPr>
            <p:cNvSpPr txBox="1"/>
            <p:nvPr/>
          </p:nvSpPr>
          <p:spPr>
            <a:xfrm>
              <a:off x="4458673" y="4317578"/>
              <a:ext cx="966504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Gill Sans MT" panose="020B0502020104020203" pitchFamily="34" charset="77"/>
                  <a:cs typeface="Arial" panose="020B0604020202020204" pitchFamily="34" charset="0"/>
                </a:rPr>
                <a:t>Genotype</a:t>
              </a:r>
              <a:endParaRPr lang="en-US" dirty="0">
                <a:latin typeface="Gill Sans MT" panose="020B0502020104020203" pitchFamily="34" charset="77"/>
                <a:cs typeface="Arial" panose="020B0604020202020204" pitchFamily="34" charset="0"/>
              </a:endParaRP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AD2C2109-19DC-7746-8E0F-AD1321FCEAA3}"/>
                </a:ext>
              </a:extLst>
            </p:cNvPr>
            <p:cNvSpPr txBox="1"/>
            <p:nvPr/>
          </p:nvSpPr>
          <p:spPr>
            <a:xfrm rot="16200000">
              <a:off x="2722006" y="3066341"/>
              <a:ext cx="1015663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Gill Sans MT" panose="020B0502020104020203" pitchFamily="34" charset="77"/>
                  <a:cs typeface="Arial" panose="020B0604020202020204" pitchFamily="34" charset="0"/>
                </a:rPr>
                <a:t>Phenotype</a:t>
              </a:r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D8F65342-1D75-D64C-8801-BFB8431F6A70}"/>
                </a:ext>
              </a:extLst>
            </p:cNvPr>
            <p:cNvSpPr txBox="1"/>
            <p:nvPr/>
          </p:nvSpPr>
          <p:spPr>
            <a:xfrm>
              <a:off x="3763787" y="4112924"/>
              <a:ext cx="59888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50" dirty="0">
                  <a:latin typeface="Gill Sans MT" panose="020B0502020104020203" pitchFamily="34" charset="77"/>
                </a:rPr>
                <a:t>0 (AA)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4F6E43E2-A882-3745-8A55-CEF3112A0960}"/>
                </a:ext>
              </a:extLst>
            </p:cNvPr>
            <p:cNvSpPr txBox="1"/>
            <p:nvPr/>
          </p:nvSpPr>
          <p:spPr>
            <a:xfrm>
              <a:off x="4544965" y="4123737"/>
              <a:ext cx="6074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50" dirty="0">
                  <a:latin typeface="Gill Sans MT" panose="020B0502020104020203" pitchFamily="34" charset="77"/>
                </a:rPr>
                <a:t>1 (AG)</a:t>
              </a: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041CF07C-A474-2541-AC9D-4A3BBB4D6E88}"/>
                </a:ext>
              </a:extLst>
            </p:cNvPr>
            <p:cNvSpPr txBox="1"/>
            <p:nvPr/>
          </p:nvSpPr>
          <p:spPr>
            <a:xfrm>
              <a:off x="5404042" y="4123737"/>
              <a:ext cx="61598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50" dirty="0">
                  <a:latin typeface="Gill Sans MT" panose="020B0502020104020203" pitchFamily="34" charset="77"/>
                </a:rPr>
                <a:t>2 (GG)</a:t>
              </a: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CF730C7B-10E9-3F44-8D7B-2C677BA5F3E5}"/>
                </a:ext>
              </a:extLst>
            </p:cNvPr>
            <p:cNvSpPr txBox="1"/>
            <p:nvPr/>
          </p:nvSpPr>
          <p:spPr>
            <a:xfrm>
              <a:off x="3321899" y="3956366"/>
              <a:ext cx="35950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25" dirty="0"/>
                <a:t>-3</a:t>
              </a: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6FEA3B27-EFAE-8F41-AFFC-C380CF3D71CA}"/>
                </a:ext>
              </a:extLst>
            </p:cNvPr>
            <p:cNvSpPr txBox="1"/>
            <p:nvPr/>
          </p:nvSpPr>
          <p:spPr>
            <a:xfrm>
              <a:off x="3329073" y="2452290"/>
              <a:ext cx="316755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25" dirty="0"/>
                <a:t>3</a:t>
              </a: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AE5E3FA-053E-F944-8147-AC868EC5AFFE}"/>
                </a:ext>
              </a:extLst>
            </p:cNvPr>
            <p:cNvSpPr txBox="1"/>
            <p:nvPr/>
          </p:nvSpPr>
          <p:spPr>
            <a:xfrm>
              <a:off x="3359972" y="3204327"/>
              <a:ext cx="316755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25" dirty="0"/>
                <a:t>0</a:t>
              </a:r>
            </a:p>
          </p:txBody>
        </p: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F699F6DD-50B1-B04F-AA4B-69F3482547F2}"/>
                </a:ext>
              </a:extLst>
            </p:cNvPr>
            <p:cNvGrpSpPr/>
            <p:nvPr/>
          </p:nvGrpSpPr>
          <p:grpSpPr>
            <a:xfrm>
              <a:off x="3778977" y="3042757"/>
              <a:ext cx="480239" cy="571470"/>
              <a:chOff x="2284006" y="5333763"/>
              <a:chExt cx="545926" cy="649635"/>
            </a:xfrm>
          </p:grpSpPr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84170F35-80E5-7F47-A6FF-43B9E6A2B419}"/>
                  </a:ext>
                </a:extLst>
              </p:cNvPr>
              <p:cNvSpPr/>
              <p:nvPr/>
            </p:nvSpPr>
            <p:spPr>
              <a:xfrm>
                <a:off x="2485542" y="5746256"/>
                <a:ext cx="110434" cy="11052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51" name="Oval 150">
                <a:extLst>
                  <a:ext uri="{FF2B5EF4-FFF2-40B4-BE49-F238E27FC236}">
                    <a16:creationId xmlns:a16="http://schemas.microsoft.com/office/drawing/2014/main" id="{094917DE-9D57-DC44-BB05-18FCED3A27FA}"/>
                  </a:ext>
                </a:extLst>
              </p:cNvPr>
              <p:cNvSpPr/>
              <p:nvPr/>
            </p:nvSpPr>
            <p:spPr>
              <a:xfrm>
                <a:off x="2485542" y="5584744"/>
                <a:ext cx="110434" cy="11052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52" name="Oval 151">
                <a:extLst>
                  <a:ext uri="{FF2B5EF4-FFF2-40B4-BE49-F238E27FC236}">
                    <a16:creationId xmlns:a16="http://schemas.microsoft.com/office/drawing/2014/main" id="{BDDD307D-A3FF-7740-971C-1CF37562DF56}"/>
                  </a:ext>
                </a:extLst>
              </p:cNvPr>
              <p:cNvSpPr/>
              <p:nvPr/>
            </p:nvSpPr>
            <p:spPr>
              <a:xfrm>
                <a:off x="2632149" y="5690996"/>
                <a:ext cx="110434" cy="11052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6679DE92-FA50-8148-8F11-A116045C1A92}"/>
                  </a:ext>
                </a:extLst>
              </p:cNvPr>
              <p:cNvSpPr/>
              <p:nvPr/>
            </p:nvSpPr>
            <p:spPr>
              <a:xfrm>
                <a:off x="2338934" y="5633961"/>
                <a:ext cx="110434" cy="11052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54" name="Oval 153">
                <a:extLst>
                  <a:ext uri="{FF2B5EF4-FFF2-40B4-BE49-F238E27FC236}">
                    <a16:creationId xmlns:a16="http://schemas.microsoft.com/office/drawing/2014/main" id="{DA441713-7C06-9842-A941-F0FD5C029224}"/>
                  </a:ext>
                </a:extLst>
              </p:cNvPr>
              <p:cNvSpPr/>
              <p:nvPr/>
            </p:nvSpPr>
            <p:spPr>
              <a:xfrm>
                <a:off x="2400653" y="5448041"/>
                <a:ext cx="110434" cy="11052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grpSp>
            <p:nvGrpSpPr>
              <p:cNvPr id="155" name="Group 154">
                <a:extLst>
                  <a:ext uri="{FF2B5EF4-FFF2-40B4-BE49-F238E27FC236}">
                    <a16:creationId xmlns:a16="http://schemas.microsoft.com/office/drawing/2014/main" id="{0E0ABE24-09DD-064F-A54F-FF7B417E9DFA}"/>
                  </a:ext>
                </a:extLst>
              </p:cNvPr>
              <p:cNvGrpSpPr/>
              <p:nvPr/>
            </p:nvGrpSpPr>
            <p:grpSpPr>
              <a:xfrm>
                <a:off x="2284006" y="5333763"/>
                <a:ext cx="545926" cy="649635"/>
                <a:chOff x="2068830" y="4156543"/>
                <a:chExt cx="959821" cy="1142156"/>
              </a:xfrm>
            </p:grpSpPr>
            <p:sp>
              <p:nvSpPr>
                <p:cNvPr id="156" name="Rectangle 155">
                  <a:extLst>
                    <a:ext uri="{FF2B5EF4-FFF2-40B4-BE49-F238E27FC236}">
                      <a16:creationId xmlns:a16="http://schemas.microsoft.com/office/drawing/2014/main" id="{7E294C34-4E9B-5F49-BE91-7DDAB4C9F6D6}"/>
                    </a:ext>
                  </a:extLst>
                </p:cNvPr>
                <p:cNvSpPr/>
                <p:nvPr/>
              </p:nvSpPr>
              <p:spPr>
                <a:xfrm>
                  <a:off x="2068830" y="4551771"/>
                  <a:ext cx="959821" cy="351700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cxnSp>
              <p:nvCxnSpPr>
                <p:cNvPr id="157" name="Straight Connector 156">
                  <a:extLst>
                    <a:ext uri="{FF2B5EF4-FFF2-40B4-BE49-F238E27FC236}">
                      <a16:creationId xmlns:a16="http://schemas.microsoft.com/office/drawing/2014/main" id="{1C715C01-A46F-E142-A072-D1500BDBEC42}"/>
                    </a:ext>
                  </a:extLst>
                </p:cNvPr>
                <p:cNvCxnSpPr/>
                <p:nvPr/>
              </p:nvCxnSpPr>
              <p:spPr>
                <a:xfrm>
                  <a:off x="2502362" y="4156543"/>
                  <a:ext cx="0" cy="39522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Straight Connector 157">
                  <a:extLst>
                    <a:ext uri="{FF2B5EF4-FFF2-40B4-BE49-F238E27FC236}">
                      <a16:creationId xmlns:a16="http://schemas.microsoft.com/office/drawing/2014/main" id="{C69E4421-1B15-2C44-A3C6-727C96725B13}"/>
                    </a:ext>
                  </a:extLst>
                </p:cNvPr>
                <p:cNvCxnSpPr/>
                <p:nvPr/>
              </p:nvCxnSpPr>
              <p:spPr>
                <a:xfrm>
                  <a:off x="2502362" y="4903471"/>
                  <a:ext cx="0" cy="39522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Straight Connector 158">
                  <a:extLst>
                    <a:ext uri="{FF2B5EF4-FFF2-40B4-BE49-F238E27FC236}">
                      <a16:creationId xmlns:a16="http://schemas.microsoft.com/office/drawing/2014/main" id="{DBA35F9F-0B95-654A-8AD6-6F2745C50D1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2523092" y="3958929"/>
                  <a:ext cx="0" cy="39522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0" name="Straight Connector 159">
                  <a:extLst>
                    <a:ext uri="{FF2B5EF4-FFF2-40B4-BE49-F238E27FC236}">
                      <a16:creationId xmlns:a16="http://schemas.microsoft.com/office/drawing/2014/main" id="{34A0A050-DE7E-E34B-937E-FA8BF885FF4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2502362" y="5081260"/>
                  <a:ext cx="0" cy="39522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6A7FF1D4-EE61-A842-B186-3F99FB715F49}"/>
                </a:ext>
              </a:extLst>
            </p:cNvPr>
            <p:cNvGrpSpPr/>
            <p:nvPr/>
          </p:nvGrpSpPr>
          <p:grpSpPr>
            <a:xfrm>
              <a:off x="4557712" y="3218194"/>
              <a:ext cx="480239" cy="571470"/>
              <a:chOff x="3578511" y="4782735"/>
              <a:chExt cx="545926" cy="649635"/>
            </a:xfrm>
          </p:grpSpPr>
          <p:sp>
            <p:nvSpPr>
              <p:cNvPr id="139" name="Oval 138">
                <a:extLst>
                  <a:ext uri="{FF2B5EF4-FFF2-40B4-BE49-F238E27FC236}">
                    <a16:creationId xmlns:a16="http://schemas.microsoft.com/office/drawing/2014/main" id="{4EE1F22B-E768-8849-8799-D43BA880EDF5}"/>
                  </a:ext>
                </a:extLst>
              </p:cNvPr>
              <p:cNvSpPr/>
              <p:nvPr/>
            </p:nvSpPr>
            <p:spPr>
              <a:xfrm>
                <a:off x="3633897" y="5133285"/>
                <a:ext cx="110434" cy="110520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40" name="Oval 139">
                <a:extLst>
                  <a:ext uri="{FF2B5EF4-FFF2-40B4-BE49-F238E27FC236}">
                    <a16:creationId xmlns:a16="http://schemas.microsoft.com/office/drawing/2014/main" id="{3BB992B3-8C36-8042-A410-7BCE62F432DF}"/>
                  </a:ext>
                </a:extLst>
              </p:cNvPr>
              <p:cNvSpPr/>
              <p:nvPr/>
            </p:nvSpPr>
            <p:spPr>
              <a:xfrm>
                <a:off x="3712358" y="4960384"/>
                <a:ext cx="110434" cy="110520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41" name="Oval 140">
                <a:extLst>
                  <a:ext uri="{FF2B5EF4-FFF2-40B4-BE49-F238E27FC236}">
                    <a16:creationId xmlns:a16="http://schemas.microsoft.com/office/drawing/2014/main" id="{26824F2D-B19E-2449-9C1F-7D074BB8673A}"/>
                  </a:ext>
                </a:extLst>
              </p:cNvPr>
              <p:cNvSpPr/>
              <p:nvPr/>
            </p:nvSpPr>
            <p:spPr>
              <a:xfrm>
                <a:off x="3765218" y="5248560"/>
                <a:ext cx="110434" cy="110520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42F0A36A-1BDB-3044-BB7E-11C815061328}"/>
                  </a:ext>
                </a:extLst>
              </p:cNvPr>
              <p:cNvSpPr/>
              <p:nvPr/>
            </p:nvSpPr>
            <p:spPr>
              <a:xfrm>
                <a:off x="3851475" y="5095990"/>
                <a:ext cx="110434" cy="110520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43" name="Oval 142">
                <a:extLst>
                  <a:ext uri="{FF2B5EF4-FFF2-40B4-BE49-F238E27FC236}">
                    <a16:creationId xmlns:a16="http://schemas.microsoft.com/office/drawing/2014/main" id="{5FFF852B-2ED7-4A48-889C-91C548C97E05}"/>
                  </a:ext>
                </a:extLst>
              </p:cNvPr>
              <p:cNvSpPr/>
              <p:nvPr/>
            </p:nvSpPr>
            <p:spPr>
              <a:xfrm>
                <a:off x="3864640" y="4871193"/>
                <a:ext cx="110434" cy="110520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grpSp>
            <p:nvGrpSpPr>
              <p:cNvPr id="144" name="Group 143">
                <a:extLst>
                  <a:ext uri="{FF2B5EF4-FFF2-40B4-BE49-F238E27FC236}">
                    <a16:creationId xmlns:a16="http://schemas.microsoft.com/office/drawing/2014/main" id="{C60FD70C-9B2B-3241-84D8-09EDB1E6634F}"/>
                  </a:ext>
                </a:extLst>
              </p:cNvPr>
              <p:cNvGrpSpPr/>
              <p:nvPr/>
            </p:nvGrpSpPr>
            <p:grpSpPr>
              <a:xfrm>
                <a:off x="3578511" y="4782735"/>
                <a:ext cx="545926" cy="649635"/>
                <a:chOff x="2068830" y="4156543"/>
                <a:chExt cx="959821" cy="1142156"/>
              </a:xfrm>
            </p:grpSpPr>
            <p:sp>
              <p:nvSpPr>
                <p:cNvPr id="145" name="Rectangle 144">
                  <a:extLst>
                    <a:ext uri="{FF2B5EF4-FFF2-40B4-BE49-F238E27FC236}">
                      <a16:creationId xmlns:a16="http://schemas.microsoft.com/office/drawing/2014/main" id="{9B97A554-2353-5449-81D8-ABD28C9CA119}"/>
                    </a:ext>
                  </a:extLst>
                </p:cNvPr>
                <p:cNvSpPr/>
                <p:nvPr/>
              </p:nvSpPr>
              <p:spPr>
                <a:xfrm>
                  <a:off x="2068830" y="4551771"/>
                  <a:ext cx="959821" cy="351700"/>
                </a:xfrm>
                <a:prstGeom prst="rect">
                  <a:avLst/>
                </a:prstGeom>
                <a:noFill/>
                <a:ln w="28575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cxnSp>
              <p:nvCxnSpPr>
                <p:cNvPr id="146" name="Straight Connector 145">
                  <a:extLst>
                    <a:ext uri="{FF2B5EF4-FFF2-40B4-BE49-F238E27FC236}">
                      <a16:creationId xmlns:a16="http://schemas.microsoft.com/office/drawing/2014/main" id="{155180DB-9236-074F-B74F-BC8789C32E5B}"/>
                    </a:ext>
                  </a:extLst>
                </p:cNvPr>
                <p:cNvCxnSpPr/>
                <p:nvPr/>
              </p:nvCxnSpPr>
              <p:spPr>
                <a:xfrm>
                  <a:off x="2502362" y="4156543"/>
                  <a:ext cx="0" cy="395228"/>
                </a:xfrm>
                <a:prstGeom prst="line">
                  <a:avLst/>
                </a:prstGeom>
                <a:ln w="28575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>
                  <a:extLst>
                    <a:ext uri="{FF2B5EF4-FFF2-40B4-BE49-F238E27FC236}">
                      <a16:creationId xmlns:a16="http://schemas.microsoft.com/office/drawing/2014/main" id="{4E1049CE-5130-F64B-A9D2-BC5D8D29B019}"/>
                    </a:ext>
                  </a:extLst>
                </p:cNvPr>
                <p:cNvCxnSpPr/>
                <p:nvPr/>
              </p:nvCxnSpPr>
              <p:spPr>
                <a:xfrm>
                  <a:off x="2502362" y="4903471"/>
                  <a:ext cx="0" cy="395228"/>
                </a:xfrm>
                <a:prstGeom prst="line">
                  <a:avLst/>
                </a:prstGeom>
                <a:ln w="28575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>
                  <a:extLst>
                    <a:ext uri="{FF2B5EF4-FFF2-40B4-BE49-F238E27FC236}">
                      <a16:creationId xmlns:a16="http://schemas.microsoft.com/office/drawing/2014/main" id="{346227F4-B5B5-C14A-9291-944FCFE4AD4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2523092" y="3958929"/>
                  <a:ext cx="0" cy="395228"/>
                </a:xfrm>
                <a:prstGeom prst="line">
                  <a:avLst/>
                </a:prstGeom>
                <a:ln w="28575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>
                  <a:extLst>
                    <a:ext uri="{FF2B5EF4-FFF2-40B4-BE49-F238E27FC236}">
                      <a16:creationId xmlns:a16="http://schemas.microsoft.com/office/drawing/2014/main" id="{6CDBB970-E62F-304E-94AD-962B3DFF264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2502362" y="5081260"/>
                  <a:ext cx="0" cy="395228"/>
                </a:xfrm>
                <a:prstGeom prst="line">
                  <a:avLst/>
                </a:prstGeom>
                <a:ln w="28575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A58960D1-F70E-2A47-9859-54BA36EB823A}"/>
                </a:ext>
              </a:extLst>
            </p:cNvPr>
            <p:cNvGrpSpPr/>
            <p:nvPr/>
          </p:nvGrpSpPr>
          <p:grpSpPr>
            <a:xfrm>
              <a:off x="5378117" y="3174031"/>
              <a:ext cx="480239" cy="571470"/>
              <a:chOff x="4928315" y="4275688"/>
              <a:chExt cx="545926" cy="649635"/>
            </a:xfrm>
          </p:grpSpPr>
          <p:sp>
            <p:nvSpPr>
              <p:cNvPr id="128" name="Oval 127">
                <a:extLst>
                  <a:ext uri="{FF2B5EF4-FFF2-40B4-BE49-F238E27FC236}">
                    <a16:creationId xmlns:a16="http://schemas.microsoft.com/office/drawing/2014/main" id="{DB022141-0999-3142-9FD8-F5403A369B4A}"/>
                  </a:ext>
                </a:extLst>
              </p:cNvPr>
              <p:cNvSpPr/>
              <p:nvPr/>
            </p:nvSpPr>
            <p:spPr>
              <a:xfrm>
                <a:off x="4970535" y="4576562"/>
                <a:ext cx="110434" cy="11052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29" name="Oval 128">
                <a:extLst>
                  <a:ext uri="{FF2B5EF4-FFF2-40B4-BE49-F238E27FC236}">
                    <a16:creationId xmlns:a16="http://schemas.microsoft.com/office/drawing/2014/main" id="{CD3A187C-39C5-A74F-A7C2-4EF39A61BC0F}"/>
                  </a:ext>
                </a:extLst>
              </p:cNvPr>
              <p:cNvSpPr/>
              <p:nvPr/>
            </p:nvSpPr>
            <p:spPr>
              <a:xfrm>
                <a:off x="5048996" y="4403661"/>
                <a:ext cx="110434" cy="11052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30" name="Oval 129">
                <a:extLst>
                  <a:ext uri="{FF2B5EF4-FFF2-40B4-BE49-F238E27FC236}">
                    <a16:creationId xmlns:a16="http://schemas.microsoft.com/office/drawing/2014/main" id="{4CB4231D-1DAC-774C-A276-9A7A2FC33C9A}"/>
                  </a:ext>
                </a:extLst>
              </p:cNvPr>
              <p:cNvSpPr/>
              <p:nvPr/>
            </p:nvSpPr>
            <p:spPr>
              <a:xfrm>
                <a:off x="5101856" y="4691837"/>
                <a:ext cx="110434" cy="11052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31" name="Oval 130">
                <a:extLst>
                  <a:ext uri="{FF2B5EF4-FFF2-40B4-BE49-F238E27FC236}">
                    <a16:creationId xmlns:a16="http://schemas.microsoft.com/office/drawing/2014/main" id="{6DEBAF34-76BE-BF46-8CCE-A5B91D6B8ABB}"/>
                  </a:ext>
                </a:extLst>
              </p:cNvPr>
              <p:cNvSpPr/>
              <p:nvPr/>
            </p:nvSpPr>
            <p:spPr>
              <a:xfrm>
                <a:off x="5188113" y="4539267"/>
                <a:ext cx="110434" cy="11052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B244E8AB-EBE3-BA4E-B983-33B61D724EDE}"/>
                  </a:ext>
                </a:extLst>
              </p:cNvPr>
              <p:cNvSpPr/>
              <p:nvPr/>
            </p:nvSpPr>
            <p:spPr>
              <a:xfrm>
                <a:off x="5201278" y="4314470"/>
                <a:ext cx="110434" cy="11052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grpSp>
            <p:nvGrpSpPr>
              <p:cNvPr id="133" name="Group 132">
                <a:extLst>
                  <a:ext uri="{FF2B5EF4-FFF2-40B4-BE49-F238E27FC236}">
                    <a16:creationId xmlns:a16="http://schemas.microsoft.com/office/drawing/2014/main" id="{A4A18D41-5E36-E042-AB3F-26A8F01989EF}"/>
                  </a:ext>
                </a:extLst>
              </p:cNvPr>
              <p:cNvGrpSpPr/>
              <p:nvPr/>
            </p:nvGrpSpPr>
            <p:grpSpPr>
              <a:xfrm>
                <a:off x="4928315" y="4275688"/>
                <a:ext cx="545926" cy="649635"/>
                <a:chOff x="2068830" y="4156543"/>
                <a:chExt cx="959821" cy="1142156"/>
              </a:xfrm>
            </p:grpSpPr>
            <p:sp>
              <p:nvSpPr>
                <p:cNvPr id="134" name="Rectangle 133">
                  <a:extLst>
                    <a:ext uri="{FF2B5EF4-FFF2-40B4-BE49-F238E27FC236}">
                      <a16:creationId xmlns:a16="http://schemas.microsoft.com/office/drawing/2014/main" id="{AF00A4D4-7BF7-F24A-9DEF-F276B4221BEC}"/>
                    </a:ext>
                  </a:extLst>
                </p:cNvPr>
                <p:cNvSpPr/>
                <p:nvPr/>
              </p:nvSpPr>
              <p:spPr>
                <a:xfrm>
                  <a:off x="2068830" y="4551771"/>
                  <a:ext cx="959821" cy="351700"/>
                </a:xfrm>
                <a:prstGeom prst="rect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cxnSp>
              <p:nvCxnSpPr>
                <p:cNvPr id="135" name="Straight Connector 134">
                  <a:extLst>
                    <a:ext uri="{FF2B5EF4-FFF2-40B4-BE49-F238E27FC236}">
                      <a16:creationId xmlns:a16="http://schemas.microsoft.com/office/drawing/2014/main" id="{A3771AA7-088F-E049-8321-C8BF37A378DA}"/>
                    </a:ext>
                  </a:extLst>
                </p:cNvPr>
                <p:cNvCxnSpPr/>
                <p:nvPr/>
              </p:nvCxnSpPr>
              <p:spPr>
                <a:xfrm>
                  <a:off x="2502362" y="4156543"/>
                  <a:ext cx="0" cy="395228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>
                  <a:extLst>
                    <a:ext uri="{FF2B5EF4-FFF2-40B4-BE49-F238E27FC236}">
                      <a16:creationId xmlns:a16="http://schemas.microsoft.com/office/drawing/2014/main" id="{B209C8E6-9BE7-334F-A224-484A7C1D4F47}"/>
                    </a:ext>
                  </a:extLst>
                </p:cNvPr>
                <p:cNvCxnSpPr/>
                <p:nvPr/>
              </p:nvCxnSpPr>
              <p:spPr>
                <a:xfrm>
                  <a:off x="2502362" y="4903471"/>
                  <a:ext cx="0" cy="395228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>
                  <a:extLst>
                    <a:ext uri="{FF2B5EF4-FFF2-40B4-BE49-F238E27FC236}">
                      <a16:creationId xmlns:a16="http://schemas.microsoft.com/office/drawing/2014/main" id="{5F3B4462-7424-DE45-888A-46C618A0565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2523092" y="3958929"/>
                  <a:ext cx="0" cy="395228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>
                  <a:extLst>
                    <a:ext uri="{FF2B5EF4-FFF2-40B4-BE49-F238E27FC236}">
                      <a16:creationId xmlns:a16="http://schemas.microsoft.com/office/drawing/2014/main" id="{F5F126B5-ED06-6947-989C-D9A5AD56EC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2502362" y="5081260"/>
                  <a:ext cx="0" cy="395228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9487DBB-F3B0-3046-A118-3DEAADA523A5}"/>
                </a:ext>
              </a:extLst>
            </p:cNvPr>
            <p:cNvCxnSpPr>
              <a:cxnSpLocks/>
            </p:cNvCxnSpPr>
            <p:nvPr/>
          </p:nvCxnSpPr>
          <p:spPr>
            <a:xfrm>
              <a:off x="3687873" y="3284923"/>
              <a:ext cx="2311076" cy="143413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7" name="Group 216">
            <a:extLst>
              <a:ext uri="{FF2B5EF4-FFF2-40B4-BE49-F238E27FC236}">
                <a16:creationId xmlns:a16="http://schemas.microsoft.com/office/drawing/2014/main" id="{1A2E5727-C152-9A43-943D-EA6E14924169}"/>
              </a:ext>
            </a:extLst>
          </p:cNvPr>
          <p:cNvGrpSpPr/>
          <p:nvPr/>
        </p:nvGrpSpPr>
        <p:grpSpPr>
          <a:xfrm>
            <a:off x="6177765" y="2634051"/>
            <a:ext cx="2219598" cy="1652882"/>
            <a:chOff x="8237020" y="2369068"/>
            <a:chExt cx="2959463" cy="2203843"/>
          </a:xfrm>
        </p:grpSpPr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9929AF9E-7C7C-1F42-B7CC-FBD217AEA13E}"/>
                </a:ext>
              </a:extLst>
            </p:cNvPr>
            <p:cNvCxnSpPr/>
            <p:nvPr/>
          </p:nvCxnSpPr>
          <p:spPr>
            <a:xfrm>
              <a:off x="8724814" y="2461464"/>
              <a:ext cx="0" cy="150407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2C9B9457-2097-3F4C-830B-E494B59CC950}"/>
                </a:ext>
              </a:extLst>
            </p:cNvPr>
            <p:cNvCxnSpPr>
              <a:cxnSpLocks/>
            </p:cNvCxnSpPr>
            <p:nvPr/>
          </p:nvCxnSpPr>
          <p:spPr>
            <a:xfrm>
              <a:off x="8724814" y="3976979"/>
              <a:ext cx="2450595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63" name="TextBox 162">
              <a:extLst>
                <a:ext uri="{FF2B5EF4-FFF2-40B4-BE49-F238E27FC236}">
                  <a16:creationId xmlns:a16="http://schemas.microsoft.com/office/drawing/2014/main" id="{A748B81A-1602-AF46-A5EA-FE0174CCE412}"/>
                </a:ext>
              </a:extLst>
            </p:cNvPr>
            <p:cNvSpPr txBox="1"/>
            <p:nvPr/>
          </p:nvSpPr>
          <p:spPr>
            <a:xfrm>
              <a:off x="9635133" y="4234356"/>
              <a:ext cx="966504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Gill Sans MT" panose="020B0502020104020203" pitchFamily="34" charset="77"/>
                  <a:cs typeface="Arial" panose="020B0604020202020204" pitchFamily="34" charset="0"/>
                </a:rPr>
                <a:t>Genotype</a:t>
              </a:r>
              <a:endParaRPr lang="en-US" dirty="0">
                <a:latin typeface="Gill Sans MT" panose="020B0502020104020203" pitchFamily="34" charset="77"/>
                <a:cs typeface="Arial" panose="020B0604020202020204" pitchFamily="34" charset="0"/>
              </a:endParaRPr>
            </a:p>
          </p:txBody>
        </p:sp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id="{D1B7082A-34FF-7F4E-8141-4C09458D2C09}"/>
                </a:ext>
              </a:extLst>
            </p:cNvPr>
            <p:cNvSpPr txBox="1"/>
            <p:nvPr/>
          </p:nvSpPr>
          <p:spPr>
            <a:xfrm rot="16200000">
              <a:off x="7898466" y="2983119"/>
              <a:ext cx="1015663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Gill Sans MT" panose="020B0502020104020203" pitchFamily="34" charset="77"/>
                  <a:cs typeface="Arial" panose="020B0604020202020204" pitchFamily="34" charset="0"/>
                </a:rPr>
                <a:t>Phenotype</a:t>
              </a:r>
            </a:p>
          </p:txBody>
        </p:sp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B8A6F21C-4344-CF4B-9893-55F698E8C32A}"/>
                </a:ext>
              </a:extLst>
            </p:cNvPr>
            <p:cNvSpPr txBox="1"/>
            <p:nvPr/>
          </p:nvSpPr>
          <p:spPr>
            <a:xfrm>
              <a:off x="8940247" y="4029702"/>
              <a:ext cx="59888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50" dirty="0">
                  <a:latin typeface="Gill Sans MT" panose="020B0502020104020203" pitchFamily="34" charset="77"/>
                </a:rPr>
                <a:t>0 (AA)</a:t>
              </a:r>
            </a:p>
          </p:txBody>
        </p:sp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id="{E218C51F-F839-4148-87DC-3CE6FB29DFD4}"/>
                </a:ext>
              </a:extLst>
            </p:cNvPr>
            <p:cNvSpPr txBox="1"/>
            <p:nvPr/>
          </p:nvSpPr>
          <p:spPr>
            <a:xfrm>
              <a:off x="9721425" y="4040515"/>
              <a:ext cx="6074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50" dirty="0">
                  <a:latin typeface="Gill Sans MT" panose="020B0502020104020203" pitchFamily="34" charset="77"/>
                </a:rPr>
                <a:t>1 (AG)</a:t>
              </a:r>
            </a:p>
          </p:txBody>
        </p:sp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9BFB9BD6-AA75-DF42-95B6-AE2C617156F8}"/>
                </a:ext>
              </a:extLst>
            </p:cNvPr>
            <p:cNvSpPr txBox="1"/>
            <p:nvPr/>
          </p:nvSpPr>
          <p:spPr>
            <a:xfrm>
              <a:off x="10580502" y="4040515"/>
              <a:ext cx="61598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50" dirty="0">
                  <a:latin typeface="Gill Sans MT" panose="020B0502020104020203" pitchFamily="34" charset="77"/>
                </a:rPr>
                <a:t>2 (GG)</a:t>
              </a:r>
            </a:p>
          </p:txBody>
        </p:sp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AC910239-EFFF-494C-8831-2DC228E8166B}"/>
                </a:ext>
              </a:extLst>
            </p:cNvPr>
            <p:cNvSpPr txBox="1"/>
            <p:nvPr/>
          </p:nvSpPr>
          <p:spPr>
            <a:xfrm>
              <a:off x="8498359" y="3873144"/>
              <a:ext cx="35950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25" dirty="0"/>
                <a:t>-3</a:t>
              </a:r>
            </a:p>
          </p:txBody>
        </p:sp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id="{27C1CB3A-AFEA-9840-B061-0EAF73D50D74}"/>
                </a:ext>
              </a:extLst>
            </p:cNvPr>
            <p:cNvSpPr txBox="1"/>
            <p:nvPr/>
          </p:nvSpPr>
          <p:spPr>
            <a:xfrm>
              <a:off x="8505533" y="2369068"/>
              <a:ext cx="316755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25" dirty="0"/>
                <a:t>3</a:t>
              </a:r>
            </a:p>
          </p:txBody>
        </p:sp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id="{F53B2776-F26D-AC46-8B0A-6E520F2BC91B}"/>
                </a:ext>
              </a:extLst>
            </p:cNvPr>
            <p:cNvSpPr txBox="1"/>
            <p:nvPr/>
          </p:nvSpPr>
          <p:spPr>
            <a:xfrm>
              <a:off x="8536432" y="3121105"/>
              <a:ext cx="316755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25" dirty="0"/>
                <a:t>0</a:t>
              </a:r>
            </a:p>
          </p:txBody>
        </p:sp>
        <p:grpSp>
          <p:nvGrpSpPr>
            <p:cNvPr id="171" name="Group 170">
              <a:extLst>
                <a:ext uri="{FF2B5EF4-FFF2-40B4-BE49-F238E27FC236}">
                  <a16:creationId xmlns:a16="http://schemas.microsoft.com/office/drawing/2014/main" id="{4D1035E3-46B0-B541-B891-FD33D34A7F86}"/>
                </a:ext>
              </a:extLst>
            </p:cNvPr>
            <p:cNvGrpSpPr/>
            <p:nvPr/>
          </p:nvGrpSpPr>
          <p:grpSpPr>
            <a:xfrm>
              <a:off x="8955437" y="2959535"/>
              <a:ext cx="480239" cy="571470"/>
              <a:chOff x="2284006" y="5333763"/>
              <a:chExt cx="545926" cy="649635"/>
            </a:xfrm>
          </p:grpSpPr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27A8FB0F-51FD-CA4C-9560-EF0B8FD4C524}"/>
                  </a:ext>
                </a:extLst>
              </p:cNvPr>
              <p:cNvSpPr/>
              <p:nvPr/>
            </p:nvSpPr>
            <p:spPr>
              <a:xfrm>
                <a:off x="2485542" y="5746256"/>
                <a:ext cx="110434" cy="11052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73" name="Oval 172">
                <a:extLst>
                  <a:ext uri="{FF2B5EF4-FFF2-40B4-BE49-F238E27FC236}">
                    <a16:creationId xmlns:a16="http://schemas.microsoft.com/office/drawing/2014/main" id="{FE963BB8-9162-C740-B5DE-78A78D17B0EA}"/>
                  </a:ext>
                </a:extLst>
              </p:cNvPr>
              <p:cNvSpPr/>
              <p:nvPr/>
            </p:nvSpPr>
            <p:spPr>
              <a:xfrm>
                <a:off x="2485542" y="5584744"/>
                <a:ext cx="110434" cy="11052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BF4D3AA2-3DA1-7A46-A967-75431FBD6315}"/>
                  </a:ext>
                </a:extLst>
              </p:cNvPr>
              <p:cNvSpPr/>
              <p:nvPr/>
            </p:nvSpPr>
            <p:spPr>
              <a:xfrm>
                <a:off x="2632149" y="5690996"/>
                <a:ext cx="110434" cy="11052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75" name="Oval 174">
                <a:extLst>
                  <a:ext uri="{FF2B5EF4-FFF2-40B4-BE49-F238E27FC236}">
                    <a16:creationId xmlns:a16="http://schemas.microsoft.com/office/drawing/2014/main" id="{7B3845F6-4181-394E-ADC2-26E325FC7066}"/>
                  </a:ext>
                </a:extLst>
              </p:cNvPr>
              <p:cNvSpPr/>
              <p:nvPr/>
            </p:nvSpPr>
            <p:spPr>
              <a:xfrm>
                <a:off x="2338934" y="5633961"/>
                <a:ext cx="110434" cy="11052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3D474574-F6CB-624E-AAE5-7110FD30E9DC}"/>
                  </a:ext>
                </a:extLst>
              </p:cNvPr>
              <p:cNvSpPr/>
              <p:nvPr/>
            </p:nvSpPr>
            <p:spPr>
              <a:xfrm>
                <a:off x="2400653" y="5448041"/>
                <a:ext cx="110434" cy="11052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grpSp>
            <p:nvGrpSpPr>
              <p:cNvPr id="177" name="Group 176">
                <a:extLst>
                  <a:ext uri="{FF2B5EF4-FFF2-40B4-BE49-F238E27FC236}">
                    <a16:creationId xmlns:a16="http://schemas.microsoft.com/office/drawing/2014/main" id="{EC8FDD3F-F0CB-424C-897D-3BE714138976}"/>
                  </a:ext>
                </a:extLst>
              </p:cNvPr>
              <p:cNvGrpSpPr/>
              <p:nvPr/>
            </p:nvGrpSpPr>
            <p:grpSpPr>
              <a:xfrm>
                <a:off x="2284006" y="5333763"/>
                <a:ext cx="545926" cy="649635"/>
                <a:chOff x="2068830" y="4156543"/>
                <a:chExt cx="959821" cy="1142156"/>
              </a:xfrm>
            </p:grpSpPr>
            <p:sp>
              <p:nvSpPr>
                <p:cNvPr id="178" name="Rectangle 177">
                  <a:extLst>
                    <a:ext uri="{FF2B5EF4-FFF2-40B4-BE49-F238E27FC236}">
                      <a16:creationId xmlns:a16="http://schemas.microsoft.com/office/drawing/2014/main" id="{34CFDBEC-734A-7842-8BDB-B9864A29EA8D}"/>
                    </a:ext>
                  </a:extLst>
                </p:cNvPr>
                <p:cNvSpPr/>
                <p:nvPr/>
              </p:nvSpPr>
              <p:spPr>
                <a:xfrm>
                  <a:off x="2068830" y="4551771"/>
                  <a:ext cx="959821" cy="351700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cxnSp>
              <p:nvCxnSpPr>
                <p:cNvPr id="179" name="Straight Connector 178">
                  <a:extLst>
                    <a:ext uri="{FF2B5EF4-FFF2-40B4-BE49-F238E27FC236}">
                      <a16:creationId xmlns:a16="http://schemas.microsoft.com/office/drawing/2014/main" id="{0F95D22D-DF0A-B545-BF7B-E8A16DB863AB}"/>
                    </a:ext>
                  </a:extLst>
                </p:cNvPr>
                <p:cNvCxnSpPr/>
                <p:nvPr/>
              </p:nvCxnSpPr>
              <p:spPr>
                <a:xfrm>
                  <a:off x="2502362" y="4156543"/>
                  <a:ext cx="0" cy="39522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0" name="Straight Connector 179">
                  <a:extLst>
                    <a:ext uri="{FF2B5EF4-FFF2-40B4-BE49-F238E27FC236}">
                      <a16:creationId xmlns:a16="http://schemas.microsoft.com/office/drawing/2014/main" id="{FE92B971-FD53-2E4F-A0D5-3663C3898222}"/>
                    </a:ext>
                  </a:extLst>
                </p:cNvPr>
                <p:cNvCxnSpPr/>
                <p:nvPr/>
              </p:nvCxnSpPr>
              <p:spPr>
                <a:xfrm>
                  <a:off x="2502362" y="4903471"/>
                  <a:ext cx="0" cy="39522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1" name="Straight Connector 180">
                  <a:extLst>
                    <a:ext uri="{FF2B5EF4-FFF2-40B4-BE49-F238E27FC236}">
                      <a16:creationId xmlns:a16="http://schemas.microsoft.com/office/drawing/2014/main" id="{A77B6411-3F7F-F74C-9F08-AB9A305B5AC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2523092" y="3958929"/>
                  <a:ext cx="0" cy="39522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2" name="Straight Connector 181">
                  <a:extLst>
                    <a:ext uri="{FF2B5EF4-FFF2-40B4-BE49-F238E27FC236}">
                      <a16:creationId xmlns:a16="http://schemas.microsoft.com/office/drawing/2014/main" id="{8FDE982A-095E-4F47-ADE2-AF83E998F8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2502362" y="5081260"/>
                  <a:ext cx="0" cy="39522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83" name="Group 182">
              <a:extLst>
                <a:ext uri="{FF2B5EF4-FFF2-40B4-BE49-F238E27FC236}">
                  <a16:creationId xmlns:a16="http://schemas.microsoft.com/office/drawing/2014/main" id="{5D7BE08B-653F-634C-827B-265962B034F0}"/>
                </a:ext>
              </a:extLst>
            </p:cNvPr>
            <p:cNvGrpSpPr/>
            <p:nvPr/>
          </p:nvGrpSpPr>
          <p:grpSpPr>
            <a:xfrm>
              <a:off x="9689507" y="2943194"/>
              <a:ext cx="480239" cy="571470"/>
              <a:chOff x="3578511" y="4782735"/>
              <a:chExt cx="545926" cy="649635"/>
            </a:xfrm>
          </p:grpSpPr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C8CAA10A-CF14-F646-BB23-F43CE48957A7}"/>
                  </a:ext>
                </a:extLst>
              </p:cNvPr>
              <p:cNvSpPr/>
              <p:nvPr/>
            </p:nvSpPr>
            <p:spPr>
              <a:xfrm>
                <a:off x="3633897" y="5133285"/>
                <a:ext cx="110434" cy="110520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85" name="Oval 184">
                <a:extLst>
                  <a:ext uri="{FF2B5EF4-FFF2-40B4-BE49-F238E27FC236}">
                    <a16:creationId xmlns:a16="http://schemas.microsoft.com/office/drawing/2014/main" id="{DD9CA1DB-E617-C449-B328-D459B8FE677B}"/>
                  </a:ext>
                </a:extLst>
              </p:cNvPr>
              <p:cNvSpPr/>
              <p:nvPr/>
            </p:nvSpPr>
            <p:spPr>
              <a:xfrm>
                <a:off x="3712358" y="4960384"/>
                <a:ext cx="110434" cy="110520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0D136400-0EC1-DE47-BBDA-9CA51D54F29F}"/>
                  </a:ext>
                </a:extLst>
              </p:cNvPr>
              <p:cNvSpPr/>
              <p:nvPr/>
            </p:nvSpPr>
            <p:spPr>
              <a:xfrm>
                <a:off x="3765218" y="5248560"/>
                <a:ext cx="110434" cy="110520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87" name="Oval 186">
                <a:extLst>
                  <a:ext uri="{FF2B5EF4-FFF2-40B4-BE49-F238E27FC236}">
                    <a16:creationId xmlns:a16="http://schemas.microsoft.com/office/drawing/2014/main" id="{1C4C5B64-C5CF-7E45-B7E9-2137C814C151}"/>
                  </a:ext>
                </a:extLst>
              </p:cNvPr>
              <p:cNvSpPr/>
              <p:nvPr/>
            </p:nvSpPr>
            <p:spPr>
              <a:xfrm>
                <a:off x="3851475" y="5095990"/>
                <a:ext cx="110434" cy="110520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88" name="Oval 187">
                <a:extLst>
                  <a:ext uri="{FF2B5EF4-FFF2-40B4-BE49-F238E27FC236}">
                    <a16:creationId xmlns:a16="http://schemas.microsoft.com/office/drawing/2014/main" id="{BD9B5442-9AD7-634C-A976-36DD334E4675}"/>
                  </a:ext>
                </a:extLst>
              </p:cNvPr>
              <p:cNvSpPr/>
              <p:nvPr/>
            </p:nvSpPr>
            <p:spPr>
              <a:xfrm>
                <a:off x="3864640" y="4871193"/>
                <a:ext cx="110434" cy="110520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grpSp>
            <p:nvGrpSpPr>
              <p:cNvPr id="189" name="Group 188">
                <a:extLst>
                  <a:ext uri="{FF2B5EF4-FFF2-40B4-BE49-F238E27FC236}">
                    <a16:creationId xmlns:a16="http://schemas.microsoft.com/office/drawing/2014/main" id="{93DB4152-B2F9-B04F-968A-2EFFFCA38867}"/>
                  </a:ext>
                </a:extLst>
              </p:cNvPr>
              <p:cNvGrpSpPr/>
              <p:nvPr/>
            </p:nvGrpSpPr>
            <p:grpSpPr>
              <a:xfrm>
                <a:off x="3578511" y="4782735"/>
                <a:ext cx="545926" cy="649635"/>
                <a:chOff x="2068830" y="4156543"/>
                <a:chExt cx="959821" cy="1142156"/>
              </a:xfrm>
            </p:grpSpPr>
            <p:sp>
              <p:nvSpPr>
                <p:cNvPr id="190" name="Rectangle 189">
                  <a:extLst>
                    <a:ext uri="{FF2B5EF4-FFF2-40B4-BE49-F238E27FC236}">
                      <a16:creationId xmlns:a16="http://schemas.microsoft.com/office/drawing/2014/main" id="{8F68D95E-9115-5549-B53D-85DCFEF10D74}"/>
                    </a:ext>
                  </a:extLst>
                </p:cNvPr>
                <p:cNvSpPr/>
                <p:nvPr/>
              </p:nvSpPr>
              <p:spPr>
                <a:xfrm>
                  <a:off x="2068830" y="4551771"/>
                  <a:ext cx="959821" cy="351700"/>
                </a:xfrm>
                <a:prstGeom prst="rect">
                  <a:avLst/>
                </a:prstGeom>
                <a:noFill/>
                <a:ln w="28575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cxnSp>
              <p:nvCxnSpPr>
                <p:cNvPr id="191" name="Straight Connector 190">
                  <a:extLst>
                    <a:ext uri="{FF2B5EF4-FFF2-40B4-BE49-F238E27FC236}">
                      <a16:creationId xmlns:a16="http://schemas.microsoft.com/office/drawing/2014/main" id="{1E8386C1-5C07-B140-A7A5-01254F8E8852}"/>
                    </a:ext>
                  </a:extLst>
                </p:cNvPr>
                <p:cNvCxnSpPr/>
                <p:nvPr/>
              </p:nvCxnSpPr>
              <p:spPr>
                <a:xfrm>
                  <a:off x="2502362" y="4156543"/>
                  <a:ext cx="0" cy="395228"/>
                </a:xfrm>
                <a:prstGeom prst="line">
                  <a:avLst/>
                </a:prstGeom>
                <a:ln w="28575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Straight Connector 191">
                  <a:extLst>
                    <a:ext uri="{FF2B5EF4-FFF2-40B4-BE49-F238E27FC236}">
                      <a16:creationId xmlns:a16="http://schemas.microsoft.com/office/drawing/2014/main" id="{D6EDCCF1-72F4-0A45-95F2-A611642C4CF4}"/>
                    </a:ext>
                  </a:extLst>
                </p:cNvPr>
                <p:cNvCxnSpPr/>
                <p:nvPr/>
              </p:nvCxnSpPr>
              <p:spPr>
                <a:xfrm>
                  <a:off x="2502362" y="4903471"/>
                  <a:ext cx="0" cy="395228"/>
                </a:xfrm>
                <a:prstGeom prst="line">
                  <a:avLst/>
                </a:prstGeom>
                <a:ln w="28575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3" name="Straight Connector 192">
                  <a:extLst>
                    <a:ext uri="{FF2B5EF4-FFF2-40B4-BE49-F238E27FC236}">
                      <a16:creationId xmlns:a16="http://schemas.microsoft.com/office/drawing/2014/main" id="{F55C54DD-A6C7-FA46-A1DB-D41A91EFEB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2523092" y="3958929"/>
                  <a:ext cx="0" cy="395228"/>
                </a:xfrm>
                <a:prstGeom prst="line">
                  <a:avLst/>
                </a:prstGeom>
                <a:ln w="28575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Straight Connector 193">
                  <a:extLst>
                    <a:ext uri="{FF2B5EF4-FFF2-40B4-BE49-F238E27FC236}">
                      <a16:creationId xmlns:a16="http://schemas.microsoft.com/office/drawing/2014/main" id="{02E53670-5272-3E4E-8C34-5F56FDAA332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2502362" y="5081260"/>
                  <a:ext cx="0" cy="395228"/>
                </a:xfrm>
                <a:prstGeom prst="line">
                  <a:avLst/>
                </a:prstGeom>
                <a:ln w="28575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95" name="Group 194">
              <a:extLst>
                <a:ext uri="{FF2B5EF4-FFF2-40B4-BE49-F238E27FC236}">
                  <a16:creationId xmlns:a16="http://schemas.microsoft.com/office/drawing/2014/main" id="{72D1D22F-BFD0-804E-A0CF-617F3F66E0EB}"/>
                </a:ext>
              </a:extLst>
            </p:cNvPr>
            <p:cNvGrpSpPr/>
            <p:nvPr/>
          </p:nvGrpSpPr>
          <p:grpSpPr>
            <a:xfrm>
              <a:off x="10509617" y="2854000"/>
              <a:ext cx="480239" cy="571470"/>
              <a:chOff x="4928315" y="4275688"/>
              <a:chExt cx="545926" cy="649635"/>
            </a:xfrm>
          </p:grpSpPr>
          <p:sp>
            <p:nvSpPr>
              <p:cNvPr id="196" name="Oval 195">
                <a:extLst>
                  <a:ext uri="{FF2B5EF4-FFF2-40B4-BE49-F238E27FC236}">
                    <a16:creationId xmlns:a16="http://schemas.microsoft.com/office/drawing/2014/main" id="{D48FA0DC-FA10-9D48-BDAD-58C20796DE2F}"/>
                  </a:ext>
                </a:extLst>
              </p:cNvPr>
              <p:cNvSpPr/>
              <p:nvPr/>
            </p:nvSpPr>
            <p:spPr>
              <a:xfrm>
                <a:off x="4970535" y="4576562"/>
                <a:ext cx="110434" cy="11052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6F3B6A45-B435-314A-8692-48C445C5C957}"/>
                  </a:ext>
                </a:extLst>
              </p:cNvPr>
              <p:cNvSpPr/>
              <p:nvPr/>
            </p:nvSpPr>
            <p:spPr>
              <a:xfrm>
                <a:off x="5048996" y="4403661"/>
                <a:ext cx="110434" cy="11052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98" name="Oval 197">
                <a:extLst>
                  <a:ext uri="{FF2B5EF4-FFF2-40B4-BE49-F238E27FC236}">
                    <a16:creationId xmlns:a16="http://schemas.microsoft.com/office/drawing/2014/main" id="{253C27F1-0B41-0147-A516-08984BECC803}"/>
                  </a:ext>
                </a:extLst>
              </p:cNvPr>
              <p:cNvSpPr/>
              <p:nvPr/>
            </p:nvSpPr>
            <p:spPr>
              <a:xfrm>
                <a:off x="5101856" y="4691837"/>
                <a:ext cx="110434" cy="11052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99" name="Oval 198">
                <a:extLst>
                  <a:ext uri="{FF2B5EF4-FFF2-40B4-BE49-F238E27FC236}">
                    <a16:creationId xmlns:a16="http://schemas.microsoft.com/office/drawing/2014/main" id="{8A75DE08-527F-A24D-BD4E-DE80927C9B89}"/>
                  </a:ext>
                </a:extLst>
              </p:cNvPr>
              <p:cNvSpPr/>
              <p:nvPr/>
            </p:nvSpPr>
            <p:spPr>
              <a:xfrm>
                <a:off x="5188113" y="4539267"/>
                <a:ext cx="110434" cy="11052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00" name="Oval 199">
                <a:extLst>
                  <a:ext uri="{FF2B5EF4-FFF2-40B4-BE49-F238E27FC236}">
                    <a16:creationId xmlns:a16="http://schemas.microsoft.com/office/drawing/2014/main" id="{97A6081B-3A3C-2B42-A8D7-5FC1E8267A5B}"/>
                  </a:ext>
                </a:extLst>
              </p:cNvPr>
              <p:cNvSpPr/>
              <p:nvPr/>
            </p:nvSpPr>
            <p:spPr>
              <a:xfrm>
                <a:off x="5201278" y="4314470"/>
                <a:ext cx="110434" cy="11052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grpSp>
            <p:nvGrpSpPr>
              <p:cNvPr id="201" name="Group 200">
                <a:extLst>
                  <a:ext uri="{FF2B5EF4-FFF2-40B4-BE49-F238E27FC236}">
                    <a16:creationId xmlns:a16="http://schemas.microsoft.com/office/drawing/2014/main" id="{A59306C4-1635-1A47-AA56-88E07808D1C1}"/>
                  </a:ext>
                </a:extLst>
              </p:cNvPr>
              <p:cNvGrpSpPr/>
              <p:nvPr/>
            </p:nvGrpSpPr>
            <p:grpSpPr>
              <a:xfrm>
                <a:off x="4928315" y="4275688"/>
                <a:ext cx="545926" cy="649635"/>
                <a:chOff x="2068830" y="4156543"/>
                <a:chExt cx="959821" cy="1142156"/>
              </a:xfrm>
            </p:grpSpPr>
            <p:sp>
              <p:nvSpPr>
                <p:cNvPr id="202" name="Rectangle 201">
                  <a:extLst>
                    <a:ext uri="{FF2B5EF4-FFF2-40B4-BE49-F238E27FC236}">
                      <a16:creationId xmlns:a16="http://schemas.microsoft.com/office/drawing/2014/main" id="{3440C985-C1CE-BA4D-80B4-EC92C6E7EFA3}"/>
                    </a:ext>
                  </a:extLst>
                </p:cNvPr>
                <p:cNvSpPr/>
                <p:nvPr/>
              </p:nvSpPr>
              <p:spPr>
                <a:xfrm>
                  <a:off x="2068830" y="4551771"/>
                  <a:ext cx="959821" cy="351700"/>
                </a:xfrm>
                <a:prstGeom prst="rect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cxnSp>
              <p:nvCxnSpPr>
                <p:cNvPr id="203" name="Straight Connector 202">
                  <a:extLst>
                    <a:ext uri="{FF2B5EF4-FFF2-40B4-BE49-F238E27FC236}">
                      <a16:creationId xmlns:a16="http://schemas.microsoft.com/office/drawing/2014/main" id="{7BBE95B0-CB63-0749-AA49-201E73402821}"/>
                    </a:ext>
                  </a:extLst>
                </p:cNvPr>
                <p:cNvCxnSpPr/>
                <p:nvPr/>
              </p:nvCxnSpPr>
              <p:spPr>
                <a:xfrm>
                  <a:off x="2502362" y="4156543"/>
                  <a:ext cx="0" cy="395228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4" name="Straight Connector 203">
                  <a:extLst>
                    <a:ext uri="{FF2B5EF4-FFF2-40B4-BE49-F238E27FC236}">
                      <a16:creationId xmlns:a16="http://schemas.microsoft.com/office/drawing/2014/main" id="{515CF86E-FC40-6D49-8CAF-B62E6F3B7CE7}"/>
                    </a:ext>
                  </a:extLst>
                </p:cNvPr>
                <p:cNvCxnSpPr/>
                <p:nvPr/>
              </p:nvCxnSpPr>
              <p:spPr>
                <a:xfrm>
                  <a:off x="2502362" y="4903471"/>
                  <a:ext cx="0" cy="395228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5" name="Straight Connector 204">
                  <a:extLst>
                    <a:ext uri="{FF2B5EF4-FFF2-40B4-BE49-F238E27FC236}">
                      <a16:creationId xmlns:a16="http://schemas.microsoft.com/office/drawing/2014/main" id="{59C2D8CA-6460-8F4A-AC30-3D7C27142D8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2523092" y="3958929"/>
                  <a:ext cx="0" cy="395228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Straight Connector 205">
                  <a:extLst>
                    <a:ext uri="{FF2B5EF4-FFF2-40B4-BE49-F238E27FC236}">
                      <a16:creationId xmlns:a16="http://schemas.microsoft.com/office/drawing/2014/main" id="{8868A45C-8585-E94F-A836-55323BC0D55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2502362" y="5081260"/>
                  <a:ext cx="0" cy="395228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207" name="Straight Connector 206">
              <a:extLst>
                <a:ext uri="{FF2B5EF4-FFF2-40B4-BE49-F238E27FC236}">
                  <a16:creationId xmlns:a16="http://schemas.microsoft.com/office/drawing/2014/main" id="{8DC0BC55-B4E4-4546-B8E3-186342412C2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22662" y="3235808"/>
              <a:ext cx="2311075" cy="66418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0" name="Rectangle 209">
            <a:extLst>
              <a:ext uri="{FF2B5EF4-FFF2-40B4-BE49-F238E27FC236}">
                <a16:creationId xmlns:a16="http://schemas.microsoft.com/office/drawing/2014/main" id="{9CCA33EB-7598-5840-822B-F5A0E78480BB}"/>
              </a:ext>
            </a:extLst>
          </p:cNvPr>
          <p:cNvSpPr/>
          <p:nvPr/>
        </p:nvSpPr>
        <p:spPr>
          <a:xfrm>
            <a:off x="1044229" y="4539065"/>
            <a:ext cx="819455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/>
              <a:t>|</a:t>
            </a:r>
            <a:r>
              <a:rPr lang="el-GR" sz="1350" dirty="0"/>
              <a:t>β</a:t>
            </a:r>
            <a:r>
              <a:rPr lang="en-US" sz="1350" dirty="0"/>
              <a:t>| = 0.1</a:t>
            </a:r>
          </a:p>
        </p:txBody>
      </p:sp>
      <p:sp>
        <p:nvSpPr>
          <p:cNvPr id="211" name="Rectangle 210">
            <a:extLst>
              <a:ext uri="{FF2B5EF4-FFF2-40B4-BE49-F238E27FC236}">
                <a16:creationId xmlns:a16="http://schemas.microsoft.com/office/drawing/2014/main" id="{F0173739-838B-904C-894B-4FFBFEE71DB8}"/>
              </a:ext>
            </a:extLst>
          </p:cNvPr>
          <p:cNvSpPr/>
          <p:nvPr/>
        </p:nvSpPr>
        <p:spPr>
          <a:xfrm>
            <a:off x="3264027" y="4539065"/>
            <a:ext cx="90762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/>
              <a:t>|</a:t>
            </a:r>
            <a:r>
              <a:rPr lang="el-GR" sz="1350" dirty="0"/>
              <a:t>β</a:t>
            </a:r>
            <a:r>
              <a:rPr lang="en-US" sz="1350" dirty="0"/>
              <a:t>| = 0.05</a:t>
            </a:r>
          </a:p>
        </p:txBody>
      </p:sp>
      <p:sp>
        <p:nvSpPr>
          <p:cNvPr id="212" name="Rectangle 211">
            <a:extLst>
              <a:ext uri="{FF2B5EF4-FFF2-40B4-BE49-F238E27FC236}">
                <a16:creationId xmlns:a16="http://schemas.microsoft.com/office/drawing/2014/main" id="{9DFDFEA9-865A-F14A-BF9B-109532AB6354}"/>
              </a:ext>
            </a:extLst>
          </p:cNvPr>
          <p:cNvSpPr/>
          <p:nvPr/>
        </p:nvSpPr>
        <p:spPr>
          <a:xfrm>
            <a:off x="7178921" y="4539065"/>
            <a:ext cx="90762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/>
              <a:t>|</a:t>
            </a:r>
            <a:r>
              <a:rPr lang="el-GR" sz="1350" dirty="0"/>
              <a:t>β</a:t>
            </a:r>
            <a:r>
              <a:rPr lang="en-US" sz="1350" dirty="0"/>
              <a:t>| = 0.02</a:t>
            </a:r>
          </a:p>
        </p:txBody>
      </p:sp>
      <p:sp>
        <p:nvSpPr>
          <p:cNvPr id="213" name="TextBox 212">
            <a:extLst>
              <a:ext uri="{FF2B5EF4-FFF2-40B4-BE49-F238E27FC236}">
                <a16:creationId xmlns:a16="http://schemas.microsoft.com/office/drawing/2014/main" id="{B67B66D8-F71A-054D-B16C-5B1EF5DE5D76}"/>
              </a:ext>
            </a:extLst>
          </p:cNvPr>
          <p:cNvSpPr txBox="1"/>
          <p:nvPr/>
        </p:nvSpPr>
        <p:spPr>
          <a:xfrm>
            <a:off x="5057972" y="4136307"/>
            <a:ext cx="660758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50" dirty="0"/>
              <a:t> …</a:t>
            </a:r>
          </a:p>
        </p:txBody>
      </p:sp>
      <p:sp>
        <p:nvSpPr>
          <p:cNvPr id="214" name="Rectangle 213">
            <a:extLst>
              <a:ext uri="{FF2B5EF4-FFF2-40B4-BE49-F238E27FC236}">
                <a16:creationId xmlns:a16="http://schemas.microsoft.com/office/drawing/2014/main" id="{E34417F5-6516-7C40-B30D-68382303CB63}"/>
              </a:ext>
            </a:extLst>
          </p:cNvPr>
          <p:cNvSpPr/>
          <p:nvPr/>
        </p:nvSpPr>
        <p:spPr>
          <a:xfrm>
            <a:off x="882801" y="4482555"/>
            <a:ext cx="7419775" cy="34624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D58F4128-3B93-9C4A-995E-1DEEC45C3719}"/>
              </a:ext>
            </a:extLst>
          </p:cNvPr>
          <p:cNvSpPr txBox="1"/>
          <p:nvPr/>
        </p:nvSpPr>
        <p:spPr>
          <a:xfrm>
            <a:off x="2103008" y="4894771"/>
            <a:ext cx="434968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Gill Sans MT" panose="020B0502020104020203" pitchFamily="34" charset="77"/>
              </a:rPr>
              <a:t>This is the null distribution!</a:t>
            </a:r>
          </a:p>
        </p:txBody>
      </p:sp>
      <p:sp>
        <p:nvSpPr>
          <p:cNvPr id="218" name="Rectangle 217">
            <a:extLst>
              <a:ext uri="{FF2B5EF4-FFF2-40B4-BE49-F238E27FC236}">
                <a16:creationId xmlns:a16="http://schemas.microsoft.com/office/drawing/2014/main" id="{A396EC40-7AE1-2942-B5D7-7A42BF9B0E5A}"/>
              </a:ext>
            </a:extLst>
          </p:cNvPr>
          <p:cNvSpPr/>
          <p:nvPr/>
        </p:nvSpPr>
        <p:spPr>
          <a:xfrm>
            <a:off x="4286537" y="1891963"/>
            <a:ext cx="2656496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>
                <a:latin typeface="Gill Sans MT" panose="020B0502020104020203" pitchFamily="34" charset="77"/>
              </a:rPr>
              <a:t>Phenotype ~ </a:t>
            </a:r>
            <a:r>
              <a:rPr lang="el-GR" sz="1350" dirty="0"/>
              <a:t>β </a:t>
            </a:r>
            <a:r>
              <a:rPr lang="en-US" sz="1350" dirty="0"/>
              <a:t>*</a:t>
            </a:r>
            <a:r>
              <a:rPr lang="en-US" sz="1350" dirty="0">
                <a:latin typeface="Gill Sans MT" panose="020B0502020104020203" pitchFamily="34" charset="77"/>
              </a:rPr>
              <a:t>Genotype + Noise</a:t>
            </a:r>
          </a:p>
        </p:txBody>
      </p:sp>
      <p:sp>
        <p:nvSpPr>
          <p:cNvPr id="219" name="TextBox 218">
            <a:extLst>
              <a:ext uri="{FF2B5EF4-FFF2-40B4-BE49-F238E27FC236}">
                <a16:creationId xmlns:a16="http://schemas.microsoft.com/office/drawing/2014/main" id="{ED35B8AB-F3AD-884D-9CF4-923A6BC389AC}"/>
              </a:ext>
            </a:extLst>
          </p:cNvPr>
          <p:cNvSpPr txBox="1"/>
          <p:nvPr/>
        </p:nvSpPr>
        <p:spPr>
          <a:xfrm rot="5400000">
            <a:off x="5089584" y="1992825"/>
            <a:ext cx="8037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X</a:t>
            </a:r>
          </a:p>
        </p:txBody>
      </p:sp>
      <p:cxnSp>
        <p:nvCxnSpPr>
          <p:cNvPr id="208" name="Straight Connector 207">
            <a:extLst>
              <a:ext uri="{FF2B5EF4-FFF2-40B4-BE49-F238E27FC236}">
                <a16:creationId xmlns:a16="http://schemas.microsoft.com/office/drawing/2014/main" id="{618061B1-93D3-394E-A39A-213038E74E9A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9" name="Rectangle 208">
            <a:extLst>
              <a:ext uri="{FF2B5EF4-FFF2-40B4-BE49-F238E27FC236}">
                <a16:creationId xmlns:a16="http://schemas.microsoft.com/office/drawing/2014/main" id="{C905E1ED-3BDB-344F-99A8-16AFE395C706}"/>
              </a:ext>
            </a:extLst>
          </p:cNvPr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"/>
                <a:cs typeface="Gill Sans"/>
              </a:rPr>
              <a:t>Simulating a null distribution - example</a:t>
            </a:r>
            <a:endParaRPr lang="en-US" sz="2400" b="1" i="0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197123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" grpId="0"/>
      <p:bldP spid="211" grpId="0"/>
      <p:bldP spid="212" grpId="0"/>
      <p:bldP spid="213" grpId="0"/>
      <p:bldP spid="214" grpId="0" animBg="1"/>
      <p:bldP spid="2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85957D-EDB7-564A-9656-C5B7AA5AFC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670" y="2836735"/>
            <a:ext cx="4143375" cy="278317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4E548B0-6538-1347-903E-085ED64B1C27}"/>
              </a:ext>
            </a:extLst>
          </p:cNvPr>
          <p:cNvSpPr/>
          <p:nvPr/>
        </p:nvSpPr>
        <p:spPr>
          <a:xfrm>
            <a:off x="516163" y="2152481"/>
            <a:ext cx="819455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/>
              <a:t>|</a:t>
            </a:r>
            <a:r>
              <a:rPr lang="el-GR" sz="1350" dirty="0"/>
              <a:t>β</a:t>
            </a:r>
            <a:r>
              <a:rPr lang="en-US" sz="1350" dirty="0"/>
              <a:t>| = 0.1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4F2FBE-B7DC-6245-A4EA-4BF8ED525494}"/>
              </a:ext>
            </a:extLst>
          </p:cNvPr>
          <p:cNvSpPr/>
          <p:nvPr/>
        </p:nvSpPr>
        <p:spPr>
          <a:xfrm>
            <a:off x="2735961" y="2152481"/>
            <a:ext cx="90762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/>
              <a:t>|</a:t>
            </a:r>
            <a:r>
              <a:rPr lang="el-GR" sz="1350" dirty="0"/>
              <a:t>β</a:t>
            </a:r>
            <a:r>
              <a:rPr lang="en-US" sz="1350" dirty="0"/>
              <a:t>| = 0.05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6E98420-A8FE-094E-9D30-45FCE376A19B}"/>
              </a:ext>
            </a:extLst>
          </p:cNvPr>
          <p:cNvSpPr/>
          <p:nvPr/>
        </p:nvSpPr>
        <p:spPr>
          <a:xfrm>
            <a:off x="6650855" y="2152481"/>
            <a:ext cx="90762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/>
              <a:t>|</a:t>
            </a:r>
            <a:r>
              <a:rPr lang="el-GR" sz="1350" dirty="0"/>
              <a:t>β</a:t>
            </a:r>
            <a:r>
              <a:rPr lang="en-US" sz="1350" dirty="0"/>
              <a:t>| = 0.02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4553BE-D640-154B-990E-A0AAFEC908D0}"/>
              </a:ext>
            </a:extLst>
          </p:cNvPr>
          <p:cNvSpPr txBox="1"/>
          <p:nvPr/>
        </p:nvSpPr>
        <p:spPr>
          <a:xfrm>
            <a:off x="4529906" y="1749723"/>
            <a:ext cx="660758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50" dirty="0"/>
              <a:t> 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8B57A4-4E5A-9742-B4B9-89091D96BAF9}"/>
              </a:ext>
            </a:extLst>
          </p:cNvPr>
          <p:cNvSpPr txBox="1"/>
          <p:nvPr/>
        </p:nvSpPr>
        <p:spPr>
          <a:xfrm>
            <a:off x="99058" y="1760348"/>
            <a:ext cx="143500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null_dist</a:t>
            </a:r>
            <a: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</a:p>
        </p:txBody>
      </p:sp>
      <p:sp>
        <p:nvSpPr>
          <p:cNvPr id="12" name="Left Bracket 11">
            <a:extLst>
              <a:ext uri="{FF2B5EF4-FFF2-40B4-BE49-F238E27FC236}">
                <a16:creationId xmlns:a16="http://schemas.microsoft.com/office/drawing/2014/main" id="{D8C57C6A-DB71-3646-87D9-517A7C690EB8}"/>
              </a:ext>
            </a:extLst>
          </p:cNvPr>
          <p:cNvSpPr/>
          <p:nvPr/>
        </p:nvSpPr>
        <p:spPr>
          <a:xfrm>
            <a:off x="516162" y="2055595"/>
            <a:ext cx="176496" cy="475779"/>
          </a:xfrm>
          <a:prstGeom prst="leftBracke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Left Bracket 12">
            <a:extLst>
              <a:ext uri="{FF2B5EF4-FFF2-40B4-BE49-F238E27FC236}">
                <a16:creationId xmlns:a16="http://schemas.microsoft.com/office/drawing/2014/main" id="{CD33768B-C243-2F42-8E54-BD4717BA823C}"/>
              </a:ext>
            </a:extLst>
          </p:cNvPr>
          <p:cNvSpPr/>
          <p:nvPr/>
        </p:nvSpPr>
        <p:spPr>
          <a:xfrm flipH="1">
            <a:off x="7366884" y="2053091"/>
            <a:ext cx="176496" cy="475779"/>
          </a:xfrm>
          <a:prstGeom prst="leftBracke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312502-0BA7-F64B-963D-DB499F31F6C5}"/>
              </a:ext>
            </a:extLst>
          </p:cNvPr>
          <p:cNvSpPr txBox="1"/>
          <p:nvPr/>
        </p:nvSpPr>
        <p:spPr>
          <a:xfrm>
            <a:off x="99058" y="2588963"/>
            <a:ext cx="206017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ax.hist</a:t>
            </a:r>
            <a: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35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null_dist</a:t>
            </a:r>
            <a: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B99603A-3312-5D4B-91EF-9DB1A339C8FE}"/>
              </a:ext>
            </a:extLst>
          </p:cNvPr>
          <p:cNvGrpSpPr/>
          <p:nvPr/>
        </p:nvGrpSpPr>
        <p:grpSpPr>
          <a:xfrm>
            <a:off x="4978295" y="2954858"/>
            <a:ext cx="4057199" cy="2412829"/>
            <a:chOff x="700599" y="2136427"/>
            <a:chExt cx="7420821" cy="4413186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3CE766D-EAD5-2D43-AED4-05D4A06A54D8}"/>
                </a:ext>
              </a:extLst>
            </p:cNvPr>
            <p:cNvCxnSpPr/>
            <p:nvPr/>
          </p:nvCxnSpPr>
          <p:spPr>
            <a:xfrm>
              <a:off x="1611630" y="2423160"/>
              <a:ext cx="0" cy="300609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BA8B9EC-F4B2-E64B-A8C5-8DAB0297E4CC}"/>
                </a:ext>
              </a:extLst>
            </p:cNvPr>
            <p:cNvCxnSpPr/>
            <p:nvPr/>
          </p:nvCxnSpPr>
          <p:spPr>
            <a:xfrm>
              <a:off x="1611630" y="5452110"/>
              <a:ext cx="621792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0A34440-4CF7-F942-82D6-890C4DE63D35}"/>
                </a:ext>
              </a:extLst>
            </p:cNvPr>
            <p:cNvSpPr txBox="1"/>
            <p:nvPr/>
          </p:nvSpPr>
          <p:spPr>
            <a:xfrm>
              <a:off x="4137660" y="6000748"/>
              <a:ext cx="1613173" cy="5488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latin typeface="Gill Sans MT" panose="020B0502020104020203" pitchFamily="34" charset="77"/>
                  <a:cs typeface="Arial" panose="020B0604020202020204" pitchFamily="34" charset="0"/>
                </a:rPr>
                <a:t>Genotype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9BB3B86-1F11-7643-B354-C5671042A2FD}"/>
                </a:ext>
              </a:extLst>
            </p:cNvPr>
            <p:cNvSpPr txBox="1"/>
            <p:nvPr/>
          </p:nvSpPr>
          <p:spPr>
            <a:xfrm rot="16200000">
              <a:off x="-692617" y="3529643"/>
              <a:ext cx="3335297" cy="5488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latin typeface="Gill Sans MT" panose="020B0502020104020203" pitchFamily="34" charset="77"/>
                  <a:cs typeface="Arial" panose="020B0604020202020204" pitchFamily="34" charset="0"/>
                </a:rPr>
                <a:t>Phenotype (e.g. Height)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5664F98-988D-EE44-9244-9413CA0C714C}"/>
                </a:ext>
              </a:extLst>
            </p:cNvPr>
            <p:cNvSpPr txBox="1"/>
            <p:nvPr/>
          </p:nvSpPr>
          <p:spPr>
            <a:xfrm>
              <a:off x="2205990" y="5541764"/>
              <a:ext cx="1211492" cy="5488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latin typeface="Gill Sans MT" panose="020B0502020104020203" pitchFamily="34" charset="77"/>
                </a:rPr>
                <a:t>0 (AA)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A8238D5-1114-7843-9A9D-5D7391CD08AA}"/>
                </a:ext>
              </a:extLst>
            </p:cNvPr>
            <p:cNvSpPr txBox="1"/>
            <p:nvPr/>
          </p:nvSpPr>
          <p:spPr>
            <a:xfrm>
              <a:off x="4506227" y="5560786"/>
              <a:ext cx="1222281" cy="5488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latin typeface="Gill Sans MT" panose="020B0502020104020203" pitchFamily="34" charset="77"/>
                </a:rPr>
                <a:t>1 (AG)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4DA2C27-BC65-2D47-AA19-B5F1B9F9CA47}"/>
                </a:ext>
              </a:extLst>
            </p:cNvPr>
            <p:cNvSpPr txBox="1"/>
            <p:nvPr/>
          </p:nvSpPr>
          <p:spPr>
            <a:xfrm>
              <a:off x="6863017" y="5560786"/>
              <a:ext cx="1258403" cy="5488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latin typeface="Gill Sans MT" panose="020B0502020104020203" pitchFamily="34" charset="77"/>
                </a:rPr>
                <a:t>2 (GG)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EDC5F140-9DB8-4A43-AD89-ED34B0AA25EA}"/>
                </a:ext>
              </a:extLst>
            </p:cNvPr>
            <p:cNvSpPr/>
            <p:nvPr/>
          </p:nvSpPr>
          <p:spPr>
            <a:xfrm>
              <a:off x="2423160" y="4881768"/>
              <a:ext cx="194160" cy="19431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BB85D71-49A6-324B-8DB8-A309FADF1698}"/>
                </a:ext>
              </a:extLst>
            </p:cNvPr>
            <p:cNvSpPr txBox="1"/>
            <p:nvPr/>
          </p:nvSpPr>
          <p:spPr>
            <a:xfrm>
              <a:off x="1239412" y="2238494"/>
              <a:ext cx="499023" cy="5488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3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5A939D0-4BE7-294E-8FE8-8F83E1F2FC21}"/>
                </a:ext>
              </a:extLst>
            </p:cNvPr>
            <p:cNvSpPr txBox="1"/>
            <p:nvPr/>
          </p:nvSpPr>
          <p:spPr>
            <a:xfrm>
              <a:off x="1309943" y="3741539"/>
              <a:ext cx="499023" cy="5488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0</a:t>
              </a: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23DD3C04-3311-3644-A483-1E5AB35B36FD}"/>
                </a:ext>
              </a:extLst>
            </p:cNvPr>
            <p:cNvSpPr/>
            <p:nvPr/>
          </p:nvSpPr>
          <p:spPr>
            <a:xfrm>
              <a:off x="2423160" y="4597805"/>
              <a:ext cx="194160" cy="19431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A56E5F0-1465-564F-BD49-8B997D423CC3}"/>
                </a:ext>
              </a:extLst>
            </p:cNvPr>
            <p:cNvSpPr/>
            <p:nvPr/>
          </p:nvSpPr>
          <p:spPr>
            <a:xfrm>
              <a:off x="2680918" y="4784613"/>
              <a:ext cx="194160" cy="19431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6DDEA390-4449-FA40-B2BE-B35F1507336E}"/>
                </a:ext>
              </a:extLst>
            </p:cNvPr>
            <p:cNvSpPr/>
            <p:nvPr/>
          </p:nvSpPr>
          <p:spPr>
            <a:xfrm>
              <a:off x="2165402" y="4684336"/>
              <a:ext cx="194160" cy="19431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2FBBB166-C375-F44C-9286-CA2CB17566C0}"/>
                </a:ext>
              </a:extLst>
            </p:cNvPr>
            <p:cNvSpPr/>
            <p:nvPr/>
          </p:nvSpPr>
          <p:spPr>
            <a:xfrm>
              <a:off x="2273912" y="4357461"/>
              <a:ext cx="194160" cy="19431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C2C759AA-ABDB-F340-8BE7-B473B10310B0}"/>
                </a:ext>
              </a:extLst>
            </p:cNvPr>
            <p:cNvSpPr/>
            <p:nvPr/>
          </p:nvSpPr>
          <p:spPr>
            <a:xfrm>
              <a:off x="4442143" y="3804073"/>
              <a:ext cx="194160" cy="194310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4C9EE5E0-600E-7B40-A720-410DA8BF385C}"/>
                </a:ext>
              </a:extLst>
            </p:cNvPr>
            <p:cNvSpPr/>
            <p:nvPr/>
          </p:nvSpPr>
          <p:spPr>
            <a:xfrm>
              <a:off x="4580089" y="3500087"/>
              <a:ext cx="194160" cy="194310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C9786831-91F8-E945-9660-2C928EDAD2B6}"/>
                </a:ext>
              </a:extLst>
            </p:cNvPr>
            <p:cNvSpPr/>
            <p:nvPr/>
          </p:nvSpPr>
          <p:spPr>
            <a:xfrm>
              <a:off x="4673025" y="4006744"/>
              <a:ext cx="194160" cy="194310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99712F4-A02C-994B-B65A-B691E3856237}"/>
                </a:ext>
              </a:extLst>
            </p:cNvPr>
            <p:cNvSpPr/>
            <p:nvPr/>
          </p:nvSpPr>
          <p:spPr>
            <a:xfrm>
              <a:off x="4824677" y="3738503"/>
              <a:ext cx="194160" cy="194310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9B725B6A-AD2F-1940-B179-33249E539CA4}"/>
                </a:ext>
              </a:extLst>
            </p:cNvPr>
            <p:cNvSpPr/>
            <p:nvPr/>
          </p:nvSpPr>
          <p:spPr>
            <a:xfrm>
              <a:off x="4847824" y="3343275"/>
              <a:ext cx="194160" cy="194310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64827812-75CB-604F-8C71-CB6941F67EE9}"/>
                </a:ext>
              </a:extLst>
            </p:cNvPr>
            <p:cNvSpPr/>
            <p:nvPr/>
          </p:nvSpPr>
          <p:spPr>
            <a:xfrm>
              <a:off x="6792154" y="2825270"/>
              <a:ext cx="194160" cy="19431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9EC95843-A794-634D-9696-6E432C6962B9}"/>
                </a:ext>
              </a:extLst>
            </p:cNvPr>
            <p:cNvSpPr/>
            <p:nvPr/>
          </p:nvSpPr>
          <p:spPr>
            <a:xfrm>
              <a:off x="6930100" y="2521284"/>
              <a:ext cx="194160" cy="19431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DB7A754D-72C4-A644-A860-5E943D82C243}"/>
                </a:ext>
              </a:extLst>
            </p:cNvPr>
            <p:cNvSpPr/>
            <p:nvPr/>
          </p:nvSpPr>
          <p:spPr>
            <a:xfrm>
              <a:off x="7023036" y="3027941"/>
              <a:ext cx="194160" cy="19431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F8ABCDFA-6BC3-1C47-832B-DD79DF881101}"/>
                </a:ext>
              </a:extLst>
            </p:cNvPr>
            <p:cNvSpPr/>
            <p:nvPr/>
          </p:nvSpPr>
          <p:spPr>
            <a:xfrm>
              <a:off x="7174688" y="2759700"/>
              <a:ext cx="194160" cy="19431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6C271978-7D72-5F42-B39B-F3E1CE795F1C}"/>
                </a:ext>
              </a:extLst>
            </p:cNvPr>
            <p:cNvSpPr/>
            <p:nvPr/>
          </p:nvSpPr>
          <p:spPr>
            <a:xfrm>
              <a:off x="7197835" y="2364472"/>
              <a:ext cx="194160" cy="19431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91610261-39A4-6C44-9738-CDBB6522EF2C}"/>
                </a:ext>
              </a:extLst>
            </p:cNvPr>
            <p:cNvGrpSpPr/>
            <p:nvPr/>
          </p:nvGrpSpPr>
          <p:grpSpPr>
            <a:xfrm>
              <a:off x="2068830" y="4156543"/>
              <a:ext cx="959821" cy="1142156"/>
              <a:chOff x="2068830" y="4156543"/>
              <a:chExt cx="959821" cy="1142156"/>
            </a:xfrm>
          </p:grpSpPr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2CCAD22-240A-A342-BD3F-848D96F6DEE6}"/>
                  </a:ext>
                </a:extLst>
              </p:cNvPr>
              <p:cNvSpPr/>
              <p:nvPr/>
            </p:nvSpPr>
            <p:spPr>
              <a:xfrm>
                <a:off x="2068830" y="4551771"/>
                <a:ext cx="959821" cy="3517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528EDFCC-DDE7-1449-B4D1-CA2F305CE7C1}"/>
                  </a:ext>
                </a:extLst>
              </p:cNvPr>
              <p:cNvCxnSpPr/>
              <p:nvPr/>
            </p:nvCxnSpPr>
            <p:spPr>
              <a:xfrm>
                <a:off x="2502362" y="4156543"/>
                <a:ext cx="0" cy="39522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5EBAB80C-216F-414A-AC0F-780CC6A56378}"/>
                  </a:ext>
                </a:extLst>
              </p:cNvPr>
              <p:cNvCxnSpPr/>
              <p:nvPr/>
            </p:nvCxnSpPr>
            <p:spPr>
              <a:xfrm>
                <a:off x="2502362" y="4903471"/>
                <a:ext cx="0" cy="39522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49086C94-1D48-254F-BD16-BE89FC5BB47E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2523092" y="3958929"/>
                <a:ext cx="0" cy="39522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EDF26307-3B52-6547-AD9C-42F68BCE800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2502362" y="5081260"/>
                <a:ext cx="0" cy="39522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484B5A2E-A911-ED47-BC0D-83CB5BB06767}"/>
                </a:ext>
              </a:extLst>
            </p:cNvPr>
            <p:cNvGrpSpPr/>
            <p:nvPr/>
          </p:nvGrpSpPr>
          <p:grpSpPr>
            <a:xfrm>
              <a:off x="4344766" y="3187753"/>
              <a:ext cx="959821" cy="1142156"/>
              <a:chOff x="2068830" y="4156543"/>
              <a:chExt cx="959821" cy="1142156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9FFDFB04-CE83-1F48-9F2B-DDF039B374BB}"/>
                  </a:ext>
                </a:extLst>
              </p:cNvPr>
              <p:cNvSpPr/>
              <p:nvPr/>
            </p:nvSpPr>
            <p:spPr>
              <a:xfrm>
                <a:off x="2068830" y="4551771"/>
                <a:ext cx="959821" cy="351700"/>
              </a:xfrm>
              <a:prstGeom prst="rect">
                <a:avLst/>
              </a:prstGeom>
              <a:noFill/>
              <a:ln w="2857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31824DDE-BD48-4745-8364-2DB902D9D617}"/>
                  </a:ext>
                </a:extLst>
              </p:cNvPr>
              <p:cNvCxnSpPr/>
              <p:nvPr/>
            </p:nvCxnSpPr>
            <p:spPr>
              <a:xfrm>
                <a:off x="2502362" y="4156543"/>
                <a:ext cx="0" cy="395228"/>
              </a:xfrm>
              <a:prstGeom prst="line">
                <a:avLst/>
              </a:prstGeom>
              <a:ln w="28575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2C539939-6F68-864C-8291-7ED370C23B99}"/>
                  </a:ext>
                </a:extLst>
              </p:cNvPr>
              <p:cNvCxnSpPr/>
              <p:nvPr/>
            </p:nvCxnSpPr>
            <p:spPr>
              <a:xfrm>
                <a:off x="2502362" y="4903471"/>
                <a:ext cx="0" cy="395228"/>
              </a:xfrm>
              <a:prstGeom prst="line">
                <a:avLst/>
              </a:prstGeom>
              <a:ln w="28575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1D8BAE19-4205-BB4C-8346-1CC6839B1B9E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2523092" y="3958929"/>
                <a:ext cx="0" cy="395228"/>
              </a:xfrm>
              <a:prstGeom prst="line">
                <a:avLst/>
              </a:prstGeom>
              <a:ln w="28575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7628AA9F-33EB-0544-A7F1-8DE1B234FBA8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2502362" y="5081260"/>
                <a:ext cx="0" cy="395228"/>
              </a:xfrm>
              <a:prstGeom prst="line">
                <a:avLst/>
              </a:prstGeom>
              <a:ln w="28575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0A5BEA18-CBE7-FF4B-9EDB-442627F2D2A6}"/>
                </a:ext>
              </a:extLst>
            </p:cNvPr>
            <p:cNvGrpSpPr/>
            <p:nvPr/>
          </p:nvGrpSpPr>
          <p:grpSpPr>
            <a:xfrm>
              <a:off x="6717924" y="2296288"/>
              <a:ext cx="959821" cy="1142156"/>
              <a:chOff x="2068830" y="4156543"/>
              <a:chExt cx="959821" cy="1142156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27A9DF8D-5DC7-5A40-AB96-E8162ED559DE}"/>
                  </a:ext>
                </a:extLst>
              </p:cNvPr>
              <p:cNvSpPr/>
              <p:nvPr/>
            </p:nvSpPr>
            <p:spPr>
              <a:xfrm>
                <a:off x="2068830" y="4551771"/>
                <a:ext cx="959821" cy="351700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16C87E51-9F93-1D49-B0B9-C39E32492CDE}"/>
                  </a:ext>
                </a:extLst>
              </p:cNvPr>
              <p:cNvCxnSpPr/>
              <p:nvPr/>
            </p:nvCxnSpPr>
            <p:spPr>
              <a:xfrm>
                <a:off x="2502362" y="4156543"/>
                <a:ext cx="0" cy="395228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C9C84FFC-D27E-4744-ADED-4EC1B199639D}"/>
                  </a:ext>
                </a:extLst>
              </p:cNvPr>
              <p:cNvCxnSpPr/>
              <p:nvPr/>
            </p:nvCxnSpPr>
            <p:spPr>
              <a:xfrm>
                <a:off x="2502362" y="4903471"/>
                <a:ext cx="0" cy="395228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C4F6A833-5E90-334E-BFB7-ADF8F63A33F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2523092" y="3958929"/>
                <a:ext cx="0" cy="395228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446106A3-53FC-2D4B-830F-DEA5D7E1F04A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2502362" y="5081260"/>
                <a:ext cx="0" cy="395228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9BFD0537-72AF-4241-B0A8-C09D098B4DD2}"/>
                </a:ext>
              </a:extLst>
            </p:cNvPr>
            <p:cNvCxnSpPr/>
            <p:nvPr/>
          </p:nvCxnSpPr>
          <p:spPr>
            <a:xfrm flipV="1">
              <a:off x="1817370" y="2258907"/>
              <a:ext cx="6206490" cy="2817171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4B19CF90-735D-F544-9191-1F7EE4ABBD85}"/>
              </a:ext>
            </a:extLst>
          </p:cNvPr>
          <p:cNvSpPr txBox="1"/>
          <p:nvPr/>
        </p:nvSpPr>
        <p:spPr>
          <a:xfrm>
            <a:off x="5252590" y="4614739"/>
            <a:ext cx="32573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-3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582B0694-82FB-814D-9799-0CCC89516E24}"/>
              </a:ext>
            </a:extLst>
          </p:cNvPr>
          <p:cNvSpPr/>
          <p:nvPr/>
        </p:nvSpPr>
        <p:spPr>
          <a:xfrm>
            <a:off x="6071419" y="3117368"/>
            <a:ext cx="659155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350" dirty="0"/>
              <a:t>β</a:t>
            </a:r>
            <a:r>
              <a:rPr lang="en-US" sz="1350" dirty="0"/>
              <a:t> = 0.1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181BC543-EDE9-6E4B-99D2-4A901154A47F}"/>
              </a:ext>
            </a:extLst>
          </p:cNvPr>
          <p:cNvCxnSpPr/>
          <p:nvPr/>
        </p:nvCxnSpPr>
        <p:spPr>
          <a:xfrm>
            <a:off x="6502104" y="3495394"/>
            <a:ext cx="148751" cy="4009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2BE5BB48-6795-AF4E-AF82-9FFDDD577EF7}"/>
              </a:ext>
            </a:extLst>
          </p:cNvPr>
          <p:cNvCxnSpPr/>
          <p:nvPr/>
        </p:nvCxnSpPr>
        <p:spPr>
          <a:xfrm flipV="1">
            <a:off x="3806190" y="2979544"/>
            <a:ext cx="0" cy="222656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 65">
            <a:extLst>
              <a:ext uri="{FF2B5EF4-FFF2-40B4-BE49-F238E27FC236}">
                <a16:creationId xmlns:a16="http://schemas.microsoft.com/office/drawing/2014/main" id="{6910D669-2B38-654A-9E79-48AA56F867F2}"/>
              </a:ext>
            </a:extLst>
          </p:cNvPr>
          <p:cNvSpPr/>
          <p:nvPr/>
        </p:nvSpPr>
        <p:spPr>
          <a:xfrm>
            <a:off x="2071758" y="3173908"/>
            <a:ext cx="2539132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/>
              <a:t>99% of null distribution less than observed slope</a:t>
            </a:r>
          </a:p>
          <a:p>
            <a:r>
              <a:rPr lang="en-US" sz="1350" dirty="0"/>
              <a:t>P-value is 0.01!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7D43FDD0-1345-FC4E-B643-79390697DA69}"/>
              </a:ext>
            </a:extLst>
          </p:cNvPr>
          <p:cNvSpPr/>
          <p:nvPr/>
        </p:nvSpPr>
        <p:spPr>
          <a:xfrm>
            <a:off x="99058" y="5616680"/>
            <a:ext cx="7726926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In reality, we’ll use the t-statistic way, although results should be the same!</a:t>
            </a:r>
          </a:p>
          <a:p>
            <a:r>
              <a:rPr lang="en-US" dirty="0">
                <a:latin typeface="Gill Sans MT" panose="020B0502020104020203" pitchFamily="34" charset="77"/>
              </a:rPr>
              <a:t>See optional “exercises” notebook to explore this more. </a:t>
            </a:r>
            <a:endParaRPr lang="en-US" dirty="0">
              <a:solidFill>
                <a:srgbClr val="FF0000"/>
              </a:solidFill>
              <a:latin typeface="Gill Sans MT" panose="020B0502020104020203" pitchFamily="34" charset="77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FB07687B-33D2-0F41-BB96-68F65FE73F8B}"/>
              </a:ext>
            </a:extLst>
          </p:cNvPr>
          <p:cNvSpPr/>
          <p:nvPr/>
        </p:nvSpPr>
        <p:spPr>
          <a:xfrm>
            <a:off x="5171938" y="2660244"/>
            <a:ext cx="13082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Actual data: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0A547D84-B70B-C147-B8E0-09ABCF783839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1" name="Rectangle 70">
            <a:extLst>
              <a:ext uri="{FF2B5EF4-FFF2-40B4-BE49-F238E27FC236}">
                <a16:creationId xmlns:a16="http://schemas.microsoft.com/office/drawing/2014/main" id="{B598F8ED-4D74-B34F-B183-7C00A3DEA1F9}"/>
              </a:ext>
            </a:extLst>
          </p:cNvPr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 MT" panose="020B0502020104020203" pitchFamily="34" charset="0"/>
              </a:rPr>
              <a:t>Example: linear regression (GWAS!) – the null distribution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408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1" grpId="0"/>
      <p:bldP spid="66" grpId="0"/>
      <p:bldP spid="67" grpId="0" animBg="1"/>
      <p:bldP spid="6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317F336-AAAD-1443-AF15-F9473406C729}"/>
              </a:ext>
            </a:extLst>
          </p:cNvPr>
          <p:cNvSpPr txBox="1"/>
          <p:nvPr/>
        </p:nvSpPr>
        <p:spPr>
          <a:xfrm>
            <a:off x="161571" y="1681757"/>
            <a:ext cx="8131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Test 1000 SNPs. None of them are actually associated with the trait (they are all null)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84C626-0E4A-604F-843C-EB4EDF67F0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5811" y="2939215"/>
            <a:ext cx="3292212" cy="22340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DD0065-EBCC-2C48-901C-E00462E00276}"/>
              </a:ext>
            </a:extLst>
          </p:cNvPr>
          <p:cNvSpPr txBox="1"/>
          <p:nvPr/>
        </p:nvSpPr>
        <p:spPr>
          <a:xfrm>
            <a:off x="528067" y="2597060"/>
            <a:ext cx="410952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Gill Sans MT" panose="020B0502020104020203" pitchFamily="34" charset="77"/>
              </a:rPr>
              <a:t>How many do you expect to have p-values &lt; 0.01?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31B08B-76BC-9F4C-A4F0-32B7969ACA58}"/>
              </a:ext>
            </a:extLst>
          </p:cNvPr>
          <p:cNvSpPr txBox="1"/>
          <p:nvPr/>
        </p:nvSpPr>
        <p:spPr>
          <a:xfrm>
            <a:off x="528066" y="2086778"/>
            <a:ext cx="406624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Gill Sans MT" panose="020B0502020104020203" pitchFamily="34" charset="77"/>
              </a:rPr>
              <a:t>How many do you expect to have p-values &lt; 0.5 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F8911F-8EEB-4D48-92B6-2B467FDDACB3}"/>
              </a:ext>
            </a:extLst>
          </p:cNvPr>
          <p:cNvSpPr txBox="1"/>
          <p:nvPr/>
        </p:nvSpPr>
        <p:spPr>
          <a:xfrm>
            <a:off x="528066" y="2340495"/>
            <a:ext cx="416242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Gill Sans MT" panose="020B0502020104020203" pitchFamily="34" charset="77"/>
              </a:rPr>
              <a:t>How many do you expect to have p-values &lt; 0.05 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A84550-7D6F-5547-A219-686045C27D02}"/>
              </a:ext>
            </a:extLst>
          </p:cNvPr>
          <p:cNvSpPr txBox="1"/>
          <p:nvPr/>
        </p:nvSpPr>
        <p:spPr>
          <a:xfrm>
            <a:off x="445230" y="5068542"/>
            <a:ext cx="757713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latin typeface="Gill Sans MT" panose="020B0502020104020203" pitchFamily="34" charset="77"/>
              </a:rPr>
              <a:t>If the data is null, p-values should follow a </a:t>
            </a:r>
            <a:r>
              <a:rPr lang="en-US" sz="2100" b="1" dirty="0">
                <a:latin typeface="Gill Sans MT" panose="020B0502020104020203" pitchFamily="34" charset="77"/>
              </a:rPr>
              <a:t>*uniform distribution*</a:t>
            </a:r>
          </a:p>
          <a:p>
            <a:r>
              <a:rPr lang="en-US" sz="2100" dirty="0">
                <a:latin typeface="Gill Sans MT" panose="020B0502020104020203" pitchFamily="34" charset="77"/>
              </a:rPr>
              <a:t>(by definition)</a:t>
            </a:r>
            <a:endParaRPr lang="en-US" sz="2100" b="1" dirty="0">
              <a:latin typeface="Gill Sans MT" panose="020B0502020104020203" pitchFamily="34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3A1C58-1279-0448-80F2-E94497556C6F}"/>
              </a:ext>
            </a:extLst>
          </p:cNvPr>
          <p:cNvSpPr txBox="1"/>
          <p:nvPr/>
        </p:nvSpPr>
        <p:spPr>
          <a:xfrm>
            <a:off x="4550081" y="2098319"/>
            <a:ext cx="127150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  <a:latin typeface="Gill Sans MT" panose="020B0502020104020203" pitchFamily="34" charset="77"/>
              </a:rPr>
              <a:t>0.5*1000 = 500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3DAA3A-59BD-264D-9F68-8654FB3F963D}"/>
              </a:ext>
            </a:extLst>
          </p:cNvPr>
          <p:cNvSpPr txBox="1"/>
          <p:nvPr/>
        </p:nvSpPr>
        <p:spPr>
          <a:xfrm>
            <a:off x="4545272" y="2375921"/>
            <a:ext cx="127150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  <a:latin typeface="Gill Sans MT" panose="020B0502020104020203" pitchFamily="34" charset="77"/>
              </a:rPr>
              <a:t>0.05*1000 = 50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0D53AA-8ACA-9446-B1AE-38A6825C7240}"/>
              </a:ext>
            </a:extLst>
          </p:cNvPr>
          <p:cNvSpPr txBox="1"/>
          <p:nvPr/>
        </p:nvSpPr>
        <p:spPr>
          <a:xfrm>
            <a:off x="4550081" y="2624189"/>
            <a:ext cx="127150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  <a:latin typeface="Gill Sans MT" panose="020B0502020104020203" pitchFamily="34" charset="77"/>
              </a:rPr>
              <a:t>0.01*1000 = 10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FB6F3BC-6070-7F4D-AFAE-2A86AE0CA29D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584343A4-C39C-4D48-A4CC-3E5633A9AF84}"/>
              </a:ext>
            </a:extLst>
          </p:cNvPr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 MT" panose="020B0502020104020203" pitchFamily="34" charset="0"/>
              </a:rPr>
              <a:t>P-value distributions under the null</a:t>
            </a:r>
            <a:endParaRPr lang="en-US" sz="24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EDCE9E3-6936-174A-9E5D-EC8BFE4B12BB}"/>
              </a:ext>
            </a:extLst>
          </p:cNvPr>
          <p:cNvSpPr txBox="1"/>
          <p:nvPr/>
        </p:nvSpPr>
        <p:spPr>
          <a:xfrm>
            <a:off x="445230" y="5937678"/>
            <a:ext cx="80586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Gill Sans MT" panose="020B0502020104020203" pitchFamily="34" charset="77"/>
              </a:rPr>
              <a:t>If this is true (null p-values are uniformly distributed), the P-values are *</a:t>
            </a:r>
            <a:r>
              <a:rPr lang="en-US" sz="2100" b="1" dirty="0">
                <a:latin typeface="Gill Sans MT" panose="020B0502020104020203" pitchFamily="34" charset="77"/>
              </a:rPr>
              <a:t>well calibrated*</a:t>
            </a:r>
          </a:p>
        </p:txBody>
      </p:sp>
    </p:spTree>
    <p:extLst>
      <p:ext uri="{BB962C8B-B14F-4D97-AF65-F5344CB8AC3E}">
        <p14:creationId xmlns:p14="http://schemas.microsoft.com/office/powerpoint/2010/main" val="4085496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3" grpId="0"/>
      <p:bldP spid="11" grpId="0"/>
      <p:bldP spid="12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328C0C50-259B-6048-B3A5-75B78153C3BE}"/>
              </a:ext>
            </a:extLst>
          </p:cNvPr>
          <p:cNvGrpSpPr/>
          <p:nvPr/>
        </p:nvGrpSpPr>
        <p:grpSpPr>
          <a:xfrm>
            <a:off x="4959991" y="1533462"/>
            <a:ext cx="2818751" cy="2200954"/>
            <a:chOff x="6726303" y="1259615"/>
            <a:chExt cx="3758334" cy="2934604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D1A6958-CAD4-4841-BD87-43C54C917808}"/>
                </a:ext>
              </a:extLst>
            </p:cNvPr>
            <p:cNvSpPr txBox="1"/>
            <p:nvPr/>
          </p:nvSpPr>
          <p:spPr>
            <a:xfrm>
              <a:off x="7138511" y="1259615"/>
              <a:ext cx="3346126" cy="923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Gill Sans MT" panose="020B0502020104020203" pitchFamily="34" charset="77"/>
                </a:rPr>
                <a:t>GWAS # 2</a:t>
              </a:r>
            </a:p>
            <a:p>
              <a:pPr algn="ctr"/>
              <a:r>
                <a:rPr lang="en-US" sz="1500" dirty="0">
                  <a:latin typeface="Gill Sans MT" panose="020B0502020104020203" pitchFamily="34" charset="77"/>
                </a:rPr>
                <a:t>(lots of significant signals)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BCA77F6-0048-2E4A-B91A-A242C03492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923" t="5693" r="2692" b="6615"/>
            <a:stretch/>
          </p:blipFill>
          <p:spPr>
            <a:xfrm>
              <a:off x="7297470" y="2152167"/>
              <a:ext cx="3028207" cy="164194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3C54A9D-43A2-5148-A765-C0080B9FA2BF}"/>
                </a:ext>
              </a:extLst>
            </p:cNvPr>
            <p:cNvSpPr txBox="1"/>
            <p:nvPr/>
          </p:nvSpPr>
          <p:spPr>
            <a:xfrm>
              <a:off x="7485694" y="3794110"/>
              <a:ext cx="2728354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latin typeface="Gill Sans MT" panose="020B0502020104020203" pitchFamily="34" charset="77"/>
                </a:rPr>
                <a:t>Position along the genome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931767A-5EF9-CE44-ADD5-4D6AD80C666D}"/>
                </a:ext>
              </a:extLst>
            </p:cNvPr>
            <p:cNvSpPr txBox="1"/>
            <p:nvPr/>
          </p:nvSpPr>
          <p:spPr>
            <a:xfrm rot="16200000">
              <a:off x="5973107" y="2708392"/>
              <a:ext cx="1998836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Gill Sans MT" panose="020B0502020104020203" pitchFamily="34" charset="77"/>
                </a:rPr>
                <a:t>-log10 P-value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9C1F792-60FF-604A-9677-A5649E2E6B68}"/>
              </a:ext>
            </a:extLst>
          </p:cNvPr>
          <p:cNvGrpSpPr/>
          <p:nvPr/>
        </p:nvGrpSpPr>
        <p:grpSpPr>
          <a:xfrm>
            <a:off x="470667" y="1593013"/>
            <a:ext cx="3301934" cy="2145186"/>
            <a:chOff x="583178" y="1259615"/>
            <a:chExt cx="4402578" cy="286024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24E52A8-2E26-0B43-B25B-27CFDB9B78CE}"/>
                </a:ext>
              </a:extLst>
            </p:cNvPr>
            <p:cNvGrpSpPr/>
            <p:nvPr/>
          </p:nvGrpSpPr>
          <p:grpSpPr>
            <a:xfrm>
              <a:off x="672837" y="2133600"/>
              <a:ext cx="4312919" cy="1641944"/>
              <a:chOff x="533400" y="1935481"/>
              <a:chExt cx="4312919" cy="1641944"/>
            </a:xfrm>
          </p:grpSpPr>
          <p:pic>
            <p:nvPicPr>
              <p:cNvPr id="5" name="Picture 2" descr="Animals 10 00170 g001">
                <a:extLst>
                  <a:ext uri="{FF2B5EF4-FFF2-40B4-BE49-F238E27FC236}">
                    <a16:creationId xmlns:a16="http://schemas.microsoft.com/office/drawing/2014/main" id="{A365E65B-4330-4942-A9B4-0827A5002B7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220" t="53202" r="1" b="6884"/>
              <a:stretch/>
            </p:blipFill>
            <p:spPr bwMode="auto">
              <a:xfrm>
                <a:off x="914400" y="1935481"/>
                <a:ext cx="3931919" cy="16419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D219FBD-0C5B-1744-AB55-DEFAB335B253}"/>
                  </a:ext>
                </a:extLst>
              </p:cNvPr>
              <p:cNvSpPr/>
              <p:nvPr/>
            </p:nvSpPr>
            <p:spPr>
              <a:xfrm>
                <a:off x="533400" y="1935481"/>
                <a:ext cx="381000" cy="2743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CD7897C-1E91-5144-A018-080C49B8DD07}"/>
                </a:ext>
              </a:extLst>
            </p:cNvPr>
            <p:cNvSpPr txBox="1"/>
            <p:nvPr/>
          </p:nvSpPr>
          <p:spPr>
            <a:xfrm>
              <a:off x="1755936" y="1259615"/>
              <a:ext cx="2675565" cy="923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Gill Sans MT" panose="020B0502020104020203" pitchFamily="34" charset="77"/>
                </a:rPr>
                <a:t>GWAS # 1</a:t>
              </a:r>
            </a:p>
            <a:p>
              <a:pPr algn="ctr"/>
              <a:r>
                <a:rPr lang="en-US" sz="1500" dirty="0">
                  <a:latin typeface="Gill Sans MT" panose="020B0502020104020203" pitchFamily="34" charset="77"/>
                </a:rPr>
                <a:t>(not much signal)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F3939E4-6B54-E647-B578-A18D8A402D88}"/>
                </a:ext>
              </a:extLst>
            </p:cNvPr>
            <p:cNvSpPr txBox="1"/>
            <p:nvPr/>
          </p:nvSpPr>
          <p:spPr>
            <a:xfrm>
              <a:off x="1775967" y="3719753"/>
              <a:ext cx="2728354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latin typeface="Gill Sans MT" panose="020B0502020104020203" pitchFamily="34" charset="77"/>
                </a:rPr>
                <a:t>Position along the genome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A12F633-8BBF-D748-B63E-AC583CB83D11}"/>
                </a:ext>
              </a:extLst>
            </p:cNvPr>
            <p:cNvSpPr txBox="1"/>
            <p:nvPr/>
          </p:nvSpPr>
          <p:spPr>
            <a:xfrm rot="16200000">
              <a:off x="-170019" y="2634034"/>
              <a:ext cx="1998837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Gill Sans MT" panose="020B0502020104020203" pitchFamily="34" charset="77"/>
                </a:rPr>
                <a:t>-log10 P-value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A7096FB3-77D7-8E41-A5A8-1D587750CC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541" y="4300708"/>
            <a:ext cx="2355086" cy="159809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81DF8A3-BB18-C44A-A49B-3B50BB5004F9}"/>
              </a:ext>
            </a:extLst>
          </p:cNvPr>
          <p:cNvSpPr txBox="1"/>
          <p:nvPr/>
        </p:nvSpPr>
        <p:spPr>
          <a:xfrm>
            <a:off x="682300" y="3960562"/>
            <a:ext cx="324862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atin typeface="Gill Sans MT" panose="020B0502020104020203" pitchFamily="34" charset="77"/>
              </a:rPr>
              <a:t>P-values uniform between 0 and 1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6E377D6-C2F1-4348-AAA0-DEAF925EB5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3077" y="4242064"/>
            <a:ext cx="2445510" cy="165945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51AAFF4-BA5A-6E42-809E-217C578B7D85}"/>
              </a:ext>
            </a:extLst>
          </p:cNvPr>
          <p:cNvSpPr txBox="1"/>
          <p:nvPr/>
        </p:nvSpPr>
        <p:spPr>
          <a:xfrm>
            <a:off x="4865680" y="3960562"/>
            <a:ext cx="324862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atin typeface="Gill Sans MT" panose="020B0502020104020203" pitchFamily="34" charset="77"/>
              </a:rPr>
              <a:t>Excess of small p-values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D24C0D6-6816-6147-8033-1092224D42BB}"/>
              </a:ext>
            </a:extLst>
          </p:cNvPr>
          <p:cNvCxnSpPr/>
          <p:nvPr/>
        </p:nvCxnSpPr>
        <p:spPr>
          <a:xfrm flipH="1">
            <a:off x="5829300" y="4260645"/>
            <a:ext cx="491490" cy="27706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B92FDAA-DE2A-D84B-8BD5-8108B0BD2998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4D4154F5-F4C4-8246-91F8-BB667DD77932}"/>
              </a:ext>
            </a:extLst>
          </p:cNvPr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 MT" panose="020B0502020104020203" pitchFamily="34" charset="0"/>
              </a:rPr>
              <a:t>P-value distributions when there is and isn’t a GWAS signal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072055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qqman: an R package for visualizing GWAS results using Q-Q and manhattan  plots | bioRxiv">
            <a:extLst>
              <a:ext uri="{FF2B5EF4-FFF2-40B4-BE49-F238E27FC236}">
                <a16:creationId xmlns:a16="http://schemas.microsoft.com/office/drawing/2014/main" id="{ED683DA8-01C7-9D45-BACC-BDAC11CA6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847" y="1801962"/>
            <a:ext cx="5498306" cy="3681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D45CD52-0A8C-A747-9927-F42E027C238F}"/>
              </a:ext>
            </a:extLst>
          </p:cNvPr>
          <p:cNvSpPr/>
          <p:nvPr/>
        </p:nvSpPr>
        <p:spPr>
          <a:xfrm>
            <a:off x="0" y="6511498"/>
            <a:ext cx="5644559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>
                <a:latin typeface="Gill Sans MT" panose="020B0502020104020203" pitchFamily="34" charset="77"/>
                <a:hlinkClick r:id="rId3"/>
              </a:rPr>
              <a:t>https://www.biorxiv.org/content/10.1101/005165v1.full</a:t>
            </a:r>
            <a:r>
              <a:rPr lang="en-US" sz="1350" dirty="0">
                <a:latin typeface="Gill Sans MT" panose="020B0502020104020203" pitchFamily="34" charset="77"/>
              </a:rPr>
              <a:t> (”</a:t>
            </a:r>
            <a:r>
              <a:rPr lang="en-US" sz="1350" dirty="0" err="1">
                <a:latin typeface="Gill Sans MT" panose="020B0502020104020203" pitchFamily="34" charset="77"/>
              </a:rPr>
              <a:t>QQman</a:t>
            </a:r>
            <a:r>
              <a:rPr lang="en-US" sz="1350" dirty="0">
                <a:latin typeface="Gill Sans MT" panose="020B0502020104020203" pitchFamily="34" charset="77"/>
              </a:rPr>
              <a:t>” R package)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215F14-C033-1744-AE99-5EB257A72336}"/>
              </a:ext>
            </a:extLst>
          </p:cNvPr>
          <p:cNvSpPr txBox="1"/>
          <p:nvPr/>
        </p:nvSpPr>
        <p:spPr>
          <a:xfrm>
            <a:off x="7589521" y="1823745"/>
            <a:ext cx="128366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Gill Sans MT" panose="020B0502020104020203" pitchFamily="34" charset="77"/>
              </a:rPr>
              <a:t>QQ plot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0E04B0C-FDA9-834F-95CC-D2E26B93EDDC}"/>
              </a:ext>
            </a:extLst>
          </p:cNvPr>
          <p:cNvCxnSpPr>
            <a:cxnSpLocks/>
          </p:cNvCxnSpPr>
          <p:nvPr/>
        </p:nvCxnSpPr>
        <p:spPr>
          <a:xfrm flipH="1">
            <a:off x="6869430" y="2102044"/>
            <a:ext cx="720090" cy="45827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EC5E834-1D0A-8C40-949B-E17543312EE5}"/>
              </a:ext>
            </a:extLst>
          </p:cNvPr>
          <p:cNvSpPr txBox="1"/>
          <p:nvPr/>
        </p:nvSpPr>
        <p:spPr>
          <a:xfrm>
            <a:off x="312574" y="2705742"/>
            <a:ext cx="206486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Gill Sans MT" panose="020B0502020104020203" pitchFamily="34" charset="77"/>
              </a:rPr>
              <a:t>Manhattan plot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69F80F4-F9C2-0E4F-9418-761C50C9DD94}"/>
              </a:ext>
            </a:extLst>
          </p:cNvPr>
          <p:cNvCxnSpPr>
            <a:cxnSpLocks/>
          </p:cNvCxnSpPr>
          <p:nvPr/>
        </p:nvCxnSpPr>
        <p:spPr>
          <a:xfrm>
            <a:off x="911424" y="3017031"/>
            <a:ext cx="1340287" cy="51668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E23F122-ABBD-8744-BC24-39BE03E5FA81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EF02A331-2789-E049-9A14-D406933499F3}"/>
              </a:ext>
            </a:extLst>
          </p:cNvPr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 MT" panose="020B0502020104020203" pitchFamily="34" charset="0"/>
              </a:rPr>
              <a:t>QQ plots – another way to visualize p-value distributions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5101211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BF5F7AF-471D-9D40-A1E7-FD47FD6266DA}"/>
              </a:ext>
            </a:extLst>
          </p:cNvPr>
          <p:cNvSpPr txBox="1"/>
          <p:nvPr/>
        </p:nvSpPr>
        <p:spPr>
          <a:xfrm>
            <a:off x="88491" y="1801961"/>
            <a:ext cx="263937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Gill Sans MT" panose="020B0502020104020203" pitchFamily="34" charset="77"/>
              </a:rPr>
              <a:t>P-values from our association tests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79DEB31-6257-244B-B803-F8AEFA31B9B6}"/>
              </a:ext>
            </a:extLst>
          </p:cNvPr>
          <p:cNvGraphicFramePr>
            <a:graphicFrameLocks noGrp="1"/>
          </p:cNvGraphicFramePr>
          <p:nvPr/>
        </p:nvGraphicFramePr>
        <p:xfrm>
          <a:off x="705465" y="2149167"/>
          <a:ext cx="1514168" cy="305943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757084">
                  <a:extLst>
                    <a:ext uri="{9D8B030D-6E8A-4147-A177-3AD203B41FA5}">
                      <a16:colId xmlns:a16="http://schemas.microsoft.com/office/drawing/2014/main" val="3990045836"/>
                    </a:ext>
                  </a:extLst>
                </a:gridCol>
                <a:gridCol w="757084">
                  <a:extLst>
                    <a:ext uri="{9D8B030D-6E8A-4147-A177-3AD203B41FA5}">
                      <a16:colId xmlns:a16="http://schemas.microsoft.com/office/drawing/2014/main" val="2460831357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SNP</a:t>
                      </a:r>
                      <a:endParaRPr lang="en-US" sz="1100" dirty="0">
                        <a:latin typeface="Gill Sans MT" panose="020B0502020104020203" pitchFamily="34" charset="77"/>
                      </a:endParaRPr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P-value</a:t>
                      </a:r>
                      <a:endParaRPr lang="en-US" sz="1100" dirty="0">
                        <a:latin typeface="Gill Sans MT" panose="020B0502020104020203" pitchFamily="34" charset="77"/>
                      </a:endParaRPr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886119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rs1</a:t>
                      </a:r>
                      <a:endParaRPr lang="en-US" sz="1100" dirty="0">
                        <a:latin typeface="Gill Sans MT" panose="020B0502020104020203" pitchFamily="34" charset="77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0.75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607340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rs2</a:t>
                      </a:r>
                      <a:endParaRPr lang="en-US" sz="1100" dirty="0">
                        <a:latin typeface="Gill Sans MT" panose="020B0502020104020203" pitchFamily="34" charset="77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0.40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852351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rs3</a:t>
                      </a:r>
                      <a:endParaRPr lang="en-US" sz="1100" dirty="0">
                        <a:latin typeface="Gill Sans MT" panose="020B0502020104020203" pitchFamily="34" charset="77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0.86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031679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rs4</a:t>
                      </a:r>
                      <a:endParaRPr lang="en-US" sz="1100" dirty="0">
                        <a:latin typeface="Gill Sans MT" panose="020B0502020104020203" pitchFamily="34" charset="77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0.13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6411918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rs5</a:t>
                      </a:r>
                      <a:endParaRPr lang="en-US" sz="1100" dirty="0">
                        <a:latin typeface="Gill Sans MT" panose="020B0502020104020203" pitchFamily="34" charset="77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0.041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180516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rs6</a:t>
                      </a:r>
                      <a:endParaRPr lang="en-US" sz="1100" dirty="0">
                        <a:latin typeface="Gill Sans MT" panose="020B0502020104020203" pitchFamily="34" charset="77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0.94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152268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rs7</a:t>
                      </a:r>
                      <a:endParaRPr lang="en-US" sz="1100" dirty="0">
                        <a:latin typeface="Gill Sans MT" panose="020B0502020104020203" pitchFamily="34" charset="77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0.17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6802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rs8</a:t>
                      </a:r>
                      <a:endParaRPr lang="en-US" sz="1100" dirty="0">
                        <a:latin typeface="Gill Sans MT" panose="020B0502020104020203" pitchFamily="34" charset="77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0.21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301794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rs9</a:t>
                      </a:r>
                      <a:endParaRPr lang="en-US" sz="1100" dirty="0">
                        <a:latin typeface="Gill Sans MT" panose="020B0502020104020203" pitchFamily="34" charset="77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0.58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4092618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rs10</a:t>
                      </a:r>
                      <a:endParaRPr lang="en-US" sz="1100" dirty="0">
                        <a:latin typeface="Gill Sans MT" panose="020B0502020104020203" pitchFamily="34" charset="77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0.12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722019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E1C44255-F3FC-C446-AB6C-22A7565C1086}"/>
              </a:ext>
            </a:extLst>
          </p:cNvPr>
          <p:cNvSpPr txBox="1"/>
          <p:nvPr/>
        </p:nvSpPr>
        <p:spPr>
          <a:xfrm>
            <a:off x="88489" y="5278804"/>
            <a:ext cx="53875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Does this distribution of p-values match what we’d expect under the null hypothesis? (uniform distribution?)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10A61A-C46E-3444-873D-CB10F16D8B3E}"/>
              </a:ext>
            </a:extLst>
          </p:cNvPr>
          <p:cNvSpPr txBox="1"/>
          <p:nvPr/>
        </p:nvSpPr>
        <p:spPr>
          <a:xfrm>
            <a:off x="2904065" y="1801961"/>
            <a:ext cx="348884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Gill Sans MT" panose="020B0502020104020203" pitchFamily="34" charset="77"/>
              </a:rPr>
              <a:t>Generate Random p-values (from null/uniform)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99AECEB3-F94C-8C42-9186-A4B1556A0FCF}"/>
              </a:ext>
            </a:extLst>
          </p:cNvPr>
          <p:cNvGraphicFramePr>
            <a:graphicFrameLocks noGrp="1"/>
          </p:cNvGraphicFramePr>
          <p:nvPr/>
        </p:nvGraphicFramePr>
        <p:xfrm>
          <a:off x="4193458" y="2132440"/>
          <a:ext cx="757084" cy="305943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757084">
                  <a:extLst>
                    <a:ext uri="{9D8B030D-6E8A-4147-A177-3AD203B41FA5}">
                      <a16:colId xmlns:a16="http://schemas.microsoft.com/office/drawing/2014/main" val="2460831357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P-value</a:t>
                      </a:r>
                      <a:endParaRPr lang="en-US" sz="1100" dirty="0">
                        <a:latin typeface="Gill Sans MT" panose="020B0502020104020203" pitchFamily="34" charset="77"/>
                      </a:endParaRPr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886119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0.087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607340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0.59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852351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0.77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031679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0.11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6411918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0.37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180516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0.84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152268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0.67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6802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0.51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301794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0.09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4092618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0.17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7220191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E8D18ABF-76D3-DC4A-9599-DA057483DE83}"/>
              </a:ext>
            </a:extLst>
          </p:cNvPr>
          <p:cNvSpPr txBox="1"/>
          <p:nvPr/>
        </p:nvSpPr>
        <p:spPr>
          <a:xfrm>
            <a:off x="6751443" y="1801961"/>
            <a:ext cx="206498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Gill Sans MT" panose="020B0502020104020203" pitchFamily="34" charset="77"/>
              </a:rPr>
              <a:t>Sort each list and compare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4CB90A8E-047D-8D4D-8AAF-48AA21D73C7F}"/>
              </a:ext>
            </a:extLst>
          </p:cNvPr>
          <p:cNvGraphicFramePr>
            <a:graphicFrameLocks noGrp="1"/>
          </p:cNvGraphicFramePr>
          <p:nvPr/>
        </p:nvGraphicFramePr>
        <p:xfrm>
          <a:off x="6840007" y="2132440"/>
          <a:ext cx="1919824" cy="31851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59912">
                  <a:extLst>
                    <a:ext uri="{9D8B030D-6E8A-4147-A177-3AD203B41FA5}">
                      <a16:colId xmlns:a16="http://schemas.microsoft.com/office/drawing/2014/main" val="3990045836"/>
                    </a:ext>
                  </a:extLst>
                </a:gridCol>
                <a:gridCol w="959912">
                  <a:extLst>
                    <a:ext uri="{9D8B030D-6E8A-4147-A177-3AD203B41FA5}">
                      <a16:colId xmlns:a16="http://schemas.microsoft.com/office/drawing/2014/main" val="2460831357"/>
                    </a:ext>
                  </a:extLst>
                </a:gridCol>
              </a:tblGrid>
              <a:tr h="38862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Sorted p-</a:t>
                      </a:r>
                      <a:r>
                        <a:rPr lang="en-US" sz="1100" dirty="0" err="1"/>
                        <a:t>vals</a:t>
                      </a:r>
                      <a:r>
                        <a:rPr lang="en-US" sz="1100" dirty="0"/>
                        <a:t> (observed)</a:t>
                      </a:r>
                      <a:endParaRPr lang="en-US" sz="1100" dirty="0">
                        <a:latin typeface="Gill Sans MT" panose="020B0502020104020203" pitchFamily="34" charset="77"/>
                      </a:endParaRPr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Sorted p-</a:t>
                      </a:r>
                      <a:r>
                        <a:rPr lang="en-US" sz="1100" dirty="0" err="1"/>
                        <a:t>vals</a:t>
                      </a:r>
                      <a:r>
                        <a:rPr lang="en-US" sz="1100" dirty="0"/>
                        <a:t> (null)</a:t>
                      </a:r>
                      <a:endParaRPr lang="en-US" sz="1100" dirty="0">
                        <a:latin typeface="Gill Sans MT" panose="020B0502020104020203" pitchFamily="34" charset="77"/>
                      </a:endParaRPr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886119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0.041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0.087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607340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0.12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0.09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852351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0.13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0.11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031679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0.17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0.17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6411918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0.21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0.37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180516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0.4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0.51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152268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0.58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0.59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6802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0.75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0.67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301794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0.86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0.77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4092618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0.94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0.84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7220191"/>
                  </a:ext>
                </a:extLst>
              </a:tr>
            </a:tbl>
          </a:graphicData>
        </a:graphic>
      </p:graphicFrame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4732DDD-6B71-734D-93E9-F00D751A7B00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ECADC879-43CD-D74C-AF1B-63F0327F8C78}"/>
              </a:ext>
            </a:extLst>
          </p:cNvPr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 MT" panose="020B0502020104020203" pitchFamily="34" charset="0"/>
              </a:rPr>
              <a:t>QQ plots: another way to visualize p-value distributions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249582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E9FFF90-0524-3D4B-8AB5-35F1FD1449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5082004"/>
              </p:ext>
            </p:extLst>
          </p:nvPr>
        </p:nvGraphicFramePr>
        <p:xfrm>
          <a:off x="699607" y="1562611"/>
          <a:ext cx="1919824" cy="31851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59912">
                  <a:extLst>
                    <a:ext uri="{9D8B030D-6E8A-4147-A177-3AD203B41FA5}">
                      <a16:colId xmlns:a16="http://schemas.microsoft.com/office/drawing/2014/main" val="3990045836"/>
                    </a:ext>
                  </a:extLst>
                </a:gridCol>
                <a:gridCol w="959912">
                  <a:extLst>
                    <a:ext uri="{9D8B030D-6E8A-4147-A177-3AD203B41FA5}">
                      <a16:colId xmlns:a16="http://schemas.microsoft.com/office/drawing/2014/main" val="2460831357"/>
                    </a:ext>
                  </a:extLst>
                </a:gridCol>
              </a:tblGrid>
              <a:tr h="38862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Sorted p-</a:t>
                      </a:r>
                      <a:r>
                        <a:rPr lang="en-US" sz="1100" dirty="0" err="1"/>
                        <a:t>vals</a:t>
                      </a:r>
                      <a:r>
                        <a:rPr lang="en-US" sz="1100" dirty="0"/>
                        <a:t> (observed)</a:t>
                      </a:r>
                      <a:endParaRPr lang="en-US" sz="1100" dirty="0">
                        <a:latin typeface="Gill Sans MT" panose="020B0502020104020203" pitchFamily="34" charset="77"/>
                      </a:endParaRPr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Sorted p-</a:t>
                      </a:r>
                      <a:r>
                        <a:rPr lang="en-US" sz="1100" dirty="0" err="1"/>
                        <a:t>vals</a:t>
                      </a:r>
                      <a:r>
                        <a:rPr lang="en-US" sz="1100" dirty="0"/>
                        <a:t> (null)</a:t>
                      </a:r>
                      <a:endParaRPr lang="en-US" sz="1100" dirty="0">
                        <a:latin typeface="Gill Sans MT" panose="020B0502020104020203" pitchFamily="34" charset="77"/>
                      </a:endParaRPr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886119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0.041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0.087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607340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0.12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0.09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852351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0.13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0.11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031679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0.17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0.17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6411918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0.21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0.37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180516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0.4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0.51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152268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0.58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0.59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6802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0.75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0.67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301794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0.86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0.77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4092618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0.94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0.84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7220191"/>
                  </a:ext>
                </a:extLst>
              </a:tr>
            </a:tbl>
          </a:graphicData>
        </a:graphic>
      </p:graphicFrame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F2819A35-BC33-9642-862C-63841E5A33C6}"/>
              </a:ext>
            </a:extLst>
          </p:cNvPr>
          <p:cNvCxnSpPr/>
          <p:nvPr/>
        </p:nvCxnSpPr>
        <p:spPr>
          <a:xfrm flipH="1" flipV="1">
            <a:off x="1244074" y="4804003"/>
            <a:ext cx="256309" cy="36714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2C14965-61C3-B640-882D-C8CFFD44CAAE}"/>
              </a:ext>
            </a:extLst>
          </p:cNvPr>
          <p:cNvCxnSpPr/>
          <p:nvPr/>
        </p:nvCxnSpPr>
        <p:spPr>
          <a:xfrm flipV="1">
            <a:off x="1590437" y="4797077"/>
            <a:ext cx="422564" cy="39485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8E8153E-3006-3A48-9449-BA1EC1A64BCB}"/>
              </a:ext>
            </a:extLst>
          </p:cNvPr>
          <p:cNvSpPr txBox="1"/>
          <p:nvPr/>
        </p:nvSpPr>
        <p:spPr>
          <a:xfrm>
            <a:off x="641401" y="5171149"/>
            <a:ext cx="222663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Gill Sans MT" panose="020B0502020104020203" pitchFamily="34" charset="77"/>
              </a:rPr>
              <a:t>Compare using a scatter plot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51D74383-2C21-2C4E-A302-8CDB31C95206}"/>
              </a:ext>
            </a:extLst>
          </p:cNvPr>
          <p:cNvGraphicFramePr>
            <a:graphicFrameLocks/>
          </p:cNvGraphicFramePr>
          <p:nvPr/>
        </p:nvGraphicFramePr>
        <p:xfrm>
          <a:off x="3957372" y="2196483"/>
          <a:ext cx="3429000" cy="2057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50954744-C66F-2C4E-99E5-C28A3168A71E}"/>
              </a:ext>
            </a:extLst>
          </p:cNvPr>
          <p:cNvSpPr txBox="1"/>
          <p:nvPr/>
        </p:nvSpPr>
        <p:spPr>
          <a:xfrm>
            <a:off x="4993447" y="4194889"/>
            <a:ext cx="161820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Expected p-</a:t>
            </a:r>
            <a:r>
              <a:rPr lang="en-US" sz="1350" dirty="0" err="1"/>
              <a:t>val</a:t>
            </a:r>
            <a:r>
              <a:rPr lang="en-US" sz="1350" dirty="0"/>
              <a:t> (null)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78D67E-C906-0943-9B92-D743228931FF}"/>
              </a:ext>
            </a:extLst>
          </p:cNvPr>
          <p:cNvSpPr txBox="1"/>
          <p:nvPr/>
        </p:nvSpPr>
        <p:spPr>
          <a:xfrm rot="16200000">
            <a:off x="3195028" y="2950223"/>
            <a:ext cx="124245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Observed p-</a:t>
            </a:r>
            <a:r>
              <a:rPr lang="en-US" sz="1350" dirty="0" err="1"/>
              <a:t>val</a:t>
            </a:r>
            <a:endParaRPr lang="en-US" sz="135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31F46BB-179E-5E4A-B2EF-7FB208D1D6B7}"/>
              </a:ext>
            </a:extLst>
          </p:cNvPr>
          <p:cNvCxnSpPr>
            <a:cxnSpLocks/>
          </p:cNvCxnSpPr>
          <p:nvPr/>
        </p:nvCxnSpPr>
        <p:spPr>
          <a:xfrm flipV="1">
            <a:off x="4211782" y="2307217"/>
            <a:ext cx="2847110" cy="172844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2FD65FB-64FB-3046-B96B-BDCA0BA06674}"/>
              </a:ext>
            </a:extLst>
          </p:cNvPr>
          <p:cNvCxnSpPr>
            <a:cxnSpLocks/>
          </p:cNvCxnSpPr>
          <p:nvPr/>
        </p:nvCxnSpPr>
        <p:spPr>
          <a:xfrm flipH="1" flipV="1">
            <a:off x="7135092" y="2450524"/>
            <a:ext cx="568035" cy="2891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89C94FD-90B8-BA43-B957-A4119C0B65BB}"/>
              </a:ext>
            </a:extLst>
          </p:cNvPr>
          <p:cNvSpPr txBox="1"/>
          <p:nvPr/>
        </p:nvSpPr>
        <p:spPr>
          <a:xfrm>
            <a:off x="6965337" y="2068172"/>
            <a:ext cx="121693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Gill Sans MT" panose="020B0502020104020203" pitchFamily="34" charset="77"/>
              </a:rPr>
              <a:t>Diagonal (x=y)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AA49174-D282-4C49-9F72-88A3A2656EF1}"/>
              </a:ext>
            </a:extLst>
          </p:cNvPr>
          <p:cNvSpPr txBox="1"/>
          <p:nvPr/>
        </p:nvSpPr>
        <p:spPr>
          <a:xfrm>
            <a:off x="7386373" y="2739693"/>
            <a:ext cx="153409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Gill Sans MT" panose="020B0502020104020203" pitchFamily="34" charset="77"/>
              </a:rPr>
              <a:t>Max value from each distribution similar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8AFE28-705E-6847-8CB5-1DB604DCFE3E}"/>
              </a:ext>
            </a:extLst>
          </p:cNvPr>
          <p:cNvSpPr txBox="1"/>
          <p:nvPr/>
        </p:nvSpPr>
        <p:spPr>
          <a:xfrm>
            <a:off x="3292334" y="4471888"/>
            <a:ext cx="153409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Gill Sans MT" panose="020B0502020104020203" pitchFamily="34" charset="77"/>
              </a:rPr>
              <a:t>Min value from each distribution similar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A3968E4-A07F-6645-9206-12262B8ACC78}"/>
              </a:ext>
            </a:extLst>
          </p:cNvPr>
          <p:cNvCxnSpPr>
            <a:cxnSpLocks/>
          </p:cNvCxnSpPr>
          <p:nvPr/>
        </p:nvCxnSpPr>
        <p:spPr>
          <a:xfrm flipV="1">
            <a:off x="3954756" y="3939950"/>
            <a:ext cx="374920" cy="5319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80F0211-BC94-AC4A-ADCA-9372BAAF3DCC}"/>
              </a:ext>
            </a:extLst>
          </p:cNvPr>
          <p:cNvSpPr txBox="1"/>
          <p:nvPr/>
        </p:nvSpPr>
        <p:spPr>
          <a:xfrm>
            <a:off x="5573287" y="3450571"/>
            <a:ext cx="153409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Gill Sans MT" panose="020B0502020104020203" pitchFamily="34" charset="77"/>
              </a:rPr>
              <a:t>Median value from each distribution similar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BBC972F-C049-2441-9E44-3E6BF460502D}"/>
              </a:ext>
            </a:extLst>
          </p:cNvPr>
          <p:cNvCxnSpPr>
            <a:cxnSpLocks/>
            <a:stCxn id="24" idx="1"/>
          </p:cNvCxnSpPr>
          <p:nvPr/>
        </p:nvCxnSpPr>
        <p:spPr>
          <a:xfrm flipH="1" flipV="1">
            <a:off x="4824772" y="3577017"/>
            <a:ext cx="748515" cy="813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697419F9-C360-B74B-A758-4985847C7CA5}"/>
              </a:ext>
            </a:extLst>
          </p:cNvPr>
          <p:cNvSpPr txBox="1"/>
          <p:nvPr/>
        </p:nvSpPr>
        <p:spPr>
          <a:xfrm>
            <a:off x="3816256" y="4982502"/>
            <a:ext cx="52427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If all the points fall along the diagonal, it means the two distributions are similar</a:t>
            </a:r>
          </a:p>
          <a:p>
            <a:r>
              <a:rPr lang="en-US" dirty="0">
                <a:latin typeface="Gill Sans MT" panose="020B0502020104020203" pitchFamily="34" charset="77"/>
              </a:rPr>
              <a:t>(i.e., all their quantiles are approximately the same)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57E6CE3-1EC0-864C-A284-CDFBB73390BF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804840AF-7A59-C143-A064-4762D1161009}"/>
              </a:ext>
            </a:extLst>
          </p:cNvPr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 MT" panose="020B0502020104020203" pitchFamily="34" charset="0"/>
              </a:rPr>
              <a:t>Quantile-quantile (QQ) plots: comparing two distributions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043558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4" grpId="0"/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9243C74-4B0C-384A-A1C0-7939F96657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3707" y="2989552"/>
            <a:ext cx="4148323" cy="29038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86C75D-8E73-DF48-8D50-CAA87A4038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25" y="3247159"/>
            <a:ext cx="3187654" cy="21617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CB4FEE-4427-8841-BDD0-F3651E39D6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2000" y="1886847"/>
            <a:ext cx="3476873" cy="101782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F1D3E5F-F37E-C741-B004-B5C30171117C}"/>
              </a:ext>
            </a:extLst>
          </p:cNvPr>
          <p:cNvSpPr txBox="1"/>
          <p:nvPr/>
        </p:nvSpPr>
        <p:spPr>
          <a:xfrm>
            <a:off x="255444" y="1890717"/>
            <a:ext cx="39944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dirty="0">
                <a:latin typeface="Gill Sans MT" panose="020B0502020104020203" pitchFamily="34" charset="77"/>
              </a:rPr>
              <a:t>We don’t care about e.g. p=0.3 vs. p=0.7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dirty="0">
                <a:latin typeface="Gill Sans MT" panose="020B0502020104020203" pitchFamily="34" charset="77"/>
              </a:rPr>
              <a:t>We do care if p=0.1 vs. p=0.01 vs. p=10</a:t>
            </a:r>
            <a:r>
              <a:rPr lang="en-US" sz="1500" baseline="30000" dirty="0">
                <a:latin typeface="Gill Sans MT" panose="020B0502020104020203" pitchFamily="34" charset="77"/>
              </a:rPr>
              <a:t>-6</a:t>
            </a:r>
            <a:endParaRPr lang="en-US" sz="1500" dirty="0">
              <a:latin typeface="Gill Sans MT" panose="020B0502020104020203" pitchFamily="34" charset="77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Taking </a:t>
            </a:r>
            <a:r>
              <a:rPr lang="en-US" b="1" dirty="0">
                <a:latin typeface="Gill Sans MT" panose="020B0502020104020203" pitchFamily="34" charset="77"/>
              </a:rPr>
              <a:t>–log10 P </a:t>
            </a:r>
            <a:r>
              <a:rPr lang="en-US" dirty="0">
                <a:latin typeface="Gill Sans MT" panose="020B0502020104020203" pitchFamily="34" charset="77"/>
              </a:rPr>
              <a:t>allows us to better compare small p-values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D5E450-3E8B-2D40-B8D8-2103392C9176}"/>
              </a:ext>
            </a:extLst>
          </p:cNvPr>
          <p:cNvSpPr txBox="1"/>
          <p:nvPr/>
        </p:nvSpPr>
        <p:spPr>
          <a:xfrm>
            <a:off x="138546" y="5147538"/>
            <a:ext cx="4523509" cy="71558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350" dirty="0">
                <a:latin typeface="Gill Sans MT" panose="020B0502020104020203" pitchFamily="34" charset="77"/>
              </a:rPr>
              <a:t>(note, we really should be using quantiles rather than simulating random numbers. But this is easier and looks almost the same if the number of data points is large enough.)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966EDAA-83C8-294E-9359-AAFED2367804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B647D1E8-71E0-474D-BDBC-A5DDE4B5567C}"/>
              </a:ext>
            </a:extLst>
          </p:cNvPr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 MT" panose="020B0502020104020203" pitchFamily="34" charset="0"/>
              </a:rPr>
              <a:t>We’re mostly interested in really small p-values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29254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49E8C9D-6D64-324F-BDE3-DA629CDB1C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469" y="1923874"/>
            <a:ext cx="5136016" cy="35393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03A6925-EC92-F642-9412-D0EDD4BC3636}"/>
              </a:ext>
            </a:extLst>
          </p:cNvPr>
          <p:cNvSpPr txBox="1"/>
          <p:nvPr/>
        </p:nvSpPr>
        <p:spPr>
          <a:xfrm>
            <a:off x="4244152" y="5220827"/>
            <a:ext cx="329763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Gill Sans MT" panose="020B0502020104020203" pitchFamily="34" charset="77"/>
              </a:rPr>
              <a:t>Most of the distribution is similar to the null</a:t>
            </a:r>
          </a:p>
          <a:p>
            <a:r>
              <a:rPr lang="en-US" sz="1350" dirty="0">
                <a:latin typeface="Gill Sans MT" panose="020B0502020104020203" pitchFamily="34" charset="77"/>
              </a:rPr>
              <a:t>i.e. most SNPs not associated with the trait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6B91F41-3461-8340-9BA9-C31A856FC5B2}"/>
              </a:ext>
            </a:extLst>
          </p:cNvPr>
          <p:cNvCxnSpPr>
            <a:cxnSpLocks/>
          </p:cNvCxnSpPr>
          <p:nvPr/>
        </p:nvCxnSpPr>
        <p:spPr>
          <a:xfrm flipH="1" flipV="1">
            <a:off x="2610839" y="4265090"/>
            <a:ext cx="1566306" cy="111220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37CBC79-75EB-9846-A174-E0E414DDB3FB}"/>
              </a:ext>
            </a:extLst>
          </p:cNvPr>
          <p:cNvSpPr txBox="1"/>
          <p:nvPr/>
        </p:nvSpPr>
        <p:spPr>
          <a:xfrm>
            <a:off x="5213372" y="1647288"/>
            <a:ext cx="374307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Gill Sans MT" panose="020B0502020104020203" pitchFamily="34" charset="77"/>
              </a:rPr>
              <a:t>Points above the diagonal = likely true associations</a:t>
            </a:r>
          </a:p>
          <a:p>
            <a:r>
              <a:rPr lang="en-US" sz="1350" dirty="0">
                <a:latin typeface="Gill Sans MT" panose="020B0502020104020203" pitchFamily="34" charset="77"/>
              </a:rPr>
              <a:t>Way stronger p-values than expected by chance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102A969-C34D-8547-8D0C-62DFA86460EE}"/>
              </a:ext>
            </a:extLst>
          </p:cNvPr>
          <p:cNvCxnSpPr>
            <a:cxnSpLocks/>
          </p:cNvCxnSpPr>
          <p:nvPr/>
        </p:nvCxnSpPr>
        <p:spPr>
          <a:xfrm flipH="1">
            <a:off x="4241613" y="1889662"/>
            <a:ext cx="808369" cy="33104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A7A6F03-2DA9-4A41-86B7-A9B8B9110A4A}"/>
              </a:ext>
            </a:extLst>
          </p:cNvPr>
          <p:cNvSpPr txBox="1"/>
          <p:nvPr/>
        </p:nvSpPr>
        <p:spPr>
          <a:xfrm>
            <a:off x="5397997" y="2359859"/>
            <a:ext cx="331862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Gill Sans MT" panose="020B0502020104020203" pitchFamily="34" charset="77"/>
              </a:rPr>
              <a:t>For GWAS, we perform millions of association tests</a:t>
            </a:r>
          </a:p>
          <a:p>
            <a:endParaRPr lang="en-US" sz="2100" dirty="0">
              <a:latin typeface="Gill Sans MT" panose="020B0502020104020203" pitchFamily="34" charset="77"/>
            </a:endParaRPr>
          </a:p>
          <a:p>
            <a:r>
              <a:rPr lang="en-US" sz="2100" dirty="0">
                <a:latin typeface="Gill Sans MT" panose="020B0502020104020203" pitchFamily="34" charset="77"/>
              </a:rPr>
              <a:t>The QQ plot has one point for each SNP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4E7C19A-7475-B041-9515-15A5C34064DE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9B941A1E-3BDD-4D4F-B9C3-F2EAB1D9239C}"/>
              </a:ext>
            </a:extLst>
          </p:cNvPr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 MT" panose="020B0502020104020203" pitchFamily="34" charset="0"/>
              </a:rPr>
              <a:t>Typical GWAS QQ Plot (when all goes well)</a:t>
            </a:r>
            <a:endParaRPr lang="en-US" sz="24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0E5155C-1332-E84F-9896-8FF5B5263169}"/>
              </a:ext>
            </a:extLst>
          </p:cNvPr>
          <p:cNvSpPr txBox="1"/>
          <p:nvPr/>
        </p:nvSpPr>
        <p:spPr>
          <a:xfrm>
            <a:off x="182469" y="5877345"/>
            <a:ext cx="78868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Gill Sans MT" panose="020B0502020104020203" pitchFamily="34" charset="77"/>
              </a:rPr>
              <a:t>QQ Plot can help us diagnose problems, and learn about genetic architecture, from GWAS data! </a:t>
            </a:r>
          </a:p>
        </p:txBody>
      </p:sp>
    </p:spTree>
    <p:extLst>
      <p:ext uri="{BB962C8B-B14F-4D97-AF65-F5344CB8AC3E}">
        <p14:creationId xmlns:p14="http://schemas.microsoft.com/office/powerpoint/2010/main" val="2639999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424837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5400" dirty="0">
                <a:latin typeface="Gill Sans"/>
                <a:cs typeface="Gill Sans"/>
              </a:rPr>
              <a:t>Confounding factors</a:t>
            </a:r>
          </a:p>
        </p:txBody>
      </p:sp>
    </p:spTree>
    <p:extLst>
      <p:ext uri="{BB962C8B-B14F-4D97-AF65-F5344CB8AC3E}">
        <p14:creationId xmlns:p14="http://schemas.microsoft.com/office/powerpoint/2010/main" val="5543999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0" dirty="0">
                <a:latin typeface="Gill Sans"/>
                <a:cs typeface="Gill Sans"/>
              </a:rPr>
              <a:t>Precision genomics: going from genotype to phenotype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61F158-886E-CD4C-BEF5-176E42347F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709" y="1374017"/>
            <a:ext cx="524466" cy="1045633"/>
          </a:xfrm>
          <a:prstGeom prst="rect">
            <a:avLst/>
          </a:prstGeom>
        </p:spPr>
      </p:pic>
      <p:sp>
        <p:nvSpPr>
          <p:cNvPr id="3" name="Right Arrow 2">
            <a:extLst>
              <a:ext uri="{FF2B5EF4-FFF2-40B4-BE49-F238E27FC236}">
                <a16:creationId xmlns:a16="http://schemas.microsoft.com/office/drawing/2014/main" id="{8300F4DA-3428-0A4B-B831-45A1EC535845}"/>
              </a:ext>
            </a:extLst>
          </p:cNvPr>
          <p:cNvSpPr/>
          <p:nvPr/>
        </p:nvSpPr>
        <p:spPr>
          <a:xfrm>
            <a:off x="6680024" y="1839282"/>
            <a:ext cx="591330" cy="242860"/>
          </a:xfrm>
          <a:prstGeom prst="righ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8CA2BE-D8C8-1946-8B01-666B92096698}"/>
              </a:ext>
            </a:extLst>
          </p:cNvPr>
          <p:cNvSpPr txBox="1"/>
          <p:nvPr/>
        </p:nvSpPr>
        <p:spPr>
          <a:xfrm>
            <a:off x="1031658" y="1839282"/>
            <a:ext cx="5739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ourier" pitchFamily="2" charset="0"/>
                <a:cs typeface="Arial" panose="020B0604020202020204" pitchFamily="34" charset="0"/>
              </a:rPr>
              <a:t>AACGCCTACTATTGGTACAGCACTACGATGCATAAGCTTATCTAA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1CE564-B50D-304F-8E2C-6C5B29B8D3EA}"/>
              </a:ext>
            </a:extLst>
          </p:cNvPr>
          <p:cNvSpPr txBox="1"/>
          <p:nvPr/>
        </p:nvSpPr>
        <p:spPr>
          <a:xfrm>
            <a:off x="7335859" y="1374017"/>
            <a:ext cx="142026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Gill Sans MT" panose="020B0502020104020203" pitchFamily="34" charset="77"/>
              </a:rPr>
              <a:t>Predict:</a:t>
            </a:r>
          </a:p>
          <a:p>
            <a:r>
              <a:rPr lang="en-US" sz="1600" dirty="0">
                <a:latin typeface="Gill Sans MT" panose="020B0502020104020203" pitchFamily="34" charset="77"/>
              </a:rPr>
              <a:t>Cancer risk?</a:t>
            </a:r>
          </a:p>
          <a:p>
            <a:r>
              <a:rPr lang="en-US" sz="1600" dirty="0">
                <a:latin typeface="Gill Sans MT" panose="020B0502020104020203" pitchFamily="34" charset="77"/>
              </a:rPr>
              <a:t>Heart disease?</a:t>
            </a:r>
          </a:p>
          <a:p>
            <a:r>
              <a:rPr lang="en-US" sz="1600" dirty="0">
                <a:latin typeface="Gill Sans MT" panose="020B0502020104020203" pitchFamily="34" charset="77"/>
              </a:rPr>
              <a:t>Diabetes?</a:t>
            </a:r>
          </a:p>
          <a:p>
            <a:r>
              <a:rPr lang="en-US" sz="1600" dirty="0">
                <a:latin typeface="Gill Sans MT" panose="020B0502020104020203" pitchFamily="34" charset="77"/>
              </a:rPr>
              <a:t>Cystic fibrosis?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9AA37B8B-32B8-674F-B799-7447ADF8E4EE}"/>
              </a:ext>
            </a:extLst>
          </p:cNvPr>
          <p:cNvSpPr/>
          <p:nvPr/>
        </p:nvSpPr>
        <p:spPr>
          <a:xfrm rot="7200000">
            <a:off x="1292549" y="2948414"/>
            <a:ext cx="1560797" cy="187261"/>
          </a:xfrm>
          <a:prstGeom prst="righ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105C71-7121-664A-B58D-FAFDACC8668D}"/>
              </a:ext>
            </a:extLst>
          </p:cNvPr>
          <p:cNvSpPr txBox="1"/>
          <p:nvPr/>
        </p:nvSpPr>
        <p:spPr>
          <a:xfrm>
            <a:off x="1031658" y="1659356"/>
            <a:ext cx="5739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ourier" pitchFamily="2" charset="0"/>
                <a:cs typeface="Arial" panose="020B0604020202020204" pitchFamily="34" charset="0"/>
              </a:rPr>
              <a:t>AACGGCTACTACTGGTACAGCACTACGGTGCATAGGCTTATATAA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1081755-F317-9244-9290-21407B1AAAA3}"/>
              </a:ext>
            </a:extLst>
          </p:cNvPr>
          <p:cNvSpPr/>
          <p:nvPr/>
        </p:nvSpPr>
        <p:spPr>
          <a:xfrm>
            <a:off x="2413000" y="1580983"/>
            <a:ext cx="262467" cy="60271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80B739E-2E29-BA4F-92E5-3D66969ECA5C}"/>
              </a:ext>
            </a:extLst>
          </p:cNvPr>
          <p:cNvSpPr txBox="1"/>
          <p:nvPr/>
        </p:nvSpPr>
        <p:spPr>
          <a:xfrm>
            <a:off x="262416" y="4024787"/>
            <a:ext cx="3195875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>
                <a:latin typeface="Gill Sans MT" panose="020B0502020104020203" pitchFamily="34" charset="77"/>
              </a:rPr>
              <a:t>Mendelian traits</a:t>
            </a:r>
          </a:p>
          <a:p>
            <a:r>
              <a:rPr lang="en-US" sz="1600" dirty="0">
                <a:latin typeface="Gill Sans MT" panose="020B0502020104020203" pitchFamily="34" charset="77"/>
              </a:rPr>
              <a:t>Trait controlled by a single gene</a:t>
            </a:r>
          </a:p>
          <a:p>
            <a:r>
              <a:rPr lang="en-US" sz="1600" dirty="0">
                <a:latin typeface="Gill Sans MT" panose="020B0502020104020203" pitchFamily="34" charset="77"/>
              </a:rPr>
              <a:t>Relatively straightforward to predict</a:t>
            </a:r>
          </a:p>
          <a:p>
            <a:endParaRPr lang="en-US" sz="1600" dirty="0">
              <a:latin typeface="Gill Sans MT" panose="020B0502020104020203" pitchFamily="34" charset="77"/>
            </a:endParaRPr>
          </a:p>
          <a:p>
            <a:r>
              <a:rPr lang="en-US" sz="1600" dirty="0">
                <a:latin typeface="Gill Sans MT" panose="020B0502020104020203" pitchFamily="34" charset="77"/>
              </a:rPr>
              <a:t>e.g. Cystic Fibrosis</a:t>
            </a:r>
          </a:p>
          <a:p>
            <a:r>
              <a:rPr lang="en-US" sz="1600" dirty="0">
                <a:latin typeface="Gill Sans MT" panose="020B0502020104020203" pitchFamily="34" charset="77"/>
              </a:rPr>
              <a:t>Eye color (kind of)</a:t>
            </a:r>
          </a:p>
          <a:p>
            <a:r>
              <a:rPr lang="en-US" sz="1600" dirty="0">
                <a:latin typeface="Gill Sans MT" panose="020B0502020104020203" pitchFamily="34" charset="77"/>
              </a:rPr>
              <a:t>Tay-Sachs</a:t>
            </a:r>
          </a:p>
          <a:p>
            <a:r>
              <a:rPr lang="en-US" sz="1600" dirty="0" err="1">
                <a:latin typeface="Gill Sans MT" panose="020B0502020104020203" pitchFamily="34" charset="77"/>
              </a:rPr>
              <a:t>Marfan</a:t>
            </a:r>
            <a:r>
              <a:rPr lang="en-US" sz="1600" dirty="0">
                <a:latin typeface="Gill Sans MT" panose="020B0502020104020203" pitchFamily="34" charset="77"/>
              </a:rPr>
              <a:t> Syndrome</a:t>
            </a:r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B001E0D4-AC8C-A246-9F3B-77683EBFD492}"/>
              </a:ext>
            </a:extLst>
          </p:cNvPr>
          <p:cNvSpPr/>
          <p:nvPr/>
        </p:nvSpPr>
        <p:spPr>
          <a:xfrm rot="3900683">
            <a:off x="4172969" y="2972654"/>
            <a:ext cx="1560797" cy="187261"/>
          </a:xfrm>
          <a:prstGeom prst="righ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145D233-6CEA-1642-A120-D7D0D3C9A688}"/>
              </a:ext>
            </a:extLst>
          </p:cNvPr>
          <p:cNvSpPr/>
          <p:nvPr/>
        </p:nvSpPr>
        <p:spPr>
          <a:xfrm>
            <a:off x="3153215" y="1580983"/>
            <a:ext cx="262467" cy="602712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F9C0F6E-2217-0643-AB95-BE5D12C70A2B}"/>
              </a:ext>
            </a:extLst>
          </p:cNvPr>
          <p:cNvSpPr/>
          <p:nvPr/>
        </p:nvSpPr>
        <p:spPr>
          <a:xfrm>
            <a:off x="4326235" y="1580983"/>
            <a:ext cx="262467" cy="602712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0D39213-C9B3-C84F-B4B6-38F919D1AE9D}"/>
              </a:ext>
            </a:extLst>
          </p:cNvPr>
          <p:cNvSpPr/>
          <p:nvPr/>
        </p:nvSpPr>
        <p:spPr>
          <a:xfrm>
            <a:off x="5105437" y="1580983"/>
            <a:ext cx="262467" cy="602712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D813FC1-BCFD-374E-A4AF-764D5798D92E}"/>
              </a:ext>
            </a:extLst>
          </p:cNvPr>
          <p:cNvSpPr/>
          <p:nvPr/>
        </p:nvSpPr>
        <p:spPr>
          <a:xfrm>
            <a:off x="6220648" y="1580983"/>
            <a:ext cx="262467" cy="602712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09EAECB-C49E-B949-AA4D-8CA4E38931DD}"/>
              </a:ext>
            </a:extLst>
          </p:cNvPr>
          <p:cNvSpPr txBox="1"/>
          <p:nvPr/>
        </p:nvSpPr>
        <p:spPr>
          <a:xfrm>
            <a:off x="4850114" y="4058868"/>
            <a:ext cx="3768953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latin typeface="Gill Sans MT" panose="020B0502020104020203" pitchFamily="34" charset="77"/>
              </a:rPr>
              <a:t>Complex traits</a:t>
            </a:r>
          </a:p>
          <a:p>
            <a:r>
              <a:rPr lang="en-US" sz="1600" dirty="0">
                <a:latin typeface="Gill Sans MT" panose="020B0502020104020203" pitchFamily="34" charset="77"/>
              </a:rPr>
              <a:t>Trait controlled by a combination of many genes and/or environment factors</a:t>
            </a:r>
          </a:p>
          <a:p>
            <a:r>
              <a:rPr lang="en-US" sz="1600" dirty="0">
                <a:latin typeface="Gill Sans MT" panose="020B0502020104020203" pitchFamily="34" charset="77"/>
              </a:rPr>
              <a:t>More difficult to predict</a:t>
            </a:r>
          </a:p>
          <a:p>
            <a:endParaRPr lang="en-US" sz="1600" dirty="0">
              <a:latin typeface="Gill Sans MT" panose="020B0502020104020203" pitchFamily="34" charset="77"/>
            </a:endParaRPr>
          </a:p>
          <a:p>
            <a:r>
              <a:rPr lang="en-US" sz="1600" dirty="0">
                <a:latin typeface="Gill Sans MT" panose="020B0502020104020203" pitchFamily="34" charset="77"/>
              </a:rPr>
              <a:t>e.g. Heart disease</a:t>
            </a:r>
          </a:p>
          <a:p>
            <a:r>
              <a:rPr lang="en-US" sz="1600" dirty="0">
                <a:latin typeface="Gill Sans MT" panose="020B0502020104020203" pitchFamily="34" charset="77"/>
              </a:rPr>
              <a:t>Height</a:t>
            </a:r>
          </a:p>
          <a:p>
            <a:r>
              <a:rPr lang="en-US" sz="1600" dirty="0">
                <a:latin typeface="Gill Sans MT" panose="020B0502020104020203" pitchFamily="34" charset="77"/>
              </a:rPr>
              <a:t>Schizophrenia</a:t>
            </a:r>
          </a:p>
          <a:p>
            <a:r>
              <a:rPr lang="en-US" sz="1600" dirty="0">
                <a:latin typeface="Gill Sans MT" panose="020B0502020104020203" pitchFamily="34" charset="77"/>
              </a:rPr>
              <a:t>Diabetes</a:t>
            </a:r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31415411-CA1A-D347-A45C-A38D9CBA7B52}"/>
              </a:ext>
            </a:extLst>
          </p:cNvPr>
          <p:cNvSpPr/>
          <p:nvPr/>
        </p:nvSpPr>
        <p:spPr>
          <a:xfrm rot="5400000">
            <a:off x="7782545" y="2740790"/>
            <a:ext cx="242669" cy="235805"/>
          </a:xfrm>
          <a:prstGeom prst="righ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FA9443-3E92-4244-917B-B54562615497}"/>
              </a:ext>
            </a:extLst>
          </p:cNvPr>
          <p:cNvSpPr txBox="1"/>
          <p:nvPr/>
        </p:nvSpPr>
        <p:spPr>
          <a:xfrm>
            <a:off x="7099095" y="2991706"/>
            <a:ext cx="18937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Gill Sans MT" panose="020B0502020104020203" pitchFamily="34" charset="77"/>
              </a:rPr>
              <a:t>Inform treatment</a:t>
            </a:r>
            <a:endParaRPr lang="en-US" sz="1600" dirty="0">
              <a:latin typeface="Gill Sans MT" panose="020B0502020104020203" pitchFamily="34" charset="77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C10066E-2CBD-D742-921A-BC8FE072A8FB}"/>
              </a:ext>
            </a:extLst>
          </p:cNvPr>
          <p:cNvSpPr/>
          <p:nvPr/>
        </p:nvSpPr>
        <p:spPr>
          <a:xfrm>
            <a:off x="4588702" y="4024787"/>
            <a:ext cx="4298820" cy="246551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230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"/>
                <a:cs typeface="Gill Sans"/>
              </a:rPr>
              <a:t>Extra variables might affect our association analyses</a:t>
            </a:r>
            <a:endParaRPr lang="en-US" sz="2400" b="1" i="0" dirty="0">
              <a:latin typeface="Gill Sans"/>
              <a:cs typeface="Gill Sans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D3D7DFD-7850-EE44-9542-E5EFD330DFCD}"/>
              </a:ext>
            </a:extLst>
          </p:cNvPr>
          <p:cNvGrpSpPr/>
          <p:nvPr/>
        </p:nvGrpSpPr>
        <p:grpSpPr>
          <a:xfrm>
            <a:off x="115541" y="3390294"/>
            <a:ext cx="4274924" cy="1773267"/>
            <a:chOff x="1563934" y="1163890"/>
            <a:chExt cx="4274924" cy="177326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DF819E8-BBB2-C64E-80B8-64A1392B61E3}"/>
                </a:ext>
              </a:extLst>
            </p:cNvPr>
            <p:cNvGrpSpPr/>
            <p:nvPr/>
          </p:nvGrpSpPr>
          <p:grpSpPr>
            <a:xfrm>
              <a:off x="1563934" y="1815473"/>
              <a:ext cx="4274924" cy="1121684"/>
              <a:chOff x="1563934" y="1815473"/>
              <a:chExt cx="6016132" cy="1578554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BCA2769D-3EE6-5E42-ACC3-6D896B7A1C94}"/>
                  </a:ext>
                </a:extLst>
              </p:cNvPr>
              <p:cNvSpPr/>
              <p:nvPr/>
            </p:nvSpPr>
            <p:spPr>
              <a:xfrm>
                <a:off x="1563934" y="2747323"/>
                <a:ext cx="1634485" cy="646704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Gill Sans"/>
                    <a:cs typeface="Gill Sans"/>
                  </a:rPr>
                  <a:t>Genotype</a:t>
                </a:r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8B926571-FBEC-744C-BC0D-577D7C8F0671}"/>
                  </a:ext>
                </a:extLst>
              </p:cNvPr>
              <p:cNvSpPr/>
              <p:nvPr/>
            </p:nvSpPr>
            <p:spPr>
              <a:xfrm>
                <a:off x="5808425" y="2747323"/>
                <a:ext cx="1771641" cy="646704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Gill Sans"/>
                    <a:cs typeface="Gill Sans"/>
                  </a:rPr>
                  <a:t>Phenotype</a:t>
                </a: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8632C84A-AC46-CC42-BACC-E03F1DC018E0}"/>
                  </a:ext>
                </a:extLst>
              </p:cNvPr>
              <p:cNvSpPr/>
              <p:nvPr/>
            </p:nvSpPr>
            <p:spPr>
              <a:xfrm>
                <a:off x="3551185" y="1815473"/>
                <a:ext cx="1975027" cy="646704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Gill Sans"/>
                    <a:cs typeface="Gill Sans"/>
                  </a:rPr>
                  <a:t>Confounder</a:t>
                </a:r>
              </a:p>
            </p:txBody>
          </p: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FE31DB0C-CD09-5646-A0D1-6F80BF94534C}"/>
                  </a:ext>
                </a:extLst>
              </p:cNvPr>
              <p:cNvCxnSpPr>
                <a:cxnSpLocks/>
                <a:stCxn id="16" idx="5"/>
                <a:endCxn id="15" idx="1"/>
              </p:cNvCxnSpPr>
              <p:nvPr/>
            </p:nvCxnSpPr>
            <p:spPr>
              <a:xfrm>
                <a:off x="5236976" y="2367469"/>
                <a:ext cx="830900" cy="47456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48A9FD32-8266-AC41-A5FE-36E5735A0EE1}"/>
                  </a:ext>
                </a:extLst>
              </p:cNvPr>
              <p:cNvCxnSpPr>
                <a:cxnSpLocks/>
                <a:stCxn id="14" idx="6"/>
                <a:endCxn id="15" idx="2"/>
              </p:cNvCxnSpPr>
              <p:nvPr/>
            </p:nvCxnSpPr>
            <p:spPr>
              <a:xfrm>
                <a:off x="3198419" y="3070675"/>
                <a:ext cx="2610006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AB74032C-77FC-CA41-84AD-D7EA32594A1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451407" y="2210811"/>
                <a:ext cx="1099778" cy="53651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446A708-3102-1C4C-BEA5-BC02F8ED9383}"/>
                </a:ext>
              </a:extLst>
            </p:cNvPr>
            <p:cNvSpPr txBox="1"/>
            <p:nvPr/>
          </p:nvSpPr>
          <p:spPr>
            <a:xfrm>
              <a:off x="2604516" y="1163890"/>
              <a:ext cx="20251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Gill Sans MT" panose="020B0502020104020203" pitchFamily="34" charset="77"/>
                </a:rPr>
                <a:t>Confounding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24447CCC-D714-FA41-B578-C906AC76DED1}"/>
              </a:ext>
            </a:extLst>
          </p:cNvPr>
          <p:cNvGrpSpPr/>
          <p:nvPr/>
        </p:nvGrpSpPr>
        <p:grpSpPr>
          <a:xfrm>
            <a:off x="4534514" y="1198434"/>
            <a:ext cx="4274924" cy="1793635"/>
            <a:chOff x="4534514" y="1198434"/>
            <a:chExt cx="4274924" cy="1793635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AC62479A-C8BA-FF46-9D83-3700F89D7223}"/>
                </a:ext>
              </a:extLst>
            </p:cNvPr>
            <p:cNvGrpSpPr/>
            <p:nvPr/>
          </p:nvGrpSpPr>
          <p:grpSpPr>
            <a:xfrm>
              <a:off x="4534514" y="1870385"/>
              <a:ext cx="4274924" cy="1121684"/>
              <a:chOff x="1563934" y="1815473"/>
              <a:chExt cx="6016132" cy="1578554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D5893BA5-52E8-DD4A-834D-988F75C66B4B}"/>
                  </a:ext>
                </a:extLst>
              </p:cNvPr>
              <p:cNvSpPr/>
              <p:nvPr/>
            </p:nvSpPr>
            <p:spPr>
              <a:xfrm>
                <a:off x="1563934" y="2747323"/>
                <a:ext cx="1634485" cy="646704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Gill Sans"/>
                    <a:cs typeface="Gill Sans"/>
                  </a:rPr>
                  <a:t>Genotype</a:t>
                </a: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CB31B9DE-74FC-BE4E-B2FB-7EEC6F06C1A5}"/>
                  </a:ext>
                </a:extLst>
              </p:cNvPr>
              <p:cNvSpPr/>
              <p:nvPr/>
            </p:nvSpPr>
            <p:spPr>
              <a:xfrm>
                <a:off x="5808425" y="2747323"/>
                <a:ext cx="1771641" cy="646704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Gill Sans"/>
                    <a:cs typeface="Gill Sans"/>
                  </a:rPr>
                  <a:t>Phenotype</a:t>
                </a: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6EB447CC-3C38-FE45-B92F-13B4ADB4995A}"/>
                  </a:ext>
                </a:extLst>
              </p:cNvPr>
              <p:cNvSpPr/>
              <p:nvPr/>
            </p:nvSpPr>
            <p:spPr>
              <a:xfrm>
                <a:off x="3551185" y="1815473"/>
                <a:ext cx="1975027" cy="646704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Gill Sans"/>
                    <a:cs typeface="Gill Sans"/>
                  </a:rPr>
                  <a:t>Collider</a:t>
                </a:r>
              </a:p>
            </p:txBody>
          </p: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86AEAE56-02B1-424C-83E6-CA8F60D081D4}"/>
                  </a:ext>
                </a:extLst>
              </p:cNvPr>
              <p:cNvCxnSpPr>
                <a:cxnSpLocks/>
                <a:stCxn id="26" idx="6"/>
                <a:endCxn id="27" idx="2"/>
              </p:cNvCxnSpPr>
              <p:nvPr/>
            </p:nvCxnSpPr>
            <p:spPr>
              <a:xfrm>
                <a:off x="3198419" y="3070675"/>
                <a:ext cx="2610006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3310516-7E7C-E943-A332-443D6180EA79}"/>
                </a:ext>
              </a:extLst>
            </p:cNvPr>
            <p:cNvSpPr txBox="1"/>
            <p:nvPr/>
          </p:nvSpPr>
          <p:spPr>
            <a:xfrm>
              <a:off x="5596547" y="1198434"/>
              <a:ext cx="19848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Gill Sans MT" panose="020B0502020104020203" pitchFamily="34" charset="77"/>
                </a:rPr>
                <a:t>Collider bias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76352606-4948-1C49-A8BF-1510621037EB}"/>
                </a:ext>
              </a:extLst>
            </p:cNvPr>
            <p:cNvCxnSpPr>
              <a:cxnSpLocks/>
              <a:endCxn id="28" idx="2"/>
            </p:cNvCxnSpPr>
            <p:nvPr/>
          </p:nvCxnSpPr>
          <p:spPr>
            <a:xfrm flipV="1">
              <a:off x="5156839" y="2100152"/>
              <a:ext cx="789770" cy="42523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9D2A5683-B14D-2B4D-BD5F-1D53DD701E33}"/>
                </a:ext>
              </a:extLst>
            </p:cNvPr>
            <p:cNvCxnSpPr>
              <a:cxnSpLocks/>
              <a:endCxn id="28" idx="6"/>
            </p:cNvCxnSpPr>
            <p:nvPr/>
          </p:nvCxnSpPr>
          <p:spPr>
            <a:xfrm flipH="1" flipV="1">
              <a:off x="7350017" y="2100152"/>
              <a:ext cx="576282" cy="45019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2779055-89BB-E442-97FE-C1243981FA52}"/>
              </a:ext>
            </a:extLst>
          </p:cNvPr>
          <p:cNvGrpSpPr/>
          <p:nvPr/>
        </p:nvGrpSpPr>
        <p:grpSpPr>
          <a:xfrm>
            <a:off x="54877" y="1232774"/>
            <a:ext cx="4274924" cy="1725135"/>
            <a:chOff x="1563934" y="1212022"/>
            <a:chExt cx="4274924" cy="1725135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4BE38971-7318-C84F-B602-ED843A3A053E}"/>
                </a:ext>
              </a:extLst>
            </p:cNvPr>
            <p:cNvGrpSpPr/>
            <p:nvPr/>
          </p:nvGrpSpPr>
          <p:grpSpPr>
            <a:xfrm>
              <a:off x="1563934" y="1815473"/>
              <a:ext cx="4274924" cy="1121684"/>
              <a:chOff x="1563934" y="1815473"/>
              <a:chExt cx="6016132" cy="1578554"/>
            </a:xfrm>
          </p:grpSpPr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0DA8585B-A1C2-0046-95D2-E02D8A23B526}"/>
                  </a:ext>
                </a:extLst>
              </p:cNvPr>
              <p:cNvSpPr/>
              <p:nvPr/>
            </p:nvSpPr>
            <p:spPr>
              <a:xfrm>
                <a:off x="1563934" y="2747323"/>
                <a:ext cx="1634485" cy="646704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Gill Sans"/>
                    <a:cs typeface="Gill Sans"/>
                  </a:rPr>
                  <a:t>Genotype</a:t>
                </a:r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6AD2A778-D7A1-0F47-8490-CD7B9DBAC072}"/>
                  </a:ext>
                </a:extLst>
              </p:cNvPr>
              <p:cNvSpPr/>
              <p:nvPr/>
            </p:nvSpPr>
            <p:spPr>
              <a:xfrm>
                <a:off x="5808425" y="2747323"/>
                <a:ext cx="1771641" cy="646704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Gill Sans"/>
                    <a:cs typeface="Gill Sans"/>
                  </a:rPr>
                  <a:t>Phenotype</a:t>
                </a: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8E76E593-BDF6-2E45-9F93-DAD8ADC493FD}"/>
                  </a:ext>
                </a:extLst>
              </p:cNvPr>
              <p:cNvSpPr/>
              <p:nvPr/>
            </p:nvSpPr>
            <p:spPr>
              <a:xfrm>
                <a:off x="3551185" y="1815473"/>
                <a:ext cx="1975027" cy="646704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Gill Sans"/>
                    <a:cs typeface="Gill Sans"/>
                  </a:rPr>
                  <a:t>Covariate</a:t>
                </a:r>
              </a:p>
            </p:txBody>
          </p:sp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28B9C6E9-D91F-CB49-804B-418B919EA048}"/>
                  </a:ext>
                </a:extLst>
              </p:cNvPr>
              <p:cNvCxnSpPr>
                <a:cxnSpLocks/>
                <a:stCxn id="41" idx="5"/>
                <a:endCxn id="40" idx="1"/>
              </p:cNvCxnSpPr>
              <p:nvPr/>
            </p:nvCxnSpPr>
            <p:spPr>
              <a:xfrm>
                <a:off x="5236976" y="2367469"/>
                <a:ext cx="830900" cy="47456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EDD989FE-1B29-A842-B37E-F22E9C171C81}"/>
                  </a:ext>
                </a:extLst>
              </p:cNvPr>
              <p:cNvCxnSpPr>
                <a:cxnSpLocks/>
                <a:stCxn id="39" idx="6"/>
                <a:endCxn id="40" idx="2"/>
              </p:cNvCxnSpPr>
              <p:nvPr/>
            </p:nvCxnSpPr>
            <p:spPr>
              <a:xfrm>
                <a:off x="3198419" y="3070675"/>
                <a:ext cx="2610006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DD72460-9164-B64C-B35E-A9186DDED268}"/>
                </a:ext>
              </a:extLst>
            </p:cNvPr>
            <p:cNvSpPr txBox="1"/>
            <p:nvPr/>
          </p:nvSpPr>
          <p:spPr>
            <a:xfrm>
              <a:off x="2798686" y="1212022"/>
              <a:ext cx="159261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Gill Sans MT" panose="020B0502020104020203" pitchFamily="34" charset="77"/>
                </a:rPr>
                <a:t>Covariate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19D2061-579E-3B4D-8F03-BABCB74CC757}"/>
              </a:ext>
            </a:extLst>
          </p:cNvPr>
          <p:cNvGrpSpPr/>
          <p:nvPr/>
        </p:nvGrpSpPr>
        <p:grpSpPr>
          <a:xfrm>
            <a:off x="4604955" y="3426769"/>
            <a:ext cx="4274924" cy="1736792"/>
            <a:chOff x="1563934" y="1200365"/>
            <a:chExt cx="4274924" cy="1736792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6DB59D53-6F44-F443-A1B7-08DB1E39D1B8}"/>
                </a:ext>
              </a:extLst>
            </p:cNvPr>
            <p:cNvGrpSpPr/>
            <p:nvPr/>
          </p:nvGrpSpPr>
          <p:grpSpPr>
            <a:xfrm>
              <a:off x="1563934" y="1815473"/>
              <a:ext cx="4274924" cy="1121684"/>
              <a:chOff x="1563934" y="1815473"/>
              <a:chExt cx="6016132" cy="1578554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C447E856-B951-CF47-9344-64C6ECC3CF3C}"/>
                  </a:ext>
                </a:extLst>
              </p:cNvPr>
              <p:cNvSpPr/>
              <p:nvPr/>
            </p:nvSpPr>
            <p:spPr>
              <a:xfrm>
                <a:off x="1563934" y="2747323"/>
                <a:ext cx="1634485" cy="646704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Gill Sans"/>
                    <a:cs typeface="Gill Sans"/>
                  </a:rPr>
                  <a:t>Genotype</a:t>
                </a:r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D2D1A106-CBA4-4E4C-89F3-A0B003540442}"/>
                  </a:ext>
                </a:extLst>
              </p:cNvPr>
              <p:cNvSpPr/>
              <p:nvPr/>
            </p:nvSpPr>
            <p:spPr>
              <a:xfrm>
                <a:off x="5808425" y="2747323"/>
                <a:ext cx="1771641" cy="646704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Gill Sans"/>
                    <a:cs typeface="Gill Sans"/>
                  </a:rPr>
                  <a:t>Phenotype</a:t>
                </a:r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5DBF9238-6192-5C49-A9E7-A714C6167317}"/>
                  </a:ext>
                </a:extLst>
              </p:cNvPr>
              <p:cNvSpPr/>
              <p:nvPr/>
            </p:nvSpPr>
            <p:spPr>
              <a:xfrm>
                <a:off x="3551185" y="1815473"/>
                <a:ext cx="1975027" cy="646704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Gill Sans"/>
                    <a:cs typeface="Gill Sans"/>
                  </a:rPr>
                  <a:t>Mediator</a:t>
                </a:r>
              </a:p>
            </p:txBody>
          </p:sp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id="{8838CEAA-17C6-CC44-B444-132C75128B53}"/>
                  </a:ext>
                </a:extLst>
              </p:cNvPr>
              <p:cNvCxnSpPr>
                <a:cxnSpLocks/>
                <a:stCxn id="50" idx="5"/>
                <a:endCxn id="49" idx="1"/>
              </p:cNvCxnSpPr>
              <p:nvPr/>
            </p:nvCxnSpPr>
            <p:spPr>
              <a:xfrm>
                <a:off x="5236976" y="2367469"/>
                <a:ext cx="830900" cy="47456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Arrow Connector 51">
                <a:extLst>
                  <a:ext uri="{FF2B5EF4-FFF2-40B4-BE49-F238E27FC236}">
                    <a16:creationId xmlns:a16="http://schemas.microsoft.com/office/drawing/2014/main" id="{06019F1D-693A-3943-9EAA-5F2C948F008D}"/>
                  </a:ext>
                </a:extLst>
              </p:cNvPr>
              <p:cNvCxnSpPr>
                <a:cxnSpLocks/>
                <a:stCxn id="48" idx="6"/>
                <a:endCxn id="49" idx="2"/>
              </p:cNvCxnSpPr>
              <p:nvPr/>
            </p:nvCxnSpPr>
            <p:spPr>
              <a:xfrm>
                <a:off x="3198419" y="3070675"/>
                <a:ext cx="2610006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prstDash val="dash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44A3F1A6-D40A-3E4B-9D71-568295C5EC80}"/>
                </a:ext>
              </a:extLst>
            </p:cNvPr>
            <p:cNvSpPr txBox="1"/>
            <p:nvPr/>
          </p:nvSpPr>
          <p:spPr>
            <a:xfrm>
              <a:off x="2755274" y="1200365"/>
              <a:ext cx="16241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Gill Sans MT" panose="020B0502020104020203" pitchFamily="34" charset="77"/>
                </a:rPr>
                <a:t>Mediation</a:t>
              </a:r>
            </a:p>
          </p:txBody>
        </p:sp>
      </p:grp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27A911A8-1BE0-FF42-810A-0FF721B311A8}"/>
              </a:ext>
            </a:extLst>
          </p:cNvPr>
          <p:cNvCxnSpPr>
            <a:cxnSpLocks/>
            <a:endCxn id="50" idx="2"/>
          </p:cNvCxnSpPr>
          <p:nvPr/>
        </p:nvCxnSpPr>
        <p:spPr>
          <a:xfrm flipV="1">
            <a:off x="5228810" y="4271644"/>
            <a:ext cx="788240" cy="4364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0762CCB5-CC24-554A-AC15-7A1FC416F0E4}"/>
              </a:ext>
            </a:extLst>
          </p:cNvPr>
          <p:cNvSpPr/>
          <p:nvPr/>
        </p:nvSpPr>
        <p:spPr>
          <a:xfrm>
            <a:off x="115541" y="5605286"/>
            <a:ext cx="5509677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Gill Sans"/>
                <a:cs typeface="Gill Sans"/>
              </a:rPr>
              <a:t>These situations can: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latin typeface="Gill Sans"/>
                <a:cs typeface="Gill Sans"/>
              </a:rPr>
              <a:t>Introduce bias (giving false positives)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latin typeface="Gill Sans"/>
                <a:cs typeface="Gill Sans"/>
              </a:rPr>
              <a:t>Increase variance (giving false negatives)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927732CF-951E-6841-83B4-00313AE1BBC0}"/>
              </a:ext>
            </a:extLst>
          </p:cNvPr>
          <p:cNvSpPr/>
          <p:nvPr/>
        </p:nvSpPr>
        <p:spPr>
          <a:xfrm>
            <a:off x="54877" y="3357171"/>
            <a:ext cx="4390465" cy="204353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2D7B009-E2FA-B844-9F52-D55384EA160C}"/>
              </a:ext>
            </a:extLst>
          </p:cNvPr>
          <p:cNvSpPr txBox="1"/>
          <p:nvPr/>
        </p:nvSpPr>
        <p:spPr>
          <a:xfrm>
            <a:off x="5436453" y="5620288"/>
            <a:ext cx="3532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(We’ll touch on all of these, but will mostly focus on confounders)</a:t>
            </a:r>
          </a:p>
        </p:txBody>
      </p:sp>
    </p:spTree>
    <p:extLst>
      <p:ext uri="{BB962C8B-B14F-4D97-AF65-F5344CB8AC3E}">
        <p14:creationId xmlns:p14="http://schemas.microsoft.com/office/powerpoint/2010/main" val="1621580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"/>
                <a:cs typeface="Gill Sans"/>
              </a:rPr>
              <a:t>Common confounders in GWAS</a:t>
            </a:r>
            <a:endParaRPr lang="en-US" sz="2400" b="1" i="0" dirty="0">
              <a:latin typeface="Gill Sans"/>
              <a:cs typeface="Gill San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9924" y="3598058"/>
            <a:ext cx="798879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Gill Sans MT" panose="020B0502020104020203" pitchFamily="34" charset="77"/>
              </a:rPr>
              <a:t>Example possible confounders in GWAS:</a:t>
            </a:r>
          </a:p>
          <a:p>
            <a:pPr marL="285750" indent="-285750">
              <a:buFont typeface="Arial"/>
              <a:buChar char="•"/>
            </a:pPr>
            <a:r>
              <a:rPr lang="en-US" sz="3200" dirty="0">
                <a:latin typeface="Gill Sans MT" panose="020B0502020104020203" pitchFamily="34" charset="77"/>
              </a:rPr>
              <a:t>Batch effects (e.g. genotyping technology)</a:t>
            </a:r>
          </a:p>
          <a:p>
            <a:pPr marL="285750" indent="-285750">
              <a:buFont typeface="Arial"/>
              <a:buChar char="•"/>
            </a:pPr>
            <a:r>
              <a:rPr lang="en-US" sz="3200" b="1" i="1" dirty="0">
                <a:latin typeface="Gill Sans MT" panose="020B0502020104020203" pitchFamily="34" charset="77"/>
              </a:rPr>
              <a:t>Ancestry</a:t>
            </a:r>
          </a:p>
        </p:txBody>
      </p:sp>
      <p:sp>
        <p:nvSpPr>
          <p:cNvPr id="6" name="Oval 5"/>
          <p:cNvSpPr/>
          <p:nvPr/>
        </p:nvSpPr>
        <p:spPr>
          <a:xfrm>
            <a:off x="1716800" y="2151760"/>
            <a:ext cx="1634485" cy="646704"/>
          </a:xfrm>
          <a:prstGeom prst="ellipse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Gill Sans"/>
                <a:cs typeface="Gill Sans"/>
              </a:rPr>
              <a:t>Genotype</a:t>
            </a:r>
          </a:p>
        </p:txBody>
      </p:sp>
      <p:sp>
        <p:nvSpPr>
          <p:cNvPr id="7" name="Oval 6"/>
          <p:cNvSpPr/>
          <p:nvPr/>
        </p:nvSpPr>
        <p:spPr>
          <a:xfrm>
            <a:off x="5961291" y="2151760"/>
            <a:ext cx="1811329" cy="646704"/>
          </a:xfrm>
          <a:prstGeom prst="ellipse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Gill Sans"/>
                <a:cs typeface="Gill Sans"/>
              </a:rPr>
              <a:t>Height</a:t>
            </a:r>
          </a:p>
        </p:txBody>
      </p:sp>
      <p:sp>
        <p:nvSpPr>
          <p:cNvPr id="8" name="Oval 7"/>
          <p:cNvSpPr/>
          <p:nvPr/>
        </p:nvSpPr>
        <p:spPr>
          <a:xfrm>
            <a:off x="3610230" y="1198434"/>
            <a:ext cx="2351061" cy="646704"/>
          </a:xfrm>
          <a:prstGeom prst="ellipse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Gill Sans MT" panose="020B0502020104020203" pitchFamily="34" charset="77"/>
              </a:rPr>
              <a:t>ancestry</a:t>
            </a:r>
            <a:endParaRPr lang="en-US" sz="2400" b="1" dirty="0">
              <a:solidFill>
                <a:schemeClr val="tx1"/>
              </a:solidFill>
              <a:latin typeface="Gill Sans"/>
              <a:cs typeface="Gill Sans"/>
            </a:endParaRPr>
          </a:p>
        </p:txBody>
      </p:sp>
      <p:cxnSp>
        <p:nvCxnSpPr>
          <p:cNvPr id="10" name="Straight Arrow Connector 9"/>
          <p:cNvCxnSpPr>
            <a:cxnSpLocks/>
            <a:stCxn id="8" idx="5"/>
            <a:endCxn id="7" idx="1"/>
          </p:cNvCxnSpPr>
          <p:nvPr/>
        </p:nvCxnSpPr>
        <p:spPr>
          <a:xfrm>
            <a:off x="5616986" y="1750430"/>
            <a:ext cx="609568" cy="49603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3351285" y="2475112"/>
            <a:ext cx="2610006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869F1B7-6779-4647-B659-9BB55937F3B6}"/>
              </a:ext>
            </a:extLst>
          </p:cNvPr>
          <p:cNvCxnSpPr>
            <a:cxnSpLocks/>
            <a:endCxn id="6" idx="0"/>
          </p:cNvCxnSpPr>
          <p:nvPr/>
        </p:nvCxnSpPr>
        <p:spPr>
          <a:xfrm flipH="1">
            <a:off x="2534043" y="1615248"/>
            <a:ext cx="1099778" cy="53651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57469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FC5F1B31-9067-F745-A20D-BCF294403668}"/>
              </a:ext>
            </a:extLst>
          </p:cNvPr>
          <p:cNvGrpSpPr/>
          <p:nvPr/>
        </p:nvGrpSpPr>
        <p:grpSpPr>
          <a:xfrm>
            <a:off x="1706902" y="1824822"/>
            <a:ext cx="143114" cy="1455589"/>
            <a:chOff x="1193829" y="1259615"/>
            <a:chExt cx="323711" cy="329242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D402A97-2D10-5D43-8677-02EAACC186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93829" y="1259615"/>
              <a:ext cx="323711" cy="64538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03B00DB-56CA-E845-B16F-DBA544487D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93829" y="2141963"/>
              <a:ext cx="323711" cy="64538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6641B76-49F3-F44B-A34F-A5B82587C5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93829" y="3024311"/>
              <a:ext cx="323711" cy="64538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967FE0D-7AE7-814A-A4C1-96B183D9F3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93829" y="3906659"/>
              <a:ext cx="323711" cy="645385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36C3CB5-9571-574C-A3A9-531DF064D833}"/>
              </a:ext>
            </a:extLst>
          </p:cNvPr>
          <p:cNvGrpSpPr/>
          <p:nvPr/>
        </p:nvGrpSpPr>
        <p:grpSpPr>
          <a:xfrm>
            <a:off x="1706902" y="3459312"/>
            <a:ext cx="143114" cy="1455589"/>
            <a:chOff x="1193829" y="1259615"/>
            <a:chExt cx="323711" cy="329242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E6B65FF-67F7-ED48-9CAA-DC5A4B4B28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93829" y="1259615"/>
              <a:ext cx="323711" cy="645385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690D9B8-E240-9748-95BD-27C4D767A3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93829" y="2141963"/>
              <a:ext cx="323711" cy="645385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A544A2E-ED4F-2943-8CD2-1E30EDAB7D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93829" y="3024311"/>
              <a:ext cx="323711" cy="645385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9362DD6F-66AC-3C4A-BDFC-3A2D196A1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93829" y="3906659"/>
              <a:ext cx="323711" cy="645385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4A97C3DC-D529-2347-B1E6-B08291C8E863}"/>
              </a:ext>
            </a:extLst>
          </p:cNvPr>
          <p:cNvSpPr txBox="1"/>
          <p:nvPr/>
        </p:nvSpPr>
        <p:spPr>
          <a:xfrm>
            <a:off x="-34857" y="2224123"/>
            <a:ext cx="180369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/>
              <a:t>Population 1</a:t>
            </a:r>
          </a:p>
          <a:p>
            <a:r>
              <a:rPr lang="en-US" sz="1350" b="1" dirty="0"/>
              <a:t>(e.g. Northern Europe)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703046D-D6D0-7D4D-8B1C-BC7BBE1F8600}"/>
              </a:ext>
            </a:extLst>
          </p:cNvPr>
          <p:cNvSpPr txBox="1"/>
          <p:nvPr/>
        </p:nvSpPr>
        <p:spPr>
          <a:xfrm>
            <a:off x="-23062" y="3955586"/>
            <a:ext cx="180369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/>
              <a:t>Population 2</a:t>
            </a:r>
          </a:p>
          <a:p>
            <a:r>
              <a:rPr lang="en-US" sz="1350" b="1" dirty="0"/>
              <a:t>(e.g. Southern Europe)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21C9B4D-CCEE-1A4E-B41F-DB9AA6669B48}"/>
              </a:ext>
            </a:extLst>
          </p:cNvPr>
          <p:cNvSpPr txBox="1"/>
          <p:nvPr/>
        </p:nvSpPr>
        <p:spPr>
          <a:xfrm>
            <a:off x="1988461" y="1734286"/>
            <a:ext cx="32063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latin typeface="Courier"/>
                <a:cs typeface="Courier"/>
              </a:rPr>
              <a:t>A C G T T G C A T A C C T T 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C9A1E0D-8F58-7B4B-9166-EC1FD1198F9B}"/>
              </a:ext>
            </a:extLst>
          </p:cNvPr>
          <p:cNvSpPr txBox="1"/>
          <p:nvPr/>
        </p:nvSpPr>
        <p:spPr>
          <a:xfrm>
            <a:off x="1988461" y="1927210"/>
            <a:ext cx="32063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latin typeface="Courier"/>
                <a:cs typeface="Courier"/>
              </a:rPr>
              <a:t>A A G T A G C A C A C C G T 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DD45F97-8260-C04B-B35F-03455FC08ACA}"/>
              </a:ext>
            </a:extLst>
          </p:cNvPr>
          <p:cNvSpPr txBox="1"/>
          <p:nvPr/>
        </p:nvSpPr>
        <p:spPr>
          <a:xfrm>
            <a:off x="1988461" y="2120135"/>
            <a:ext cx="32063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latin typeface="Courier"/>
                <a:cs typeface="Courier"/>
              </a:rPr>
              <a:t>A C C T T G C A T A C C G T 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8127980-D204-0D4D-B4FA-1F1FAD855C8A}"/>
              </a:ext>
            </a:extLst>
          </p:cNvPr>
          <p:cNvSpPr txBox="1"/>
          <p:nvPr/>
        </p:nvSpPr>
        <p:spPr>
          <a:xfrm>
            <a:off x="1988461" y="2313060"/>
            <a:ext cx="32063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latin typeface="Courier"/>
                <a:cs typeface="Courier"/>
              </a:rPr>
              <a:t>A A C T A G C A C A C C T T 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D0FF3E4-9162-8249-828F-7DD66C47DCCC}"/>
              </a:ext>
            </a:extLst>
          </p:cNvPr>
          <p:cNvSpPr txBox="1"/>
          <p:nvPr/>
        </p:nvSpPr>
        <p:spPr>
          <a:xfrm>
            <a:off x="1988461" y="2891834"/>
            <a:ext cx="32063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latin typeface="Courier"/>
                <a:cs typeface="Courier"/>
              </a:rPr>
              <a:t>A C C T T G C A T A C C T T 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E6F6A65-263F-854E-84D7-77AD4C17DB47}"/>
              </a:ext>
            </a:extLst>
          </p:cNvPr>
          <p:cNvSpPr txBox="1"/>
          <p:nvPr/>
        </p:nvSpPr>
        <p:spPr>
          <a:xfrm>
            <a:off x="1988461" y="3084760"/>
            <a:ext cx="32063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latin typeface="Courier"/>
                <a:cs typeface="Courier"/>
              </a:rPr>
              <a:t>A A C T A G C A C A C C G T 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4C62B7F-9C71-6C4A-84C7-D004F621F107}"/>
              </a:ext>
            </a:extLst>
          </p:cNvPr>
          <p:cNvSpPr txBox="1"/>
          <p:nvPr/>
        </p:nvSpPr>
        <p:spPr>
          <a:xfrm>
            <a:off x="1988461" y="2505985"/>
            <a:ext cx="32063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latin typeface="Courier"/>
                <a:cs typeface="Courier"/>
              </a:rPr>
              <a:t>A C C T T G C A T A C C G T 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24A0E9F-D4B2-7740-A48C-E800400D1374}"/>
              </a:ext>
            </a:extLst>
          </p:cNvPr>
          <p:cNvSpPr txBox="1"/>
          <p:nvPr/>
        </p:nvSpPr>
        <p:spPr>
          <a:xfrm>
            <a:off x="1988461" y="2698909"/>
            <a:ext cx="32063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latin typeface="Courier"/>
                <a:cs typeface="Courier"/>
              </a:rPr>
              <a:t>A A C T A G C A C A C C G T 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403224B-5FB8-2E43-B58A-7787F2586BC2}"/>
              </a:ext>
            </a:extLst>
          </p:cNvPr>
          <p:cNvSpPr txBox="1"/>
          <p:nvPr/>
        </p:nvSpPr>
        <p:spPr>
          <a:xfrm>
            <a:off x="1988461" y="3391636"/>
            <a:ext cx="32063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latin typeface="Courier"/>
                <a:cs typeface="Courier"/>
              </a:rPr>
              <a:t>T C G T T G C G T A C C G T 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9A64483-2D1A-5444-B2B0-552EE9800EC4}"/>
              </a:ext>
            </a:extLst>
          </p:cNvPr>
          <p:cNvSpPr txBox="1"/>
          <p:nvPr/>
        </p:nvSpPr>
        <p:spPr>
          <a:xfrm>
            <a:off x="1988461" y="3584560"/>
            <a:ext cx="32063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latin typeface="Courier"/>
                <a:cs typeface="Courier"/>
              </a:rPr>
              <a:t>T A G T A G C G C A C C G T 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ED5569F-BDD1-7A42-B4D8-6ACD1F375F7B}"/>
              </a:ext>
            </a:extLst>
          </p:cNvPr>
          <p:cNvSpPr txBox="1"/>
          <p:nvPr/>
        </p:nvSpPr>
        <p:spPr>
          <a:xfrm>
            <a:off x="1988461" y="3777485"/>
            <a:ext cx="32063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latin typeface="Courier"/>
                <a:cs typeface="Courier"/>
              </a:rPr>
              <a:t>T C G T T G C G T A C C T T 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9A5D38B-7207-0D41-BF04-DDF526256E16}"/>
              </a:ext>
            </a:extLst>
          </p:cNvPr>
          <p:cNvSpPr txBox="1"/>
          <p:nvPr/>
        </p:nvSpPr>
        <p:spPr>
          <a:xfrm>
            <a:off x="1988461" y="3970410"/>
            <a:ext cx="32063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latin typeface="Courier"/>
                <a:cs typeface="Courier"/>
              </a:rPr>
              <a:t>T A G T A G C G C A C C G T 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735B58D-F17E-2545-9EED-50D1EAB66D2E}"/>
              </a:ext>
            </a:extLst>
          </p:cNvPr>
          <p:cNvSpPr txBox="1"/>
          <p:nvPr/>
        </p:nvSpPr>
        <p:spPr>
          <a:xfrm>
            <a:off x="1988461" y="4549184"/>
            <a:ext cx="32063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latin typeface="Courier"/>
                <a:cs typeface="Courier"/>
              </a:rPr>
              <a:t>T C G T T G C G T A C C G T 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9CE8B5B-D955-AC45-BA58-E538B41F1E6B}"/>
              </a:ext>
            </a:extLst>
          </p:cNvPr>
          <p:cNvSpPr txBox="1"/>
          <p:nvPr/>
        </p:nvSpPr>
        <p:spPr>
          <a:xfrm>
            <a:off x="1988461" y="4742110"/>
            <a:ext cx="32063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latin typeface="Courier"/>
                <a:cs typeface="Courier"/>
              </a:rPr>
              <a:t>T A G T A G C G C A C C G T 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F8D1438-A4C6-B942-8F09-BCF41FB79395}"/>
              </a:ext>
            </a:extLst>
          </p:cNvPr>
          <p:cNvSpPr txBox="1"/>
          <p:nvPr/>
        </p:nvSpPr>
        <p:spPr>
          <a:xfrm>
            <a:off x="1988461" y="4163335"/>
            <a:ext cx="32063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latin typeface="Courier"/>
                <a:cs typeface="Courier"/>
              </a:rPr>
              <a:t>T C G T T G C G T A C C T T T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DB18C77-BF77-044F-A096-DCD2BB32D968}"/>
              </a:ext>
            </a:extLst>
          </p:cNvPr>
          <p:cNvSpPr txBox="1"/>
          <p:nvPr/>
        </p:nvSpPr>
        <p:spPr>
          <a:xfrm>
            <a:off x="1988461" y="4356259"/>
            <a:ext cx="32063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latin typeface="Courier"/>
                <a:cs typeface="Courier"/>
              </a:rPr>
              <a:t>T A G T A G C G C A C C T T T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963CF8E-7C5F-D04E-AAE2-0624D1F2E42B}"/>
              </a:ext>
            </a:extLst>
          </p:cNvPr>
          <p:cNvSpPr/>
          <p:nvPr/>
        </p:nvSpPr>
        <p:spPr>
          <a:xfrm>
            <a:off x="6916064" y="2174644"/>
            <a:ext cx="137160" cy="88055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4" name="Right Arrow 43">
            <a:extLst>
              <a:ext uri="{FF2B5EF4-FFF2-40B4-BE49-F238E27FC236}">
                <a16:creationId xmlns:a16="http://schemas.microsoft.com/office/drawing/2014/main" id="{6BA0170F-5683-0F48-A367-58128786A2A6}"/>
              </a:ext>
            </a:extLst>
          </p:cNvPr>
          <p:cNvSpPr/>
          <p:nvPr/>
        </p:nvSpPr>
        <p:spPr>
          <a:xfrm rot="1800000">
            <a:off x="6940905" y="3007507"/>
            <a:ext cx="662940" cy="27699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5" name="Right Arrow 44">
            <a:extLst>
              <a:ext uri="{FF2B5EF4-FFF2-40B4-BE49-F238E27FC236}">
                <a16:creationId xmlns:a16="http://schemas.microsoft.com/office/drawing/2014/main" id="{639CA89F-5515-1C45-BAD1-53A670815927}"/>
              </a:ext>
            </a:extLst>
          </p:cNvPr>
          <p:cNvSpPr/>
          <p:nvPr/>
        </p:nvSpPr>
        <p:spPr>
          <a:xfrm rot="19800000" flipH="1">
            <a:off x="6365442" y="3033264"/>
            <a:ext cx="662940" cy="27699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F542DAF-4F10-6E4F-8178-6371BDFBB291}"/>
              </a:ext>
            </a:extLst>
          </p:cNvPr>
          <p:cNvSpPr txBox="1"/>
          <p:nvPr/>
        </p:nvSpPr>
        <p:spPr>
          <a:xfrm>
            <a:off x="6270385" y="1843136"/>
            <a:ext cx="147469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Common ancestor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7CB155B-ED65-CD48-A6A2-1D4C0A0A0363}"/>
              </a:ext>
            </a:extLst>
          </p:cNvPr>
          <p:cNvSpPr txBox="1"/>
          <p:nvPr/>
        </p:nvSpPr>
        <p:spPr>
          <a:xfrm>
            <a:off x="6056256" y="3401944"/>
            <a:ext cx="88235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N. Europe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0F3A06B-1F02-D145-8283-1FE75F4035F0}"/>
              </a:ext>
            </a:extLst>
          </p:cNvPr>
          <p:cNvSpPr txBox="1"/>
          <p:nvPr/>
        </p:nvSpPr>
        <p:spPr>
          <a:xfrm>
            <a:off x="7270394" y="3401944"/>
            <a:ext cx="85029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S. Europe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99B0B7A-1EB6-F14B-A5C4-0F3B0F265458}"/>
              </a:ext>
            </a:extLst>
          </p:cNvPr>
          <p:cNvSpPr/>
          <p:nvPr/>
        </p:nvSpPr>
        <p:spPr>
          <a:xfrm>
            <a:off x="4491990" y="1645920"/>
            <a:ext cx="171450" cy="337319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B8F3F6C-53E0-024C-A8EE-2AE3A04F8FB7}"/>
              </a:ext>
            </a:extLst>
          </p:cNvPr>
          <p:cNvSpPr txBox="1"/>
          <p:nvPr/>
        </p:nvSpPr>
        <p:spPr>
          <a:xfrm>
            <a:off x="6056257" y="3985727"/>
            <a:ext cx="2190542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latin typeface="Gill Sans MT" panose="020B0502020104020203" pitchFamily="34" charset="77"/>
              </a:rPr>
              <a:t>More recent SNPs will be specific to a certain population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8F06CA94-CC45-CC45-96F9-00BEB616BD58}"/>
              </a:ext>
            </a:extLst>
          </p:cNvPr>
          <p:cNvCxnSpPr/>
          <p:nvPr/>
        </p:nvCxnSpPr>
        <p:spPr>
          <a:xfrm flipV="1">
            <a:off x="6836054" y="3154125"/>
            <a:ext cx="434340" cy="8520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Rectangle 52">
            <a:extLst>
              <a:ext uri="{FF2B5EF4-FFF2-40B4-BE49-F238E27FC236}">
                <a16:creationId xmlns:a16="http://schemas.microsoft.com/office/drawing/2014/main" id="{1A4D782B-DDA9-3943-B2A2-71EF916A5F43}"/>
              </a:ext>
            </a:extLst>
          </p:cNvPr>
          <p:cNvSpPr/>
          <p:nvPr/>
        </p:nvSpPr>
        <p:spPr>
          <a:xfrm>
            <a:off x="2011401" y="1675165"/>
            <a:ext cx="171450" cy="337319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27F90348-08C0-DF48-B4BC-E6E2BC3C9F0B}"/>
              </a:ext>
            </a:extLst>
          </p:cNvPr>
          <p:cNvSpPr/>
          <p:nvPr/>
        </p:nvSpPr>
        <p:spPr>
          <a:xfrm>
            <a:off x="3655964" y="1645920"/>
            <a:ext cx="171450" cy="337319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68824FFF-F149-3040-9DA0-972591122C06}"/>
              </a:ext>
            </a:extLst>
          </p:cNvPr>
          <p:cNvSpPr/>
          <p:nvPr/>
        </p:nvSpPr>
        <p:spPr>
          <a:xfrm>
            <a:off x="3453480" y="1675165"/>
            <a:ext cx="171450" cy="337319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D791087A-6A31-764A-9427-7C0AE8FC30E2}"/>
              </a:ext>
            </a:extLst>
          </p:cNvPr>
          <p:cNvCxnSpPr>
            <a:cxnSpLocks/>
          </p:cNvCxnSpPr>
          <p:nvPr/>
        </p:nvCxnSpPr>
        <p:spPr>
          <a:xfrm flipH="1" flipV="1">
            <a:off x="6712648" y="3212234"/>
            <a:ext cx="92849" cy="7477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56A4C86F-AE7D-8F41-A5A6-4AFF6D037EE7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7" name="Rectangle 56">
            <a:extLst>
              <a:ext uri="{FF2B5EF4-FFF2-40B4-BE49-F238E27FC236}">
                <a16:creationId xmlns:a16="http://schemas.microsoft.com/office/drawing/2014/main" id="{EBF28F26-D41D-B945-BD8C-BD1CF433CF7F}"/>
              </a:ext>
            </a:extLst>
          </p:cNvPr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 MT" panose="020B0502020104020203" pitchFamily="34" charset="0"/>
              </a:rPr>
              <a:t>Example – eye color GWAS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066518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  <p:bldP spid="51" grpId="0"/>
      <p:bldP spid="53" grpId="0" animBg="1"/>
      <p:bldP spid="54" grpId="0" animBg="1"/>
      <p:bldP spid="54" grpId="1" animBg="1"/>
      <p:bldP spid="5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9076" y="1288918"/>
            <a:ext cx="5587114" cy="545867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BE5FE23-1794-3F4F-BAE3-5E64EBAE36DF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E14E01C8-F0E6-A247-9836-ECBC43F28B3F}"/>
              </a:ext>
            </a:extLst>
          </p:cNvPr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 MT" panose="020B0502020104020203" pitchFamily="34" charset="0"/>
              </a:rPr>
              <a:t>Example – eye color GWAS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2834121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>
            <a:extLst>
              <a:ext uri="{FF2B5EF4-FFF2-40B4-BE49-F238E27FC236}">
                <a16:creationId xmlns:a16="http://schemas.microsoft.com/office/drawing/2014/main" id="{997CBD04-D40F-864F-9F75-394FC966F0EB}"/>
              </a:ext>
            </a:extLst>
          </p:cNvPr>
          <p:cNvGrpSpPr/>
          <p:nvPr/>
        </p:nvGrpSpPr>
        <p:grpSpPr>
          <a:xfrm>
            <a:off x="1706902" y="1824822"/>
            <a:ext cx="143114" cy="1455589"/>
            <a:chOff x="1193829" y="1259615"/>
            <a:chExt cx="323711" cy="3292429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FDFCB57C-3935-5F40-A715-89A7886785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93829" y="1259615"/>
              <a:ext cx="323711" cy="645385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8C4ED763-BFCF-C04C-824A-E23135EF9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93829" y="2141963"/>
              <a:ext cx="323711" cy="645385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B2C82720-91AE-7B40-A464-C264A79ABB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93829" y="3024311"/>
              <a:ext cx="323711" cy="645385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69E2C3C1-E9F1-8845-B114-5E684AA683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93829" y="3906659"/>
              <a:ext cx="323711" cy="645385"/>
            </a:xfrm>
            <a:prstGeom prst="rect">
              <a:avLst/>
            </a:prstGeom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94E13A20-2F31-D240-9CFC-FF712DD6C170}"/>
              </a:ext>
            </a:extLst>
          </p:cNvPr>
          <p:cNvGrpSpPr/>
          <p:nvPr/>
        </p:nvGrpSpPr>
        <p:grpSpPr>
          <a:xfrm>
            <a:off x="1706902" y="3459312"/>
            <a:ext cx="143114" cy="1455589"/>
            <a:chOff x="1193829" y="1259615"/>
            <a:chExt cx="323711" cy="3292429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D8CA5AC8-114D-D443-B3AA-4703B5F3B4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93829" y="1259615"/>
              <a:ext cx="323711" cy="645385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7FE77B2C-1D76-6A48-939C-8FB351E006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93829" y="2141963"/>
              <a:ext cx="323711" cy="645385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F07B91A0-ED3D-FA47-B731-3799E3BD4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93829" y="3024311"/>
              <a:ext cx="323711" cy="645385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97F08F6D-EF83-F541-BE40-87AAA22880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93829" y="3906659"/>
              <a:ext cx="323711" cy="645385"/>
            </a:xfrm>
            <a:prstGeom prst="rect">
              <a:avLst/>
            </a:prstGeom>
          </p:spPr>
        </p:pic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E7268B50-97C7-E241-B73F-B53D207B4FE0}"/>
              </a:ext>
            </a:extLst>
          </p:cNvPr>
          <p:cNvSpPr txBox="1"/>
          <p:nvPr/>
        </p:nvSpPr>
        <p:spPr>
          <a:xfrm>
            <a:off x="-34857" y="2224123"/>
            <a:ext cx="180369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/>
              <a:t>Population 1</a:t>
            </a:r>
          </a:p>
          <a:p>
            <a:r>
              <a:rPr lang="en-US" sz="1350" b="1" dirty="0"/>
              <a:t>(e.g. Northern Europe)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B057B95-7B01-7646-BBE1-193C416D077D}"/>
              </a:ext>
            </a:extLst>
          </p:cNvPr>
          <p:cNvSpPr txBox="1"/>
          <p:nvPr/>
        </p:nvSpPr>
        <p:spPr>
          <a:xfrm>
            <a:off x="-23062" y="3955586"/>
            <a:ext cx="180369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/>
              <a:t>Population 2</a:t>
            </a:r>
          </a:p>
          <a:p>
            <a:r>
              <a:rPr lang="en-US" sz="1350" b="1" dirty="0"/>
              <a:t>(e.g. Southern Europe)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A1A01B4-4A07-9243-B44A-8C242B2C5E25}"/>
              </a:ext>
            </a:extLst>
          </p:cNvPr>
          <p:cNvSpPr txBox="1"/>
          <p:nvPr/>
        </p:nvSpPr>
        <p:spPr>
          <a:xfrm>
            <a:off x="1988461" y="1734286"/>
            <a:ext cx="32063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latin typeface="Courier"/>
                <a:cs typeface="Courier"/>
              </a:rPr>
              <a:t>A C G T T G C A T A C C T T T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881FB061-AA92-654C-BBAC-1F91E0289ACA}"/>
              </a:ext>
            </a:extLst>
          </p:cNvPr>
          <p:cNvSpPr txBox="1"/>
          <p:nvPr/>
        </p:nvSpPr>
        <p:spPr>
          <a:xfrm>
            <a:off x="1988461" y="1927210"/>
            <a:ext cx="32063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latin typeface="Courier"/>
                <a:cs typeface="Courier"/>
              </a:rPr>
              <a:t>A A G T A G C A C A C C G T T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5AA4535-0AD9-DC40-BF49-75E07B7E4EDB}"/>
              </a:ext>
            </a:extLst>
          </p:cNvPr>
          <p:cNvSpPr txBox="1"/>
          <p:nvPr/>
        </p:nvSpPr>
        <p:spPr>
          <a:xfrm>
            <a:off x="1988461" y="2120135"/>
            <a:ext cx="32063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latin typeface="Courier"/>
                <a:cs typeface="Courier"/>
              </a:rPr>
              <a:t>A C C T T G C A T A C C G T T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65C6D247-4B62-A845-9DA3-BCD23240914B}"/>
              </a:ext>
            </a:extLst>
          </p:cNvPr>
          <p:cNvSpPr txBox="1"/>
          <p:nvPr/>
        </p:nvSpPr>
        <p:spPr>
          <a:xfrm>
            <a:off x="1988461" y="2313060"/>
            <a:ext cx="32063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latin typeface="Courier"/>
                <a:cs typeface="Courier"/>
              </a:rPr>
              <a:t>A A C T A G C A C A C C T T T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4605A898-4636-1D4C-A42F-8DD10485A885}"/>
              </a:ext>
            </a:extLst>
          </p:cNvPr>
          <p:cNvSpPr txBox="1"/>
          <p:nvPr/>
        </p:nvSpPr>
        <p:spPr>
          <a:xfrm>
            <a:off x="1988461" y="2891834"/>
            <a:ext cx="32063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latin typeface="Courier"/>
                <a:cs typeface="Courier"/>
              </a:rPr>
              <a:t>A C C T T G C A T A C C T T T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A751ABA-DA71-F649-B6C3-7BF10CE41F5D}"/>
              </a:ext>
            </a:extLst>
          </p:cNvPr>
          <p:cNvSpPr txBox="1"/>
          <p:nvPr/>
        </p:nvSpPr>
        <p:spPr>
          <a:xfrm>
            <a:off x="1988461" y="3084760"/>
            <a:ext cx="32063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latin typeface="Courier"/>
                <a:cs typeface="Courier"/>
              </a:rPr>
              <a:t>A A C T A G C A C A C C G T T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942A54E-0844-6144-899F-B70829AEC105}"/>
              </a:ext>
            </a:extLst>
          </p:cNvPr>
          <p:cNvSpPr txBox="1"/>
          <p:nvPr/>
        </p:nvSpPr>
        <p:spPr>
          <a:xfrm>
            <a:off x="1988461" y="2505985"/>
            <a:ext cx="32063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latin typeface="Courier"/>
                <a:cs typeface="Courier"/>
              </a:rPr>
              <a:t>A C C T T G C A T A C C G T T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0AD204C1-371A-7245-B36D-4147FE7D1600}"/>
              </a:ext>
            </a:extLst>
          </p:cNvPr>
          <p:cNvSpPr txBox="1"/>
          <p:nvPr/>
        </p:nvSpPr>
        <p:spPr>
          <a:xfrm>
            <a:off x="1988461" y="2698909"/>
            <a:ext cx="32063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latin typeface="Courier"/>
                <a:cs typeface="Courier"/>
              </a:rPr>
              <a:t>A A C T A G C A C A C C G T T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15C9FB03-B0E6-3346-BB11-F52F62649D27}"/>
              </a:ext>
            </a:extLst>
          </p:cNvPr>
          <p:cNvSpPr txBox="1"/>
          <p:nvPr/>
        </p:nvSpPr>
        <p:spPr>
          <a:xfrm>
            <a:off x="1988461" y="3391636"/>
            <a:ext cx="32063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latin typeface="Courier"/>
                <a:cs typeface="Courier"/>
              </a:rPr>
              <a:t>T C G T T G C G T A C C G T T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6297313B-286C-9845-89C3-F2597218BA06}"/>
              </a:ext>
            </a:extLst>
          </p:cNvPr>
          <p:cNvSpPr txBox="1"/>
          <p:nvPr/>
        </p:nvSpPr>
        <p:spPr>
          <a:xfrm>
            <a:off x="1988461" y="3584560"/>
            <a:ext cx="32063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latin typeface="Courier"/>
                <a:cs typeface="Courier"/>
              </a:rPr>
              <a:t>T A G T A G C G C A C C G T T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15622064-0377-0C49-92FD-43449DE90A06}"/>
              </a:ext>
            </a:extLst>
          </p:cNvPr>
          <p:cNvSpPr txBox="1"/>
          <p:nvPr/>
        </p:nvSpPr>
        <p:spPr>
          <a:xfrm>
            <a:off x="1988461" y="3777485"/>
            <a:ext cx="32063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latin typeface="Courier"/>
                <a:cs typeface="Courier"/>
              </a:rPr>
              <a:t>T C G T T G C G T A C C T T T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695D13EC-243D-564D-A06D-12E1B61CFD8D}"/>
              </a:ext>
            </a:extLst>
          </p:cNvPr>
          <p:cNvSpPr txBox="1"/>
          <p:nvPr/>
        </p:nvSpPr>
        <p:spPr>
          <a:xfrm>
            <a:off x="1988461" y="3970410"/>
            <a:ext cx="32063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latin typeface="Courier"/>
                <a:cs typeface="Courier"/>
              </a:rPr>
              <a:t>T A G T A G C G C A C C G T T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0F942EE1-604F-7148-884E-9B4AD511C8B3}"/>
              </a:ext>
            </a:extLst>
          </p:cNvPr>
          <p:cNvSpPr txBox="1"/>
          <p:nvPr/>
        </p:nvSpPr>
        <p:spPr>
          <a:xfrm>
            <a:off x="1988461" y="4549184"/>
            <a:ext cx="32063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latin typeface="Courier"/>
                <a:cs typeface="Courier"/>
              </a:rPr>
              <a:t>T C G T T G C G T A C C G T T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7D73AB03-BE9B-2043-BD8E-0C57C6F451BB}"/>
              </a:ext>
            </a:extLst>
          </p:cNvPr>
          <p:cNvSpPr txBox="1"/>
          <p:nvPr/>
        </p:nvSpPr>
        <p:spPr>
          <a:xfrm>
            <a:off x="1988461" y="4742110"/>
            <a:ext cx="32063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latin typeface="Courier"/>
                <a:cs typeface="Courier"/>
              </a:rPr>
              <a:t>T A G T A G C G C A C C G T T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A28137F0-6935-B340-B331-3AB141B92037}"/>
              </a:ext>
            </a:extLst>
          </p:cNvPr>
          <p:cNvSpPr txBox="1"/>
          <p:nvPr/>
        </p:nvSpPr>
        <p:spPr>
          <a:xfrm>
            <a:off x="1988461" y="4163335"/>
            <a:ext cx="32063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latin typeface="Courier"/>
                <a:cs typeface="Courier"/>
              </a:rPr>
              <a:t>T C G T T G C G T A C C T T T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BD61FF29-2F1C-DF48-863A-4EF590C3B3E7}"/>
              </a:ext>
            </a:extLst>
          </p:cNvPr>
          <p:cNvSpPr txBox="1"/>
          <p:nvPr/>
        </p:nvSpPr>
        <p:spPr>
          <a:xfrm>
            <a:off x="1988461" y="4356259"/>
            <a:ext cx="32063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latin typeface="Courier"/>
                <a:cs typeface="Courier"/>
              </a:rPr>
              <a:t>T A G T A G C G C A C C T T 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043855-93EF-4541-A99A-B63321575D98}"/>
              </a:ext>
            </a:extLst>
          </p:cNvPr>
          <p:cNvSpPr txBox="1"/>
          <p:nvPr/>
        </p:nvSpPr>
        <p:spPr>
          <a:xfrm>
            <a:off x="5125377" y="1824821"/>
            <a:ext cx="64197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accent4">
                    <a:lumMod val="50000"/>
                  </a:schemeClr>
                </a:solidFill>
                <a:latin typeface="Gill Sans MT" panose="020B0502020104020203" pitchFamily="34" charset="77"/>
              </a:rPr>
              <a:t>brown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4E2B4A8A-8627-A44B-BF6E-17257993DDD7}"/>
              </a:ext>
            </a:extLst>
          </p:cNvPr>
          <p:cNvSpPr txBox="1"/>
          <p:nvPr/>
        </p:nvSpPr>
        <p:spPr>
          <a:xfrm>
            <a:off x="5125376" y="2204208"/>
            <a:ext cx="47961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accent1"/>
                </a:solidFill>
                <a:latin typeface="Gill Sans MT" panose="020B0502020104020203" pitchFamily="34" charset="77"/>
              </a:rPr>
              <a:t>blue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112CBA01-24C7-024A-A876-6CCED78D9CCE}"/>
              </a:ext>
            </a:extLst>
          </p:cNvPr>
          <p:cNvSpPr txBox="1"/>
          <p:nvPr/>
        </p:nvSpPr>
        <p:spPr>
          <a:xfrm>
            <a:off x="5125376" y="2572654"/>
            <a:ext cx="47961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accent1"/>
                </a:solidFill>
                <a:latin typeface="Gill Sans MT" panose="020B0502020104020203" pitchFamily="34" charset="77"/>
              </a:rPr>
              <a:t>blue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9F7FFAE4-6AC7-3943-B6DE-FB7195B4961B}"/>
              </a:ext>
            </a:extLst>
          </p:cNvPr>
          <p:cNvSpPr txBox="1"/>
          <p:nvPr/>
        </p:nvSpPr>
        <p:spPr>
          <a:xfrm>
            <a:off x="5125376" y="2952040"/>
            <a:ext cx="47961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accent1"/>
                </a:solidFill>
                <a:latin typeface="Gill Sans MT" panose="020B0502020104020203" pitchFamily="34" charset="77"/>
              </a:rPr>
              <a:t>blue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01F73F9C-37A2-0C4A-8CD1-FCEF9B0B8C17}"/>
              </a:ext>
            </a:extLst>
          </p:cNvPr>
          <p:cNvSpPr txBox="1"/>
          <p:nvPr/>
        </p:nvSpPr>
        <p:spPr>
          <a:xfrm>
            <a:off x="5125377" y="3461597"/>
            <a:ext cx="64197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accent4">
                    <a:lumMod val="50000"/>
                  </a:schemeClr>
                </a:solidFill>
                <a:latin typeface="Gill Sans MT" panose="020B0502020104020203" pitchFamily="34" charset="77"/>
              </a:rPr>
              <a:t>brown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CEC511CD-DF0E-C94E-BF5E-5F188030521B}"/>
              </a:ext>
            </a:extLst>
          </p:cNvPr>
          <p:cNvSpPr txBox="1"/>
          <p:nvPr/>
        </p:nvSpPr>
        <p:spPr>
          <a:xfrm>
            <a:off x="5125377" y="3840984"/>
            <a:ext cx="64197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accent4">
                    <a:lumMod val="50000"/>
                  </a:schemeClr>
                </a:solidFill>
                <a:latin typeface="Gill Sans MT" panose="020B0502020104020203" pitchFamily="34" charset="77"/>
              </a:rPr>
              <a:t>brown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EAE0D409-699B-644C-9FAE-DFE899BACB6D}"/>
              </a:ext>
            </a:extLst>
          </p:cNvPr>
          <p:cNvSpPr txBox="1"/>
          <p:nvPr/>
        </p:nvSpPr>
        <p:spPr>
          <a:xfrm>
            <a:off x="5125377" y="4209430"/>
            <a:ext cx="64197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accent4">
                    <a:lumMod val="50000"/>
                  </a:schemeClr>
                </a:solidFill>
                <a:latin typeface="Gill Sans MT" panose="020B0502020104020203" pitchFamily="34" charset="77"/>
              </a:rPr>
              <a:t>brown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DAD766F2-CCDB-B04A-9F0D-657982BF91EB}"/>
              </a:ext>
            </a:extLst>
          </p:cNvPr>
          <p:cNvSpPr txBox="1"/>
          <p:nvPr/>
        </p:nvSpPr>
        <p:spPr>
          <a:xfrm>
            <a:off x="5125377" y="4588816"/>
            <a:ext cx="64197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accent4">
                    <a:lumMod val="50000"/>
                  </a:schemeClr>
                </a:solidFill>
                <a:latin typeface="Gill Sans MT" panose="020B0502020104020203" pitchFamily="34" charset="77"/>
              </a:rPr>
              <a:t>brown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40D536-84AC-4C47-863B-2629C420DEE4}"/>
              </a:ext>
            </a:extLst>
          </p:cNvPr>
          <p:cNvSpPr txBox="1"/>
          <p:nvPr/>
        </p:nvSpPr>
        <p:spPr>
          <a:xfrm>
            <a:off x="1541950" y="5381440"/>
            <a:ext cx="331000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Gill Sans MT" panose="020B0502020104020203" pitchFamily="34" charset="77"/>
              </a:rPr>
              <a:t>SNP that actually controls eye color</a:t>
            </a:r>
          </a:p>
          <a:p>
            <a:r>
              <a:rPr lang="en-US" sz="1350" dirty="0">
                <a:latin typeface="Gill Sans MT" panose="020B0502020104020203" pitchFamily="34" charset="77"/>
              </a:rPr>
              <a:t>Much higher prevalence in Northern Europe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46C3783-7761-424D-964A-F9095E615570}"/>
              </a:ext>
            </a:extLst>
          </p:cNvPr>
          <p:cNvCxnSpPr/>
          <p:nvPr/>
        </p:nvCxnSpPr>
        <p:spPr>
          <a:xfrm flipV="1">
            <a:off x="2462022" y="4996713"/>
            <a:ext cx="48006" cy="3900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6" name="Rectangle 95">
            <a:extLst>
              <a:ext uri="{FF2B5EF4-FFF2-40B4-BE49-F238E27FC236}">
                <a16:creationId xmlns:a16="http://schemas.microsoft.com/office/drawing/2014/main" id="{A8591E3B-6867-2B40-A0A5-6FBA6750286C}"/>
              </a:ext>
            </a:extLst>
          </p:cNvPr>
          <p:cNvSpPr/>
          <p:nvPr/>
        </p:nvSpPr>
        <p:spPr>
          <a:xfrm>
            <a:off x="2011401" y="1675165"/>
            <a:ext cx="171450" cy="337319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EEA72823-7D6A-BC4C-BBE2-A34D2B0F2A8C}"/>
              </a:ext>
            </a:extLst>
          </p:cNvPr>
          <p:cNvSpPr/>
          <p:nvPr/>
        </p:nvSpPr>
        <p:spPr>
          <a:xfrm>
            <a:off x="3462431" y="1675165"/>
            <a:ext cx="171450" cy="337319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0AC065DE-7528-944F-B488-12D639A234D0}"/>
              </a:ext>
            </a:extLst>
          </p:cNvPr>
          <p:cNvSpPr/>
          <p:nvPr/>
        </p:nvSpPr>
        <p:spPr>
          <a:xfrm>
            <a:off x="2438845" y="1675165"/>
            <a:ext cx="171450" cy="3373190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C5479FAB-6127-3048-9CB9-FCE2664B1E1F}"/>
              </a:ext>
            </a:extLst>
          </p:cNvPr>
          <p:cNvSpPr txBox="1"/>
          <p:nvPr/>
        </p:nvSpPr>
        <p:spPr>
          <a:xfrm>
            <a:off x="5977513" y="2436735"/>
            <a:ext cx="2676534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Gill Sans MT" panose="020B0502020104020203" pitchFamily="34" charset="77"/>
              </a:rPr>
              <a:t>Many false positive</a:t>
            </a:r>
            <a:r>
              <a:rPr lang="en-US" sz="2100" dirty="0">
                <a:latin typeface="Gill Sans MT" panose="020B0502020104020203" pitchFamily="34" charset="77"/>
              </a:rPr>
              <a:t>s due to different allele frequencies in Northern vs. Southern Europe!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CC1F3BB4-2A47-D54D-9E21-16AB07428877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4121B58C-59D3-5F41-A943-21BE53CC8EEA}"/>
              </a:ext>
            </a:extLst>
          </p:cNvPr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 MT" panose="020B0502020104020203" pitchFamily="34" charset="0"/>
              </a:rPr>
              <a:t>Example – eye color GWAS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775245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6" grpId="0" animBg="1"/>
      <p:bldP spid="97" grpId="0" animBg="1"/>
      <p:bldP spid="99" grpId="0" animBg="1"/>
      <p:bldP spid="10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id="{0815A546-951A-E448-A935-468AF3785D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660" y="1801961"/>
            <a:ext cx="5118840" cy="3527492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87548558-4E33-DB40-A0A3-16CA2B9948CF}"/>
              </a:ext>
            </a:extLst>
          </p:cNvPr>
          <p:cNvSpPr txBox="1"/>
          <p:nvPr/>
        </p:nvSpPr>
        <p:spPr>
          <a:xfrm>
            <a:off x="1649004" y="2523412"/>
            <a:ext cx="29126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P-values “inflated”</a:t>
            </a:r>
          </a:p>
          <a:p>
            <a:r>
              <a:rPr lang="en-US" dirty="0">
                <a:latin typeface="Gill Sans MT" panose="020B0502020104020203" pitchFamily="34" charset="77"/>
              </a:rPr>
              <a:t>(way above the QQ plot diagonal)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CB28739-1D32-4744-923D-21A4EBAE758B}"/>
              </a:ext>
            </a:extLst>
          </p:cNvPr>
          <p:cNvSpPr txBox="1"/>
          <p:nvPr/>
        </p:nvSpPr>
        <p:spPr>
          <a:xfrm>
            <a:off x="6075948" y="1931130"/>
            <a:ext cx="291260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Possible explanations:</a:t>
            </a:r>
          </a:p>
          <a:p>
            <a:pPr marL="342900" indent="-342900">
              <a:buAutoNum type="arabicPeriod"/>
            </a:pPr>
            <a:r>
              <a:rPr lang="en-US" dirty="0">
                <a:latin typeface="Gill Sans MT" panose="020B0502020104020203" pitchFamily="34" charset="77"/>
              </a:rPr>
              <a:t>Almost all of the genome is associated with eye color (probably not true…)</a:t>
            </a:r>
          </a:p>
          <a:p>
            <a:pPr marL="342900" indent="-342900">
              <a:buAutoNum type="arabicPeriod"/>
            </a:pPr>
            <a:r>
              <a:rPr lang="en-US" dirty="0">
                <a:latin typeface="Gill Sans MT" panose="020B0502020104020203" pitchFamily="34" charset="77"/>
              </a:rPr>
              <a:t>We are not controlling for some important confounding factor and have a bunch of false positives (much more likely)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90B750F-5C7B-F84A-A775-44F701D39E09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DB448CCB-C9FD-154C-AFCB-064C1BB3FB26}"/>
              </a:ext>
            </a:extLst>
          </p:cNvPr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 MT" panose="020B0502020104020203" pitchFamily="34" charset="0"/>
              </a:rPr>
              <a:t>Example – eye color GWAS w/o ancestry correction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921822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"/>
                <a:cs typeface="Gill Sans"/>
              </a:rPr>
              <a:t>Detecting evidence of confounding – the art of QQ</a:t>
            </a:r>
            <a:endParaRPr lang="en-US" sz="2400" b="1" i="0" dirty="0">
              <a:latin typeface="Gill Sans"/>
              <a:cs typeface="Gill Sans"/>
            </a:endParaRPr>
          </a:p>
        </p:txBody>
      </p:sp>
      <p:pic>
        <p:nvPicPr>
          <p:cNvPr id="6" name="Picture 4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3" cstate="print"/>
          <a:srcRect l="6476" b="8636"/>
          <a:stretch/>
        </p:blipFill>
        <p:spPr>
          <a:xfrm>
            <a:off x="2603361" y="1385216"/>
            <a:ext cx="3777061" cy="368259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380424" y="2034177"/>
            <a:ext cx="2603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Follows diagonal -&gt; null distribution</a:t>
            </a:r>
          </a:p>
        </p:txBody>
      </p:sp>
      <p:cxnSp>
        <p:nvCxnSpPr>
          <p:cNvPr id="8" name="Straight Arrow Connector 7"/>
          <p:cNvCxnSpPr>
            <a:stCxn id="3" idx="1"/>
          </p:cNvCxnSpPr>
          <p:nvPr/>
        </p:nvCxnSpPr>
        <p:spPr>
          <a:xfrm flipH="1" flipV="1">
            <a:off x="5573710" y="2316375"/>
            <a:ext cx="806714" cy="4096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94072" y="1587433"/>
            <a:ext cx="202306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Above the diagonal -&gt; population structure or other confounding</a:t>
            </a:r>
          </a:p>
          <a:p>
            <a:endParaRPr lang="en-US" dirty="0">
              <a:latin typeface="Gill Sans"/>
              <a:cs typeface="Gill Sans"/>
            </a:endParaRPr>
          </a:p>
          <a:p>
            <a:r>
              <a:rPr lang="en-US" dirty="0">
                <a:latin typeface="Gill Sans"/>
                <a:cs typeface="Gill Sans"/>
              </a:rPr>
              <a:t>(or highly polygenic signal. See LD score regression on Weds)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603362" y="2480991"/>
            <a:ext cx="1394658" cy="964177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val 6"/>
          <p:cNvSpPr>
            <a:spLocks noChangeArrowheads="1"/>
          </p:cNvSpPr>
          <p:nvPr/>
        </p:nvSpPr>
        <p:spPr bwMode="auto">
          <a:xfrm rot="2700000">
            <a:off x="3990729" y="2665131"/>
            <a:ext cx="287338" cy="17399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3" name="Oval 6"/>
          <p:cNvSpPr>
            <a:spLocks noChangeArrowheads="1"/>
          </p:cNvSpPr>
          <p:nvPr/>
        </p:nvSpPr>
        <p:spPr bwMode="auto">
          <a:xfrm rot="2700000">
            <a:off x="4631010" y="2106647"/>
            <a:ext cx="435501" cy="474099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5170353" y="2460507"/>
            <a:ext cx="1732110" cy="98466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380424" y="3500323"/>
            <a:ext cx="2603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Strong departure from the null -&gt; true hits?</a:t>
            </a:r>
          </a:p>
        </p:txBody>
      </p:sp>
      <p:sp>
        <p:nvSpPr>
          <p:cNvPr id="17" name="TextBox 36"/>
          <p:cNvSpPr txBox="1">
            <a:spLocks noChangeArrowheads="1"/>
          </p:cNvSpPr>
          <p:nvPr/>
        </p:nvSpPr>
        <p:spPr bwMode="auto">
          <a:xfrm rot="16200000">
            <a:off x="1046898" y="3269342"/>
            <a:ext cx="2602452" cy="46196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i="0" dirty="0">
                <a:latin typeface="Gill Sans"/>
                <a:cs typeface="Gill Sans"/>
              </a:rPr>
              <a:t>Observed  [-log10]</a:t>
            </a:r>
          </a:p>
        </p:txBody>
      </p:sp>
      <p:sp>
        <p:nvSpPr>
          <p:cNvPr id="18" name="TextBox 37"/>
          <p:cNvSpPr txBox="1">
            <a:spLocks noChangeArrowheads="1"/>
          </p:cNvSpPr>
          <p:nvPr/>
        </p:nvSpPr>
        <p:spPr bwMode="auto">
          <a:xfrm>
            <a:off x="3259830" y="5067806"/>
            <a:ext cx="25346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i="0" dirty="0">
                <a:latin typeface="Gill Sans"/>
                <a:cs typeface="Gill Sans"/>
              </a:rPr>
              <a:t>Expected [-log10p]</a:t>
            </a:r>
          </a:p>
        </p:txBody>
      </p:sp>
    </p:spTree>
    <p:extLst>
      <p:ext uri="{BB962C8B-B14F-4D97-AF65-F5344CB8AC3E}">
        <p14:creationId xmlns:p14="http://schemas.microsoft.com/office/powerpoint/2010/main" val="3505070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2" grpId="0" animBg="1"/>
      <p:bldP spid="13" grpId="0" animBg="1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"/>
                <a:cs typeface="Gill Sans"/>
              </a:rPr>
              <a:t>QQ plots and power (example </a:t>
            </a:r>
            <a:r>
              <a:rPr lang="en-US" sz="2400" b="1" dirty="0" err="1">
                <a:latin typeface="Gill Sans"/>
                <a:cs typeface="Gill Sans"/>
              </a:rPr>
              <a:t>eQTL</a:t>
            </a:r>
            <a:r>
              <a:rPr lang="en-US" sz="2400" b="1" dirty="0">
                <a:latin typeface="Gill Sans"/>
                <a:cs typeface="Gill Sans"/>
              </a:rPr>
              <a:t> analysis)</a:t>
            </a:r>
            <a:endParaRPr lang="en-US" sz="2400" b="1" i="0" dirty="0">
              <a:latin typeface="Gill Sans"/>
              <a:cs typeface="Gill San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2261D9-3F87-6849-B151-129B86B361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590" r="52448" b="34286"/>
          <a:stretch/>
        </p:blipFill>
        <p:spPr>
          <a:xfrm>
            <a:off x="1006918" y="1441474"/>
            <a:ext cx="6873297" cy="4861354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A815EC6-C3AB-574F-9970-8C5308C0E21E}"/>
              </a:ext>
            </a:extLst>
          </p:cNvPr>
          <p:cNvCxnSpPr/>
          <p:nvPr/>
        </p:nvCxnSpPr>
        <p:spPr>
          <a:xfrm flipH="1" flipV="1">
            <a:off x="7320122" y="2542887"/>
            <a:ext cx="597672" cy="176348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4EC47E9-8201-9F49-9987-5B805E1D6352}"/>
              </a:ext>
            </a:extLst>
          </p:cNvPr>
          <p:cNvSpPr txBox="1"/>
          <p:nvPr/>
        </p:nvSpPr>
        <p:spPr>
          <a:xfrm>
            <a:off x="4443566" y="1215005"/>
            <a:ext cx="3986219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Generally:</a:t>
            </a:r>
          </a:p>
          <a:p>
            <a:r>
              <a:rPr lang="en-US" dirty="0">
                <a:latin typeface="Gill Sans MT" panose="020B0502020104020203" pitchFamily="34" charset="77"/>
              </a:rPr>
              <a:t>Bigger sample size = higher power</a:t>
            </a:r>
          </a:p>
          <a:p>
            <a:r>
              <a:rPr lang="en-US" dirty="0">
                <a:latin typeface="Gill Sans MT" panose="020B0502020104020203" pitchFamily="34" charset="77"/>
              </a:rPr>
              <a:t>Higher power = stronger </a:t>
            </a:r>
            <a:r>
              <a:rPr lang="en-US" dirty="0" err="1">
                <a:latin typeface="Gill Sans MT" panose="020B0502020104020203" pitchFamily="34" charset="77"/>
              </a:rPr>
              <a:t>pvalues</a:t>
            </a:r>
            <a:endParaRPr lang="en-US" dirty="0">
              <a:latin typeface="Gill Sans MT" panose="020B0502020104020203" pitchFamily="34" charset="77"/>
            </a:endParaRPr>
          </a:p>
          <a:p>
            <a:r>
              <a:rPr lang="en-US" dirty="0">
                <a:latin typeface="Gill Sans MT" panose="020B0502020104020203" pitchFamily="34" charset="77"/>
              </a:rPr>
              <a:t>Stronger </a:t>
            </a:r>
            <a:r>
              <a:rPr lang="en-US" dirty="0" err="1">
                <a:latin typeface="Gill Sans MT" panose="020B0502020104020203" pitchFamily="34" charset="77"/>
              </a:rPr>
              <a:t>pvalues</a:t>
            </a:r>
            <a:r>
              <a:rPr lang="en-US" dirty="0">
                <a:latin typeface="Gill Sans MT" panose="020B0502020104020203" pitchFamily="34" charset="77"/>
              </a:rPr>
              <a:t> = farther from diagonal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3985EA-0D4C-3641-8DDA-EC8A8AC2F4B7}"/>
              </a:ext>
            </a:extLst>
          </p:cNvPr>
          <p:cNvSpPr txBox="1"/>
          <p:nvPr/>
        </p:nvSpPr>
        <p:spPr>
          <a:xfrm>
            <a:off x="5351052" y="4836663"/>
            <a:ext cx="386298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Low power: close to diagonal</a:t>
            </a:r>
          </a:p>
          <a:p>
            <a:r>
              <a:rPr lang="en-US" dirty="0">
                <a:latin typeface="Gill Sans MT" panose="020B0502020104020203" pitchFamily="34" charset="77"/>
              </a:rPr>
              <a:t>In some cases, may go *below* diagonal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932581-3E5E-4348-8F92-CCABDB00D995}"/>
              </a:ext>
            </a:extLst>
          </p:cNvPr>
          <p:cNvSpPr txBox="1"/>
          <p:nvPr/>
        </p:nvSpPr>
        <p:spPr>
          <a:xfrm>
            <a:off x="0" y="6472341"/>
            <a:ext cx="3457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Gill Sans MT" panose="020B0502020104020203" pitchFamily="34" charset="77"/>
              </a:rPr>
              <a:t>Fotsing</a:t>
            </a:r>
            <a:r>
              <a:rPr lang="en-US" dirty="0">
                <a:latin typeface="Gill Sans MT" panose="020B0502020104020203" pitchFamily="34" charset="77"/>
              </a:rPr>
              <a:t> et al Nature Genetics 2019</a:t>
            </a:r>
          </a:p>
        </p:txBody>
      </p:sp>
    </p:spTree>
    <p:extLst>
      <p:ext uri="{BB962C8B-B14F-4D97-AF65-F5344CB8AC3E}">
        <p14:creationId xmlns:p14="http://schemas.microsoft.com/office/powerpoint/2010/main" val="523497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"/>
                <a:cs typeface="Gill Sans"/>
              </a:rPr>
              <a:t>Extra variables might affect our association analyses</a:t>
            </a:r>
            <a:endParaRPr lang="en-US" sz="2400" b="1" i="0" dirty="0">
              <a:latin typeface="Gill Sans"/>
              <a:cs typeface="Gill Sans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D3D7DFD-7850-EE44-9542-E5EFD330DFCD}"/>
              </a:ext>
            </a:extLst>
          </p:cNvPr>
          <p:cNvGrpSpPr/>
          <p:nvPr/>
        </p:nvGrpSpPr>
        <p:grpSpPr>
          <a:xfrm>
            <a:off x="115541" y="3390294"/>
            <a:ext cx="4274924" cy="1773267"/>
            <a:chOff x="1563934" y="1163890"/>
            <a:chExt cx="4274924" cy="177326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DF819E8-BBB2-C64E-80B8-64A1392B61E3}"/>
                </a:ext>
              </a:extLst>
            </p:cNvPr>
            <p:cNvGrpSpPr/>
            <p:nvPr/>
          </p:nvGrpSpPr>
          <p:grpSpPr>
            <a:xfrm>
              <a:off x="1563934" y="1815473"/>
              <a:ext cx="4274924" cy="1121684"/>
              <a:chOff x="1563934" y="1815473"/>
              <a:chExt cx="6016132" cy="1578554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BCA2769D-3EE6-5E42-ACC3-6D896B7A1C94}"/>
                  </a:ext>
                </a:extLst>
              </p:cNvPr>
              <p:cNvSpPr/>
              <p:nvPr/>
            </p:nvSpPr>
            <p:spPr>
              <a:xfrm>
                <a:off x="1563934" y="2747323"/>
                <a:ext cx="1634485" cy="646704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Gill Sans"/>
                    <a:cs typeface="Gill Sans"/>
                  </a:rPr>
                  <a:t>Genotype</a:t>
                </a:r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8B926571-FBEC-744C-BC0D-577D7C8F0671}"/>
                  </a:ext>
                </a:extLst>
              </p:cNvPr>
              <p:cNvSpPr/>
              <p:nvPr/>
            </p:nvSpPr>
            <p:spPr>
              <a:xfrm>
                <a:off x="5808425" y="2747323"/>
                <a:ext cx="1771641" cy="646704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Gill Sans"/>
                    <a:cs typeface="Gill Sans"/>
                  </a:rPr>
                  <a:t>Phenotype</a:t>
                </a: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8632C84A-AC46-CC42-BACC-E03F1DC018E0}"/>
                  </a:ext>
                </a:extLst>
              </p:cNvPr>
              <p:cNvSpPr/>
              <p:nvPr/>
            </p:nvSpPr>
            <p:spPr>
              <a:xfrm>
                <a:off x="3551185" y="1815473"/>
                <a:ext cx="1975027" cy="646704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Gill Sans"/>
                    <a:cs typeface="Gill Sans"/>
                  </a:rPr>
                  <a:t>Confounder</a:t>
                </a:r>
              </a:p>
            </p:txBody>
          </p: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FE31DB0C-CD09-5646-A0D1-6F80BF94534C}"/>
                  </a:ext>
                </a:extLst>
              </p:cNvPr>
              <p:cNvCxnSpPr>
                <a:cxnSpLocks/>
                <a:stCxn id="16" idx="5"/>
                <a:endCxn id="15" idx="1"/>
              </p:cNvCxnSpPr>
              <p:nvPr/>
            </p:nvCxnSpPr>
            <p:spPr>
              <a:xfrm>
                <a:off x="5236976" y="2367469"/>
                <a:ext cx="830900" cy="47456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48A9FD32-8266-AC41-A5FE-36E5735A0EE1}"/>
                  </a:ext>
                </a:extLst>
              </p:cNvPr>
              <p:cNvCxnSpPr>
                <a:cxnSpLocks/>
                <a:stCxn id="14" idx="6"/>
                <a:endCxn id="15" idx="2"/>
              </p:cNvCxnSpPr>
              <p:nvPr/>
            </p:nvCxnSpPr>
            <p:spPr>
              <a:xfrm>
                <a:off x="3198419" y="3070675"/>
                <a:ext cx="2610006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AB74032C-77FC-CA41-84AD-D7EA32594A1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451407" y="2210811"/>
                <a:ext cx="1099778" cy="53651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446A708-3102-1C4C-BEA5-BC02F8ED9383}"/>
                </a:ext>
              </a:extLst>
            </p:cNvPr>
            <p:cNvSpPr txBox="1"/>
            <p:nvPr/>
          </p:nvSpPr>
          <p:spPr>
            <a:xfrm>
              <a:off x="2604516" y="1163890"/>
              <a:ext cx="20251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Gill Sans MT" panose="020B0502020104020203" pitchFamily="34" charset="77"/>
                </a:rPr>
                <a:t>Confounding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24447CCC-D714-FA41-B578-C906AC76DED1}"/>
              </a:ext>
            </a:extLst>
          </p:cNvPr>
          <p:cNvGrpSpPr/>
          <p:nvPr/>
        </p:nvGrpSpPr>
        <p:grpSpPr>
          <a:xfrm>
            <a:off x="4534514" y="1198434"/>
            <a:ext cx="4274924" cy="1793635"/>
            <a:chOff x="4534514" y="1198434"/>
            <a:chExt cx="4274924" cy="1793635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AC62479A-C8BA-FF46-9D83-3700F89D7223}"/>
                </a:ext>
              </a:extLst>
            </p:cNvPr>
            <p:cNvGrpSpPr/>
            <p:nvPr/>
          </p:nvGrpSpPr>
          <p:grpSpPr>
            <a:xfrm>
              <a:off x="4534514" y="1870385"/>
              <a:ext cx="4274924" cy="1121684"/>
              <a:chOff x="1563934" y="1815473"/>
              <a:chExt cx="6016132" cy="1578554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D5893BA5-52E8-DD4A-834D-988F75C66B4B}"/>
                  </a:ext>
                </a:extLst>
              </p:cNvPr>
              <p:cNvSpPr/>
              <p:nvPr/>
            </p:nvSpPr>
            <p:spPr>
              <a:xfrm>
                <a:off x="1563934" y="2747323"/>
                <a:ext cx="1634485" cy="646704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Gill Sans"/>
                    <a:cs typeface="Gill Sans"/>
                  </a:rPr>
                  <a:t>Genotype</a:t>
                </a: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CB31B9DE-74FC-BE4E-B2FB-7EEC6F06C1A5}"/>
                  </a:ext>
                </a:extLst>
              </p:cNvPr>
              <p:cNvSpPr/>
              <p:nvPr/>
            </p:nvSpPr>
            <p:spPr>
              <a:xfrm>
                <a:off x="5808425" y="2747323"/>
                <a:ext cx="1771641" cy="646704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Gill Sans"/>
                    <a:cs typeface="Gill Sans"/>
                  </a:rPr>
                  <a:t>Phenotype</a:t>
                </a: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6EB447CC-3C38-FE45-B92F-13B4ADB4995A}"/>
                  </a:ext>
                </a:extLst>
              </p:cNvPr>
              <p:cNvSpPr/>
              <p:nvPr/>
            </p:nvSpPr>
            <p:spPr>
              <a:xfrm>
                <a:off x="3551185" y="1815473"/>
                <a:ext cx="1975027" cy="646704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Gill Sans"/>
                    <a:cs typeface="Gill Sans"/>
                  </a:rPr>
                  <a:t>Collider</a:t>
                </a:r>
              </a:p>
            </p:txBody>
          </p: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86AEAE56-02B1-424C-83E6-CA8F60D081D4}"/>
                  </a:ext>
                </a:extLst>
              </p:cNvPr>
              <p:cNvCxnSpPr>
                <a:cxnSpLocks/>
                <a:stCxn id="26" idx="6"/>
                <a:endCxn id="27" idx="2"/>
              </p:cNvCxnSpPr>
              <p:nvPr/>
            </p:nvCxnSpPr>
            <p:spPr>
              <a:xfrm>
                <a:off x="3198419" y="3070675"/>
                <a:ext cx="2610006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3310516-7E7C-E943-A332-443D6180EA79}"/>
                </a:ext>
              </a:extLst>
            </p:cNvPr>
            <p:cNvSpPr txBox="1"/>
            <p:nvPr/>
          </p:nvSpPr>
          <p:spPr>
            <a:xfrm>
              <a:off x="5596547" y="1198434"/>
              <a:ext cx="19848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Gill Sans MT" panose="020B0502020104020203" pitchFamily="34" charset="77"/>
                </a:rPr>
                <a:t>Collider bias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76352606-4948-1C49-A8BF-1510621037EB}"/>
                </a:ext>
              </a:extLst>
            </p:cNvPr>
            <p:cNvCxnSpPr>
              <a:cxnSpLocks/>
              <a:endCxn id="28" idx="2"/>
            </p:cNvCxnSpPr>
            <p:nvPr/>
          </p:nvCxnSpPr>
          <p:spPr>
            <a:xfrm flipV="1">
              <a:off x="5156839" y="2100152"/>
              <a:ext cx="789770" cy="42523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9D2A5683-B14D-2B4D-BD5F-1D53DD701E33}"/>
                </a:ext>
              </a:extLst>
            </p:cNvPr>
            <p:cNvCxnSpPr>
              <a:cxnSpLocks/>
              <a:endCxn id="28" idx="6"/>
            </p:cNvCxnSpPr>
            <p:nvPr/>
          </p:nvCxnSpPr>
          <p:spPr>
            <a:xfrm flipH="1" flipV="1">
              <a:off x="7350017" y="2100152"/>
              <a:ext cx="576282" cy="45019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2779055-89BB-E442-97FE-C1243981FA52}"/>
              </a:ext>
            </a:extLst>
          </p:cNvPr>
          <p:cNvGrpSpPr/>
          <p:nvPr/>
        </p:nvGrpSpPr>
        <p:grpSpPr>
          <a:xfrm>
            <a:off x="54877" y="1232774"/>
            <a:ext cx="4274924" cy="1725135"/>
            <a:chOff x="1563934" y="1212022"/>
            <a:chExt cx="4274924" cy="1725135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4BE38971-7318-C84F-B602-ED843A3A053E}"/>
                </a:ext>
              </a:extLst>
            </p:cNvPr>
            <p:cNvGrpSpPr/>
            <p:nvPr/>
          </p:nvGrpSpPr>
          <p:grpSpPr>
            <a:xfrm>
              <a:off x="1563934" y="1815473"/>
              <a:ext cx="4274924" cy="1121684"/>
              <a:chOff x="1563934" y="1815473"/>
              <a:chExt cx="6016132" cy="1578554"/>
            </a:xfrm>
          </p:grpSpPr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0DA8585B-A1C2-0046-95D2-E02D8A23B526}"/>
                  </a:ext>
                </a:extLst>
              </p:cNvPr>
              <p:cNvSpPr/>
              <p:nvPr/>
            </p:nvSpPr>
            <p:spPr>
              <a:xfrm>
                <a:off x="1563934" y="2747323"/>
                <a:ext cx="1634485" cy="646704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Gill Sans"/>
                    <a:cs typeface="Gill Sans"/>
                  </a:rPr>
                  <a:t>Genotype</a:t>
                </a:r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6AD2A778-D7A1-0F47-8490-CD7B9DBAC072}"/>
                  </a:ext>
                </a:extLst>
              </p:cNvPr>
              <p:cNvSpPr/>
              <p:nvPr/>
            </p:nvSpPr>
            <p:spPr>
              <a:xfrm>
                <a:off x="5808425" y="2747323"/>
                <a:ext cx="1771641" cy="646704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Gill Sans"/>
                    <a:cs typeface="Gill Sans"/>
                  </a:rPr>
                  <a:t>Phenotype</a:t>
                </a: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8E76E593-BDF6-2E45-9F93-DAD8ADC493FD}"/>
                  </a:ext>
                </a:extLst>
              </p:cNvPr>
              <p:cNvSpPr/>
              <p:nvPr/>
            </p:nvSpPr>
            <p:spPr>
              <a:xfrm>
                <a:off x="3551185" y="1815473"/>
                <a:ext cx="1975027" cy="646704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Gill Sans"/>
                    <a:cs typeface="Gill Sans"/>
                  </a:rPr>
                  <a:t>Covariate</a:t>
                </a:r>
              </a:p>
            </p:txBody>
          </p:sp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28B9C6E9-D91F-CB49-804B-418B919EA048}"/>
                  </a:ext>
                </a:extLst>
              </p:cNvPr>
              <p:cNvCxnSpPr>
                <a:cxnSpLocks/>
                <a:stCxn id="41" idx="5"/>
                <a:endCxn id="40" idx="1"/>
              </p:cNvCxnSpPr>
              <p:nvPr/>
            </p:nvCxnSpPr>
            <p:spPr>
              <a:xfrm>
                <a:off x="5236976" y="2367469"/>
                <a:ext cx="830900" cy="47456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EDD989FE-1B29-A842-B37E-F22E9C171C81}"/>
                  </a:ext>
                </a:extLst>
              </p:cNvPr>
              <p:cNvCxnSpPr>
                <a:cxnSpLocks/>
                <a:stCxn id="39" idx="6"/>
                <a:endCxn id="40" idx="2"/>
              </p:cNvCxnSpPr>
              <p:nvPr/>
            </p:nvCxnSpPr>
            <p:spPr>
              <a:xfrm>
                <a:off x="3198419" y="3070675"/>
                <a:ext cx="2610006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DD72460-9164-B64C-B35E-A9186DDED268}"/>
                </a:ext>
              </a:extLst>
            </p:cNvPr>
            <p:cNvSpPr txBox="1"/>
            <p:nvPr/>
          </p:nvSpPr>
          <p:spPr>
            <a:xfrm>
              <a:off x="2798686" y="1212022"/>
              <a:ext cx="159261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Gill Sans MT" panose="020B0502020104020203" pitchFamily="34" charset="77"/>
                </a:rPr>
                <a:t>Covariate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19D2061-579E-3B4D-8F03-BABCB74CC757}"/>
              </a:ext>
            </a:extLst>
          </p:cNvPr>
          <p:cNvGrpSpPr/>
          <p:nvPr/>
        </p:nvGrpSpPr>
        <p:grpSpPr>
          <a:xfrm>
            <a:off x="4604955" y="3426769"/>
            <a:ext cx="4274924" cy="1736792"/>
            <a:chOff x="1563934" y="1200365"/>
            <a:chExt cx="4274924" cy="1736792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6DB59D53-6F44-F443-A1B7-08DB1E39D1B8}"/>
                </a:ext>
              </a:extLst>
            </p:cNvPr>
            <p:cNvGrpSpPr/>
            <p:nvPr/>
          </p:nvGrpSpPr>
          <p:grpSpPr>
            <a:xfrm>
              <a:off x="1563934" y="1815473"/>
              <a:ext cx="4274924" cy="1121684"/>
              <a:chOff x="1563934" y="1815473"/>
              <a:chExt cx="6016132" cy="1578554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C447E856-B951-CF47-9344-64C6ECC3CF3C}"/>
                  </a:ext>
                </a:extLst>
              </p:cNvPr>
              <p:cNvSpPr/>
              <p:nvPr/>
            </p:nvSpPr>
            <p:spPr>
              <a:xfrm>
                <a:off x="1563934" y="2747323"/>
                <a:ext cx="1634485" cy="646704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Gill Sans"/>
                    <a:cs typeface="Gill Sans"/>
                  </a:rPr>
                  <a:t>Genotype</a:t>
                </a:r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D2D1A106-CBA4-4E4C-89F3-A0B003540442}"/>
                  </a:ext>
                </a:extLst>
              </p:cNvPr>
              <p:cNvSpPr/>
              <p:nvPr/>
            </p:nvSpPr>
            <p:spPr>
              <a:xfrm>
                <a:off x="5808425" y="2747323"/>
                <a:ext cx="1771641" cy="646704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Gill Sans"/>
                    <a:cs typeface="Gill Sans"/>
                  </a:rPr>
                  <a:t>Phenotype</a:t>
                </a:r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5DBF9238-6192-5C49-A9E7-A714C6167317}"/>
                  </a:ext>
                </a:extLst>
              </p:cNvPr>
              <p:cNvSpPr/>
              <p:nvPr/>
            </p:nvSpPr>
            <p:spPr>
              <a:xfrm>
                <a:off x="3551185" y="1815473"/>
                <a:ext cx="1975027" cy="646704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Gill Sans"/>
                    <a:cs typeface="Gill Sans"/>
                  </a:rPr>
                  <a:t>Mediator</a:t>
                </a:r>
              </a:p>
            </p:txBody>
          </p:sp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id="{8838CEAA-17C6-CC44-B444-132C75128B53}"/>
                  </a:ext>
                </a:extLst>
              </p:cNvPr>
              <p:cNvCxnSpPr>
                <a:cxnSpLocks/>
                <a:stCxn id="50" idx="5"/>
                <a:endCxn id="49" idx="1"/>
              </p:cNvCxnSpPr>
              <p:nvPr/>
            </p:nvCxnSpPr>
            <p:spPr>
              <a:xfrm>
                <a:off x="5236976" y="2367469"/>
                <a:ext cx="830900" cy="47456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Arrow Connector 51">
                <a:extLst>
                  <a:ext uri="{FF2B5EF4-FFF2-40B4-BE49-F238E27FC236}">
                    <a16:creationId xmlns:a16="http://schemas.microsoft.com/office/drawing/2014/main" id="{06019F1D-693A-3943-9EAA-5F2C948F008D}"/>
                  </a:ext>
                </a:extLst>
              </p:cNvPr>
              <p:cNvCxnSpPr>
                <a:cxnSpLocks/>
                <a:stCxn id="48" idx="6"/>
                <a:endCxn id="49" idx="2"/>
              </p:cNvCxnSpPr>
              <p:nvPr/>
            </p:nvCxnSpPr>
            <p:spPr>
              <a:xfrm>
                <a:off x="3198419" y="3070675"/>
                <a:ext cx="2610006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prstDash val="dash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44A3F1A6-D40A-3E4B-9D71-568295C5EC80}"/>
                </a:ext>
              </a:extLst>
            </p:cNvPr>
            <p:cNvSpPr txBox="1"/>
            <p:nvPr/>
          </p:nvSpPr>
          <p:spPr>
            <a:xfrm>
              <a:off x="2755274" y="1200365"/>
              <a:ext cx="16241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Gill Sans MT" panose="020B0502020104020203" pitchFamily="34" charset="77"/>
                </a:rPr>
                <a:t>Mediation</a:t>
              </a:r>
            </a:p>
          </p:txBody>
        </p:sp>
      </p:grp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27A911A8-1BE0-FF42-810A-0FF721B311A8}"/>
              </a:ext>
            </a:extLst>
          </p:cNvPr>
          <p:cNvCxnSpPr>
            <a:cxnSpLocks/>
            <a:endCxn id="50" idx="2"/>
          </p:cNvCxnSpPr>
          <p:nvPr/>
        </p:nvCxnSpPr>
        <p:spPr>
          <a:xfrm flipV="1">
            <a:off x="5228810" y="4271644"/>
            <a:ext cx="788240" cy="4364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0762CCB5-CC24-554A-AC15-7A1FC416F0E4}"/>
              </a:ext>
            </a:extLst>
          </p:cNvPr>
          <p:cNvSpPr/>
          <p:nvPr/>
        </p:nvSpPr>
        <p:spPr>
          <a:xfrm>
            <a:off x="115541" y="5605286"/>
            <a:ext cx="5509677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Gill Sans"/>
                <a:cs typeface="Gill Sans"/>
              </a:rPr>
              <a:t>These situations can: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latin typeface="Gill Sans"/>
                <a:cs typeface="Gill Sans"/>
              </a:rPr>
              <a:t>Introduce bias (giving false positives)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latin typeface="Gill Sans"/>
                <a:cs typeface="Gill Sans"/>
              </a:rPr>
              <a:t>Increase variance (giving false negatives)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927732CF-951E-6841-83B4-00313AE1BBC0}"/>
              </a:ext>
            </a:extLst>
          </p:cNvPr>
          <p:cNvSpPr/>
          <p:nvPr/>
        </p:nvSpPr>
        <p:spPr>
          <a:xfrm>
            <a:off x="-9645" y="1089085"/>
            <a:ext cx="4390465" cy="204353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7451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CC1F3BB4-2A47-D54D-9E21-16AB07428877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4121B58C-59D3-5F41-A943-21BE53CC8EEA}"/>
              </a:ext>
            </a:extLst>
          </p:cNvPr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 MT" panose="020B0502020104020203" pitchFamily="34" charset="0"/>
              </a:rPr>
              <a:t>Examples of covariates in GWAS</a:t>
            </a:r>
            <a:endParaRPr lang="en-US" sz="24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F03E35-05FC-C540-88C7-EAC3EC15C9D6}"/>
              </a:ext>
            </a:extLst>
          </p:cNvPr>
          <p:cNvSpPr txBox="1"/>
          <p:nvPr/>
        </p:nvSpPr>
        <p:spPr>
          <a:xfrm>
            <a:off x="570323" y="1198434"/>
            <a:ext cx="800335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Sex (e.g. height, weight, cancer prevalence, gene expression)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Age, Age</a:t>
            </a:r>
            <a:r>
              <a:rPr lang="en-US" sz="2800" baseline="30000" dirty="0">
                <a:latin typeface="Gill Sans MT" panose="020B0502020104020203" pitchFamily="34" charset="77"/>
              </a:rPr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Cohort (if samples collected from many sites)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Ischemic time (gene expression)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Smoking status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Gill Sans MT" panose="020B0502020104020203" pitchFamily="34" charset="77"/>
            </a:endParaRPr>
          </a:p>
          <a:p>
            <a:r>
              <a:rPr lang="en-US" sz="2800" dirty="0">
                <a:latin typeface="Gill Sans MT" panose="020B0502020104020203" pitchFamily="34" charset="77"/>
              </a:rPr>
              <a:t>These variables may introduce noise in our phenotypes.</a:t>
            </a:r>
          </a:p>
          <a:p>
            <a:r>
              <a:rPr lang="en-US" sz="2800" dirty="0">
                <a:latin typeface="Gill Sans MT" panose="020B0502020104020203" pitchFamily="34" charset="77"/>
              </a:rPr>
              <a:t>Noisier phenotypes =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Reduced power to detect true genetic associations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Underestimates of effect sizes</a:t>
            </a:r>
          </a:p>
        </p:txBody>
      </p:sp>
    </p:spTree>
    <p:extLst>
      <p:ext uri="{BB962C8B-B14F-4D97-AF65-F5344CB8AC3E}">
        <p14:creationId xmlns:p14="http://schemas.microsoft.com/office/powerpoint/2010/main" val="27029977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7158370-6315-FC41-85F8-D99E2D3322E8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A2BEE291-793C-774E-B841-E6D791591958}"/>
              </a:ext>
            </a:extLst>
          </p:cNvPr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Gill Sans"/>
                <a:cs typeface="Gill Sans"/>
              </a:rPr>
              <a:t>Recall our single-SNP model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2BD8F49-5C63-104B-8BB6-4E926FB9290D}"/>
              </a:ext>
            </a:extLst>
          </p:cNvPr>
          <p:cNvGrpSpPr/>
          <p:nvPr/>
        </p:nvGrpSpPr>
        <p:grpSpPr>
          <a:xfrm>
            <a:off x="149061" y="1871276"/>
            <a:ext cx="5104732" cy="3153275"/>
            <a:chOff x="2185696" y="1520252"/>
            <a:chExt cx="7336338" cy="4531774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C229B7A5-4149-8D40-A781-EA1C8441294E}"/>
                </a:ext>
              </a:extLst>
            </p:cNvPr>
            <p:cNvCxnSpPr/>
            <p:nvPr/>
          </p:nvCxnSpPr>
          <p:spPr>
            <a:xfrm>
              <a:off x="3109804" y="2012771"/>
              <a:ext cx="0" cy="300609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F2964B6-B5F8-2E49-A39C-0DAD6EAF85E2}"/>
                </a:ext>
              </a:extLst>
            </p:cNvPr>
            <p:cNvCxnSpPr/>
            <p:nvPr/>
          </p:nvCxnSpPr>
          <p:spPr>
            <a:xfrm>
              <a:off x="3109804" y="5041721"/>
              <a:ext cx="621792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8013F28-C170-5845-9BE7-9E969944AA41}"/>
                </a:ext>
              </a:extLst>
            </p:cNvPr>
            <p:cNvSpPr txBox="1"/>
            <p:nvPr/>
          </p:nvSpPr>
          <p:spPr>
            <a:xfrm>
              <a:off x="5635834" y="5590361"/>
              <a:ext cx="14221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Gill Sans MT" panose="020B0502020104020203" pitchFamily="34" charset="77"/>
                  <a:cs typeface="Arial" panose="020B0604020202020204" pitchFamily="34" charset="0"/>
                </a:rPr>
                <a:t>Genotype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0C8255F-FB2A-A142-80E2-8ABE2523484C}"/>
                </a:ext>
              </a:extLst>
            </p:cNvPr>
            <p:cNvSpPr txBox="1"/>
            <p:nvPr/>
          </p:nvSpPr>
          <p:spPr>
            <a:xfrm rot="16200000">
              <a:off x="599775" y="3106173"/>
              <a:ext cx="3746865" cy="5750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Gill Sans MT" panose="020B0502020104020203" pitchFamily="34" charset="77"/>
                  <a:cs typeface="Arial" panose="020B0604020202020204" pitchFamily="34" charset="0"/>
                </a:rPr>
                <a:t>Phenotype (e.g. Height)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C696DB4-F103-3E47-80ED-6FE8E5C134CA}"/>
                </a:ext>
              </a:extLst>
            </p:cNvPr>
            <p:cNvSpPr txBox="1"/>
            <p:nvPr/>
          </p:nvSpPr>
          <p:spPr>
            <a:xfrm>
              <a:off x="3704164" y="5131375"/>
              <a:ext cx="8226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Gill Sans MT" panose="020B0502020104020203" pitchFamily="34" charset="77"/>
                </a:rPr>
                <a:t>0 (AA)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DF25D72-C07E-EA40-A503-299346630BAC}"/>
                </a:ext>
              </a:extLst>
            </p:cNvPr>
            <p:cNvSpPr txBox="1"/>
            <p:nvPr/>
          </p:nvSpPr>
          <p:spPr>
            <a:xfrm>
              <a:off x="6004401" y="5150398"/>
              <a:ext cx="8310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Gill Sans MT" panose="020B0502020104020203" pitchFamily="34" charset="77"/>
                </a:rPr>
                <a:t>1 (AG)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5D001AA-A655-174F-B682-709633A6F857}"/>
                </a:ext>
              </a:extLst>
            </p:cNvPr>
            <p:cNvSpPr txBox="1"/>
            <p:nvPr/>
          </p:nvSpPr>
          <p:spPr>
            <a:xfrm>
              <a:off x="8361190" y="5150398"/>
              <a:ext cx="8579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Gill Sans MT" panose="020B0502020104020203" pitchFamily="34" charset="77"/>
                </a:rPr>
                <a:t>2 (GG)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B629DB5-84AA-5447-B90B-1B376570CB98}"/>
                </a:ext>
              </a:extLst>
            </p:cNvPr>
            <p:cNvSpPr/>
            <p:nvPr/>
          </p:nvSpPr>
          <p:spPr>
            <a:xfrm>
              <a:off x="3921334" y="4471379"/>
              <a:ext cx="194160" cy="19431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F721028-BE12-EB4F-AD1F-BA689A091089}"/>
                </a:ext>
              </a:extLst>
            </p:cNvPr>
            <p:cNvSpPr txBox="1"/>
            <p:nvPr/>
          </p:nvSpPr>
          <p:spPr>
            <a:xfrm>
              <a:off x="2737585" y="4834195"/>
              <a:ext cx="3722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-3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3FE41EB-EF0C-1142-991E-302F03D9C712}"/>
                </a:ext>
              </a:extLst>
            </p:cNvPr>
            <p:cNvSpPr txBox="1"/>
            <p:nvPr/>
          </p:nvSpPr>
          <p:spPr>
            <a:xfrm>
              <a:off x="2808117" y="1828105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2B3E931-6794-4448-94E4-59A879DE53FF}"/>
                </a:ext>
              </a:extLst>
            </p:cNvPr>
            <p:cNvSpPr txBox="1"/>
            <p:nvPr/>
          </p:nvSpPr>
          <p:spPr>
            <a:xfrm>
              <a:off x="2808117" y="333115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7793A61-F57D-6548-B87B-63A2A20BDB92}"/>
                </a:ext>
              </a:extLst>
            </p:cNvPr>
            <p:cNvSpPr/>
            <p:nvPr/>
          </p:nvSpPr>
          <p:spPr>
            <a:xfrm>
              <a:off x="3921334" y="4187416"/>
              <a:ext cx="194160" cy="19431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8EBCC138-7289-084D-8648-12382CD872B2}"/>
                </a:ext>
              </a:extLst>
            </p:cNvPr>
            <p:cNvSpPr/>
            <p:nvPr/>
          </p:nvSpPr>
          <p:spPr>
            <a:xfrm>
              <a:off x="4179092" y="4374224"/>
              <a:ext cx="194160" cy="19431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E1AFCFF9-6569-7E41-8E88-F5369E7A18D6}"/>
                </a:ext>
              </a:extLst>
            </p:cNvPr>
            <p:cNvSpPr/>
            <p:nvPr/>
          </p:nvSpPr>
          <p:spPr>
            <a:xfrm>
              <a:off x="3663576" y="4273947"/>
              <a:ext cx="194160" cy="19431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EDF539A-1EC3-1B4F-97DE-8E478D097977}"/>
                </a:ext>
              </a:extLst>
            </p:cNvPr>
            <p:cNvSpPr/>
            <p:nvPr/>
          </p:nvSpPr>
          <p:spPr>
            <a:xfrm>
              <a:off x="3772086" y="3947072"/>
              <a:ext cx="194160" cy="19431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E4EFE247-A03B-1D41-BD3D-F72493593797}"/>
                </a:ext>
              </a:extLst>
            </p:cNvPr>
            <p:cNvSpPr/>
            <p:nvPr/>
          </p:nvSpPr>
          <p:spPr>
            <a:xfrm>
              <a:off x="5940317" y="3393684"/>
              <a:ext cx="194160" cy="194310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4B436BA-BC77-DF40-B06C-E2759BACD23F}"/>
                </a:ext>
              </a:extLst>
            </p:cNvPr>
            <p:cNvSpPr/>
            <p:nvPr/>
          </p:nvSpPr>
          <p:spPr>
            <a:xfrm>
              <a:off x="6078263" y="3089698"/>
              <a:ext cx="194160" cy="194310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5BD7CD2B-4BB1-034A-ABD2-3E0BD9E321D6}"/>
                </a:ext>
              </a:extLst>
            </p:cNvPr>
            <p:cNvSpPr/>
            <p:nvPr/>
          </p:nvSpPr>
          <p:spPr>
            <a:xfrm>
              <a:off x="6171199" y="3596355"/>
              <a:ext cx="194160" cy="194310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932B5BA9-74B2-6A49-969D-3D00877383E8}"/>
                </a:ext>
              </a:extLst>
            </p:cNvPr>
            <p:cNvSpPr/>
            <p:nvPr/>
          </p:nvSpPr>
          <p:spPr>
            <a:xfrm>
              <a:off x="6322851" y="3328114"/>
              <a:ext cx="194160" cy="194310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E7A9A143-2B94-E744-B4FF-481F5B9BB68D}"/>
                </a:ext>
              </a:extLst>
            </p:cNvPr>
            <p:cNvSpPr/>
            <p:nvPr/>
          </p:nvSpPr>
          <p:spPr>
            <a:xfrm>
              <a:off x="6345998" y="2932886"/>
              <a:ext cx="194160" cy="194310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EF95AFE-CAAC-0344-BBEC-0D12D7F03A59}"/>
                </a:ext>
              </a:extLst>
            </p:cNvPr>
            <p:cNvSpPr/>
            <p:nvPr/>
          </p:nvSpPr>
          <p:spPr>
            <a:xfrm>
              <a:off x="8290328" y="2414881"/>
              <a:ext cx="194160" cy="19431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4B7FAE03-6C26-2B45-8AB4-1DBCF67B61E6}"/>
                </a:ext>
              </a:extLst>
            </p:cNvPr>
            <p:cNvSpPr/>
            <p:nvPr/>
          </p:nvSpPr>
          <p:spPr>
            <a:xfrm>
              <a:off x="8428274" y="2110895"/>
              <a:ext cx="194160" cy="19431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45D7DB14-ECE8-1940-A59B-10B3C5DD8484}"/>
                </a:ext>
              </a:extLst>
            </p:cNvPr>
            <p:cNvSpPr/>
            <p:nvPr/>
          </p:nvSpPr>
          <p:spPr>
            <a:xfrm>
              <a:off x="8521210" y="2617552"/>
              <a:ext cx="194160" cy="19431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E5CFFB6-0652-D147-A867-DEA9226D0143}"/>
                </a:ext>
              </a:extLst>
            </p:cNvPr>
            <p:cNvSpPr/>
            <p:nvPr/>
          </p:nvSpPr>
          <p:spPr>
            <a:xfrm>
              <a:off x="8672862" y="2349311"/>
              <a:ext cx="194160" cy="19431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30C8EEF9-99E9-7746-9903-A10BF885AC62}"/>
                </a:ext>
              </a:extLst>
            </p:cNvPr>
            <p:cNvSpPr/>
            <p:nvPr/>
          </p:nvSpPr>
          <p:spPr>
            <a:xfrm>
              <a:off x="8696009" y="1954083"/>
              <a:ext cx="194160" cy="19431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E0FB063D-45EE-4142-97CA-CE2EA87C56B2}"/>
                </a:ext>
              </a:extLst>
            </p:cNvPr>
            <p:cNvGrpSpPr/>
            <p:nvPr/>
          </p:nvGrpSpPr>
          <p:grpSpPr>
            <a:xfrm>
              <a:off x="3567004" y="3746154"/>
              <a:ext cx="959821" cy="1142156"/>
              <a:chOff x="2068830" y="4156543"/>
              <a:chExt cx="959821" cy="1142156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E6B71296-F901-F443-BBE5-1FDDC0B5D3E9}"/>
                  </a:ext>
                </a:extLst>
              </p:cNvPr>
              <p:cNvSpPr/>
              <p:nvPr/>
            </p:nvSpPr>
            <p:spPr>
              <a:xfrm>
                <a:off x="2068830" y="4551771"/>
                <a:ext cx="959821" cy="3517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69D40D51-96A0-3042-B7B3-FE49C6EA5C78}"/>
                  </a:ext>
                </a:extLst>
              </p:cNvPr>
              <p:cNvCxnSpPr/>
              <p:nvPr/>
            </p:nvCxnSpPr>
            <p:spPr>
              <a:xfrm>
                <a:off x="2502362" y="4156543"/>
                <a:ext cx="0" cy="39522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80BED883-8383-7E43-9828-79FE197E9272}"/>
                  </a:ext>
                </a:extLst>
              </p:cNvPr>
              <p:cNvCxnSpPr/>
              <p:nvPr/>
            </p:nvCxnSpPr>
            <p:spPr>
              <a:xfrm>
                <a:off x="2502362" y="4903471"/>
                <a:ext cx="0" cy="39522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816E6FEA-AA4D-8A43-A077-9A0A60DF9007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2523092" y="3958929"/>
                <a:ext cx="0" cy="39522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EE52B7A6-6667-E548-BC3E-9E446ED80437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2502362" y="5081260"/>
                <a:ext cx="0" cy="39522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140796D-1365-2F42-8DD2-C6253EE240B9}"/>
                </a:ext>
              </a:extLst>
            </p:cNvPr>
            <p:cNvGrpSpPr/>
            <p:nvPr/>
          </p:nvGrpSpPr>
          <p:grpSpPr>
            <a:xfrm>
              <a:off x="5842940" y="2777364"/>
              <a:ext cx="959821" cy="1142156"/>
              <a:chOff x="2068830" y="4156543"/>
              <a:chExt cx="959821" cy="1142156"/>
            </a:xfrm>
          </p:grpSpPr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97FC3AB5-219F-BB40-8B15-D28B523DC271}"/>
                  </a:ext>
                </a:extLst>
              </p:cNvPr>
              <p:cNvSpPr/>
              <p:nvPr/>
            </p:nvSpPr>
            <p:spPr>
              <a:xfrm>
                <a:off x="2068830" y="4551771"/>
                <a:ext cx="959821" cy="351700"/>
              </a:xfrm>
              <a:prstGeom prst="rect">
                <a:avLst/>
              </a:prstGeom>
              <a:noFill/>
              <a:ln w="2857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EDA6D989-104E-5A4D-9614-FE91948A727E}"/>
                  </a:ext>
                </a:extLst>
              </p:cNvPr>
              <p:cNvCxnSpPr/>
              <p:nvPr/>
            </p:nvCxnSpPr>
            <p:spPr>
              <a:xfrm>
                <a:off x="2502362" y="4156543"/>
                <a:ext cx="0" cy="395228"/>
              </a:xfrm>
              <a:prstGeom prst="line">
                <a:avLst/>
              </a:prstGeom>
              <a:ln w="28575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E2420770-FA86-594D-BDE8-64BF675A9490}"/>
                  </a:ext>
                </a:extLst>
              </p:cNvPr>
              <p:cNvCxnSpPr/>
              <p:nvPr/>
            </p:nvCxnSpPr>
            <p:spPr>
              <a:xfrm>
                <a:off x="2502362" y="4903471"/>
                <a:ext cx="0" cy="395228"/>
              </a:xfrm>
              <a:prstGeom prst="line">
                <a:avLst/>
              </a:prstGeom>
              <a:ln w="28575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262644FD-F86E-7C4F-BFC5-300B71ACDED0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2523092" y="3958929"/>
                <a:ext cx="0" cy="395228"/>
              </a:xfrm>
              <a:prstGeom prst="line">
                <a:avLst/>
              </a:prstGeom>
              <a:ln w="28575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5E045D5F-FC1C-2949-BF04-105132D6FC50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2502362" y="5081260"/>
                <a:ext cx="0" cy="395228"/>
              </a:xfrm>
              <a:prstGeom prst="line">
                <a:avLst/>
              </a:prstGeom>
              <a:ln w="28575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8AA49AB0-FCC7-9A48-ADF3-36010181D90E}"/>
                </a:ext>
              </a:extLst>
            </p:cNvPr>
            <p:cNvGrpSpPr/>
            <p:nvPr/>
          </p:nvGrpSpPr>
          <p:grpSpPr>
            <a:xfrm>
              <a:off x="8216098" y="1885899"/>
              <a:ext cx="959821" cy="1142156"/>
              <a:chOff x="2068830" y="4156543"/>
              <a:chExt cx="959821" cy="1142156"/>
            </a:xfrm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F5190C79-6181-4447-A583-8ED3AC54981C}"/>
                  </a:ext>
                </a:extLst>
              </p:cNvPr>
              <p:cNvSpPr/>
              <p:nvPr/>
            </p:nvSpPr>
            <p:spPr>
              <a:xfrm>
                <a:off x="2068830" y="4551771"/>
                <a:ext cx="959821" cy="351700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6175F11E-F95C-E844-9BDB-B923030BEC76}"/>
                  </a:ext>
                </a:extLst>
              </p:cNvPr>
              <p:cNvCxnSpPr/>
              <p:nvPr/>
            </p:nvCxnSpPr>
            <p:spPr>
              <a:xfrm>
                <a:off x="2502362" y="4156543"/>
                <a:ext cx="0" cy="395228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8B8E27C5-0D00-204C-B193-1DDA301D3C93}"/>
                  </a:ext>
                </a:extLst>
              </p:cNvPr>
              <p:cNvCxnSpPr/>
              <p:nvPr/>
            </p:nvCxnSpPr>
            <p:spPr>
              <a:xfrm>
                <a:off x="2502362" y="4903471"/>
                <a:ext cx="0" cy="395228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EFC34960-0F0D-6640-8032-EE7F6B84693D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2523092" y="3958929"/>
                <a:ext cx="0" cy="395228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C1861703-DF6C-ED4F-9451-B6F26C3A3218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2502362" y="5081260"/>
                <a:ext cx="0" cy="395228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DACEE954-84ED-814D-86B2-E83B5BBF62E4}"/>
                </a:ext>
              </a:extLst>
            </p:cNvPr>
            <p:cNvCxnSpPr/>
            <p:nvPr/>
          </p:nvCxnSpPr>
          <p:spPr>
            <a:xfrm flipV="1">
              <a:off x="3315544" y="1848518"/>
              <a:ext cx="6206490" cy="2817171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AD438AF2-62EC-3346-85D7-BF1C29F58CB8}"/>
                    </a:ext>
                  </a:extLst>
                </p:cNvPr>
                <p:cNvSpPr txBox="1"/>
                <p:nvPr/>
              </p:nvSpPr>
              <p:spPr>
                <a:xfrm>
                  <a:off x="3802922" y="1643439"/>
                  <a:ext cx="2691763" cy="5539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  <m:sSub>
                          <m:sSubPr>
                            <m:ctrlP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𝜖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C8C2BA69-3D65-AE4C-99DC-4506C1AB06F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02922" y="1643439"/>
                  <a:ext cx="2691763" cy="553998"/>
                </a:xfrm>
                <a:prstGeom prst="rect">
                  <a:avLst/>
                </a:prstGeom>
                <a:blipFill>
                  <a:blip r:embed="rId3"/>
                  <a:stretch>
                    <a:fillRect l="-3286" r="-469" b="-3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E167A3D9-3DB8-1E4C-B824-41A03304E624}"/>
              </a:ext>
            </a:extLst>
          </p:cNvPr>
          <p:cNvSpPr/>
          <p:nvPr/>
        </p:nvSpPr>
        <p:spPr>
          <a:xfrm>
            <a:off x="2166879" y="1923686"/>
            <a:ext cx="382839" cy="63768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16AACF22-C0AC-494E-8AEA-8B402025E2AA}"/>
                  </a:ext>
                </a:extLst>
              </p:cNvPr>
              <p:cNvSpPr txBox="1"/>
              <p:nvPr/>
            </p:nvSpPr>
            <p:spPr>
              <a:xfrm>
                <a:off x="5621828" y="1786548"/>
                <a:ext cx="3739485" cy="3046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u="sng" dirty="0">
                    <a:latin typeface="Gill Sans MT" panose="020B0502020104020203" pitchFamily="34" charset="77"/>
                  </a:rPr>
                  <a:t>Inputs:</a:t>
                </a:r>
                <a:br>
                  <a:rPr lang="en-US" sz="2400" dirty="0">
                    <a:latin typeface="Gill Sans MT" panose="020B0502020104020203" pitchFamily="34" charset="77"/>
                  </a:rPr>
                </a:br>
                <a:r>
                  <a:rPr lang="en-US" sz="2400" dirty="0">
                    <a:latin typeface="Gill Sans MT" panose="020B0502020104020203" pitchFamily="34" charset="77"/>
                  </a:rPr>
                  <a:t>Phenotype values (Y)</a:t>
                </a:r>
              </a:p>
              <a:p>
                <a:r>
                  <a:rPr lang="en-US" sz="2400" dirty="0">
                    <a:latin typeface="Gill Sans MT" panose="020B0502020104020203" pitchFamily="34" charset="77"/>
                  </a:rPr>
                  <a:t>Genotype values (X)</a:t>
                </a:r>
              </a:p>
              <a:p>
                <a:pPr marL="457200" indent="-457200">
                  <a:buFontTx/>
                  <a:buChar char="-"/>
                </a:pPr>
                <a:endParaRPr lang="en-US" sz="2400" dirty="0">
                  <a:latin typeface="Gill Sans MT" panose="020B0502020104020203" pitchFamily="34" charset="77"/>
                </a:endParaRPr>
              </a:p>
              <a:p>
                <a:r>
                  <a:rPr lang="en-US" sz="2400" b="1" u="sng" dirty="0">
                    <a:latin typeface="Gill Sans MT" panose="020B0502020104020203" pitchFamily="34" charset="77"/>
                  </a:rPr>
                  <a:t>Outputs:</a:t>
                </a:r>
              </a:p>
              <a:p>
                <a:r>
                  <a:rPr lang="en-US" sz="2400" dirty="0">
                    <a:latin typeface="Gill Sans MT" panose="020B0502020104020203" pitchFamily="34" charset="77"/>
                  </a:rPr>
                  <a:t>Estimated effect size (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b="0" dirty="0">
                    <a:latin typeface="Gill Sans MT" panose="020B0502020104020203" pitchFamily="34" charset="77"/>
                  </a:rPr>
                  <a:t> </a:t>
                </a:r>
              </a:p>
              <a:p>
                <a:r>
                  <a:rPr lang="en-US" sz="2400" dirty="0">
                    <a:latin typeface="Gill Sans MT" panose="020B0502020104020203" pitchFamily="34" charset="77"/>
                  </a:rPr>
                  <a:t>P-value: how confident are we that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≠0</m:t>
                    </m:r>
                  </m:oMath>
                </a14:m>
                <a:r>
                  <a:rPr lang="en-US" sz="2400" b="0" dirty="0">
                    <a:latin typeface="Gill Sans MT" panose="020B0502020104020203" pitchFamily="34" charset="77"/>
                  </a:rPr>
                  <a:t>?</a:t>
                </a: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16AACF22-C0AC-494E-8AEA-8B402025E2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1828" y="1786548"/>
                <a:ext cx="3739485" cy="3046988"/>
              </a:xfrm>
              <a:prstGeom prst="rect">
                <a:avLst/>
              </a:prstGeom>
              <a:blipFill>
                <a:blip r:embed="rId4"/>
                <a:stretch>
                  <a:fillRect l="-2373" t="-1660" b="-37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8B6E4AD5-A6F2-2944-9A5E-8C26C50D94B3}"/>
                  </a:ext>
                </a:extLst>
              </p:cNvPr>
              <p:cNvSpPr/>
              <p:nvPr/>
            </p:nvSpPr>
            <p:spPr>
              <a:xfrm>
                <a:off x="149061" y="6282795"/>
                <a:ext cx="336714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dirty="0">
                    <a:latin typeface="Gill Sans MT" panose="020B0502020104020203" pitchFamily="34" charset="77"/>
                  </a:rPr>
                  <a:t>Key question: is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?</m:t>
                    </m:r>
                  </m:oMath>
                </a14:m>
                <a:r>
                  <a:rPr lang="en-US" sz="2400" dirty="0">
                    <a:latin typeface="Gill Sans MT" panose="020B0502020104020203" pitchFamily="34" charset="77"/>
                  </a:rPr>
                  <a:t> </a:t>
                </a:r>
                <a:endParaRPr lang="en-US" sz="2400" dirty="0"/>
              </a:p>
            </p:txBody>
          </p:sp>
        </mc:Choice>
        <mc:Fallback xmlns="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8B6E4AD5-A6F2-2944-9A5E-8C26C50D94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061" y="6282795"/>
                <a:ext cx="3367140" cy="461665"/>
              </a:xfrm>
              <a:prstGeom prst="rect">
                <a:avLst/>
              </a:prstGeom>
              <a:blipFill>
                <a:blip r:embed="rId5"/>
                <a:stretch>
                  <a:fillRect l="-3019" t="-8108" b="-27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1C3B5193-D1CC-AA4A-A1B2-E0A68142A391}"/>
                  </a:ext>
                </a:extLst>
              </p:cNvPr>
              <p:cNvSpPr/>
              <p:nvPr/>
            </p:nvSpPr>
            <p:spPr>
              <a:xfrm>
                <a:off x="3742938" y="5548188"/>
                <a:ext cx="514458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solidFill>
                      <a:srgbClr val="FF0000"/>
                    </a:solidFill>
                    <a:latin typeface="Gill Sans MT" panose="020B0502020104020203" pitchFamily="34" charset="77"/>
                  </a:rPr>
                  <a:t>Effect size (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  <a:latin typeface="Gill Sans MT" panose="020B0502020104020203" pitchFamily="34" charset="77"/>
                  </a:rPr>
                  <a:t> for each SNP can help us predict the trait (Y) for a given sample </a:t>
                </a: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1C3B5193-D1CC-AA4A-A1B2-E0A68142A3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2938" y="5548188"/>
                <a:ext cx="5144584" cy="830997"/>
              </a:xfrm>
              <a:prstGeom prst="rect">
                <a:avLst/>
              </a:prstGeom>
              <a:blipFill>
                <a:blip r:embed="rId6"/>
                <a:stretch>
                  <a:fillRect l="-1724" t="-6061" r="-1970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581558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CC1F3BB4-2A47-D54D-9E21-16AB07428877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4121B58C-59D3-5F41-A943-21BE53CC8EEA}"/>
              </a:ext>
            </a:extLst>
          </p:cNvPr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 MT" panose="020B0502020104020203" pitchFamily="34" charset="0"/>
              </a:rPr>
              <a:t>Covariates could obscure true signals</a:t>
            </a:r>
            <a:endParaRPr lang="en-US" sz="24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46D5D5-0E93-9D4A-B45F-29B1E9C04F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453" y="1386636"/>
            <a:ext cx="734107" cy="15763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6A70BF-1852-5C4D-BEC3-F58C4E1A58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8611" y="1431216"/>
            <a:ext cx="543336" cy="15318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B96A34-97FC-C949-836A-1A71F971F7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6253" y="1386636"/>
            <a:ext cx="734107" cy="15763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F9679F-AED5-BE41-B9FD-84A4E30DF0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3053" y="1386635"/>
            <a:ext cx="734107" cy="15763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ED116AA-47F3-9B42-9CCB-D3009505C2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9853" y="1386635"/>
            <a:ext cx="734107" cy="15763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30D3B0-130D-214A-89DE-F57F89CCF5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5475" y="1408925"/>
            <a:ext cx="543336" cy="15318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68047E8-EA42-744E-B18F-223BE271E1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2856" y="1431216"/>
            <a:ext cx="543336" cy="15318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EFE4B11-A2C5-B940-B433-158AA360A9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0326" y="1431216"/>
            <a:ext cx="543336" cy="15318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6458776-383A-3F43-87B5-2328FB96BD09}"/>
              </a:ext>
            </a:extLst>
          </p:cNvPr>
          <p:cNvSpPr txBox="1"/>
          <p:nvPr/>
        </p:nvSpPr>
        <p:spPr>
          <a:xfrm>
            <a:off x="844601" y="3161702"/>
            <a:ext cx="540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052FD4F-68C8-654F-B2A0-7BB0E6396491}"/>
              </a:ext>
            </a:extLst>
          </p:cNvPr>
          <p:cNvSpPr txBox="1"/>
          <p:nvPr/>
        </p:nvSpPr>
        <p:spPr>
          <a:xfrm>
            <a:off x="1933039" y="3161702"/>
            <a:ext cx="4892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53F554D-3B1F-0F42-9E0F-A5C2C8BBAFA3}"/>
              </a:ext>
            </a:extLst>
          </p:cNvPr>
          <p:cNvSpPr txBox="1"/>
          <p:nvPr/>
        </p:nvSpPr>
        <p:spPr>
          <a:xfrm>
            <a:off x="3025488" y="3161702"/>
            <a:ext cx="490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AE88BCC-5BD0-E542-B12F-B329A8115FBA}"/>
              </a:ext>
            </a:extLst>
          </p:cNvPr>
          <p:cNvSpPr txBox="1"/>
          <p:nvPr/>
        </p:nvSpPr>
        <p:spPr>
          <a:xfrm>
            <a:off x="4081738" y="3161701"/>
            <a:ext cx="490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4787C81-EA9F-9E44-AE27-8F480395389E}"/>
              </a:ext>
            </a:extLst>
          </p:cNvPr>
          <p:cNvSpPr txBox="1"/>
          <p:nvPr/>
        </p:nvSpPr>
        <p:spPr>
          <a:xfrm>
            <a:off x="5128715" y="3161702"/>
            <a:ext cx="540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17D3D0A-A89C-B549-B635-BC769BBC925C}"/>
              </a:ext>
            </a:extLst>
          </p:cNvPr>
          <p:cNvSpPr txBox="1"/>
          <p:nvPr/>
        </p:nvSpPr>
        <p:spPr>
          <a:xfrm>
            <a:off x="6168166" y="3161702"/>
            <a:ext cx="4892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1F5986E-1E8E-C547-9B12-0D8D657EA730}"/>
              </a:ext>
            </a:extLst>
          </p:cNvPr>
          <p:cNvSpPr txBox="1"/>
          <p:nvPr/>
        </p:nvSpPr>
        <p:spPr>
          <a:xfrm>
            <a:off x="7260615" y="3161702"/>
            <a:ext cx="4892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05C702C-BA0F-9641-B852-7A4A884C1041}"/>
              </a:ext>
            </a:extLst>
          </p:cNvPr>
          <p:cNvSpPr txBox="1"/>
          <p:nvPr/>
        </p:nvSpPr>
        <p:spPr>
          <a:xfrm>
            <a:off x="8316865" y="3161701"/>
            <a:ext cx="490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25DABB7-7C52-7A43-A3E6-BBCCD8146278}"/>
              </a:ext>
            </a:extLst>
          </p:cNvPr>
          <p:cNvSpPr txBox="1"/>
          <p:nvPr/>
        </p:nvSpPr>
        <p:spPr>
          <a:xfrm>
            <a:off x="844601" y="3822036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64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B5B7450-E559-F04D-8A48-64EDD1E774A5}"/>
              </a:ext>
            </a:extLst>
          </p:cNvPr>
          <p:cNvSpPr txBox="1"/>
          <p:nvPr/>
        </p:nvSpPr>
        <p:spPr>
          <a:xfrm>
            <a:off x="1933039" y="3822036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65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E9BD5D5-D989-394B-9ABD-C57460303552}"/>
              </a:ext>
            </a:extLst>
          </p:cNvPr>
          <p:cNvSpPr txBox="1"/>
          <p:nvPr/>
        </p:nvSpPr>
        <p:spPr>
          <a:xfrm>
            <a:off x="3025488" y="3822036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65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C3C1868-F9FC-F74D-9C25-2435CAE0CEFE}"/>
              </a:ext>
            </a:extLst>
          </p:cNvPr>
          <p:cNvSpPr txBox="1"/>
          <p:nvPr/>
        </p:nvSpPr>
        <p:spPr>
          <a:xfrm>
            <a:off x="4081738" y="3822035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68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A7F01E4-6E15-3C40-9838-95375C5CB443}"/>
              </a:ext>
            </a:extLst>
          </p:cNvPr>
          <p:cNvSpPr txBox="1"/>
          <p:nvPr/>
        </p:nvSpPr>
        <p:spPr>
          <a:xfrm>
            <a:off x="5128715" y="3822036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72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A341FE7-C8DD-BB43-8509-38F38F8966EE}"/>
              </a:ext>
            </a:extLst>
          </p:cNvPr>
          <p:cNvSpPr txBox="1"/>
          <p:nvPr/>
        </p:nvSpPr>
        <p:spPr>
          <a:xfrm>
            <a:off x="6168166" y="3822036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72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4AEE391-C6C9-264B-A45C-36E271B3FB3F}"/>
              </a:ext>
            </a:extLst>
          </p:cNvPr>
          <p:cNvSpPr txBox="1"/>
          <p:nvPr/>
        </p:nvSpPr>
        <p:spPr>
          <a:xfrm>
            <a:off x="7260615" y="3822036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75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7FF0A56-837C-CE4B-92A0-E1C362FA06A3}"/>
              </a:ext>
            </a:extLst>
          </p:cNvPr>
          <p:cNvSpPr txBox="1"/>
          <p:nvPr/>
        </p:nvSpPr>
        <p:spPr>
          <a:xfrm>
            <a:off x="8316865" y="3822035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76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B1DB15F-C3BA-FD44-8FCA-561BBE075D82}"/>
              </a:ext>
            </a:extLst>
          </p:cNvPr>
          <p:cNvSpPr txBox="1"/>
          <p:nvPr/>
        </p:nvSpPr>
        <p:spPr>
          <a:xfrm>
            <a:off x="280963" y="4504662"/>
            <a:ext cx="845269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The A/T SNP is associated with height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But the difference between males/females masks that difference!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Mean(AA) = 68, Mean (AT) = 70.7, Mean (TT) = 69.7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Solution: adjust for sex as a covariate (C)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3663D1D-E7D2-4844-9C92-887E7B5302D9}"/>
              </a:ext>
            </a:extLst>
          </p:cNvPr>
          <p:cNvSpPr txBox="1"/>
          <p:nvPr/>
        </p:nvSpPr>
        <p:spPr>
          <a:xfrm>
            <a:off x="2492525" y="6074322"/>
            <a:ext cx="29145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Gill Sans"/>
                <a:cs typeface="Gill Sans"/>
              </a:rPr>
              <a:t>Y = </a:t>
            </a:r>
            <a:r>
              <a:rPr lang="en-US" sz="4000" i="1" dirty="0">
                <a:latin typeface="Gill Sans"/>
                <a:ea typeface="Lucida Grande"/>
                <a:cs typeface="Gill Sans"/>
              </a:rPr>
              <a:t>β</a:t>
            </a:r>
            <a:r>
              <a:rPr lang="en-US" sz="4000" dirty="0">
                <a:latin typeface="Gill Sans"/>
                <a:ea typeface="Lucida Grande"/>
                <a:cs typeface="Gill Sans"/>
              </a:rPr>
              <a:t>X +</a:t>
            </a:r>
            <a:r>
              <a:rPr lang="en-US" sz="4000" i="1" dirty="0">
                <a:latin typeface="Gill Sans"/>
                <a:ea typeface="Lucida Grande"/>
                <a:cs typeface="Gill Sans"/>
              </a:rPr>
              <a:t>Υ</a:t>
            </a:r>
            <a:r>
              <a:rPr lang="en-US" sz="4000" dirty="0">
                <a:latin typeface="Gill Sans"/>
                <a:ea typeface="Lucida Grande"/>
                <a:cs typeface="Gill Sans"/>
              </a:rPr>
              <a:t>C </a:t>
            </a:r>
            <a:endParaRPr lang="en-US" sz="4000" b="1" baseline="-25000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096030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CC1F3BB4-2A47-D54D-9E21-16AB07428877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4121B58C-59D3-5F41-A943-21BE53CC8EEA}"/>
              </a:ext>
            </a:extLst>
          </p:cNvPr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 MT" panose="020B0502020104020203" pitchFamily="34" charset="0"/>
              </a:rPr>
              <a:t>Collider bias</a:t>
            </a:r>
            <a:endParaRPr lang="en-US" sz="2400" b="1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BCF1E9C-C760-7F40-9B6A-4BD96D231ECB}"/>
              </a:ext>
            </a:extLst>
          </p:cNvPr>
          <p:cNvGrpSpPr/>
          <p:nvPr/>
        </p:nvGrpSpPr>
        <p:grpSpPr>
          <a:xfrm>
            <a:off x="297076" y="1392397"/>
            <a:ext cx="4274924" cy="1793635"/>
            <a:chOff x="4534514" y="1198434"/>
            <a:chExt cx="4274924" cy="179363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440006C-3B17-5A46-BDC3-5D27DD4341C9}"/>
                </a:ext>
              </a:extLst>
            </p:cNvPr>
            <p:cNvGrpSpPr/>
            <p:nvPr/>
          </p:nvGrpSpPr>
          <p:grpSpPr>
            <a:xfrm>
              <a:off x="4534514" y="1870385"/>
              <a:ext cx="4274924" cy="1121684"/>
              <a:chOff x="1563934" y="1815473"/>
              <a:chExt cx="6016132" cy="1578554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9B63F1A8-EDCA-4E4C-98D4-25704074846E}"/>
                  </a:ext>
                </a:extLst>
              </p:cNvPr>
              <p:cNvSpPr/>
              <p:nvPr/>
            </p:nvSpPr>
            <p:spPr>
              <a:xfrm>
                <a:off x="1563934" y="2747323"/>
                <a:ext cx="1634485" cy="646704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Gill Sans"/>
                    <a:cs typeface="Gill Sans"/>
                  </a:rPr>
                  <a:t>Genotype</a:t>
                </a: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22047B3D-78FD-854A-9A3E-86DCC9DF564A}"/>
                  </a:ext>
                </a:extLst>
              </p:cNvPr>
              <p:cNvSpPr/>
              <p:nvPr/>
            </p:nvSpPr>
            <p:spPr>
              <a:xfrm>
                <a:off x="5808425" y="2747323"/>
                <a:ext cx="1771641" cy="646704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Gill Sans"/>
                    <a:cs typeface="Gill Sans"/>
                  </a:rPr>
                  <a:t>Phenotype</a:t>
                </a: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588D31CE-CA68-504B-9D5C-3243CF0F4CAD}"/>
                  </a:ext>
                </a:extLst>
              </p:cNvPr>
              <p:cNvSpPr/>
              <p:nvPr/>
            </p:nvSpPr>
            <p:spPr>
              <a:xfrm>
                <a:off x="3551185" y="1815473"/>
                <a:ext cx="1975027" cy="646704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Gill Sans"/>
                    <a:cs typeface="Gill Sans"/>
                  </a:rPr>
                  <a:t>Collider (Z)</a:t>
                </a:r>
              </a:p>
            </p:txBody>
          </p: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DA46C001-C7A1-8842-9333-2D5998941136}"/>
                  </a:ext>
                </a:extLst>
              </p:cNvPr>
              <p:cNvCxnSpPr>
                <a:cxnSpLocks/>
                <a:stCxn id="10" idx="6"/>
                <a:endCxn id="11" idx="2"/>
              </p:cNvCxnSpPr>
              <p:nvPr/>
            </p:nvCxnSpPr>
            <p:spPr>
              <a:xfrm>
                <a:off x="3198419" y="3070675"/>
                <a:ext cx="2610006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8C66A23-C9FB-E24D-939E-A450EEA31E11}"/>
                </a:ext>
              </a:extLst>
            </p:cNvPr>
            <p:cNvSpPr txBox="1"/>
            <p:nvPr/>
          </p:nvSpPr>
          <p:spPr>
            <a:xfrm>
              <a:off x="5596547" y="1198434"/>
              <a:ext cx="19848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Gill Sans MT" panose="020B0502020104020203" pitchFamily="34" charset="77"/>
                </a:rPr>
                <a:t>Collider bias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FB5D236C-CA1D-D644-BD60-4D75727B0F1B}"/>
                </a:ext>
              </a:extLst>
            </p:cNvPr>
            <p:cNvCxnSpPr>
              <a:cxnSpLocks/>
              <a:endCxn id="12" idx="2"/>
            </p:cNvCxnSpPr>
            <p:nvPr/>
          </p:nvCxnSpPr>
          <p:spPr>
            <a:xfrm flipV="1">
              <a:off x="5156839" y="2100152"/>
              <a:ext cx="789770" cy="42523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A3021888-6719-3C4E-A8C0-27A189240253}"/>
                </a:ext>
              </a:extLst>
            </p:cNvPr>
            <p:cNvCxnSpPr>
              <a:cxnSpLocks/>
              <a:endCxn id="12" idx="6"/>
            </p:cNvCxnSpPr>
            <p:nvPr/>
          </p:nvCxnSpPr>
          <p:spPr>
            <a:xfrm flipH="1" flipV="1">
              <a:off x="7350017" y="2100152"/>
              <a:ext cx="576282" cy="45019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FF5142B-B82D-784B-8298-06356B7BBE38}"/>
              </a:ext>
            </a:extLst>
          </p:cNvPr>
          <p:cNvSpPr txBox="1"/>
          <p:nvPr/>
        </p:nvSpPr>
        <p:spPr>
          <a:xfrm>
            <a:off x="4998024" y="1422665"/>
            <a:ext cx="37086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If genotype and phenotype are uncorrelated, but both causally affect “Z”, adjusting for “Z” as a covariate can falsely induce a correlation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F6C2D1-2727-234D-A088-D2BCDE4492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647" y="4467505"/>
            <a:ext cx="4102100" cy="1828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3AF3069-0348-EF4D-AF51-5AB0878105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1505" y="3166487"/>
            <a:ext cx="3493788" cy="300701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325A4F1-A8D9-1A47-8B9E-9F4A676B470D}"/>
              </a:ext>
            </a:extLst>
          </p:cNvPr>
          <p:cNvSpPr txBox="1"/>
          <p:nvPr/>
        </p:nvSpPr>
        <p:spPr>
          <a:xfrm>
            <a:off x="531502" y="3439416"/>
            <a:ext cx="37086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Gill Sans MT" panose="020B0502020104020203" pitchFamily="34" charset="77"/>
              </a:rPr>
              <a:t>Example:</a:t>
            </a:r>
          </a:p>
          <a:p>
            <a:r>
              <a:rPr lang="en-US" dirty="0">
                <a:latin typeface="Gill Sans MT" panose="020B0502020104020203" pitchFamily="34" charset="77"/>
              </a:rPr>
              <a:t>GWAS for “sex”, but adjust for height as a covariate</a:t>
            </a:r>
          </a:p>
        </p:txBody>
      </p:sp>
    </p:spTree>
    <p:extLst>
      <p:ext uri="{BB962C8B-B14F-4D97-AF65-F5344CB8AC3E}">
        <p14:creationId xmlns:p14="http://schemas.microsoft.com/office/powerpoint/2010/main" val="39773743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CC1F3BB4-2A47-D54D-9E21-16AB07428877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4121B58C-59D3-5F41-A943-21BE53CC8EEA}"/>
              </a:ext>
            </a:extLst>
          </p:cNvPr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 MT" panose="020B0502020104020203" pitchFamily="34" charset="0"/>
              </a:rPr>
              <a:t>Collider bias – JC2</a:t>
            </a:r>
            <a:endParaRPr lang="en-US" sz="24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57AE98-E5AA-DD45-9934-DB531B7C0A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9477" y="3932959"/>
            <a:ext cx="6184900" cy="24003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C80C9F8-EFEC-2744-9250-B6E70C07F8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596" y="1245373"/>
            <a:ext cx="9144000" cy="2055246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56D8DA1-907F-9540-ACF4-25A4779621C7}"/>
              </a:ext>
            </a:extLst>
          </p:cNvPr>
          <p:cNvCxnSpPr/>
          <p:nvPr/>
        </p:nvCxnSpPr>
        <p:spPr>
          <a:xfrm>
            <a:off x="2729345" y="6026727"/>
            <a:ext cx="597131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FF6C99C-DE1A-7747-980B-1F6566522D69}"/>
              </a:ext>
            </a:extLst>
          </p:cNvPr>
          <p:cNvSpPr txBox="1"/>
          <p:nvPr/>
        </p:nvSpPr>
        <p:spPr>
          <a:xfrm>
            <a:off x="21936" y="3441762"/>
            <a:ext cx="5798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How could collider bias be relevant to disease-related PRSs?</a:t>
            </a:r>
          </a:p>
        </p:txBody>
      </p:sp>
    </p:spTree>
    <p:extLst>
      <p:ext uri="{BB962C8B-B14F-4D97-AF65-F5344CB8AC3E}">
        <p14:creationId xmlns:p14="http://schemas.microsoft.com/office/powerpoint/2010/main" val="35376639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CC1F3BB4-2A47-D54D-9E21-16AB07428877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4121B58C-59D3-5F41-A943-21BE53CC8EEA}"/>
              </a:ext>
            </a:extLst>
          </p:cNvPr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 MT" panose="020B0502020104020203" pitchFamily="34" charset="0"/>
              </a:rPr>
              <a:t>Possible example?</a:t>
            </a:r>
            <a:endParaRPr lang="en-US" sz="2400" b="1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947B0B6-58DC-2842-BA5E-ACB6276089E3}"/>
              </a:ext>
            </a:extLst>
          </p:cNvPr>
          <p:cNvGrpSpPr/>
          <p:nvPr/>
        </p:nvGrpSpPr>
        <p:grpSpPr>
          <a:xfrm>
            <a:off x="657294" y="2092069"/>
            <a:ext cx="7392180" cy="1939611"/>
            <a:chOff x="1563934" y="1815473"/>
            <a:chExt cx="6016132" cy="157855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DCF3E08-0D72-E24E-8948-D93D0FA5EB06}"/>
                </a:ext>
              </a:extLst>
            </p:cNvPr>
            <p:cNvSpPr/>
            <p:nvPr/>
          </p:nvSpPr>
          <p:spPr>
            <a:xfrm>
              <a:off x="1563934" y="2747323"/>
              <a:ext cx="1634485" cy="646704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Gill Sans"/>
                  <a:cs typeface="Gill Sans"/>
                </a:rPr>
                <a:t>SNP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8E99A4F-8823-2D48-BDF5-6855E2FFCC17}"/>
                </a:ext>
              </a:extLst>
            </p:cNvPr>
            <p:cNvSpPr/>
            <p:nvPr/>
          </p:nvSpPr>
          <p:spPr>
            <a:xfrm>
              <a:off x="5808425" y="2747323"/>
              <a:ext cx="1771641" cy="646704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Gill Sans"/>
                  <a:cs typeface="Gill Sans"/>
                </a:rPr>
                <a:t>Heart disease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09ADA3F8-3A69-D34E-B58F-3A7AF3F25CAE}"/>
                </a:ext>
              </a:extLst>
            </p:cNvPr>
            <p:cNvSpPr/>
            <p:nvPr/>
          </p:nvSpPr>
          <p:spPr>
            <a:xfrm>
              <a:off x="3551185" y="1815473"/>
              <a:ext cx="1975027" cy="646704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Gill Sans"/>
                  <a:cs typeface="Gill Sans"/>
                </a:rPr>
                <a:t>Hospitalization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A4B6F3A4-8BAF-9346-917B-0DB930CC6496}"/>
                </a:ext>
              </a:extLst>
            </p:cNvPr>
            <p:cNvCxnSpPr>
              <a:cxnSpLocks/>
              <a:stCxn id="13" idx="6"/>
              <a:endCxn id="14" idx="2"/>
            </p:cNvCxnSpPr>
            <p:nvPr/>
          </p:nvCxnSpPr>
          <p:spPr>
            <a:xfrm>
              <a:off x="3198419" y="3070675"/>
              <a:ext cx="261000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5FD9C0C-22DD-014B-8836-CB4833BF66E7}"/>
              </a:ext>
            </a:extLst>
          </p:cNvPr>
          <p:cNvCxnSpPr>
            <a:cxnSpLocks/>
            <a:endCxn id="16" idx="2"/>
          </p:cNvCxnSpPr>
          <p:nvPr/>
        </p:nvCxnSpPr>
        <p:spPr>
          <a:xfrm flipV="1">
            <a:off x="1755897" y="2489380"/>
            <a:ext cx="1343185" cy="75763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01654EC-C858-F64D-AD8D-C9D267D01E39}"/>
              </a:ext>
            </a:extLst>
          </p:cNvPr>
          <p:cNvCxnSpPr>
            <a:cxnSpLocks/>
            <a:endCxn id="16" idx="6"/>
          </p:cNvCxnSpPr>
          <p:nvPr/>
        </p:nvCxnSpPr>
        <p:spPr>
          <a:xfrm flipH="1" flipV="1">
            <a:off x="5525850" y="2489380"/>
            <a:ext cx="1129980" cy="74768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1236D93-D45D-F64A-B9DA-5A2259C69962}"/>
              </a:ext>
            </a:extLst>
          </p:cNvPr>
          <p:cNvSpPr txBox="1"/>
          <p:nvPr/>
        </p:nvSpPr>
        <p:spPr>
          <a:xfrm>
            <a:off x="522472" y="4105823"/>
            <a:ext cx="55949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SNP unrelated to heart disease</a:t>
            </a:r>
          </a:p>
          <a:p>
            <a:r>
              <a:rPr lang="en-US" dirty="0">
                <a:latin typeface="Gill Sans MT" panose="020B0502020104020203" pitchFamily="34" charset="77"/>
              </a:rPr>
              <a:t>But, causal for other traits that do result in hospitalization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54082E8-6F8B-3C43-A344-554CF451ADEF}"/>
              </a:ext>
            </a:extLst>
          </p:cNvPr>
          <p:cNvSpPr txBox="1"/>
          <p:nvPr/>
        </p:nvSpPr>
        <p:spPr>
          <a:xfrm>
            <a:off x="522472" y="5342882"/>
            <a:ext cx="7166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Conditioning on hospitalization may falsely induce a correlation between this SNP and heart disease</a:t>
            </a:r>
          </a:p>
        </p:txBody>
      </p:sp>
    </p:spTree>
    <p:extLst>
      <p:ext uri="{BB962C8B-B14F-4D97-AF65-F5344CB8AC3E}">
        <p14:creationId xmlns:p14="http://schemas.microsoft.com/office/powerpoint/2010/main" val="17514618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CC1F3BB4-2A47-D54D-9E21-16AB07428877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4121B58C-59D3-5F41-A943-21BE53CC8EEA}"/>
              </a:ext>
            </a:extLst>
          </p:cNvPr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 MT" panose="020B0502020104020203" pitchFamily="34" charset="0"/>
              </a:rPr>
              <a:t>Mediator</a:t>
            </a:r>
            <a:endParaRPr lang="en-US" sz="2400" b="1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BCF1E9C-C760-7F40-9B6A-4BD96D231ECB}"/>
              </a:ext>
            </a:extLst>
          </p:cNvPr>
          <p:cNvGrpSpPr/>
          <p:nvPr/>
        </p:nvGrpSpPr>
        <p:grpSpPr>
          <a:xfrm>
            <a:off x="297076" y="1392397"/>
            <a:ext cx="4274924" cy="1793635"/>
            <a:chOff x="4534514" y="1198434"/>
            <a:chExt cx="4274924" cy="179363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440006C-3B17-5A46-BDC3-5D27DD4341C9}"/>
                </a:ext>
              </a:extLst>
            </p:cNvPr>
            <p:cNvGrpSpPr/>
            <p:nvPr/>
          </p:nvGrpSpPr>
          <p:grpSpPr>
            <a:xfrm>
              <a:off x="4534514" y="1870385"/>
              <a:ext cx="4274924" cy="1121684"/>
              <a:chOff x="1563934" y="1815473"/>
              <a:chExt cx="6016132" cy="1578554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9B63F1A8-EDCA-4E4C-98D4-25704074846E}"/>
                  </a:ext>
                </a:extLst>
              </p:cNvPr>
              <p:cNvSpPr/>
              <p:nvPr/>
            </p:nvSpPr>
            <p:spPr>
              <a:xfrm>
                <a:off x="1563934" y="2747323"/>
                <a:ext cx="1634485" cy="646704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Gill Sans"/>
                    <a:cs typeface="Gill Sans"/>
                  </a:rPr>
                  <a:t>Genotype</a:t>
                </a: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22047B3D-78FD-854A-9A3E-86DCC9DF564A}"/>
                  </a:ext>
                </a:extLst>
              </p:cNvPr>
              <p:cNvSpPr/>
              <p:nvPr/>
            </p:nvSpPr>
            <p:spPr>
              <a:xfrm>
                <a:off x="5808425" y="2747323"/>
                <a:ext cx="1771641" cy="646704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Gill Sans"/>
                    <a:cs typeface="Gill Sans"/>
                  </a:rPr>
                  <a:t>Diabetes</a:t>
                </a: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588D31CE-CA68-504B-9D5C-3243CF0F4CAD}"/>
                  </a:ext>
                </a:extLst>
              </p:cNvPr>
              <p:cNvSpPr/>
              <p:nvPr/>
            </p:nvSpPr>
            <p:spPr>
              <a:xfrm>
                <a:off x="3551185" y="1815473"/>
                <a:ext cx="1975027" cy="646704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Gill Sans"/>
                    <a:cs typeface="Gill Sans"/>
                  </a:rPr>
                  <a:t>BMI</a:t>
                </a:r>
              </a:p>
            </p:txBody>
          </p: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DA46C001-C7A1-8842-9333-2D5998941136}"/>
                  </a:ext>
                </a:extLst>
              </p:cNvPr>
              <p:cNvCxnSpPr>
                <a:cxnSpLocks/>
                <a:stCxn id="10" idx="6"/>
                <a:endCxn id="11" idx="2"/>
              </p:cNvCxnSpPr>
              <p:nvPr/>
            </p:nvCxnSpPr>
            <p:spPr>
              <a:xfrm>
                <a:off x="3198419" y="3070675"/>
                <a:ext cx="2610006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8C66A23-C9FB-E24D-939E-A450EEA31E11}"/>
                </a:ext>
              </a:extLst>
            </p:cNvPr>
            <p:cNvSpPr txBox="1"/>
            <p:nvPr/>
          </p:nvSpPr>
          <p:spPr>
            <a:xfrm>
              <a:off x="5596547" y="1198434"/>
              <a:ext cx="149912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Gill Sans MT" panose="020B0502020104020203" pitchFamily="34" charset="77"/>
                </a:rPr>
                <a:t>Mediator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FB5D236C-CA1D-D644-BD60-4D75727B0F1B}"/>
                </a:ext>
              </a:extLst>
            </p:cNvPr>
            <p:cNvCxnSpPr>
              <a:cxnSpLocks/>
              <a:endCxn id="12" idx="2"/>
            </p:cNvCxnSpPr>
            <p:nvPr/>
          </p:nvCxnSpPr>
          <p:spPr>
            <a:xfrm flipV="1">
              <a:off x="5156839" y="2100152"/>
              <a:ext cx="789770" cy="42523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7325A4F1-A8D9-1A47-8B9E-9F4A676B470D}"/>
              </a:ext>
            </a:extLst>
          </p:cNvPr>
          <p:cNvSpPr txBox="1"/>
          <p:nvPr/>
        </p:nvSpPr>
        <p:spPr>
          <a:xfrm>
            <a:off x="4967189" y="1555450"/>
            <a:ext cx="37086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Gill Sans MT" panose="020B0502020104020203" pitchFamily="34" charset="77"/>
              </a:rPr>
              <a:t>More examples: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SNP affects gene expression, which affects the trait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SNP affects cholesterol which affects heart disease risk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32D42E1-5679-BD43-BEB4-AF15325ED75F}"/>
              </a:ext>
            </a:extLst>
          </p:cNvPr>
          <p:cNvCxnSpPr>
            <a:cxnSpLocks/>
            <a:endCxn id="11" idx="0"/>
          </p:cNvCxnSpPr>
          <p:nvPr/>
        </p:nvCxnSpPr>
        <p:spPr>
          <a:xfrm>
            <a:off x="3112579" y="2354276"/>
            <a:ext cx="829978" cy="37222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1EFCC9C9-7C1C-DA4F-B171-2726BC4DFD10}"/>
              </a:ext>
            </a:extLst>
          </p:cNvPr>
          <p:cNvSpPr txBox="1"/>
          <p:nvPr/>
        </p:nvSpPr>
        <p:spPr>
          <a:xfrm>
            <a:off x="4967189" y="3584927"/>
            <a:ext cx="37086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Gill Sans MT" panose="020B0502020104020203" pitchFamily="34" charset="77"/>
              </a:rPr>
              <a:t>Adjusting for the mediator will mediator will obscure the signal</a:t>
            </a:r>
          </a:p>
          <a:p>
            <a:endParaRPr lang="en-US" sz="2000" dirty="0">
              <a:latin typeface="Gill Sans MT" panose="020B0502020104020203" pitchFamily="34" charset="77"/>
            </a:endParaRPr>
          </a:p>
          <a:p>
            <a:r>
              <a:rPr lang="en-US" sz="2000" dirty="0">
                <a:latin typeface="Gill Sans MT" panose="020B0502020104020203" pitchFamily="34" charset="77"/>
              </a:rPr>
              <a:t>Whether or not adjustment makes sense depends on the analysis </a:t>
            </a:r>
          </a:p>
        </p:txBody>
      </p:sp>
    </p:spTree>
    <p:extLst>
      <p:ext uri="{BB962C8B-B14F-4D97-AF65-F5344CB8AC3E}">
        <p14:creationId xmlns:p14="http://schemas.microsoft.com/office/powerpoint/2010/main" val="21812334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424837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5400" dirty="0">
                <a:latin typeface="Gill Sans"/>
                <a:cs typeface="Gill Sans"/>
              </a:rPr>
              <a:t>Controlling for confounding</a:t>
            </a:r>
          </a:p>
        </p:txBody>
      </p:sp>
    </p:spTree>
    <p:extLst>
      <p:ext uri="{BB962C8B-B14F-4D97-AF65-F5344CB8AC3E}">
        <p14:creationId xmlns:p14="http://schemas.microsoft.com/office/powerpoint/2010/main" val="24204721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"/>
                <a:cs typeface="Gill Sans"/>
              </a:rPr>
              <a:t>Back to confounders</a:t>
            </a:r>
            <a:endParaRPr lang="en-US" sz="2400" b="1" i="0" dirty="0">
              <a:latin typeface="Gill Sans"/>
              <a:cs typeface="Gill San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7634" y="3783476"/>
            <a:ext cx="7462043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Gill Sans MT" panose="020B0502020104020203" pitchFamily="34" charset="77"/>
              </a:rPr>
              <a:t>Many possible confounders in GWAS!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latin typeface="Gill Sans MT" panose="020B0502020104020203" pitchFamily="34" charset="77"/>
              </a:rPr>
              <a:t>Batch effects (e.g. genotyping technology)</a:t>
            </a:r>
          </a:p>
          <a:p>
            <a:pPr marL="285750" indent="-285750">
              <a:buFont typeface="Arial"/>
              <a:buChar char="•"/>
            </a:pPr>
            <a:r>
              <a:rPr lang="en-US" sz="2000" b="1" i="1" dirty="0">
                <a:latin typeface="Gill Sans MT" panose="020B0502020104020203" pitchFamily="34" charset="77"/>
              </a:rPr>
              <a:t>Ancestry</a:t>
            </a:r>
          </a:p>
          <a:p>
            <a:pPr marL="285750" indent="-285750">
              <a:buFont typeface="Arial"/>
              <a:buChar char="•"/>
            </a:pPr>
            <a:endParaRPr lang="en-US" sz="2000" b="1" i="1" dirty="0">
              <a:latin typeface="Gill Sans MT" panose="020B0502020104020203" pitchFamily="34" charset="77"/>
            </a:endParaRPr>
          </a:p>
          <a:p>
            <a:r>
              <a:rPr lang="en-US" sz="2400" dirty="0">
                <a:latin typeface="Gill Sans MT" panose="020B0502020104020203" pitchFamily="34" charset="77"/>
              </a:rPr>
              <a:t>How can we control our analyses for confounding factors?</a:t>
            </a:r>
          </a:p>
        </p:txBody>
      </p:sp>
      <p:sp>
        <p:nvSpPr>
          <p:cNvPr id="6" name="Oval 5"/>
          <p:cNvSpPr/>
          <p:nvPr/>
        </p:nvSpPr>
        <p:spPr>
          <a:xfrm>
            <a:off x="1675237" y="2775214"/>
            <a:ext cx="1634485" cy="646704"/>
          </a:xfrm>
          <a:prstGeom prst="ellipse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Gill Sans"/>
                <a:cs typeface="Gill Sans"/>
              </a:rPr>
              <a:t>Genotype</a:t>
            </a:r>
          </a:p>
        </p:txBody>
      </p:sp>
      <p:sp>
        <p:nvSpPr>
          <p:cNvPr id="7" name="Oval 6"/>
          <p:cNvSpPr/>
          <p:nvPr/>
        </p:nvSpPr>
        <p:spPr>
          <a:xfrm>
            <a:off x="5919728" y="2775214"/>
            <a:ext cx="1811329" cy="646704"/>
          </a:xfrm>
          <a:prstGeom prst="ellipse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Gill Sans"/>
                <a:cs typeface="Gill Sans"/>
              </a:rPr>
              <a:t>Height</a:t>
            </a:r>
          </a:p>
        </p:txBody>
      </p:sp>
      <p:sp>
        <p:nvSpPr>
          <p:cNvPr id="8" name="Oval 7"/>
          <p:cNvSpPr/>
          <p:nvPr/>
        </p:nvSpPr>
        <p:spPr>
          <a:xfrm>
            <a:off x="3568667" y="1821888"/>
            <a:ext cx="2351061" cy="646704"/>
          </a:xfrm>
          <a:prstGeom prst="ellipse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Gill Sans MT" panose="020B0502020104020203" pitchFamily="34" charset="77"/>
              </a:rPr>
              <a:t>ancestry</a:t>
            </a:r>
            <a:endParaRPr lang="en-US" sz="2400" b="1" dirty="0">
              <a:solidFill>
                <a:schemeClr val="tx1"/>
              </a:solidFill>
              <a:latin typeface="Gill Sans"/>
              <a:cs typeface="Gill Sans"/>
            </a:endParaRPr>
          </a:p>
        </p:txBody>
      </p:sp>
      <p:cxnSp>
        <p:nvCxnSpPr>
          <p:cNvPr id="10" name="Straight Arrow Connector 9"/>
          <p:cNvCxnSpPr>
            <a:cxnSpLocks/>
            <a:stCxn id="8" idx="5"/>
            <a:endCxn id="7" idx="1"/>
          </p:cNvCxnSpPr>
          <p:nvPr/>
        </p:nvCxnSpPr>
        <p:spPr>
          <a:xfrm>
            <a:off x="5575423" y="2373884"/>
            <a:ext cx="609568" cy="49603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3309722" y="3098566"/>
            <a:ext cx="2610006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869F1B7-6779-4647-B659-9BB55937F3B6}"/>
              </a:ext>
            </a:extLst>
          </p:cNvPr>
          <p:cNvCxnSpPr>
            <a:cxnSpLocks/>
            <a:endCxn id="6" idx="0"/>
          </p:cNvCxnSpPr>
          <p:nvPr/>
        </p:nvCxnSpPr>
        <p:spPr>
          <a:xfrm flipH="1">
            <a:off x="2492480" y="2238702"/>
            <a:ext cx="1099778" cy="53651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45184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"/>
                <a:cs typeface="Gill Sans"/>
              </a:rPr>
              <a:t>Side notes – interesting GWAS regression relationships</a:t>
            </a:r>
            <a:endParaRPr lang="en-US" sz="2400" b="1" i="0" dirty="0">
              <a:latin typeface="Gill Sans"/>
              <a:cs typeface="Gill Sans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B1D72E6-EEC9-2D47-B217-F51B6A2D475B}"/>
                  </a:ext>
                </a:extLst>
              </p:cNvPr>
              <p:cNvSpPr txBox="1"/>
              <p:nvPr/>
            </p:nvSpPr>
            <p:spPr>
              <a:xfrm>
                <a:off x="3210476" y="1355451"/>
                <a:ext cx="3859090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B1D72E6-EEC9-2D47-B217-F51B6A2D47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0476" y="1355451"/>
                <a:ext cx="3859090" cy="553998"/>
              </a:xfrm>
              <a:prstGeom prst="rect">
                <a:avLst/>
              </a:prstGeom>
              <a:blipFill>
                <a:blip r:embed="rId3"/>
                <a:stretch>
                  <a:fillRect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5EA0A3E2-FC25-844C-A47D-678CDDC4A882}"/>
              </a:ext>
            </a:extLst>
          </p:cNvPr>
          <p:cNvSpPr txBox="1"/>
          <p:nvPr/>
        </p:nvSpPr>
        <p:spPr>
          <a:xfrm>
            <a:off x="1009078" y="1386229"/>
            <a:ext cx="21307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Gill Sans MT" panose="020B0502020104020203" pitchFamily="34" charset="77"/>
              </a:rPr>
              <a:t>Our model: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E0BF3E7-1B79-AB4B-BD31-12F6E643E878}"/>
                  </a:ext>
                </a:extLst>
              </p:cNvPr>
              <p:cNvSpPr txBox="1"/>
              <p:nvPr/>
            </p:nvSpPr>
            <p:spPr>
              <a:xfrm>
                <a:off x="476232" y="2175926"/>
                <a:ext cx="6652486" cy="31085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Gill Sans MT" panose="020B0502020104020203" pitchFamily="34" charset="77"/>
                  </a:rPr>
                  <a:t>If we normalize such that: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Gill Sans MT" panose="020B0502020104020203" pitchFamily="34" charset="77"/>
                  </a:rPr>
                  <a:t>Mean(Y) = 0; Var(Y) = 1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Gill Sans MT" panose="020B0502020104020203" pitchFamily="34" charset="77"/>
                  </a:rPr>
                  <a:t>Mean(X) = 0; Var(X) = 1</a:t>
                </a:r>
              </a:p>
              <a:p>
                <a:endParaRPr lang="en-US" sz="2800" dirty="0">
                  <a:latin typeface="Gill Sans MT" panose="020B0502020104020203" pitchFamily="34" charset="77"/>
                </a:endParaRPr>
              </a:p>
              <a:p>
                <a:r>
                  <a:rPr lang="en-US" sz="2800" dirty="0">
                    <a:latin typeface="Gill Sans MT" panose="020B0502020104020203" pitchFamily="34" charset="77"/>
                  </a:rPr>
                  <a:t>Then: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2800" dirty="0">
                    <a:latin typeface="Gill Sans MT" panose="020B0502020104020203" pitchFamily="34" charset="77"/>
                  </a:rPr>
                  <a:t> is equal to the Pearson correlation between X and Y</a:t>
                </a:r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E0BF3E7-1B79-AB4B-BD31-12F6E643E8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232" y="2175926"/>
                <a:ext cx="6652486" cy="3108543"/>
              </a:xfrm>
              <a:prstGeom prst="rect">
                <a:avLst/>
              </a:prstGeom>
              <a:blipFill>
                <a:blip r:embed="rId4"/>
                <a:stretch>
                  <a:fillRect l="-1905" t="-2033" b="-48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808545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"/>
                <a:cs typeface="Gill Sans"/>
              </a:rPr>
              <a:t>Controlling for pop. stratification – “Genomic control”</a:t>
            </a:r>
            <a:endParaRPr lang="en-US" sz="2400" b="1" i="0" dirty="0">
              <a:latin typeface="Gill Sans"/>
              <a:cs typeface="Gill Sans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A792BDC-6974-AE40-B4C8-C6B932C5B3F0}"/>
              </a:ext>
            </a:extLst>
          </p:cNvPr>
          <p:cNvSpPr txBox="1"/>
          <p:nvPr/>
        </p:nvSpPr>
        <p:spPr>
          <a:xfrm>
            <a:off x="306814" y="3739759"/>
            <a:ext cx="4926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For each SNP, compute Armitage trend statistic: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BB1549C-AD48-0D44-A2F9-9B51F5070A35}"/>
              </a:ext>
            </a:extLst>
          </p:cNvPr>
          <p:cNvGrpSpPr/>
          <p:nvPr/>
        </p:nvGrpSpPr>
        <p:grpSpPr>
          <a:xfrm>
            <a:off x="306814" y="1188296"/>
            <a:ext cx="3194670" cy="2304391"/>
            <a:chOff x="306814" y="1198434"/>
            <a:chExt cx="3194670" cy="230439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EE440E3-3C07-B94A-A5A4-6ED8C76E4D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6814" y="1198434"/>
              <a:ext cx="3194670" cy="183732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52321FF-20ED-624D-9947-752B4DCA8950}"/>
                </a:ext>
              </a:extLst>
            </p:cNvPr>
            <p:cNvSpPr txBox="1"/>
            <p:nvPr/>
          </p:nvSpPr>
          <p:spPr>
            <a:xfrm>
              <a:off x="390293" y="3133493"/>
              <a:ext cx="160152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Gill Sans MT" panose="020B0502020104020203" pitchFamily="34" charset="77"/>
                </a:rPr>
                <a:t>Biometrics </a:t>
              </a:r>
              <a:r>
                <a:rPr lang="en-US" dirty="0">
                  <a:latin typeface="Gill Sans MT" panose="020B0502020104020203" pitchFamily="34" charset="77"/>
                </a:rPr>
                <a:t>1999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90E1690-9DA1-C54F-8B01-C9D182938262}"/>
                  </a:ext>
                </a:extLst>
              </p:cNvPr>
              <p:cNvSpPr txBox="1"/>
              <p:nvPr/>
            </p:nvSpPr>
            <p:spPr>
              <a:xfrm>
                <a:off x="5233676" y="3748671"/>
                <a:ext cx="1002518" cy="29200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𝑁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90E1690-9DA1-C54F-8B01-C9D1829382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3676" y="3748671"/>
                <a:ext cx="1002518" cy="292003"/>
              </a:xfrm>
              <a:prstGeom prst="rect">
                <a:avLst/>
              </a:prstGeom>
              <a:blipFill>
                <a:blip r:embed="rId4"/>
                <a:stretch>
                  <a:fillRect l="-3750" r="-1250" b="-29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E26E659-0C52-204A-8632-CF2CC01A4966}"/>
                  </a:ext>
                </a:extLst>
              </p:cNvPr>
              <p:cNvSpPr txBox="1"/>
              <p:nvPr/>
            </p:nvSpPr>
            <p:spPr>
              <a:xfrm>
                <a:off x="306814" y="4365124"/>
                <a:ext cx="82270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Gill Sans MT" panose="020B0502020104020203" pitchFamily="34" charset="77"/>
                  </a:rPr>
                  <a:t>Under the null,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(1)</m:t>
                    </m:r>
                  </m:oMath>
                </a14:m>
                <a:r>
                  <a:rPr lang="en-US" dirty="0"/>
                  <a:t>. </a:t>
                </a:r>
                <a:r>
                  <a:rPr lang="en-US" dirty="0">
                    <a:latin typeface="Gill Sans MT" panose="020B0502020104020203" pitchFamily="34" charset="77"/>
                  </a:rPr>
                  <a:t>If inflation, will deviate from expected Chi2 distribution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E26E659-0C52-204A-8632-CF2CC01A49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814" y="4365124"/>
                <a:ext cx="8227060" cy="369332"/>
              </a:xfrm>
              <a:prstGeom prst="rect">
                <a:avLst/>
              </a:prstGeom>
              <a:blipFill>
                <a:blip r:embed="rId5"/>
                <a:stretch>
                  <a:fillRect l="-463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3D5B5BF4-AFDD-0946-9C3C-983F36B0ED19}"/>
              </a:ext>
            </a:extLst>
          </p:cNvPr>
          <p:cNvSpPr txBox="1"/>
          <p:nvPr/>
        </p:nvSpPr>
        <p:spPr>
          <a:xfrm>
            <a:off x="306814" y="5019244"/>
            <a:ext cx="1410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Compute: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6AE49E8-F008-544B-A08B-E45E01B51D5F}"/>
                  </a:ext>
                </a:extLst>
              </p:cNvPr>
              <p:cNvSpPr txBox="1"/>
              <p:nvPr/>
            </p:nvSpPr>
            <p:spPr>
              <a:xfrm>
                <a:off x="1717778" y="5310349"/>
                <a:ext cx="2363404" cy="5257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𝑚𝑒𝑑𝑖𝑎𝑛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,…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0.456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6AE49E8-F008-544B-A08B-E45E01B51D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7778" y="5310349"/>
                <a:ext cx="2363404" cy="525785"/>
              </a:xfrm>
              <a:prstGeom prst="rect">
                <a:avLst/>
              </a:prstGeom>
              <a:blipFill>
                <a:blip r:embed="rId6"/>
                <a:stretch>
                  <a:fillRect l="-1604" t="-2326" r="-2674" b="-139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A2A4170-876C-404A-876E-B9DED4252B77}"/>
                  </a:ext>
                </a:extLst>
              </p:cNvPr>
              <p:cNvSpPr txBox="1"/>
              <p:nvPr/>
            </p:nvSpPr>
            <p:spPr>
              <a:xfrm>
                <a:off x="4420344" y="5392744"/>
                <a:ext cx="434112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Gill Sans MT" panose="020B0502020104020203" pitchFamily="34" charset="77"/>
                  </a:rPr>
                  <a:t>(0.456 is the median of 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(1)</m:t>
                    </m:r>
                  </m:oMath>
                </a14:m>
                <a:r>
                  <a:rPr lang="en-US" dirty="0">
                    <a:latin typeface="Gill Sans MT" panose="020B0502020104020203" pitchFamily="34" charset="77"/>
                  </a:rPr>
                  <a:t> distribution)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A2A4170-876C-404A-876E-B9DED4252B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0344" y="5392744"/>
                <a:ext cx="4341125" cy="369332"/>
              </a:xfrm>
              <a:prstGeom prst="rect">
                <a:avLst/>
              </a:prstGeom>
              <a:blipFill>
                <a:blip r:embed="rId7"/>
                <a:stretch>
                  <a:fillRect l="-1170" t="-6667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6BEFCC4D-5FEB-454A-82D5-90A5F7C16418}"/>
              </a:ext>
            </a:extLst>
          </p:cNvPr>
          <p:cNvSpPr txBox="1"/>
          <p:nvPr/>
        </p:nvSpPr>
        <p:spPr>
          <a:xfrm>
            <a:off x="306814" y="6140082"/>
            <a:ext cx="3711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Adjust statistics by this correction: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58CEC56-6215-FE41-8333-263E71FC8150}"/>
                  </a:ext>
                </a:extLst>
              </p:cNvPr>
              <p:cNvSpPr txBox="1"/>
              <p:nvPr/>
            </p:nvSpPr>
            <p:spPr>
              <a:xfrm>
                <a:off x="4081182" y="6064516"/>
                <a:ext cx="905889" cy="5204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′=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58CEC56-6215-FE41-8333-263E71FC81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1182" y="6064516"/>
                <a:ext cx="905889" cy="520463"/>
              </a:xfrm>
              <a:prstGeom prst="rect">
                <a:avLst/>
              </a:prstGeom>
              <a:blipFill>
                <a:blip r:embed="rId8"/>
                <a:stretch>
                  <a:fillRect l="-4110" t="-4762" b="-1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C1F802E-8FA2-EC4F-AC7A-C4720A75E5DC}"/>
                  </a:ext>
                </a:extLst>
              </p:cNvPr>
              <p:cNvSpPr txBox="1"/>
              <p:nvPr/>
            </p:nvSpPr>
            <p:spPr>
              <a:xfrm>
                <a:off x="4241623" y="1443394"/>
                <a:ext cx="3355110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FF0000"/>
                    </a:solidFill>
                    <a:latin typeface="Gill Sans MT" panose="020B0502020104020203" pitchFamily="34" charset="77"/>
                  </a:rPr>
                  <a:t>Intuition: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  <a:latin typeface="Gill Sans MT" panose="020B0502020104020203" pitchFamily="34" charset="77"/>
                  </a:rPr>
                  <a:t> tells us how inflated the QQ plot is. If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  <a:latin typeface="Gill Sans MT" panose="020B0502020104020203" pitchFamily="34" charset="77"/>
                  </a:rPr>
                  <a:t>=1, no inflation and no correction needed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FF0000"/>
                    </a:solidFill>
                    <a:latin typeface="Gill Sans MT" panose="020B0502020104020203" pitchFamily="34" charset="77"/>
                  </a:rPr>
                  <a:t>Don’t need to know </a:t>
                </a:r>
                <a:r>
                  <a:rPr lang="en-US" i="1" dirty="0">
                    <a:solidFill>
                      <a:srgbClr val="FF0000"/>
                    </a:solidFill>
                    <a:latin typeface="Gill Sans MT" panose="020B0502020104020203" pitchFamily="34" charset="77"/>
                  </a:rPr>
                  <a:t>what</a:t>
                </a:r>
                <a:r>
                  <a:rPr lang="en-US" dirty="0">
                    <a:solidFill>
                      <a:srgbClr val="FF0000"/>
                    </a:solidFill>
                    <a:latin typeface="Gill Sans MT" panose="020B0502020104020203" pitchFamily="34" charset="77"/>
                  </a:rPr>
                  <a:t> was causing the inflation!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C1F802E-8FA2-EC4F-AC7A-C4720A75E5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1623" y="1443394"/>
                <a:ext cx="3355110" cy="1754326"/>
              </a:xfrm>
              <a:prstGeom prst="rect">
                <a:avLst/>
              </a:prstGeom>
              <a:blipFill>
                <a:blip r:embed="rId9"/>
                <a:stretch>
                  <a:fillRect l="-1132" t="-1439" b="-35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61517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1" grpId="0"/>
      <p:bldP spid="12" grpId="0"/>
      <p:bldP spid="13" grpId="0"/>
      <p:bldP spid="15" grpId="0"/>
      <p:bldP spid="16" grpId="0"/>
      <p:bldP spid="1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F410F6-0E18-474F-87DD-74CAA1175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083" y="1689623"/>
            <a:ext cx="8173844" cy="37460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2F5DA87-342A-004A-BD01-7E44098C59B8}"/>
              </a:ext>
            </a:extLst>
          </p:cNvPr>
          <p:cNvSpPr txBox="1"/>
          <p:nvPr/>
        </p:nvSpPr>
        <p:spPr>
          <a:xfrm>
            <a:off x="0" y="6512312"/>
            <a:ext cx="22730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Gill Sans MT" panose="020B0502020104020203" pitchFamily="34" charset="77"/>
              </a:rPr>
              <a:t>Vooman</a:t>
            </a:r>
            <a:r>
              <a:rPr lang="en-US" sz="1400" dirty="0">
                <a:latin typeface="Gill Sans MT" panose="020B0502020104020203" pitchFamily="34" charset="77"/>
              </a:rPr>
              <a:t> et al </a:t>
            </a:r>
            <a:r>
              <a:rPr lang="en-US" sz="1400" dirty="0" err="1">
                <a:latin typeface="Gill Sans MT" panose="020B0502020104020203" pitchFamily="34" charset="77"/>
              </a:rPr>
              <a:t>Plos</a:t>
            </a:r>
            <a:r>
              <a:rPr lang="en-US" sz="1400" dirty="0">
                <a:latin typeface="Gill Sans MT" panose="020B0502020104020203" pitchFamily="34" charset="77"/>
              </a:rPr>
              <a:t> One 2011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BAEC297-6298-3A4E-B68C-9637D86B957D}"/>
              </a:ext>
            </a:extLst>
          </p:cNvPr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"/>
                <a:cs typeface="Gill Sans"/>
              </a:rPr>
              <a:t>Genomic control and QQ plots</a:t>
            </a:r>
            <a:endParaRPr lang="en-US" sz="2400" b="1" i="0" dirty="0">
              <a:latin typeface="Gill Sans"/>
              <a:cs typeface="Gill San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4B7F129-CC05-EA4B-B102-FF3C385B3F14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7EB608E5-F008-004B-9135-8D0F3E65B12E}"/>
              </a:ext>
            </a:extLst>
          </p:cNvPr>
          <p:cNvSpPr/>
          <p:nvPr/>
        </p:nvSpPr>
        <p:spPr>
          <a:xfrm>
            <a:off x="78059" y="5789350"/>
            <a:ext cx="88094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Genomic control factor (lambda) often computed as a QC metric. Closer to 1 = better</a:t>
            </a:r>
          </a:p>
        </p:txBody>
      </p:sp>
    </p:spTree>
    <p:extLst>
      <p:ext uri="{BB962C8B-B14F-4D97-AF65-F5344CB8AC3E}">
        <p14:creationId xmlns:p14="http://schemas.microsoft.com/office/powerpoint/2010/main" val="42898487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"/>
                <a:cs typeface="Gill Sans"/>
              </a:rPr>
              <a:t>GWAS – which SNPs are associated with a trait?</a:t>
            </a:r>
            <a:endParaRPr lang="en-US" sz="2400" b="1" i="0" dirty="0">
              <a:latin typeface="Gill Sans"/>
              <a:cs typeface="Gill San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F3B244-A311-784C-A959-971800B3E4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250" y="1969773"/>
            <a:ext cx="8699500" cy="3987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AA25A6-18F6-2F4D-B0A4-941D6F174284}"/>
              </a:ext>
            </a:extLst>
          </p:cNvPr>
          <p:cNvSpPr txBox="1"/>
          <p:nvPr/>
        </p:nvSpPr>
        <p:spPr>
          <a:xfrm>
            <a:off x="3902529" y="2106386"/>
            <a:ext cx="48675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Are you a morning or a night person?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363A8E-BFB9-DA48-8F69-57822C76120F}"/>
              </a:ext>
            </a:extLst>
          </p:cNvPr>
          <p:cNvSpPr txBox="1"/>
          <p:nvPr/>
        </p:nvSpPr>
        <p:spPr>
          <a:xfrm>
            <a:off x="0" y="1198434"/>
            <a:ext cx="69518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Example “Manhattan Plot” to visualize </a:t>
            </a:r>
            <a:r>
              <a:rPr lang="en-US" sz="2800" u="sng" dirty="0">
                <a:latin typeface="Gill Sans MT" panose="020B0502020104020203" pitchFamily="34" charset="77"/>
              </a:rPr>
              <a:t>p-values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1CAF89-90C2-434A-9BA5-F3F8B0EEA8D7}"/>
              </a:ext>
            </a:extLst>
          </p:cNvPr>
          <p:cNvSpPr txBox="1"/>
          <p:nvPr/>
        </p:nvSpPr>
        <p:spPr>
          <a:xfrm>
            <a:off x="222250" y="6094186"/>
            <a:ext cx="81562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Distribution of GWAS p-values can tell us a lot of info!</a:t>
            </a:r>
            <a:endParaRPr lang="en-US" sz="2800" u="sng" dirty="0">
              <a:latin typeface="Gill Sans MT" panose="020B05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98536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"/>
                <a:cs typeface="Gill Sans"/>
              </a:rPr>
              <a:t>Controlling for population stratification – take 2</a:t>
            </a:r>
            <a:endParaRPr lang="en-US" sz="2400" b="1" i="0" dirty="0">
              <a:latin typeface="Gill Sans"/>
              <a:cs typeface="Gill Sans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5769" y="1188577"/>
            <a:ext cx="524466" cy="104563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5829" y="2234210"/>
            <a:ext cx="11313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Gill Sans"/>
                <a:cs typeface="Gill Sans"/>
              </a:rPr>
              <a:t>Height (Y)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5829" y="2627058"/>
            <a:ext cx="1419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Gill Sans"/>
                <a:cs typeface="Gill Sans"/>
              </a:rPr>
              <a:t>Genotype (X)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0913" y="1188577"/>
            <a:ext cx="524466" cy="10456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6057" y="1188577"/>
            <a:ext cx="524466" cy="104563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1201" y="1188577"/>
            <a:ext cx="524466" cy="10456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6345" y="1188577"/>
            <a:ext cx="524466" cy="104563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1489" y="1188577"/>
            <a:ext cx="524466" cy="104563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6633" y="1188577"/>
            <a:ext cx="524466" cy="104563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1777" y="1188577"/>
            <a:ext cx="524466" cy="10456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6921" y="1188577"/>
            <a:ext cx="524466" cy="10456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2067" y="1188577"/>
            <a:ext cx="524466" cy="104563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484968" y="2620841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AG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250112" y="2620841"/>
            <a:ext cx="526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GG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015256" y="2620841"/>
            <a:ext cx="500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AG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780400" y="2620841"/>
            <a:ext cx="526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GG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545544" y="2620841"/>
            <a:ext cx="526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GG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310688" y="2620841"/>
            <a:ext cx="500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AG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075832" y="2620841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AA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840976" y="2620841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AG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606120" y="2620841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AG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371266" y="2620841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AA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472742" y="229300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10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237886" y="229300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10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003030" y="229300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11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768174" y="229300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12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533318" y="229300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12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298462" y="229300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13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063606" y="229300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14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828750" y="229300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15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593894" y="229300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16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359040" y="229300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16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5038" y="3041000"/>
            <a:ext cx="14927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Gill Sans"/>
                <a:cs typeface="Gill Sans"/>
              </a:rPr>
              <a:t>Population (P)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464177" y="3034783"/>
            <a:ext cx="626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CEU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229321" y="3034783"/>
            <a:ext cx="521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YRI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994465" y="3034783"/>
            <a:ext cx="626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CEU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759609" y="3034783"/>
            <a:ext cx="626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CEU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524753" y="3034783"/>
            <a:ext cx="626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CEU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289897" y="3034783"/>
            <a:ext cx="521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YRI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055041" y="3034783"/>
            <a:ext cx="521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YRI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820185" y="3034783"/>
            <a:ext cx="626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CEU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585329" y="3034783"/>
            <a:ext cx="626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CEU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8350475" y="3034783"/>
            <a:ext cx="521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YRI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452418" y="343384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0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217562" y="343384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1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982706" y="343384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0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747850" y="343384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0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4512994" y="343384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0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5278138" y="343384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1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6043282" y="343384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1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6808426" y="343384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0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7573570" y="343384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0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8338716" y="343384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1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3217178" y="4041025"/>
            <a:ext cx="29546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Gill Sans"/>
                <a:cs typeface="Gill Sans"/>
              </a:rPr>
              <a:t>Y = </a:t>
            </a:r>
            <a:r>
              <a:rPr lang="en-US" sz="4000" dirty="0">
                <a:latin typeface="Gill Sans"/>
                <a:ea typeface="Lucida Grande"/>
                <a:cs typeface="Gill Sans"/>
              </a:rPr>
              <a:t>βX +Υ</a:t>
            </a:r>
            <a:r>
              <a:rPr lang="en-US" sz="4000" baseline="-25000" dirty="0">
                <a:latin typeface="Gill Sans"/>
                <a:ea typeface="Lucida Grande"/>
                <a:cs typeface="Gill Sans"/>
              </a:rPr>
              <a:t>1</a:t>
            </a:r>
            <a:r>
              <a:rPr lang="en-US" sz="4000" dirty="0">
                <a:latin typeface="Gill Sans"/>
                <a:ea typeface="Lucida Grande"/>
                <a:cs typeface="Gill Sans"/>
              </a:rPr>
              <a:t>P </a:t>
            </a:r>
            <a:endParaRPr lang="en-US" sz="4000" b="1" baseline="-25000" dirty="0">
              <a:latin typeface="Gill Sans"/>
              <a:cs typeface="Gill Sans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037504" y="4985499"/>
            <a:ext cx="75373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>
                <a:latin typeface="Gill Sans"/>
                <a:cs typeface="Gill Sans"/>
              </a:rPr>
              <a:t>Relies on self-reported ancestry and discrete population groups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latin typeface="Gill Sans"/>
                <a:cs typeface="Gill Sans"/>
              </a:rPr>
              <a:t>Only captures high level population structure. Doesn’t accurately capture admixture, cryptic relatedness</a:t>
            </a:r>
          </a:p>
        </p:txBody>
      </p:sp>
    </p:spTree>
    <p:extLst>
      <p:ext uri="{BB962C8B-B14F-4D97-AF65-F5344CB8AC3E}">
        <p14:creationId xmlns:p14="http://schemas.microsoft.com/office/powerpoint/2010/main" val="3768772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"/>
                <a:cs typeface="Gill Sans"/>
              </a:rPr>
              <a:t>Recall from Week 3 – Inferring ancestry with PCA</a:t>
            </a:r>
            <a:endParaRPr lang="en-US" sz="2400" b="1" i="0" dirty="0">
              <a:latin typeface="Gill Sans"/>
              <a:cs typeface="Gill Sans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3526666" y="2332042"/>
            <a:ext cx="545605" cy="293956"/>
          </a:xfrm>
          <a:prstGeom prst="rightArrow">
            <a:avLst/>
          </a:prstGeom>
          <a:solidFill>
            <a:schemeClr val="tx1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91ADE314-66FB-7B40-ADE3-6C92DAA75B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2333" y="1500563"/>
            <a:ext cx="4371576" cy="33443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1" name="TextBox 90">
            <a:extLst>
              <a:ext uri="{FF2B5EF4-FFF2-40B4-BE49-F238E27FC236}">
                <a16:creationId xmlns:a16="http://schemas.microsoft.com/office/drawing/2014/main" id="{3D166EE6-DE6D-7442-BDBE-211C8B893D90}"/>
              </a:ext>
            </a:extLst>
          </p:cNvPr>
          <p:cNvSpPr txBox="1"/>
          <p:nvPr/>
        </p:nvSpPr>
        <p:spPr>
          <a:xfrm>
            <a:off x="313214" y="2575848"/>
            <a:ext cx="12128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X</a:t>
            </a:r>
            <a:r>
              <a:rPr lang="en-US" sz="3200" b="1" baseline="30000" dirty="0"/>
              <a:t>T</a:t>
            </a:r>
            <a:r>
              <a:rPr lang="en-US" sz="3200" b="1" dirty="0"/>
              <a:t>Q = </a:t>
            </a:r>
          </a:p>
        </p:txBody>
      </p:sp>
      <p:sp>
        <p:nvSpPr>
          <p:cNvPr id="92" name="Left Bracket 91">
            <a:extLst>
              <a:ext uri="{FF2B5EF4-FFF2-40B4-BE49-F238E27FC236}">
                <a16:creationId xmlns:a16="http://schemas.microsoft.com/office/drawing/2014/main" id="{B647C4B0-5E21-9B43-B8B7-E5FECF12F18F}"/>
              </a:ext>
            </a:extLst>
          </p:cNvPr>
          <p:cNvSpPr/>
          <p:nvPr/>
        </p:nvSpPr>
        <p:spPr>
          <a:xfrm>
            <a:off x="1534119" y="2166197"/>
            <a:ext cx="95019" cy="1467436"/>
          </a:xfrm>
          <a:prstGeom prst="leftBracke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Left Bracket 92">
            <a:extLst>
              <a:ext uri="{FF2B5EF4-FFF2-40B4-BE49-F238E27FC236}">
                <a16:creationId xmlns:a16="http://schemas.microsoft.com/office/drawing/2014/main" id="{87E4FF7B-666F-7C40-A9EA-87F1D3E220F2}"/>
              </a:ext>
            </a:extLst>
          </p:cNvPr>
          <p:cNvSpPr/>
          <p:nvPr/>
        </p:nvSpPr>
        <p:spPr>
          <a:xfrm flipH="1">
            <a:off x="3138466" y="2166197"/>
            <a:ext cx="95019" cy="1467436"/>
          </a:xfrm>
          <a:prstGeom prst="leftBracke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8397998C-43B4-E540-9681-6E6020175894}"/>
              </a:ext>
            </a:extLst>
          </p:cNvPr>
          <p:cNvSpPr txBox="1"/>
          <p:nvPr/>
        </p:nvSpPr>
        <p:spPr>
          <a:xfrm>
            <a:off x="3295445" y="271524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n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5737434B-05AF-7C46-ACBA-E941C992E678}"/>
              </a:ext>
            </a:extLst>
          </p:cNvPr>
          <p:cNvSpPr txBox="1"/>
          <p:nvPr/>
        </p:nvSpPr>
        <p:spPr>
          <a:xfrm>
            <a:off x="2156611" y="1765268"/>
            <a:ext cx="362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m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F58C2E0A-6310-884F-9D93-BE5334BA3DA9}"/>
              </a:ext>
            </a:extLst>
          </p:cNvPr>
          <p:cNvSpPr/>
          <p:nvPr/>
        </p:nvSpPr>
        <p:spPr>
          <a:xfrm rot="5400000">
            <a:off x="843717" y="2853070"/>
            <a:ext cx="1899961" cy="1689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439ED072-B276-6749-A0DA-0C6CA7630294}"/>
              </a:ext>
            </a:extLst>
          </p:cNvPr>
          <p:cNvSpPr/>
          <p:nvPr/>
        </p:nvSpPr>
        <p:spPr>
          <a:xfrm rot="5400000">
            <a:off x="1078241" y="2853070"/>
            <a:ext cx="1899961" cy="16892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56296BD8-C77D-A94D-B191-068D3C1F2CBE}"/>
              </a:ext>
            </a:extLst>
          </p:cNvPr>
          <p:cNvSpPr txBox="1"/>
          <p:nvPr/>
        </p:nvSpPr>
        <p:spPr>
          <a:xfrm>
            <a:off x="1447613" y="3887512"/>
            <a:ext cx="580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PC1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BE694525-B50C-9F4A-AA8D-0539F7771A5B}"/>
              </a:ext>
            </a:extLst>
          </p:cNvPr>
          <p:cNvSpPr txBox="1"/>
          <p:nvPr/>
        </p:nvSpPr>
        <p:spPr>
          <a:xfrm>
            <a:off x="1891807" y="3887512"/>
            <a:ext cx="580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PC2</a:t>
            </a:r>
          </a:p>
        </p:txBody>
      </p:sp>
      <p:cxnSp>
        <p:nvCxnSpPr>
          <p:cNvPr id="100" name="Curved Connector 99">
            <a:extLst>
              <a:ext uri="{FF2B5EF4-FFF2-40B4-BE49-F238E27FC236}">
                <a16:creationId xmlns:a16="http://schemas.microsoft.com/office/drawing/2014/main" id="{535523AB-837E-974F-9EF3-F7082CFF816A}"/>
              </a:ext>
            </a:extLst>
          </p:cNvPr>
          <p:cNvCxnSpPr>
            <a:stCxn id="98" idx="2"/>
          </p:cNvCxnSpPr>
          <p:nvPr/>
        </p:nvCxnSpPr>
        <p:spPr>
          <a:xfrm rot="16200000" flipH="1">
            <a:off x="3848297" y="2146464"/>
            <a:ext cx="588069" cy="4808828"/>
          </a:xfrm>
          <a:prstGeom prst="curvedConnector2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1" name="Curved Connector 100">
            <a:extLst>
              <a:ext uri="{FF2B5EF4-FFF2-40B4-BE49-F238E27FC236}">
                <a16:creationId xmlns:a16="http://schemas.microsoft.com/office/drawing/2014/main" id="{C770124C-7D47-F649-99C5-3DB524F4245C}"/>
              </a:ext>
            </a:extLst>
          </p:cNvPr>
          <p:cNvCxnSpPr>
            <a:stCxn id="99" idx="2"/>
          </p:cNvCxnSpPr>
          <p:nvPr/>
        </p:nvCxnSpPr>
        <p:spPr>
          <a:xfrm rot="5400000" flipH="1" flipV="1">
            <a:off x="2576089" y="2690603"/>
            <a:ext cx="1172263" cy="1960220"/>
          </a:xfrm>
          <a:prstGeom prst="curvedConnector4">
            <a:avLst>
              <a:gd name="adj1" fmla="val -19501"/>
              <a:gd name="adj2" fmla="val 57405"/>
            </a:avLst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3" name="TextBox 102">
            <a:extLst>
              <a:ext uri="{FF2B5EF4-FFF2-40B4-BE49-F238E27FC236}">
                <a16:creationId xmlns:a16="http://schemas.microsoft.com/office/drawing/2014/main" id="{08CAE01F-2E20-9A48-9A53-577729C509E9}"/>
              </a:ext>
            </a:extLst>
          </p:cNvPr>
          <p:cNvSpPr txBox="1"/>
          <p:nvPr/>
        </p:nvSpPr>
        <p:spPr>
          <a:xfrm>
            <a:off x="378941" y="5577016"/>
            <a:ext cx="60506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Each column gives the projection of each sample along that PC</a:t>
            </a:r>
          </a:p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A quantitative measure of ancestry!</a:t>
            </a:r>
          </a:p>
        </p:txBody>
      </p: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1FD09F97-20B0-C14E-A56C-299AE37696C9}"/>
              </a:ext>
            </a:extLst>
          </p:cNvPr>
          <p:cNvCxnSpPr/>
          <p:nvPr/>
        </p:nvCxnSpPr>
        <p:spPr>
          <a:xfrm flipV="1">
            <a:off x="1103870" y="4256843"/>
            <a:ext cx="525268" cy="132017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7098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"/>
                <a:cs typeface="Gill Sans"/>
              </a:rPr>
              <a:t>Controlling for population stratification – take 3</a:t>
            </a:r>
            <a:endParaRPr lang="en-US" sz="2400" b="1" i="0" dirty="0">
              <a:latin typeface="Gill Sans"/>
              <a:cs typeface="Gill Sans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5769" y="1188577"/>
            <a:ext cx="524466" cy="10456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5829" y="2234210"/>
            <a:ext cx="11313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Gill Sans"/>
                <a:cs typeface="Gill Sans"/>
              </a:rPr>
              <a:t>Height (Y)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5829" y="2627058"/>
            <a:ext cx="1419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Gill Sans"/>
                <a:cs typeface="Gill Sans"/>
              </a:rPr>
              <a:t>Genotype (X)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0913" y="1188577"/>
            <a:ext cx="524466" cy="104563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6057" y="1188577"/>
            <a:ext cx="524466" cy="10456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1201" y="1188577"/>
            <a:ext cx="524466" cy="104563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6345" y="1188577"/>
            <a:ext cx="524466" cy="104563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1489" y="1188577"/>
            <a:ext cx="524466" cy="104563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6633" y="1188577"/>
            <a:ext cx="524466" cy="10456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1777" y="1188577"/>
            <a:ext cx="524466" cy="10456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6921" y="1188577"/>
            <a:ext cx="524466" cy="104563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2067" y="1188577"/>
            <a:ext cx="524466" cy="104563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484968" y="2620841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AG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250112" y="2620841"/>
            <a:ext cx="526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GG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015256" y="2620841"/>
            <a:ext cx="500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AG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780400" y="2620841"/>
            <a:ext cx="526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GG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545544" y="2620841"/>
            <a:ext cx="526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GG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310688" y="2620841"/>
            <a:ext cx="500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AG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075832" y="2620841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AA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840976" y="2620841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AG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606120" y="2620841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AG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371266" y="2620841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AA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472742" y="229300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10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237886" y="229300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10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003030" y="229300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11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768174" y="229300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12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533318" y="229300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12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298462" y="229300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13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063606" y="229300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14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828750" y="229300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15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593894" y="229300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16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359040" y="229300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16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496" y="3924290"/>
            <a:ext cx="3293703" cy="251975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Right Arrow 2"/>
          <p:cNvSpPr/>
          <p:nvPr/>
        </p:nvSpPr>
        <p:spPr>
          <a:xfrm>
            <a:off x="3638067" y="5103081"/>
            <a:ext cx="545605" cy="293956"/>
          </a:xfrm>
          <a:prstGeom prst="rightArrow">
            <a:avLst/>
          </a:prstGeom>
          <a:solidFill>
            <a:schemeClr val="tx1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Left Bracket 40"/>
          <p:cNvSpPr/>
          <p:nvPr/>
        </p:nvSpPr>
        <p:spPr>
          <a:xfrm>
            <a:off x="4289904" y="4387660"/>
            <a:ext cx="105830" cy="1634397"/>
          </a:xfrm>
          <a:prstGeom prst="leftBracke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Left Bracket 41"/>
          <p:cNvSpPr/>
          <p:nvPr/>
        </p:nvSpPr>
        <p:spPr>
          <a:xfrm flipH="1">
            <a:off x="6076789" y="4387660"/>
            <a:ext cx="105830" cy="1634397"/>
          </a:xfrm>
          <a:prstGeom prst="leftBracke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4949635" y="6033815"/>
            <a:ext cx="46679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Q</a:t>
            </a:r>
          </a:p>
        </p:txBody>
      </p:sp>
      <p:sp>
        <p:nvSpPr>
          <p:cNvPr id="44" name="Rectangle 43"/>
          <p:cNvSpPr/>
          <p:nvPr/>
        </p:nvSpPr>
        <p:spPr>
          <a:xfrm rot="5400000">
            <a:off x="3605142" y="5187315"/>
            <a:ext cx="2116134" cy="188141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4757280" y="4038652"/>
            <a:ext cx="3385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v</a:t>
            </a:r>
            <a:r>
              <a:rPr lang="en-US" b="1" baseline="-25000" dirty="0"/>
              <a:t>i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3821111" y="3739624"/>
            <a:ext cx="2803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Top n Principle components</a:t>
            </a:r>
          </a:p>
        </p:txBody>
      </p:sp>
      <p:sp>
        <p:nvSpPr>
          <p:cNvPr id="47" name="Rectangle 46"/>
          <p:cNvSpPr/>
          <p:nvPr/>
        </p:nvSpPr>
        <p:spPr>
          <a:xfrm rot="5400000">
            <a:off x="4533072" y="5198830"/>
            <a:ext cx="2116134" cy="188141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5685210" y="4050167"/>
            <a:ext cx="377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/>
              <a:t>v</a:t>
            </a:r>
            <a:r>
              <a:rPr lang="en-US" b="1" baseline="-25000" dirty="0" err="1"/>
              <a:t>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435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1" grpId="0" animBg="1"/>
      <p:bldP spid="42" grpId="0" animBg="1"/>
      <p:bldP spid="43" grpId="0"/>
      <p:bldP spid="44" grpId="0" animBg="1"/>
      <p:bldP spid="45" grpId="0"/>
      <p:bldP spid="46" grpId="0"/>
      <p:bldP spid="47" grpId="0" animBg="1"/>
      <p:bldP spid="4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"/>
                <a:cs typeface="Gill Sans"/>
              </a:rPr>
              <a:t>Controlling for population stratification – take 2</a:t>
            </a:r>
            <a:endParaRPr lang="en-US" sz="2400" b="1" i="0" dirty="0">
              <a:latin typeface="Gill Sans"/>
              <a:cs typeface="Gill Sans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5769" y="1188577"/>
            <a:ext cx="524466" cy="10456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5829" y="2234210"/>
            <a:ext cx="11313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Gill Sans"/>
                <a:cs typeface="Gill Sans"/>
              </a:rPr>
              <a:t>Height (Y)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5829" y="2627058"/>
            <a:ext cx="1419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Gill Sans"/>
                <a:cs typeface="Gill Sans"/>
              </a:rPr>
              <a:t>Genotype (X)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0913" y="1188577"/>
            <a:ext cx="524466" cy="104563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6057" y="1188577"/>
            <a:ext cx="524466" cy="10456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1201" y="1188577"/>
            <a:ext cx="524466" cy="104563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6345" y="1188577"/>
            <a:ext cx="524466" cy="104563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1489" y="1188577"/>
            <a:ext cx="524466" cy="104563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6633" y="1188577"/>
            <a:ext cx="524466" cy="10456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1777" y="1188577"/>
            <a:ext cx="524466" cy="10456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6921" y="1188577"/>
            <a:ext cx="524466" cy="104563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2067" y="1188577"/>
            <a:ext cx="524466" cy="104563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484968" y="2620841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AG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250112" y="2620841"/>
            <a:ext cx="526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GG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015256" y="2620841"/>
            <a:ext cx="500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AG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780400" y="2620841"/>
            <a:ext cx="526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GG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545544" y="2620841"/>
            <a:ext cx="526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GG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310688" y="2620841"/>
            <a:ext cx="500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AG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075832" y="2620841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AA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840976" y="2620841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AG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606120" y="2620841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AG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371266" y="2620841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AA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472742" y="229300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10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237886" y="229300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10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003030" y="229300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11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768174" y="229300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12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533318" y="229300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12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298462" y="229300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13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063606" y="229300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14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828750" y="229300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15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593894" y="229300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16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359040" y="229300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16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05362" y="3058178"/>
            <a:ext cx="5147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Gill Sans"/>
                <a:cs typeface="Gill Sans"/>
              </a:rPr>
              <a:t>PC</a:t>
            </a:r>
            <a:r>
              <a:rPr lang="en-US" sz="1400" b="1" baseline="-25000" dirty="0">
                <a:latin typeface="Gill Sans"/>
                <a:cs typeface="Gill Sans"/>
              </a:rPr>
              <a:t>1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484501" y="3051961"/>
            <a:ext cx="466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0.1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249645" y="3051961"/>
            <a:ext cx="466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0.3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3014789" y="3051961"/>
            <a:ext cx="540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-0.4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779933" y="3051961"/>
            <a:ext cx="466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0.1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4545077" y="3051961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0.2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5310221" y="3051961"/>
            <a:ext cx="466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0.3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6075365" y="3051961"/>
            <a:ext cx="466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0.4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6840509" y="3051961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-0.2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7605653" y="3051961"/>
            <a:ext cx="466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0.5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8370799" y="3051961"/>
            <a:ext cx="540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-0.5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93894" y="3524572"/>
            <a:ext cx="5147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Gill Sans"/>
                <a:cs typeface="Gill Sans"/>
              </a:rPr>
              <a:t>PC</a:t>
            </a:r>
            <a:r>
              <a:rPr lang="en-US" sz="1400" b="1" baseline="-25000" dirty="0">
                <a:latin typeface="Gill Sans"/>
                <a:cs typeface="Gill Sans"/>
              </a:rPr>
              <a:t>2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473033" y="3518355"/>
            <a:ext cx="540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-0.1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2238177" y="3518355"/>
            <a:ext cx="466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0.2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3003321" y="3518355"/>
            <a:ext cx="540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-0.1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3768465" y="3518355"/>
            <a:ext cx="466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0.1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4533609" y="3518355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0.5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5298753" y="3518355"/>
            <a:ext cx="540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-0.3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6063897" y="3518355"/>
            <a:ext cx="466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0.2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6829041" y="3518355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-0.1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7594185" y="3518355"/>
            <a:ext cx="466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0.6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8359331" y="3518355"/>
            <a:ext cx="540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-0.4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1807" y="3626077"/>
            <a:ext cx="4325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…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123423" y="4149297"/>
            <a:ext cx="5147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latin typeface="Gill Sans"/>
                <a:cs typeface="Gill Sans"/>
              </a:rPr>
              <a:t>PC</a:t>
            </a:r>
            <a:r>
              <a:rPr lang="en-US" sz="1400" b="1" baseline="-25000" dirty="0" err="1">
                <a:latin typeface="Gill Sans"/>
                <a:cs typeface="Gill Sans"/>
              </a:rPr>
              <a:t>n</a:t>
            </a:r>
            <a:endParaRPr lang="en-US" sz="1400" b="1" baseline="-25000" dirty="0">
              <a:latin typeface="Gill Sans"/>
              <a:cs typeface="Gill Sans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1159453" y="5002570"/>
            <a:ext cx="76150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Gill Sans"/>
                <a:cs typeface="Gill Sans"/>
              </a:rPr>
              <a:t>Y = </a:t>
            </a:r>
            <a:r>
              <a:rPr lang="en-US" sz="4000" dirty="0">
                <a:latin typeface="Gill Sans"/>
                <a:ea typeface="Lucida Grande"/>
                <a:cs typeface="Gill Sans"/>
              </a:rPr>
              <a:t>βX +Υ</a:t>
            </a:r>
            <a:r>
              <a:rPr lang="en-US" sz="4000" baseline="-25000" dirty="0">
                <a:latin typeface="Gill Sans"/>
                <a:ea typeface="Lucida Grande"/>
                <a:cs typeface="Gill Sans"/>
              </a:rPr>
              <a:t>1</a:t>
            </a:r>
            <a:r>
              <a:rPr lang="en-US" sz="4000" dirty="0">
                <a:latin typeface="Gill Sans"/>
                <a:ea typeface="Lucida Grande"/>
                <a:cs typeface="Gill Sans"/>
              </a:rPr>
              <a:t>PC</a:t>
            </a:r>
            <a:r>
              <a:rPr lang="en-US" sz="4000" baseline="-25000" dirty="0">
                <a:latin typeface="Gill Sans"/>
                <a:ea typeface="Lucida Grande"/>
                <a:cs typeface="Gill Sans"/>
              </a:rPr>
              <a:t>1</a:t>
            </a:r>
            <a:r>
              <a:rPr lang="en-US" sz="4000" dirty="0">
                <a:latin typeface="Gill Sans"/>
                <a:ea typeface="Lucida Grande"/>
                <a:cs typeface="Gill Sans"/>
              </a:rPr>
              <a:t>+Υ</a:t>
            </a:r>
            <a:r>
              <a:rPr lang="en-US" sz="4000" baseline="-25000" dirty="0">
                <a:latin typeface="Gill Sans"/>
                <a:ea typeface="Lucida Grande"/>
                <a:cs typeface="Gill Sans"/>
              </a:rPr>
              <a:t>2</a:t>
            </a:r>
            <a:r>
              <a:rPr lang="en-US" sz="4000" dirty="0">
                <a:latin typeface="Gill Sans"/>
                <a:ea typeface="Lucida Grande"/>
                <a:cs typeface="Gill Sans"/>
              </a:rPr>
              <a:t>PC</a:t>
            </a:r>
            <a:r>
              <a:rPr lang="en-US" sz="4000" baseline="-25000" dirty="0">
                <a:latin typeface="Gill Sans"/>
                <a:ea typeface="Lucida Grande"/>
                <a:cs typeface="Gill Sans"/>
              </a:rPr>
              <a:t>2</a:t>
            </a:r>
            <a:r>
              <a:rPr lang="en-US" sz="4000" dirty="0">
                <a:latin typeface="Gill Sans"/>
                <a:ea typeface="Lucida Grande"/>
                <a:cs typeface="Gill Sans"/>
              </a:rPr>
              <a:t> + … </a:t>
            </a:r>
            <a:r>
              <a:rPr lang="en-US" sz="4000" dirty="0" err="1">
                <a:latin typeface="Gill Sans"/>
                <a:ea typeface="Lucida Grande"/>
                <a:cs typeface="Gill Sans"/>
              </a:rPr>
              <a:t>Υ</a:t>
            </a:r>
            <a:r>
              <a:rPr lang="en-US" sz="4000" baseline="-25000" dirty="0" err="1">
                <a:latin typeface="Gill Sans"/>
                <a:ea typeface="Lucida Grande"/>
                <a:cs typeface="Gill Sans"/>
              </a:rPr>
              <a:t>n</a:t>
            </a:r>
            <a:r>
              <a:rPr lang="en-US" sz="4000" dirty="0" err="1">
                <a:latin typeface="Gill Sans"/>
                <a:ea typeface="Lucida Grande"/>
                <a:cs typeface="Gill Sans"/>
              </a:rPr>
              <a:t>PC</a:t>
            </a:r>
            <a:r>
              <a:rPr lang="en-US" sz="4000" baseline="-25000" dirty="0" err="1">
                <a:latin typeface="Gill Sans"/>
                <a:ea typeface="Lucida Grande"/>
                <a:cs typeface="Gill Sans"/>
              </a:rPr>
              <a:t>n</a:t>
            </a:r>
            <a:endParaRPr lang="en-US" sz="4000" b="1" baseline="-25000" dirty="0">
              <a:latin typeface="Gill Sans"/>
              <a:cs typeface="Gill Sans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1470390" y="4049718"/>
            <a:ext cx="540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-0.1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2235534" y="4049718"/>
            <a:ext cx="466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0.1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3000678" y="4049718"/>
            <a:ext cx="540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-0.5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3765822" y="4049718"/>
            <a:ext cx="466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0.1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4530966" y="4049718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0.6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5296110" y="4049718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0.2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6061254" y="4049718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-0.2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6826398" y="4049718"/>
            <a:ext cx="540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-0.3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7591542" y="4049718"/>
            <a:ext cx="466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0.7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8356688" y="4049718"/>
            <a:ext cx="466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0.2</a:t>
            </a:r>
          </a:p>
        </p:txBody>
      </p:sp>
    </p:spTree>
    <p:extLst>
      <p:ext uri="{BB962C8B-B14F-4D97-AF65-F5344CB8AC3E}">
        <p14:creationId xmlns:p14="http://schemas.microsoft.com/office/powerpoint/2010/main" val="1586920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5C974B2-EC49-7D4A-A0B2-7A1DAE0F2E88}"/>
              </a:ext>
            </a:extLst>
          </p:cNvPr>
          <p:cNvSpPr txBox="1"/>
          <p:nvPr/>
        </p:nvSpPr>
        <p:spPr>
          <a:xfrm>
            <a:off x="1938528" y="1958709"/>
            <a:ext cx="108074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Gill Sans MT" panose="020B0502020104020203" pitchFamily="34" charset="77"/>
              </a:rPr>
              <a:t>Height ~ GT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82194E-0419-AD41-86BE-6BDDD14288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003" y="2235708"/>
            <a:ext cx="3841408" cy="26471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B29F44-7951-1947-AE06-B56FC1DD64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1839" y="2235708"/>
            <a:ext cx="3841408" cy="26471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9860A61-85C8-8D43-BD26-BA7192FC3396}"/>
              </a:ext>
            </a:extLst>
          </p:cNvPr>
          <p:cNvSpPr txBox="1"/>
          <p:nvPr/>
        </p:nvSpPr>
        <p:spPr>
          <a:xfrm>
            <a:off x="5310378" y="1958709"/>
            <a:ext cx="316464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Gill Sans MT" panose="020B0502020104020203" pitchFamily="34" charset="77"/>
              </a:rPr>
              <a:t>Height ~ GT + PC1+PC2+PC3+PC4+PC5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E9A569-3618-FF4E-B48F-0B26A186E587}"/>
              </a:ext>
            </a:extLst>
          </p:cNvPr>
          <p:cNvSpPr txBox="1"/>
          <p:nvPr/>
        </p:nvSpPr>
        <p:spPr>
          <a:xfrm>
            <a:off x="1735074" y="5129785"/>
            <a:ext cx="276069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Gill Sans MT" panose="020B0502020104020203" pitchFamily="34" charset="77"/>
              </a:rPr>
              <a:t>P-values way stronger than expected</a:t>
            </a:r>
          </a:p>
          <a:p>
            <a:r>
              <a:rPr lang="en-US" sz="1350" dirty="0">
                <a:latin typeface="Gill Sans MT" panose="020B0502020104020203" pitchFamily="34" charset="77"/>
              </a:rPr>
              <a:t>Probably not reliable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18F83E8-93F3-C44A-920D-C503822C8872}"/>
              </a:ext>
            </a:extLst>
          </p:cNvPr>
          <p:cNvCxnSpPr/>
          <p:nvPr/>
        </p:nvCxnSpPr>
        <p:spPr>
          <a:xfrm flipH="1" flipV="1">
            <a:off x="2972706" y="3477006"/>
            <a:ext cx="648318" cy="16253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0B6FA02-0B3D-4741-B7A1-11313D0AF45F}"/>
              </a:ext>
            </a:extLst>
          </p:cNvPr>
          <p:cNvSpPr txBox="1"/>
          <p:nvPr/>
        </p:nvSpPr>
        <p:spPr>
          <a:xfrm>
            <a:off x="5655564" y="5159896"/>
            <a:ext cx="268503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Gill Sans MT" panose="020B0502020104020203" pitchFamily="34" charset="77"/>
              </a:rPr>
              <a:t>Most p-values look null</a:t>
            </a:r>
          </a:p>
          <a:p>
            <a:r>
              <a:rPr lang="en-US" sz="1350" dirty="0">
                <a:latin typeface="Gill Sans MT" panose="020B0502020104020203" pitchFamily="34" charset="77"/>
              </a:rPr>
              <a:t>Evidence of real signal for top SNPs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541366D-D128-6B49-9F3E-0670219A673C}"/>
              </a:ext>
            </a:extLst>
          </p:cNvPr>
          <p:cNvCxnSpPr>
            <a:cxnSpLocks/>
          </p:cNvCxnSpPr>
          <p:nvPr/>
        </p:nvCxnSpPr>
        <p:spPr>
          <a:xfrm flipV="1">
            <a:off x="7673116" y="3339846"/>
            <a:ext cx="0" cy="19665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&quot;No&quot; Symbol 1">
            <a:extLst>
              <a:ext uri="{FF2B5EF4-FFF2-40B4-BE49-F238E27FC236}">
                <a16:creationId xmlns:a16="http://schemas.microsoft.com/office/drawing/2014/main" id="{175D3407-E2C1-2E42-AFD8-12A81E107A97}"/>
              </a:ext>
            </a:extLst>
          </p:cNvPr>
          <p:cNvSpPr/>
          <p:nvPr/>
        </p:nvSpPr>
        <p:spPr>
          <a:xfrm>
            <a:off x="904009" y="2436500"/>
            <a:ext cx="514655" cy="381099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2475FF9-2731-5741-9EEC-AD26EECE62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9772" y="2436500"/>
            <a:ext cx="551584" cy="49549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721578C-B6BC-8F49-95F6-73DE509AAF9B}"/>
              </a:ext>
            </a:extLst>
          </p:cNvPr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"/>
                <a:cs typeface="Gill Sans"/>
              </a:rPr>
              <a:t>QQ plot – before and after ancestry correction</a:t>
            </a:r>
            <a:endParaRPr lang="en-US" sz="2400" b="1" i="0" dirty="0">
              <a:latin typeface="Gill Sans"/>
              <a:cs typeface="Gill San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EC5D32B-D361-7147-9FF3-A793A0DD03DA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2017669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"/>
                <a:cs typeface="Gill Sans"/>
              </a:rPr>
              <a:t>Controlling for ancestry – PCs considerations</a:t>
            </a:r>
            <a:endParaRPr lang="en-US" sz="2400" b="1" i="0" dirty="0">
              <a:latin typeface="Gill Sans"/>
              <a:cs typeface="Gill Sans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id="{E1D094DE-2802-ED43-AB0B-B680FC459541}"/>
              </a:ext>
            </a:extLst>
          </p:cNvPr>
          <p:cNvSpPr txBox="1"/>
          <p:nvPr/>
        </p:nvSpPr>
        <p:spPr>
          <a:xfrm>
            <a:off x="259128" y="1556029"/>
            <a:ext cx="875432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>
                <a:latin typeface="Gill Sans"/>
                <a:cs typeface="Gill Sans"/>
              </a:rPr>
              <a:t>How many PCs? Typically ~5-10. See theory in Price et al. </a:t>
            </a:r>
            <a:r>
              <a:rPr lang="en-US" sz="2400" dirty="0" err="1">
                <a:latin typeface="Gill Sans"/>
                <a:cs typeface="Gill Sans"/>
              </a:rPr>
              <a:t>Plos</a:t>
            </a:r>
            <a:r>
              <a:rPr lang="en-US" sz="2400" dirty="0">
                <a:latin typeface="Gill Sans"/>
                <a:cs typeface="Gill Sans"/>
              </a:rPr>
              <a:t> 2006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latin typeface="Gill Sans"/>
                <a:cs typeface="Gill Sans"/>
              </a:rPr>
              <a:t>Advantages/disadvantages in taking too many/too few PCs?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>
                <a:latin typeface="Gill Sans"/>
                <a:cs typeface="Gill Sans"/>
              </a:rPr>
              <a:t>Too few: will not completely control for confounding, p-values may still be inflated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>
                <a:latin typeface="Gill Sans"/>
                <a:cs typeface="Gill Sans"/>
              </a:rPr>
              <a:t>Too many: lower-down PCs may actually capture true variation related to our trait!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>
                <a:latin typeface="Gill Sans"/>
                <a:cs typeface="Gill Sans"/>
              </a:rPr>
              <a:t>Taking this to extreme, if we use *all* PCs, we’ll kill all genetic variation</a:t>
            </a:r>
          </a:p>
        </p:txBody>
      </p:sp>
    </p:spTree>
    <p:extLst>
      <p:ext uri="{BB962C8B-B14F-4D97-AF65-F5344CB8AC3E}">
        <p14:creationId xmlns:p14="http://schemas.microsoft.com/office/powerpoint/2010/main" val="3955965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424837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5400" dirty="0">
                <a:latin typeface="Gill Sans"/>
                <a:cs typeface="Gill Sans"/>
              </a:rPr>
              <a:t>Controlling for confounding – linear mixed models</a:t>
            </a:r>
          </a:p>
        </p:txBody>
      </p:sp>
    </p:spTree>
    <p:extLst>
      <p:ext uri="{BB962C8B-B14F-4D97-AF65-F5344CB8AC3E}">
        <p14:creationId xmlns:p14="http://schemas.microsoft.com/office/powerpoint/2010/main" val="23282744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"/>
                <a:cs typeface="Gill Sans"/>
              </a:rPr>
              <a:t>Not all confounding captured by top PCs</a:t>
            </a:r>
            <a:endParaRPr lang="en-US" sz="2400" b="1" i="0" dirty="0">
              <a:latin typeface="Gill Sans"/>
              <a:cs typeface="Gill Sans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A4E18F6-A7D5-DD4D-8982-21397C091E8A}"/>
              </a:ext>
            </a:extLst>
          </p:cNvPr>
          <p:cNvSpPr txBox="1"/>
          <p:nvPr/>
        </p:nvSpPr>
        <p:spPr>
          <a:xfrm>
            <a:off x="259128" y="1556029"/>
            <a:ext cx="87543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>
                <a:latin typeface="Gill Sans"/>
                <a:cs typeface="Gill Sans"/>
              </a:rPr>
              <a:t>Top PCs capture overall population structure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>
                <a:latin typeface="Gill Sans"/>
                <a:cs typeface="Gill Sans"/>
              </a:rPr>
              <a:t>e.g. what population group(s) does a sample belong to?</a:t>
            </a:r>
          </a:p>
          <a:p>
            <a:pPr marL="742950" lvl="1" indent="-285750">
              <a:buFont typeface="Arial"/>
              <a:buChar char="•"/>
            </a:pPr>
            <a:endParaRPr lang="en-US" sz="2400" dirty="0">
              <a:latin typeface="Gill Sans"/>
              <a:cs typeface="Gill Sans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latin typeface="Gill Sans"/>
                <a:cs typeface="Gill Sans"/>
              </a:rPr>
              <a:t>Another issue is related individuals. Even after pruning close relatives, “cryptic” relatedness can confound analysis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5055D58-6AB7-9849-AD02-359C91F5EC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8670" y="3987632"/>
            <a:ext cx="212915" cy="4572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7F9FD1-CBE1-3444-9A86-24150EAB20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8752" y="3923742"/>
            <a:ext cx="170535" cy="48078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737CC19-0A9A-0243-AB9E-26918A2B8CEC}"/>
              </a:ext>
            </a:extLst>
          </p:cNvPr>
          <p:cNvSpPr/>
          <p:nvPr/>
        </p:nvSpPr>
        <p:spPr>
          <a:xfrm>
            <a:off x="2453804" y="4025097"/>
            <a:ext cx="108878" cy="1129092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F0EF661-24FE-8941-8254-563982E57F56}"/>
              </a:ext>
            </a:extLst>
          </p:cNvPr>
          <p:cNvSpPr/>
          <p:nvPr/>
        </p:nvSpPr>
        <p:spPr>
          <a:xfrm>
            <a:off x="2808220" y="4025097"/>
            <a:ext cx="108878" cy="1129092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B2E8055-B199-3841-B831-983BBCB3DB28}"/>
              </a:ext>
            </a:extLst>
          </p:cNvPr>
          <p:cNvSpPr/>
          <p:nvPr/>
        </p:nvSpPr>
        <p:spPr>
          <a:xfrm>
            <a:off x="5913237" y="4025097"/>
            <a:ext cx="108878" cy="1129092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FF720A5-6E96-F54C-9699-8265CB3047ED}"/>
              </a:ext>
            </a:extLst>
          </p:cNvPr>
          <p:cNvSpPr/>
          <p:nvPr/>
        </p:nvSpPr>
        <p:spPr>
          <a:xfrm>
            <a:off x="6267653" y="4025097"/>
            <a:ext cx="108878" cy="1129092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B1BFCD6-ED59-0E47-A0DC-ECEE08CBD14C}"/>
              </a:ext>
            </a:extLst>
          </p:cNvPr>
          <p:cNvSpPr/>
          <p:nvPr/>
        </p:nvSpPr>
        <p:spPr>
          <a:xfrm>
            <a:off x="2808220" y="4370335"/>
            <a:ext cx="108878" cy="462364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4057F6C-D564-D549-8940-83C06682DE1A}"/>
              </a:ext>
            </a:extLst>
          </p:cNvPr>
          <p:cNvSpPr/>
          <p:nvPr/>
        </p:nvSpPr>
        <p:spPr>
          <a:xfrm>
            <a:off x="5912509" y="4262810"/>
            <a:ext cx="109606" cy="462364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A508353-D813-9548-98F2-5D7523DEE359}"/>
              </a:ext>
            </a:extLst>
          </p:cNvPr>
          <p:cNvSpPr/>
          <p:nvPr/>
        </p:nvSpPr>
        <p:spPr>
          <a:xfrm>
            <a:off x="2452404" y="4832699"/>
            <a:ext cx="108878" cy="228305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CCE01A-AAEA-1A43-8298-9DA5536EF150}"/>
              </a:ext>
            </a:extLst>
          </p:cNvPr>
          <p:cNvSpPr/>
          <p:nvPr/>
        </p:nvSpPr>
        <p:spPr>
          <a:xfrm>
            <a:off x="5912509" y="4800582"/>
            <a:ext cx="108878" cy="35360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78754B8-ECCD-A64A-A83B-A34BE9F43810}"/>
              </a:ext>
            </a:extLst>
          </p:cNvPr>
          <p:cNvSpPr/>
          <p:nvPr/>
        </p:nvSpPr>
        <p:spPr>
          <a:xfrm>
            <a:off x="2771935" y="4370335"/>
            <a:ext cx="3274244" cy="354839"/>
          </a:xfrm>
          <a:prstGeom prst="rect">
            <a:avLst/>
          </a:prstGeom>
          <a:noFill/>
          <a:ln>
            <a:solidFill>
              <a:srgbClr val="00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505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"/>
                <a:cs typeface="Gill Sans"/>
              </a:rPr>
              <a:t>Why shouldn’t we include related individuals</a:t>
            </a:r>
            <a:endParaRPr lang="en-US" sz="2400" b="1" i="0" dirty="0">
              <a:latin typeface="Gill Sans"/>
              <a:cs typeface="Gill Sans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0DE3B87-B8BF-4247-BEB6-5C1CB4CF96B0}"/>
              </a:ext>
            </a:extLst>
          </p:cNvPr>
          <p:cNvSpPr txBox="1"/>
          <p:nvPr/>
        </p:nvSpPr>
        <p:spPr>
          <a:xfrm>
            <a:off x="194836" y="1507931"/>
            <a:ext cx="875432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>
                <a:latin typeface="Gill Sans"/>
                <a:cs typeface="Gill Sans"/>
              </a:rPr>
              <a:t>Standard GWAS assumes samples are “unrelated”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latin typeface="Gill Sans"/>
                <a:cs typeface="Gill Sans"/>
              </a:rPr>
              <a:t>Including closely related samples can result in bias, since closely related individuals will (usually) have more highly correlated phenotypes than two random samples. Especially true for highly polygenic traits.</a:t>
            </a:r>
          </a:p>
          <a:p>
            <a:endParaRPr lang="en-US" sz="2400" dirty="0">
              <a:latin typeface="Gill Sans"/>
              <a:cs typeface="Gill Sans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latin typeface="Gill Sans"/>
                <a:cs typeface="Gill Sans"/>
              </a:rPr>
              <a:t>Options: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>
                <a:latin typeface="Gill Sans"/>
                <a:cs typeface="Gill Sans"/>
              </a:rPr>
              <a:t>Remove them. Possible for close relatives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>
                <a:latin typeface="Gill Sans"/>
                <a:cs typeface="Gill Sans"/>
              </a:rPr>
              <a:t>Control for relatedness in our model</a:t>
            </a:r>
          </a:p>
        </p:txBody>
      </p:sp>
    </p:spTree>
    <p:extLst>
      <p:ext uri="{BB962C8B-B14F-4D97-AF65-F5344CB8AC3E}">
        <p14:creationId xmlns:p14="http://schemas.microsoft.com/office/powerpoint/2010/main" val="1852652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"/>
                <a:cs typeface="Gill Sans"/>
              </a:rPr>
              <a:t>Detecting and removing related samples</a:t>
            </a:r>
            <a:endParaRPr lang="en-US" sz="2400" b="1" i="0" dirty="0">
              <a:latin typeface="Gill Sans"/>
              <a:cs typeface="Gill Sans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8706923-F361-694D-A925-9218785DC143}"/>
                  </a:ext>
                </a:extLst>
              </p:cNvPr>
              <p:cNvSpPr txBox="1"/>
              <p:nvPr/>
            </p:nvSpPr>
            <p:spPr>
              <a:xfrm>
                <a:off x="401277" y="1307373"/>
                <a:ext cx="8360943" cy="15696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Gill Sans MT" panose="020B0502020104020203" pitchFamily="34" charset="77"/>
                  </a:rPr>
                  <a:t>Recall using plink to determining P(IBD=0), P(IBD=1), P(IBD=2)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400" dirty="0">
                  <a:latin typeface="Gill Sans MT" panose="020B0502020104020203" pitchFamily="34" charset="77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400" dirty="0">
                  <a:latin typeface="Gill Sans MT" panose="020B0502020104020203" pitchFamily="34" charset="77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Gill Sans MT" panose="020B0502020104020203" pitchFamily="34" charset="77"/>
                  </a:rPr>
                  <a:t>Standard: remove one sample from each pair with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2400" dirty="0">
                    <a:latin typeface="Gill Sans MT" panose="020B0502020104020203" pitchFamily="34" charset="77"/>
                  </a:rPr>
                  <a:t>&gt;~0.2  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8706923-F361-694D-A925-9218785DC1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277" y="1307373"/>
                <a:ext cx="8360943" cy="1569660"/>
              </a:xfrm>
              <a:prstGeom prst="rect">
                <a:avLst/>
              </a:prstGeom>
              <a:blipFill>
                <a:blip r:embed="rId3"/>
                <a:stretch>
                  <a:fillRect l="-1062" t="-3200" r="-152" b="-72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6B36F9A8-DFAB-A245-89F8-B730CA7C7C15}"/>
              </a:ext>
            </a:extLst>
          </p:cNvPr>
          <p:cNvGrpSpPr/>
          <p:nvPr/>
        </p:nvGrpSpPr>
        <p:grpSpPr>
          <a:xfrm>
            <a:off x="384407" y="3088888"/>
            <a:ext cx="6109317" cy="3495796"/>
            <a:chOff x="384407" y="1572381"/>
            <a:chExt cx="8759593" cy="501230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E1FDA3A-EE10-3941-B568-A49AF1B23804}"/>
                </a:ext>
              </a:extLst>
            </p:cNvPr>
            <p:cNvSpPr txBox="1"/>
            <p:nvPr/>
          </p:nvSpPr>
          <p:spPr>
            <a:xfrm>
              <a:off x="4637105" y="6215352"/>
              <a:ext cx="10157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Gill Sans"/>
                  <a:cs typeface="Gill Sans"/>
                </a:rPr>
                <a:t>% IBD=0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B3858D23-B33C-8749-BA78-77568B650F5F}"/>
                </a:ext>
              </a:extLst>
            </p:cNvPr>
            <p:cNvCxnSpPr/>
            <p:nvPr/>
          </p:nvCxnSpPr>
          <p:spPr>
            <a:xfrm>
              <a:off x="1064381" y="5878286"/>
              <a:ext cx="7916560" cy="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5A9B533D-D615-4D4E-A183-818E53CE405C}"/>
                </a:ext>
              </a:extLst>
            </p:cNvPr>
            <p:cNvCxnSpPr/>
            <p:nvPr/>
          </p:nvCxnSpPr>
          <p:spPr>
            <a:xfrm flipV="1">
              <a:off x="1064381" y="1572381"/>
              <a:ext cx="0" cy="4305905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A30C8A1-42EA-EC4B-B758-F9A0B89CF4AB}"/>
                </a:ext>
              </a:extLst>
            </p:cNvPr>
            <p:cNvSpPr txBox="1"/>
            <p:nvPr/>
          </p:nvSpPr>
          <p:spPr>
            <a:xfrm rot="16200000">
              <a:off x="61174" y="2974135"/>
              <a:ext cx="10157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Gill Sans"/>
                  <a:cs typeface="Gill Sans"/>
                </a:rPr>
                <a:t>% IBD=1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550484F-A638-4545-8EE5-663702C6C6F8}"/>
                </a:ext>
              </a:extLst>
            </p:cNvPr>
            <p:cNvSpPr txBox="1"/>
            <p:nvPr/>
          </p:nvSpPr>
          <p:spPr>
            <a:xfrm>
              <a:off x="408596" y="1572381"/>
              <a:ext cx="4769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Gill Sans"/>
                  <a:cs typeface="Gill Sans"/>
                </a:rPr>
                <a:t>1.0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89966A8-80C7-C341-87D2-D1F5FC6CEF6A}"/>
                </a:ext>
              </a:extLst>
            </p:cNvPr>
            <p:cNvSpPr txBox="1"/>
            <p:nvPr/>
          </p:nvSpPr>
          <p:spPr>
            <a:xfrm>
              <a:off x="515185" y="5693620"/>
              <a:ext cx="4769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Gill Sans"/>
                  <a:cs typeface="Gill Sans"/>
                </a:rPr>
                <a:t>0.0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9199A1E-0DA8-8742-940C-84F437CBF49C}"/>
                </a:ext>
              </a:extLst>
            </p:cNvPr>
            <p:cNvSpPr txBox="1"/>
            <p:nvPr/>
          </p:nvSpPr>
          <p:spPr>
            <a:xfrm>
              <a:off x="909713" y="6030686"/>
              <a:ext cx="4769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Gill Sans"/>
                  <a:cs typeface="Gill Sans"/>
                </a:rPr>
                <a:t>0.0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5BDD2E5-AE2E-B94D-9A5B-AF7F99D7EEFF}"/>
                </a:ext>
              </a:extLst>
            </p:cNvPr>
            <p:cNvSpPr txBox="1"/>
            <p:nvPr/>
          </p:nvSpPr>
          <p:spPr>
            <a:xfrm>
              <a:off x="8667074" y="5950932"/>
              <a:ext cx="4769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Gill Sans"/>
                  <a:cs typeface="Gill Sans"/>
                </a:rPr>
                <a:t>1.0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1CB2BE5-F679-384E-A207-6136BC2C1616}"/>
                </a:ext>
              </a:extLst>
            </p:cNvPr>
            <p:cNvSpPr txBox="1"/>
            <p:nvPr/>
          </p:nvSpPr>
          <p:spPr>
            <a:xfrm>
              <a:off x="1231539" y="1694933"/>
              <a:ext cx="1290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Gill Sans"/>
                  <a:cs typeface="Gill Sans"/>
                </a:rPr>
                <a:t>Parent/child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E13CFDEE-0874-1448-B1BA-63A57ACF1174}"/>
                </a:ext>
              </a:extLst>
            </p:cNvPr>
            <p:cNvSpPr/>
            <p:nvPr/>
          </p:nvSpPr>
          <p:spPr>
            <a:xfrm>
              <a:off x="1846260" y="3126539"/>
              <a:ext cx="2060502" cy="1088572"/>
            </a:xfrm>
            <a:prstGeom prst="ellipse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9C62D507-1FC7-0447-B5B9-8594FBFA73ED}"/>
                </a:ext>
              </a:extLst>
            </p:cNvPr>
            <p:cNvSpPr/>
            <p:nvPr/>
          </p:nvSpPr>
          <p:spPr>
            <a:xfrm>
              <a:off x="921413" y="1757047"/>
              <a:ext cx="285936" cy="307218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3BEFF79-D144-DC44-8BFE-AAC3449197F3}"/>
                </a:ext>
              </a:extLst>
            </p:cNvPr>
            <p:cNvSpPr txBox="1"/>
            <p:nvPr/>
          </p:nvSpPr>
          <p:spPr>
            <a:xfrm>
              <a:off x="2394856" y="3455991"/>
              <a:ext cx="8911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Gill Sans"/>
                  <a:cs typeface="Gill Sans"/>
                </a:rPr>
                <a:t>Siblings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6DAAABF-CAE5-F944-8218-E17580389306}"/>
                </a:ext>
              </a:extLst>
            </p:cNvPr>
            <p:cNvSpPr/>
            <p:nvPr/>
          </p:nvSpPr>
          <p:spPr>
            <a:xfrm>
              <a:off x="4488805" y="3638579"/>
              <a:ext cx="1738769" cy="671733"/>
            </a:xfrm>
            <a:prstGeom prst="ellipse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FF51974-2BAF-B741-B9C0-FDBAFF079071}"/>
                </a:ext>
              </a:extLst>
            </p:cNvPr>
            <p:cNvSpPr txBox="1"/>
            <p:nvPr/>
          </p:nvSpPr>
          <p:spPr>
            <a:xfrm>
              <a:off x="4371795" y="2601231"/>
              <a:ext cx="295371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Gill Sans"/>
                  <a:cs typeface="Gill Sans"/>
                </a:rPr>
                <a:t>(e.g. uncle/nephew, grand parent/child)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AEF74452-C97A-4D44-BA06-7609ECB2BBC3}"/>
                </a:ext>
              </a:extLst>
            </p:cNvPr>
            <p:cNvCxnSpPr/>
            <p:nvPr/>
          </p:nvCxnSpPr>
          <p:spPr>
            <a:xfrm flipH="1">
              <a:off x="5358190" y="3124451"/>
              <a:ext cx="374953" cy="806501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9E7BC85-C76F-6C4F-AE1A-038D3592BF6D}"/>
                </a:ext>
              </a:extLst>
            </p:cNvPr>
            <p:cNvSpPr/>
            <p:nvPr/>
          </p:nvSpPr>
          <p:spPr>
            <a:xfrm>
              <a:off x="6032157" y="4202585"/>
              <a:ext cx="1738769" cy="671733"/>
            </a:xfrm>
            <a:prstGeom prst="ellipse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18FAAD5-DEE8-0343-92DA-086A01A6AC62}"/>
                </a:ext>
              </a:extLst>
            </p:cNvPr>
            <p:cNvSpPr txBox="1"/>
            <p:nvPr/>
          </p:nvSpPr>
          <p:spPr>
            <a:xfrm>
              <a:off x="6227574" y="4358692"/>
              <a:ext cx="13393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Gill Sans"/>
                  <a:cs typeface="Gill Sans"/>
                </a:rPr>
                <a:t>First cousins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918E1FB4-250E-1D49-9330-F7D0517259CD}"/>
                </a:ext>
              </a:extLst>
            </p:cNvPr>
            <p:cNvSpPr/>
            <p:nvPr/>
          </p:nvSpPr>
          <p:spPr>
            <a:xfrm>
              <a:off x="7177391" y="5021887"/>
              <a:ext cx="1738769" cy="671733"/>
            </a:xfrm>
            <a:prstGeom prst="ellipse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1AEEE97-2FC6-D947-9830-BB959DA5AEED}"/>
                </a:ext>
              </a:extLst>
            </p:cNvPr>
            <p:cNvSpPr txBox="1"/>
            <p:nvPr/>
          </p:nvSpPr>
          <p:spPr>
            <a:xfrm>
              <a:off x="7293977" y="5177994"/>
              <a:ext cx="16081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Gill Sans"/>
                  <a:cs typeface="Gill Sans"/>
                </a:rPr>
                <a:t>Distant cousins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7B2A5B3-669B-B94B-8725-116FDD3249C3}"/>
                </a:ext>
              </a:extLst>
            </p:cNvPr>
            <p:cNvSpPr txBox="1"/>
            <p:nvPr/>
          </p:nvSpPr>
          <p:spPr>
            <a:xfrm>
              <a:off x="4888944" y="3845779"/>
              <a:ext cx="1056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Gill Sans"/>
                  <a:cs typeface="Gill Sans"/>
                </a:rPr>
                <a:t>2</a:t>
              </a:r>
              <a:r>
                <a:rPr lang="en-US" baseline="30000" dirty="0">
                  <a:latin typeface="Gill Sans"/>
                  <a:cs typeface="Gill Sans"/>
                </a:rPr>
                <a:t>nd</a:t>
              </a:r>
              <a:r>
                <a:rPr lang="en-US" dirty="0">
                  <a:latin typeface="Gill Sans"/>
                  <a:cs typeface="Gill Sans"/>
                </a:rPr>
                <a:t> order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E1B4BE0-8372-634E-AAB4-D353735EF822}"/>
                  </a:ext>
                </a:extLst>
              </p:cNvPr>
              <p:cNvSpPr txBox="1"/>
              <p:nvPr/>
            </p:nvSpPr>
            <p:spPr>
              <a:xfrm>
                <a:off x="2980544" y="1903707"/>
                <a:ext cx="3122714" cy="53572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𝐼𝐵𝐷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e>
                          </m:d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𝐼𝐵𝐷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=2)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E1B4BE0-8372-634E-AAB4-D353735EF8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0544" y="1903707"/>
                <a:ext cx="3122714" cy="535724"/>
              </a:xfrm>
              <a:prstGeom prst="rect">
                <a:avLst/>
              </a:prstGeom>
              <a:blipFill>
                <a:blip r:embed="rId4"/>
                <a:stretch>
                  <a:fillRect l="-405" r="-2024" b="-139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12197EB-8C09-244B-BEFE-5B4177A84E11}"/>
              </a:ext>
            </a:extLst>
          </p:cNvPr>
          <p:cNvCxnSpPr/>
          <p:nvPr/>
        </p:nvCxnSpPr>
        <p:spPr>
          <a:xfrm>
            <a:off x="395557" y="5662064"/>
            <a:ext cx="6685467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7316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424837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5400" dirty="0">
                <a:latin typeface="Gill Sans"/>
                <a:cs typeface="Gill Sans"/>
              </a:rPr>
              <a:t>P-values and QQ Plots</a:t>
            </a:r>
          </a:p>
        </p:txBody>
      </p:sp>
    </p:spTree>
    <p:extLst>
      <p:ext uri="{BB962C8B-B14F-4D97-AF65-F5344CB8AC3E}">
        <p14:creationId xmlns:p14="http://schemas.microsoft.com/office/powerpoint/2010/main" val="17911968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"/>
                <a:cs typeface="Gill Sans"/>
              </a:rPr>
              <a:t>Linear mixed models (LMM) to control for ancestry</a:t>
            </a:r>
            <a:endParaRPr lang="en-US" sz="2400" b="1" i="0" dirty="0">
              <a:latin typeface="Gill Sans"/>
              <a:cs typeface="Gill Sans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E05A6BF-958F-0540-8A16-1217E809292D}"/>
                  </a:ext>
                </a:extLst>
              </p:cNvPr>
              <p:cNvSpPr txBox="1"/>
              <p:nvPr/>
            </p:nvSpPr>
            <p:spPr>
              <a:xfrm>
                <a:off x="2379203" y="1895778"/>
                <a:ext cx="3859090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E05A6BF-958F-0540-8A16-1217E80929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9203" y="1895778"/>
                <a:ext cx="3859090" cy="553998"/>
              </a:xfrm>
              <a:prstGeom prst="rect">
                <a:avLst/>
              </a:prstGeom>
              <a:blipFill>
                <a:blip r:embed="rId2"/>
                <a:stretch>
                  <a:fillRect b="-3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9F46B36C-E57F-6146-BBBE-015060FC9DC3}"/>
              </a:ext>
            </a:extLst>
          </p:cNvPr>
          <p:cNvSpPr txBox="1"/>
          <p:nvPr/>
        </p:nvSpPr>
        <p:spPr>
          <a:xfrm>
            <a:off x="255373" y="1198434"/>
            <a:ext cx="59829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Recall our original model (for n total samples):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50AF3EA-DAE7-F941-8772-F0A068A5FA8C}"/>
              </a:ext>
            </a:extLst>
          </p:cNvPr>
          <p:cNvGrpSpPr/>
          <p:nvPr/>
        </p:nvGrpSpPr>
        <p:grpSpPr>
          <a:xfrm>
            <a:off x="1161734" y="3350390"/>
            <a:ext cx="4266755" cy="584775"/>
            <a:chOff x="1161734" y="3350390"/>
            <a:chExt cx="4266755" cy="58477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081A32BC-3BD5-F441-9F0F-093354E3D90A}"/>
                    </a:ext>
                  </a:extLst>
                </p:cNvPr>
                <p:cNvSpPr/>
                <p:nvPr/>
              </p:nvSpPr>
              <p:spPr>
                <a:xfrm>
                  <a:off x="1161734" y="3350390"/>
                  <a:ext cx="552139" cy="58477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081A32BC-3BD5-F441-9F0F-093354E3D90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61734" y="3350390"/>
                  <a:ext cx="552139" cy="584775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1929AF90-2FDF-524D-9DE0-8157F9DAE74B}"/>
                    </a:ext>
                  </a:extLst>
                </p:cNvPr>
                <p:cNvSpPr txBox="1"/>
                <p:nvPr/>
              </p:nvSpPr>
              <p:spPr>
                <a:xfrm>
                  <a:off x="1614816" y="3458111"/>
                  <a:ext cx="381367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latin typeface="Gill Sans MT" panose="020B0502020104020203" pitchFamily="34" charset="77"/>
                    </a:rPr>
                    <a:t>:  Vector of genotypes</a:t>
                  </a:r>
                  <a:r>
                    <a:rPr lang="en-US" dirty="0"/>
                    <a:t> (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={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,…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}</m:t>
                      </m:r>
                    </m:oMath>
                  </a14:m>
                  <a:r>
                    <a:rPr lang="en-US" dirty="0"/>
                    <a:t>)</a:t>
                  </a: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1929AF90-2FDF-524D-9DE0-8157F9DAE74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14816" y="3458111"/>
                  <a:ext cx="3813673" cy="369332"/>
                </a:xfrm>
                <a:prstGeom prst="rect">
                  <a:avLst/>
                </a:prstGeom>
                <a:blipFill>
                  <a:blip r:embed="rId4"/>
                  <a:stretch>
                    <a:fillRect l="-1329" t="-3333" r="-332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7F07E6A-01B9-A249-983C-7F0238238D5A}"/>
              </a:ext>
            </a:extLst>
          </p:cNvPr>
          <p:cNvGrpSpPr/>
          <p:nvPr/>
        </p:nvGrpSpPr>
        <p:grpSpPr>
          <a:xfrm>
            <a:off x="1136822" y="3900490"/>
            <a:ext cx="2963513" cy="584775"/>
            <a:chOff x="1136822" y="3900490"/>
            <a:chExt cx="2963513" cy="58477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71814C48-42C2-5449-A0F3-DF81EB9376E0}"/>
                    </a:ext>
                  </a:extLst>
                </p:cNvPr>
                <p:cNvSpPr/>
                <p:nvPr/>
              </p:nvSpPr>
              <p:spPr>
                <a:xfrm>
                  <a:off x="1136822" y="3900490"/>
                  <a:ext cx="538544" cy="58477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71814C48-42C2-5449-A0F3-DF81EB9376E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36822" y="3900490"/>
                  <a:ext cx="538544" cy="584775"/>
                </a:xfrm>
                <a:prstGeom prst="rect">
                  <a:avLst/>
                </a:prstGeom>
                <a:blipFill>
                  <a:blip r:embed="rId5"/>
                  <a:stretch>
                    <a:fillRect l="-9302" r="-4651" b="-1914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B82E483-FC10-0F46-BADB-EE96D88F73BB}"/>
                </a:ext>
              </a:extLst>
            </p:cNvPr>
            <p:cNvSpPr txBox="1"/>
            <p:nvPr/>
          </p:nvSpPr>
          <p:spPr>
            <a:xfrm>
              <a:off x="1623054" y="4042886"/>
              <a:ext cx="24772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Gill Sans MT" panose="020B0502020104020203" pitchFamily="34" charset="77"/>
                </a:rPr>
                <a:t>:  SNP effect size (scalar)</a:t>
              </a:r>
              <a:endParaRPr 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8C4E8A90-CD1F-654A-8D3E-CFDC6F560166}"/>
                  </a:ext>
                </a:extLst>
              </p:cNvPr>
              <p:cNvSpPr/>
              <p:nvPr/>
            </p:nvSpPr>
            <p:spPr>
              <a:xfrm>
                <a:off x="1133402" y="5035365"/>
                <a:ext cx="481414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8C4E8A90-CD1F-654A-8D3E-CFDC6F5601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3402" y="5035365"/>
                <a:ext cx="481414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4C26034-A086-8249-A8E4-4ED21D2D98AA}"/>
                  </a:ext>
                </a:extLst>
              </p:cNvPr>
              <p:cNvSpPr txBox="1"/>
              <p:nvPr/>
            </p:nvSpPr>
            <p:spPr>
              <a:xfrm>
                <a:off x="1623054" y="5166457"/>
                <a:ext cx="34785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Gill Sans MT" panose="020B0502020104020203" pitchFamily="34" charset="77"/>
                  </a:rPr>
                  <a:t>:  Vector of errors </a:t>
                </a:r>
                <a:r>
                  <a:rPr lang="en-US" dirty="0"/>
                  <a:t>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={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,…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4C26034-A086-8249-A8E4-4ED21D2D98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3054" y="5166457"/>
                <a:ext cx="3478581" cy="369332"/>
              </a:xfrm>
              <a:prstGeom prst="rect">
                <a:avLst/>
              </a:prstGeom>
              <a:blipFill>
                <a:blip r:embed="rId9"/>
                <a:stretch>
                  <a:fillRect l="-1455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FB719E46-C095-4140-BDF8-224522BF14FB}"/>
              </a:ext>
            </a:extLst>
          </p:cNvPr>
          <p:cNvGrpSpPr/>
          <p:nvPr/>
        </p:nvGrpSpPr>
        <p:grpSpPr>
          <a:xfrm>
            <a:off x="1161734" y="2449776"/>
            <a:ext cx="4297789" cy="807914"/>
            <a:chOff x="1161734" y="2449776"/>
            <a:chExt cx="4297789" cy="80791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922DC977-91D1-D24D-B98A-F970D41A20FA}"/>
                    </a:ext>
                  </a:extLst>
                </p:cNvPr>
                <p:cNvSpPr/>
                <p:nvPr/>
              </p:nvSpPr>
              <p:spPr>
                <a:xfrm>
                  <a:off x="1161734" y="2449776"/>
                  <a:ext cx="534505" cy="58477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922DC977-91D1-D24D-B98A-F970D41A20F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61734" y="2449776"/>
                  <a:ext cx="534505" cy="584775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BD561D71-277D-454A-8AD8-CEC3C8C151B2}"/>
                    </a:ext>
                  </a:extLst>
                </p:cNvPr>
                <p:cNvSpPr txBox="1"/>
                <p:nvPr/>
              </p:nvSpPr>
              <p:spPr>
                <a:xfrm>
                  <a:off x="1614816" y="2588274"/>
                  <a:ext cx="384470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latin typeface="Gill Sans MT" panose="020B0502020104020203" pitchFamily="34" charset="77"/>
                    </a:rPr>
                    <a:t>:  Vector of phenotypes</a:t>
                  </a:r>
                  <a:r>
                    <a:rPr lang="en-US" dirty="0"/>
                    <a:t> (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={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,…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}</m:t>
                      </m:r>
                    </m:oMath>
                  </a14:m>
                  <a:r>
                    <a:rPr lang="en-US" dirty="0"/>
                    <a:t>)</a:t>
                  </a: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BD561D71-277D-454A-8AD8-CEC3C8C151B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14816" y="2588274"/>
                  <a:ext cx="3844707" cy="369332"/>
                </a:xfrm>
                <a:prstGeom prst="rect">
                  <a:avLst/>
                </a:prstGeom>
                <a:blipFill>
                  <a:blip r:embed="rId11"/>
                  <a:stretch>
                    <a:fillRect l="-1316" t="-10345" r="-658" b="-241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D23E188-A702-0C47-98DF-844E309405A1}"/>
                </a:ext>
              </a:extLst>
            </p:cNvPr>
            <p:cNvSpPr txBox="1"/>
            <p:nvPr/>
          </p:nvSpPr>
          <p:spPr>
            <a:xfrm>
              <a:off x="1696239" y="2888358"/>
              <a:ext cx="33012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Gill Sans MT" panose="020B0502020104020203" pitchFamily="34" charset="77"/>
                </a:rPr>
                <a:t>Assume has mean=0, variance=1</a:t>
              </a:r>
              <a:endParaRPr 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0898177-400A-7A45-9FB7-8C9C843F7A01}"/>
                  </a:ext>
                </a:extLst>
              </p:cNvPr>
              <p:cNvSpPr txBox="1"/>
              <p:nvPr/>
            </p:nvSpPr>
            <p:spPr>
              <a:xfrm>
                <a:off x="1745599" y="5498081"/>
                <a:ext cx="6409640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Gill Sans MT" panose="020B0502020104020203" pitchFamily="34" charset="77"/>
                  </a:rPr>
                  <a:t>Assume errors are random, independent, and normal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𝑰</m:t>
                        </m:r>
                      </m:e>
                    </m:d>
                  </m:oMath>
                </a14:m>
                <a:endParaRPr lang="en-US" b="0" dirty="0">
                  <a:latin typeface="Gill Sans MT" panose="020B0502020104020203" pitchFamily="34" charset="77"/>
                </a:endParaRPr>
              </a:p>
              <a:p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𝑰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>
                    <a:latin typeface="Gill Sans MT" panose="020B0502020104020203" pitchFamily="34" charset="77"/>
                  </a:rPr>
                  <a:t>is an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>
                    <a:latin typeface="Gill Sans MT" panose="020B0502020104020203" pitchFamily="34" charset="77"/>
                  </a:rPr>
                  <a:t> identity matrix</a:t>
                </a: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>
                    <a:latin typeface="Gill Sans MT" panose="020B0502020104020203" pitchFamily="34" charset="77"/>
                  </a:rPr>
                  <a:t> captures how much trait variance is due to non-genetic effects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0898177-400A-7A45-9FB7-8C9C843F7A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5599" y="5498081"/>
                <a:ext cx="6409640" cy="923330"/>
              </a:xfrm>
              <a:prstGeom prst="rect">
                <a:avLst/>
              </a:prstGeom>
              <a:blipFill>
                <a:blip r:embed="rId12"/>
                <a:stretch>
                  <a:fillRect l="-593" t="-2703" b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5">
            <a:extLst>
              <a:ext uri="{FF2B5EF4-FFF2-40B4-BE49-F238E27FC236}">
                <a16:creationId xmlns:a16="http://schemas.microsoft.com/office/drawing/2014/main" id="{00EF8341-3ED5-BE48-95A3-21AC5C483041}"/>
              </a:ext>
            </a:extLst>
          </p:cNvPr>
          <p:cNvGrpSpPr/>
          <p:nvPr/>
        </p:nvGrpSpPr>
        <p:grpSpPr>
          <a:xfrm>
            <a:off x="1133402" y="4493039"/>
            <a:ext cx="8089193" cy="584775"/>
            <a:chOff x="1133402" y="4493039"/>
            <a:chExt cx="8089193" cy="58477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3311470B-0929-3C49-B800-7FC80CEA1889}"/>
                    </a:ext>
                  </a:extLst>
                </p:cNvPr>
                <p:cNvSpPr/>
                <p:nvPr/>
              </p:nvSpPr>
              <p:spPr>
                <a:xfrm>
                  <a:off x="1133402" y="4493039"/>
                  <a:ext cx="540917" cy="58477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3311470B-0929-3C49-B800-7FC80CEA188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33402" y="4493039"/>
                  <a:ext cx="540917" cy="584775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43B3CB84-2DF8-9141-80FF-0F8F944FBF1E}"/>
                    </a:ext>
                  </a:extLst>
                </p:cNvPr>
                <p:cNvSpPr txBox="1"/>
                <p:nvPr/>
              </p:nvSpPr>
              <p:spPr>
                <a:xfrm>
                  <a:off x="1625291" y="4600760"/>
                  <a:ext cx="363535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latin typeface="Gill Sans MT" panose="020B0502020104020203" pitchFamily="34" charset="77"/>
                    </a:rPr>
                    <a:t>: </a:t>
                  </a:r>
                  <a14:m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𝐶</m:t>
                      </m:r>
                    </m:oMath>
                  </a14:m>
                  <a:r>
                    <a:rPr lang="en-US" dirty="0">
                      <a:latin typeface="Gill Sans MT" panose="020B0502020104020203" pitchFamily="34" charset="77"/>
                    </a:rPr>
                    <a:t> matrix of covariates (e.g. PCs)</a:t>
                  </a:r>
                  <a:endParaRPr lang="en-US" dirty="0"/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43B3CB84-2DF8-9141-80FF-0F8F944FBF1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291" y="4600760"/>
                  <a:ext cx="3635354" cy="369332"/>
                </a:xfrm>
                <a:prstGeom prst="rect">
                  <a:avLst/>
                </a:prstGeom>
                <a:blipFill>
                  <a:blip r:embed="rId14"/>
                  <a:stretch>
                    <a:fillRect l="-1394" t="-3333" b="-2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F69FC98E-8343-AF43-A4EE-5F6B3690C156}"/>
                    </a:ext>
                  </a:extLst>
                </p:cNvPr>
                <p:cNvSpPr/>
                <p:nvPr/>
              </p:nvSpPr>
              <p:spPr>
                <a:xfrm>
                  <a:off x="5101635" y="4493039"/>
                  <a:ext cx="503471" cy="58477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F69FC98E-8343-AF43-A4EE-5F6B3690C15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01635" y="4493039"/>
                  <a:ext cx="503471" cy="584775"/>
                </a:xfrm>
                <a:prstGeom prst="rect">
                  <a:avLst/>
                </a:prstGeom>
                <a:blipFill>
                  <a:blip r:embed="rId15"/>
                  <a:stretch>
                    <a:fillRect b="-85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283C2A93-0494-D340-BB41-235358ABABB3}"/>
                    </a:ext>
                  </a:extLst>
                </p:cNvPr>
                <p:cNvSpPr txBox="1"/>
                <p:nvPr/>
              </p:nvSpPr>
              <p:spPr>
                <a:xfrm>
                  <a:off x="5462720" y="4600760"/>
                  <a:ext cx="375987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latin typeface="Gill Sans MT" panose="020B0502020104020203" pitchFamily="34" charset="77"/>
                    </a:rPr>
                    <a:t>: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C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a14:m>
                  <a:r>
                    <a:rPr lang="en-US" dirty="0">
                      <a:latin typeface="Gill Sans MT" panose="020B0502020104020203" pitchFamily="34" charset="77"/>
                    </a:rPr>
                    <a:t> vector of covariate coefficients</a:t>
                  </a:r>
                  <a:endParaRPr lang="en-US" dirty="0"/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283C2A93-0494-D340-BB41-235358ABABB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62720" y="4600760"/>
                  <a:ext cx="3759875" cy="369332"/>
                </a:xfrm>
                <a:prstGeom prst="rect">
                  <a:avLst/>
                </a:prstGeom>
                <a:blipFill>
                  <a:blip r:embed="rId16"/>
                  <a:stretch>
                    <a:fillRect l="-1010" t="-3333" b="-2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F5B0FA9D-0D13-234E-B15D-BD80C6A75179}"/>
              </a:ext>
            </a:extLst>
          </p:cNvPr>
          <p:cNvSpPr/>
          <p:nvPr/>
        </p:nvSpPr>
        <p:spPr>
          <a:xfrm>
            <a:off x="3362344" y="1739704"/>
            <a:ext cx="1962317" cy="8390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6F29B13-0E31-D341-90A4-6E34C2B7AF90}"/>
              </a:ext>
            </a:extLst>
          </p:cNvPr>
          <p:cNvSpPr/>
          <p:nvPr/>
        </p:nvSpPr>
        <p:spPr>
          <a:xfrm>
            <a:off x="5342462" y="1670566"/>
            <a:ext cx="32966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"/>
                <a:cs typeface="Gill Sans"/>
              </a:rPr>
              <a:t>“Fixed effects” (assume constant)</a:t>
            </a:r>
          </a:p>
        </p:txBody>
      </p:sp>
    </p:spTree>
    <p:extLst>
      <p:ext uri="{BB962C8B-B14F-4D97-AF65-F5344CB8AC3E}">
        <p14:creationId xmlns:p14="http://schemas.microsoft.com/office/powerpoint/2010/main" val="2847999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9" grpId="0"/>
      <p:bldP spid="24" grpId="0" animBg="1"/>
      <p:bldP spid="2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1D51DC1-9985-F84F-A3B5-0A032E224706}"/>
              </a:ext>
            </a:extLst>
          </p:cNvPr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"/>
                <a:cs typeface="Gill Sans"/>
              </a:rPr>
              <a:t>Linear mixed models (LMM) to control for ancestry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82844BD-BD43-D24B-B197-C44E681BDD5E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6694C26-3D44-8A46-BF3E-3099F2AAFEC9}"/>
                  </a:ext>
                </a:extLst>
              </p:cNvPr>
              <p:cNvSpPr txBox="1"/>
              <p:nvPr/>
            </p:nvSpPr>
            <p:spPr>
              <a:xfrm>
                <a:off x="-1" y="1352080"/>
                <a:ext cx="4497859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6694C26-3D44-8A46-BF3E-3099F2AAFE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1352080"/>
                <a:ext cx="4497859" cy="553998"/>
              </a:xfrm>
              <a:prstGeom prst="rect">
                <a:avLst/>
              </a:prstGeom>
              <a:blipFill>
                <a:blip r:embed="rId2"/>
                <a:stretch>
                  <a:fillRect l="-282" t="-4444" b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38C4A612-8BE6-7049-B950-8DC1C622E6CB}"/>
              </a:ext>
            </a:extLst>
          </p:cNvPr>
          <p:cNvSpPr/>
          <p:nvPr/>
        </p:nvSpPr>
        <p:spPr>
          <a:xfrm>
            <a:off x="956896" y="1198434"/>
            <a:ext cx="1745115" cy="8390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786A7F4-F3DD-0541-99E8-630FB152B1C7}"/>
              </a:ext>
            </a:extLst>
          </p:cNvPr>
          <p:cNvSpPr/>
          <p:nvPr/>
        </p:nvSpPr>
        <p:spPr>
          <a:xfrm>
            <a:off x="1096572" y="2070191"/>
            <a:ext cx="15413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"/>
                <a:cs typeface="Gill Sans"/>
              </a:rPr>
              <a:t>“Fixed effects”</a:t>
            </a:r>
          </a:p>
          <a:p>
            <a:pPr algn="ctr"/>
            <a:r>
              <a:rPr lang="en-US" dirty="0">
                <a:solidFill>
                  <a:srgbClr val="FF0000"/>
                </a:solidFill>
                <a:latin typeface="Gill Sans"/>
                <a:cs typeface="Gill Sans"/>
              </a:rPr>
              <a:t>(constant) 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461F069-7890-8B42-94E5-5D812F480694}"/>
              </a:ext>
            </a:extLst>
          </p:cNvPr>
          <p:cNvSpPr/>
          <p:nvPr/>
        </p:nvSpPr>
        <p:spPr>
          <a:xfrm>
            <a:off x="3152280" y="1198434"/>
            <a:ext cx="373515" cy="8390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3963EC-EC69-E54F-9CA3-16FCE5E1FFC2}"/>
              </a:ext>
            </a:extLst>
          </p:cNvPr>
          <p:cNvSpPr/>
          <p:nvPr/>
        </p:nvSpPr>
        <p:spPr>
          <a:xfrm>
            <a:off x="2662242" y="2080659"/>
            <a:ext cx="273074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Gill Sans"/>
                <a:cs typeface="Gill Sans"/>
              </a:rPr>
              <a:t>“Random effects” </a:t>
            </a:r>
          </a:p>
          <a:p>
            <a:pPr algn="ctr"/>
            <a:r>
              <a:rPr lang="en-US" dirty="0">
                <a:solidFill>
                  <a:srgbClr val="FF0000"/>
                </a:solidFill>
                <a:latin typeface="Gill Sans"/>
                <a:cs typeface="Gill Sans"/>
              </a:rPr>
              <a:t>(drawn from a distribution)</a:t>
            </a:r>
          </a:p>
          <a:p>
            <a:pPr algn="ctr"/>
            <a:r>
              <a:rPr lang="en-US" dirty="0">
                <a:solidFill>
                  <a:srgbClr val="FF0000"/>
                </a:solidFill>
                <a:latin typeface="Gill Sans"/>
                <a:cs typeface="Gill Sans"/>
              </a:rPr>
              <a:t>Capture relatedness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F1E8D4CB-A131-204F-A4DF-4C0EDEC8BEBE}"/>
                  </a:ext>
                </a:extLst>
              </p:cNvPr>
              <p:cNvSpPr/>
              <p:nvPr/>
            </p:nvSpPr>
            <p:spPr>
              <a:xfrm>
                <a:off x="1161734" y="3350390"/>
                <a:ext cx="52373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F1E8D4CB-A131-204F-A4DF-4C0EDEC8BE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1734" y="3350390"/>
                <a:ext cx="523733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A130CCB-E521-AD46-B357-15EBCE9D9E52}"/>
                  </a:ext>
                </a:extLst>
              </p:cNvPr>
              <p:cNvSpPr txBox="1"/>
              <p:nvPr/>
            </p:nvSpPr>
            <p:spPr>
              <a:xfrm>
                <a:off x="1614816" y="3458111"/>
                <a:ext cx="43127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Gill Sans MT" panose="020B0502020104020203" pitchFamily="34" charset="77"/>
                  </a:rPr>
                  <a:t>:  Vector of random effects</a:t>
                </a:r>
                <a:r>
                  <a:rPr lang="en-US" dirty="0"/>
                  <a:t>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={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,…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A130CCB-E521-AD46-B357-15EBCE9D9E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4816" y="3458111"/>
                <a:ext cx="4312784" cy="369332"/>
              </a:xfrm>
              <a:prstGeom prst="rect">
                <a:avLst/>
              </a:prstGeom>
              <a:blipFill>
                <a:blip r:embed="rId4"/>
                <a:stretch>
                  <a:fillRect l="-1173" t="-3333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509D39A-A8AF-C344-B859-5E5AFAE35DC4}"/>
                  </a:ext>
                </a:extLst>
              </p:cNvPr>
              <p:cNvSpPr txBox="1"/>
              <p:nvPr/>
            </p:nvSpPr>
            <p:spPr>
              <a:xfrm>
                <a:off x="1733622" y="3827443"/>
                <a:ext cx="4424353" cy="6744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/>
                  <a:t>Dr</a:t>
                </a:r>
                <a:r>
                  <a:rPr lang="en-US" dirty="0"/>
                  <a:t>awn from multi-variate normal distribution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~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MVN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(0, 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509D39A-A8AF-C344-B859-5E5AFAE35D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3622" y="3827443"/>
                <a:ext cx="4424353" cy="674415"/>
              </a:xfrm>
              <a:prstGeom prst="rect">
                <a:avLst/>
              </a:prstGeom>
              <a:blipFill>
                <a:blip r:embed="rId5"/>
                <a:stretch>
                  <a:fillRect l="-1146" t="-1852" b="-3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9F30D3E7-DB98-6F41-986C-172E026F9EBE}"/>
                  </a:ext>
                </a:extLst>
              </p:cNvPr>
              <p:cNvSpPr/>
              <p:nvPr/>
            </p:nvSpPr>
            <p:spPr>
              <a:xfrm>
                <a:off x="1185811" y="4492284"/>
                <a:ext cx="577017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𝐾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9F30D3E7-DB98-6F41-986C-172E026F9E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5811" y="4492284"/>
                <a:ext cx="577017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F566372-DE2D-E142-BFCF-7661E803DAAE}"/>
                  </a:ext>
                </a:extLst>
              </p:cNvPr>
              <p:cNvSpPr txBox="1"/>
              <p:nvPr/>
            </p:nvSpPr>
            <p:spPr>
              <a:xfrm>
                <a:off x="1685468" y="4621041"/>
                <a:ext cx="558854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Gill Sans MT" panose="020B0502020104020203" pitchFamily="34" charset="77"/>
                  </a:rPr>
                  <a:t>:  Genetic relatedness matrix (GRM).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>
                    <a:latin typeface="Gill Sans MT" panose="020B0502020104020203" pitchFamily="34" charset="77"/>
                  </a:rPr>
                  <a:t> matrix giving pairwise relatedness between samples (usually based on IBD, more on this in a second)</a:t>
                </a:r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F566372-DE2D-E142-BFCF-7661E803DA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5468" y="4621041"/>
                <a:ext cx="5588544" cy="923330"/>
              </a:xfrm>
              <a:prstGeom prst="rect">
                <a:avLst/>
              </a:prstGeom>
              <a:blipFill>
                <a:blip r:embed="rId7"/>
                <a:stretch>
                  <a:fillRect l="-907" t="-2703" b="-67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826D6CA7-871C-AB49-90BD-B427483940F3}"/>
                  </a:ext>
                </a:extLst>
              </p:cNvPr>
              <p:cNvSpPr/>
              <p:nvPr/>
            </p:nvSpPr>
            <p:spPr>
              <a:xfrm>
                <a:off x="1156605" y="5617205"/>
                <a:ext cx="732316" cy="6347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826D6CA7-871C-AB49-90BD-B427483940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6605" y="5617205"/>
                <a:ext cx="732316" cy="634726"/>
              </a:xfrm>
              <a:prstGeom prst="rect">
                <a:avLst/>
              </a:prstGeom>
              <a:blipFill>
                <a:blip r:embed="rId8"/>
                <a:stretch>
                  <a:fillRect b="-7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399631D8-4408-1848-B55C-3D995E8EAB4B}"/>
              </a:ext>
            </a:extLst>
          </p:cNvPr>
          <p:cNvSpPr txBox="1"/>
          <p:nvPr/>
        </p:nvSpPr>
        <p:spPr>
          <a:xfrm>
            <a:off x="1733622" y="5804796"/>
            <a:ext cx="5588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: captures how much trait variance is due to genome-wide genotype sharing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278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1D51DC1-9985-F84F-A3B5-0A032E224706}"/>
              </a:ext>
            </a:extLst>
          </p:cNvPr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"/>
                <a:cs typeface="Gill Sans"/>
              </a:rPr>
              <a:t>Linear mixed models (LMM) – computing the GRM</a:t>
            </a:r>
            <a:endParaRPr lang="en-US" sz="2400" b="1" i="0" dirty="0">
              <a:latin typeface="Gill Sans"/>
              <a:cs typeface="Gill San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82844BD-BD43-D24B-B197-C44E681BDD5E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4B7B585C-1211-DE41-98A2-76723BA4C83F}"/>
              </a:ext>
            </a:extLst>
          </p:cNvPr>
          <p:cNvGrpSpPr/>
          <p:nvPr/>
        </p:nvGrpSpPr>
        <p:grpSpPr>
          <a:xfrm>
            <a:off x="642551" y="2669803"/>
            <a:ext cx="2061408" cy="1836768"/>
            <a:chOff x="3293187" y="4959922"/>
            <a:chExt cx="2061408" cy="1836768"/>
          </a:xfrm>
        </p:grpSpPr>
        <p:sp>
          <p:nvSpPr>
            <p:cNvPr id="7" name="Left Bracket 6">
              <a:extLst>
                <a:ext uri="{FF2B5EF4-FFF2-40B4-BE49-F238E27FC236}">
                  <a16:creationId xmlns:a16="http://schemas.microsoft.com/office/drawing/2014/main" id="{E5012C24-CF8E-1947-A39A-64D7E974B3B3}"/>
                </a:ext>
              </a:extLst>
            </p:cNvPr>
            <p:cNvSpPr/>
            <p:nvPr/>
          </p:nvSpPr>
          <p:spPr>
            <a:xfrm>
              <a:off x="3293187" y="4959922"/>
              <a:ext cx="95019" cy="1467436"/>
            </a:xfrm>
            <a:prstGeom prst="leftBracke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Left Bracket 7">
              <a:extLst>
                <a:ext uri="{FF2B5EF4-FFF2-40B4-BE49-F238E27FC236}">
                  <a16:creationId xmlns:a16="http://schemas.microsoft.com/office/drawing/2014/main" id="{ABDA358A-3B04-A043-958F-4C63A70FC1AC}"/>
                </a:ext>
              </a:extLst>
            </p:cNvPr>
            <p:cNvSpPr/>
            <p:nvPr/>
          </p:nvSpPr>
          <p:spPr>
            <a:xfrm flipH="1">
              <a:off x="4897534" y="4959922"/>
              <a:ext cx="95019" cy="1467436"/>
            </a:xfrm>
            <a:prstGeom prst="leftBracke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7759CF3-827C-8D46-B30B-77D12A496FE5}"/>
                </a:ext>
              </a:extLst>
            </p:cNvPr>
            <p:cNvSpPr txBox="1"/>
            <p:nvPr/>
          </p:nvSpPr>
          <p:spPr>
            <a:xfrm>
              <a:off x="5054513" y="5508974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Gill Sans"/>
                  <a:cs typeface="Gill Sans"/>
                </a:rPr>
                <a:t>n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ACD455C-9DA1-8240-B54C-509631FE8062}"/>
                </a:ext>
              </a:extLst>
            </p:cNvPr>
            <p:cNvSpPr txBox="1"/>
            <p:nvPr/>
          </p:nvSpPr>
          <p:spPr>
            <a:xfrm>
              <a:off x="3717197" y="5293530"/>
              <a:ext cx="825867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>
                  <a:latin typeface="Gill Sans"/>
                  <a:cs typeface="Gill Sans"/>
                </a:rPr>
                <a:t>K</a:t>
              </a:r>
              <a:r>
                <a:rPr lang="en-US" sz="2800" dirty="0">
                  <a:latin typeface="Gill Sans"/>
                  <a:cs typeface="Gill Sans"/>
                </a:rPr>
                <a:t> </a:t>
              </a:r>
            </a:p>
            <a:p>
              <a:pPr algn="ctr"/>
              <a:r>
                <a:rPr lang="en-US" dirty="0">
                  <a:latin typeface="Gill Sans"/>
                  <a:cs typeface="Gill Sans"/>
                </a:rPr>
                <a:t>(GRM)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9A0295D-D6F1-0744-8973-DDAAA7F21E40}"/>
                </a:ext>
              </a:extLst>
            </p:cNvPr>
            <p:cNvSpPr txBox="1"/>
            <p:nvPr/>
          </p:nvSpPr>
          <p:spPr>
            <a:xfrm>
              <a:off x="4012319" y="6427358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Gill Sans"/>
                  <a:cs typeface="Gill Sans"/>
                </a:rPr>
                <a:t>n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6790247-6B78-9646-973F-933F2A8E6D4F}"/>
                  </a:ext>
                </a:extLst>
              </p:cNvPr>
              <p:cNvSpPr/>
              <p:nvPr/>
            </p:nvSpPr>
            <p:spPr>
              <a:xfrm>
                <a:off x="3062451" y="2567958"/>
                <a:ext cx="5320935" cy="756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∈</m:t>
                      </m:r>
                      <m:d>
                        <m:dPr>
                          <m:begChr m:val="{"/>
                          <m:endChr m:val="}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1−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rad>
                            </m:den>
                          </m:f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1−2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1−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rad>
                            </m:den>
                          </m:f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′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2−2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1−</m:t>
                                      </m:r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rad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6790247-6B78-9646-973F-933F2A8E6D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2451" y="2567958"/>
                <a:ext cx="5320935" cy="756554"/>
              </a:xfrm>
              <a:prstGeom prst="rect">
                <a:avLst/>
              </a:prstGeom>
              <a:blipFill>
                <a:blip r:embed="rId2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70900F4-D6E7-D04F-B29D-D486FDB88311}"/>
                  </a:ext>
                </a:extLst>
              </p:cNvPr>
              <p:cNvSpPr txBox="1"/>
              <p:nvPr/>
            </p:nvSpPr>
            <p:spPr>
              <a:xfrm>
                <a:off x="3186605" y="1325821"/>
                <a:ext cx="516519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Gill Sans"/>
                    <a:cs typeface="Gill Sans"/>
                  </a:rPr>
                  <a:t>Z-normalize SNP genotypes based on minor allele frequency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latin typeface="Gill Sans"/>
                    <a:cs typeface="Gill Sans"/>
                  </a:rPr>
                  <a:t>of SNP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>
                  <a:latin typeface="Gill Sans"/>
                  <a:cs typeface="Gill San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70900F4-D6E7-D04F-B29D-D486FDB883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6605" y="1325821"/>
                <a:ext cx="5165196" cy="646331"/>
              </a:xfrm>
              <a:prstGeom prst="rect">
                <a:avLst/>
              </a:prstGeom>
              <a:blipFill>
                <a:blip r:embed="rId3"/>
                <a:stretch>
                  <a:fillRect l="-980" t="-1923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C54529FB-00A5-BC49-B8D3-CD4F7B12E497}"/>
                  </a:ext>
                </a:extLst>
              </p:cNvPr>
              <p:cNvSpPr/>
              <p:nvPr/>
            </p:nvSpPr>
            <p:spPr>
              <a:xfrm>
                <a:off x="3186605" y="2020919"/>
                <a:ext cx="5077159" cy="3916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US" dirty="0"/>
                  <a:t> gives normalized genotype for sample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 at SNP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C54529FB-00A5-BC49-B8D3-CD4F7B12E4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6605" y="2020919"/>
                <a:ext cx="5077159" cy="391646"/>
              </a:xfrm>
              <a:prstGeom prst="rect">
                <a:avLst/>
              </a:prstGeom>
              <a:blipFill>
                <a:blip r:embed="rId4"/>
                <a:stretch>
                  <a:fillRect t="-6250" b="-156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2EF89429-18E2-F941-8410-8355E28DD6E8}"/>
              </a:ext>
            </a:extLst>
          </p:cNvPr>
          <p:cNvSpPr txBox="1"/>
          <p:nvPr/>
        </p:nvSpPr>
        <p:spPr>
          <a:xfrm>
            <a:off x="3186605" y="3668547"/>
            <a:ext cx="5165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GRM gives pairwise SNP-similarity: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29A30255-93D5-A64C-80C6-A7FC33FF97CE}"/>
                  </a:ext>
                </a:extLst>
              </p:cNvPr>
              <p:cNvSpPr/>
              <p:nvPr/>
            </p:nvSpPr>
            <p:spPr>
              <a:xfrm>
                <a:off x="2942829" y="4106755"/>
                <a:ext cx="5320935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29A30255-93D5-A64C-80C6-A7FC33FF97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2829" y="4106755"/>
                <a:ext cx="5320935" cy="584775"/>
              </a:xfrm>
              <a:prstGeom prst="rect">
                <a:avLst/>
              </a:prstGeom>
              <a:blipFill>
                <a:blip r:embed="rId5"/>
                <a:stretch>
                  <a:fillRect b="-191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B62905D-F0FB-6E42-8A18-59CEB7270868}"/>
                  </a:ext>
                </a:extLst>
              </p:cNvPr>
              <p:cNvSpPr txBox="1"/>
              <p:nvPr/>
            </p:nvSpPr>
            <p:spPr>
              <a:xfrm>
                <a:off x="3186605" y="5022253"/>
                <a:ext cx="516519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Gill Sans"/>
                    <a:cs typeface="Gill Sans"/>
                  </a:rPr>
                  <a:t>Interpretation: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𝑎𝑏</m:t>
                        </m:r>
                      </m:sub>
                    </m:sSub>
                  </m:oMath>
                </a14:m>
                <a:r>
                  <a:rPr lang="en-US" dirty="0">
                    <a:latin typeface="Gill Sans"/>
                    <a:cs typeface="Gill Sans"/>
                  </a:rPr>
                  <a:t> gives the relatedness (~correlation of genotypes, adjusting for allele frequencies) between individual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dirty="0">
                    <a:latin typeface="Gill Sans"/>
                    <a:cs typeface="Gill Sans"/>
                  </a:rPr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dirty="0">
                    <a:latin typeface="Gill Sans"/>
                    <a:cs typeface="Gill Sans"/>
                  </a:rPr>
                  <a:t>. 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B62905D-F0FB-6E42-8A18-59CEB72708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6605" y="5022253"/>
                <a:ext cx="5165196" cy="923330"/>
              </a:xfrm>
              <a:prstGeom prst="rect">
                <a:avLst/>
              </a:prstGeom>
              <a:blipFill>
                <a:blip r:embed="rId6"/>
                <a:stretch>
                  <a:fillRect l="-980" t="-1351" b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22222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6" grpId="0"/>
      <p:bldP spid="1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1D51DC1-9985-F84F-A3B5-0A032E224706}"/>
              </a:ext>
            </a:extLst>
          </p:cNvPr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"/>
                <a:cs typeface="Gill Sans"/>
              </a:rPr>
              <a:t>LMM intuition – random effects add structure to error</a:t>
            </a:r>
            <a:endParaRPr lang="en-US" sz="2400" b="1" i="0" dirty="0">
              <a:latin typeface="Gill Sans"/>
              <a:cs typeface="Gill San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82844BD-BD43-D24B-B197-C44E681BDD5E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42C22E64-3C95-4B45-93B9-2FAE44697055}"/>
              </a:ext>
            </a:extLst>
          </p:cNvPr>
          <p:cNvSpPr txBox="1"/>
          <p:nvPr/>
        </p:nvSpPr>
        <p:spPr>
          <a:xfrm>
            <a:off x="3931971" y="1431519"/>
            <a:ext cx="35510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Gill Sans MT" panose="020B0502020104020203" pitchFamily="34" charset="77"/>
              </a:rPr>
              <a:t>Fixed effects only</a:t>
            </a: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Errors are random and independent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E8E71DE-CB4A-4442-A43B-665D4BE965EC}"/>
                  </a:ext>
                </a:extLst>
              </p:cNvPr>
              <p:cNvSpPr txBox="1"/>
              <p:nvPr/>
            </p:nvSpPr>
            <p:spPr>
              <a:xfrm>
                <a:off x="-397331" y="1322631"/>
                <a:ext cx="4497859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E8E71DE-CB4A-4442-A43B-665D4BE965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97331" y="1322631"/>
                <a:ext cx="4497859" cy="553998"/>
              </a:xfrm>
              <a:prstGeom prst="rect">
                <a:avLst/>
              </a:prstGeom>
              <a:blipFill>
                <a:blip r:embed="rId2"/>
                <a:stretch>
                  <a:fillRect t="-6667" b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3AE207A6-97F3-F24F-A4C7-450C418637ED}"/>
              </a:ext>
            </a:extLst>
          </p:cNvPr>
          <p:cNvSpPr/>
          <p:nvPr/>
        </p:nvSpPr>
        <p:spPr>
          <a:xfrm>
            <a:off x="3270422" y="1165237"/>
            <a:ext cx="321275" cy="8390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C9971AA-2226-284A-A35D-57E6F0153704}"/>
                  </a:ext>
                </a:extLst>
              </p:cNvPr>
              <p:cNvSpPr/>
              <p:nvPr/>
            </p:nvSpPr>
            <p:spPr>
              <a:xfrm>
                <a:off x="3075365" y="2296344"/>
                <a:ext cx="270510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𝑀𝑉𝑁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Sup>
                        <m:sSub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𝑰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C9971AA-2226-284A-A35D-57E6F01537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5365" y="2296344"/>
                <a:ext cx="2705100" cy="523220"/>
              </a:xfrm>
              <a:prstGeom prst="rect">
                <a:avLst/>
              </a:prstGeom>
              <a:blipFill>
                <a:blip r:embed="rId3"/>
                <a:stretch>
                  <a:fillRect r="-467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9" name="Group 78">
            <a:extLst>
              <a:ext uri="{FF2B5EF4-FFF2-40B4-BE49-F238E27FC236}">
                <a16:creationId xmlns:a16="http://schemas.microsoft.com/office/drawing/2014/main" id="{7D2A1F77-B512-B443-8B4A-058EACDB2058}"/>
              </a:ext>
            </a:extLst>
          </p:cNvPr>
          <p:cNvGrpSpPr/>
          <p:nvPr/>
        </p:nvGrpSpPr>
        <p:grpSpPr>
          <a:xfrm>
            <a:off x="1408670" y="2982359"/>
            <a:ext cx="6336777" cy="3311686"/>
            <a:chOff x="2704409" y="3708425"/>
            <a:chExt cx="4946060" cy="2584878"/>
          </a:xfrm>
        </p:grpSpPr>
        <p:sp>
          <p:nvSpPr>
            <p:cNvPr id="20" name="Left Bracket 19">
              <a:extLst>
                <a:ext uri="{FF2B5EF4-FFF2-40B4-BE49-F238E27FC236}">
                  <a16:creationId xmlns:a16="http://schemas.microsoft.com/office/drawing/2014/main" id="{D294C3BE-B20A-0C47-B900-58998E579A23}"/>
                </a:ext>
              </a:extLst>
            </p:cNvPr>
            <p:cNvSpPr/>
            <p:nvPr/>
          </p:nvSpPr>
          <p:spPr>
            <a:xfrm>
              <a:off x="3656872" y="3757853"/>
              <a:ext cx="125629" cy="1637000"/>
            </a:xfrm>
            <a:prstGeom prst="leftBracke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1" name="Left Bracket 20">
              <a:extLst>
                <a:ext uri="{FF2B5EF4-FFF2-40B4-BE49-F238E27FC236}">
                  <a16:creationId xmlns:a16="http://schemas.microsoft.com/office/drawing/2014/main" id="{EAF5751F-BD4E-4A4C-8A79-AD743F615DF6}"/>
                </a:ext>
              </a:extLst>
            </p:cNvPr>
            <p:cNvSpPr/>
            <p:nvPr/>
          </p:nvSpPr>
          <p:spPr>
            <a:xfrm flipH="1">
              <a:off x="5261218" y="3757853"/>
              <a:ext cx="125629" cy="1637000"/>
            </a:xfrm>
            <a:prstGeom prst="leftBracke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0E00395-FC56-D244-AB6B-9C457291F512}"/>
                </a:ext>
              </a:extLst>
            </p:cNvPr>
            <p:cNvSpPr txBox="1"/>
            <p:nvPr/>
          </p:nvSpPr>
          <p:spPr>
            <a:xfrm>
              <a:off x="5418198" y="4306905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Gill Sans"/>
                  <a:cs typeface="Gill Sans"/>
                </a:rPr>
                <a:t>n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253E494-49A9-F44C-810D-37D3E19994DD}"/>
                </a:ext>
              </a:extLst>
            </p:cNvPr>
            <p:cNvSpPr txBox="1"/>
            <p:nvPr/>
          </p:nvSpPr>
          <p:spPr>
            <a:xfrm>
              <a:off x="4383959" y="5344084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Gill Sans"/>
                  <a:cs typeface="Gill Sans"/>
                </a:rPr>
                <a:t>n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C2045EBA-88CE-5847-A695-1BBF3E1EA9A1}"/>
                    </a:ext>
                  </a:extLst>
                </p:cNvPr>
                <p:cNvSpPr/>
                <p:nvPr/>
              </p:nvSpPr>
              <p:spPr>
                <a:xfrm>
                  <a:off x="3607444" y="3708425"/>
                  <a:ext cx="49308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C2045EBA-88CE-5847-A695-1BBF3E1EA9A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07444" y="3708425"/>
                  <a:ext cx="493084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97C3A17D-5E59-0F4F-8514-991E9ED98E97}"/>
                    </a:ext>
                  </a:extLst>
                </p:cNvPr>
                <p:cNvSpPr/>
                <p:nvPr/>
              </p:nvSpPr>
              <p:spPr>
                <a:xfrm>
                  <a:off x="3882920" y="3999256"/>
                  <a:ext cx="422231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  <m:sup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97C3A17D-5E59-0F4F-8514-991E9ED98E9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82920" y="3999256"/>
                  <a:ext cx="422231" cy="307777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FEABC442-0DFA-094D-ABEA-492B3DF1A758}"/>
                    </a:ext>
                  </a:extLst>
                </p:cNvPr>
                <p:cNvSpPr/>
                <p:nvPr/>
              </p:nvSpPr>
              <p:spPr>
                <a:xfrm>
                  <a:off x="4129269" y="4273392"/>
                  <a:ext cx="422231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  <m:sup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FEABC442-0DFA-094D-ABEA-492B3DF1A75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29269" y="4273392"/>
                  <a:ext cx="422231" cy="307777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15400ED2-CD0C-0D49-BF24-BB293A693F0C}"/>
                    </a:ext>
                  </a:extLst>
                </p:cNvPr>
                <p:cNvSpPr/>
                <p:nvPr/>
              </p:nvSpPr>
              <p:spPr>
                <a:xfrm>
                  <a:off x="4414593" y="4564724"/>
                  <a:ext cx="422231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  <m:sup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15400ED2-CD0C-0D49-BF24-BB293A693F0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14593" y="4564724"/>
                  <a:ext cx="422231" cy="307777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27DAB4C6-12BA-1748-8A38-65BFE28644AB}"/>
                    </a:ext>
                  </a:extLst>
                </p:cNvPr>
                <p:cNvSpPr/>
                <p:nvPr/>
              </p:nvSpPr>
              <p:spPr>
                <a:xfrm>
                  <a:off x="4901513" y="5087076"/>
                  <a:ext cx="422231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  <m:sup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27DAB4C6-12BA-1748-8A38-65BFE28644A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01513" y="5087076"/>
                  <a:ext cx="422231" cy="307777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C85271AF-6B2B-D149-B3B7-5DBDF4F47FEB}"/>
                    </a:ext>
                  </a:extLst>
                </p:cNvPr>
                <p:cNvSpPr/>
                <p:nvPr/>
              </p:nvSpPr>
              <p:spPr>
                <a:xfrm>
                  <a:off x="3691922" y="3999256"/>
                  <a:ext cx="324128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C85271AF-6B2B-D149-B3B7-5DBDF4F47FE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91922" y="3999256"/>
                  <a:ext cx="324128" cy="307777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B083B2AF-A475-EE44-B6B0-7490B0AAF8C0}"/>
                    </a:ext>
                  </a:extLst>
                </p:cNvPr>
                <p:cNvSpPr/>
                <p:nvPr/>
              </p:nvSpPr>
              <p:spPr>
                <a:xfrm>
                  <a:off x="3691922" y="4273392"/>
                  <a:ext cx="324128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B083B2AF-A475-EE44-B6B0-7490B0AAF8C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91922" y="4273392"/>
                  <a:ext cx="324128" cy="307777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C9DDF390-5CFE-E140-8511-3B246F81B326}"/>
                    </a:ext>
                  </a:extLst>
                </p:cNvPr>
                <p:cNvSpPr/>
                <p:nvPr/>
              </p:nvSpPr>
              <p:spPr>
                <a:xfrm>
                  <a:off x="3691922" y="4576840"/>
                  <a:ext cx="324128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C9DDF390-5CFE-E140-8511-3B246F81B32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91922" y="4576840"/>
                  <a:ext cx="324128" cy="307777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1E6136E8-14AA-8541-A368-F81858650A77}"/>
                    </a:ext>
                  </a:extLst>
                </p:cNvPr>
                <p:cNvSpPr/>
                <p:nvPr/>
              </p:nvSpPr>
              <p:spPr>
                <a:xfrm>
                  <a:off x="3691922" y="5087076"/>
                  <a:ext cx="324128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1E6136E8-14AA-8541-A368-F81858650A7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91922" y="5087076"/>
                  <a:ext cx="324128" cy="307777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507CD327-443C-8945-83D0-45A1E94E5BF5}"/>
                    </a:ext>
                  </a:extLst>
                </p:cNvPr>
                <p:cNvSpPr/>
                <p:nvPr/>
              </p:nvSpPr>
              <p:spPr>
                <a:xfrm>
                  <a:off x="3931971" y="5087076"/>
                  <a:ext cx="324128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507CD327-443C-8945-83D0-45A1E94E5BF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31971" y="5087076"/>
                  <a:ext cx="324128" cy="307777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E828DB4B-5F78-E848-B7C6-71AD3A3FB2D1}"/>
                    </a:ext>
                  </a:extLst>
                </p:cNvPr>
                <p:cNvSpPr/>
                <p:nvPr/>
              </p:nvSpPr>
              <p:spPr>
                <a:xfrm>
                  <a:off x="4178320" y="5087076"/>
                  <a:ext cx="324128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E828DB4B-5F78-E848-B7C6-71AD3A3FB2D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78320" y="5087076"/>
                  <a:ext cx="324128" cy="307777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999A593C-8AE3-2245-AB82-BDCF8D73158F}"/>
                    </a:ext>
                  </a:extLst>
                </p:cNvPr>
                <p:cNvSpPr/>
                <p:nvPr/>
              </p:nvSpPr>
              <p:spPr>
                <a:xfrm>
                  <a:off x="4435353" y="5087076"/>
                  <a:ext cx="324128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999A593C-8AE3-2245-AB82-BDCF8D73158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35353" y="5087076"/>
                  <a:ext cx="324128" cy="307777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CAFBFC92-BFAE-5C46-811B-22736B8893E6}"/>
                    </a:ext>
                  </a:extLst>
                </p:cNvPr>
                <p:cNvSpPr/>
                <p:nvPr/>
              </p:nvSpPr>
              <p:spPr>
                <a:xfrm>
                  <a:off x="4662832" y="5087076"/>
                  <a:ext cx="324128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CAFBFC92-BFAE-5C46-811B-22736B8893E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62832" y="5087076"/>
                  <a:ext cx="324128" cy="307777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6F58D338-C97C-7149-8FDF-2F6A933207E3}"/>
                    </a:ext>
                  </a:extLst>
                </p:cNvPr>
                <p:cNvSpPr/>
                <p:nvPr/>
              </p:nvSpPr>
              <p:spPr>
                <a:xfrm>
                  <a:off x="3931971" y="3739203"/>
                  <a:ext cx="324128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6F58D338-C97C-7149-8FDF-2F6A933207E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31971" y="3739203"/>
                  <a:ext cx="324128" cy="307777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0D7792D7-19A5-0E47-837F-D3B9A44C0430}"/>
                    </a:ext>
                  </a:extLst>
                </p:cNvPr>
                <p:cNvSpPr/>
                <p:nvPr/>
              </p:nvSpPr>
              <p:spPr>
                <a:xfrm>
                  <a:off x="4178320" y="3739203"/>
                  <a:ext cx="324128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0D7792D7-19A5-0E47-837F-D3B9A44C043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78320" y="3739203"/>
                  <a:ext cx="324128" cy="307777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3FB4C126-E7D3-F143-BEED-D6986F6C9D48}"/>
                    </a:ext>
                  </a:extLst>
                </p:cNvPr>
                <p:cNvSpPr/>
                <p:nvPr/>
              </p:nvSpPr>
              <p:spPr>
                <a:xfrm>
                  <a:off x="4435353" y="3739203"/>
                  <a:ext cx="324128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3FB4C126-E7D3-F143-BEED-D6986F6C9D4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35353" y="3739203"/>
                  <a:ext cx="324128" cy="307777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5FEDED97-7ED4-9943-AAC1-7B485FB802F9}"/>
                    </a:ext>
                  </a:extLst>
                </p:cNvPr>
                <p:cNvSpPr/>
                <p:nvPr/>
              </p:nvSpPr>
              <p:spPr>
                <a:xfrm>
                  <a:off x="4662832" y="3739203"/>
                  <a:ext cx="324128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5FEDED97-7ED4-9943-AAC1-7B485FB802F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62832" y="3739203"/>
                  <a:ext cx="324128" cy="307777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895A414C-EACE-1441-BE9B-7E9417ED8653}"/>
                    </a:ext>
                  </a:extLst>
                </p:cNvPr>
                <p:cNvSpPr/>
                <p:nvPr/>
              </p:nvSpPr>
              <p:spPr>
                <a:xfrm>
                  <a:off x="4950564" y="3739203"/>
                  <a:ext cx="324128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895A414C-EACE-1441-BE9B-7E9417ED865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50564" y="3739203"/>
                  <a:ext cx="324128" cy="307777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5A47A6FD-2930-9543-83DE-D7A95D1F2F90}"/>
                    </a:ext>
                  </a:extLst>
                </p:cNvPr>
                <p:cNvSpPr/>
                <p:nvPr/>
              </p:nvSpPr>
              <p:spPr>
                <a:xfrm>
                  <a:off x="4178320" y="3999256"/>
                  <a:ext cx="324128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5A47A6FD-2930-9543-83DE-D7A95D1F2F9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78320" y="3999256"/>
                  <a:ext cx="324128" cy="307777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78637EE2-4AB9-A548-899C-DC01CF841EE1}"/>
                    </a:ext>
                  </a:extLst>
                </p:cNvPr>
                <p:cNvSpPr/>
                <p:nvPr/>
              </p:nvSpPr>
              <p:spPr>
                <a:xfrm>
                  <a:off x="4435353" y="3999256"/>
                  <a:ext cx="324128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78637EE2-4AB9-A548-899C-DC01CF841EE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35353" y="3999256"/>
                  <a:ext cx="324128" cy="307777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1318117E-A7C7-EC4E-80BC-10C19371E7A4}"/>
                    </a:ext>
                  </a:extLst>
                </p:cNvPr>
                <p:cNvSpPr/>
                <p:nvPr/>
              </p:nvSpPr>
              <p:spPr>
                <a:xfrm>
                  <a:off x="4662832" y="3999256"/>
                  <a:ext cx="324128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1318117E-A7C7-EC4E-80BC-10C19371E7A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62832" y="3999256"/>
                  <a:ext cx="324128" cy="307777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DC47E7DB-60EA-D54C-84BB-F5A8247D83D4}"/>
                    </a:ext>
                  </a:extLst>
                </p:cNvPr>
                <p:cNvSpPr/>
                <p:nvPr/>
              </p:nvSpPr>
              <p:spPr>
                <a:xfrm>
                  <a:off x="4950564" y="3999256"/>
                  <a:ext cx="324128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DC47E7DB-60EA-D54C-84BB-F5A8247D83D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50564" y="3999256"/>
                  <a:ext cx="324128" cy="307777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A1461F27-B96A-7143-83CE-1AA6C1C2E0DA}"/>
                    </a:ext>
                  </a:extLst>
                </p:cNvPr>
                <p:cNvSpPr/>
                <p:nvPr/>
              </p:nvSpPr>
              <p:spPr>
                <a:xfrm>
                  <a:off x="4435353" y="4273392"/>
                  <a:ext cx="324128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A1461F27-B96A-7143-83CE-1AA6C1C2E0D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35353" y="4273392"/>
                  <a:ext cx="324128" cy="307777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E82E494A-FAC0-7040-92C8-81B80CBD8D7A}"/>
                    </a:ext>
                  </a:extLst>
                </p:cNvPr>
                <p:cNvSpPr/>
                <p:nvPr/>
              </p:nvSpPr>
              <p:spPr>
                <a:xfrm>
                  <a:off x="4662832" y="4273392"/>
                  <a:ext cx="324128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E82E494A-FAC0-7040-92C8-81B80CBD8D7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62832" y="4273392"/>
                  <a:ext cx="324128" cy="307777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F642C5C9-A98F-9448-B732-53EEB555B79A}"/>
                    </a:ext>
                  </a:extLst>
                </p:cNvPr>
                <p:cNvSpPr/>
                <p:nvPr/>
              </p:nvSpPr>
              <p:spPr>
                <a:xfrm>
                  <a:off x="4950564" y="4273392"/>
                  <a:ext cx="324128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F642C5C9-A98F-9448-B732-53EEB555B79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50564" y="4273392"/>
                  <a:ext cx="324128" cy="307777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9447B9EB-0114-B445-ACE1-D5F94BB0BBDB}"/>
                    </a:ext>
                  </a:extLst>
                </p:cNvPr>
                <p:cNvSpPr/>
                <p:nvPr/>
              </p:nvSpPr>
              <p:spPr>
                <a:xfrm>
                  <a:off x="4662832" y="4585752"/>
                  <a:ext cx="324128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9447B9EB-0114-B445-ACE1-D5F94BB0BBD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62832" y="4585752"/>
                  <a:ext cx="324128" cy="307777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D8AACADF-DA66-BE46-8104-DCCB46EC501F}"/>
                    </a:ext>
                  </a:extLst>
                </p:cNvPr>
                <p:cNvSpPr/>
                <p:nvPr/>
              </p:nvSpPr>
              <p:spPr>
                <a:xfrm>
                  <a:off x="4950564" y="4597420"/>
                  <a:ext cx="324128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D8AACADF-DA66-BE46-8104-DCCB46EC501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50564" y="4597420"/>
                  <a:ext cx="324128" cy="307777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80E38B91-8279-9A4B-9D7A-EC6EA21062C1}"/>
                    </a:ext>
                  </a:extLst>
                </p:cNvPr>
                <p:cNvSpPr/>
                <p:nvPr/>
              </p:nvSpPr>
              <p:spPr>
                <a:xfrm>
                  <a:off x="3911133" y="4581275"/>
                  <a:ext cx="365805" cy="30777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80E38B91-8279-9A4B-9D7A-EC6EA21062C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11133" y="4581275"/>
                  <a:ext cx="365805" cy="307777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A8B951DD-F3F5-7641-BE8F-48DD1AFCAC85}"/>
                    </a:ext>
                  </a:extLst>
                </p:cNvPr>
                <p:cNvSpPr/>
                <p:nvPr/>
              </p:nvSpPr>
              <p:spPr>
                <a:xfrm>
                  <a:off x="4157482" y="4581275"/>
                  <a:ext cx="365805" cy="30777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A8B951DD-F3F5-7641-BE8F-48DD1AFCAC8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57482" y="4581275"/>
                  <a:ext cx="365805" cy="307777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59E25C31-5DC2-994B-B86F-0DF53AA2CD7A}"/>
                    </a:ext>
                  </a:extLst>
                </p:cNvPr>
                <p:cNvSpPr/>
                <p:nvPr/>
              </p:nvSpPr>
              <p:spPr>
                <a:xfrm>
                  <a:off x="3931971" y="4273392"/>
                  <a:ext cx="324128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59E25C31-5DC2-994B-B86F-0DF53AA2CD7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31971" y="4273392"/>
                  <a:ext cx="324128" cy="307777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D2B7F5B0-1E70-A143-BD36-167892FF20D8}"/>
                    </a:ext>
                  </a:extLst>
                </p:cNvPr>
                <p:cNvSpPr/>
                <p:nvPr/>
              </p:nvSpPr>
              <p:spPr>
                <a:xfrm>
                  <a:off x="4951741" y="4842760"/>
                  <a:ext cx="324128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D2B7F5B0-1E70-A143-BD36-167892FF20D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51741" y="4842760"/>
                  <a:ext cx="324128" cy="307777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E7542F9F-67E2-DD4A-8E33-1F5F7C362748}"/>
                    </a:ext>
                  </a:extLst>
                </p:cNvPr>
                <p:cNvSpPr/>
                <p:nvPr/>
              </p:nvSpPr>
              <p:spPr>
                <a:xfrm>
                  <a:off x="3684484" y="4842760"/>
                  <a:ext cx="324128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E7542F9F-67E2-DD4A-8E33-1F5F7C36274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84484" y="4842760"/>
                  <a:ext cx="324128" cy="307777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AA9CFC61-1ADC-2A4F-BF1C-346900EFF426}"/>
                    </a:ext>
                  </a:extLst>
                </p:cNvPr>
                <p:cNvSpPr/>
                <p:nvPr/>
              </p:nvSpPr>
              <p:spPr>
                <a:xfrm>
                  <a:off x="3924533" y="4842760"/>
                  <a:ext cx="324128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AA9CFC61-1ADC-2A4F-BF1C-346900EFF42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24533" y="4842760"/>
                  <a:ext cx="324128" cy="307777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EBE50E98-19EE-E847-BF8C-ACAF026DD5D5}"/>
                    </a:ext>
                  </a:extLst>
                </p:cNvPr>
                <p:cNvSpPr/>
                <p:nvPr/>
              </p:nvSpPr>
              <p:spPr>
                <a:xfrm>
                  <a:off x="4170882" y="4842760"/>
                  <a:ext cx="324128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EBE50E98-19EE-E847-BF8C-ACAF026DD5D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70882" y="4842760"/>
                  <a:ext cx="324128" cy="307777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095C86B9-628D-0043-8DA1-E95DB2F412B1}"/>
                    </a:ext>
                  </a:extLst>
                </p:cNvPr>
                <p:cNvSpPr/>
                <p:nvPr/>
              </p:nvSpPr>
              <p:spPr>
                <a:xfrm>
                  <a:off x="4427915" y="4842760"/>
                  <a:ext cx="324128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095C86B9-628D-0043-8DA1-E95DB2F412B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27915" y="4842760"/>
                  <a:ext cx="324128" cy="307777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2678DCE0-76B8-914A-A4B2-A9F6E3CFDBB0}"/>
                    </a:ext>
                  </a:extLst>
                </p:cNvPr>
                <p:cNvSpPr/>
                <p:nvPr/>
              </p:nvSpPr>
              <p:spPr>
                <a:xfrm>
                  <a:off x="4655394" y="4842760"/>
                  <a:ext cx="422231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  <m: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2678DCE0-76B8-914A-A4B2-A9F6E3CFDBB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55394" y="4842760"/>
                  <a:ext cx="422231" cy="307777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990F4E10-23F1-6D4D-993D-AC1D99AD7A26}"/>
                </a:ext>
              </a:extLst>
            </p:cNvPr>
            <p:cNvSpPr/>
            <p:nvPr/>
          </p:nvSpPr>
          <p:spPr>
            <a:xfrm>
              <a:off x="2704409" y="6029051"/>
              <a:ext cx="3471818" cy="2642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>
                  <a:latin typeface="Gill Sans MT" panose="020B0502020104020203" pitchFamily="34" charset="77"/>
                </a:rPr>
                <a:t>Errors for two different samples are not correlated</a:t>
              </a:r>
              <a:endParaRPr lang="en-US" sz="1600" dirty="0"/>
            </a:p>
          </p:txBody>
        </p: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AECEB8DE-E18C-CD49-B954-8E7787B8C174}"/>
                </a:ext>
              </a:extLst>
            </p:cNvPr>
            <p:cNvCxnSpPr>
              <a:endCxn id="34" idx="2"/>
            </p:cNvCxnSpPr>
            <p:nvPr/>
          </p:nvCxnSpPr>
          <p:spPr>
            <a:xfrm flipV="1">
              <a:off x="3691922" y="5394853"/>
              <a:ext cx="402113" cy="63419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C5067DAD-C2FC-A443-9CDB-8940BE51209E}"/>
                    </a:ext>
                  </a:extLst>
                </p:cNvPr>
                <p:cNvSpPr/>
                <p:nvPr/>
              </p:nvSpPr>
              <p:spPr>
                <a:xfrm>
                  <a:off x="4278196" y="5740428"/>
                  <a:ext cx="3372273" cy="2642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600" dirty="0">
                      <a:latin typeface="Gill Sans MT" panose="020B0502020104020203" pitchFamily="34" charset="77"/>
                    </a:rPr>
                    <a:t>Errors for a sample have mean 0 and variance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a14:m>
                  <a:r>
                    <a:rPr lang="en-US" sz="1600" dirty="0">
                      <a:latin typeface="Gill Sans MT" panose="020B0502020104020203" pitchFamily="34" charset="77"/>
                    </a:rPr>
                    <a:t> </a:t>
                  </a:r>
                  <a:endParaRPr lang="en-US" sz="1600" dirty="0"/>
                </a:p>
              </p:txBody>
            </p:sp>
          </mc:Choice>
          <mc:Fallback xmlns=""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C5067DAD-C2FC-A443-9CDB-8940BE51209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78196" y="5740428"/>
                  <a:ext cx="3372273" cy="264252"/>
                </a:xfrm>
                <a:prstGeom prst="rect">
                  <a:avLst/>
                </a:prstGeom>
                <a:blipFill>
                  <a:blip r:embed="rId23"/>
                  <a:stretch>
                    <a:fillRect l="-587" t="-3704" b="-222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729D18F6-D57D-2A41-A6A6-C00E73D681E6}"/>
                </a:ext>
              </a:extLst>
            </p:cNvPr>
            <p:cNvCxnSpPr>
              <a:cxnSpLocks/>
              <a:endCxn id="29" idx="2"/>
            </p:cNvCxnSpPr>
            <p:nvPr/>
          </p:nvCxnSpPr>
          <p:spPr>
            <a:xfrm flipV="1">
              <a:off x="4949770" y="5394853"/>
              <a:ext cx="162859" cy="32440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62141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1D51DC1-9985-F84F-A3B5-0A032E224706}"/>
              </a:ext>
            </a:extLst>
          </p:cNvPr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"/>
                <a:cs typeface="Gill Sans"/>
              </a:rPr>
              <a:t>LMM intuition – random effects add structure to error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82844BD-BD43-D24B-B197-C44E681BDD5E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42C22E64-3C95-4B45-93B9-2FAE44697055}"/>
              </a:ext>
            </a:extLst>
          </p:cNvPr>
          <p:cNvSpPr txBox="1"/>
          <p:nvPr/>
        </p:nvSpPr>
        <p:spPr>
          <a:xfrm>
            <a:off x="5047208" y="1273555"/>
            <a:ext cx="36746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ill Sans MT" panose="020B0502020104020203" pitchFamily="34" charset="77"/>
              </a:rPr>
              <a:t>Random effects adds structure to our error term</a:t>
            </a: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Errors for related samples are correlated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E8E71DE-CB4A-4442-A43B-665D4BE965EC}"/>
                  </a:ext>
                </a:extLst>
              </p:cNvPr>
              <p:cNvSpPr txBox="1"/>
              <p:nvPr/>
            </p:nvSpPr>
            <p:spPr>
              <a:xfrm>
                <a:off x="-1" y="1352080"/>
                <a:ext cx="4497859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E8E71DE-CB4A-4442-A43B-665D4BE965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1352080"/>
                <a:ext cx="4497859" cy="553998"/>
              </a:xfrm>
              <a:prstGeom prst="rect">
                <a:avLst/>
              </a:prstGeom>
              <a:blipFill>
                <a:blip r:embed="rId2"/>
                <a:stretch>
                  <a:fillRect l="-282" t="-4444" b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3AE207A6-97F3-F24F-A4C7-450C418637ED}"/>
              </a:ext>
            </a:extLst>
          </p:cNvPr>
          <p:cNvSpPr/>
          <p:nvPr/>
        </p:nvSpPr>
        <p:spPr>
          <a:xfrm>
            <a:off x="3143388" y="1184427"/>
            <a:ext cx="1291965" cy="8390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C9971AA-2226-284A-A35D-57E6F0153704}"/>
                  </a:ext>
                </a:extLst>
              </p:cNvPr>
              <p:cNvSpPr/>
              <p:nvPr/>
            </p:nvSpPr>
            <p:spPr>
              <a:xfrm>
                <a:off x="1286867" y="2260829"/>
                <a:ext cx="2941959" cy="40818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𝑀𝑉𝑁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𝑰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𝒈</m:t>
                          </m:r>
                        </m:sub>
                        <m:sup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bSup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𝑲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C9971AA-2226-284A-A35D-57E6F01537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6867" y="2260829"/>
                <a:ext cx="2941959" cy="408189"/>
              </a:xfrm>
              <a:prstGeom prst="rect">
                <a:avLst/>
              </a:prstGeom>
              <a:blipFill>
                <a:blip r:embed="rId3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Left Bracket 19">
            <a:extLst>
              <a:ext uri="{FF2B5EF4-FFF2-40B4-BE49-F238E27FC236}">
                <a16:creationId xmlns:a16="http://schemas.microsoft.com/office/drawing/2014/main" id="{D294C3BE-B20A-0C47-B900-58998E579A23}"/>
              </a:ext>
            </a:extLst>
          </p:cNvPr>
          <p:cNvSpPr/>
          <p:nvPr/>
        </p:nvSpPr>
        <p:spPr>
          <a:xfrm>
            <a:off x="2942960" y="3792910"/>
            <a:ext cx="125629" cy="1637000"/>
          </a:xfrm>
          <a:prstGeom prst="leftBracke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1" name="Left Bracket 20">
            <a:extLst>
              <a:ext uri="{FF2B5EF4-FFF2-40B4-BE49-F238E27FC236}">
                <a16:creationId xmlns:a16="http://schemas.microsoft.com/office/drawing/2014/main" id="{EAF5751F-BD4E-4A4C-8A79-AD743F615DF6}"/>
              </a:ext>
            </a:extLst>
          </p:cNvPr>
          <p:cNvSpPr/>
          <p:nvPr/>
        </p:nvSpPr>
        <p:spPr>
          <a:xfrm flipH="1">
            <a:off x="4547306" y="3792910"/>
            <a:ext cx="125629" cy="1637000"/>
          </a:xfrm>
          <a:prstGeom prst="leftBracke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C2045EBA-88CE-5847-A695-1BBF3E1EA9A1}"/>
                  </a:ext>
                </a:extLst>
              </p:cNvPr>
              <p:cNvSpPr/>
              <p:nvPr/>
            </p:nvSpPr>
            <p:spPr>
              <a:xfrm>
                <a:off x="2893532" y="3743482"/>
                <a:ext cx="36580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C2045EBA-88CE-5847-A695-1BBF3E1EA9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3532" y="3743482"/>
                <a:ext cx="365805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97C3A17D-5E59-0F4F-8514-991E9ED98E97}"/>
                  </a:ext>
                </a:extLst>
              </p:cNvPr>
              <p:cNvSpPr/>
              <p:nvPr/>
            </p:nvSpPr>
            <p:spPr>
              <a:xfrm>
                <a:off x="3169008" y="4034313"/>
                <a:ext cx="324128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97C3A17D-5E59-0F4F-8514-991E9ED98E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9008" y="4034313"/>
                <a:ext cx="324128" cy="30777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FEABC442-0DFA-094D-ABEA-492B3DF1A758}"/>
                  </a:ext>
                </a:extLst>
              </p:cNvPr>
              <p:cNvSpPr/>
              <p:nvPr/>
            </p:nvSpPr>
            <p:spPr>
              <a:xfrm>
                <a:off x="3415357" y="4308449"/>
                <a:ext cx="324128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FEABC442-0DFA-094D-ABEA-492B3DF1A7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5357" y="4308449"/>
                <a:ext cx="324128" cy="30777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5400ED2-CD0C-0D49-BF24-BB293A693F0C}"/>
                  </a:ext>
                </a:extLst>
              </p:cNvPr>
              <p:cNvSpPr/>
              <p:nvPr/>
            </p:nvSpPr>
            <p:spPr>
              <a:xfrm>
                <a:off x="3700681" y="4599781"/>
                <a:ext cx="324128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5400ED2-CD0C-0D49-BF24-BB293A693F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0681" y="4599781"/>
                <a:ext cx="324128" cy="3077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27DAB4C6-12BA-1748-8A38-65BFE28644AB}"/>
                  </a:ext>
                </a:extLst>
              </p:cNvPr>
              <p:cNvSpPr/>
              <p:nvPr/>
            </p:nvSpPr>
            <p:spPr>
              <a:xfrm>
                <a:off x="4187601" y="5122133"/>
                <a:ext cx="324128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27DAB4C6-12BA-1748-8A38-65BFE28644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7601" y="5122133"/>
                <a:ext cx="324128" cy="3077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C85271AF-6B2B-D149-B3B7-5DBDF4F47FEB}"/>
                  </a:ext>
                </a:extLst>
              </p:cNvPr>
              <p:cNvSpPr/>
              <p:nvPr/>
            </p:nvSpPr>
            <p:spPr>
              <a:xfrm>
                <a:off x="2978010" y="4034313"/>
                <a:ext cx="324128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C85271AF-6B2B-D149-B3B7-5DBDF4F47F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8010" y="4034313"/>
                <a:ext cx="324128" cy="30777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B083B2AF-A475-EE44-B6B0-7490B0AAF8C0}"/>
                  </a:ext>
                </a:extLst>
              </p:cNvPr>
              <p:cNvSpPr/>
              <p:nvPr/>
            </p:nvSpPr>
            <p:spPr>
              <a:xfrm>
                <a:off x="2978010" y="4308449"/>
                <a:ext cx="324128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B083B2AF-A475-EE44-B6B0-7490B0AAF8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8010" y="4308449"/>
                <a:ext cx="324128" cy="30777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C9DDF390-5CFE-E140-8511-3B246F81B326}"/>
                  </a:ext>
                </a:extLst>
              </p:cNvPr>
              <p:cNvSpPr/>
              <p:nvPr/>
            </p:nvSpPr>
            <p:spPr>
              <a:xfrm>
                <a:off x="2978010" y="4611897"/>
                <a:ext cx="324128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C9DDF390-5CFE-E140-8511-3B246F81B3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8010" y="4611897"/>
                <a:ext cx="324128" cy="30777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1E6136E8-14AA-8541-A368-F81858650A77}"/>
                  </a:ext>
                </a:extLst>
              </p:cNvPr>
              <p:cNvSpPr/>
              <p:nvPr/>
            </p:nvSpPr>
            <p:spPr>
              <a:xfrm>
                <a:off x="2978010" y="5122133"/>
                <a:ext cx="324128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1E6136E8-14AA-8541-A368-F81858650A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8010" y="5122133"/>
                <a:ext cx="324128" cy="30777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507CD327-443C-8945-83D0-45A1E94E5BF5}"/>
                  </a:ext>
                </a:extLst>
              </p:cNvPr>
              <p:cNvSpPr/>
              <p:nvPr/>
            </p:nvSpPr>
            <p:spPr>
              <a:xfrm>
                <a:off x="3218059" y="5122133"/>
                <a:ext cx="324128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507CD327-443C-8945-83D0-45A1E94E5B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8059" y="5122133"/>
                <a:ext cx="324128" cy="30777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E828DB4B-5F78-E848-B7C6-71AD3A3FB2D1}"/>
                  </a:ext>
                </a:extLst>
              </p:cNvPr>
              <p:cNvSpPr/>
              <p:nvPr/>
            </p:nvSpPr>
            <p:spPr>
              <a:xfrm>
                <a:off x="3464408" y="5122133"/>
                <a:ext cx="324128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E828DB4B-5F78-E848-B7C6-71AD3A3FB2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4408" y="5122133"/>
                <a:ext cx="324128" cy="30777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999A593C-8AE3-2245-AB82-BDCF8D73158F}"/>
                  </a:ext>
                </a:extLst>
              </p:cNvPr>
              <p:cNvSpPr/>
              <p:nvPr/>
            </p:nvSpPr>
            <p:spPr>
              <a:xfrm>
                <a:off x="3721441" y="5122133"/>
                <a:ext cx="324128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999A593C-8AE3-2245-AB82-BDCF8D7315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1441" y="5122133"/>
                <a:ext cx="324128" cy="30777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CAFBFC92-BFAE-5C46-811B-22736B8893E6}"/>
                  </a:ext>
                </a:extLst>
              </p:cNvPr>
              <p:cNvSpPr/>
              <p:nvPr/>
            </p:nvSpPr>
            <p:spPr>
              <a:xfrm>
                <a:off x="3948920" y="5122133"/>
                <a:ext cx="324128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CAFBFC92-BFAE-5C46-811B-22736B8893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8920" y="5122133"/>
                <a:ext cx="324128" cy="30777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6F58D338-C97C-7149-8FDF-2F6A933207E3}"/>
                  </a:ext>
                </a:extLst>
              </p:cNvPr>
              <p:cNvSpPr/>
              <p:nvPr/>
            </p:nvSpPr>
            <p:spPr>
              <a:xfrm>
                <a:off x="3218059" y="3774260"/>
                <a:ext cx="324128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6F58D338-C97C-7149-8FDF-2F6A933207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8059" y="3774260"/>
                <a:ext cx="324128" cy="30777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0D7792D7-19A5-0E47-837F-D3B9A44C0430}"/>
                  </a:ext>
                </a:extLst>
              </p:cNvPr>
              <p:cNvSpPr/>
              <p:nvPr/>
            </p:nvSpPr>
            <p:spPr>
              <a:xfrm>
                <a:off x="3464408" y="3774260"/>
                <a:ext cx="324128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0D7792D7-19A5-0E47-837F-D3B9A44C04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4408" y="3774260"/>
                <a:ext cx="324128" cy="30777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3FB4C126-E7D3-F143-BEED-D6986F6C9D48}"/>
                  </a:ext>
                </a:extLst>
              </p:cNvPr>
              <p:cNvSpPr/>
              <p:nvPr/>
            </p:nvSpPr>
            <p:spPr>
              <a:xfrm>
                <a:off x="3721441" y="3774260"/>
                <a:ext cx="324128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3FB4C126-E7D3-F143-BEED-D6986F6C9D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1441" y="3774260"/>
                <a:ext cx="324128" cy="30777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5FEDED97-7ED4-9943-AAC1-7B485FB802F9}"/>
                  </a:ext>
                </a:extLst>
              </p:cNvPr>
              <p:cNvSpPr/>
              <p:nvPr/>
            </p:nvSpPr>
            <p:spPr>
              <a:xfrm>
                <a:off x="3948920" y="3774260"/>
                <a:ext cx="324128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5FEDED97-7ED4-9943-AAC1-7B485FB802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8920" y="3774260"/>
                <a:ext cx="324128" cy="30777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895A414C-EACE-1441-BE9B-7E9417ED8653}"/>
                  </a:ext>
                </a:extLst>
              </p:cNvPr>
              <p:cNvSpPr/>
              <p:nvPr/>
            </p:nvSpPr>
            <p:spPr>
              <a:xfrm>
                <a:off x="4236652" y="3774260"/>
                <a:ext cx="324128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895A414C-EACE-1441-BE9B-7E9417ED865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6652" y="3774260"/>
                <a:ext cx="324128" cy="30777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5A47A6FD-2930-9543-83DE-D7A95D1F2F90}"/>
                  </a:ext>
                </a:extLst>
              </p:cNvPr>
              <p:cNvSpPr/>
              <p:nvPr/>
            </p:nvSpPr>
            <p:spPr>
              <a:xfrm>
                <a:off x="3464408" y="4034313"/>
                <a:ext cx="324128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5A47A6FD-2930-9543-83DE-D7A95D1F2F9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4408" y="4034313"/>
                <a:ext cx="324128" cy="307777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78637EE2-4AB9-A548-899C-DC01CF841EE1}"/>
                  </a:ext>
                </a:extLst>
              </p:cNvPr>
              <p:cNvSpPr/>
              <p:nvPr/>
            </p:nvSpPr>
            <p:spPr>
              <a:xfrm>
                <a:off x="3721441" y="4034313"/>
                <a:ext cx="324128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78637EE2-4AB9-A548-899C-DC01CF841EE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1441" y="4034313"/>
                <a:ext cx="324128" cy="307777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1318117E-A7C7-EC4E-80BC-10C19371E7A4}"/>
                  </a:ext>
                </a:extLst>
              </p:cNvPr>
              <p:cNvSpPr/>
              <p:nvPr/>
            </p:nvSpPr>
            <p:spPr>
              <a:xfrm>
                <a:off x="3948920" y="4034313"/>
                <a:ext cx="324128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1318117E-A7C7-EC4E-80BC-10C19371E7A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8920" y="4034313"/>
                <a:ext cx="324128" cy="307777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DC47E7DB-60EA-D54C-84BB-F5A8247D83D4}"/>
                  </a:ext>
                </a:extLst>
              </p:cNvPr>
              <p:cNvSpPr/>
              <p:nvPr/>
            </p:nvSpPr>
            <p:spPr>
              <a:xfrm>
                <a:off x="4236652" y="4034313"/>
                <a:ext cx="324128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DC47E7DB-60EA-D54C-84BB-F5A8247D83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6652" y="4034313"/>
                <a:ext cx="324128" cy="307777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A1461F27-B96A-7143-83CE-1AA6C1C2E0DA}"/>
                  </a:ext>
                </a:extLst>
              </p:cNvPr>
              <p:cNvSpPr/>
              <p:nvPr/>
            </p:nvSpPr>
            <p:spPr>
              <a:xfrm>
                <a:off x="3721441" y="4308449"/>
                <a:ext cx="324128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A1461F27-B96A-7143-83CE-1AA6C1C2E0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1441" y="4308449"/>
                <a:ext cx="324128" cy="30777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E82E494A-FAC0-7040-92C8-81B80CBD8D7A}"/>
                  </a:ext>
                </a:extLst>
              </p:cNvPr>
              <p:cNvSpPr/>
              <p:nvPr/>
            </p:nvSpPr>
            <p:spPr>
              <a:xfrm>
                <a:off x="3948920" y="4308449"/>
                <a:ext cx="324128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E82E494A-FAC0-7040-92C8-81B80CBD8D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8920" y="4308449"/>
                <a:ext cx="324128" cy="30777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F642C5C9-A98F-9448-B732-53EEB555B79A}"/>
                  </a:ext>
                </a:extLst>
              </p:cNvPr>
              <p:cNvSpPr/>
              <p:nvPr/>
            </p:nvSpPr>
            <p:spPr>
              <a:xfrm>
                <a:off x="4236652" y="4308449"/>
                <a:ext cx="324128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F642C5C9-A98F-9448-B732-53EEB555B7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6652" y="4308449"/>
                <a:ext cx="324128" cy="30777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9447B9EB-0114-B445-ACE1-D5F94BB0BBDB}"/>
                  </a:ext>
                </a:extLst>
              </p:cNvPr>
              <p:cNvSpPr/>
              <p:nvPr/>
            </p:nvSpPr>
            <p:spPr>
              <a:xfrm>
                <a:off x="3948920" y="4620809"/>
                <a:ext cx="324128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9447B9EB-0114-B445-ACE1-D5F94BB0BB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8920" y="4620809"/>
                <a:ext cx="324128" cy="307777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D8AACADF-DA66-BE46-8104-DCCB46EC501F}"/>
                  </a:ext>
                </a:extLst>
              </p:cNvPr>
              <p:cNvSpPr/>
              <p:nvPr/>
            </p:nvSpPr>
            <p:spPr>
              <a:xfrm>
                <a:off x="4236652" y="4632477"/>
                <a:ext cx="324128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D8AACADF-DA66-BE46-8104-DCCB46EC50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6652" y="4632477"/>
                <a:ext cx="324128" cy="307777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80E38B91-8279-9A4B-9D7A-EC6EA21062C1}"/>
                  </a:ext>
                </a:extLst>
              </p:cNvPr>
              <p:cNvSpPr/>
              <p:nvPr/>
            </p:nvSpPr>
            <p:spPr>
              <a:xfrm>
                <a:off x="3197221" y="4616332"/>
                <a:ext cx="365805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80E38B91-8279-9A4B-9D7A-EC6EA21062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7221" y="4616332"/>
                <a:ext cx="365805" cy="307777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A8B951DD-F3F5-7641-BE8F-48DD1AFCAC85}"/>
                  </a:ext>
                </a:extLst>
              </p:cNvPr>
              <p:cNvSpPr/>
              <p:nvPr/>
            </p:nvSpPr>
            <p:spPr>
              <a:xfrm>
                <a:off x="3443570" y="4616332"/>
                <a:ext cx="365805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A8B951DD-F3F5-7641-BE8F-48DD1AFCAC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3570" y="4616332"/>
                <a:ext cx="365805" cy="307777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59E25C31-5DC2-994B-B86F-0DF53AA2CD7A}"/>
                  </a:ext>
                </a:extLst>
              </p:cNvPr>
              <p:cNvSpPr/>
              <p:nvPr/>
            </p:nvSpPr>
            <p:spPr>
              <a:xfrm>
                <a:off x="3218059" y="4308449"/>
                <a:ext cx="324128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59E25C31-5DC2-994B-B86F-0DF53AA2CD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8059" y="4308449"/>
                <a:ext cx="324128" cy="30777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D2B7F5B0-1E70-A143-BD36-167892FF20D8}"/>
                  </a:ext>
                </a:extLst>
              </p:cNvPr>
              <p:cNvSpPr/>
              <p:nvPr/>
            </p:nvSpPr>
            <p:spPr>
              <a:xfrm>
                <a:off x="4237829" y="4877817"/>
                <a:ext cx="324128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D2B7F5B0-1E70-A143-BD36-167892FF20D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7829" y="4877817"/>
                <a:ext cx="324128" cy="307777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E7542F9F-67E2-DD4A-8E33-1F5F7C362748}"/>
                  </a:ext>
                </a:extLst>
              </p:cNvPr>
              <p:cNvSpPr/>
              <p:nvPr/>
            </p:nvSpPr>
            <p:spPr>
              <a:xfrm>
                <a:off x="2970572" y="4877817"/>
                <a:ext cx="324128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E7542F9F-67E2-DD4A-8E33-1F5F7C3627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0572" y="4877817"/>
                <a:ext cx="324128" cy="307777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AA9CFC61-1ADC-2A4F-BF1C-346900EFF426}"/>
                  </a:ext>
                </a:extLst>
              </p:cNvPr>
              <p:cNvSpPr/>
              <p:nvPr/>
            </p:nvSpPr>
            <p:spPr>
              <a:xfrm>
                <a:off x="3210621" y="4877817"/>
                <a:ext cx="324128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AA9CFC61-1ADC-2A4F-BF1C-346900EFF4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0621" y="4877817"/>
                <a:ext cx="324128" cy="307777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EBE50E98-19EE-E847-BF8C-ACAF026DD5D5}"/>
                  </a:ext>
                </a:extLst>
              </p:cNvPr>
              <p:cNvSpPr/>
              <p:nvPr/>
            </p:nvSpPr>
            <p:spPr>
              <a:xfrm>
                <a:off x="3456970" y="4877817"/>
                <a:ext cx="324128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EBE50E98-19EE-E847-BF8C-ACAF026DD5D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6970" y="4877817"/>
                <a:ext cx="324128" cy="307777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095C86B9-628D-0043-8DA1-E95DB2F412B1}"/>
                  </a:ext>
                </a:extLst>
              </p:cNvPr>
              <p:cNvSpPr/>
              <p:nvPr/>
            </p:nvSpPr>
            <p:spPr>
              <a:xfrm>
                <a:off x="3714003" y="4877817"/>
                <a:ext cx="324128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095C86B9-628D-0043-8DA1-E95DB2F412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4003" y="4877817"/>
                <a:ext cx="324128" cy="307777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2678DCE0-76B8-914A-A4B2-A9F6E3CFDBB0}"/>
                  </a:ext>
                </a:extLst>
              </p:cNvPr>
              <p:cNvSpPr/>
              <p:nvPr/>
            </p:nvSpPr>
            <p:spPr>
              <a:xfrm>
                <a:off x="3941482" y="4877817"/>
                <a:ext cx="324128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2678DCE0-76B8-914A-A4B2-A9F6E3CFDB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1482" y="4877817"/>
                <a:ext cx="324128" cy="307777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Left Bracket 51">
            <a:extLst>
              <a:ext uri="{FF2B5EF4-FFF2-40B4-BE49-F238E27FC236}">
                <a16:creationId xmlns:a16="http://schemas.microsoft.com/office/drawing/2014/main" id="{72475F22-8A91-8947-97BE-7D26EA854429}"/>
              </a:ext>
            </a:extLst>
          </p:cNvPr>
          <p:cNvSpPr/>
          <p:nvPr/>
        </p:nvSpPr>
        <p:spPr>
          <a:xfrm>
            <a:off x="5576987" y="3802309"/>
            <a:ext cx="125629" cy="1637000"/>
          </a:xfrm>
          <a:prstGeom prst="leftBracke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6" name="Left Bracket 55">
            <a:extLst>
              <a:ext uri="{FF2B5EF4-FFF2-40B4-BE49-F238E27FC236}">
                <a16:creationId xmlns:a16="http://schemas.microsoft.com/office/drawing/2014/main" id="{6C9E5865-96F8-C54C-994E-7EE03FF9E61D}"/>
              </a:ext>
            </a:extLst>
          </p:cNvPr>
          <p:cNvSpPr/>
          <p:nvPr/>
        </p:nvSpPr>
        <p:spPr>
          <a:xfrm flipH="1">
            <a:off x="7181333" y="3802309"/>
            <a:ext cx="125629" cy="1637000"/>
          </a:xfrm>
          <a:prstGeom prst="leftBracke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6794C227-2524-0E4E-9826-DB87D2F5D775}"/>
                  </a:ext>
                </a:extLst>
              </p:cNvPr>
              <p:cNvSpPr/>
              <p:nvPr/>
            </p:nvSpPr>
            <p:spPr>
              <a:xfrm>
                <a:off x="5118868" y="4218810"/>
                <a:ext cx="493084" cy="3974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6794C227-2524-0E4E-9826-DB87D2F5D7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8868" y="4218810"/>
                <a:ext cx="493084" cy="397416"/>
              </a:xfrm>
              <a:prstGeom prst="rect">
                <a:avLst/>
              </a:prstGeom>
              <a:blipFill>
                <a:blip r:embed="rId27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8405C45E-5387-D046-AA27-4430FA205DCE}"/>
                  </a:ext>
                </a:extLst>
              </p:cNvPr>
              <p:cNvSpPr/>
              <p:nvPr/>
            </p:nvSpPr>
            <p:spPr>
              <a:xfrm>
                <a:off x="4789563" y="4342090"/>
                <a:ext cx="41069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8405C45E-5387-D046-AA27-4430FA205D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9563" y="4342090"/>
                <a:ext cx="410690" cy="369332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F9D0364-C018-C24F-A9B8-8843B845BC0B}"/>
                  </a:ext>
                </a:extLst>
              </p:cNvPr>
              <p:cNvSpPr/>
              <p:nvPr/>
            </p:nvSpPr>
            <p:spPr>
              <a:xfrm>
                <a:off x="3651883" y="3305916"/>
                <a:ext cx="59407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b="1" i="1">
                          <a:latin typeface="Cambria Math" panose="02040503050406030204" pitchFamily="18" charset="0"/>
                        </a:rPr>
                        <m:t>𝑰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F9D0364-C018-C24F-A9B8-8843B845BC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1883" y="3305916"/>
                <a:ext cx="594073" cy="369332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DF671726-B8F3-D642-BC5F-525A5683A14A}"/>
                  </a:ext>
                </a:extLst>
              </p:cNvPr>
              <p:cNvSpPr/>
              <p:nvPr/>
            </p:nvSpPr>
            <p:spPr>
              <a:xfrm>
                <a:off x="6037671" y="3316510"/>
                <a:ext cx="669414" cy="3974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𝑲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DF671726-B8F3-D642-BC5F-525A5683A1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7671" y="3316510"/>
                <a:ext cx="669414" cy="397416"/>
              </a:xfrm>
              <a:prstGeom prst="rect">
                <a:avLst/>
              </a:prstGeom>
              <a:blipFill>
                <a:blip r:embed="rId30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95F69C5A-3729-4A43-9EBF-AEEEFBE815B4}"/>
                  </a:ext>
                </a:extLst>
              </p:cNvPr>
              <p:cNvSpPr/>
              <p:nvPr/>
            </p:nvSpPr>
            <p:spPr>
              <a:xfrm>
                <a:off x="2516846" y="4310649"/>
                <a:ext cx="49308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95F69C5A-3729-4A43-9EBF-AEEEFBE81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6846" y="4310649"/>
                <a:ext cx="493084" cy="369332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3BDACDE-6FE4-5745-AFDF-D4C0835FA745}"/>
                  </a:ext>
                </a:extLst>
              </p:cNvPr>
              <p:cNvSpPr/>
              <p:nvPr/>
            </p:nvSpPr>
            <p:spPr>
              <a:xfrm>
                <a:off x="6072070" y="4119454"/>
                <a:ext cx="643125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>
                          <a:latin typeface="Cambria Math" panose="02040503050406030204" pitchFamily="18" charset="0"/>
                        </a:rPr>
                        <m:t>𝑲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3BDACDE-6FE4-5745-AFDF-D4C0835FA7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2070" y="4119454"/>
                <a:ext cx="643125" cy="646331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0510AB9-AC02-4545-8707-59061D8B0C5B}"/>
              </a:ext>
            </a:extLst>
          </p:cNvPr>
          <p:cNvCxnSpPr>
            <a:cxnSpLocks/>
          </p:cNvCxnSpPr>
          <p:nvPr/>
        </p:nvCxnSpPr>
        <p:spPr>
          <a:xfrm>
            <a:off x="3442862" y="2669018"/>
            <a:ext cx="1519431" cy="67957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A7518D9C-9ABE-874A-8D04-C1B29C02361F}"/>
              </a:ext>
            </a:extLst>
          </p:cNvPr>
          <p:cNvSpPr/>
          <p:nvPr/>
        </p:nvSpPr>
        <p:spPr>
          <a:xfrm>
            <a:off x="2759071" y="5780971"/>
            <a:ext cx="48823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Gill Sans MT" panose="020B0502020104020203" pitchFamily="34" charset="77"/>
              </a:rPr>
              <a:t>More closely related = “error” terms more similar</a:t>
            </a:r>
          </a:p>
        </p:txBody>
      </p:sp>
    </p:spTree>
    <p:extLst>
      <p:ext uri="{BB962C8B-B14F-4D97-AF65-F5344CB8AC3E}">
        <p14:creationId xmlns:p14="http://schemas.microsoft.com/office/powerpoint/2010/main" val="267647228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1D51DC1-9985-F84F-A3B5-0A032E224706}"/>
              </a:ext>
            </a:extLst>
          </p:cNvPr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"/>
                <a:cs typeface="Gill Sans"/>
              </a:rPr>
              <a:t>Putting it all together – PCA + GRM</a:t>
            </a:r>
            <a:endParaRPr lang="en-US" sz="2400" b="1" i="0" dirty="0">
              <a:latin typeface="Gill Sans"/>
              <a:cs typeface="Gill San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82844BD-BD43-D24B-B197-C44E681BDD5E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3BC389E-8A20-A94C-9402-89613266632E}"/>
                  </a:ext>
                </a:extLst>
              </p:cNvPr>
              <p:cNvSpPr txBox="1"/>
              <p:nvPr/>
            </p:nvSpPr>
            <p:spPr>
              <a:xfrm>
                <a:off x="1705231" y="1588780"/>
                <a:ext cx="4497859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3BC389E-8A20-A94C-9402-8961326663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5231" y="1588780"/>
                <a:ext cx="4497859" cy="553998"/>
              </a:xfrm>
              <a:prstGeom prst="rect">
                <a:avLst/>
              </a:prstGeom>
              <a:blipFill>
                <a:blip r:embed="rId2"/>
                <a:stretch>
                  <a:fillRect l="-282" t="-6667" b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52580443-9EF8-6C48-93BC-DCEE07750E97}"/>
              </a:ext>
            </a:extLst>
          </p:cNvPr>
          <p:cNvSpPr/>
          <p:nvPr/>
        </p:nvSpPr>
        <p:spPr>
          <a:xfrm>
            <a:off x="3781168" y="1435134"/>
            <a:ext cx="626075" cy="8390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0747C91-BFB6-8D45-8997-8D76493A036A}"/>
              </a:ext>
            </a:extLst>
          </p:cNvPr>
          <p:cNvSpPr/>
          <p:nvPr/>
        </p:nvSpPr>
        <p:spPr>
          <a:xfrm>
            <a:off x="1605891" y="2274174"/>
            <a:ext cx="240642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Gill Sans"/>
                <a:cs typeface="Gill Sans"/>
              </a:rPr>
              <a:t>PC covariates</a:t>
            </a:r>
          </a:p>
          <a:p>
            <a:pPr algn="ctr"/>
            <a:r>
              <a:rPr lang="en-US" dirty="0">
                <a:solidFill>
                  <a:srgbClr val="FF0000"/>
                </a:solidFill>
                <a:latin typeface="Gill Sans"/>
                <a:cs typeface="Gill Sans"/>
              </a:rPr>
              <a:t>(fixed effects)</a:t>
            </a:r>
          </a:p>
          <a:p>
            <a:pPr algn="ctr"/>
            <a:r>
              <a:rPr lang="en-US" dirty="0">
                <a:solidFill>
                  <a:srgbClr val="FF0000"/>
                </a:solidFill>
                <a:latin typeface="Gill Sans"/>
                <a:cs typeface="Gill Sans"/>
              </a:rPr>
              <a:t>Capture global ancestry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711D410-9C18-2245-B40C-AF27E43FF42A}"/>
              </a:ext>
            </a:extLst>
          </p:cNvPr>
          <p:cNvSpPr/>
          <p:nvPr/>
        </p:nvSpPr>
        <p:spPr>
          <a:xfrm>
            <a:off x="4857512" y="1435134"/>
            <a:ext cx="373515" cy="8390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E8519D-CD01-7444-9CA4-2718608ED186}"/>
              </a:ext>
            </a:extLst>
          </p:cNvPr>
          <p:cNvSpPr/>
          <p:nvPr/>
        </p:nvSpPr>
        <p:spPr>
          <a:xfrm>
            <a:off x="4305760" y="2296807"/>
            <a:ext cx="361207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Gill Sans"/>
                <a:cs typeface="Gill Sans"/>
              </a:rPr>
              <a:t>Relatedness</a:t>
            </a:r>
          </a:p>
          <a:p>
            <a:pPr algn="ctr"/>
            <a:r>
              <a:rPr lang="en-US" dirty="0">
                <a:solidFill>
                  <a:srgbClr val="FF0000"/>
                </a:solidFill>
                <a:latin typeface="Gill Sans"/>
                <a:cs typeface="Gill Sans"/>
              </a:rPr>
              <a:t>(random effects)</a:t>
            </a:r>
          </a:p>
          <a:p>
            <a:pPr algn="ctr"/>
            <a:r>
              <a:rPr lang="en-US" dirty="0">
                <a:solidFill>
                  <a:srgbClr val="FF0000"/>
                </a:solidFill>
                <a:latin typeface="Gill Sans"/>
                <a:cs typeface="Gill Sans"/>
              </a:rPr>
              <a:t>Capture cryptic pairwise relatedness</a:t>
            </a:r>
            <a:endParaRPr lang="en-US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4A71834-FE2C-C940-BD1E-761E1EDBCF8E}"/>
              </a:ext>
            </a:extLst>
          </p:cNvPr>
          <p:cNvCxnSpPr/>
          <p:nvPr/>
        </p:nvCxnSpPr>
        <p:spPr>
          <a:xfrm flipV="1">
            <a:off x="3361038" y="2142778"/>
            <a:ext cx="329513" cy="24619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CD72350-3993-5348-9D34-4565BEC6E774}"/>
              </a:ext>
            </a:extLst>
          </p:cNvPr>
          <p:cNvCxnSpPr/>
          <p:nvPr/>
        </p:nvCxnSpPr>
        <p:spPr>
          <a:xfrm flipH="1" flipV="1">
            <a:off x="5354595" y="2096695"/>
            <a:ext cx="543697" cy="19972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D05A3A5-85DF-FC4A-8AF5-C4820BE78664}"/>
              </a:ext>
            </a:extLst>
          </p:cNvPr>
          <p:cNvGrpSpPr/>
          <p:nvPr/>
        </p:nvGrpSpPr>
        <p:grpSpPr>
          <a:xfrm>
            <a:off x="3525794" y="4894019"/>
            <a:ext cx="2061408" cy="1836768"/>
            <a:chOff x="3293187" y="4959922"/>
            <a:chExt cx="2061408" cy="1836768"/>
          </a:xfrm>
        </p:grpSpPr>
        <p:sp>
          <p:nvSpPr>
            <p:cNvPr id="14" name="Left Bracket 13">
              <a:extLst>
                <a:ext uri="{FF2B5EF4-FFF2-40B4-BE49-F238E27FC236}">
                  <a16:creationId xmlns:a16="http://schemas.microsoft.com/office/drawing/2014/main" id="{A3159291-8A47-9D47-9579-4763866DD045}"/>
                </a:ext>
              </a:extLst>
            </p:cNvPr>
            <p:cNvSpPr/>
            <p:nvPr/>
          </p:nvSpPr>
          <p:spPr>
            <a:xfrm>
              <a:off x="3293187" y="4959922"/>
              <a:ext cx="95019" cy="1467436"/>
            </a:xfrm>
            <a:prstGeom prst="leftBracke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Left Bracket 14">
              <a:extLst>
                <a:ext uri="{FF2B5EF4-FFF2-40B4-BE49-F238E27FC236}">
                  <a16:creationId xmlns:a16="http://schemas.microsoft.com/office/drawing/2014/main" id="{C9986F83-5053-E744-B84C-FAB6AA5C8F28}"/>
                </a:ext>
              </a:extLst>
            </p:cNvPr>
            <p:cNvSpPr/>
            <p:nvPr/>
          </p:nvSpPr>
          <p:spPr>
            <a:xfrm flipH="1">
              <a:off x="4897534" y="4959922"/>
              <a:ext cx="95019" cy="1467436"/>
            </a:xfrm>
            <a:prstGeom prst="leftBracke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E06E47A-4F80-BB44-8158-E06C7BA7114B}"/>
                </a:ext>
              </a:extLst>
            </p:cNvPr>
            <p:cNvSpPr txBox="1"/>
            <p:nvPr/>
          </p:nvSpPr>
          <p:spPr>
            <a:xfrm>
              <a:off x="5054513" y="5508974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Gill Sans"/>
                  <a:cs typeface="Gill Sans"/>
                </a:rPr>
                <a:t>n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32031E4-8467-2D46-B13C-AFC329D1F8C9}"/>
                </a:ext>
              </a:extLst>
            </p:cNvPr>
            <p:cNvSpPr txBox="1"/>
            <p:nvPr/>
          </p:nvSpPr>
          <p:spPr>
            <a:xfrm>
              <a:off x="3462320" y="5293530"/>
              <a:ext cx="1335622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>
                  <a:latin typeface="Gill Sans"/>
                  <a:cs typeface="Gill Sans"/>
                </a:rPr>
                <a:t>K</a:t>
              </a:r>
              <a:r>
                <a:rPr lang="en-US" sz="2800" dirty="0">
                  <a:latin typeface="Gill Sans"/>
                  <a:cs typeface="Gill Sans"/>
                </a:rPr>
                <a:t>=X</a:t>
              </a:r>
              <a:r>
                <a:rPr lang="en-US" sz="2800" baseline="30000" dirty="0">
                  <a:latin typeface="Gill Sans"/>
                  <a:cs typeface="Gill Sans"/>
                </a:rPr>
                <a:t>T</a:t>
              </a:r>
              <a:r>
                <a:rPr lang="en-US" sz="2800" dirty="0">
                  <a:latin typeface="Gill Sans"/>
                  <a:cs typeface="Gill Sans"/>
                </a:rPr>
                <a:t>X</a:t>
              </a:r>
              <a:endParaRPr lang="en-US" b="1" dirty="0">
                <a:latin typeface="Gill Sans"/>
                <a:cs typeface="Gill Sans"/>
              </a:endParaRPr>
            </a:p>
            <a:p>
              <a:pPr algn="ctr"/>
              <a:r>
                <a:rPr lang="en-US" dirty="0">
                  <a:latin typeface="Gill Sans"/>
                  <a:cs typeface="Gill Sans"/>
                </a:rPr>
                <a:t>(GRM)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A257805-59DA-8945-886C-D31F2F924BFA}"/>
                </a:ext>
              </a:extLst>
            </p:cNvPr>
            <p:cNvSpPr txBox="1"/>
            <p:nvPr/>
          </p:nvSpPr>
          <p:spPr>
            <a:xfrm>
              <a:off x="4012319" y="6427358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Gill Sans"/>
                  <a:cs typeface="Gill Sans"/>
                </a:rPr>
                <a:t>n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2B6838BB-2664-0649-B0BC-0B1902C7CE9A}"/>
                  </a:ext>
                </a:extLst>
              </p:cNvPr>
              <p:cNvSpPr/>
              <p:nvPr/>
            </p:nvSpPr>
            <p:spPr>
              <a:xfrm>
                <a:off x="1405341" y="3321318"/>
                <a:ext cx="1882943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latin typeface="Gill Sans"/>
                    <a:cs typeface="Gill Sans"/>
                  </a:rPr>
                  <a:t>gives eigenvectors of K</a:t>
                </a:r>
                <a:endParaRPr lang="en-US" dirty="0"/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2B6838BB-2664-0649-B0BC-0B1902C7CE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5341" y="3321318"/>
                <a:ext cx="1882943" cy="646331"/>
              </a:xfrm>
              <a:prstGeom prst="rect">
                <a:avLst/>
              </a:prstGeom>
              <a:blipFill>
                <a:blip r:embed="rId3"/>
                <a:stretch>
                  <a:fillRect l="-671" t="-3922" b="-137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7762FDA-A697-A44C-A2AB-455CD842C614}"/>
              </a:ext>
            </a:extLst>
          </p:cNvPr>
          <p:cNvCxnSpPr/>
          <p:nvPr/>
        </p:nvCxnSpPr>
        <p:spPr>
          <a:xfrm flipH="1" flipV="1">
            <a:off x="3146854" y="3166929"/>
            <a:ext cx="865465" cy="1487449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9DB4FBCA-14AE-784F-9366-D1823FEB4A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771" y="4059766"/>
            <a:ext cx="1788240" cy="1189224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18383B4-DBFD-9747-80D0-BD9075F18404}"/>
              </a:ext>
            </a:extLst>
          </p:cNvPr>
          <p:cNvCxnSpPr>
            <a:cxnSpLocks/>
          </p:cNvCxnSpPr>
          <p:nvPr/>
        </p:nvCxnSpPr>
        <p:spPr>
          <a:xfrm flipV="1">
            <a:off x="4360332" y="3180333"/>
            <a:ext cx="1235872" cy="1510083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B81B4E50-5C46-2046-98BE-3EF6EB4DFCFB}"/>
                  </a:ext>
                </a:extLst>
              </p:cNvPr>
              <p:cNvSpPr/>
              <p:nvPr/>
            </p:nvSpPr>
            <p:spPr>
              <a:xfrm>
                <a:off x="5177650" y="3666531"/>
                <a:ext cx="1857240" cy="3974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~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MVN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(0, 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i="1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B81B4E50-5C46-2046-98BE-3EF6EB4DFC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7650" y="3666531"/>
                <a:ext cx="1857240" cy="397416"/>
              </a:xfrm>
              <a:prstGeom prst="rect">
                <a:avLst/>
              </a:prstGeom>
              <a:blipFill>
                <a:blip r:embed="rId5"/>
                <a:stretch>
                  <a:fillRect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76518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  <p:bldP spid="10" grpId="0"/>
      <p:bldP spid="20" grpId="0"/>
      <p:bldP spid="26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"/>
                <a:cs typeface="Gill Sans"/>
              </a:rPr>
              <a:t>Solving an LMM</a:t>
            </a:r>
            <a:endParaRPr lang="en-US" sz="2400" b="1" i="0" dirty="0">
              <a:latin typeface="Gill Sans"/>
              <a:cs typeface="Gill Sans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extBox 1"/>
          <p:cNvSpPr txBox="1"/>
          <p:nvPr/>
        </p:nvSpPr>
        <p:spPr>
          <a:xfrm>
            <a:off x="393547" y="1868783"/>
            <a:ext cx="7884873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Gill Sans"/>
                <a:cs typeface="Gill Sans"/>
              </a:rPr>
              <a:t>1. BLUE: </a:t>
            </a:r>
            <a:r>
              <a:rPr lang="en-US" sz="2400" dirty="0">
                <a:latin typeface="Gill Sans"/>
                <a:cs typeface="Gill Sans"/>
              </a:rPr>
              <a:t>Henderson’s mixed model equations give the “BLUE” (best linear unbiased estimates) of fixed and random effects coefficients. (R here is </a:t>
            </a:r>
            <a:r>
              <a:rPr lang="en-US" sz="2400" dirty="0" err="1">
                <a:latin typeface="Gill Sans"/>
                <a:cs typeface="Gill Sans"/>
              </a:rPr>
              <a:t>var</a:t>
            </a:r>
            <a:r>
              <a:rPr lang="en-US" sz="2400" dirty="0">
                <a:latin typeface="Gill Sans"/>
                <a:cs typeface="Gill Sans"/>
              </a:rPr>
              <a:t>(</a:t>
            </a:r>
            <a:r>
              <a:rPr lang="en-US" sz="2400" dirty="0" err="1">
                <a:latin typeface="Lucida Grande"/>
                <a:ea typeface="Lucida Grande"/>
                <a:cs typeface="Lucida Grande"/>
              </a:rPr>
              <a:t>ε</a:t>
            </a:r>
            <a:r>
              <a:rPr lang="en-US" sz="2400" dirty="0">
                <a:latin typeface="Gill Sans"/>
                <a:cs typeface="Gill Sans"/>
              </a:rPr>
              <a:t>))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600" y="3204260"/>
            <a:ext cx="7416800" cy="11557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01918" y="1326424"/>
            <a:ext cx="296026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Gill Sans"/>
                <a:cs typeface="Gill Sans"/>
              </a:rPr>
              <a:t>Y = X</a:t>
            </a:r>
            <a:r>
              <a:rPr lang="en-US" sz="3200" dirty="0">
                <a:latin typeface="Lucida Grande"/>
                <a:ea typeface="Lucida Grande"/>
                <a:cs typeface="Lucida Grande"/>
              </a:rPr>
              <a:t>β </a:t>
            </a:r>
            <a:r>
              <a:rPr lang="en-US" sz="3200" dirty="0">
                <a:latin typeface="Gill Sans"/>
                <a:ea typeface="Lucida Grande"/>
                <a:cs typeface="Gill Sans"/>
              </a:rPr>
              <a:t>+</a:t>
            </a:r>
            <a:r>
              <a:rPr lang="en-US" sz="3200" dirty="0" err="1">
                <a:latin typeface="Gill Sans"/>
                <a:ea typeface="Lucida Grande"/>
                <a:cs typeface="Gill Sans"/>
              </a:rPr>
              <a:t>Z</a:t>
            </a:r>
            <a:r>
              <a:rPr lang="en-US" sz="3200" dirty="0" err="1">
                <a:latin typeface="Lucida Grande"/>
                <a:ea typeface="Lucida Grande"/>
                <a:cs typeface="Lucida Grande"/>
              </a:rPr>
              <a:t>u</a:t>
            </a:r>
            <a:r>
              <a:rPr lang="en-US" sz="3200" dirty="0">
                <a:latin typeface="Gill Sans"/>
                <a:ea typeface="Lucida Grande"/>
                <a:cs typeface="Gill Sans"/>
              </a:rPr>
              <a:t> + </a:t>
            </a:r>
            <a:r>
              <a:rPr lang="en-US" sz="3200" dirty="0" err="1">
                <a:latin typeface="Lucida Grande"/>
                <a:ea typeface="Lucida Grande"/>
                <a:cs typeface="Lucida Grande"/>
              </a:rPr>
              <a:t>ε</a:t>
            </a:r>
            <a:r>
              <a:rPr lang="en-US" sz="3200" dirty="0">
                <a:latin typeface="Gill Sans"/>
                <a:ea typeface="Lucida Grande"/>
                <a:cs typeface="Gill Sans"/>
              </a:rPr>
              <a:t> </a:t>
            </a:r>
            <a:endParaRPr lang="en-US" sz="3200" dirty="0">
              <a:latin typeface="Gill Sans"/>
              <a:cs typeface="Gill San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3547" y="4556829"/>
            <a:ext cx="83056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Gill Sans"/>
                <a:cs typeface="Gill Sans"/>
              </a:rPr>
              <a:t>2. REML: </a:t>
            </a:r>
            <a:r>
              <a:rPr lang="en-US" sz="2400" dirty="0">
                <a:latin typeface="Gill Sans"/>
                <a:cs typeface="Gill Sans"/>
              </a:rPr>
              <a:t>Restricted maximum likelihood to estimate variance components. (more complicated) Write down likelihood of the data (Y) in two parts, one which doesn’t depend on fixed effects. Maximize likelihood </a:t>
            </a:r>
            <a:r>
              <a:rPr lang="en-US" sz="2400" dirty="0" err="1">
                <a:latin typeface="Gill Sans"/>
                <a:cs typeface="Gill Sans"/>
              </a:rPr>
              <a:t>w.r.t</a:t>
            </a:r>
            <a:r>
              <a:rPr lang="en-US" sz="2400" dirty="0">
                <a:latin typeface="Gill Sans"/>
                <a:cs typeface="Gill Sans"/>
              </a:rPr>
              <a:t> variance parameters, then estimate fixed effects. </a:t>
            </a:r>
            <a:r>
              <a:rPr lang="en-US" sz="2400" dirty="0">
                <a:solidFill>
                  <a:srgbClr val="FF0000"/>
                </a:solidFill>
                <a:latin typeface="Gill Sans"/>
                <a:cs typeface="Gill Sans"/>
              </a:rPr>
              <a:t>(implemented in GCTA, also BOLT-LMM, EMMA, </a:t>
            </a:r>
            <a:r>
              <a:rPr lang="en-US" sz="2400" dirty="0" err="1">
                <a:solidFill>
                  <a:srgbClr val="FF0000"/>
                </a:solidFill>
                <a:latin typeface="Gill Sans"/>
                <a:cs typeface="Gill Sans"/>
              </a:rPr>
              <a:t>fastGWA</a:t>
            </a:r>
            <a:r>
              <a:rPr lang="en-US" sz="2400" dirty="0">
                <a:solidFill>
                  <a:srgbClr val="FF0000"/>
                </a:solidFill>
                <a:latin typeface="Gill Sans"/>
                <a:cs typeface="Gill San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0964315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1D51DC1-9985-F84F-A3B5-0A032E224706}"/>
              </a:ext>
            </a:extLst>
          </p:cNvPr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"/>
                <a:cs typeface="Gill Sans"/>
              </a:rPr>
              <a:t>Example – </a:t>
            </a:r>
            <a:r>
              <a:rPr lang="en-US" sz="2400" b="1" dirty="0" err="1">
                <a:latin typeface="Gill Sans"/>
                <a:cs typeface="Gill Sans"/>
              </a:rPr>
              <a:t>fastGWA</a:t>
            </a:r>
            <a:r>
              <a:rPr lang="en-US" sz="2400" b="1" dirty="0">
                <a:latin typeface="Gill Sans"/>
                <a:cs typeface="Gill Sans"/>
              </a:rPr>
              <a:t> + UK Biobank</a:t>
            </a:r>
            <a:endParaRPr lang="en-US" sz="2400" b="1" i="0" dirty="0">
              <a:latin typeface="Gill Sans"/>
              <a:cs typeface="Gill San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82844BD-BD43-D24B-B197-C44E681BDD5E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6D65D8AF-FB54-6349-8B7E-CCD2260CD7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5590" y="3858254"/>
            <a:ext cx="4828918" cy="266799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1B11E0B-C859-494D-9FA5-5092154C0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34" y="1582853"/>
            <a:ext cx="8636000" cy="1930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959109D-EA0A-0A4B-B63A-332605E232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479" y="5308065"/>
            <a:ext cx="5588155" cy="134688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4843328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424837"/>
            <a:ext cx="9144000" cy="1792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5400" dirty="0">
                <a:latin typeface="Gill Sans"/>
                <a:cs typeface="Gill Sans"/>
              </a:rPr>
              <a:t>Break</a:t>
            </a:r>
          </a:p>
          <a:p>
            <a:pPr algn="ctr">
              <a:spcAft>
                <a:spcPts val="300"/>
              </a:spcAft>
            </a:pPr>
            <a:r>
              <a:rPr lang="en-US" sz="5400" dirty="0">
                <a:latin typeface="Gill Sans"/>
                <a:cs typeface="Gill Sans"/>
              </a:rPr>
              <a:t>Project Overview</a:t>
            </a:r>
          </a:p>
        </p:txBody>
      </p:sp>
    </p:spTree>
    <p:extLst>
      <p:ext uri="{BB962C8B-B14F-4D97-AF65-F5344CB8AC3E}">
        <p14:creationId xmlns:p14="http://schemas.microsoft.com/office/powerpoint/2010/main" val="96892145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"/>
                <a:cs typeface="Gill Sans"/>
              </a:rPr>
              <a:t>Project overview</a:t>
            </a:r>
            <a:endParaRPr lang="en-US" sz="2400" b="1" i="0" dirty="0">
              <a:latin typeface="Gill Sans"/>
              <a:cs typeface="Gill Sans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7F463208-3FDD-5744-BB50-362263EEAD66}"/>
              </a:ext>
            </a:extLst>
          </p:cNvPr>
          <p:cNvSpPr txBox="1"/>
          <p:nvPr/>
        </p:nvSpPr>
        <p:spPr>
          <a:xfrm>
            <a:off x="566057" y="5557391"/>
            <a:ext cx="742761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You may work in groups of 1-3 people</a:t>
            </a:r>
          </a:p>
          <a:p>
            <a:r>
              <a:rPr lang="en-US" sz="2800" dirty="0">
                <a:latin typeface="Gill Sans MT" panose="020B0502020104020203" pitchFamily="34" charset="77"/>
              </a:rPr>
              <a:t>Sign up on the Google sheet (linked from Canvas)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B2D21F-6FB2-8242-BEFD-761C18A02377}"/>
              </a:ext>
            </a:extLst>
          </p:cNvPr>
          <p:cNvSpPr txBox="1"/>
          <p:nvPr/>
        </p:nvSpPr>
        <p:spPr>
          <a:xfrm>
            <a:off x="566057" y="1413161"/>
            <a:ext cx="80425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For your project you may:</a:t>
            </a:r>
          </a:p>
          <a:p>
            <a:endParaRPr lang="en-US" sz="2800" dirty="0">
              <a:latin typeface="Gill Sans MT" panose="020B0502020104020203" pitchFamily="34" charset="77"/>
            </a:endParaRPr>
          </a:p>
          <a:p>
            <a:pPr marL="514350" indent="-514350">
              <a:buAutoNum type="arabicPeriod"/>
            </a:pPr>
            <a:r>
              <a:rPr lang="en-US" sz="2800" dirty="0">
                <a:latin typeface="Gill Sans MT" panose="020B0502020104020203" pitchFamily="34" charset="77"/>
              </a:rPr>
              <a:t>Implement an analysis method we covered in class</a:t>
            </a:r>
          </a:p>
          <a:p>
            <a:pPr marL="514350" indent="-514350">
              <a:buAutoNum type="arabicPeriod"/>
            </a:pPr>
            <a:r>
              <a:rPr lang="en-US" sz="2800" dirty="0">
                <a:latin typeface="Gill Sans MT" panose="020B0502020104020203" pitchFamily="34" charset="77"/>
              </a:rPr>
              <a:t>Perform an analysis to answer an original research question related to personal genomics</a:t>
            </a:r>
          </a:p>
        </p:txBody>
      </p:sp>
    </p:spTree>
    <p:extLst>
      <p:ext uri="{BB962C8B-B14F-4D97-AF65-F5344CB8AC3E}">
        <p14:creationId xmlns:p14="http://schemas.microsoft.com/office/powerpoint/2010/main" val="15868181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2667F44-4F77-FD4F-9EF2-F8B0D068F96B}"/>
              </a:ext>
            </a:extLst>
          </p:cNvPr>
          <p:cNvSpPr txBox="1"/>
          <p:nvPr/>
        </p:nvSpPr>
        <p:spPr>
          <a:xfrm>
            <a:off x="533209" y="1774345"/>
            <a:ext cx="74837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latin typeface="Gill Sans MT" panose="020B0502020104020203" pitchFamily="34" charset="77"/>
              </a:rPr>
              <a:t>P-value: </a:t>
            </a:r>
            <a:r>
              <a:rPr lang="en-US" sz="2800" i="1" dirty="0">
                <a:latin typeface="Gill Sans MT" panose="020B0502020104020203" pitchFamily="34" charset="77"/>
              </a:rPr>
              <a:t>what’s the probability of seeing a result as extreme as I did given that my data is actually just random?</a:t>
            </a:r>
            <a:endParaRPr lang="en-US" sz="2800" b="1" i="1" dirty="0">
              <a:latin typeface="Gill Sans MT" panose="020B0502020104020203" pitchFamily="34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603CC4-F47D-724C-AE7F-306524B56033}"/>
              </a:ext>
            </a:extLst>
          </p:cNvPr>
          <p:cNvSpPr txBox="1"/>
          <p:nvPr/>
        </p:nvSpPr>
        <p:spPr>
          <a:xfrm>
            <a:off x="533209" y="3930384"/>
            <a:ext cx="74837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latin typeface="Gill Sans MT" panose="020B0502020104020203" pitchFamily="34" charset="77"/>
              </a:rPr>
              <a:t>(Think: How surprised am I to see this result?)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F7C0B16-63CF-B143-8202-2C28F76A34EE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6AAF9CB-8E9A-1245-911B-638C9DBA6EF0}"/>
              </a:ext>
            </a:extLst>
          </p:cNvPr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"/>
                <a:cs typeface="Gill Sans"/>
              </a:rPr>
              <a:t>A closer look at p-values</a:t>
            </a:r>
            <a:endParaRPr lang="en-US" sz="2400" b="1" i="0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900307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"/>
                <a:cs typeface="Gill Sans"/>
              </a:rPr>
              <a:t>What makes a good project idea?</a:t>
            </a:r>
            <a:endParaRPr lang="en-US" sz="2400" b="1" i="0" dirty="0">
              <a:latin typeface="Gill Sans"/>
              <a:cs typeface="Gill Sans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6ACFF4A-F4F6-B64F-9B02-1F2D3C80DBFD}"/>
              </a:ext>
            </a:extLst>
          </p:cNvPr>
          <p:cNvSpPr txBox="1"/>
          <p:nvPr/>
        </p:nvSpPr>
        <p:spPr>
          <a:xfrm>
            <a:off x="676893" y="1399307"/>
            <a:ext cx="804256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2600" dirty="0">
                <a:latin typeface="Gill Sans MT" panose="020B0502020104020203" pitchFamily="34" charset="77"/>
              </a:rPr>
              <a:t>The topic is interesting!</a:t>
            </a:r>
          </a:p>
          <a:p>
            <a:pPr marL="514350" indent="-514350">
              <a:buAutoNum type="arabicPeriod"/>
            </a:pPr>
            <a:r>
              <a:rPr lang="en-US" sz="2600" dirty="0">
                <a:latin typeface="Gill Sans MT" panose="020B0502020104020203" pitchFamily="34" charset="77"/>
              </a:rPr>
              <a:t>The topic is related to personal genomics in some way.</a:t>
            </a:r>
          </a:p>
          <a:p>
            <a:pPr marL="514350" indent="-514350">
              <a:buAutoNum type="arabicPeriod"/>
            </a:pPr>
            <a:r>
              <a:rPr lang="en-US" sz="2600" dirty="0">
                <a:latin typeface="Gill Sans MT" panose="020B0502020104020203" pitchFamily="34" charset="77"/>
              </a:rPr>
              <a:t>It is something you can make progress on within 3-4 weeks. You can be ambitious, but at the end of the day you’ll have to write something about what you did!</a:t>
            </a:r>
          </a:p>
          <a:p>
            <a:pPr marL="514350" indent="-514350">
              <a:buAutoNum type="arabicPeriod"/>
            </a:pPr>
            <a:r>
              <a:rPr lang="en-US" sz="2600" dirty="0">
                <a:latin typeface="Gill Sans MT" panose="020B0502020104020203" pitchFamily="34" charset="77"/>
              </a:rPr>
              <a:t>It’s ok if multiple groups work on similar projects.</a:t>
            </a:r>
          </a:p>
          <a:p>
            <a:pPr marL="514350" indent="-514350">
              <a:buAutoNum type="arabicPeriod"/>
            </a:pPr>
            <a:r>
              <a:rPr lang="en-US" sz="2600" dirty="0">
                <a:latin typeface="Gill Sans MT" panose="020B0502020104020203" pitchFamily="34" charset="77"/>
              </a:rPr>
              <a:t>It can be related to your current thesis research, but should not be exactly the same.</a:t>
            </a:r>
          </a:p>
        </p:txBody>
      </p:sp>
    </p:spTree>
    <p:extLst>
      <p:ext uri="{BB962C8B-B14F-4D97-AF65-F5344CB8AC3E}">
        <p14:creationId xmlns:p14="http://schemas.microsoft.com/office/powerpoint/2010/main" val="18374781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"/>
                <a:cs typeface="Gill Sans"/>
              </a:rPr>
              <a:t>Notes on implementation projects</a:t>
            </a:r>
            <a:endParaRPr lang="en-US" sz="2400" b="1" i="0" dirty="0">
              <a:latin typeface="Gill Sans"/>
              <a:cs typeface="Gill Sans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FC3A5CA-1038-3C40-AAD1-1B25C4E44D4C}"/>
              </a:ext>
            </a:extLst>
          </p:cNvPr>
          <p:cNvSpPr txBox="1"/>
          <p:nvPr/>
        </p:nvSpPr>
        <p:spPr>
          <a:xfrm>
            <a:off x="676893" y="1399307"/>
            <a:ext cx="804256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Option 1: implement method we learned in class</a:t>
            </a:r>
          </a:p>
          <a:p>
            <a:endParaRPr lang="en-US" sz="2800" dirty="0">
              <a:latin typeface="Gill Sans MT" panose="020B0502020104020203" pitchFamily="34" charset="7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It should be something non-trivial and can’t be something you already did in a problem set (e.g. no PCA, no SNP caller)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Benchmark your solution against existing tools. (run time, accuracy) (e.g. compare to plink. It’s ok if you do worse! You can discuss why in the paper)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u="sng" dirty="0">
                <a:latin typeface="Gill Sans MT" panose="020B0502020104020203" pitchFamily="34" charset="77"/>
              </a:rPr>
              <a:t>Provide a </a:t>
            </a:r>
            <a:r>
              <a:rPr lang="en-US" sz="2800" u="sng" dirty="0" err="1">
                <a:latin typeface="Gill Sans MT" panose="020B0502020104020203" pitchFamily="34" charset="77"/>
              </a:rPr>
              <a:t>github</a:t>
            </a:r>
            <a:r>
              <a:rPr lang="en-US" sz="2800" u="sng" dirty="0">
                <a:latin typeface="Gill Sans MT" panose="020B0502020104020203" pitchFamily="34" charset="77"/>
              </a:rPr>
              <a:t> repo pointing to your code with a user-friendly interface</a:t>
            </a:r>
          </a:p>
        </p:txBody>
      </p:sp>
    </p:spTree>
    <p:extLst>
      <p:ext uri="{BB962C8B-B14F-4D97-AF65-F5344CB8AC3E}">
        <p14:creationId xmlns:p14="http://schemas.microsoft.com/office/powerpoint/2010/main" val="42140815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F248B80-7948-C944-A8AB-761F2BC94B8D}"/>
              </a:ext>
            </a:extLst>
          </p:cNvPr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"/>
                <a:cs typeface="Gill Sans"/>
              </a:rPr>
              <a:t>Ideas for implementation projects</a:t>
            </a:r>
            <a:endParaRPr lang="en-US" sz="2400" b="1" i="0" dirty="0">
              <a:latin typeface="Gill Sans"/>
              <a:cs typeface="Gill San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814F8E4-B952-BF4A-8399-7B53B90FDE21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0ECA4D7-D844-FB40-9B2E-CA9249E0E47D}"/>
              </a:ext>
            </a:extLst>
          </p:cNvPr>
          <p:cNvSpPr txBox="1"/>
          <p:nvPr/>
        </p:nvSpPr>
        <p:spPr>
          <a:xfrm>
            <a:off x="676893" y="1399307"/>
            <a:ext cx="804256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Estimating % IBD using plink method of moments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Finding shared IBD segments for a pair of samples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Mapping shared segments/recombination breakpoints in pedigrees (e.g. from 1000 Genomes samples)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Implement a simple HMM for phasing/imputation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Estimate PRSs for one or more traits in 1000 Genomes samples and compare across populations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Gill Sans MT" panose="020B05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3184394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"/>
                <a:cs typeface="Gill Sans"/>
              </a:rPr>
              <a:t>Notes on analysis projects</a:t>
            </a:r>
            <a:endParaRPr lang="en-US" sz="2400" b="1" i="0" dirty="0">
              <a:latin typeface="Gill Sans"/>
              <a:cs typeface="Gill Sans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8D1D829-3957-C443-A341-0E6ABA9CA8DB}"/>
              </a:ext>
            </a:extLst>
          </p:cNvPr>
          <p:cNvSpPr txBox="1"/>
          <p:nvPr/>
        </p:nvSpPr>
        <p:spPr>
          <a:xfrm>
            <a:off x="676893" y="1399307"/>
            <a:ext cx="804256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Option 2: Perform a novel analysis</a:t>
            </a:r>
          </a:p>
          <a:p>
            <a:endParaRPr lang="en-US" sz="2800" dirty="0">
              <a:latin typeface="Gill Sans MT" panose="020B0502020104020203" pitchFamily="34" charset="77"/>
            </a:endParaRPr>
          </a:p>
          <a:p>
            <a:r>
              <a:rPr lang="en-US" sz="2800" dirty="0">
                <a:latin typeface="Gill Sans MT" panose="020B0502020104020203" pitchFamily="34" charset="77"/>
              </a:rPr>
              <a:t>This could mean: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Applying existing tools to answer a novel personal genomics related question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Benchmarking multiple existing tools that perform a certain type of analysis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Exploring ideas for a novel method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Gill Sans MT" panose="020B0502020104020203" pitchFamily="34" charset="77"/>
            </a:endParaRPr>
          </a:p>
          <a:p>
            <a:r>
              <a:rPr lang="en-US" sz="2800" u="sng" dirty="0">
                <a:latin typeface="Gill Sans MT" panose="020B0502020104020203" pitchFamily="34" charset="77"/>
              </a:rPr>
              <a:t>As for Option 1, all code should be made available in a </a:t>
            </a:r>
            <a:r>
              <a:rPr lang="en-US" sz="2800" u="sng" dirty="0" err="1">
                <a:latin typeface="Gill Sans MT" panose="020B0502020104020203" pitchFamily="34" charset="77"/>
              </a:rPr>
              <a:t>github</a:t>
            </a:r>
            <a:r>
              <a:rPr lang="en-US" sz="2800" u="sng" dirty="0">
                <a:latin typeface="Gill Sans MT" panose="020B0502020104020203" pitchFamily="34" charset="77"/>
              </a:rPr>
              <a:t> repo.</a:t>
            </a:r>
          </a:p>
        </p:txBody>
      </p:sp>
    </p:spTree>
    <p:extLst>
      <p:ext uri="{BB962C8B-B14F-4D97-AF65-F5344CB8AC3E}">
        <p14:creationId xmlns:p14="http://schemas.microsoft.com/office/powerpoint/2010/main" val="334883240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"/>
                <a:cs typeface="Gill Sans"/>
              </a:rPr>
              <a:t>Notes on analysis projects - ideas</a:t>
            </a:r>
            <a:endParaRPr lang="en-US" sz="2400" b="1" i="0" dirty="0">
              <a:latin typeface="Gill Sans"/>
              <a:cs typeface="Gill Sans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8D1D829-3957-C443-A341-0E6ABA9CA8DB}"/>
              </a:ext>
            </a:extLst>
          </p:cNvPr>
          <p:cNvSpPr txBox="1"/>
          <p:nvPr/>
        </p:nvSpPr>
        <p:spPr>
          <a:xfrm>
            <a:off x="550718" y="1052287"/>
            <a:ext cx="8042564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Develop a tool that simulates "offspring" from a potential "mating" between two genomes. Use this to analyze the distribution of monogenic "Mendelian" and polygenic disease risk in siblings.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Explore ideas for performing haplotype rather than single SNP-based association tests.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Analyze Y-haplogroups or mitochondrial haplogroups in 1000 Genomes Project samples.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Investigate the use of alternative techniques to PCA for analyzing population structure (e.g. UMAP, t-SNE)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Benchmark </a:t>
            </a:r>
            <a:r>
              <a:rPr lang="en-US" dirty="0" err="1"/>
              <a:t>alignment+variant</a:t>
            </a:r>
            <a:r>
              <a:rPr lang="en-US" dirty="0"/>
              <a:t> calling methods for Nanopore data. Compare calls from short vs. long reads for 1000 Genomes samples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Apply fine-mapping techniques/functional analysis to summary statistics from a GWAS of interest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sz="2800" dirty="0"/>
              <a:t>See posted spreadsheet for more ideas and a list of last year’s project titles</a:t>
            </a:r>
          </a:p>
        </p:txBody>
      </p:sp>
    </p:spTree>
    <p:extLst>
      <p:ext uri="{BB962C8B-B14F-4D97-AF65-F5344CB8AC3E}">
        <p14:creationId xmlns:p14="http://schemas.microsoft.com/office/powerpoint/2010/main" val="236037143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"/>
                <a:cs typeface="Gill Sans"/>
              </a:rPr>
              <a:t>Possible Datasets</a:t>
            </a:r>
            <a:endParaRPr lang="en-US" sz="2400" b="1" i="0" dirty="0">
              <a:latin typeface="Gill Sans"/>
              <a:cs typeface="Gill Sans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458FB0C-D02B-4242-B0FD-C8875CAB88AC}"/>
              </a:ext>
            </a:extLst>
          </p:cNvPr>
          <p:cNvSpPr txBox="1"/>
          <p:nvPr/>
        </p:nvSpPr>
        <p:spPr>
          <a:xfrm>
            <a:off x="644235" y="1317664"/>
            <a:ext cx="804256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1000 Genomes Project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Phased genome-wide genotypes for 2500 samples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New high-coverage data publicly available for all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GWAS summary statistics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Easy to obtain for many traits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Consider simulating data, depending on the project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Gill Sans MT" panose="020B0502020104020203" pitchFamily="34" charset="7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We prefer you not use controlled access data since we won’t have access</a:t>
            </a:r>
          </a:p>
        </p:txBody>
      </p:sp>
    </p:spTree>
    <p:extLst>
      <p:ext uri="{BB962C8B-B14F-4D97-AF65-F5344CB8AC3E}">
        <p14:creationId xmlns:p14="http://schemas.microsoft.com/office/powerpoint/2010/main" val="68017684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"/>
                <a:cs typeface="Gill Sans"/>
              </a:rPr>
              <a:t>Computational resources</a:t>
            </a:r>
            <a:endParaRPr lang="en-US" sz="2400" b="1" i="0" dirty="0">
              <a:latin typeface="Gill Sans"/>
              <a:cs typeface="Gill Sans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DE7FD45-218D-4544-A9E3-CD239E53A949}"/>
              </a:ext>
            </a:extLst>
          </p:cNvPr>
          <p:cNvSpPr txBox="1"/>
          <p:nvPr/>
        </p:nvSpPr>
        <p:spPr>
          <a:xfrm>
            <a:off x="644235" y="1317664"/>
            <a:ext cx="804256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Projects should be completed on datahub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Choose small datasets (e.g. focus analysis on one small chromosome) since we don’t have unlimited compute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If you anticipate bigger compute needs let us know, we may be able to increase for the project period.</a:t>
            </a:r>
          </a:p>
        </p:txBody>
      </p:sp>
    </p:spTree>
    <p:extLst>
      <p:ext uri="{BB962C8B-B14F-4D97-AF65-F5344CB8AC3E}">
        <p14:creationId xmlns:p14="http://schemas.microsoft.com/office/powerpoint/2010/main" val="323384985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"/>
                <a:cs typeface="Gill Sans"/>
              </a:rPr>
              <a:t>Project deliverables</a:t>
            </a:r>
            <a:endParaRPr lang="en-US" sz="2400" b="1" i="0" dirty="0">
              <a:latin typeface="Gill Sans"/>
              <a:cs typeface="Gill Sans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49465F8-0641-FC4F-B613-7C4A0176961D}"/>
              </a:ext>
            </a:extLst>
          </p:cNvPr>
          <p:cNvSpPr txBox="1"/>
          <p:nvPr/>
        </p:nvSpPr>
        <p:spPr>
          <a:xfrm>
            <a:off x="550718" y="1198434"/>
            <a:ext cx="804256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The final project is worth a total of 30% of your grade and consists of the following components:</a:t>
            </a:r>
          </a:p>
          <a:p>
            <a:endParaRPr lang="en-US" sz="2800" dirty="0">
              <a:latin typeface="Gill Sans MT" panose="020B0502020104020203" pitchFamily="34" charset="77"/>
            </a:endParaRPr>
          </a:p>
          <a:p>
            <a:r>
              <a:rPr lang="en-US" sz="2800" dirty="0">
                <a:latin typeface="Gill Sans MT" panose="020B0502020104020203" pitchFamily="34" charset="77"/>
              </a:rPr>
              <a:t>Proposal (5%) Due 05/05/21</a:t>
            </a:r>
          </a:p>
          <a:p>
            <a:endParaRPr lang="en-US" sz="2800" dirty="0">
              <a:latin typeface="Gill Sans MT" panose="020B0502020104020203" pitchFamily="34" charset="77"/>
            </a:endParaRPr>
          </a:p>
          <a:p>
            <a:r>
              <a:rPr lang="en-US" sz="2800" dirty="0">
                <a:latin typeface="Gill Sans MT" panose="020B0502020104020203" pitchFamily="34" charset="77"/>
              </a:rPr>
              <a:t>Presentation (5%) to take place 05/26/21 and 06/02/21</a:t>
            </a:r>
          </a:p>
          <a:p>
            <a:endParaRPr lang="en-US" sz="2800" dirty="0">
              <a:latin typeface="Gill Sans MT" panose="020B0502020104020203" pitchFamily="34" charset="77"/>
            </a:endParaRPr>
          </a:p>
          <a:p>
            <a:r>
              <a:rPr lang="en-US" sz="2800" dirty="0">
                <a:latin typeface="Gill Sans MT" panose="020B0502020104020203" pitchFamily="34" charset="77"/>
              </a:rPr>
              <a:t>Paper (20%) Due 06/04/21</a:t>
            </a:r>
          </a:p>
          <a:p>
            <a:endParaRPr lang="en-US" sz="2800" dirty="0">
              <a:latin typeface="Gill Sans MT" panose="020B0502020104020203" pitchFamily="34" charset="77"/>
            </a:endParaRPr>
          </a:p>
          <a:p>
            <a:endParaRPr lang="en-US" sz="2800" dirty="0">
              <a:latin typeface="Gill Sans MT" panose="020B0502020104020203" pitchFamily="34" charset="77"/>
            </a:endParaRPr>
          </a:p>
          <a:p>
            <a:r>
              <a:rPr lang="en-US" sz="2800" dirty="0">
                <a:latin typeface="Gill Sans MT" panose="020B0502020104020203" pitchFamily="34" charset="77"/>
              </a:rPr>
              <a:t>**Even though it’s a group project, please have each group member submit each assignment on Canvas**.</a:t>
            </a:r>
          </a:p>
        </p:txBody>
      </p:sp>
    </p:spTree>
    <p:extLst>
      <p:ext uri="{BB962C8B-B14F-4D97-AF65-F5344CB8AC3E}">
        <p14:creationId xmlns:p14="http://schemas.microsoft.com/office/powerpoint/2010/main" val="222609279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"/>
                <a:cs typeface="Gill Sans"/>
              </a:rPr>
              <a:t>Proposal (100 pts)</a:t>
            </a:r>
            <a:endParaRPr lang="en-US" sz="2400" b="1" i="0" dirty="0">
              <a:latin typeface="Gill Sans"/>
              <a:cs typeface="Gill Sans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49465F8-0641-FC4F-B613-7C4A0176961D}"/>
              </a:ext>
            </a:extLst>
          </p:cNvPr>
          <p:cNvSpPr txBox="1"/>
          <p:nvPr/>
        </p:nvSpPr>
        <p:spPr>
          <a:xfrm>
            <a:off x="366649" y="1198434"/>
            <a:ext cx="8777351" cy="5586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latin typeface="Gill Sans MT" panose="020B0502020104020203" pitchFamily="34" charset="77"/>
              </a:rPr>
              <a:t>The proposal should contain the following labeled sections:</a:t>
            </a:r>
          </a:p>
          <a:p>
            <a:endParaRPr lang="en-US" sz="1700" dirty="0">
              <a:latin typeface="Gill Sans MT" panose="020B0502020104020203" pitchFamily="34" charset="77"/>
            </a:endParaRPr>
          </a:p>
          <a:p>
            <a:r>
              <a:rPr lang="en-US" sz="1700" u="sng" dirty="0">
                <a:latin typeface="Gill Sans MT" panose="020B0502020104020203" pitchFamily="34" charset="77"/>
              </a:rPr>
              <a:t>Project title (5 pts)</a:t>
            </a:r>
          </a:p>
          <a:p>
            <a:r>
              <a:rPr lang="en-US" sz="1700" u="sng" dirty="0">
                <a:latin typeface="Gill Sans MT" panose="020B0502020104020203" pitchFamily="34" charset="77"/>
              </a:rPr>
              <a:t>A list of team members and their expertise areas (5 pts)</a:t>
            </a:r>
          </a:p>
          <a:p>
            <a:r>
              <a:rPr lang="en-US" sz="1700" u="sng" dirty="0">
                <a:latin typeface="Gill Sans MT" panose="020B0502020104020203" pitchFamily="34" charset="77"/>
              </a:rPr>
              <a:t>An abstract </a:t>
            </a:r>
            <a:r>
              <a:rPr lang="en-US" sz="1700" dirty="0">
                <a:latin typeface="Gill Sans MT" panose="020B0502020104020203" pitchFamily="34" charset="77"/>
              </a:rPr>
              <a:t>(maximum 200 words) briefly describing the project and motivation (50 pts)</a:t>
            </a:r>
          </a:p>
          <a:p>
            <a:r>
              <a:rPr lang="en-US" sz="1700" u="sng" dirty="0">
                <a:latin typeface="Gill Sans MT" panose="020B0502020104020203" pitchFamily="34" charset="77"/>
              </a:rPr>
              <a:t>Resources and datasets that will be used (30 pts).</a:t>
            </a:r>
          </a:p>
          <a:p>
            <a:pPr lvl="1"/>
            <a:r>
              <a:rPr lang="en-US" sz="1700" dirty="0">
                <a:latin typeface="Gill Sans MT" panose="020B0502020104020203" pitchFamily="34" charset="77"/>
              </a:rPr>
              <a:t>Describe which specific datasets you will use. This will help us know which common datasets to make available in the public directory.</a:t>
            </a:r>
          </a:p>
          <a:p>
            <a:pPr lvl="1"/>
            <a:r>
              <a:rPr lang="en-US" sz="1700" dirty="0">
                <a:latin typeface="Gill Sans MT" panose="020B0502020104020203" pitchFamily="34" charset="77"/>
              </a:rPr>
              <a:t>Describe which tools you will need and if they are already available on </a:t>
            </a:r>
            <a:r>
              <a:rPr lang="en-US" sz="1700" dirty="0" err="1">
                <a:latin typeface="Gill Sans MT" panose="020B0502020104020203" pitchFamily="34" charset="77"/>
              </a:rPr>
              <a:t>JupyterHub</a:t>
            </a:r>
            <a:r>
              <a:rPr lang="en-US" sz="1700" dirty="0">
                <a:latin typeface="Gill Sans MT" panose="020B0502020104020203" pitchFamily="34" charset="77"/>
              </a:rPr>
              <a:t> or not</a:t>
            </a:r>
          </a:p>
          <a:p>
            <a:r>
              <a:rPr lang="en-US" sz="1700" u="sng" dirty="0">
                <a:latin typeface="Gill Sans MT" panose="020B0502020104020203" pitchFamily="34" charset="77"/>
              </a:rPr>
              <a:t>Deliverables (10 pts)</a:t>
            </a:r>
          </a:p>
          <a:p>
            <a:pPr lvl="1"/>
            <a:r>
              <a:rPr lang="en-US" sz="1700" dirty="0">
                <a:latin typeface="Gill Sans MT" panose="020B0502020104020203" pitchFamily="34" charset="77"/>
              </a:rPr>
              <a:t>What do you anticipate will be the major results of your project? A tool? Method idea? Dataset? Something else?</a:t>
            </a:r>
          </a:p>
          <a:p>
            <a:endParaRPr lang="en-US" sz="1700" dirty="0">
              <a:latin typeface="Gill Sans MT" panose="020B0502020104020203" pitchFamily="34" charset="77"/>
            </a:endParaRPr>
          </a:p>
          <a:p>
            <a:r>
              <a:rPr lang="en-US" sz="1700" b="1" u="sng" dirty="0">
                <a:latin typeface="Gill Sans MT" panose="020B0502020104020203" pitchFamily="34" charset="77"/>
              </a:rPr>
              <a:t>Format:</a:t>
            </a:r>
          </a:p>
          <a:p>
            <a:r>
              <a:rPr lang="en-US" sz="1700" dirty="0">
                <a:latin typeface="Gill Sans MT" panose="020B0502020104020203" pitchFamily="34" charset="77"/>
              </a:rPr>
              <a:t>Your proposal must be in PDF format. You may use minimum 0.5-inch margins and 11 </a:t>
            </a:r>
            <a:r>
              <a:rPr lang="en-US" sz="1700" dirty="0" err="1">
                <a:latin typeface="Gill Sans MT" panose="020B0502020104020203" pitchFamily="34" charset="77"/>
              </a:rPr>
              <a:t>pt</a:t>
            </a:r>
            <a:r>
              <a:rPr lang="en-US" sz="1700" dirty="0">
                <a:latin typeface="Gill Sans MT" panose="020B0502020104020203" pitchFamily="34" charset="77"/>
              </a:rPr>
              <a:t> Arial font. </a:t>
            </a:r>
            <a:r>
              <a:rPr lang="en-US" sz="1700" b="1" dirty="0">
                <a:latin typeface="Gill Sans MT" panose="020B0502020104020203" pitchFamily="34" charset="77"/>
              </a:rPr>
              <a:t>One page maximum</a:t>
            </a:r>
          </a:p>
          <a:p>
            <a:endParaRPr lang="en-US" sz="1700" dirty="0">
              <a:latin typeface="Gill Sans MT" panose="020B0502020104020203" pitchFamily="34" charset="77"/>
            </a:endParaRPr>
          </a:p>
          <a:p>
            <a:r>
              <a:rPr lang="en-US" sz="1700" b="1" u="sng" dirty="0">
                <a:latin typeface="Gill Sans MT" panose="020B0502020104020203" pitchFamily="34" charset="77"/>
              </a:rPr>
              <a:t>Grading notes:</a:t>
            </a:r>
          </a:p>
          <a:p>
            <a:r>
              <a:rPr lang="en-US" sz="1700" dirty="0">
                <a:latin typeface="Gill Sans MT" panose="020B0502020104020203" pitchFamily="34" charset="77"/>
              </a:rPr>
              <a:t>Proposals are graded out of 100 points. </a:t>
            </a:r>
          </a:p>
          <a:p>
            <a:r>
              <a:rPr lang="en-US" sz="1700" dirty="0">
                <a:latin typeface="Gill Sans MT" panose="020B0502020104020203" pitchFamily="34" charset="77"/>
              </a:rPr>
              <a:t>We will take off 5 points for each page over the 1 page limit.</a:t>
            </a:r>
          </a:p>
          <a:p>
            <a:r>
              <a:rPr lang="en-US" sz="1700" dirty="0">
                <a:latin typeface="Gill Sans MT" panose="020B0502020104020203" pitchFamily="34" charset="77"/>
              </a:rPr>
              <a:t>We will take off up to 5 points if you don't follow formatting guidelines.</a:t>
            </a:r>
          </a:p>
        </p:txBody>
      </p:sp>
    </p:spTree>
    <p:extLst>
      <p:ext uri="{BB962C8B-B14F-4D97-AF65-F5344CB8AC3E}">
        <p14:creationId xmlns:p14="http://schemas.microsoft.com/office/powerpoint/2010/main" val="146694371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"/>
                <a:cs typeface="Gill Sans"/>
              </a:rPr>
              <a:t>Presentation</a:t>
            </a:r>
            <a:endParaRPr lang="en-US" sz="2400" b="1" i="0" dirty="0">
              <a:latin typeface="Gill Sans"/>
              <a:cs typeface="Gill Sans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49465F8-0641-FC4F-B613-7C4A0176961D}"/>
              </a:ext>
            </a:extLst>
          </p:cNvPr>
          <p:cNvSpPr txBox="1"/>
          <p:nvPr/>
        </p:nvSpPr>
        <p:spPr>
          <a:xfrm>
            <a:off x="529935" y="1198434"/>
            <a:ext cx="836913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Each group will give a presentation about their project. Presentations will take place during class 05/26/21 and 06/02/21.</a:t>
            </a:r>
          </a:p>
          <a:p>
            <a:endParaRPr lang="en-US" dirty="0">
              <a:latin typeface="Gill Sans MT" panose="020B0502020104020203" pitchFamily="34" charset="77"/>
            </a:endParaRPr>
          </a:p>
          <a:p>
            <a:r>
              <a:rPr lang="en-US" dirty="0">
                <a:latin typeface="Gill Sans MT" panose="020B0502020104020203" pitchFamily="34" charset="77"/>
              </a:rPr>
              <a:t>Timing will be updated when we have a final teams list, but we anticipate presentations will be approximately 5 minutes each with a short time for Q&amp;A.</a:t>
            </a:r>
          </a:p>
          <a:p>
            <a:endParaRPr lang="en-US" dirty="0">
              <a:latin typeface="Gill Sans MT" panose="020B0502020104020203" pitchFamily="34" charset="77"/>
            </a:endParaRPr>
          </a:p>
          <a:p>
            <a:r>
              <a:rPr lang="en-US" dirty="0">
                <a:latin typeface="Gill Sans MT" panose="020B0502020104020203" pitchFamily="34" charset="77"/>
              </a:rPr>
              <a:t>During your presentation, you should: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Briefly introduce your project and the dataset.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Summarize your methods and results.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Highlight one more challenges you faced and how you dealt with it.</a:t>
            </a:r>
          </a:p>
          <a:p>
            <a:endParaRPr lang="en-US" dirty="0">
              <a:latin typeface="Gill Sans MT" panose="020B0502020104020203" pitchFamily="34" charset="77"/>
            </a:endParaRPr>
          </a:p>
          <a:p>
            <a:r>
              <a:rPr lang="en-US" dirty="0">
                <a:latin typeface="Gill Sans MT" panose="020B0502020104020203" pitchFamily="34" charset="77"/>
              </a:rPr>
              <a:t>Presentations are graded out of 10 points:</a:t>
            </a:r>
          </a:p>
          <a:p>
            <a:r>
              <a:rPr lang="en-US" dirty="0">
                <a:latin typeface="Gill Sans MT" panose="020B0502020104020203" pitchFamily="34" charset="77"/>
              </a:rPr>
              <a:t>The talk gives a clear and interesting description of your project (5 pts)</a:t>
            </a:r>
          </a:p>
          <a:p>
            <a:r>
              <a:rPr lang="en-US" dirty="0">
                <a:latin typeface="Gill Sans MT" panose="020B0502020104020203" pitchFamily="34" charset="77"/>
              </a:rPr>
              <a:t>Talk includes all the items listed above (2 pts)</a:t>
            </a:r>
          </a:p>
          <a:p>
            <a:r>
              <a:rPr lang="en-US" dirty="0">
                <a:latin typeface="Gill Sans MT" panose="020B0502020104020203" pitchFamily="34" charset="77"/>
              </a:rPr>
              <a:t>The talk is within time (1 </a:t>
            </a:r>
            <a:r>
              <a:rPr lang="en-US" dirty="0" err="1">
                <a:latin typeface="Gill Sans MT" panose="020B0502020104020203" pitchFamily="34" charset="77"/>
              </a:rPr>
              <a:t>pt</a:t>
            </a:r>
            <a:r>
              <a:rPr lang="en-US" dirty="0">
                <a:latin typeface="Gill Sans MT" panose="020B0502020104020203" pitchFamily="34" charset="77"/>
              </a:rPr>
              <a:t>)</a:t>
            </a:r>
          </a:p>
          <a:p>
            <a:r>
              <a:rPr lang="en-US" dirty="0">
                <a:latin typeface="Gill Sans MT" panose="020B0502020104020203" pitchFamily="34" charset="77"/>
              </a:rPr>
              <a:t>How well you respond to Q&amp;A (2 pts)</a:t>
            </a:r>
          </a:p>
        </p:txBody>
      </p:sp>
    </p:spTree>
    <p:extLst>
      <p:ext uri="{BB962C8B-B14F-4D97-AF65-F5344CB8AC3E}">
        <p14:creationId xmlns:p14="http://schemas.microsoft.com/office/powerpoint/2010/main" val="18350342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A08C95D-F684-FB46-BB62-35FA8610DDDF}"/>
              </a:ext>
            </a:extLst>
          </p:cNvPr>
          <p:cNvSpPr txBox="1"/>
          <p:nvPr/>
        </p:nvSpPr>
        <p:spPr>
          <a:xfrm>
            <a:off x="470698" y="1486560"/>
            <a:ext cx="74837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i="1" dirty="0">
                <a:latin typeface="Gill Sans MT" panose="020B0502020104020203" pitchFamily="34" charset="77"/>
              </a:rPr>
              <a:t>Example: we flip a coin 10 times and see 9 heads. Assuming our coin is fair, how surprised are we about this result?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2EEA207-AE7D-3943-BC7F-5AD90A1D7B06}"/>
                  </a:ext>
                </a:extLst>
              </p:cNvPr>
              <p:cNvSpPr txBox="1"/>
              <p:nvPr/>
            </p:nvSpPr>
            <p:spPr>
              <a:xfrm>
                <a:off x="2139103" y="2372538"/>
                <a:ext cx="4569649" cy="4678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h𝑒𝑎𝑑𝑠</m:t>
                          </m:r>
                        </m:e>
                      </m:d>
                      <m:r>
                        <a:rPr lang="en-US" sz="1600" i="1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noBar"/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num>
                            <m:den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den>
                          </m:f>
                        </m:e>
                      </m:d>
                      <m:sSup>
                        <m:s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0.5</m:t>
                          </m:r>
                        </m:e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</m:sSup>
                      <m:sSup>
                        <m:s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1−0.5</m:t>
                              </m:r>
                            </m:e>
                          </m:d>
                        </m:e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10−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</m:sSup>
                      <m:r>
                        <a:rPr lang="en-US" sz="16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type m:val="noBar"/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num>
                                <m:den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den>
                              </m:f>
                            </m:e>
                          </m:d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0.5</m:t>
                          </m:r>
                        </m:e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10</m:t>
                          </m:r>
                        </m:sup>
                      </m:sSup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2EEA207-AE7D-3943-BC7F-5AD90A1D7B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9103" y="2372538"/>
                <a:ext cx="4569649" cy="467820"/>
              </a:xfrm>
              <a:prstGeom prst="rect">
                <a:avLst/>
              </a:prstGeom>
              <a:blipFill>
                <a:blip r:embed="rId3"/>
                <a:stretch>
                  <a:fillRect l="-556" t="-2632"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CCF745E-0CF4-9647-A7F4-7C826921A1D3}"/>
                  </a:ext>
                </a:extLst>
              </p:cNvPr>
              <p:cNvSpPr txBox="1"/>
              <p:nvPr/>
            </p:nvSpPr>
            <p:spPr>
              <a:xfrm>
                <a:off x="741115" y="5000184"/>
                <a:ext cx="5145319" cy="3720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≥9 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h𝑒𝑎𝑑𝑠</m:t>
                        </m:r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</a:rPr>
                      <m:t>= 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noBar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10</m:t>
                            </m:r>
                          </m:num>
                          <m:den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9</m:t>
                            </m:r>
                          </m:den>
                        </m:f>
                      </m:e>
                    </m:d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0.5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10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noBar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10</m:t>
                            </m:r>
                          </m:num>
                          <m:den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10</m:t>
                            </m:r>
                          </m:den>
                        </m:f>
                      </m:e>
                    </m:d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0.5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10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US" sz="2000" dirty="0"/>
                  <a:t>0.010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CCF745E-0CF4-9647-A7F4-7C826921A1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115" y="5000184"/>
                <a:ext cx="5145319" cy="372025"/>
              </a:xfrm>
              <a:prstGeom prst="rect">
                <a:avLst/>
              </a:prstGeom>
              <a:blipFill>
                <a:blip r:embed="rId4"/>
                <a:stretch>
                  <a:fillRect l="-1478" t="-13333" r="-1970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ADFAF4BC-E7CD-F243-A0E2-709D905F2EB2}"/>
              </a:ext>
            </a:extLst>
          </p:cNvPr>
          <p:cNvSpPr/>
          <p:nvPr/>
        </p:nvSpPr>
        <p:spPr>
          <a:xfrm>
            <a:off x="577878" y="5613775"/>
            <a:ext cx="18389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>
                <a:latin typeface="Gill Sans MT" panose="020B0502020104020203" pitchFamily="34" charset="77"/>
              </a:rPr>
              <a:t>P-value</a:t>
            </a:r>
            <a:r>
              <a:rPr lang="en-US" sz="2400" i="1" dirty="0">
                <a:latin typeface="Gill Sans MT" panose="020B0502020104020203" pitchFamily="34" charset="77"/>
              </a:rPr>
              <a:t>: 0.01</a:t>
            </a:r>
            <a:endParaRPr lang="en-US" sz="2400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A194DF6-6673-7242-865A-63F26A118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5269" y="3088923"/>
            <a:ext cx="3516264" cy="1692367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51C2AE7-1BB1-DC46-B1A9-32016B07D6C7}"/>
              </a:ext>
            </a:extLst>
          </p:cNvPr>
          <p:cNvCxnSpPr/>
          <p:nvPr/>
        </p:nvCxnSpPr>
        <p:spPr>
          <a:xfrm>
            <a:off x="5496059" y="3088923"/>
            <a:ext cx="0" cy="15740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6C6AE2E-1B57-424B-A410-0318652A883F}"/>
              </a:ext>
            </a:extLst>
          </p:cNvPr>
          <p:cNvCxnSpPr/>
          <p:nvPr/>
        </p:nvCxnSpPr>
        <p:spPr>
          <a:xfrm>
            <a:off x="5496059" y="3320335"/>
            <a:ext cx="328412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71699EF-357E-9C45-BF78-9420F0FA1FA9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2723D026-178C-CF46-AB3C-BC6CA82A70F8}"/>
              </a:ext>
            </a:extLst>
          </p:cNvPr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"/>
                <a:cs typeface="Gill Sans"/>
              </a:rPr>
              <a:t>Review – toy p-value example</a:t>
            </a:r>
            <a:endParaRPr lang="en-US" sz="2400" b="1" i="0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248777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  <p:bldP spid="7" grpId="0"/>
      <p:bldP spid="8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"/>
                <a:cs typeface="Gill Sans"/>
              </a:rPr>
              <a:t>Paper</a:t>
            </a:r>
            <a:endParaRPr lang="en-US" sz="2400" b="1" i="0" dirty="0">
              <a:latin typeface="Gill Sans"/>
              <a:cs typeface="Gill Sans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49465F8-0641-FC4F-B613-7C4A0176961D}"/>
              </a:ext>
            </a:extLst>
          </p:cNvPr>
          <p:cNvSpPr txBox="1"/>
          <p:nvPr/>
        </p:nvSpPr>
        <p:spPr>
          <a:xfrm>
            <a:off x="275359" y="1003300"/>
            <a:ext cx="859328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The final paper should be </a:t>
            </a:r>
            <a:r>
              <a:rPr lang="en-US" b="1" dirty="0">
                <a:latin typeface="Gill Sans MT" panose="020B0502020104020203" pitchFamily="34" charset="77"/>
              </a:rPr>
              <a:t>5 pages maximum </a:t>
            </a:r>
            <a:r>
              <a:rPr lang="en-US" dirty="0">
                <a:latin typeface="Gill Sans MT" panose="020B0502020104020203" pitchFamily="34" charset="77"/>
              </a:rPr>
              <a:t>and contain:</a:t>
            </a:r>
          </a:p>
          <a:p>
            <a:endParaRPr lang="en-US" dirty="0">
              <a:latin typeface="Gill Sans MT" panose="020B0502020104020203" pitchFamily="34" charset="77"/>
            </a:endParaRPr>
          </a:p>
          <a:p>
            <a:r>
              <a:rPr lang="en-US" u="sng" dirty="0">
                <a:latin typeface="Gill Sans MT" panose="020B0502020104020203" pitchFamily="34" charset="77"/>
              </a:rPr>
              <a:t>Project title, author list, abstract </a:t>
            </a:r>
            <a:r>
              <a:rPr lang="en-US" dirty="0">
                <a:latin typeface="Gill Sans MT" panose="020B0502020104020203" pitchFamily="34" charset="77"/>
              </a:rPr>
              <a:t>(200 words max).</a:t>
            </a:r>
          </a:p>
          <a:p>
            <a:r>
              <a:rPr lang="en-US" u="sng" dirty="0">
                <a:latin typeface="Gill Sans MT" panose="020B0502020104020203" pitchFamily="34" charset="77"/>
              </a:rPr>
              <a:t>Introduction</a:t>
            </a:r>
            <a:r>
              <a:rPr lang="en-US" dirty="0">
                <a:latin typeface="Gill Sans MT" panose="020B0502020104020203" pitchFamily="34" charset="77"/>
              </a:rPr>
              <a:t> (approximately 1 page): Describe the motivation behind your project and how it fits with current literature in the field.</a:t>
            </a:r>
          </a:p>
          <a:p>
            <a:r>
              <a:rPr lang="en-US" u="sng" dirty="0">
                <a:latin typeface="Gill Sans MT" panose="020B0502020104020203" pitchFamily="34" charset="77"/>
              </a:rPr>
              <a:t>Methods</a:t>
            </a:r>
            <a:r>
              <a:rPr lang="en-US" dirty="0">
                <a:latin typeface="Gill Sans MT" panose="020B0502020104020203" pitchFamily="34" charset="77"/>
              </a:rPr>
              <a:t>: Describe the methods used in your project, including software, statistical tests, and datasets.</a:t>
            </a:r>
          </a:p>
          <a:p>
            <a:r>
              <a:rPr lang="en-US" u="sng" dirty="0">
                <a:latin typeface="Gill Sans MT" panose="020B0502020104020203" pitchFamily="34" charset="77"/>
              </a:rPr>
              <a:t>Results</a:t>
            </a:r>
            <a:r>
              <a:rPr lang="en-US" dirty="0">
                <a:latin typeface="Gill Sans MT" panose="020B0502020104020203" pitchFamily="34" charset="77"/>
              </a:rPr>
              <a:t>: Describe the major results of your study. When helpful, include figures and tables to display results.</a:t>
            </a:r>
          </a:p>
          <a:p>
            <a:r>
              <a:rPr lang="en-US" u="sng" dirty="0">
                <a:latin typeface="Gill Sans MT" panose="020B0502020104020203" pitchFamily="34" charset="77"/>
              </a:rPr>
              <a:t>Discussion</a:t>
            </a:r>
            <a:r>
              <a:rPr lang="en-US" dirty="0">
                <a:latin typeface="Gill Sans MT" panose="020B0502020104020203" pitchFamily="34" charset="77"/>
              </a:rPr>
              <a:t>: Briefly summarize the major findings. What are the limitations of your project? How could it be expanded? What future directions does it point to?</a:t>
            </a:r>
          </a:p>
          <a:p>
            <a:r>
              <a:rPr lang="en-US" u="sng" dirty="0">
                <a:latin typeface="Gill Sans MT" panose="020B0502020104020203" pitchFamily="34" charset="77"/>
              </a:rPr>
              <a:t>Author contributions </a:t>
            </a:r>
            <a:r>
              <a:rPr lang="en-US" dirty="0">
                <a:latin typeface="Gill Sans MT" panose="020B0502020104020203" pitchFamily="34" charset="77"/>
              </a:rPr>
              <a:t>(0.25 pages): Describe the contributions of each team member to the project.</a:t>
            </a:r>
          </a:p>
          <a:p>
            <a:r>
              <a:rPr lang="en-US" u="sng" dirty="0">
                <a:latin typeface="Gill Sans MT" panose="020B0502020104020203" pitchFamily="34" charset="77"/>
              </a:rPr>
              <a:t>Reflection</a:t>
            </a:r>
            <a:r>
              <a:rPr lang="en-US" dirty="0">
                <a:latin typeface="Gill Sans MT" panose="020B0502020104020203" pitchFamily="34" charset="77"/>
              </a:rPr>
              <a:t> (0.25 pages): Overall, how was your experience working on this project? How much time did you spend? How were the team dynamics? Did you receive adequate guidance? What were the major challenges?</a:t>
            </a:r>
          </a:p>
          <a:p>
            <a:endParaRPr lang="en-US" dirty="0">
              <a:latin typeface="Gill Sans MT" panose="020B0502020104020203" pitchFamily="34" charset="77"/>
            </a:endParaRPr>
          </a:p>
          <a:p>
            <a:r>
              <a:rPr lang="en-US" dirty="0">
                <a:latin typeface="Gill Sans MT" panose="020B0502020104020203" pitchFamily="34" charset="77"/>
              </a:rPr>
              <a:t>Final reports will be graded out of 100 points.  Reports should be in PDF format, with minimum 0.5-inch margins and 11-pt Arial font. Single-spaced.</a:t>
            </a:r>
            <a:endParaRPr lang="en-US" sz="2800" dirty="0">
              <a:latin typeface="Gill Sans MT" panose="020B05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2236055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"/>
                <a:cs typeface="Gill Sans"/>
              </a:rPr>
              <a:t>Project competitions</a:t>
            </a:r>
            <a:endParaRPr lang="en-US" sz="2400" b="1" i="0" dirty="0">
              <a:latin typeface="Gill Sans"/>
              <a:cs typeface="Gill Sans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778C09B-843C-5945-83A7-6A5FC4C06AA1}"/>
              </a:ext>
            </a:extLst>
          </p:cNvPr>
          <p:cNvSpPr txBox="1"/>
          <p:nvPr/>
        </p:nvSpPr>
        <p:spPr>
          <a:xfrm>
            <a:off x="1647861" y="2144467"/>
            <a:ext cx="421140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Best figure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Best code documentation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Best presentation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CE6596-5DB5-B24B-BE70-CEB89EBDA956}"/>
              </a:ext>
            </a:extLst>
          </p:cNvPr>
          <p:cNvSpPr txBox="1"/>
          <p:nvPr/>
        </p:nvSpPr>
        <p:spPr>
          <a:xfrm>
            <a:off x="0" y="131227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We’ll be award 2 points extra credit for each of the following: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3F0F22-BA26-3044-977F-9A28D66B846C}"/>
              </a:ext>
            </a:extLst>
          </p:cNvPr>
          <p:cNvSpPr txBox="1"/>
          <p:nvPr/>
        </p:nvSpPr>
        <p:spPr>
          <a:xfrm>
            <a:off x="0" y="3986201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The points will be added to the project report grade (out of 100. so you could earn up to 102/100 for the report).</a:t>
            </a:r>
          </a:p>
        </p:txBody>
      </p:sp>
    </p:spTree>
    <p:extLst>
      <p:ext uri="{BB962C8B-B14F-4D97-AF65-F5344CB8AC3E}">
        <p14:creationId xmlns:p14="http://schemas.microsoft.com/office/powerpoint/2010/main" val="37284171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"/>
                <a:cs typeface="Gill Sans"/>
              </a:rPr>
              <a:t>Project discussion</a:t>
            </a:r>
            <a:endParaRPr lang="en-US" sz="2400" b="1" i="0" dirty="0">
              <a:latin typeface="Gill Sans"/>
              <a:cs typeface="Gill Sans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404F41D9-9628-3F42-BC20-307AF598C295}"/>
              </a:ext>
            </a:extLst>
          </p:cNvPr>
          <p:cNvSpPr txBox="1"/>
          <p:nvPr/>
        </p:nvSpPr>
        <p:spPr>
          <a:xfrm>
            <a:off x="555171" y="1420587"/>
            <a:ext cx="80336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Please sign up ASAP on the Google sheet so we know how many teams there are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I hope to set up a chance to talk with each team briefly.</a:t>
            </a:r>
          </a:p>
        </p:txBody>
      </p:sp>
    </p:spTree>
    <p:extLst>
      <p:ext uri="{BB962C8B-B14F-4D97-AF65-F5344CB8AC3E}">
        <p14:creationId xmlns:p14="http://schemas.microsoft.com/office/powerpoint/2010/main" val="12795415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2A13282-A69E-8A42-9C7A-214AE1AD2408}"/>
              </a:ext>
            </a:extLst>
          </p:cNvPr>
          <p:cNvGrpSpPr/>
          <p:nvPr/>
        </p:nvGrpSpPr>
        <p:grpSpPr>
          <a:xfrm>
            <a:off x="526351" y="1558949"/>
            <a:ext cx="7483793" cy="738664"/>
            <a:chOff x="526351" y="1558949"/>
            <a:chExt cx="7483793" cy="738664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173461E-8779-B941-B3B2-E45CBAA25779}"/>
                </a:ext>
              </a:extLst>
            </p:cNvPr>
            <p:cNvSpPr txBox="1"/>
            <p:nvPr/>
          </p:nvSpPr>
          <p:spPr>
            <a:xfrm>
              <a:off x="526351" y="1558949"/>
              <a:ext cx="748379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00" i="1" dirty="0">
                  <a:latin typeface="Gill Sans MT" panose="020B0502020104020203" pitchFamily="34" charset="77"/>
                </a:rPr>
                <a:t>Null hypothesis (H</a:t>
              </a:r>
              <a:r>
                <a:rPr lang="en-US" sz="2100" i="1" baseline="-25000" dirty="0">
                  <a:latin typeface="Gill Sans MT" panose="020B0502020104020203" pitchFamily="34" charset="77"/>
                </a:rPr>
                <a:t>0</a:t>
              </a:r>
              <a:r>
                <a:rPr lang="en-US" sz="2100" i="1" dirty="0">
                  <a:latin typeface="Gill Sans MT" panose="020B0502020104020203" pitchFamily="34" charset="77"/>
                </a:rPr>
                <a:t>): </a:t>
              </a:r>
              <a:r>
                <a:rPr lang="en-US" sz="2100" dirty="0">
                  <a:latin typeface="Gill Sans MT" panose="020B0502020104020203" pitchFamily="34" charset="77"/>
                </a:rPr>
                <a:t>my data is random. Whatever I’m testing for is not true</a:t>
              </a:r>
              <a:endParaRPr lang="en-US" sz="2100" i="1" dirty="0">
                <a:latin typeface="Gill Sans MT" panose="020B0502020104020203" pitchFamily="34" charset="77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6237AAF-777C-B440-AD6F-39566D734E01}"/>
                </a:ext>
              </a:extLst>
            </p:cNvPr>
            <p:cNvSpPr txBox="1"/>
            <p:nvPr/>
          </p:nvSpPr>
          <p:spPr>
            <a:xfrm>
              <a:off x="1815483" y="1932773"/>
              <a:ext cx="3324949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solidFill>
                    <a:srgbClr val="FF0000"/>
                  </a:solidFill>
                  <a:latin typeface="Gill Sans MT" panose="020B0502020104020203" pitchFamily="34" charset="77"/>
                </a:rPr>
                <a:t>Coin is fair (50/50 chance to get H or T)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1EEAD04-7027-8F48-A0A5-390874A26509}"/>
              </a:ext>
            </a:extLst>
          </p:cNvPr>
          <p:cNvGrpSpPr/>
          <p:nvPr/>
        </p:nvGrpSpPr>
        <p:grpSpPr>
          <a:xfrm>
            <a:off x="526350" y="2807591"/>
            <a:ext cx="7483793" cy="415498"/>
            <a:chOff x="526351" y="3008058"/>
            <a:chExt cx="7483793" cy="41549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5DBE641-E571-6C48-AFED-B1BA186D4EF9}"/>
                </a:ext>
              </a:extLst>
            </p:cNvPr>
            <p:cNvSpPr txBox="1"/>
            <p:nvPr/>
          </p:nvSpPr>
          <p:spPr>
            <a:xfrm>
              <a:off x="526351" y="3008058"/>
              <a:ext cx="748379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00" i="1" dirty="0">
                  <a:latin typeface="Gill Sans MT" panose="020B0502020104020203" pitchFamily="34" charset="77"/>
                </a:rPr>
                <a:t>Test statistic: </a:t>
              </a:r>
              <a:r>
                <a:rPr lang="en-US" sz="2100" dirty="0">
                  <a:latin typeface="Gill Sans MT" panose="020B0502020104020203" pitchFamily="34" charset="77"/>
                </a:rPr>
                <a:t>the value we are interested in testing</a:t>
              </a:r>
              <a:endParaRPr lang="en-US" sz="2100" i="1" dirty="0">
                <a:latin typeface="Gill Sans MT" panose="020B0502020104020203" pitchFamily="34" charset="77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3504652-2190-BA4A-B6F8-2D6EDB717277}"/>
                </a:ext>
              </a:extLst>
            </p:cNvPr>
            <p:cNvSpPr txBox="1"/>
            <p:nvPr/>
          </p:nvSpPr>
          <p:spPr>
            <a:xfrm>
              <a:off x="5902128" y="3082860"/>
              <a:ext cx="1465466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solidFill>
                    <a:srgbClr val="FF0000"/>
                  </a:solidFill>
                  <a:latin typeface="Gill Sans MT" panose="020B0502020104020203" pitchFamily="34" charset="77"/>
                </a:rPr>
                <a:t># heads seen (k)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E1E2DEA-2B7A-AF43-BFE2-8A67B596C19B}"/>
              </a:ext>
            </a:extLst>
          </p:cNvPr>
          <p:cNvGrpSpPr/>
          <p:nvPr/>
        </p:nvGrpSpPr>
        <p:grpSpPr>
          <a:xfrm>
            <a:off x="526351" y="3702875"/>
            <a:ext cx="7483793" cy="738664"/>
            <a:chOff x="526351" y="3702875"/>
            <a:chExt cx="7483793" cy="73866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1463693-6502-D846-886C-993150D60228}"/>
                </a:ext>
              </a:extLst>
            </p:cNvPr>
            <p:cNvSpPr txBox="1"/>
            <p:nvPr/>
          </p:nvSpPr>
          <p:spPr>
            <a:xfrm>
              <a:off x="526351" y="3702875"/>
              <a:ext cx="748379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00" i="1" dirty="0">
                  <a:latin typeface="Gill Sans MT" panose="020B0502020104020203" pitchFamily="34" charset="77"/>
                </a:rPr>
                <a:t>Null distribution: </a:t>
              </a:r>
              <a:r>
                <a:rPr lang="en-US" sz="2100" dirty="0">
                  <a:latin typeface="Gill Sans MT" panose="020B0502020104020203" pitchFamily="34" charset="77"/>
                </a:rPr>
                <a:t>the distribution of the test statistic under the null hypothesis</a:t>
              </a:r>
              <a:endParaRPr lang="en-US" sz="2100" i="1" dirty="0">
                <a:latin typeface="Gill Sans MT" panose="020B0502020104020203" pitchFamily="34" charset="77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143683D-E27D-5F4A-A4F0-45DDE10754E6}"/>
                </a:ext>
              </a:extLst>
            </p:cNvPr>
            <p:cNvSpPr txBox="1"/>
            <p:nvPr/>
          </p:nvSpPr>
          <p:spPr>
            <a:xfrm>
              <a:off x="1913975" y="4060665"/>
              <a:ext cx="2484976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solidFill>
                    <a:srgbClr val="FF0000"/>
                  </a:solidFill>
                  <a:latin typeface="Gill Sans MT" panose="020B0502020104020203" pitchFamily="34" charset="77"/>
                </a:rPr>
                <a:t>P(k heads) = (n choose k)0.5</a:t>
              </a:r>
              <a:r>
                <a:rPr lang="en-US" sz="1500" baseline="30000" dirty="0">
                  <a:solidFill>
                    <a:srgbClr val="FF0000"/>
                  </a:solidFill>
                  <a:latin typeface="Gill Sans MT" panose="020B0502020104020203" pitchFamily="34" charset="77"/>
                </a:rPr>
                <a:t>n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BB8DCA8-B755-B944-BB5B-30499D2576BE}"/>
              </a:ext>
            </a:extLst>
          </p:cNvPr>
          <p:cNvGrpSpPr/>
          <p:nvPr/>
        </p:nvGrpSpPr>
        <p:grpSpPr>
          <a:xfrm>
            <a:off x="526351" y="4951517"/>
            <a:ext cx="7483793" cy="738664"/>
            <a:chOff x="526351" y="4720858"/>
            <a:chExt cx="7483793" cy="73866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3FEBC6D-8BBD-D542-8CD1-44ADA1C30098}"/>
                </a:ext>
              </a:extLst>
            </p:cNvPr>
            <p:cNvSpPr txBox="1"/>
            <p:nvPr/>
          </p:nvSpPr>
          <p:spPr>
            <a:xfrm>
              <a:off x="526351" y="4720858"/>
              <a:ext cx="748379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00" i="1" dirty="0">
                  <a:latin typeface="Gill Sans MT" panose="020B0502020104020203" pitchFamily="34" charset="77"/>
                </a:rPr>
                <a:t>P-value: </a:t>
              </a:r>
              <a:r>
                <a:rPr lang="en-US" sz="2100" dirty="0">
                  <a:latin typeface="Gill Sans MT" panose="020B0502020104020203" pitchFamily="34" charset="77"/>
                </a:rPr>
                <a:t>what percentage of values in the null distribution are at least as extreme as the test statistic I observed? </a:t>
              </a:r>
              <a:endParaRPr lang="en-US" sz="2100" i="1" dirty="0">
                <a:latin typeface="Gill Sans MT" panose="020B0502020104020203" pitchFamily="34" charset="77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26C2FE7-A774-C144-B93B-D38C6B0DD0C8}"/>
                </a:ext>
              </a:extLst>
            </p:cNvPr>
            <p:cNvSpPr txBox="1"/>
            <p:nvPr/>
          </p:nvSpPr>
          <p:spPr>
            <a:xfrm>
              <a:off x="5902128" y="5136357"/>
              <a:ext cx="200247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solidFill>
                    <a:srgbClr val="FF0000"/>
                  </a:solidFill>
                  <a:latin typeface="Gill Sans MT" panose="020B0502020104020203" pitchFamily="34" charset="77"/>
                </a:rPr>
                <a:t>P(&gt;=k heads | fair coin)</a:t>
              </a:r>
              <a:endParaRPr lang="en-US" sz="1500" baseline="30000" dirty="0">
                <a:solidFill>
                  <a:srgbClr val="FF0000"/>
                </a:solidFill>
                <a:latin typeface="Gill Sans MT" panose="020B0502020104020203" pitchFamily="34" charset="77"/>
              </a:endParaRPr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2EB9E8A-17B6-AA44-B43D-66D16ADDBB02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DD3196F7-D6FC-6944-949E-37814D963564}"/>
              </a:ext>
            </a:extLst>
          </p:cNvPr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"/>
                <a:cs typeface="Gill Sans"/>
              </a:rPr>
              <a:t>What is a p-value? Definitions</a:t>
            </a:r>
            <a:endParaRPr lang="en-US" sz="2400" b="1" i="0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165961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9AAF774-7937-FB4E-98E2-872CBFCA8717}"/>
              </a:ext>
            </a:extLst>
          </p:cNvPr>
          <p:cNvSpPr txBox="1"/>
          <p:nvPr/>
        </p:nvSpPr>
        <p:spPr>
          <a:xfrm>
            <a:off x="240931" y="1607291"/>
            <a:ext cx="43496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i="1" dirty="0">
                <a:latin typeface="Gill Sans MT" panose="020B0502020104020203" pitchFamily="34" charset="77"/>
              </a:rPr>
              <a:t>Null hypothesis (H</a:t>
            </a:r>
            <a:r>
              <a:rPr lang="en-US" sz="2100" i="1" baseline="-25000" dirty="0">
                <a:latin typeface="Gill Sans MT" panose="020B0502020104020203" pitchFamily="34" charset="77"/>
              </a:rPr>
              <a:t>0</a:t>
            </a:r>
            <a:r>
              <a:rPr lang="en-US" sz="2100" i="1" dirty="0">
                <a:latin typeface="Gill Sans MT" panose="020B0502020104020203" pitchFamily="34" charset="77"/>
              </a:rPr>
              <a:t>):</a:t>
            </a:r>
          </a:p>
          <a:p>
            <a:r>
              <a:rPr lang="en-US" sz="2100" i="1" dirty="0">
                <a:latin typeface="Gill Sans MT" panose="020B0502020104020203" pitchFamily="34" charset="77"/>
              </a:rPr>
              <a:t>(</a:t>
            </a:r>
            <a:r>
              <a:rPr lang="en-US" sz="2100" dirty="0">
                <a:latin typeface="Gill Sans MT" panose="020B0502020104020203" pitchFamily="34" charset="77"/>
              </a:rPr>
              <a:t>my data is random)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7A5904-2488-1145-8A7E-C978B0F28F31}"/>
              </a:ext>
            </a:extLst>
          </p:cNvPr>
          <p:cNvSpPr txBox="1"/>
          <p:nvPr/>
        </p:nvSpPr>
        <p:spPr>
          <a:xfrm>
            <a:off x="224599" y="2761170"/>
            <a:ext cx="144875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i="1" dirty="0">
                <a:latin typeface="Gill Sans MT" panose="020B0502020104020203" pitchFamily="34" charset="77"/>
              </a:rPr>
              <a:t>Test statistic: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58238E-0E3C-6F49-9BF9-7B0656DDDD4F}"/>
              </a:ext>
            </a:extLst>
          </p:cNvPr>
          <p:cNvSpPr txBox="1"/>
          <p:nvPr/>
        </p:nvSpPr>
        <p:spPr>
          <a:xfrm>
            <a:off x="224599" y="3455987"/>
            <a:ext cx="74837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i="1" dirty="0">
                <a:latin typeface="Gill Sans MT" panose="020B0502020104020203" pitchFamily="34" charset="77"/>
              </a:rPr>
              <a:t>Null distribution: </a:t>
            </a:r>
            <a:r>
              <a:rPr lang="en-US" sz="2100" dirty="0">
                <a:solidFill>
                  <a:srgbClr val="FF0000"/>
                </a:solidFill>
                <a:latin typeface="Gill Sans MT" panose="020B0502020104020203" pitchFamily="34" charset="77"/>
              </a:rPr>
              <a:t>what will I measure the slope (|</a:t>
            </a:r>
            <a:r>
              <a:rPr lang="el-GR" sz="2100" dirty="0">
                <a:solidFill>
                  <a:srgbClr val="FF0000"/>
                </a:solidFill>
              </a:rPr>
              <a:t>β</a:t>
            </a:r>
            <a:r>
              <a:rPr lang="en-US" sz="2100" dirty="0">
                <a:solidFill>
                  <a:srgbClr val="FF0000"/>
                </a:solidFill>
              </a:rPr>
              <a:t>|</a:t>
            </a:r>
            <a:r>
              <a:rPr lang="en-US" sz="2100" dirty="0">
                <a:solidFill>
                  <a:srgbClr val="FF0000"/>
                </a:solidFill>
                <a:latin typeface="Gill Sans MT" panose="020B0502020104020203" pitchFamily="34" charset="77"/>
              </a:rPr>
              <a:t>) to be when there really is no association between the SNP and a trait?</a:t>
            </a:r>
            <a:endParaRPr lang="en-US" sz="2100" dirty="0">
              <a:solidFill>
                <a:srgbClr val="FF000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9DEDB9-BB7F-B74E-BEED-59D5256F3FA4}"/>
              </a:ext>
            </a:extLst>
          </p:cNvPr>
          <p:cNvSpPr/>
          <p:nvPr/>
        </p:nvSpPr>
        <p:spPr>
          <a:xfrm>
            <a:off x="1624109" y="2760427"/>
            <a:ext cx="57419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00" dirty="0">
                <a:solidFill>
                  <a:srgbClr val="FF0000"/>
                </a:solidFill>
              </a:rPr>
              <a:t>|</a:t>
            </a:r>
            <a:r>
              <a:rPr lang="el-GR" sz="2100" dirty="0">
                <a:solidFill>
                  <a:srgbClr val="FF0000"/>
                </a:solidFill>
              </a:rPr>
              <a:t>β</a:t>
            </a:r>
            <a:r>
              <a:rPr lang="en-US" sz="2100" dirty="0">
                <a:solidFill>
                  <a:srgbClr val="FF0000"/>
                </a:solidFill>
              </a:rPr>
              <a:t>|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9AF88E-A8FF-4C45-BA57-7E85179C1128}"/>
              </a:ext>
            </a:extLst>
          </p:cNvPr>
          <p:cNvSpPr/>
          <p:nvPr/>
        </p:nvSpPr>
        <p:spPr>
          <a:xfrm>
            <a:off x="2399443" y="1842984"/>
            <a:ext cx="11047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H</a:t>
            </a:r>
            <a:r>
              <a:rPr lang="en-US" sz="2400" baseline="-25000" dirty="0">
                <a:solidFill>
                  <a:srgbClr val="FF0000"/>
                </a:solidFill>
              </a:rPr>
              <a:t>0</a:t>
            </a:r>
            <a:r>
              <a:rPr lang="en-US" sz="2400" dirty="0">
                <a:solidFill>
                  <a:srgbClr val="FF0000"/>
                </a:solidFill>
              </a:rPr>
              <a:t>: </a:t>
            </a:r>
            <a:r>
              <a:rPr lang="el-GR" sz="2400" dirty="0">
                <a:solidFill>
                  <a:srgbClr val="FF0000"/>
                </a:solidFill>
              </a:rPr>
              <a:t>β</a:t>
            </a:r>
            <a:r>
              <a:rPr lang="en-US" sz="2400" dirty="0">
                <a:solidFill>
                  <a:srgbClr val="FF0000"/>
                </a:solidFill>
              </a:rPr>
              <a:t>=0</a:t>
            </a:r>
            <a:endParaRPr lang="en-US" sz="2400" i="1" dirty="0">
              <a:solidFill>
                <a:srgbClr val="FF0000"/>
              </a:solidFill>
              <a:latin typeface="Gill Sans MT" panose="020B0502020104020203" pitchFamily="34" charset="77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EC13503-61D0-F24B-8753-8B4C7317F6D7}"/>
              </a:ext>
            </a:extLst>
          </p:cNvPr>
          <p:cNvSpPr/>
          <p:nvPr/>
        </p:nvSpPr>
        <p:spPr>
          <a:xfrm>
            <a:off x="753454" y="4887203"/>
            <a:ext cx="78656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Gill Sans MT" panose="020B0502020104020203" pitchFamily="34" charset="77"/>
              </a:rPr>
              <a:t>Method 1</a:t>
            </a:r>
            <a:r>
              <a:rPr lang="en-US" dirty="0">
                <a:latin typeface="Gill Sans MT" panose="020B0502020104020203" pitchFamily="34" charset="77"/>
              </a:rPr>
              <a:t>: math (t-test, Plink will do this for you)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A5C3DB0-2359-9741-9145-93FB3D1B36D5}"/>
              </a:ext>
            </a:extLst>
          </p:cNvPr>
          <p:cNvSpPr/>
          <p:nvPr/>
        </p:nvSpPr>
        <p:spPr>
          <a:xfrm>
            <a:off x="750073" y="5510451"/>
            <a:ext cx="75331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Gill Sans MT" panose="020B0502020104020203" pitchFamily="34" charset="77"/>
              </a:rPr>
              <a:t>Method 2</a:t>
            </a:r>
            <a:r>
              <a:rPr lang="en-US" dirty="0">
                <a:latin typeface="Gill Sans MT" panose="020B0502020104020203" pitchFamily="34" charset="77"/>
              </a:rPr>
              <a:t>: simulate random data (“empirical null”) (almost no actual math required)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129A242-4115-D641-A383-473C8BF25AB4}"/>
              </a:ext>
            </a:extLst>
          </p:cNvPr>
          <p:cNvSpPr/>
          <p:nvPr/>
        </p:nvSpPr>
        <p:spPr>
          <a:xfrm>
            <a:off x="477640" y="4501628"/>
            <a:ext cx="239142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00" i="1" dirty="0">
                <a:latin typeface="Gill Sans MT" panose="020B0502020104020203" pitchFamily="34" charset="77"/>
              </a:rPr>
              <a:t>How to compute this?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D2B943E-7271-184C-9D34-650B03FA3406}"/>
              </a:ext>
            </a:extLst>
          </p:cNvPr>
          <p:cNvGrpSpPr/>
          <p:nvPr/>
        </p:nvGrpSpPr>
        <p:grpSpPr>
          <a:xfrm>
            <a:off x="5091774" y="1206263"/>
            <a:ext cx="3752218" cy="2299050"/>
            <a:chOff x="671880" y="1961898"/>
            <a:chExt cx="7581236" cy="464515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45EFD1D-08AD-384C-B772-FAAF2C44FAC8}"/>
                </a:ext>
              </a:extLst>
            </p:cNvPr>
            <p:cNvCxnSpPr/>
            <p:nvPr/>
          </p:nvCxnSpPr>
          <p:spPr>
            <a:xfrm>
              <a:off x="1611630" y="2423160"/>
              <a:ext cx="0" cy="300609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E601C3F-8E18-0F41-9B4B-56767B7790CB}"/>
                </a:ext>
              </a:extLst>
            </p:cNvPr>
            <p:cNvCxnSpPr/>
            <p:nvPr/>
          </p:nvCxnSpPr>
          <p:spPr>
            <a:xfrm>
              <a:off x="1611630" y="5452110"/>
              <a:ext cx="621792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7A4A9F3-81FF-464F-8628-61161D3377A1}"/>
                </a:ext>
              </a:extLst>
            </p:cNvPr>
            <p:cNvSpPr txBox="1"/>
            <p:nvPr/>
          </p:nvSpPr>
          <p:spPr>
            <a:xfrm>
              <a:off x="4137662" y="6000748"/>
              <a:ext cx="1781998" cy="6063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latin typeface="Gill Sans MT" panose="020B0502020104020203" pitchFamily="34" charset="77"/>
                  <a:cs typeface="Arial" panose="020B0604020202020204" pitchFamily="34" charset="0"/>
                </a:rPr>
                <a:t>Genotype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E5EF394-BDF6-9F4A-A649-7C939085B8D1}"/>
                </a:ext>
              </a:extLst>
            </p:cNvPr>
            <p:cNvSpPr txBox="1"/>
            <p:nvPr/>
          </p:nvSpPr>
          <p:spPr>
            <a:xfrm rot="16200000">
              <a:off x="-867142" y="3500920"/>
              <a:ext cx="3684349" cy="6063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latin typeface="Gill Sans MT" panose="020B0502020104020203" pitchFamily="34" charset="77"/>
                  <a:cs typeface="Arial" panose="020B0604020202020204" pitchFamily="34" charset="0"/>
                </a:rPr>
                <a:t>Phenotype (e.g. Height)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A2EA30B-20BE-2B4C-847C-9968B724FCD6}"/>
                </a:ext>
              </a:extLst>
            </p:cNvPr>
            <p:cNvSpPr txBox="1"/>
            <p:nvPr/>
          </p:nvSpPr>
          <p:spPr>
            <a:xfrm>
              <a:off x="2205989" y="5541762"/>
              <a:ext cx="1338279" cy="6063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latin typeface="Gill Sans MT" panose="020B0502020104020203" pitchFamily="34" charset="77"/>
                </a:rPr>
                <a:t>0 (AA)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8666C30-3934-024D-BDD3-007B528F9CB8}"/>
                </a:ext>
              </a:extLst>
            </p:cNvPr>
            <p:cNvSpPr txBox="1"/>
            <p:nvPr/>
          </p:nvSpPr>
          <p:spPr>
            <a:xfrm>
              <a:off x="4506227" y="5560787"/>
              <a:ext cx="1350198" cy="6063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latin typeface="Gill Sans MT" panose="020B0502020104020203" pitchFamily="34" charset="77"/>
                </a:rPr>
                <a:t>1 (AG)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721755A-232A-3F43-978F-6BB8A726DB0F}"/>
                </a:ext>
              </a:extLst>
            </p:cNvPr>
            <p:cNvSpPr txBox="1"/>
            <p:nvPr/>
          </p:nvSpPr>
          <p:spPr>
            <a:xfrm>
              <a:off x="6863016" y="5560787"/>
              <a:ext cx="1390100" cy="6063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latin typeface="Gill Sans MT" panose="020B0502020104020203" pitchFamily="34" charset="77"/>
                </a:rPr>
                <a:t>2 (GG)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BEEEA3EC-6C45-4A43-9E02-5E53C84224A7}"/>
                </a:ext>
              </a:extLst>
            </p:cNvPr>
            <p:cNvSpPr/>
            <p:nvPr/>
          </p:nvSpPr>
          <p:spPr>
            <a:xfrm>
              <a:off x="2423160" y="4881768"/>
              <a:ext cx="194160" cy="19431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7DC176F-5B29-834C-A869-F7978AB7ED10}"/>
                </a:ext>
              </a:extLst>
            </p:cNvPr>
            <p:cNvSpPr txBox="1"/>
            <p:nvPr/>
          </p:nvSpPr>
          <p:spPr>
            <a:xfrm>
              <a:off x="1239411" y="2238494"/>
              <a:ext cx="551248" cy="6063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3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E2F3D77-C89D-494F-812D-FC8916CD8F62}"/>
                </a:ext>
              </a:extLst>
            </p:cNvPr>
            <p:cNvSpPr txBox="1"/>
            <p:nvPr/>
          </p:nvSpPr>
          <p:spPr>
            <a:xfrm>
              <a:off x="1309944" y="3741540"/>
              <a:ext cx="551248" cy="6063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0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EC1C4DC3-718F-4E48-AA5F-542AB9FB7FDB}"/>
                </a:ext>
              </a:extLst>
            </p:cNvPr>
            <p:cNvSpPr/>
            <p:nvPr/>
          </p:nvSpPr>
          <p:spPr>
            <a:xfrm>
              <a:off x="2423160" y="4597805"/>
              <a:ext cx="194160" cy="19431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4C5D88B8-FD9C-A444-BDF0-801E44EA9EE9}"/>
                </a:ext>
              </a:extLst>
            </p:cNvPr>
            <p:cNvSpPr/>
            <p:nvPr/>
          </p:nvSpPr>
          <p:spPr>
            <a:xfrm>
              <a:off x="2680918" y="4784613"/>
              <a:ext cx="194160" cy="19431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173B217-B438-C145-8668-AE91B92A03AC}"/>
                </a:ext>
              </a:extLst>
            </p:cNvPr>
            <p:cNvSpPr/>
            <p:nvPr/>
          </p:nvSpPr>
          <p:spPr>
            <a:xfrm>
              <a:off x="2165402" y="4684336"/>
              <a:ext cx="194160" cy="19431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8BD18D58-E22F-D24B-8443-ABE83509D2DE}"/>
                </a:ext>
              </a:extLst>
            </p:cNvPr>
            <p:cNvSpPr/>
            <p:nvPr/>
          </p:nvSpPr>
          <p:spPr>
            <a:xfrm>
              <a:off x="2273912" y="4357461"/>
              <a:ext cx="194160" cy="19431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FEDB2AC-92BD-244F-837E-388A43840B1F}"/>
                </a:ext>
              </a:extLst>
            </p:cNvPr>
            <p:cNvSpPr/>
            <p:nvPr/>
          </p:nvSpPr>
          <p:spPr>
            <a:xfrm>
              <a:off x="4442143" y="3804073"/>
              <a:ext cx="194160" cy="194310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F58EF8B9-7387-B049-B423-AA30F5B6DBA9}"/>
                </a:ext>
              </a:extLst>
            </p:cNvPr>
            <p:cNvSpPr/>
            <p:nvPr/>
          </p:nvSpPr>
          <p:spPr>
            <a:xfrm>
              <a:off x="4580089" y="3500087"/>
              <a:ext cx="194160" cy="194310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1296A9A0-CBD9-3047-94D1-EC29CDEC7F0B}"/>
                </a:ext>
              </a:extLst>
            </p:cNvPr>
            <p:cNvSpPr/>
            <p:nvPr/>
          </p:nvSpPr>
          <p:spPr>
            <a:xfrm>
              <a:off x="4673025" y="4006744"/>
              <a:ext cx="194160" cy="194310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87E06589-B810-8848-8F67-0D534EC73D14}"/>
                </a:ext>
              </a:extLst>
            </p:cNvPr>
            <p:cNvSpPr/>
            <p:nvPr/>
          </p:nvSpPr>
          <p:spPr>
            <a:xfrm>
              <a:off x="4824677" y="3738503"/>
              <a:ext cx="194160" cy="194310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FF445C5D-E211-4A42-BE57-14DB6262B8A7}"/>
                </a:ext>
              </a:extLst>
            </p:cNvPr>
            <p:cNvSpPr/>
            <p:nvPr/>
          </p:nvSpPr>
          <p:spPr>
            <a:xfrm>
              <a:off x="4847824" y="3343275"/>
              <a:ext cx="194160" cy="194310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9E906848-790D-E54C-8FBB-BC7987728A4A}"/>
                </a:ext>
              </a:extLst>
            </p:cNvPr>
            <p:cNvSpPr/>
            <p:nvPr/>
          </p:nvSpPr>
          <p:spPr>
            <a:xfrm>
              <a:off x="6792154" y="2825270"/>
              <a:ext cx="194160" cy="19431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7E8A1AC8-1A1B-FB46-8444-A60F9FD101B9}"/>
                </a:ext>
              </a:extLst>
            </p:cNvPr>
            <p:cNvSpPr/>
            <p:nvPr/>
          </p:nvSpPr>
          <p:spPr>
            <a:xfrm>
              <a:off x="6930100" y="2521284"/>
              <a:ext cx="194160" cy="19431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AC5F3529-75A2-C946-B9FC-A911AFD8FDA8}"/>
                </a:ext>
              </a:extLst>
            </p:cNvPr>
            <p:cNvSpPr/>
            <p:nvPr/>
          </p:nvSpPr>
          <p:spPr>
            <a:xfrm>
              <a:off x="7023036" y="3027941"/>
              <a:ext cx="194160" cy="19431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39B69EFD-FC4F-3B45-823B-693F23DEB538}"/>
                </a:ext>
              </a:extLst>
            </p:cNvPr>
            <p:cNvSpPr/>
            <p:nvPr/>
          </p:nvSpPr>
          <p:spPr>
            <a:xfrm>
              <a:off x="7174688" y="2759700"/>
              <a:ext cx="194160" cy="19431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E9A5EF37-3537-3F43-B15F-FEB2DC00FCF1}"/>
                </a:ext>
              </a:extLst>
            </p:cNvPr>
            <p:cNvSpPr/>
            <p:nvPr/>
          </p:nvSpPr>
          <p:spPr>
            <a:xfrm>
              <a:off x="7197835" y="2364472"/>
              <a:ext cx="194160" cy="19431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8477741A-288B-A245-B641-663029434723}"/>
                </a:ext>
              </a:extLst>
            </p:cNvPr>
            <p:cNvGrpSpPr/>
            <p:nvPr/>
          </p:nvGrpSpPr>
          <p:grpSpPr>
            <a:xfrm>
              <a:off x="2068830" y="4156543"/>
              <a:ext cx="959821" cy="1142156"/>
              <a:chOff x="2068830" y="4156543"/>
              <a:chExt cx="959821" cy="1142156"/>
            </a:xfrm>
          </p:grpSpPr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3DE69259-B841-5345-BE42-C169BB9820C1}"/>
                  </a:ext>
                </a:extLst>
              </p:cNvPr>
              <p:cNvSpPr/>
              <p:nvPr/>
            </p:nvSpPr>
            <p:spPr>
              <a:xfrm>
                <a:off x="2068830" y="4551771"/>
                <a:ext cx="959821" cy="3517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BC61FA72-CAFB-5D4B-9A10-A0EC9851C6BC}"/>
                  </a:ext>
                </a:extLst>
              </p:cNvPr>
              <p:cNvCxnSpPr/>
              <p:nvPr/>
            </p:nvCxnSpPr>
            <p:spPr>
              <a:xfrm>
                <a:off x="2502362" y="4156543"/>
                <a:ext cx="0" cy="39522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0942A510-2D43-A346-A96A-DE4770C73641}"/>
                  </a:ext>
                </a:extLst>
              </p:cNvPr>
              <p:cNvCxnSpPr/>
              <p:nvPr/>
            </p:nvCxnSpPr>
            <p:spPr>
              <a:xfrm>
                <a:off x="2502362" y="4903471"/>
                <a:ext cx="0" cy="39522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5075A2E9-4F13-2E4A-B1F6-7350F7D856B2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2523092" y="3958929"/>
                <a:ext cx="0" cy="39522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14BC201E-8471-2E45-8BE8-FB301D73B108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2502362" y="5081260"/>
                <a:ext cx="0" cy="39522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94B43D97-757A-3046-9979-8F327ADB46C3}"/>
                </a:ext>
              </a:extLst>
            </p:cNvPr>
            <p:cNvGrpSpPr/>
            <p:nvPr/>
          </p:nvGrpSpPr>
          <p:grpSpPr>
            <a:xfrm>
              <a:off x="4344766" y="3187753"/>
              <a:ext cx="959821" cy="1142156"/>
              <a:chOff x="2068830" y="4156543"/>
              <a:chExt cx="959821" cy="1142156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6885E92F-15C8-3F49-8199-1ADF6B16221C}"/>
                  </a:ext>
                </a:extLst>
              </p:cNvPr>
              <p:cNvSpPr/>
              <p:nvPr/>
            </p:nvSpPr>
            <p:spPr>
              <a:xfrm>
                <a:off x="2068830" y="4551771"/>
                <a:ext cx="959821" cy="351700"/>
              </a:xfrm>
              <a:prstGeom prst="rect">
                <a:avLst/>
              </a:prstGeom>
              <a:noFill/>
              <a:ln w="2857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A61F7DB5-3820-AD45-8BEC-CD9795086603}"/>
                  </a:ext>
                </a:extLst>
              </p:cNvPr>
              <p:cNvCxnSpPr/>
              <p:nvPr/>
            </p:nvCxnSpPr>
            <p:spPr>
              <a:xfrm>
                <a:off x="2502362" y="4156543"/>
                <a:ext cx="0" cy="395228"/>
              </a:xfrm>
              <a:prstGeom prst="line">
                <a:avLst/>
              </a:prstGeom>
              <a:ln w="28575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84C959D7-2807-954D-9102-72FBD2C05E5C}"/>
                  </a:ext>
                </a:extLst>
              </p:cNvPr>
              <p:cNvCxnSpPr/>
              <p:nvPr/>
            </p:nvCxnSpPr>
            <p:spPr>
              <a:xfrm>
                <a:off x="2502362" y="4903471"/>
                <a:ext cx="0" cy="395228"/>
              </a:xfrm>
              <a:prstGeom prst="line">
                <a:avLst/>
              </a:prstGeom>
              <a:ln w="28575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BB4CBA86-1F83-AE48-BFE5-F5FB1F66A898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2523092" y="3958929"/>
                <a:ext cx="0" cy="395228"/>
              </a:xfrm>
              <a:prstGeom prst="line">
                <a:avLst/>
              </a:prstGeom>
              <a:ln w="28575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0E123351-4F11-324B-B22B-C83BE5376EDC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2502362" y="5081260"/>
                <a:ext cx="0" cy="395228"/>
              </a:xfrm>
              <a:prstGeom prst="line">
                <a:avLst/>
              </a:prstGeom>
              <a:ln w="28575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6D0A374C-BB89-E940-84B4-2DFF5AA50ED5}"/>
                </a:ext>
              </a:extLst>
            </p:cNvPr>
            <p:cNvGrpSpPr/>
            <p:nvPr/>
          </p:nvGrpSpPr>
          <p:grpSpPr>
            <a:xfrm>
              <a:off x="6717924" y="2296288"/>
              <a:ext cx="959821" cy="1142156"/>
              <a:chOff x="2068830" y="4156543"/>
              <a:chExt cx="959821" cy="1142156"/>
            </a:xfrm>
          </p:grpSpPr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48094EED-CC21-7D40-BF91-A420343F02F3}"/>
                  </a:ext>
                </a:extLst>
              </p:cNvPr>
              <p:cNvSpPr/>
              <p:nvPr/>
            </p:nvSpPr>
            <p:spPr>
              <a:xfrm>
                <a:off x="2068830" y="4551771"/>
                <a:ext cx="959821" cy="351700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C530C92F-0AAC-4B42-946B-7BA5EB831156}"/>
                  </a:ext>
                </a:extLst>
              </p:cNvPr>
              <p:cNvCxnSpPr/>
              <p:nvPr/>
            </p:nvCxnSpPr>
            <p:spPr>
              <a:xfrm>
                <a:off x="2502362" y="4156543"/>
                <a:ext cx="0" cy="395228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E57221AB-39A1-B44D-BF40-FCCE4E18F356}"/>
                  </a:ext>
                </a:extLst>
              </p:cNvPr>
              <p:cNvCxnSpPr/>
              <p:nvPr/>
            </p:nvCxnSpPr>
            <p:spPr>
              <a:xfrm>
                <a:off x="2502362" y="4903471"/>
                <a:ext cx="0" cy="395228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660665C4-288E-A64B-BE6A-136723D2B251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2523092" y="3958929"/>
                <a:ext cx="0" cy="395228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46B90132-D1E6-1B42-96CC-2BEC9C62EBA7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2502362" y="5081260"/>
                <a:ext cx="0" cy="395228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F500F57D-5E0D-6B4A-9DED-4AA3D3083C04}"/>
                </a:ext>
              </a:extLst>
            </p:cNvPr>
            <p:cNvCxnSpPr/>
            <p:nvPr/>
          </p:nvCxnSpPr>
          <p:spPr>
            <a:xfrm flipV="1">
              <a:off x="1817370" y="2258907"/>
              <a:ext cx="6206490" cy="2817171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897C7498-AD4B-0343-8C78-FFB80FE66818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3BC1862F-B451-F84D-A9AB-524F7F135B00}"/>
              </a:ext>
            </a:extLst>
          </p:cNvPr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ill Sans"/>
                <a:cs typeface="Gill Sans"/>
              </a:rPr>
              <a:t>P-values in GWAS (linear regression)</a:t>
            </a:r>
            <a:endParaRPr lang="en-US" sz="2400" b="1" i="0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895444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3" grpId="0"/>
      <p:bldP spid="9" grpId="0"/>
      <p:bldP spid="10" grpId="0"/>
      <p:bldP spid="11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13168</TotalTime>
  <Words>5825</Words>
  <Application>Microsoft Macintosh PowerPoint</Application>
  <PresentationFormat>On-screen Show (4:3)</PresentationFormat>
  <Paragraphs>1098</Paragraphs>
  <Slides>72</Slides>
  <Notes>40</Notes>
  <HiddenSlides>3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81" baseType="lpstr">
      <vt:lpstr>Arial</vt:lpstr>
      <vt:lpstr>Calibri</vt:lpstr>
      <vt:lpstr>Cambria Math</vt:lpstr>
      <vt:lpstr>Courier</vt:lpstr>
      <vt:lpstr>Courier New</vt:lpstr>
      <vt:lpstr>Gill Sans</vt:lpstr>
      <vt:lpstr>Gill Sans MT</vt:lpstr>
      <vt:lpstr>Lucida Grande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Melissa Gymrek</dc:creator>
  <cp:lastModifiedBy>Gymrek, Melissa</cp:lastModifiedBy>
  <cp:revision>213</cp:revision>
  <dcterms:created xsi:type="dcterms:W3CDTF">2017-01-26T19:32:25Z</dcterms:created>
  <dcterms:modified xsi:type="dcterms:W3CDTF">2021-04-26T04:24:19Z</dcterms:modified>
</cp:coreProperties>
</file>