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353" r:id="rId2"/>
    <p:sldId id="401" r:id="rId3"/>
    <p:sldId id="402" r:id="rId4"/>
    <p:sldId id="403" r:id="rId5"/>
    <p:sldId id="400" r:id="rId6"/>
    <p:sldId id="291" r:id="rId7"/>
    <p:sldId id="404" r:id="rId8"/>
    <p:sldId id="277" r:id="rId9"/>
    <p:sldId id="280" r:id="rId10"/>
    <p:sldId id="278" r:id="rId11"/>
    <p:sldId id="279" r:id="rId12"/>
    <p:sldId id="282" r:id="rId13"/>
    <p:sldId id="261" r:id="rId14"/>
    <p:sldId id="264" r:id="rId15"/>
    <p:sldId id="267" r:id="rId16"/>
    <p:sldId id="263" r:id="rId17"/>
    <p:sldId id="290" r:id="rId18"/>
    <p:sldId id="268" r:id="rId19"/>
    <p:sldId id="286" r:id="rId20"/>
    <p:sldId id="405" r:id="rId21"/>
    <p:sldId id="287" r:id="rId22"/>
    <p:sldId id="284" r:id="rId23"/>
    <p:sldId id="269" r:id="rId24"/>
    <p:sldId id="289" r:id="rId25"/>
    <p:sldId id="406" r:id="rId26"/>
    <p:sldId id="407" r:id="rId27"/>
    <p:sldId id="408" r:id="rId28"/>
    <p:sldId id="409" r:id="rId29"/>
    <p:sldId id="285" r:id="rId30"/>
    <p:sldId id="288" r:id="rId31"/>
    <p:sldId id="355" r:id="rId32"/>
    <p:sldId id="410" r:id="rId33"/>
    <p:sldId id="357" r:id="rId34"/>
    <p:sldId id="359" r:id="rId35"/>
    <p:sldId id="360" r:id="rId36"/>
    <p:sldId id="358" r:id="rId37"/>
    <p:sldId id="361" r:id="rId38"/>
    <p:sldId id="420" r:id="rId39"/>
    <p:sldId id="421" r:id="rId40"/>
    <p:sldId id="376" r:id="rId41"/>
    <p:sldId id="362" r:id="rId42"/>
    <p:sldId id="398" r:id="rId43"/>
    <p:sldId id="363" r:id="rId44"/>
    <p:sldId id="379" r:id="rId45"/>
    <p:sldId id="411" r:id="rId46"/>
    <p:sldId id="412" r:id="rId47"/>
    <p:sldId id="413" r:id="rId48"/>
    <p:sldId id="326" r:id="rId49"/>
    <p:sldId id="327" r:id="rId50"/>
    <p:sldId id="299" r:id="rId51"/>
    <p:sldId id="257" r:id="rId52"/>
    <p:sldId id="272" r:id="rId53"/>
    <p:sldId id="258" r:id="rId54"/>
    <p:sldId id="259" r:id="rId55"/>
    <p:sldId id="260" r:id="rId56"/>
    <p:sldId id="275" r:id="rId57"/>
    <p:sldId id="262" r:id="rId58"/>
    <p:sldId id="414" r:id="rId59"/>
    <p:sldId id="329" r:id="rId60"/>
    <p:sldId id="313" r:id="rId61"/>
    <p:sldId id="312" r:id="rId62"/>
    <p:sldId id="310" r:id="rId63"/>
    <p:sldId id="415" r:id="rId64"/>
    <p:sldId id="265" r:id="rId65"/>
    <p:sldId id="266" r:id="rId66"/>
    <p:sldId id="416" r:id="rId67"/>
    <p:sldId id="417" r:id="rId68"/>
    <p:sldId id="418" r:id="rId69"/>
    <p:sldId id="301" r:id="rId70"/>
    <p:sldId id="315" r:id="rId71"/>
    <p:sldId id="332" r:id="rId72"/>
    <p:sldId id="333" r:id="rId73"/>
    <p:sldId id="419" r:id="rId74"/>
    <p:sldId id="372" r:id="rId75"/>
    <p:sldId id="373" r:id="rId76"/>
    <p:sldId id="378" r:id="rId77"/>
    <p:sldId id="335" r:id="rId78"/>
    <p:sldId id="336" r:id="rId79"/>
    <p:sldId id="397" r:id="rId80"/>
    <p:sldId id="340" r:id="rId81"/>
    <p:sldId id="339"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F8EF8F-69AB-D94A-A60D-C57CAD21B69B}">
          <p14:sldIdLst>
            <p14:sldId id="353"/>
            <p14:sldId id="401"/>
            <p14:sldId id="402"/>
            <p14:sldId id="403"/>
            <p14:sldId id="400"/>
            <p14:sldId id="291"/>
            <p14:sldId id="404"/>
            <p14:sldId id="277"/>
            <p14:sldId id="280"/>
            <p14:sldId id="278"/>
            <p14:sldId id="279"/>
            <p14:sldId id="282"/>
            <p14:sldId id="261"/>
            <p14:sldId id="264"/>
            <p14:sldId id="267"/>
            <p14:sldId id="263"/>
            <p14:sldId id="290"/>
            <p14:sldId id="268"/>
            <p14:sldId id="286"/>
            <p14:sldId id="405"/>
            <p14:sldId id="287"/>
            <p14:sldId id="284"/>
            <p14:sldId id="269"/>
            <p14:sldId id="289"/>
            <p14:sldId id="406"/>
            <p14:sldId id="407"/>
            <p14:sldId id="408"/>
            <p14:sldId id="409"/>
            <p14:sldId id="285"/>
            <p14:sldId id="288"/>
            <p14:sldId id="355"/>
            <p14:sldId id="410"/>
            <p14:sldId id="357"/>
            <p14:sldId id="359"/>
            <p14:sldId id="360"/>
            <p14:sldId id="358"/>
            <p14:sldId id="361"/>
            <p14:sldId id="420"/>
            <p14:sldId id="421"/>
            <p14:sldId id="376"/>
            <p14:sldId id="362"/>
            <p14:sldId id="398"/>
            <p14:sldId id="363"/>
            <p14:sldId id="379"/>
            <p14:sldId id="411"/>
            <p14:sldId id="412"/>
            <p14:sldId id="413"/>
            <p14:sldId id="326"/>
            <p14:sldId id="327"/>
            <p14:sldId id="299"/>
            <p14:sldId id="257"/>
            <p14:sldId id="272"/>
            <p14:sldId id="258"/>
            <p14:sldId id="259"/>
            <p14:sldId id="260"/>
            <p14:sldId id="275"/>
            <p14:sldId id="262"/>
            <p14:sldId id="414"/>
            <p14:sldId id="329"/>
            <p14:sldId id="313"/>
            <p14:sldId id="312"/>
            <p14:sldId id="310"/>
            <p14:sldId id="415"/>
            <p14:sldId id="265"/>
            <p14:sldId id="266"/>
            <p14:sldId id="416"/>
            <p14:sldId id="417"/>
            <p14:sldId id="418"/>
            <p14:sldId id="301"/>
            <p14:sldId id="315"/>
            <p14:sldId id="332"/>
            <p14:sldId id="333"/>
            <p14:sldId id="419"/>
            <p14:sldId id="372"/>
            <p14:sldId id="373"/>
            <p14:sldId id="378"/>
            <p14:sldId id="335"/>
            <p14:sldId id="336"/>
            <p14:sldId id="397"/>
            <p14:sldId id="340"/>
            <p14:sldId id="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89"/>
    <p:restoredTop sz="83017"/>
  </p:normalViewPr>
  <p:slideViewPr>
    <p:cSldViewPr snapToGrid="0" snapToObjects="1">
      <p:cViewPr>
        <p:scale>
          <a:sx n="82" d="100"/>
          <a:sy n="82" d="100"/>
        </p:scale>
        <p:origin x="1544" y="3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yaniv\Documents\SC-EST2009-AGESEX-RES.csv"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spPr>
            <a:ln>
              <a:solidFill>
                <a:srgbClr val="C00000"/>
              </a:solidFill>
            </a:ln>
          </c:spPr>
          <c:marker>
            <c:symbol val="circle"/>
            <c:size val="3"/>
            <c:spPr>
              <a:solidFill>
                <a:srgbClr val="C00000"/>
              </a:solidFill>
              <a:ln w="0">
                <a:solidFill>
                  <a:schemeClr val="tx1"/>
                </a:solidFill>
              </a:ln>
            </c:spPr>
          </c:marker>
          <c:yVal>
            <c:numRef>
              <c:f>Sheet1!$C$1:$C$85</c:f>
              <c:numCache>
                <c:formatCode>General</c:formatCode>
                <c:ptCount val="85"/>
                <c:pt idx="0">
                  <c:v>1.4555744942151999E-2</c:v>
                </c:pt>
                <c:pt idx="1">
                  <c:v>1.4665675790149799E-2</c:v>
                </c:pt>
                <c:pt idx="2">
                  <c:v>1.48124551537196E-2</c:v>
                </c:pt>
                <c:pt idx="3">
                  <c:v>1.4423811888935999E-2</c:v>
                </c:pt>
                <c:pt idx="4">
                  <c:v>1.4283941204441699E-2</c:v>
                </c:pt>
                <c:pt idx="5">
                  <c:v>1.4295379945812399E-2</c:v>
                </c:pt>
                <c:pt idx="6">
                  <c:v>1.4141778762768601E-2</c:v>
                </c:pt>
                <c:pt idx="7">
                  <c:v>1.4021391355048299E-2</c:v>
                </c:pt>
                <c:pt idx="8">
                  <c:v>1.4222177346246199E-2</c:v>
                </c:pt>
                <c:pt idx="9">
                  <c:v>1.3714970725374399E-2</c:v>
                </c:pt>
                <c:pt idx="10">
                  <c:v>1.3489656919006001E-2</c:v>
                </c:pt>
                <c:pt idx="11">
                  <c:v>1.34782449036666E-2</c:v>
                </c:pt>
                <c:pt idx="12">
                  <c:v>1.3516249320089799E-2</c:v>
                </c:pt>
                <c:pt idx="13">
                  <c:v>1.37947345656101E-2</c:v>
                </c:pt>
                <c:pt idx="14">
                  <c:v>1.40229748723992E-2</c:v>
                </c:pt>
                <c:pt idx="15">
                  <c:v>1.4150504811968501E-2</c:v>
                </c:pt>
                <c:pt idx="16">
                  <c:v>1.4483698243436901E-2</c:v>
                </c:pt>
                <c:pt idx="17">
                  <c:v>1.47470966443223E-2</c:v>
                </c:pt>
                <c:pt idx="18">
                  <c:v>1.50512589243564E-2</c:v>
                </c:pt>
                <c:pt idx="19">
                  <c:v>1.5406715139847701E-2</c:v>
                </c:pt>
                <c:pt idx="20">
                  <c:v>1.49169606173756E-2</c:v>
                </c:pt>
                <c:pt idx="21">
                  <c:v>1.47527291554061E-2</c:v>
                </c:pt>
                <c:pt idx="22">
                  <c:v>1.4673306072068799E-2</c:v>
                </c:pt>
                <c:pt idx="23">
                  <c:v>1.4835900564624801E-2</c:v>
                </c:pt>
                <c:pt idx="24">
                  <c:v>1.4942757919030001E-2</c:v>
                </c:pt>
                <c:pt idx="25">
                  <c:v>1.47127536941789E-2</c:v>
                </c:pt>
                <c:pt idx="26">
                  <c:v>1.4948610919871499E-2</c:v>
                </c:pt>
                <c:pt idx="27">
                  <c:v>1.49257468001457E-2</c:v>
                </c:pt>
                <c:pt idx="28">
                  <c:v>1.48930809084627E-2</c:v>
                </c:pt>
                <c:pt idx="29">
                  <c:v>1.47885086297286E-2</c:v>
                </c:pt>
                <c:pt idx="30">
                  <c:v>1.40651685942193E-2</c:v>
                </c:pt>
                <c:pt idx="31">
                  <c:v>1.3648068787673001E-2</c:v>
                </c:pt>
                <c:pt idx="32">
                  <c:v>1.34097460855986E-2</c:v>
                </c:pt>
                <c:pt idx="33">
                  <c:v>1.3044194111806301E-2</c:v>
                </c:pt>
                <c:pt idx="34">
                  <c:v>1.3369329644855901E-2</c:v>
                </c:pt>
                <c:pt idx="35">
                  <c:v>1.2926833427123899E-2</c:v>
                </c:pt>
                <c:pt idx="36">
                  <c:v>1.3174683959335401E-2</c:v>
                </c:pt>
                <c:pt idx="37">
                  <c:v>1.3786943927503599E-2</c:v>
                </c:pt>
                <c:pt idx="38">
                  <c:v>1.4477618071329801E-2</c:v>
                </c:pt>
                <c:pt idx="39">
                  <c:v>1.4807677875635399E-2</c:v>
                </c:pt>
                <c:pt idx="40">
                  <c:v>1.3954135297432901E-2</c:v>
                </c:pt>
                <c:pt idx="41">
                  <c:v>1.3651837158077801E-2</c:v>
                </c:pt>
                <c:pt idx="42">
                  <c:v>1.3630008672062601E-2</c:v>
                </c:pt>
                <c:pt idx="43">
                  <c:v>1.40082287846626E-2</c:v>
                </c:pt>
                <c:pt idx="44">
                  <c:v>1.4939276853460999E-2</c:v>
                </c:pt>
                <c:pt idx="45">
                  <c:v>1.5065791203843101E-2</c:v>
                </c:pt>
                <c:pt idx="46">
                  <c:v>1.4951336975058E-2</c:v>
                </c:pt>
                <c:pt idx="47">
                  <c:v>1.49924282480894E-2</c:v>
                </c:pt>
                <c:pt idx="48">
                  <c:v>1.50732544480668E-2</c:v>
                </c:pt>
                <c:pt idx="49">
                  <c:v>1.53883209488468E-2</c:v>
                </c:pt>
                <c:pt idx="50">
                  <c:v>1.46661167696652E-2</c:v>
                </c:pt>
                <c:pt idx="51">
                  <c:v>1.46461724688524E-2</c:v>
                </c:pt>
                <c:pt idx="52">
                  <c:v>1.4394727285439101E-2</c:v>
                </c:pt>
                <c:pt idx="53">
                  <c:v>1.37832557351925E-2</c:v>
                </c:pt>
                <c:pt idx="54">
                  <c:v>1.3853845865205E-2</c:v>
                </c:pt>
                <c:pt idx="55">
                  <c:v>1.3145251917432399E-2</c:v>
                </c:pt>
                <c:pt idx="56">
                  <c:v>1.26475330376508E-2</c:v>
                </c:pt>
                <c:pt idx="57">
                  <c:v>1.21916671227909E-2</c:v>
                </c:pt>
                <c:pt idx="58">
                  <c:v>1.17970439085174E-2</c:v>
                </c:pt>
                <c:pt idx="59">
                  <c:v>1.17195517809372E-2</c:v>
                </c:pt>
                <c:pt idx="60">
                  <c:v>1.1195514441892001E-2</c:v>
                </c:pt>
                <c:pt idx="61">
                  <c:v>1.1043884303652199E-2</c:v>
                </c:pt>
                <c:pt idx="62">
                  <c:v>1.15113025455155E-2</c:v>
                </c:pt>
                <c:pt idx="63">
                  <c:v>8.4897175870969292E-3</c:v>
                </c:pt>
                <c:pt idx="64">
                  <c:v>8.3849181370972692E-3</c:v>
                </c:pt>
                <c:pt idx="65">
                  <c:v>8.1694261472095506E-3</c:v>
                </c:pt>
                <c:pt idx="66">
                  <c:v>8.35112307059435E-3</c:v>
                </c:pt>
                <c:pt idx="67">
                  <c:v>7.2706029905787502E-3</c:v>
                </c:pt>
                <c:pt idx="68">
                  <c:v>6.6527639633891904E-3</c:v>
                </c:pt>
                <c:pt idx="69">
                  <c:v>6.3789691363515099E-3</c:v>
                </c:pt>
                <c:pt idx="70">
                  <c:v>5.9960920128079697E-3</c:v>
                </c:pt>
                <c:pt idx="71">
                  <c:v>5.77683833402322E-3</c:v>
                </c:pt>
                <c:pt idx="72">
                  <c:v>5.3475648202471297E-3</c:v>
                </c:pt>
                <c:pt idx="73">
                  <c:v>5.1358612452876698E-3</c:v>
                </c:pt>
                <c:pt idx="74">
                  <c:v>5.0190684887690797E-3</c:v>
                </c:pt>
                <c:pt idx="75">
                  <c:v>4.4977505234025999E-3</c:v>
                </c:pt>
                <c:pt idx="76">
                  <c:v>4.3786726912129897E-3</c:v>
                </c:pt>
                <c:pt idx="77">
                  <c:v>4.2049000360908301E-3</c:v>
                </c:pt>
                <c:pt idx="78">
                  <c:v>4.0346485355845403E-3</c:v>
                </c:pt>
                <c:pt idx="79">
                  <c:v>3.9256731432036297E-3</c:v>
                </c:pt>
                <c:pt idx="80">
                  <c:v>3.5624730601605098E-3</c:v>
                </c:pt>
                <c:pt idx="81">
                  <c:v>3.3660100045156301E-3</c:v>
                </c:pt>
                <c:pt idx="82">
                  <c:v>3.0955158423360898E-3</c:v>
                </c:pt>
                <c:pt idx="83">
                  <c:v>2.77897272833011E-3</c:v>
                </c:pt>
                <c:pt idx="84">
                  <c:v>2.55287050404012E-3</c:v>
                </c:pt>
              </c:numCache>
            </c:numRef>
          </c:yVal>
          <c:smooth val="1"/>
          <c:extLst>
            <c:ext xmlns:c16="http://schemas.microsoft.com/office/drawing/2014/chart" uri="{C3380CC4-5D6E-409C-BE32-E72D297353CC}">
              <c16:uniqueId val="{00000000-7C7D-C844-80FB-2B7CC2AB236E}"/>
            </c:ext>
          </c:extLst>
        </c:ser>
        <c:dLbls>
          <c:showLegendKey val="0"/>
          <c:showVal val="0"/>
          <c:showCatName val="0"/>
          <c:showSerName val="0"/>
          <c:showPercent val="0"/>
          <c:showBubbleSize val="0"/>
        </c:dLbls>
        <c:axId val="2099652360"/>
        <c:axId val="2099657224"/>
      </c:scatterChart>
      <c:valAx>
        <c:axId val="2099652360"/>
        <c:scaling>
          <c:orientation val="minMax"/>
        </c:scaling>
        <c:delete val="0"/>
        <c:axPos val="b"/>
        <c:majorTickMark val="out"/>
        <c:minorTickMark val="none"/>
        <c:tickLblPos val="nextTo"/>
        <c:spPr>
          <a:ln w="12700">
            <a:solidFill>
              <a:schemeClr val="tx1"/>
            </a:solidFill>
          </a:ln>
        </c:spPr>
        <c:crossAx val="2099657224"/>
        <c:crosses val="autoZero"/>
        <c:crossBetween val="midCat"/>
        <c:majorUnit val="10"/>
        <c:minorUnit val="10"/>
      </c:valAx>
      <c:valAx>
        <c:axId val="2099657224"/>
        <c:scaling>
          <c:orientation val="minMax"/>
        </c:scaling>
        <c:delete val="0"/>
        <c:axPos val="l"/>
        <c:numFmt formatCode="0.0%" sourceLinked="0"/>
        <c:majorTickMark val="out"/>
        <c:minorTickMark val="none"/>
        <c:tickLblPos val="nextTo"/>
        <c:spPr>
          <a:ln w="12700">
            <a:solidFill>
              <a:schemeClr val="tx1"/>
            </a:solidFill>
          </a:ln>
        </c:spPr>
        <c:crossAx val="2099652360"/>
        <c:crosses val="autoZero"/>
        <c:crossBetween val="midCat"/>
      </c:valAx>
    </c:plotArea>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550567-34A6-A14C-B7DE-4D2772357CD5}" type="datetimeFigureOut">
              <a:rPr lang="en-US" smtClean="0"/>
              <a:t>4/14/21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5E2950-FCD3-4D47-9F88-D4692699F910}" type="slidenum">
              <a:rPr lang="en-US" smtClean="0"/>
              <a:t>‹#›</a:t>
            </a:fld>
            <a:endParaRPr lang="en-US"/>
          </a:p>
        </p:txBody>
      </p:sp>
    </p:spTree>
    <p:extLst>
      <p:ext uri="{BB962C8B-B14F-4D97-AF65-F5344CB8AC3E}">
        <p14:creationId xmlns:p14="http://schemas.microsoft.com/office/powerpoint/2010/main" val="42525094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2</a:t>
            </a:fld>
            <a:endParaRPr lang="en-US"/>
          </a:p>
        </p:txBody>
      </p:sp>
    </p:spTree>
    <p:extLst>
      <p:ext uri="{BB962C8B-B14F-4D97-AF65-F5344CB8AC3E}">
        <p14:creationId xmlns:p14="http://schemas.microsoft.com/office/powerpoint/2010/main" val="3372387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12</a:t>
            </a:fld>
            <a:endParaRPr lang="en-US"/>
          </a:p>
        </p:txBody>
      </p:sp>
    </p:spTree>
    <p:extLst>
      <p:ext uri="{BB962C8B-B14F-4D97-AF65-F5344CB8AC3E}">
        <p14:creationId xmlns:p14="http://schemas.microsoft.com/office/powerpoint/2010/main" val="327448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26</a:t>
            </a:fld>
            <a:endParaRPr lang="en-US"/>
          </a:p>
        </p:txBody>
      </p:sp>
    </p:spTree>
    <p:extLst>
      <p:ext uri="{BB962C8B-B14F-4D97-AF65-F5344CB8AC3E}">
        <p14:creationId xmlns:p14="http://schemas.microsoft.com/office/powerpoint/2010/main" val="3978532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5E2950-FCD3-4D47-9F88-D4692699F910}" type="slidenum">
              <a:rPr lang="en-US" smtClean="0"/>
              <a:t>28</a:t>
            </a:fld>
            <a:endParaRPr lang="en-US"/>
          </a:p>
        </p:txBody>
      </p:sp>
    </p:spTree>
    <p:extLst>
      <p:ext uri="{BB962C8B-B14F-4D97-AF65-F5344CB8AC3E}">
        <p14:creationId xmlns:p14="http://schemas.microsoft.com/office/powerpoint/2010/main" val="1646015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example companies,</a:t>
            </a:r>
          </a:p>
          <a:p>
            <a:r>
              <a:rPr lang="en-US" dirty="0"/>
              <a:t>Couple examples in next slides</a:t>
            </a:r>
          </a:p>
          <a:p>
            <a:endParaRPr lang="en-US" dirty="0"/>
          </a:p>
          <a:p>
            <a:r>
              <a:rPr lang="en-US" dirty="0"/>
              <a:t>23andme</a:t>
            </a:r>
          </a:p>
          <a:p>
            <a:r>
              <a:rPr lang="en-US" dirty="0" err="1"/>
              <a:t>Genographic</a:t>
            </a:r>
            <a:endParaRPr lang="en-US" dirty="0"/>
          </a:p>
          <a:p>
            <a:r>
              <a:rPr lang="en-US" dirty="0"/>
              <a:t>FTDNA</a:t>
            </a:r>
          </a:p>
          <a:p>
            <a:r>
              <a:rPr lang="en-US" dirty="0" err="1"/>
              <a:t>Ancestry.com</a:t>
            </a:r>
            <a:endParaRPr lang="en-US" dirty="0"/>
          </a:p>
          <a:p>
            <a:r>
              <a:rPr lang="en-US" dirty="0" err="1"/>
              <a:t>DNA.land</a:t>
            </a:r>
            <a:endParaRPr lang="en-US" dirty="0"/>
          </a:p>
          <a:p>
            <a:endParaRPr lang="en-US" dirty="0"/>
          </a:p>
          <a:p>
            <a:r>
              <a:rPr lang="en-US" dirty="0" err="1"/>
              <a:t>GENI.com</a:t>
            </a:r>
            <a:endParaRPr lang="en-US" dirty="0"/>
          </a:p>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30</a:t>
            </a:fld>
            <a:endParaRPr lang="en-US"/>
          </a:p>
        </p:txBody>
      </p:sp>
    </p:spTree>
    <p:extLst>
      <p:ext uri="{BB962C8B-B14F-4D97-AF65-F5344CB8AC3E}">
        <p14:creationId xmlns:p14="http://schemas.microsoft.com/office/powerpoint/2010/main" val="1604228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33</a:t>
            </a:fld>
            <a:endParaRPr lang="en-US"/>
          </a:p>
        </p:txBody>
      </p:sp>
    </p:spTree>
    <p:extLst>
      <p:ext uri="{BB962C8B-B14F-4D97-AF65-F5344CB8AC3E}">
        <p14:creationId xmlns:p14="http://schemas.microsoft.com/office/powerpoint/2010/main" val="159030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851">
              <a:defRPr sz="2300" i="1">
                <a:solidFill>
                  <a:schemeClr val="tx1"/>
                </a:solidFill>
                <a:latin typeface="Arial" charset="0"/>
                <a:ea typeface="ＭＳ Ｐゴシック" charset="0"/>
                <a:cs typeface="ＭＳ Ｐゴシック" charset="0"/>
              </a:defRPr>
            </a:lvl1pPr>
            <a:lvl2pPr marL="724451" indent="-278635" defTabSz="914851">
              <a:defRPr sz="2300" i="1">
                <a:solidFill>
                  <a:schemeClr val="tx1"/>
                </a:solidFill>
                <a:latin typeface="Arial" charset="0"/>
                <a:ea typeface="ＭＳ Ｐゴシック" charset="0"/>
              </a:defRPr>
            </a:lvl2pPr>
            <a:lvl3pPr marL="1114539" indent="-222908" defTabSz="914851">
              <a:defRPr sz="2300" i="1">
                <a:solidFill>
                  <a:schemeClr val="tx1"/>
                </a:solidFill>
                <a:latin typeface="Arial" charset="0"/>
                <a:ea typeface="ＭＳ Ｐゴシック" charset="0"/>
              </a:defRPr>
            </a:lvl3pPr>
            <a:lvl4pPr marL="1560355" indent="-222908" defTabSz="914851">
              <a:defRPr sz="2300" i="1">
                <a:solidFill>
                  <a:schemeClr val="tx1"/>
                </a:solidFill>
                <a:latin typeface="Arial" charset="0"/>
                <a:ea typeface="ＭＳ Ｐゴシック" charset="0"/>
              </a:defRPr>
            </a:lvl4pPr>
            <a:lvl5pPr marL="2006171" indent="-222908" defTabSz="914851">
              <a:defRPr sz="2300" i="1">
                <a:solidFill>
                  <a:schemeClr val="tx1"/>
                </a:solidFill>
                <a:latin typeface="Arial" charset="0"/>
                <a:ea typeface="ＭＳ Ｐゴシック" charset="0"/>
              </a:defRPr>
            </a:lvl5pPr>
            <a:lvl6pPr marL="2451986" indent="-222908" defTabSz="914851" eaLnBrk="0" fontAlgn="base" hangingPunct="0">
              <a:spcBef>
                <a:spcPct val="0"/>
              </a:spcBef>
              <a:spcAft>
                <a:spcPct val="0"/>
              </a:spcAft>
              <a:defRPr sz="2300" i="1">
                <a:solidFill>
                  <a:schemeClr val="tx1"/>
                </a:solidFill>
                <a:latin typeface="Arial" charset="0"/>
                <a:ea typeface="ＭＳ Ｐゴシック" charset="0"/>
              </a:defRPr>
            </a:lvl6pPr>
            <a:lvl7pPr marL="2897802" indent="-222908" defTabSz="914851" eaLnBrk="0" fontAlgn="base" hangingPunct="0">
              <a:spcBef>
                <a:spcPct val="0"/>
              </a:spcBef>
              <a:spcAft>
                <a:spcPct val="0"/>
              </a:spcAft>
              <a:defRPr sz="2300" i="1">
                <a:solidFill>
                  <a:schemeClr val="tx1"/>
                </a:solidFill>
                <a:latin typeface="Arial" charset="0"/>
                <a:ea typeface="ＭＳ Ｐゴシック" charset="0"/>
              </a:defRPr>
            </a:lvl7pPr>
            <a:lvl8pPr marL="3343618" indent="-222908" defTabSz="914851" eaLnBrk="0" fontAlgn="base" hangingPunct="0">
              <a:spcBef>
                <a:spcPct val="0"/>
              </a:spcBef>
              <a:spcAft>
                <a:spcPct val="0"/>
              </a:spcAft>
              <a:defRPr sz="2300" i="1">
                <a:solidFill>
                  <a:schemeClr val="tx1"/>
                </a:solidFill>
                <a:latin typeface="Arial" charset="0"/>
                <a:ea typeface="ＭＳ Ｐゴシック" charset="0"/>
              </a:defRPr>
            </a:lvl8pPr>
            <a:lvl9pPr marL="3789434" indent="-222908" defTabSz="914851" eaLnBrk="0" fontAlgn="base" hangingPunct="0">
              <a:spcBef>
                <a:spcPct val="0"/>
              </a:spcBef>
              <a:spcAft>
                <a:spcPct val="0"/>
              </a:spcAft>
              <a:defRPr sz="2300" i="1">
                <a:solidFill>
                  <a:schemeClr val="tx1"/>
                </a:solidFill>
                <a:latin typeface="Arial" charset="0"/>
                <a:ea typeface="ＭＳ Ｐゴシック" charset="0"/>
              </a:defRPr>
            </a:lvl9pPr>
          </a:lstStyle>
          <a:p>
            <a:pPr marL="0" marR="0" lvl="0" indent="0" algn="r" defTabSz="914851" rtl="0" eaLnBrk="1" fontAlgn="auto" latinLnBrk="0" hangingPunct="1">
              <a:lnSpc>
                <a:spcPct val="100000"/>
              </a:lnSpc>
              <a:spcBef>
                <a:spcPts val="0"/>
              </a:spcBef>
              <a:spcAft>
                <a:spcPts val="0"/>
              </a:spcAft>
              <a:buClrTx/>
              <a:buSzTx/>
              <a:buFontTx/>
              <a:buNone/>
              <a:tabLst/>
              <a:defRPr/>
            </a:pPr>
            <a:fld id="{CE4D28E5-E6BE-0F4E-A806-25804AA9A94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851"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Gill Sans MT" panose="020B0502020104020203" pitchFamily="34" charset="77"/>
              </a:rPr>
              <a:t>https://</a:t>
            </a:r>
            <a:r>
              <a:rPr lang="en-US" dirty="0" err="1">
                <a:latin typeface="Gill Sans MT" panose="020B0502020104020203" pitchFamily="34" charset="77"/>
              </a:rPr>
              <a:t>scentellegher.github.io</a:t>
            </a:r>
            <a:r>
              <a:rPr lang="en-US" dirty="0">
                <a:latin typeface="Gill Sans MT" panose="020B0502020104020203" pitchFamily="34" charset="77"/>
              </a:rPr>
              <a:t>/machine-learning/2020/01/27/</a:t>
            </a:r>
            <a:r>
              <a:rPr lang="en-US" dirty="0" err="1">
                <a:latin typeface="Gill Sans MT" panose="020B0502020104020203" pitchFamily="34" charset="77"/>
              </a:rPr>
              <a:t>pca</a:t>
            </a:r>
            <a:r>
              <a:rPr lang="en-US" dirty="0">
                <a:latin typeface="Gill Sans MT" panose="020B0502020104020203" pitchFamily="34" charset="77"/>
              </a:rPr>
              <a:t>-loadings-</a:t>
            </a:r>
            <a:r>
              <a:rPr lang="en-US" dirty="0" err="1">
                <a:latin typeface="Gill Sans MT" panose="020B0502020104020203" pitchFamily="34" charset="77"/>
              </a:rPr>
              <a:t>sklearn.html</a:t>
            </a:r>
            <a:endParaRPr lang="en-US" dirty="0">
              <a:latin typeface="Gill Sans MT" panose="020B0502020104020203" pitchFamily="34" charset="77"/>
            </a:endParaRPr>
          </a:p>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3</a:t>
            </a:fld>
            <a:endParaRPr lang="en-US"/>
          </a:p>
        </p:txBody>
      </p:sp>
    </p:spTree>
    <p:extLst>
      <p:ext uri="{BB962C8B-B14F-4D97-AF65-F5344CB8AC3E}">
        <p14:creationId xmlns:p14="http://schemas.microsoft.com/office/powerpoint/2010/main" val="176004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4</a:t>
            </a:fld>
            <a:endParaRPr lang="en-US"/>
          </a:p>
        </p:txBody>
      </p:sp>
    </p:spTree>
    <p:extLst>
      <p:ext uri="{BB962C8B-B14F-4D97-AF65-F5344CB8AC3E}">
        <p14:creationId xmlns:p14="http://schemas.microsoft.com/office/powerpoint/2010/main" val="2212711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1000 genomes</a:t>
            </a:r>
            <a:r>
              <a:rPr lang="en-US" baseline="0" dirty="0"/>
              <a:t> project in case </a:t>
            </a:r>
            <a:r>
              <a:rPr lang="en-US" baseline="0" dirty="0" err="1"/>
              <a:t>ppl</a:t>
            </a:r>
            <a:r>
              <a:rPr lang="en-US" baseline="0" dirty="0"/>
              <a:t> don’t </a:t>
            </a:r>
            <a:r>
              <a:rPr lang="en-US" baseline="0" dirty="0" err="1"/>
              <a:t>kno</a:t>
            </a:r>
            <a:endParaRPr lang="en-US" dirty="0"/>
          </a:p>
        </p:txBody>
      </p:sp>
      <p:sp>
        <p:nvSpPr>
          <p:cNvPr id="4" name="Slide Number Placeholder 3"/>
          <p:cNvSpPr>
            <a:spLocks noGrp="1"/>
          </p:cNvSpPr>
          <p:nvPr>
            <p:ph type="sldNum" sz="quarter" idx="10"/>
          </p:nvPr>
        </p:nvSpPr>
        <p:spPr/>
        <p:txBody>
          <a:bodyPr/>
          <a:lstStyle/>
          <a:p>
            <a:pPr marL="0" marR="0" lvl="0" indent="0" algn="r" defTabSz="938213" rtl="0" eaLnBrk="0" fontAlgn="base" latinLnBrk="0" hangingPunct="0">
              <a:lnSpc>
                <a:spcPct val="100000"/>
              </a:lnSpc>
              <a:spcBef>
                <a:spcPct val="0"/>
              </a:spcBef>
              <a:spcAft>
                <a:spcPct val="0"/>
              </a:spcAft>
              <a:buClrTx/>
              <a:buSzTx/>
              <a:buFontTx/>
              <a:buNone/>
              <a:tabLst/>
              <a:defRPr/>
            </a:pPr>
            <a:fld id="{B92FA9EF-B6AD-1D4C-B4AA-A9ABE2B2139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38213"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42931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1000 genomes</a:t>
            </a:r>
            <a:r>
              <a:rPr lang="en-US" baseline="0" dirty="0"/>
              <a:t> project in case </a:t>
            </a:r>
            <a:r>
              <a:rPr lang="en-US" baseline="0" dirty="0" err="1"/>
              <a:t>ppl</a:t>
            </a:r>
            <a:r>
              <a:rPr lang="en-US" baseline="0" dirty="0"/>
              <a:t> don’t </a:t>
            </a:r>
            <a:r>
              <a:rPr lang="en-US" baseline="0" dirty="0" err="1"/>
              <a:t>kno</a:t>
            </a:r>
            <a:endParaRPr lang="en-US" dirty="0"/>
          </a:p>
        </p:txBody>
      </p:sp>
      <p:sp>
        <p:nvSpPr>
          <p:cNvPr id="4" name="Slide Number Placeholder 3"/>
          <p:cNvSpPr>
            <a:spLocks noGrp="1"/>
          </p:cNvSpPr>
          <p:nvPr>
            <p:ph type="sldNum" sz="quarter" idx="10"/>
          </p:nvPr>
        </p:nvSpPr>
        <p:spPr/>
        <p:txBody>
          <a:bodyPr/>
          <a:lstStyle/>
          <a:p>
            <a:pPr marL="0" marR="0" lvl="0" indent="0" algn="r" defTabSz="938213" rtl="0" eaLnBrk="0" fontAlgn="base" latinLnBrk="0" hangingPunct="0">
              <a:lnSpc>
                <a:spcPct val="100000"/>
              </a:lnSpc>
              <a:spcBef>
                <a:spcPct val="0"/>
              </a:spcBef>
              <a:spcAft>
                <a:spcPct val="0"/>
              </a:spcAft>
              <a:buClrTx/>
              <a:buSzTx/>
              <a:buFontTx/>
              <a:buNone/>
              <a:tabLst/>
              <a:defRPr/>
            </a:pPr>
            <a:fld id="{B92FA9EF-B6AD-1D4C-B4AA-A9ABE2B2139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38213"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09252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spent first couple weeks talking about ancestry</a:t>
            </a:r>
          </a:p>
          <a:p>
            <a:endParaRPr lang="en-US" dirty="0"/>
          </a:p>
          <a:p>
            <a:r>
              <a:rPr lang="en-US" dirty="0"/>
              <a:t>Today talk about some remaining applications for how people use genetics to track their extended families</a:t>
            </a:r>
          </a:p>
          <a:p>
            <a:endParaRPr lang="en-US" dirty="0"/>
          </a:p>
          <a:p>
            <a:r>
              <a:rPr lang="en-US" dirty="0"/>
              <a:t>Then spend the rest of today talking about significant ethical concerns that can arise from our ability to do these types of analyses, focusing on privacy concerns</a:t>
            </a:r>
          </a:p>
          <a:p>
            <a:endParaRPr lang="en-US" dirty="0"/>
          </a:p>
          <a:p>
            <a:r>
              <a:rPr lang="en-US" dirty="0"/>
              <a:t>Next week we’ll dive into our next module about trait prediction</a:t>
            </a:r>
          </a:p>
        </p:txBody>
      </p:sp>
      <p:sp>
        <p:nvSpPr>
          <p:cNvPr id="4" name="Slide Number Placeholder 3"/>
          <p:cNvSpPr>
            <a:spLocks noGrp="1"/>
          </p:cNvSpPr>
          <p:nvPr>
            <p:ph type="sldNum" sz="quarter" idx="5"/>
          </p:nvPr>
        </p:nvSpPr>
        <p:spPr/>
        <p:txBody>
          <a:bodyPr/>
          <a:lstStyle/>
          <a:p>
            <a:fld id="{E5CBEA9F-A31B-C94F-9ABF-6A7F6C97355E}" type="slidenum">
              <a:rPr lang="en-US" smtClean="0"/>
              <a:t>5</a:t>
            </a:fld>
            <a:endParaRPr lang="en-US"/>
          </a:p>
        </p:txBody>
      </p:sp>
    </p:spTree>
    <p:extLst>
      <p:ext uri="{BB962C8B-B14F-4D97-AF65-F5344CB8AC3E}">
        <p14:creationId xmlns:p14="http://schemas.microsoft.com/office/powerpoint/2010/main" val="401203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genetic genealogy both because it’s a major application of the personal genomics revolution</a:t>
            </a:r>
          </a:p>
          <a:p>
            <a:endParaRPr lang="en-US" dirty="0"/>
          </a:p>
          <a:p>
            <a:endParaRPr lang="en-US" dirty="0"/>
          </a:p>
          <a:p>
            <a:r>
              <a:rPr lang="en-US" dirty="0"/>
              <a:t>But also, highlights some of the privacy issues that can arise when dealing with genetics datasets</a:t>
            </a:r>
          </a:p>
        </p:txBody>
      </p:sp>
      <p:sp>
        <p:nvSpPr>
          <p:cNvPr id="4" name="Slide Number Placeholder 3"/>
          <p:cNvSpPr>
            <a:spLocks noGrp="1"/>
          </p:cNvSpPr>
          <p:nvPr>
            <p:ph type="sldNum" sz="quarter" idx="10"/>
          </p:nvPr>
        </p:nvSpPr>
        <p:spPr/>
        <p:txBody>
          <a:bodyPr/>
          <a:lstStyle/>
          <a:p>
            <a:fld id="{005E2950-FCD3-4D47-9F88-D4692699F910}" type="slidenum">
              <a:rPr lang="en-US" smtClean="0"/>
              <a:t>6</a:t>
            </a:fld>
            <a:endParaRPr lang="en-US"/>
          </a:p>
        </p:txBody>
      </p:sp>
    </p:spTree>
    <p:extLst>
      <p:ext uri="{BB962C8B-B14F-4D97-AF65-F5344CB8AC3E}">
        <p14:creationId xmlns:p14="http://schemas.microsoft.com/office/powerpoint/2010/main" val="145733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Vibrant online scene</a:t>
            </a:r>
          </a:p>
          <a:p>
            <a:r>
              <a:rPr lang="en-US" dirty="0"/>
              <a:t>Some intense amateur groups using genealogy to study their family’s history</a:t>
            </a:r>
          </a:p>
          <a:p>
            <a:endParaRPr lang="en-US" dirty="0"/>
          </a:p>
          <a:p>
            <a:r>
              <a:rPr lang="en-US" dirty="0"/>
              <a:t>While many of these are amateur genealogists not trained in genetics, they actually have some highly detailed blog posts, often doing paper reviews of recent literature, or walking through how some of the methods they use work. Make for some good reading.</a:t>
            </a:r>
          </a:p>
          <a:p>
            <a:endParaRPr lang="en-US" dirty="0"/>
          </a:p>
          <a:p>
            <a:r>
              <a:rPr lang="en-US" dirty="0"/>
              <a:t>Not all of these are without controversy…</a:t>
            </a:r>
          </a:p>
        </p:txBody>
      </p:sp>
      <p:sp>
        <p:nvSpPr>
          <p:cNvPr id="4" name="Slide Number Placeholder 3"/>
          <p:cNvSpPr>
            <a:spLocks noGrp="1"/>
          </p:cNvSpPr>
          <p:nvPr>
            <p:ph type="sldNum" sz="quarter" idx="10"/>
          </p:nvPr>
        </p:nvSpPr>
        <p:spPr/>
        <p:txBody>
          <a:bodyPr/>
          <a:lstStyle/>
          <a:p>
            <a:fld id="{005E2950-FCD3-4D47-9F88-D4692699F910}" type="slidenum">
              <a:rPr lang="en-US" smtClean="0"/>
              <a:t>7</a:t>
            </a:fld>
            <a:endParaRPr lang="en-US"/>
          </a:p>
        </p:txBody>
      </p:sp>
    </p:spTree>
    <p:extLst>
      <p:ext uri="{BB962C8B-B14F-4D97-AF65-F5344CB8AC3E}">
        <p14:creationId xmlns:p14="http://schemas.microsoft.com/office/powerpoint/2010/main" val="226146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main types of data people using to trace family history</a:t>
            </a:r>
          </a:p>
          <a:p>
            <a:endParaRPr lang="en-US" dirty="0"/>
          </a:p>
          <a:p>
            <a:r>
              <a:rPr lang="en-US" dirty="0"/>
              <a:t>We’ve talked about autosomal DNA</a:t>
            </a:r>
          </a:p>
          <a:p>
            <a:endParaRPr lang="en-US" dirty="0"/>
          </a:p>
          <a:p>
            <a:r>
              <a:rPr lang="en-US" dirty="0"/>
              <a:t>But left out two other very widely used genetic tests</a:t>
            </a:r>
          </a:p>
        </p:txBody>
      </p:sp>
      <p:sp>
        <p:nvSpPr>
          <p:cNvPr id="4" name="Slide Number Placeholder 3"/>
          <p:cNvSpPr>
            <a:spLocks noGrp="1"/>
          </p:cNvSpPr>
          <p:nvPr>
            <p:ph type="sldNum" sz="quarter" idx="10"/>
          </p:nvPr>
        </p:nvSpPr>
        <p:spPr/>
        <p:txBody>
          <a:bodyPr/>
          <a:lstStyle/>
          <a:p>
            <a:fld id="{005E2950-FCD3-4D47-9F88-D4692699F910}" type="slidenum">
              <a:rPr lang="en-US" smtClean="0"/>
              <a:t>8</a:t>
            </a:fld>
            <a:endParaRPr lang="en-US"/>
          </a:p>
        </p:txBody>
      </p:sp>
    </p:spTree>
    <p:extLst>
      <p:ext uri="{BB962C8B-B14F-4D97-AF65-F5344CB8AC3E}">
        <p14:creationId xmlns:p14="http://schemas.microsoft.com/office/powerpoint/2010/main" val="14573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9</a:t>
            </a:fld>
            <a:endParaRPr lang="en-US"/>
          </a:p>
        </p:txBody>
      </p:sp>
    </p:spTree>
    <p:extLst>
      <p:ext uri="{BB962C8B-B14F-4D97-AF65-F5344CB8AC3E}">
        <p14:creationId xmlns:p14="http://schemas.microsoft.com/office/powerpoint/2010/main" val="99658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5E2950-FCD3-4D47-9F88-D4692699F910}" type="slidenum">
              <a:rPr lang="en-US" smtClean="0"/>
              <a:t>11</a:t>
            </a:fld>
            <a:endParaRPr lang="en-US"/>
          </a:p>
        </p:txBody>
      </p:sp>
    </p:spTree>
    <p:extLst>
      <p:ext uri="{BB962C8B-B14F-4D97-AF65-F5344CB8AC3E}">
        <p14:creationId xmlns:p14="http://schemas.microsoft.com/office/powerpoint/2010/main" val="348779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79E477-0352-9B4F-A3BE-3C89DF2C4AE5}"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123594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9E477-0352-9B4F-A3BE-3C89DF2C4AE5}"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2454864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9E477-0352-9B4F-A3BE-3C89DF2C4AE5}"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3862937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9050"/>
            <a:ext cx="9144000" cy="358775"/>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i="1">
              <a:solidFill>
                <a:srgbClr val="000000"/>
              </a:solidFill>
              <a:latin typeface="Arial" charset="0"/>
              <a:ea typeface="ＭＳ Ｐゴシック" charset="0"/>
            </a:endParaRPr>
          </a:p>
        </p:txBody>
      </p:sp>
      <p:sp>
        <p:nvSpPr>
          <p:cNvPr id="2" name="Title 1"/>
          <p:cNvSpPr>
            <a:spLocks noGrp="1"/>
          </p:cNvSpPr>
          <p:nvPr>
            <p:ph type="title"/>
          </p:nvPr>
        </p:nvSpPr>
        <p:spPr>
          <a:xfrm>
            <a:off x="0" y="338138"/>
            <a:ext cx="9144000" cy="866775"/>
          </a:xfrm>
        </p:spPr>
        <p:txBody>
          <a:bodyPr/>
          <a:lstStyle/>
          <a:p>
            <a:r>
              <a:rPr lang="en-US"/>
              <a:t>Click to edit Master title style</a:t>
            </a:r>
          </a:p>
        </p:txBody>
      </p:sp>
    </p:spTree>
    <p:extLst>
      <p:ext uri="{BB962C8B-B14F-4D97-AF65-F5344CB8AC3E}">
        <p14:creationId xmlns:p14="http://schemas.microsoft.com/office/powerpoint/2010/main" val="2980731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6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79E477-0352-9B4F-A3BE-3C89DF2C4AE5}"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351127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79E477-0352-9B4F-A3BE-3C89DF2C4AE5}" type="datetimeFigureOut">
              <a:rPr lang="en-US" smtClean="0"/>
              <a:t>4/14/21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122846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79E477-0352-9B4F-A3BE-3C89DF2C4AE5}"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6972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79E477-0352-9B4F-A3BE-3C89DF2C4AE5}" type="datetimeFigureOut">
              <a:rPr lang="en-US" smtClean="0"/>
              <a:t>4/14/21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1739615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79E477-0352-9B4F-A3BE-3C89DF2C4AE5}" type="datetimeFigureOut">
              <a:rPr lang="en-US" smtClean="0"/>
              <a:t>4/14/21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329500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9E477-0352-9B4F-A3BE-3C89DF2C4AE5}" type="datetimeFigureOut">
              <a:rPr lang="en-US" smtClean="0"/>
              <a:t>4/14/21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367654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9E477-0352-9B4F-A3BE-3C89DF2C4AE5}"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207083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9E477-0352-9B4F-A3BE-3C89DF2C4AE5}" type="datetimeFigureOut">
              <a:rPr lang="en-US" smtClean="0"/>
              <a:t>4/14/21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4638F-CA3F-4A4C-BBFA-7513B78DF143}" type="slidenum">
              <a:rPr lang="en-US" smtClean="0"/>
              <a:t>‹#›</a:t>
            </a:fld>
            <a:endParaRPr lang="en-US"/>
          </a:p>
        </p:txBody>
      </p:sp>
    </p:spTree>
    <p:extLst>
      <p:ext uri="{BB962C8B-B14F-4D97-AF65-F5344CB8AC3E}">
        <p14:creationId xmlns:p14="http://schemas.microsoft.com/office/powerpoint/2010/main" val="344210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9E477-0352-9B4F-A3BE-3C89DF2C4AE5}" type="datetimeFigureOut">
              <a:rPr lang="en-US" smtClean="0"/>
              <a:t>4/14/21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4638F-CA3F-4A4C-BBFA-7513B78DF143}" type="slidenum">
              <a:rPr lang="en-US" smtClean="0"/>
              <a:t>‹#›</a:t>
            </a:fld>
            <a:endParaRPr lang="en-US"/>
          </a:p>
        </p:txBody>
      </p:sp>
    </p:spTree>
    <p:extLst>
      <p:ext uri="{BB962C8B-B14F-4D97-AF65-F5344CB8AC3E}">
        <p14:creationId xmlns:p14="http://schemas.microsoft.com/office/powerpoint/2010/main" val="358324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familinx.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ats.stackexchange.com/questions/104306/what-is-the-difference-between-loadings-and-correlation-loadings-in-pca-and/104640#1046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69.jpeg"/><Relationship Id="rId10" Type="http://schemas.openxmlformats.org/officeDocument/2006/relationships/image" Target="../media/image78.emf"/><Relationship Id="rId4" Type="http://schemas.openxmlformats.org/officeDocument/2006/relationships/image" Target="../media/image73.png"/><Relationship Id="rId9" Type="http://schemas.openxmlformats.org/officeDocument/2006/relationships/image" Target="../media/image77.emf"/></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jpe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61.png"/><Relationship Id="rId10" Type="http://schemas.openxmlformats.org/officeDocument/2006/relationships/image" Target="../media/image86.png"/><Relationship Id="rId4" Type="http://schemas.openxmlformats.org/officeDocument/2006/relationships/image" Target="../media/image60.png"/><Relationship Id="rId9" Type="http://schemas.openxmlformats.org/officeDocument/2006/relationships/image" Target="../media/image85.png"/></Relationships>
</file>

<file path=ppt/slides/_rels/slide6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7.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png"/><Relationship Id="rId9" Type="http://schemas.openxmlformats.org/officeDocument/2006/relationships/image" Target="../media/image9.tiff"/></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tiff"/><Relationship Id="rId1" Type="http://schemas.openxmlformats.org/officeDocument/2006/relationships/slideLayout" Target="../slideLayouts/slideLayout2.xml"/><Relationship Id="rId5" Type="http://schemas.openxmlformats.org/officeDocument/2006/relationships/image" Target="../media/image100.tiff"/><Relationship Id="rId4" Type="http://schemas.openxmlformats.org/officeDocument/2006/relationships/image" Target="../media/image99.tiff"/></Relationships>
</file>

<file path=ppt/slides/_rels/slide7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101.tiff"/><Relationship Id="rId1" Type="http://schemas.openxmlformats.org/officeDocument/2006/relationships/slideLayout" Target="../slideLayouts/slideLayout2.xml"/><Relationship Id="rId4" Type="http://schemas.openxmlformats.org/officeDocument/2006/relationships/image" Target="../media/image102.tiff"/></Relationships>
</file>

<file path=ppt/slides/_rels/slide73.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tiff"/><Relationship Id="rId1" Type="http://schemas.openxmlformats.org/officeDocument/2006/relationships/slideLayout" Target="../slideLayouts/slideLayout2.xml"/><Relationship Id="rId4" Type="http://schemas.openxmlformats.org/officeDocument/2006/relationships/image" Target="../media/image105.tiff"/></Relationships>
</file>

<file path=ppt/slides/_rels/slide74.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hyperlink" Target="https://www.23andme.com/law-enforcement-guide/" TargetMode="External"/><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7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image" Target="../media/image115.tiff"/><Relationship Id="rId1" Type="http://schemas.openxmlformats.org/officeDocument/2006/relationships/slideLayout" Target="../slideLayouts/slideLayout2.xml"/><Relationship Id="rId4" Type="http://schemas.openxmlformats.org/officeDocument/2006/relationships/image" Target="../media/image117.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2502D7-7A9E-2542-8D8A-2775982F6A6B}"/>
              </a:ext>
            </a:extLst>
          </p:cNvPr>
          <p:cNvSpPr txBox="1"/>
          <p:nvPr/>
        </p:nvSpPr>
        <p:spPr>
          <a:xfrm>
            <a:off x="262776" y="254993"/>
            <a:ext cx="8686146" cy="6063198"/>
          </a:xfrm>
          <a:prstGeom prst="rect">
            <a:avLst/>
          </a:prstGeom>
          <a:noFill/>
        </p:spPr>
        <p:txBody>
          <a:bodyPr wrap="square" rtlCol="0">
            <a:spAutoFit/>
          </a:bodyPr>
          <a:lstStyle/>
          <a:p>
            <a:r>
              <a:rPr lang="en-US" sz="2400" b="1" dirty="0">
                <a:latin typeface="Gill Sans"/>
                <a:cs typeface="Gill Sans"/>
              </a:rPr>
              <a:t>CSE284: Personal genomics for bioinformaticians</a:t>
            </a:r>
          </a:p>
          <a:p>
            <a:endParaRPr lang="en-US" sz="2800" dirty="0">
              <a:latin typeface="Gill Sans"/>
              <a:cs typeface="Gill Sans"/>
            </a:endParaRPr>
          </a:p>
          <a:p>
            <a:r>
              <a:rPr lang="en-US" sz="2800" b="1" dirty="0">
                <a:latin typeface="Gill Sans"/>
                <a:cs typeface="Gill Sans"/>
              </a:rPr>
              <a:t>Crowd genomics + privacy concerns</a:t>
            </a:r>
          </a:p>
          <a:p>
            <a:endParaRPr lang="en-US" sz="2800" dirty="0">
              <a:latin typeface="Gill Sans"/>
              <a:cs typeface="Gill Sans"/>
            </a:endParaRPr>
          </a:p>
          <a:p>
            <a:r>
              <a:rPr lang="en-US" sz="2800" b="1" dirty="0">
                <a:latin typeface="Gill Sans"/>
                <a:cs typeface="Gill Sans"/>
              </a:rPr>
              <a:t>Today’s schedule:</a:t>
            </a:r>
          </a:p>
          <a:p>
            <a:pPr marL="457200" indent="-457200">
              <a:buFont typeface="Arial"/>
              <a:buChar char="•"/>
            </a:pPr>
            <a:r>
              <a:rPr lang="en-US" sz="2800" dirty="0">
                <a:latin typeface="Gill Sans"/>
                <a:cs typeface="Gill Sans"/>
              </a:rPr>
              <a:t>Genetic genealogy</a:t>
            </a:r>
          </a:p>
          <a:p>
            <a:pPr marL="457200" indent="-457200">
              <a:buFont typeface="Arial"/>
              <a:buChar char="•"/>
            </a:pPr>
            <a:r>
              <a:rPr lang="en-US" sz="2800" dirty="0">
                <a:latin typeface="Gill Sans"/>
                <a:cs typeface="Gill Sans"/>
              </a:rPr>
              <a:t>Case studies in privacy concerns with DTC genomics</a:t>
            </a:r>
          </a:p>
          <a:p>
            <a:pPr marL="457200" indent="-457200">
              <a:buFont typeface="Arial"/>
              <a:buChar char="•"/>
            </a:pPr>
            <a:r>
              <a:rPr lang="en-US" sz="2800" dirty="0">
                <a:latin typeface="Gill Sans"/>
                <a:cs typeface="Gill Sans"/>
              </a:rPr>
              <a:t>Break</a:t>
            </a:r>
          </a:p>
          <a:p>
            <a:pPr marL="457200" indent="-457200">
              <a:buFont typeface="Arial"/>
              <a:buChar char="•"/>
            </a:pPr>
            <a:r>
              <a:rPr lang="en-US" sz="2800" dirty="0">
                <a:latin typeface="Gill Sans"/>
                <a:cs typeface="Gill Sans"/>
              </a:rPr>
              <a:t>Privacy concerns in genomics</a:t>
            </a:r>
          </a:p>
          <a:p>
            <a:pPr marL="457200" indent="-457200">
              <a:buFont typeface="Arial"/>
              <a:buChar char="•"/>
            </a:pPr>
            <a:endParaRPr lang="en-US" sz="2800" dirty="0">
              <a:latin typeface="Gill Sans"/>
              <a:cs typeface="Gill Sans"/>
            </a:endParaRPr>
          </a:p>
          <a:p>
            <a:r>
              <a:rPr lang="en-US" sz="2800" b="1" dirty="0">
                <a:latin typeface="Gill Sans"/>
                <a:cs typeface="Gill Sans"/>
              </a:rPr>
              <a:t>Announcements:</a:t>
            </a:r>
          </a:p>
          <a:p>
            <a:pPr marL="457200" indent="-457200">
              <a:buFont typeface="Arial"/>
              <a:buChar char="•"/>
            </a:pPr>
            <a:r>
              <a:rPr lang="en-US" sz="2800" dirty="0">
                <a:latin typeface="Gill Sans"/>
                <a:cs typeface="Gill Sans"/>
              </a:rPr>
              <a:t>PS2 due Friday</a:t>
            </a:r>
          </a:p>
          <a:p>
            <a:pPr marL="457200" indent="-457200">
              <a:buFont typeface="Arial"/>
              <a:buChar char="•"/>
            </a:pPr>
            <a:r>
              <a:rPr lang="en-US" sz="2800" dirty="0">
                <a:latin typeface="Gill Sans"/>
                <a:cs typeface="Gill Sans"/>
              </a:rPr>
              <a:t>PS3 released</a:t>
            </a:r>
          </a:p>
          <a:p>
            <a:endParaRPr lang="en-US" sz="2800" dirty="0">
              <a:latin typeface="Gill Sans"/>
              <a:cs typeface="Gill Sans"/>
            </a:endParaRPr>
          </a:p>
        </p:txBody>
      </p:sp>
    </p:spTree>
    <p:extLst>
      <p:ext uri="{BB962C8B-B14F-4D97-AF65-F5344CB8AC3E}">
        <p14:creationId xmlns:p14="http://schemas.microsoft.com/office/powerpoint/2010/main" val="332549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Paternal Lineage – Y chromosome</a:t>
            </a:r>
            <a:endParaRPr lang="en-US" sz="2800" b="1" i="0" dirty="0">
              <a:latin typeface="Gill Sans"/>
              <a:cs typeface="Gill Sans"/>
            </a:endParaRPr>
          </a:p>
        </p:txBody>
      </p:sp>
      <p:cxnSp>
        <p:nvCxnSpPr>
          <p:cNvPr id="11" name="Straight Connector 10"/>
          <p:cNvCxnSpPr/>
          <p:nvPr/>
        </p:nvCxnSpPr>
        <p:spPr>
          <a:xfrm>
            <a:off x="1863704" y="1671658"/>
            <a:ext cx="10885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386218" y="1671658"/>
            <a:ext cx="0" cy="4209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6059" y="2448590"/>
            <a:ext cx="212915" cy="457206"/>
          </a:xfrm>
          <a:prstGeom prst="rect">
            <a:avLst/>
          </a:prstGeom>
        </p:spPr>
      </p:pic>
      <p:pic>
        <p:nvPicPr>
          <p:cNvPr id="18" name="Picture 17"/>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81077" y="2417057"/>
            <a:ext cx="170535" cy="480787"/>
          </a:xfrm>
          <a:prstGeom prst="rect">
            <a:avLst/>
          </a:prstGeom>
        </p:spPr>
      </p:pic>
      <p:cxnSp>
        <p:nvCxnSpPr>
          <p:cNvPr id="19" name="Straight Connector 18"/>
          <p:cNvCxnSpPr/>
          <p:nvPr/>
        </p:nvCxnSpPr>
        <p:spPr>
          <a:xfrm flipV="1">
            <a:off x="1766236" y="2693431"/>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138059" y="269343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052791" y="3114653"/>
            <a:ext cx="170535" cy="480787"/>
          </a:xfrm>
          <a:prstGeom prst="rect">
            <a:avLst/>
          </a:prstGeom>
        </p:spPr>
      </p:pic>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0949" y="3156678"/>
            <a:ext cx="212915" cy="457206"/>
          </a:xfrm>
          <a:prstGeom prst="rect">
            <a:avLst/>
          </a:prstGeom>
        </p:spPr>
      </p:pic>
      <p:cxnSp>
        <p:nvCxnSpPr>
          <p:cNvPr id="28" name="Straight Connector 27"/>
          <p:cNvCxnSpPr/>
          <p:nvPr/>
        </p:nvCxnSpPr>
        <p:spPr>
          <a:xfrm flipV="1">
            <a:off x="2271126" y="3401519"/>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42949" y="3401519"/>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57681" y="3876048"/>
            <a:ext cx="170535" cy="480787"/>
          </a:xfrm>
          <a:prstGeom prst="rect">
            <a:avLst/>
          </a:prstGeom>
        </p:spPr>
      </p:pic>
      <p:pic>
        <p:nvPicPr>
          <p:cNvPr id="35" name="Picture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5839" y="3918073"/>
            <a:ext cx="212915" cy="457206"/>
          </a:xfrm>
          <a:prstGeom prst="rect">
            <a:avLst/>
          </a:prstGeom>
        </p:spPr>
      </p:pic>
      <p:cxnSp>
        <p:nvCxnSpPr>
          <p:cNvPr id="36" name="Straight Connector 35"/>
          <p:cNvCxnSpPr/>
          <p:nvPr/>
        </p:nvCxnSpPr>
        <p:spPr>
          <a:xfrm flipV="1">
            <a:off x="2776016" y="4162914"/>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147839" y="4162914"/>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31989" y="1387594"/>
            <a:ext cx="212915" cy="457206"/>
          </a:xfrm>
          <a:prstGeom prst="rect">
            <a:avLst/>
          </a:prstGeom>
        </p:spPr>
      </p:pic>
      <p:pic>
        <p:nvPicPr>
          <p:cNvPr id="43" name="Picture 42"/>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663782" y="1396039"/>
            <a:ext cx="170535" cy="480787"/>
          </a:xfrm>
          <a:prstGeom prst="rect">
            <a:avLst/>
          </a:prstGeom>
        </p:spPr>
      </p:pic>
      <p:pic>
        <p:nvPicPr>
          <p:cNvPr id="45" name="Picture 44"/>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073911" y="4610590"/>
            <a:ext cx="170535" cy="480787"/>
          </a:xfrm>
          <a:prstGeom prst="rect">
            <a:avLst/>
          </a:prstGeom>
        </p:spPr>
      </p:pic>
      <p:sp>
        <p:nvSpPr>
          <p:cNvPr id="50" name="TextBox 49"/>
          <p:cNvSpPr txBox="1"/>
          <p:nvPr/>
        </p:nvSpPr>
        <p:spPr>
          <a:xfrm>
            <a:off x="5068818" y="1889071"/>
            <a:ext cx="3753420" cy="4093428"/>
          </a:xfrm>
          <a:prstGeom prst="rect">
            <a:avLst/>
          </a:prstGeom>
          <a:noFill/>
        </p:spPr>
        <p:txBody>
          <a:bodyPr wrap="square" rtlCol="0">
            <a:spAutoFit/>
          </a:bodyPr>
          <a:lstStyle/>
          <a:p>
            <a:r>
              <a:rPr lang="en-US" sz="2000" dirty="0">
                <a:latin typeface="Gill Sans"/>
                <a:cs typeface="Gill Sans"/>
              </a:rPr>
              <a:t>Males share a Y chromosome (minus mutations) with:</a:t>
            </a:r>
          </a:p>
          <a:p>
            <a:pPr marL="285750" indent="-285750">
              <a:buFont typeface="Arial"/>
              <a:buChar char="•"/>
            </a:pPr>
            <a:r>
              <a:rPr lang="en-US" sz="2000" dirty="0">
                <a:latin typeface="Gill Sans"/>
                <a:cs typeface="Gill Sans"/>
              </a:rPr>
              <a:t>Their sons</a:t>
            </a:r>
          </a:p>
          <a:p>
            <a:pPr marL="285750" indent="-285750">
              <a:buFont typeface="Arial"/>
              <a:buChar char="•"/>
            </a:pPr>
            <a:r>
              <a:rPr lang="en-US" sz="2000" dirty="0">
                <a:latin typeface="Gill Sans"/>
                <a:cs typeface="Gill Sans"/>
              </a:rPr>
              <a:t>Their fathers</a:t>
            </a:r>
          </a:p>
          <a:p>
            <a:pPr marL="285750" indent="-285750">
              <a:buFont typeface="Arial"/>
              <a:buChar char="•"/>
            </a:pPr>
            <a:r>
              <a:rPr lang="en-US" sz="2000" dirty="0">
                <a:latin typeface="Gill Sans"/>
                <a:cs typeface="Gill Sans"/>
              </a:rPr>
              <a:t>Their male siblings</a:t>
            </a:r>
          </a:p>
          <a:p>
            <a:pPr marL="285750" indent="-285750">
              <a:buFont typeface="Arial"/>
              <a:buChar char="•"/>
            </a:pPr>
            <a:r>
              <a:rPr lang="en-US" sz="2000" dirty="0">
                <a:latin typeface="Gill Sans"/>
                <a:cs typeface="Gill Sans"/>
              </a:rPr>
              <a:t>Nth cousins that can trace a male line back to the same common ancestor</a:t>
            </a:r>
          </a:p>
          <a:p>
            <a:pPr marL="285750" indent="-285750">
              <a:buFont typeface="Arial"/>
              <a:buChar char="•"/>
            </a:pPr>
            <a:endParaRPr lang="en-US" sz="2000" dirty="0">
              <a:latin typeface="Gill Sans"/>
              <a:cs typeface="Gill Sans"/>
            </a:endParaRPr>
          </a:p>
          <a:p>
            <a:r>
              <a:rPr lang="en-US" sz="2000" dirty="0">
                <a:latin typeface="Gill Sans"/>
                <a:cs typeface="Gill Sans"/>
              </a:rPr>
              <a:t>Females don’t have a Y chromosome, so don’t share it with anyone.</a:t>
            </a:r>
          </a:p>
          <a:p>
            <a:endParaRPr lang="en-US" sz="2000" dirty="0">
              <a:latin typeface="Gill Sans"/>
              <a:cs typeface="Gill Sans"/>
            </a:endParaRPr>
          </a:p>
        </p:txBody>
      </p:sp>
      <p:cxnSp>
        <p:nvCxnSpPr>
          <p:cNvPr id="51" name="Straight Connector 50"/>
          <p:cNvCxnSpPr/>
          <p:nvPr/>
        </p:nvCxnSpPr>
        <p:spPr>
          <a:xfrm>
            <a:off x="464925" y="2092640"/>
            <a:ext cx="304091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676725"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09231" y="2400809"/>
            <a:ext cx="170535" cy="480787"/>
          </a:xfrm>
          <a:prstGeom prst="rect">
            <a:avLst/>
          </a:prstGeom>
        </p:spPr>
      </p:pic>
      <p:cxnSp>
        <p:nvCxnSpPr>
          <p:cNvPr id="58" name="Straight Connector 57"/>
          <p:cNvCxnSpPr/>
          <p:nvPr/>
        </p:nvCxnSpPr>
        <p:spPr>
          <a:xfrm>
            <a:off x="3504879" y="2076392"/>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1" name="Picture 6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9280" y="2391890"/>
            <a:ext cx="212915" cy="457206"/>
          </a:xfrm>
          <a:prstGeom prst="rect">
            <a:avLst/>
          </a:prstGeom>
        </p:spPr>
      </p:pic>
      <p:cxnSp>
        <p:nvCxnSpPr>
          <p:cNvPr id="62" name="Straight Connector 61"/>
          <p:cNvCxnSpPr/>
          <p:nvPr/>
        </p:nvCxnSpPr>
        <p:spPr>
          <a:xfrm>
            <a:off x="479707"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3" name="Picture 6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4707" y="2389469"/>
            <a:ext cx="212915" cy="457206"/>
          </a:xfrm>
          <a:prstGeom prst="rect">
            <a:avLst/>
          </a:prstGeom>
        </p:spPr>
      </p:pic>
      <p:cxnSp>
        <p:nvCxnSpPr>
          <p:cNvPr id="64" name="Straight Connector 63"/>
          <p:cNvCxnSpPr/>
          <p:nvPr/>
        </p:nvCxnSpPr>
        <p:spPr>
          <a:xfrm flipV="1">
            <a:off x="3634884" y="2634310"/>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008690" y="264926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6" name="Picture 65"/>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923422" y="3123790"/>
            <a:ext cx="170535" cy="480787"/>
          </a:xfrm>
          <a:prstGeom prst="rect">
            <a:avLst/>
          </a:prstGeom>
        </p:spPr>
      </p:pic>
      <p:cxnSp>
        <p:nvCxnSpPr>
          <p:cNvPr id="69" name="Straight Connector 68"/>
          <p:cNvCxnSpPr>
            <a:endCxn id="70" idx="1"/>
          </p:cNvCxnSpPr>
          <p:nvPr/>
        </p:nvCxnSpPr>
        <p:spPr>
          <a:xfrm>
            <a:off x="582195" y="2634310"/>
            <a:ext cx="608270" cy="68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0" name="Picture 69"/>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90465" y="2400809"/>
            <a:ext cx="170535" cy="480787"/>
          </a:xfrm>
          <a:prstGeom prst="rect">
            <a:avLst/>
          </a:prstGeom>
        </p:spPr>
      </p:pic>
      <p:cxnSp>
        <p:nvCxnSpPr>
          <p:cNvPr id="72" name="Straight Connector 71"/>
          <p:cNvCxnSpPr/>
          <p:nvPr/>
        </p:nvCxnSpPr>
        <p:spPr>
          <a:xfrm>
            <a:off x="895683" y="262055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73" name="Picture 72"/>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10415" y="3041773"/>
            <a:ext cx="170535" cy="480787"/>
          </a:xfrm>
          <a:prstGeom prst="rect">
            <a:avLst/>
          </a:prstGeom>
        </p:spPr>
      </p:pic>
    </p:spTree>
    <p:extLst>
      <p:ext uri="{BB962C8B-B14F-4D97-AF65-F5344CB8AC3E}">
        <p14:creationId xmlns:p14="http://schemas.microsoft.com/office/powerpoint/2010/main" val="191879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Maternal Lineage – </a:t>
            </a:r>
            <a:r>
              <a:rPr lang="en-US" sz="2800" b="1" dirty="0" err="1">
                <a:latin typeface="Gill Sans"/>
                <a:cs typeface="Gill Sans"/>
              </a:rPr>
              <a:t>mtDNA</a:t>
            </a:r>
            <a:endParaRPr lang="en-US" sz="2800" b="1" i="0" dirty="0">
              <a:latin typeface="Gill Sans"/>
              <a:cs typeface="Gill Sans"/>
            </a:endParaRPr>
          </a:p>
        </p:txBody>
      </p:sp>
      <p:cxnSp>
        <p:nvCxnSpPr>
          <p:cNvPr id="7" name="Straight Connector 6"/>
          <p:cNvCxnSpPr/>
          <p:nvPr/>
        </p:nvCxnSpPr>
        <p:spPr>
          <a:xfrm>
            <a:off x="1863704" y="1671658"/>
            <a:ext cx="10885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386218" y="1671658"/>
            <a:ext cx="0" cy="4209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68726" y="2400809"/>
            <a:ext cx="212915" cy="457206"/>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094" y="2430357"/>
            <a:ext cx="170535" cy="480787"/>
          </a:xfrm>
          <a:prstGeom prst="rect">
            <a:avLst/>
          </a:prstGeom>
        </p:spPr>
      </p:pic>
      <p:cxnSp>
        <p:nvCxnSpPr>
          <p:cNvPr id="11" name="Straight Connector 10"/>
          <p:cNvCxnSpPr/>
          <p:nvPr/>
        </p:nvCxnSpPr>
        <p:spPr>
          <a:xfrm flipV="1">
            <a:off x="1766236" y="2693431"/>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38059" y="269343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8643" y="3129767"/>
            <a:ext cx="170535" cy="480787"/>
          </a:xfrm>
          <a:prstGeom prst="rect">
            <a:avLst/>
          </a:prstGeom>
        </p:spPr>
      </p:pic>
      <p:pic>
        <p:nvPicPr>
          <p:cNvPr id="14" name="Picture 13"/>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042941" y="3140559"/>
            <a:ext cx="212915" cy="457206"/>
          </a:xfrm>
          <a:prstGeom prst="rect">
            <a:avLst/>
          </a:prstGeom>
        </p:spPr>
      </p:pic>
      <p:cxnSp>
        <p:nvCxnSpPr>
          <p:cNvPr id="15" name="Straight Connector 14"/>
          <p:cNvCxnSpPr/>
          <p:nvPr/>
        </p:nvCxnSpPr>
        <p:spPr>
          <a:xfrm flipV="1">
            <a:off x="2271126" y="3401519"/>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42949" y="3401519"/>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57681" y="3876048"/>
            <a:ext cx="170535" cy="480787"/>
          </a:xfrm>
          <a:prstGeom prst="rect">
            <a:avLst/>
          </a:prstGeom>
        </p:spPr>
      </p:pic>
      <p:pic>
        <p:nvPicPr>
          <p:cNvPr id="18" name="Picture 1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505839" y="3918073"/>
            <a:ext cx="212915" cy="457206"/>
          </a:xfrm>
          <a:prstGeom prst="rect">
            <a:avLst/>
          </a:prstGeom>
        </p:spPr>
      </p:pic>
      <p:cxnSp>
        <p:nvCxnSpPr>
          <p:cNvPr id="19" name="Straight Connector 18"/>
          <p:cNvCxnSpPr/>
          <p:nvPr/>
        </p:nvCxnSpPr>
        <p:spPr>
          <a:xfrm flipV="1">
            <a:off x="2776016" y="4162914"/>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47839" y="4162914"/>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031989" y="1387594"/>
            <a:ext cx="212915" cy="457206"/>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3782" y="1396039"/>
            <a:ext cx="170535" cy="480787"/>
          </a:xfrm>
          <a:prstGeom prst="rect">
            <a:avLst/>
          </a:prstGeom>
        </p:spPr>
      </p:pic>
      <p:pic>
        <p:nvPicPr>
          <p:cNvPr id="23" name="Picture 22"/>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073911" y="4610590"/>
            <a:ext cx="170535" cy="480787"/>
          </a:xfrm>
          <a:prstGeom prst="rect">
            <a:avLst/>
          </a:prstGeom>
        </p:spPr>
      </p:pic>
      <p:sp>
        <p:nvSpPr>
          <p:cNvPr id="24" name="TextBox 23"/>
          <p:cNvSpPr txBox="1"/>
          <p:nvPr/>
        </p:nvSpPr>
        <p:spPr>
          <a:xfrm>
            <a:off x="5068818" y="1526184"/>
            <a:ext cx="3753420" cy="5016758"/>
          </a:xfrm>
          <a:prstGeom prst="rect">
            <a:avLst/>
          </a:prstGeom>
          <a:noFill/>
        </p:spPr>
        <p:txBody>
          <a:bodyPr wrap="square" rtlCol="0">
            <a:spAutoFit/>
          </a:bodyPr>
          <a:lstStyle/>
          <a:p>
            <a:r>
              <a:rPr lang="en-US" sz="2000" dirty="0">
                <a:latin typeface="Gill Sans"/>
                <a:cs typeface="Gill Sans"/>
              </a:rPr>
              <a:t>Females share </a:t>
            </a:r>
            <a:r>
              <a:rPr lang="en-US" sz="2000" dirty="0" err="1">
                <a:latin typeface="Gill Sans"/>
                <a:cs typeface="Gill Sans"/>
              </a:rPr>
              <a:t>mtDNA</a:t>
            </a:r>
            <a:r>
              <a:rPr lang="en-US" sz="2000" dirty="0">
                <a:latin typeface="Gill Sans"/>
                <a:cs typeface="Gill Sans"/>
              </a:rPr>
              <a:t> (minus effects of mutation and </a:t>
            </a:r>
            <a:r>
              <a:rPr lang="en-US" sz="2000" dirty="0" err="1">
                <a:latin typeface="Gill Sans"/>
                <a:cs typeface="Gill Sans"/>
              </a:rPr>
              <a:t>mosaicism</a:t>
            </a:r>
            <a:r>
              <a:rPr lang="en-US" sz="2000" dirty="0">
                <a:latin typeface="Gill Sans"/>
                <a:cs typeface="Gill Sans"/>
              </a:rPr>
              <a:t>) with:</a:t>
            </a:r>
          </a:p>
          <a:p>
            <a:pPr marL="285750" indent="-285750">
              <a:buFont typeface="Arial"/>
              <a:buChar char="•"/>
            </a:pPr>
            <a:r>
              <a:rPr lang="en-US" sz="2000" dirty="0">
                <a:latin typeface="Gill Sans"/>
                <a:cs typeface="Gill Sans"/>
              </a:rPr>
              <a:t>Their children</a:t>
            </a:r>
          </a:p>
          <a:p>
            <a:pPr marL="285750" indent="-285750">
              <a:buFont typeface="Arial"/>
              <a:buChar char="•"/>
            </a:pPr>
            <a:r>
              <a:rPr lang="en-US" sz="2000" dirty="0">
                <a:latin typeface="Gill Sans"/>
                <a:cs typeface="Gill Sans"/>
              </a:rPr>
              <a:t>Their mothers</a:t>
            </a:r>
          </a:p>
          <a:p>
            <a:pPr marL="285750" indent="-285750">
              <a:buFont typeface="Arial"/>
              <a:buChar char="•"/>
            </a:pPr>
            <a:r>
              <a:rPr lang="en-US" sz="2000" dirty="0">
                <a:latin typeface="Gill Sans"/>
                <a:cs typeface="Gill Sans"/>
              </a:rPr>
              <a:t>Their siblings</a:t>
            </a:r>
          </a:p>
          <a:p>
            <a:pPr marL="285750" indent="-285750">
              <a:buFont typeface="Arial"/>
              <a:buChar char="•"/>
            </a:pPr>
            <a:r>
              <a:rPr lang="en-US" sz="2000" dirty="0">
                <a:latin typeface="Gill Sans"/>
                <a:cs typeface="Gill Sans"/>
              </a:rPr>
              <a:t>Nth cousins that can trace a female line back to the same common ancestor</a:t>
            </a:r>
          </a:p>
          <a:p>
            <a:pPr marL="285750" indent="-285750">
              <a:buFont typeface="Arial"/>
              <a:buChar char="•"/>
            </a:pPr>
            <a:endParaRPr lang="en-US" sz="2000" dirty="0">
              <a:latin typeface="Gill Sans"/>
              <a:cs typeface="Gill Sans"/>
            </a:endParaRPr>
          </a:p>
          <a:p>
            <a:r>
              <a:rPr lang="en-US" sz="2000" dirty="0">
                <a:latin typeface="Gill Sans"/>
                <a:cs typeface="Gill Sans"/>
              </a:rPr>
              <a:t>Males share </a:t>
            </a:r>
            <a:r>
              <a:rPr lang="en-US" sz="2000" dirty="0" err="1">
                <a:latin typeface="Gill Sans"/>
                <a:cs typeface="Gill Sans"/>
              </a:rPr>
              <a:t>mtDNA</a:t>
            </a:r>
            <a:r>
              <a:rPr lang="en-US" sz="2000" dirty="0">
                <a:latin typeface="Gill Sans"/>
                <a:cs typeface="Gill Sans"/>
              </a:rPr>
              <a:t> with:</a:t>
            </a:r>
          </a:p>
          <a:p>
            <a:pPr marL="342900" indent="-342900">
              <a:buFont typeface="Arial"/>
              <a:buChar char="•"/>
            </a:pPr>
            <a:r>
              <a:rPr lang="en-US" sz="2000" dirty="0">
                <a:latin typeface="Gill Sans"/>
                <a:cs typeface="Gill Sans"/>
              </a:rPr>
              <a:t>Their siblings</a:t>
            </a:r>
          </a:p>
          <a:p>
            <a:pPr marL="342900" indent="-342900">
              <a:buFont typeface="Arial"/>
              <a:buChar char="•"/>
            </a:pPr>
            <a:r>
              <a:rPr lang="en-US" sz="2000" dirty="0">
                <a:latin typeface="Gill Sans"/>
                <a:cs typeface="Gill Sans"/>
              </a:rPr>
              <a:t>Their mothers</a:t>
            </a:r>
          </a:p>
          <a:p>
            <a:pPr marL="342900" indent="-342900">
              <a:buFont typeface="Arial"/>
              <a:buChar char="•"/>
            </a:pPr>
            <a:r>
              <a:rPr lang="en-US" sz="2000" dirty="0">
                <a:latin typeface="Gill Sans"/>
                <a:cs typeface="Gill Sans"/>
              </a:rPr>
              <a:t>Nth cousins on the same maternal line</a:t>
            </a:r>
          </a:p>
          <a:p>
            <a:endParaRPr lang="en-US" sz="2000" dirty="0">
              <a:latin typeface="Gill Sans"/>
              <a:cs typeface="Gill Sans"/>
            </a:endParaRPr>
          </a:p>
        </p:txBody>
      </p:sp>
      <p:cxnSp>
        <p:nvCxnSpPr>
          <p:cNvPr id="25" name="Straight Connector 24"/>
          <p:cNvCxnSpPr/>
          <p:nvPr/>
        </p:nvCxnSpPr>
        <p:spPr>
          <a:xfrm>
            <a:off x="464925" y="2092640"/>
            <a:ext cx="304091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676725"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09231" y="2400809"/>
            <a:ext cx="170535" cy="480787"/>
          </a:xfrm>
          <a:prstGeom prst="rect">
            <a:avLst/>
          </a:prstGeom>
        </p:spPr>
      </p:pic>
      <p:cxnSp>
        <p:nvCxnSpPr>
          <p:cNvPr id="28" name="Straight Connector 27"/>
          <p:cNvCxnSpPr/>
          <p:nvPr/>
        </p:nvCxnSpPr>
        <p:spPr>
          <a:xfrm>
            <a:off x="3504879" y="2076392"/>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69280" y="2391890"/>
            <a:ext cx="212915" cy="457206"/>
          </a:xfrm>
          <a:prstGeom prst="rect">
            <a:avLst/>
          </a:prstGeom>
        </p:spPr>
      </p:pic>
      <p:cxnSp>
        <p:nvCxnSpPr>
          <p:cNvPr id="30" name="Straight Connector 29"/>
          <p:cNvCxnSpPr/>
          <p:nvPr/>
        </p:nvCxnSpPr>
        <p:spPr>
          <a:xfrm>
            <a:off x="479707"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364707" y="2389469"/>
            <a:ext cx="212915" cy="457206"/>
          </a:xfrm>
          <a:prstGeom prst="rect">
            <a:avLst/>
          </a:prstGeom>
        </p:spPr>
      </p:pic>
      <p:cxnSp>
        <p:nvCxnSpPr>
          <p:cNvPr id="32" name="Straight Connector 31"/>
          <p:cNvCxnSpPr/>
          <p:nvPr/>
        </p:nvCxnSpPr>
        <p:spPr>
          <a:xfrm flipV="1">
            <a:off x="3634884" y="2634310"/>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08690" y="264926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36" idx="1"/>
          </p:cNvCxnSpPr>
          <p:nvPr/>
        </p:nvCxnSpPr>
        <p:spPr>
          <a:xfrm>
            <a:off x="582195" y="2634310"/>
            <a:ext cx="608270" cy="68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465" y="2400809"/>
            <a:ext cx="170535" cy="480787"/>
          </a:xfrm>
          <a:prstGeom prst="rect">
            <a:avLst/>
          </a:prstGeom>
        </p:spPr>
      </p:pic>
      <p:cxnSp>
        <p:nvCxnSpPr>
          <p:cNvPr id="37" name="Straight Connector 36"/>
          <p:cNvCxnSpPr/>
          <p:nvPr/>
        </p:nvCxnSpPr>
        <p:spPr>
          <a:xfrm>
            <a:off x="895683" y="262055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10415" y="3041773"/>
            <a:ext cx="170535" cy="480787"/>
          </a:xfrm>
          <a:prstGeom prst="rect">
            <a:avLst/>
          </a:prstGeom>
        </p:spPr>
      </p:pic>
      <p:pic>
        <p:nvPicPr>
          <p:cNvPr id="39" name="Picture 38"/>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02232" y="3125067"/>
            <a:ext cx="212915" cy="457206"/>
          </a:xfrm>
          <a:prstGeom prst="rect">
            <a:avLst/>
          </a:prstGeom>
        </p:spPr>
      </p:pic>
    </p:spTree>
    <p:extLst>
      <p:ext uri="{BB962C8B-B14F-4D97-AF65-F5344CB8AC3E}">
        <p14:creationId xmlns:p14="http://schemas.microsoft.com/office/powerpoint/2010/main" val="2716715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Maternal, paternal, autosomal inheritance</a:t>
            </a:r>
            <a:endParaRPr lang="en-US" sz="2800" b="1" i="0" dirty="0">
              <a:latin typeface="Gill Sans"/>
              <a:cs typeface="Gill San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9777" y="2284080"/>
            <a:ext cx="261412" cy="56134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6382" y="2245364"/>
            <a:ext cx="209379" cy="590300"/>
          </a:xfrm>
          <a:prstGeom prst="rect">
            <a:avLst/>
          </a:prstGeom>
        </p:spPr>
      </p:pic>
      <p:cxnSp>
        <p:nvCxnSpPr>
          <p:cNvPr id="9" name="Straight Connector 8"/>
          <p:cNvCxnSpPr/>
          <p:nvPr/>
        </p:nvCxnSpPr>
        <p:spPr>
          <a:xfrm flipV="1">
            <a:off x="2563716" y="2584690"/>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020233" y="2584690"/>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5542" y="3101857"/>
            <a:ext cx="209379" cy="590300"/>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670" y="3153455"/>
            <a:ext cx="261412" cy="561348"/>
          </a:xfrm>
          <a:prstGeom prst="rect">
            <a:avLst/>
          </a:prstGeom>
        </p:spPr>
      </p:pic>
      <p:cxnSp>
        <p:nvCxnSpPr>
          <p:cNvPr id="13" name="Straight Connector 12"/>
          <p:cNvCxnSpPr/>
          <p:nvPr/>
        </p:nvCxnSpPr>
        <p:spPr>
          <a:xfrm flipV="1">
            <a:off x="3183609" y="3454065"/>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640126" y="3454065"/>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5435" y="4036682"/>
            <a:ext cx="209379" cy="590300"/>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1911" y="4036682"/>
            <a:ext cx="261412" cy="561348"/>
          </a:xfrm>
          <a:prstGeom prst="rect">
            <a:avLst/>
          </a:prstGeom>
        </p:spPr>
      </p:pic>
      <p:cxnSp>
        <p:nvCxnSpPr>
          <p:cNvPr id="18" name="Straight Connector 17"/>
          <p:cNvCxnSpPr/>
          <p:nvPr/>
        </p:nvCxnSpPr>
        <p:spPr>
          <a:xfrm>
            <a:off x="4622888" y="4388890"/>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8198" y="4949877"/>
            <a:ext cx="209379" cy="590300"/>
          </a:xfrm>
          <a:prstGeom prst="rect">
            <a:avLst/>
          </a:prstGeom>
        </p:spPr>
      </p:pic>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2615" y="1347818"/>
            <a:ext cx="261412" cy="561348"/>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220" y="1309102"/>
            <a:ext cx="209379" cy="590300"/>
          </a:xfrm>
          <a:prstGeom prst="rect">
            <a:avLst/>
          </a:prstGeom>
        </p:spPr>
      </p:pic>
      <p:cxnSp>
        <p:nvCxnSpPr>
          <p:cNvPr id="25" name="Straight Connector 24"/>
          <p:cNvCxnSpPr/>
          <p:nvPr/>
        </p:nvCxnSpPr>
        <p:spPr>
          <a:xfrm flipV="1">
            <a:off x="2006554" y="1648428"/>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63071" y="1648428"/>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2161" y="3130809"/>
            <a:ext cx="261412" cy="561348"/>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766" y="3092093"/>
            <a:ext cx="209379" cy="590300"/>
          </a:xfrm>
          <a:prstGeom prst="rect">
            <a:avLst/>
          </a:prstGeom>
        </p:spPr>
      </p:pic>
      <p:cxnSp>
        <p:nvCxnSpPr>
          <p:cNvPr id="29" name="Straight Connector 28"/>
          <p:cNvCxnSpPr/>
          <p:nvPr/>
        </p:nvCxnSpPr>
        <p:spPr>
          <a:xfrm flipV="1">
            <a:off x="5086100" y="3431419"/>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542617" y="3431419"/>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818464" y="4371564"/>
            <a:ext cx="1511167" cy="173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419" y="2240296"/>
            <a:ext cx="261412" cy="561348"/>
          </a:xfrm>
          <a:prstGeom prst="rect">
            <a:avLst/>
          </a:prstGeom>
        </p:spPr>
      </p:pic>
      <p:pic>
        <p:nvPicPr>
          <p:cNvPr id="35" name="Picture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0024" y="2201580"/>
            <a:ext cx="209379" cy="590300"/>
          </a:xfrm>
          <a:prstGeom prst="rect">
            <a:avLst/>
          </a:prstGeom>
        </p:spPr>
      </p:pic>
      <p:cxnSp>
        <p:nvCxnSpPr>
          <p:cNvPr id="36" name="Straight Connector 35"/>
          <p:cNvCxnSpPr/>
          <p:nvPr/>
        </p:nvCxnSpPr>
        <p:spPr>
          <a:xfrm flipV="1">
            <a:off x="5657358" y="2540906"/>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113875" y="2540906"/>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0990" y="1347818"/>
            <a:ext cx="261412" cy="561348"/>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7595" y="1309102"/>
            <a:ext cx="209379" cy="590300"/>
          </a:xfrm>
          <a:prstGeom prst="rect">
            <a:avLst/>
          </a:prstGeom>
        </p:spPr>
      </p:pic>
      <p:cxnSp>
        <p:nvCxnSpPr>
          <p:cNvPr id="40" name="Straight Connector 39"/>
          <p:cNvCxnSpPr/>
          <p:nvPr/>
        </p:nvCxnSpPr>
        <p:spPr>
          <a:xfrm flipV="1">
            <a:off x="6204929" y="1648428"/>
            <a:ext cx="851511" cy="976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661446" y="1648428"/>
            <a:ext cx="0" cy="53572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247361" y="1354368"/>
            <a:ext cx="389850" cy="523220"/>
          </a:xfrm>
          <a:prstGeom prst="rect">
            <a:avLst/>
          </a:prstGeom>
          <a:noFill/>
        </p:spPr>
        <p:txBody>
          <a:bodyPr wrap="none" rtlCol="0">
            <a:spAutoFit/>
          </a:bodyPr>
          <a:lstStyle/>
          <a:p>
            <a:r>
              <a:rPr lang="en-US" sz="2800" b="1" dirty="0">
                <a:solidFill>
                  <a:srgbClr val="FF0000"/>
                </a:solidFill>
              </a:rPr>
              <a:t>Y</a:t>
            </a:r>
          </a:p>
        </p:txBody>
      </p:sp>
      <p:sp>
        <p:nvSpPr>
          <p:cNvPr id="43" name="TextBox 42"/>
          <p:cNvSpPr txBox="1"/>
          <p:nvPr/>
        </p:nvSpPr>
        <p:spPr>
          <a:xfrm>
            <a:off x="1946532" y="2267084"/>
            <a:ext cx="389850" cy="523220"/>
          </a:xfrm>
          <a:prstGeom prst="rect">
            <a:avLst/>
          </a:prstGeom>
          <a:noFill/>
        </p:spPr>
        <p:txBody>
          <a:bodyPr wrap="none" rtlCol="0">
            <a:spAutoFit/>
          </a:bodyPr>
          <a:lstStyle/>
          <a:p>
            <a:r>
              <a:rPr lang="en-US" sz="2800" b="1" dirty="0">
                <a:solidFill>
                  <a:srgbClr val="FF0000"/>
                </a:solidFill>
              </a:rPr>
              <a:t>Y</a:t>
            </a:r>
          </a:p>
        </p:txBody>
      </p:sp>
      <p:sp>
        <p:nvSpPr>
          <p:cNvPr id="44" name="TextBox 43"/>
          <p:cNvSpPr txBox="1"/>
          <p:nvPr/>
        </p:nvSpPr>
        <p:spPr>
          <a:xfrm>
            <a:off x="2512301" y="3108129"/>
            <a:ext cx="389850" cy="523220"/>
          </a:xfrm>
          <a:prstGeom prst="rect">
            <a:avLst/>
          </a:prstGeom>
          <a:noFill/>
        </p:spPr>
        <p:txBody>
          <a:bodyPr wrap="none" rtlCol="0">
            <a:spAutoFit/>
          </a:bodyPr>
          <a:lstStyle/>
          <a:p>
            <a:r>
              <a:rPr lang="en-US" sz="2800" b="1" dirty="0">
                <a:solidFill>
                  <a:srgbClr val="FF0000"/>
                </a:solidFill>
              </a:rPr>
              <a:t>Y</a:t>
            </a:r>
          </a:p>
        </p:txBody>
      </p:sp>
      <p:sp>
        <p:nvSpPr>
          <p:cNvPr id="45" name="TextBox 44"/>
          <p:cNvSpPr txBox="1"/>
          <p:nvPr/>
        </p:nvSpPr>
        <p:spPr>
          <a:xfrm>
            <a:off x="3070079" y="4074810"/>
            <a:ext cx="389850" cy="523220"/>
          </a:xfrm>
          <a:prstGeom prst="rect">
            <a:avLst/>
          </a:prstGeom>
          <a:noFill/>
        </p:spPr>
        <p:txBody>
          <a:bodyPr wrap="none" rtlCol="0">
            <a:spAutoFit/>
          </a:bodyPr>
          <a:lstStyle/>
          <a:p>
            <a:r>
              <a:rPr lang="en-US" sz="2800" b="1" dirty="0">
                <a:solidFill>
                  <a:srgbClr val="FF0000"/>
                </a:solidFill>
              </a:rPr>
              <a:t>Y</a:t>
            </a:r>
          </a:p>
        </p:txBody>
      </p:sp>
      <p:sp>
        <p:nvSpPr>
          <p:cNvPr id="46" name="TextBox 45"/>
          <p:cNvSpPr txBox="1"/>
          <p:nvPr/>
        </p:nvSpPr>
        <p:spPr>
          <a:xfrm>
            <a:off x="4212120" y="5541085"/>
            <a:ext cx="389850" cy="523220"/>
          </a:xfrm>
          <a:prstGeom prst="rect">
            <a:avLst/>
          </a:prstGeom>
          <a:noFill/>
        </p:spPr>
        <p:txBody>
          <a:bodyPr wrap="none" rtlCol="0">
            <a:spAutoFit/>
          </a:bodyPr>
          <a:lstStyle/>
          <a:p>
            <a:r>
              <a:rPr lang="en-US" sz="2800" b="1" dirty="0">
                <a:solidFill>
                  <a:srgbClr val="FF0000"/>
                </a:solidFill>
              </a:rPr>
              <a:t>Y</a:t>
            </a:r>
          </a:p>
        </p:txBody>
      </p:sp>
      <p:sp>
        <p:nvSpPr>
          <p:cNvPr id="47" name="TextBox 46"/>
          <p:cNvSpPr txBox="1"/>
          <p:nvPr/>
        </p:nvSpPr>
        <p:spPr>
          <a:xfrm>
            <a:off x="7478544" y="1448373"/>
            <a:ext cx="968259" cy="400110"/>
          </a:xfrm>
          <a:prstGeom prst="rect">
            <a:avLst/>
          </a:prstGeom>
          <a:noFill/>
        </p:spPr>
        <p:txBody>
          <a:bodyPr wrap="none" rtlCol="0">
            <a:spAutoFit/>
          </a:bodyPr>
          <a:lstStyle/>
          <a:p>
            <a:r>
              <a:rPr lang="en-US" sz="2000" b="1" dirty="0" err="1">
                <a:solidFill>
                  <a:srgbClr val="660066"/>
                </a:solidFill>
              </a:rPr>
              <a:t>mtDNA</a:t>
            </a:r>
            <a:endParaRPr lang="en-US" sz="2000" b="1" dirty="0">
              <a:solidFill>
                <a:srgbClr val="660066"/>
              </a:solidFill>
            </a:endParaRPr>
          </a:p>
        </p:txBody>
      </p:sp>
      <p:sp>
        <p:nvSpPr>
          <p:cNvPr id="48" name="TextBox 47"/>
          <p:cNvSpPr txBox="1"/>
          <p:nvPr/>
        </p:nvSpPr>
        <p:spPr>
          <a:xfrm>
            <a:off x="6878272" y="2329511"/>
            <a:ext cx="968259" cy="400110"/>
          </a:xfrm>
          <a:prstGeom prst="rect">
            <a:avLst/>
          </a:prstGeom>
          <a:noFill/>
        </p:spPr>
        <p:txBody>
          <a:bodyPr wrap="none" rtlCol="0">
            <a:spAutoFit/>
          </a:bodyPr>
          <a:lstStyle/>
          <a:p>
            <a:r>
              <a:rPr lang="en-US" sz="2000" b="1" dirty="0" err="1">
                <a:solidFill>
                  <a:srgbClr val="660066"/>
                </a:solidFill>
              </a:rPr>
              <a:t>mtDNA</a:t>
            </a:r>
            <a:endParaRPr lang="en-US" sz="2000" b="1" dirty="0">
              <a:solidFill>
                <a:srgbClr val="660066"/>
              </a:solidFill>
            </a:endParaRPr>
          </a:p>
        </p:txBody>
      </p:sp>
      <p:sp>
        <p:nvSpPr>
          <p:cNvPr id="49" name="TextBox 48"/>
          <p:cNvSpPr txBox="1"/>
          <p:nvPr/>
        </p:nvSpPr>
        <p:spPr>
          <a:xfrm>
            <a:off x="6330701" y="3192479"/>
            <a:ext cx="968259" cy="400110"/>
          </a:xfrm>
          <a:prstGeom prst="rect">
            <a:avLst/>
          </a:prstGeom>
          <a:noFill/>
        </p:spPr>
        <p:txBody>
          <a:bodyPr wrap="none" rtlCol="0">
            <a:spAutoFit/>
          </a:bodyPr>
          <a:lstStyle/>
          <a:p>
            <a:r>
              <a:rPr lang="en-US" sz="2000" b="1" dirty="0" err="1">
                <a:solidFill>
                  <a:srgbClr val="660066"/>
                </a:solidFill>
              </a:rPr>
              <a:t>mtDNA</a:t>
            </a:r>
            <a:endParaRPr lang="en-US" sz="2000" b="1" dirty="0">
              <a:solidFill>
                <a:srgbClr val="660066"/>
              </a:solidFill>
            </a:endParaRPr>
          </a:p>
        </p:txBody>
      </p:sp>
      <p:sp>
        <p:nvSpPr>
          <p:cNvPr id="50" name="TextBox 49"/>
          <p:cNvSpPr txBox="1"/>
          <p:nvPr/>
        </p:nvSpPr>
        <p:spPr>
          <a:xfrm>
            <a:off x="5823891" y="4074810"/>
            <a:ext cx="968259" cy="400110"/>
          </a:xfrm>
          <a:prstGeom prst="rect">
            <a:avLst/>
          </a:prstGeom>
          <a:noFill/>
        </p:spPr>
        <p:txBody>
          <a:bodyPr wrap="none" rtlCol="0">
            <a:spAutoFit/>
          </a:bodyPr>
          <a:lstStyle/>
          <a:p>
            <a:r>
              <a:rPr lang="en-US" sz="2000" b="1" dirty="0" err="1">
                <a:solidFill>
                  <a:srgbClr val="660066"/>
                </a:solidFill>
              </a:rPr>
              <a:t>mtDNA</a:t>
            </a:r>
            <a:endParaRPr lang="en-US" sz="2000" b="1" dirty="0">
              <a:solidFill>
                <a:srgbClr val="660066"/>
              </a:solidFill>
            </a:endParaRPr>
          </a:p>
        </p:txBody>
      </p:sp>
      <p:sp>
        <p:nvSpPr>
          <p:cNvPr id="51" name="TextBox 50"/>
          <p:cNvSpPr txBox="1"/>
          <p:nvPr/>
        </p:nvSpPr>
        <p:spPr>
          <a:xfrm>
            <a:off x="4601970" y="5646938"/>
            <a:ext cx="968259" cy="400110"/>
          </a:xfrm>
          <a:prstGeom prst="rect">
            <a:avLst/>
          </a:prstGeom>
          <a:noFill/>
        </p:spPr>
        <p:txBody>
          <a:bodyPr wrap="none" rtlCol="0">
            <a:spAutoFit/>
          </a:bodyPr>
          <a:lstStyle/>
          <a:p>
            <a:r>
              <a:rPr lang="en-US" sz="2000" b="1" dirty="0" err="1">
                <a:solidFill>
                  <a:srgbClr val="660066"/>
                </a:solidFill>
              </a:rPr>
              <a:t>mtDNA</a:t>
            </a:r>
            <a:endParaRPr lang="en-US" sz="2000" b="1" dirty="0">
              <a:solidFill>
                <a:srgbClr val="660066"/>
              </a:solidFill>
            </a:endParaRPr>
          </a:p>
        </p:txBody>
      </p:sp>
      <p:pic>
        <p:nvPicPr>
          <p:cNvPr id="54" name="Picture 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5807" y="1338920"/>
            <a:ext cx="261412" cy="561348"/>
          </a:xfrm>
          <a:prstGeom prst="rect">
            <a:avLst/>
          </a:prstGeom>
        </p:spPr>
      </p:pic>
      <p:pic>
        <p:nvPicPr>
          <p:cNvPr id="55" name="Picture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3708" y="1347845"/>
            <a:ext cx="261412" cy="561348"/>
          </a:xfrm>
          <a:prstGeom prst="rect">
            <a:avLst/>
          </a:prstGeom>
        </p:spPr>
      </p:pic>
      <p:pic>
        <p:nvPicPr>
          <p:cNvPr id="57" name="Picture 5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1548" y="1341573"/>
            <a:ext cx="261412" cy="561348"/>
          </a:xfrm>
          <a:prstGeom prst="rect">
            <a:avLst/>
          </a:prstGeom>
        </p:spPr>
      </p:pic>
      <p:pic>
        <p:nvPicPr>
          <p:cNvPr id="58" name="Picture 5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4809" y="1350498"/>
            <a:ext cx="261412" cy="561348"/>
          </a:xfrm>
          <a:prstGeom prst="rect">
            <a:avLst/>
          </a:prstGeom>
        </p:spPr>
      </p:pic>
      <p:pic>
        <p:nvPicPr>
          <p:cNvPr id="59" name="Picture 5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1513" y="1321546"/>
            <a:ext cx="209379" cy="590300"/>
          </a:xfrm>
          <a:prstGeom prst="rect">
            <a:avLst/>
          </a:prstGeom>
        </p:spPr>
      </p:pic>
      <p:sp>
        <p:nvSpPr>
          <p:cNvPr id="60" name="TextBox 59"/>
          <p:cNvSpPr txBox="1"/>
          <p:nvPr/>
        </p:nvSpPr>
        <p:spPr>
          <a:xfrm>
            <a:off x="4112764" y="1296213"/>
            <a:ext cx="432580" cy="523220"/>
          </a:xfrm>
          <a:prstGeom prst="rect">
            <a:avLst/>
          </a:prstGeom>
          <a:noFill/>
        </p:spPr>
        <p:txBody>
          <a:bodyPr wrap="none" rtlCol="0">
            <a:spAutoFit/>
          </a:bodyPr>
          <a:lstStyle/>
          <a:p>
            <a:r>
              <a:rPr lang="en-US" sz="2800" dirty="0"/>
              <a:t>…</a:t>
            </a:r>
          </a:p>
        </p:txBody>
      </p:sp>
      <p:sp>
        <p:nvSpPr>
          <p:cNvPr id="61" name="TextBox 60"/>
          <p:cNvSpPr txBox="1"/>
          <p:nvPr/>
        </p:nvSpPr>
        <p:spPr>
          <a:xfrm>
            <a:off x="90717" y="1433748"/>
            <a:ext cx="1061897" cy="369332"/>
          </a:xfrm>
          <a:prstGeom prst="rect">
            <a:avLst/>
          </a:prstGeom>
          <a:noFill/>
        </p:spPr>
        <p:txBody>
          <a:bodyPr wrap="none" rtlCol="0">
            <a:spAutoFit/>
          </a:bodyPr>
          <a:lstStyle/>
          <a:p>
            <a:r>
              <a:rPr lang="en-US" dirty="0">
                <a:latin typeface="Gill Sans"/>
                <a:cs typeface="Gill Sans"/>
              </a:rPr>
              <a:t>Founders</a:t>
            </a:r>
          </a:p>
        </p:txBody>
      </p:sp>
      <p:sp>
        <p:nvSpPr>
          <p:cNvPr id="62" name="Rectangle 61"/>
          <p:cNvSpPr/>
          <p:nvPr/>
        </p:nvSpPr>
        <p:spPr>
          <a:xfrm>
            <a:off x="166414" y="5663091"/>
            <a:ext cx="1936084" cy="369332"/>
          </a:xfrm>
          <a:prstGeom prst="rect">
            <a:avLst/>
          </a:prstGeom>
        </p:spPr>
        <p:txBody>
          <a:bodyPr wrap="none">
            <a:spAutoFit/>
          </a:bodyPr>
          <a:lstStyle/>
          <a:p>
            <a:r>
              <a:rPr lang="en-US" b="1" dirty="0">
                <a:solidFill>
                  <a:srgbClr val="FF0000"/>
                </a:solidFill>
                <a:latin typeface="Gill Sans MT" panose="020B0502020104020203" pitchFamily="34" charset="77"/>
              </a:rPr>
              <a:t>Y: </a:t>
            </a:r>
            <a:r>
              <a:rPr lang="en-US" dirty="0">
                <a:latin typeface="Gill Sans MT" panose="020B0502020104020203" pitchFamily="34" charset="77"/>
              </a:rPr>
              <a:t>Paternal lineage</a:t>
            </a:r>
          </a:p>
        </p:txBody>
      </p:sp>
      <p:sp>
        <p:nvSpPr>
          <p:cNvPr id="63" name="Rectangle 62"/>
          <p:cNvSpPr/>
          <p:nvPr/>
        </p:nvSpPr>
        <p:spPr>
          <a:xfrm>
            <a:off x="165484" y="6018822"/>
            <a:ext cx="2578651" cy="369332"/>
          </a:xfrm>
          <a:prstGeom prst="rect">
            <a:avLst/>
          </a:prstGeom>
        </p:spPr>
        <p:txBody>
          <a:bodyPr wrap="none">
            <a:spAutoFit/>
          </a:bodyPr>
          <a:lstStyle/>
          <a:p>
            <a:r>
              <a:rPr lang="en-US" dirty="0" err="1">
                <a:solidFill>
                  <a:srgbClr val="660066"/>
                </a:solidFill>
                <a:latin typeface="Gill Sans MT" panose="020B0502020104020203" pitchFamily="34" charset="77"/>
              </a:rPr>
              <a:t>mtDNA</a:t>
            </a:r>
            <a:r>
              <a:rPr lang="en-US" dirty="0">
                <a:solidFill>
                  <a:srgbClr val="660066"/>
                </a:solidFill>
                <a:latin typeface="Gill Sans MT" panose="020B0502020104020203" pitchFamily="34" charset="77"/>
              </a:rPr>
              <a:t>: </a:t>
            </a:r>
            <a:r>
              <a:rPr lang="en-US" dirty="0">
                <a:solidFill>
                  <a:srgbClr val="000000"/>
                </a:solidFill>
                <a:latin typeface="Gill Sans MT" panose="020B0502020104020203" pitchFamily="34" charset="77"/>
              </a:rPr>
              <a:t>Maternal lineage</a:t>
            </a:r>
          </a:p>
        </p:txBody>
      </p:sp>
      <p:sp>
        <p:nvSpPr>
          <p:cNvPr id="64" name="Rectangle 63"/>
          <p:cNvSpPr/>
          <p:nvPr/>
        </p:nvSpPr>
        <p:spPr>
          <a:xfrm>
            <a:off x="154152" y="6365474"/>
            <a:ext cx="6484596" cy="369332"/>
          </a:xfrm>
          <a:prstGeom prst="rect">
            <a:avLst/>
          </a:prstGeom>
        </p:spPr>
        <p:txBody>
          <a:bodyPr wrap="none">
            <a:spAutoFit/>
          </a:bodyPr>
          <a:lstStyle/>
          <a:p>
            <a:r>
              <a:rPr lang="en-US" b="1" dirty="0">
                <a:latin typeface="Gill Sans MT" panose="020B0502020104020203" pitchFamily="34" charset="77"/>
              </a:rPr>
              <a:t>Autosomal: </a:t>
            </a:r>
            <a:r>
              <a:rPr lang="en-US" dirty="0">
                <a:latin typeface="Gill Sans MT" panose="020B0502020104020203" pitchFamily="34" charset="77"/>
              </a:rPr>
              <a:t>patchwork of many ancestral lineages (many are lost!)</a:t>
            </a:r>
          </a:p>
        </p:txBody>
      </p:sp>
      <p:sp>
        <p:nvSpPr>
          <p:cNvPr id="65" name="Rounded Rectangle 64"/>
          <p:cNvSpPr/>
          <p:nvPr/>
        </p:nvSpPr>
        <p:spPr>
          <a:xfrm>
            <a:off x="90717" y="1145363"/>
            <a:ext cx="8493388" cy="850516"/>
          </a:xfrm>
          <a:prstGeom prst="round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C04E2A7-6B20-9944-BD84-CE70496D65BF}"/>
              </a:ext>
            </a:extLst>
          </p:cNvPr>
          <p:cNvGrpSpPr/>
          <p:nvPr/>
        </p:nvGrpSpPr>
        <p:grpSpPr>
          <a:xfrm>
            <a:off x="4898386" y="4770435"/>
            <a:ext cx="215010" cy="811808"/>
            <a:chOff x="4898386" y="4770435"/>
            <a:chExt cx="215010" cy="811808"/>
          </a:xfrm>
        </p:grpSpPr>
        <p:sp>
          <p:nvSpPr>
            <p:cNvPr id="56" name="Rectangle 55">
              <a:extLst>
                <a:ext uri="{FF2B5EF4-FFF2-40B4-BE49-F238E27FC236}">
                  <a16:creationId xmlns:a16="http://schemas.microsoft.com/office/drawing/2014/main" id="{61A38950-6E9C-414A-826E-12D0DFCF8F30}"/>
                </a:ext>
              </a:extLst>
            </p:cNvPr>
            <p:cNvSpPr/>
            <p:nvPr/>
          </p:nvSpPr>
          <p:spPr>
            <a:xfrm>
              <a:off x="4898386" y="4774666"/>
              <a:ext cx="77874" cy="807577"/>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BC48950-5CC9-E349-ABEA-3C21B2151C5B}"/>
                </a:ext>
              </a:extLst>
            </p:cNvPr>
            <p:cNvSpPr/>
            <p:nvPr/>
          </p:nvSpPr>
          <p:spPr>
            <a:xfrm>
              <a:off x="4898386" y="4774666"/>
              <a:ext cx="77874" cy="47779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DD58DF5-3C43-E847-ACA1-63BCBFC8EC0F}"/>
                </a:ext>
              </a:extLst>
            </p:cNvPr>
            <p:cNvSpPr/>
            <p:nvPr/>
          </p:nvSpPr>
          <p:spPr>
            <a:xfrm>
              <a:off x="4898386" y="4778896"/>
              <a:ext cx="77874" cy="152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F80ED3E-E92F-6B44-AA4B-F96B4EDC238D}"/>
                </a:ext>
              </a:extLst>
            </p:cNvPr>
            <p:cNvSpPr/>
            <p:nvPr/>
          </p:nvSpPr>
          <p:spPr>
            <a:xfrm>
              <a:off x="5031954" y="5354083"/>
              <a:ext cx="77874" cy="2239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E9CBC59-2213-304F-AADE-7C3D9B256D62}"/>
                </a:ext>
              </a:extLst>
            </p:cNvPr>
            <p:cNvSpPr/>
            <p:nvPr/>
          </p:nvSpPr>
          <p:spPr>
            <a:xfrm>
              <a:off x="5031954" y="4770435"/>
              <a:ext cx="77865" cy="58364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69E14BB-D5E6-CF42-9588-E277D11DCB60}"/>
                </a:ext>
              </a:extLst>
            </p:cNvPr>
            <p:cNvSpPr/>
            <p:nvPr/>
          </p:nvSpPr>
          <p:spPr>
            <a:xfrm>
              <a:off x="5035522" y="4774664"/>
              <a:ext cx="77874" cy="400109"/>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043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61" grpId="0"/>
      <p:bldP spid="62" grpId="0"/>
      <p:bldP spid="63" grpId="0"/>
      <p:bldP spid="64" grpId="0"/>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Y chromosome analysis</a:t>
            </a:r>
          </a:p>
        </p:txBody>
      </p:sp>
    </p:spTree>
    <p:extLst>
      <p:ext uri="{BB962C8B-B14F-4D97-AF65-F5344CB8AC3E}">
        <p14:creationId xmlns:p14="http://schemas.microsoft.com/office/powerpoint/2010/main" val="113756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Y-STRs</a:t>
            </a:r>
          </a:p>
        </p:txBody>
      </p:sp>
      <p:pic>
        <p:nvPicPr>
          <p:cNvPr id="2" name="Picture 1"/>
          <p:cNvPicPr>
            <a:picLocks noChangeAspect="1"/>
          </p:cNvPicPr>
          <p:nvPr/>
        </p:nvPicPr>
        <p:blipFill>
          <a:blip r:embed="rId2"/>
          <a:stretch>
            <a:fillRect/>
          </a:stretch>
        </p:blipFill>
        <p:spPr>
          <a:xfrm>
            <a:off x="328849" y="2647977"/>
            <a:ext cx="8531660" cy="1300246"/>
          </a:xfrm>
          <a:prstGeom prst="rect">
            <a:avLst/>
          </a:prstGeom>
        </p:spPr>
      </p:pic>
      <p:sp>
        <p:nvSpPr>
          <p:cNvPr id="3" name="TextBox 2"/>
          <p:cNvSpPr txBox="1"/>
          <p:nvPr/>
        </p:nvSpPr>
        <p:spPr>
          <a:xfrm>
            <a:off x="328849" y="1221521"/>
            <a:ext cx="6276077" cy="2862323"/>
          </a:xfrm>
          <a:prstGeom prst="rect">
            <a:avLst/>
          </a:prstGeom>
          <a:noFill/>
        </p:spPr>
        <p:txBody>
          <a:bodyPr wrap="none" rtlCol="0">
            <a:spAutoFit/>
          </a:bodyPr>
          <a:lstStyle/>
          <a:p>
            <a:r>
              <a:rPr lang="en-US" b="1" dirty="0">
                <a:latin typeface="Gill Sans"/>
                <a:cs typeface="Gill Sans"/>
              </a:rPr>
              <a:t>Y-STRs: </a:t>
            </a:r>
            <a:r>
              <a:rPr lang="en-US" dirty="0">
                <a:latin typeface="Gill Sans"/>
                <a:cs typeface="Gill Sans"/>
              </a:rPr>
              <a:t>short tandem repeats on the Y chromosome</a:t>
            </a:r>
          </a:p>
          <a:p>
            <a:endParaRPr lang="en-US" dirty="0">
              <a:latin typeface="Gill Sans"/>
              <a:cs typeface="Gill Sans"/>
            </a:endParaRPr>
          </a:p>
          <a:p>
            <a:r>
              <a:rPr lang="en-US" dirty="0">
                <a:latin typeface="Gill Sans"/>
                <a:cs typeface="Gill Sans"/>
              </a:rPr>
              <a:t>Example: DYS458</a:t>
            </a:r>
          </a:p>
          <a:p>
            <a:pPr marL="285750" indent="-285750">
              <a:buFont typeface="Arial"/>
              <a:buChar char="•"/>
            </a:pPr>
            <a:r>
              <a:rPr lang="en-US" dirty="0">
                <a:latin typeface="Gill Sans"/>
                <a:cs typeface="Gill Sans"/>
              </a:rPr>
              <a:t>Reference genome contains 16 copies of “TTTC”</a:t>
            </a:r>
          </a:p>
          <a:p>
            <a:pPr marL="285750" indent="-285750">
              <a:buFont typeface="Arial"/>
              <a:buChar char="•"/>
            </a:pPr>
            <a:r>
              <a:rPr lang="en-US" dirty="0">
                <a:latin typeface="Gill Sans"/>
                <a:cs typeface="Gill Sans"/>
              </a:rPr>
              <a:t>Example genome (Craig Venter) contains 17 copies of “TTTC”</a:t>
            </a:r>
            <a:r>
              <a:rPr lang="en-US" b="1" dirty="0">
                <a:latin typeface="Gill Sans"/>
                <a:cs typeface="Gill Sans"/>
              </a:rPr>
              <a:t> </a:t>
            </a:r>
          </a:p>
          <a:p>
            <a:endParaRPr lang="en-US" b="1" dirty="0">
              <a:latin typeface="Gill Sans"/>
              <a:cs typeface="Gill Sans"/>
            </a:endParaRPr>
          </a:p>
          <a:p>
            <a:endParaRPr lang="en-US" b="1" dirty="0">
              <a:latin typeface="Gill Sans"/>
              <a:cs typeface="Gill Sans"/>
            </a:endParaRPr>
          </a:p>
          <a:p>
            <a:endParaRPr lang="en-US" b="1" dirty="0">
              <a:latin typeface="Gill Sans"/>
              <a:cs typeface="Gill Sans"/>
            </a:endParaRPr>
          </a:p>
          <a:p>
            <a:endParaRPr lang="en-US" b="1" dirty="0">
              <a:latin typeface="Gill Sans"/>
              <a:cs typeface="Gill Sans"/>
            </a:endParaRPr>
          </a:p>
          <a:p>
            <a:endParaRPr lang="en-US" b="1" dirty="0">
              <a:latin typeface="Gill Sans"/>
              <a:cs typeface="Gill Sans"/>
            </a:endParaRPr>
          </a:p>
        </p:txBody>
      </p:sp>
      <p:sp>
        <p:nvSpPr>
          <p:cNvPr id="6" name="Rectangle 5"/>
          <p:cNvSpPr/>
          <p:nvPr/>
        </p:nvSpPr>
        <p:spPr>
          <a:xfrm>
            <a:off x="310509" y="4014580"/>
            <a:ext cx="8550000" cy="646331"/>
          </a:xfrm>
          <a:prstGeom prst="rect">
            <a:avLst/>
          </a:prstGeom>
        </p:spPr>
        <p:txBody>
          <a:bodyPr wrap="square">
            <a:spAutoFit/>
          </a:bodyPr>
          <a:lstStyle/>
          <a:p>
            <a:r>
              <a:rPr lang="en-US" dirty="0">
                <a:latin typeface="Gill Sans"/>
                <a:cs typeface="Gill Sans"/>
              </a:rPr>
              <a:t>Common Y-STR panels type 12, 67, or 111 markers (more markers = better resolution)</a:t>
            </a:r>
            <a:endParaRPr lang="en-US" b="1" dirty="0">
              <a:latin typeface="Gill Sans"/>
              <a:cs typeface="Gill Sans"/>
            </a:endParaRPr>
          </a:p>
          <a:p>
            <a:r>
              <a:rPr lang="en-US" b="1" dirty="0">
                <a:latin typeface="Gill Sans"/>
                <a:cs typeface="Gill Sans"/>
              </a:rPr>
              <a:t>Y-STR haplotype: </a:t>
            </a:r>
            <a:r>
              <a:rPr lang="en-US" dirty="0">
                <a:latin typeface="Gill Sans"/>
                <a:cs typeface="Gill Sans"/>
              </a:rPr>
              <a:t>ordered results of number of repeats at each marker</a:t>
            </a:r>
            <a:endParaRPr lang="en-US" b="1" dirty="0">
              <a:latin typeface="Gill Sans"/>
              <a:cs typeface="Gill Sans"/>
            </a:endParaRPr>
          </a:p>
        </p:txBody>
      </p:sp>
      <p:pic>
        <p:nvPicPr>
          <p:cNvPr id="8" name="Picture 52">
            <a:extLst>
              <a:ext uri="{FF2B5EF4-FFF2-40B4-BE49-F238E27FC236}">
                <a16:creationId xmlns:a16="http://schemas.microsoft.com/office/drawing/2014/main" id="{62C312E2-1F9A-FD47-BFC0-6C71B440460B}"/>
              </a:ext>
            </a:extLst>
          </p:cNvPr>
          <p:cNvPicPr>
            <a:picLocks noChangeAspect="1" noChangeArrowheads="1"/>
          </p:cNvPicPr>
          <p:nvPr/>
        </p:nvPicPr>
        <p:blipFill rotWithShape="1">
          <a:blip r:embed="rId3"/>
          <a:srcRect t="32136" b="12984"/>
          <a:stretch/>
        </p:blipFill>
        <p:spPr bwMode="auto">
          <a:xfrm>
            <a:off x="2965522" y="3649175"/>
            <a:ext cx="5849629" cy="2862323"/>
          </a:xfrm>
          <a:prstGeom prst="rect">
            <a:avLst/>
          </a:prstGeom>
          <a:noFill/>
          <a:ln w="9525">
            <a:solidFill>
              <a:schemeClr val="tx1"/>
            </a:solidFill>
            <a:miter lim="800000"/>
            <a:headEnd/>
            <a:tailEnd/>
          </a:ln>
          <a:effectLst/>
        </p:spPr>
      </p:pic>
      <p:sp>
        <p:nvSpPr>
          <p:cNvPr id="9" name="TextBox 8">
            <a:extLst>
              <a:ext uri="{FF2B5EF4-FFF2-40B4-BE49-F238E27FC236}">
                <a16:creationId xmlns:a16="http://schemas.microsoft.com/office/drawing/2014/main" id="{27E74DDE-C2AB-B943-BE5D-37D64FAD7813}"/>
              </a:ext>
            </a:extLst>
          </p:cNvPr>
          <p:cNvSpPr txBox="1"/>
          <p:nvPr/>
        </p:nvSpPr>
        <p:spPr>
          <a:xfrm>
            <a:off x="310509" y="5223567"/>
            <a:ext cx="2516523" cy="1661993"/>
          </a:xfrm>
          <a:prstGeom prst="rect">
            <a:avLst/>
          </a:prstGeom>
          <a:noFill/>
        </p:spPr>
        <p:txBody>
          <a:bodyPr wrap="none" rtlCol="0">
            <a:spAutoFit/>
          </a:bodyPr>
          <a:lstStyle/>
          <a:p>
            <a:r>
              <a:rPr lang="en-US" b="1" dirty="0">
                <a:latin typeface="Gill Sans MT" panose="020B0502020104020203" pitchFamily="34" charset="77"/>
              </a:rPr>
              <a:t>Example Y-STR panel:</a:t>
            </a:r>
          </a:p>
          <a:p>
            <a:endParaRPr lang="en-US" b="1" dirty="0">
              <a:latin typeface="Gill Sans MT" panose="020B0502020104020203" pitchFamily="34" charset="77"/>
            </a:endParaRPr>
          </a:p>
          <a:p>
            <a:r>
              <a:rPr lang="en-US" sz="1600" dirty="0">
                <a:latin typeface="Gill Sans MT" panose="020B0502020104020203" pitchFamily="34" charset="77"/>
              </a:rPr>
              <a:t>FTDNA</a:t>
            </a:r>
          </a:p>
          <a:p>
            <a:r>
              <a:rPr lang="en-US" sz="1600" dirty="0" err="1">
                <a:latin typeface="Gill Sans MT" panose="020B0502020104020203" pitchFamily="34" charset="77"/>
              </a:rPr>
              <a:t>Genographic</a:t>
            </a:r>
            <a:endParaRPr lang="en-US" sz="1600" dirty="0">
              <a:latin typeface="Gill Sans MT" panose="020B0502020104020203" pitchFamily="34" charset="77"/>
            </a:endParaRPr>
          </a:p>
          <a:p>
            <a:r>
              <a:rPr lang="en-US" sz="1600" dirty="0">
                <a:latin typeface="Gill Sans MT" panose="020B0502020104020203" pitchFamily="34" charset="77"/>
              </a:rPr>
              <a:t>SMGF</a:t>
            </a:r>
          </a:p>
          <a:p>
            <a:r>
              <a:rPr lang="en-US" sz="1600" dirty="0">
                <a:latin typeface="Gill Sans MT" panose="020B0502020104020203" pitchFamily="34" charset="77"/>
              </a:rPr>
              <a:t>AncestryDNA</a:t>
            </a:r>
            <a:endParaRPr lang="en-US" dirty="0">
              <a:latin typeface="Gill Sans MT" panose="020B0502020104020203" pitchFamily="34" charset="77"/>
            </a:endParaRPr>
          </a:p>
        </p:txBody>
      </p:sp>
    </p:spTree>
    <p:extLst>
      <p:ext uri="{BB962C8B-B14F-4D97-AF65-F5344CB8AC3E}">
        <p14:creationId xmlns:p14="http://schemas.microsoft.com/office/powerpoint/2010/main" val="176130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Surnames and Y chromosomes</a:t>
            </a:r>
          </a:p>
        </p:txBody>
      </p:sp>
      <p:cxnSp>
        <p:nvCxnSpPr>
          <p:cNvPr id="49" name="Straight Connector 48"/>
          <p:cNvCxnSpPr/>
          <p:nvPr/>
        </p:nvCxnSpPr>
        <p:spPr>
          <a:xfrm>
            <a:off x="4136995" y="1955722"/>
            <a:ext cx="10885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659509" y="1955722"/>
            <a:ext cx="0" cy="4209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9723" y="2448590"/>
            <a:ext cx="212915" cy="457206"/>
          </a:xfrm>
          <a:prstGeom prst="rect">
            <a:avLst/>
          </a:prstGeom>
        </p:spPr>
      </p:pic>
      <p:pic>
        <p:nvPicPr>
          <p:cNvPr id="52" name="Picture 51"/>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574741" y="2417057"/>
            <a:ext cx="170535" cy="480787"/>
          </a:xfrm>
          <a:prstGeom prst="rect">
            <a:avLst/>
          </a:prstGeom>
        </p:spPr>
      </p:pic>
      <p:cxnSp>
        <p:nvCxnSpPr>
          <p:cNvPr id="53" name="Straight Connector 52"/>
          <p:cNvCxnSpPr/>
          <p:nvPr/>
        </p:nvCxnSpPr>
        <p:spPr>
          <a:xfrm flipV="1">
            <a:off x="4759900" y="2693431"/>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131723" y="269343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046455" y="3114653"/>
            <a:ext cx="170535" cy="480787"/>
          </a:xfrm>
          <a:prstGeom prst="rect">
            <a:avLst/>
          </a:prstGeom>
        </p:spPr>
      </p:pic>
      <p:pic>
        <p:nvPicPr>
          <p:cNvPr id="56" name="Picture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4613" y="3156678"/>
            <a:ext cx="212915" cy="457206"/>
          </a:xfrm>
          <a:prstGeom prst="rect">
            <a:avLst/>
          </a:prstGeom>
        </p:spPr>
      </p:pic>
      <p:cxnSp>
        <p:nvCxnSpPr>
          <p:cNvPr id="57" name="Straight Connector 56"/>
          <p:cNvCxnSpPr/>
          <p:nvPr/>
        </p:nvCxnSpPr>
        <p:spPr>
          <a:xfrm flipV="1">
            <a:off x="5264790" y="3401519"/>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636613" y="3401519"/>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551345" y="3876048"/>
            <a:ext cx="170535" cy="480787"/>
          </a:xfrm>
          <a:prstGeom prst="rect">
            <a:avLst/>
          </a:prstGeom>
        </p:spPr>
      </p:pic>
      <p:pic>
        <p:nvPicPr>
          <p:cNvPr id="60" name="Picture 5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9503" y="3918073"/>
            <a:ext cx="212915" cy="457206"/>
          </a:xfrm>
          <a:prstGeom prst="rect">
            <a:avLst/>
          </a:prstGeom>
        </p:spPr>
      </p:pic>
      <p:cxnSp>
        <p:nvCxnSpPr>
          <p:cNvPr id="61" name="Straight Connector 60"/>
          <p:cNvCxnSpPr/>
          <p:nvPr/>
        </p:nvCxnSpPr>
        <p:spPr>
          <a:xfrm flipV="1">
            <a:off x="5769680" y="4162914"/>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141503" y="4162914"/>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63" name="Picture 6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5280" y="1671658"/>
            <a:ext cx="212915" cy="457206"/>
          </a:xfrm>
          <a:prstGeom prst="rect">
            <a:avLst/>
          </a:prstGeom>
        </p:spPr>
      </p:pic>
      <p:pic>
        <p:nvPicPr>
          <p:cNvPr id="64" name="Picture 63"/>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937073" y="1680103"/>
            <a:ext cx="170535" cy="480787"/>
          </a:xfrm>
          <a:prstGeom prst="rect">
            <a:avLst/>
          </a:prstGeom>
        </p:spPr>
      </p:pic>
      <p:pic>
        <p:nvPicPr>
          <p:cNvPr id="65" name="Picture 64"/>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067575" y="4610590"/>
            <a:ext cx="170535" cy="480787"/>
          </a:xfrm>
          <a:prstGeom prst="rect">
            <a:avLst/>
          </a:prstGeom>
        </p:spPr>
      </p:pic>
      <p:sp>
        <p:nvSpPr>
          <p:cNvPr id="3" name="TextBox 2"/>
          <p:cNvSpPr txBox="1"/>
          <p:nvPr/>
        </p:nvSpPr>
        <p:spPr>
          <a:xfrm>
            <a:off x="2862095" y="1748192"/>
            <a:ext cx="954107" cy="369332"/>
          </a:xfrm>
          <a:prstGeom prst="rect">
            <a:avLst/>
          </a:prstGeom>
          <a:noFill/>
        </p:spPr>
        <p:txBody>
          <a:bodyPr wrap="none" rtlCol="0">
            <a:spAutoFit/>
          </a:bodyPr>
          <a:lstStyle/>
          <a:p>
            <a:r>
              <a:rPr lang="en-US" dirty="0">
                <a:latin typeface="Gill Sans"/>
                <a:cs typeface="Gill Sans"/>
              </a:rPr>
              <a:t>Smith </a:t>
            </a:r>
            <a:r>
              <a:rPr lang="en-US" b="1" dirty="0">
                <a:solidFill>
                  <a:srgbClr val="FF0000"/>
                </a:solidFill>
                <a:latin typeface="Gill Sans"/>
                <a:cs typeface="Gill Sans"/>
              </a:rPr>
              <a:t>Y</a:t>
            </a:r>
          </a:p>
        </p:txBody>
      </p:sp>
      <p:sp>
        <p:nvSpPr>
          <p:cNvPr id="81" name="TextBox 80"/>
          <p:cNvSpPr txBox="1"/>
          <p:nvPr/>
        </p:nvSpPr>
        <p:spPr>
          <a:xfrm>
            <a:off x="3491548" y="2486085"/>
            <a:ext cx="954107" cy="369332"/>
          </a:xfrm>
          <a:prstGeom prst="rect">
            <a:avLst/>
          </a:prstGeom>
          <a:noFill/>
        </p:spPr>
        <p:txBody>
          <a:bodyPr wrap="none" rtlCol="0">
            <a:spAutoFit/>
          </a:bodyPr>
          <a:lstStyle/>
          <a:p>
            <a:r>
              <a:rPr lang="en-US" dirty="0">
                <a:latin typeface="Gill Sans"/>
                <a:cs typeface="Gill Sans"/>
              </a:rPr>
              <a:t>Smith </a:t>
            </a:r>
            <a:r>
              <a:rPr lang="en-US" b="1" dirty="0">
                <a:solidFill>
                  <a:srgbClr val="FF0000"/>
                </a:solidFill>
                <a:latin typeface="Gill Sans"/>
                <a:cs typeface="Gill Sans"/>
              </a:rPr>
              <a:t>Y</a:t>
            </a:r>
          </a:p>
        </p:txBody>
      </p:sp>
      <p:sp>
        <p:nvSpPr>
          <p:cNvPr id="82" name="TextBox 81"/>
          <p:cNvSpPr txBox="1"/>
          <p:nvPr/>
        </p:nvSpPr>
        <p:spPr>
          <a:xfrm>
            <a:off x="3997365" y="3168018"/>
            <a:ext cx="954107" cy="369332"/>
          </a:xfrm>
          <a:prstGeom prst="rect">
            <a:avLst/>
          </a:prstGeom>
          <a:noFill/>
        </p:spPr>
        <p:txBody>
          <a:bodyPr wrap="none" rtlCol="0">
            <a:spAutoFit/>
          </a:bodyPr>
          <a:lstStyle/>
          <a:p>
            <a:r>
              <a:rPr lang="en-US" dirty="0">
                <a:latin typeface="Gill Sans"/>
                <a:cs typeface="Gill Sans"/>
              </a:rPr>
              <a:t>Smith </a:t>
            </a:r>
            <a:r>
              <a:rPr lang="en-US" b="1" dirty="0">
                <a:solidFill>
                  <a:srgbClr val="FF0000"/>
                </a:solidFill>
                <a:latin typeface="Gill Sans"/>
                <a:cs typeface="Gill Sans"/>
              </a:rPr>
              <a:t>Y</a:t>
            </a:r>
          </a:p>
        </p:txBody>
      </p:sp>
      <p:sp>
        <p:nvSpPr>
          <p:cNvPr id="83" name="TextBox 82"/>
          <p:cNvSpPr txBox="1"/>
          <p:nvPr/>
        </p:nvSpPr>
        <p:spPr>
          <a:xfrm>
            <a:off x="4510671" y="3906733"/>
            <a:ext cx="954107" cy="369332"/>
          </a:xfrm>
          <a:prstGeom prst="rect">
            <a:avLst/>
          </a:prstGeom>
          <a:noFill/>
        </p:spPr>
        <p:txBody>
          <a:bodyPr wrap="none" rtlCol="0">
            <a:spAutoFit/>
          </a:bodyPr>
          <a:lstStyle/>
          <a:p>
            <a:r>
              <a:rPr lang="en-US" dirty="0">
                <a:latin typeface="Gill Sans"/>
                <a:cs typeface="Gill Sans"/>
              </a:rPr>
              <a:t>Smith </a:t>
            </a:r>
            <a:r>
              <a:rPr lang="en-US" b="1" dirty="0">
                <a:solidFill>
                  <a:srgbClr val="FF0000"/>
                </a:solidFill>
                <a:latin typeface="Gill Sans"/>
                <a:cs typeface="Gill Sans"/>
              </a:rPr>
              <a:t>Y</a:t>
            </a:r>
          </a:p>
        </p:txBody>
      </p:sp>
      <p:sp>
        <p:nvSpPr>
          <p:cNvPr id="84" name="TextBox 83"/>
          <p:cNvSpPr txBox="1"/>
          <p:nvPr/>
        </p:nvSpPr>
        <p:spPr>
          <a:xfrm>
            <a:off x="5035115" y="4633270"/>
            <a:ext cx="954107" cy="369332"/>
          </a:xfrm>
          <a:prstGeom prst="rect">
            <a:avLst/>
          </a:prstGeom>
          <a:noFill/>
        </p:spPr>
        <p:txBody>
          <a:bodyPr wrap="none" rtlCol="0">
            <a:spAutoFit/>
          </a:bodyPr>
          <a:lstStyle/>
          <a:p>
            <a:r>
              <a:rPr lang="en-US" dirty="0">
                <a:latin typeface="Gill Sans"/>
                <a:cs typeface="Gill Sans"/>
              </a:rPr>
              <a:t>Smith </a:t>
            </a:r>
            <a:r>
              <a:rPr lang="en-US" b="1" dirty="0">
                <a:solidFill>
                  <a:srgbClr val="FF0000"/>
                </a:solidFill>
                <a:latin typeface="Gill Sans"/>
                <a:cs typeface="Gill Sans"/>
              </a:rPr>
              <a:t>Y</a:t>
            </a:r>
          </a:p>
        </p:txBody>
      </p:sp>
      <p:sp>
        <p:nvSpPr>
          <p:cNvPr id="85" name="TextBox 84"/>
          <p:cNvSpPr txBox="1"/>
          <p:nvPr/>
        </p:nvSpPr>
        <p:spPr>
          <a:xfrm>
            <a:off x="305843" y="2567854"/>
            <a:ext cx="3271899" cy="1200328"/>
          </a:xfrm>
          <a:prstGeom prst="rect">
            <a:avLst/>
          </a:prstGeom>
          <a:noFill/>
        </p:spPr>
        <p:txBody>
          <a:bodyPr wrap="square" rtlCol="0">
            <a:spAutoFit/>
          </a:bodyPr>
          <a:lstStyle/>
          <a:p>
            <a:r>
              <a:rPr lang="en-US" sz="2400" dirty="0">
                <a:latin typeface="Gill Sans"/>
                <a:cs typeface="Gill Sans"/>
              </a:rPr>
              <a:t>Closely matching Y chromosomes are likely to share a surname</a:t>
            </a:r>
          </a:p>
        </p:txBody>
      </p:sp>
      <p:sp>
        <p:nvSpPr>
          <p:cNvPr id="27" name="TextBox 26">
            <a:extLst>
              <a:ext uri="{FF2B5EF4-FFF2-40B4-BE49-F238E27FC236}">
                <a16:creationId xmlns:a16="http://schemas.microsoft.com/office/drawing/2014/main" id="{66B8F82B-3949-C146-946B-8C6371D158FE}"/>
              </a:ext>
            </a:extLst>
          </p:cNvPr>
          <p:cNvSpPr txBox="1"/>
          <p:nvPr/>
        </p:nvSpPr>
        <p:spPr>
          <a:xfrm>
            <a:off x="299487" y="5394665"/>
            <a:ext cx="5513947" cy="1200329"/>
          </a:xfrm>
          <a:prstGeom prst="rect">
            <a:avLst/>
          </a:prstGeom>
          <a:noFill/>
        </p:spPr>
        <p:txBody>
          <a:bodyPr wrap="square" rtlCol="0">
            <a:spAutoFit/>
          </a:bodyPr>
          <a:lstStyle/>
          <a:p>
            <a:r>
              <a:rPr lang="en-US" sz="2400" dirty="0">
                <a:latin typeface="Gill Sans"/>
                <a:cs typeface="Gill Sans"/>
              </a:rPr>
              <a:t>If you share a Y chromosome with someone in the last several hundred years, you likely share a surname!</a:t>
            </a:r>
          </a:p>
        </p:txBody>
      </p:sp>
    </p:spTree>
    <p:extLst>
      <p:ext uri="{BB962C8B-B14F-4D97-AF65-F5344CB8AC3E}">
        <p14:creationId xmlns:p14="http://schemas.microsoft.com/office/powerpoint/2010/main" val="7964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Calculating TMRCA of a pair of Y chromosomes</a:t>
            </a:r>
          </a:p>
        </p:txBody>
      </p:sp>
      <p:sp>
        <p:nvSpPr>
          <p:cNvPr id="6" name="TextBox 5"/>
          <p:cNvSpPr txBox="1"/>
          <p:nvPr/>
        </p:nvSpPr>
        <p:spPr>
          <a:xfrm>
            <a:off x="287710" y="1339266"/>
            <a:ext cx="7308932" cy="1200329"/>
          </a:xfrm>
          <a:prstGeom prst="rect">
            <a:avLst/>
          </a:prstGeom>
          <a:noFill/>
        </p:spPr>
        <p:txBody>
          <a:bodyPr wrap="square" rtlCol="0">
            <a:spAutoFit/>
          </a:bodyPr>
          <a:lstStyle/>
          <a:p>
            <a:r>
              <a:rPr lang="en-US" b="1" dirty="0">
                <a:latin typeface="Gill Sans"/>
                <a:cs typeface="Gill Sans"/>
              </a:rPr>
              <a:t>Common application: </a:t>
            </a:r>
            <a:r>
              <a:rPr lang="en-US" dirty="0">
                <a:latin typeface="Gill Sans"/>
                <a:cs typeface="Gill Sans"/>
              </a:rPr>
              <a:t>Given a pair of Y chromosomes, how many generations ago do they share a common ancestor?</a:t>
            </a:r>
          </a:p>
          <a:p>
            <a:endParaRPr lang="en-US" b="1" dirty="0">
              <a:latin typeface="Gill Sans"/>
              <a:cs typeface="Gill Sans"/>
            </a:endParaRPr>
          </a:p>
          <a:p>
            <a:r>
              <a:rPr lang="en-US" b="1" dirty="0">
                <a:latin typeface="Gill Sans"/>
                <a:cs typeface="Gill Sans"/>
              </a:rPr>
              <a:t>(time to most recent common ancestor = TMRCA)</a:t>
            </a:r>
            <a:endParaRPr lang="en-US" dirty="0">
              <a:latin typeface="Gill Sans"/>
              <a:cs typeface="Gill Sans"/>
            </a:endParaRPr>
          </a:p>
        </p:txBody>
      </p:sp>
      <p:pic>
        <p:nvPicPr>
          <p:cNvPr id="2" name="Picture 1"/>
          <p:cNvPicPr>
            <a:picLocks noChangeAspect="1"/>
          </p:cNvPicPr>
          <p:nvPr/>
        </p:nvPicPr>
        <p:blipFill>
          <a:blip r:embed="rId2"/>
          <a:stretch>
            <a:fillRect/>
          </a:stretch>
        </p:blipFill>
        <p:spPr>
          <a:xfrm>
            <a:off x="3164787" y="5431573"/>
            <a:ext cx="5979213" cy="1255023"/>
          </a:xfrm>
          <a:prstGeom prst="rect">
            <a:avLst/>
          </a:prstGeom>
        </p:spPr>
      </p:pic>
      <p:sp>
        <p:nvSpPr>
          <p:cNvPr id="3" name="Oval 2"/>
          <p:cNvSpPr/>
          <p:nvPr/>
        </p:nvSpPr>
        <p:spPr>
          <a:xfrm>
            <a:off x="3386455" y="2803270"/>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497749" y="4294374"/>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79535" y="4294374"/>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3" idx="4"/>
            <a:endCxn id="7" idx="0"/>
          </p:cNvCxnSpPr>
          <p:nvPr/>
        </p:nvCxnSpPr>
        <p:spPr>
          <a:xfrm flipH="1">
            <a:off x="2640773" y="3089318"/>
            <a:ext cx="888706" cy="12050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3" idx="4"/>
            <a:endCxn id="8" idx="0"/>
          </p:cNvCxnSpPr>
          <p:nvPr/>
        </p:nvCxnSpPr>
        <p:spPr>
          <a:xfrm>
            <a:off x="3529479" y="3089318"/>
            <a:ext cx="793080" cy="12050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96131" y="2617406"/>
            <a:ext cx="2768656" cy="646331"/>
          </a:xfrm>
          <a:prstGeom prst="rect">
            <a:avLst/>
          </a:prstGeom>
          <a:noFill/>
        </p:spPr>
        <p:txBody>
          <a:bodyPr wrap="square" rtlCol="0">
            <a:spAutoFit/>
          </a:bodyPr>
          <a:lstStyle/>
          <a:p>
            <a:pPr algn="ctr"/>
            <a:r>
              <a:rPr lang="en-US" dirty="0">
                <a:latin typeface="Gill Sans"/>
                <a:cs typeface="Gill Sans"/>
              </a:rPr>
              <a:t>MRCA (most recent common ancestor)</a:t>
            </a:r>
          </a:p>
        </p:txBody>
      </p:sp>
      <p:sp>
        <p:nvSpPr>
          <p:cNvPr id="14" name="TextBox 13"/>
          <p:cNvSpPr txBox="1"/>
          <p:nvPr/>
        </p:nvSpPr>
        <p:spPr>
          <a:xfrm>
            <a:off x="138979" y="4269561"/>
            <a:ext cx="2240691" cy="369332"/>
          </a:xfrm>
          <a:prstGeom prst="rect">
            <a:avLst/>
          </a:prstGeom>
          <a:noFill/>
        </p:spPr>
        <p:txBody>
          <a:bodyPr wrap="square" rtlCol="0">
            <a:spAutoFit/>
          </a:bodyPr>
          <a:lstStyle/>
          <a:p>
            <a:pPr algn="ctr"/>
            <a:r>
              <a:rPr lang="en-US" dirty="0">
                <a:latin typeface="Gill Sans"/>
                <a:cs typeface="Gill Sans"/>
              </a:rPr>
              <a:t>Present-day sample 1</a:t>
            </a:r>
          </a:p>
        </p:txBody>
      </p:sp>
      <p:sp>
        <p:nvSpPr>
          <p:cNvPr id="15" name="TextBox 14"/>
          <p:cNvSpPr txBox="1"/>
          <p:nvPr/>
        </p:nvSpPr>
        <p:spPr>
          <a:xfrm>
            <a:off x="4615973" y="4269561"/>
            <a:ext cx="2240691" cy="369332"/>
          </a:xfrm>
          <a:prstGeom prst="rect">
            <a:avLst/>
          </a:prstGeom>
          <a:noFill/>
        </p:spPr>
        <p:txBody>
          <a:bodyPr wrap="square" rtlCol="0">
            <a:spAutoFit/>
          </a:bodyPr>
          <a:lstStyle/>
          <a:p>
            <a:pPr algn="ctr"/>
            <a:r>
              <a:rPr lang="en-US" dirty="0">
                <a:latin typeface="Gill Sans"/>
                <a:cs typeface="Gill Sans"/>
              </a:rPr>
              <a:t>Present-day sample 2</a:t>
            </a:r>
          </a:p>
        </p:txBody>
      </p:sp>
      <p:cxnSp>
        <p:nvCxnSpPr>
          <p:cNvPr id="17" name="Straight Arrow Connector 16"/>
          <p:cNvCxnSpPr/>
          <p:nvPr/>
        </p:nvCxnSpPr>
        <p:spPr>
          <a:xfrm>
            <a:off x="4615973" y="2803270"/>
            <a:ext cx="0" cy="14662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768373" y="3272308"/>
            <a:ext cx="2240691" cy="369332"/>
          </a:xfrm>
          <a:prstGeom prst="rect">
            <a:avLst/>
          </a:prstGeom>
          <a:noFill/>
        </p:spPr>
        <p:txBody>
          <a:bodyPr wrap="square" rtlCol="0">
            <a:spAutoFit/>
          </a:bodyPr>
          <a:lstStyle/>
          <a:p>
            <a:pPr algn="ctr"/>
            <a:r>
              <a:rPr lang="en-US" dirty="0">
                <a:latin typeface="Gill Sans"/>
                <a:cs typeface="Gill Sans"/>
              </a:rPr>
              <a:t>t(# generations)</a:t>
            </a:r>
          </a:p>
        </p:txBody>
      </p:sp>
      <p:sp>
        <p:nvSpPr>
          <p:cNvPr id="19" name="TextBox 18"/>
          <p:cNvSpPr txBox="1"/>
          <p:nvPr/>
        </p:nvSpPr>
        <p:spPr>
          <a:xfrm>
            <a:off x="6671633" y="2453951"/>
            <a:ext cx="2240691" cy="923330"/>
          </a:xfrm>
          <a:prstGeom prst="rect">
            <a:avLst/>
          </a:prstGeom>
          <a:noFill/>
        </p:spPr>
        <p:txBody>
          <a:bodyPr wrap="square" rtlCol="0">
            <a:spAutoFit/>
          </a:bodyPr>
          <a:lstStyle/>
          <a:p>
            <a:pPr algn="ctr"/>
            <a:r>
              <a:rPr lang="en-US" dirty="0">
                <a:latin typeface="Gill Sans"/>
                <a:cs typeface="Gill Sans"/>
              </a:rPr>
              <a:t>If t is small (&lt;~20), likely to share a surname </a:t>
            </a:r>
          </a:p>
        </p:txBody>
      </p:sp>
    </p:spTree>
    <p:extLst>
      <p:ext uri="{BB962C8B-B14F-4D97-AF65-F5344CB8AC3E}">
        <p14:creationId xmlns:p14="http://schemas.microsoft.com/office/powerpoint/2010/main" val="171609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3" grpId="0"/>
      <p:bldP spid="14" grpId="0"/>
      <p:bldP spid="15"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Calculating TMRCA of a pair of Y chromosomes</a:t>
            </a:r>
          </a:p>
        </p:txBody>
      </p:sp>
      <p:sp>
        <p:nvSpPr>
          <p:cNvPr id="20" name="Oval 19"/>
          <p:cNvSpPr/>
          <p:nvPr/>
        </p:nvSpPr>
        <p:spPr>
          <a:xfrm>
            <a:off x="1174381" y="1253695"/>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85675" y="2744799"/>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967461" y="2744799"/>
            <a:ext cx="286048" cy="28604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a:stCxn id="20" idx="4"/>
            <a:endCxn id="21" idx="0"/>
          </p:cNvCxnSpPr>
          <p:nvPr/>
        </p:nvCxnSpPr>
        <p:spPr>
          <a:xfrm flipH="1">
            <a:off x="428699" y="1539743"/>
            <a:ext cx="888706" cy="12050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0" idx="4"/>
            <a:endCxn id="22" idx="0"/>
          </p:cNvCxnSpPr>
          <p:nvPr/>
        </p:nvCxnSpPr>
        <p:spPr>
          <a:xfrm>
            <a:off x="1317405" y="1539743"/>
            <a:ext cx="793080" cy="12050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03899" y="1253695"/>
            <a:ext cx="0" cy="146629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9756" y="3194090"/>
            <a:ext cx="3512632" cy="3416320"/>
          </a:xfrm>
          <a:prstGeom prst="rect">
            <a:avLst/>
          </a:prstGeom>
          <a:noFill/>
          <a:ln>
            <a:solidFill>
              <a:srgbClr val="000000"/>
            </a:solidFill>
          </a:ln>
        </p:spPr>
        <p:txBody>
          <a:bodyPr wrap="square" rtlCol="0">
            <a:spAutoFit/>
          </a:bodyPr>
          <a:lstStyle/>
          <a:p>
            <a:r>
              <a:rPr lang="en-US" dirty="0">
                <a:latin typeface="Gill Sans"/>
                <a:cs typeface="Gill Sans"/>
              </a:rPr>
              <a:t>Given:</a:t>
            </a:r>
          </a:p>
          <a:p>
            <a:endParaRPr lang="en-US" dirty="0">
              <a:latin typeface="Gill Sans"/>
              <a:cs typeface="Gill Sans"/>
            </a:endParaRPr>
          </a:p>
          <a:p>
            <a:r>
              <a:rPr lang="en-US" dirty="0">
                <a:latin typeface="Gill Sans"/>
                <a:cs typeface="Gill Sans"/>
              </a:rPr>
              <a:t>Two Y-STR haplotypes with </a:t>
            </a:r>
            <a:r>
              <a:rPr lang="en-US" i="1" dirty="0">
                <a:latin typeface="Gill Sans"/>
                <a:cs typeface="Gill Sans"/>
              </a:rPr>
              <a:t>n </a:t>
            </a:r>
            <a:r>
              <a:rPr lang="en-US" dirty="0">
                <a:latin typeface="Gill Sans"/>
                <a:cs typeface="Gill Sans"/>
              </a:rPr>
              <a:t>markers:</a:t>
            </a:r>
          </a:p>
          <a:p>
            <a:endParaRPr lang="en-US" dirty="0">
              <a:latin typeface="Gill Sans"/>
              <a:cs typeface="Gill Sans"/>
            </a:endParaRPr>
          </a:p>
          <a:p>
            <a:r>
              <a:rPr lang="en-US" dirty="0">
                <a:latin typeface="Gill Sans"/>
                <a:cs typeface="Gill Sans"/>
              </a:rPr>
              <a:t>V = v</a:t>
            </a:r>
            <a:r>
              <a:rPr lang="en-US" baseline="-25000" dirty="0">
                <a:latin typeface="Gill Sans"/>
                <a:cs typeface="Gill Sans"/>
              </a:rPr>
              <a:t>1</a:t>
            </a:r>
            <a:r>
              <a:rPr lang="en-US" dirty="0">
                <a:latin typeface="Gill Sans"/>
                <a:cs typeface="Gill Sans"/>
              </a:rPr>
              <a:t>, v</a:t>
            </a:r>
            <a:r>
              <a:rPr lang="en-US" baseline="-25000" dirty="0">
                <a:latin typeface="Gill Sans"/>
                <a:cs typeface="Gill Sans"/>
              </a:rPr>
              <a:t>2</a:t>
            </a:r>
            <a:r>
              <a:rPr lang="en-US" dirty="0">
                <a:latin typeface="Gill Sans"/>
                <a:cs typeface="Gill Sans"/>
              </a:rPr>
              <a:t>, v</a:t>
            </a:r>
            <a:r>
              <a:rPr lang="en-US" baseline="-25000" dirty="0">
                <a:latin typeface="Gill Sans"/>
                <a:cs typeface="Gill Sans"/>
              </a:rPr>
              <a:t>3</a:t>
            </a:r>
            <a:r>
              <a:rPr lang="en-US" dirty="0">
                <a:latin typeface="Gill Sans"/>
                <a:cs typeface="Gill Sans"/>
              </a:rPr>
              <a:t>, … </a:t>
            </a:r>
            <a:r>
              <a:rPr lang="en-US" dirty="0" err="1">
                <a:latin typeface="Gill Sans"/>
                <a:cs typeface="Gill Sans"/>
              </a:rPr>
              <a:t>v</a:t>
            </a:r>
            <a:r>
              <a:rPr lang="en-US" baseline="-25000" dirty="0" err="1">
                <a:latin typeface="Gill Sans"/>
                <a:cs typeface="Gill Sans"/>
              </a:rPr>
              <a:t>n</a:t>
            </a:r>
            <a:r>
              <a:rPr lang="en-US" baseline="-25000" dirty="0">
                <a:latin typeface="Gill Sans"/>
                <a:cs typeface="Gill Sans"/>
              </a:rPr>
              <a:t> </a:t>
            </a:r>
          </a:p>
          <a:p>
            <a:r>
              <a:rPr lang="en-US" dirty="0">
                <a:latin typeface="Gill Sans"/>
                <a:cs typeface="Gill Sans"/>
              </a:rPr>
              <a:t>U = u</a:t>
            </a:r>
            <a:r>
              <a:rPr lang="en-US" baseline="-25000" dirty="0">
                <a:latin typeface="Gill Sans"/>
                <a:cs typeface="Gill Sans"/>
              </a:rPr>
              <a:t>1</a:t>
            </a:r>
            <a:r>
              <a:rPr lang="en-US" dirty="0">
                <a:latin typeface="Gill Sans"/>
                <a:cs typeface="Gill Sans"/>
              </a:rPr>
              <a:t>, u</a:t>
            </a:r>
            <a:r>
              <a:rPr lang="en-US" baseline="-25000" dirty="0">
                <a:latin typeface="Gill Sans"/>
                <a:cs typeface="Gill Sans"/>
              </a:rPr>
              <a:t>2</a:t>
            </a:r>
            <a:r>
              <a:rPr lang="en-US" dirty="0">
                <a:latin typeface="Gill Sans"/>
                <a:cs typeface="Gill Sans"/>
              </a:rPr>
              <a:t>, u</a:t>
            </a:r>
            <a:r>
              <a:rPr lang="en-US" baseline="-25000" dirty="0">
                <a:latin typeface="Gill Sans"/>
                <a:cs typeface="Gill Sans"/>
              </a:rPr>
              <a:t>3</a:t>
            </a:r>
            <a:r>
              <a:rPr lang="en-US" dirty="0">
                <a:latin typeface="Gill Sans"/>
                <a:cs typeface="Gill Sans"/>
              </a:rPr>
              <a:t>, … u</a:t>
            </a:r>
            <a:r>
              <a:rPr lang="en-US" baseline="-25000" dirty="0">
                <a:latin typeface="Gill Sans"/>
                <a:cs typeface="Gill Sans"/>
              </a:rPr>
              <a:t>n</a:t>
            </a:r>
          </a:p>
          <a:p>
            <a:endParaRPr lang="en-US" baseline="-25000" dirty="0">
              <a:latin typeface="Gill Sans"/>
              <a:cs typeface="Gill Sans"/>
            </a:endParaRPr>
          </a:p>
          <a:p>
            <a:r>
              <a:rPr lang="en-US" dirty="0">
                <a:latin typeface="Gill Sans"/>
                <a:cs typeface="Gill Sans"/>
              </a:rPr>
              <a:t>Mutation rates (# mutations/generation) for each STR:</a:t>
            </a:r>
          </a:p>
          <a:p>
            <a:r>
              <a:rPr lang="el-GR" dirty="0">
                <a:latin typeface="Lucida Grande"/>
                <a:ea typeface="Lucida Grande"/>
                <a:cs typeface="Lucida Grande"/>
              </a:rPr>
              <a:t>μ</a:t>
            </a:r>
            <a:r>
              <a:rPr lang="en-US" dirty="0">
                <a:latin typeface="Lucida Grande"/>
                <a:ea typeface="Lucida Grande"/>
                <a:cs typeface="Lucida Grande"/>
              </a:rPr>
              <a:t> = </a:t>
            </a:r>
            <a:r>
              <a:rPr lang="el-GR" dirty="0">
                <a:latin typeface="Lucida Grande"/>
                <a:ea typeface="Lucida Grande"/>
                <a:cs typeface="Lucida Grande"/>
              </a:rPr>
              <a:t>μ</a:t>
            </a:r>
            <a:r>
              <a:rPr lang="en-US" baseline="-25000" dirty="0">
                <a:latin typeface="Lucida Grande"/>
                <a:ea typeface="Lucida Grande"/>
                <a:cs typeface="Lucida Grande"/>
              </a:rPr>
              <a:t>1</a:t>
            </a:r>
            <a:r>
              <a:rPr lang="en-US" dirty="0">
                <a:latin typeface="Lucida Grande"/>
                <a:ea typeface="Lucida Grande"/>
                <a:cs typeface="Lucida Grande"/>
              </a:rPr>
              <a:t>, </a:t>
            </a:r>
            <a:r>
              <a:rPr lang="el-GR" dirty="0">
                <a:latin typeface="Lucida Grande"/>
                <a:ea typeface="Lucida Grande"/>
                <a:cs typeface="Lucida Grande"/>
              </a:rPr>
              <a:t>μ</a:t>
            </a:r>
            <a:r>
              <a:rPr lang="en-US" baseline="-25000" dirty="0">
                <a:latin typeface="Lucida Grande"/>
                <a:ea typeface="Lucida Grande"/>
                <a:cs typeface="Lucida Grande"/>
              </a:rPr>
              <a:t>2</a:t>
            </a:r>
            <a:r>
              <a:rPr lang="en-US" dirty="0">
                <a:latin typeface="Lucida Grande"/>
                <a:ea typeface="Lucida Grande"/>
                <a:cs typeface="Lucida Grande"/>
              </a:rPr>
              <a:t>, </a:t>
            </a:r>
            <a:r>
              <a:rPr lang="el-GR" dirty="0">
                <a:latin typeface="Lucida Grande"/>
                <a:ea typeface="Lucida Grande"/>
                <a:cs typeface="Lucida Grande"/>
              </a:rPr>
              <a:t>μ</a:t>
            </a:r>
            <a:r>
              <a:rPr lang="en-US" baseline="-25000" dirty="0">
                <a:latin typeface="Lucida Grande"/>
                <a:ea typeface="Lucida Grande"/>
                <a:cs typeface="Lucida Grande"/>
              </a:rPr>
              <a:t>3</a:t>
            </a:r>
            <a:r>
              <a:rPr lang="en-US" dirty="0">
                <a:latin typeface="Lucida Grande"/>
                <a:ea typeface="Lucida Grande"/>
                <a:cs typeface="Lucida Grande"/>
              </a:rPr>
              <a:t>, …</a:t>
            </a:r>
            <a:r>
              <a:rPr lang="el-GR" dirty="0">
                <a:latin typeface="Lucida Grande"/>
                <a:ea typeface="Lucida Grande"/>
                <a:cs typeface="Lucida Grande"/>
              </a:rPr>
              <a:t>μ</a:t>
            </a:r>
            <a:r>
              <a:rPr lang="en-US" baseline="-25000" dirty="0">
                <a:latin typeface="Lucida Grande"/>
                <a:ea typeface="Lucida Grande"/>
                <a:cs typeface="Lucida Grande"/>
              </a:rPr>
              <a:t>n</a:t>
            </a:r>
            <a:endParaRPr lang="en-US" baseline="-25000" dirty="0">
              <a:latin typeface="Gill Sans"/>
              <a:cs typeface="Gill Sans"/>
            </a:endParaRPr>
          </a:p>
          <a:p>
            <a:endParaRPr lang="en-US" baseline="-25000" dirty="0">
              <a:latin typeface="Gill Sans"/>
              <a:cs typeface="Gill Sans"/>
            </a:endParaRPr>
          </a:p>
          <a:p>
            <a:endParaRPr lang="en-US" baseline="-25000" dirty="0">
              <a:latin typeface="Gill Sans"/>
              <a:cs typeface="Gill Sans"/>
            </a:endParaRPr>
          </a:p>
        </p:txBody>
      </p:sp>
      <p:sp>
        <p:nvSpPr>
          <p:cNvPr id="28" name="TextBox 27"/>
          <p:cNvSpPr txBox="1"/>
          <p:nvPr/>
        </p:nvSpPr>
        <p:spPr>
          <a:xfrm>
            <a:off x="3970741" y="1513692"/>
            <a:ext cx="4744560" cy="2462213"/>
          </a:xfrm>
          <a:prstGeom prst="rect">
            <a:avLst/>
          </a:prstGeom>
          <a:noFill/>
          <a:ln>
            <a:noFill/>
          </a:ln>
        </p:spPr>
        <p:txBody>
          <a:bodyPr wrap="square" rtlCol="0">
            <a:spAutoFit/>
          </a:bodyPr>
          <a:lstStyle/>
          <a:p>
            <a:r>
              <a:rPr lang="en-US" dirty="0">
                <a:latin typeface="Gill Sans"/>
                <a:cs typeface="Gill Sans"/>
              </a:rPr>
              <a:t>Let q</a:t>
            </a:r>
            <a:r>
              <a:rPr lang="en-US" baseline="-25000" dirty="0">
                <a:latin typeface="Gill Sans"/>
                <a:cs typeface="Gill Sans"/>
              </a:rPr>
              <a:t>i</a:t>
            </a:r>
            <a:r>
              <a:rPr lang="en-US" dirty="0">
                <a:latin typeface="Gill Sans"/>
                <a:cs typeface="Gill Sans"/>
              </a:rPr>
              <a:t>(t) be the the probability that marker </a:t>
            </a:r>
            <a:r>
              <a:rPr lang="en-US" dirty="0" err="1">
                <a:latin typeface="Gill Sans"/>
                <a:cs typeface="Gill Sans"/>
              </a:rPr>
              <a:t>i</a:t>
            </a:r>
            <a:r>
              <a:rPr lang="en-US" dirty="0">
                <a:latin typeface="Gill Sans"/>
                <a:cs typeface="Gill Sans"/>
              </a:rPr>
              <a:t> matches after t generations:</a:t>
            </a:r>
          </a:p>
          <a:p>
            <a:endParaRPr lang="en-US" dirty="0">
              <a:latin typeface="Gill Sans"/>
              <a:cs typeface="Gill Sans"/>
            </a:endParaRPr>
          </a:p>
          <a:p>
            <a:r>
              <a:rPr lang="en-US" dirty="0">
                <a:latin typeface="Gill Sans"/>
                <a:cs typeface="Gill Sans"/>
              </a:rPr>
              <a:t>q</a:t>
            </a:r>
            <a:r>
              <a:rPr lang="en-US" baseline="-25000" dirty="0">
                <a:latin typeface="Gill Sans"/>
                <a:cs typeface="Gill Sans"/>
              </a:rPr>
              <a:t>i</a:t>
            </a:r>
            <a:r>
              <a:rPr lang="en-US" dirty="0">
                <a:latin typeface="Gill Sans"/>
                <a:cs typeface="Gill Sans"/>
              </a:rPr>
              <a:t>(t) = (1-</a:t>
            </a:r>
            <a:r>
              <a:rPr lang="el-GR" dirty="0">
                <a:latin typeface="Lucida Grande"/>
                <a:ea typeface="Lucida Grande"/>
                <a:cs typeface="Lucida Grande"/>
              </a:rPr>
              <a:t>μ</a:t>
            </a:r>
            <a:r>
              <a:rPr lang="en-US" baseline="-25000" dirty="0" err="1">
                <a:latin typeface="Lucida Grande"/>
                <a:ea typeface="Lucida Grande"/>
                <a:cs typeface="Lucida Grande"/>
              </a:rPr>
              <a:t>i</a:t>
            </a:r>
            <a:r>
              <a:rPr lang="en-US" dirty="0">
                <a:latin typeface="Gill Sans"/>
                <a:ea typeface="Lucida Grande"/>
                <a:cs typeface="Gill Sans"/>
              </a:rPr>
              <a:t>)</a:t>
            </a:r>
            <a:r>
              <a:rPr lang="en-US" baseline="30000" dirty="0">
                <a:latin typeface="Gill Sans"/>
                <a:ea typeface="Lucida Grande"/>
                <a:cs typeface="Gill Sans"/>
              </a:rPr>
              <a:t>2t</a:t>
            </a:r>
          </a:p>
          <a:p>
            <a:endParaRPr lang="en-US" baseline="30000" dirty="0">
              <a:latin typeface="Gill Sans"/>
              <a:cs typeface="Gill Sans"/>
            </a:endParaRPr>
          </a:p>
          <a:p>
            <a:endParaRPr lang="en-US" baseline="-25000" dirty="0">
              <a:latin typeface="Gill Sans"/>
              <a:cs typeface="Gill Sans"/>
            </a:endParaRPr>
          </a:p>
          <a:p>
            <a:r>
              <a:rPr lang="en-US" sz="2800" dirty="0">
                <a:latin typeface="Gill Sans"/>
                <a:cs typeface="Gill Sans"/>
              </a:rPr>
              <a:t>L(t) = </a:t>
            </a:r>
            <a:r>
              <a:rPr lang="en-US" sz="2800" dirty="0" err="1">
                <a:latin typeface="Lucida Grande"/>
                <a:ea typeface="Lucida Grande"/>
                <a:cs typeface="Lucida Grande"/>
              </a:rPr>
              <a:t>Π</a:t>
            </a:r>
            <a:r>
              <a:rPr lang="en-US" sz="2800" baseline="-25000" dirty="0" err="1">
                <a:latin typeface="Gill Sans"/>
                <a:cs typeface="Gill Sans"/>
              </a:rPr>
              <a:t>i</a:t>
            </a:r>
            <a:r>
              <a:rPr lang="en-US" sz="2800" dirty="0" err="1">
                <a:latin typeface="Gill Sans"/>
                <a:cs typeface="Gill Sans"/>
              </a:rPr>
              <a:t>q</a:t>
            </a:r>
            <a:r>
              <a:rPr lang="en-US" sz="2800" baseline="-25000" dirty="0" err="1">
                <a:latin typeface="Gill Sans"/>
                <a:cs typeface="Gill Sans"/>
              </a:rPr>
              <a:t>i</a:t>
            </a:r>
            <a:r>
              <a:rPr lang="en-US" sz="2800" dirty="0">
                <a:latin typeface="Gill Sans"/>
                <a:cs typeface="Gill Sans"/>
              </a:rPr>
              <a:t>(t)</a:t>
            </a:r>
            <a:r>
              <a:rPr lang="en-US" sz="2800" baseline="30000" dirty="0">
                <a:latin typeface="Gill Sans"/>
                <a:cs typeface="Gill Sans"/>
              </a:rPr>
              <a:t>x</a:t>
            </a:r>
            <a:r>
              <a:rPr lang="en-US" baseline="30000" dirty="0">
                <a:latin typeface="Gill Sans"/>
                <a:cs typeface="Gill Sans"/>
              </a:rPr>
              <a:t>i</a:t>
            </a:r>
            <a:r>
              <a:rPr lang="en-US" sz="2800" dirty="0">
                <a:latin typeface="Gill Sans"/>
                <a:cs typeface="Gill Sans"/>
              </a:rPr>
              <a:t>(1-q</a:t>
            </a:r>
            <a:r>
              <a:rPr lang="en-US" sz="2800" baseline="-25000" dirty="0">
                <a:latin typeface="Gill Sans"/>
                <a:cs typeface="Gill Sans"/>
              </a:rPr>
              <a:t>i</a:t>
            </a:r>
            <a:r>
              <a:rPr lang="en-US" sz="2800" dirty="0">
                <a:latin typeface="Gill Sans"/>
                <a:cs typeface="Gill Sans"/>
              </a:rPr>
              <a:t>(t))</a:t>
            </a:r>
            <a:r>
              <a:rPr lang="en-US" sz="2800" baseline="30000" dirty="0">
                <a:latin typeface="Gill Sans"/>
                <a:cs typeface="Gill Sans"/>
              </a:rPr>
              <a:t>1-x</a:t>
            </a:r>
            <a:r>
              <a:rPr lang="en-US" baseline="30000" dirty="0">
                <a:latin typeface="Gill Sans"/>
                <a:cs typeface="Gill Sans"/>
              </a:rPr>
              <a:t>i</a:t>
            </a:r>
          </a:p>
          <a:p>
            <a:endParaRPr lang="en-US" baseline="30000" dirty="0">
              <a:latin typeface="Gill Sans"/>
              <a:cs typeface="Gill Sans"/>
            </a:endParaRPr>
          </a:p>
          <a:p>
            <a:r>
              <a:rPr lang="en-US" dirty="0">
                <a:latin typeface="Gill Sans"/>
                <a:cs typeface="Gill Sans"/>
              </a:rPr>
              <a:t>Where x</a:t>
            </a:r>
            <a:r>
              <a:rPr lang="en-US" baseline="-25000" dirty="0">
                <a:latin typeface="Gill Sans"/>
                <a:cs typeface="Gill Sans"/>
              </a:rPr>
              <a:t>i</a:t>
            </a:r>
            <a:r>
              <a:rPr lang="en-US" dirty="0">
                <a:latin typeface="Gill Sans"/>
                <a:cs typeface="Gill Sans"/>
              </a:rPr>
              <a:t> is 1 if v</a:t>
            </a:r>
            <a:r>
              <a:rPr lang="en-US" baseline="-25000" dirty="0">
                <a:latin typeface="Gill Sans"/>
                <a:cs typeface="Gill Sans"/>
              </a:rPr>
              <a:t>i</a:t>
            </a:r>
            <a:r>
              <a:rPr lang="en-US" dirty="0">
                <a:latin typeface="Gill Sans"/>
                <a:cs typeface="Gill Sans"/>
              </a:rPr>
              <a:t>=</a:t>
            </a:r>
            <a:r>
              <a:rPr lang="en-US" dirty="0" err="1">
                <a:latin typeface="Gill Sans"/>
                <a:cs typeface="Gill Sans"/>
              </a:rPr>
              <a:t>u</a:t>
            </a:r>
            <a:r>
              <a:rPr lang="en-US" baseline="-25000" dirty="0" err="1">
                <a:latin typeface="Gill Sans"/>
                <a:cs typeface="Gill Sans"/>
              </a:rPr>
              <a:t>i</a:t>
            </a:r>
            <a:r>
              <a:rPr lang="en-US" dirty="0">
                <a:latin typeface="Gill Sans"/>
                <a:cs typeface="Gill Sans"/>
              </a:rPr>
              <a:t>, else 0.</a:t>
            </a:r>
            <a:endParaRPr lang="en-US" baseline="30000" dirty="0">
              <a:latin typeface="Gill Sans"/>
              <a:cs typeface="Gill Sans"/>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6154" y="4336487"/>
            <a:ext cx="4411924" cy="2151316"/>
          </a:xfrm>
          <a:prstGeom prst="rect">
            <a:avLst/>
          </a:prstGeom>
        </p:spPr>
      </p:pic>
      <p:sp>
        <p:nvSpPr>
          <p:cNvPr id="29" name="TextBox 28"/>
          <p:cNvSpPr txBox="1"/>
          <p:nvPr/>
        </p:nvSpPr>
        <p:spPr>
          <a:xfrm>
            <a:off x="7904546" y="6610410"/>
            <a:ext cx="1239454" cy="246221"/>
          </a:xfrm>
          <a:prstGeom prst="rect">
            <a:avLst/>
          </a:prstGeom>
          <a:noFill/>
        </p:spPr>
        <p:txBody>
          <a:bodyPr wrap="none" rtlCol="0">
            <a:spAutoFit/>
          </a:bodyPr>
          <a:lstStyle/>
          <a:p>
            <a:r>
              <a:rPr lang="en-US" sz="1000" dirty="0">
                <a:latin typeface="Gill Sans"/>
                <a:cs typeface="Gill Sans"/>
              </a:rPr>
              <a:t>Walsh </a:t>
            </a:r>
            <a:r>
              <a:rPr lang="en-US" sz="1000" i="1" dirty="0">
                <a:latin typeface="Gill Sans"/>
                <a:cs typeface="Gill Sans"/>
              </a:rPr>
              <a:t>Genetics </a:t>
            </a:r>
            <a:r>
              <a:rPr lang="en-US" sz="1000" dirty="0">
                <a:latin typeface="Gill Sans"/>
                <a:cs typeface="Gill Sans"/>
              </a:rPr>
              <a:t>2001</a:t>
            </a:r>
          </a:p>
        </p:txBody>
      </p:sp>
      <p:sp>
        <p:nvSpPr>
          <p:cNvPr id="30" name="TextBox 29"/>
          <p:cNvSpPr txBox="1"/>
          <p:nvPr/>
        </p:nvSpPr>
        <p:spPr>
          <a:xfrm>
            <a:off x="5274174" y="4503200"/>
            <a:ext cx="3466540" cy="646331"/>
          </a:xfrm>
          <a:prstGeom prst="rect">
            <a:avLst/>
          </a:prstGeom>
          <a:noFill/>
        </p:spPr>
        <p:txBody>
          <a:bodyPr wrap="square" rtlCol="0">
            <a:spAutoFit/>
          </a:bodyPr>
          <a:lstStyle/>
          <a:p>
            <a:r>
              <a:rPr lang="en-US" dirty="0">
                <a:latin typeface="Gill Sans"/>
                <a:cs typeface="Gill Sans"/>
              </a:rPr>
              <a:t>Example P(</a:t>
            </a:r>
            <a:r>
              <a:rPr lang="en-US" dirty="0" err="1">
                <a:latin typeface="Gill Sans"/>
                <a:cs typeface="Gill Sans"/>
              </a:rPr>
              <a:t>t|k</a:t>
            </a:r>
            <a:r>
              <a:rPr lang="en-US" dirty="0">
                <a:latin typeface="Gill Sans"/>
                <a:cs typeface="Gill Sans"/>
              </a:rPr>
              <a:t>) for 5 markers scored with k matches</a:t>
            </a:r>
          </a:p>
        </p:txBody>
      </p:sp>
      <p:sp>
        <p:nvSpPr>
          <p:cNvPr id="31" name="TextBox 30"/>
          <p:cNvSpPr txBox="1"/>
          <p:nvPr/>
        </p:nvSpPr>
        <p:spPr>
          <a:xfrm>
            <a:off x="2597045" y="1727730"/>
            <a:ext cx="261986" cy="369332"/>
          </a:xfrm>
          <a:prstGeom prst="rect">
            <a:avLst/>
          </a:prstGeom>
          <a:noFill/>
        </p:spPr>
        <p:txBody>
          <a:bodyPr wrap="none" rtlCol="0">
            <a:spAutoFit/>
          </a:bodyPr>
          <a:lstStyle/>
          <a:p>
            <a:r>
              <a:rPr lang="en-US" dirty="0"/>
              <a:t>t</a:t>
            </a:r>
          </a:p>
        </p:txBody>
      </p:sp>
    </p:spTree>
    <p:extLst>
      <p:ext uri="{BB962C8B-B14F-4D97-AF65-F5344CB8AC3E}">
        <p14:creationId xmlns:p14="http://schemas.microsoft.com/office/powerpoint/2010/main" val="183921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Surname Projects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63064"/>
            <a:ext cx="4394717" cy="608125"/>
          </a:xfrm>
          <a:prstGeom prst="rect">
            <a:avLst/>
          </a:prstGeom>
        </p:spPr>
      </p:pic>
      <p:pic>
        <p:nvPicPr>
          <p:cNvPr id="3" name="Picture 2"/>
          <p:cNvPicPr>
            <a:picLocks noChangeAspect="1"/>
          </p:cNvPicPr>
          <p:nvPr/>
        </p:nvPicPr>
        <p:blipFill>
          <a:blip r:embed="rId3"/>
          <a:stretch>
            <a:fillRect/>
          </a:stretch>
        </p:blipFill>
        <p:spPr>
          <a:xfrm>
            <a:off x="0" y="1965512"/>
            <a:ext cx="9144000" cy="4725379"/>
          </a:xfrm>
          <a:prstGeom prst="rect">
            <a:avLst/>
          </a:prstGeom>
        </p:spPr>
      </p:pic>
      <p:sp>
        <p:nvSpPr>
          <p:cNvPr id="7" name="Rectangle 6"/>
          <p:cNvSpPr/>
          <p:nvPr/>
        </p:nvSpPr>
        <p:spPr>
          <a:xfrm>
            <a:off x="5455588" y="1113892"/>
            <a:ext cx="3243196" cy="461665"/>
          </a:xfrm>
          <a:prstGeom prst="rect">
            <a:avLst/>
          </a:prstGeom>
        </p:spPr>
        <p:txBody>
          <a:bodyPr wrap="none">
            <a:spAutoFit/>
          </a:bodyPr>
          <a:lstStyle/>
          <a:p>
            <a:r>
              <a:rPr lang="en-US" sz="2400" dirty="0">
                <a:latin typeface="Gill Sans MT" panose="020B0502020104020203" pitchFamily="34" charset="77"/>
              </a:rPr>
              <a:t>http://</a:t>
            </a:r>
            <a:r>
              <a:rPr lang="en-US" sz="2400" dirty="0" err="1">
                <a:latin typeface="Gill Sans MT" panose="020B0502020104020203" pitchFamily="34" charset="77"/>
              </a:rPr>
              <a:t>clandonaldusa.org</a:t>
            </a:r>
            <a:r>
              <a:rPr lang="en-US" sz="2400" dirty="0">
                <a:latin typeface="Gill Sans MT" panose="020B0502020104020203" pitchFamily="34" charset="77"/>
              </a:rPr>
              <a:t>/</a:t>
            </a:r>
          </a:p>
        </p:txBody>
      </p:sp>
      <p:cxnSp>
        <p:nvCxnSpPr>
          <p:cNvPr id="8" name="Straight Arrow Connector 7">
            <a:extLst>
              <a:ext uri="{FF2B5EF4-FFF2-40B4-BE49-F238E27FC236}">
                <a16:creationId xmlns:a16="http://schemas.microsoft.com/office/drawing/2014/main" id="{DCB23A55-DC7E-1542-9248-D9BF326B151F}"/>
              </a:ext>
            </a:extLst>
          </p:cNvPr>
          <p:cNvCxnSpPr/>
          <p:nvPr/>
        </p:nvCxnSpPr>
        <p:spPr>
          <a:xfrm flipH="1">
            <a:off x="1782147" y="1786691"/>
            <a:ext cx="251926" cy="266044"/>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FB9272F2-F89F-5E4C-A26A-5B06F19D4650}"/>
              </a:ext>
            </a:extLst>
          </p:cNvPr>
          <p:cNvSpPr txBox="1"/>
          <p:nvPr/>
        </p:nvSpPr>
        <p:spPr>
          <a:xfrm>
            <a:off x="2099388" y="1647267"/>
            <a:ext cx="4644220" cy="369332"/>
          </a:xfrm>
          <a:prstGeom prst="rect">
            <a:avLst/>
          </a:prstGeom>
          <a:noFill/>
        </p:spPr>
        <p:txBody>
          <a:bodyPr wrap="none" rtlCol="0">
            <a:spAutoFit/>
          </a:bodyPr>
          <a:lstStyle/>
          <a:p>
            <a:r>
              <a:rPr lang="en-US" dirty="0">
                <a:latin typeface="Gill Sans MT" panose="020B0502020104020203" pitchFamily="34" charset="77"/>
              </a:rPr>
              <a:t>TMRCA based on # mismatches in STR profiles</a:t>
            </a:r>
          </a:p>
        </p:txBody>
      </p:sp>
      <p:grpSp>
        <p:nvGrpSpPr>
          <p:cNvPr id="11" name="Group 10">
            <a:extLst>
              <a:ext uri="{FF2B5EF4-FFF2-40B4-BE49-F238E27FC236}">
                <a16:creationId xmlns:a16="http://schemas.microsoft.com/office/drawing/2014/main" id="{40055EA6-605D-EA48-AF95-B73B4D504BE3}"/>
              </a:ext>
            </a:extLst>
          </p:cNvPr>
          <p:cNvGrpSpPr/>
          <p:nvPr/>
        </p:nvGrpSpPr>
        <p:grpSpPr>
          <a:xfrm>
            <a:off x="951949" y="3623247"/>
            <a:ext cx="4293756" cy="3138836"/>
            <a:chOff x="951949" y="3623247"/>
            <a:chExt cx="4293756" cy="3138836"/>
          </a:xfrm>
        </p:grpSpPr>
        <p:pic>
          <p:nvPicPr>
            <p:cNvPr id="10" name="Picture 9">
              <a:extLst>
                <a:ext uri="{FF2B5EF4-FFF2-40B4-BE49-F238E27FC236}">
                  <a16:creationId xmlns:a16="http://schemas.microsoft.com/office/drawing/2014/main" id="{3730B517-7E82-C643-90E8-B2819E0EB4A9}"/>
                </a:ext>
              </a:extLst>
            </p:cNvPr>
            <p:cNvPicPr>
              <a:picLocks noChangeAspect="1"/>
            </p:cNvPicPr>
            <p:nvPr/>
          </p:nvPicPr>
          <p:blipFill>
            <a:blip r:embed="rId4"/>
            <a:stretch>
              <a:fillRect/>
            </a:stretch>
          </p:blipFill>
          <p:spPr>
            <a:xfrm>
              <a:off x="951949" y="3659383"/>
              <a:ext cx="4293756" cy="3102700"/>
            </a:xfrm>
            <a:prstGeom prst="rect">
              <a:avLst/>
            </a:prstGeom>
            <a:ln>
              <a:solidFill>
                <a:schemeClr val="tx1"/>
              </a:solidFill>
            </a:ln>
          </p:spPr>
        </p:pic>
        <p:sp>
          <p:nvSpPr>
            <p:cNvPr id="6" name="TextBox 5">
              <a:extLst>
                <a:ext uri="{FF2B5EF4-FFF2-40B4-BE49-F238E27FC236}">
                  <a16:creationId xmlns:a16="http://schemas.microsoft.com/office/drawing/2014/main" id="{AC08FBDE-C73E-A54D-B158-D1AA3A03F137}"/>
                </a:ext>
              </a:extLst>
            </p:cNvPr>
            <p:cNvSpPr txBox="1"/>
            <p:nvPr/>
          </p:nvSpPr>
          <p:spPr>
            <a:xfrm>
              <a:off x="1237609" y="3623247"/>
              <a:ext cx="1919500" cy="369332"/>
            </a:xfrm>
            <a:prstGeom prst="rect">
              <a:avLst/>
            </a:prstGeom>
            <a:noFill/>
          </p:spPr>
          <p:txBody>
            <a:bodyPr wrap="none" rtlCol="0">
              <a:spAutoFit/>
            </a:bodyPr>
            <a:lstStyle/>
            <a:p>
              <a:r>
                <a:rPr lang="en-US" dirty="0">
                  <a:latin typeface="Gill Sans MT" panose="020B0502020104020203" pitchFamily="34" charset="77"/>
                </a:rPr>
                <a:t>And many more…</a:t>
              </a:r>
            </a:p>
          </p:txBody>
        </p:sp>
      </p:grpSp>
    </p:spTree>
    <p:extLst>
      <p:ext uri="{BB962C8B-B14F-4D97-AF65-F5344CB8AC3E}">
        <p14:creationId xmlns:p14="http://schemas.microsoft.com/office/powerpoint/2010/main" val="27557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Y-Search</a:t>
            </a:r>
            <a:endParaRPr lang="en-US" sz="2800" b="1" i="0" dirty="0">
              <a:solidFill>
                <a:schemeClr val="bg1">
                  <a:lumMod val="50000"/>
                </a:schemeClr>
              </a:solidFill>
              <a:latin typeface="Gill Sans"/>
              <a:cs typeface="Gill Sans"/>
            </a:endParaRPr>
          </a:p>
        </p:txBody>
      </p:sp>
      <p:pic>
        <p:nvPicPr>
          <p:cNvPr id="7" name="Picture 52"/>
          <p:cNvPicPr>
            <a:picLocks noChangeAspect="1" noChangeArrowheads="1"/>
          </p:cNvPicPr>
          <p:nvPr/>
        </p:nvPicPr>
        <p:blipFill>
          <a:blip r:embed="rId2"/>
          <a:srcRect/>
          <a:stretch>
            <a:fillRect/>
          </a:stretch>
        </p:blipFill>
        <p:spPr bwMode="auto">
          <a:xfrm>
            <a:off x="1785311" y="1316246"/>
            <a:ext cx="5849629" cy="5215691"/>
          </a:xfrm>
          <a:prstGeom prst="rect">
            <a:avLst/>
          </a:prstGeom>
          <a:noFill/>
          <a:ln w="9525">
            <a:solidFill>
              <a:schemeClr val="bg1">
                <a:lumMod val="75000"/>
              </a:schemeClr>
            </a:solidFill>
            <a:miter lim="800000"/>
            <a:headEnd/>
            <a:tailEnd/>
          </a:ln>
          <a:effectLst/>
        </p:spPr>
      </p:pic>
      <p:pic>
        <p:nvPicPr>
          <p:cNvPr id="2" name="Picture 1">
            <a:extLst>
              <a:ext uri="{FF2B5EF4-FFF2-40B4-BE49-F238E27FC236}">
                <a16:creationId xmlns:a16="http://schemas.microsoft.com/office/drawing/2014/main" id="{FBF2E5F5-1C96-DB4A-9D6D-384733237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5395" y="1764631"/>
            <a:ext cx="5233871" cy="3204411"/>
          </a:xfrm>
          <a:prstGeom prst="rect">
            <a:avLst/>
          </a:prstGeom>
          <a:ln>
            <a:solidFill>
              <a:schemeClr val="tx1"/>
            </a:solidFill>
          </a:ln>
        </p:spPr>
      </p:pic>
    </p:spTree>
    <p:extLst>
      <p:ext uri="{BB962C8B-B14F-4D97-AF65-F5344CB8AC3E}">
        <p14:creationId xmlns:p14="http://schemas.microsoft.com/office/powerpoint/2010/main" val="20906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46276"/>
          </a:xfrm>
          <a:prstGeom prst="rect">
            <a:avLst/>
          </a:prstGeom>
        </p:spPr>
        <p:txBody>
          <a:bodyPr wrap="square">
            <a:spAutoFit/>
          </a:bodyPr>
          <a:lstStyle/>
          <a:p>
            <a:pPr algn="ctr"/>
            <a:r>
              <a:rPr lang="en-US" sz="2300" b="1" i="0" dirty="0">
                <a:latin typeface="Gill Sans"/>
                <a:cs typeface="Gill Sans"/>
              </a:rPr>
              <a:t>Questions from last time + PS2 FAQ</a:t>
            </a:r>
          </a:p>
        </p:txBody>
      </p:sp>
      <p:sp>
        <p:nvSpPr>
          <p:cNvPr id="2" name="TextBox 1">
            <a:extLst>
              <a:ext uri="{FF2B5EF4-FFF2-40B4-BE49-F238E27FC236}">
                <a16:creationId xmlns:a16="http://schemas.microsoft.com/office/drawing/2014/main" id="{8024A8C2-D7B7-164B-B067-C5F12D7A5F6D}"/>
              </a:ext>
            </a:extLst>
          </p:cNvPr>
          <p:cNvSpPr txBox="1"/>
          <p:nvPr/>
        </p:nvSpPr>
        <p:spPr>
          <a:xfrm>
            <a:off x="420129" y="1421025"/>
            <a:ext cx="8217243"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Gill Sans MT" panose="020B0502020104020203" pitchFamily="34" charset="77"/>
              </a:rPr>
              <a:t>For the </a:t>
            </a:r>
            <a:r>
              <a:rPr lang="en-US" sz="2000" dirty="0" err="1">
                <a:latin typeface="Gill Sans MT" panose="020B0502020104020203" pitchFamily="34" charset="77"/>
              </a:rPr>
              <a:t>RFMix</a:t>
            </a:r>
            <a:r>
              <a:rPr lang="en-US" sz="2000" dirty="0">
                <a:latin typeface="Gill Sans MT" panose="020B0502020104020203" pitchFamily="34" charset="77"/>
              </a:rPr>
              <a:t> problem:</a:t>
            </a:r>
          </a:p>
          <a:p>
            <a:pPr marL="742950" lvl="1" indent="-285750">
              <a:buFont typeface="Arial" panose="020B0604020202020204" pitchFamily="34" charset="0"/>
              <a:buChar char="•"/>
            </a:pPr>
            <a:r>
              <a:rPr lang="en-US" sz="2000" dirty="0">
                <a:latin typeface="Gill Sans MT" panose="020B0502020104020203" pitchFamily="34" charset="77"/>
              </a:rPr>
              <a:t>Don’t copy code directly from the slides. There are some non-ASCII characters</a:t>
            </a:r>
          </a:p>
          <a:p>
            <a:pPr marL="742950" lvl="1" indent="-285750">
              <a:buFont typeface="Arial" panose="020B0604020202020204" pitchFamily="34" charset="0"/>
              <a:buChar char="•"/>
            </a:pPr>
            <a:r>
              <a:rPr lang="en-US" sz="2000" dirty="0">
                <a:latin typeface="Gill Sans MT" panose="020B0502020104020203" pitchFamily="34" charset="77"/>
              </a:rPr>
              <a:t>My examples used </a:t>
            </a:r>
            <a:r>
              <a:rPr lang="en-US" sz="2000" dirty="0" err="1">
                <a:latin typeface="Gill Sans MT" panose="020B0502020104020203" pitchFamily="34" charset="77"/>
              </a:rPr>
              <a:t>hapcol</a:t>
            </a:r>
            <a:r>
              <a:rPr lang="en-US" sz="2000" dirty="0">
                <a:latin typeface="Gill Sans MT" panose="020B0502020104020203" pitchFamily="34" charset="77"/>
              </a:rPr>
              <a:t>=3 since I was working with a map file with one less column. If you follow our code you probably want to start with </a:t>
            </a:r>
            <a:r>
              <a:rPr lang="en-US" sz="2000" dirty="0" err="1">
                <a:latin typeface="Gill Sans MT" panose="020B0502020104020203" pitchFamily="34" charset="77"/>
              </a:rPr>
              <a:t>hapcol</a:t>
            </a:r>
            <a:r>
              <a:rPr lang="en-US" sz="2000" dirty="0">
                <a:latin typeface="Gill Sans MT" panose="020B0502020104020203" pitchFamily="34" charset="77"/>
              </a:rPr>
              <a:t>=4</a:t>
            </a:r>
          </a:p>
          <a:p>
            <a:pPr marL="742950" lvl="1" indent="-285750">
              <a:buFont typeface="Arial" panose="020B0604020202020204" pitchFamily="34" charset="0"/>
              <a:buChar char="•"/>
            </a:pPr>
            <a:r>
              <a:rPr lang="en-US" sz="2000" dirty="0">
                <a:latin typeface="Gill Sans MT" panose="020B0502020104020203" pitchFamily="34" charset="77"/>
              </a:rPr>
              <a:t>See discussion on Piazza</a:t>
            </a:r>
          </a:p>
          <a:p>
            <a:pPr marL="742950" lvl="1" indent="-285750">
              <a:buFont typeface="Arial" panose="020B0604020202020204" pitchFamily="34" charset="0"/>
              <a:buChar char="•"/>
            </a:pPr>
            <a:endParaRPr lang="en-US" sz="2000" dirty="0">
              <a:latin typeface="Gill Sans MT" panose="020B0502020104020203" pitchFamily="34" charset="77"/>
            </a:endParaRPr>
          </a:p>
          <a:p>
            <a:pPr marL="285750" indent="-285750">
              <a:buFont typeface="Arial" panose="020B0604020202020204" pitchFamily="34" charset="0"/>
              <a:buChar char="•"/>
            </a:pPr>
            <a:r>
              <a:rPr lang="en-US" sz="2000" dirty="0">
                <a:latin typeface="Gill Sans MT" panose="020B0502020104020203" pitchFamily="34" charset="77"/>
              </a:rPr>
              <a:t>Question: does local ancestry inference require phased data?</a:t>
            </a:r>
          </a:p>
          <a:p>
            <a:pPr marL="742950" lvl="1" indent="-285750">
              <a:buFont typeface="Arial" panose="020B0604020202020204" pitchFamily="34" charset="0"/>
              <a:buChar char="•"/>
            </a:pPr>
            <a:r>
              <a:rPr lang="en-US" sz="2000" dirty="0" err="1">
                <a:latin typeface="Gill Sans MT" panose="020B0502020104020203" pitchFamily="34" charset="77"/>
              </a:rPr>
              <a:t>RFMix</a:t>
            </a:r>
            <a:r>
              <a:rPr lang="en-US" sz="2000" dirty="0">
                <a:latin typeface="Gill Sans MT" panose="020B0502020104020203" pitchFamily="34" charset="77"/>
              </a:rPr>
              <a:t> requires phased data</a:t>
            </a:r>
          </a:p>
          <a:p>
            <a:pPr marL="742950" lvl="1" indent="-285750">
              <a:buFont typeface="Arial" panose="020B0604020202020204" pitchFamily="34" charset="0"/>
              <a:buChar char="•"/>
            </a:pPr>
            <a:r>
              <a:rPr lang="en-US" sz="2000" dirty="0">
                <a:latin typeface="Gill Sans MT" panose="020B0502020104020203" pitchFamily="34" charset="77"/>
              </a:rPr>
              <a:t>LAMP-LD (which the slides covered) should work with unphased data</a:t>
            </a:r>
          </a:p>
        </p:txBody>
      </p:sp>
    </p:spTree>
    <p:extLst>
      <p:ext uri="{BB962C8B-B14F-4D97-AF65-F5344CB8AC3E}">
        <p14:creationId xmlns:p14="http://schemas.microsoft.com/office/powerpoint/2010/main" val="378029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Y-SNPs and Y-Haplogroups</a:t>
            </a:r>
          </a:p>
        </p:txBody>
      </p:sp>
      <p:sp>
        <p:nvSpPr>
          <p:cNvPr id="10" name="TextBox 9">
            <a:extLst>
              <a:ext uri="{FF2B5EF4-FFF2-40B4-BE49-F238E27FC236}">
                <a16:creationId xmlns:a16="http://schemas.microsoft.com/office/drawing/2014/main" id="{560A419C-667C-E84C-A499-5CE15121D0C2}"/>
              </a:ext>
            </a:extLst>
          </p:cNvPr>
          <p:cNvSpPr txBox="1"/>
          <p:nvPr/>
        </p:nvSpPr>
        <p:spPr>
          <a:xfrm>
            <a:off x="3056674" y="1219389"/>
            <a:ext cx="5751730" cy="5355312"/>
          </a:xfrm>
          <a:prstGeom prst="rect">
            <a:avLst/>
          </a:prstGeom>
          <a:noFill/>
        </p:spPr>
        <p:txBody>
          <a:bodyPr wrap="square" rtlCol="0">
            <a:spAutoFit/>
          </a:bodyPr>
          <a:lstStyle/>
          <a:p>
            <a:r>
              <a:rPr lang="en-US" b="1" dirty="0">
                <a:latin typeface="Gill Sans"/>
                <a:cs typeface="Gill Sans"/>
              </a:rPr>
              <a:t>Y-SNPs: </a:t>
            </a:r>
            <a:r>
              <a:rPr lang="en-US" dirty="0">
                <a:latin typeface="Gill Sans"/>
                <a:cs typeface="Gill Sans"/>
              </a:rPr>
              <a:t>common single nucleotide polymorphisms on the Y chromosome</a:t>
            </a:r>
          </a:p>
          <a:p>
            <a:endParaRPr lang="en-US" dirty="0">
              <a:latin typeface="Gill Sans"/>
              <a:cs typeface="Gill Sans"/>
            </a:endParaRPr>
          </a:p>
          <a:p>
            <a:r>
              <a:rPr lang="en-US" dirty="0">
                <a:latin typeface="Gill Sans"/>
                <a:cs typeface="Gill Sans"/>
              </a:rPr>
              <a:t>Example: M173 (173</a:t>
            </a:r>
            <a:r>
              <a:rPr lang="en-US" baseline="30000" dirty="0">
                <a:latin typeface="Gill Sans"/>
                <a:cs typeface="Gill Sans"/>
              </a:rPr>
              <a:t>rd</a:t>
            </a:r>
            <a:r>
              <a:rPr lang="en-US" dirty="0">
                <a:latin typeface="Gill Sans"/>
                <a:cs typeface="Gill Sans"/>
              </a:rPr>
              <a:t> SNP documented by the Human Population Genetics Laboratory at Stanford, which uses code “M”.) (modern nomenclature: rs2032624, chrY:15026424)</a:t>
            </a:r>
          </a:p>
          <a:p>
            <a:endParaRPr lang="en-US" dirty="0">
              <a:latin typeface="Gill Sans"/>
              <a:cs typeface="Gill Sans"/>
            </a:endParaRPr>
          </a:p>
          <a:p>
            <a:r>
              <a:rPr lang="en-US" b="1" dirty="0">
                <a:latin typeface="Gill Sans"/>
                <a:cs typeface="Gill Sans"/>
              </a:rPr>
              <a:t>Y-haplogroups: </a:t>
            </a:r>
            <a:r>
              <a:rPr lang="en-US" dirty="0">
                <a:latin typeface="Gill Sans"/>
                <a:cs typeface="Gill Sans"/>
              </a:rPr>
              <a:t>defined based on where you fall in this tree:</a:t>
            </a:r>
          </a:p>
          <a:p>
            <a:pPr marL="285750" indent="-285750">
              <a:buFont typeface="Arial"/>
              <a:buChar char="•"/>
            </a:pPr>
            <a:r>
              <a:rPr lang="en-US" dirty="0">
                <a:latin typeface="Gill Sans"/>
                <a:cs typeface="Gill Sans"/>
              </a:rPr>
              <a:t>Major clades are labeled with capital letters A (base) through R</a:t>
            </a:r>
          </a:p>
          <a:p>
            <a:pPr marL="285750" indent="-285750">
              <a:buFont typeface="Arial"/>
              <a:buChar char="•"/>
            </a:pPr>
            <a:r>
              <a:rPr lang="en-US" dirty="0">
                <a:latin typeface="Gill Sans"/>
                <a:cs typeface="Gill Sans"/>
              </a:rPr>
              <a:t>One or more specific mutations defines the branch points</a:t>
            </a:r>
          </a:p>
          <a:p>
            <a:pPr marL="285750" indent="-285750">
              <a:buFont typeface="Arial"/>
              <a:buChar char="•"/>
            </a:pPr>
            <a:r>
              <a:rPr lang="en-US" dirty="0">
                <a:latin typeface="Gill Sans"/>
                <a:cs typeface="Gill Sans"/>
              </a:rPr>
              <a:t>Subclades within a capital letter group are named using alternative alphanumeric symbols. * used for parent.</a:t>
            </a:r>
          </a:p>
          <a:p>
            <a:pPr marL="742950" lvl="1" indent="-285750">
              <a:buFont typeface="Arial"/>
              <a:buChar char="•"/>
            </a:pPr>
            <a:r>
              <a:rPr lang="en-US" dirty="0">
                <a:latin typeface="Gill Sans"/>
                <a:cs typeface="Gill Sans"/>
              </a:rPr>
              <a:t>E.g. E* contains E1, E2, E3</a:t>
            </a:r>
          </a:p>
          <a:p>
            <a:pPr marL="742950" lvl="1" indent="-285750">
              <a:buFont typeface="Arial"/>
              <a:buChar char="•"/>
            </a:pPr>
            <a:r>
              <a:rPr lang="en-US" dirty="0">
                <a:latin typeface="Gill Sans"/>
                <a:cs typeface="Gill Sans"/>
              </a:rPr>
              <a:t>E*1 contains E1a, E1b, </a:t>
            </a:r>
            <a:r>
              <a:rPr lang="en-US" dirty="0" err="1">
                <a:latin typeface="Gill Sans"/>
                <a:cs typeface="Gill Sans"/>
              </a:rPr>
              <a:t>etc</a:t>
            </a:r>
            <a:endParaRPr lang="en-US" dirty="0">
              <a:latin typeface="Gill Sans"/>
              <a:cs typeface="Gill Sans"/>
            </a:endParaRPr>
          </a:p>
          <a:p>
            <a:pPr marL="742950" lvl="1" indent="-285750">
              <a:buFont typeface="Arial"/>
              <a:buChar char="•"/>
            </a:pPr>
            <a:r>
              <a:rPr lang="en-US" dirty="0">
                <a:latin typeface="Gill Sans"/>
                <a:cs typeface="Gill Sans"/>
              </a:rPr>
              <a:t>It can get crazy. E.g. R1b1a2a1a1b3</a:t>
            </a:r>
          </a:p>
        </p:txBody>
      </p:sp>
      <p:pic>
        <p:nvPicPr>
          <p:cNvPr id="11" name="Picture 10">
            <a:extLst>
              <a:ext uri="{FF2B5EF4-FFF2-40B4-BE49-F238E27FC236}">
                <a16:creationId xmlns:a16="http://schemas.microsoft.com/office/drawing/2014/main" id="{DCF5F1C8-66CC-D449-AC5D-FADF575C12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141" y="1109865"/>
            <a:ext cx="2751482" cy="5587947"/>
          </a:xfrm>
          <a:prstGeom prst="rect">
            <a:avLst/>
          </a:prstGeom>
        </p:spPr>
      </p:pic>
      <p:sp>
        <p:nvSpPr>
          <p:cNvPr id="12" name="TextBox 11">
            <a:extLst>
              <a:ext uri="{FF2B5EF4-FFF2-40B4-BE49-F238E27FC236}">
                <a16:creationId xmlns:a16="http://schemas.microsoft.com/office/drawing/2014/main" id="{68224FA1-25FA-154E-ADAF-492904B17072}"/>
              </a:ext>
            </a:extLst>
          </p:cNvPr>
          <p:cNvSpPr txBox="1"/>
          <p:nvPr/>
        </p:nvSpPr>
        <p:spPr>
          <a:xfrm>
            <a:off x="5932539" y="6574701"/>
            <a:ext cx="3211461" cy="246221"/>
          </a:xfrm>
          <a:prstGeom prst="rect">
            <a:avLst/>
          </a:prstGeom>
          <a:noFill/>
        </p:spPr>
        <p:txBody>
          <a:bodyPr wrap="none" rtlCol="0">
            <a:spAutoFit/>
          </a:bodyPr>
          <a:lstStyle/>
          <a:p>
            <a:r>
              <a:rPr lang="en-US" sz="1000" dirty="0">
                <a:latin typeface="Gill Sans"/>
                <a:cs typeface="Gill Sans"/>
              </a:rPr>
              <a:t>The Y Chromosome Consortium, Genome Research 2002</a:t>
            </a:r>
          </a:p>
        </p:txBody>
      </p:sp>
    </p:spTree>
    <p:extLst>
      <p:ext uri="{BB962C8B-B14F-4D97-AF65-F5344CB8AC3E}">
        <p14:creationId xmlns:p14="http://schemas.microsoft.com/office/powerpoint/2010/main" val="234962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 </a:t>
            </a:r>
            <a:r>
              <a:rPr lang="en-US" sz="2800" b="1" i="0" dirty="0" err="1">
                <a:latin typeface="Gill Sans"/>
                <a:cs typeface="Gill Sans"/>
              </a:rPr>
              <a:t>Haplogroups</a:t>
            </a:r>
            <a:endParaRPr lang="en-US" sz="2800" b="1" i="0" dirty="0">
              <a:latin typeface="Gill Sans"/>
              <a:cs typeface="Gill Sans"/>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141" y="1109865"/>
            <a:ext cx="2751482" cy="5587947"/>
          </a:xfrm>
          <a:prstGeom prst="rect">
            <a:avLst/>
          </a:prstGeom>
        </p:spPr>
      </p:pic>
      <p:sp>
        <p:nvSpPr>
          <p:cNvPr id="8" name="TextBox 7"/>
          <p:cNvSpPr txBox="1"/>
          <p:nvPr/>
        </p:nvSpPr>
        <p:spPr>
          <a:xfrm>
            <a:off x="5932539" y="6574701"/>
            <a:ext cx="3211461" cy="246221"/>
          </a:xfrm>
          <a:prstGeom prst="rect">
            <a:avLst/>
          </a:prstGeom>
          <a:noFill/>
        </p:spPr>
        <p:txBody>
          <a:bodyPr wrap="none" rtlCol="0">
            <a:spAutoFit/>
          </a:bodyPr>
          <a:lstStyle/>
          <a:p>
            <a:r>
              <a:rPr lang="en-US" sz="1000" dirty="0">
                <a:latin typeface="Gill Sans"/>
                <a:cs typeface="Gill Sans"/>
              </a:rPr>
              <a:t>The Y Chromosome Consortium, Genome Research 2002</a:t>
            </a:r>
          </a:p>
        </p:txBody>
      </p:sp>
      <p:sp>
        <p:nvSpPr>
          <p:cNvPr id="9" name="TextBox 8"/>
          <p:cNvSpPr txBox="1"/>
          <p:nvPr/>
        </p:nvSpPr>
        <p:spPr>
          <a:xfrm>
            <a:off x="3466540" y="1219388"/>
            <a:ext cx="4953834" cy="5078314"/>
          </a:xfrm>
          <a:prstGeom prst="rect">
            <a:avLst/>
          </a:prstGeom>
          <a:noFill/>
        </p:spPr>
        <p:txBody>
          <a:bodyPr wrap="square" rtlCol="0">
            <a:spAutoFit/>
          </a:bodyPr>
          <a:lstStyle/>
          <a:p>
            <a:r>
              <a:rPr lang="en-US" b="1" dirty="0">
                <a:latin typeface="Gill Sans"/>
                <a:cs typeface="Gill Sans"/>
              </a:rPr>
              <a:t>Nomenclature #1 (by </a:t>
            </a:r>
            <a:r>
              <a:rPr lang="en-US" b="1" dirty="0" err="1">
                <a:latin typeface="Gill Sans"/>
                <a:cs typeface="Gill Sans"/>
              </a:rPr>
              <a:t>subclade</a:t>
            </a:r>
            <a:r>
              <a:rPr lang="en-US" b="1" dirty="0">
                <a:latin typeface="Gill Sans"/>
                <a:cs typeface="Gill Sans"/>
              </a:rPr>
              <a:t>)</a:t>
            </a:r>
          </a:p>
          <a:p>
            <a:pPr marL="285750" indent="-285750">
              <a:buFont typeface="Arial"/>
              <a:buChar char="•"/>
            </a:pPr>
            <a:r>
              <a:rPr lang="en-US" dirty="0">
                <a:latin typeface="Gill Sans"/>
                <a:cs typeface="Gill Sans"/>
              </a:rPr>
              <a:t>Major clades are labeled with capital letters A (base) through R</a:t>
            </a:r>
          </a:p>
          <a:p>
            <a:pPr marL="285750" indent="-285750">
              <a:buFont typeface="Arial"/>
              <a:buChar char="•"/>
            </a:pPr>
            <a:r>
              <a:rPr lang="en-US" dirty="0">
                <a:latin typeface="Gill Sans"/>
                <a:cs typeface="Gill Sans"/>
              </a:rPr>
              <a:t>One or more specific mutations defines the branch points</a:t>
            </a:r>
          </a:p>
          <a:p>
            <a:pPr marL="285750" indent="-285750">
              <a:buFont typeface="Arial"/>
              <a:buChar char="•"/>
            </a:pPr>
            <a:r>
              <a:rPr lang="en-US" dirty="0" err="1">
                <a:latin typeface="Gill Sans"/>
                <a:cs typeface="Gill Sans"/>
              </a:rPr>
              <a:t>Subclades</a:t>
            </a:r>
            <a:r>
              <a:rPr lang="en-US" dirty="0">
                <a:latin typeface="Gill Sans"/>
                <a:cs typeface="Gill Sans"/>
              </a:rPr>
              <a:t> within a capital letter group are named using alternative alphanumeric symbols. * used for parent.</a:t>
            </a:r>
          </a:p>
          <a:p>
            <a:pPr marL="742950" lvl="1" indent="-285750">
              <a:buFont typeface="Arial"/>
              <a:buChar char="•"/>
            </a:pPr>
            <a:r>
              <a:rPr lang="en-US" dirty="0">
                <a:latin typeface="Gill Sans"/>
                <a:cs typeface="Gill Sans"/>
              </a:rPr>
              <a:t>E.g. E* contains E1, E2, E3</a:t>
            </a:r>
          </a:p>
          <a:p>
            <a:pPr marL="742950" lvl="1" indent="-285750">
              <a:buFont typeface="Arial"/>
              <a:buChar char="•"/>
            </a:pPr>
            <a:r>
              <a:rPr lang="en-US" dirty="0">
                <a:latin typeface="Gill Sans"/>
                <a:cs typeface="Gill Sans"/>
              </a:rPr>
              <a:t>E*1 contains E1a, E1b, </a:t>
            </a:r>
            <a:r>
              <a:rPr lang="en-US" dirty="0" err="1">
                <a:latin typeface="Gill Sans"/>
                <a:cs typeface="Gill Sans"/>
              </a:rPr>
              <a:t>etc</a:t>
            </a:r>
            <a:endParaRPr lang="en-US" dirty="0">
              <a:latin typeface="Gill Sans"/>
              <a:cs typeface="Gill Sans"/>
            </a:endParaRPr>
          </a:p>
          <a:p>
            <a:pPr marL="742950" lvl="1" indent="-285750">
              <a:buFont typeface="Arial"/>
              <a:buChar char="•"/>
            </a:pPr>
            <a:r>
              <a:rPr lang="en-US" dirty="0">
                <a:latin typeface="Gill Sans"/>
                <a:cs typeface="Gill Sans"/>
              </a:rPr>
              <a:t>It can get crazy. E.g. R1b1a2a1a1b3</a:t>
            </a:r>
          </a:p>
          <a:p>
            <a:endParaRPr lang="en-US" b="1" dirty="0">
              <a:latin typeface="Gill Sans"/>
              <a:cs typeface="Gill Sans"/>
            </a:endParaRPr>
          </a:p>
          <a:p>
            <a:r>
              <a:rPr lang="en-US" b="1" dirty="0">
                <a:latin typeface="Gill Sans"/>
                <a:cs typeface="Gill Sans"/>
              </a:rPr>
              <a:t>Nomenclature #2 (by mutation)</a:t>
            </a:r>
          </a:p>
          <a:p>
            <a:pPr marL="285750" indent="-285750">
              <a:buFont typeface="Arial"/>
              <a:buChar char="•"/>
            </a:pPr>
            <a:r>
              <a:rPr lang="en-US" dirty="0">
                <a:latin typeface="Gill Sans"/>
                <a:cs typeface="Gill Sans"/>
              </a:rPr>
              <a:t>Keep capital letter names</a:t>
            </a:r>
          </a:p>
          <a:p>
            <a:pPr marL="285750" indent="-285750">
              <a:buFont typeface="Arial"/>
              <a:buChar char="•"/>
            </a:pPr>
            <a:r>
              <a:rPr lang="en-US" dirty="0">
                <a:latin typeface="Gill Sans"/>
                <a:cs typeface="Gill Sans"/>
              </a:rPr>
              <a:t>Include a dash and mutation name. If multiple mutations, choose one</a:t>
            </a:r>
          </a:p>
          <a:p>
            <a:r>
              <a:rPr lang="en-US" dirty="0">
                <a:latin typeface="Gill Sans"/>
                <a:cs typeface="Gill Sans"/>
              </a:rPr>
              <a:t>e.g. </a:t>
            </a:r>
            <a:r>
              <a:rPr lang="en-US" dirty="0" err="1">
                <a:latin typeface="Gill Sans"/>
                <a:cs typeface="Gill Sans"/>
              </a:rPr>
              <a:t>Alon’s</a:t>
            </a:r>
            <a:r>
              <a:rPr lang="en-US" dirty="0">
                <a:latin typeface="Gill Sans"/>
                <a:cs typeface="Gill Sans"/>
              </a:rPr>
              <a:t> Y </a:t>
            </a:r>
            <a:r>
              <a:rPr lang="en-US" dirty="0" err="1">
                <a:latin typeface="Gill Sans"/>
                <a:cs typeface="Gill Sans"/>
              </a:rPr>
              <a:t>haplogroup</a:t>
            </a:r>
            <a:r>
              <a:rPr lang="en-US" dirty="0">
                <a:latin typeface="Gill Sans"/>
                <a:cs typeface="Gill Sans"/>
              </a:rPr>
              <a:t>:</a:t>
            </a:r>
          </a:p>
          <a:p>
            <a:r>
              <a:rPr lang="en-US" dirty="0">
                <a:latin typeface="Gill Sans"/>
                <a:cs typeface="Gill Sans"/>
              </a:rPr>
              <a:t>R2a, or R-M124</a:t>
            </a:r>
          </a:p>
        </p:txBody>
      </p:sp>
    </p:spTree>
    <p:extLst>
      <p:ext uri="{BB962C8B-B14F-4D97-AF65-F5344CB8AC3E}">
        <p14:creationId xmlns:p14="http://schemas.microsoft.com/office/powerpoint/2010/main" val="33797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Example – 23andMe</a:t>
            </a:r>
            <a:endParaRPr lang="en-US" sz="2800" b="1" i="0" dirty="0">
              <a:latin typeface="Gill Sans"/>
              <a:cs typeface="Gill Sans"/>
            </a:endParaRPr>
          </a:p>
        </p:txBody>
      </p:sp>
      <p:pic>
        <p:nvPicPr>
          <p:cNvPr id="2" name="Picture 1"/>
          <p:cNvPicPr>
            <a:picLocks noChangeAspect="1"/>
          </p:cNvPicPr>
          <p:nvPr/>
        </p:nvPicPr>
        <p:blipFill>
          <a:blip r:embed="rId2"/>
          <a:stretch>
            <a:fillRect/>
          </a:stretch>
        </p:blipFill>
        <p:spPr>
          <a:xfrm>
            <a:off x="2851822" y="4138706"/>
            <a:ext cx="6292178" cy="2719294"/>
          </a:xfrm>
          <a:prstGeom prst="rect">
            <a:avLst/>
          </a:prstGeom>
        </p:spPr>
      </p:pic>
      <p:pic>
        <p:nvPicPr>
          <p:cNvPr id="3" name="Picture 2"/>
          <p:cNvPicPr>
            <a:picLocks noChangeAspect="1"/>
          </p:cNvPicPr>
          <p:nvPr/>
        </p:nvPicPr>
        <p:blipFill>
          <a:blip r:embed="rId3"/>
          <a:stretch>
            <a:fillRect/>
          </a:stretch>
        </p:blipFill>
        <p:spPr>
          <a:xfrm>
            <a:off x="316006" y="1268506"/>
            <a:ext cx="7137400" cy="2870200"/>
          </a:xfrm>
          <a:prstGeom prst="rect">
            <a:avLst/>
          </a:prstGeom>
        </p:spPr>
      </p:pic>
    </p:spTree>
    <p:extLst>
      <p:ext uri="{BB962C8B-B14F-4D97-AF65-F5344CB8AC3E}">
        <p14:creationId xmlns:p14="http://schemas.microsoft.com/office/powerpoint/2010/main" val="2183836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The entire Y Haplotype tree</a:t>
            </a:r>
          </a:p>
        </p:txBody>
      </p:sp>
      <p:pic>
        <p:nvPicPr>
          <p:cNvPr id="3" name="Picture 2"/>
          <p:cNvPicPr>
            <a:picLocks noChangeAspect="1"/>
          </p:cNvPicPr>
          <p:nvPr/>
        </p:nvPicPr>
        <p:blipFill>
          <a:blip r:embed="rId2"/>
          <a:stretch>
            <a:fillRect/>
          </a:stretch>
        </p:blipFill>
        <p:spPr>
          <a:xfrm>
            <a:off x="1058629" y="1055411"/>
            <a:ext cx="7052846" cy="5658679"/>
          </a:xfrm>
          <a:prstGeom prst="rect">
            <a:avLst/>
          </a:prstGeom>
        </p:spPr>
      </p:pic>
      <p:sp>
        <p:nvSpPr>
          <p:cNvPr id="6" name="TextBox 5"/>
          <p:cNvSpPr txBox="1"/>
          <p:nvPr/>
        </p:nvSpPr>
        <p:spPr>
          <a:xfrm>
            <a:off x="7166037" y="6629161"/>
            <a:ext cx="1977963" cy="246221"/>
          </a:xfrm>
          <a:prstGeom prst="rect">
            <a:avLst/>
          </a:prstGeom>
          <a:noFill/>
        </p:spPr>
        <p:txBody>
          <a:bodyPr wrap="none" rtlCol="0">
            <a:spAutoFit/>
          </a:bodyPr>
          <a:lstStyle/>
          <a:p>
            <a:r>
              <a:rPr lang="en-US" sz="1000" dirty="0" err="1">
                <a:latin typeface="Gill Sans"/>
                <a:cs typeface="Gill Sans"/>
              </a:rPr>
              <a:t>Poznik</a:t>
            </a:r>
            <a:r>
              <a:rPr lang="en-US" sz="1000" dirty="0">
                <a:latin typeface="Gill Sans"/>
                <a:cs typeface="Gill Sans"/>
              </a:rPr>
              <a:t> </a:t>
            </a:r>
            <a:r>
              <a:rPr lang="en-US" sz="1000" i="1" dirty="0">
                <a:latin typeface="Gill Sans"/>
                <a:cs typeface="Gill Sans"/>
              </a:rPr>
              <a:t>et al. </a:t>
            </a:r>
            <a:r>
              <a:rPr lang="en-US" sz="1000" dirty="0">
                <a:latin typeface="Gill Sans"/>
                <a:cs typeface="Gill Sans"/>
              </a:rPr>
              <a:t>Nature Genetics 2016</a:t>
            </a:r>
          </a:p>
        </p:txBody>
      </p:sp>
      <p:sp>
        <p:nvSpPr>
          <p:cNvPr id="7" name="TextBox 6"/>
          <p:cNvSpPr txBox="1"/>
          <p:nvPr/>
        </p:nvSpPr>
        <p:spPr>
          <a:xfrm>
            <a:off x="2036450" y="1095682"/>
            <a:ext cx="3862656" cy="369332"/>
          </a:xfrm>
          <a:prstGeom prst="rect">
            <a:avLst/>
          </a:prstGeom>
          <a:solidFill>
            <a:srgbClr val="FFFFFF"/>
          </a:solidFill>
          <a:ln>
            <a:solidFill>
              <a:srgbClr val="000000"/>
            </a:solidFill>
          </a:ln>
        </p:spPr>
        <p:txBody>
          <a:bodyPr wrap="none" rtlCol="0">
            <a:spAutoFit/>
          </a:bodyPr>
          <a:lstStyle/>
          <a:p>
            <a:r>
              <a:rPr lang="en-US" dirty="0">
                <a:latin typeface="Gill Sans"/>
                <a:cs typeface="Gill Sans"/>
              </a:rPr>
              <a:t>“Y chromosome Adam” (~200-300Kya) </a:t>
            </a:r>
          </a:p>
        </p:txBody>
      </p:sp>
    </p:spTree>
    <p:extLst>
      <p:ext uri="{BB962C8B-B14F-4D97-AF65-F5344CB8AC3E}">
        <p14:creationId xmlns:p14="http://schemas.microsoft.com/office/powerpoint/2010/main" val="2824786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Y-STRs confirm written and oral history</a:t>
            </a:r>
          </a:p>
        </p:txBody>
      </p:sp>
      <p:pic>
        <p:nvPicPr>
          <p:cNvPr id="3" name="Picture 2"/>
          <p:cNvPicPr>
            <a:picLocks noChangeAspect="1"/>
          </p:cNvPicPr>
          <p:nvPr/>
        </p:nvPicPr>
        <p:blipFill>
          <a:blip r:embed="rId2"/>
          <a:stretch>
            <a:fillRect/>
          </a:stretch>
        </p:blipFill>
        <p:spPr>
          <a:xfrm>
            <a:off x="0" y="3134659"/>
            <a:ext cx="9144000" cy="1560757"/>
          </a:xfrm>
          <a:prstGeom prst="rect">
            <a:avLst/>
          </a:prstGeom>
        </p:spPr>
      </p:pic>
      <p:pic>
        <p:nvPicPr>
          <p:cNvPr id="6" name="Picture 5"/>
          <p:cNvPicPr>
            <a:picLocks noChangeAspect="1"/>
          </p:cNvPicPr>
          <p:nvPr/>
        </p:nvPicPr>
        <p:blipFill>
          <a:blip r:embed="rId3"/>
          <a:stretch>
            <a:fillRect/>
          </a:stretch>
        </p:blipFill>
        <p:spPr>
          <a:xfrm>
            <a:off x="194982" y="1355165"/>
            <a:ext cx="7797800" cy="1625600"/>
          </a:xfrm>
          <a:prstGeom prst="rect">
            <a:avLst/>
          </a:prstGeom>
        </p:spPr>
      </p:pic>
      <p:pic>
        <p:nvPicPr>
          <p:cNvPr id="7" name="Picture 6"/>
          <p:cNvPicPr>
            <a:picLocks noChangeAspect="1"/>
          </p:cNvPicPr>
          <p:nvPr/>
        </p:nvPicPr>
        <p:blipFill>
          <a:blip r:embed="rId4"/>
          <a:stretch>
            <a:fillRect/>
          </a:stretch>
        </p:blipFill>
        <p:spPr>
          <a:xfrm>
            <a:off x="358588" y="4904592"/>
            <a:ext cx="8115300" cy="1752600"/>
          </a:xfrm>
          <a:prstGeom prst="rect">
            <a:avLst/>
          </a:prstGeom>
        </p:spPr>
      </p:pic>
    </p:spTree>
    <p:extLst>
      <p:ext uri="{BB962C8B-B14F-4D97-AF65-F5344CB8AC3E}">
        <p14:creationId xmlns:p14="http://schemas.microsoft.com/office/powerpoint/2010/main" val="348387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24837"/>
            <a:ext cx="9144000" cy="923330"/>
          </a:xfrm>
          <a:prstGeom prst="rect">
            <a:avLst/>
          </a:prstGeom>
          <a:noFill/>
        </p:spPr>
        <p:txBody>
          <a:bodyPr wrap="square" rtlCol="0">
            <a:spAutoFit/>
          </a:bodyPr>
          <a:lstStyle/>
          <a:p>
            <a:pPr algn="ctr">
              <a:spcAft>
                <a:spcPts val="300"/>
              </a:spcAft>
            </a:pPr>
            <a:r>
              <a:rPr lang="en-US" sz="5400" dirty="0" err="1">
                <a:latin typeface="Gill Sans"/>
                <a:cs typeface="Gill Sans"/>
              </a:rPr>
              <a:t>mtDNA</a:t>
            </a:r>
            <a:r>
              <a:rPr lang="en-US" sz="5400" dirty="0">
                <a:latin typeface="Gill Sans"/>
                <a:cs typeface="Gill Sans"/>
              </a:rPr>
              <a:t> analysis</a:t>
            </a:r>
          </a:p>
        </p:txBody>
      </p:sp>
    </p:spTree>
    <p:extLst>
      <p:ext uri="{BB962C8B-B14F-4D97-AF65-F5344CB8AC3E}">
        <p14:creationId xmlns:p14="http://schemas.microsoft.com/office/powerpoint/2010/main" val="313046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Maternal Lineage – </a:t>
            </a:r>
            <a:r>
              <a:rPr lang="en-US" sz="2800" b="1" dirty="0" err="1">
                <a:latin typeface="Gill Sans"/>
                <a:cs typeface="Gill Sans"/>
              </a:rPr>
              <a:t>mtDNA</a:t>
            </a:r>
            <a:endParaRPr lang="en-US" sz="2800" b="1" i="0" dirty="0">
              <a:latin typeface="Gill Sans"/>
              <a:cs typeface="Gill Sans"/>
            </a:endParaRPr>
          </a:p>
        </p:txBody>
      </p:sp>
      <p:cxnSp>
        <p:nvCxnSpPr>
          <p:cNvPr id="7" name="Straight Connector 6"/>
          <p:cNvCxnSpPr/>
          <p:nvPr/>
        </p:nvCxnSpPr>
        <p:spPr>
          <a:xfrm>
            <a:off x="1863704" y="1671658"/>
            <a:ext cx="10885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386218" y="1671658"/>
            <a:ext cx="0" cy="4209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68726" y="2400809"/>
            <a:ext cx="212915" cy="457206"/>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094" y="2430357"/>
            <a:ext cx="170535" cy="480787"/>
          </a:xfrm>
          <a:prstGeom prst="rect">
            <a:avLst/>
          </a:prstGeom>
        </p:spPr>
      </p:pic>
      <p:cxnSp>
        <p:nvCxnSpPr>
          <p:cNvPr id="11" name="Straight Connector 10"/>
          <p:cNvCxnSpPr/>
          <p:nvPr/>
        </p:nvCxnSpPr>
        <p:spPr>
          <a:xfrm flipV="1">
            <a:off x="1766236" y="2693431"/>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138059" y="269343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8643" y="3129767"/>
            <a:ext cx="170535" cy="480787"/>
          </a:xfrm>
          <a:prstGeom prst="rect">
            <a:avLst/>
          </a:prstGeom>
        </p:spPr>
      </p:pic>
      <p:pic>
        <p:nvPicPr>
          <p:cNvPr id="14" name="Picture 13"/>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042941" y="3140559"/>
            <a:ext cx="212915" cy="457206"/>
          </a:xfrm>
          <a:prstGeom prst="rect">
            <a:avLst/>
          </a:prstGeom>
        </p:spPr>
      </p:pic>
      <p:cxnSp>
        <p:nvCxnSpPr>
          <p:cNvPr id="15" name="Straight Connector 14"/>
          <p:cNvCxnSpPr/>
          <p:nvPr/>
        </p:nvCxnSpPr>
        <p:spPr>
          <a:xfrm flipV="1">
            <a:off x="2271126" y="3401519"/>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42949" y="3401519"/>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557681" y="3876048"/>
            <a:ext cx="170535" cy="480787"/>
          </a:xfrm>
          <a:prstGeom prst="rect">
            <a:avLst/>
          </a:prstGeom>
        </p:spPr>
      </p:pic>
      <p:pic>
        <p:nvPicPr>
          <p:cNvPr id="18" name="Picture 1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505839" y="3918073"/>
            <a:ext cx="212915" cy="457206"/>
          </a:xfrm>
          <a:prstGeom prst="rect">
            <a:avLst/>
          </a:prstGeom>
        </p:spPr>
      </p:pic>
      <p:cxnSp>
        <p:nvCxnSpPr>
          <p:cNvPr id="19" name="Straight Connector 18"/>
          <p:cNvCxnSpPr/>
          <p:nvPr/>
        </p:nvCxnSpPr>
        <p:spPr>
          <a:xfrm flipV="1">
            <a:off x="2776016" y="4162914"/>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147839" y="4162914"/>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031989" y="1387594"/>
            <a:ext cx="212915" cy="457206"/>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3782" y="1396039"/>
            <a:ext cx="170535" cy="480787"/>
          </a:xfrm>
          <a:prstGeom prst="rect">
            <a:avLst/>
          </a:prstGeom>
        </p:spPr>
      </p:pic>
      <p:pic>
        <p:nvPicPr>
          <p:cNvPr id="23" name="Picture 22"/>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073911" y="4610590"/>
            <a:ext cx="170535" cy="480787"/>
          </a:xfrm>
          <a:prstGeom prst="rect">
            <a:avLst/>
          </a:prstGeom>
        </p:spPr>
      </p:pic>
      <p:sp>
        <p:nvSpPr>
          <p:cNvPr id="24" name="TextBox 23"/>
          <p:cNvSpPr txBox="1"/>
          <p:nvPr/>
        </p:nvSpPr>
        <p:spPr>
          <a:xfrm>
            <a:off x="5068818" y="1526184"/>
            <a:ext cx="3753420" cy="5016758"/>
          </a:xfrm>
          <a:prstGeom prst="rect">
            <a:avLst/>
          </a:prstGeom>
          <a:noFill/>
        </p:spPr>
        <p:txBody>
          <a:bodyPr wrap="square" rtlCol="0">
            <a:spAutoFit/>
          </a:bodyPr>
          <a:lstStyle/>
          <a:p>
            <a:r>
              <a:rPr lang="en-US" sz="2000" dirty="0">
                <a:latin typeface="Gill Sans"/>
                <a:cs typeface="Gill Sans"/>
              </a:rPr>
              <a:t>Females share </a:t>
            </a:r>
            <a:r>
              <a:rPr lang="en-US" sz="2000" dirty="0" err="1">
                <a:latin typeface="Gill Sans"/>
                <a:cs typeface="Gill Sans"/>
              </a:rPr>
              <a:t>mtDNA</a:t>
            </a:r>
            <a:r>
              <a:rPr lang="en-US" sz="2000" dirty="0">
                <a:latin typeface="Gill Sans"/>
                <a:cs typeface="Gill Sans"/>
              </a:rPr>
              <a:t> (minus effects of mutation and </a:t>
            </a:r>
            <a:r>
              <a:rPr lang="en-US" sz="2000" dirty="0" err="1">
                <a:latin typeface="Gill Sans"/>
                <a:cs typeface="Gill Sans"/>
              </a:rPr>
              <a:t>mosaicism</a:t>
            </a:r>
            <a:r>
              <a:rPr lang="en-US" sz="2000" dirty="0">
                <a:latin typeface="Gill Sans"/>
                <a:cs typeface="Gill Sans"/>
              </a:rPr>
              <a:t>) with:</a:t>
            </a:r>
          </a:p>
          <a:p>
            <a:pPr marL="285750" indent="-285750">
              <a:buFont typeface="Arial"/>
              <a:buChar char="•"/>
            </a:pPr>
            <a:r>
              <a:rPr lang="en-US" sz="2000" dirty="0">
                <a:latin typeface="Gill Sans"/>
                <a:cs typeface="Gill Sans"/>
              </a:rPr>
              <a:t>Their children</a:t>
            </a:r>
          </a:p>
          <a:p>
            <a:pPr marL="285750" indent="-285750">
              <a:buFont typeface="Arial"/>
              <a:buChar char="•"/>
            </a:pPr>
            <a:r>
              <a:rPr lang="en-US" sz="2000" dirty="0">
                <a:latin typeface="Gill Sans"/>
                <a:cs typeface="Gill Sans"/>
              </a:rPr>
              <a:t>Their mothers</a:t>
            </a:r>
          </a:p>
          <a:p>
            <a:pPr marL="285750" indent="-285750">
              <a:buFont typeface="Arial"/>
              <a:buChar char="•"/>
            </a:pPr>
            <a:r>
              <a:rPr lang="en-US" sz="2000" dirty="0">
                <a:latin typeface="Gill Sans"/>
                <a:cs typeface="Gill Sans"/>
              </a:rPr>
              <a:t>Their siblings</a:t>
            </a:r>
          </a:p>
          <a:p>
            <a:pPr marL="285750" indent="-285750">
              <a:buFont typeface="Arial"/>
              <a:buChar char="•"/>
            </a:pPr>
            <a:r>
              <a:rPr lang="en-US" sz="2000" dirty="0">
                <a:latin typeface="Gill Sans"/>
                <a:cs typeface="Gill Sans"/>
              </a:rPr>
              <a:t>Nth cousins that can trace a female line back to the same common ancestor</a:t>
            </a:r>
          </a:p>
          <a:p>
            <a:pPr marL="285750" indent="-285750">
              <a:buFont typeface="Arial"/>
              <a:buChar char="•"/>
            </a:pPr>
            <a:endParaRPr lang="en-US" sz="2000" dirty="0">
              <a:latin typeface="Gill Sans"/>
              <a:cs typeface="Gill Sans"/>
            </a:endParaRPr>
          </a:p>
          <a:p>
            <a:r>
              <a:rPr lang="en-US" sz="2000" dirty="0">
                <a:latin typeface="Gill Sans"/>
                <a:cs typeface="Gill Sans"/>
              </a:rPr>
              <a:t>Males share </a:t>
            </a:r>
            <a:r>
              <a:rPr lang="en-US" sz="2000" dirty="0" err="1">
                <a:latin typeface="Gill Sans"/>
                <a:cs typeface="Gill Sans"/>
              </a:rPr>
              <a:t>mtDNA</a:t>
            </a:r>
            <a:r>
              <a:rPr lang="en-US" sz="2000" dirty="0">
                <a:latin typeface="Gill Sans"/>
                <a:cs typeface="Gill Sans"/>
              </a:rPr>
              <a:t> with:</a:t>
            </a:r>
          </a:p>
          <a:p>
            <a:pPr marL="342900" indent="-342900">
              <a:buFont typeface="Arial"/>
              <a:buChar char="•"/>
            </a:pPr>
            <a:r>
              <a:rPr lang="en-US" sz="2000" dirty="0">
                <a:latin typeface="Gill Sans"/>
                <a:cs typeface="Gill Sans"/>
              </a:rPr>
              <a:t>Their siblings</a:t>
            </a:r>
          </a:p>
          <a:p>
            <a:pPr marL="342900" indent="-342900">
              <a:buFont typeface="Arial"/>
              <a:buChar char="•"/>
            </a:pPr>
            <a:r>
              <a:rPr lang="en-US" sz="2000" dirty="0">
                <a:latin typeface="Gill Sans"/>
                <a:cs typeface="Gill Sans"/>
              </a:rPr>
              <a:t>Their mothers</a:t>
            </a:r>
          </a:p>
          <a:p>
            <a:pPr marL="342900" indent="-342900">
              <a:buFont typeface="Arial"/>
              <a:buChar char="•"/>
            </a:pPr>
            <a:r>
              <a:rPr lang="en-US" sz="2000" dirty="0">
                <a:latin typeface="Gill Sans"/>
                <a:cs typeface="Gill Sans"/>
              </a:rPr>
              <a:t>Nth cousins on the same maternal line</a:t>
            </a:r>
          </a:p>
          <a:p>
            <a:endParaRPr lang="en-US" sz="2000" dirty="0">
              <a:latin typeface="Gill Sans"/>
              <a:cs typeface="Gill Sans"/>
            </a:endParaRPr>
          </a:p>
        </p:txBody>
      </p:sp>
      <p:cxnSp>
        <p:nvCxnSpPr>
          <p:cNvPr id="25" name="Straight Connector 24"/>
          <p:cNvCxnSpPr/>
          <p:nvPr/>
        </p:nvCxnSpPr>
        <p:spPr>
          <a:xfrm>
            <a:off x="464925" y="2092640"/>
            <a:ext cx="304091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676725"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09231" y="2400809"/>
            <a:ext cx="170535" cy="480787"/>
          </a:xfrm>
          <a:prstGeom prst="rect">
            <a:avLst/>
          </a:prstGeom>
        </p:spPr>
      </p:pic>
      <p:cxnSp>
        <p:nvCxnSpPr>
          <p:cNvPr id="28" name="Straight Connector 27"/>
          <p:cNvCxnSpPr/>
          <p:nvPr/>
        </p:nvCxnSpPr>
        <p:spPr>
          <a:xfrm>
            <a:off x="3504879" y="2076392"/>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69280" y="2391890"/>
            <a:ext cx="212915" cy="457206"/>
          </a:xfrm>
          <a:prstGeom prst="rect">
            <a:avLst/>
          </a:prstGeom>
        </p:spPr>
      </p:pic>
      <p:cxnSp>
        <p:nvCxnSpPr>
          <p:cNvPr id="30" name="Straight Connector 29"/>
          <p:cNvCxnSpPr/>
          <p:nvPr/>
        </p:nvCxnSpPr>
        <p:spPr>
          <a:xfrm>
            <a:off x="479707" y="2092640"/>
            <a:ext cx="0" cy="25871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364707" y="2389469"/>
            <a:ext cx="212915" cy="457206"/>
          </a:xfrm>
          <a:prstGeom prst="rect">
            <a:avLst/>
          </a:prstGeom>
        </p:spPr>
      </p:pic>
      <p:cxnSp>
        <p:nvCxnSpPr>
          <p:cNvPr id="32" name="Straight Connector 31"/>
          <p:cNvCxnSpPr/>
          <p:nvPr/>
        </p:nvCxnSpPr>
        <p:spPr>
          <a:xfrm flipV="1">
            <a:off x="3634884" y="2634310"/>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008690" y="264926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endCxn id="36" idx="1"/>
          </p:cNvCxnSpPr>
          <p:nvPr/>
        </p:nvCxnSpPr>
        <p:spPr>
          <a:xfrm>
            <a:off x="582195" y="2634310"/>
            <a:ext cx="608270" cy="68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465" y="2400809"/>
            <a:ext cx="170535" cy="480787"/>
          </a:xfrm>
          <a:prstGeom prst="rect">
            <a:avLst/>
          </a:prstGeom>
        </p:spPr>
      </p:pic>
      <p:cxnSp>
        <p:nvCxnSpPr>
          <p:cNvPr id="37" name="Straight Connector 36"/>
          <p:cNvCxnSpPr/>
          <p:nvPr/>
        </p:nvCxnSpPr>
        <p:spPr>
          <a:xfrm>
            <a:off x="895683" y="2620551"/>
            <a:ext cx="0" cy="43633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10415" y="3041773"/>
            <a:ext cx="170535" cy="480787"/>
          </a:xfrm>
          <a:prstGeom prst="rect">
            <a:avLst/>
          </a:prstGeom>
        </p:spPr>
      </p:pic>
      <p:pic>
        <p:nvPicPr>
          <p:cNvPr id="39" name="Picture 38"/>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902232" y="3125067"/>
            <a:ext cx="212915" cy="457206"/>
          </a:xfrm>
          <a:prstGeom prst="rect">
            <a:avLst/>
          </a:prstGeom>
        </p:spPr>
      </p:pic>
    </p:spTree>
    <p:extLst>
      <p:ext uri="{BB962C8B-B14F-4D97-AF65-F5344CB8AC3E}">
        <p14:creationId xmlns:p14="http://schemas.microsoft.com/office/powerpoint/2010/main" val="347693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CAA7FB-4031-2B4E-A558-4DCEBEFA7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12" y="1731962"/>
            <a:ext cx="4200588" cy="33940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592B7F2D-789A-8542-8F21-C770D2DA3C00}"/>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8632DCAF-D1E7-8847-9229-DBD33FABD284}"/>
              </a:ext>
            </a:extLst>
          </p:cNvPr>
          <p:cNvSpPr/>
          <p:nvPr/>
        </p:nvSpPr>
        <p:spPr>
          <a:xfrm>
            <a:off x="0" y="346502"/>
            <a:ext cx="9144000" cy="523220"/>
          </a:xfrm>
          <a:prstGeom prst="rect">
            <a:avLst/>
          </a:prstGeom>
        </p:spPr>
        <p:txBody>
          <a:bodyPr wrap="square">
            <a:spAutoFit/>
          </a:bodyPr>
          <a:lstStyle/>
          <a:p>
            <a:pPr algn="ctr"/>
            <a:r>
              <a:rPr lang="en-US" sz="2800" b="1" dirty="0" err="1">
                <a:latin typeface="Gill Sans"/>
                <a:cs typeface="Gill Sans"/>
              </a:rPr>
              <a:t>mtDNA</a:t>
            </a:r>
            <a:r>
              <a:rPr lang="en-US" sz="2800" b="1" dirty="0">
                <a:latin typeface="Gill Sans"/>
                <a:cs typeface="Gill Sans"/>
              </a:rPr>
              <a:t> genetic genealogy testing</a:t>
            </a:r>
            <a:endParaRPr lang="en-US" sz="2800" b="1" i="0" dirty="0">
              <a:latin typeface="Gill Sans"/>
              <a:cs typeface="Gill Sans"/>
            </a:endParaRPr>
          </a:p>
        </p:txBody>
      </p:sp>
      <p:sp>
        <p:nvSpPr>
          <p:cNvPr id="4" name="Rectangle 3">
            <a:extLst>
              <a:ext uri="{FF2B5EF4-FFF2-40B4-BE49-F238E27FC236}">
                <a16:creationId xmlns:a16="http://schemas.microsoft.com/office/drawing/2014/main" id="{995CEB71-8772-454D-9037-8B608EDAF1F3}"/>
              </a:ext>
            </a:extLst>
          </p:cNvPr>
          <p:cNvSpPr/>
          <p:nvPr/>
        </p:nvSpPr>
        <p:spPr>
          <a:xfrm>
            <a:off x="0" y="6488668"/>
            <a:ext cx="4188967" cy="369332"/>
          </a:xfrm>
          <a:prstGeom prst="rect">
            <a:avLst/>
          </a:prstGeom>
        </p:spPr>
        <p:txBody>
          <a:bodyPr wrap="none">
            <a:spAutoFit/>
          </a:bodyPr>
          <a:lstStyle/>
          <a:p>
            <a:r>
              <a:rPr lang="en-US" dirty="0">
                <a:latin typeface="Gill Sans MT" panose="020B0502020104020203" pitchFamily="34" charset="77"/>
              </a:rPr>
              <a:t>https://</a:t>
            </a:r>
            <a:r>
              <a:rPr lang="en-US" dirty="0" err="1">
                <a:latin typeface="Gill Sans MT" panose="020B0502020104020203" pitchFamily="34" charset="77"/>
              </a:rPr>
              <a:t>isogg.org</a:t>
            </a:r>
            <a:r>
              <a:rPr lang="en-US" dirty="0">
                <a:latin typeface="Gill Sans MT" panose="020B0502020104020203" pitchFamily="34" charset="77"/>
              </a:rPr>
              <a:t>/wiki/</a:t>
            </a:r>
            <a:r>
              <a:rPr lang="en-US" dirty="0" err="1">
                <a:latin typeface="Gill Sans MT" panose="020B0502020104020203" pitchFamily="34" charset="77"/>
              </a:rPr>
              <a:t>Mitochondrial_DNA</a:t>
            </a:r>
            <a:endParaRPr lang="en-US" dirty="0">
              <a:latin typeface="Gill Sans MT" panose="020B0502020104020203" pitchFamily="34" charset="77"/>
            </a:endParaRPr>
          </a:p>
        </p:txBody>
      </p:sp>
      <p:sp>
        <p:nvSpPr>
          <p:cNvPr id="8" name="TextBox 7">
            <a:extLst>
              <a:ext uri="{FF2B5EF4-FFF2-40B4-BE49-F238E27FC236}">
                <a16:creationId xmlns:a16="http://schemas.microsoft.com/office/drawing/2014/main" id="{F85E4175-6402-7F45-8A4B-3C280FE46E8B}"/>
              </a:ext>
            </a:extLst>
          </p:cNvPr>
          <p:cNvSpPr txBox="1"/>
          <p:nvPr/>
        </p:nvSpPr>
        <p:spPr>
          <a:xfrm>
            <a:off x="4811643" y="1627247"/>
            <a:ext cx="375342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Gill Sans"/>
                <a:cs typeface="Gill Sans"/>
              </a:rPr>
              <a:t>Most commonly sequence “Hypervariable regions” (HVR1 and HVR2) in the “d-loop”</a:t>
            </a:r>
          </a:p>
          <a:p>
            <a:pPr marL="342900" indent="-342900">
              <a:buFont typeface="Arial" panose="020B0604020202020204" pitchFamily="34" charset="0"/>
              <a:buChar char="•"/>
            </a:pPr>
            <a:r>
              <a:rPr lang="en-US" sz="2000" dirty="0">
                <a:latin typeface="Gill Sans"/>
                <a:cs typeface="Gill Sans"/>
              </a:rPr>
              <a:t>Family Tree DNA also offers sequencing of the full </a:t>
            </a:r>
            <a:r>
              <a:rPr lang="en-US" sz="2000" dirty="0" err="1">
                <a:latin typeface="Gill Sans"/>
                <a:cs typeface="Gill Sans"/>
              </a:rPr>
              <a:t>mtDNA</a:t>
            </a:r>
            <a:r>
              <a:rPr lang="en-US" sz="2000" dirty="0">
                <a:latin typeface="Gill Sans"/>
                <a:cs typeface="Gill Sans"/>
              </a:rPr>
              <a:t> sequence (16,569 bp)</a:t>
            </a:r>
          </a:p>
          <a:p>
            <a:pPr marL="342900" indent="-342900">
              <a:buFont typeface="Arial" panose="020B0604020202020204" pitchFamily="34" charset="0"/>
              <a:buChar char="•"/>
            </a:pPr>
            <a:r>
              <a:rPr lang="en-US" sz="2000" dirty="0">
                <a:latin typeface="Gill Sans"/>
                <a:cs typeface="Gill Sans"/>
              </a:rPr>
              <a:t>23andme tests a selected number of </a:t>
            </a:r>
            <a:r>
              <a:rPr lang="en-US" sz="2000" dirty="0" err="1">
                <a:latin typeface="Gill Sans"/>
                <a:cs typeface="Gill Sans"/>
              </a:rPr>
              <a:t>mtDNA</a:t>
            </a:r>
            <a:r>
              <a:rPr lang="en-US" sz="2000" dirty="0">
                <a:latin typeface="Gill Sans"/>
                <a:cs typeface="Gill Sans"/>
              </a:rPr>
              <a:t> SNPs</a:t>
            </a:r>
          </a:p>
        </p:txBody>
      </p:sp>
    </p:spTree>
    <p:extLst>
      <p:ext uri="{BB962C8B-B14F-4D97-AF65-F5344CB8AC3E}">
        <p14:creationId xmlns:p14="http://schemas.microsoft.com/office/powerpoint/2010/main" val="2148590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ig. 2">
            <a:extLst>
              <a:ext uri="{FF2B5EF4-FFF2-40B4-BE49-F238E27FC236}">
                <a16:creationId xmlns:a16="http://schemas.microsoft.com/office/drawing/2014/main" id="{E95B740E-14AD-0D4B-9D2D-90C573B4F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278" b="-2153"/>
          <a:stretch/>
        </p:blipFill>
        <p:spPr bwMode="auto">
          <a:xfrm>
            <a:off x="3159126" y="3643314"/>
            <a:ext cx="5786437" cy="32146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Fig. 2">
            <a:extLst>
              <a:ext uri="{FF2B5EF4-FFF2-40B4-BE49-F238E27FC236}">
                <a16:creationId xmlns:a16="http://schemas.microsoft.com/office/drawing/2014/main" id="{3519A487-7879-7944-BE78-962216F416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49263" y="1071563"/>
            <a:ext cx="5786437"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9C5EBF8-B05C-ED45-A742-DBDDE0B87314}"/>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92EB75E3-9557-3747-9FEF-B396E9338D2F}"/>
              </a:ext>
            </a:extLst>
          </p:cNvPr>
          <p:cNvSpPr/>
          <p:nvPr/>
        </p:nvSpPr>
        <p:spPr>
          <a:xfrm>
            <a:off x="0" y="346502"/>
            <a:ext cx="9144000" cy="523220"/>
          </a:xfrm>
          <a:prstGeom prst="rect">
            <a:avLst/>
          </a:prstGeom>
        </p:spPr>
        <p:txBody>
          <a:bodyPr wrap="square">
            <a:spAutoFit/>
          </a:bodyPr>
          <a:lstStyle/>
          <a:p>
            <a:pPr algn="ctr"/>
            <a:r>
              <a:rPr lang="en-US" sz="2800" b="1" dirty="0" err="1">
                <a:latin typeface="Gill Sans"/>
                <a:cs typeface="Gill Sans"/>
              </a:rPr>
              <a:t>mtDNA</a:t>
            </a:r>
            <a:r>
              <a:rPr lang="en-US" sz="2800" b="1" dirty="0">
                <a:latin typeface="Gill Sans"/>
                <a:cs typeface="Gill Sans"/>
              </a:rPr>
              <a:t> haplogroups in 1000 Genomes</a:t>
            </a:r>
            <a:endParaRPr lang="en-US" sz="2800" b="1" i="0" dirty="0">
              <a:latin typeface="Gill Sans"/>
              <a:cs typeface="Gill Sans"/>
            </a:endParaRPr>
          </a:p>
        </p:txBody>
      </p:sp>
      <p:sp>
        <p:nvSpPr>
          <p:cNvPr id="4" name="TextBox 3">
            <a:extLst>
              <a:ext uri="{FF2B5EF4-FFF2-40B4-BE49-F238E27FC236}">
                <a16:creationId xmlns:a16="http://schemas.microsoft.com/office/drawing/2014/main" id="{11CCDB52-EE51-C042-99BC-1075A1D21BA9}"/>
              </a:ext>
            </a:extLst>
          </p:cNvPr>
          <p:cNvSpPr txBox="1"/>
          <p:nvPr/>
        </p:nvSpPr>
        <p:spPr>
          <a:xfrm>
            <a:off x="0" y="6581001"/>
            <a:ext cx="2962734" cy="276999"/>
          </a:xfrm>
          <a:prstGeom prst="rect">
            <a:avLst/>
          </a:prstGeom>
          <a:noFill/>
        </p:spPr>
        <p:txBody>
          <a:bodyPr wrap="none" rtlCol="0">
            <a:spAutoFit/>
          </a:bodyPr>
          <a:lstStyle/>
          <a:p>
            <a:r>
              <a:rPr lang="en-US" sz="1200" dirty="0" err="1">
                <a:latin typeface="Gill Sans MT" panose="020B0502020104020203" pitchFamily="34" charset="77"/>
              </a:rPr>
              <a:t>Rishishwar</a:t>
            </a:r>
            <a:r>
              <a:rPr lang="en-US" sz="1200" dirty="0">
                <a:latin typeface="Gill Sans MT" panose="020B0502020104020203" pitchFamily="34" charset="77"/>
              </a:rPr>
              <a:t> and Jordan, BMC Genomics 2017</a:t>
            </a:r>
          </a:p>
        </p:txBody>
      </p:sp>
    </p:spTree>
    <p:extLst>
      <p:ext uri="{BB962C8B-B14F-4D97-AF65-F5344CB8AC3E}">
        <p14:creationId xmlns:p14="http://schemas.microsoft.com/office/powerpoint/2010/main" val="3878948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dirty="0">
                <a:latin typeface="Gill Sans"/>
                <a:cs typeface="Gill Sans"/>
              </a:rPr>
              <a:t>Example – 23andMe</a:t>
            </a:r>
            <a:endParaRPr lang="en-US" sz="2800" b="1" i="0" dirty="0">
              <a:latin typeface="Gill Sans"/>
              <a:cs typeface="Gill Sans"/>
            </a:endParaRPr>
          </a:p>
        </p:txBody>
      </p:sp>
      <p:pic>
        <p:nvPicPr>
          <p:cNvPr id="2" name="Picture 1"/>
          <p:cNvPicPr>
            <a:picLocks noChangeAspect="1"/>
          </p:cNvPicPr>
          <p:nvPr/>
        </p:nvPicPr>
        <p:blipFill>
          <a:blip r:embed="rId2"/>
          <a:stretch>
            <a:fillRect/>
          </a:stretch>
        </p:blipFill>
        <p:spPr>
          <a:xfrm>
            <a:off x="2460810" y="3957170"/>
            <a:ext cx="6553200" cy="2832100"/>
          </a:xfrm>
          <a:prstGeom prst="rect">
            <a:avLst/>
          </a:prstGeom>
        </p:spPr>
      </p:pic>
      <p:pic>
        <p:nvPicPr>
          <p:cNvPr id="6" name="Picture 5">
            <a:extLst>
              <a:ext uri="{FF2B5EF4-FFF2-40B4-BE49-F238E27FC236}">
                <a16:creationId xmlns:a16="http://schemas.microsoft.com/office/drawing/2014/main" id="{E734DA2E-733E-9A44-BC11-C6C550A11B1D}"/>
              </a:ext>
            </a:extLst>
          </p:cNvPr>
          <p:cNvPicPr>
            <a:picLocks noChangeAspect="1"/>
          </p:cNvPicPr>
          <p:nvPr/>
        </p:nvPicPr>
        <p:blipFill>
          <a:blip r:embed="rId3"/>
          <a:stretch>
            <a:fillRect/>
          </a:stretch>
        </p:blipFill>
        <p:spPr>
          <a:xfrm>
            <a:off x="344487" y="1360524"/>
            <a:ext cx="6333565" cy="3080612"/>
          </a:xfrm>
          <a:prstGeom prst="rect">
            <a:avLst/>
          </a:prstGeom>
        </p:spPr>
      </p:pic>
    </p:spTree>
    <p:extLst>
      <p:ext uri="{BB962C8B-B14F-4D97-AF65-F5344CB8AC3E}">
        <p14:creationId xmlns:p14="http://schemas.microsoft.com/office/powerpoint/2010/main" val="611965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46276"/>
          </a:xfrm>
          <a:prstGeom prst="rect">
            <a:avLst/>
          </a:prstGeom>
        </p:spPr>
        <p:txBody>
          <a:bodyPr wrap="square">
            <a:spAutoFit/>
          </a:bodyPr>
          <a:lstStyle/>
          <a:p>
            <a:pPr algn="ctr"/>
            <a:r>
              <a:rPr lang="en-US" sz="2300" b="1" i="0" dirty="0">
                <a:latin typeface="Gill Sans"/>
                <a:cs typeface="Gill Sans"/>
              </a:rPr>
              <a:t>Q: how to determine most important features in PCA?</a:t>
            </a:r>
          </a:p>
        </p:txBody>
      </p:sp>
      <p:pic>
        <p:nvPicPr>
          <p:cNvPr id="6" name="Picture 5">
            <a:extLst>
              <a:ext uri="{FF2B5EF4-FFF2-40B4-BE49-F238E27FC236}">
                <a16:creationId xmlns:a16="http://schemas.microsoft.com/office/drawing/2014/main" id="{BBE42577-773B-934D-8660-2365C787EE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8149" y="1945406"/>
            <a:ext cx="4371576" cy="3344350"/>
          </a:xfrm>
          <a:prstGeom prst="rect">
            <a:avLst/>
          </a:prstGeom>
          <a:ln>
            <a:solidFill>
              <a:schemeClr val="tx1"/>
            </a:solidFill>
          </a:ln>
        </p:spPr>
      </p:pic>
      <p:sp>
        <p:nvSpPr>
          <p:cNvPr id="7" name="TextBox 6">
            <a:extLst>
              <a:ext uri="{FF2B5EF4-FFF2-40B4-BE49-F238E27FC236}">
                <a16:creationId xmlns:a16="http://schemas.microsoft.com/office/drawing/2014/main" id="{C5EB0D13-D2A1-FA4C-A19C-002EFCB3E3FB}"/>
              </a:ext>
            </a:extLst>
          </p:cNvPr>
          <p:cNvSpPr txBox="1"/>
          <p:nvPr/>
        </p:nvSpPr>
        <p:spPr>
          <a:xfrm>
            <a:off x="99030" y="3020691"/>
            <a:ext cx="1212833" cy="584775"/>
          </a:xfrm>
          <a:prstGeom prst="rect">
            <a:avLst/>
          </a:prstGeom>
          <a:noFill/>
        </p:spPr>
        <p:txBody>
          <a:bodyPr wrap="none" rtlCol="0">
            <a:spAutoFit/>
          </a:bodyPr>
          <a:lstStyle/>
          <a:p>
            <a:r>
              <a:rPr lang="en-US" sz="3200" b="1" dirty="0"/>
              <a:t>X</a:t>
            </a:r>
            <a:r>
              <a:rPr lang="en-US" sz="3200" b="1" baseline="30000" dirty="0"/>
              <a:t>T</a:t>
            </a:r>
            <a:r>
              <a:rPr lang="en-US" sz="3200" b="1" dirty="0"/>
              <a:t>Q = </a:t>
            </a:r>
          </a:p>
        </p:txBody>
      </p:sp>
      <p:sp>
        <p:nvSpPr>
          <p:cNvPr id="8" name="Left Bracket 7">
            <a:extLst>
              <a:ext uri="{FF2B5EF4-FFF2-40B4-BE49-F238E27FC236}">
                <a16:creationId xmlns:a16="http://schemas.microsoft.com/office/drawing/2014/main" id="{378C94A1-8BC4-6845-ADFB-0FEBCA69AC17}"/>
              </a:ext>
            </a:extLst>
          </p:cNvPr>
          <p:cNvSpPr/>
          <p:nvPr/>
        </p:nvSpPr>
        <p:spPr>
          <a:xfrm>
            <a:off x="1319935" y="2611040"/>
            <a:ext cx="95019" cy="1467436"/>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Left Bracket 8">
            <a:extLst>
              <a:ext uri="{FF2B5EF4-FFF2-40B4-BE49-F238E27FC236}">
                <a16:creationId xmlns:a16="http://schemas.microsoft.com/office/drawing/2014/main" id="{9A25A631-60A3-AC4B-8C72-F04CFC616643}"/>
              </a:ext>
            </a:extLst>
          </p:cNvPr>
          <p:cNvSpPr/>
          <p:nvPr/>
        </p:nvSpPr>
        <p:spPr>
          <a:xfrm flipH="1">
            <a:off x="2924282" y="2611040"/>
            <a:ext cx="95019" cy="1467436"/>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A67D9E55-18CE-8D44-B4FE-2B3113E1EDC8}"/>
              </a:ext>
            </a:extLst>
          </p:cNvPr>
          <p:cNvSpPr txBox="1"/>
          <p:nvPr/>
        </p:nvSpPr>
        <p:spPr>
          <a:xfrm>
            <a:off x="3081261" y="3160092"/>
            <a:ext cx="300082" cy="369332"/>
          </a:xfrm>
          <a:prstGeom prst="rect">
            <a:avLst/>
          </a:prstGeom>
          <a:noFill/>
        </p:spPr>
        <p:txBody>
          <a:bodyPr wrap="none" rtlCol="0">
            <a:spAutoFit/>
          </a:bodyPr>
          <a:lstStyle/>
          <a:p>
            <a:r>
              <a:rPr lang="en-US" dirty="0">
                <a:latin typeface="Gill Sans"/>
                <a:cs typeface="Gill Sans"/>
              </a:rPr>
              <a:t>n</a:t>
            </a:r>
          </a:p>
        </p:txBody>
      </p:sp>
      <p:sp>
        <p:nvSpPr>
          <p:cNvPr id="11" name="TextBox 10">
            <a:extLst>
              <a:ext uri="{FF2B5EF4-FFF2-40B4-BE49-F238E27FC236}">
                <a16:creationId xmlns:a16="http://schemas.microsoft.com/office/drawing/2014/main" id="{4F0CD5CD-1528-AD45-881B-7728663B4EB6}"/>
              </a:ext>
            </a:extLst>
          </p:cNvPr>
          <p:cNvSpPr txBox="1"/>
          <p:nvPr/>
        </p:nvSpPr>
        <p:spPr>
          <a:xfrm>
            <a:off x="1942427" y="2210111"/>
            <a:ext cx="362600" cy="369332"/>
          </a:xfrm>
          <a:prstGeom prst="rect">
            <a:avLst/>
          </a:prstGeom>
          <a:noFill/>
        </p:spPr>
        <p:txBody>
          <a:bodyPr wrap="none" rtlCol="0">
            <a:spAutoFit/>
          </a:bodyPr>
          <a:lstStyle/>
          <a:p>
            <a:r>
              <a:rPr lang="en-US" dirty="0">
                <a:latin typeface="Gill Sans"/>
                <a:cs typeface="Gill Sans"/>
              </a:rPr>
              <a:t>m</a:t>
            </a:r>
          </a:p>
        </p:txBody>
      </p:sp>
      <p:sp>
        <p:nvSpPr>
          <p:cNvPr id="12" name="Rectangle 11">
            <a:extLst>
              <a:ext uri="{FF2B5EF4-FFF2-40B4-BE49-F238E27FC236}">
                <a16:creationId xmlns:a16="http://schemas.microsoft.com/office/drawing/2014/main" id="{A7E5E4C3-51D9-E84F-88AE-96CB40DD6B59}"/>
              </a:ext>
            </a:extLst>
          </p:cNvPr>
          <p:cNvSpPr/>
          <p:nvPr/>
        </p:nvSpPr>
        <p:spPr>
          <a:xfrm rot="5400000">
            <a:off x="629533" y="3297913"/>
            <a:ext cx="1899961" cy="16892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7A8E5A-6500-EE46-9E26-98FF64CB42F6}"/>
              </a:ext>
            </a:extLst>
          </p:cNvPr>
          <p:cNvSpPr/>
          <p:nvPr/>
        </p:nvSpPr>
        <p:spPr>
          <a:xfrm rot="5400000">
            <a:off x="864057" y="3297913"/>
            <a:ext cx="1899961" cy="16892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46FA30C-1832-3D42-97AD-B2FB815BA751}"/>
              </a:ext>
            </a:extLst>
          </p:cNvPr>
          <p:cNvSpPr txBox="1"/>
          <p:nvPr/>
        </p:nvSpPr>
        <p:spPr>
          <a:xfrm>
            <a:off x="1233429" y="4332355"/>
            <a:ext cx="580608" cy="369332"/>
          </a:xfrm>
          <a:prstGeom prst="rect">
            <a:avLst/>
          </a:prstGeom>
          <a:noFill/>
        </p:spPr>
        <p:txBody>
          <a:bodyPr wrap="none" rtlCol="0">
            <a:spAutoFit/>
          </a:bodyPr>
          <a:lstStyle/>
          <a:p>
            <a:r>
              <a:rPr lang="en-US" dirty="0">
                <a:latin typeface="Gill Sans MT" panose="020B0502020104020203" pitchFamily="34" charset="77"/>
              </a:rPr>
              <a:t>PC1</a:t>
            </a:r>
          </a:p>
        </p:txBody>
      </p:sp>
      <p:sp>
        <p:nvSpPr>
          <p:cNvPr id="15" name="TextBox 14">
            <a:extLst>
              <a:ext uri="{FF2B5EF4-FFF2-40B4-BE49-F238E27FC236}">
                <a16:creationId xmlns:a16="http://schemas.microsoft.com/office/drawing/2014/main" id="{210FA19C-8A13-A548-AF02-A41D4CD02EDC}"/>
              </a:ext>
            </a:extLst>
          </p:cNvPr>
          <p:cNvSpPr txBox="1"/>
          <p:nvPr/>
        </p:nvSpPr>
        <p:spPr>
          <a:xfrm>
            <a:off x="1677623" y="4332355"/>
            <a:ext cx="580608" cy="369332"/>
          </a:xfrm>
          <a:prstGeom prst="rect">
            <a:avLst/>
          </a:prstGeom>
          <a:noFill/>
        </p:spPr>
        <p:txBody>
          <a:bodyPr wrap="none" rtlCol="0">
            <a:spAutoFit/>
          </a:bodyPr>
          <a:lstStyle/>
          <a:p>
            <a:r>
              <a:rPr lang="en-US" dirty="0">
                <a:latin typeface="Gill Sans MT" panose="020B0502020104020203" pitchFamily="34" charset="77"/>
              </a:rPr>
              <a:t>PC2</a:t>
            </a:r>
          </a:p>
        </p:txBody>
      </p:sp>
      <p:cxnSp>
        <p:nvCxnSpPr>
          <p:cNvPr id="16" name="Curved Connector 15">
            <a:extLst>
              <a:ext uri="{FF2B5EF4-FFF2-40B4-BE49-F238E27FC236}">
                <a16:creationId xmlns:a16="http://schemas.microsoft.com/office/drawing/2014/main" id="{24C5215E-B8C2-5546-86F6-2B444C264703}"/>
              </a:ext>
            </a:extLst>
          </p:cNvPr>
          <p:cNvCxnSpPr>
            <a:stCxn id="14" idx="2"/>
          </p:cNvCxnSpPr>
          <p:nvPr/>
        </p:nvCxnSpPr>
        <p:spPr>
          <a:xfrm rot="16200000" flipH="1">
            <a:off x="3634113" y="2591307"/>
            <a:ext cx="588069" cy="4808828"/>
          </a:xfrm>
          <a:prstGeom prst="curved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17" name="Curved Connector 16">
            <a:extLst>
              <a:ext uri="{FF2B5EF4-FFF2-40B4-BE49-F238E27FC236}">
                <a16:creationId xmlns:a16="http://schemas.microsoft.com/office/drawing/2014/main" id="{B3659569-AE3A-B44D-8E0B-5DB67D47A661}"/>
              </a:ext>
            </a:extLst>
          </p:cNvPr>
          <p:cNvCxnSpPr>
            <a:stCxn id="15" idx="2"/>
          </p:cNvCxnSpPr>
          <p:nvPr/>
        </p:nvCxnSpPr>
        <p:spPr>
          <a:xfrm rot="5400000" flipH="1" flipV="1">
            <a:off x="2361905" y="3135446"/>
            <a:ext cx="1172263" cy="1960220"/>
          </a:xfrm>
          <a:prstGeom prst="curvedConnector4">
            <a:avLst>
              <a:gd name="adj1" fmla="val -19501"/>
              <a:gd name="adj2" fmla="val 57405"/>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53389BCC-CF28-D845-80BB-9DD2A5D8B020}"/>
              </a:ext>
            </a:extLst>
          </p:cNvPr>
          <p:cNvSpPr txBox="1"/>
          <p:nvPr/>
        </p:nvSpPr>
        <p:spPr>
          <a:xfrm>
            <a:off x="5194474" y="2210111"/>
            <a:ext cx="1768433" cy="369332"/>
          </a:xfrm>
          <a:prstGeom prst="rect">
            <a:avLst/>
          </a:prstGeom>
          <a:noFill/>
        </p:spPr>
        <p:txBody>
          <a:bodyPr wrap="none" rtlCol="0">
            <a:spAutoFit/>
          </a:bodyPr>
          <a:lstStyle/>
          <a:p>
            <a:r>
              <a:rPr lang="en-US" dirty="0">
                <a:latin typeface="Gill Sans MT" panose="020B0502020104020203" pitchFamily="34" charset="77"/>
              </a:rPr>
              <a:t>1 dot = 1 sample</a:t>
            </a:r>
          </a:p>
        </p:txBody>
      </p:sp>
      <p:sp>
        <p:nvSpPr>
          <p:cNvPr id="19" name="Rectangle 18">
            <a:extLst>
              <a:ext uri="{FF2B5EF4-FFF2-40B4-BE49-F238E27FC236}">
                <a16:creationId xmlns:a16="http://schemas.microsoft.com/office/drawing/2014/main" id="{E6930517-C473-454D-880D-7D0DE465D918}"/>
              </a:ext>
            </a:extLst>
          </p:cNvPr>
          <p:cNvSpPr/>
          <p:nvPr/>
        </p:nvSpPr>
        <p:spPr>
          <a:xfrm>
            <a:off x="7786255" y="3429000"/>
            <a:ext cx="249381" cy="1764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833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You can upload your genome to these sites for free</a:t>
            </a:r>
          </a:p>
        </p:txBody>
      </p:sp>
      <p:sp>
        <p:nvSpPr>
          <p:cNvPr id="3" name="TextBox 2"/>
          <p:cNvSpPr txBox="1"/>
          <p:nvPr/>
        </p:nvSpPr>
        <p:spPr>
          <a:xfrm>
            <a:off x="549155" y="1132750"/>
            <a:ext cx="8042830" cy="3785652"/>
          </a:xfrm>
          <a:prstGeom prst="rect">
            <a:avLst/>
          </a:prstGeom>
          <a:noFill/>
        </p:spPr>
        <p:txBody>
          <a:bodyPr wrap="square" rtlCol="0">
            <a:spAutoFit/>
          </a:bodyPr>
          <a:lstStyle/>
          <a:p>
            <a:r>
              <a:rPr lang="en-US" sz="2000" b="1" dirty="0" err="1">
                <a:latin typeface="Gill Sans"/>
                <a:cs typeface="Gill Sans"/>
              </a:rPr>
              <a:t>Gedmatch.com</a:t>
            </a:r>
            <a:endParaRPr lang="en-US" sz="2000" b="1" dirty="0">
              <a:latin typeface="Gill Sans"/>
              <a:cs typeface="Gill Sans"/>
            </a:endParaRPr>
          </a:p>
          <a:p>
            <a:pPr marL="342900" indent="-342900">
              <a:buFont typeface="Arial"/>
              <a:buChar char="•"/>
            </a:pPr>
            <a:r>
              <a:rPr lang="en-US" sz="2000" dirty="0">
                <a:latin typeface="Gill Sans"/>
                <a:cs typeface="Gill Sans"/>
              </a:rPr>
              <a:t>DNA and genealogical tools for researchers and genealogists</a:t>
            </a:r>
            <a:endParaRPr lang="en-US" sz="2000" b="1" dirty="0">
              <a:latin typeface="Gill Sans"/>
              <a:cs typeface="Gill Sans"/>
            </a:endParaRPr>
          </a:p>
          <a:p>
            <a:r>
              <a:rPr lang="en-US" sz="2000" b="1" dirty="0" err="1">
                <a:latin typeface="Gill Sans"/>
                <a:cs typeface="Gill Sans"/>
              </a:rPr>
              <a:t>DNA.land</a:t>
            </a:r>
            <a:endParaRPr lang="en-US" sz="2000" b="1" dirty="0">
              <a:latin typeface="Gill Sans"/>
              <a:cs typeface="Gill Sans"/>
            </a:endParaRPr>
          </a:p>
          <a:p>
            <a:pPr marL="342900" indent="-342900">
              <a:buFont typeface="Arial"/>
              <a:buChar char="•"/>
            </a:pPr>
            <a:r>
              <a:rPr lang="en-US" sz="2000" dirty="0">
                <a:latin typeface="Gill Sans"/>
                <a:cs typeface="Gill Sans"/>
              </a:rPr>
              <a:t>Free site where you can upload genotypes from e.g. 23andMe or FTDNA and get additional analyses and tutorials</a:t>
            </a:r>
          </a:p>
          <a:p>
            <a:pPr marL="342900" indent="-342900">
              <a:buFont typeface="Arial"/>
              <a:buChar char="•"/>
            </a:pPr>
            <a:r>
              <a:rPr lang="en-US" sz="2000" dirty="0">
                <a:latin typeface="Gill Sans"/>
                <a:cs typeface="Gill Sans"/>
              </a:rPr>
              <a:t>Donate your genome to scientific research</a:t>
            </a:r>
          </a:p>
          <a:p>
            <a:r>
              <a:rPr lang="en-US" sz="2000" b="1" dirty="0" err="1">
                <a:latin typeface="Gill Sans"/>
                <a:cs typeface="Gill Sans"/>
              </a:rPr>
              <a:t>GENI.com</a:t>
            </a:r>
            <a:endParaRPr lang="en-US" sz="2000" b="1" dirty="0">
              <a:latin typeface="Gill Sans"/>
              <a:cs typeface="Gill Sans"/>
            </a:endParaRPr>
          </a:p>
          <a:p>
            <a:pPr marL="342900" indent="-342900">
              <a:buFont typeface="Arial"/>
              <a:buChar char="•"/>
            </a:pPr>
            <a:r>
              <a:rPr lang="en-US" sz="2000" dirty="0">
                <a:latin typeface="Gill Sans"/>
                <a:cs typeface="Gill Sans"/>
              </a:rPr>
              <a:t>Build your pedigree and connect with others</a:t>
            </a:r>
          </a:p>
          <a:p>
            <a:pPr marL="342900" indent="-342900">
              <a:buFont typeface="Arial"/>
              <a:buChar char="•"/>
            </a:pPr>
            <a:r>
              <a:rPr lang="en-US" sz="2000" dirty="0">
                <a:latin typeface="Gill Sans"/>
                <a:cs typeface="Gill Sans"/>
              </a:rPr>
              <a:t>Available in analyzable format from </a:t>
            </a:r>
            <a:r>
              <a:rPr lang="en-US" sz="2000" dirty="0">
                <a:latin typeface="Gill Sans"/>
                <a:cs typeface="Gill Sans"/>
                <a:hlinkClick r:id="rId3"/>
              </a:rPr>
              <a:t>familinx.org</a:t>
            </a:r>
            <a:r>
              <a:rPr lang="en-US" sz="2000" dirty="0">
                <a:latin typeface="Gill Sans"/>
                <a:cs typeface="Gill Sans"/>
              </a:rPr>
              <a:t>. Largest connected pedigree = 13 million people!</a:t>
            </a:r>
          </a:p>
          <a:p>
            <a:r>
              <a:rPr lang="en-US" sz="2000" b="1" dirty="0">
                <a:latin typeface="Gill Sans"/>
                <a:cs typeface="Gill Sans"/>
              </a:rPr>
              <a:t>And many more…</a:t>
            </a:r>
          </a:p>
          <a:p>
            <a:endParaRPr lang="en-US" sz="2000" b="1" dirty="0">
              <a:latin typeface="Gill Sans"/>
              <a:cs typeface="Gill Sans"/>
            </a:endParaRPr>
          </a:p>
        </p:txBody>
      </p:sp>
    </p:spTree>
    <p:extLst>
      <p:ext uri="{BB962C8B-B14F-4D97-AF65-F5344CB8AC3E}">
        <p14:creationId xmlns:p14="http://schemas.microsoft.com/office/powerpoint/2010/main" val="23332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01364"/>
            <a:ext cx="9144000" cy="923330"/>
          </a:xfrm>
          <a:prstGeom prst="rect">
            <a:avLst/>
          </a:prstGeom>
          <a:noFill/>
        </p:spPr>
        <p:txBody>
          <a:bodyPr wrap="square" rtlCol="0">
            <a:spAutoFit/>
          </a:bodyPr>
          <a:lstStyle/>
          <a:p>
            <a:pPr algn="ctr">
              <a:spcAft>
                <a:spcPts val="300"/>
              </a:spcAft>
            </a:pPr>
            <a:r>
              <a:rPr lang="en-US" sz="5400" dirty="0">
                <a:latin typeface="Gill Sans"/>
                <a:cs typeface="Gill Sans"/>
              </a:rPr>
              <a:t>Ethics Part I - Privacy</a:t>
            </a:r>
          </a:p>
        </p:txBody>
      </p:sp>
      <p:sp>
        <p:nvSpPr>
          <p:cNvPr id="2" name="TextBox 1">
            <a:extLst>
              <a:ext uri="{FF2B5EF4-FFF2-40B4-BE49-F238E27FC236}">
                <a16:creationId xmlns:a16="http://schemas.microsoft.com/office/drawing/2014/main" id="{FC07FD19-4D0B-E640-94B1-2AD1D57ABD34}"/>
              </a:ext>
            </a:extLst>
          </p:cNvPr>
          <p:cNvSpPr txBox="1"/>
          <p:nvPr/>
        </p:nvSpPr>
        <p:spPr>
          <a:xfrm>
            <a:off x="291912" y="2724023"/>
            <a:ext cx="8560176" cy="830997"/>
          </a:xfrm>
          <a:prstGeom prst="rect">
            <a:avLst/>
          </a:prstGeom>
          <a:noFill/>
        </p:spPr>
        <p:txBody>
          <a:bodyPr wrap="square" rtlCol="0">
            <a:spAutoFit/>
          </a:bodyPr>
          <a:lstStyle/>
          <a:p>
            <a:pPr algn="ctr"/>
            <a:r>
              <a:rPr lang="en-US" sz="2400" dirty="0">
                <a:latin typeface="Gill Sans MT" panose="020B0502020104020203" pitchFamily="34" charset="77"/>
              </a:rPr>
              <a:t>(what could possibly go wrong when we have genetic databases of millions of people?)</a:t>
            </a:r>
          </a:p>
        </p:txBody>
      </p:sp>
      <p:sp>
        <p:nvSpPr>
          <p:cNvPr id="5" name="TextBox 4">
            <a:extLst>
              <a:ext uri="{FF2B5EF4-FFF2-40B4-BE49-F238E27FC236}">
                <a16:creationId xmlns:a16="http://schemas.microsoft.com/office/drawing/2014/main" id="{1A531DE6-64D9-5043-B1AB-7815A1006442}"/>
              </a:ext>
            </a:extLst>
          </p:cNvPr>
          <p:cNvSpPr txBox="1"/>
          <p:nvPr/>
        </p:nvSpPr>
        <p:spPr>
          <a:xfrm>
            <a:off x="291912" y="4399547"/>
            <a:ext cx="8560176" cy="830997"/>
          </a:xfrm>
          <a:prstGeom prst="rect">
            <a:avLst/>
          </a:prstGeom>
          <a:noFill/>
        </p:spPr>
        <p:txBody>
          <a:bodyPr wrap="square" rtlCol="0">
            <a:spAutoFit/>
          </a:bodyPr>
          <a:lstStyle/>
          <a:p>
            <a:r>
              <a:rPr lang="en-US" sz="2400" dirty="0">
                <a:latin typeface="Gill Sans MT" panose="020B0502020104020203" pitchFamily="34" charset="77"/>
              </a:rPr>
              <a:t>Today: Focus on implications of relative </a:t>
            </a:r>
            <a:r>
              <a:rPr lang="en-US" sz="2400" dirty="0" err="1">
                <a:latin typeface="Gill Sans MT" panose="020B0502020104020203" pitchFamily="34" charset="77"/>
              </a:rPr>
              <a:t>finding+ancestry</a:t>
            </a:r>
            <a:endParaRPr lang="en-US" sz="2400" dirty="0">
              <a:latin typeface="Gill Sans MT" panose="020B0502020104020203" pitchFamily="34" charset="77"/>
            </a:endParaRPr>
          </a:p>
          <a:p>
            <a:r>
              <a:rPr lang="en-US" sz="2400" dirty="0">
                <a:latin typeface="Gill Sans MT" panose="020B0502020104020203" pitchFamily="34" charset="77"/>
              </a:rPr>
              <a:t>Part II (Week 8): ethical considerations related to health info</a:t>
            </a:r>
          </a:p>
        </p:txBody>
      </p:sp>
    </p:spTree>
    <p:extLst>
      <p:ext uri="{BB962C8B-B14F-4D97-AF65-F5344CB8AC3E}">
        <p14:creationId xmlns:p14="http://schemas.microsoft.com/office/powerpoint/2010/main" val="9338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Privacy implications of ancestry analysis</a:t>
            </a:r>
          </a:p>
        </p:txBody>
      </p:sp>
      <p:sp>
        <p:nvSpPr>
          <p:cNvPr id="3" name="TextBox 2">
            <a:extLst>
              <a:ext uri="{FF2B5EF4-FFF2-40B4-BE49-F238E27FC236}">
                <a16:creationId xmlns:a16="http://schemas.microsoft.com/office/drawing/2014/main" id="{DFF13256-E3EB-6D48-BAAD-65714809D78F}"/>
              </a:ext>
            </a:extLst>
          </p:cNvPr>
          <p:cNvSpPr txBox="1"/>
          <p:nvPr/>
        </p:nvSpPr>
        <p:spPr>
          <a:xfrm>
            <a:off x="654869" y="2273968"/>
            <a:ext cx="6621172"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Gill Sans MT" panose="020B0502020104020203" pitchFamily="34" charset="77"/>
              </a:rPr>
              <a:t>Relative finding surprises</a:t>
            </a:r>
          </a:p>
          <a:p>
            <a:pPr marL="285750" indent="-285750">
              <a:buFont typeface="Arial" panose="020B0604020202020204" pitchFamily="34" charset="0"/>
              <a:buChar char="•"/>
            </a:pPr>
            <a:r>
              <a:rPr lang="en-US" sz="2800" dirty="0">
                <a:latin typeface="Gill Sans MT" panose="020B0502020104020203" pitchFamily="34" charset="77"/>
              </a:rPr>
              <a:t>Privacy concerns in research and forensics</a:t>
            </a:r>
          </a:p>
        </p:txBody>
      </p:sp>
      <p:sp>
        <p:nvSpPr>
          <p:cNvPr id="8" name="TextBox 7">
            <a:extLst>
              <a:ext uri="{FF2B5EF4-FFF2-40B4-BE49-F238E27FC236}">
                <a16:creationId xmlns:a16="http://schemas.microsoft.com/office/drawing/2014/main" id="{74B8EC21-A0C2-444B-B29A-971842305EA3}"/>
              </a:ext>
            </a:extLst>
          </p:cNvPr>
          <p:cNvSpPr txBox="1"/>
          <p:nvPr/>
        </p:nvSpPr>
        <p:spPr>
          <a:xfrm>
            <a:off x="181627" y="1555614"/>
            <a:ext cx="5614742" cy="523220"/>
          </a:xfrm>
          <a:prstGeom prst="rect">
            <a:avLst/>
          </a:prstGeom>
          <a:noFill/>
        </p:spPr>
        <p:txBody>
          <a:bodyPr wrap="none" rtlCol="0">
            <a:spAutoFit/>
          </a:bodyPr>
          <a:lstStyle/>
          <a:p>
            <a:r>
              <a:rPr lang="en-US" sz="2800" u="sng" dirty="0">
                <a:latin typeface="Gill Sans MT" panose="020B0502020104020203" pitchFamily="34" charset="77"/>
              </a:rPr>
              <a:t>We’ll go over anecdotes arising from:</a:t>
            </a:r>
          </a:p>
        </p:txBody>
      </p:sp>
    </p:spTree>
    <p:extLst>
      <p:ext uri="{BB962C8B-B14F-4D97-AF65-F5344CB8AC3E}">
        <p14:creationId xmlns:p14="http://schemas.microsoft.com/office/powerpoint/2010/main" val="2320567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00110"/>
          </a:xfrm>
          <a:prstGeom prst="rect">
            <a:avLst/>
          </a:prstGeom>
        </p:spPr>
        <p:txBody>
          <a:bodyPr wrap="square">
            <a:spAutoFit/>
          </a:bodyPr>
          <a:lstStyle/>
          <a:p>
            <a:pPr algn="ctr"/>
            <a:r>
              <a:rPr lang="en-US" sz="2000" b="1" i="0" dirty="0">
                <a:latin typeface="Gill Sans"/>
                <a:cs typeface="Gill Sans"/>
              </a:rPr>
              <a:t>Relative finding is fun and allows us to learn about our family tree</a:t>
            </a:r>
          </a:p>
        </p:txBody>
      </p:sp>
      <p:pic>
        <p:nvPicPr>
          <p:cNvPr id="6" name="Picture 5"/>
          <p:cNvPicPr>
            <a:picLocks noChangeAspect="1"/>
          </p:cNvPicPr>
          <p:nvPr/>
        </p:nvPicPr>
        <p:blipFill>
          <a:blip r:embed="rId3"/>
          <a:stretch>
            <a:fillRect/>
          </a:stretch>
        </p:blipFill>
        <p:spPr>
          <a:xfrm>
            <a:off x="148456" y="1389118"/>
            <a:ext cx="8995544" cy="4139697"/>
          </a:xfrm>
          <a:prstGeom prst="rect">
            <a:avLst/>
          </a:prstGeom>
        </p:spPr>
      </p:pic>
      <p:pic>
        <p:nvPicPr>
          <p:cNvPr id="2" name="Picture 1">
            <a:extLst>
              <a:ext uri="{FF2B5EF4-FFF2-40B4-BE49-F238E27FC236}">
                <a16:creationId xmlns:a16="http://schemas.microsoft.com/office/drawing/2014/main" id="{89DD2268-6ABD-D541-A3AA-D217B9D7C095}"/>
              </a:ext>
            </a:extLst>
          </p:cNvPr>
          <p:cNvPicPr>
            <a:picLocks noChangeAspect="1"/>
          </p:cNvPicPr>
          <p:nvPr/>
        </p:nvPicPr>
        <p:blipFill>
          <a:blip r:embed="rId4"/>
          <a:stretch>
            <a:fillRect/>
          </a:stretch>
        </p:blipFill>
        <p:spPr>
          <a:xfrm>
            <a:off x="3713748" y="2846806"/>
            <a:ext cx="5181600" cy="3835400"/>
          </a:xfrm>
          <a:prstGeom prst="rect">
            <a:avLst/>
          </a:prstGeom>
        </p:spPr>
      </p:pic>
      <p:pic>
        <p:nvPicPr>
          <p:cNvPr id="3" name="Picture 2">
            <a:extLst>
              <a:ext uri="{FF2B5EF4-FFF2-40B4-BE49-F238E27FC236}">
                <a16:creationId xmlns:a16="http://schemas.microsoft.com/office/drawing/2014/main" id="{5019C46D-E39B-2B42-B472-78E84280F722}"/>
              </a:ext>
            </a:extLst>
          </p:cNvPr>
          <p:cNvPicPr>
            <a:picLocks noChangeAspect="1"/>
          </p:cNvPicPr>
          <p:nvPr/>
        </p:nvPicPr>
        <p:blipFill>
          <a:blip r:embed="rId5"/>
          <a:stretch>
            <a:fillRect/>
          </a:stretch>
        </p:blipFill>
        <p:spPr>
          <a:xfrm>
            <a:off x="297448" y="1003300"/>
            <a:ext cx="3416300" cy="3225800"/>
          </a:xfrm>
          <a:prstGeom prst="rect">
            <a:avLst/>
          </a:prstGeom>
        </p:spPr>
      </p:pic>
      <p:sp>
        <p:nvSpPr>
          <p:cNvPr id="7" name="TextBox 6">
            <a:extLst>
              <a:ext uri="{FF2B5EF4-FFF2-40B4-BE49-F238E27FC236}">
                <a16:creationId xmlns:a16="http://schemas.microsoft.com/office/drawing/2014/main" id="{2113A592-E77D-8245-8882-2B6800824237}"/>
              </a:ext>
            </a:extLst>
          </p:cNvPr>
          <p:cNvSpPr txBox="1"/>
          <p:nvPr/>
        </p:nvSpPr>
        <p:spPr>
          <a:xfrm>
            <a:off x="207879" y="5434248"/>
            <a:ext cx="4683967" cy="1200329"/>
          </a:xfrm>
          <a:prstGeom prst="rect">
            <a:avLst/>
          </a:prstGeom>
          <a:solidFill>
            <a:schemeClr val="bg1"/>
          </a:solidFill>
          <a:ln>
            <a:solidFill>
              <a:schemeClr val="tx1"/>
            </a:solidFill>
          </a:ln>
        </p:spPr>
        <p:txBody>
          <a:bodyPr wrap="square" rtlCol="0">
            <a:spAutoFit/>
          </a:bodyPr>
          <a:lstStyle/>
          <a:p>
            <a:r>
              <a:rPr lang="en-US" sz="2400" dirty="0">
                <a:latin typeface="Gill Sans MT" panose="020B0502020104020203" pitchFamily="34" charset="77"/>
              </a:rPr>
              <a:t>But… you might find relatives you don’t expect, and might not have wanted to know about</a:t>
            </a:r>
          </a:p>
        </p:txBody>
      </p:sp>
    </p:spTree>
    <p:extLst>
      <p:ext uri="{BB962C8B-B14F-4D97-AF65-F5344CB8AC3E}">
        <p14:creationId xmlns:p14="http://schemas.microsoft.com/office/powerpoint/2010/main" val="113804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#1</a:t>
            </a:r>
          </a:p>
        </p:txBody>
      </p:sp>
      <p:sp>
        <p:nvSpPr>
          <p:cNvPr id="2" name="TextBox 1">
            <a:extLst>
              <a:ext uri="{FF2B5EF4-FFF2-40B4-BE49-F238E27FC236}">
                <a16:creationId xmlns:a16="http://schemas.microsoft.com/office/drawing/2014/main" id="{075BDD4E-273E-004B-9003-000D7AF6138B}"/>
              </a:ext>
            </a:extLst>
          </p:cNvPr>
          <p:cNvSpPr txBox="1"/>
          <p:nvPr/>
        </p:nvSpPr>
        <p:spPr>
          <a:xfrm>
            <a:off x="300789" y="1359568"/>
            <a:ext cx="8217569" cy="1015663"/>
          </a:xfrm>
          <a:prstGeom prst="rect">
            <a:avLst/>
          </a:prstGeom>
          <a:noFill/>
        </p:spPr>
        <p:txBody>
          <a:bodyPr wrap="square" rtlCol="0">
            <a:spAutoFit/>
          </a:bodyPr>
          <a:lstStyle/>
          <a:p>
            <a:r>
              <a:rPr lang="en-US" sz="2000" dirty="0">
                <a:latin typeface="Gill Sans MT" panose="020B0502020104020203" pitchFamily="34" charset="77"/>
              </a:rPr>
              <a:t>You log in to the relative finder and extremely surprised to see at the top of your list someone listed as “father”. But you know for a fact that your father has not submitted a sample to 23andme! </a:t>
            </a:r>
          </a:p>
        </p:txBody>
      </p:sp>
      <p:sp>
        <p:nvSpPr>
          <p:cNvPr id="5" name="Rectangle 4">
            <a:extLst>
              <a:ext uri="{FF2B5EF4-FFF2-40B4-BE49-F238E27FC236}">
                <a16:creationId xmlns:a16="http://schemas.microsoft.com/office/drawing/2014/main" id="{E8FA37B9-2C7C-AB48-B095-CB3ECCFC8C36}"/>
              </a:ext>
            </a:extLst>
          </p:cNvPr>
          <p:cNvSpPr/>
          <p:nvPr/>
        </p:nvSpPr>
        <p:spPr>
          <a:xfrm>
            <a:off x="300788" y="3063588"/>
            <a:ext cx="8217569" cy="646331"/>
          </a:xfrm>
          <a:prstGeom prst="rect">
            <a:avLst/>
          </a:prstGeom>
        </p:spPr>
        <p:txBody>
          <a:bodyPr wrap="square">
            <a:spAutoFit/>
          </a:bodyPr>
          <a:lstStyle/>
          <a:p>
            <a:r>
              <a:rPr lang="en-US" dirty="0">
                <a:latin typeface="Gill Sans MT" panose="020B0502020104020203" pitchFamily="34" charset="77"/>
              </a:rPr>
              <a:t>You think this might be a mistake.  After all, relative finding can be error prone and maybe there was a bug in their site.</a:t>
            </a:r>
          </a:p>
        </p:txBody>
      </p:sp>
    </p:spTree>
    <p:extLst>
      <p:ext uri="{BB962C8B-B14F-4D97-AF65-F5344CB8AC3E}">
        <p14:creationId xmlns:p14="http://schemas.microsoft.com/office/powerpoint/2010/main" val="6201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55BF763-ABF4-A846-AC65-47F335D13E81}"/>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F6CECBA0-3302-9A45-9F41-744CC0DAE555}"/>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#1 (continued)</a:t>
            </a:r>
          </a:p>
        </p:txBody>
      </p:sp>
      <p:pic>
        <p:nvPicPr>
          <p:cNvPr id="6" name="Picture 5">
            <a:extLst>
              <a:ext uri="{FF2B5EF4-FFF2-40B4-BE49-F238E27FC236}">
                <a16:creationId xmlns:a16="http://schemas.microsoft.com/office/drawing/2014/main" id="{CC2C00FA-8D83-4441-B8A1-05B6DC3E58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5947" y="3128179"/>
            <a:ext cx="2800016" cy="3528900"/>
          </a:xfrm>
          <a:prstGeom prst="rect">
            <a:avLst/>
          </a:prstGeom>
        </p:spPr>
      </p:pic>
      <p:sp>
        <p:nvSpPr>
          <p:cNvPr id="7" name="TextBox 6">
            <a:extLst>
              <a:ext uri="{FF2B5EF4-FFF2-40B4-BE49-F238E27FC236}">
                <a16:creationId xmlns:a16="http://schemas.microsoft.com/office/drawing/2014/main" id="{37B49C65-80CD-1A49-9D39-A59E31F8D63A}"/>
              </a:ext>
            </a:extLst>
          </p:cNvPr>
          <p:cNvSpPr txBox="1"/>
          <p:nvPr/>
        </p:nvSpPr>
        <p:spPr>
          <a:xfrm>
            <a:off x="189163" y="1404020"/>
            <a:ext cx="8458200" cy="1323439"/>
          </a:xfrm>
          <a:prstGeom prst="rect">
            <a:avLst/>
          </a:prstGeom>
          <a:noFill/>
        </p:spPr>
        <p:txBody>
          <a:bodyPr wrap="square" rtlCol="0">
            <a:spAutoFit/>
          </a:bodyPr>
          <a:lstStyle/>
          <a:p>
            <a:r>
              <a:rPr lang="en-US" sz="2000" dirty="0">
                <a:latin typeface="Gill Sans MT" panose="020B0502020104020203" pitchFamily="34" charset="77"/>
              </a:rPr>
              <a:t>You investigate further and use 23andme’s genome comparison tool.</a:t>
            </a:r>
          </a:p>
          <a:p>
            <a:r>
              <a:rPr lang="en-US" sz="2000" dirty="0">
                <a:latin typeface="Gill Sans MT" panose="020B0502020104020203" pitchFamily="34" charset="77"/>
              </a:rPr>
              <a:t>You find that all 22 of your autosomal chromosomes are shared 50%.</a:t>
            </a:r>
          </a:p>
          <a:p>
            <a:r>
              <a:rPr lang="en-US" sz="2000" dirty="0">
                <a:latin typeface="Gill Sans MT" panose="020B0502020104020203" pitchFamily="34" charset="77"/>
              </a:rPr>
              <a:t>You also find that you share identical Y haplogroups.</a:t>
            </a:r>
          </a:p>
          <a:p>
            <a:r>
              <a:rPr lang="en-US" sz="2000" dirty="0">
                <a:latin typeface="Gill Sans MT" panose="020B0502020104020203" pitchFamily="34" charset="77"/>
              </a:rPr>
              <a:t>Assuming this it not a bug or sample swap issue, what do you conclude?</a:t>
            </a:r>
          </a:p>
        </p:txBody>
      </p:sp>
      <p:sp>
        <p:nvSpPr>
          <p:cNvPr id="8" name="TextBox 7">
            <a:extLst>
              <a:ext uri="{FF2B5EF4-FFF2-40B4-BE49-F238E27FC236}">
                <a16:creationId xmlns:a16="http://schemas.microsoft.com/office/drawing/2014/main" id="{BE438FB8-B953-9D4A-9399-A4567ADE224A}"/>
              </a:ext>
            </a:extLst>
          </p:cNvPr>
          <p:cNvSpPr txBox="1"/>
          <p:nvPr/>
        </p:nvSpPr>
        <p:spPr>
          <a:xfrm>
            <a:off x="348225" y="3040565"/>
            <a:ext cx="5727722" cy="923330"/>
          </a:xfrm>
          <a:prstGeom prst="rect">
            <a:avLst/>
          </a:prstGeom>
          <a:noFill/>
        </p:spPr>
        <p:txBody>
          <a:bodyPr wrap="none" rtlCol="0">
            <a:spAutoFit/>
          </a:bodyPr>
          <a:lstStyle/>
          <a:p>
            <a:r>
              <a:rPr lang="en-US" i="1" dirty="0">
                <a:solidFill>
                  <a:srgbClr val="FF0000"/>
                </a:solidFill>
                <a:latin typeface="Gill Sans MT" panose="020B0502020104020203" pitchFamily="34" charset="77"/>
              </a:rPr>
              <a:t>Relative finding can be highly uncertain for nth cousins</a:t>
            </a:r>
          </a:p>
          <a:p>
            <a:r>
              <a:rPr lang="en-US" i="1" dirty="0">
                <a:solidFill>
                  <a:srgbClr val="FF0000"/>
                </a:solidFill>
                <a:latin typeface="Gill Sans MT" panose="020B0502020104020203" pitchFamily="34" charset="77"/>
              </a:rPr>
              <a:t>But father-child relationship is hard to get wrong</a:t>
            </a:r>
          </a:p>
          <a:p>
            <a:r>
              <a:rPr lang="en-US" i="1" dirty="0">
                <a:solidFill>
                  <a:srgbClr val="FF0000"/>
                </a:solidFill>
                <a:latin typeface="Gill Sans MT" panose="020B0502020104020203" pitchFamily="34" charset="77"/>
              </a:rPr>
              <a:t>This person must be your biological father (or his identical twin).</a:t>
            </a:r>
          </a:p>
        </p:txBody>
      </p:sp>
      <p:pic>
        <p:nvPicPr>
          <p:cNvPr id="9" name="Picture 8">
            <a:extLst>
              <a:ext uri="{FF2B5EF4-FFF2-40B4-BE49-F238E27FC236}">
                <a16:creationId xmlns:a16="http://schemas.microsoft.com/office/drawing/2014/main" id="{5018F42C-44CB-174E-9B3F-4F797F4AD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63" y="4564669"/>
            <a:ext cx="4165859" cy="1190245"/>
          </a:xfrm>
          <a:prstGeom prst="rect">
            <a:avLst/>
          </a:prstGeom>
        </p:spPr>
      </p:pic>
      <p:sp>
        <p:nvSpPr>
          <p:cNvPr id="10" name="Oval 9">
            <a:extLst>
              <a:ext uri="{FF2B5EF4-FFF2-40B4-BE49-F238E27FC236}">
                <a16:creationId xmlns:a16="http://schemas.microsoft.com/office/drawing/2014/main" id="{0BDC801F-08DC-D240-B619-65456A129FE3}"/>
              </a:ext>
            </a:extLst>
          </p:cNvPr>
          <p:cNvSpPr/>
          <p:nvPr/>
        </p:nvSpPr>
        <p:spPr>
          <a:xfrm>
            <a:off x="2220686" y="5038531"/>
            <a:ext cx="485192" cy="31724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7A8CB3-B6ED-D547-B04A-6E56977118FD}"/>
              </a:ext>
            </a:extLst>
          </p:cNvPr>
          <p:cNvSpPr txBox="1"/>
          <p:nvPr/>
        </p:nvSpPr>
        <p:spPr>
          <a:xfrm>
            <a:off x="189163" y="6098362"/>
            <a:ext cx="6447086" cy="646331"/>
          </a:xfrm>
          <a:prstGeom prst="rect">
            <a:avLst/>
          </a:prstGeom>
          <a:noFill/>
        </p:spPr>
        <p:txBody>
          <a:bodyPr wrap="none" rtlCol="0">
            <a:spAutoFit/>
          </a:bodyPr>
          <a:lstStyle/>
          <a:p>
            <a:r>
              <a:rPr lang="en-US" i="1" dirty="0">
                <a:solidFill>
                  <a:srgbClr val="FF0000"/>
                </a:solidFill>
                <a:latin typeface="Gill Sans MT" panose="020B0502020104020203" pitchFamily="34" charset="77"/>
              </a:rPr>
              <a:t>Non-paternity rate in the general population is close to 2%</a:t>
            </a:r>
          </a:p>
          <a:p>
            <a:r>
              <a:rPr lang="en-US" i="1" dirty="0">
                <a:solidFill>
                  <a:srgbClr val="FF0000"/>
                </a:solidFill>
                <a:latin typeface="Gill Sans MT" panose="020B0502020104020203" pitchFamily="34" charset="77"/>
              </a:rPr>
              <a:t>So there are going to be a lot of surprises in a database of 10M people </a:t>
            </a:r>
          </a:p>
        </p:txBody>
      </p:sp>
    </p:spTree>
    <p:extLst>
      <p:ext uri="{BB962C8B-B14F-4D97-AF65-F5344CB8AC3E}">
        <p14:creationId xmlns:p14="http://schemas.microsoft.com/office/powerpoint/2010/main" val="24102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#2</a:t>
            </a:r>
          </a:p>
        </p:txBody>
      </p:sp>
      <p:sp>
        <p:nvSpPr>
          <p:cNvPr id="2" name="TextBox 1">
            <a:extLst>
              <a:ext uri="{FF2B5EF4-FFF2-40B4-BE49-F238E27FC236}">
                <a16:creationId xmlns:a16="http://schemas.microsoft.com/office/drawing/2014/main" id="{075BDD4E-273E-004B-9003-000D7AF6138B}"/>
              </a:ext>
            </a:extLst>
          </p:cNvPr>
          <p:cNvSpPr txBox="1"/>
          <p:nvPr/>
        </p:nvSpPr>
        <p:spPr>
          <a:xfrm>
            <a:off x="300789" y="1359568"/>
            <a:ext cx="8217569" cy="707886"/>
          </a:xfrm>
          <a:prstGeom prst="rect">
            <a:avLst/>
          </a:prstGeom>
          <a:noFill/>
        </p:spPr>
        <p:txBody>
          <a:bodyPr wrap="square" rtlCol="0">
            <a:spAutoFit/>
          </a:bodyPr>
          <a:lstStyle/>
          <a:p>
            <a:r>
              <a:rPr lang="en-US" sz="2000" dirty="0">
                <a:latin typeface="Gill Sans MT" panose="020B0502020104020203" pitchFamily="34" charset="77"/>
              </a:rPr>
              <a:t>You and your brother got 23andme kits as gifts. You both sent in your samples and your results are now ready to view!</a:t>
            </a:r>
          </a:p>
        </p:txBody>
      </p:sp>
      <p:sp>
        <p:nvSpPr>
          <p:cNvPr id="9" name="TextBox 8">
            <a:extLst>
              <a:ext uri="{FF2B5EF4-FFF2-40B4-BE49-F238E27FC236}">
                <a16:creationId xmlns:a16="http://schemas.microsoft.com/office/drawing/2014/main" id="{FF715A2F-435E-CA40-8104-90A56AFCD9BE}"/>
              </a:ext>
            </a:extLst>
          </p:cNvPr>
          <p:cNvSpPr txBox="1"/>
          <p:nvPr/>
        </p:nvSpPr>
        <p:spPr>
          <a:xfrm>
            <a:off x="300789" y="2625752"/>
            <a:ext cx="8458200" cy="1015663"/>
          </a:xfrm>
          <a:prstGeom prst="rect">
            <a:avLst/>
          </a:prstGeom>
          <a:noFill/>
        </p:spPr>
        <p:txBody>
          <a:bodyPr wrap="square" rtlCol="0">
            <a:spAutoFit/>
          </a:bodyPr>
          <a:lstStyle/>
          <a:p>
            <a:r>
              <a:rPr lang="en-US" sz="2000" dirty="0">
                <a:latin typeface="Gill Sans MT" panose="020B0502020104020203" pitchFamily="34" charset="77"/>
              </a:rPr>
              <a:t>You head over the “relative finding” feature. While you see a cousin there that you recognize, you’re surprised to find that your brother isn’t in your list of results. Why might he not be showing up as a relative?</a:t>
            </a:r>
          </a:p>
        </p:txBody>
      </p:sp>
      <p:sp>
        <p:nvSpPr>
          <p:cNvPr id="10" name="TextBox 9">
            <a:extLst>
              <a:ext uri="{FF2B5EF4-FFF2-40B4-BE49-F238E27FC236}">
                <a16:creationId xmlns:a16="http://schemas.microsoft.com/office/drawing/2014/main" id="{AC7CB833-5A86-D542-BF88-BDAE76910D23}"/>
              </a:ext>
            </a:extLst>
          </p:cNvPr>
          <p:cNvSpPr txBox="1"/>
          <p:nvPr/>
        </p:nvSpPr>
        <p:spPr>
          <a:xfrm>
            <a:off x="300789" y="4248203"/>
            <a:ext cx="8458200" cy="1015663"/>
          </a:xfrm>
          <a:prstGeom prst="rect">
            <a:avLst/>
          </a:prstGeom>
          <a:noFill/>
        </p:spPr>
        <p:txBody>
          <a:bodyPr wrap="square" rtlCol="0">
            <a:spAutoFit/>
          </a:bodyPr>
          <a:lstStyle/>
          <a:p>
            <a:r>
              <a:rPr lang="en-US" sz="2000" dirty="0">
                <a:latin typeface="Gill Sans MT" panose="020B0502020104020203" pitchFamily="34" charset="77"/>
              </a:rPr>
              <a:t>You investigate further and download your and your brother’s VCF file, and use plink to analyze IBD sharing.  You find you and your brother share 10% of your genome at IBD=1 (and none at IBD=2). What is your conclusion?</a:t>
            </a:r>
          </a:p>
        </p:txBody>
      </p:sp>
      <p:sp>
        <p:nvSpPr>
          <p:cNvPr id="4" name="TextBox 3">
            <a:extLst>
              <a:ext uri="{FF2B5EF4-FFF2-40B4-BE49-F238E27FC236}">
                <a16:creationId xmlns:a16="http://schemas.microsoft.com/office/drawing/2014/main" id="{EE11297F-62E8-3949-B33E-E50394B43BD8}"/>
              </a:ext>
            </a:extLst>
          </p:cNvPr>
          <p:cNvSpPr txBox="1"/>
          <p:nvPr/>
        </p:nvSpPr>
        <p:spPr>
          <a:xfrm>
            <a:off x="1429057" y="5706108"/>
            <a:ext cx="6808595" cy="646331"/>
          </a:xfrm>
          <a:prstGeom prst="rect">
            <a:avLst/>
          </a:prstGeom>
          <a:noFill/>
        </p:spPr>
        <p:txBody>
          <a:bodyPr wrap="none" rtlCol="0">
            <a:spAutoFit/>
          </a:bodyPr>
          <a:lstStyle/>
          <a:p>
            <a:r>
              <a:rPr lang="en-US" i="1" dirty="0">
                <a:solidFill>
                  <a:srgbClr val="FF0000"/>
                </a:solidFill>
                <a:latin typeface="Gill Sans MT" panose="020B0502020104020203" pitchFamily="34" charset="77"/>
              </a:rPr>
              <a:t>Consistent with you and your brother being unrelated but of similar ancestry.</a:t>
            </a:r>
            <a:br>
              <a:rPr lang="en-US" i="1" dirty="0">
                <a:solidFill>
                  <a:srgbClr val="FF0000"/>
                </a:solidFill>
                <a:latin typeface="Gill Sans MT" panose="020B0502020104020203" pitchFamily="34" charset="77"/>
              </a:rPr>
            </a:br>
            <a:r>
              <a:rPr lang="en-US" i="1" dirty="0">
                <a:solidFill>
                  <a:srgbClr val="FF0000"/>
                </a:solidFill>
                <a:latin typeface="Gill Sans MT" panose="020B0502020104020203" pitchFamily="34" charset="77"/>
              </a:rPr>
              <a:t>A likely explanation is that your brother was adopted.</a:t>
            </a:r>
          </a:p>
        </p:txBody>
      </p:sp>
    </p:spTree>
    <p:extLst>
      <p:ext uri="{BB962C8B-B14F-4D97-AF65-F5344CB8AC3E}">
        <p14:creationId xmlns:p14="http://schemas.microsoft.com/office/powerpoint/2010/main" val="17258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#3</a:t>
            </a:r>
          </a:p>
        </p:txBody>
      </p:sp>
      <p:sp>
        <p:nvSpPr>
          <p:cNvPr id="2" name="TextBox 1">
            <a:extLst>
              <a:ext uri="{FF2B5EF4-FFF2-40B4-BE49-F238E27FC236}">
                <a16:creationId xmlns:a16="http://schemas.microsoft.com/office/drawing/2014/main" id="{075BDD4E-273E-004B-9003-000D7AF6138B}"/>
              </a:ext>
            </a:extLst>
          </p:cNvPr>
          <p:cNvSpPr txBox="1"/>
          <p:nvPr/>
        </p:nvSpPr>
        <p:spPr>
          <a:xfrm>
            <a:off x="300789" y="1359568"/>
            <a:ext cx="8217569" cy="1631216"/>
          </a:xfrm>
          <a:prstGeom prst="rect">
            <a:avLst/>
          </a:prstGeom>
          <a:noFill/>
        </p:spPr>
        <p:txBody>
          <a:bodyPr wrap="square" rtlCol="0">
            <a:spAutoFit/>
          </a:bodyPr>
          <a:lstStyle/>
          <a:p>
            <a:r>
              <a:rPr lang="en-US" sz="2000" dirty="0">
                <a:latin typeface="Gill Sans MT" panose="020B0502020104020203" pitchFamily="34" charset="77"/>
              </a:rPr>
              <a:t>You log in to the relative finder and confused to see at the top of your list someone listed as “granddaughter”. This is especially confusing, since you don’t even have any children! You don’t recognize this person.</a:t>
            </a:r>
          </a:p>
          <a:p>
            <a:endParaRPr lang="en-US" sz="2000" dirty="0">
              <a:latin typeface="Gill Sans MT" panose="020B0502020104020203" pitchFamily="34" charset="77"/>
            </a:endParaRPr>
          </a:p>
          <a:p>
            <a:r>
              <a:rPr lang="en-US" sz="2000" dirty="0">
                <a:latin typeface="Gill Sans MT" panose="020B0502020104020203" pitchFamily="34" charset="77"/>
              </a:rPr>
              <a:t>What might have gone wrong? What conclusion do you make?</a:t>
            </a:r>
          </a:p>
        </p:txBody>
      </p:sp>
    </p:spTree>
    <p:extLst>
      <p:ext uri="{BB962C8B-B14F-4D97-AF65-F5344CB8AC3E}">
        <p14:creationId xmlns:p14="http://schemas.microsoft.com/office/powerpoint/2010/main" val="848162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6502"/>
            <a:ext cx="9144000" cy="523220"/>
          </a:xfrm>
          <a:prstGeom prst="rect">
            <a:avLst/>
          </a:prstGeom>
        </p:spPr>
        <p:txBody>
          <a:bodyPr wrap="square">
            <a:spAutoFit/>
          </a:bodyPr>
          <a:lstStyle/>
          <a:p>
            <a:pPr algn="ctr"/>
            <a:r>
              <a:rPr lang="en-US" sz="2800" dirty="0">
                <a:latin typeface="Gill Sans"/>
                <a:cs typeface="Gill Sans"/>
              </a:rPr>
              <a:t>Some genetic relationships easily confused</a:t>
            </a:r>
          </a:p>
        </p:txBody>
      </p:sp>
      <p:cxnSp>
        <p:nvCxnSpPr>
          <p:cNvPr id="5" name="Straight Connector 4"/>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7F0FBC6F-E57D-2C49-829D-2B10B10A5FDC}"/>
              </a:ext>
            </a:extLst>
          </p:cNvPr>
          <p:cNvSpPr txBox="1"/>
          <p:nvPr/>
        </p:nvSpPr>
        <p:spPr>
          <a:xfrm>
            <a:off x="210575" y="5479204"/>
            <a:ext cx="2357745" cy="1200329"/>
          </a:xfrm>
          <a:prstGeom prst="rect">
            <a:avLst/>
          </a:prstGeom>
          <a:solidFill>
            <a:schemeClr val="bg1"/>
          </a:solidFill>
          <a:ln>
            <a:solidFill>
              <a:schemeClr val="tx1"/>
            </a:solidFill>
          </a:ln>
        </p:spPr>
        <p:txBody>
          <a:bodyPr wrap="square" rtlCol="0">
            <a:spAutoFit/>
          </a:bodyPr>
          <a:lstStyle/>
          <a:p>
            <a:r>
              <a:rPr lang="en-US" dirty="0">
                <a:latin typeface="Gill Sans"/>
                <a:cs typeface="Gill Sans"/>
              </a:rPr>
              <a:t>P(IBD=0)=2/4=0.5</a:t>
            </a:r>
          </a:p>
          <a:p>
            <a:r>
              <a:rPr lang="en-US" b="1" dirty="0">
                <a:solidFill>
                  <a:srgbClr val="FF0000"/>
                </a:solidFill>
                <a:latin typeface="Gill Sans"/>
                <a:cs typeface="Gill Sans"/>
              </a:rPr>
              <a:t>P(IBD=1)=2/4=0.5</a:t>
            </a:r>
          </a:p>
          <a:p>
            <a:r>
              <a:rPr lang="en-US" dirty="0">
                <a:latin typeface="Gill Sans"/>
                <a:cs typeface="Gill Sans"/>
              </a:rPr>
              <a:t>P(IBD=2)=0</a:t>
            </a:r>
          </a:p>
          <a:p>
            <a:r>
              <a:rPr lang="en-US" dirty="0">
                <a:latin typeface="Gill Sans"/>
                <a:cs typeface="Gill Sans"/>
              </a:rPr>
              <a:t>(on average!)</a:t>
            </a:r>
          </a:p>
        </p:txBody>
      </p:sp>
      <p:pic>
        <p:nvPicPr>
          <p:cNvPr id="29" name="Picture 28">
            <a:extLst>
              <a:ext uri="{FF2B5EF4-FFF2-40B4-BE49-F238E27FC236}">
                <a16:creationId xmlns:a16="http://schemas.microsoft.com/office/drawing/2014/main" id="{BC92D4AA-3F50-6947-BF90-A783E41F01CD}"/>
              </a:ext>
            </a:extLst>
          </p:cNvPr>
          <p:cNvPicPr>
            <a:picLocks noChangeAspect="1"/>
          </p:cNvPicPr>
          <p:nvPr/>
        </p:nvPicPr>
        <p:blipFill>
          <a:blip r:embed="rId2">
            <a:duotone>
              <a:schemeClr val="accent6">
                <a:shade val="45000"/>
                <a:satMod val="135000"/>
              </a:schemeClr>
              <a:prstClr val="white"/>
            </a:duotone>
          </a:blip>
          <a:stretch>
            <a:fillRect/>
          </a:stretch>
        </p:blipFill>
        <p:spPr>
          <a:xfrm>
            <a:off x="2519984" y="1343623"/>
            <a:ext cx="448360" cy="962794"/>
          </a:xfrm>
          <a:prstGeom prst="rect">
            <a:avLst/>
          </a:prstGeom>
        </p:spPr>
      </p:pic>
      <p:pic>
        <p:nvPicPr>
          <p:cNvPr id="30" name="Picture 29">
            <a:extLst>
              <a:ext uri="{FF2B5EF4-FFF2-40B4-BE49-F238E27FC236}">
                <a16:creationId xmlns:a16="http://schemas.microsoft.com/office/drawing/2014/main" id="{1361A94D-A0C6-7146-B860-CEAAB758580A}"/>
              </a:ext>
            </a:extLst>
          </p:cNvPr>
          <p:cNvPicPr>
            <a:picLocks noChangeAspect="1"/>
          </p:cNvPicPr>
          <p:nvPr/>
        </p:nvPicPr>
        <p:blipFill>
          <a:blip r:embed="rId3"/>
          <a:stretch>
            <a:fillRect/>
          </a:stretch>
        </p:blipFill>
        <p:spPr>
          <a:xfrm>
            <a:off x="3661882" y="1349285"/>
            <a:ext cx="331845" cy="935565"/>
          </a:xfrm>
          <a:prstGeom prst="rect">
            <a:avLst/>
          </a:prstGeom>
        </p:spPr>
      </p:pic>
      <p:cxnSp>
        <p:nvCxnSpPr>
          <p:cNvPr id="31" name="Straight Connector 30">
            <a:extLst>
              <a:ext uri="{FF2B5EF4-FFF2-40B4-BE49-F238E27FC236}">
                <a16:creationId xmlns:a16="http://schemas.microsoft.com/office/drawing/2014/main" id="{B0D21F57-D02C-AF4B-86B5-D1FD3ED69570}"/>
              </a:ext>
            </a:extLst>
          </p:cNvPr>
          <p:cNvCxnSpPr>
            <a:stCxn id="29" idx="3"/>
            <a:endCxn id="30" idx="1"/>
          </p:cNvCxnSpPr>
          <p:nvPr/>
        </p:nvCxnSpPr>
        <p:spPr>
          <a:xfrm flipV="1">
            <a:off x="2968344" y="1817068"/>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8E67047-EA99-274A-82B7-2A99EEFAC165}"/>
              </a:ext>
            </a:extLst>
          </p:cNvPr>
          <p:cNvCxnSpPr/>
          <p:nvPr/>
        </p:nvCxnSpPr>
        <p:spPr>
          <a:xfrm>
            <a:off x="3307010" y="1825020"/>
            <a:ext cx="0" cy="6533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5A6E278-F51C-604C-8890-02483088B2B7}"/>
              </a:ext>
            </a:extLst>
          </p:cNvPr>
          <p:cNvSpPr/>
          <p:nvPr/>
        </p:nvSpPr>
        <p:spPr>
          <a:xfrm>
            <a:off x="1652364" y="1276715"/>
            <a:ext cx="108878" cy="1129092"/>
          </a:xfrm>
          <a:prstGeom prst="rect">
            <a:avLst/>
          </a:prstGeom>
          <a:solidFill>
            <a:srgbClr val="FF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E316C5-08FD-4043-BDF5-91F4E97A39D2}"/>
              </a:ext>
            </a:extLst>
          </p:cNvPr>
          <p:cNvSpPr/>
          <p:nvPr/>
        </p:nvSpPr>
        <p:spPr>
          <a:xfrm>
            <a:off x="2006780" y="1276715"/>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FEE543-4458-E24D-A248-5CE644FC24CD}"/>
              </a:ext>
            </a:extLst>
          </p:cNvPr>
          <p:cNvSpPr/>
          <p:nvPr/>
        </p:nvSpPr>
        <p:spPr>
          <a:xfrm>
            <a:off x="4332286" y="1276715"/>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3E84A7-5D67-4745-9E5F-4007AEC3B96B}"/>
              </a:ext>
            </a:extLst>
          </p:cNvPr>
          <p:cNvSpPr/>
          <p:nvPr/>
        </p:nvSpPr>
        <p:spPr>
          <a:xfrm>
            <a:off x="4686702" y="1276715"/>
            <a:ext cx="108878" cy="1129092"/>
          </a:xfrm>
          <a:prstGeom prst="rect">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5BCA986-BAF4-424C-A239-32D8DC12EAFE}"/>
              </a:ext>
            </a:extLst>
          </p:cNvPr>
          <p:cNvPicPr>
            <a:picLocks noChangeAspect="1"/>
          </p:cNvPicPr>
          <p:nvPr/>
        </p:nvPicPr>
        <p:blipFill>
          <a:blip r:embed="rId2"/>
          <a:stretch>
            <a:fillRect/>
          </a:stretch>
        </p:blipFill>
        <p:spPr>
          <a:xfrm>
            <a:off x="3145861" y="2545496"/>
            <a:ext cx="448360" cy="962794"/>
          </a:xfrm>
          <a:prstGeom prst="rect">
            <a:avLst/>
          </a:prstGeom>
        </p:spPr>
      </p:pic>
      <p:pic>
        <p:nvPicPr>
          <p:cNvPr id="38" name="Picture 37">
            <a:extLst>
              <a:ext uri="{FF2B5EF4-FFF2-40B4-BE49-F238E27FC236}">
                <a16:creationId xmlns:a16="http://schemas.microsoft.com/office/drawing/2014/main" id="{E4BB534D-94E6-404B-A4B5-79F756E309E0}"/>
              </a:ext>
            </a:extLst>
          </p:cNvPr>
          <p:cNvPicPr>
            <a:picLocks noChangeAspect="1"/>
          </p:cNvPicPr>
          <p:nvPr/>
        </p:nvPicPr>
        <p:blipFill>
          <a:blip r:embed="rId3"/>
          <a:stretch>
            <a:fillRect/>
          </a:stretch>
        </p:blipFill>
        <p:spPr>
          <a:xfrm>
            <a:off x="4287759" y="2551158"/>
            <a:ext cx="331845" cy="935565"/>
          </a:xfrm>
          <a:prstGeom prst="rect">
            <a:avLst/>
          </a:prstGeom>
        </p:spPr>
      </p:pic>
      <p:cxnSp>
        <p:nvCxnSpPr>
          <p:cNvPr id="39" name="Straight Connector 38">
            <a:extLst>
              <a:ext uri="{FF2B5EF4-FFF2-40B4-BE49-F238E27FC236}">
                <a16:creationId xmlns:a16="http://schemas.microsoft.com/office/drawing/2014/main" id="{450B2B32-4736-2444-B910-5006B4BE0556}"/>
              </a:ext>
            </a:extLst>
          </p:cNvPr>
          <p:cNvCxnSpPr>
            <a:stCxn id="37" idx="3"/>
            <a:endCxn id="38" idx="1"/>
          </p:cNvCxnSpPr>
          <p:nvPr/>
        </p:nvCxnSpPr>
        <p:spPr>
          <a:xfrm flipV="1">
            <a:off x="3594221" y="3018941"/>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D8D0122-979B-AF40-9BDF-8C27B0C0C544}"/>
              </a:ext>
            </a:extLst>
          </p:cNvPr>
          <p:cNvCxnSpPr>
            <a:cxnSpLocks/>
          </p:cNvCxnSpPr>
          <p:nvPr/>
        </p:nvCxnSpPr>
        <p:spPr>
          <a:xfrm>
            <a:off x="3932887" y="3000799"/>
            <a:ext cx="8103" cy="7859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B20D1F14-728F-E448-9A44-1C45A7E9C112}"/>
              </a:ext>
            </a:extLst>
          </p:cNvPr>
          <p:cNvPicPr>
            <a:picLocks noChangeAspect="1"/>
          </p:cNvPicPr>
          <p:nvPr/>
        </p:nvPicPr>
        <p:blipFill>
          <a:blip r:embed="rId3">
            <a:duotone>
              <a:schemeClr val="accent6">
                <a:shade val="45000"/>
                <a:satMod val="135000"/>
              </a:schemeClr>
              <a:prstClr val="white"/>
            </a:duotone>
          </a:blip>
          <a:stretch>
            <a:fillRect/>
          </a:stretch>
        </p:blipFill>
        <p:spPr>
          <a:xfrm>
            <a:off x="3775067" y="3973143"/>
            <a:ext cx="331845" cy="935565"/>
          </a:xfrm>
          <a:prstGeom prst="rect">
            <a:avLst/>
          </a:prstGeom>
        </p:spPr>
      </p:pic>
      <p:sp>
        <p:nvSpPr>
          <p:cNvPr id="42" name="Rectangle 41">
            <a:extLst>
              <a:ext uri="{FF2B5EF4-FFF2-40B4-BE49-F238E27FC236}">
                <a16:creationId xmlns:a16="http://schemas.microsoft.com/office/drawing/2014/main" id="{CD7C75F4-76D5-2A45-804D-5C3732B7AAE1}"/>
              </a:ext>
            </a:extLst>
          </p:cNvPr>
          <p:cNvSpPr/>
          <p:nvPr/>
        </p:nvSpPr>
        <p:spPr>
          <a:xfrm>
            <a:off x="2520463" y="2500226"/>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4B1C44-355A-E946-BE07-ECAD87A808A8}"/>
              </a:ext>
            </a:extLst>
          </p:cNvPr>
          <p:cNvSpPr/>
          <p:nvPr/>
        </p:nvSpPr>
        <p:spPr>
          <a:xfrm>
            <a:off x="2812803" y="2500226"/>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A7BF418-AFCF-2F4E-8DD7-38D47F42EADD}"/>
              </a:ext>
            </a:extLst>
          </p:cNvPr>
          <p:cNvSpPr/>
          <p:nvPr/>
        </p:nvSpPr>
        <p:spPr>
          <a:xfrm>
            <a:off x="4883890" y="2544348"/>
            <a:ext cx="108878" cy="1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13EBA4F-5E24-6141-9754-1981795A19A2}"/>
              </a:ext>
            </a:extLst>
          </p:cNvPr>
          <p:cNvSpPr/>
          <p:nvPr/>
        </p:nvSpPr>
        <p:spPr>
          <a:xfrm>
            <a:off x="5176230" y="2544348"/>
            <a:ext cx="108878" cy="1129092"/>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A6A89B49-D9EA-D748-ACE9-DD449C60DDF4}"/>
              </a:ext>
            </a:extLst>
          </p:cNvPr>
          <p:cNvPicPr>
            <a:picLocks noChangeAspect="1"/>
          </p:cNvPicPr>
          <p:nvPr/>
        </p:nvPicPr>
        <p:blipFill>
          <a:blip r:embed="rId3">
            <a:duotone>
              <a:schemeClr val="accent6">
                <a:shade val="45000"/>
                <a:satMod val="135000"/>
              </a:schemeClr>
              <a:prstClr val="white"/>
            </a:duotone>
          </a:blip>
          <a:stretch>
            <a:fillRect/>
          </a:stretch>
        </p:blipFill>
        <p:spPr>
          <a:xfrm>
            <a:off x="4746843" y="4009944"/>
            <a:ext cx="331845" cy="935565"/>
          </a:xfrm>
          <a:prstGeom prst="rect">
            <a:avLst/>
          </a:prstGeom>
        </p:spPr>
      </p:pic>
      <p:pic>
        <p:nvPicPr>
          <p:cNvPr id="47" name="Picture 46">
            <a:extLst>
              <a:ext uri="{FF2B5EF4-FFF2-40B4-BE49-F238E27FC236}">
                <a16:creationId xmlns:a16="http://schemas.microsoft.com/office/drawing/2014/main" id="{A8BC8857-DB26-CE46-94D4-DAD74DE52A9D}"/>
              </a:ext>
            </a:extLst>
          </p:cNvPr>
          <p:cNvPicPr>
            <a:picLocks noChangeAspect="1"/>
          </p:cNvPicPr>
          <p:nvPr/>
        </p:nvPicPr>
        <p:blipFill>
          <a:blip r:embed="rId3">
            <a:duotone>
              <a:schemeClr val="accent6">
                <a:shade val="45000"/>
                <a:satMod val="135000"/>
              </a:schemeClr>
              <a:prstClr val="white"/>
            </a:duotone>
          </a:blip>
          <a:stretch>
            <a:fillRect/>
          </a:stretch>
        </p:blipFill>
        <p:spPr>
          <a:xfrm>
            <a:off x="5897024" y="3996033"/>
            <a:ext cx="331845" cy="935565"/>
          </a:xfrm>
          <a:prstGeom prst="rect">
            <a:avLst/>
          </a:prstGeom>
        </p:spPr>
      </p:pic>
      <p:sp>
        <p:nvSpPr>
          <p:cNvPr id="48" name="Rectangle 47">
            <a:extLst>
              <a:ext uri="{FF2B5EF4-FFF2-40B4-BE49-F238E27FC236}">
                <a16:creationId xmlns:a16="http://schemas.microsoft.com/office/drawing/2014/main" id="{C47FF399-96A1-004E-9175-B2ACACD1F508}"/>
              </a:ext>
            </a:extLst>
          </p:cNvPr>
          <p:cNvSpPr/>
          <p:nvPr/>
        </p:nvSpPr>
        <p:spPr>
          <a:xfrm>
            <a:off x="3315602" y="3779616"/>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3AC17DB-EDE6-3C47-A35F-B9922AEFBE6A}"/>
              </a:ext>
            </a:extLst>
          </p:cNvPr>
          <p:cNvSpPr/>
          <p:nvPr/>
        </p:nvSpPr>
        <p:spPr>
          <a:xfrm>
            <a:off x="3515521" y="3779616"/>
            <a:ext cx="108878" cy="1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1E1ABB05-47BC-D042-8A34-C3B22690BDCA}"/>
              </a:ext>
            </a:extLst>
          </p:cNvPr>
          <p:cNvCxnSpPr>
            <a:cxnSpLocks/>
          </p:cNvCxnSpPr>
          <p:nvPr/>
        </p:nvCxnSpPr>
        <p:spPr>
          <a:xfrm>
            <a:off x="3932887" y="3737402"/>
            <a:ext cx="3203081"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E516943-FAC5-8B43-A09E-ACC238AD2681}"/>
              </a:ext>
            </a:extLst>
          </p:cNvPr>
          <p:cNvCxnSpPr>
            <a:cxnSpLocks/>
          </p:cNvCxnSpPr>
          <p:nvPr/>
        </p:nvCxnSpPr>
        <p:spPr>
          <a:xfrm>
            <a:off x="6062946" y="3745354"/>
            <a:ext cx="0" cy="2033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1C9B56E-D2B1-4046-AE74-EFDA96A87193}"/>
              </a:ext>
            </a:extLst>
          </p:cNvPr>
          <p:cNvCxnSpPr>
            <a:cxnSpLocks/>
          </p:cNvCxnSpPr>
          <p:nvPr/>
        </p:nvCxnSpPr>
        <p:spPr>
          <a:xfrm>
            <a:off x="3940029" y="3745354"/>
            <a:ext cx="0" cy="2033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91248FF-C484-AA44-BEB9-E4D9B77ECEA3}"/>
              </a:ext>
            </a:extLst>
          </p:cNvPr>
          <p:cNvCxnSpPr>
            <a:cxnSpLocks/>
          </p:cNvCxnSpPr>
          <p:nvPr/>
        </p:nvCxnSpPr>
        <p:spPr>
          <a:xfrm>
            <a:off x="4923140" y="3765616"/>
            <a:ext cx="0" cy="2033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52117F25-3FAB-D84D-891E-A42131B34B1C}"/>
              </a:ext>
            </a:extLst>
          </p:cNvPr>
          <p:cNvSpPr/>
          <p:nvPr/>
        </p:nvSpPr>
        <p:spPr>
          <a:xfrm>
            <a:off x="4363400" y="3802506"/>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1AA3F86-EDE9-5F4E-83A9-59F378656910}"/>
              </a:ext>
            </a:extLst>
          </p:cNvPr>
          <p:cNvSpPr/>
          <p:nvPr/>
        </p:nvSpPr>
        <p:spPr>
          <a:xfrm>
            <a:off x="4547365" y="3802506"/>
            <a:ext cx="108878" cy="1129092"/>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C121166-973B-754C-AABC-55308F9A5D32}"/>
              </a:ext>
            </a:extLst>
          </p:cNvPr>
          <p:cNvSpPr/>
          <p:nvPr/>
        </p:nvSpPr>
        <p:spPr>
          <a:xfrm>
            <a:off x="5433417" y="3810250"/>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7A24548-814F-1E44-A57E-FD794007EF25}"/>
              </a:ext>
            </a:extLst>
          </p:cNvPr>
          <p:cNvSpPr/>
          <p:nvPr/>
        </p:nvSpPr>
        <p:spPr>
          <a:xfrm>
            <a:off x="5639128" y="3810250"/>
            <a:ext cx="108878" cy="1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02E6FF2-DB67-1B42-A9DA-7A763251BBE6}"/>
              </a:ext>
            </a:extLst>
          </p:cNvPr>
          <p:cNvSpPr/>
          <p:nvPr/>
        </p:nvSpPr>
        <p:spPr>
          <a:xfrm>
            <a:off x="6609662" y="3810250"/>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DE90C26-0221-4844-ADEC-EC30CE5297E4}"/>
              </a:ext>
            </a:extLst>
          </p:cNvPr>
          <p:cNvSpPr/>
          <p:nvPr/>
        </p:nvSpPr>
        <p:spPr>
          <a:xfrm>
            <a:off x="6804370" y="3810973"/>
            <a:ext cx="108878" cy="1129092"/>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8160EF2B-F7C6-4B4E-88C1-DA1DA19F317C}"/>
              </a:ext>
            </a:extLst>
          </p:cNvPr>
          <p:cNvPicPr>
            <a:picLocks noChangeAspect="1"/>
          </p:cNvPicPr>
          <p:nvPr/>
        </p:nvPicPr>
        <p:blipFill>
          <a:blip r:embed="rId3">
            <a:duotone>
              <a:schemeClr val="accent6">
                <a:shade val="45000"/>
                <a:satMod val="135000"/>
              </a:schemeClr>
              <a:prstClr val="white"/>
            </a:duotone>
          </a:blip>
          <a:stretch>
            <a:fillRect/>
          </a:stretch>
        </p:blipFill>
        <p:spPr>
          <a:xfrm>
            <a:off x="7010081" y="3996032"/>
            <a:ext cx="331845" cy="935565"/>
          </a:xfrm>
          <a:prstGeom prst="rect">
            <a:avLst/>
          </a:prstGeom>
        </p:spPr>
      </p:pic>
      <p:cxnSp>
        <p:nvCxnSpPr>
          <p:cNvPr id="61" name="Straight Connector 60">
            <a:extLst>
              <a:ext uri="{FF2B5EF4-FFF2-40B4-BE49-F238E27FC236}">
                <a16:creationId xmlns:a16="http://schemas.microsoft.com/office/drawing/2014/main" id="{FC5C04D1-2D42-EC43-B8D7-3169B0F4672C}"/>
              </a:ext>
            </a:extLst>
          </p:cNvPr>
          <p:cNvCxnSpPr>
            <a:cxnSpLocks/>
          </p:cNvCxnSpPr>
          <p:nvPr/>
        </p:nvCxnSpPr>
        <p:spPr>
          <a:xfrm>
            <a:off x="7136781" y="3745354"/>
            <a:ext cx="0" cy="20338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FF14FFB0-8B37-4747-B995-873FEEB3A37B}"/>
              </a:ext>
            </a:extLst>
          </p:cNvPr>
          <p:cNvSpPr txBox="1"/>
          <p:nvPr/>
        </p:nvSpPr>
        <p:spPr>
          <a:xfrm>
            <a:off x="3323192" y="4980686"/>
            <a:ext cx="795411" cy="369332"/>
          </a:xfrm>
          <a:prstGeom prst="rect">
            <a:avLst/>
          </a:prstGeom>
          <a:noFill/>
        </p:spPr>
        <p:txBody>
          <a:bodyPr wrap="none" rtlCol="0">
            <a:spAutoFit/>
          </a:bodyPr>
          <a:lstStyle/>
          <a:p>
            <a:r>
              <a:rPr lang="en-US" dirty="0">
                <a:latin typeface="Gill Sans MT" panose="020B0502020104020203" pitchFamily="34" charset="77"/>
              </a:rPr>
              <a:t>IBD=1</a:t>
            </a:r>
          </a:p>
        </p:txBody>
      </p:sp>
      <p:sp>
        <p:nvSpPr>
          <p:cNvPr id="63" name="TextBox 62">
            <a:extLst>
              <a:ext uri="{FF2B5EF4-FFF2-40B4-BE49-F238E27FC236}">
                <a16:creationId xmlns:a16="http://schemas.microsoft.com/office/drawing/2014/main" id="{BEC544D7-B942-1245-969A-92D890134A7F}"/>
              </a:ext>
            </a:extLst>
          </p:cNvPr>
          <p:cNvSpPr txBox="1"/>
          <p:nvPr/>
        </p:nvSpPr>
        <p:spPr>
          <a:xfrm>
            <a:off x="4318122" y="4980686"/>
            <a:ext cx="795411" cy="369332"/>
          </a:xfrm>
          <a:prstGeom prst="rect">
            <a:avLst/>
          </a:prstGeom>
          <a:noFill/>
        </p:spPr>
        <p:txBody>
          <a:bodyPr wrap="none" rtlCol="0">
            <a:spAutoFit/>
          </a:bodyPr>
          <a:lstStyle/>
          <a:p>
            <a:r>
              <a:rPr lang="en-US" dirty="0">
                <a:latin typeface="Gill Sans MT" panose="020B0502020104020203" pitchFamily="34" charset="77"/>
              </a:rPr>
              <a:t>IBD=1</a:t>
            </a:r>
          </a:p>
        </p:txBody>
      </p:sp>
      <p:sp>
        <p:nvSpPr>
          <p:cNvPr id="64" name="TextBox 63">
            <a:extLst>
              <a:ext uri="{FF2B5EF4-FFF2-40B4-BE49-F238E27FC236}">
                <a16:creationId xmlns:a16="http://schemas.microsoft.com/office/drawing/2014/main" id="{EF42839E-10D9-9C49-98BC-189C87DF0E6F}"/>
              </a:ext>
            </a:extLst>
          </p:cNvPr>
          <p:cNvSpPr txBox="1"/>
          <p:nvPr/>
        </p:nvSpPr>
        <p:spPr>
          <a:xfrm>
            <a:off x="5433417" y="4973227"/>
            <a:ext cx="795411" cy="369332"/>
          </a:xfrm>
          <a:prstGeom prst="rect">
            <a:avLst/>
          </a:prstGeom>
          <a:noFill/>
        </p:spPr>
        <p:txBody>
          <a:bodyPr wrap="none" rtlCol="0">
            <a:spAutoFit/>
          </a:bodyPr>
          <a:lstStyle/>
          <a:p>
            <a:r>
              <a:rPr lang="en-US" dirty="0">
                <a:latin typeface="Gill Sans MT" panose="020B0502020104020203" pitchFamily="34" charset="77"/>
              </a:rPr>
              <a:t>IBD=0</a:t>
            </a:r>
          </a:p>
        </p:txBody>
      </p:sp>
      <p:sp>
        <p:nvSpPr>
          <p:cNvPr id="65" name="TextBox 64">
            <a:extLst>
              <a:ext uri="{FF2B5EF4-FFF2-40B4-BE49-F238E27FC236}">
                <a16:creationId xmlns:a16="http://schemas.microsoft.com/office/drawing/2014/main" id="{F058A837-A803-C047-ACB3-ABE335351522}"/>
              </a:ext>
            </a:extLst>
          </p:cNvPr>
          <p:cNvSpPr txBox="1"/>
          <p:nvPr/>
        </p:nvSpPr>
        <p:spPr>
          <a:xfrm>
            <a:off x="6464655" y="4980686"/>
            <a:ext cx="795411" cy="369332"/>
          </a:xfrm>
          <a:prstGeom prst="rect">
            <a:avLst/>
          </a:prstGeom>
          <a:noFill/>
        </p:spPr>
        <p:txBody>
          <a:bodyPr wrap="none" rtlCol="0">
            <a:spAutoFit/>
          </a:bodyPr>
          <a:lstStyle/>
          <a:p>
            <a:r>
              <a:rPr lang="en-US" dirty="0">
                <a:latin typeface="Gill Sans MT" panose="020B0502020104020203" pitchFamily="34" charset="77"/>
              </a:rPr>
              <a:t>IBD=0</a:t>
            </a:r>
          </a:p>
        </p:txBody>
      </p:sp>
      <p:sp>
        <p:nvSpPr>
          <p:cNvPr id="7" name="TextBox 6">
            <a:extLst>
              <a:ext uri="{FF2B5EF4-FFF2-40B4-BE49-F238E27FC236}">
                <a16:creationId xmlns:a16="http://schemas.microsoft.com/office/drawing/2014/main" id="{9D9F5B77-FC37-B147-B978-88AEBCE7B740}"/>
              </a:ext>
            </a:extLst>
          </p:cNvPr>
          <p:cNvSpPr txBox="1"/>
          <p:nvPr/>
        </p:nvSpPr>
        <p:spPr>
          <a:xfrm>
            <a:off x="64099" y="4939342"/>
            <a:ext cx="3144066"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Grandparent/grandchild</a:t>
            </a:r>
          </a:p>
        </p:txBody>
      </p:sp>
    </p:spTree>
    <p:extLst>
      <p:ext uri="{BB962C8B-B14F-4D97-AF65-F5344CB8AC3E}">
        <p14:creationId xmlns:p14="http://schemas.microsoft.com/office/powerpoint/2010/main" val="148502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6502"/>
            <a:ext cx="9144000" cy="523220"/>
          </a:xfrm>
          <a:prstGeom prst="rect">
            <a:avLst/>
          </a:prstGeom>
        </p:spPr>
        <p:txBody>
          <a:bodyPr wrap="square">
            <a:spAutoFit/>
          </a:bodyPr>
          <a:lstStyle/>
          <a:p>
            <a:pPr algn="ctr"/>
            <a:r>
              <a:rPr lang="en-US" sz="2800" dirty="0">
                <a:latin typeface="Gill Sans"/>
                <a:cs typeface="Gill Sans"/>
              </a:rPr>
              <a:t>Some genetic relationships easily confused</a:t>
            </a:r>
          </a:p>
        </p:txBody>
      </p:sp>
      <p:cxnSp>
        <p:nvCxnSpPr>
          <p:cNvPr id="5" name="Straight Connector 4"/>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8" name="TextBox 27">
            <a:extLst>
              <a:ext uri="{FF2B5EF4-FFF2-40B4-BE49-F238E27FC236}">
                <a16:creationId xmlns:a16="http://schemas.microsoft.com/office/drawing/2014/main" id="{7F0FBC6F-E57D-2C49-829D-2B10B10A5FDC}"/>
              </a:ext>
            </a:extLst>
          </p:cNvPr>
          <p:cNvSpPr txBox="1"/>
          <p:nvPr/>
        </p:nvSpPr>
        <p:spPr>
          <a:xfrm>
            <a:off x="210575" y="5479204"/>
            <a:ext cx="2357745" cy="1200329"/>
          </a:xfrm>
          <a:prstGeom prst="rect">
            <a:avLst/>
          </a:prstGeom>
          <a:solidFill>
            <a:schemeClr val="bg1"/>
          </a:solidFill>
          <a:ln>
            <a:solidFill>
              <a:schemeClr val="tx1"/>
            </a:solidFill>
          </a:ln>
        </p:spPr>
        <p:txBody>
          <a:bodyPr wrap="square" rtlCol="0">
            <a:spAutoFit/>
          </a:bodyPr>
          <a:lstStyle/>
          <a:p>
            <a:r>
              <a:rPr lang="en-US" dirty="0">
                <a:latin typeface="Gill Sans"/>
                <a:cs typeface="Gill Sans"/>
              </a:rPr>
              <a:t>P(IBD=0)=2/4=0.5</a:t>
            </a:r>
          </a:p>
          <a:p>
            <a:r>
              <a:rPr lang="en-US" b="1" dirty="0">
                <a:solidFill>
                  <a:srgbClr val="FF0000"/>
                </a:solidFill>
                <a:latin typeface="Gill Sans"/>
                <a:cs typeface="Gill Sans"/>
              </a:rPr>
              <a:t>P(IBD=1)=2/4=0.5</a:t>
            </a:r>
          </a:p>
          <a:p>
            <a:r>
              <a:rPr lang="en-US" dirty="0">
                <a:latin typeface="Gill Sans"/>
                <a:cs typeface="Gill Sans"/>
              </a:rPr>
              <a:t>P(IBD=2)=0</a:t>
            </a:r>
          </a:p>
          <a:p>
            <a:r>
              <a:rPr lang="en-US" dirty="0">
                <a:latin typeface="Gill Sans"/>
                <a:cs typeface="Gill Sans"/>
              </a:rPr>
              <a:t>(on average!)</a:t>
            </a:r>
          </a:p>
        </p:txBody>
      </p:sp>
      <p:cxnSp>
        <p:nvCxnSpPr>
          <p:cNvPr id="31" name="Straight Connector 30">
            <a:extLst>
              <a:ext uri="{FF2B5EF4-FFF2-40B4-BE49-F238E27FC236}">
                <a16:creationId xmlns:a16="http://schemas.microsoft.com/office/drawing/2014/main" id="{B0D21F57-D02C-AF4B-86B5-D1FD3ED69570}"/>
              </a:ext>
            </a:extLst>
          </p:cNvPr>
          <p:cNvCxnSpPr>
            <a:cxnSpLocks/>
          </p:cNvCxnSpPr>
          <p:nvPr/>
        </p:nvCxnSpPr>
        <p:spPr>
          <a:xfrm flipV="1">
            <a:off x="2968344" y="2731468"/>
            <a:ext cx="693538" cy="79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8E67047-EA99-274A-82B7-2A99EEFAC165}"/>
              </a:ext>
            </a:extLst>
          </p:cNvPr>
          <p:cNvCxnSpPr/>
          <p:nvPr/>
        </p:nvCxnSpPr>
        <p:spPr>
          <a:xfrm>
            <a:off x="3307010" y="2739420"/>
            <a:ext cx="0" cy="6533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05A6E278-F51C-604C-8890-02483088B2B7}"/>
              </a:ext>
            </a:extLst>
          </p:cNvPr>
          <p:cNvSpPr/>
          <p:nvPr/>
        </p:nvSpPr>
        <p:spPr>
          <a:xfrm>
            <a:off x="1652364" y="2191115"/>
            <a:ext cx="108878" cy="1129092"/>
          </a:xfrm>
          <a:prstGeom prst="rect">
            <a:avLst/>
          </a:prstGeom>
          <a:solidFill>
            <a:srgbClr val="FF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DE316C5-08FD-4043-BDF5-91F4E97A39D2}"/>
              </a:ext>
            </a:extLst>
          </p:cNvPr>
          <p:cNvSpPr/>
          <p:nvPr/>
        </p:nvSpPr>
        <p:spPr>
          <a:xfrm>
            <a:off x="2006780" y="2191115"/>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2FEE543-4458-E24D-A248-5CE644FC24CD}"/>
              </a:ext>
            </a:extLst>
          </p:cNvPr>
          <p:cNvSpPr/>
          <p:nvPr/>
        </p:nvSpPr>
        <p:spPr>
          <a:xfrm>
            <a:off x="4332286" y="2191115"/>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3E84A7-5D67-4745-9E5F-4007AEC3B96B}"/>
              </a:ext>
            </a:extLst>
          </p:cNvPr>
          <p:cNvSpPr/>
          <p:nvPr/>
        </p:nvSpPr>
        <p:spPr>
          <a:xfrm>
            <a:off x="4686702" y="2191115"/>
            <a:ext cx="108878" cy="1129092"/>
          </a:xfrm>
          <a:prstGeom prst="rect">
            <a:avLst/>
          </a:prstGeom>
          <a:solidFill>
            <a:schemeClr val="accent6">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5BCA986-BAF4-424C-A239-32D8DC12EAFE}"/>
              </a:ext>
            </a:extLst>
          </p:cNvPr>
          <p:cNvPicPr>
            <a:picLocks noChangeAspect="1"/>
          </p:cNvPicPr>
          <p:nvPr/>
        </p:nvPicPr>
        <p:blipFill>
          <a:blip r:embed="rId2"/>
          <a:stretch>
            <a:fillRect/>
          </a:stretch>
        </p:blipFill>
        <p:spPr>
          <a:xfrm>
            <a:off x="3105143" y="3540676"/>
            <a:ext cx="448360" cy="962794"/>
          </a:xfrm>
          <a:prstGeom prst="rect">
            <a:avLst/>
          </a:prstGeom>
        </p:spPr>
      </p:pic>
      <p:cxnSp>
        <p:nvCxnSpPr>
          <p:cNvPr id="40" name="Straight Connector 39">
            <a:extLst>
              <a:ext uri="{FF2B5EF4-FFF2-40B4-BE49-F238E27FC236}">
                <a16:creationId xmlns:a16="http://schemas.microsoft.com/office/drawing/2014/main" id="{BD8D0122-979B-AF40-9BDF-8C27B0C0C544}"/>
              </a:ext>
            </a:extLst>
          </p:cNvPr>
          <p:cNvCxnSpPr>
            <a:cxnSpLocks/>
          </p:cNvCxnSpPr>
          <p:nvPr/>
        </p:nvCxnSpPr>
        <p:spPr>
          <a:xfrm>
            <a:off x="5972645" y="2673930"/>
            <a:ext cx="8103" cy="785966"/>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CD7C75F4-76D5-2A45-804D-5C3732B7AAE1}"/>
              </a:ext>
            </a:extLst>
          </p:cNvPr>
          <p:cNvSpPr/>
          <p:nvPr/>
        </p:nvSpPr>
        <p:spPr>
          <a:xfrm>
            <a:off x="2520463" y="3414626"/>
            <a:ext cx="108878" cy="1129092"/>
          </a:xfrm>
          <a:prstGeom prst="rect">
            <a:avLst/>
          </a:prstGeom>
          <a:solidFill>
            <a:srgbClr val="3366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4B1C44-355A-E946-BE07-ECAD87A808A8}"/>
              </a:ext>
            </a:extLst>
          </p:cNvPr>
          <p:cNvSpPr/>
          <p:nvPr/>
        </p:nvSpPr>
        <p:spPr>
          <a:xfrm>
            <a:off x="2812803" y="3414626"/>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A7BF418-AFCF-2F4E-8DD7-38D47F42EADD}"/>
              </a:ext>
            </a:extLst>
          </p:cNvPr>
          <p:cNvSpPr/>
          <p:nvPr/>
        </p:nvSpPr>
        <p:spPr>
          <a:xfrm>
            <a:off x="7704581" y="2174874"/>
            <a:ext cx="108878" cy="1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13EBA4F-5E24-6141-9754-1981795A19A2}"/>
              </a:ext>
            </a:extLst>
          </p:cNvPr>
          <p:cNvSpPr/>
          <p:nvPr/>
        </p:nvSpPr>
        <p:spPr>
          <a:xfrm>
            <a:off x="7996921" y="2174874"/>
            <a:ext cx="108878" cy="1129092"/>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9F5B77-FC37-B147-B978-88AEBCE7B740}"/>
              </a:ext>
            </a:extLst>
          </p:cNvPr>
          <p:cNvSpPr txBox="1"/>
          <p:nvPr/>
        </p:nvSpPr>
        <p:spPr>
          <a:xfrm>
            <a:off x="122778" y="5017539"/>
            <a:ext cx="1529586" cy="461665"/>
          </a:xfrm>
          <a:prstGeom prst="rect">
            <a:avLst/>
          </a:prstGeom>
          <a:noFill/>
        </p:spPr>
        <p:txBody>
          <a:bodyPr wrap="none" rtlCol="0">
            <a:spAutoFit/>
          </a:bodyPr>
          <a:lstStyle/>
          <a:p>
            <a:r>
              <a:rPr lang="en-US" sz="2400" dirty="0">
                <a:solidFill>
                  <a:srgbClr val="FF0000"/>
                </a:solidFill>
                <a:latin typeface="Gill Sans MT" panose="020B0502020104020203" pitchFamily="34" charset="77"/>
              </a:rPr>
              <a:t>Half sibling</a:t>
            </a:r>
          </a:p>
        </p:txBody>
      </p:sp>
      <p:pic>
        <p:nvPicPr>
          <p:cNvPr id="67" name="Picture 66">
            <a:extLst>
              <a:ext uri="{FF2B5EF4-FFF2-40B4-BE49-F238E27FC236}">
                <a16:creationId xmlns:a16="http://schemas.microsoft.com/office/drawing/2014/main" id="{1671A4F8-CCF8-3F4F-B11F-5AEE2B44CB66}"/>
              </a:ext>
            </a:extLst>
          </p:cNvPr>
          <p:cNvPicPr>
            <a:picLocks noChangeAspect="1"/>
          </p:cNvPicPr>
          <p:nvPr/>
        </p:nvPicPr>
        <p:blipFill>
          <a:blip r:embed="rId2"/>
          <a:stretch>
            <a:fillRect/>
          </a:stretch>
        </p:blipFill>
        <p:spPr>
          <a:xfrm>
            <a:off x="2462973" y="2206827"/>
            <a:ext cx="448360" cy="962794"/>
          </a:xfrm>
          <a:prstGeom prst="rect">
            <a:avLst/>
          </a:prstGeom>
        </p:spPr>
      </p:pic>
      <p:pic>
        <p:nvPicPr>
          <p:cNvPr id="68" name="Picture 67">
            <a:extLst>
              <a:ext uri="{FF2B5EF4-FFF2-40B4-BE49-F238E27FC236}">
                <a16:creationId xmlns:a16="http://schemas.microsoft.com/office/drawing/2014/main" id="{345C8FD5-1E82-1F42-82D2-0E5AA50CBCD4}"/>
              </a:ext>
            </a:extLst>
          </p:cNvPr>
          <p:cNvPicPr>
            <a:picLocks noChangeAspect="1"/>
          </p:cNvPicPr>
          <p:nvPr/>
        </p:nvPicPr>
        <p:blipFill>
          <a:blip r:embed="rId3"/>
          <a:stretch>
            <a:fillRect/>
          </a:stretch>
        </p:blipFill>
        <p:spPr>
          <a:xfrm>
            <a:off x="3811492" y="2176057"/>
            <a:ext cx="331845" cy="935565"/>
          </a:xfrm>
          <a:prstGeom prst="rect">
            <a:avLst/>
          </a:prstGeom>
        </p:spPr>
      </p:pic>
      <p:cxnSp>
        <p:nvCxnSpPr>
          <p:cNvPr id="69" name="Straight Connector 68">
            <a:extLst>
              <a:ext uri="{FF2B5EF4-FFF2-40B4-BE49-F238E27FC236}">
                <a16:creationId xmlns:a16="http://schemas.microsoft.com/office/drawing/2014/main" id="{58C07DEA-6158-8B4F-BC5B-943293C47923}"/>
              </a:ext>
            </a:extLst>
          </p:cNvPr>
          <p:cNvCxnSpPr>
            <a:cxnSpLocks/>
          </p:cNvCxnSpPr>
          <p:nvPr/>
        </p:nvCxnSpPr>
        <p:spPr>
          <a:xfrm>
            <a:off x="5041118" y="2692200"/>
            <a:ext cx="188662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0" name="Picture 69">
            <a:extLst>
              <a:ext uri="{FF2B5EF4-FFF2-40B4-BE49-F238E27FC236}">
                <a16:creationId xmlns:a16="http://schemas.microsoft.com/office/drawing/2014/main" id="{B7D4140E-E5C9-7D40-B782-085AFE321BF3}"/>
              </a:ext>
            </a:extLst>
          </p:cNvPr>
          <p:cNvPicPr>
            <a:picLocks noChangeAspect="1"/>
          </p:cNvPicPr>
          <p:nvPr/>
        </p:nvPicPr>
        <p:blipFill>
          <a:blip r:embed="rId2"/>
          <a:stretch>
            <a:fillRect/>
          </a:stretch>
        </p:blipFill>
        <p:spPr>
          <a:xfrm>
            <a:off x="7034118" y="2206827"/>
            <a:ext cx="448360" cy="962794"/>
          </a:xfrm>
          <a:prstGeom prst="rect">
            <a:avLst/>
          </a:prstGeom>
        </p:spPr>
      </p:pic>
      <p:pic>
        <p:nvPicPr>
          <p:cNvPr id="71" name="Picture 70">
            <a:extLst>
              <a:ext uri="{FF2B5EF4-FFF2-40B4-BE49-F238E27FC236}">
                <a16:creationId xmlns:a16="http://schemas.microsoft.com/office/drawing/2014/main" id="{8DB64A5A-5F45-2B41-973E-6BA9C73D0DDD}"/>
              </a:ext>
            </a:extLst>
          </p:cNvPr>
          <p:cNvPicPr>
            <a:picLocks noChangeAspect="1"/>
          </p:cNvPicPr>
          <p:nvPr/>
        </p:nvPicPr>
        <p:blipFill>
          <a:blip r:embed="rId3"/>
          <a:stretch>
            <a:fillRect/>
          </a:stretch>
        </p:blipFill>
        <p:spPr>
          <a:xfrm>
            <a:off x="5806722" y="3558621"/>
            <a:ext cx="331845" cy="935565"/>
          </a:xfrm>
          <a:prstGeom prst="rect">
            <a:avLst/>
          </a:prstGeom>
        </p:spPr>
      </p:pic>
      <p:sp>
        <p:nvSpPr>
          <p:cNvPr id="72" name="Rectangle 71">
            <a:extLst>
              <a:ext uri="{FF2B5EF4-FFF2-40B4-BE49-F238E27FC236}">
                <a16:creationId xmlns:a16="http://schemas.microsoft.com/office/drawing/2014/main" id="{82D653F8-FF64-204E-830C-3D8B5520ED1F}"/>
              </a:ext>
            </a:extLst>
          </p:cNvPr>
          <p:cNvSpPr/>
          <p:nvPr/>
        </p:nvSpPr>
        <p:spPr>
          <a:xfrm>
            <a:off x="5481621" y="3478661"/>
            <a:ext cx="108878" cy="1129092"/>
          </a:xfrm>
          <a:prstGeom prst="rect">
            <a:avLst/>
          </a:prstGeom>
          <a:solidFill>
            <a:schemeClr val="accent3">
              <a:lumMod val="7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F04F045-5418-3941-B565-30831DE85F48}"/>
              </a:ext>
            </a:extLst>
          </p:cNvPr>
          <p:cNvSpPr/>
          <p:nvPr/>
        </p:nvSpPr>
        <p:spPr>
          <a:xfrm>
            <a:off x="5208123" y="3478661"/>
            <a:ext cx="108878" cy="1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069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46276"/>
          </a:xfrm>
          <a:prstGeom prst="rect">
            <a:avLst/>
          </a:prstGeom>
        </p:spPr>
        <p:txBody>
          <a:bodyPr wrap="square">
            <a:spAutoFit/>
          </a:bodyPr>
          <a:lstStyle/>
          <a:p>
            <a:pPr algn="ctr"/>
            <a:r>
              <a:rPr lang="en-US" sz="2300" b="1" i="0" dirty="0">
                <a:latin typeface="Gill Sans"/>
                <a:cs typeface="Gill Sans"/>
              </a:rPr>
              <a:t>Q: how to determine most important features in PCA?</a:t>
            </a:r>
          </a:p>
        </p:txBody>
      </p:sp>
      <p:grpSp>
        <p:nvGrpSpPr>
          <p:cNvPr id="29" name="Group 28">
            <a:extLst>
              <a:ext uri="{FF2B5EF4-FFF2-40B4-BE49-F238E27FC236}">
                <a16:creationId xmlns:a16="http://schemas.microsoft.com/office/drawing/2014/main" id="{B3E3FFD9-4412-9F43-A975-7ECA51D1D47C}"/>
              </a:ext>
            </a:extLst>
          </p:cNvPr>
          <p:cNvGrpSpPr/>
          <p:nvPr/>
        </p:nvGrpSpPr>
        <p:grpSpPr>
          <a:xfrm>
            <a:off x="2460413" y="1236327"/>
            <a:ext cx="1674993" cy="2998588"/>
            <a:chOff x="224337" y="1132902"/>
            <a:chExt cx="1674993" cy="2998588"/>
          </a:xfrm>
        </p:grpSpPr>
        <p:sp>
          <p:nvSpPr>
            <p:cNvPr id="30" name="TextBox 29">
              <a:extLst>
                <a:ext uri="{FF2B5EF4-FFF2-40B4-BE49-F238E27FC236}">
                  <a16:creationId xmlns:a16="http://schemas.microsoft.com/office/drawing/2014/main" id="{649EEB3D-8A34-7A4A-9BB2-76D276E5738F}"/>
                </a:ext>
              </a:extLst>
            </p:cNvPr>
            <p:cNvSpPr txBox="1"/>
            <p:nvPr/>
          </p:nvSpPr>
          <p:spPr>
            <a:xfrm>
              <a:off x="713525" y="3546715"/>
              <a:ext cx="546945" cy="584775"/>
            </a:xfrm>
            <a:prstGeom prst="rect">
              <a:avLst/>
            </a:prstGeom>
            <a:noFill/>
          </p:spPr>
          <p:txBody>
            <a:bodyPr wrap="none" rtlCol="0">
              <a:spAutoFit/>
            </a:bodyPr>
            <a:lstStyle/>
            <a:p>
              <a:r>
                <a:rPr lang="en-US" sz="3200" b="1" dirty="0"/>
                <a:t>X</a:t>
              </a:r>
              <a:r>
                <a:rPr lang="en-US" sz="3200" b="1" baseline="30000" dirty="0"/>
                <a:t>T</a:t>
              </a:r>
            </a:p>
          </p:txBody>
        </p:sp>
        <p:sp>
          <p:nvSpPr>
            <p:cNvPr id="31" name="Left Bracket 30">
              <a:extLst>
                <a:ext uri="{FF2B5EF4-FFF2-40B4-BE49-F238E27FC236}">
                  <a16:creationId xmlns:a16="http://schemas.microsoft.com/office/drawing/2014/main" id="{56815997-B226-8D45-888F-F025C00AA0E9}"/>
                </a:ext>
              </a:extLst>
            </p:cNvPr>
            <p:cNvSpPr/>
            <p:nvPr/>
          </p:nvSpPr>
          <p:spPr>
            <a:xfrm>
              <a:off x="224337" y="1554887"/>
              <a:ext cx="143308" cy="1896190"/>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Left Bracket 31">
              <a:extLst>
                <a:ext uri="{FF2B5EF4-FFF2-40B4-BE49-F238E27FC236}">
                  <a16:creationId xmlns:a16="http://schemas.microsoft.com/office/drawing/2014/main" id="{37E5DC7C-7409-A043-96E3-F7014B7080E3}"/>
                </a:ext>
              </a:extLst>
            </p:cNvPr>
            <p:cNvSpPr/>
            <p:nvPr/>
          </p:nvSpPr>
          <p:spPr>
            <a:xfrm flipH="1">
              <a:off x="1596873" y="1563571"/>
              <a:ext cx="78029" cy="1887506"/>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A3F713D6-7B18-654D-A992-AB3E0F1F9F7A}"/>
                </a:ext>
              </a:extLst>
            </p:cNvPr>
            <p:cNvSpPr txBox="1"/>
            <p:nvPr/>
          </p:nvSpPr>
          <p:spPr>
            <a:xfrm>
              <a:off x="256509" y="1653404"/>
              <a:ext cx="914033" cy="369332"/>
            </a:xfrm>
            <a:prstGeom prst="rect">
              <a:avLst/>
            </a:prstGeom>
            <a:noFill/>
          </p:spPr>
          <p:txBody>
            <a:bodyPr wrap="square" rtlCol="0">
              <a:spAutoFit/>
            </a:bodyPr>
            <a:lstStyle/>
            <a:p>
              <a:r>
                <a:rPr lang="en-US" dirty="0"/>
                <a:t>64.37</a:t>
              </a:r>
            </a:p>
          </p:txBody>
        </p:sp>
        <p:sp>
          <p:nvSpPr>
            <p:cNvPr id="34" name="TextBox 33">
              <a:extLst>
                <a:ext uri="{FF2B5EF4-FFF2-40B4-BE49-F238E27FC236}">
                  <a16:creationId xmlns:a16="http://schemas.microsoft.com/office/drawing/2014/main" id="{4EB5EF3E-8A17-D14C-B25E-2426C84D29C6}"/>
                </a:ext>
              </a:extLst>
            </p:cNvPr>
            <p:cNvSpPr txBox="1"/>
            <p:nvPr/>
          </p:nvSpPr>
          <p:spPr>
            <a:xfrm>
              <a:off x="963833" y="1653404"/>
              <a:ext cx="914033" cy="369332"/>
            </a:xfrm>
            <a:prstGeom prst="rect">
              <a:avLst/>
            </a:prstGeom>
            <a:noFill/>
          </p:spPr>
          <p:txBody>
            <a:bodyPr wrap="square" rtlCol="0">
              <a:spAutoFit/>
            </a:bodyPr>
            <a:lstStyle/>
            <a:p>
              <a:r>
                <a:rPr lang="en-US" dirty="0"/>
                <a:t>119.8</a:t>
              </a:r>
            </a:p>
          </p:txBody>
        </p:sp>
        <p:sp>
          <p:nvSpPr>
            <p:cNvPr id="35" name="TextBox 34">
              <a:extLst>
                <a:ext uri="{FF2B5EF4-FFF2-40B4-BE49-F238E27FC236}">
                  <a16:creationId xmlns:a16="http://schemas.microsoft.com/office/drawing/2014/main" id="{4D3B1E02-BAED-8540-A975-D03286FC8B6A}"/>
                </a:ext>
              </a:extLst>
            </p:cNvPr>
            <p:cNvSpPr txBox="1"/>
            <p:nvPr/>
          </p:nvSpPr>
          <p:spPr>
            <a:xfrm>
              <a:off x="247414" y="2045245"/>
              <a:ext cx="914033" cy="369332"/>
            </a:xfrm>
            <a:prstGeom prst="rect">
              <a:avLst/>
            </a:prstGeom>
            <a:noFill/>
          </p:spPr>
          <p:txBody>
            <a:bodyPr wrap="square" rtlCol="0">
              <a:spAutoFit/>
            </a:bodyPr>
            <a:lstStyle/>
            <a:p>
              <a:r>
                <a:rPr lang="en-US" dirty="0"/>
                <a:t>65.96</a:t>
              </a:r>
            </a:p>
          </p:txBody>
        </p:sp>
        <p:sp>
          <p:nvSpPr>
            <p:cNvPr id="36" name="TextBox 35">
              <a:extLst>
                <a:ext uri="{FF2B5EF4-FFF2-40B4-BE49-F238E27FC236}">
                  <a16:creationId xmlns:a16="http://schemas.microsoft.com/office/drawing/2014/main" id="{E9F5AAB1-371E-C64F-9338-EC929822F52C}"/>
                </a:ext>
              </a:extLst>
            </p:cNvPr>
            <p:cNvSpPr txBox="1"/>
            <p:nvPr/>
          </p:nvSpPr>
          <p:spPr>
            <a:xfrm>
              <a:off x="954738" y="2045245"/>
              <a:ext cx="914033" cy="369332"/>
            </a:xfrm>
            <a:prstGeom prst="rect">
              <a:avLst/>
            </a:prstGeom>
            <a:noFill/>
          </p:spPr>
          <p:txBody>
            <a:bodyPr wrap="square" rtlCol="0">
              <a:spAutoFit/>
            </a:bodyPr>
            <a:lstStyle/>
            <a:p>
              <a:r>
                <a:rPr lang="en-US" dirty="0"/>
                <a:t>120.6</a:t>
              </a:r>
            </a:p>
          </p:txBody>
        </p:sp>
        <p:sp>
          <p:nvSpPr>
            <p:cNvPr id="37" name="TextBox 36">
              <a:extLst>
                <a:ext uri="{FF2B5EF4-FFF2-40B4-BE49-F238E27FC236}">
                  <a16:creationId xmlns:a16="http://schemas.microsoft.com/office/drawing/2014/main" id="{B3900A4B-5465-1A47-85D0-D08EA6F1E532}"/>
                </a:ext>
              </a:extLst>
            </p:cNvPr>
            <p:cNvSpPr txBox="1"/>
            <p:nvPr/>
          </p:nvSpPr>
          <p:spPr>
            <a:xfrm>
              <a:off x="277973" y="2750410"/>
              <a:ext cx="914033" cy="369332"/>
            </a:xfrm>
            <a:prstGeom prst="rect">
              <a:avLst/>
            </a:prstGeom>
            <a:noFill/>
          </p:spPr>
          <p:txBody>
            <a:bodyPr wrap="square" rtlCol="0">
              <a:spAutoFit/>
            </a:bodyPr>
            <a:lstStyle/>
            <a:p>
              <a:r>
                <a:rPr lang="en-US" dirty="0"/>
                <a:t>…</a:t>
              </a:r>
            </a:p>
          </p:txBody>
        </p:sp>
        <p:sp>
          <p:nvSpPr>
            <p:cNvPr id="38" name="TextBox 37">
              <a:extLst>
                <a:ext uri="{FF2B5EF4-FFF2-40B4-BE49-F238E27FC236}">
                  <a16:creationId xmlns:a16="http://schemas.microsoft.com/office/drawing/2014/main" id="{CC57C2E0-DC13-D94A-B426-C39D91FBA08B}"/>
                </a:ext>
              </a:extLst>
            </p:cNvPr>
            <p:cNvSpPr txBox="1"/>
            <p:nvPr/>
          </p:nvSpPr>
          <p:spPr>
            <a:xfrm>
              <a:off x="985297" y="2750410"/>
              <a:ext cx="914033" cy="369332"/>
            </a:xfrm>
            <a:prstGeom prst="rect">
              <a:avLst/>
            </a:prstGeom>
            <a:noFill/>
          </p:spPr>
          <p:txBody>
            <a:bodyPr wrap="square" rtlCol="0">
              <a:spAutoFit/>
            </a:bodyPr>
            <a:lstStyle/>
            <a:p>
              <a:r>
                <a:rPr lang="en-US" dirty="0"/>
                <a:t>…</a:t>
              </a:r>
            </a:p>
          </p:txBody>
        </p:sp>
        <p:sp>
          <p:nvSpPr>
            <p:cNvPr id="39" name="TextBox 38">
              <a:extLst>
                <a:ext uri="{FF2B5EF4-FFF2-40B4-BE49-F238E27FC236}">
                  <a16:creationId xmlns:a16="http://schemas.microsoft.com/office/drawing/2014/main" id="{4283F1EF-81C1-D24D-BC5C-61BBB24738B7}"/>
                </a:ext>
              </a:extLst>
            </p:cNvPr>
            <p:cNvSpPr txBox="1"/>
            <p:nvPr/>
          </p:nvSpPr>
          <p:spPr>
            <a:xfrm rot="18900000">
              <a:off x="364696" y="1132903"/>
              <a:ext cx="780470" cy="369332"/>
            </a:xfrm>
            <a:prstGeom prst="rect">
              <a:avLst/>
            </a:prstGeom>
            <a:noFill/>
          </p:spPr>
          <p:txBody>
            <a:bodyPr wrap="none" rtlCol="0">
              <a:spAutoFit/>
            </a:bodyPr>
            <a:lstStyle/>
            <a:p>
              <a:r>
                <a:rPr lang="en-US" dirty="0"/>
                <a:t>height</a:t>
              </a:r>
            </a:p>
          </p:txBody>
        </p:sp>
        <p:sp>
          <p:nvSpPr>
            <p:cNvPr id="40" name="TextBox 39">
              <a:extLst>
                <a:ext uri="{FF2B5EF4-FFF2-40B4-BE49-F238E27FC236}">
                  <a16:creationId xmlns:a16="http://schemas.microsoft.com/office/drawing/2014/main" id="{11C9A159-5AD9-6E42-8EE1-7F0BFF4EB589}"/>
                </a:ext>
              </a:extLst>
            </p:cNvPr>
            <p:cNvSpPr txBox="1"/>
            <p:nvPr/>
          </p:nvSpPr>
          <p:spPr>
            <a:xfrm rot="18900000">
              <a:off x="1046182" y="1132902"/>
              <a:ext cx="821700" cy="369332"/>
            </a:xfrm>
            <a:prstGeom prst="rect">
              <a:avLst/>
            </a:prstGeom>
            <a:noFill/>
          </p:spPr>
          <p:txBody>
            <a:bodyPr wrap="none" rtlCol="0">
              <a:spAutoFit/>
            </a:bodyPr>
            <a:lstStyle/>
            <a:p>
              <a:r>
                <a:rPr lang="en-US" dirty="0"/>
                <a:t>weight</a:t>
              </a:r>
            </a:p>
          </p:txBody>
        </p:sp>
      </p:grpSp>
      <p:grpSp>
        <p:nvGrpSpPr>
          <p:cNvPr id="41" name="Group 40">
            <a:extLst>
              <a:ext uri="{FF2B5EF4-FFF2-40B4-BE49-F238E27FC236}">
                <a16:creationId xmlns:a16="http://schemas.microsoft.com/office/drawing/2014/main" id="{9FFC377A-A1F7-564E-8D30-27F8763D3D7F}"/>
              </a:ext>
            </a:extLst>
          </p:cNvPr>
          <p:cNvGrpSpPr/>
          <p:nvPr/>
        </p:nvGrpSpPr>
        <p:grpSpPr>
          <a:xfrm>
            <a:off x="4276319" y="1259781"/>
            <a:ext cx="1845622" cy="2306618"/>
            <a:chOff x="2155261" y="1144459"/>
            <a:chExt cx="1845622" cy="2306618"/>
          </a:xfrm>
        </p:grpSpPr>
        <p:sp>
          <p:nvSpPr>
            <p:cNvPr id="42" name="TextBox 41">
              <a:extLst>
                <a:ext uri="{FF2B5EF4-FFF2-40B4-BE49-F238E27FC236}">
                  <a16:creationId xmlns:a16="http://schemas.microsoft.com/office/drawing/2014/main" id="{F56C14FC-46E0-D244-B671-0D86B9F29ED2}"/>
                </a:ext>
              </a:extLst>
            </p:cNvPr>
            <p:cNvSpPr txBox="1"/>
            <p:nvPr/>
          </p:nvSpPr>
          <p:spPr>
            <a:xfrm>
              <a:off x="2653529" y="2866301"/>
              <a:ext cx="466794" cy="584776"/>
            </a:xfrm>
            <a:prstGeom prst="rect">
              <a:avLst/>
            </a:prstGeom>
            <a:noFill/>
          </p:spPr>
          <p:txBody>
            <a:bodyPr wrap="none" rtlCol="0">
              <a:spAutoFit/>
            </a:bodyPr>
            <a:lstStyle/>
            <a:p>
              <a:r>
                <a:rPr lang="en-US" sz="3200" b="1" dirty="0"/>
                <a:t>Q</a:t>
              </a:r>
            </a:p>
          </p:txBody>
        </p:sp>
        <p:sp>
          <p:nvSpPr>
            <p:cNvPr id="43" name="Left Bracket 42">
              <a:extLst>
                <a:ext uri="{FF2B5EF4-FFF2-40B4-BE49-F238E27FC236}">
                  <a16:creationId xmlns:a16="http://schemas.microsoft.com/office/drawing/2014/main" id="{5D22FCED-089B-2444-A5F7-F1222D6FE2ED}"/>
                </a:ext>
              </a:extLst>
            </p:cNvPr>
            <p:cNvSpPr/>
            <p:nvPr/>
          </p:nvSpPr>
          <p:spPr>
            <a:xfrm>
              <a:off x="2155261" y="1556670"/>
              <a:ext cx="137934" cy="1186531"/>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Left Bracket 43">
              <a:extLst>
                <a:ext uri="{FF2B5EF4-FFF2-40B4-BE49-F238E27FC236}">
                  <a16:creationId xmlns:a16="http://schemas.microsoft.com/office/drawing/2014/main" id="{2D70F92E-F5EF-4C49-AC2C-3997883659E9}"/>
                </a:ext>
              </a:extLst>
            </p:cNvPr>
            <p:cNvSpPr/>
            <p:nvPr/>
          </p:nvSpPr>
          <p:spPr>
            <a:xfrm flipH="1">
              <a:off x="3657088" y="1570474"/>
              <a:ext cx="108527" cy="1172727"/>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1EB0F65-D428-D04D-90F4-AF2980AAC2DF}"/>
                </a:ext>
              </a:extLst>
            </p:cNvPr>
            <p:cNvSpPr txBox="1"/>
            <p:nvPr/>
          </p:nvSpPr>
          <p:spPr>
            <a:xfrm>
              <a:off x="2293195" y="1602852"/>
              <a:ext cx="914033" cy="369332"/>
            </a:xfrm>
            <a:prstGeom prst="rect">
              <a:avLst/>
            </a:prstGeom>
            <a:noFill/>
          </p:spPr>
          <p:txBody>
            <a:bodyPr wrap="square" rtlCol="0">
              <a:spAutoFit/>
            </a:bodyPr>
            <a:lstStyle/>
            <a:p>
              <a:r>
                <a:rPr lang="en-US" dirty="0"/>
                <a:t>0.94</a:t>
              </a:r>
            </a:p>
          </p:txBody>
        </p:sp>
        <p:sp>
          <p:nvSpPr>
            <p:cNvPr id="46" name="TextBox 45">
              <a:extLst>
                <a:ext uri="{FF2B5EF4-FFF2-40B4-BE49-F238E27FC236}">
                  <a16:creationId xmlns:a16="http://schemas.microsoft.com/office/drawing/2014/main" id="{D9F4F9AD-5021-F643-A228-4A73BDE42916}"/>
                </a:ext>
              </a:extLst>
            </p:cNvPr>
            <p:cNvSpPr txBox="1"/>
            <p:nvPr/>
          </p:nvSpPr>
          <p:spPr>
            <a:xfrm>
              <a:off x="2293195" y="2173026"/>
              <a:ext cx="914033" cy="369332"/>
            </a:xfrm>
            <a:prstGeom prst="rect">
              <a:avLst/>
            </a:prstGeom>
            <a:noFill/>
          </p:spPr>
          <p:txBody>
            <a:bodyPr wrap="square" rtlCol="0">
              <a:spAutoFit/>
            </a:bodyPr>
            <a:lstStyle/>
            <a:p>
              <a:r>
                <a:rPr lang="en-US" dirty="0"/>
                <a:t>0.33</a:t>
              </a:r>
            </a:p>
          </p:txBody>
        </p:sp>
        <p:sp>
          <p:nvSpPr>
            <p:cNvPr id="47" name="TextBox 46">
              <a:extLst>
                <a:ext uri="{FF2B5EF4-FFF2-40B4-BE49-F238E27FC236}">
                  <a16:creationId xmlns:a16="http://schemas.microsoft.com/office/drawing/2014/main" id="{EBB48A5F-6C09-BF47-BC8E-B16B136F679C}"/>
                </a:ext>
              </a:extLst>
            </p:cNvPr>
            <p:cNvSpPr txBox="1"/>
            <p:nvPr/>
          </p:nvSpPr>
          <p:spPr>
            <a:xfrm>
              <a:off x="3000519" y="1602852"/>
              <a:ext cx="914033" cy="369332"/>
            </a:xfrm>
            <a:prstGeom prst="rect">
              <a:avLst/>
            </a:prstGeom>
            <a:noFill/>
          </p:spPr>
          <p:txBody>
            <a:bodyPr wrap="square" rtlCol="0">
              <a:spAutoFit/>
            </a:bodyPr>
            <a:lstStyle/>
            <a:p>
              <a:r>
                <a:rPr lang="en-US" dirty="0"/>
                <a:t>-0.33</a:t>
              </a:r>
            </a:p>
          </p:txBody>
        </p:sp>
        <p:sp>
          <p:nvSpPr>
            <p:cNvPr id="48" name="TextBox 47">
              <a:extLst>
                <a:ext uri="{FF2B5EF4-FFF2-40B4-BE49-F238E27FC236}">
                  <a16:creationId xmlns:a16="http://schemas.microsoft.com/office/drawing/2014/main" id="{085D49F3-9514-8140-B769-710F05F8FE7E}"/>
                </a:ext>
              </a:extLst>
            </p:cNvPr>
            <p:cNvSpPr txBox="1"/>
            <p:nvPr/>
          </p:nvSpPr>
          <p:spPr>
            <a:xfrm>
              <a:off x="3000519" y="2173026"/>
              <a:ext cx="914033" cy="369332"/>
            </a:xfrm>
            <a:prstGeom prst="rect">
              <a:avLst/>
            </a:prstGeom>
            <a:noFill/>
          </p:spPr>
          <p:txBody>
            <a:bodyPr wrap="square" rtlCol="0">
              <a:spAutoFit/>
            </a:bodyPr>
            <a:lstStyle/>
            <a:p>
              <a:r>
                <a:rPr lang="en-US" dirty="0"/>
                <a:t>0.94</a:t>
              </a:r>
            </a:p>
          </p:txBody>
        </p:sp>
        <p:sp>
          <p:nvSpPr>
            <p:cNvPr id="49" name="TextBox 48">
              <a:extLst>
                <a:ext uri="{FF2B5EF4-FFF2-40B4-BE49-F238E27FC236}">
                  <a16:creationId xmlns:a16="http://schemas.microsoft.com/office/drawing/2014/main" id="{E34AED6E-7463-9E48-88D3-903FE0A57208}"/>
                </a:ext>
              </a:extLst>
            </p:cNvPr>
            <p:cNvSpPr txBox="1"/>
            <p:nvPr/>
          </p:nvSpPr>
          <p:spPr>
            <a:xfrm rot="18900000">
              <a:off x="2285951" y="1181760"/>
              <a:ext cx="894156" cy="369332"/>
            </a:xfrm>
            <a:prstGeom prst="rect">
              <a:avLst/>
            </a:prstGeom>
            <a:noFill/>
          </p:spPr>
          <p:txBody>
            <a:bodyPr wrap="none" rtlCol="0">
              <a:spAutoFit/>
            </a:bodyPr>
            <a:lstStyle/>
            <a:p>
              <a:r>
                <a:rPr lang="en-US" dirty="0"/>
                <a:t>eigvec1</a:t>
              </a:r>
            </a:p>
          </p:txBody>
        </p:sp>
        <p:sp>
          <p:nvSpPr>
            <p:cNvPr id="50" name="TextBox 49">
              <a:extLst>
                <a:ext uri="{FF2B5EF4-FFF2-40B4-BE49-F238E27FC236}">
                  <a16:creationId xmlns:a16="http://schemas.microsoft.com/office/drawing/2014/main" id="{FA712D81-C549-2C46-B544-A84CD421D3FD}"/>
                </a:ext>
              </a:extLst>
            </p:cNvPr>
            <p:cNvSpPr txBox="1"/>
            <p:nvPr/>
          </p:nvSpPr>
          <p:spPr>
            <a:xfrm rot="18900000">
              <a:off x="3106727" y="1144459"/>
              <a:ext cx="894156" cy="369332"/>
            </a:xfrm>
            <a:prstGeom prst="rect">
              <a:avLst/>
            </a:prstGeom>
            <a:noFill/>
          </p:spPr>
          <p:txBody>
            <a:bodyPr wrap="none" rtlCol="0">
              <a:spAutoFit/>
            </a:bodyPr>
            <a:lstStyle/>
            <a:p>
              <a:r>
                <a:rPr lang="en-US" dirty="0"/>
                <a:t>eigvec2</a:t>
              </a:r>
            </a:p>
          </p:txBody>
        </p:sp>
      </p:grpSp>
      <p:sp>
        <p:nvSpPr>
          <p:cNvPr id="51" name="TextBox 50">
            <a:extLst>
              <a:ext uri="{FF2B5EF4-FFF2-40B4-BE49-F238E27FC236}">
                <a16:creationId xmlns:a16="http://schemas.microsoft.com/office/drawing/2014/main" id="{D12862BA-C001-A54E-9B95-3F3DE30174EA}"/>
              </a:ext>
            </a:extLst>
          </p:cNvPr>
          <p:cNvSpPr txBox="1"/>
          <p:nvPr/>
        </p:nvSpPr>
        <p:spPr>
          <a:xfrm>
            <a:off x="1862380" y="2342755"/>
            <a:ext cx="389850" cy="584775"/>
          </a:xfrm>
          <a:prstGeom prst="rect">
            <a:avLst/>
          </a:prstGeom>
          <a:noFill/>
        </p:spPr>
        <p:txBody>
          <a:bodyPr wrap="none" rtlCol="0">
            <a:spAutoFit/>
          </a:bodyPr>
          <a:lstStyle/>
          <a:p>
            <a:r>
              <a:rPr lang="en-US" sz="3200" b="1" dirty="0"/>
              <a:t>=</a:t>
            </a:r>
          </a:p>
        </p:txBody>
      </p:sp>
      <p:grpSp>
        <p:nvGrpSpPr>
          <p:cNvPr id="52" name="Group 51">
            <a:extLst>
              <a:ext uri="{FF2B5EF4-FFF2-40B4-BE49-F238E27FC236}">
                <a16:creationId xmlns:a16="http://schemas.microsoft.com/office/drawing/2014/main" id="{BDC08C8E-D9D5-D143-B4F8-F8630770D63E}"/>
              </a:ext>
            </a:extLst>
          </p:cNvPr>
          <p:cNvGrpSpPr/>
          <p:nvPr/>
        </p:nvGrpSpPr>
        <p:grpSpPr>
          <a:xfrm>
            <a:off x="296664" y="1187735"/>
            <a:ext cx="1697137" cy="2903477"/>
            <a:chOff x="4915840" y="1139278"/>
            <a:chExt cx="1697137" cy="2903477"/>
          </a:xfrm>
        </p:grpSpPr>
        <p:sp>
          <p:nvSpPr>
            <p:cNvPr id="53" name="TextBox 52">
              <a:extLst>
                <a:ext uri="{FF2B5EF4-FFF2-40B4-BE49-F238E27FC236}">
                  <a16:creationId xmlns:a16="http://schemas.microsoft.com/office/drawing/2014/main" id="{E1538DC2-FC7F-754F-96CF-5A003319B27E}"/>
                </a:ext>
              </a:extLst>
            </p:cNvPr>
            <p:cNvSpPr txBox="1"/>
            <p:nvPr/>
          </p:nvSpPr>
          <p:spPr>
            <a:xfrm>
              <a:off x="5211225" y="3457980"/>
              <a:ext cx="868956" cy="584775"/>
            </a:xfrm>
            <a:prstGeom prst="rect">
              <a:avLst/>
            </a:prstGeom>
            <a:noFill/>
          </p:spPr>
          <p:txBody>
            <a:bodyPr wrap="none" rtlCol="0">
              <a:spAutoFit/>
            </a:bodyPr>
            <a:lstStyle/>
            <a:p>
              <a:r>
                <a:rPr lang="en-US" sz="3200" b="1" dirty="0" err="1"/>
                <a:t>Proj</a:t>
              </a:r>
              <a:endParaRPr lang="en-US" sz="3200" b="1" baseline="30000" dirty="0"/>
            </a:p>
          </p:txBody>
        </p:sp>
        <p:grpSp>
          <p:nvGrpSpPr>
            <p:cNvPr id="54" name="Group 53">
              <a:extLst>
                <a:ext uri="{FF2B5EF4-FFF2-40B4-BE49-F238E27FC236}">
                  <a16:creationId xmlns:a16="http://schemas.microsoft.com/office/drawing/2014/main" id="{E4B80E07-079F-5D46-9577-1DB048B1E876}"/>
                </a:ext>
              </a:extLst>
            </p:cNvPr>
            <p:cNvGrpSpPr/>
            <p:nvPr/>
          </p:nvGrpSpPr>
          <p:grpSpPr>
            <a:xfrm>
              <a:off x="4915840" y="1139278"/>
              <a:ext cx="1697137" cy="2318702"/>
              <a:chOff x="4915840" y="1139278"/>
              <a:chExt cx="1697137" cy="2318702"/>
            </a:xfrm>
          </p:grpSpPr>
          <p:sp>
            <p:nvSpPr>
              <p:cNvPr id="55" name="Left Bracket 54">
                <a:extLst>
                  <a:ext uri="{FF2B5EF4-FFF2-40B4-BE49-F238E27FC236}">
                    <a16:creationId xmlns:a16="http://schemas.microsoft.com/office/drawing/2014/main" id="{2A5C03A7-5AF4-A848-AD8F-ADB45574E4CE}"/>
                  </a:ext>
                </a:extLst>
              </p:cNvPr>
              <p:cNvSpPr/>
              <p:nvPr/>
            </p:nvSpPr>
            <p:spPr>
              <a:xfrm>
                <a:off x="4937984" y="1561790"/>
                <a:ext cx="143308" cy="1896190"/>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Left Bracket 55">
                <a:extLst>
                  <a:ext uri="{FF2B5EF4-FFF2-40B4-BE49-F238E27FC236}">
                    <a16:creationId xmlns:a16="http://schemas.microsoft.com/office/drawing/2014/main" id="{FD1D623A-3E49-1D42-B091-5C50AC313C41}"/>
                  </a:ext>
                </a:extLst>
              </p:cNvPr>
              <p:cNvSpPr/>
              <p:nvPr/>
            </p:nvSpPr>
            <p:spPr>
              <a:xfrm flipH="1">
                <a:off x="6310520" y="1570474"/>
                <a:ext cx="78029" cy="1887506"/>
              </a:xfrm>
              <a:prstGeom prst="leftBracket">
                <a:avLst/>
              </a:prstGeom>
              <a:noFill/>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B1978F23-8A2D-BD4B-BEEC-21D8139D71FF}"/>
                  </a:ext>
                </a:extLst>
              </p:cNvPr>
              <p:cNvSpPr txBox="1"/>
              <p:nvPr/>
            </p:nvSpPr>
            <p:spPr>
              <a:xfrm>
                <a:off x="4991620" y="2757313"/>
                <a:ext cx="914033" cy="369332"/>
              </a:xfrm>
              <a:prstGeom prst="rect">
                <a:avLst/>
              </a:prstGeom>
              <a:noFill/>
            </p:spPr>
            <p:txBody>
              <a:bodyPr wrap="square" rtlCol="0">
                <a:spAutoFit/>
              </a:bodyPr>
              <a:lstStyle/>
              <a:p>
                <a:r>
                  <a:rPr lang="en-US" dirty="0"/>
                  <a:t>…</a:t>
                </a:r>
              </a:p>
            </p:txBody>
          </p:sp>
          <p:sp>
            <p:nvSpPr>
              <p:cNvPr id="58" name="TextBox 57">
                <a:extLst>
                  <a:ext uri="{FF2B5EF4-FFF2-40B4-BE49-F238E27FC236}">
                    <a16:creationId xmlns:a16="http://schemas.microsoft.com/office/drawing/2014/main" id="{F574251D-8573-2542-A9D0-A0CE0FCA1B74}"/>
                  </a:ext>
                </a:extLst>
              </p:cNvPr>
              <p:cNvSpPr txBox="1"/>
              <p:nvPr/>
            </p:nvSpPr>
            <p:spPr>
              <a:xfrm>
                <a:off x="5698944" y="2757313"/>
                <a:ext cx="914033" cy="369332"/>
              </a:xfrm>
              <a:prstGeom prst="rect">
                <a:avLst/>
              </a:prstGeom>
              <a:noFill/>
            </p:spPr>
            <p:txBody>
              <a:bodyPr wrap="square" rtlCol="0">
                <a:spAutoFit/>
              </a:bodyPr>
              <a:lstStyle/>
              <a:p>
                <a:r>
                  <a:rPr lang="en-US" dirty="0"/>
                  <a:t>…</a:t>
                </a:r>
              </a:p>
            </p:txBody>
          </p:sp>
          <p:sp>
            <p:nvSpPr>
              <p:cNvPr id="59" name="TextBox 58">
                <a:extLst>
                  <a:ext uri="{FF2B5EF4-FFF2-40B4-BE49-F238E27FC236}">
                    <a16:creationId xmlns:a16="http://schemas.microsoft.com/office/drawing/2014/main" id="{5296B20B-9D59-3B4A-811E-C10DADD01F8C}"/>
                  </a:ext>
                </a:extLst>
              </p:cNvPr>
              <p:cNvSpPr txBox="1"/>
              <p:nvPr/>
            </p:nvSpPr>
            <p:spPr>
              <a:xfrm rot="18900000">
                <a:off x="5069225" y="1147489"/>
                <a:ext cx="543739" cy="369332"/>
              </a:xfrm>
              <a:prstGeom prst="rect">
                <a:avLst/>
              </a:prstGeom>
              <a:noFill/>
            </p:spPr>
            <p:txBody>
              <a:bodyPr wrap="none" rtlCol="0">
                <a:spAutoFit/>
              </a:bodyPr>
              <a:lstStyle/>
              <a:p>
                <a:r>
                  <a:rPr lang="en-US" dirty="0"/>
                  <a:t>PC1</a:t>
                </a:r>
              </a:p>
            </p:txBody>
          </p:sp>
          <p:sp>
            <p:nvSpPr>
              <p:cNvPr id="60" name="TextBox 59">
                <a:extLst>
                  <a:ext uri="{FF2B5EF4-FFF2-40B4-BE49-F238E27FC236}">
                    <a16:creationId xmlns:a16="http://schemas.microsoft.com/office/drawing/2014/main" id="{D163A6DE-D0A8-7544-A710-3EE5B52A8548}"/>
                  </a:ext>
                </a:extLst>
              </p:cNvPr>
              <p:cNvSpPr txBox="1"/>
              <p:nvPr/>
            </p:nvSpPr>
            <p:spPr>
              <a:xfrm rot="18900000">
                <a:off x="5808311" y="1139278"/>
                <a:ext cx="543739" cy="369332"/>
              </a:xfrm>
              <a:prstGeom prst="rect">
                <a:avLst/>
              </a:prstGeom>
              <a:noFill/>
            </p:spPr>
            <p:txBody>
              <a:bodyPr wrap="none" rtlCol="0">
                <a:spAutoFit/>
              </a:bodyPr>
              <a:lstStyle/>
              <a:p>
                <a:r>
                  <a:rPr lang="en-US" dirty="0"/>
                  <a:t>PC2</a:t>
                </a:r>
              </a:p>
            </p:txBody>
          </p:sp>
          <p:sp>
            <p:nvSpPr>
              <p:cNvPr id="61" name="TextBox 60">
                <a:extLst>
                  <a:ext uri="{FF2B5EF4-FFF2-40B4-BE49-F238E27FC236}">
                    <a16:creationId xmlns:a16="http://schemas.microsoft.com/office/drawing/2014/main" id="{317E8E7A-2B27-1A4F-9048-AE910008C61A}"/>
                  </a:ext>
                </a:extLst>
              </p:cNvPr>
              <p:cNvSpPr txBox="1"/>
              <p:nvPr/>
            </p:nvSpPr>
            <p:spPr>
              <a:xfrm>
                <a:off x="4924935" y="1621170"/>
                <a:ext cx="914033" cy="369332"/>
              </a:xfrm>
              <a:prstGeom prst="rect">
                <a:avLst/>
              </a:prstGeom>
              <a:noFill/>
            </p:spPr>
            <p:txBody>
              <a:bodyPr wrap="square" rtlCol="0">
                <a:spAutoFit/>
              </a:bodyPr>
              <a:lstStyle/>
              <a:p>
                <a:r>
                  <a:rPr lang="en-US" dirty="0"/>
                  <a:t>100.1</a:t>
                </a:r>
              </a:p>
            </p:txBody>
          </p:sp>
          <p:sp>
            <p:nvSpPr>
              <p:cNvPr id="62" name="TextBox 61">
                <a:extLst>
                  <a:ext uri="{FF2B5EF4-FFF2-40B4-BE49-F238E27FC236}">
                    <a16:creationId xmlns:a16="http://schemas.microsoft.com/office/drawing/2014/main" id="{3106234E-CCF4-6942-89B9-01524C75797F}"/>
                  </a:ext>
                </a:extLst>
              </p:cNvPr>
              <p:cNvSpPr txBox="1"/>
              <p:nvPr/>
            </p:nvSpPr>
            <p:spPr>
              <a:xfrm>
                <a:off x="5632259" y="1621170"/>
                <a:ext cx="914033" cy="369332"/>
              </a:xfrm>
              <a:prstGeom prst="rect">
                <a:avLst/>
              </a:prstGeom>
              <a:noFill/>
            </p:spPr>
            <p:txBody>
              <a:bodyPr wrap="square" rtlCol="0">
                <a:spAutoFit/>
              </a:bodyPr>
              <a:lstStyle/>
              <a:p>
                <a:r>
                  <a:rPr lang="en-US" dirty="0"/>
                  <a:t>92.0</a:t>
                </a:r>
              </a:p>
            </p:txBody>
          </p:sp>
          <p:sp>
            <p:nvSpPr>
              <p:cNvPr id="63" name="TextBox 62">
                <a:extLst>
                  <a:ext uri="{FF2B5EF4-FFF2-40B4-BE49-F238E27FC236}">
                    <a16:creationId xmlns:a16="http://schemas.microsoft.com/office/drawing/2014/main" id="{637769A9-CC98-A840-A734-CB3E8A3D3DFA}"/>
                  </a:ext>
                </a:extLst>
              </p:cNvPr>
              <p:cNvSpPr txBox="1"/>
              <p:nvPr/>
            </p:nvSpPr>
            <p:spPr>
              <a:xfrm>
                <a:off x="4915840" y="2013011"/>
                <a:ext cx="914033" cy="369332"/>
              </a:xfrm>
              <a:prstGeom prst="rect">
                <a:avLst/>
              </a:prstGeom>
              <a:noFill/>
            </p:spPr>
            <p:txBody>
              <a:bodyPr wrap="square" rtlCol="0">
                <a:spAutoFit/>
              </a:bodyPr>
              <a:lstStyle/>
              <a:p>
                <a:r>
                  <a:rPr lang="en-US" dirty="0"/>
                  <a:t>101.9</a:t>
                </a:r>
              </a:p>
            </p:txBody>
          </p:sp>
          <p:sp>
            <p:nvSpPr>
              <p:cNvPr id="64" name="TextBox 63">
                <a:extLst>
                  <a:ext uri="{FF2B5EF4-FFF2-40B4-BE49-F238E27FC236}">
                    <a16:creationId xmlns:a16="http://schemas.microsoft.com/office/drawing/2014/main" id="{8774C8F7-2DCC-0340-8EE5-6BD016E88FA3}"/>
                  </a:ext>
                </a:extLst>
              </p:cNvPr>
              <p:cNvSpPr txBox="1"/>
              <p:nvPr/>
            </p:nvSpPr>
            <p:spPr>
              <a:xfrm>
                <a:off x="5623164" y="2013011"/>
                <a:ext cx="914033" cy="369332"/>
              </a:xfrm>
              <a:prstGeom prst="rect">
                <a:avLst/>
              </a:prstGeom>
              <a:noFill/>
            </p:spPr>
            <p:txBody>
              <a:bodyPr wrap="square" rtlCol="0">
                <a:spAutoFit/>
              </a:bodyPr>
              <a:lstStyle/>
              <a:p>
                <a:r>
                  <a:rPr lang="en-US" dirty="0"/>
                  <a:t>92.2</a:t>
                </a:r>
              </a:p>
            </p:txBody>
          </p:sp>
        </p:grpSp>
      </p:grpSp>
      <p:sp>
        <p:nvSpPr>
          <p:cNvPr id="65" name="Rectangle 64">
            <a:extLst>
              <a:ext uri="{FF2B5EF4-FFF2-40B4-BE49-F238E27FC236}">
                <a16:creationId xmlns:a16="http://schemas.microsoft.com/office/drawing/2014/main" id="{4665AAA7-8042-724A-835A-1C2966AA29DC}"/>
              </a:ext>
            </a:extLst>
          </p:cNvPr>
          <p:cNvSpPr/>
          <p:nvPr/>
        </p:nvSpPr>
        <p:spPr>
          <a:xfrm>
            <a:off x="399099" y="1718174"/>
            <a:ext cx="604889" cy="32078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C994CC97-BC36-4549-BE31-04C380CE816A}"/>
              </a:ext>
            </a:extLst>
          </p:cNvPr>
          <p:cNvSpPr/>
          <p:nvPr/>
        </p:nvSpPr>
        <p:spPr>
          <a:xfrm>
            <a:off x="2559182" y="1776455"/>
            <a:ext cx="1297296" cy="31105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6EE4831-4B53-9442-8491-EB3AF861DD2E}"/>
              </a:ext>
            </a:extLst>
          </p:cNvPr>
          <p:cNvSpPr/>
          <p:nvPr/>
        </p:nvSpPr>
        <p:spPr>
          <a:xfrm>
            <a:off x="4376280" y="1739131"/>
            <a:ext cx="648648" cy="101706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3CFECE51-2EBB-124C-B2A8-3E3130D1F1BC}"/>
              </a:ext>
            </a:extLst>
          </p:cNvPr>
          <p:cNvCxnSpPr>
            <a:cxnSpLocks/>
          </p:cNvCxnSpPr>
          <p:nvPr/>
        </p:nvCxnSpPr>
        <p:spPr>
          <a:xfrm flipV="1">
            <a:off x="461596" y="2126162"/>
            <a:ext cx="130453" cy="22429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9" name="TextBox 68">
            <a:extLst>
              <a:ext uri="{FF2B5EF4-FFF2-40B4-BE49-F238E27FC236}">
                <a16:creationId xmlns:a16="http://schemas.microsoft.com/office/drawing/2014/main" id="{7BE504FC-6671-9A4A-8F27-4FEB1EA2227F}"/>
              </a:ext>
            </a:extLst>
          </p:cNvPr>
          <p:cNvSpPr txBox="1"/>
          <p:nvPr/>
        </p:nvSpPr>
        <p:spPr>
          <a:xfrm>
            <a:off x="154017" y="4369160"/>
            <a:ext cx="4260236" cy="646331"/>
          </a:xfrm>
          <a:prstGeom prst="rect">
            <a:avLst/>
          </a:prstGeom>
          <a:noFill/>
        </p:spPr>
        <p:txBody>
          <a:bodyPr wrap="square" rtlCol="0">
            <a:spAutoFit/>
          </a:bodyPr>
          <a:lstStyle/>
          <a:p>
            <a:r>
              <a:rPr lang="en-US" dirty="0">
                <a:solidFill>
                  <a:srgbClr val="FF0000"/>
                </a:solidFill>
                <a:latin typeface="Gill Sans MT" panose="020B0502020104020203" pitchFamily="34" charset="77"/>
              </a:rPr>
              <a:t>Projection of sample 1 on PC1</a:t>
            </a:r>
            <a:br>
              <a:rPr lang="en-US" dirty="0">
                <a:solidFill>
                  <a:srgbClr val="FF0000"/>
                </a:solidFill>
                <a:latin typeface="Gill Sans MT" panose="020B0502020104020203" pitchFamily="34" charset="77"/>
              </a:rPr>
            </a:br>
            <a:r>
              <a:rPr lang="en-US" dirty="0">
                <a:solidFill>
                  <a:srgbClr val="FF0000"/>
                </a:solidFill>
                <a:latin typeface="Gill Sans MT" panose="020B0502020104020203" pitchFamily="34" charset="77"/>
              </a:rPr>
              <a:t>Dot product of sample 1 * </a:t>
            </a:r>
            <a:r>
              <a:rPr lang="en-US" dirty="0" err="1">
                <a:solidFill>
                  <a:srgbClr val="FF0000"/>
                </a:solidFill>
                <a:latin typeface="Gill Sans MT" panose="020B0502020104020203" pitchFamily="34" charset="77"/>
              </a:rPr>
              <a:t>eigvec</a:t>
            </a:r>
            <a:r>
              <a:rPr lang="en-US" dirty="0">
                <a:solidFill>
                  <a:srgbClr val="FF0000"/>
                </a:solidFill>
                <a:latin typeface="Gill Sans MT" panose="020B0502020104020203" pitchFamily="34" charset="77"/>
              </a:rPr>
              <a:t> 1</a:t>
            </a:r>
          </a:p>
        </p:txBody>
      </p:sp>
      <p:cxnSp>
        <p:nvCxnSpPr>
          <p:cNvPr id="70" name="Straight Arrow Connector 69">
            <a:extLst>
              <a:ext uri="{FF2B5EF4-FFF2-40B4-BE49-F238E27FC236}">
                <a16:creationId xmlns:a16="http://schemas.microsoft.com/office/drawing/2014/main" id="{6865EDBF-0FE0-9342-9458-14459053FC95}"/>
              </a:ext>
            </a:extLst>
          </p:cNvPr>
          <p:cNvCxnSpPr/>
          <p:nvPr/>
        </p:nvCxnSpPr>
        <p:spPr>
          <a:xfrm flipH="1" flipV="1">
            <a:off x="4596714" y="2853835"/>
            <a:ext cx="282087" cy="138108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71" name="TextBox 70">
            <a:extLst>
              <a:ext uri="{FF2B5EF4-FFF2-40B4-BE49-F238E27FC236}">
                <a16:creationId xmlns:a16="http://schemas.microsoft.com/office/drawing/2014/main" id="{14F9D253-3007-9348-AFEE-495894721EC3}"/>
              </a:ext>
            </a:extLst>
          </p:cNvPr>
          <p:cNvSpPr txBox="1"/>
          <p:nvPr/>
        </p:nvSpPr>
        <p:spPr>
          <a:xfrm>
            <a:off x="4203802" y="4300153"/>
            <a:ext cx="3835544" cy="646331"/>
          </a:xfrm>
          <a:prstGeom prst="rect">
            <a:avLst/>
          </a:prstGeom>
          <a:noFill/>
        </p:spPr>
        <p:txBody>
          <a:bodyPr wrap="square" rtlCol="0">
            <a:spAutoFit/>
          </a:bodyPr>
          <a:lstStyle/>
          <a:p>
            <a:r>
              <a:rPr lang="en-US" dirty="0">
                <a:solidFill>
                  <a:srgbClr val="FF0000"/>
                </a:solidFill>
                <a:latin typeface="Gill Sans MT" panose="020B0502020104020203" pitchFamily="34" charset="77"/>
              </a:rPr>
              <a:t>“Loadings” of each feature given by the values in the eigenvector</a:t>
            </a:r>
          </a:p>
        </p:txBody>
      </p:sp>
      <p:sp>
        <p:nvSpPr>
          <p:cNvPr id="73" name="Rectangle 72">
            <a:extLst>
              <a:ext uri="{FF2B5EF4-FFF2-40B4-BE49-F238E27FC236}">
                <a16:creationId xmlns:a16="http://schemas.microsoft.com/office/drawing/2014/main" id="{BE964918-9E82-9A43-89F8-4B80BF0F1A57}"/>
              </a:ext>
            </a:extLst>
          </p:cNvPr>
          <p:cNvSpPr/>
          <p:nvPr/>
        </p:nvSpPr>
        <p:spPr>
          <a:xfrm>
            <a:off x="2310714" y="5080729"/>
            <a:ext cx="6833286" cy="646331"/>
          </a:xfrm>
          <a:prstGeom prst="rect">
            <a:avLst/>
          </a:prstGeom>
        </p:spPr>
        <p:txBody>
          <a:bodyPr wrap="square">
            <a:spAutoFit/>
          </a:bodyPr>
          <a:lstStyle/>
          <a:p>
            <a:r>
              <a:rPr lang="en-US" dirty="0" err="1">
                <a:latin typeface="Courier" pitchFamily="2" charset="0"/>
                <a:cs typeface="Courier"/>
              </a:rPr>
              <a:t>pca</a:t>
            </a:r>
            <a:r>
              <a:rPr lang="en-US" dirty="0">
                <a:latin typeface="Courier" pitchFamily="2" charset="0"/>
                <a:cs typeface="Courier"/>
              </a:rPr>
              <a:t> = </a:t>
            </a:r>
            <a:r>
              <a:rPr lang="en-US" dirty="0" err="1">
                <a:latin typeface="Courier" pitchFamily="2" charset="0"/>
                <a:cs typeface="Courier"/>
              </a:rPr>
              <a:t>sklearn.decomposition.PCA</a:t>
            </a:r>
            <a:r>
              <a:rPr lang="en-US" dirty="0">
                <a:latin typeface="Courier" pitchFamily="2" charset="0"/>
                <a:cs typeface="Courier"/>
              </a:rPr>
              <a:t>(</a:t>
            </a:r>
            <a:r>
              <a:rPr lang="en-US" dirty="0" err="1">
                <a:latin typeface="Courier" pitchFamily="2" charset="0"/>
                <a:cs typeface="Courier"/>
              </a:rPr>
              <a:t>n_components</a:t>
            </a:r>
            <a:r>
              <a:rPr lang="en-US" dirty="0">
                <a:latin typeface="Courier" pitchFamily="2" charset="0"/>
                <a:cs typeface="Courier"/>
              </a:rPr>
              <a:t>=2)</a:t>
            </a:r>
          </a:p>
          <a:p>
            <a:r>
              <a:rPr lang="en-US" dirty="0" err="1">
                <a:latin typeface="Courier" pitchFamily="2" charset="0"/>
                <a:cs typeface="Courier"/>
              </a:rPr>
              <a:t>pca.components</a:t>
            </a:r>
            <a:r>
              <a:rPr lang="en-US" dirty="0">
                <a:latin typeface="Courier" pitchFamily="2" charset="0"/>
                <a:cs typeface="Courier"/>
              </a:rPr>
              <a:t>_ # should give the loadings</a:t>
            </a:r>
          </a:p>
        </p:txBody>
      </p:sp>
      <p:sp>
        <p:nvSpPr>
          <p:cNvPr id="74" name="Rectangle 73">
            <a:extLst>
              <a:ext uri="{FF2B5EF4-FFF2-40B4-BE49-F238E27FC236}">
                <a16:creationId xmlns:a16="http://schemas.microsoft.com/office/drawing/2014/main" id="{E741E0AC-4844-804F-9458-176409297998}"/>
              </a:ext>
            </a:extLst>
          </p:cNvPr>
          <p:cNvSpPr/>
          <p:nvPr/>
        </p:nvSpPr>
        <p:spPr>
          <a:xfrm>
            <a:off x="228049" y="5919515"/>
            <a:ext cx="9027162" cy="923330"/>
          </a:xfrm>
          <a:prstGeom prst="rect">
            <a:avLst/>
          </a:prstGeom>
        </p:spPr>
        <p:txBody>
          <a:bodyPr wrap="square">
            <a:spAutoFit/>
          </a:bodyPr>
          <a:lstStyle/>
          <a:p>
            <a:r>
              <a:rPr lang="en-US" dirty="0">
                <a:hlinkClick r:id="rId3"/>
              </a:rPr>
              <a:t>https://stats.stackexchange.com/questions/104306/what-is-the-difference-between-loadings-and-correlation-loadings-in-pca-and/104640#104640</a:t>
            </a:r>
            <a:endParaRPr lang="en-US" dirty="0"/>
          </a:p>
          <a:p>
            <a:r>
              <a:rPr lang="en-US" dirty="0">
                <a:latin typeface="Gill Sans MT" panose="020B0502020104020203" pitchFamily="34" charset="77"/>
              </a:rPr>
              <a:t>https://</a:t>
            </a:r>
            <a:r>
              <a:rPr lang="en-US" dirty="0" err="1">
                <a:latin typeface="Gill Sans MT" panose="020B0502020104020203" pitchFamily="34" charset="77"/>
              </a:rPr>
              <a:t>scentellegher.github.io</a:t>
            </a:r>
            <a:r>
              <a:rPr lang="en-US" dirty="0">
                <a:latin typeface="Gill Sans MT" panose="020B0502020104020203" pitchFamily="34" charset="77"/>
              </a:rPr>
              <a:t>/machine-learning/2020/01/27/</a:t>
            </a:r>
            <a:r>
              <a:rPr lang="en-US" dirty="0" err="1">
                <a:latin typeface="Gill Sans MT" panose="020B0502020104020203" pitchFamily="34" charset="77"/>
              </a:rPr>
              <a:t>pca</a:t>
            </a:r>
            <a:r>
              <a:rPr lang="en-US" dirty="0">
                <a:latin typeface="Gill Sans MT" panose="020B0502020104020203" pitchFamily="34" charset="77"/>
              </a:rPr>
              <a:t>-loadings-</a:t>
            </a:r>
            <a:r>
              <a:rPr lang="en-US" dirty="0" err="1">
                <a:latin typeface="Gill Sans MT" panose="020B0502020104020203" pitchFamily="34" charset="77"/>
              </a:rPr>
              <a:t>sklearn.html</a:t>
            </a:r>
            <a:endParaRPr lang="en-US" dirty="0">
              <a:latin typeface="Gill Sans MT" panose="020B0502020104020203" pitchFamily="34" charset="77"/>
            </a:endParaRPr>
          </a:p>
        </p:txBody>
      </p:sp>
      <p:sp>
        <p:nvSpPr>
          <p:cNvPr id="75" name="TextBox 74">
            <a:extLst>
              <a:ext uri="{FF2B5EF4-FFF2-40B4-BE49-F238E27FC236}">
                <a16:creationId xmlns:a16="http://schemas.microsoft.com/office/drawing/2014/main" id="{3E332D35-E1B9-044A-8FD7-C93455850BBB}"/>
              </a:ext>
            </a:extLst>
          </p:cNvPr>
          <p:cNvSpPr txBox="1"/>
          <p:nvPr/>
        </p:nvSpPr>
        <p:spPr>
          <a:xfrm>
            <a:off x="5228152" y="3690640"/>
            <a:ext cx="3835544" cy="646331"/>
          </a:xfrm>
          <a:prstGeom prst="rect">
            <a:avLst/>
          </a:prstGeom>
          <a:noFill/>
        </p:spPr>
        <p:txBody>
          <a:bodyPr wrap="square" rtlCol="0">
            <a:spAutoFit/>
          </a:bodyPr>
          <a:lstStyle/>
          <a:p>
            <a:r>
              <a:rPr lang="en-US" dirty="0">
                <a:solidFill>
                  <a:srgbClr val="FF0000"/>
                </a:solidFill>
                <a:latin typeface="Gill Sans MT" panose="020B0502020104020203" pitchFamily="34" charset="77"/>
              </a:rPr>
              <a:t>Can also look at correlation between original features and each PC</a:t>
            </a:r>
          </a:p>
        </p:txBody>
      </p:sp>
    </p:spTree>
    <p:extLst>
      <p:ext uri="{BB962C8B-B14F-4D97-AF65-F5344CB8AC3E}">
        <p14:creationId xmlns:p14="http://schemas.microsoft.com/office/powerpoint/2010/main" val="14668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P spid="74" grpId="0"/>
      <p:bldP spid="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46502"/>
            <a:ext cx="9144000" cy="523220"/>
          </a:xfrm>
          <a:prstGeom prst="rect">
            <a:avLst/>
          </a:prstGeom>
        </p:spPr>
        <p:txBody>
          <a:bodyPr wrap="square">
            <a:spAutoFit/>
          </a:bodyPr>
          <a:lstStyle/>
          <a:p>
            <a:pPr algn="ctr"/>
            <a:r>
              <a:rPr lang="en-US" sz="2800" dirty="0">
                <a:latin typeface="Gill Sans"/>
                <a:cs typeface="Gill Sans"/>
              </a:rPr>
              <a:t>Limitations of only considering % IBD?</a:t>
            </a:r>
          </a:p>
        </p:txBody>
      </p:sp>
      <p:cxnSp>
        <p:nvCxnSpPr>
          <p:cNvPr id="5" name="Straight Connector 4"/>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 name="TextBox 5"/>
          <p:cNvSpPr txBox="1"/>
          <p:nvPr/>
        </p:nvSpPr>
        <p:spPr>
          <a:xfrm>
            <a:off x="4637105" y="6215352"/>
            <a:ext cx="1015798" cy="369332"/>
          </a:xfrm>
          <a:prstGeom prst="rect">
            <a:avLst/>
          </a:prstGeom>
          <a:noFill/>
        </p:spPr>
        <p:txBody>
          <a:bodyPr wrap="none" rtlCol="0">
            <a:spAutoFit/>
          </a:bodyPr>
          <a:lstStyle/>
          <a:p>
            <a:r>
              <a:rPr lang="en-US" dirty="0">
                <a:latin typeface="Gill Sans"/>
                <a:cs typeface="Gill Sans"/>
              </a:rPr>
              <a:t>% IBD=0</a:t>
            </a:r>
          </a:p>
        </p:txBody>
      </p:sp>
      <p:cxnSp>
        <p:nvCxnSpPr>
          <p:cNvPr id="3" name="Straight Arrow Connector 2"/>
          <p:cNvCxnSpPr/>
          <p:nvPr/>
        </p:nvCxnSpPr>
        <p:spPr>
          <a:xfrm>
            <a:off x="1064381" y="5878286"/>
            <a:ext cx="791656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064381" y="1572381"/>
            <a:ext cx="0" cy="430590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1174" y="2974135"/>
            <a:ext cx="1015798" cy="369332"/>
          </a:xfrm>
          <a:prstGeom prst="rect">
            <a:avLst/>
          </a:prstGeom>
          <a:noFill/>
        </p:spPr>
        <p:txBody>
          <a:bodyPr wrap="none" rtlCol="0">
            <a:spAutoFit/>
          </a:bodyPr>
          <a:lstStyle/>
          <a:p>
            <a:r>
              <a:rPr lang="en-US" dirty="0">
                <a:latin typeface="Gill Sans"/>
                <a:cs typeface="Gill Sans"/>
              </a:rPr>
              <a:t>% IBD=1</a:t>
            </a:r>
          </a:p>
        </p:txBody>
      </p:sp>
      <p:sp>
        <p:nvSpPr>
          <p:cNvPr id="10" name="TextBox 9"/>
          <p:cNvSpPr txBox="1"/>
          <p:nvPr/>
        </p:nvSpPr>
        <p:spPr>
          <a:xfrm>
            <a:off x="408596" y="1572381"/>
            <a:ext cx="476926" cy="369332"/>
          </a:xfrm>
          <a:prstGeom prst="rect">
            <a:avLst/>
          </a:prstGeom>
          <a:noFill/>
        </p:spPr>
        <p:txBody>
          <a:bodyPr wrap="none" rtlCol="0">
            <a:spAutoFit/>
          </a:bodyPr>
          <a:lstStyle/>
          <a:p>
            <a:r>
              <a:rPr lang="en-US" dirty="0">
                <a:latin typeface="Gill Sans"/>
                <a:cs typeface="Gill Sans"/>
              </a:rPr>
              <a:t>1.0</a:t>
            </a:r>
          </a:p>
        </p:txBody>
      </p:sp>
      <p:sp>
        <p:nvSpPr>
          <p:cNvPr id="11" name="TextBox 10"/>
          <p:cNvSpPr txBox="1"/>
          <p:nvPr/>
        </p:nvSpPr>
        <p:spPr>
          <a:xfrm>
            <a:off x="515185" y="5693620"/>
            <a:ext cx="476926" cy="369332"/>
          </a:xfrm>
          <a:prstGeom prst="rect">
            <a:avLst/>
          </a:prstGeom>
          <a:noFill/>
        </p:spPr>
        <p:txBody>
          <a:bodyPr wrap="none" rtlCol="0">
            <a:spAutoFit/>
          </a:bodyPr>
          <a:lstStyle/>
          <a:p>
            <a:r>
              <a:rPr lang="en-US" dirty="0">
                <a:latin typeface="Gill Sans"/>
                <a:cs typeface="Gill Sans"/>
              </a:rPr>
              <a:t>0.0</a:t>
            </a:r>
          </a:p>
        </p:txBody>
      </p:sp>
      <p:sp>
        <p:nvSpPr>
          <p:cNvPr id="12" name="TextBox 11"/>
          <p:cNvSpPr txBox="1"/>
          <p:nvPr/>
        </p:nvSpPr>
        <p:spPr>
          <a:xfrm>
            <a:off x="909713" y="6030686"/>
            <a:ext cx="476926" cy="369332"/>
          </a:xfrm>
          <a:prstGeom prst="rect">
            <a:avLst/>
          </a:prstGeom>
          <a:noFill/>
        </p:spPr>
        <p:txBody>
          <a:bodyPr wrap="none" rtlCol="0">
            <a:spAutoFit/>
          </a:bodyPr>
          <a:lstStyle/>
          <a:p>
            <a:r>
              <a:rPr lang="en-US" dirty="0">
                <a:latin typeface="Gill Sans"/>
                <a:cs typeface="Gill Sans"/>
              </a:rPr>
              <a:t>0.0</a:t>
            </a:r>
          </a:p>
        </p:txBody>
      </p:sp>
      <p:sp>
        <p:nvSpPr>
          <p:cNvPr id="13" name="TextBox 12"/>
          <p:cNvSpPr txBox="1"/>
          <p:nvPr/>
        </p:nvSpPr>
        <p:spPr>
          <a:xfrm>
            <a:off x="8667074" y="5950932"/>
            <a:ext cx="476926" cy="369332"/>
          </a:xfrm>
          <a:prstGeom prst="rect">
            <a:avLst/>
          </a:prstGeom>
          <a:noFill/>
        </p:spPr>
        <p:txBody>
          <a:bodyPr wrap="none" rtlCol="0">
            <a:spAutoFit/>
          </a:bodyPr>
          <a:lstStyle/>
          <a:p>
            <a:r>
              <a:rPr lang="en-US" dirty="0">
                <a:latin typeface="Gill Sans"/>
                <a:cs typeface="Gill Sans"/>
              </a:rPr>
              <a:t>1.0</a:t>
            </a:r>
          </a:p>
        </p:txBody>
      </p:sp>
      <p:sp>
        <p:nvSpPr>
          <p:cNvPr id="14" name="TextBox 13"/>
          <p:cNvSpPr txBox="1"/>
          <p:nvPr/>
        </p:nvSpPr>
        <p:spPr>
          <a:xfrm>
            <a:off x="1231539" y="1694933"/>
            <a:ext cx="1290700" cy="369332"/>
          </a:xfrm>
          <a:prstGeom prst="rect">
            <a:avLst/>
          </a:prstGeom>
          <a:noFill/>
        </p:spPr>
        <p:txBody>
          <a:bodyPr wrap="none" rtlCol="0">
            <a:spAutoFit/>
          </a:bodyPr>
          <a:lstStyle/>
          <a:p>
            <a:r>
              <a:rPr lang="en-US" dirty="0">
                <a:latin typeface="Gill Sans"/>
                <a:cs typeface="Gill Sans"/>
              </a:rPr>
              <a:t>Parent/child</a:t>
            </a:r>
          </a:p>
        </p:txBody>
      </p:sp>
      <p:sp>
        <p:nvSpPr>
          <p:cNvPr id="15" name="Oval 14"/>
          <p:cNvSpPr/>
          <p:nvPr/>
        </p:nvSpPr>
        <p:spPr>
          <a:xfrm>
            <a:off x="1846260" y="3126539"/>
            <a:ext cx="2060502" cy="1088572"/>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921413" y="1757047"/>
            <a:ext cx="285936" cy="307218"/>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394856" y="3455991"/>
            <a:ext cx="891139" cy="369332"/>
          </a:xfrm>
          <a:prstGeom prst="rect">
            <a:avLst/>
          </a:prstGeom>
          <a:noFill/>
        </p:spPr>
        <p:txBody>
          <a:bodyPr wrap="none" rtlCol="0">
            <a:spAutoFit/>
          </a:bodyPr>
          <a:lstStyle/>
          <a:p>
            <a:r>
              <a:rPr lang="en-US" dirty="0">
                <a:latin typeface="Gill Sans"/>
                <a:cs typeface="Gill Sans"/>
              </a:rPr>
              <a:t>Siblings</a:t>
            </a:r>
          </a:p>
        </p:txBody>
      </p:sp>
      <p:sp>
        <p:nvSpPr>
          <p:cNvPr id="18" name="Oval 17"/>
          <p:cNvSpPr/>
          <p:nvPr/>
        </p:nvSpPr>
        <p:spPr>
          <a:xfrm>
            <a:off x="4488805" y="3638579"/>
            <a:ext cx="1738769" cy="671733"/>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032157" y="4202585"/>
            <a:ext cx="1738769" cy="671733"/>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227574" y="4358692"/>
            <a:ext cx="1339392" cy="369332"/>
          </a:xfrm>
          <a:prstGeom prst="rect">
            <a:avLst/>
          </a:prstGeom>
          <a:noFill/>
        </p:spPr>
        <p:txBody>
          <a:bodyPr wrap="none" rtlCol="0">
            <a:spAutoFit/>
          </a:bodyPr>
          <a:lstStyle/>
          <a:p>
            <a:r>
              <a:rPr lang="en-US" dirty="0">
                <a:latin typeface="Gill Sans"/>
                <a:cs typeface="Gill Sans"/>
              </a:rPr>
              <a:t>First cousins</a:t>
            </a:r>
          </a:p>
        </p:txBody>
      </p:sp>
      <p:sp>
        <p:nvSpPr>
          <p:cNvPr id="24" name="Oval 23"/>
          <p:cNvSpPr/>
          <p:nvPr/>
        </p:nvSpPr>
        <p:spPr>
          <a:xfrm>
            <a:off x="7177391" y="5021887"/>
            <a:ext cx="1738769" cy="671733"/>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293977" y="5177994"/>
            <a:ext cx="1608133" cy="369332"/>
          </a:xfrm>
          <a:prstGeom prst="rect">
            <a:avLst/>
          </a:prstGeom>
          <a:noFill/>
        </p:spPr>
        <p:txBody>
          <a:bodyPr wrap="none" rtlCol="0">
            <a:spAutoFit/>
          </a:bodyPr>
          <a:lstStyle/>
          <a:p>
            <a:r>
              <a:rPr lang="en-US" dirty="0">
                <a:latin typeface="Gill Sans"/>
                <a:cs typeface="Gill Sans"/>
              </a:rPr>
              <a:t>Distant cousins</a:t>
            </a:r>
          </a:p>
        </p:txBody>
      </p:sp>
      <p:sp>
        <p:nvSpPr>
          <p:cNvPr id="27" name="TextBox 26"/>
          <p:cNvSpPr txBox="1"/>
          <p:nvPr/>
        </p:nvSpPr>
        <p:spPr>
          <a:xfrm>
            <a:off x="4888944" y="3845779"/>
            <a:ext cx="1056700" cy="369332"/>
          </a:xfrm>
          <a:prstGeom prst="rect">
            <a:avLst/>
          </a:prstGeom>
          <a:noFill/>
        </p:spPr>
        <p:txBody>
          <a:bodyPr wrap="none" rtlCol="0">
            <a:spAutoFit/>
          </a:bodyPr>
          <a:lstStyle/>
          <a:p>
            <a:r>
              <a:rPr lang="en-US" dirty="0">
                <a:latin typeface="Gill Sans"/>
                <a:cs typeface="Gill Sans"/>
              </a:rPr>
              <a:t>2</a:t>
            </a:r>
            <a:r>
              <a:rPr lang="en-US" baseline="30000" dirty="0">
                <a:latin typeface="Gill Sans"/>
                <a:cs typeface="Gill Sans"/>
              </a:rPr>
              <a:t>nd</a:t>
            </a:r>
            <a:r>
              <a:rPr lang="en-US" dirty="0">
                <a:latin typeface="Gill Sans"/>
                <a:cs typeface="Gill Sans"/>
              </a:rPr>
              <a:t> order</a:t>
            </a:r>
          </a:p>
        </p:txBody>
      </p:sp>
      <p:sp>
        <p:nvSpPr>
          <p:cNvPr id="26" name="TextBox 25">
            <a:extLst>
              <a:ext uri="{FF2B5EF4-FFF2-40B4-BE49-F238E27FC236}">
                <a16:creationId xmlns:a16="http://schemas.microsoft.com/office/drawing/2014/main" id="{2940F215-D46D-894D-85E6-E3DA9D98CD0E}"/>
              </a:ext>
            </a:extLst>
          </p:cNvPr>
          <p:cNvSpPr txBox="1"/>
          <p:nvPr/>
        </p:nvSpPr>
        <p:spPr>
          <a:xfrm>
            <a:off x="4189858" y="2285851"/>
            <a:ext cx="3684598" cy="1200329"/>
          </a:xfrm>
          <a:prstGeom prst="rect">
            <a:avLst/>
          </a:prstGeom>
          <a:noFill/>
        </p:spPr>
        <p:txBody>
          <a:bodyPr wrap="none" rtlCol="0">
            <a:spAutoFit/>
          </a:bodyPr>
          <a:lstStyle/>
          <a:p>
            <a:r>
              <a:rPr lang="en-US" dirty="0">
                <a:solidFill>
                  <a:srgbClr val="FF0000"/>
                </a:solidFill>
                <a:latin typeface="Gill Sans"/>
                <a:cs typeface="Gill Sans"/>
              </a:rPr>
              <a:t>Some relations can’t be distinguished!</a:t>
            </a:r>
          </a:p>
          <a:p>
            <a:pPr marL="285750" indent="-285750">
              <a:buFont typeface="Arial" panose="020B0604020202020204" pitchFamily="34" charset="0"/>
              <a:buChar char="•"/>
            </a:pPr>
            <a:r>
              <a:rPr lang="en-US" dirty="0">
                <a:solidFill>
                  <a:srgbClr val="FF0000"/>
                </a:solidFill>
                <a:latin typeface="Gill Sans"/>
                <a:cs typeface="Gill Sans"/>
              </a:rPr>
              <a:t>Avuncular vs. grandparent</a:t>
            </a:r>
          </a:p>
          <a:p>
            <a:pPr marL="285750" indent="-285750">
              <a:buFont typeface="Arial" panose="020B0604020202020204" pitchFamily="34" charset="0"/>
              <a:buChar char="•"/>
            </a:pPr>
            <a:r>
              <a:rPr lang="en-US" dirty="0">
                <a:solidFill>
                  <a:srgbClr val="FF0000"/>
                </a:solidFill>
                <a:latin typeface="Gill Sans"/>
                <a:cs typeface="Gill Sans"/>
              </a:rPr>
              <a:t>Half-sibling vs. grandparent</a:t>
            </a:r>
          </a:p>
          <a:p>
            <a:pPr marL="285750" indent="-285750">
              <a:buFont typeface="Arial" panose="020B0604020202020204" pitchFamily="34" charset="0"/>
              <a:buChar char="•"/>
            </a:pPr>
            <a:r>
              <a:rPr lang="en-US" dirty="0">
                <a:solidFill>
                  <a:srgbClr val="FF0000"/>
                </a:solidFill>
                <a:latin typeface="Gill Sans"/>
                <a:cs typeface="Gill Sans"/>
              </a:rPr>
              <a:t>Distant cousins difficult</a:t>
            </a:r>
          </a:p>
        </p:txBody>
      </p:sp>
    </p:spTree>
    <p:extLst>
      <p:ext uri="{BB962C8B-B14F-4D97-AF65-F5344CB8AC3E}">
        <p14:creationId xmlns:p14="http://schemas.microsoft.com/office/powerpoint/2010/main" val="3128197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#3 (continued)</a:t>
            </a:r>
          </a:p>
        </p:txBody>
      </p:sp>
      <p:sp>
        <p:nvSpPr>
          <p:cNvPr id="2" name="TextBox 1">
            <a:extLst>
              <a:ext uri="{FF2B5EF4-FFF2-40B4-BE49-F238E27FC236}">
                <a16:creationId xmlns:a16="http://schemas.microsoft.com/office/drawing/2014/main" id="{075BDD4E-273E-004B-9003-000D7AF6138B}"/>
              </a:ext>
            </a:extLst>
          </p:cNvPr>
          <p:cNvSpPr txBox="1"/>
          <p:nvPr/>
        </p:nvSpPr>
        <p:spPr>
          <a:xfrm>
            <a:off x="300789" y="1359568"/>
            <a:ext cx="8217569" cy="1631216"/>
          </a:xfrm>
          <a:prstGeom prst="rect">
            <a:avLst/>
          </a:prstGeom>
          <a:noFill/>
        </p:spPr>
        <p:txBody>
          <a:bodyPr wrap="square" rtlCol="0">
            <a:spAutoFit/>
          </a:bodyPr>
          <a:lstStyle/>
          <a:p>
            <a:r>
              <a:rPr lang="en-US" sz="2000" dirty="0">
                <a:latin typeface="Gill Sans MT" panose="020B0502020104020203" pitchFamily="34" charset="77"/>
              </a:rPr>
              <a:t>Even though you were surprised by the granddaughter result, you let it go thinking maybe it’s just a weird fluke.</a:t>
            </a:r>
          </a:p>
          <a:p>
            <a:endParaRPr lang="en-US" sz="2000" dirty="0">
              <a:latin typeface="Gill Sans MT" panose="020B0502020104020203" pitchFamily="34" charset="77"/>
            </a:endParaRPr>
          </a:p>
          <a:p>
            <a:r>
              <a:rPr lang="en-US" sz="2000" dirty="0">
                <a:latin typeface="Gill Sans MT" panose="020B0502020104020203" pitchFamily="34" charset="77"/>
              </a:rPr>
              <a:t>A year later you remember this weird result and log back in to see if anything has changed in your relative finder results. </a:t>
            </a:r>
          </a:p>
        </p:txBody>
      </p:sp>
      <p:sp>
        <p:nvSpPr>
          <p:cNvPr id="8" name="TextBox 7">
            <a:extLst>
              <a:ext uri="{FF2B5EF4-FFF2-40B4-BE49-F238E27FC236}">
                <a16:creationId xmlns:a16="http://schemas.microsoft.com/office/drawing/2014/main" id="{023B260D-145E-DE43-A829-58F7FB9A7AF7}"/>
              </a:ext>
            </a:extLst>
          </p:cNvPr>
          <p:cNvSpPr txBox="1"/>
          <p:nvPr/>
        </p:nvSpPr>
        <p:spPr>
          <a:xfrm>
            <a:off x="300789" y="3347051"/>
            <a:ext cx="8458200" cy="1015663"/>
          </a:xfrm>
          <a:prstGeom prst="rect">
            <a:avLst/>
          </a:prstGeom>
          <a:noFill/>
        </p:spPr>
        <p:txBody>
          <a:bodyPr wrap="square" rtlCol="0">
            <a:spAutoFit/>
          </a:bodyPr>
          <a:lstStyle/>
          <a:p>
            <a:r>
              <a:rPr lang="en-US" sz="2000" dirty="0">
                <a:latin typeface="Gill Sans MT" panose="020B0502020104020203" pitchFamily="34" charset="77"/>
              </a:rPr>
              <a:t>You see the “granddaughter” result has now been changed to “half sister”. This makes more sense, but is still concerning because you don’t know of any half siblings!</a:t>
            </a:r>
          </a:p>
        </p:txBody>
      </p:sp>
      <p:sp>
        <p:nvSpPr>
          <p:cNvPr id="9" name="TextBox 8">
            <a:extLst>
              <a:ext uri="{FF2B5EF4-FFF2-40B4-BE49-F238E27FC236}">
                <a16:creationId xmlns:a16="http://schemas.microsoft.com/office/drawing/2014/main" id="{1CA95E9E-FC3F-AA41-93D9-620D39961291}"/>
              </a:ext>
            </a:extLst>
          </p:cNvPr>
          <p:cNvSpPr txBox="1"/>
          <p:nvPr/>
        </p:nvSpPr>
        <p:spPr>
          <a:xfrm>
            <a:off x="300789" y="4826702"/>
            <a:ext cx="8458200" cy="1015663"/>
          </a:xfrm>
          <a:prstGeom prst="rect">
            <a:avLst/>
          </a:prstGeom>
          <a:noFill/>
        </p:spPr>
        <p:txBody>
          <a:bodyPr wrap="square" rtlCol="0">
            <a:spAutoFit/>
          </a:bodyPr>
          <a:lstStyle/>
          <a:p>
            <a:r>
              <a:rPr lang="en-US" sz="2000" dirty="0">
                <a:latin typeface="Gill Sans MT" panose="020B0502020104020203" pitchFamily="34" charset="77"/>
              </a:rPr>
              <a:t>But something else is weird, in addition to that sister, you see 4 other results for additional half siblings of similar ages. You don’t know any of them. Based on their names they all seem to be from different families. What could explain this?</a:t>
            </a:r>
          </a:p>
        </p:txBody>
      </p:sp>
    </p:spTree>
    <p:extLst>
      <p:ext uri="{BB962C8B-B14F-4D97-AF65-F5344CB8AC3E}">
        <p14:creationId xmlns:p14="http://schemas.microsoft.com/office/powerpoint/2010/main" val="42668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Relative finding scenario #3 (continued)</a:t>
            </a:r>
          </a:p>
        </p:txBody>
      </p:sp>
      <p:grpSp>
        <p:nvGrpSpPr>
          <p:cNvPr id="41" name="Group 40">
            <a:extLst>
              <a:ext uri="{FF2B5EF4-FFF2-40B4-BE49-F238E27FC236}">
                <a16:creationId xmlns:a16="http://schemas.microsoft.com/office/drawing/2014/main" id="{CD6B5109-39AC-DC42-8C44-E42D96F11F47}"/>
              </a:ext>
            </a:extLst>
          </p:cNvPr>
          <p:cNvGrpSpPr/>
          <p:nvPr/>
        </p:nvGrpSpPr>
        <p:grpSpPr>
          <a:xfrm>
            <a:off x="2163427" y="2096351"/>
            <a:ext cx="1913771" cy="1474614"/>
            <a:chOff x="2583584" y="1472378"/>
            <a:chExt cx="2387959" cy="1839989"/>
          </a:xfrm>
        </p:grpSpPr>
        <p:pic>
          <p:nvPicPr>
            <p:cNvPr id="27" name="Picture 26">
              <a:extLst>
                <a:ext uri="{FF2B5EF4-FFF2-40B4-BE49-F238E27FC236}">
                  <a16:creationId xmlns:a16="http://schemas.microsoft.com/office/drawing/2014/main" id="{65280D2F-8B18-A54F-8C99-83C431D1D6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7" y="1524419"/>
              <a:ext cx="348732" cy="748856"/>
            </a:xfrm>
            <a:prstGeom prst="rect">
              <a:avLst/>
            </a:prstGeom>
          </p:spPr>
        </p:pic>
        <p:pic>
          <p:nvPicPr>
            <p:cNvPr id="28" name="Picture 27">
              <a:extLst>
                <a:ext uri="{FF2B5EF4-FFF2-40B4-BE49-F238E27FC236}">
                  <a16:creationId xmlns:a16="http://schemas.microsoft.com/office/drawing/2014/main" id="{7E7B8C4A-3ECD-7145-A324-68BDF14F75BF}"/>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89759" y="1528823"/>
              <a:ext cx="258108" cy="727677"/>
            </a:xfrm>
            <a:prstGeom prst="rect">
              <a:avLst/>
            </a:prstGeom>
          </p:spPr>
        </p:pic>
        <p:cxnSp>
          <p:nvCxnSpPr>
            <p:cNvPr id="29" name="Straight Connector 28">
              <a:extLst>
                <a:ext uri="{FF2B5EF4-FFF2-40B4-BE49-F238E27FC236}">
                  <a16:creationId xmlns:a16="http://schemas.microsoft.com/office/drawing/2014/main" id="{7E6E384D-9DE5-AF4C-89E4-847782A05074}"/>
                </a:ext>
              </a:extLst>
            </p:cNvPr>
            <p:cNvCxnSpPr>
              <a:stCxn id="27" idx="3"/>
              <a:endCxn id="28" idx="1"/>
            </p:cNvCxnSpPr>
            <p:nvPr/>
          </p:nvCxnSpPr>
          <p:spPr>
            <a:xfrm flipV="1">
              <a:off x="3550330" y="1892662"/>
              <a:ext cx="539430" cy="61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AEABC80-500A-7F46-8B4D-4479350C6B85}"/>
                </a:ext>
              </a:extLst>
            </p:cNvPr>
            <p:cNvCxnSpPr/>
            <p:nvPr/>
          </p:nvCxnSpPr>
          <p:spPr>
            <a:xfrm>
              <a:off x="3813742" y="1898846"/>
              <a:ext cx="0" cy="50817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DA7843AF-4C07-2C42-912D-6F5C7E477692}"/>
                </a:ext>
              </a:extLst>
            </p:cNvPr>
            <p:cNvSpPr/>
            <p:nvPr/>
          </p:nvSpPr>
          <p:spPr>
            <a:xfrm>
              <a:off x="2583584" y="1472378"/>
              <a:ext cx="84685" cy="878201"/>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11FD4B-0098-324A-B639-C8E5827CFE30}"/>
                </a:ext>
              </a:extLst>
            </p:cNvPr>
            <p:cNvSpPr/>
            <p:nvPr/>
          </p:nvSpPr>
          <p:spPr>
            <a:xfrm>
              <a:off x="2802430" y="1472378"/>
              <a:ext cx="84685" cy="878201"/>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C3CDB71-AFC1-864F-84C2-4E25C7EE65A3}"/>
                </a:ext>
              </a:extLst>
            </p:cNvPr>
            <p:cNvSpPr/>
            <p:nvPr/>
          </p:nvSpPr>
          <p:spPr>
            <a:xfrm>
              <a:off x="4611195" y="1472378"/>
              <a:ext cx="84685" cy="878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D191E66-8AA8-CA42-8468-9A6B6A693B99}"/>
                </a:ext>
              </a:extLst>
            </p:cNvPr>
            <p:cNvSpPr/>
            <p:nvPr/>
          </p:nvSpPr>
          <p:spPr>
            <a:xfrm>
              <a:off x="4886858" y="1472378"/>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A0A1BE4-FA1E-2E44-8047-71CDC6D3B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9376" y="2456039"/>
              <a:ext cx="348732" cy="748856"/>
            </a:xfrm>
            <a:prstGeom prst="rect">
              <a:avLst/>
            </a:prstGeom>
          </p:spPr>
        </p:pic>
        <p:sp>
          <p:nvSpPr>
            <p:cNvPr id="36" name="Rectangle 35">
              <a:extLst>
                <a:ext uri="{FF2B5EF4-FFF2-40B4-BE49-F238E27FC236}">
                  <a16:creationId xmlns:a16="http://schemas.microsoft.com/office/drawing/2014/main" id="{4DC7DE6C-7E50-7641-97AC-18728090DE10}"/>
                </a:ext>
              </a:extLst>
            </p:cNvPr>
            <p:cNvSpPr/>
            <p:nvPr/>
          </p:nvSpPr>
          <p:spPr>
            <a:xfrm>
              <a:off x="4190993" y="2434166"/>
              <a:ext cx="84685" cy="878201"/>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13D12CB-704C-C84E-B2CB-0220AF52B49F}"/>
                </a:ext>
              </a:extLst>
            </p:cNvPr>
            <p:cNvSpPr/>
            <p:nvPr/>
          </p:nvSpPr>
          <p:spPr>
            <a:xfrm>
              <a:off x="4368437" y="2434166"/>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2138FE8-EC0E-F34C-BDD2-DA6BFF4A68EA}"/>
                </a:ext>
              </a:extLst>
            </p:cNvPr>
            <p:cNvSpPr/>
            <p:nvPr/>
          </p:nvSpPr>
          <p:spPr>
            <a:xfrm>
              <a:off x="4190993" y="2434166"/>
              <a:ext cx="84685" cy="51957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4C022FF-D5F0-6441-9B29-B8F13EB9D3E1}"/>
                </a:ext>
              </a:extLst>
            </p:cNvPr>
            <p:cNvSpPr/>
            <p:nvPr/>
          </p:nvSpPr>
          <p:spPr>
            <a:xfrm>
              <a:off x="4368437" y="2601935"/>
              <a:ext cx="84685" cy="7104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0F1032B3-595D-7545-A878-B97DA22AE03B}"/>
              </a:ext>
            </a:extLst>
          </p:cNvPr>
          <p:cNvGrpSpPr/>
          <p:nvPr/>
        </p:nvGrpSpPr>
        <p:grpSpPr>
          <a:xfrm>
            <a:off x="2163427" y="3834955"/>
            <a:ext cx="1913771" cy="1474614"/>
            <a:chOff x="2583584" y="1472378"/>
            <a:chExt cx="2387959" cy="1839989"/>
          </a:xfrm>
        </p:grpSpPr>
        <p:pic>
          <p:nvPicPr>
            <p:cNvPr id="43" name="Picture 42">
              <a:extLst>
                <a:ext uri="{FF2B5EF4-FFF2-40B4-BE49-F238E27FC236}">
                  <a16:creationId xmlns:a16="http://schemas.microsoft.com/office/drawing/2014/main" id="{AC0BC8F2-1E49-C544-ADF1-24015F0153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7" y="1524419"/>
              <a:ext cx="348732" cy="748856"/>
            </a:xfrm>
            <a:prstGeom prst="rect">
              <a:avLst/>
            </a:prstGeom>
          </p:spPr>
        </p:pic>
        <p:pic>
          <p:nvPicPr>
            <p:cNvPr id="44" name="Picture 43">
              <a:extLst>
                <a:ext uri="{FF2B5EF4-FFF2-40B4-BE49-F238E27FC236}">
                  <a16:creationId xmlns:a16="http://schemas.microsoft.com/office/drawing/2014/main" id="{483604B8-EFC1-5B49-90DC-F49ACB4A8BED}"/>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89759" y="1528823"/>
              <a:ext cx="258108" cy="727677"/>
            </a:xfrm>
            <a:prstGeom prst="rect">
              <a:avLst/>
            </a:prstGeom>
          </p:spPr>
        </p:pic>
        <p:cxnSp>
          <p:nvCxnSpPr>
            <p:cNvPr id="45" name="Straight Connector 44">
              <a:extLst>
                <a:ext uri="{FF2B5EF4-FFF2-40B4-BE49-F238E27FC236}">
                  <a16:creationId xmlns:a16="http://schemas.microsoft.com/office/drawing/2014/main" id="{166EF9C1-0CC1-FF48-B2D9-F79D95C2B595}"/>
                </a:ext>
              </a:extLst>
            </p:cNvPr>
            <p:cNvCxnSpPr>
              <a:stCxn id="43" idx="3"/>
              <a:endCxn id="44" idx="1"/>
            </p:cNvCxnSpPr>
            <p:nvPr/>
          </p:nvCxnSpPr>
          <p:spPr>
            <a:xfrm flipV="1">
              <a:off x="3550330" y="1892662"/>
              <a:ext cx="539430" cy="61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87AB904-1147-A142-A09A-18952BB3DF13}"/>
                </a:ext>
              </a:extLst>
            </p:cNvPr>
            <p:cNvCxnSpPr/>
            <p:nvPr/>
          </p:nvCxnSpPr>
          <p:spPr>
            <a:xfrm>
              <a:off x="3813742" y="1898846"/>
              <a:ext cx="0" cy="50817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4A8CB658-70AB-5243-ACAA-84F2E56AA8BE}"/>
                </a:ext>
              </a:extLst>
            </p:cNvPr>
            <p:cNvSpPr/>
            <p:nvPr/>
          </p:nvSpPr>
          <p:spPr>
            <a:xfrm>
              <a:off x="2583584" y="1472378"/>
              <a:ext cx="84685" cy="878201"/>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4245102-ACBC-4A40-A32D-4F2FB4A35698}"/>
                </a:ext>
              </a:extLst>
            </p:cNvPr>
            <p:cNvSpPr/>
            <p:nvPr/>
          </p:nvSpPr>
          <p:spPr>
            <a:xfrm>
              <a:off x="2802430" y="1472378"/>
              <a:ext cx="84685" cy="878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26C4620-1FC4-064E-8406-252D00265207}"/>
                </a:ext>
              </a:extLst>
            </p:cNvPr>
            <p:cNvSpPr/>
            <p:nvPr/>
          </p:nvSpPr>
          <p:spPr>
            <a:xfrm>
              <a:off x="4611195" y="1472378"/>
              <a:ext cx="84685" cy="878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DB073D9-D142-A549-BA62-E9C6CF3FF65F}"/>
                </a:ext>
              </a:extLst>
            </p:cNvPr>
            <p:cNvSpPr/>
            <p:nvPr/>
          </p:nvSpPr>
          <p:spPr>
            <a:xfrm>
              <a:off x="4886858" y="1472378"/>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2BD400DD-C88A-0241-921A-732BFF4A5D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9376" y="2456039"/>
              <a:ext cx="348732" cy="748856"/>
            </a:xfrm>
            <a:prstGeom prst="rect">
              <a:avLst/>
            </a:prstGeom>
          </p:spPr>
        </p:pic>
        <p:sp>
          <p:nvSpPr>
            <p:cNvPr id="52" name="Rectangle 51">
              <a:extLst>
                <a:ext uri="{FF2B5EF4-FFF2-40B4-BE49-F238E27FC236}">
                  <a16:creationId xmlns:a16="http://schemas.microsoft.com/office/drawing/2014/main" id="{8FFA9F84-B556-4A47-8C18-0D22E9BE6B7C}"/>
                </a:ext>
              </a:extLst>
            </p:cNvPr>
            <p:cNvSpPr/>
            <p:nvPr/>
          </p:nvSpPr>
          <p:spPr>
            <a:xfrm>
              <a:off x="4190993" y="2434166"/>
              <a:ext cx="84685" cy="878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6EA815A-8B2D-2146-9FEB-29AD7AD2B978}"/>
                </a:ext>
              </a:extLst>
            </p:cNvPr>
            <p:cNvSpPr/>
            <p:nvPr/>
          </p:nvSpPr>
          <p:spPr>
            <a:xfrm>
              <a:off x="4368437" y="2434166"/>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4EA8CF9-0A15-684D-803A-1D7ED5F1E45B}"/>
                </a:ext>
              </a:extLst>
            </p:cNvPr>
            <p:cNvSpPr/>
            <p:nvPr/>
          </p:nvSpPr>
          <p:spPr>
            <a:xfrm>
              <a:off x="4190993" y="2434166"/>
              <a:ext cx="84685" cy="51957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07D5B55-9A5B-B14A-9866-D21FD5677C2B}"/>
                </a:ext>
              </a:extLst>
            </p:cNvPr>
            <p:cNvSpPr/>
            <p:nvPr/>
          </p:nvSpPr>
          <p:spPr>
            <a:xfrm>
              <a:off x="4368437" y="2601935"/>
              <a:ext cx="84685" cy="7104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52119A88-D46B-EE4B-9BF3-3766BCFFA8AD}"/>
              </a:ext>
            </a:extLst>
          </p:cNvPr>
          <p:cNvGrpSpPr/>
          <p:nvPr/>
        </p:nvGrpSpPr>
        <p:grpSpPr>
          <a:xfrm>
            <a:off x="4752236" y="2062857"/>
            <a:ext cx="1913771" cy="1474614"/>
            <a:chOff x="2583584" y="1472378"/>
            <a:chExt cx="2387959" cy="1839989"/>
          </a:xfrm>
        </p:grpSpPr>
        <p:pic>
          <p:nvPicPr>
            <p:cNvPr id="57" name="Picture 56">
              <a:extLst>
                <a:ext uri="{FF2B5EF4-FFF2-40B4-BE49-F238E27FC236}">
                  <a16:creationId xmlns:a16="http://schemas.microsoft.com/office/drawing/2014/main" id="{34A6FEFE-2426-3044-8395-679CD87B99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7" y="1524419"/>
              <a:ext cx="348732" cy="748856"/>
            </a:xfrm>
            <a:prstGeom prst="rect">
              <a:avLst/>
            </a:prstGeom>
          </p:spPr>
        </p:pic>
        <p:pic>
          <p:nvPicPr>
            <p:cNvPr id="58" name="Picture 57">
              <a:extLst>
                <a:ext uri="{FF2B5EF4-FFF2-40B4-BE49-F238E27FC236}">
                  <a16:creationId xmlns:a16="http://schemas.microsoft.com/office/drawing/2014/main" id="{D739C5D0-91BE-3040-ADF9-2397BD5E718D}"/>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89759" y="1528823"/>
              <a:ext cx="258108" cy="727677"/>
            </a:xfrm>
            <a:prstGeom prst="rect">
              <a:avLst/>
            </a:prstGeom>
          </p:spPr>
        </p:pic>
        <p:cxnSp>
          <p:nvCxnSpPr>
            <p:cNvPr id="59" name="Straight Connector 58">
              <a:extLst>
                <a:ext uri="{FF2B5EF4-FFF2-40B4-BE49-F238E27FC236}">
                  <a16:creationId xmlns:a16="http://schemas.microsoft.com/office/drawing/2014/main" id="{EA7B7E67-D533-484B-8440-1DA934545895}"/>
                </a:ext>
              </a:extLst>
            </p:cNvPr>
            <p:cNvCxnSpPr>
              <a:stCxn id="57" idx="3"/>
              <a:endCxn id="58" idx="1"/>
            </p:cNvCxnSpPr>
            <p:nvPr/>
          </p:nvCxnSpPr>
          <p:spPr>
            <a:xfrm flipV="1">
              <a:off x="3550330" y="1892662"/>
              <a:ext cx="539430" cy="61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0122BE52-3B96-CB41-863D-19E6F95CC2D7}"/>
                </a:ext>
              </a:extLst>
            </p:cNvPr>
            <p:cNvCxnSpPr/>
            <p:nvPr/>
          </p:nvCxnSpPr>
          <p:spPr>
            <a:xfrm>
              <a:off x="3813742" y="1898846"/>
              <a:ext cx="0" cy="50817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1" name="Rectangle 60">
              <a:extLst>
                <a:ext uri="{FF2B5EF4-FFF2-40B4-BE49-F238E27FC236}">
                  <a16:creationId xmlns:a16="http://schemas.microsoft.com/office/drawing/2014/main" id="{4367BD0C-4B48-9640-A201-0248F1717C10}"/>
                </a:ext>
              </a:extLst>
            </p:cNvPr>
            <p:cNvSpPr/>
            <p:nvPr/>
          </p:nvSpPr>
          <p:spPr>
            <a:xfrm>
              <a:off x="2583584" y="1472378"/>
              <a:ext cx="84685" cy="8782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F096D7E-DB9D-244D-B87B-E7B54D654B6D}"/>
                </a:ext>
              </a:extLst>
            </p:cNvPr>
            <p:cNvSpPr/>
            <p:nvPr/>
          </p:nvSpPr>
          <p:spPr>
            <a:xfrm>
              <a:off x="2802430" y="1472378"/>
              <a:ext cx="84685" cy="87820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EA98D98-7BB1-BD45-A102-94F7AB011B76}"/>
                </a:ext>
              </a:extLst>
            </p:cNvPr>
            <p:cNvSpPr/>
            <p:nvPr/>
          </p:nvSpPr>
          <p:spPr>
            <a:xfrm>
              <a:off x="4611195" y="1472378"/>
              <a:ext cx="84685" cy="878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CA1434A-D634-404B-9B85-52937EB8662A}"/>
                </a:ext>
              </a:extLst>
            </p:cNvPr>
            <p:cNvSpPr/>
            <p:nvPr/>
          </p:nvSpPr>
          <p:spPr>
            <a:xfrm>
              <a:off x="4886858" y="1472378"/>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B65F8A05-647B-7648-8961-E22D5BDBB1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9376" y="2456039"/>
              <a:ext cx="348732" cy="748856"/>
            </a:xfrm>
            <a:prstGeom prst="rect">
              <a:avLst/>
            </a:prstGeom>
          </p:spPr>
        </p:pic>
        <p:sp>
          <p:nvSpPr>
            <p:cNvPr id="66" name="Rectangle 65">
              <a:extLst>
                <a:ext uri="{FF2B5EF4-FFF2-40B4-BE49-F238E27FC236}">
                  <a16:creationId xmlns:a16="http://schemas.microsoft.com/office/drawing/2014/main" id="{A0A1504C-A3F7-D24B-B319-67353A720FCE}"/>
                </a:ext>
              </a:extLst>
            </p:cNvPr>
            <p:cNvSpPr/>
            <p:nvPr/>
          </p:nvSpPr>
          <p:spPr>
            <a:xfrm>
              <a:off x="4190993" y="2434166"/>
              <a:ext cx="84685" cy="87820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91D00B5-FDF9-3B44-88A2-EA147AA434D4}"/>
                </a:ext>
              </a:extLst>
            </p:cNvPr>
            <p:cNvSpPr/>
            <p:nvPr/>
          </p:nvSpPr>
          <p:spPr>
            <a:xfrm>
              <a:off x="4368437" y="2434166"/>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36B4BC55-92B7-B84E-9270-D065435255D2}"/>
                </a:ext>
              </a:extLst>
            </p:cNvPr>
            <p:cNvSpPr/>
            <p:nvPr/>
          </p:nvSpPr>
          <p:spPr>
            <a:xfrm>
              <a:off x="4190993" y="2434166"/>
              <a:ext cx="84685" cy="519578"/>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9458BE9-510C-734B-A7E7-68C9BDFA33F9}"/>
                </a:ext>
              </a:extLst>
            </p:cNvPr>
            <p:cNvSpPr/>
            <p:nvPr/>
          </p:nvSpPr>
          <p:spPr>
            <a:xfrm>
              <a:off x="4368437" y="2601935"/>
              <a:ext cx="84685" cy="7104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79E9BB36-8C6C-A444-AF63-CE2D8A66DBB7}"/>
              </a:ext>
            </a:extLst>
          </p:cNvPr>
          <p:cNvGrpSpPr/>
          <p:nvPr/>
        </p:nvGrpSpPr>
        <p:grpSpPr>
          <a:xfrm>
            <a:off x="4752236" y="3801461"/>
            <a:ext cx="1913771" cy="1474614"/>
            <a:chOff x="2583584" y="1472378"/>
            <a:chExt cx="2387959" cy="1839989"/>
          </a:xfrm>
        </p:grpSpPr>
        <p:pic>
          <p:nvPicPr>
            <p:cNvPr id="71" name="Picture 70">
              <a:extLst>
                <a:ext uri="{FF2B5EF4-FFF2-40B4-BE49-F238E27FC236}">
                  <a16:creationId xmlns:a16="http://schemas.microsoft.com/office/drawing/2014/main" id="{256CD7FC-5FF6-EF41-975A-97B53A3394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597" y="1524419"/>
              <a:ext cx="348732" cy="748856"/>
            </a:xfrm>
            <a:prstGeom prst="rect">
              <a:avLst/>
            </a:prstGeom>
          </p:spPr>
        </p:pic>
        <p:pic>
          <p:nvPicPr>
            <p:cNvPr id="72" name="Picture 71">
              <a:extLst>
                <a:ext uri="{FF2B5EF4-FFF2-40B4-BE49-F238E27FC236}">
                  <a16:creationId xmlns:a16="http://schemas.microsoft.com/office/drawing/2014/main" id="{9C5EEC40-E7C6-BA41-A27D-22D1D59BF17D}"/>
                </a:ext>
              </a:extLst>
            </p:cNvPr>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89759" y="1528823"/>
              <a:ext cx="258108" cy="727677"/>
            </a:xfrm>
            <a:prstGeom prst="rect">
              <a:avLst/>
            </a:prstGeom>
          </p:spPr>
        </p:pic>
        <p:cxnSp>
          <p:nvCxnSpPr>
            <p:cNvPr id="73" name="Straight Connector 72">
              <a:extLst>
                <a:ext uri="{FF2B5EF4-FFF2-40B4-BE49-F238E27FC236}">
                  <a16:creationId xmlns:a16="http://schemas.microsoft.com/office/drawing/2014/main" id="{ED4AD4B4-CBB7-8944-9CC7-903A47B3373A}"/>
                </a:ext>
              </a:extLst>
            </p:cNvPr>
            <p:cNvCxnSpPr>
              <a:stCxn id="71" idx="3"/>
              <a:endCxn id="72" idx="1"/>
            </p:cNvCxnSpPr>
            <p:nvPr/>
          </p:nvCxnSpPr>
          <p:spPr>
            <a:xfrm flipV="1">
              <a:off x="3550330" y="1892662"/>
              <a:ext cx="539430" cy="61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21919FC-7CAF-F94C-A367-38369A9E2532}"/>
                </a:ext>
              </a:extLst>
            </p:cNvPr>
            <p:cNvCxnSpPr/>
            <p:nvPr/>
          </p:nvCxnSpPr>
          <p:spPr>
            <a:xfrm>
              <a:off x="3813742" y="1898846"/>
              <a:ext cx="0" cy="50817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5" name="Rectangle 74">
              <a:extLst>
                <a:ext uri="{FF2B5EF4-FFF2-40B4-BE49-F238E27FC236}">
                  <a16:creationId xmlns:a16="http://schemas.microsoft.com/office/drawing/2014/main" id="{8906100F-8F62-D642-8125-F4B715E515EB}"/>
                </a:ext>
              </a:extLst>
            </p:cNvPr>
            <p:cNvSpPr/>
            <p:nvPr/>
          </p:nvSpPr>
          <p:spPr>
            <a:xfrm>
              <a:off x="2583584" y="1472378"/>
              <a:ext cx="84685" cy="878201"/>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8BDA1F0-D2DC-4A40-B95C-67929A1DD3D0}"/>
                </a:ext>
              </a:extLst>
            </p:cNvPr>
            <p:cNvSpPr/>
            <p:nvPr/>
          </p:nvSpPr>
          <p:spPr>
            <a:xfrm>
              <a:off x="2802430" y="1472378"/>
              <a:ext cx="84685" cy="878201"/>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AF9E612-21DE-6B42-8E44-F15DA2262C5C}"/>
                </a:ext>
              </a:extLst>
            </p:cNvPr>
            <p:cNvSpPr/>
            <p:nvPr/>
          </p:nvSpPr>
          <p:spPr>
            <a:xfrm>
              <a:off x="4611195" y="1472378"/>
              <a:ext cx="84685" cy="87820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63C8641-ACFF-8441-8D69-058FD824B338}"/>
                </a:ext>
              </a:extLst>
            </p:cNvPr>
            <p:cNvSpPr/>
            <p:nvPr/>
          </p:nvSpPr>
          <p:spPr>
            <a:xfrm>
              <a:off x="4886858" y="1472378"/>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6532C302-B890-AA47-92DD-1BD6E4380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9376" y="2456039"/>
              <a:ext cx="348732" cy="748856"/>
            </a:xfrm>
            <a:prstGeom prst="rect">
              <a:avLst/>
            </a:prstGeom>
          </p:spPr>
        </p:pic>
        <p:sp>
          <p:nvSpPr>
            <p:cNvPr id="80" name="Rectangle 79">
              <a:extLst>
                <a:ext uri="{FF2B5EF4-FFF2-40B4-BE49-F238E27FC236}">
                  <a16:creationId xmlns:a16="http://schemas.microsoft.com/office/drawing/2014/main" id="{4A3771A0-6A66-F74B-8336-15DBD7E3947D}"/>
                </a:ext>
              </a:extLst>
            </p:cNvPr>
            <p:cNvSpPr/>
            <p:nvPr/>
          </p:nvSpPr>
          <p:spPr>
            <a:xfrm>
              <a:off x="4190993" y="2434166"/>
              <a:ext cx="84685" cy="87820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F78767E-C084-6343-88C4-E188067C9B27}"/>
                </a:ext>
              </a:extLst>
            </p:cNvPr>
            <p:cNvSpPr/>
            <p:nvPr/>
          </p:nvSpPr>
          <p:spPr>
            <a:xfrm>
              <a:off x="4368437" y="2434166"/>
              <a:ext cx="84685" cy="878201"/>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190B6FF-88C6-304D-8A64-D06BB0FD2E0F}"/>
                </a:ext>
              </a:extLst>
            </p:cNvPr>
            <p:cNvSpPr/>
            <p:nvPr/>
          </p:nvSpPr>
          <p:spPr>
            <a:xfrm>
              <a:off x="4190993" y="2434166"/>
              <a:ext cx="84685" cy="51957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DF7662F-1067-4140-9753-F6EF45DB1C24}"/>
                </a:ext>
              </a:extLst>
            </p:cNvPr>
            <p:cNvSpPr/>
            <p:nvPr/>
          </p:nvSpPr>
          <p:spPr>
            <a:xfrm>
              <a:off x="4368437" y="2601935"/>
              <a:ext cx="84685" cy="71043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A4ABBC74-0CAE-514D-83F0-E6614026E0B4}"/>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34486" y="1112193"/>
            <a:ext cx="320428" cy="903376"/>
          </a:xfrm>
          <a:prstGeom prst="rect">
            <a:avLst/>
          </a:prstGeom>
        </p:spPr>
      </p:pic>
      <p:sp>
        <p:nvSpPr>
          <p:cNvPr id="85" name="TextBox 84">
            <a:extLst>
              <a:ext uri="{FF2B5EF4-FFF2-40B4-BE49-F238E27FC236}">
                <a16:creationId xmlns:a16="http://schemas.microsoft.com/office/drawing/2014/main" id="{E3EF6C6C-F7A4-AC43-800F-43E6C341C53A}"/>
              </a:ext>
            </a:extLst>
          </p:cNvPr>
          <p:cNvSpPr txBox="1"/>
          <p:nvPr/>
        </p:nvSpPr>
        <p:spPr>
          <a:xfrm>
            <a:off x="738966" y="1348413"/>
            <a:ext cx="2565639" cy="369332"/>
          </a:xfrm>
          <a:prstGeom prst="rect">
            <a:avLst/>
          </a:prstGeom>
          <a:noFill/>
        </p:spPr>
        <p:txBody>
          <a:bodyPr wrap="none" rtlCol="0">
            <a:spAutoFit/>
          </a:bodyPr>
          <a:lstStyle/>
          <a:p>
            <a:r>
              <a:rPr lang="en-US" dirty="0">
                <a:latin typeface="Gill Sans MT" panose="020B0502020104020203" pitchFamily="34" charset="77"/>
              </a:rPr>
              <a:t>Anonymous sperm donor</a:t>
            </a:r>
          </a:p>
        </p:txBody>
      </p:sp>
      <p:sp>
        <p:nvSpPr>
          <p:cNvPr id="86" name="TextBox 85">
            <a:extLst>
              <a:ext uri="{FF2B5EF4-FFF2-40B4-BE49-F238E27FC236}">
                <a16:creationId xmlns:a16="http://schemas.microsoft.com/office/drawing/2014/main" id="{9A3F3B47-DEAC-2341-9C8A-B5A742375019}"/>
              </a:ext>
            </a:extLst>
          </p:cNvPr>
          <p:cNvSpPr txBox="1"/>
          <p:nvPr/>
        </p:nvSpPr>
        <p:spPr>
          <a:xfrm>
            <a:off x="232820" y="5618324"/>
            <a:ext cx="8554719" cy="830997"/>
          </a:xfrm>
          <a:prstGeom prst="rect">
            <a:avLst/>
          </a:prstGeom>
          <a:noFill/>
        </p:spPr>
        <p:txBody>
          <a:bodyPr wrap="square" rtlCol="0">
            <a:spAutoFit/>
          </a:bodyPr>
          <a:lstStyle/>
          <a:p>
            <a:r>
              <a:rPr lang="en-US" sz="2400" dirty="0">
                <a:latin typeface="Gill Sans MT" panose="020B0502020104020203" pitchFamily="34" charset="77"/>
              </a:rPr>
              <a:t>A single sperm donor may contribute to many offspring, resulting in large half-</a:t>
            </a:r>
            <a:r>
              <a:rPr lang="en-US" sz="2400" dirty="0" err="1">
                <a:latin typeface="Gill Sans MT" panose="020B0502020104020203" pitchFamily="34" charset="77"/>
              </a:rPr>
              <a:t>sibships</a:t>
            </a:r>
            <a:endParaRPr lang="en-US" sz="2400" dirty="0">
              <a:latin typeface="Gill Sans MT" panose="020B0502020104020203" pitchFamily="34" charset="77"/>
            </a:endParaRPr>
          </a:p>
        </p:txBody>
      </p:sp>
      <p:pic>
        <p:nvPicPr>
          <p:cNvPr id="87" name="Picture 86">
            <a:extLst>
              <a:ext uri="{FF2B5EF4-FFF2-40B4-BE49-F238E27FC236}">
                <a16:creationId xmlns:a16="http://schemas.microsoft.com/office/drawing/2014/main" id="{0C0599EC-44BC-434B-B854-607351DBE2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5271" y="3523409"/>
            <a:ext cx="7675909" cy="2872766"/>
          </a:xfrm>
          <a:prstGeom prst="rect">
            <a:avLst/>
          </a:prstGeom>
          <a:ln>
            <a:solidFill>
              <a:schemeClr val="tx1"/>
            </a:solidFill>
          </a:ln>
        </p:spPr>
      </p:pic>
    </p:spTree>
    <p:extLst>
      <p:ext uri="{BB962C8B-B14F-4D97-AF65-F5344CB8AC3E}">
        <p14:creationId xmlns:p14="http://schemas.microsoft.com/office/powerpoint/2010/main" val="426282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0F9DEA-E276-E547-88CB-4C4526E29942}"/>
              </a:ext>
            </a:extLst>
          </p:cNvPr>
          <p:cNvGrpSpPr/>
          <p:nvPr/>
        </p:nvGrpSpPr>
        <p:grpSpPr>
          <a:xfrm>
            <a:off x="691693" y="466002"/>
            <a:ext cx="7615989" cy="1393602"/>
            <a:chOff x="878305" y="1557683"/>
            <a:chExt cx="7615989" cy="1393602"/>
          </a:xfrm>
        </p:grpSpPr>
        <p:pic>
          <p:nvPicPr>
            <p:cNvPr id="4" name="Picture 3">
              <a:extLst>
                <a:ext uri="{FF2B5EF4-FFF2-40B4-BE49-F238E27FC236}">
                  <a16:creationId xmlns:a16="http://schemas.microsoft.com/office/drawing/2014/main" id="{74B92C3E-64D9-AB4D-9E9E-D1FD70AC7F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305" y="1557683"/>
              <a:ext cx="7615989" cy="1393602"/>
            </a:xfrm>
            <a:prstGeom prst="rect">
              <a:avLst/>
            </a:prstGeom>
            <a:ln>
              <a:solidFill>
                <a:schemeClr val="tx1"/>
              </a:solidFill>
            </a:ln>
          </p:spPr>
        </p:pic>
        <p:pic>
          <p:nvPicPr>
            <p:cNvPr id="6" name="Picture 5">
              <a:extLst>
                <a:ext uri="{FF2B5EF4-FFF2-40B4-BE49-F238E27FC236}">
                  <a16:creationId xmlns:a16="http://schemas.microsoft.com/office/drawing/2014/main" id="{15B16B08-4808-FE42-ACAA-DDC6A8DF3F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6134" y="2161178"/>
              <a:ext cx="1133602" cy="696801"/>
            </a:xfrm>
            <a:prstGeom prst="rect">
              <a:avLst/>
            </a:prstGeom>
            <a:ln>
              <a:solidFill>
                <a:schemeClr val="tx1"/>
              </a:solidFill>
            </a:ln>
          </p:spPr>
        </p:pic>
      </p:grpSp>
      <p:pic>
        <p:nvPicPr>
          <p:cNvPr id="8" name="Picture 7">
            <a:extLst>
              <a:ext uri="{FF2B5EF4-FFF2-40B4-BE49-F238E27FC236}">
                <a16:creationId xmlns:a16="http://schemas.microsoft.com/office/drawing/2014/main" id="{A2A16596-BA91-B440-BB5A-580E3FCEE3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7396" y="4836112"/>
            <a:ext cx="4686299" cy="1931167"/>
          </a:xfrm>
          <a:prstGeom prst="rect">
            <a:avLst/>
          </a:prstGeom>
          <a:ln>
            <a:solidFill>
              <a:schemeClr val="tx1"/>
            </a:solidFill>
          </a:ln>
        </p:spPr>
      </p:pic>
      <p:pic>
        <p:nvPicPr>
          <p:cNvPr id="9" name="Picture 8">
            <a:extLst>
              <a:ext uri="{FF2B5EF4-FFF2-40B4-BE49-F238E27FC236}">
                <a16:creationId xmlns:a16="http://schemas.microsoft.com/office/drawing/2014/main" id="{5BB78BA6-B468-3E4C-B900-646F1F8AF1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869" y="2051255"/>
            <a:ext cx="6014367" cy="3015267"/>
          </a:xfrm>
          <a:prstGeom prst="rect">
            <a:avLst/>
          </a:prstGeom>
          <a:ln>
            <a:solidFill>
              <a:schemeClr val="tx1"/>
            </a:solidFill>
          </a:ln>
        </p:spPr>
      </p:pic>
    </p:spTree>
    <p:extLst>
      <p:ext uri="{BB962C8B-B14F-4D97-AF65-F5344CB8AC3E}">
        <p14:creationId xmlns:p14="http://schemas.microsoft.com/office/powerpoint/2010/main" val="1414037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C033ED-326A-1640-969B-6B05381E81B7}"/>
              </a:ext>
            </a:extLst>
          </p:cNvPr>
          <p:cNvSpPr txBox="1"/>
          <p:nvPr/>
        </p:nvSpPr>
        <p:spPr>
          <a:xfrm>
            <a:off x="1478902" y="2449869"/>
            <a:ext cx="6186195" cy="1446550"/>
          </a:xfrm>
          <a:prstGeom prst="rect">
            <a:avLst/>
          </a:prstGeom>
          <a:noFill/>
        </p:spPr>
        <p:txBody>
          <a:bodyPr wrap="square" rtlCol="0">
            <a:spAutoFit/>
          </a:bodyPr>
          <a:lstStyle/>
          <a:p>
            <a:pPr algn="ctr"/>
            <a:r>
              <a:rPr lang="en-US" sz="4400" dirty="0">
                <a:latin typeface="Gill Sans MT" panose="020B0502020104020203" pitchFamily="34" charset="77"/>
              </a:rPr>
              <a:t>Break</a:t>
            </a:r>
          </a:p>
          <a:p>
            <a:pPr algn="ctr"/>
            <a:r>
              <a:rPr lang="en-US" sz="4400" dirty="0">
                <a:latin typeface="Gill Sans MT" panose="020B0502020104020203" pitchFamily="34" charset="77"/>
              </a:rPr>
              <a:t>Genetic privacy concerns</a:t>
            </a:r>
          </a:p>
        </p:txBody>
      </p:sp>
    </p:spTree>
    <p:extLst>
      <p:ext uri="{BB962C8B-B14F-4D97-AF65-F5344CB8AC3E}">
        <p14:creationId xmlns:p14="http://schemas.microsoft.com/office/powerpoint/2010/main" val="4000347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C033ED-326A-1640-969B-6B05381E81B7}"/>
              </a:ext>
            </a:extLst>
          </p:cNvPr>
          <p:cNvSpPr txBox="1"/>
          <p:nvPr/>
        </p:nvSpPr>
        <p:spPr>
          <a:xfrm>
            <a:off x="830497" y="1249719"/>
            <a:ext cx="7483005" cy="1446550"/>
          </a:xfrm>
          <a:prstGeom prst="rect">
            <a:avLst/>
          </a:prstGeom>
          <a:noFill/>
        </p:spPr>
        <p:txBody>
          <a:bodyPr wrap="square" rtlCol="0">
            <a:spAutoFit/>
          </a:bodyPr>
          <a:lstStyle/>
          <a:p>
            <a:pPr algn="ctr"/>
            <a:r>
              <a:rPr lang="en-US" sz="4400" dirty="0">
                <a:latin typeface="Gill Sans MT" panose="020B0502020104020203" pitchFamily="34" charset="77"/>
              </a:rPr>
              <a:t>Someone hands you an “anonymous”  DNA sample…</a:t>
            </a:r>
          </a:p>
        </p:txBody>
      </p:sp>
      <p:sp>
        <p:nvSpPr>
          <p:cNvPr id="3" name="TextBox 2">
            <a:extLst>
              <a:ext uri="{FF2B5EF4-FFF2-40B4-BE49-F238E27FC236}">
                <a16:creationId xmlns:a16="http://schemas.microsoft.com/office/drawing/2014/main" id="{559CF86A-C2B5-5F4A-9A31-AF32C12495A9}"/>
              </a:ext>
            </a:extLst>
          </p:cNvPr>
          <p:cNvSpPr txBox="1"/>
          <p:nvPr/>
        </p:nvSpPr>
        <p:spPr>
          <a:xfrm>
            <a:off x="1246657" y="3429000"/>
            <a:ext cx="6650686" cy="2123658"/>
          </a:xfrm>
          <a:prstGeom prst="rect">
            <a:avLst/>
          </a:prstGeom>
          <a:noFill/>
        </p:spPr>
        <p:txBody>
          <a:bodyPr wrap="square" rtlCol="0">
            <a:spAutoFit/>
          </a:bodyPr>
          <a:lstStyle/>
          <a:p>
            <a:pPr algn="ctr"/>
            <a:r>
              <a:rPr lang="en-US" sz="4400" dirty="0">
                <a:latin typeface="Gill Sans MT" panose="020B0502020104020203" pitchFamily="34" charset="77"/>
              </a:rPr>
              <a:t>Could we figure out who the sample is from, just from the DNA sample alone?</a:t>
            </a:r>
          </a:p>
        </p:txBody>
      </p:sp>
    </p:spTree>
    <p:extLst>
      <p:ext uri="{BB962C8B-B14F-4D97-AF65-F5344CB8AC3E}">
        <p14:creationId xmlns:p14="http://schemas.microsoft.com/office/powerpoint/2010/main" val="1045155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FBF442CB-5B97-A043-AEB8-9DDE067605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799E55C9-70F9-934E-8A0B-18A22F29E31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When could this happen?</a:t>
            </a:r>
          </a:p>
        </p:txBody>
      </p:sp>
      <p:sp>
        <p:nvSpPr>
          <p:cNvPr id="9" name="TextBox 8">
            <a:extLst>
              <a:ext uri="{FF2B5EF4-FFF2-40B4-BE49-F238E27FC236}">
                <a16:creationId xmlns:a16="http://schemas.microsoft.com/office/drawing/2014/main" id="{D1C93F47-C177-5047-803E-3CE28AB99994}"/>
              </a:ext>
            </a:extLst>
          </p:cNvPr>
          <p:cNvSpPr txBox="1"/>
          <p:nvPr/>
        </p:nvSpPr>
        <p:spPr>
          <a:xfrm>
            <a:off x="454844" y="1902492"/>
            <a:ext cx="840340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ill Sans MT" panose="020B0502020104020203" pitchFamily="34" charset="77"/>
              </a:rPr>
              <a:t>Criminal investigation</a:t>
            </a:r>
          </a:p>
          <a:p>
            <a:pPr marL="285750" indent="-285750">
              <a:buFont typeface="Arial" panose="020B0604020202020204" pitchFamily="34" charset="0"/>
              <a:buChar char="•"/>
            </a:pPr>
            <a:r>
              <a:rPr lang="en-US" sz="2800" dirty="0">
                <a:latin typeface="Gill Sans MT" panose="020B0502020104020203" pitchFamily="34" charset="77"/>
              </a:rPr>
              <a:t>“Anonymous” research subjects (e.g. 1000 Genomes)</a:t>
            </a:r>
          </a:p>
          <a:p>
            <a:pPr marL="285750" indent="-285750">
              <a:buFont typeface="Arial" panose="020B0604020202020204" pitchFamily="34" charset="0"/>
              <a:buChar char="•"/>
            </a:pPr>
            <a:r>
              <a:rPr lang="en-US" sz="2800" dirty="0">
                <a:latin typeface="Gill Sans MT" panose="020B0502020104020203" pitchFamily="34" charset="77"/>
              </a:rPr>
              <a:t>Commonly used human cell lines in the lab</a:t>
            </a:r>
          </a:p>
        </p:txBody>
      </p:sp>
      <p:sp>
        <p:nvSpPr>
          <p:cNvPr id="2" name="Rectangle 1">
            <a:extLst>
              <a:ext uri="{FF2B5EF4-FFF2-40B4-BE49-F238E27FC236}">
                <a16:creationId xmlns:a16="http://schemas.microsoft.com/office/drawing/2014/main" id="{32611092-D0F5-9544-AC33-23938E1C4A6E}"/>
              </a:ext>
            </a:extLst>
          </p:cNvPr>
          <p:cNvSpPr/>
          <p:nvPr/>
        </p:nvSpPr>
        <p:spPr>
          <a:xfrm>
            <a:off x="585787" y="4186678"/>
            <a:ext cx="7258051" cy="830997"/>
          </a:xfrm>
          <a:prstGeom prst="rect">
            <a:avLst/>
          </a:prstGeom>
        </p:spPr>
        <p:txBody>
          <a:bodyPr wrap="square">
            <a:spAutoFit/>
          </a:bodyPr>
          <a:lstStyle/>
          <a:p>
            <a:r>
              <a:rPr lang="en-US" sz="2400" dirty="0">
                <a:latin typeface="Gill Sans MT" panose="020B0502020104020203" pitchFamily="34" charset="77"/>
              </a:rPr>
              <a:t>Other less likely settings: spying on someone, dishonest insurance companies, and more…</a:t>
            </a:r>
          </a:p>
        </p:txBody>
      </p:sp>
    </p:spTree>
    <p:extLst>
      <p:ext uri="{BB962C8B-B14F-4D97-AF65-F5344CB8AC3E}">
        <p14:creationId xmlns:p14="http://schemas.microsoft.com/office/powerpoint/2010/main" val="3309976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4D379-C518-B94C-A585-3FFA1D18AB8F}"/>
              </a:ext>
            </a:extLst>
          </p:cNvPr>
          <p:cNvPicPr>
            <a:picLocks noChangeAspect="1"/>
          </p:cNvPicPr>
          <p:nvPr/>
        </p:nvPicPr>
        <p:blipFill>
          <a:blip r:embed="rId2"/>
          <a:stretch>
            <a:fillRect/>
          </a:stretch>
        </p:blipFill>
        <p:spPr>
          <a:xfrm>
            <a:off x="4198296" y="0"/>
            <a:ext cx="4945703" cy="6910736"/>
          </a:xfrm>
          <a:prstGeom prst="rect">
            <a:avLst/>
          </a:prstGeom>
        </p:spPr>
      </p:pic>
      <p:pic>
        <p:nvPicPr>
          <p:cNvPr id="6" name="Picture 5">
            <a:extLst>
              <a:ext uri="{FF2B5EF4-FFF2-40B4-BE49-F238E27FC236}">
                <a16:creationId xmlns:a16="http://schemas.microsoft.com/office/drawing/2014/main" id="{E3FD23BD-6178-244C-B7AC-10D77ACBC6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274" y="1785252"/>
            <a:ext cx="5512288" cy="2600136"/>
          </a:xfrm>
          <a:prstGeom prst="rect">
            <a:avLst/>
          </a:prstGeom>
          <a:ln>
            <a:solidFill>
              <a:schemeClr val="tx1"/>
            </a:solidFill>
          </a:ln>
        </p:spPr>
      </p:pic>
      <p:sp>
        <p:nvSpPr>
          <p:cNvPr id="9" name="TextBox 8">
            <a:extLst>
              <a:ext uri="{FF2B5EF4-FFF2-40B4-BE49-F238E27FC236}">
                <a16:creationId xmlns:a16="http://schemas.microsoft.com/office/drawing/2014/main" id="{86BE1C84-AA68-3E4C-9D9C-E17A0CF84387}"/>
              </a:ext>
            </a:extLst>
          </p:cNvPr>
          <p:cNvSpPr txBox="1"/>
          <p:nvPr/>
        </p:nvSpPr>
        <p:spPr>
          <a:xfrm>
            <a:off x="111967" y="4385388"/>
            <a:ext cx="998991" cy="461665"/>
          </a:xfrm>
          <a:prstGeom prst="rect">
            <a:avLst/>
          </a:prstGeom>
          <a:noFill/>
        </p:spPr>
        <p:txBody>
          <a:bodyPr wrap="none" rtlCol="0">
            <a:spAutoFit/>
          </a:bodyPr>
          <a:lstStyle/>
          <a:p>
            <a:r>
              <a:rPr lang="en-US" sz="2400" dirty="0">
                <a:latin typeface="Gill Sans MT" panose="020B0502020104020203" pitchFamily="34" charset="77"/>
              </a:rPr>
              <a:t>(2013)</a:t>
            </a:r>
          </a:p>
        </p:txBody>
      </p:sp>
    </p:spTree>
    <p:extLst>
      <p:ext uri="{BB962C8B-B14F-4D97-AF65-F5344CB8AC3E}">
        <p14:creationId xmlns:p14="http://schemas.microsoft.com/office/powerpoint/2010/main" val="3655155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29B2B4-B847-094A-BD33-C4A9EDD38644}"/>
              </a:ext>
            </a:extLst>
          </p:cNvPr>
          <p:cNvSpPr txBox="1"/>
          <p:nvPr/>
        </p:nvSpPr>
        <p:spPr>
          <a:xfrm>
            <a:off x="2063140" y="3489543"/>
            <a:ext cx="6144158"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77"/>
              </a:rPr>
              <a:t>More than 3,000 whole genomes freely available online for research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77"/>
              </a:rPr>
              <a:t>First genome-wide portrait of genetic variation in human populations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77"/>
              </a:rPr>
              <a:t>Critical for methods development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pitchFamily="34" charset="77"/>
              </a:rPr>
              <a:t>Widespread applications: e.g. imputation, population structure, medical genetics</a:t>
            </a:r>
          </a:p>
        </p:txBody>
      </p:sp>
      <p:pic>
        <p:nvPicPr>
          <p:cNvPr id="5" name="Picture 4">
            <a:extLst>
              <a:ext uri="{FF2B5EF4-FFF2-40B4-BE49-F238E27FC236}">
                <a16:creationId xmlns:a16="http://schemas.microsoft.com/office/drawing/2014/main" id="{4059B393-B808-4C41-9A8E-EB571F7C3ABC}"/>
              </a:ext>
            </a:extLst>
          </p:cNvPr>
          <p:cNvPicPr>
            <a:picLocks noChangeAspect="1"/>
          </p:cNvPicPr>
          <p:nvPr/>
        </p:nvPicPr>
        <p:blipFill>
          <a:blip r:embed="rId2"/>
          <a:stretch>
            <a:fillRect/>
          </a:stretch>
        </p:blipFill>
        <p:spPr>
          <a:xfrm>
            <a:off x="385801" y="1629678"/>
            <a:ext cx="5651500" cy="1435100"/>
          </a:xfrm>
          <a:prstGeom prst="rect">
            <a:avLst/>
          </a:prstGeom>
        </p:spPr>
      </p:pic>
      <p:cxnSp>
        <p:nvCxnSpPr>
          <p:cNvPr id="9" name="Straight Connector 8">
            <a:extLst>
              <a:ext uri="{FF2B5EF4-FFF2-40B4-BE49-F238E27FC236}">
                <a16:creationId xmlns:a16="http://schemas.microsoft.com/office/drawing/2014/main" id="{EBF432A2-BDDF-F74F-9498-6494401AB199}"/>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101EBBE6-DF89-074F-8AF9-EF69839477CF}"/>
              </a:ext>
            </a:extLst>
          </p:cNvPr>
          <p:cNvSpPr/>
          <p:nvPr/>
        </p:nvSpPr>
        <p:spPr>
          <a:xfrm>
            <a:off x="0" y="346502"/>
            <a:ext cx="9144000" cy="461665"/>
          </a:xfrm>
          <a:prstGeom prst="rect">
            <a:avLst/>
          </a:prstGeom>
        </p:spPr>
        <p:txBody>
          <a:bodyPr wrap="square">
            <a:spAutoFit/>
          </a:bodyPr>
          <a:lstStyle/>
          <a:p>
            <a:pPr algn="ctr"/>
            <a:r>
              <a:rPr lang="en-US" sz="2400" b="1" dirty="0">
                <a:latin typeface="Gill Sans"/>
                <a:cs typeface="Gill Sans"/>
              </a:rPr>
              <a:t>Public sequencing projects have been essential to genetics</a:t>
            </a:r>
            <a:endParaRPr lang="en-US" sz="2400" b="1" i="0" dirty="0">
              <a:latin typeface="Gill Sans"/>
              <a:cs typeface="Gill Sans"/>
            </a:endParaRPr>
          </a:p>
        </p:txBody>
      </p:sp>
    </p:spTree>
    <p:extLst>
      <p:ext uri="{BB962C8B-B14F-4D97-AF65-F5344CB8AC3E}">
        <p14:creationId xmlns:p14="http://schemas.microsoft.com/office/powerpoint/2010/main" val="1398538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1089B-F842-644A-88A0-E5CB4D5EC38D}"/>
              </a:ext>
            </a:extLst>
          </p:cNvPr>
          <p:cNvPicPr>
            <a:picLocks noChangeAspect="1"/>
          </p:cNvPicPr>
          <p:nvPr/>
        </p:nvPicPr>
        <p:blipFill>
          <a:blip r:embed="rId2"/>
          <a:stretch>
            <a:fillRect/>
          </a:stretch>
        </p:blipFill>
        <p:spPr>
          <a:xfrm>
            <a:off x="0" y="1204913"/>
            <a:ext cx="9144000" cy="972766"/>
          </a:xfrm>
          <a:prstGeom prst="rect">
            <a:avLst/>
          </a:prstGeom>
        </p:spPr>
      </p:pic>
      <p:grpSp>
        <p:nvGrpSpPr>
          <p:cNvPr id="5" name="Group 4">
            <a:extLst>
              <a:ext uri="{FF2B5EF4-FFF2-40B4-BE49-F238E27FC236}">
                <a16:creationId xmlns:a16="http://schemas.microsoft.com/office/drawing/2014/main" id="{ADA61FA2-D773-0046-B748-EB0858A80AC2}"/>
              </a:ext>
            </a:extLst>
          </p:cNvPr>
          <p:cNvGrpSpPr/>
          <p:nvPr/>
        </p:nvGrpSpPr>
        <p:grpSpPr>
          <a:xfrm>
            <a:off x="127000" y="2453849"/>
            <a:ext cx="8890000" cy="1857759"/>
            <a:chOff x="0" y="881530"/>
            <a:chExt cx="8890000" cy="1857759"/>
          </a:xfrm>
        </p:grpSpPr>
        <p:pic>
          <p:nvPicPr>
            <p:cNvPr id="6" name="Picture 5">
              <a:extLst>
                <a:ext uri="{FF2B5EF4-FFF2-40B4-BE49-F238E27FC236}">
                  <a16:creationId xmlns:a16="http://schemas.microsoft.com/office/drawing/2014/main" id="{7EBDFCD3-F680-9146-B701-0C5AD88A47DA}"/>
                </a:ext>
              </a:extLst>
            </p:cNvPr>
            <p:cNvPicPr>
              <a:picLocks noChangeAspect="1"/>
            </p:cNvPicPr>
            <p:nvPr/>
          </p:nvPicPr>
          <p:blipFill rotWithShape="1">
            <a:blip r:embed="rId3"/>
            <a:srcRect b="50618"/>
            <a:stretch/>
          </p:blipFill>
          <p:spPr>
            <a:xfrm>
              <a:off x="0" y="1278016"/>
              <a:ext cx="8890000" cy="1461273"/>
            </a:xfrm>
            <a:prstGeom prst="rect">
              <a:avLst/>
            </a:prstGeom>
            <a:ln>
              <a:solidFill>
                <a:schemeClr val="tx1"/>
              </a:solidFill>
            </a:ln>
          </p:spPr>
        </p:pic>
        <p:pic>
          <p:nvPicPr>
            <p:cNvPr id="7" name="Picture 6">
              <a:extLst>
                <a:ext uri="{FF2B5EF4-FFF2-40B4-BE49-F238E27FC236}">
                  <a16:creationId xmlns:a16="http://schemas.microsoft.com/office/drawing/2014/main" id="{E3A6A432-F6DA-7F44-8A97-F5DBDDBED92D}"/>
                </a:ext>
              </a:extLst>
            </p:cNvPr>
            <p:cNvPicPr>
              <a:picLocks noChangeAspect="1"/>
            </p:cNvPicPr>
            <p:nvPr/>
          </p:nvPicPr>
          <p:blipFill>
            <a:blip r:embed="rId4"/>
            <a:stretch>
              <a:fillRect/>
            </a:stretch>
          </p:blipFill>
          <p:spPr>
            <a:xfrm>
              <a:off x="114300" y="881530"/>
              <a:ext cx="4229100" cy="419100"/>
            </a:xfrm>
            <a:prstGeom prst="rect">
              <a:avLst/>
            </a:prstGeom>
            <a:ln w="28575">
              <a:solidFill>
                <a:schemeClr val="tx1"/>
              </a:solidFill>
            </a:ln>
          </p:spPr>
        </p:pic>
        <p:grpSp>
          <p:nvGrpSpPr>
            <p:cNvPr id="8" name="Group 7">
              <a:extLst>
                <a:ext uri="{FF2B5EF4-FFF2-40B4-BE49-F238E27FC236}">
                  <a16:creationId xmlns:a16="http://schemas.microsoft.com/office/drawing/2014/main" id="{044EE2C6-B8C4-D847-875A-B68C5A5E6EFA}"/>
                </a:ext>
              </a:extLst>
            </p:cNvPr>
            <p:cNvGrpSpPr/>
            <p:nvPr/>
          </p:nvGrpSpPr>
          <p:grpSpPr>
            <a:xfrm>
              <a:off x="114300" y="2156715"/>
              <a:ext cx="8728617" cy="252761"/>
              <a:chOff x="114300" y="2442117"/>
              <a:chExt cx="8728617" cy="252761"/>
            </a:xfrm>
          </p:grpSpPr>
          <p:cxnSp>
            <p:nvCxnSpPr>
              <p:cNvPr id="9" name="Straight Connector 8">
                <a:extLst>
                  <a:ext uri="{FF2B5EF4-FFF2-40B4-BE49-F238E27FC236}">
                    <a16:creationId xmlns:a16="http://schemas.microsoft.com/office/drawing/2014/main" id="{D8CD9808-8741-5B48-BBFA-5837A4A7B6CA}"/>
                  </a:ext>
                </a:extLst>
              </p:cNvPr>
              <p:cNvCxnSpPr/>
              <p:nvPr/>
            </p:nvCxnSpPr>
            <p:spPr bwMode="auto">
              <a:xfrm>
                <a:off x="4873083" y="2442117"/>
                <a:ext cx="3969834"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FBE335B1-8A89-C74A-9C4C-4A78152E7C60}"/>
                  </a:ext>
                </a:extLst>
              </p:cNvPr>
              <p:cNvCxnSpPr>
                <a:cxnSpLocks/>
              </p:cNvCxnSpPr>
              <p:nvPr/>
            </p:nvCxnSpPr>
            <p:spPr bwMode="auto">
              <a:xfrm>
                <a:off x="114300" y="2694878"/>
                <a:ext cx="645376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grpSp>
      <p:grpSp>
        <p:nvGrpSpPr>
          <p:cNvPr id="11" name="Group 10">
            <a:extLst>
              <a:ext uri="{FF2B5EF4-FFF2-40B4-BE49-F238E27FC236}">
                <a16:creationId xmlns:a16="http://schemas.microsoft.com/office/drawing/2014/main" id="{D7979D89-FF9B-6A47-A153-1A10553A9A63}"/>
              </a:ext>
            </a:extLst>
          </p:cNvPr>
          <p:cNvGrpSpPr/>
          <p:nvPr/>
        </p:nvGrpSpPr>
        <p:grpSpPr>
          <a:xfrm>
            <a:off x="508000" y="3558827"/>
            <a:ext cx="8521700" cy="2781300"/>
            <a:chOff x="508000" y="3558827"/>
            <a:chExt cx="8521700" cy="2781300"/>
          </a:xfrm>
        </p:grpSpPr>
        <p:grpSp>
          <p:nvGrpSpPr>
            <p:cNvPr id="12" name="Group 11">
              <a:extLst>
                <a:ext uri="{FF2B5EF4-FFF2-40B4-BE49-F238E27FC236}">
                  <a16:creationId xmlns:a16="http://schemas.microsoft.com/office/drawing/2014/main" id="{F75BBBCB-F79B-BC4F-8584-1504498A1671}"/>
                </a:ext>
              </a:extLst>
            </p:cNvPr>
            <p:cNvGrpSpPr/>
            <p:nvPr/>
          </p:nvGrpSpPr>
          <p:grpSpPr>
            <a:xfrm>
              <a:off x="508000" y="3558827"/>
              <a:ext cx="8521700" cy="2781300"/>
              <a:chOff x="508000" y="3558827"/>
              <a:chExt cx="8521700" cy="2781300"/>
            </a:xfrm>
          </p:grpSpPr>
          <p:pic>
            <p:nvPicPr>
              <p:cNvPr id="14" name="Picture 13">
                <a:extLst>
                  <a:ext uri="{FF2B5EF4-FFF2-40B4-BE49-F238E27FC236}">
                    <a16:creationId xmlns:a16="http://schemas.microsoft.com/office/drawing/2014/main" id="{4638408A-3517-124A-8855-FC7B59FE9CCA}"/>
                  </a:ext>
                </a:extLst>
              </p:cNvPr>
              <p:cNvPicPr>
                <a:picLocks noChangeAspect="1"/>
              </p:cNvPicPr>
              <p:nvPr/>
            </p:nvPicPr>
            <p:blipFill>
              <a:blip r:embed="rId5"/>
              <a:stretch>
                <a:fillRect/>
              </a:stretch>
            </p:blipFill>
            <p:spPr>
              <a:xfrm>
                <a:off x="508000" y="3558827"/>
                <a:ext cx="8521700" cy="2781300"/>
              </a:xfrm>
              <a:prstGeom prst="rect">
                <a:avLst/>
              </a:prstGeom>
              <a:ln>
                <a:solidFill>
                  <a:schemeClr val="tx1"/>
                </a:solidFill>
              </a:ln>
            </p:spPr>
          </p:pic>
          <p:cxnSp>
            <p:nvCxnSpPr>
              <p:cNvPr id="15" name="Straight Connector 14">
                <a:extLst>
                  <a:ext uri="{FF2B5EF4-FFF2-40B4-BE49-F238E27FC236}">
                    <a16:creationId xmlns:a16="http://schemas.microsoft.com/office/drawing/2014/main" id="{42524136-0E85-A449-ABED-951B635273A9}"/>
                  </a:ext>
                </a:extLst>
              </p:cNvPr>
              <p:cNvCxnSpPr>
                <a:cxnSpLocks/>
              </p:cNvCxnSpPr>
              <p:nvPr/>
            </p:nvCxnSpPr>
            <p:spPr bwMode="auto">
              <a:xfrm>
                <a:off x="1679652" y="5093203"/>
                <a:ext cx="6453768"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13" name="Rectangle 12">
              <a:extLst>
                <a:ext uri="{FF2B5EF4-FFF2-40B4-BE49-F238E27FC236}">
                  <a16:creationId xmlns:a16="http://schemas.microsoft.com/office/drawing/2014/main" id="{DB089EDD-6A20-F346-A702-1B1EF57DC332}"/>
                </a:ext>
              </a:extLst>
            </p:cNvPr>
            <p:cNvSpPr/>
            <p:nvPr/>
          </p:nvSpPr>
          <p:spPr bwMode="auto">
            <a:xfrm>
              <a:off x="508000" y="3558827"/>
              <a:ext cx="4492083" cy="42296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cxnSp>
        <p:nvCxnSpPr>
          <p:cNvPr id="19" name="Straight Connector 18">
            <a:extLst>
              <a:ext uri="{FF2B5EF4-FFF2-40B4-BE49-F238E27FC236}">
                <a16:creationId xmlns:a16="http://schemas.microsoft.com/office/drawing/2014/main" id="{9E0CE488-6C9C-9D49-B1B0-AEE0981D756E}"/>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20" name="Rectangle 19">
            <a:extLst>
              <a:ext uri="{FF2B5EF4-FFF2-40B4-BE49-F238E27FC236}">
                <a16:creationId xmlns:a16="http://schemas.microsoft.com/office/drawing/2014/main" id="{72C39EAF-B326-7540-8B3E-1FC5D477E535}"/>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1000 Genomes samples presumed “anonymous”</a:t>
            </a:r>
          </a:p>
        </p:txBody>
      </p:sp>
    </p:spTree>
    <p:extLst>
      <p:ext uri="{BB962C8B-B14F-4D97-AF65-F5344CB8AC3E}">
        <p14:creationId xmlns:p14="http://schemas.microsoft.com/office/powerpoint/2010/main" val="15754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A075DDF-6E70-194E-8C9F-4C8365CA4AC2}"/>
              </a:ext>
            </a:extLst>
          </p:cNvPr>
          <p:cNvGraphicFramePr>
            <a:graphicFrameLocks noGrp="1"/>
          </p:cNvGraphicFramePr>
          <p:nvPr>
            <p:extLst>
              <p:ext uri="{D42A27DB-BD31-4B8C-83A1-F6EECF244321}">
                <p14:modId xmlns:p14="http://schemas.microsoft.com/office/powerpoint/2010/main" val="1839048434"/>
              </p:ext>
            </p:extLst>
          </p:nvPr>
        </p:nvGraphicFramePr>
        <p:xfrm>
          <a:off x="264134" y="148856"/>
          <a:ext cx="8624684" cy="6602820"/>
        </p:xfrm>
        <a:graphic>
          <a:graphicData uri="http://schemas.openxmlformats.org/drawingml/2006/table">
            <a:tbl>
              <a:tblPr firstRow="1" bandRow="1">
                <a:tableStyleId>{5C22544A-7EE6-4342-B048-85BDC9FD1C3A}</a:tableStyleId>
              </a:tblPr>
              <a:tblGrid>
                <a:gridCol w="3010694">
                  <a:extLst>
                    <a:ext uri="{9D8B030D-6E8A-4147-A177-3AD203B41FA5}">
                      <a16:colId xmlns:a16="http://schemas.microsoft.com/office/drawing/2014/main" val="2948586699"/>
                    </a:ext>
                  </a:extLst>
                </a:gridCol>
                <a:gridCol w="1301648">
                  <a:extLst>
                    <a:ext uri="{9D8B030D-6E8A-4147-A177-3AD203B41FA5}">
                      <a16:colId xmlns:a16="http://schemas.microsoft.com/office/drawing/2014/main" val="2471290453"/>
                    </a:ext>
                  </a:extLst>
                </a:gridCol>
                <a:gridCol w="2589868">
                  <a:extLst>
                    <a:ext uri="{9D8B030D-6E8A-4147-A177-3AD203B41FA5}">
                      <a16:colId xmlns:a16="http://schemas.microsoft.com/office/drawing/2014/main" val="590269815"/>
                    </a:ext>
                  </a:extLst>
                </a:gridCol>
                <a:gridCol w="1722474">
                  <a:extLst>
                    <a:ext uri="{9D8B030D-6E8A-4147-A177-3AD203B41FA5}">
                      <a16:colId xmlns:a16="http://schemas.microsoft.com/office/drawing/2014/main" val="2579112453"/>
                    </a:ext>
                  </a:extLst>
                </a:gridCol>
              </a:tblGrid>
              <a:tr h="314420">
                <a:tc>
                  <a:txBody>
                    <a:bodyPr/>
                    <a:lstStyle/>
                    <a:p>
                      <a:r>
                        <a:rPr lang="en-US" sz="1500" dirty="0">
                          <a:latin typeface="Gill Sans MT" panose="020B0502020104020203" pitchFamily="34" charset="77"/>
                        </a:rPr>
                        <a:t>Module</a:t>
                      </a:r>
                    </a:p>
                  </a:txBody>
                  <a:tcPr marL="76920" marR="76920" marT="38459" marB="38459">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500" dirty="0">
                          <a:latin typeface="Gill Sans MT" panose="020B0502020104020203" pitchFamily="34" charset="77"/>
                        </a:rPr>
                        <a:t>Date</a:t>
                      </a:r>
                    </a:p>
                  </a:txBody>
                  <a:tcPr marL="76920" marR="76920" marT="38459" marB="38459">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500" dirty="0">
                          <a:latin typeface="Gill Sans MT" panose="020B0502020104020203" pitchFamily="34" charset="77"/>
                        </a:rPr>
                        <a:t>Lecture</a:t>
                      </a:r>
                    </a:p>
                  </a:txBody>
                  <a:tcPr marL="76920" marR="76920" marT="38459" marB="38459">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1500" dirty="0">
                          <a:latin typeface="Gill Sans MT" panose="020B0502020104020203" pitchFamily="34" charset="77"/>
                        </a:rPr>
                        <a:t>Homework</a:t>
                      </a:r>
                    </a:p>
                  </a:txBody>
                  <a:tcPr marL="76920" marR="76920" marT="38459" marB="38459">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921884"/>
                  </a:ext>
                </a:extLst>
              </a:tr>
              <a:tr h="314420">
                <a:tc>
                  <a:txBody>
                    <a:bodyPr/>
                    <a:lstStyle/>
                    <a:p>
                      <a:r>
                        <a:rPr lang="en-US" sz="1500" dirty="0">
                          <a:solidFill>
                            <a:schemeClr val="bg1">
                              <a:lumMod val="65000"/>
                            </a:schemeClr>
                          </a:solidFill>
                          <a:latin typeface="Gill Sans MT" panose="020B0502020104020203" pitchFamily="34" charset="77"/>
                        </a:rPr>
                        <a:t>Intro to personal genomics</a:t>
                      </a:r>
                    </a:p>
                  </a:txBody>
                  <a:tcPr marL="76920" marR="76920" marT="38459" marB="38459">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03-29 (M)</a:t>
                      </a:r>
                    </a:p>
                  </a:txBody>
                  <a:tcPr marL="76920" marR="76920" marT="38459" marB="38459">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Introduction to your genome</a:t>
                      </a:r>
                    </a:p>
                  </a:txBody>
                  <a:tcPr marL="76920" marR="76920" marT="38459" marB="38459">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4544184"/>
                  </a:ext>
                </a:extLst>
              </a:tr>
              <a:tr h="314420">
                <a:tc>
                  <a:txBody>
                    <a:bodyPr/>
                    <a:lstStyle/>
                    <a:p>
                      <a:r>
                        <a:rPr lang="en-US" sz="1500" dirty="0">
                          <a:latin typeface="Gill Sans MT" panose="020B0502020104020203" pitchFamily="34" charset="77"/>
                        </a:rPr>
                        <a:t>Ancestry</a:t>
                      </a:r>
                    </a:p>
                  </a:txBody>
                  <a:tcPr marL="76920" marR="76920" marT="38459" marB="38459">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sz="1500" dirty="0">
                          <a:latin typeface="Gill Sans MT" panose="020B0502020104020203" pitchFamily="34" charset="77"/>
                        </a:rPr>
                        <a:t>03-31 (W)</a:t>
                      </a:r>
                    </a:p>
                  </a:txBody>
                  <a:tcPr marL="76920" marR="76920" marT="38459" marB="38459">
                    <a:lnT w="28575" cap="flat" cmpd="sng" algn="ctr">
                      <a:solidFill>
                        <a:schemeClr val="tx1"/>
                      </a:solidFill>
                      <a:prstDash val="solid"/>
                      <a:round/>
                      <a:headEnd type="none" w="med" len="med"/>
                      <a:tailEnd type="none" w="med" len="med"/>
                    </a:lnT>
                  </a:tcPr>
                </a:tc>
                <a:tc>
                  <a:txBody>
                    <a:bodyPr/>
                    <a:lstStyle/>
                    <a:p>
                      <a:r>
                        <a:rPr lang="en-US" sz="1500" dirty="0">
                          <a:latin typeface="Gill Sans MT" panose="020B0502020104020203" pitchFamily="34" charset="77"/>
                        </a:rPr>
                        <a:t>Basic Population genetics/JC1</a:t>
                      </a:r>
                    </a:p>
                  </a:txBody>
                  <a:tcPr marL="76920" marR="76920" marT="38459" marB="38459">
                    <a:lnT w="28575" cap="flat" cmpd="sng" algn="ctr">
                      <a:solidFill>
                        <a:schemeClr val="tx1"/>
                      </a:solidFill>
                      <a:prstDash val="solid"/>
                      <a:round/>
                      <a:headEnd type="none" w="med" len="med"/>
                      <a:tailEnd type="none" w="med" len="med"/>
                    </a:lnT>
                  </a:tcPr>
                </a:tc>
                <a:tc>
                  <a:txBody>
                    <a:bodyPr/>
                    <a:lstStyle/>
                    <a:p>
                      <a:r>
                        <a:rPr lang="en-US" sz="1500" dirty="0">
                          <a:latin typeface="Gill Sans MT" panose="020B0502020104020203" pitchFamily="34" charset="77"/>
                        </a:rPr>
                        <a:t>JC1 questions</a:t>
                      </a:r>
                    </a:p>
                  </a:txBody>
                  <a:tcPr marL="76920" marR="76920" marT="38459" marB="38459">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9744586"/>
                  </a:ext>
                </a:extLst>
              </a:tr>
              <a:tr h="314420">
                <a:tc>
                  <a:txBody>
                    <a:bodyPr/>
                    <a:lstStyle/>
                    <a:p>
                      <a:endParaRPr lang="en-US" sz="1500" dirty="0">
                        <a:latin typeface="Gill Sans MT" panose="020B0502020104020203" pitchFamily="34" charset="77"/>
                      </a:endParaRPr>
                    </a:p>
                  </a:txBody>
                  <a:tcPr marL="76920" marR="76920" marT="38459" marB="38459">
                    <a:lnL w="28575" cap="flat" cmpd="sng" algn="ctr">
                      <a:solidFill>
                        <a:schemeClr val="tx1"/>
                      </a:solidFill>
                      <a:prstDash val="solid"/>
                      <a:round/>
                      <a:headEnd type="none" w="med" len="med"/>
                      <a:tailEnd type="none" w="med" len="med"/>
                    </a:lnL>
                  </a:tcPr>
                </a:tc>
                <a:tc>
                  <a:txBody>
                    <a:bodyPr/>
                    <a:lstStyle/>
                    <a:p>
                      <a:r>
                        <a:rPr lang="en-US" sz="1500" dirty="0">
                          <a:latin typeface="Gill Sans MT" panose="020B0502020104020203" pitchFamily="34" charset="77"/>
                        </a:rPr>
                        <a:t>04-05 (M)</a:t>
                      </a:r>
                    </a:p>
                  </a:txBody>
                  <a:tcPr marL="76920" marR="76920" marT="38459" marB="38459"/>
                </a:tc>
                <a:tc>
                  <a:txBody>
                    <a:bodyPr/>
                    <a:lstStyle/>
                    <a:p>
                      <a:r>
                        <a:rPr lang="en-US" sz="1500" dirty="0">
                          <a:latin typeface="Gill Sans MT" panose="020B0502020104020203" pitchFamily="34" charset="77"/>
                        </a:rPr>
                        <a:t>Phasing and Imputation/HMMs</a:t>
                      </a:r>
                    </a:p>
                  </a:txBody>
                  <a:tcPr marL="76920" marR="76920" marT="38459" marB="38459"/>
                </a:tc>
                <a:tc>
                  <a:txBody>
                    <a:bodyPr/>
                    <a:lstStyle/>
                    <a:p>
                      <a:r>
                        <a:rPr lang="en-US" sz="1500" dirty="0">
                          <a:latin typeface="Gill Sans MT" panose="020B0502020104020203" pitchFamily="34" charset="77"/>
                        </a:rPr>
                        <a:t>PS1 </a:t>
                      </a:r>
                      <a:r>
                        <a:rPr lang="en-US" sz="1500" dirty="0">
                          <a:solidFill>
                            <a:srgbClr val="FF0000"/>
                          </a:solidFill>
                          <a:latin typeface="Gill Sans MT" panose="020B0502020104020203" pitchFamily="34" charset="77"/>
                        </a:rPr>
                        <a:t>(due 4/5)</a:t>
                      </a:r>
                    </a:p>
                  </a:txBody>
                  <a:tcPr marL="76920" marR="76920" marT="38459" marB="38459">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33150129"/>
                  </a:ext>
                </a:extLst>
              </a:tr>
              <a:tr h="314420">
                <a:tc>
                  <a:txBody>
                    <a:bodyPr/>
                    <a:lstStyle/>
                    <a:p>
                      <a:endParaRPr lang="en-US" sz="1500" dirty="0">
                        <a:latin typeface="Gill Sans MT" panose="020B0502020104020203" pitchFamily="34" charset="77"/>
                      </a:endParaRPr>
                    </a:p>
                  </a:txBody>
                  <a:tcPr marL="76920" marR="76920" marT="38459" marB="38459">
                    <a:lnL w="28575" cap="flat" cmpd="sng" algn="ctr">
                      <a:solidFill>
                        <a:schemeClr val="tx1"/>
                      </a:solidFill>
                      <a:prstDash val="solid"/>
                      <a:round/>
                      <a:headEnd type="none" w="med" len="med"/>
                      <a:tailEnd type="none" w="med" len="med"/>
                    </a:lnL>
                  </a:tcPr>
                </a:tc>
                <a:tc>
                  <a:txBody>
                    <a:bodyPr/>
                    <a:lstStyle/>
                    <a:p>
                      <a:r>
                        <a:rPr lang="en-US" sz="1500" dirty="0">
                          <a:latin typeface="Gill Sans MT" panose="020B0502020104020203" pitchFamily="34" charset="77"/>
                        </a:rPr>
                        <a:t>04-07 (W)</a:t>
                      </a:r>
                    </a:p>
                  </a:txBody>
                  <a:tcPr marL="76920" marR="76920" marT="38459" marB="38459"/>
                </a:tc>
                <a:tc>
                  <a:txBody>
                    <a:bodyPr/>
                    <a:lstStyle/>
                    <a:p>
                      <a:r>
                        <a:rPr lang="en-US" sz="1500" dirty="0">
                          <a:latin typeface="Gill Sans MT" panose="020B0502020104020203" pitchFamily="34" charset="77"/>
                        </a:rPr>
                        <a:t>Relative finding</a:t>
                      </a:r>
                    </a:p>
                  </a:txBody>
                  <a:tcPr marL="76920" marR="76920" marT="38459" marB="38459"/>
                </a:tc>
                <a:tc>
                  <a:txBody>
                    <a:bodyPr/>
                    <a:lstStyle/>
                    <a:p>
                      <a:endParaRPr lang="en-US" sz="1500">
                        <a:latin typeface="Gill Sans MT" panose="020B0502020104020203" pitchFamily="34" charset="77"/>
                      </a:endParaRPr>
                    </a:p>
                  </a:txBody>
                  <a:tcPr marL="76920" marR="76920" marT="38459" marB="38459">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74001630"/>
                  </a:ext>
                </a:extLst>
              </a:tr>
              <a:tr h="314420">
                <a:tc>
                  <a:txBody>
                    <a:bodyPr/>
                    <a:lstStyle/>
                    <a:p>
                      <a:endParaRPr lang="en-US" sz="1500" dirty="0">
                        <a:latin typeface="Gill Sans MT" panose="020B0502020104020203" pitchFamily="34" charset="77"/>
                      </a:endParaRPr>
                    </a:p>
                  </a:txBody>
                  <a:tcPr marL="76920" marR="76920" marT="38459" marB="38459">
                    <a:lnL w="28575" cap="flat" cmpd="sng" algn="ctr">
                      <a:solidFill>
                        <a:schemeClr val="tx1"/>
                      </a:solidFill>
                      <a:prstDash val="solid"/>
                      <a:round/>
                      <a:headEnd type="none" w="med" len="med"/>
                      <a:tailEnd type="none" w="med" len="med"/>
                    </a:lnL>
                  </a:tcPr>
                </a:tc>
                <a:tc>
                  <a:txBody>
                    <a:bodyPr/>
                    <a:lstStyle/>
                    <a:p>
                      <a:r>
                        <a:rPr lang="en-US" sz="1500" dirty="0">
                          <a:latin typeface="Gill Sans MT" panose="020B0502020104020203" pitchFamily="34" charset="77"/>
                        </a:rPr>
                        <a:t>04-12 (M)</a:t>
                      </a:r>
                    </a:p>
                  </a:txBody>
                  <a:tcPr marL="76920" marR="76920" marT="38459" marB="38459"/>
                </a:tc>
                <a:tc>
                  <a:txBody>
                    <a:bodyPr/>
                    <a:lstStyle/>
                    <a:p>
                      <a:r>
                        <a:rPr lang="en-US" sz="1500" dirty="0">
                          <a:latin typeface="Gill Sans MT" panose="020B0502020104020203" pitchFamily="34" charset="77"/>
                        </a:rPr>
                        <a:t>Determining ancestry</a:t>
                      </a:r>
                    </a:p>
                  </a:txBody>
                  <a:tcPr marL="76920" marR="76920" marT="38459" marB="38459"/>
                </a:tc>
                <a:tc>
                  <a:txBody>
                    <a:bodyPr/>
                    <a:lstStyle/>
                    <a:p>
                      <a:endParaRPr lang="en-US" sz="1500">
                        <a:latin typeface="Gill Sans MT" panose="020B0502020104020203" pitchFamily="34" charset="77"/>
                      </a:endParaRPr>
                    </a:p>
                  </a:txBody>
                  <a:tcPr marL="76920" marR="76920" marT="38459" marB="38459">
                    <a:lnR w="28575"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22070715"/>
                  </a:ext>
                </a:extLst>
              </a:tr>
              <a:tr h="314420">
                <a:tc>
                  <a:txBody>
                    <a:bodyPr/>
                    <a:lstStyle/>
                    <a:p>
                      <a:endParaRPr lang="en-US" sz="1500" dirty="0">
                        <a:latin typeface="Gill Sans MT" panose="020B0502020104020203" pitchFamily="34" charset="77"/>
                      </a:endParaRPr>
                    </a:p>
                  </a:txBody>
                  <a:tcPr marL="76920" marR="76920" marT="38459" marB="38459">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r>
                        <a:rPr lang="en-US" sz="1500" b="1" dirty="0">
                          <a:latin typeface="Gill Sans MT" panose="020B0502020104020203" pitchFamily="34" charset="77"/>
                        </a:rPr>
                        <a:t>04-14 (W)</a:t>
                      </a:r>
                    </a:p>
                  </a:txBody>
                  <a:tcPr marL="76920" marR="76920" marT="38459" marB="38459">
                    <a:lnB w="28575" cap="flat" cmpd="sng" algn="ctr">
                      <a:solidFill>
                        <a:schemeClr val="tx1"/>
                      </a:solidFill>
                      <a:prstDash val="solid"/>
                      <a:round/>
                      <a:headEnd type="none" w="med" len="med"/>
                      <a:tailEnd type="none" w="med" len="med"/>
                    </a:lnB>
                  </a:tcPr>
                </a:tc>
                <a:tc>
                  <a:txBody>
                    <a:bodyPr/>
                    <a:lstStyle/>
                    <a:p>
                      <a:r>
                        <a:rPr lang="en-US" sz="1500" b="1" dirty="0">
                          <a:latin typeface="Gill Sans MT" panose="020B0502020104020203" pitchFamily="34" charset="77"/>
                        </a:rPr>
                        <a:t>Genetic genealogy/Ethics</a:t>
                      </a:r>
                    </a:p>
                  </a:txBody>
                  <a:tcPr marL="76920" marR="76920" marT="38459" marB="38459">
                    <a:lnB w="28575" cap="flat" cmpd="sng" algn="ctr">
                      <a:solidFill>
                        <a:schemeClr val="tx1"/>
                      </a:solidFill>
                      <a:prstDash val="solid"/>
                      <a:round/>
                      <a:headEnd type="none" w="med" len="med"/>
                      <a:tailEnd type="none" w="med" len="med"/>
                    </a:lnB>
                  </a:tcPr>
                </a:tc>
                <a:tc>
                  <a:txBody>
                    <a:bodyPr/>
                    <a:lstStyle/>
                    <a:p>
                      <a:r>
                        <a:rPr lang="en-US" sz="1500" b="1" dirty="0">
                          <a:latin typeface="Gill Sans MT" panose="020B0502020104020203" pitchFamily="34" charset="77"/>
                        </a:rPr>
                        <a:t>PS2 </a:t>
                      </a:r>
                      <a:r>
                        <a:rPr lang="en-US" sz="1500" b="1" dirty="0">
                          <a:solidFill>
                            <a:srgbClr val="FF0000"/>
                          </a:solidFill>
                          <a:latin typeface="Gill Sans MT" panose="020B0502020104020203" pitchFamily="34" charset="77"/>
                        </a:rPr>
                        <a:t>(due 4/16)</a:t>
                      </a:r>
                    </a:p>
                  </a:txBody>
                  <a:tcPr marL="76920" marR="76920" marT="38459" marB="38459">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9148294"/>
                  </a:ext>
                </a:extLst>
              </a:tr>
              <a:tr h="314420">
                <a:tc>
                  <a:txBody>
                    <a:bodyPr/>
                    <a:lstStyle/>
                    <a:p>
                      <a:r>
                        <a:rPr lang="en-US" sz="1500" dirty="0">
                          <a:solidFill>
                            <a:schemeClr val="bg1">
                              <a:lumMod val="65000"/>
                            </a:schemeClr>
                          </a:solidFill>
                          <a:latin typeface="Gill Sans MT" panose="020B0502020104020203" pitchFamily="34" charset="77"/>
                        </a:rPr>
                        <a:t>Trait Prediction</a:t>
                      </a:r>
                    </a:p>
                  </a:txBody>
                  <a:tcPr marL="76920" marR="76920" marT="38459" marB="38459">
                    <a:lnL w="190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04-19 (M)</a:t>
                      </a:r>
                    </a:p>
                  </a:txBody>
                  <a:tcPr marL="76920" marR="76920" marT="38459" marB="38459">
                    <a:lnT w="28575"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Mendelian(</a:t>
                      </a:r>
                      <a:r>
                        <a:rPr lang="en-US" sz="1500" dirty="0" err="1">
                          <a:solidFill>
                            <a:schemeClr val="bg1">
                              <a:lumMod val="65000"/>
                            </a:schemeClr>
                          </a:solidFill>
                          <a:latin typeface="Gill Sans MT" panose="020B0502020104020203" pitchFamily="34" charset="77"/>
                        </a:rPr>
                        <a:t>ish</a:t>
                      </a:r>
                      <a:r>
                        <a:rPr lang="en-US" sz="1500" dirty="0">
                          <a:solidFill>
                            <a:schemeClr val="bg1">
                              <a:lumMod val="65000"/>
                            </a:schemeClr>
                          </a:solidFill>
                          <a:latin typeface="Gill Sans MT" panose="020B0502020104020203" pitchFamily="34" charset="77"/>
                        </a:rPr>
                        <a:t>) Traits</a:t>
                      </a:r>
                    </a:p>
                  </a:txBody>
                  <a:tcPr marL="76920" marR="76920" marT="38459" marB="38459">
                    <a:lnT w="28575" cap="flat" cmpd="sng" algn="ctr">
                      <a:solidFill>
                        <a:schemeClr val="tx1"/>
                      </a:solidFill>
                      <a:prstDash val="solid"/>
                      <a:round/>
                      <a:headEnd type="none" w="med" len="med"/>
                      <a:tailEnd type="none" w="med" len="med"/>
                    </a:lnT>
                  </a:tcPr>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6735069"/>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04-21 (W)</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Risk prediction</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JC2 questions</a:t>
                      </a: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0619517"/>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04-26 (M)</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Controlling for confounding</a:t>
                      </a:r>
                    </a:p>
                  </a:txBody>
                  <a:tcPr marL="76920" marR="76920" marT="38459" marB="38459"/>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29199543"/>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04-28 (W)</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Missing heritability</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PS3</a:t>
                      </a:r>
                    </a:p>
                  </a:txBody>
                  <a:tcPr marL="76920" marR="76920" marT="38459" marB="38459">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43553"/>
                  </a:ext>
                </a:extLst>
              </a:tr>
              <a:tr h="314420">
                <a:tc>
                  <a:txBody>
                    <a:bodyPr/>
                    <a:lstStyle/>
                    <a:p>
                      <a:r>
                        <a:rPr lang="en-US" sz="1500" dirty="0">
                          <a:solidFill>
                            <a:schemeClr val="bg1">
                              <a:lumMod val="65000"/>
                            </a:schemeClr>
                          </a:solidFill>
                          <a:latin typeface="Gill Sans MT" panose="020B0502020104020203" pitchFamily="34" charset="77"/>
                        </a:rPr>
                        <a:t>Next-generation sequencing</a:t>
                      </a:r>
                    </a:p>
                  </a:txBody>
                  <a:tcPr marL="76920" marR="76920" marT="38459" marB="38459">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05-03 (M)</a:t>
                      </a:r>
                    </a:p>
                  </a:txBody>
                  <a:tcPr marL="76920" marR="76920" marT="38459" marB="38459">
                    <a:lnT w="19050"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Intro to NGS</a:t>
                      </a:r>
                    </a:p>
                  </a:txBody>
                  <a:tcPr marL="76920" marR="76920" marT="38459" marB="38459">
                    <a:lnT w="19050" cap="flat" cmpd="sng" algn="ctr">
                      <a:solidFill>
                        <a:schemeClr val="tx1"/>
                      </a:solidFill>
                      <a:prstDash val="solid"/>
                      <a:round/>
                      <a:headEnd type="none" w="med" len="med"/>
                      <a:tailEnd type="none" w="med" len="med"/>
                    </a:lnT>
                  </a:tcPr>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97948049"/>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05-05 (W)</a:t>
                      </a:r>
                    </a:p>
                  </a:txBody>
                  <a:tcPr marL="76920" marR="76920" marT="38459" marB="38459"/>
                </a:tc>
                <a:tc>
                  <a:txBody>
                    <a:bodyPr/>
                    <a:lstStyle/>
                    <a:p>
                      <a:r>
                        <a:rPr lang="en-US" sz="1500" dirty="0" err="1">
                          <a:solidFill>
                            <a:schemeClr val="bg1">
                              <a:lumMod val="65000"/>
                            </a:schemeClr>
                          </a:solidFill>
                          <a:latin typeface="Gill Sans MT" panose="020B0502020104020203" pitchFamily="34" charset="77"/>
                        </a:rPr>
                        <a:t>Alignment+variant</a:t>
                      </a:r>
                      <a:r>
                        <a:rPr lang="en-US" sz="1500" dirty="0">
                          <a:solidFill>
                            <a:schemeClr val="bg1">
                              <a:lumMod val="65000"/>
                            </a:schemeClr>
                          </a:solidFill>
                          <a:latin typeface="Gill Sans MT" panose="020B0502020104020203" pitchFamily="34" charset="77"/>
                        </a:rPr>
                        <a:t> calling</a:t>
                      </a:r>
                    </a:p>
                  </a:txBody>
                  <a:tcPr marL="76920" marR="76920" marT="38459" marB="38459"/>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solidFill>
                            <a:schemeClr val="bg1">
                              <a:lumMod val="65000"/>
                            </a:schemeClr>
                          </a:solidFill>
                          <a:latin typeface="Gill Sans MT" panose="020B0502020104020203" pitchFamily="34" charset="77"/>
                        </a:rPr>
                        <a:t>Project proposal</a:t>
                      </a: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49162526"/>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05-10 (M)</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Clinical genome sequencing</a:t>
                      </a:r>
                    </a:p>
                  </a:txBody>
                  <a:tcPr marL="76920" marR="76920" marT="38459" marB="38459"/>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solidFill>
                            <a:schemeClr val="bg1">
                              <a:lumMod val="65000"/>
                            </a:schemeClr>
                          </a:solidFill>
                          <a:latin typeface="Gill Sans MT" panose="020B0502020104020203" pitchFamily="34" charset="77"/>
                        </a:rPr>
                        <a:t>JC3 questions</a:t>
                      </a: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64530496"/>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05-12 (W)</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Long reads</a:t>
                      </a:r>
                    </a:p>
                  </a:txBody>
                  <a:tcPr marL="76920" marR="76920" marT="38459" marB="38459"/>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59502028"/>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05-17 (M)</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Ancient genomes</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PS4</a:t>
                      </a: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44777370"/>
                  </a:ext>
                </a:extLst>
              </a:tr>
              <a:tr h="314420">
                <a:tc>
                  <a:txBody>
                    <a:bodyPr/>
                    <a:lstStyle/>
                    <a:p>
                      <a:endParaRPr lang="en-US" sz="150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05-19 (W)</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Ethics part 2</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JC4 questions</a:t>
                      </a:r>
                    </a:p>
                  </a:txBody>
                  <a:tcPr marL="76920" marR="76920" marT="38459" marB="38459">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3932080"/>
                  </a:ext>
                </a:extLst>
              </a:tr>
              <a:tr h="3144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solidFill>
                            <a:schemeClr val="bg1">
                              <a:lumMod val="65000"/>
                            </a:schemeClr>
                          </a:solidFill>
                          <a:latin typeface="Gill Sans MT" panose="020B0502020104020203" pitchFamily="34" charset="77"/>
                        </a:rPr>
                        <a:t>Special Topics/Final Projects</a:t>
                      </a:r>
                    </a:p>
                  </a:txBody>
                  <a:tcPr marL="76920" marR="76920" marT="38459" marB="38459">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05-23 (M)</a:t>
                      </a:r>
                    </a:p>
                  </a:txBody>
                  <a:tcPr marL="76920" marR="76920" marT="38459" marB="38459">
                    <a:lnT w="19050" cap="flat" cmpd="sng" algn="ctr">
                      <a:solidFill>
                        <a:schemeClr val="tx1"/>
                      </a:solidFill>
                      <a:prstDash val="solid"/>
                      <a:round/>
                      <a:headEnd type="none" w="med" len="med"/>
                      <a:tailEnd type="none" w="med" len="med"/>
                    </a:lnT>
                  </a:tcPr>
                </a:tc>
                <a:tc>
                  <a:txBody>
                    <a:bodyPr/>
                    <a:lstStyle/>
                    <a:p>
                      <a:r>
                        <a:rPr lang="en-US" sz="1500" dirty="0">
                          <a:solidFill>
                            <a:schemeClr val="bg1">
                              <a:lumMod val="65000"/>
                            </a:schemeClr>
                          </a:solidFill>
                          <a:latin typeface="Gill Sans MT" panose="020B0502020104020203" pitchFamily="34" charset="77"/>
                        </a:rPr>
                        <a:t>Deep learning in genomics</a:t>
                      </a:r>
                    </a:p>
                  </a:txBody>
                  <a:tcPr marL="76920" marR="76920" marT="38459" marB="38459">
                    <a:lnT w="19050" cap="flat" cmpd="sng" algn="ctr">
                      <a:solidFill>
                        <a:schemeClr val="tx1"/>
                      </a:solidFill>
                      <a:prstDash val="solid"/>
                      <a:round/>
                      <a:headEnd type="none" w="med" len="med"/>
                      <a:tailEnd type="none" w="med" len="med"/>
                    </a:lnT>
                  </a:tcPr>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33414914"/>
                  </a:ext>
                </a:extLst>
              </a:tr>
              <a:tr h="314420">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05-57 (W)</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Project presentations</a:t>
                      </a:r>
                    </a:p>
                  </a:txBody>
                  <a:tcPr marL="76920" marR="76920" marT="38459" marB="38459"/>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5874466"/>
                  </a:ext>
                </a:extLst>
              </a:tr>
              <a:tr h="314420">
                <a:tc>
                  <a:txBody>
                    <a:bodyPr/>
                    <a:lstStyle/>
                    <a:p>
                      <a:endParaRPr lang="en-US" sz="150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tcPr>
                </a:tc>
                <a:tc>
                  <a:txBody>
                    <a:bodyPr/>
                    <a:lstStyle/>
                    <a:p>
                      <a:r>
                        <a:rPr lang="en-US" sz="1500" dirty="0">
                          <a:solidFill>
                            <a:schemeClr val="bg1">
                              <a:lumMod val="65000"/>
                            </a:schemeClr>
                          </a:solidFill>
                          <a:latin typeface="Gill Sans MT" panose="020B0502020104020203" pitchFamily="34" charset="77"/>
                        </a:rPr>
                        <a:t>05-31 (M)</a:t>
                      </a:r>
                    </a:p>
                  </a:txBody>
                  <a:tcPr marL="76920" marR="76920" marT="38459" marB="38459"/>
                </a:tc>
                <a:tc>
                  <a:txBody>
                    <a:bodyPr/>
                    <a:lstStyle/>
                    <a:p>
                      <a:r>
                        <a:rPr lang="en-US" sz="1500" dirty="0">
                          <a:solidFill>
                            <a:schemeClr val="bg1">
                              <a:lumMod val="65000"/>
                            </a:schemeClr>
                          </a:solidFill>
                          <a:latin typeface="Gill Sans MT" panose="020B0502020104020203" pitchFamily="34" charset="77"/>
                        </a:rPr>
                        <a:t>Memorial Day – no lecture</a:t>
                      </a:r>
                    </a:p>
                  </a:txBody>
                  <a:tcPr marL="76920" marR="76920" marT="38459" marB="38459"/>
                </a:tc>
                <a:tc>
                  <a:txBody>
                    <a:bodyPr/>
                    <a:lstStyle/>
                    <a:p>
                      <a:endParaRPr lang="en-US" sz="1500" dirty="0">
                        <a:solidFill>
                          <a:schemeClr val="bg1">
                            <a:lumMod val="65000"/>
                          </a:schemeClr>
                        </a:solidFill>
                        <a:latin typeface="Gill Sans MT" panose="020B0502020104020203" pitchFamily="34" charset="77"/>
                      </a:endParaRPr>
                    </a:p>
                  </a:txBody>
                  <a:tcPr marL="76920" marR="76920" marT="38459" marB="38459">
                    <a:lnR w="190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99414002"/>
                  </a:ext>
                </a:extLst>
              </a:tr>
              <a:tr h="314420">
                <a:tc>
                  <a:txBody>
                    <a:bodyPr/>
                    <a:lstStyle/>
                    <a:p>
                      <a:endParaRPr lang="en-US" sz="1500">
                        <a:solidFill>
                          <a:schemeClr val="bg1">
                            <a:lumMod val="65000"/>
                          </a:schemeClr>
                        </a:solidFill>
                        <a:latin typeface="Gill Sans MT" panose="020B0502020104020203" pitchFamily="34" charset="77"/>
                      </a:endParaRPr>
                    </a:p>
                  </a:txBody>
                  <a:tcPr marL="76920" marR="76920" marT="38459" marB="38459">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06-02 (W)</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Project presentations</a:t>
                      </a:r>
                    </a:p>
                  </a:txBody>
                  <a:tcPr marL="76920" marR="76920" marT="38459" marB="38459">
                    <a:lnB w="19050" cap="flat" cmpd="sng" algn="ctr">
                      <a:solidFill>
                        <a:schemeClr val="tx1"/>
                      </a:solidFill>
                      <a:prstDash val="solid"/>
                      <a:round/>
                      <a:headEnd type="none" w="med" len="med"/>
                      <a:tailEnd type="none" w="med" len="med"/>
                    </a:lnB>
                  </a:tcPr>
                </a:tc>
                <a:tc>
                  <a:txBody>
                    <a:bodyPr/>
                    <a:lstStyle/>
                    <a:p>
                      <a:r>
                        <a:rPr lang="en-US" sz="1500" dirty="0">
                          <a:solidFill>
                            <a:schemeClr val="bg1">
                              <a:lumMod val="65000"/>
                            </a:schemeClr>
                          </a:solidFill>
                          <a:latin typeface="Gill Sans MT" panose="020B0502020104020203" pitchFamily="34" charset="77"/>
                        </a:rPr>
                        <a:t>Project Due (06/04)</a:t>
                      </a:r>
                    </a:p>
                  </a:txBody>
                  <a:tcPr marL="76920" marR="76920" marT="38459" marB="38459">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928278"/>
                  </a:ext>
                </a:extLst>
              </a:tr>
            </a:tbl>
          </a:graphicData>
        </a:graphic>
      </p:graphicFrame>
    </p:spTree>
    <p:extLst>
      <p:ext uri="{BB962C8B-B14F-4D97-AF65-F5344CB8AC3E}">
        <p14:creationId xmlns:p14="http://schemas.microsoft.com/office/powerpoint/2010/main" val="26079389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256" y="1589760"/>
            <a:ext cx="4572000" cy="2308324"/>
          </a:xfrm>
          <a:prstGeom prst="rect">
            <a:avLst/>
          </a:prstGeom>
          <a:ln>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”All -</a:t>
            </a:r>
            <a:r>
              <a:rPr kumimoji="0" lang="en-US" sz="2400" b="0" i="0" u="none" strike="noStrike" kern="1200" cap="none" spc="0" normalizeH="0" baseline="0" noProof="0" dirty="0" err="1">
                <a:ln>
                  <a:noFill/>
                </a:ln>
                <a:solidFill>
                  <a:srgbClr val="000000"/>
                </a:solidFill>
                <a:effectLst/>
                <a:uLnTx/>
                <a:uFillTx/>
                <a:latin typeface="+mn-lt"/>
                <a:ea typeface="+mn-ea"/>
                <a:cs typeface="+mn-cs"/>
              </a:rPr>
              <a:t>omics</a:t>
            </a:r>
            <a:r>
              <a:rPr kumimoji="0" lang="en-US" sz="2400" b="0" i="0" u="none" strike="noStrike" kern="1200" cap="none" spc="0" normalizeH="0" baseline="0" noProof="0" dirty="0">
                <a:ln>
                  <a:noFill/>
                </a:ln>
                <a:solidFill>
                  <a:srgbClr val="000000"/>
                </a:solidFill>
                <a:effectLst/>
                <a:uLnTx/>
                <a:uFillTx/>
                <a:latin typeface="+mn-lt"/>
                <a:ea typeface="+mn-ea"/>
                <a:cs typeface="+mn-cs"/>
              </a:rPr>
              <a:t> data are theoretically identifiable, albeit at </a:t>
            </a:r>
            <a:r>
              <a:rPr kumimoji="0" lang="en-US" sz="2400" b="1" i="0" u="none" strike="noStrike" kern="1200" cap="none" spc="0" normalizeH="0" baseline="0" noProof="0" dirty="0">
                <a:ln>
                  <a:noFill/>
                </a:ln>
                <a:solidFill>
                  <a:srgbClr val="800000"/>
                </a:solidFill>
                <a:effectLst/>
                <a:uLnTx/>
                <a:uFillTx/>
                <a:latin typeface="+mn-lt"/>
                <a:ea typeface="+mn-ea"/>
                <a:cs typeface="+mn-cs"/>
              </a:rPr>
              <a:t>considerable</a:t>
            </a:r>
            <a:r>
              <a:rPr kumimoji="0" lang="en-US" sz="2400" b="0" i="0" u="none" strike="noStrike" kern="1200" cap="none" spc="0" normalizeH="0" baseline="0" noProof="0" dirty="0">
                <a:ln>
                  <a:noFill/>
                </a:ln>
                <a:solidFill>
                  <a:srgbClr val="000000"/>
                </a:solidFill>
                <a:effectLst/>
                <a:uLnTx/>
                <a:uFillTx/>
                <a:latin typeface="+mn-lt"/>
                <a:ea typeface="+mn-ea"/>
                <a:cs typeface="+mn-cs"/>
              </a:rPr>
              <a:t> effort and cost, and provided that a </a:t>
            </a:r>
            <a:r>
              <a:rPr kumimoji="0" lang="en-US" sz="2400" b="1" i="0" u="none" strike="noStrike" kern="1200" cap="none" spc="0" normalizeH="0" baseline="0" noProof="0" dirty="0">
                <a:ln>
                  <a:noFill/>
                </a:ln>
                <a:solidFill>
                  <a:srgbClr val="800000"/>
                </a:solidFill>
                <a:effectLst/>
                <a:uLnTx/>
                <a:uFillTx/>
                <a:latin typeface="+mn-lt"/>
                <a:ea typeface="+mn-ea"/>
                <a:cs typeface="+mn-cs"/>
              </a:rPr>
              <a:t>matching</a:t>
            </a:r>
            <a:r>
              <a:rPr kumimoji="0" lang="en-US" sz="2400" b="0" i="0" u="none" strike="noStrike" kern="1200" cap="none" spc="0" normalizeH="0" baseline="0" noProof="0" dirty="0">
                <a:ln>
                  <a:noFill/>
                </a:ln>
                <a:solidFill>
                  <a:srgbClr val="000000"/>
                </a:solidFill>
                <a:effectLst/>
                <a:uLnTx/>
                <a:uFillTx/>
                <a:latin typeface="+mn-lt"/>
                <a:ea typeface="+mn-ea"/>
                <a:cs typeface="+mn-cs"/>
              </a:rPr>
              <a:t> sample is available. [T]he risk for re-identification from -</a:t>
            </a:r>
            <a:r>
              <a:rPr kumimoji="0" lang="en-US" sz="2400" b="0" i="0" u="none" strike="noStrike" kern="1200" cap="none" spc="0" normalizeH="0" baseline="0" noProof="0" dirty="0" err="1">
                <a:ln>
                  <a:noFill/>
                </a:ln>
                <a:solidFill>
                  <a:srgbClr val="000000"/>
                </a:solidFill>
                <a:effectLst/>
                <a:uLnTx/>
                <a:uFillTx/>
                <a:latin typeface="+mn-lt"/>
                <a:ea typeface="+mn-ea"/>
                <a:cs typeface="+mn-cs"/>
              </a:rPr>
              <a:t>omics</a:t>
            </a:r>
            <a:r>
              <a:rPr kumimoji="0" lang="en-US" sz="2400" b="0" i="0" u="none" strike="noStrike" kern="1200" cap="none" spc="0" normalizeH="0" baseline="0" noProof="0" dirty="0">
                <a:ln>
                  <a:noFill/>
                </a:ln>
                <a:solidFill>
                  <a:srgbClr val="000000"/>
                </a:solidFill>
                <a:effectLst/>
                <a:uLnTx/>
                <a:uFillTx/>
                <a:latin typeface="+mn-lt"/>
                <a:ea typeface="+mn-ea"/>
                <a:cs typeface="+mn-cs"/>
              </a:rPr>
              <a:t> data is still </a:t>
            </a:r>
            <a:r>
              <a:rPr kumimoji="0" lang="en-US" sz="2400" b="1" i="0" u="none" strike="noStrike" kern="1200" cap="none" spc="0" normalizeH="0" baseline="0" noProof="0" dirty="0">
                <a:ln>
                  <a:noFill/>
                </a:ln>
                <a:solidFill>
                  <a:srgbClr val="800000"/>
                </a:solidFill>
                <a:effectLst/>
                <a:uLnTx/>
                <a:uFillTx/>
                <a:latin typeface="+mn-lt"/>
                <a:ea typeface="+mn-ea"/>
                <a:cs typeface="+mn-cs"/>
              </a:rPr>
              <a:t>highly remote</a:t>
            </a:r>
            <a:r>
              <a:rPr kumimoji="0" lang="en-US" sz="2400" b="0" i="0" u="none" strike="noStrike" kern="1200" cap="none" spc="0" normalizeH="0" baseline="0" noProof="0" dirty="0">
                <a:ln>
                  <a:noFill/>
                </a:ln>
                <a:solidFill>
                  <a:srgbClr val="000000"/>
                </a:solidFill>
                <a:effectLst/>
                <a:uLnTx/>
                <a:uFillTx/>
                <a:latin typeface="+mn-lt"/>
                <a:ea typeface="+mn-ea"/>
                <a:cs typeface="+mn-cs"/>
              </a:rPr>
              <a:t>.” </a:t>
            </a:r>
          </a:p>
        </p:txBody>
      </p:sp>
      <p:sp>
        <p:nvSpPr>
          <p:cNvPr id="5" name="Rectangle 4"/>
          <p:cNvSpPr/>
          <p:nvPr/>
        </p:nvSpPr>
        <p:spPr>
          <a:xfrm>
            <a:off x="599766" y="4619503"/>
            <a:ext cx="81337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From the executive summary of </a:t>
            </a:r>
            <a:r>
              <a:rPr kumimoji="0" lang="en-US" sz="2400" b="0" i="1" u="none" strike="noStrike" kern="1200" cap="none" spc="0" normalizeH="0" baseline="0" noProof="0" dirty="0">
                <a:ln>
                  <a:noFill/>
                </a:ln>
                <a:solidFill>
                  <a:srgbClr val="000000"/>
                </a:solidFill>
                <a:effectLst/>
                <a:uLnTx/>
                <a:uFillTx/>
                <a:latin typeface="+mn-lt"/>
                <a:ea typeface="+mn-ea"/>
                <a:cs typeface="+mn-cs"/>
              </a:rPr>
              <a:t>NCI Think Tank on the </a:t>
            </a:r>
            <a:r>
              <a:rPr kumimoji="0" lang="en-US" sz="2400" b="0" i="1" u="none" strike="noStrike" kern="1200" cap="none" spc="0" normalizeH="0" baseline="0" noProof="0" dirty="0" err="1">
                <a:ln>
                  <a:noFill/>
                </a:ln>
                <a:solidFill>
                  <a:srgbClr val="000000"/>
                </a:solidFill>
                <a:effectLst/>
                <a:uLnTx/>
                <a:uFillTx/>
                <a:latin typeface="+mn-lt"/>
                <a:ea typeface="+mn-ea"/>
                <a:cs typeface="+mn-cs"/>
              </a:rPr>
              <a:t>Identifiability</a:t>
            </a:r>
            <a:r>
              <a:rPr kumimoji="0" lang="en-US" sz="2400" b="0" i="1" u="none" strike="noStrike" kern="1200" cap="none" spc="0" normalizeH="0" baseline="0" noProof="0" dirty="0">
                <a:ln>
                  <a:noFill/>
                </a:ln>
                <a:solidFill>
                  <a:srgbClr val="000000"/>
                </a:solidFill>
                <a:effectLst/>
                <a:uLnTx/>
                <a:uFillTx/>
                <a:latin typeface="+mn-lt"/>
                <a:ea typeface="+mn-ea"/>
                <a:cs typeface="+mn-cs"/>
              </a:rPr>
              <a:t> of </a:t>
            </a:r>
            <a:r>
              <a:rPr kumimoji="0" lang="en-US" sz="2400" b="0" i="1" u="none" strike="noStrike" kern="1200" cap="none" spc="0" normalizeH="0" baseline="0" noProof="0" dirty="0" err="1">
                <a:ln>
                  <a:noFill/>
                </a:ln>
                <a:solidFill>
                  <a:srgbClr val="000000"/>
                </a:solidFill>
                <a:effectLst/>
                <a:uLnTx/>
                <a:uFillTx/>
                <a:latin typeface="+mn-lt"/>
                <a:ea typeface="+mn-ea"/>
                <a:cs typeface="+mn-cs"/>
              </a:rPr>
              <a:t>Biospecimens</a:t>
            </a:r>
            <a:r>
              <a:rPr kumimoji="0" lang="en-US" sz="2400" b="0" i="1" u="none" strike="noStrike" kern="1200" cap="none" spc="0" normalizeH="0" baseline="0" noProof="0" dirty="0">
                <a:ln>
                  <a:noFill/>
                </a:ln>
                <a:solidFill>
                  <a:srgbClr val="000000"/>
                </a:solidFill>
                <a:effectLst/>
                <a:uLnTx/>
                <a:uFillTx/>
                <a:latin typeface="+mn-lt"/>
                <a:ea typeface="+mn-ea"/>
                <a:cs typeface="+mn-cs"/>
              </a:rPr>
              <a:t> and -</a:t>
            </a:r>
            <a:r>
              <a:rPr kumimoji="0" lang="en-US" sz="2400" b="0" i="1" u="none" strike="noStrike" kern="1200" cap="none" spc="0" normalizeH="0" baseline="0" noProof="0" dirty="0" err="1">
                <a:ln>
                  <a:noFill/>
                </a:ln>
                <a:solidFill>
                  <a:srgbClr val="000000"/>
                </a:solidFill>
                <a:effectLst/>
                <a:uLnTx/>
                <a:uFillTx/>
                <a:latin typeface="+mn-lt"/>
                <a:ea typeface="+mn-ea"/>
                <a:cs typeface="+mn-cs"/>
              </a:rPr>
              <a:t>Omic</a:t>
            </a:r>
            <a:r>
              <a:rPr kumimoji="0" lang="en-US" sz="2400" b="0" i="1" u="none" strike="noStrike" kern="1200" cap="none" spc="0" normalizeH="0" baseline="0" noProof="0" dirty="0">
                <a:ln>
                  <a:noFill/>
                </a:ln>
                <a:solidFill>
                  <a:srgbClr val="000000"/>
                </a:solidFill>
                <a:effectLst/>
                <a:uLnTx/>
                <a:uFillTx/>
                <a:latin typeface="+mn-lt"/>
                <a:ea typeface="+mn-ea"/>
                <a:cs typeface="+mn-cs"/>
              </a:rPr>
              <a:t> Data </a:t>
            </a:r>
            <a:r>
              <a:rPr kumimoji="0" lang="en-US" sz="2400" b="0" i="0" u="none" strike="noStrike" kern="1200" cap="none" spc="0" normalizeH="0" baseline="0" noProof="0" dirty="0">
                <a:ln>
                  <a:noFill/>
                </a:ln>
                <a:solidFill>
                  <a:srgbClr val="000000"/>
                </a:solidFill>
                <a:effectLst/>
                <a:uLnTx/>
                <a:uFillTx/>
                <a:latin typeface="+mn-lt"/>
                <a:ea typeface="+mn-ea"/>
                <a:cs typeface="+mn-cs"/>
              </a:rPr>
              <a:t>(</a:t>
            </a:r>
            <a:r>
              <a:rPr kumimoji="0" lang="en-US" sz="2400" b="1" i="0" u="none" strike="noStrike" kern="1200" cap="none" spc="0" normalizeH="0" baseline="0" noProof="0" dirty="0">
                <a:ln>
                  <a:noFill/>
                </a:ln>
                <a:solidFill>
                  <a:srgbClr val="000000"/>
                </a:solidFill>
                <a:effectLst/>
                <a:uLnTx/>
                <a:uFillTx/>
                <a:latin typeface="+mn-lt"/>
                <a:ea typeface="+mn-ea"/>
                <a:cs typeface="+mn-cs"/>
              </a:rPr>
              <a:t>June 2012</a:t>
            </a:r>
            <a:r>
              <a:rPr kumimoji="0" lang="en-US" sz="2400" b="0" i="0" u="none" strike="noStrike" kern="1200" cap="none" spc="0" normalizeH="0" baseline="0" noProof="0" dirty="0">
                <a:ln>
                  <a:noFill/>
                </a:ln>
                <a:solidFill>
                  <a:srgbClr val="000000"/>
                </a:solidFill>
                <a:effectLst/>
                <a:uLnTx/>
                <a:uFillTx/>
                <a:latin typeface="+mn-lt"/>
                <a:ea typeface="+mn-ea"/>
                <a:cs typeface="+mn-cs"/>
              </a:rPr>
              <a:t>)</a:t>
            </a:r>
          </a:p>
        </p:txBody>
      </p:sp>
      <p:sp>
        <p:nvSpPr>
          <p:cNvPr id="8" name="Rectangle 7"/>
          <p:cNvSpPr/>
          <p:nvPr/>
        </p:nvSpPr>
        <p:spPr>
          <a:xfrm>
            <a:off x="753443" y="5835526"/>
            <a:ext cx="383951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http://1.usa.gov/XW261q</a:t>
            </a:r>
          </a:p>
        </p:txBody>
      </p:sp>
      <p:cxnSp>
        <p:nvCxnSpPr>
          <p:cNvPr id="9" name="Straight Connector 8">
            <a:extLst>
              <a:ext uri="{FF2B5EF4-FFF2-40B4-BE49-F238E27FC236}">
                <a16:creationId xmlns:a16="http://schemas.microsoft.com/office/drawing/2014/main" id="{BC24682C-F1AD-6748-BEEC-1926D7C27781}"/>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17319C0A-A22C-F14B-AB40-728EA721A68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Starting point</a:t>
            </a:r>
          </a:p>
        </p:txBody>
      </p:sp>
    </p:spTree>
    <p:extLst>
      <p:ext uri="{BB962C8B-B14F-4D97-AF65-F5344CB8AC3E}">
        <p14:creationId xmlns:p14="http://schemas.microsoft.com/office/powerpoint/2010/main" val="2889889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73819" y="4064744"/>
            <a:ext cx="2751138" cy="1300163"/>
            <a:chOff x="710370" y="3299984"/>
            <a:chExt cx="2751131" cy="1298931"/>
          </a:xfrm>
        </p:grpSpPr>
        <p:pic>
          <p:nvPicPr>
            <p:cNvPr id="30787" name="Picture 71"/>
            <p:cNvPicPr>
              <a:picLocks noChangeAspect="1"/>
            </p:cNvPicPr>
            <p:nvPr/>
          </p:nvPicPr>
          <p:blipFill>
            <a:blip r:embed="rId3">
              <a:extLst>
                <a:ext uri="{28A0092B-C50C-407E-A947-70E740481C1C}">
                  <a14:useLocalDpi xmlns:a14="http://schemas.microsoft.com/office/drawing/2010/main" val="0"/>
                </a:ext>
              </a:extLst>
            </a:blip>
            <a:srcRect l="26250" r="47501"/>
            <a:stretch>
              <a:fillRect/>
            </a:stretch>
          </p:blipFill>
          <p:spPr bwMode="auto">
            <a:xfrm>
              <a:off x="710370" y="3299984"/>
              <a:ext cx="1500730" cy="128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8" name="Picture 75"/>
            <p:cNvPicPr>
              <a:picLocks noChangeAspect="1"/>
            </p:cNvPicPr>
            <p:nvPr/>
          </p:nvPicPr>
          <p:blipFill>
            <a:blip r:embed="rId3">
              <a:extLst>
                <a:ext uri="{28A0092B-C50C-407E-A947-70E740481C1C}">
                  <a14:useLocalDpi xmlns:a14="http://schemas.microsoft.com/office/drawing/2010/main" val="0"/>
                </a:ext>
              </a:extLst>
            </a:blip>
            <a:srcRect l="78125"/>
            <a:stretch>
              <a:fillRect/>
            </a:stretch>
          </p:blipFill>
          <p:spPr bwMode="auto">
            <a:xfrm>
              <a:off x="2210892" y="3318696"/>
              <a:ext cx="1250609" cy="128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32"/>
          <p:cNvGrpSpPr>
            <a:grpSpLocks/>
          </p:cNvGrpSpPr>
          <p:nvPr/>
        </p:nvGrpSpPr>
        <p:grpSpPr bwMode="auto">
          <a:xfrm>
            <a:off x="2923823" y="1776434"/>
            <a:ext cx="5775502" cy="4784725"/>
            <a:chOff x="3613826" y="1466850"/>
            <a:chExt cx="5331801" cy="4464364"/>
          </a:xfrm>
        </p:grpSpPr>
        <p:pic>
          <p:nvPicPr>
            <p:cNvPr id="34" name="Picture 52"/>
            <p:cNvPicPr>
              <a:picLocks noChangeAspect="1" noChangeArrowheads="1"/>
            </p:cNvPicPr>
            <p:nvPr/>
          </p:nvPicPr>
          <p:blipFill>
            <a:blip r:embed="rId4"/>
            <a:srcRect/>
            <a:stretch>
              <a:fillRect/>
            </a:stretch>
          </p:blipFill>
          <p:spPr bwMode="auto">
            <a:xfrm>
              <a:off x="3991608" y="1466850"/>
              <a:ext cx="4954019" cy="4464364"/>
            </a:xfrm>
            <a:prstGeom prst="rect">
              <a:avLst/>
            </a:prstGeom>
            <a:noFill/>
            <a:ln w="9525">
              <a:solidFill>
                <a:schemeClr val="bg1">
                  <a:lumMod val="75000"/>
                </a:schemeClr>
              </a:solidFill>
              <a:miter lim="800000"/>
              <a:headEnd/>
              <a:tailEnd/>
            </a:ln>
            <a:effectLst/>
          </p:spPr>
        </p:pic>
        <p:sp>
          <p:nvSpPr>
            <p:cNvPr id="30786" name="Right Arrow 74"/>
            <p:cNvSpPr>
              <a:spLocks noChangeArrowheads="1"/>
            </p:cNvSpPr>
            <p:nvPr/>
          </p:nvSpPr>
          <p:spPr bwMode="auto">
            <a:xfrm>
              <a:off x="3613826" y="4033670"/>
              <a:ext cx="360955" cy="441109"/>
            </a:xfrm>
            <a:prstGeom prst="rightArrow">
              <a:avLst>
                <a:gd name="adj1" fmla="val 50000"/>
                <a:gd name="adj2" fmla="val 50000"/>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4" name="Group 35"/>
          <p:cNvGrpSpPr>
            <a:grpSpLocks/>
          </p:cNvGrpSpPr>
          <p:nvPr/>
        </p:nvGrpSpPr>
        <p:grpSpPr bwMode="auto">
          <a:xfrm>
            <a:off x="3458669" y="3489676"/>
            <a:ext cx="5240656" cy="2865604"/>
            <a:chOff x="3991423" y="3017520"/>
            <a:chExt cx="4954205" cy="2865120"/>
          </a:xfrm>
        </p:grpSpPr>
        <p:sp>
          <p:nvSpPr>
            <p:cNvPr id="30779" name="Rectangle 36"/>
            <p:cNvSpPr>
              <a:spLocks noChangeArrowheads="1"/>
            </p:cNvSpPr>
            <p:nvPr/>
          </p:nvSpPr>
          <p:spPr bwMode="auto">
            <a:xfrm>
              <a:off x="3991424" y="3017520"/>
              <a:ext cx="4954204" cy="2353056"/>
            </a:xfrm>
            <a:prstGeom prst="rect">
              <a:avLst/>
            </a:prstGeom>
            <a:noFill/>
            <a:ln w="44450">
              <a:solidFill>
                <a:srgbClr val="92D05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80" name="Rectangle 37"/>
            <p:cNvSpPr>
              <a:spLocks noChangeArrowheads="1"/>
            </p:cNvSpPr>
            <p:nvPr/>
          </p:nvSpPr>
          <p:spPr bwMode="auto">
            <a:xfrm>
              <a:off x="3991423" y="5407152"/>
              <a:ext cx="4954204" cy="475488"/>
            </a:xfrm>
            <a:prstGeom prst="rect">
              <a:avLst/>
            </a:prstGeom>
            <a:noFill/>
            <a:ln w="34925">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3" name="Rectangle 42"/>
          <p:cNvSpPr>
            <a:spLocks noChangeArrowheads="1"/>
          </p:cNvSpPr>
          <p:nvPr/>
        </p:nvSpPr>
        <p:spPr bwMode="auto">
          <a:xfrm>
            <a:off x="4029885" y="1224143"/>
            <a:ext cx="3135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charset="0"/>
                <a:ea typeface="ＭＳ Ｐゴシック" charset="0"/>
                <a:cs typeface="Courier New" charset="0"/>
              </a:rPr>
              <a:t>www.ysearch.org:</a:t>
            </a:r>
          </a:p>
        </p:txBody>
      </p:sp>
      <p:grpSp>
        <p:nvGrpSpPr>
          <p:cNvPr id="5" name="Group 39"/>
          <p:cNvGrpSpPr>
            <a:grpSpLocks/>
          </p:cNvGrpSpPr>
          <p:nvPr/>
        </p:nvGrpSpPr>
        <p:grpSpPr bwMode="auto">
          <a:xfrm>
            <a:off x="1449388" y="1785938"/>
            <a:ext cx="422275" cy="1057275"/>
            <a:chOff x="2123559" y="1843858"/>
            <a:chExt cx="422523" cy="1057218"/>
          </a:xfrm>
        </p:grpSpPr>
        <p:cxnSp>
          <p:nvCxnSpPr>
            <p:cNvPr id="30777" name="Straight Connector 9"/>
            <p:cNvCxnSpPr>
              <a:cxnSpLocks noChangeShapeType="1"/>
            </p:cNvCxnSpPr>
            <p:nvPr/>
          </p:nvCxnSpPr>
          <p:spPr bwMode="auto">
            <a:xfrm>
              <a:off x="2332084" y="1843858"/>
              <a:ext cx="2737" cy="64382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0778" name="Rectangle 35"/>
            <p:cNvSpPr>
              <a:spLocks noChangeArrowheads="1"/>
            </p:cNvSpPr>
            <p:nvPr/>
          </p:nvSpPr>
          <p:spPr bwMode="auto">
            <a:xfrm>
              <a:off x="2123559" y="2493154"/>
              <a:ext cx="422523" cy="407922"/>
            </a:xfrm>
            <a:prstGeom prst="rect">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6" name="Group 50"/>
          <p:cNvGrpSpPr>
            <a:grpSpLocks/>
          </p:cNvGrpSpPr>
          <p:nvPr/>
        </p:nvGrpSpPr>
        <p:grpSpPr bwMode="auto">
          <a:xfrm>
            <a:off x="1050925" y="1260475"/>
            <a:ext cx="296863" cy="846138"/>
            <a:chOff x="2555038" y="3367210"/>
            <a:chExt cx="295673" cy="845920"/>
          </a:xfrm>
        </p:grpSpPr>
        <p:sp>
          <p:nvSpPr>
            <p:cNvPr id="48" name="TextBox 47"/>
            <p:cNvSpPr txBox="1"/>
            <p:nvPr/>
          </p:nvSpPr>
          <p:spPr>
            <a:xfrm>
              <a:off x="2555038" y="3367210"/>
              <a:ext cx="295673" cy="26187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Y</a:t>
              </a:r>
            </a:p>
          </p:txBody>
        </p:sp>
        <p:grpSp>
          <p:nvGrpSpPr>
            <p:cNvPr id="30771" name="Group 52"/>
            <p:cNvGrpSpPr>
              <a:grpSpLocks/>
            </p:cNvGrpSpPr>
            <p:nvPr/>
          </p:nvGrpSpPr>
          <p:grpSpPr bwMode="auto">
            <a:xfrm>
              <a:off x="2667316" y="3561810"/>
              <a:ext cx="45808" cy="651320"/>
              <a:chOff x="2583496" y="3597370"/>
              <a:chExt cx="45808" cy="651320"/>
            </a:xfrm>
          </p:grpSpPr>
          <p:sp>
            <p:nvSpPr>
              <p:cNvPr id="30772" name="Rectangle 53"/>
              <p:cNvSpPr>
                <a:spLocks noChangeArrowheads="1"/>
              </p:cNvSpPr>
              <p:nvPr/>
            </p:nvSpPr>
            <p:spPr bwMode="auto">
              <a:xfrm>
                <a:off x="2583497" y="3597370"/>
                <a:ext cx="45719" cy="131411"/>
              </a:xfrm>
              <a:prstGeom prst="rect">
                <a:avLst/>
              </a:prstGeom>
              <a:solidFill>
                <a:srgbClr val="C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73" name="Rectangle 54"/>
              <p:cNvSpPr>
                <a:spLocks noChangeArrowheads="1"/>
              </p:cNvSpPr>
              <p:nvPr/>
            </p:nvSpPr>
            <p:spPr bwMode="auto">
              <a:xfrm>
                <a:off x="2583585" y="372878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74" name="Rectangle 55"/>
              <p:cNvSpPr>
                <a:spLocks noChangeArrowheads="1"/>
              </p:cNvSpPr>
              <p:nvPr/>
            </p:nvSpPr>
            <p:spPr bwMode="auto">
              <a:xfrm>
                <a:off x="2583585" y="385289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75" name="Rectangle 56"/>
              <p:cNvSpPr>
                <a:spLocks noChangeArrowheads="1"/>
              </p:cNvSpPr>
              <p:nvPr/>
            </p:nvSpPr>
            <p:spPr bwMode="auto">
              <a:xfrm>
                <a:off x="2583496" y="3986454"/>
                <a:ext cx="45719" cy="131411"/>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76" name="Rectangle 57"/>
              <p:cNvSpPr>
                <a:spLocks noChangeArrowheads="1"/>
              </p:cNvSpPr>
              <p:nvPr/>
            </p:nvSpPr>
            <p:spPr bwMode="auto">
              <a:xfrm>
                <a:off x="2583585" y="4117279"/>
                <a:ext cx="45719" cy="131411"/>
              </a:xfrm>
              <a:prstGeom prst="rect">
                <a:avLst/>
              </a:prstGeom>
              <a:solidFill>
                <a:srgbClr val="92D05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grpSp>
        <p:nvGrpSpPr>
          <p:cNvPr id="8" name="Group 58"/>
          <p:cNvGrpSpPr>
            <a:grpSpLocks/>
          </p:cNvGrpSpPr>
          <p:nvPr/>
        </p:nvGrpSpPr>
        <p:grpSpPr bwMode="auto">
          <a:xfrm>
            <a:off x="2114550" y="3013075"/>
            <a:ext cx="296863" cy="846138"/>
            <a:chOff x="2555038" y="3367210"/>
            <a:chExt cx="295673" cy="845920"/>
          </a:xfrm>
        </p:grpSpPr>
        <p:sp>
          <p:nvSpPr>
            <p:cNvPr id="56" name="TextBox 55"/>
            <p:cNvSpPr txBox="1"/>
            <p:nvPr/>
          </p:nvSpPr>
          <p:spPr>
            <a:xfrm>
              <a:off x="2555038" y="3367210"/>
              <a:ext cx="295673" cy="26187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Y</a:t>
              </a:r>
            </a:p>
          </p:txBody>
        </p:sp>
        <p:grpSp>
          <p:nvGrpSpPr>
            <p:cNvPr id="30764" name="Group 60"/>
            <p:cNvGrpSpPr>
              <a:grpSpLocks/>
            </p:cNvGrpSpPr>
            <p:nvPr/>
          </p:nvGrpSpPr>
          <p:grpSpPr bwMode="auto">
            <a:xfrm>
              <a:off x="2667316" y="3561810"/>
              <a:ext cx="45808" cy="651320"/>
              <a:chOff x="2583496" y="3597370"/>
              <a:chExt cx="45808" cy="651320"/>
            </a:xfrm>
          </p:grpSpPr>
          <p:sp>
            <p:nvSpPr>
              <p:cNvPr id="30765" name="Rectangle 61"/>
              <p:cNvSpPr>
                <a:spLocks noChangeArrowheads="1"/>
              </p:cNvSpPr>
              <p:nvPr/>
            </p:nvSpPr>
            <p:spPr bwMode="auto">
              <a:xfrm>
                <a:off x="2583497" y="3597370"/>
                <a:ext cx="45719" cy="131411"/>
              </a:xfrm>
              <a:prstGeom prst="rect">
                <a:avLst/>
              </a:prstGeom>
              <a:solidFill>
                <a:srgbClr val="C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66" name="Rectangle 62"/>
              <p:cNvSpPr>
                <a:spLocks noChangeArrowheads="1"/>
              </p:cNvSpPr>
              <p:nvPr/>
            </p:nvSpPr>
            <p:spPr bwMode="auto">
              <a:xfrm>
                <a:off x="2583585" y="372878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67" name="Rectangle 63"/>
              <p:cNvSpPr>
                <a:spLocks noChangeArrowheads="1"/>
              </p:cNvSpPr>
              <p:nvPr/>
            </p:nvSpPr>
            <p:spPr bwMode="auto">
              <a:xfrm>
                <a:off x="2583585" y="385289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68" name="Rectangle 64"/>
              <p:cNvSpPr>
                <a:spLocks noChangeArrowheads="1"/>
              </p:cNvSpPr>
              <p:nvPr/>
            </p:nvSpPr>
            <p:spPr bwMode="auto">
              <a:xfrm>
                <a:off x="2583496" y="3986454"/>
                <a:ext cx="45719" cy="131411"/>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69" name="Rectangle 65"/>
              <p:cNvSpPr>
                <a:spLocks noChangeArrowheads="1"/>
              </p:cNvSpPr>
              <p:nvPr/>
            </p:nvSpPr>
            <p:spPr bwMode="auto">
              <a:xfrm>
                <a:off x="2583585" y="4117279"/>
                <a:ext cx="45719" cy="131411"/>
              </a:xfrm>
              <a:prstGeom prst="rect">
                <a:avLst/>
              </a:prstGeom>
              <a:solidFill>
                <a:srgbClr val="92D05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grpSp>
        <p:nvGrpSpPr>
          <p:cNvPr id="10" name="Group 40"/>
          <p:cNvGrpSpPr>
            <a:grpSpLocks/>
          </p:cNvGrpSpPr>
          <p:nvPr/>
        </p:nvGrpSpPr>
        <p:grpSpPr bwMode="auto">
          <a:xfrm>
            <a:off x="1871663" y="2435225"/>
            <a:ext cx="925512" cy="1255713"/>
            <a:chOff x="2546082" y="2493156"/>
            <a:chExt cx="926107" cy="1255702"/>
          </a:xfrm>
        </p:grpSpPr>
        <p:cxnSp>
          <p:nvCxnSpPr>
            <p:cNvPr id="30759" name="Straight Connector 66"/>
            <p:cNvCxnSpPr>
              <a:cxnSpLocks noChangeShapeType="1"/>
            </p:cNvCxnSpPr>
            <p:nvPr/>
          </p:nvCxnSpPr>
          <p:spPr bwMode="auto">
            <a:xfrm>
              <a:off x="2546082" y="2697115"/>
              <a:ext cx="502826" cy="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0760" name="Oval 68"/>
            <p:cNvSpPr>
              <a:spLocks noChangeArrowheads="1"/>
            </p:cNvSpPr>
            <p:nvPr/>
          </p:nvSpPr>
          <p:spPr bwMode="auto">
            <a:xfrm>
              <a:off x="3049666" y="2493156"/>
              <a:ext cx="422523" cy="407922"/>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cxnSp>
          <p:nvCxnSpPr>
            <p:cNvPr id="30761" name="Straight Connector 69"/>
            <p:cNvCxnSpPr>
              <a:cxnSpLocks noChangeShapeType="1"/>
            </p:cNvCxnSpPr>
            <p:nvPr/>
          </p:nvCxnSpPr>
          <p:spPr bwMode="auto">
            <a:xfrm>
              <a:off x="2850244" y="2697115"/>
              <a:ext cx="2737" cy="64382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0762" name="Rectangle 70"/>
            <p:cNvSpPr>
              <a:spLocks noChangeArrowheads="1"/>
            </p:cNvSpPr>
            <p:nvPr/>
          </p:nvSpPr>
          <p:spPr bwMode="auto">
            <a:xfrm>
              <a:off x="2641719" y="3340936"/>
              <a:ext cx="422523" cy="407922"/>
            </a:xfrm>
            <a:prstGeom prst="rect">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68" name="Freeform 67"/>
          <p:cNvSpPr>
            <a:spLocks/>
          </p:cNvSpPr>
          <p:nvPr/>
        </p:nvSpPr>
        <p:spPr bwMode="auto">
          <a:xfrm>
            <a:off x="811213" y="2697163"/>
            <a:ext cx="1054100" cy="615950"/>
          </a:xfrm>
          <a:custGeom>
            <a:avLst/>
            <a:gdLst>
              <a:gd name="T0" fmla="*/ 29043061 w 641592"/>
              <a:gd name="T1" fmla="*/ 0 h 873760"/>
              <a:gd name="T2" fmla="*/ 8722947 w 641592"/>
              <a:gd name="T3" fmla="*/ 4228 h 873760"/>
              <a:gd name="T4" fmla="*/ 12308825 w 641592"/>
              <a:gd name="T5" fmla="*/ 13010 h 873760"/>
              <a:gd name="T6" fmla="*/ 150964341 w 641592"/>
              <a:gd name="T7" fmla="*/ 18647 h 873760"/>
              <a:gd name="T8" fmla="*/ 0 60000 65536"/>
              <a:gd name="T9" fmla="*/ 0 60000 65536"/>
              <a:gd name="T10" fmla="*/ 0 60000 65536"/>
              <a:gd name="T11" fmla="*/ 0 60000 65536"/>
              <a:gd name="T12" fmla="*/ 0 w 641592"/>
              <a:gd name="T13" fmla="*/ 0 h 873760"/>
              <a:gd name="T14" fmla="*/ 641592 w 641592"/>
              <a:gd name="T15" fmla="*/ 873760 h 873760"/>
            </a:gdLst>
            <a:ahLst/>
            <a:cxnLst>
              <a:cxn ang="T8">
                <a:pos x="T0" y="T1"/>
              </a:cxn>
              <a:cxn ang="T9">
                <a:pos x="T2" y="T3"/>
              </a:cxn>
              <a:cxn ang="T10">
                <a:pos x="T4" y="T5"/>
              </a:cxn>
              <a:cxn ang="T11">
                <a:pos x="T6" y="T7"/>
              </a:cxn>
            </a:cxnLst>
            <a:rect l="T12" t="T13" r="T14" b="T15"/>
            <a:pathLst>
              <a:path w="641592" h="873760">
                <a:moveTo>
                  <a:pt x="123432" y="0"/>
                </a:moveTo>
                <a:cubicBezTo>
                  <a:pt x="86178" y="48260"/>
                  <a:pt x="48925" y="96520"/>
                  <a:pt x="37072" y="198120"/>
                </a:cubicBezTo>
                <a:cubicBezTo>
                  <a:pt x="25219" y="299720"/>
                  <a:pt x="-48441" y="496993"/>
                  <a:pt x="52312" y="609600"/>
                </a:cubicBezTo>
                <a:cubicBezTo>
                  <a:pt x="153065" y="722207"/>
                  <a:pt x="397328" y="797983"/>
                  <a:pt x="641592" y="873760"/>
                </a:cubicBezTo>
              </a:path>
            </a:pathLst>
          </a:custGeom>
          <a:noFill/>
          <a:ln w="9525">
            <a:solidFill>
              <a:schemeClr val="bg2"/>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1" name="Group 38"/>
          <p:cNvGrpSpPr>
            <a:grpSpLocks/>
          </p:cNvGrpSpPr>
          <p:nvPr/>
        </p:nvGrpSpPr>
        <p:grpSpPr bwMode="auto">
          <a:xfrm>
            <a:off x="277813" y="1582738"/>
            <a:ext cx="2054225" cy="407987"/>
            <a:chOff x="952500" y="1639897"/>
            <a:chExt cx="2053520" cy="407924"/>
          </a:xfrm>
        </p:grpSpPr>
        <p:sp>
          <p:nvSpPr>
            <p:cNvPr id="30755" name="Rectangle 4"/>
            <p:cNvSpPr>
              <a:spLocks noChangeArrowheads="1"/>
            </p:cNvSpPr>
            <p:nvPr/>
          </p:nvSpPr>
          <p:spPr bwMode="auto">
            <a:xfrm>
              <a:off x="1658148" y="1639897"/>
              <a:ext cx="422523" cy="407922"/>
            </a:xfrm>
            <a:prstGeom prst="rect">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56" name="Oval 5"/>
            <p:cNvSpPr>
              <a:spLocks noChangeArrowheads="1"/>
            </p:cNvSpPr>
            <p:nvPr/>
          </p:nvSpPr>
          <p:spPr bwMode="auto">
            <a:xfrm>
              <a:off x="2583497" y="1639899"/>
              <a:ext cx="422523" cy="407922"/>
            </a:xfrm>
            <a:prstGeom prst="ellipse">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cxnSp>
          <p:nvCxnSpPr>
            <p:cNvPr id="30757" name="Straight Connector 7"/>
            <p:cNvCxnSpPr>
              <a:cxnSpLocks noChangeShapeType="1"/>
              <a:stCxn id="30755" idx="3"/>
              <a:endCxn id="30756" idx="2"/>
            </p:cNvCxnSpPr>
            <p:nvPr/>
          </p:nvCxnSpPr>
          <p:spPr bwMode="auto">
            <a:xfrm>
              <a:off x="2080671" y="1843858"/>
              <a:ext cx="502826" cy="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30758" name="TextBox 37"/>
            <p:cNvSpPr txBox="1">
              <a:spLocks noChangeArrowheads="1"/>
            </p:cNvSpPr>
            <p:nvPr/>
          </p:nvSpPr>
          <p:spPr bwMode="auto">
            <a:xfrm>
              <a:off x="952500" y="1648789"/>
              <a:ext cx="67759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Smith</a:t>
              </a:r>
            </a:p>
          </p:txBody>
        </p:sp>
      </p:grpSp>
      <p:sp>
        <p:nvSpPr>
          <p:cNvPr id="74" name="Rectangle 73"/>
          <p:cNvSpPr>
            <a:spLocks noChangeArrowheads="1"/>
          </p:cNvSpPr>
          <p:nvPr/>
        </p:nvSpPr>
        <p:spPr bwMode="auto">
          <a:xfrm>
            <a:off x="277813" y="1595438"/>
            <a:ext cx="642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Smith</a:t>
            </a:r>
            <a:endPar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75" name="Rectangle 74"/>
          <p:cNvSpPr>
            <a:spLocks noChangeArrowheads="1"/>
          </p:cNvSpPr>
          <p:nvPr/>
        </p:nvSpPr>
        <p:spPr bwMode="auto">
          <a:xfrm>
            <a:off x="1503363" y="3062288"/>
            <a:ext cx="642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Smith</a:t>
            </a:r>
            <a:endPar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2" name="Group 108"/>
          <p:cNvGrpSpPr>
            <a:grpSpLocks/>
          </p:cNvGrpSpPr>
          <p:nvPr/>
        </p:nvGrpSpPr>
        <p:grpSpPr bwMode="auto">
          <a:xfrm>
            <a:off x="1670050" y="2082800"/>
            <a:ext cx="296863" cy="846138"/>
            <a:chOff x="2555038" y="3367210"/>
            <a:chExt cx="295673" cy="845920"/>
          </a:xfrm>
        </p:grpSpPr>
        <p:sp>
          <p:nvSpPr>
            <p:cNvPr id="77" name="TextBox 76"/>
            <p:cNvSpPr txBox="1"/>
            <p:nvPr/>
          </p:nvSpPr>
          <p:spPr>
            <a:xfrm>
              <a:off x="2555038" y="3367210"/>
              <a:ext cx="295673" cy="26187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Y</a:t>
              </a:r>
            </a:p>
          </p:txBody>
        </p:sp>
        <p:grpSp>
          <p:nvGrpSpPr>
            <p:cNvPr id="30749" name="Group 52"/>
            <p:cNvGrpSpPr>
              <a:grpSpLocks/>
            </p:cNvGrpSpPr>
            <p:nvPr/>
          </p:nvGrpSpPr>
          <p:grpSpPr bwMode="auto">
            <a:xfrm>
              <a:off x="2667316" y="3561810"/>
              <a:ext cx="45808" cy="651320"/>
              <a:chOff x="2583496" y="3597370"/>
              <a:chExt cx="45808" cy="651320"/>
            </a:xfrm>
          </p:grpSpPr>
          <p:sp>
            <p:nvSpPr>
              <p:cNvPr id="30750" name="Rectangle 53"/>
              <p:cNvSpPr>
                <a:spLocks noChangeArrowheads="1"/>
              </p:cNvSpPr>
              <p:nvPr/>
            </p:nvSpPr>
            <p:spPr bwMode="auto">
              <a:xfrm>
                <a:off x="2583497" y="3597370"/>
                <a:ext cx="45719" cy="131411"/>
              </a:xfrm>
              <a:prstGeom prst="rect">
                <a:avLst/>
              </a:prstGeom>
              <a:solidFill>
                <a:srgbClr val="C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51" name="Rectangle 54"/>
              <p:cNvSpPr>
                <a:spLocks noChangeArrowheads="1"/>
              </p:cNvSpPr>
              <p:nvPr/>
            </p:nvSpPr>
            <p:spPr bwMode="auto">
              <a:xfrm>
                <a:off x="2583585" y="372878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52" name="Rectangle 55"/>
              <p:cNvSpPr>
                <a:spLocks noChangeArrowheads="1"/>
              </p:cNvSpPr>
              <p:nvPr/>
            </p:nvSpPr>
            <p:spPr bwMode="auto">
              <a:xfrm>
                <a:off x="2583585" y="3852891"/>
                <a:ext cx="45719" cy="131411"/>
              </a:xfrm>
              <a:prstGeom prst="rect">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53" name="Rectangle 56"/>
              <p:cNvSpPr>
                <a:spLocks noChangeArrowheads="1"/>
              </p:cNvSpPr>
              <p:nvPr/>
            </p:nvSpPr>
            <p:spPr bwMode="auto">
              <a:xfrm>
                <a:off x="2583496" y="3986454"/>
                <a:ext cx="45719" cy="131411"/>
              </a:xfrm>
              <a:prstGeom prst="rect">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0754" name="Rectangle 57"/>
              <p:cNvSpPr>
                <a:spLocks noChangeArrowheads="1"/>
              </p:cNvSpPr>
              <p:nvPr/>
            </p:nvSpPr>
            <p:spPr bwMode="auto">
              <a:xfrm>
                <a:off x="2583585" y="4117279"/>
                <a:ext cx="45719" cy="131411"/>
              </a:xfrm>
              <a:prstGeom prst="rect">
                <a:avLst/>
              </a:prstGeom>
              <a:solidFill>
                <a:srgbClr val="92D05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sp>
        <p:nvSpPr>
          <p:cNvPr id="84" name="Freeform 83"/>
          <p:cNvSpPr>
            <a:spLocks/>
          </p:cNvSpPr>
          <p:nvPr/>
        </p:nvSpPr>
        <p:spPr bwMode="auto">
          <a:xfrm>
            <a:off x="19050" y="1792288"/>
            <a:ext cx="1054100" cy="615950"/>
          </a:xfrm>
          <a:custGeom>
            <a:avLst/>
            <a:gdLst>
              <a:gd name="T0" fmla="*/ 29043061 w 641592"/>
              <a:gd name="T1" fmla="*/ 0 h 873760"/>
              <a:gd name="T2" fmla="*/ 8722947 w 641592"/>
              <a:gd name="T3" fmla="*/ 4228 h 873760"/>
              <a:gd name="T4" fmla="*/ 12308825 w 641592"/>
              <a:gd name="T5" fmla="*/ 13010 h 873760"/>
              <a:gd name="T6" fmla="*/ 150964341 w 641592"/>
              <a:gd name="T7" fmla="*/ 18647 h 873760"/>
              <a:gd name="T8" fmla="*/ 0 60000 65536"/>
              <a:gd name="T9" fmla="*/ 0 60000 65536"/>
              <a:gd name="T10" fmla="*/ 0 60000 65536"/>
              <a:gd name="T11" fmla="*/ 0 60000 65536"/>
              <a:gd name="T12" fmla="*/ 0 w 641592"/>
              <a:gd name="T13" fmla="*/ 0 h 873760"/>
              <a:gd name="T14" fmla="*/ 641592 w 641592"/>
              <a:gd name="T15" fmla="*/ 873760 h 873760"/>
            </a:gdLst>
            <a:ahLst/>
            <a:cxnLst>
              <a:cxn ang="T8">
                <a:pos x="T0" y="T1"/>
              </a:cxn>
              <a:cxn ang="T9">
                <a:pos x="T2" y="T3"/>
              </a:cxn>
              <a:cxn ang="T10">
                <a:pos x="T4" y="T5"/>
              </a:cxn>
              <a:cxn ang="T11">
                <a:pos x="T6" y="T7"/>
              </a:cxn>
            </a:cxnLst>
            <a:rect l="T12" t="T13" r="T14" b="T15"/>
            <a:pathLst>
              <a:path w="641592" h="873760">
                <a:moveTo>
                  <a:pt x="123432" y="0"/>
                </a:moveTo>
                <a:cubicBezTo>
                  <a:pt x="86178" y="48260"/>
                  <a:pt x="48925" y="96520"/>
                  <a:pt x="37072" y="198120"/>
                </a:cubicBezTo>
                <a:cubicBezTo>
                  <a:pt x="25219" y="299720"/>
                  <a:pt x="-48441" y="496993"/>
                  <a:pt x="52312" y="609600"/>
                </a:cubicBezTo>
                <a:cubicBezTo>
                  <a:pt x="153065" y="722207"/>
                  <a:pt x="397328" y="797983"/>
                  <a:pt x="641592" y="873760"/>
                </a:cubicBezTo>
              </a:path>
            </a:pathLst>
          </a:custGeom>
          <a:noFill/>
          <a:ln w="9525">
            <a:solidFill>
              <a:schemeClr val="bg2"/>
            </a:solidFill>
            <a:prstDash val="dash"/>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85" name="Rectangle 84"/>
          <p:cNvSpPr>
            <a:spLocks noChangeArrowheads="1"/>
          </p:cNvSpPr>
          <p:nvPr/>
        </p:nvSpPr>
        <p:spPr bwMode="auto">
          <a:xfrm>
            <a:off x="866775" y="2347913"/>
            <a:ext cx="6429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cs typeface="+mn-cs"/>
              </a:rPr>
              <a:t>Smith</a:t>
            </a:r>
            <a:endParaRPr kumimoji="0" lang="en-US" sz="1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57" name="Group 56"/>
          <p:cNvGrpSpPr/>
          <p:nvPr/>
        </p:nvGrpSpPr>
        <p:grpSpPr>
          <a:xfrm>
            <a:off x="4180391" y="4114252"/>
            <a:ext cx="2765259" cy="2167318"/>
            <a:chOff x="4578096" y="3690938"/>
            <a:chExt cx="2765259" cy="2167318"/>
          </a:xfrm>
        </p:grpSpPr>
        <p:sp>
          <p:nvSpPr>
            <p:cNvPr id="58" name="Rectangle 57"/>
            <p:cNvSpPr/>
            <p:nvPr/>
          </p:nvSpPr>
          <p:spPr>
            <a:xfrm>
              <a:off x="6132767" y="3690938"/>
              <a:ext cx="1210588" cy="584775"/>
            </a:xfrm>
            <a:prstGeom prst="rect">
              <a:avLst/>
            </a:prstGeom>
            <a:solidFill>
              <a:schemeClr val="bg1"/>
            </a:solidFill>
            <a:ln w="22225">
              <a:solidFill>
                <a:srgbClr val="0070C0"/>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3366"/>
                  </a:solidFill>
                  <a:effectLst/>
                  <a:uLnTx/>
                  <a:uFillTx/>
                  <a:latin typeface="Arial"/>
                  <a:ea typeface="+mn-ea"/>
                  <a:cs typeface="+mn-cs"/>
                </a:rPr>
                <a:t>Erlich</a:t>
              </a:r>
              <a:endParaRPr kumimoji="0" lang="en-US" sz="3200" b="0" i="0" u="none" strike="noStrike" kern="1200" cap="none" spc="0" normalizeH="0" baseline="0" noProof="0" dirty="0">
                <a:ln>
                  <a:noFill/>
                </a:ln>
                <a:solidFill>
                  <a:srgbClr val="000000"/>
                </a:solidFill>
                <a:effectLst/>
                <a:uLnTx/>
                <a:uFillTx/>
                <a:latin typeface="+mn-lt"/>
                <a:ea typeface="+mn-ea"/>
                <a:cs typeface="+mn-cs"/>
              </a:endParaRPr>
            </a:p>
          </p:txBody>
        </p:sp>
        <p:sp>
          <p:nvSpPr>
            <p:cNvPr id="60" name="Rectangle 59"/>
            <p:cNvSpPr/>
            <p:nvPr/>
          </p:nvSpPr>
          <p:spPr>
            <a:xfrm>
              <a:off x="4578096" y="5673833"/>
              <a:ext cx="451104" cy="184423"/>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cxnSp>
          <p:nvCxnSpPr>
            <p:cNvPr id="61" name="Straight Connector 60"/>
            <p:cNvCxnSpPr/>
            <p:nvPr/>
          </p:nvCxnSpPr>
          <p:spPr>
            <a:xfrm flipH="1">
              <a:off x="4578097" y="3690938"/>
              <a:ext cx="1554670" cy="1982895"/>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5029200" y="4275713"/>
              <a:ext cx="2314155" cy="158254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2AB9430D-8D56-E642-BA73-C71CD5FFF57E}"/>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5" name="Rectangle 64">
            <a:extLst>
              <a:ext uri="{FF2B5EF4-FFF2-40B4-BE49-F238E27FC236}">
                <a16:creationId xmlns:a16="http://schemas.microsoft.com/office/drawing/2014/main" id="{275DC16E-7948-C743-B603-5A8B0A7933B4}"/>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Co-segregation between Y-chromosomes and surnames</a:t>
            </a:r>
          </a:p>
        </p:txBody>
      </p:sp>
    </p:spTree>
    <p:extLst>
      <p:ext uri="{BB962C8B-B14F-4D97-AF65-F5344CB8AC3E}">
        <p14:creationId xmlns:p14="http://schemas.microsoft.com/office/powerpoint/2010/main" val="684801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5229" y="1309727"/>
            <a:ext cx="4898606" cy="4237563"/>
            <a:chOff x="152400" y="1447800"/>
            <a:chExt cx="4192614" cy="3990975"/>
          </a:xfrm>
        </p:grpSpPr>
        <p:pic>
          <p:nvPicPr>
            <p:cNvPr id="1026" name="Picture 2" descr="http://newsroom.unl.edu/announce/files/file21895.jpg"/>
            <p:cNvPicPr>
              <a:picLocks noChangeAspect="1" noChangeArrowheads="1"/>
            </p:cNvPicPr>
            <p:nvPr/>
          </p:nvPicPr>
          <p:blipFill rotWithShape="1">
            <a:blip r:embed="rId2">
              <a:extLst>
                <a:ext uri="{28A0092B-C50C-407E-A947-70E740481C1C}">
                  <a14:useLocalDpi xmlns:a14="http://schemas.microsoft.com/office/drawing/2010/main" val="0"/>
                </a:ext>
              </a:extLst>
            </a:blip>
            <a:srcRect t="31514" b="36486"/>
            <a:stretch/>
          </p:blipFill>
          <p:spPr bwMode="auto">
            <a:xfrm>
              <a:off x="152400" y="1447800"/>
              <a:ext cx="3232727"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4192614" cy="3533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bwMode="auto">
            <a:xfrm>
              <a:off x="2743200" y="2133600"/>
              <a:ext cx="1601814" cy="2819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sp>
        <p:nvSpPr>
          <p:cNvPr id="21" name="TextBox 20"/>
          <p:cNvSpPr txBox="1"/>
          <p:nvPr/>
        </p:nvSpPr>
        <p:spPr>
          <a:xfrm>
            <a:off x="679947" y="5905010"/>
            <a:ext cx="846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pitchFamily="34" charset="77"/>
              </a:rPr>
              <a:t>Is this just an </a:t>
            </a:r>
            <a:r>
              <a:rPr kumimoji="0" lang="en-US" sz="2400" b="0" i="0" u="none" strike="noStrike" kern="1200" cap="none" spc="0" normalizeH="0" baseline="0" noProof="0" dirty="0">
                <a:ln>
                  <a:noFill/>
                </a:ln>
                <a:solidFill>
                  <a:srgbClr val="FF0000"/>
                </a:solidFill>
                <a:effectLst/>
                <a:uLnTx/>
                <a:uFillTx/>
                <a:latin typeface="Gill Sans MT" panose="020B0502020104020203" pitchFamily="34" charset="77"/>
              </a:rPr>
              <a:t>anecdote? </a:t>
            </a:r>
            <a:r>
              <a:rPr kumimoji="0" lang="en-US" sz="2400" b="0" i="0" u="none" strike="noStrike" kern="1200" cap="none" spc="0" normalizeH="0" baseline="0" noProof="0" dirty="0">
                <a:ln>
                  <a:noFill/>
                </a:ln>
                <a:solidFill>
                  <a:srgbClr val="000000"/>
                </a:solidFill>
                <a:effectLst/>
                <a:uLnTx/>
                <a:uFillTx/>
                <a:latin typeface="Gill Sans MT" panose="020B0502020104020203" pitchFamily="34" charset="77"/>
              </a:rPr>
              <a:t>Can it work on personal genomes?</a:t>
            </a:r>
            <a:r>
              <a:rPr kumimoji="0" lang="en-US" sz="2400" b="0" i="0" u="none" strike="noStrike" kern="1200" cap="none" spc="0" normalizeH="0" baseline="0" noProof="0" dirty="0">
                <a:ln>
                  <a:noFill/>
                </a:ln>
                <a:solidFill>
                  <a:srgbClr val="FFFFFF"/>
                </a:solidFill>
                <a:effectLst/>
                <a:uLnTx/>
                <a:uFillTx/>
                <a:latin typeface="Gill Sans MT" panose="020B0502020104020203" pitchFamily="34" charset="77"/>
              </a:rPr>
              <a:t>?</a:t>
            </a:r>
          </a:p>
        </p:txBody>
      </p:sp>
      <p:cxnSp>
        <p:nvCxnSpPr>
          <p:cNvPr id="10" name="Straight Connector 9">
            <a:extLst>
              <a:ext uri="{FF2B5EF4-FFF2-40B4-BE49-F238E27FC236}">
                <a16:creationId xmlns:a16="http://schemas.microsoft.com/office/drawing/2014/main" id="{9D427DC5-895A-9841-8671-2A6BAB2025E4}"/>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0095C93A-0F7A-1D4A-8886-7E1F7E18D622}"/>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Exploiting genetic genealogy databases</a:t>
            </a:r>
          </a:p>
        </p:txBody>
      </p:sp>
    </p:spTree>
    <p:extLst>
      <p:ext uri="{BB962C8B-B14F-4D97-AF65-F5344CB8AC3E}">
        <p14:creationId xmlns:p14="http://schemas.microsoft.com/office/powerpoint/2010/main" val="3767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a:extLst>
              <a:ext uri="{FF2B5EF4-FFF2-40B4-BE49-F238E27FC236}">
                <a16:creationId xmlns:a16="http://schemas.microsoft.com/office/drawing/2014/main" id="{AEDACB87-C827-0F45-B005-22A7F81A4568}"/>
              </a:ext>
            </a:extLst>
          </p:cNvPr>
          <p:cNvSpPr txBox="1">
            <a:spLocks noChangeArrowheads="1"/>
          </p:cNvSpPr>
          <p:nvPr/>
        </p:nvSpPr>
        <p:spPr bwMode="auto">
          <a:xfrm>
            <a:off x="509588" y="2043113"/>
            <a:ext cx="800735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Can we recover the identity of </a:t>
            </a:r>
            <a:r>
              <a:rPr kumimoji="0" lang="en-US" sz="4000" b="1" i="0" u="none" strike="noStrike" kern="1200" cap="none" spc="0" normalizeH="0" baseline="0" noProof="0" dirty="0">
                <a:ln>
                  <a:noFill/>
                </a:ln>
                <a:solidFill>
                  <a:srgbClr val="C00000"/>
                </a:solidFill>
                <a:effectLst/>
                <a:uLnTx/>
                <a:uFillTx/>
                <a:latin typeface="Arial" charset="0"/>
                <a:ea typeface="ＭＳ Ｐゴシック" charset="0"/>
              </a:rPr>
              <a:t>anonymous</a:t>
            </a: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 sequencing datasets using this technique?</a:t>
            </a:r>
          </a:p>
        </p:txBody>
      </p:sp>
    </p:spTree>
    <p:extLst>
      <p:ext uri="{BB962C8B-B14F-4D97-AF65-F5344CB8AC3E}">
        <p14:creationId xmlns:p14="http://schemas.microsoft.com/office/powerpoint/2010/main" val="18158790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61" y="2227350"/>
            <a:ext cx="4272279" cy="407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822" y="2227350"/>
            <a:ext cx="4554714" cy="4324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13961" y="1766120"/>
            <a:ext cx="388902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www.smgf.org</a:t>
            </a:r>
          </a:p>
        </p:txBody>
      </p:sp>
      <p:sp>
        <p:nvSpPr>
          <p:cNvPr id="12" name="TextBox 11"/>
          <p:cNvSpPr txBox="1"/>
          <p:nvPr/>
        </p:nvSpPr>
        <p:spPr>
          <a:xfrm>
            <a:off x="4701822" y="1753805"/>
            <a:ext cx="388902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mn-cs"/>
              </a:rPr>
              <a:t>www.ysearch.org</a:t>
            </a:r>
          </a:p>
        </p:txBody>
      </p:sp>
      <p:sp>
        <p:nvSpPr>
          <p:cNvPr id="3" name="TextBox 2"/>
          <p:cNvSpPr txBox="1"/>
          <p:nvPr/>
        </p:nvSpPr>
        <p:spPr>
          <a:xfrm>
            <a:off x="1" y="1384473"/>
            <a:ext cx="91440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ＭＳ Ｐゴシック" charset="0"/>
                <a:cs typeface="+mn-cs"/>
              </a:rPr>
              <a:t>135,000 surname-YSTR records…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cxnSp>
        <p:nvCxnSpPr>
          <p:cNvPr id="10" name="Straight Connector 9">
            <a:extLst>
              <a:ext uri="{FF2B5EF4-FFF2-40B4-BE49-F238E27FC236}">
                <a16:creationId xmlns:a16="http://schemas.microsoft.com/office/drawing/2014/main" id="{3602C454-3AF4-1E46-97A2-A43D9172E2CF}"/>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291762CD-B6F0-9748-ADB6-817B01D80991}"/>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Databases of interest</a:t>
            </a:r>
          </a:p>
        </p:txBody>
      </p:sp>
    </p:spTree>
    <p:extLst>
      <p:ext uri="{BB962C8B-B14F-4D97-AF65-F5344CB8AC3E}">
        <p14:creationId xmlns:p14="http://schemas.microsoft.com/office/powerpoint/2010/main" val="1559627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42324" y="5489320"/>
            <a:ext cx="74159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Blue line – best fit (p&lt;10</a:t>
            </a:r>
            <a:r>
              <a:rPr kumimoji="0" lang="en-US" sz="1800" b="0" i="0" u="none" strike="noStrike" kern="1200" cap="none" spc="0" normalizeH="0" baseline="30000" noProof="0" dirty="0">
                <a:ln>
                  <a:noFill/>
                </a:ln>
                <a:solidFill>
                  <a:srgbClr val="000000"/>
                </a:solidFill>
                <a:effectLst/>
                <a:uLnTx/>
                <a:uFillTx/>
                <a:latin typeface="+mn-lt"/>
                <a:ea typeface="+mn-ea"/>
                <a:cs typeface="+mn-cs"/>
              </a:rPr>
              <a:t>-5</a:t>
            </a:r>
            <a:r>
              <a:rPr kumimoji="0" lang="en-US" sz="1800" b="0" i="0" u="none" strike="noStrike" kern="1200" cap="none" spc="0" normalizeH="0" baseline="0" noProof="0" dirty="0">
                <a:ln>
                  <a:noFill/>
                </a:ln>
                <a:solidFill>
                  <a:srgbClr val="000000"/>
                </a:solidFill>
                <a:effectLst/>
                <a:uLnTx/>
                <a:uFillTx/>
                <a:latin typeface="+mn-lt"/>
                <a:ea typeface="+mn-ea"/>
                <a:cs typeface="+mn-cs"/>
              </a:rPr>
              <a:t>)</a:t>
            </a:r>
          </a:p>
        </p:txBody>
      </p:sp>
      <p:cxnSp>
        <p:nvCxnSpPr>
          <p:cNvPr id="7" name="Straight Connector 6">
            <a:extLst>
              <a:ext uri="{FF2B5EF4-FFF2-40B4-BE49-F238E27FC236}">
                <a16:creationId xmlns:a16="http://schemas.microsoft.com/office/drawing/2014/main" id="{781134D6-E093-264F-86EC-A4DBD26C249D}"/>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C2BB919D-A11B-0340-8740-69FCC8CCA9C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The databases reflect the US population</a:t>
            </a:r>
          </a:p>
        </p:txBody>
      </p:sp>
    </p:spTree>
    <p:extLst>
      <p:ext uri="{BB962C8B-B14F-4D97-AF65-F5344CB8AC3E}">
        <p14:creationId xmlns:p14="http://schemas.microsoft.com/office/powerpoint/2010/main" val="29404596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 Antiqua" charset="0"/>
                <a:ea typeface="ＭＳ Ｐゴシック" charset="0"/>
              </a:rPr>
              <a:t>Yaniv Erlich</a:t>
            </a:r>
            <a:endParaRPr kumimoji="0" lang="en-US" sz="1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8" name="Rectangle 87">
            <a:extLst>
              <a:ext uri="{FF2B5EF4-FFF2-40B4-BE49-F238E27FC236}">
                <a16:creationId xmlns:a16="http://schemas.microsoft.com/office/drawing/2014/main" id="{9076787B-73ED-C54D-A6AA-3A0458F642A1}"/>
              </a:ext>
            </a:extLst>
          </p:cNvPr>
          <p:cNvSpPr/>
          <p:nvPr/>
        </p:nvSpPr>
        <p:spPr bwMode="auto">
          <a:xfrm>
            <a:off x="124168" y="1422396"/>
            <a:ext cx="7958667" cy="2963333"/>
          </a:xfrm>
          <a:prstGeom prst="rect">
            <a:avLst/>
          </a:prstGeom>
          <a:solidFill>
            <a:schemeClr val="bg1"/>
          </a:solidFill>
          <a:ln w="9525" cap="flat" cmpd="sng" algn="ctr">
            <a:solidFill>
              <a:schemeClr val="tx1">
                <a:lumMod val="75000"/>
                <a:lumOff val="25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nvGrpSpPr>
          <p:cNvPr id="89" name="Group 88">
            <a:extLst>
              <a:ext uri="{FF2B5EF4-FFF2-40B4-BE49-F238E27FC236}">
                <a16:creationId xmlns:a16="http://schemas.microsoft.com/office/drawing/2014/main" id="{FADBF9BF-E2ED-9E43-AFC7-DF1F72B865B1}"/>
              </a:ext>
            </a:extLst>
          </p:cNvPr>
          <p:cNvGrpSpPr/>
          <p:nvPr/>
        </p:nvGrpSpPr>
        <p:grpSpPr>
          <a:xfrm>
            <a:off x="124168" y="1822872"/>
            <a:ext cx="2256450" cy="1620561"/>
            <a:chOff x="0" y="1393645"/>
            <a:chExt cx="2256450" cy="1620561"/>
          </a:xfrm>
        </p:grpSpPr>
        <p:pic>
          <p:nvPicPr>
            <p:cNvPr id="90" name="Picture 14">
              <a:extLst>
                <a:ext uri="{FF2B5EF4-FFF2-40B4-BE49-F238E27FC236}">
                  <a16:creationId xmlns:a16="http://schemas.microsoft.com/office/drawing/2014/main" id="{315F8A3B-A43A-B544-BB49-8CFC6ECE5862}"/>
                </a:ext>
              </a:extLst>
            </p:cNvPr>
            <p:cNvPicPr>
              <a:picLocks noChangeAspect="1"/>
            </p:cNvPicPr>
            <p:nvPr/>
          </p:nvPicPr>
          <p:blipFill>
            <a:blip r:embed="rId3" cstate="print">
              <a:lum bright="-36000"/>
              <a:extLst>
                <a:ext uri="{28A0092B-C50C-407E-A947-70E740481C1C}">
                  <a14:useLocalDpi xmlns:a14="http://schemas.microsoft.com/office/drawing/2010/main" val="0"/>
                </a:ext>
              </a:extLst>
            </a:blip>
            <a:srcRect l="5537" t="4877" r="6647" b="3252"/>
            <a:stretch>
              <a:fillRect/>
            </a:stretch>
          </p:blipFill>
          <p:spPr bwMode="auto">
            <a:xfrm>
              <a:off x="414239" y="1393645"/>
              <a:ext cx="907344" cy="1293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 name="TextBox 90">
              <a:extLst>
                <a:ext uri="{FF2B5EF4-FFF2-40B4-BE49-F238E27FC236}">
                  <a16:creationId xmlns:a16="http://schemas.microsoft.com/office/drawing/2014/main" id="{E07A789A-1F86-C74A-82E6-9B6225FCC4B2}"/>
                </a:ext>
              </a:extLst>
            </p:cNvPr>
            <p:cNvSpPr txBox="1"/>
            <p:nvPr/>
          </p:nvSpPr>
          <p:spPr>
            <a:xfrm>
              <a:off x="0" y="2706429"/>
              <a:ext cx="2256450"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Y-STR of a </a:t>
              </a:r>
              <a:r>
                <a:rPr kumimoji="0" lang="en-US" sz="1400" b="1" i="0" u="none" strike="noStrike" kern="1200" cap="none" spc="0" normalizeH="0" baseline="0" noProof="0" dirty="0">
                  <a:ln>
                    <a:noFill/>
                  </a:ln>
                  <a:solidFill>
                    <a:srgbClr val="FF0000"/>
                  </a:solidFill>
                  <a:effectLst/>
                  <a:uLnTx/>
                  <a:uFillTx/>
                  <a:latin typeface="+mn-lt"/>
                  <a:ea typeface="+mn-ea"/>
                  <a:cs typeface="+mn-cs"/>
                </a:rPr>
                <a:t>real</a:t>
              </a:r>
              <a:r>
                <a:rPr kumimoji="0" lang="en-US" sz="1400" b="1" i="0" u="none" strike="noStrike" kern="1200" cap="none" spc="0" normalizeH="0" baseline="0" noProof="0" dirty="0">
                  <a:ln>
                    <a:noFill/>
                  </a:ln>
                  <a:solidFill>
                    <a:srgbClr val="000000"/>
                  </a:solidFill>
                  <a:effectLst/>
                  <a:uLnTx/>
                  <a:uFillTx/>
                  <a:latin typeface="+mn-lt"/>
                  <a:ea typeface="+mn-ea"/>
                  <a:cs typeface="+mn-cs"/>
                </a:rPr>
                <a:t> person</a:t>
              </a:r>
            </a:p>
          </p:txBody>
        </p:sp>
      </p:grpSp>
      <p:grpSp>
        <p:nvGrpSpPr>
          <p:cNvPr id="92" name="Group 91">
            <a:extLst>
              <a:ext uri="{FF2B5EF4-FFF2-40B4-BE49-F238E27FC236}">
                <a16:creationId xmlns:a16="http://schemas.microsoft.com/office/drawing/2014/main" id="{D12BFC4A-5F60-EA4D-B003-08091345162B}"/>
              </a:ext>
            </a:extLst>
          </p:cNvPr>
          <p:cNvGrpSpPr/>
          <p:nvPr/>
        </p:nvGrpSpPr>
        <p:grpSpPr>
          <a:xfrm>
            <a:off x="1536769" y="1539771"/>
            <a:ext cx="2143301" cy="2131966"/>
            <a:chOff x="1412601" y="1291425"/>
            <a:chExt cx="2143301" cy="2131966"/>
          </a:xfrm>
        </p:grpSpPr>
        <p:sp>
          <p:nvSpPr>
            <p:cNvPr id="93" name="Right Arrow 92">
              <a:extLst>
                <a:ext uri="{FF2B5EF4-FFF2-40B4-BE49-F238E27FC236}">
                  <a16:creationId xmlns:a16="http://schemas.microsoft.com/office/drawing/2014/main" id="{E550E643-DC4E-E941-84A2-79F708CFD6BE}"/>
                </a:ext>
              </a:extLst>
            </p:cNvPr>
            <p:cNvSpPr/>
            <p:nvPr/>
          </p:nvSpPr>
          <p:spPr bwMode="auto">
            <a:xfrm>
              <a:off x="1412601" y="1879807"/>
              <a:ext cx="897466" cy="316089"/>
            </a:xfrm>
            <a:prstGeom prst="rightArrow">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94" name="TextBox 93">
              <a:extLst>
                <a:ext uri="{FF2B5EF4-FFF2-40B4-BE49-F238E27FC236}">
                  <a16:creationId xmlns:a16="http://schemas.microsoft.com/office/drawing/2014/main" id="{F1AA5A17-7E6A-954F-A029-3FA3D0C5B4BA}"/>
                </a:ext>
              </a:extLst>
            </p:cNvPr>
            <p:cNvSpPr txBox="1"/>
            <p:nvPr/>
          </p:nvSpPr>
          <p:spPr>
            <a:xfrm>
              <a:off x="2216927" y="2684727"/>
              <a:ext cx="13389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Querying </a:t>
              </a:r>
              <a:r>
                <a:rPr kumimoji="0" lang="en-US" sz="1400" b="1" i="0" u="none" strike="noStrike" kern="1200" cap="none" spc="0" normalizeH="0" baseline="0" noProof="0" dirty="0" err="1">
                  <a:ln>
                    <a:noFill/>
                  </a:ln>
                  <a:solidFill>
                    <a:srgbClr val="000000"/>
                  </a:solidFill>
                  <a:effectLst/>
                  <a:uLnTx/>
                  <a:uFillTx/>
                  <a:latin typeface="+mn-lt"/>
                  <a:ea typeface="+mn-ea"/>
                  <a:cs typeface="+mn-cs"/>
                </a:rPr>
                <a:t>Ysearch</a:t>
              </a:r>
              <a:r>
                <a:rPr kumimoji="0" lang="en-US" sz="1400" b="1" i="0" u="none" strike="noStrike" kern="1200" cap="none" spc="0" normalizeH="0" baseline="0" noProof="0" dirty="0">
                  <a:ln>
                    <a:noFill/>
                  </a:ln>
                  <a:solidFill>
                    <a:srgbClr val="000000"/>
                  </a:solidFill>
                  <a:effectLst/>
                  <a:uLnTx/>
                  <a:uFillTx/>
                  <a:latin typeface="+mn-lt"/>
                  <a:ea typeface="+mn-ea"/>
                  <a:cs typeface="+mn-cs"/>
                </a:rPr>
                <a:t> and SMGF</a:t>
              </a:r>
            </a:p>
          </p:txBody>
        </p:sp>
        <p:grpSp>
          <p:nvGrpSpPr>
            <p:cNvPr id="95" name="Group 94">
              <a:extLst>
                <a:ext uri="{FF2B5EF4-FFF2-40B4-BE49-F238E27FC236}">
                  <a16:creationId xmlns:a16="http://schemas.microsoft.com/office/drawing/2014/main" id="{A7C5449B-7404-6842-8A61-A40091665871}"/>
                </a:ext>
              </a:extLst>
            </p:cNvPr>
            <p:cNvGrpSpPr/>
            <p:nvPr/>
          </p:nvGrpSpPr>
          <p:grpSpPr>
            <a:xfrm>
              <a:off x="2256450" y="1291425"/>
              <a:ext cx="757238" cy="1464738"/>
              <a:chOff x="2353733" y="1247819"/>
              <a:chExt cx="757238" cy="1464738"/>
            </a:xfrm>
          </p:grpSpPr>
          <p:pic>
            <p:nvPicPr>
              <p:cNvPr id="96" name="Picture 5">
                <a:extLst>
                  <a:ext uri="{FF2B5EF4-FFF2-40B4-BE49-F238E27FC236}">
                    <a16:creationId xmlns:a16="http://schemas.microsoft.com/office/drawing/2014/main" id="{CD8026E6-F61A-DC4A-8460-24B920DC4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733" y="2007707"/>
                <a:ext cx="757238" cy="70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7" name="Group 96">
                <a:extLst>
                  <a:ext uri="{FF2B5EF4-FFF2-40B4-BE49-F238E27FC236}">
                    <a16:creationId xmlns:a16="http://schemas.microsoft.com/office/drawing/2014/main" id="{5C70FE29-D1C9-1D42-8700-A47EA526BFB0}"/>
                  </a:ext>
                </a:extLst>
              </p:cNvPr>
              <p:cNvGrpSpPr/>
              <p:nvPr/>
            </p:nvGrpSpPr>
            <p:grpSpPr>
              <a:xfrm>
                <a:off x="2439188" y="1247819"/>
                <a:ext cx="659610" cy="1454852"/>
                <a:chOff x="2439188" y="1247819"/>
                <a:chExt cx="659610" cy="1454852"/>
              </a:xfrm>
            </p:grpSpPr>
            <p:pic>
              <p:nvPicPr>
                <p:cNvPr id="98" name="Picture 3">
                  <a:extLst>
                    <a:ext uri="{FF2B5EF4-FFF2-40B4-BE49-F238E27FC236}">
                      <a16:creationId xmlns:a16="http://schemas.microsoft.com/office/drawing/2014/main" id="{71AB9642-AC1F-7B4F-85BF-F3908B415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188" y="1248768"/>
                  <a:ext cx="655983" cy="7039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9" name="Rounded Rectangle 98">
                  <a:extLst>
                    <a:ext uri="{FF2B5EF4-FFF2-40B4-BE49-F238E27FC236}">
                      <a16:creationId xmlns:a16="http://schemas.microsoft.com/office/drawing/2014/main" id="{6B907FB1-0173-8E4F-8F99-9EC9EE079204}"/>
                    </a:ext>
                  </a:extLst>
                </p:cNvPr>
                <p:cNvSpPr/>
                <p:nvPr/>
              </p:nvSpPr>
              <p:spPr bwMode="auto">
                <a:xfrm>
                  <a:off x="2439188" y="1247819"/>
                  <a:ext cx="655983" cy="704850"/>
                </a:xfrm>
                <a:prstGeom prst="round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00" name="Rounded Rectangle 99">
                  <a:extLst>
                    <a:ext uri="{FF2B5EF4-FFF2-40B4-BE49-F238E27FC236}">
                      <a16:creationId xmlns:a16="http://schemas.microsoft.com/office/drawing/2014/main" id="{708DA7B0-6879-4642-8C2A-71E9804D8D07}"/>
                    </a:ext>
                  </a:extLst>
                </p:cNvPr>
                <p:cNvSpPr/>
                <p:nvPr/>
              </p:nvSpPr>
              <p:spPr bwMode="auto">
                <a:xfrm>
                  <a:off x="2442815" y="1997821"/>
                  <a:ext cx="655983" cy="704850"/>
                </a:xfrm>
                <a:prstGeom prst="round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grpSp>
      <p:grpSp>
        <p:nvGrpSpPr>
          <p:cNvPr id="101" name="Group 100">
            <a:extLst>
              <a:ext uri="{FF2B5EF4-FFF2-40B4-BE49-F238E27FC236}">
                <a16:creationId xmlns:a16="http://schemas.microsoft.com/office/drawing/2014/main" id="{F2E10C72-AB0F-7F4B-97F1-624C1A9DFAC3}"/>
              </a:ext>
            </a:extLst>
          </p:cNvPr>
          <p:cNvGrpSpPr/>
          <p:nvPr/>
        </p:nvGrpSpPr>
        <p:grpSpPr>
          <a:xfrm>
            <a:off x="3190221" y="1778427"/>
            <a:ext cx="3592663" cy="1845887"/>
            <a:chOff x="3066053" y="1349200"/>
            <a:chExt cx="3592663" cy="1845887"/>
          </a:xfrm>
        </p:grpSpPr>
        <p:sp>
          <p:nvSpPr>
            <p:cNvPr id="102" name="Right Arrow 101">
              <a:extLst>
                <a:ext uri="{FF2B5EF4-FFF2-40B4-BE49-F238E27FC236}">
                  <a16:creationId xmlns:a16="http://schemas.microsoft.com/office/drawing/2014/main" id="{B76755F8-81E4-BE4B-B866-6D5D4BE6F594}"/>
                </a:ext>
              </a:extLst>
            </p:cNvPr>
            <p:cNvSpPr/>
            <p:nvPr/>
          </p:nvSpPr>
          <p:spPr bwMode="auto">
            <a:xfrm>
              <a:off x="3066053" y="1860310"/>
              <a:ext cx="897466" cy="316089"/>
            </a:xfrm>
            <a:prstGeom prst="rightArrow">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nvGrpSpPr>
            <p:cNvPr id="105" name="Group 104">
              <a:extLst>
                <a:ext uri="{FF2B5EF4-FFF2-40B4-BE49-F238E27FC236}">
                  <a16:creationId xmlns:a16="http://schemas.microsoft.com/office/drawing/2014/main" id="{4D9A17AE-6BC4-144C-AFB7-94591099BB58}"/>
                </a:ext>
              </a:extLst>
            </p:cNvPr>
            <p:cNvGrpSpPr/>
            <p:nvPr/>
          </p:nvGrpSpPr>
          <p:grpSpPr>
            <a:xfrm>
              <a:off x="3940261" y="1349200"/>
              <a:ext cx="2718455" cy="1845887"/>
              <a:chOff x="3940261" y="1349200"/>
              <a:chExt cx="2718455" cy="1845887"/>
            </a:xfrm>
          </p:grpSpPr>
          <p:sp>
            <p:nvSpPr>
              <p:cNvPr id="106" name="TextBox 105">
                <a:extLst>
                  <a:ext uri="{FF2B5EF4-FFF2-40B4-BE49-F238E27FC236}">
                    <a16:creationId xmlns:a16="http://schemas.microsoft.com/office/drawing/2014/main" id="{36103E80-45B3-F348-9D03-9EA6150DF18F}"/>
                  </a:ext>
                </a:extLst>
              </p:cNvPr>
              <p:cNvSpPr txBox="1"/>
              <p:nvPr/>
            </p:nvSpPr>
            <p:spPr>
              <a:xfrm>
                <a:off x="3940261" y="2671867"/>
                <a:ext cx="2718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Calculating surname confidence score</a:t>
                </a:r>
              </a:p>
            </p:txBody>
          </p:sp>
          <p:grpSp>
            <p:nvGrpSpPr>
              <p:cNvPr id="107" name="Group 106">
                <a:extLst>
                  <a:ext uri="{FF2B5EF4-FFF2-40B4-BE49-F238E27FC236}">
                    <a16:creationId xmlns:a16="http://schemas.microsoft.com/office/drawing/2014/main" id="{8DCECDA6-04AC-0542-AA9A-113F9D0F891F}"/>
                  </a:ext>
                </a:extLst>
              </p:cNvPr>
              <p:cNvGrpSpPr/>
              <p:nvPr/>
            </p:nvGrpSpPr>
            <p:grpSpPr>
              <a:xfrm>
                <a:off x="4038547" y="1349200"/>
                <a:ext cx="1501065" cy="191911"/>
                <a:chOff x="4374356" y="1321678"/>
                <a:chExt cx="1501065" cy="191911"/>
              </a:xfrm>
            </p:grpSpPr>
            <p:sp>
              <p:nvSpPr>
                <p:cNvPr id="140" name="Oval 139">
                  <a:extLst>
                    <a:ext uri="{FF2B5EF4-FFF2-40B4-BE49-F238E27FC236}">
                      <a16:creationId xmlns:a16="http://schemas.microsoft.com/office/drawing/2014/main" id="{836D4933-D06F-514F-8075-E02915355283}"/>
                    </a:ext>
                  </a:extLst>
                </p:cNvPr>
                <p:cNvSpPr/>
                <p:nvPr/>
              </p:nvSpPr>
              <p:spPr bwMode="auto">
                <a:xfrm>
                  <a:off x="4374356"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1" name="Oval 140">
                  <a:extLst>
                    <a:ext uri="{FF2B5EF4-FFF2-40B4-BE49-F238E27FC236}">
                      <a16:creationId xmlns:a16="http://schemas.microsoft.com/office/drawing/2014/main" id="{65B92F74-2F6A-B64F-9A33-F1F4594EC199}"/>
                    </a:ext>
                  </a:extLst>
                </p:cNvPr>
                <p:cNvSpPr/>
                <p:nvPr/>
              </p:nvSpPr>
              <p:spPr bwMode="auto">
                <a:xfrm>
                  <a:off x="4701645"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2" name="Oval 141">
                  <a:extLst>
                    <a:ext uri="{FF2B5EF4-FFF2-40B4-BE49-F238E27FC236}">
                      <a16:creationId xmlns:a16="http://schemas.microsoft.com/office/drawing/2014/main" id="{01687E0E-9717-4944-833C-5124819973C2}"/>
                    </a:ext>
                  </a:extLst>
                </p:cNvPr>
                <p:cNvSpPr/>
                <p:nvPr/>
              </p:nvSpPr>
              <p:spPr bwMode="auto">
                <a:xfrm>
                  <a:off x="5028933"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3" name="Oval 142">
                  <a:extLst>
                    <a:ext uri="{FF2B5EF4-FFF2-40B4-BE49-F238E27FC236}">
                      <a16:creationId xmlns:a16="http://schemas.microsoft.com/office/drawing/2014/main" id="{A45751EF-AF89-634C-B3AB-3838D6A9FAE1}"/>
                    </a:ext>
                  </a:extLst>
                </p:cNvPr>
                <p:cNvSpPr/>
                <p:nvPr/>
              </p:nvSpPr>
              <p:spPr bwMode="auto">
                <a:xfrm>
                  <a:off x="5356221"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4" name="Oval 143">
                  <a:extLst>
                    <a:ext uri="{FF2B5EF4-FFF2-40B4-BE49-F238E27FC236}">
                      <a16:creationId xmlns:a16="http://schemas.microsoft.com/office/drawing/2014/main" id="{AA1BADA9-B9C3-0C4C-9300-DFEA0DB695FD}"/>
                    </a:ext>
                  </a:extLst>
                </p:cNvPr>
                <p:cNvSpPr/>
                <p:nvPr/>
              </p:nvSpPr>
              <p:spPr bwMode="auto">
                <a:xfrm>
                  <a:off x="5683510"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108" name="Group 107">
                <a:extLst>
                  <a:ext uri="{FF2B5EF4-FFF2-40B4-BE49-F238E27FC236}">
                    <a16:creationId xmlns:a16="http://schemas.microsoft.com/office/drawing/2014/main" id="{0419699B-7383-1744-8FC8-B8D8C7EF5F6A}"/>
                  </a:ext>
                </a:extLst>
              </p:cNvPr>
              <p:cNvGrpSpPr/>
              <p:nvPr/>
            </p:nvGrpSpPr>
            <p:grpSpPr>
              <a:xfrm>
                <a:off x="4038547" y="1624661"/>
                <a:ext cx="1501065" cy="191911"/>
                <a:chOff x="4374356" y="1321678"/>
                <a:chExt cx="1501065" cy="191911"/>
              </a:xfrm>
            </p:grpSpPr>
            <p:sp>
              <p:nvSpPr>
                <p:cNvPr id="135" name="Oval 134">
                  <a:extLst>
                    <a:ext uri="{FF2B5EF4-FFF2-40B4-BE49-F238E27FC236}">
                      <a16:creationId xmlns:a16="http://schemas.microsoft.com/office/drawing/2014/main" id="{7D492C89-05D4-D942-BA91-6C930B13B2DB}"/>
                    </a:ext>
                  </a:extLst>
                </p:cNvPr>
                <p:cNvSpPr/>
                <p:nvPr/>
              </p:nvSpPr>
              <p:spPr bwMode="auto">
                <a:xfrm>
                  <a:off x="4374356"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6" name="Oval 135">
                  <a:extLst>
                    <a:ext uri="{FF2B5EF4-FFF2-40B4-BE49-F238E27FC236}">
                      <a16:creationId xmlns:a16="http://schemas.microsoft.com/office/drawing/2014/main" id="{022CEE53-CC49-1040-91A7-CFABAA8E53B7}"/>
                    </a:ext>
                  </a:extLst>
                </p:cNvPr>
                <p:cNvSpPr/>
                <p:nvPr/>
              </p:nvSpPr>
              <p:spPr bwMode="auto">
                <a:xfrm>
                  <a:off x="4701645"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7" name="Oval 136">
                  <a:extLst>
                    <a:ext uri="{FF2B5EF4-FFF2-40B4-BE49-F238E27FC236}">
                      <a16:creationId xmlns:a16="http://schemas.microsoft.com/office/drawing/2014/main" id="{2C90F9ED-6FD8-C240-92C2-5A21D6EF07D3}"/>
                    </a:ext>
                  </a:extLst>
                </p:cNvPr>
                <p:cNvSpPr/>
                <p:nvPr/>
              </p:nvSpPr>
              <p:spPr bwMode="auto">
                <a:xfrm>
                  <a:off x="5028933"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8" name="Oval 137">
                  <a:extLst>
                    <a:ext uri="{FF2B5EF4-FFF2-40B4-BE49-F238E27FC236}">
                      <a16:creationId xmlns:a16="http://schemas.microsoft.com/office/drawing/2014/main" id="{5C18DC42-A581-F443-981D-280C11A9D435}"/>
                    </a:ext>
                  </a:extLst>
                </p:cNvPr>
                <p:cNvSpPr/>
                <p:nvPr/>
              </p:nvSpPr>
              <p:spPr bwMode="auto">
                <a:xfrm>
                  <a:off x="5356221"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9" name="Oval 138">
                  <a:extLst>
                    <a:ext uri="{FF2B5EF4-FFF2-40B4-BE49-F238E27FC236}">
                      <a16:creationId xmlns:a16="http://schemas.microsoft.com/office/drawing/2014/main" id="{7C63453D-9171-D843-9B22-FBE2719A1FB3}"/>
                    </a:ext>
                  </a:extLst>
                </p:cNvPr>
                <p:cNvSpPr/>
                <p:nvPr/>
              </p:nvSpPr>
              <p:spPr bwMode="auto">
                <a:xfrm>
                  <a:off x="5683510"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109" name="Group 108">
                <a:extLst>
                  <a:ext uri="{FF2B5EF4-FFF2-40B4-BE49-F238E27FC236}">
                    <a16:creationId xmlns:a16="http://schemas.microsoft.com/office/drawing/2014/main" id="{9942283B-0646-5549-A28A-7F16591FF710}"/>
                  </a:ext>
                </a:extLst>
              </p:cNvPr>
              <p:cNvGrpSpPr/>
              <p:nvPr/>
            </p:nvGrpSpPr>
            <p:grpSpPr>
              <a:xfrm>
                <a:off x="4038547" y="1900122"/>
                <a:ext cx="1501065" cy="191911"/>
                <a:chOff x="4374356" y="1321678"/>
                <a:chExt cx="1501065" cy="191911"/>
              </a:xfrm>
            </p:grpSpPr>
            <p:sp>
              <p:nvSpPr>
                <p:cNvPr id="130" name="Oval 129">
                  <a:extLst>
                    <a:ext uri="{FF2B5EF4-FFF2-40B4-BE49-F238E27FC236}">
                      <a16:creationId xmlns:a16="http://schemas.microsoft.com/office/drawing/2014/main" id="{E0F215D7-AFA1-344E-ACB6-7CA3307ED14E}"/>
                    </a:ext>
                  </a:extLst>
                </p:cNvPr>
                <p:cNvSpPr/>
                <p:nvPr/>
              </p:nvSpPr>
              <p:spPr bwMode="auto">
                <a:xfrm>
                  <a:off x="4374356"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1" name="Oval 130">
                  <a:extLst>
                    <a:ext uri="{FF2B5EF4-FFF2-40B4-BE49-F238E27FC236}">
                      <a16:creationId xmlns:a16="http://schemas.microsoft.com/office/drawing/2014/main" id="{59E379B3-190D-C149-96B3-7B311D23A07E}"/>
                    </a:ext>
                  </a:extLst>
                </p:cNvPr>
                <p:cNvSpPr/>
                <p:nvPr/>
              </p:nvSpPr>
              <p:spPr bwMode="auto">
                <a:xfrm>
                  <a:off x="4701645"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2" name="Oval 131">
                  <a:extLst>
                    <a:ext uri="{FF2B5EF4-FFF2-40B4-BE49-F238E27FC236}">
                      <a16:creationId xmlns:a16="http://schemas.microsoft.com/office/drawing/2014/main" id="{40656810-BC4C-584F-845E-09FCE7169C31}"/>
                    </a:ext>
                  </a:extLst>
                </p:cNvPr>
                <p:cNvSpPr/>
                <p:nvPr/>
              </p:nvSpPr>
              <p:spPr bwMode="auto">
                <a:xfrm>
                  <a:off x="5028933"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3" name="Oval 132">
                  <a:extLst>
                    <a:ext uri="{FF2B5EF4-FFF2-40B4-BE49-F238E27FC236}">
                      <a16:creationId xmlns:a16="http://schemas.microsoft.com/office/drawing/2014/main" id="{DA410F6D-EE69-0542-A4FB-F68E20AFF477}"/>
                    </a:ext>
                  </a:extLst>
                </p:cNvPr>
                <p:cNvSpPr/>
                <p:nvPr/>
              </p:nvSpPr>
              <p:spPr bwMode="auto">
                <a:xfrm>
                  <a:off x="5356221"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34" name="Oval 133">
                  <a:extLst>
                    <a:ext uri="{FF2B5EF4-FFF2-40B4-BE49-F238E27FC236}">
                      <a16:creationId xmlns:a16="http://schemas.microsoft.com/office/drawing/2014/main" id="{EBF46509-7EF7-F04E-A534-25074A57EF37}"/>
                    </a:ext>
                  </a:extLst>
                </p:cNvPr>
                <p:cNvSpPr/>
                <p:nvPr/>
              </p:nvSpPr>
              <p:spPr bwMode="auto">
                <a:xfrm>
                  <a:off x="5683510"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110" name="Group 109">
                <a:extLst>
                  <a:ext uri="{FF2B5EF4-FFF2-40B4-BE49-F238E27FC236}">
                    <a16:creationId xmlns:a16="http://schemas.microsoft.com/office/drawing/2014/main" id="{5D5EE00C-BFBA-984C-90EE-060DB2468F66}"/>
                  </a:ext>
                </a:extLst>
              </p:cNvPr>
              <p:cNvGrpSpPr/>
              <p:nvPr/>
            </p:nvGrpSpPr>
            <p:grpSpPr>
              <a:xfrm>
                <a:off x="4038547" y="2175583"/>
                <a:ext cx="1501065" cy="191911"/>
                <a:chOff x="4374356" y="1321678"/>
                <a:chExt cx="1501065" cy="191911"/>
              </a:xfrm>
            </p:grpSpPr>
            <p:sp>
              <p:nvSpPr>
                <p:cNvPr id="125" name="Oval 124">
                  <a:extLst>
                    <a:ext uri="{FF2B5EF4-FFF2-40B4-BE49-F238E27FC236}">
                      <a16:creationId xmlns:a16="http://schemas.microsoft.com/office/drawing/2014/main" id="{48D81CB0-E4DF-0D4A-BB37-45CE9CA08E0A}"/>
                    </a:ext>
                  </a:extLst>
                </p:cNvPr>
                <p:cNvSpPr/>
                <p:nvPr/>
              </p:nvSpPr>
              <p:spPr bwMode="auto">
                <a:xfrm>
                  <a:off x="4374356"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6" name="Oval 125">
                  <a:extLst>
                    <a:ext uri="{FF2B5EF4-FFF2-40B4-BE49-F238E27FC236}">
                      <a16:creationId xmlns:a16="http://schemas.microsoft.com/office/drawing/2014/main" id="{92233550-879A-5843-B3FF-3CA997E52E5D}"/>
                    </a:ext>
                  </a:extLst>
                </p:cNvPr>
                <p:cNvSpPr/>
                <p:nvPr/>
              </p:nvSpPr>
              <p:spPr bwMode="auto">
                <a:xfrm>
                  <a:off x="4701645"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7" name="Oval 126">
                  <a:extLst>
                    <a:ext uri="{FF2B5EF4-FFF2-40B4-BE49-F238E27FC236}">
                      <a16:creationId xmlns:a16="http://schemas.microsoft.com/office/drawing/2014/main" id="{71FAC484-F20A-6A49-AC2C-BC71AB02C724}"/>
                    </a:ext>
                  </a:extLst>
                </p:cNvPr>
                <p:cNvSpPr/>
                <p:nvPr/>
              </p:nvSpPr>
              <p:spPr bwMode="auto">
                <a:xfrm>
                  <a:off x="5028933"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8" name="Oval 127">
                  <a:extLst>
                    <a:ext uri="{FF2B5EF4-FFF2-40B4-BE49-F238E27FC236}">
                      <a16:creationId xmlns:a16="http://schemas.microsoft.com/office/drawing/2014/main" id="{E48B1824-7E4B-0C49-9D99-662026F95017}"/>
                    </a:ext>
                  </a:extLst>
                </p:cNvPr>
                <p:cNvSpPr/>
                <p:nvPr/>
              </p:nvSpPr>
              <p:spPr bwMode="auto">
                <a:xfrm>
                  <a:off x="5356221"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9" name="Oval 128">
                  <a:extLst>
                    <a:ext uri="{FF2B5EF4-FFF2-40B4-BE49-F238E27FC236}">
                      <a16:creationId xmlns:a16="http://schemas.microsoft.com/office/drawing/2014/main" id="{62990AD9-AF64-A84E-B6AA-96F6E21E3B14}"/>
                    </a:ext>
                  </a:extLst>
                </p:cNvPr>
                <p:cNvSpPr/>
                <p:nvPr/>
              </p:nvSpPr>
              <p:spPr bwMode="auto">
                <a:xfrm>
                  <a:off x="5683510" y="1321678"/>
                  <a:ext cx="191911" cy="191911"/>
                </a:xfrm>
                <a:prstGeom prst="ellipse">
                  <a:avLst/>
                </a:prstGeom>
                <a:solidFill>
                  <a:schemeClr val="accent1"/>
                </a:solidFill>
                <a:ln w="317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111" name="Group 110">
                <a:extLst>
                  <a:ext uri="{FF2B5EF4-FFF2-40B4-BE49-F238E27FC236}">
                    <a16:creationId xmlns:a16="http://schemas.microsoft.com/office/drawing/2014/main" id="{82DF37D7-80AC-5F40-A6DB-8114775E97F2}"/>
                  </a:ext>
                </a:extLst>
              </p:cNvPr>
              <p:cNvGrpSpPr/>
              <p:nvPr/>
            </p:nvGrpSpPr>
            <p:grpSpPr>
              <a:xfrm>
                <a:off x="4038547" y="2451042"/>
                <a:ext cx="1501065" cy="191911"/>
                <a:chOff x="4374356" y="1321678"/>
                <a:chExt cx="1501065" cy="191911"/>
              </a:xfrm>
            </p:grpSpPr>
            <p:sp>
              <p:nvSpPr>
                <p:cNvPr id="120" name="Oval 119">
                  <a:extLst>
                    <a:ext uri="{FF2B5EF4-FFF2-40B4-BE49-F238E27FC236}">
                      <a16:creationId xmlns:a16="http://schemas.microsoft.com/office/drawing/2014/main" id="{7A2D1601-D1BC-E74F-8D82-0236A45B73E3}"/>
                    </a:ext>
                  </a:extLst>
                </p:cNvPr>
                <p:cNvSpPr/>
                <p:nvPr/>
              </p:nvSpPr>
              <p:spPr bwMode="auto">
                <a:xfrm>
                  <a:off x="4374356" y="1321678"/>
                  <a:ext cx="191911" cy="191911"/>
                </a:xfrm>
                <a:prstGeom prst="ellipse">
                  <a:avLst/>
                </a:prstGeom>
                <a:solidFill>
                  <a:schemeClr val="accent1"/>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1" name="Oval 120">
                  <a:extLst>
                    <a:ext uri="{FF2B5EF4-FFF2-40B4-BE49-F238E27FC236}">
                      <a16:creationId xmlns:a16="http://schemas.microsoft.com/office/drawing/2014/main" id="{EFAD1A77-70EB-804F-AECC-5602A0FB8BA5}"/>
                    </a:ext>
                  </a:extLst>
                </p:cNvPr>
                <p:cNvSpPr/>
                <p:nvPr/>
              </p:nvSpPr>
              <p:spPr bwMode="auto">
                <a:xfrm>
                  <a:off x="4701645" y="1321678"/>
                  <a:ext cx="191911" cy="191911"/>
                </a:xfrm>
                <a:prstGeom prst="ellipse">
                  <a:avLst/>
                </a:prstGeom>
                <a:solidFill>
                  <a:schemeClr val="accent1"/>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2" name="Oval 121">
                  <a:extLst>
                    <a:ext uri="{FF2B5EF4-FFF2-40B4-BE49-F238E27FC236}">
                      <a16:creationId xmlns:a16="http://schemas.microsoft.com/office/drawing/2014/main" id="{EDDAA740-CC5A-604C-9701-025630C55C37}"/>
                    </a:ext>
                  </a:extLst>
                </p:cNvPr>
                <p:cNvSpPr/>
                <p:nvPr/>
              </p:nvSpPr>
              <p:spPr bwMode="auto">
                <a:xfrm>
                  <a:off x="5028933" y="1321678"/>
                  <a:ext cx="191911" cy="191911"/>
                </a:xfrm>
                <a:prstGeom prst="ellipse">
                  <a:avLst/>
                </a:prstGeom>
                <a:solidFill>
                  <a:schemeClr val="accent1"/>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3" name="Oval 122">
                  <a:extLst>
                    <a:ext uri="{FF2B5EF4-FFF2-40B4-BE49-F238E27FC236}">
                      <a16:creationId xmlns:a16="http://schemas.microsoft.com/office/drawing/2014/main" id="{B4654050-4022-C74B-B03F-4964305E87EE}"/>
                    </a:ext>
                  </a:extLst>
                </p:cNvPr>
                <p:cNvSpPr/>
                <p:nvPr/>
              </p:nvSpPr>
              <p:spPr bwMode="auto">
                <a:xfrm>
                  <a:off x="5356221" y="1321678"/>
                  <a:ext cx="191911" cy="191911"/>
                </a:xfrm>
                <a:prstGeom prst="ellipse">
                  <a:avLst/>
                </a:prstGeom>
                <a:solidFill>
                  <a:schemeClr val="accent1"/>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24" name="Oval 123">
                  <a:extLst>
                    <a:ext uri="{FF2B5EF4-FFF2-40B4-BE49-F238E27FC236}">
                      <a16:creationId xmlns:a16="http://schemas.microsoft.com/office/drawing/2014/main" id="{D6016711-1337-9843-8DA2-0447EBA5F007}"/>
                    </a:ext>
                  </a:extLst>
                </p:cNvPr>
                <p:cNvSpPr/>
                <p:nvPr/>
              </p:nvSpPr>
              <p:spPr bwMode="auto">
                <a:xfrm>
                  <a:off x="5683510" y="1321678"/>
                  <a:ext cx="191911" cy="191911"/>
                </a:xfrm>
                <a:prstGeom prst="ellipse">
                  <a:avLst/>
                </a:prstGeom>
                <a:solidFill>
                  <a:schemeClr val="accent1"/>
                </a:solidFill>
                <a:ln w="317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cxnSp>
            <p:nvCxnSpPr>
              <p:cNvPr id="112" name="Straight Connector 111">
                <a:extLst>
                  <a:ext uri="{FF2B5EF4-FFF2-40B4-BE49-F238E27FC236}">
                    <a16:creationId xmlns:a16="http://schemas.microsoft.com/office/drawing/2014/main" id="{A2ADCF04-DB9B-D14B-A881-DA0A4B72D907}"/>
                  </a:ext>
                </a:extLst>
              </p:cNvPr>
              <p:cNvCxnSpPr>
                <a:stCxn id="121" idx="0"/>
                <a:endCxn id="127" idx="3"/>
              </p:cNvCxnSpPr>
              <p:nvPr/>
            </p:nvCxnSpPr>
            <p:spPr bwMode="auto">
              <a:xfrm flipV="1">
                <a:off x="4134503" y="2339389"/>
                <a:ext cx="259438" cy="1116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3D8129BA-C715-C245-80F6-C28C18A771BC}"/>
                  </a:ext>
                </a:extLst>
              </p:cNvPr>
              <p:cNvCxnSpPr>
                <a:stCxn id="125" idx="0"/>
                <a:endCxn id="130" idx="4"/>
              </p:cNvCxnSpPr>
              <p:nvPr/>
            </p:nvCxnSpPr>
            <p:spPr bwMode="auto">
              <a:xfrm flipV="1">
                <a:off x="5443657" y="2367494"/>
                <a:ext cx="0" cy="835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A01EE025-AB27-4B41-B81F-8349F69E7F92}"/>
                  </a:ext>
                </a:extLst>
              </p:cNvPr>
              <p:cNvCxnSpPr>
                <a:stCxn id="130" idx="0"/>
                <a:endCxn id="134" idx="4"/>
              </p:cNvCxnSpPr>
              <p:nvPr/>
            </p:nvCxnSpPr>
            <p:spPr bwMode="auto">
              <a:xfrm flipH="1" flipV="1">
                <a:off x="5116368" y="2092033"/>
                <a:ext cx="327289" cy="835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25552AC8-1164-D449-80CB-D6E884BAFEC3}"/>
                  </a:ext>
                </a:extLst>
              </p:cNvPr>
              <p:cNvCxnSpPr>
                <a:stCxn id="134" idx="0"/>
                <a:endCxn id="139" idx="4"/>
              </p:cNvCxnSpPr>
              <p:nvPr/>
            </p:nvCxnSpPr>
            <p:spPr bwMode="auto">
              <a:xfrm flipV="1">
                <a:off x="5116368" y="1816572"/>
                <a:ext cx="0" cy="835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1F4FF69-B28E-A542-B988-752A8E3EA4E8}"/>
                  </a:ext>
                </a:extLst>
              </p:cNvPr>
              <p:cNvCxnSpPr>
                <a:stCxn id="139" idx="0"/>
                <a:endCxn id="142" idx="5"/>
              </p:cNvCxnSpPr>
              <p:nvPr/>
            </p:nvCxnSpPr>
            <p:spPr bwMode="auto">
              <a:xfrm flipH="1" flipV="1">
                <a:off x="4529642" y="1513006"/>
                <a:ext cx="586726" cy="1116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84BC6BD6-547B-4F40-8AE2-B9D6F1B68E37}"/>
                  </a:ext>
                </a:extLst>
              </p:cNvPr>
              <p:cNvCxnSpPr>
                <a:stCxn id="127" idx="0"/>
                <a:endCxn id="131" idx="6"/>
              </p:cNvCxnSpPr>
              <p:nvPr/>
            </p:nvCxnSpPr>
            <p:spPr bwMode="auto">
              <a:xfrm flipH="1" flipV="1">
                <a:off x="4230458" y="1996078"/>
                <a:ext cx="231334" cy="17950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9F2F8344-6BC9-FF42-AD24-C0090FF84E0F}"/>
                  </a:ext>
                </a:extLst>
              </p:cNvPr>
              <p:cNvCxnSpPr>
                <a:stCxn id="131" idx="7"/>
                <a:endCxn id="138" idx="3"/>
              </p:cNvCxnSpPr>
              <p:nvPr/>
            </p:nvCxnSpPr>
            <p:spPr bwMode="auto">
              <a:xfrm flipV="1">
                <a:off x="4202353" y="1788467"/>
                <a:ext cx="518876" cy="1397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D8574801-B8DC-8147-A17B-74F3C04CCD8A}"/>
                  </a:ext>
                </a:extLst>
              </p:cNvPr>
              <p:cNvCxnSpPr>
                <a:stCxn id="138" idx="1"/>
                <a:endCxn id="142" idx="5"/>
              </p:cNvCxnSpPr>
              <p:nvPr/>
            </p:nvCxnSpPr>
            <p:spPr bwMode="auto">
              <a:xfrm flipH="1" flipV="1">
                <a:off x="4529642" y="1513006"/>
                <a:ext cx="191587" cy="13976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grpSp>
        <p:nvGrpSpPr>
          <p:cNvPr id="145" name="Group 144">
            <a:extLst>
              <a:ext uri="{FF2B5EF4-FFF2-40B4-BE49-F238E27FC236}">
                <a16:creationId xmlns:a16="http://schemas.microsoft.com/office/drawing/2014/main" id="{B2DEBA4A-C88D-D045-B35B-4DB9D0289678}"/>
              </a:ext>
            </a:extLst>
          </p:cNvPr>
          <p:cNvGrpSpPr/>
          <p:nvPr/>
        </p:nvGrpSpPr>
        <p:grpSpPr>
          <a:xfrm>
            <a:off x="5781021" y="2163694"/>
            <a:ext cx="2149315" cy="523220"/>
            <a:chOff x="5656853" y="1734467"/>
            <a:chExt cx="2149315" cy="523220"/>
          </a:xfrm>
        </p:grpSpPr>
        <p:sp>
          <p:nvSpPr>
            <p:cNvPr id="146" name="Right Arrow 145">
              <a:extLst>
                <a:ext uri="{FF2B5EF4-FFF2-40B4-BE49-F238E27FC236}">
                  <a16:creationId xmlns:a16="http://schemas.microsoft.com/office/drawing/2014/main" id="{23B638EE-E8F0-2646-9791-398E757E73F0}"/>
                </a:ext>
              </a:extLst>
            </p:cNvPr>
            <p:cNvSpPr/>
            <p:nvPr/>
          </p:nvSpPr>
          <p:spPr bwMode="auto">
            <a:xfrm>
              <a:off x="5656853" y="1854665"/>
              <a:ext cx="897466" cy="316089"/>
            </a:xfrm>
            <a:prstGeom prst="rightArrow">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7" name="TextBox 146">
              <a:extLst>
                <a:ext uri="{FF2B5EF4-FFF2-40B4-BE49-F238E27FC236}">
                  <a16:creationId xmlns:a16="http://schemas.microsoft.com/office/drawing/2014/main" id="{6BDE5C0D-2148-CD4A-A593-3A7FD878D5C9}"/>
                </a:ext>
              </a:extLst>
            </p:cNvPr>
            <p:cNvSpPr txBox="1"/>
            <p:nvPr/>
          </p:nvSpPr>
          <p:spPr>
            <a:xfrm>
              <a:off x="6617357" y="1734467"/>
              <a:ext cx="11888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Inferring surname</a:t>
              </a:r>
            </a:p>
          </p:txBody>
        </p:sp>
      </p:grpSp>
      <p:grpSp>
        <p:nvGrpSpPr>
          <p:cNvPr id="148" name="Group 147">
            <a:extLst>
              <a:ext uri="{FF2B5EF4-FFF2-40B4-BE49-F238E27FC236}">
                <a16:creationId xmlns:a16="http://schemas.microsoft.com/office/drawing/2014/main" id="{08F70681-A903-F042-A22A-87330F69A40B}"/>
              </a:ext>
            </a:extLst>
          </p:cNvPr>
          <p:cNvGrpSpPr/>
          <p:nvPr/>
        </p:nvGrpSpPr>
        <p:grpSpPr>
          <a:xfrm>
            <a:off x="1267115" y="2933073"/>
            <a:ext cx="5791200" cy="1503685"/>
            <a:chOff x="1142947" y="2684727"/>
            <a:chExt cx="5791200" cy="1503685"/>
          </a:xfrm>
        </p:grpSpPr>
        <p:sp>
          <p:nvSpPr>
            <p:cNvPr id="149" name="Freeform 148">
              <a:extLst>
                <a:ext uri="{FF2B5EF4-FFF2-40B4-BE49-F238E27FC236}">
                  <a16:creationId xmlns:a16="http://schemas.microsoft.com/office/drawing/2014/main" id="{B0E7A486-460D-5140-8861-81B29E2EE2FA}"/>
                </a:ext>
              </a:extLst>
            </p:cNvPr>
            <p:cNvSpPr/>
            <p:nvPr/>
          </p:nvSpPr>
          <p:spPr bwMode="auto">
            <a:xfrm>
              <a:off x="1142947" y="2684727"/>
              <a:ext cx="5791200" cy="982260"/>
            </a:xfrm>
            <a:custGeom>
              <a:avLst/>
              <a:gdLst>
                <a:gd name="connsiteX0" fmla="*/ 5791200 w 5791200"/>
                <a:gd name="connsiteY0" fmla="*/ 0 h 1394177"/>
                <a:gd name="connsiteX1" fmla="*/ 4814711 w 5791200"/>
                <a:gd name="connsiteY1" fmla="*/ 920045 h 1394177"/>
                <a:gd name="connsiteX2" fmla="*/ 3183467 w 5791200"/>
                <a:gd name="connsiteY2" fmla="*/ 1343378 h 1394177"/>
                <a:gd name="connsiteX3" fmla="*/ 1478845 w 5791200"/>
                <a:gd name="connsiteY3" fmla="*/ 1360311 h 1394177"/>
                <a:gd name="connsiteX4" fmla="*/ 541867 w 5791200"/>
                <a:gd name="connsiteY4" fmla="*/ 1106311 h 1394177"/>
                <a:gd name="connsiteX5" fmla="*/ 0 w 5791200"/>
                <a:gd name="connsiteY5" fmla="*/ 671689 h 139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200" h="1394177">
                  <a:moveTo>
                    <a:pt x="5791200" y="0"/>
                  </a:moveTo>
                  <a:cubicBezTo>
                    <a:pt x="5520266" y="348074"/>
                    <a:pt x="5249333" y="696149"/>
                    <a:pt x="4814711" y="920045"/>
                  </a:cubicBezTo>
                  <a:cubicBezTo>
                    <a:pt x="4380089" y="1143941"/>
                    <a:pt x="3739445" y="1270000"/>
                    <a:pt x="3183467" y="1343378"/>
                  </a:cubicBezTo>
                  <a:cubicBezTo>
                    <a:pt x="2627489" y="1416756"/>
                    <a:pt x="1919112" y="1399822"/>
                    <a:pt x="1478845" y="1360311"/>
                  </a:cubicBezTo>
                  <a:cubicBezTo>
                    <a:pt x="1038578" y="1320800"/>
                    <a:pt x="788341" y="1221081"/>
                    <a:pt x="541867" y="1106311"/>
                  </a:cubicBezTo>
                  <a:cubicBezTo>
                    <a:pt x="295393" y="991541"/>
                    <a:pt x="147696" y="831615"/>
                    <a:pt x="0" y="671689"/>
                  </a:cubicBezTo>
                </a:path>
              </a:pathLst>
            </a:custGeom>
            <a:noFill/>
            <a:ln w="9525" cap="flat" cmpd="sng" algn="ctr">
              <a:solidFill>
                <a:schemeClr val="tx1"/>
              </a:solidFill>
              <a:prstDash val="solid"/>
              <a:round/>
              <a:headEnd type="none" w="med" len="med"/>
              <a:tailEnd type="stealth" w="lg" len="lg"/>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50" name="TextBox 149">
              <a:extLst>
                <a:ext uri="{FF2B5EF4-FFF2-40B4-BE49-F238E27FC236}">
                  <a16:creationId xmlns:a16="http://schemas.microsoft.com/office/drawing/2014/main" id="{FED6189A-37D5-EB4D-BE92-8B0101E6F095}"/>
                </a:ext>
              </a:extLst>
            </p:cNvPr>
            <p:cNvSpPr txBox="1"/>
            <p:nvPr/>
          </p:nvSpPr>
          <p:spPr>
            <a:xfrm>
              <a:off x="2372675" y="3666987"/>
              <a:ext cx="2804601" cy="521425"/>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mn-lt"/>
                  <a:ea typeface="+mn-ea"/>
                  <a:cs typeface="+mn-cs"/>
                </a:rPr>
                <a:t>Comparing the predicted surname to the true one</a:t>
              </a:r>
              <a:r>
                <a:rPr kumimoji="0" lang="en-US" sz="1800" b="1" i="0" u="none" strike="noStrike" kern="1200" cap="none" spc="0" normalizeH="0" baseline="0" noProof="0" dirty="0">
                  <a:ln>
                    <a:noFill/>
                  </a:ln>
                  <a:solidFill>
                    <a:srgbClr val="000000"/>
                  </a:solidFill>
                  <a:effectLst/>
                  <a:uLnTx/>
                  <a:uFillTx/>
                  <a:latin typeface="+mn-lt"/>
                  <a:ea typeface="+mn-ea"/>
                  <a:cs typeface="+mn-cs"/>
                </a:rPr>
                <a:t> </a:t>
              </a:r>
            </a:p>
          </p:txBody>
        </p:sp>
      </p:grpSp>
      <p:sp>
        <p:nvSpPr>
          <p:cNvPr id="151" name="TextBox 150">
            <a:extLst>
              <a:ext uri="{FF2B5EF4-FFF2-40B4-BE49-F238E27FC236}">
                <a16:creationId xmlns:a16="http://schemas.microsoft.com/office/drawing/2014/main" id="{20CC2F9B-A53D-344D-A175-858196F666E9}"/>
              </a:ext>
            </a:extLst>
          </p:cNvPr>
          <p:cNvSpPr txBox="1"/>
          <p:nvPr/>
        </p:nvSpPr>
        <p:spPr>
          <a:xfrm>
            <a:off x="7806267" y="3377533"/>
            <a:ext cx="13772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mn-lt"/>
                <a:ea typeface="+mn-ea"/>
                <a:cs typeface="+mn-cs"/>
              </a:rPr>
              <a:t>x911</a:t>
            </a:r>
          </a:p>
        </p:txBody>
      </p:sp>
      <p:sp>
        <p:nvSpPr>
          <p:cNvPr id="152" name="TextBox 151">
            <a:extLst>
              <a:ext uri="{FF2B5EF4-FFF2-40B4-BE49-F238E27FC236}">
                <a16:creationId xmlns:a16="http://schemas.microsoft.com/office/drawing/2014/main" id="{A7BC71AA-808A-8348-88E6-DE34270EDA1D}"/>
              </a:ext>
            </a:extLst>
          </p:cNvPr>
          <p:cNvSpPr txBox="1">
            <a:spLocks noChangeArrowheads="1"/>
          </p:cNvSpPr>
          <p:nvPr/>
        </p:nvSpPr>
        <p:spPr bwMode="auto">
          <a:xfrm>
            <a:off x="265288" y="4682416"/>
            <a:ext cx="8658578"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Arial" charset="0"/>
                <a:ea typeface="ＭＳ Ｐゴシック" charset="0"/>
              </a:rPr>
              <a:t>12% Successful recoveries</a:t>
            </a:r>
            <a:endParaRPr kumimoji="0" lang="en-US" sz="2400" b="1" i="0" u="none" strike="noStrike" kern="1200" cap="none" spc="0" normalizeH="0" baseline="30000" noProof="0" dirty="0">
              <a:ln>
                <a:noFill/>
              </a:ln>
              <a:solidFill>
                <a:srgbClr val="800000"/>
              </a:solidFill>
              <a:effectLst/>
              <a:uLnTx/>
              <a:uFillTx/>
              <a:latin typeface="Arial"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5% Wrong recoveries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83% Unknown (low confidence score)</a:t>
            </a:r>
          </a:p>
        </p:txBody>
      </p:sp>
      <p:cxnSp>
        <p:nvCxnSpPr>
          <p:cNvPr id="69" name="Straight Connector 68">
            <a:extLst>
              <a:ext uri="{FF2B5EF4-FFF2-40B4-BE49-F238E27FC236}">
                <a16:creationId xmlns:a16="http://schemas.microsoft.com/office/drawing/2014/main" id="{05867986-37C9-044A-AD92-281C5D531D7C}"/>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0" name="Rectangle 69">
            <a:extLst>
              <a:ext uri="{FF2B5EF4-FFF2-40B4-BE49-F238E27FC236}">
                <a16:creationId xmlns:a16="http://schemas.microsoft.com/office/drawing/2014/main" id="{4119B9EF-1FEE-3642-AE83-2A0E1EE31554}"/>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Empirical test: what is prob. To recover a surname?</a:t>
            </a:r>
          </a:p>
        </p:txBody>
      </p:sp>
    </p:spTree>
    <p:extLst>
      <p:ext uri="{BB962C8B-B14F-4D97-AF65-F5344CB8AC3E}">
        <p14:creationId xmlns:p14="http://schemas.microsoft.com/office/powerpoint/2010/main" val="1579190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51" grpId="0"/>
      <p:bldP spid="15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TextBox 13"/>
          <p:cNvSpPr txBox="1">
            <a:spLocks noChangeArrowheads="1"/>
          </p:cNvSpPr>
          <p:nvPr/>
        </p:nvSpPr>
        <p:spPr bwMode="auto">
          <a:xfrm>
            <a:off x="266700" y="1508125"/>
            <a:ext cx="60277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Given a success, what is the expected distribution of surnames?  </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911" y="2224126"/>
            <a:ext cx="3868473" cy="3161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13"/>
          <p:cNvSpPr txBox="1">
            <a:spLocks noChangeArrowheads="1"/>
          </p:cNvSpPr>
          <p:nvPr/>
        </p:nvSpPr>
        <p:spPr bwMode="auto">
          <a:xfrm>
            <a:off x="1580444" y="5508366"/>
            <a:ext cx="67338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Most of the inferred surnames are </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relatively rare</a:t>
            </a:r>
          </a:p>
        </p:txBody>
      </p:sp>
      <p:cxnSp>
        <p:nvCxnSpPr>
          <p:cNvPr id="9" name="Straight Connector 8">
            <a:extLst>
              <a:ext uri="{FF2B5EF4-FFF2-40B4-BE49-F238E27FC236}">
                <a16:creationId xmlns:a16="http://schemas.microsoft.com/office/drawing/2014/main" id="{4C9AC7C2-1FBA-CF48-939C-CBD05C17D1F1}"/>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31E07DC6-0BEA-854C-A8BB-B953F0E447B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Distribution of inferred surnames</a:t>
            </a:r>
          </a:p>
        </p:txBody>
      </p:sp>
    </p:spTree>
    <p:extLst>
      <p:ext uri="{BB962C8B-B14F-4D97-AF65-F5344CB8AC3E}">
        <p14:creationId xmlns:p14="http://schemas.microsoft.com/office/powerpoint/2010/main" val="10233404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02870" y="3856832"/>
            <a:ext cx="9096124" cy="2714307"/>
            <a:chOff x="102870" y="3856832"/>
            <a:chExt cx="9096124" cy="2714307"/>
          </a:xfrm>
        </p:grpSpPr>
        <p:grpSp>
          <p:nvGrpSpPr>
            <p:cNvPr id="16" name="Group 15"/>
            <p:cNvGrpSpPr/>
            <p:nvPr/>
          </p:nvGrpSpPr>
          <p:grpSpPr>
            <a:xfrm>
              <a:off x="102870" y="3856832"/>
              <a:ext cx="9096124" cy="2714307"/>
              <a:chOff x="102870" y="3856832"/>
              <a:chExt cx="9096124" cy="2714307"/>
            </a:xfrm>
          </p:grpSpPr>
          <p:grpSp>
            <p:nvGrpSpPr>
              <p:cNvPr id="5" name="Group 4"/>
              <p:cNvGrpSpPr/>
              <p:nvPr/>
            </p:nvGrpSpPr>
            <p:grpSpPr>
              <a:xfrm>
                <a:off x="2669557" y="3856832"/>
                <a:ext cx="6529437" cy="2714307"/>
                <a:chOff x="2669557" y="3856832"/>
                <a:chExt cx="6529437" cy="2714307"/>
              </a:xfrm>
            </p:grpSpPr>
            <p:sp>
              <p:nvSpPr>
                <p:cNvPr id="50186" name="TextBox 50185"/>
                <p:cNvSpPr txBox="1">
                  <a:spLocks noChangeArrowheads="1"/>
                </p:cNvSpPr>
                <p:nvPr/>
              </p:nvSpPr>
              <p:spPr bwMode="auto">
                <a:xfrm>
                  <a:off x="5995419" y="4303713"/>
                  <a:ext cx="32035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rPr>
                    <a:t>Age+state+surname</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points on </a:t>
                  </a: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≤12 males </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in more than half of the cases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57" y="3856832"/>
                  <a:ext cx="3409597" cy="27143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5" name="Group 14"/>
              <p:cNvGrpSpPr/>
              <p:nvPr/>
            </p:nvGrpSpPr>
            <p:grpSpPr>
              <a:xfrm>
                <a:off x="102870" y="4609057"/>
                <a:ext cx="2663190" cy="705951"/>
                <a:chOff x="102870" y="4609057"/>
                <a:chExt cx="2663190" cy="705951"/>
              </a:xfrm>
            </p:grpSpPr>
            <p:sp>
              <p:nvSpPr>
                <p:cNvPr id="13" name="Rectangle 12"/>
                <p:cNvSpPr/>
                <p:nvPr/>
              </p:nvSpPr>
              <p:spPr bwMode="auto">
                <a:xfrm>
                  <a:off x="102870" y="4712136"/>
                  <a:ext cx="144780" cy="13239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4" name="TextBox 13"/>
                <p:cNvSpPr txBox="1"/>
                <p:nvPr/>
              </p:nvSpPr>
              <p:spPr>
                <a:xfrm>
                  <a:off x="247650" y="4609057"/>
                  <a:ext cx="25184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0"/>
                      <a:cs typeface="+mn-cs"/>
                    </a:rPr>
                    <a:t>Age+state+surname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8" name="Rectangle 47"/>
                <p:cNvSpPr/>
                <p:nvPr/>
              </p:nvSpPr>
              <p:spPr bwMode="auto">
                <a:xfrm>
                  <a:off x="102870" y="5079533"/>
                  <a:ext cx="144780" cy="132396"/>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9" name="TextBox 48"/>
                <p:cNvSpPr txBox="1"/>
                <p:nvPr/>
              </p:nvSpPr>
              <p:spPr>
                <a:xfrm>
                  <a:off x="240030" y="4976454"/>
                  <a:ext cx="25184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Only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0"/>
                      <a:cs typeface="+mn-cs"/>
                    </a:rPr>
                    <a:t>age+state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grpSp>
        </p:grpSp>
        <p:cxnSp>
          <p:nvCxnSpPr>
            <p:cNvPr id="11" name="Straight Arrow Connector 10"/>
            <p:cNvCxnSpPr/>
            <p:nvPr/>
          </p:nvCxnSpPr>
          <p:spPr bwMode="auto">
            <a:xfrm>
              <a:off x="3303708" y="4716780"/>
              <a:ext cx="309821" cy="259080"/>
            </a:xfrm>
            <a:prstGeom prst="straightConnector1">
              <a:avLst/>
            </a:prstGeom>
            <a:solidFill>
              <a:schemeClr val="accent1"/>
            </a:solidFill>
            <a:ln w="50800" cap="flat" cmpd="sng" algn="ctr">
              <a:solidFill>
                <a:schemeClr val="tx1"/>
              </a:solidFill>
              <a:prstDash val="solid"/>
              <a:round/>
              <a:headEnd type="none" w="med" len="med"/>
              <a:tailEnd type="stealth" w="lg" len="lg"/>
            </a:ln>
            <a:effectLst/>
          </p:spPr>
        </p:cxnSp>
        <p:sp>
          <p:nvSpPr>
            <p:cNvPr id="12" name="Oval 11"/>
            <p:cNvSpPr/>
            <p:nvPr/>
          </p:nvSpPr>
          <p:spPr bwMode="auto">
            <a:xfrm>
              <a:off x="3587683" y="4968240"/>
              <a:ext cx="127891" cy="12604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sp>
        <p:nvSpPr>
          <p:cNvPr id="43014" name="TextBox 2"/>
          <p:cNvSpPr txBox="1">
            <a:spLocks noChangeArrowheads="1"/>
          </p:cNvSpPr>
          <p:nvPr/>
        </p:nvSpPr>
        <p:spPr bwMode="auto">
          <a:xfrm>
            <a:off x="1033463" y="1128713"/>
            <a:ext cx="93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Age</a:t>
            </a:r>
          </a:p>
        </p:txBody>
      </p:sp>
      <p:sp>
        <p:nvSpPr>
          <p:cNvPr id="43015" name="TextBox 14"/>
          <p:cNvSpPr txBox="1">
            <a:spLocks noChangeArrowheads="1"/>
          </p:cNvSpPr>
          <p:nvPr/>
        </p:nvSpPr>
        <p:spPr bwMode="auto">
          <a:xfrm>
            <a:off x="3905250" y="1146175"/>
            <a:ext cx="9382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State</a:t>
            </a:r>
          </a:p>
        </p:txBody>
      </p:sp>
      <p:grpSp>
        <p:nvGrpSpPr>
          <p:cNvPr id="3" name="Group 2"/>
          <p:cNvGrpSpPr/>
          <p:nvPr/>
        </p:nvGrpSpPr>
        <p:grpSpPr>
          <a:xfrm>
            <a:off x="452438" y="1589592"/>
            <a:ext cx="7854315" cy="1785433"/>
            <a:chOff x="452438" y="1589592"/>
            <a:chExt cx="7854315" cy="1785433"/>
          </a:xfrm>
        </p:grpSpPr>
        <p:pic>
          <p:nvPicPr>
            <p:cNvPr id="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0343" y="1590675"/>
              <a:ext cx="1756410" cy="1716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4"/>
            <p:cNvGrpSpPr>
              <a:grpSpLocks/>
            </p:cNvGrpSpPr>
            <p:nvPr/>
          </p:nvGrpSpPr>
          <p:grpSpPr bwMode="auto">
            <a:xfrm>
              <a:off x="452438" y="1589592"/>
              <a:ext cx="5560452" cy="1785433"/>
              <a:chOff x="452314" y="1780481"/>
              <a:chExt cx="5560718" cy="1785132"/>
            </a:xfrm>
          </p:grpSpPr>
          <p:grpSp>
            <p:nvGrpSpPr>
              <p:cNvPr id="43045" name="Group 1"/>
              <p:cNvGrpSpPr>
                <a:grpSpLocks/>
              </p:cNvGrpSpPr>
              <p:nvPr/>
            </p:nvGrpSpPr>
            <p:grpSpPr bwMode="auto">
              <a:xfrm>
                <a:off x="3041232" y="1814292"/>
                <a:ext cx="2971800" cy="1451610"/>
                <a:chOff x="2888456" y="1422848"/>
                <a:chExt cx="2971800" cy="1451610"/>
              </a:xfrm>
            </p:grpSpPr>
            <p:pic>
              <p:nvPicPr>
                <p:cNvPr id="430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8456" y="1422848"/>
                  <a:ext cx="2971800" cy="145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31" y="2422090"/>
                  <a:ext cx="293370" cy="300304"/>
                </a:xfrm>
                <a:prstGeom prst="rect">
                  <a:avLst/>
                </a:prstGeom>
                <a:noFill/>
                <a:ln w="127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30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1718" y="2707760"/>
                  <a:ext cx="152552" cy="119482"/>
                </a:xfrm>
                <a:prstGeom prst="rect">
                  <a:avLst/>
                </a:prstGeom>
                <a:noFill/>
                <a:ln w="127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graphicFrame>
            <p:nvGraphicFramePr>
              <p:cNvPr id="18" name="Chart 17"/>
              <p:cNvGraphicFramePr>
                <a:graphicFrameLocks/>
              </p:cNvGraphicFramePr>
              <p:nvPr/>
            </p:nvGraphicFramePr>
            <p:xfrm>
              <a:off x="452314" y="1780481"/>
              <a:ext cx="2293034" cy="1785132"/>
            </p:xfrm>
            <a:graphic>
              <a:graphicData uri="http://schemas.openxmlformats.org/drawingml/2006/chart">
                <c:chart xmlns:c="http://schemas.openxmlformats.org/drawingml/2006/chart" xmlns:r="http://schemas.openxmlformats.org/officeDocument/2006/relationships" r:id="rId8"/>
              </a:graphicData>
            </a:graphic>
          </p:graphicFrame>
        </p:grpSp>
      </p:grpSp>
      <p:sp>
        <p:nvSpPr>
          <p:cNvPr id="43017" name="TextBox 20"/>
          <p:cNvSpPr txBox="1">
            <a:spLocks noChangeArrowheads="1"/>
          </p:cNvSpPr>
          <p:nvPr/>
        </p:nvSpPr>
        <p:spPr bwMode="auto">
          <a:xfrm>
            <a:off x="6362700" y="1162050"/>
            <a:ext cx="2709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Surname</a:t>
            </a:r>
          </a:p>
        </p:txBody>
      </p:sp>
      <p:sp>
        <p:nvSpPr>
          <p:cNvPr id="25" name="Oval 24"/>
          <p:cNvSpPr>
            <a:spLocks noChangeArrowheads="1"/>
          </p:cNvSpPr>
          <p:nvPr/>
        </p:nvSpPr>
        <p:spPr bwMode="auto">
          <a:xfrm>
            <a:off x="1552575" y="2032000"/>
            <a:ext cx="117475" cy="104775"/>
          </a:xfrm>
          <a:prstGeom prst="ellipse">
            <a:avLst/>
          </a:prstGeom>
          <a:solidFill>
            <a:schemeClr val="accent1"/>
          </a:solidFill>
          <a:ln w="2540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 name="Rectangle 25"/>
          <p:cNvSpPr>
            <a:spLocks noChangeArrowheads="1"/>
          </p:cNvSpPr>
          <p:nvPr/>
        </p:nvSpPr>
        <p:spPr bwMode="auto">
          <a:xfrm>
            <a:off x="3905250" y="2224088"/>
            <a:ext cx="315913" cy="234950"/>
          </a:xfrm>
          <a:prstGeom prst="rect">
            <a:avLst/>
          </a:prstGeom>
          <a:noFill/>
          <a:ln w="317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10" name="Group 50176"/>
          <p:cNvGrpSpPr>
            <a:grpSpLocks/>
          </p:cNvGrpSpPr>
          <p:nvPr/>
        </p:nvGrpSpPr>
        <p:grpSpPr bwMode="auto">
          <a:xfrm>
            <a:off x="7192963" y="2826026"/>
            <a:ext cx="806450" cy="498475"/>
            <a:chOff x="7596955" y="2941752"/>
            <a:chExt cx="804891" cy="498312"/>
          </a:xfrm>
        </p:grpSpPr>
        <p:cxnSp>
          <p:nvCxnSpPr>
            <p:cNvPr id="43032" name="Straight Connector 27"/>
            <p:cNvCxnSpPr>
              <a:cxnSpLocks noChangeShapeType="1"/>
            </p:cNvCxnSpPr>
            <p:nvPr/>
          </p:nvCxnSpPr>
          <p:spPr bwMode="auto">
            <a:xfrm>
              <a:off x="7791564" y="2941752"/>
              <a:ext cx="133654" cy="27693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43033" name="TextBox 50175"/>
            <p:cNvSpPr txBox="1">
              <a:spLocks noChangeArrowheads="1"/>
            </p:cNvSpPr>
            <p:nvPr/>
          </p:nvSpPr>
          <p:spPr bwMode="auto">
            <a:xfrm>
              <a:off x="7596955" y="3193843"/>
              <a:ext cx="804891" cy="246221"/>
            </a:xfrm>
            <a:prstGeom prst="rect">
              <a:avLst/>
            </a:prstGeom>
            <a:solidFill>
              <a:schemeClr val="accent1"/>
            </a:solidFill>
            <a:ln w="9525">
              <a:solidFill>
                <a:schemeClr val="tx1"/>
              </a:solidFill>
              <a:miter lim="800000"/>
              <a:headEnd/>
              <a:tailEnd/>
            </a:ln>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Adams</a:t>
              </a:r>
            </a:p>
          </p:txBody>
        </p:sp>
      </p:grpSp>
      <p:grpSp>
        <p:nvGrpSpPr>
          <p:cNvPr id="4" name="Group 22"/>
          <p:cNvGrpSpPr>
            <a:grpSpLocks/>
          </p:cNvGrpSpPr>
          <p:nvPr/>
        </p:nvGrpSpPr>
        <p:grpSpPr bwMode="auto">
          <a:xfrm>
            <a:off x="1574800" y="3333750"/>
            <a:ext cx="6011863" cy="671513"/>
            <a:chOff x="1574420" y="3524970"/>
            <a:chExt cx="6011583" cy="671122"/>
          </a:xfrm>
        </p:grpSpPr>
        <p:sp>
          <p:nvSpPr>
            <p:cNvPr id="19" name="Isosceles Triangle 18"/>
            <p:cNvSpPr/>
            <p:nvPr/>
          </p:nvSpPr>
          <p:spPr bwMode="auto">
            <a:xfrm rot="10800000">
              <a:off x="4469885" y="3899402"/>
              <a:ext cx="220653" cy="296690"/>
            </a:xfrm>
            <a:prstGeom prst="triangle">
              <a:avLst>
                <a:gd name="adj" fmla="val 50000"/>
              </a:avLst>
            </a:prstGeom>
            <a:solidFill>
              <a:schemeClr val="bg1">
                <a:lumMod val="50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nvGrpSpPr>
            <p:cNvPr id="43042" name="Group 21"/>
            <p:cNvGrpSpPr>
              <a:grpSpLocks/>
            </p:cNvGrpSpPr>
            <p:nvPr/>
          </p:nvGrpSpPr>
          <p:grpSpPr bwMode="auto">
            <a:xfrm>
              <a:off x="1574420" y="3524970"/>
              <a:ext cx="6011583" cy="522544"/>
              <a:chOff x="1574420" y="3524970"/>
              <a:chExt cx="6011583" cy="522544"/>
            </a:xfrm>
          </p:grpSpPr>
          <p:sp>
            <p:nvSpPr>
              <p:cNvPr id="17" name="Right Brace 16"/>
              <p:cNvSpPr/>
              <p:nvPr/>
            </p:nvSpPr>
            <p:spPr bwMode="auto">
              <a:xfrm rot="5400000">
                <a:off x="4377130" y="838080"/>
                <a:ext cx="406164" cy="6011583"/>
              </a:xfrm>
              <a:prstGeom prst="rightBrace">
                <a:avLst/>
              </a:prstGeom>
              <a:noFill/>
              <a:ln w="41275" cap="flat" cmpd="sng" algn="ctr">
                <a:solidFill>
                  <a:schemeClr val="bg1">
                    <a:lumMod val="50000"/>
                  </a:schemeClr>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3044" name="TextBox 19"/>
              <p:cNvSpPr txBox="1">
                <a:spLocks noChangeArrowheads="1"/>
              </p:cNvSpPr>
              <p:nvPr/>
            </p:nvSpPr>
            <p:spPr bwMode="auto">
              <a:xfrm>
                <a:off x="3671305" y="3524970"/>
                <a:ext cx="18015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100,000 rounds</a:t>
                </a:r>
              </a:p>
            </p:txBody>
          </p:sp>
        </p:grpSp>
      </p:grpSp>
      <p:cxnSp>
        <p:nvCxnSpPr>
          <p:cNvPr id="38" name="Straight Connector 37">
            <a:extLst>
              <a:ext uri="{FF2B5EF4-FFF2-40B4-BE49-F238E27FC236}">
                <a16:creationId xmlns:a16="http://schemas.microsoft.com/office/drawing/2014/main" id="{865F2573-1DB1-FD40-9996-79BFB9A887E9}"/>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AC52E457-53E5-3E4D-A35D-EFF296372F21}"/>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Simulation: can we identify an individual?</a:t>
            </a:r>
          </a:p>
        </p:txBody>
      </p:sp>
    </p:spTree>
    <p:extLst>
      <p:ext uri="{BB962C8B-B14F-4D97-AF65-F5344CB8AC3E}">
        <p14:creationId xmlns:p14="http://schemas.microsoft.com/office/powerpoint/2010/main" val="38715388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5FC9DB-2354-FC43-9451-0CA85CE0883D}"/>
              </a:ext>
            </a:extLst>
          </p:cNvPr>
          <p:cNvSpPr txBox="1"/>
          <p:nvPr/>
        </p:nvSpPr>
        <p:spPr>
          <a:xfrm>
            <a:off x="952500" y="2307015"/>
            <a:ext cx="3839513" cy="3139321"/>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Name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Address (&gt; state resolution)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Birth date (&gt; year resolution)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Telephone numbers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Fax number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Email address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Social security number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Medical record number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Health plan beneficiary number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 Account number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 Certificate or license number</a:t>
            </a:r>
          </a:p>
        </p:txBody>
      </p:sp>
      <p:sp>
        <p:nvSpPr>
          <p:cNvPr id="5" name="TextBox 4">
            <a:extLst>
              <a:ext uri="{FF2B5EF4-FFF2-40B4-BE49-F238E27FC236}">
                <a16:creationId xmlns:a16="http://schemas.microsoft.com/office/drawing/2014/main" id="{C78716DA-1D0C-D34E-88F3-24CB68867B64}"/>
              </a:ext>
            </a:extLst>
          </p:cNvPr>
          <p:cNvSpPr txBox="1"/>
          <p:nvPr/>
        </p:nvSpPr>
        <p:spPr>
          <a:xfrm>
            <a:off x="5187795" y="2638216"/>
            <a:ext cx="357861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12. Vehicle serial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13. Web URL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14. IP Address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15. Finger or voice 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16. Photograph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17. Any other information that could uniquely identify an individual</a:t>
            </a:r>
          </a:p>
        </p:txBody>
      </p:sp>
      <p:sp>
        <p:nvSpPr>
          <p:cNvPr id="6" name="TextBox 5">
            <a:extLst>
              <a:ext uri="{FF2B5EF4-FFF2-40B4-BE49-F238E27FC236}">
                <a16:creationId xmlns:a16="http://schemas.microsoft.com/office/drawing/2014/main" id="{E5A5348B-69B4-8442-A32C-DE686DAEBFD2}"/>
              </a:ext>
            </a:extLst>
          </p:cNvPr>
          <p:cNvSpPr txBox="1"/>
          <p:nvPr/>
        </p:nvSpPr>
        <p:spPr>
          <a:xfrm>
            <a:off x="266472" y="1554251"/>
            <a:ext cx="64764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Protected health information (PHI) </a:t>
            </a:r>
            <a:r>
              <a:rPr kumimoji="0" lang="en-US" sz="1800" b="0" i="0" u="none" strike="noStrike" kern="1200" cap="none" spc="0" normalizeH="0" baseline="0" noProof="0" dirty="0">
                <a:ln>
                  <a:noFill/>
                </a:ln>
                <a:solidFill>
                  <a:srgbClr val="000000"/>
                </a:solidFill>
                <a:effectLst/>
                <a:uLnTx/>
                <a:uFillTx/>
                <a:latin typeface="+mn-lt"/>
                <a:ea typeface="+mn-ea"/>
                <a:cs typeface="+mn-cs"/>
              </a:rPr>
              <a:t>includes:</a:t>
            </a:r>
            <a:endParaRPr kumimoji="0" lang="en-US" sz="1800" b="1" i="0" u="none" strike="noStrike" kern="1200" cap="none" spc="0" normalizeH="0" baseline="0" noProof="0" dirty="0">
              <a:ln>
                <a:noFill/>
              </a:ln>
              <a:solidFill>
                <a:srgbClr val="000000"/>
              </a:solidFill>
              <a:effectLst/>
              <a:uLnTx/>
              <a:uFillTx/>
              <a:latin typeface="+mn-lt"/>
              <a:ea typeface="+mn-ea"/>
              <a:cs typeface="+mn-cs"/>
            </a:endParaRPr>
          </a:p>
        </p:txBody>
      </p:sp>
      <p:cxnSp>
        <p:nvCxnSpPr>
          <p:cNvPr id="7" name="Straight Connector 6">
            <a:extLst>
              <a:ext uri="{FF2B5EF4-FFF2-40B4-BE49-F238E27FC236}">
                <a16:creationId xmlns:a16="http://schemas.microsoft.com/office/drawing/2014/main" id="{56AD2338-F63E-444A-871B-5A41A474BEC4}"/>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07712FD9-29B0-D948-B6E2-2C619729FF20}"/>
              </a:ext>
            </a:extLst>
          </p:cNvPr>
          <p:cNvSpPr/>
          <p:nvPr/>
        </p:nvSpPr>
        <p:spPr>
          <a:xfrm>
            <a:off x="0" y="346502"/>
            <a:ext cx="9144000" cy="400110"/>
          </a:xfrm>
          <a:prstGeom prst="rect">
            <a:avLst/>
          </a:prstGeom>
        </p:spPr>
        <p:txBody>
          <a:bodyPr wrap="square">
            <a:spAutoFit/>
          </a:bodyPr>
          <a:lstStyle/>
          <a:p>
            <a:pPr algn="ctr"/>
            <a:r>
              <a:rPr lang="en-US" sz="2000" b="1" i="0" dirty="0">
                <a:latin typeface="Gill Sans"/>
                <a:cs typeface="Gill Sans"/>
              </a:rPr>
              <a:t>HIPAA: Health Insurance Portability and Accountability Act</a:t>
            </a:r>
          </a:p>
        </p:txBody>
      </p:sp>
    </p:spTree>
    <p:extLst>
      <p:ext uri="{BB962C8B-B14F-4D97-AF65-F5344CB8AC3E}">
        <p14:creationId xmlns:p14="http://schemas.microsoft.com/office/powerpoint/2010/main" val="223505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446276"/>
          </a:xfrm>
          <a:prstGeom prst="rect">
            <a:avLst/>
          </a:prstGeom>
        </p:spPr>
        <p:txBody>
          <a:bodyPr wrap="square">
            <a:spAutoFit/>
          </a:bodyPr>
          <a:lstStyle/>
          <a:p>
            <a:pPr algn="ctr"/>
            <a:r>
              <a:rPr lang="en-US" sz="2300" b="1" i="0" dirty="0">
                <a:latin typeface="Gill Sans"/>
                <a:cs typeface="Gill Sans"/>
              </a:rPr>
              <a:t>Genetic genealogy is a major personal genomics application</a:t>
            </a:r>
          </a:p>
        </p:txBody>
      </p:sp>
      <p:pic>
        <p:nvPicPr>
          <p:cNvPr id="6" name="Picture 5"/>
          <p:cNvPicPr>
            <a:picLocks noChangeAspect="1"/>
          </p:cNvPicPr>
          <p:nvPr/>
        </p:nvPicPr>
        <p:blipFill>
          <a:blip r:embed="rId3"/>
          <a:stretch>
            <a:fillRect/>
          </a:stretch>
        </p:blipFill>
        <p:spPr>
          <a:xfrm>
            <a:off x="148456" y="1389118"/>
            <a:ext cx="8995544" cy="4139697"/>
          </a:xfrm>
          <a:prstGeom prst="rect">
            <a:avLst/>
          </a:prstGeom>
        </p:spPr>
      </p:pic>
      <p:sp>
        <p:nvSpPr>
          <p:cNvPr id="2" name="TextBox 1">
            <a:extLst>
              <a:ext uri="{FF2B5EF4-FFF2-40B4-BE49-F238E27FC236}">
                <a16:creationId xmlns:a16="http://schemas.microsoft.com/office/drawing/2014/main" id="{22317311-E77E-1543-917E-5111D569069D}"/>
              </a:ext>
            </a:extLst>
          </p:cNvPr>
          <p:cNvSpPr txBox="1"/>
          <p:nvPr/>
        </p:nvSpPr>
        <p:spPr>
          <a:xfrm>
            <a:off x="148456" y="4714303"/>
            <a:ext cx="8995544" cy="1200329"/>
          </a:xfrm>
          <a:prstGeom prst="rect">
            <a:avLst/>
          </a:prstGeom>
          <a:solidFill>
            <a:srgbClr val="FFFFFF"/>
          </a:solidFill>
          <a:ln>
            <a:solidFill>
              <a:schemeClr val="tx1"/>
            </a:solidFill>
          </a:ln>
        </p:spPr>
        <p:txBody>
          <a:bodyPr wrap="square" rtlCol="0">
            <a:spAutoFit/>
          </a:bodyPr>
          <a:lstStyle/>
          <a:p>
            <a:r>
              <a:rPr lang="en-US" sz="2400" b="1" u="sng" dirty="0">
                <a:latin typeface="Gill Sans MT" panose="020B0502020104020203" pitchFamily="34" charset="77"/>
              </a:rPr>
              <a:t>Genetic genealogy</a:t>
            </a:r>
            <a:r>
              <a:rPr lang="en-US" sz="2400" dirty="0">
                <a:latin typeface="Gill Sans MT" panose="020B0502020104020203" pitchFamily="34" charset="77"/>
              </a:rPr>
              <a:t>: involves combining DNA tests and traditional genealogy methods to study family history, or infer biological relationships between individuals</a:t>
            </a:r>
          </a:p>
        </p:txBody>
      </p:sp>
    </p:spTree>
    <p:extLst>
      <p:ext uri="{BB962C8B-B14F-4D97-AF65-F5344CB8AC3E}">
        <p14:creationId xmlns:p14="http://schemas.microsoft.com/office/powerpoint/2010/main" val="3057904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499960"/>
            <a:ext cx="9144000" cy="866775"/>
          </a:xfrm>
          <a:prstGeom prst="rect">
            <a:avLst/>
          </a:prstGeom>
          <a:noFill/>
          <a:ln>
            <a:noFill/>
          </a:ln>
          <a:effec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i="1">
                <a:solidFill>
                  <a:srgbClr val="000000"/>
                </a:solidFill>
                <a:latin typeface="Arial" charset="0"/>
                <a:ea typeface="ＭＳ Ｐゴシック" charset="0"/>
                <a:cs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800" b="1" i="0" u="none" strike="noStrike" kern="1200" cap="none" spc="0" normalizeH="0" baseline="0" noProof="0" dirty="0">
                <a:ln>
                  <a:noFill/>
                </a:ln>
                <a:solidFill>
                  <a:srgbClr val="000000"/>
                </a:solidFill>
                <a:effectLst/>
                <a:uLnTx/>
                <a:uFillTx/>
                <a:latin typeface="Book Antiqua"/>
                <a:ea typeface="ＭＳ Ｐゴシック" charset="0"/>
                <a:cs typeface="Book Antiqua"/>
              </a:rPr>
              <a:t>But can we do it with sequencing data?</a:t>
            </a:r>
            <a:endParaRPr kumimoji="0" lang="en-US" sz="3200" b="1" i="0" u="none" strike="noStrike" kern="1200" cap="none" spc="0" normalizeH="0" baseline="0" noProof="0" dirty="0">
              <a:ln>
                <a:noFill/>
              </a:ln>
              <a:solidFill>
                <a:srgbClr val="000000"/>
              </a:solidFill>
              <a:effectLst/>
              <a:uLnTx/>
              <a:uFillTx/>
              <a:latin typeface="Book Antiqua"/>
              <a:ea typeface="ＭＳ Ｐゴシック" charset="0"/>
              <a:cs typeface="Book Antiqua"/>
            </a:endParaRPr>
          </a:p>
        </p:txBody>
      </p:sp>
      <p:sp>
        <p:nvSpPr>
          <p:cNvPr id="10" name="Rectangle 9"/>
          <p:cNvSpPr/>
          <p:nvPr/>
        </p:nvSpPr>
        <p:spPr bwMode="auto">
          <a:xfrm>
            <a:off x="1992470" y="4709160"/>
            <a:ext cx="5681187" cy="16459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896973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521" y="1217952"/>
            <a:ext cx="5989954" cy="4909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5" descr="C:\Users\yaniv\Desktop\download_files\header_mg.jpg"/>
          <p:cNvPicPr>
            <a:picLocks noChangeAspect="1" noChangeArrowheads="1"/>
          </p:cNvPicPr>
          <p:nvPr/>
        </p:nvPicPr>
        <p:blipFill>
          <a:blip r:embed="rId3">
            <a:extLst>
              <a:ext uri="{28A0092B-C50C-407E-A947-70E740481C1C}">
                <a14:useLocalDpi xmlns:a14="http://schemas.microsoft.com/office/drawing/2010/main" val="0"/>
              </a:ext>
            </a:extLst>
          </a:blip>
          <a:srcRect l="2" t="-2" r="82076" b="23199"/>
          <a:stretch>
            <a:fillRect/>
          </a:stretch>
        </p:blipFill>
        <p:spPr bwMode="auto">
          <a:xfrm>
            <a:off x="0" y="1204912"/>
            <a:ext cx="1481170" cy="1352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E730967-498A-6C41-82CE-6B364C01E033}"/>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 name="Rectangle 5">
            <a:extLst>
              <a:ext uri="{FF2B5EF4-FFF2-40B4-BE49-F238E27FC236}">
                <a16:creationId xmlns:a16="http://schemas.microsoft.com/office/drawing/2014/main" id="{5D178F5A-D8C5-5742-8D3E-2B62BFEDB0CA}"/>
              </a:ext>
            </a:extLst>
          </p:cNvPr>
          <p:cNvSpPr/>
          <p:nvPr/>
        </p:nvSpPr>
        <p:spPr>
          <a:xfrm>
            <a:off x="0" y="346502"/>
            <a:ext cx="9144000" cy="461665"/>
          </a:xfrm>
          <a:prstGeom prst="rect">
            <a:avLst/>
          </a:prstGeom>
        </p:spPr>
        <p:txBody>
          <a:bodyPr wrap="square">
            <a:spAutoFit/>
          </a:bodyPr>
          <a:lstStyle/>
          <a:p>
            <a:pPr algn="ctr"/>
            <a:r>
              <a:rPr lang="en-US" sz="2400" b="1" i="0" dirty="0" err="1">
                <a:latin typeface="Gill Sans"/>
                <a:cs typeface="Gill Sans"/>
              </a:rPr>
              <a:t>LobSTR</a:t>
            </a:r>
            <a:r>
              <a:rPr lang="en-US" sz="2400" b="1" i="0" dirty="0">
                <a:latin typeface="Gill Sans"/>
                <a:cs typeface="Gill Sans"/>
              </a:rPr>
              <a:t>: genotyping STRs from sequencing data!</a:t>
            </a:r>
          </a:p>
        </p:txBody>
      </p:sp>
    </p:spTree>
    <p:extLst>
      <p:ext uri="{BB962C8B-B14F-4D97-AF65-F5344CB8AC3E}">
        <p14:creationId xmlns:p14="http://schemas.microsoft.com/office/powerpoint/2010/main" val="678171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 Antiqua" charset="0"/>
                <a:ea typeface="ＭＳ Ｐゴシック" charset="0"/>
              </a:rPr>
              <a:t>Yaniv Erlich</a:t>
            </a:r>
            <a:endParaRPr kumimoji="0" lang="en-US" sz="12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2" name="Group 50"/>
          <p:cNvGrpSpPr>
            <a:grpSpLocks/>
          </p:cNvGrpSpPr>
          <p:nvPr/>
        </p:nvGrpSpPr>
        <p:grpSpPr bwMode="auto">
          <a:xfrm>
            <a:off x="1236663" y="3459163"/>
            <a:ext cx="2976562" cy="2865437"/>
            <a:chOff x="1237725" y="3460153"/>
            <a:chExt cx="2975843" cy="2864942"/>
          </a:xfrm>
        </p:grpSpPr>
        <p:grpSp>
          <p:nvGrpSpPr>
            <p:cNvPr id="37928" name="Group 4"/>
            <p:cNvGrpSpPr>
              <a:grpSpLocks/>
            </p:cNvGrpSpPr>
            <p:nvPr/>
          </p:nvGrpSpPr>
          <p:grpSpPr bwMode="auto">
            <a:xfrm>
              <a:off x="2442289" y="4298734"/>
              <a:ext cx="1771279" cy="2026361"/>
              <a:chOff x="2722822" y="3030531"/>
              <a:chExt cx="1771279" cy="2026361"/>
            </a:xfrm>
          </p:grpSpPr>
          <p:pic>
            <p:nvPicPr>
              <p:cNvPr id="379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822" y="3030531"/>
                <a:ext cx="1771279" cy="1938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31" name="TextBox 2"/>
              <p:cNvSpPr txBox="1">
                <a:spLocks noChangeArrowheads="1"/>
              </p:cNvSpPr>
              <p:nvPr/>
            </p:nvSpPr>
            <p:spPr bwMode="auto">
              <a:xfrm>
                <a:off x="2835039" y="4533672"/>
                <a:ext cx="16590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3 Runs of 101PE Illumina GAIIx</a:t>
                </a:r>
              </a:p>
            </p:txBody>
          </p:sp>
        </p:grpSp>
        <p:cxnSp>
          <p:nvCxnSpPr>
            <p:cNvPr id="37929" name="Straight Arrow Connector 14"/>
            <p:cNvCxnSpPr>
              <a:cxnSpLocks noChangeShapeType="1"/>
              <a:stCxn id="37908" idx="3"/>
            </p:cNvCxnSpPr>
            <p:nvPr/>
          </p:nvCxnSpPr>
          <p:spPr bwMode="auto">
            <a:xfrm>
              <a:off x="1237725" y="3460153"/>
              <a:ext cx="1204564" cy="1807771"/>
            </a:xfrm>
            <a:prstGeom prst="straightConnector1">
              <a:avLst/>
            </a:prstGeom>
            <a:noFill/>
            <a:ln w="60325">
              <a:solidFill>
                <a:schemeClr val="tx1"/>
              </a:solidFill>
              <a:round/>
              <a:headEnd/>
              <a:tailEnd type="stealth" w="lg" len="lg"/>
            </a:ln>
            <a:extLst>
              <a:ext uri="{909E8E84-426E-40dd-AFC4-6F175D3DCCD1}">
                <a14:hiddenFill xmlns:a14="http://schemas.microsoft.com/office/drawing/2010/main" xmlns="">
                  <a:noFill/>
                </a14:hiddenFill>
              </a:ext>
            </a:extLst>
          </p:spPr>
        </p:cxnSp>
      </p:grpSp>
      <p:grpSp>
        <p:nvGrpSpPr>
          <p:cNvPr id="4" name="Group 51"/>
          <p:cNvGrpSpPr>
            <a:grpSpLocks/>
          </p:cNvGrpSpPr>
          <p:nvPr/>
        </p:nvGrpSpPr>
        <p:grpSpPr bwMode="auto">
          <a:xfrm>
            <a:off x="1236663" y="1660525"/>
            <a:ext cx="3735387" cy="1798638"/>
            <a:chOff x="1237681" y="1660967"/>
            <a:chExt cx="3733590" cy="1799141"/>
          </a:xfrm>
        </p:grpSpPr>
        <p:cxnSp>
          <p:nvCxnSpPr>
            <p:cNvPr id="37924" name="Straight Arrow Connector 31"/>
            <p:cNvCxnSpPr>
              <a:cxnSpLocks noChangeShapeType="1"/>
              <a:stCxn id="37908" idx="3"/>
            </p:cNvCxnSpPr>
            <p:nvPr/>
          </p:nvCxnSpPr>
          <p:spPr bwMode="auto">
            <a:xfrm flipV="1">
              <a:off x="1237681" y="1946718"/>
              <a:ext cx="1215959" cy="1513390"/>
            </a:xfrm>
            <a:prstGeom prst="straightConnector1">
              <a:avLst/>
            </a:prstGeom>
            <a:noFill/>
            <a:ln w="60325">
              <a:solidFill>
                <a:schemeClr val="tx1"/>
              </a:solidFill>
              <a:round/>
              <a:headEnd/>
              <a:tailEnd type="stealth" w="lg" len="lg"/>
            </a:ln>
            <a:extLst>
              <a:ext uri="{909E8E84-426E-40dd-AFC4-6F175D3DCCD1}">
                <a14:hiddenFill xmlns:a14="http://schemas.microsoft.com/office/drawing/2010/main" xmlns="">
                  <a:noFill/>
                </a14:hiddenFill>
              </a:ext>
            </a:extLst>
          </p:spPr>
        </p:cxnSp>
        <p:grpSp>
          <p:nvGrpSpPr>
            <p:cNvPr id="37925" name="Group 25"/>
            <p:cNvGrpSpPr>
              <a:grpSpLocks/>
            </p:cNvGrpSpPr>
            <p:nvPr/>
          </p:nvGrpSpPr>
          <p:grpSpPr bwMode="auto">
            <a:xfrm>
              <a:off x="2453640" y="1660967"/>
              <a:ext cx="2517631" cy="824522"/>
              <a:chOff x="2560320" y="1744787"/>
              <a:chExt cx="2517631" cy="824522"/>
            </a:xfrm>
          </p:grpSpPr>
          <p:pic>
            <p:nvPicPr>
              <p:cNvPr id="37926" name="Picture 4"/>
              <p:cNvPicPr>
                <a:picLocks noChangeAspect="1" noChangeArrowheads="1"/>
              </p:cNvPicPr>
              <p:nvPr/>
            </p:nvPicPr>
            <p:blipFill>
              <a:blip r:embed="rId4">
                <a:extLst>
                  <a:ext uri="{28A0092B-C50C-407E-A947-70E740481C1C}">
                    <a14:useLocalDpi xmlns:a14="http://schemas.microsoft.com/office/drawing/2010/main" val="0"/>
                  </a:ext>
                </a:extLst>
              </a:blip>
              <a:srcRect l="10422" r="10631"/>
              <a:stretch>
                <a:fillRect/>
              </a:stretch>
            </p:blipFill>
            <p:spPr bwMode="auto">
              <a:xfrm>
                <a:off x="2560320" y="1744787"/>
                <a:ext cx="22860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27" name="Rectangle 19"/>
              <p:cNvSpPr>
                <a:spLocks noChangeArrowheads="1"/>
              </p:cNvSpPr>
              <p:nvPr/>
            </p:nvSpPr>
            <p:spPr bwMode="auto">
              <a:xfrm>
                <a:off x="2575560" y="2261532"/>
                <a:ext cx="250239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mn-lt"/>
                    <a:ea typeface="+mn-ea"/>
                    <a:cs typeface="+mn-cs"/>
                  </a:rPr>
                  <a:t>Genetic genealogy service</a:t>
                </a:r>
              </a:p>
            </p:txBody>
          </p:sp>
        </p:grpSp>
      </p:grpSp>
      <p:grpSp>
        <p:nvGrpSpPr>
          <p:cNvPr id="9" name="Group 53"/>
          <p:cNvGrpSpPr>
            <a:grpSpLocks/>
          </p:cNvGrpSpPr>
          <p:nvPr/>
        </p:nvGrpSpPr>
        <p:grpSpPr bwMode="auto">
          <a:xfrm>
            <a:off x="4213225" y="4675188"/>
            <a:ext cx="3916363" cy="1479550"/>
            <a:chOff x="4213568" y="4675125"/>
            <a:chExt cx="3916221" cy="1479800"/>
          </a:xfrm>
        </p:grpSpPr>
        <p:grpSp>
          <p:nvGrpSpPr>
            <p:cNvPr id="37919" name="Group 28"/>
            <p:cNvGrpSpPr>
              <a:grpSpLocks/>
            </p:cNvGrpSpPr>
            <p:nvPr/>
          </p:nvGrpSpPr>
          <p:grpSpPr bwMode="auto">
            <a:xfrm>
              <a:off x="5491127" y="4675125"/>
              <a:ext cx="1221342" cy="1479800"/>
              <a:chOff x="5563407" y="4506741"/>
              <a:chExt cx="1221342" cy="1479800"/>
            </a:xfrm>
          </p:grpSpPr>
          <p:pic>
            <p:nvPicPr>
              <p:cNvPr id="37922" name="Picture 5" descr="C:\Users\yaniv\Desktop\download_files\header_mg.jpg"/>
              <p:cNvPicPr>
                <a:picLocks noChangeAspect="1" noChangeArrowheads="1"/>
              </p:cNvPicPr>
              <p:nvPr/>
            </p:nvPicPr>
            <p:blipFill>
              <a:blip r:embed="rId5">
                <a:extLst>
                  <a:ext uri="{28A0092B-C50C-407E-A947-70E740481C1C}">
                    <a14:useLocalDpi xmlns:a14="http://schemas.microsoft.com/office/drawing/2010/main" val="0"/>
                  </a:ext>
                </a:extLst>
              </a:blip>
              <a:srcRect l="2" t="-2" r="82076" b="23199"/>
              <a:stretch>
                <a:fillRect/>
              </a:stretch>
            </p:blipFill>
            <p:spPr bwMode="auto">
              <a:xfrm>
                <a:off x="5563407" y="4506741"/>
                <a:ext cx="1040812" cy="1189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23" name="Rectangle 27"/>
              <p:cNvSpPr>
                <a:spLocks noChangeArrowheads="1"/>
              </p:cNvSpPr>
              <p:nvPr/>
            </p:nvSpPr>
            <p:spPr bwMode="auto">
              <a:xfrm>
                <a:off x="5792170" y="56172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lobSTR</a:t>
                </a:r>
              </a:p>
            </p:txBody>
          </p:sp>
        </p:grpSp>
        <p:cxnSp>
          <p:nvCxnSpPr>
            <p:cNvPr id="37920" name="Straight Arrow Connector 43"/>
            <p:cNvCxnSpPr>
              <a:cxnSpLocks noChangeShapeType="1"/>
            </p:cNvCxnSpPr>
            <p:nvPr/>
          </p:nvCxnSpPr>
          <p:spPr bwMode="auto">
            <a:xfrm>
              <a:off x="4213568" y="5267925"/>
              <a:ext cx="1277559" cy="1950"/>
            </a:xfrm>
            <a:prstGeom prst="straightConnector1">
              <a:avLst/>
            </a:prstGeom>
            <a:noFill/>
            <a:ln w="60325">
              <a:solidFill>
                <a:schemeClr val="tx1"/>
              </a:solidFill>
              <a:round/>
              <a:headEnd/>
              <a:tailEnd type="stealth" w="lg" len="lg"/>
            </a:ln>
            <a:extLst>
              <a:ext uri="{909E8E84-426E-40dd-AFC4-6F175D3DCCD1}">
                <a14:hiddenFill xmlns:a14="http://schemas.microsoft.com/office/drawing/2010/main" xmlns="">
                  <a:noFill/>
                </a14:hiddenFill>
              </a:ext>
            </a:extLst>
          </p:spPr>
        </p:cxnSp>
        <p:sp>
          <p:nvSpPr>
            <p:cNvPr id="37921" name="TextBox 39"/>
            <p:cNvSpPr txBox="1">
              <a:spLocks noChangeArrowheads="1"/>
            </p:cNvSpPr>
            <p:nvPr/>
          </p:nvSpPr>
          <p:spPr bwMode="auto">
            <a:xfrm>
              <a:off x="6712469" y="5139262"/>
              <a:ext cx="141732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37 Y-STR markers</a:t>
              </a:r>
            </a:p>
          </p:txBody>
        </p:sp>
      </p:grpSp>
      <p:grpSp>
        <p:nvGrpSpPr>
          <p:cNvPr id="11" name="Group 56"/>
          <p:cNvGrpSpPr>
            <a:grpSpLocks/>
          </p:cNvGrpSpPr>
          <p:nvPr/>
        </p:nvGrpSpPr>
        <p:grpSpPr bwMode="auto">
          <a:xfrm>
            <a:off x="4740275" y="1371600"/>
            <a:ext cx="2352675" cy="1452563"/>
            <a:chOff x="4739640" y="1371347"/>
            <a:chExt cx="2353168" cy="1452696"/>
          </a:xfrm>
        </p:grpSpPr>
        <p:grpSp>
          <p:nvGrpSpPr>
            <p:cNvPr id="37914" name="Group 52"/>
            <p:cNvGrpSpPr>
              <a:grpSpLocks/>
            </p:cNvGrpSpPr>
            <p:nvPr/>
          </p:nvGrpSpPr>
          <p:grpSpPr bwMode="auto">
            <a:xfrm>
              <a:off x="4739640" y="1371347"/>
              <a:ext cx="2353168" cy="1452696"/>
              <a:chOff x="4739640" y="1371347"/>
              <a:chExt cx="2353168" cy="1452696"/>
            </a:xfrm>
          </p:grpSpPr>
          <p:sp>
            <p:nvSpPr>
              <p:cNvPr id="37916" name="Flowchart: Magnetic Disk 32"/>
              <p:cNvSpPr>
                <a:spLocks noChangeArrowheads="1"/>
              </p:cNvSpPr>
              <p:nvPr/>
            </p:nvSpPr>
            <p:spPr bwMode="auto">
              <a:xfrm>
                <a:off x="5571819" y="1371347"/>
                <a:ext cx="815340" cy="1150740"/>
              </a:xfrm>
              <a:prstGeom prst="flowChartMagneticDisk">
                <a:avLst/>
              </a:prstGeom>
              <a:solidFill>
                <a:srgbClr val="92D050"/>
              </a:solidFill>
              <a:ln w="2857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cxnSp>
            <p:nvCxnSpPr>
              <p:cNvPr id="37917" name="Straight Arrow Connector 47"/>
              <p:cNvCxnSpPr>
                <a:cxnSpLocks noChangeShapeType="1"/>
                <a:endCxn id="37916" idx="2"/>
              </p:cNvCxnSpPr>
              <p:nvPr/>
            </p:nvCxnSpPr>
            <p:spPr bwMode="auto">
              <a:xfrm>
                <a:off x="4739640" y="1946717"/>
                <a:ext cx="832179" cy="0"/>
              </a:xfrm>
              <a:prstGeom prst="straightConnector1">
                <a:avLst/>
              </a:prstGeom>
              <a:noFill/>
              <a:ln w="60325">
                <a:solidFill>
                  <a:schemeClr val="tx1"/>
                </a:solidFill>
                <a:round/>
                <a:headEnd/>
                <a:tailEnd type="stealth" w="lg" len="lg"/>
              </a:ln>
              <a:extLst>
                <a:ext uri="{909E8E84-426E-40dd-AFC4-6F175D3DCCD1}">
                  <a14:hiddenFill xmlns:a14="http://schemas.microsoft.com/office/drawing/2010/main" xmlns="">
                    <a:noFill/>
                  </a14:hiddenFill>
                </a:ext>
              </a:extLst>
            </p:spPr>
          </p:cxnSp>
          <p:sp>
            <p:nvSpPr>
              <p:cNvPr id="37918" name="TextBox 38"/>
              <p:cNvSpPr txBox="1">
                <a:spLocks noChangeArrowheads="1"/>
              </p:cNvSpPr>
              <p:nvPr/>
            </p:nvSpPr>
            <p:spPr bwMode="auto">
              <a:xfrm>
                <a:off x="5155729" y="2485489"/>
                <a:ext cx="193707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www.Ysearch.org</a:t>
                </a:r>
              </a:p>
            </p:txBody>
          </p:sp>
        </p:grpSp>
        <p:sp>
          <p:nvSpPr>
            <p:cNvPr id="37915" name="TextBox 55"/>
            <p:cNvSpPr txBox="1">
              <a:spLocks noChangeArrowheads="1"/>
            </p:cNvSpPr>
            <p:nvPr/>
          </p:nvSpPr>
          <p:spPr bwMode="auto">
            <a:xfrm>
              <a:off x="5560858" y="1777900"/>
              <a:ext cx="10304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61Y-STR markers</a:t>
              </a:r>
            </a:p>
          </p:txBody>
        </p:sp>
      </p:grpSp>
      <p:grpSp>
        <p:nvGrpSpPr>
          <p:cNvPr id="13" name="Group 57"/>
          <p:cNvGrpSpPr>
            <a:grpSpLocks/>
          </p:cNvGrpSpPr>
          <p:nvPr/>
        </p:nvGrpSpPr>
        <p:grpSpPr bwMode="auto">
          <a:xfrm>
            <a:off x="6643688" y="2659063"/>
            <a:ext cx="1409700" cy="2286000"/>
            <a:chOff x="6643370" y="2659380"/>
            <a:chExt cx="1409700" cy="2286000"/>
          </a:xfrm>
        </p:grpSpPr>
        <p:sp>
          <p:nvSpPr>
            <p:cNvPr id="41" name="Freeform 40"/>
            <p:cNvSpPr/>
            <p:nvPr/>
          </p:nvSpPr>
          <p:spPr bwMode="auto">
            <a:xfrm>
              <a:off x="6811645" y="2659380"/>
              <a:ext cx="785812" cy="2286000"/>
            </a:xfrm>
            <a:custGeom>
              <a:avLst/>
              <a:gdLst>
                <a:gd name="connsiteX0" fmla="*/ 0 w 784860"/>
                <a:gd name="connsiteY0" fmla="*/ 2286000 h 2286000"/>
                <a:gd name="connsiteX1" fmla="*/ 335280 w 784860"/>
                <a:gd name="connsiteY1" fmla="*/ 2072640 h 2286000"/>
                <a:gd name="connsiteX2" fmla="*/ 723900 w 784860"/>
                <a:gd name="connsiteY2" fmla="*/ 1661160 h 2286000"/>
                <a:gd name="connsiteX3" fmla="*/ 784860 w 784860"/>
                <a:gd name="connsiteY3" fmla="*/ 876300 h 2286000"/>
                <a:gd name="connsiteX4" fmla="*/ 518160 w 784860"/>
                <a:gd name="connsiteY4" fmla="*/ 243840 h 2286000"/>
                <a:gd name="connsiteX5" fmla="*/ 106680 w 784860"/>
                <a:gd name="connsiteY5"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860" h="2286000">
                  <a:moveTo>
                    <a:pt x="0" y="2286000"/>
                  </a:moveTo>
                  <a:cubicBezTo>
                    <a:pt x="107315" y="2231390"/>
                    <a:pt x="214630" y="2176780"/>
                    <a:pt x="335280" y="2072640"/>
                  </a:cubicBezTo>
                  <a:cubicBezTo>
                    <a:pt x="455930" y="1968500"/>
                    <a:pt x="648970" y="1860550"/>
                    <a:pt x="723900" y="1661160"/>
                  </a:cubicBezTo>
                  <a:cubicBezTo>
                    <a:pt x="798830" y="1461770"/>
                    <a:pt x="819150" y="1112520"/>
                    <a:pt x="784860" y="876300"/>
                  </a:cubicBezTo>
                  <a:cubicBezTo>
                    <a:pt x="750570" y="640080"/>
                    <a:pt x="631190" y="389890"/>
                    <a:pt x="518160" y="243840"/>
                  </a:cubicBezTo>
                  <a:cubicBezTo>
                    <a:pt x="405130" y="97790"/>
                    <a:pt x="255905" y="48895"/>
                    <a:pt x="106680" y="0"/>
                  </a:cubicBezTo>
                </a:path>
              </a:pathLst>
            </a:custGeom>
            <a:noFill/>
            <a:ln w="57150" cap="flat" cmpd="sng" algn="ctr">
              <a:solidFill>
                <a:schemeClr val="tx2">
                  <a:lumMod val="50000"/>
                  <a:lumOff val="50000"/>
                </a:schemeClr>
              </a:solidFill>
              <a:prstDash val="dash"/>
              <a:round/>
              <a:headEnd type="none" w="med" len="med"/>
              <a:tailEnd type="stealth" w="lg" len="lg"/>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37913" name="TextBox 41"/>
            <p:cNvSpPr txBox="1">
              <a:spLocks noChangeArrowheads="1"/>
            </p:cNvSpPr>
            <p:nvPr/>
          </p:nvSpPr>
          <p:spPr bwMode="auto">
            <a:xfrm>
              <a:off x="6643370" y="3745559"/>
              <a:ext cx="14097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Online search</a:t>
              </a:r>
            </a:p>
          </p:txBody>
        </p:sp>
      </p:grpSp>
      <p:grpSp>
        <p:nvGrpSpPr>
          <p:cNvPr id="14" name="Group 58"/>
          <p:cNvGrpSpPr>
            <a:grpSpLocks/>
          </p:cNvGrpSpPr>
          <p:nvPr/>
        </p:nvGrpSpPr>
        <p:grpSpPr bwMode="auto">
          <a:xfrm>
            <a:off x="6411913" y="1546225"/>
            <a:ext cx="2265362" cy="923925"/>
            <a:chOff x="6411289" y="1546726"/>
            <a:chExt cx="2265680" cy="923330"/>
          </a:xfrm>
        </p:grpSpPr>
        <p:sp>
          <p:nvSpPr>
            <p:cNvPr id="37910" name="TextBox 42"/>
            <p:cNvSpPr txBox="1">
              <a:spLocks noChangeArrowheads="1"/>
            </p:cNvSpPr>
            <p:nvPr/>
          </p:nvSpPr>
          <p:spPr bwMode="auto">
            <a:xfrm>
              <a:off x="7252029" y="1546726"/>
              <a:ext cx="1424940" cy="9233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Our record was the top match</a:t>
              </a:r>
            </a:p>
          </p:txBody>
        </p:sp>
        <p:sp>
          <p:nvSpPr>
            <p:cNvPr id="37911" name="Right Arrow 45"/>
            <p:cNvSpPr>
              <a:spLocks noChangeArrowheads="1"/>
            </p:cNvSpPr>
            <p:nvPr/>
          </p:nvSpPr>
          <p:spPr bwMode="auto">
            <a:xfrm>
              <a:off x="6411289" y="1845365"/>
              <a:ext cx="840740" cy="326052"/>
            </a:xfrm>
            <a:prstGeom prst="rightArrow">
              <a:avLst>
                <a:gd name="adj1" fmla="val 50000"/>
                <a:gd name="adj2" fmla="val 49995"/>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grpSp>
      <p:grpSp>
        <p:nvGrpSpPr>
          <p:cNvPr id="15" name="Group 8"/>
          <p:cNvGrpSpPr>
            <a:grpSpLocks/>
          </p:cNvGrpSpPr>
          <p:nvPr/>
        </p:nvGrpSpPr>
        <p:grpSpPr bwMode="auto">
          <a:xfrm>
            <a:off x="136525" y="2724150"/>
            <a:ext cx="1100138" cy="966788"/>
            <a:chOff x="137160" y="2724186"/>
            <a:chExt cx="1100138" cy="966137"/>
          </a:xfrm>
        </p:grpSpPr>
        <p:sp>
          <p:nvSpPr>
            <p:cNvPr id="37908" name="TextBox 3"/>
            <p:cNvSpPr txBox="1">
              <a:spLocks noChangeArrowheads="1"/>
            </p:cNvSpPr>
            <p:nvPr/>
          </p:nvSpPr>
          <p:spPr bwMode="auto">
            <a:xfrm>
              <a:off x="137160" y="3228658"/>
              <a:ext cx="11001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mpd="dbl">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gDNA</a:t>
              </a:r>
            </a:p>
          </p:txBody>
        </p:sp>
        <p:grpSp>
          <p:nvGrpSpPr>
            <p:cNvPr id="16" name="Group 7"/>
            <p:cNvGrpSpPr/>
            <p:nvPr/>
          </p:nvGrpSpPr>
          <p:grpSpPr>
            <a:xfrm>
              <a:off x="513524" y="2724186"/>
              <a:ext cx="426991" cy="586413"/>
              <a:chOff x="343162" y="2654901"/>
              <a:chExt cx="426991" cy="586413"/>
            </a:xfrm>
            <a:solidFill>
              <a:schemeClr val="tx1">
                <a:lumMod val="65000"/>
                <a:lumOff val="35000"/>
              </a:schemeClr>
            </a:solidFill>
          </p:grpSpPr>
          <p:sp>
            <p:nvSpPr>
              <p:cNvPr id="5" name="Oval 4"/>
              <p:cNvSpPr/>
              <p:nvPr/>
            </p:nvSpPr>
            <p:spPr bwMode="auto">
              <a:xfrm>
                <a:off x="464820" y="2654901"/>
                <a:ext cx="222409" cy="169262"/>
              </a:xfrm>
              <a:prstGeom prst="ellipse">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6" name="Rectangle 5"/>
              <p:cNvSpPr/>
              <p:nvPr/>
            </p:nvSpPr>
            <p:spPr bwMode="auto">
              <a:xfrm>
                <a:off x="541020" y="2824163"/>
                <a:ext cx="57864" cy="292417"/>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7" name="Rectangle 6"/>
              <p:cNvSpPr/>
              <p:nvPr/>
            </p:nvSpPr>
            <p:spPr bwMode="auto">
              <a:xfrm rot="19685214">
                <a:off x="343162" y="2880164"/>
                <a:ext cx="228600" cy="58514"/>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2" name="Rectangle 41"/>
              <p:cNvSpPr/>
              <p:nvPr/>
            </p:nvSpPr>
            <p:spPr bwMode="auto">
              <a:xfrm rot="2631425">
                <a:off x="541553" y="2887576"/>
                <a:ext cx="228600" cy="58514"/>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3" name="Rectangle 42"/>
              <p:cNvSpPr/>
              <p:nvPr/>
            </p:nvSpPr>
            <p:spPr bwMode="auto">
              <a:xfrm rot="4846849">
                <a:off x="487275" y="3097757"/>
                <a:ext cx="228600" cy="58514"/>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4" name="Rectangle 43"/>
              <p:cNvSpPr/>
              <p:nvPr/>
            </p:nvSpPr>
            <p:spPr bwMode="auto">
              <a:xfrm rot="17388443">
                <a:off x="406311" y="3097421"/>
                <a:ext cx="228600" cy="58514"/>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cxnSp>
        <p:nvCxnSpPr>
          <p:cNvPr id="45" name="Straight Connector 44">
            <a:extLst>
              <a:ext uri="{FF2B5EF4-FFF2-40B4-BE49-F238E27FC236}">
                <a16:creationId xmlns:a16="http://schemas.microsoft.com/office/drawing/2014/main" id="{18B647AF-289C-F245-94BD-2E0C896031AD}"/>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6" name="Rectangle 45">
            <a:extLst>
              <a:ext uri="{FF2B5EF4-FFF2-40B4-BE49-F238E27FC236}">
                <a16:creationId xmlns:a16="http://schemas.microsoft.com/office/drawing/2014/main" id="{12DA3551-A794-3A41-83CD-2A82036EC6A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An Illumina case</a:t>
            </a:r>
          </a:p>
        </p:txBody>
      </p:sp>
    </p:spTree>
    <p:extLst>
      <p:ext uri="{BB962C8B-B14F-4D97-AF65-F5344CB8AC3E}">
        <p14:creationId xmlns:p14="http://schemas.microsoft.com/office/powerpoint/2010/main" val="258127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 Antiqua" charset="0"/>
                <a:ea typeface="ＭＳ Ｐゴシック" charset="0"/>
              </a:rPr>
              <a:t>Yaniv Erlich</a:t>
            </a:r>
            <a:endParaRPr kumimoji="0" lang="en-US" sz="1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845" name="Date Placeholder 3"/>
          <p:cNvSpPr txBox="1">
            <a:spLocks noGrp="1"/>
          </p:cNvSpPr>
          <p:nvPr/>
        </p:nvSpPr>
        <p:spPr bwMode="auto">
          <a:xfrm>
            <a:off x="0" y="6592888"/>
            <a:ext cx="1905000" cy="23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11/19/12 </a:t>
            </a:r>
          </a:p>
        </p:txBody>
      </p:sp>
      <p:grpSp>
        <p:nvGrpSpPr>
          <p:cNvPr id="36" name="Group 35"/>
          <p:cNvGrpSpPr/>
          <p:nvPr/>
        </p:nvGrpSpPr>
        <p:grpSpPr>
          <a:xfrm>
            <a:off x="194312" y="3151665"/>
            <a:ext cx="4095272" cy="3394353"/>
            <a:chOff x="194312" y="2830965"/>
            <a:chExt cx="4095272" cy="3394353"/>
          </a:xfrm>
        </p:grpSpPr>
        <p:sp>
          <p:nvSpPr>
            <p:cNvPr id="40" name="TextBox 43"/>
            <p:cNvSpPr txBox="1">
              <a:spLocks noChangeArrowheads="1"/>
            </p:cNvSpPr>
            <p:nvPr/>
          </p:nvSpPr>
          <p:spPr bwMode="auto">
            <a:xfrm>
              <a:off x="194312" y="2830965"/>
              <a:ext cx="4095272" cy="538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urier New" charset="0"/>
                  <a:ea typeface="ＭＳ Ｐゴシック" charset="0"/>
                  <a:cs typeface="Courier New" charset="0"/>
                </a:rPr>
                <a:t>www.ysearch.org:</a:t>
              </a:r>
            </a:p>
          </p:txBody>
        </p:sp>
        <p:grpSp>
          <p:nvGrpSpPr>
            <p:cNvPr id="41" name="Group 40"/>
            <p:cNvGrpSpPr/>
            <p:nvPr/>
          </p:nvGrpSpPr>
          <p:grpSpPr>
            <a:xfrm>
              <a:off x="305369" y="3163158"/>
              <a:ext cx="3973248" cy="3062160"/>
              <a:chOff x="492479" y="3687851"/>
              <a:chExt cx="3973248" cy="3062160"/>
            </a:xfrm>
          </p:grpSpPr>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79" y="4136324"/>
                <a:ext cx="3973248" cy="2613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79" y="3687851"/>
                <a:ext cx="3973248" cy="444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sp>
        <p:nvSpPr>
          <p:cNvPr id="45" name="Right Arrow 44"/>
          <p:cNvSpPr/>
          <p:nvPr/>
        </p:nvSpPr>
        <p:spPr bwMode="auto">
          <a:xfrm>
            <a:off x="4424177" y="5074868"/>
            <a:ext cx="891857" cy="328612"/>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6" name="Right Arrow 45"/>
          <p:cNvSpPr/>
          <p:nvPr/>
        </p:nvSpPr>
        <p:spPr bwMode="auto">
          <a:xfrm rot="5400000">
            <a:off x="1503363" y="3046581"/>
            <a:ext cx="500062" cy="328612"/>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nvGrpSpPr>
          <p:cNvPr id="47" name="Group 13"/>
          <p:cNvGrpSpPr>
            <a:grpSpLocks/>
          </p:cNvGrpSpPr>
          <p:nvPr/>
        </p:nvGrpSpPr>
        <p:grpSpPr bwMode="auto">
          <a:xfrm>
            <a:off x="266700" y="2219365"/>
            <a:ext cx="1765300" cy="719138"/>
            <a:chOff x="266646" y="2338972"/>
            <a:chExt cx="1765685" cy="718950"/>
          </a:xfrm>
        </p:grpSpPr>
        <p:pic>
          <p:nvPicPr>
            <p:cNvPr id="48" name="Picture 5" descr="C:\Users\yaniv\Desktop\download_files\header_mg.jpg"/>
            <p:cNvPicPr>
              <a:picLocks noChangeAspect="1" noChangeArrowheads="1"/>
            </p:cNvPicPr>
            <p:nvPr/>
          </p:nvPicPr>
          <p:blipFill>
            <a:blip r:embed="rId5">
              <a:extLst>
                <a:ext uri="{28A0092B-C50C-407E-A947-70E740481C1C}">
                  <a14:useLocalDpi xmlns:a14="http://schemas.microsoft.com/office/drawing/2010/main" val="0"/>
                </a:ext>
              </a:extLst>
            </a:blip>
            <a:srcRect l="2" t="-2" r="82076" b="23199"/>
            <a:stretch>
              <a:fillRect/>
            </a:stretch>
          </p:blipFill>
          <p:spPr bwMode="auto">
            <a:xfrm>
              <a:off x="1403121" y="2338972"/>
              <a:ext cx="629210" cy="71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TextBox 3"/>
            <p:cNvSpPr txBox="1">
              <a:spLocks noChangeArrowheads="1"/>
            </p:cNvSpPr>
            <p:nvPr/>
          </p:nvSpPr>
          <p:spPr bwMode="auto">
            <a:xfrm>
              <a:off x="266646" y="2467618"/>
              <a:ext cx="12327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rPr>
                <a:t>lobSTR</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51" name="Group 12"/>
          <p:cNvGrpSpPr>
            <a:grpSpLocks/>
          </p:cNvGrpSpPr>
          <p:nvPr/>
        </p:nvGrpSpPr>
        <p:grpSpPr bwMode="auto">
          <a:xfrm>
            <a:off x="2597150" y="2169820"/>
            <a:ext cx="6507163" cy="974094"/>
            <a:chOff x="2597425" y="1848545"/>
            <a:chExt cx="6506818" cy="974082"/>
          </a:xfrm>
        </p:grpSpPr>
        <p:sp>
          <p:nvSpPr>
            <p:cNvPr id="52" name="TextBox 22"/>
            <p:cNvSpPr txBox="1">
              <a:spLocks noChangeArrowheads="1"/>
            </p:cNvSpPr>
            <p:nvPr/>
          </p:nvSpPr>
          <p:spPr bwMode="auto">
            <a:xfrm>
              <a:off x="4424355" y="1848545"/>
              <a:ext cx="2492990" cy="40011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rPr>
                <a:t>DYS458: 17 repeats</a:t>
              </a:r>
            </a:p>
          </p:txBody>
        </p:sp>
        <p:pic>
          <p:nvPicPr>
            <p:cNvPr id="53" name="Picture 2"/>
            <p:cNvPicPr>
              <a:picLocks noChangeAspect="1"/>
            </p:cNvPicPr>
            <p:nvPr/>
          </p:nvPicPr>
          <p:blipFill>
            <a:blip r:embed="rId6" cstate="print">
              <a:extLst>
                <a:ext uri="{28A0092B-C50C-407E-A947-70E740481C1C}">
                  <a14:useLocalDpi xmlns:a14="http://schemas.microsoft.com/office/drawing/2010/main" val="0"/>
                </a:ext>
              </a:extLst>
            </a:blip>
            <a:srcRect l="6265" t="-2" r="44736" b="23199"/>
            <a:stretch>
              <a:fillRect/>
            </a:stretch>
          </p:blipFill>
          <p:spPr bwMode="auto">
            <a:xfrm>
              <a:off x="2597425" y="2132627"/>
              <a:ext cx="6506818" cy="663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Rectangle 6"/>
            <p:cNvSpPr>
              <a:spLocks noChangeArrowheads="1"/>
            </p:cNvSpPr>
            <p:nvPr/>
          </p:nvSpPr>
          <p:spPr bwMode="auto">
            <a:xfrm>
              <a:off x="3947043" y="2218350"/>
              <a:ext cx="3356893" cy="604277"/>
            </a:xfrm>
            <a:prstGeom prst="rect">
              <a:avLst/>
            </a:prstGeom>
            <a:noFill/>
            <a:ln w="25400">
              <a:solidFill>
                <a:srgbClr val="C00000"/>
              </a:solidFill>
              <a:prstDash val="sysDash"/>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grpSp>
      <p:grpSp>
        <p:nvGrpSpPr>
          <p:cNvPr id="55" name="Group 11"/>
          <p:cNvGrpSpPr>
            <a:grpSpLocks/>
          </p:cNvGrpSpPr>
          <p:nvPr/>
        </p:nvGrpSpPr>
        <p:grpSpPr bwMode="auto">
          <a:xfrm>
            <a:off x="1627887" y="3151665"/>
            <a:ext cx="3200402" cy="1247776"/>
            <a:chOff x="1126950" y="3599539"/>
            <a:chExt cx="3201670" cy="1246566"/>
          </a:xfrm>
        </p:grpSpPr>
        <p:sp>
          <p:nvSpPr>
            <p:cNvPr id="56" name="Rectangle 73"/>
            <p:cNvSpPr>
              <a:spLocks noChangeArrowheads="1"/>
            </p:cNvSpPr>
            <p:nvPr/>
          </p:nvSpPr>
          <p:spPr bwMode="auto">
            <a:xfrm>
              <a:off x="1126950" y="4659986"/>
              <a:ext cx="249019" cy="186119"/>
            </a:xfrm>
            <a:prstGeom prst="rect">
              <a:avLst/>
            </a:prstGeom>
            <a:noFill/>
            <a:ln w="15875">
              <a:solidFill>
                <a:schemeClr val="tx2">
                  <a:lumMod val="60000"/>
                  <a:lumOff val="40000"/>
                </a:schemeClr>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cxnSp>
          <p:nvCxnSpPr>
            <p:cNvPr id="57" name="Straight Connector 75"/>
            <p:cNvCxnSpPr>
              <a:cxnSpLocks noChangeShapeType="1"/>
            </p:cNvCxnSpPr>
            <p:nvPr/>
          </p:nvCxnSpPr>
          <p:spPr bwMode="auto">
            <a:xfrm flipH="1">
              <a:off x="1126954" y="3599539"/>
              <a:ext cx="1775298" cy="1060446"/>
            </a:xfrm>
            <a:prstGeom prst="line">
              <a:avLst/>
            </a:prstGeom>
            <a:noFill/>
            <a:ln w="9525">
              <a:solidFill>
                <a:schemeClr val="tx2">
                  <a:lumMod val="60000"/>
                  <a:lumOff val="40000"/>
                </a:schemeClr>
              </a:solidFill>
              <a:round/>
              <a:headEnd/>
              <a:tailEnd/>
            </a:ln>
            <a:extLst>
              <a:ext uri="{909E8E84-426E-40dd-AFC4-6F175D3DCCD1}">
                <a14:hiddenFill xmlns:a14="http://schemas.microsoft.com/office/drawing/2010/main" xmlns="">
                  <a:noFill/>
                </a14:hiddenFill>
              </a:ext>
            </a:extLst>
          </p:spPr>
        </p:cxnSp>
        <p:cxnSp>
          <p:nvCxnSpPr>
            <p:cNvPr id="58" name="Straight Connector 77"/>
            <p:cNvCxnSpPr>
              <a:cxnSpLocks noChangeShapeType="1"/>
            </p:cNvCxnSpPr>
            <p:nvPr/>
          </p:nvCxnSpPr>
          <p:spPr bwMode="auto">
            <a:xfrm flipH="1">
              <a:off x="1375963" y="4597997"/>
              <a:ext cx="2952651" cy="248107"/>
            </a:xfrm>
            <a:prstGeom prst="line">
              <a:avLst/>
            </a:prstGeom>
            <a:noFill/>
            <a:ln w="9525">
              <a:solidFill>
                <a:schemeClr val="tx2">
                  <a:lumMod val="60000"/>
                  <a:lumOff val="40000"/>
                </a:schemeClr>
              </a:solidFill>
              <a:round/>
              <a:headEnd/>
              <a:tailEnd/>
            </a:ln>
            <a:extLst>
              <a:ext uri="{909E8E84-426E-40dd-AFC4-6F175D3DCCD1}">
                <a14:hiddenFill xmlns:a14="http://schemas.microsoft.com/office/drawing/2010/main" xmlns="">
                  <a:noFill/>
                </a14:hiddenFill>
              </a:ext>
            </a:extLst>
          </p:spPr>
        </p:cxnSp>
        <p:pic>
          <p:nvPicPr>
            <p:cNvPr id="59"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2252" y="3599539"/>
              <a:ext cx="1426368" cy="998458"/>
            </a:xfrm>
            <a:prstGeom prst="rect">
              <a:avLst/>
            </a:prstGeom>
            <a:noFill/>
            <a:ln w="9525">
              <a:solidFill>
                <a:schemeClr val="tx2">
                  <a:lumMod val="60000"/>
                  <a:lumOff val="40000"/>
                </a:schemeClr>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60" name="Bent-Up Arrow 59"/>
          <p:cNvSpPr/>
          <p:nvPr/>
        </p:nvSpPr>
        <p:spPr bwMode="auto">
          <a:xfrm flipV="1">
            <a:off x="1173163" y="1436395"/>
            <a:ext cx="673100" cy="619125"/>
          </a:xfrm>
          <a:prstGeom prst="bentUpArrow">
            <a:avLst>
              <a:gd name="adj1" fmla="val 25000"/>
              <a:gd name="adj2" fmla="val 25000"/>
              <a:gd name="adj3" fmla="val 44017"/>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pic>
        <p:nvPicPr>
          <p:cNvPr id="61"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300" y="1247559"/>
            <a:ext cx="744538"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a:xfrm>
            <a:off x="2371725" y="1883573"/>
            <a:ext cx="6772275" cy="131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63" name="Group 62"/>
          <p:cNvGrpSpPr/>
          <p:nvPr/>
        </p:nvGrpSpPr>
        <p:grpSpPr>
          <a:xfrm>
            <a:off x="2682937" y="1516640"/>
            <a:ext cx="5915084" cy="1512043"/>
            <a:chOff x="214218" y="3183218"/>
            <a:chExt cx="8929782" cy="2435395"/>
          </a:xfrm>
          <a:solidFill>
            <a:schemeClr val="bg1"/>
          </a:solidFill>
        </p:grpSpPr>
        <p:pic>
          <p:nvPicPr>
            <p:cNvPr id="64" name="Picture 63"/>
            <p:cNvPicPr>
              <a:picLocks noChangeAspect="1"/>
            </p:cNvPicPr>
            <p:nvPr/>
          </p:nvPicPr>
          <p:blipFill>
            <a:blip r:embed="rId9"/>
            <a:stretch>
              <a:fillRect/>
            </a:stretch>
          </p:blipFill>
          <p:spPr>
            <a:xfrm>
              <a:off x="214218" y="3183218"/>
              <a:ext cx="8929782" cy="2435395"/>
            </a:xfrm>
            <a:prstGeom prst="rect">
              <a:avLst/>
            </a:prstGeom>
            <a:grpFill/>
          </p:spPr>
        </p:pic>
        <p:pic>
          <p:nvPicPr>
            <p:cNvPr id="65" name="Picture 64"/>
            <p:cNvPicPr>
              <a:picLocks noChangeAspect="1"/>
            </p:cNvPicPr>
            <p:nvPr/>
          </p:nvPicPr>
          <p:blipFill>
            <a:blip r:embed="rId10"/>
            <a:stretch>
              <a:fillRect/>
            </a:stretch>
          </p:blipFill>
          <p:spPr>
            <a:xfrm>
              <a:off x="6793879" y="3261645"/>
              <a:ext cx="2350121" cy="885681"/>
            </a:xfrm>
            <a:prstGeom prst="rect">
              <a:avLst/>
            </a:prstGeom>
            <a:grpFill/>
          </p:spPr>
        </p:pic>
      </p:grpSp>
      <p:grpSp>
        <p:nvGrpSpPr>
          <p:cNvPr id="66" name="Group 65"/>
          <p:cNvGrpSpPr/>
          <p:nvPr/>
        </p:nvGrpSpPr>
        <p:grpSpPr>
          <a:xfrm>
            <a:off x="5765896" y="3270466"/>
            <a:ext cx="1636476" cy="3275552"/>
            <a:chOff x="4852500" y="2707993"/>
            <a:chExt cx="1636476" cy="3275552"/>
          </a:xfrm>
        </p:grpSpPr>
        <p:sp>
          <p:nvSpPr>
            <p:cNvPr id="67" name="Rectangle 66"/>
            <p:cNvSpPr/>
            <p:nvPr/>
          </p:nvSpPr>
          <p:spPr>
            <a:xfrm>
              <a:off x="4852500" y="2707993"/>
              <a:ext cx="1636476" cy="3246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pic>
          <p:nvPicPr>
            <p:cNvPr id="68" name="Picture 67" descr="1229566fig2.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0534" y="2958841"/>
              <a:ext cx="1461317" cy="3024704"/>
            </a:xfrm>
            <a:prstGeom prst="rect">
              <a:avLst/>
            </a:prstGeom>
          </p:spPr>
        </p:pic>
      </p:grpSp>
      <p:sp>
        <p:nvSpPr>
          <p:cNvPr id="70" name="TextBox 69"/>
          <p:cNvSpPr txBox="1"/>
          <p:nvPr/>
        </p:nvSpPr>
        <p:spPr>
          <a:xfrm>
            <a:off x="2095005" y="1459611"/>
            <a:ext cx="2861422" cy="203132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We got a surname from whole genome sequencing data</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The DNA does not belong to Craig Venter</a:t>
            </a:r>
          </a:p>
        </p:txBody>
      </p:sp>
      <p:cxnSp>
        <p:nvCxnSpPr>
          <p:cNvPr id="37" name="Straight Connector 36">
            <a:extLst>
              <a:ext uri="{FF2B5EF4-FFF2-40B4-BE49-F238E27FC236}">
                <a16:creationId xmlns:a16="http://schemas.microsoft.com/office/drawing/2014/main" id="{B4F9F099-EA3B-664A-9F31-7B98591F2E6E}"/>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38" name="Rectangle 37">
            <a:extLst>
              <a:ext uri="{FF2B5EF4-FFF2-40B4-BE49-F238E27FC236}">
                <a16:creationId xmlns:a16="http://schemas.microsoft.com/office/drawing/2014/main" id="{581C2E0A-4EFC-744B-AF7D-B72B4DED0DB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Putting it all together: the Venter case</a:t>
            </a:r>
          </a:p>
        </p:txBody>
      </p:sp>
    </p:spTree>
    <p:extLst>
      <p:ext uri="{BB962C8B-B14F-4D97-AF65-F5344CB8AC3E}">
        <p14:creationId xmlns:p14="http://schemas.microsoft.com/office/powerpoint/2010/main" val="2977887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62" grpId="0" animBg="1"/>
      <p:bldP spid="7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10" y="1360311"/>
            <a:ext cx="7954103" cy="267765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Searching for:</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Venter</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California</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Born in 1946</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Male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In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cs typeface="+mn-cs"/>
              </a:rPr>
              <a:t>USsearch.com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 and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charset="0"/>
                <a:cs typeface="+mn-cs"/>
              </a:rPr>
              <a:t>PeopleFinders.com</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47" t="60252" r="3702" b="29466"/>
          <a:stretch/>
        </p:blipFill>
        <p:spPr bwMode="auto">
          <a:xfrm>
            <a:off x="155448" y="4614085"/>
            <a:ext cx="9015473" cy="1674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273286" y="4139240"/>
            <a:ext cx="430758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Two matches, including:</a:t>
            </a:r>
          </a:p>
        </p:txBody>
      </p:sp>
      <p:cxnSp>
        <p:nvCxnSpPr>
          <p:cNvPr id="8" name="Straight Connector 7">
            <a:extLst>
              <a:ext uri="{FF2B5EF4-FFF2-40B4-BE49-F238E27FC236}">
                <a16:creationId xmlns:a16="http://schemas.microsoft.com/office/drawing/2014/main" id="{C58AC0ED-B198-2A49-BA0D-C55120AE5B20}"/>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A6938069-BE63-FF44-A7C4-BE40C333FD9E}"/>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Finding Craig Venter</a:t>
            </a:r>
          </a:p>
        </p:txBody>
      </p:sp>
    </p:spTree>
    <p:extLst>
      <p:ext uri="{BB962C8B-B14F-4D97-AF65-F5344CB8AC3E}">
        <p14:creationId xmlns:p14="http://schemas.microsoft.com/office/powerpoint/2010/main" val="2944865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2178" y="2850445"/>
            <a:ext cx="7270044"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mn-cs"/>
              </a:rPr>
              <a:t>Can we identify </a:t>
            </a:r>
            <a:r>
              <a:rPr kumimoji="0" lang="en-US" sz="4000" b="1" i="0" u="none" strike="noStrike" kern="1200" cap="none" spc="0" normalizeH="0" baseline="0" noProof="0" dirty="0">
                <a:ln>
                  <a:noFill/>
                </a:ln>
                <a:solidFill>
                  <a:srgbClr val="C00000"/>
                </a:solidFill>
                <a:effectLst/>
                <a:uLnTx/>
                <a:uFillTx/>
                <a:latin typeface="Arial" charset="0"/>
                <a:ea typeface="ＭＳ Ｐゴシック" charset="0"/>
                <a:cs typeface="+mn-cs"/>
              </a:rPr>
              <a:t>anonymous</a:t>
            </a: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mn-cs"/>
              </a:rPr>
              <a:t> personal genomes?</a:t>
            </a:r>
          </a:p>
        </p:txBody>
      </p:sp>
      <p:graphicFrame>
        <p:nvGraphicFramePr>
          <p:cNvPr id="5" name="Group 20"/>
          <p:cNvGraphicFramePr>
            <a:graphicFrameLocks noGrp="1"/>
          </p:cNvGraphicFramePr>
          <p:nvPr/>
        </p:nvGraphicFramePr>
        <p:xfrm>
          <a:off x="0" y="0"/>
          <a:ext cx="9144000" cy="560592"/>
        </p:xfrm>
        <a:graphic>
          <a:graphicData uri="http://schemas.openxmlformats.org/drawingml/2006/table">
            <a:tbl>
              <a:tblPr/>
              <a:tblGrid>
                <a:gridCol w="812959">
                  <a:extLst>
                    <a:ext uri="{9D8B030D-6E8A-4147-A177-3AD203B41FA5}">
                      <a16:colId xmlns:a16="http://schemas.microsoft.com/office/drawing/2014/main" val="20000"/>
                    </a:ext>
                  </a:extLst>
                </a:gridCol>
                <a:gridCol w="1986685">
                  <a:extLst>
                    <a:ext uri="{9D8B030D-6E8A-4147-A177-3AD203B41FA5}">
                      <a16:colId xmlns:a16="http://schemas.microsoft.com/office/drawing/2014/main" val="20001"/>
                    </a:ext>
                  </a:extLst>
                </a:gridCol>
                <a:gridCol w="2079221">
                  <a:extLst>
                    <a:ext uri="{9D8B030D-6E8A-4147-A177-3AD203B41FA5}">
                      <a16:colId xmlns:a16="http://schemas.microsoft.com/office/drawing/2014/main" val="20002"/>
                    </a:ext>
                  </a:extLst>
                </a:gridCol>
                <a:gridCol w="2267002">
                  <a:extLst>
                    <a:ext uri="{9D8B030D-6E8A-4147-A177-3AD203B41FA5}">
                      <a16:colId xmlns:a16="http://schemas.microsoft.com/office/drawing/2014/main" val="20003"/>
                    </a:ext>
                  </a:extLst>
                </a:gridCol>
                <a:gridCol w="1998133">
                  <a:extLst>
                    <a:ext uri="{9D8B030D-6E8A-4147-A177-3AD203B41FA5}">
                      <a16:colId xmlns:a16="http://schemas.microsoft.com/office/drawing/2014/main" val="20004"/>
                    </a:ext>
                  </a:extLst>
                </a:gridCol>
              </a:tblGrid>
              <a:tr h="338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bg1"/>
                          </a:solidFill>
                          <a:effectLst/>
                          <a:latin typeface="Book Antiqua" charset="0"/>
                          <a:ea typeface="ＭＳ Ｐゴシック" charset="-128"/>
                          <a:cs typeface="Arial" charset="0"/>
                        </a:rPr>
                        <a:t>Intro.</a:t>
                      </a:r>
                    </a:p>
                  </a:txBody>
                  <a:tcPr marT="45600" marB="456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bg1"/>
                          </a:solidFill>
                          <a:effectLst/>
                          <a:latin typeface="Book Antiqua" charset="0"/>
                          <a:ea typeface="ＭＳ Ｐゴシック" charset="-128"/>
                          <a:cs typeface="Arial" charset="0"/>
                        </a:rPr>
                        <a:t>Risk assessment</a:t>
                      </a:r>
                    </a:p>
                  </a:txBody>
                  <a:tcPr marT="45600" marB="456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a:ln>
                            <a:noFill/>
                          </a:ln>
                          <a:solidFill>
                            <a:schemeClr val="bg1"/>
                          </a:solidFill>
                          <a:effectLst/>
                          <a:latin typeface="Book Antiqua" charset="0"/>
                          <a:ea typeface="ＭＳ Ｐゴシック" charset="-128"/>
                          <a:cs typeface="Arial" charset="0"/>
                        </a:rPr>
                        <a:t>lobSTR</a:t>
                      </a:r>
                      <a:endParaRPr kumimoji="0" lang="en-US" sz="1400" b="0" i="0" u="none" strike="noStrike" cap="none" normalizeH="0" baseline="0" dirty="0">
                        <a:ln>
                          <a:noFill/>
                        </a:ln>
                        <a:solidFill>
                          <a:schemeClr val="bg1"/>
                        </a:solidFill>
                        <a:effectLst/>
                        <a:latin typeface="Book Antiqua" charset="0"/>
                        <a:ea typeface="ＭＳ Ｐゴシック" charset="-128"/>
                        <a:cs typeface="Arial" charset="0"/>
                      </a:endParaRPr>
                    </a:p>
                  </a:txBody>
                  <a:tcPr marT="45600" marB="4560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bg1"/>
                          </a:solidFill>
                          <a:effectLst/>
                          <a:latin typeface="Book Antiqua" charset="0"/>
                          <a:ea typeface="ＭＳ Ｐゴシック" charset="-128"/>
                          <a:cs typeface="Arial" charset="0"/>
                        </a:rPr>
                        <a:t>The Venter case</a:t>
                      </a:r>
                    </a:p>
                  </a:txBody>
                  <a:tcPr marT="45600" marB="45600"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400" b="1" i="0" u="sng" strike="noStrike" cap="none" normalizeH="0" baseline="0" dirty="0">
                          <a:ln>
                            <a:noFill/>
                          </a:ln>
                          <a:solidFill>
                            <a:schemeClr val="bg1"/>
                          </a:solidFill>
                          <a:effectLst/>
                          <a:latin typeface="Book Antiqua" charset="0"/>
                          <a:ea typeface="ＭＳ Ｐゴシック" charset="-128"/>
                          <a:cs typeface="Arial" charset="0"/>
                        </a:rPr>
                        <a:t>Anonymous datasets </a:t>
                      </a:r>
                    </a:p>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bg1"/>
                        </a:solidFill>
                        <a:effectLst/>
                        <a:latin typeface="Book Antiqua" charset="0"/>
                        <a:ea typeface="ＭＳ Ｐゴシック" charset="-128"/>
                        <a:cs typeface="Arial" charset="0"/>
                      </a:endParaRPr>
                    </a:p>
                  </a:txBody>
                  <a:tcPr marT="45600" marB="4560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856582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210499" y="2074082"/>
            <a:ext cx="907483" cy="1536968"/>
            <a:chOff x="1210499" y="2074082"/>
            <a:chExt cx="907483" cy="1536968"/>
          </a:xfrm>
        </p:grpSpPr>
        <p:pic>
          <p:nvPicPr>
            <p:cNvPr id="35" name="Picture 2" descr="http://jiveturkey.files.wordpress.com/2008/09/lobster.jpg?w=4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0499" y="2652441"/>
              <a:ext cx="907483" cy="958609"/>
            </a:xfrm>
            <a:prstGeom prst="rect">
              <a:avLst/>
            </a:prstGeom>
            <a:noFill/>
            <a:extLst>
              <a:ext uri="{909E8E84-426E-40dd-AFC4-6F175D3DCCD1}">
                <a14:hiddenFill xmlns:a14="http://schemas.microsoft.com/office/drawing/2010/main" xmlns="">
                  <a:solidFill>
                    <a:srgbClr val="FFFFFF"/>
                  </a:solidFill>
                </a14:hiddenFill>
              </a:ext>
            </a:extLst>
          </p:spPr>
        </p:pic>
        <p:sp>
          <p:nvSpPr>
            <p:cNvPr id="36" name="Down Arrow 35"/>
            <p:cNvSpPr/>
            <p:nvPr/>
          </p:nvSpPr>
          <p:spPr bwMode="auto">
            <a:xfrm>
              <a:off x="1564576" y="2074082"/>
              <a:ext cx="219075" cy="496711"/>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37" name="Group 36"/>
          <p:cNvGrpSpPr/>
          <p:nvPr/>
        </p:nvGrpSpPr>
        <p:grpSpPr>
          <a:xfrm>
            <a:off x="907313" y="3708401"/>
            <a:ext cx="1413221" cy="1260934"/>
            <a:chOff x="907313" y="3708401"/>
            <a:chExt cx="1413221" cy="1260934"/>
          </a:xfrm>
        </p:grpSpPr>
        <p:grpSp>
          <p:nvGrpSpPr>
            <p:cNvPr id="38" name="Group 37"/>
            <p:cNvGrpSpPr/>
            <p:nvPr/>
          </p:nvGrpSpPr>
          <p:grpSpPr>
            <a:xfrm>
              <a:off x="907313" y="4264484"/>
              <a:ext cx="1413221" cy="704851"/>
              <a:chOff x="1681950" y="1247819"/>
              <a:chExt cx="1413221" cy="704851"/>
            </a:xfrm>
          </p:grpSpPr>
          <p:pic>
            <p:nvPicPr>
              <p:cNvPr id="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950" y="1247819"/>
                <a:ext cx="757238" cy="70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1" name="Group 40"/>
              <p:cNvGrpSpPr/>
              <p:nvPr/>
            </p:nvGrpSpPr>
            <p:grpSpPr>
              <a:xfrm>
                <a:off x="1749509" y="1247819"/>
                <a:ext cx="1345662" cy="704851"/>
                <a:chOff x="1749509" y="1247819"/>
                <a:chExt cx="1345662" cy="704851"/>
              </a:xfrm>
            </p:grpSpPr>
            <p:pic>
              <p:nvPicPr>
                <p:cNvPr id="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188" y="1248768"/>
                  <a:ext cx="655983" cy="703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Rounded Rectangle 42"/>
                <p:cNvSpPr/>
                <p:nvPr/>
              </p:nvSpPr>
              <p:spPr bwMode="auto">
                <a:xfrm>
                  <a:off x="2439188" y="1247819"/>
                  <a:ext cx="655983" cy="704850"/>
                </a:xfrm>
                <a:prstGeom prst="round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4" name="Rounded Rectangle 43"/>
                <p:cNvSpPr/>
                <p:nvPr/>
              </p:nvSpPr>
              <p:spPr bwMode="auto">
                <a:xfrm>
                  <a:off x="1749509" y="1247819"/>
                  <a:ext cx="655983" cy="704850"/>
                </a:xfrm>
                <a:prstGeom prst="roundRect">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sp>
          <p:nvSpPr>
            <p:cNvPr id="39" name="Down Arrow 38"/>
            <p:cNvSpPr/>
            <p:nvPr/>
          </p:nvSpPr>
          <p:spPr bwMode="auto">
            <a:xfrm>
              <a:off x="1549539" y="3708401"/>
              <a:ext cx="219075" cy="496711"/>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grpSp>
      <p:grpSp>
        <p:nvGrpSpPr>
          <p:cNvPr id="45" name="Group 44"/>
          <p:cNvGrpSpPr/>
          <p:nvPr/>
        </p:nvGrpSpPr>
        <p:grpSpPr>
          <a:xfrm>
            <a:off x="991984" y="5046134"/>
            <a:ext cx="1804777" cy="1405719"/>
            <a:chOff x="991984" y="5046134"/>
            <a:chExt cx="1804777" cy="1405719"/>
          </a:xfrm>
        </p:grpSpPr>
        <p:sp>
          <p:nvSpPr>
            <p:cNvPr id="46" name="Down Arrow 45"/>
            <p:cNvSpPr/>
            <p:nvPr/>
          </p:nvSpPr>
          <p:spPr bwMode="auto">
            <a:xfrm>
              <a:off x="1521317" y="5046134"/>
              <a:ext cx="219075" cy="496711"/>
            </a:xfrm>
            <a:prstGeom prst="down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47" name="TextBox 46"/>
            <p:cNvSpPr txBox="1"/>
            <p:nvPr/>
          </p:nvSpPr>
          <p:spPr>
            <a:xfrm>
              <a:off x="991984" y="5528523"/>
              <a:ext cx="180477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8 Surname predictions with Utah ancestry</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grpSp>
        <p:nvGrpSpPr>
          <p:cNvPr id="48" name="Group 47"/>
          <p:cNvGrpSpPr/>
          <p:nvPr/>
        </p:nvGrpSpPr>
        <p:grpSpPr>
          <a:xfrm>
            <a:off x="58827" y="1422795"/>
            <a:ext cx="3873835" cy="1083226"/>
            <a:chOff x="58827" y="1422795"/>
            <a:chExt cx="3873835" cy="1083226"/>
          </a:xfrm>
        </p:grpSpPr>
        <p:pic>
          <p:nvPicPr>
            <p:cNvPr id="4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27" y="1422795"/>
              <a:ext cx="1605414" cy="563058"/>
            </a:xfrm>
            <a:prstGeom prst="rect">
              <a:avLst/>
            </a:prstGeom>
            <a:noFill/>
            <a:ln w="9525">
              <a:solidFill>
                <a:schemeClr val="bg1"/>
              </a:solidFill>
              <a:miter lim="800000"/>
              <a:headEnd/>
              <a:tailEnd/>
            </a:ln>
            <a:effectLst>
              <a:glow rad="139700">
                <a:schemeClr val="bg1">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sp>
          <p:nvSpPr>
            <p:cNvPr id="50" name="TextBox 49"/>
            <p:cNvSpPr txBox="1"/>
            <p:nvPr/>
          </p:nvSpPr>
          <p:spPr>
            <a:xfrm>
              <a:off x="1716314" y="2167467"/>
              <a:ext cx="221634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 CEU genomes</a:t>
              </a:r>
            </a:p>
          </p:txBody>
        </p:sp>
        <p:pic>
          <p:nvPicPr>
            <p:cNvPr id="5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6314" y="1422796"/>
              <a:ext cx="1197275" cy="563058"/>
            </a:xfrm>
            <a:prstGeom prst="rect">
              <a:avLst/>
            </a:prstGeom>
            <a:noFill/>
            <a:ln w="9525">
              <a:solidFill>
                <a:schemeClr val="bg1">
                  <a:lumMod val="85000"/>
                </a:schemeClr>
              </a:solidFill>
              <a:miter lim="800000"/>
              <a:headEnd/>
              <a:tailEnd/>
            </a:ln>
            <a:effectLst>
              <a:glow rad="139700">
                <a:schemeClr val="bg1">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grpSp>
      <p:sp>
        <p:nvSpPr>
          <p:cNvPr id="52" name="TextBox 51"/>
          <p:cNvSpPr txBox="1"/>
          <p:nvPr/>
        </p:nvSpPr>
        <p:spPr>
          <a:xfrm>
            <a:off x="2834202" y="4279013"/>
            <a:ext cx="6309798"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Found an obituary that has the exact description of the pedigree</a:t>
            </a:r>
            <a:endParaRPr kumimoji="0" lang="en-US" sz="2000" b="0"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53" name="TextBox 52"/>
          <p:cNvSpPr txBox="1"/>
          <p:nvPr/>
        </p:nvSpPr>
        <p:spPr>
          <a:xfrm>
            <a:off x="3987904" y="5693236"/>
            <a:ext cx="505933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Probability of a random match &lt; 5x10</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-9</a:t>
            </a:r>
          </a:p>
        </p:txBody>
      </p:sp>
      <p:pic>
        <p:nvPicPr>
          <p:cNvPr id="54" name="Picture 53"/>
          <p:cNvPicPr>
            <a:picLocks noChangeAspect="1"/>
          </p:cNvPicPr>
          <p:nvPr/>
        </p:nvPicPr>
        <p:blipFill>
          <a:blip r:embed="rId8"/>
          <a:stretch>
            <a:fillRect/>
          </a:stretch>
        </p:blipFill>
        <p:spPr>
          <a:xfrm>
            <a:off x="4014946" y="4939979"/>
            <a:ext cx="3039935" cy="841147"/>
          </a:xfrm>
          <a:prstGeom prst="rect">
            <a:avLst/>
          </a:prstGeom>
          <a:solidFill>
            <a:schemeClr val="bg1"/>
          </a:solidFill>
        </p:spPr>
      </p:pic>
      <p:grpSp>
        <p:nvGrpSpPr>
          <p:cNvPr id="55" name="Group 54"/>
          <p:cNvGrpSpPr/>
          <p:nvPr/>
        </p:nvGrpSpPr>
        <p:grpSpPr>
          <a:xfrm>
            <a:off x="2726958" y="3296971"/>
            <a:ext cx="6417042" cy="789304"/>
            <a:chOff x="2658166" y="4637276"/>
            <a:chExt cx="6417042" cy="789304"/>
          </a:xfrm>
        </p:grpSpPr>
        <p:pic>
          <p:nvPicPr>
            <p:cNvPr id="5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8166" y="4637276"/>
              <a:ext cx="6417042" cy="789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Rectangle 56"/>
            <p:cNvSpPr/>
            <p:nvPr/>
          </p:nvSpPr>
          <p:spPr bwMode="auto">
            <a:xfrm>
              <a:off x="4261303" y="5007429"/>
              <a:ext cx="1285875" cy="16933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58" name="TextBox 57"/>
            <p:cNvSpPr txBox="1"/>
            <p:nvPr/>
          </p:nvSpPr>
          <p:spPr>
            <a:xfrm>
              <a:off x="4169805" y="4953000"/>
              <a:ext cx="268816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Winfield Utah</a:t>
              </a:r>
            </a:p>
          </p:txBody>
        </p:sp>
      </p:grpSp>
      <p:grpSp>
        <p:nvGrpSpPr>
          <p:cNvPr id="59" name="Group 58"/>
          <p:cNvGrpSpPr/>
          <p:nvPr/>
        </p:nvGrpSpPr>
        <p:grpSpPr>
          <a:xfrm>
            <a:off x="4087353" y="1220306"/>
            <a:ext cx="3498666" cy="2026891"/>
            <a:chOff x="4087353" y="1104854"/>
            <a:chExt cx="3498666" cy="2026891"/>
          </a:xfrm>
        </p:grpSpPr>
        <p:pic>
          <p:nvPicPr>
            <p:cNvPr id="60" name="Picture 5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7353" y="1350388"/>
              <a:ext cx="3497701" cy="1781357"/>
            </a:xfrm>
            <a:prstGeom prst="rect">
              <a:avLst/>
            </a:prstGeom>
            <a:solidFill>
              <a:schemeClr val="bg1"/>
            </a:solidFill>
          </p:spPr>
        </p:pic>
        <p:sp>
          <p:nvSpPr>
            <p:cNvPr id="61" name="Rectangle 60"/>
            <p:cNvSpPr/>
            <p:nvPr/>
          </p:nvSpPr>
          <p:spPr>
            <a:xfrm>
              <a:off x="4088318" y="1104854"/>
              <a:ext cx="3497701" cy="24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62" name="Rounded Rectangle 61"/>
          <p:cNvSpPr/>
          <p:nvPr/>
        </p:nvSpPr>
        <p:spPr bwMode="auto">
          <a:xfrm>
            <a:off x="983054" y="4262952"/>
            <a:ext cx="655983" cy="704850"/>
          </a:xfrm>
          <a:prstGeom prst="round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cxnSp>
        <p:nvCxnSpPr>
          <p:cNvPr id="34" name="Straight Connector 33">
            <a:extLst>
              <a:ext uri="{FF2B5EF4-FFF2-40B4-BE49-F238E27FC236}">
                <a16:creationId xmlns:a16="http://schemas.microsoft.com/office/drawing/2014/main" id="{F6AB0A56-9168-D94D-97E9-DAE0E73F2B35}"/>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63" name="Rectangle 62">
            <a:extLst>
              <a:ext uri="{FF2B5EF4-FFF2-40B4-BE49-F238E27FC236}">
                <a16:creationId xmlns:a16="http://schemas.microsoft.com/office/drawing/2014/main" id="{F42284DF-4671-3341-907D-06158A2E73B3}"/>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Recovering the identities of CEU individuals</a:t>
            </a:r>
          </a:p>
        </p:txBody>
      </p:sp>
    </p:spTree>
    <p:extLst>
      <p:ext uri="{BB962C8B-B14F-4D97-AF65-F5344CB8AC3E}">
        <p14:creationId xmlns:p14="http://schemas.microsoft.com/office/powerpoint/2010/main" val="28952973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xEl>
                                              <p:pRg st="0" end="0"/>
                                            </p:txEl>
                                          </p:spTgt>
                                        </p:tgtEl>
                                        <p:attrNameLst>
                                          <p:attrName>style.visibility</p:attrName>
                                        </p:attrNameLst>
                                      </p:cBhvr>
                                      <p:to>
                                        <p:strVal val="visible"/>
                                      </p:to>
                                    </p:set>
                                    <p:animEffect transition="in" filter="fade">
                                      <p:cBhvr>
                                        <p:cTn id="42"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Book Antiqua" charset="0"/>
                <a:ea typeface="ＭＳ Ｐゴシック" charset="0"/>
              </a:rPr>
              <a:t>Yaniv Erlich</a:t>
            </a:r>
            <a:endParaRPr kumimoji="0" lang="en-US" sz="12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3013" name="Date Placeholder 3"/>
          <p:cNvSpPr txBox="1">
            <a:spLocks noGrp="1"/>
          </p:cNvSpPr>
          <p:nvPr/>
        </p:nvSpPr>
        <p:spPr bwMode="auto">
          <a:xfrm>
            <a:off x="0" y="6592888"/>
            <a:ext cx="1905000" cy="233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11/19/12 </a:t>
            </a:r>
          </a:p>
        </p:txBody>
      </p:sp>
      <p:sp>
        <p:nvSpPr>
          <p:cNvPr id="30" name="Rectangle 29"/>
          <p:cNvSpPr/>
          <p:nvPr/>
        </p:nvSpPr>
        <p:spPr>
          <a:xfrm>
            <a:off x="372533" y="4418053"/>
            <a:ext cx="4905023" cy="264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1" name="TextBox 30"/>
          <p:cNvSpPr txBox="1"/>
          <p:nvPr/>
        </p:nvSpPr>
        <p:spPr>
          <a:xfrm>
            <a:off x="444501" y="5197699"/>
            <a:ext cx="8393289"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 total: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 successful surname recoveries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Breaching the privacy of close to </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50 </a:t>
            </a:r>
            <a:r>
              <a:rPr kumimoji="0" lang="en-US" sz="2000" b="0"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CEU samples</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a:t>
            </a:r>
          </a:p>
        </p:txBody>
      </p:sp>
      <p:sp>
        <p:nvSpPr>
          <p:cNvPr id="32" name="Rectangle 31"/>
          <p:cNvSpPr/>
          <p:nvPr/>
        </p:nvSpPr>
        <p:spPr bwMode="auto">
          <a:xfrm>
            <a:off x="586033" y="4457885"/>
            <a:ext cx="169333" cy="14111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33" name="TextBox 32"/>
          <p:cNvSpPr txBox="1"/>
          <p:nvPr/>
        </p:nvSpPr>
        <p:spPr>
          <a:xfrm>
            <a:off x="755365" y="4374551"/>
            <a:ext cx="468421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Successful surname recovery (targeted individual)</a:t>
            </a:r>
          </a:p>
        </p:txBody>
      </p:sp>
      <p:grpSp>
        <p:nvGrpSpPr>
          <p:cNvPr id="34" name="Group 33"/>
          <p:cNvGrpSpPr/>
          <p:nvPr/>
        </p:nvGrpSpPr>
        <p:grpSpPr>
          <a:xfrm>
            <a:off x="372532" y="4688056"/>
            <a:ext cx="5068280" cy="573210"/>
            <a:chOff x="372532" y="4277560"/>
            <a:chExt cx="5068280" cy="573210"/>
          </a:xfrm>
        </p:grpSpPr>
        <p:sp>
          <p:nvSpPr>
            <p:cNvPr id="35" name="Rectangle 34"/>
            <p:cNvSpPr/>
            <p:nvPr/>
          </p:nvSpPr>
          <p:spPr>
            <a:xfrm>
              <a:off x="372532" y="4292094"/>
              <a:ext cx="4905023" cy="55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36" name="Group 35"/>
            <p:cNvGrpSpPr/>
            <p:nvPr/>
          </p:nvGrpSpPr>
          <p:grpSpPr>
            <a:xfrm>
              <a:off x="592454" y="4277560"/>
              <a:ext cx="4848358" cy="573210"/>
              <a:chOff x="592454" y="4277560"/>
              <a:chExt cx="4848358" cy="573210"/>
            </a:xfrm>
          </p:grpSpPr>
          <p:sp>
            <p:nvSpPr>
              <p:cNvPr id="37" name="Rectangle 36"/>
              <p:cNvSpPr/>
              <p:nvPr/>
            </p:nvSpPr>
            <p:spPr bwMode="auto">
              <a:xfrm>
                <a:off x="592454" y="4696881"/>
                <a:ext cx="182880" cy="0"/>
              </a:xfrm>
              <a:prstGeom prst="rect">
                <a:avLst/>
              </a:prstGeom>
              <a:solidFill>
                <a:srgbClr val="C00000"/>
              </a:solidFill>
              <a:ln w="222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38" name="TextBox 37"/>
              <p:cNvSpPr txBox="1"/>
              <p:nvPr/>
            </p:nvSpPr>
            <p:spPr>
              <a:xfrm>
                <a:off x="761786" y="4542993"/>
                <a:ext cx="310444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Patrilineal line from source to target</a:t>
                </a:r>
              </a:p>
            </p:txBody>
          </p:sp>
          <p:cxnSp>
            <p:nvCxnSpPr>
              <p:cNvPr id="39" name="Straight Arrow Connector 38"/>
              <p:cNvCxnSpPr/>
              <p:nvPr/>
            </p:nvCxnSpPr>
            <p:spPr bwMode="auto">
              <a:xfrm flipV="1">
                <a:off x="621592" y="4357200"/>
                <a:ext cx="98214" cy="134846"/>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40" name="TextBox 39"/>
              <p:cNvSpPr txBox="1"/>
              <p:nvPr/>
            </p:nvSpPr>
            <p:spPr>
              <a:xfrm>
                <a:off x="756599" y="4277560"/>
                <a:ext cx="4684213"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Person tested by genetic genealogy service (source)</a:t>
                </a:r>
              </a:p>
            </p:txBody>
          </p:sp>
        </p:grpSp>
      </p:grpSp>
      <p:grpSp>
        <p:nvGrpSpPr>
          <p:cNvPr id="41" name="Group 40"/>
          <p:cNvGrpSpPr/>
          <p:nvPr/>
        </p:nvGrpSpPr>
        <p:grpSpPr>
          <a:xfrm>
            <a:off x="668503" y="2515874"/>
            <a:ext cx="2067077" cy="1619649"/>
            <a:chOff x="668503" y="2105378"/>
            <a:chExt cx="2067077" cy="1619649"/>
          </a:xfrm>
        </p:grpSpPr>
        <p:sp>
          <p:nvSpPr>
            <p:cNvPr id="44" name="Rectangle 43"/>
            <p:cNvSpPr/>
            <p:nvPr/>
          </p:nvSpPr>
          <p:spPr>
            <a:xfrm>
              <a:off x="668503" y="2105378"/>
              <a:ext cx="2067077" cy="25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45" name="Group 44"/>
            <p:cNvGrpSpPr/>
            <p:nvPr/>
          </p:nvGrpSpPr>
          <p:grpSpPr>
            <a:xfrm>
              <a:off x="668503" y="2361010"/>
              <a:ext cx="2067077" cy="1364017"/>
              <a:chOff x="668503" y="2361010"/>
              <a:chExt cx="2067077" cy="1364017"/>
            </a:xfrm>
            <a:solidFill>
              <a:schemeClr val="bg1"/>
            </a:solidFill>
          </p:grpSpPr>
          <p:sp>
            <p:nvSpPr>
              <p:cNvPr id="46" name="Rectangle 45"/>
              <p:cNvSpPr/>
              <p:nvPr/>
            </p:nvSpPr>
            <p:spPr>
              <a:xfrm>
                <a:off x="1183527" y="3417250"/>
                <a:ext cx="902811" cy="30777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p&lt;5x10</a:t>
                </a:r>
                <a:r>
                  <a:rPr kumimoji="0" lang="en-US" sz="14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-9</a:t>
                </a: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03" y="2361010"/>
                <a:ext cx="2067077" cy="1052749"/>
              </a:xfrm>
              <a:prstGeom prst="rect">
                <a:avLst/>
              </a:prstGeom>
              <a:grpFill/>
            </p:spPr>
          </p:pic>
        </p:grpSp>
      </p:grpSp>
      <p:grpSp>
        <p:nvGrpSpPr>
          <p:cNvPr id="48" name="Group 47"/>
          <p:cNvGrpSpPr/>
          <p:nvPr/>
        </p:nvGrpSpPr>
        <p:grpSpPr>
          <a:xfrm>
            <a:off x="6809678" y="2745588"/>
            <a:ext cx="2231380" cy="1305325"/>
            <a:chOff x="6780398" y="2333764"/>
            <a:chExt cx="2231380" cy="1305325"/>
          </a:xfrm>
        </p:grpSpPr>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398" y="2582615"/>
              <a:ext cx="2231380" cy="754732"/>
            </a:xfrm>
            <a:prstGeom prst="rect">
              <a:avLst/>
            </a:prstGeom>
            <a:solidFill>
              <a:schemeClr val="bg1"/>
            </a:solidFill>
          </p:spPr>
        </p:pic>
        <p:sp>
          <p:nvSpPr>
            <p:cNvPr id="50" name="Rectangle 49"/>
            <p:cNvSpPr/>
            <p:nvPr/>
          </p:nvSpPr>
          <p:spPr>
            <a:xfrm>
              <a:off x="7544068" y="3331312"/>
              <a:ext cx="704039"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p&lt;10</a:t>
              </a:r>
              <a:r>
                <a:rPr kumimoji="0" lang="en-US" sz="14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-5</a:t>
              </a:r>
            </a:p>
          </p:txBody>
        </p:sp>
        <p:sp>
          <p:nvSpPr>
            <p:cNvPr id="51" name="Rectangle 50"/>
            <p:cNvSpPr/>
            <p:nvPr/>
          </p:nvSpPr>
          <p:spPr>
            <a:xfrm>
              <a:off x="6780398" y="2333764"/>
              <a:ext cx="2231380" cy="25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52" name="Group 51"/>
          <p:cNvGrpSpPr/>
          <p:nvPr/>
        </p:nvGrpSpPr>
        <p:grpSpPr>
          <a:xfrm>
            <a:off x="3866230" y="2461311"/>
            <a:ext cx="2059162" cy="1623375"/>
            <a:chOff x="3726496" y="2050815"/>
            <a:chExt cx="2059162" cy="1623375"/>
          </a:xfrm>
        </p:grpSpPr>
        <p:grpSp>
          <p:nvGrpSpPr>
            <p:cNvPr id="53" name="Group 52"/>
            <p:cNvGrpSpPr/>
            <p:nvPr/>
          </p:nvGrpSpPr>
          <p:grpSpPr>
            <a:xfrm>
              <a:off x="3726496" y="2306447"/>
              <a:ext cx="2059161" cy="1367743"/>
              <a:chOff x="3726496" y="2306447"/>
              <a:chExt cx="2059161" cy="1367743"/>
            </a:xfrm>
            <a:solidFill>
              <a:schemeClr val="bg1"/>
            </a:solidFill>
          </p:grpSpPr>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6496" y="2306447"/>
                <a:ext cx="2059161" cy="1048862"/>
              </a:xfrm>
              <a:prstGeom prst="rect">
                <a:avLst/>
              </a:prstGeom>
              <a:grpFill/>
            </p:spPr>
          </p:pic>
          <p:sp>
            <p:nvSpPr>
              <p:cNvPr id="58" name="Rectangle 57"/>
              <p:cNvSpPr/>
              <p:nvPr/>
            </p:nvSpPr>
            <p:spPr>
              <a:xfrm>
                <a:off x="4314288" y="3366413"/>
                <a:ext cx="902811" cy="30777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p&lt;5x10</a:t>
                </a:r>
                <a:r>
                  <a:rPr kumimoji="0" lang="en-US" sz="14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-6</a:t>
                </a:r>
              </a:p>
            </p:txBody>
          </p:sp>
        </p:grpSp>
        <p:sp>
          <p:nvSpPr>
            <p:cNvPr id="56" name="Rectangle 55"/>
            <p:cNvSpPr/>
            <p:nvPr/>
          </p:nvSpPr>
          <p:spPr>
            <a:xfrm>
              <a:off x="3726496" y="2050815"/>
              <a:ext cx="2059162" cy="25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60" name="Group 59"/>
          <p:cNvGrpSpPr/>
          <p:nvPr/>
        </p:nvGrpSpPr>
        <p:grpSpPr>
          <a:xfrm>
            <a:off x="280445" y="1251622"/>
            <a:ext cx="8766309" cy="2978571"/>
            <a:chOff x="280445" y="841126"/>
            <a:chExt cx="8766309" cy="2978571"/>
          </a:xfrm>
        </p:grpSpPr>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45" y="1243809"/>
              <a:ext cx="2843191" cy="2166972"/>
            </a:xfrm>
            <a:prstGeom prst="rect">
              <a:avLst/>
            </a:prstGeom>
            <a:solidFill>
              <a:schemeClr val="bg1"/>
            </a:solidFill>
          </p:spPr>
        </p:pic>
        <p:grpSp>
          <p:nvGrpSpPr>
            <p:cNvPr id="63" name="Group 62"/>
            <p:cNvGrpSpPr/>
            <p:nvPr/>
          </p:nvGrpSpPr>
          <p:grpSpPr>
            <a:xfrm>
              <a:off x="3261929" y="841126"/>
              <a:ext cx="3431935" cy="2930642"/>
              <a:chOff x="3267179" y="841126"/>
              <a:chExt cx="3431935" cy="2930642"/>
            </a:xfrm>
          </p:grpSpPr>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7179" y="841126"/>
                <a:ext cx="3431935" cy="2930642"/>
              </a:xfrm>
              <a:prstGeom prst="rect">
                <a:avLst/>
              </a:prstGeom>
              <a:solidFill>
                <a:schemeClr val="bg1"/>
              </a:solidFill>
            </p:spPr>
          </p:pic>
          <p:sp>
            <p:nvSpPr>
              <p:cNvPr id="68" name="Rectangle 67"/>
              <p:cNvSpPr/>
              <p:nvPr/>
            </p:nvSpPr>
            <p:spPr>
              <a:xfrm>
                <a:off x="4454022" y="3366413"/>
                <a:ext cx="902811" cy="30777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p&lt;5x10</a:t>
                </a:r>
                <a:r>
                  <a:rPr kumimoji="0" lang="en-US" sz="14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-6</a:t>
                </a:r>
              </a:p>
            </p:txBody>
          </p:sp>
        </p:grpSp>
        <p:grpSp>
          <p:nvGrpSpPr>
            <p:cNvPr id="64" name="Group 63"/>
            <p:cNvGrpSpPr/>
            <p:nvPr/>
          </p:nvGrpSpPr>
          <p:grpSpPr>
            <a:xfrm>
              <a:off x="6809678" y="2590724"/>
              <a:ext cx="2237076" cy="1228973"/>
              <a:chOff x="6809678" y="2590724"/>
              <a:chExt cx="2237076" cy="1228973"/>
            </a:xfrm>
          </p:grpSpPr>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09678" y="2590724"/>
                <a:ext cx="2237076" cy="1228973"/>
              </a:xfrm>
              <a:prstGeom prst="rect">
                <a:avLst/>
              </a:prstGeom>
              <a:solidFill>
                <a:schemeClr val="bg1"/>
              </a:solidFill>
            </p:spPr>
          </p:pic>
          <p:sp>
            <p:nvSpPr>
              <p:cNvPr id="66" name="Rectangle 65"/>
              <p:cNvSpPr/>
              <p:nvPr/>
            </p:nvSpPr>
            <p:spPr>
              <a:xfrm>
                <a:off x="7663658" y="3410781"/>
                <a:ext cx="704039"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p&lt;10</a:t>
                </a:r>
                <a:r>
                  <a:rPr kumimoji="0" lang="en-US" sz="1400" b="1" i="0" u="none" strike="noStrike" kern="1200" cap="none" spc="0" normalizeH="0" baseline="30000" noProof="0" dirty="0">
                    <a:ln>
                      <a:noFill/>
                    </a:ln>
                    <a:solidFill>
                      <a:srgbClr val="FF0000"/>
                    </a:solidFill>
                    <a:effectLst/>
                    <a:uLnTx/>
                    <a:uFillTx/>
                    <a:latin typeface="Arial" charset="0"/>
                    <a:ea typeface="ＭＳ Ｐゴシック" charset="0"/>
                    <a:cs typeface="ＭＳ Ｐゴシック" charset="0"/>
                  </a:rPr>
                  <a:t>-5</a:t>
                </a:r>
              </a:p>
            </p:txBody>
          </p:sp>
        </p:grpSp>
      </p:grpSp>
      <p:cxnSp>
        <p:nvCxnSpPr>
          <p:cNvPr id="42" name="Straight Connector 41">
            <a:extLst>
              <a:ext uri="{FF2B5EF4-FFF2-40B4-BE49-F238E27FC236}">
                <a16:creationId xmlns:a16="http://schemas.microsoft.com/office/drawing/2014/main" id="{33DD16BA-89B1-A141-A4F4-849498997BA2}"/>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3" name="Rectangle 42">
            <a:extLst>
              <a:ext uri="{FF2B5EF4-FFF2-40B4-BE49-F238E27FC236}">
                <a16:creationId xmlns:a16="http://schemas.microsoft.com/office/drawing/2014/main" id="{DB533F3C-3A10-434D-8984-9A75E7386CCB}"/>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Beginner’s luck?</a:t>
            </a:r>
          </a:p>
        </p:txBody>
      </p:sp>
    </p:spTree>
    <p:extLst>
      <p:ext uri="{BB962C8B-B14F-4D97-AF65-F5344CB8AC3E}">
        <p14:creationId xmlns:p14="http://schemas.microsoft.com/office/powerpoint/2010/main" val="3930961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0097" y="1442189"/>
            <a:ext cx="8393289" cy="33239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Our approach: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No experimental work involved.</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identifying information propagates via deep genealogical ties.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attack completely relies on public resources.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Testing more than 900 Y-STR haplotypes,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demonstrating complete identification of Venter and close to 50 CEU individuals.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cxnSp>
        <p:nvCxnSpPr>
          <p:cNvPr id="6" name="Straight Connector 5">
            <a:extLst>
              <a:ext uri="{FF2B5EF4-FFF2-40B4-BE49-F238E27FC236}">
                <a16:creationId xmlns:a16="http://schemas.microsoft.com/office/drawing/2014/main" id="{633AF87B-CFA8-1A42-BB33-12785E697F23}"/>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2CA8C6C8-CFBD-6F40-9A78-50A7A14A9C80}"/>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Summary of surname inference</a:t>
            </a:r>
          </a:p>
        </p:txBody>
      </p:sp>
    </p:spTree>
    <p:extLst>
      <p:ext uri="{BB962C8B-B14F-4D97-AF65-F5344CB8AC3E}">
        <p14:creationId xmlns:p14="http://schemas.microsoft.com/office/powerpoint/2010/main" val="1143497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txBox="1">
            <a:spLocks noGrp="1"/>
          </p:cNvSpPr>
          <p:nvPr/>
        </p:nvSpPr>
        <p:spPr bwMode="auto">
          <a:xfrm>
            <a:off x="1891098" y="6596063"/>
            <a:ext cx="52403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ook Antiqua" charset="0"/>
                <a:ea typeface="ＭＳ Ｐゴシック" charset="0"/>
              </a:rPr>
              <a:t>Part 2</a:t>
            </a:r>
            <a:endParaRPr kumimoji="0" lang="en-US" sz="1050" b="1" i="0" u="none" strike="noStrike" kern="1200" cap="none" spc="0" normalizeH="0" baseline="0" noProof="0" dirty="0">
              <a:ln>
                <a:noFill/>
              </a:ln>
              <a:solidFill>
                <a:srgbClr val="FFFFFF"/>
              </a:solidFill>
              <a:effectLst/>
              <a:uLnTx/>
              <a:uFillTx/>
              <a:latin typeface="Book Antiqua" charset="0"/>
              <a:ea typeface="ＭＳ Ｐゴシック" charset="0"/>
            </a:endParaRPr>
          </a:p>
        </p:txBody>
      </p:sp>
      <p:grpSp>
        <p:nvGrpSpPr>
          <p:cNvPr id="5" name="Group 4"/>
          <p:cNvGrpSpPr/>
          <p:nvPr/>
        </p:nvGrpSpPr>
        <p:grpSpPr>
          <a:xfrm>
            <a:off x="410534" y="1077518"/>
            <a:ext cx="8261994" cy="2769989"/>
            <a:chOff x="410534" y="1077518"/>
            <a:chExt cx="8261994" cy="2769989"/>
          </a:xfrm>
        </p:grpSpPr>
        <p:sp>
          <p:nvSpPr>
            <p:cNvPr id="6" name="TextBox 5"/>
            <p:cNvSpPr txBox="1"/>
            <p:nvPr/>
          </p:nvSpPr>
          <p:spPr>
            <a:xfrm>
              <a:off x="410534" y="1077518"/>
              <a:ext cx="8261994"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mn-lt"/>
                  <a:ea typeface="+mn-ea"/>
                  <a:cs typeface="+mn-cs"/>
                </a:rPr>
                <a:t>Before</a:t>
              </a:r>
              <a:r>
                <a:rPr kumimoji="0" lang="en-US" sz="2800" b="0" i="0" u="none" strike="noStrike" kern="1200" cap="none" spc="0" normalizeH="0" baseline="0" noProof="0" dirty="0">
                  <a:ln>
                    <a:noFill/>
                  </a:ln>
                  <a:solidFill>
                    <a:srgbClr val="000000"/>
                  </a:solidFill>
                  <a:effectLst/>
                  <a:uLnTx/>
                  <a:uFillTx/>
                  <a:latin typeface="+mn-lt"/>
                  <a:ea typeface="+mn-ea"/>
                  <a:cs typeface="+mn-cs"/>
                </a:rPr>
                <a:t> publication, we notified 1000Genomes, NHGRI, and University of Utah about our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"..And Erlich responded in </a:t>
              </a:r>
              <a:r>
                <a:rPr kumimoji="0" lang="en-US" sz="1800" b="0" i="0" u="sng" strike="noStrike" kern="1200" cap="none" spc="0" normalizeH="0" baseline="0" noProof="0" dirty="0">
                  <a:ln>
                    <a:noFill/>
                  </a:ln>
                  <a:solidFill>
                    <a:srgbClr val="000000"/>
                  </a:solidFill>
                  <a:effectLst/>
                  <a:uLnTx/>
                  <a:uFillTx/>
                  <a:latin typeface="+mn-lt"/>
                  <a:ea typeface="+mn-ea"/>
                  <a:cs typeface="+mn-cs"/>
                </a:rPr>
                <a:t>an exemplary way </a:t>
              </a:r>
              <a:r>
                <a:rPr kumimoji="0" lang="en-US" sz="1800" b="0" i="0" u="none" strike="noStrike" kern="1200" cap="none" spc="0" normalizeH="0" baseline="0" noProof="0" dirty="0">
                  <a:ln>
                    <a:noFill/>
                  </a:ln>
                  <a:solidFill>
                    <a:srgbClr val="000000"/>
                  </a:solidFill>
                  <a:effectLst/>
                  <a:uLnTx/>
                  <a:uFillTx/>
                  <a:latin typeface="+mn-lt"/>
                  <a:ea typeface="+mn-ea"/>
                  <a:cs typeface="+mn-cs"/>
                </a:rPr>
                <a:t>to his team’s findings by </a:t>
              </a:r>
              <a:br>
                <a:rPr kumimoji="0" lang="en-US" sz="1800" b="0" i="0" u="none" strike="noStrike" kern="1200" cap="none" spc="0" normalizeH="0" baseline="0" noProof="0" dirty="0">
                  <a:ln>
                    <a:noFill/>
                  </a:ln>
                  <a:solidFill>
                    <a:srgbClr val="000000"/>
                  </a:solidFill>
                  <a:effectLst/>
                  <a:uLnTx/>
                  <a:uFillTx/>
                  <a:latin typeface="+mn-lt"/>
                  <a:ea typeface="+mn-ea"/>
                  <a:cs typeface="+mn-cs"/>
                </a:rPr>
              </a:br>
              <a:r>
                <a:rPr kumimoji="0" lang="en-US" sz="1800" b="0" i="0" u="none" strike="noStrike" kern="1200" cap="none" spc="0" normalizeH="0" baseline="0" noProof="0" dirty="0">
                  <a:ln>
                    <a:noFill/>
                  </a:ln>
                  <a:solidFill>
                    <a:srgbClr val="000000"/>
                  </a:solidFill>
                  <a:effectLst/>
                  <a:uLnTx/>
                  <a:uFillTx/>
                  <a:latin typeface="+mn-lt"/>
                  <a:ea typeface="+mn-ea"/>
                  <a:cs typeface="+mn-cs"/>
                </a:rPr>
                <a:t>contacting the NIH and other genetics researchers with his findings </a:t>
              </a:r>
              <a:br>
                <a:rPr kumimoji="0" lang="en-US" sz="1800" b="0" i="0" u="none" strike="noStrike" kern="1200" cap="none" spc="0" normalizeH="0" baseline="0" noProof="0" dirty="0">
                  <a:ln>
                    <a:noFill/>
                  </a:ln>
                  <a:solidFill>
                    <a:srgbClr val="000000"/>
                  </a:solidFill>
                  <a:effectLst/>
                  <a:uLnTx/>
                  <a:uFillTx/>
                  <a:latin typeface="+mn-lt"/>
                  <a:ea typeface="+mn-ea"/>
                  <a:cs typeface="+mn-cs"/>
                </a:rPr>
              </a:br>
              <a:r>
                <a:rPr kumimoji="0" lang="en-US" sz="1800" b="0" i="0" u="none" strike="noStrike" kern="1200" cap="none" spc="0" normalizeH="0" baseline="0" noProof="0" dirty="0">
                  <a:ln>
                    <a:noFill/>
                  </a:ln>
                  <a:solidFill>
                    <a:srgbClr val="000000"/>
                  </a:solidFill>
                  <a:effectLst/>
                  <a:uLnTx/>
                  <a:uFillTx/>
                  <a:latin typeface="+mn-lt"/>
                  <a:ea typeface="+mn-ea"/>
                  <a:cs typeface="+mn-cs"/>
                </a:rPr>
                <a:t>before publishing them. This sets an </a:t>
              </a:r>
              <a:r>
                <a:rPr kumimoji="0" lang="en-US" sz="1800" b="0" i="0" u="sng" strike="noStrike" kern="1200" cap="none" spc="0" normalizeH="0" baseline="0" noProof="0" dirty="0">
                  <a:ln>
                    <a:noFill/>
                  </a:ln>
                  <a:solidFill>
                    <a:srgbClr val="000000"/>
                  </a:solidFill>
                  <a:effectLst/>
                  <a:uLnTx/>
                  <a:uFillTx/>
                  <a:latin typeface="+mn-lt"/>
                  <a:ea typeface="+mn-ea"/>
                  <a:cs typeface="+mn-cs"/>
                </a:rPr>
                <a:t>important precedent</a:t>
              </a:r>
              <a:r>
                <a:rPr kumimoji="0" lang="en-US" sz="1800" b="0" i="0" u="none" strike="noStrike" kern="1200" cap="none" spc="0" normalizeH="0" baseline="0" noProof="0" dirty="0">
                  <a:ln>
                    <a:noFill/>
                  </a:ln>
                  <a:solidFill>
                    <a:srgbClr val="000000"/>
                  </a:solidFill>
                  <a:effectLst/>
                  <a:uLnTx/>
                  <a:uFillTx/>
                  <a:latin typeface="+mn-lt"/>
                  <a:ea typeface="+mn-ea"/>
                  <a:cs typeface="+mn-cs"/>
                </a:rPr>
                <a:t> for </a:t>
              </a:r>
              <a:br>
                <a:rPr kumimoji="0" lang="en-US" sz="1800" b="0" i="0" u="none" strike="noStrike" kern="1200" cap="none" spc="0" normalizeH="0" baseline="0" noProof="0" dirty="0">
                  <a:ln>
                    <a:noFill/>
                  </a:ln>
                  <a:solidFill>
                    <a:srgbClr val="000000"/>
                  </a:solidFill>
                  <a:effectLst/>
                  <a:uLnTx/>
                  <a:uFillTx/>
                  <a:latin typeface="+mn-lt"/>
                  <a:ea typeface="+mn-ea"/>
                  <a:cs typeface="+mn-cs"/>
                </a:rPr>
              </a:br>
              <a:r>
                <a:rPr kumimoji="0" lang="en-US" sz="1800" b="0" i="0" u="none" strike="noStrike" kern="1200" cap="none" spc="0" normalizeH="0" baseline="0" noProof="0" dirty="0">
                  <a:ln>
                    <a:noFill/>
                  </a:ln>
                  <a:solidFill>
                    <a:srgbClr val="000000"/>
                  </a:solidFill>
                  <a:effectLst/>
                  <a:uLnTx/>
                  <a:uFillTx/>
                  <a:latin typeface="+mn-lt"/>
                  <a:ea typeface="+mn-ea"/>
                  <a:cs typeface="+mn-cs"/>
                </a:rPr>
                <a:t>constructively dealing with newly discovered privacy loopholes, and </a:t>
              </a:r>
              <a:br>
                <a:rPr kumimoji="0" lang="en-US" sz="1800" b="0" i="0" u="none" strike="noStrike" kern="1200" cap="none" spc="0" normalizeH="0" baseline="0" noProof="0" dirty="0">
                  <a:ln>
                    <a:noFill/>
                  </a:ln>
                  <a:solidFill>
                    <a:srgbClr val="000000"/>
                  </a:solidFill>
                  <a:effectLst/>
                  <a:uLnTx/>
                  <a:uFillTx/>
                  <a:latin typeface="+mn-lt"/>
                  <a:ea typeface="+mn-ea"/>
                  <a:cs typeface="+mn-cs"/>
                </a:rPr>
              </a:br>
              <a:r>
                <a:rPr kumimoji="0" lang="en-US" sz="1800" b="0" i="0" u="none" strike="noStrike" kern="1200" cap="none" spc="0" normalizeH="0" baseline="0" noProof="0" dirty="0">
                  <a:ln>
                    <a:noFill/>
                  </a:ln>
                  <a:solidFill>
                    <a:srgbClr val="000000"/>
                  </a:solidFill>
                  <a:effectLst/>
                  <a:uLnTx/>
                  <a:uFillTx/>
                  <a:latin typeface="+mn-lt"/>
                  <a:ea typeface="+mn-ea"/>
                  <a:cs typeface="+mn-cs"/>
                </a:rPr>
                <a:t>other researchers should take note.. ” (Nature Editorial, 1/17/13)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mn-cs"/>
              </a:endParaRPr>
            </a:p>
          </p:txBody>
        </p:sp>
        <p:pic>
          <p:nvPicPr>
            <p:cNvPr id="7" name="Picture 6"/>
            <p:cNvPicPr>
              <a:picLocks noChangeAspect="1"/>
            </p:cNvPicPr>
            <p:nvPr/>
          </p:nvPicPr>
          <p:blipFill>
            <a:blip r:embed="rId3"/>
            <a:stretch>
              <a:fillRect/>
            </a:stretch>
          </p:blipFill>
          <p:spPr>
            <a:xfrm>
              <a:off x="7486201" y="2688455"/>
              <a:ext cx="1141770" cy="262953"/>
            </a:xfrm>
            <a:prstGeom prst="rect">
              <a:avLst/>
            </a:prstGeom>
          </p:spPr>
        </p:pic>
      </p:grpSp>
      <p:grpSp>
        <p:nvGrpSpPr>
          <p:cNvPr id="3" name="Group 2"/>
          <p:cNvGrpSpPr/>
          <p:nvPr/>
        </p:nvGrpSpPr>
        <p:grpSpPr>
          <a:xfrm>
            <a:off x="492420" y="3979334"/>
            <a:ext cx="8500533" cy="2595445"/>
            <a:chOff x="492420" y="3979334"/>
            <a:chExt cx="8500533" cy="2595445"/>
          </a:xfrm>
        </p:grpSpPr>
        <p:pic>
          <p:nvPicPr>
            <p:cNvPr id="9" name="Picture 8"/>
            <p:cNvPicPr>
              <a:picLocks noChangeAspect="1"/>
            </p:cNvPicPr>
            <p:nvPr/>
          </p:nvPicPr>
          <p:blipFill>
            <a:blip r:embed="rId4"/>
            <a:stretch>
              <a:fillRect/>
            </a:stretch>
          </p:blipFill>
          <p:spPr>
            <a:xfrm>
              <a:off x="784818" y="4618979"/>
              <a:ext cx="7061200" cy="1955800"/>
            </a:xfrm>
            <a:prstGeom prst="rect">
              <a:avLst/>
            </a:prstGeom>
          </p:spPr>
        </p:pic>
        <p:pic>
          <p:nvPicPr>
            <p:cNvPr id="10" name="Picture 4" descr="http://salamanderhours.com/wp-content/uploads/2012/01/AAAS_RW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6732" y="5108036"/>
              <a:ext cx="1129173" cy="78054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92420" y="3979334"/>
              <a:ext cx="85005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Based on our recommendations, the NHGRI removed the ages from </a:t>
              </a:r>
              <a:r>
                <a:rPr kumimoji="0" lang="en-US" sz="2000" b="0" i="0" u="none" strike="noStrike" kern="1200" cap="none" spc="0" normalizeH="0" baseline="0" noProof="0" dirty="0" err="1">
                  <a:ln>
                    <a:noFill/>
                  </a:ln>
                  <a:solidFill>
                    <a:srgbClr val="000000"/>
                  </a:solidFill>
                  <a:effectLst/>
                  <a:uLnTx/>
                  <a:uFillTx/>
                  <a:latin typeface="+mn-lt"/>
                  <a:ea typeface="+mn-ea"/>
                  <a:cs typeface="+mn-cs"/>
                </a:rPr>
                <a:t>Coriell</a:t>
              </a:r>
              <a:r>
                <a:rPr kumimoji="0" lang="en-US" sz="2000" b="0" i="0" u="none" strike="noStrike" kern="1200" cap="none" spc="0" normalizeH="0" baseline="0" noProof="0" dirty="0">
                  <a:ln>
                    <a:noFill/>
                  </a:ln>
                  <a:solidFill>
                    <a:srgbClr val="000000"/>
                  </a:solidFill>
                  <a:effectLst/>
                  <a:uLnTx/>
                  <a:uFillTx/>
                  <a:latin typeface="+mn-lt"/>
                  <a:ea typeface="+mn-ea"/>
                  <a:cs typeface="+mn-cs"/>
                </a:rPr>
                <a:t>. </a:t>
              </a:r>
            </a:p>
          </p:txBody>
        </p:sp>
      </p:grpSp>
      <p:cxnSp>
        <p:nvCxnSpPr>
          <p:cNvPr id="13" name="Straight Connector 12">
            <a:extLst>
              <a:ext uri="{FF2B5EF4-FFF2-40B4-BE49-F238E27FC236}">
                <a16:creationId xmlns:a16="http://schemas.microsoft.com/office/drawing/2014/main" id="{3676FFB0-7E45-7C42-8BA2-0D6E31FD5C4E}"/>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BCC6BFA3-9663-0A46-91F0-9F20CA31E88B}"/>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Aftermath</a:t>
            </a:r>
          </a:p>
        </p:txBody>
      </p:sp>
    </p:spTree>
    <p:extLst>
      <p:ext uri="{BB962C8B-B14F-4D97-AF65-F5344CB8AC3E}">
        <p14:creationId xmlns:p14="http://schemas.microsoft.com/office/powerpoint/2010/main" val="245958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5992217-9213-AB48-93C5-78CB98AF589A}"/>
              </a:ext>
            </a:extLst>
          </p:cNvPr>
          <p:cNvGrpSpPr/>
          <p:nvPr/>
        </p:nvGrpSpPr>
        <p:grpSpPr>
          <a:xfrm>
            <a:off x="177283" y="1932911"/>
            <a:ext cx="4702200" cy="2539076"/>
            <a:chOff x="177283" y="1932911"/>
            <a:chExt cx="4702200" cy="2539076"/>
          </a:xfrm>
        </p:grpSpPr>
        <p:grpSp>
          <p:nvGrpSpPr>
            <p:cNvPr id="3" name="Group 2">
              <a:extLst>
                <a:ext uri="{FF2B5EF4-FFF2-40B4-BE49-F238E27FC236}">
                  <a16:creationId xmlns:a16="http://schemas.microsoft.com/office/drawing/2014/main" id="{6AC0C9DF-CB58-3E49-8F61-F991CB7839C0}"/>
                </a:ext>
              </a:extLst>
            </p:cNvPr>
            <p:cNvGrpSpPr/>
            <p:nvPr/>
          </p:nvGrpSpPr>
          <p:grpSpPr>
            <a:xfrm>
              <a:off x="177283" y="1932911"/>
              <a:ext cx="4394717" cy="2539076"/>
              <a:chOff x="-34892" y="1661449"/>
              <a:chExt cx="4394717" cy="2539076"/>
            </a:xfrm>
          </p:grpSpPr>
          <p:pic>
            <p:nvPicPr>
              <p:cNvPr id="7" name="Picture 6">
                <a:extLst>
                  <a:ext uri="{FF2B5EF4-FFF2-40B4-BE49-F238E27FC236}">
                    <a16:creationId xmlns:a16="http://schemas.microsoft.com/office/drawing/2014/main" id="{98038ED0-B875-5047-8D5B-C50183C2D174}"/>
                  </a:ext>
                </a:extLst>
              </p:cNvPr>
              <p:cNvPicPr>
                <a:picLocks noChangeAspect="1"/>
              </p:cNvPicPr>
              <p:nvPr/>
            </p:nvPicPr>
            <p:blipFill>
              <a:blip r:embed="rId3"/>
              <a:stretch>
                <a:fillRect/>
              </a:stretch>
            </p:blipFill>
            <p:spPr>
              <a:xfrm>
                <a:off x="0" y="1965512"/>
                <a:ext cx="4324935" cy="2235013"/>
              </a:xfrm>
              <a:prstGeom prst="rect">
                <a:avLst/>
              </a:prstGeom>
            </p:spPr>
          </p:pic>
          <p:pic>
            <p:nvPicPr>
              <p:cNvPr id="8" name="Picture 7">
                <a:extLst>
                  <a:ext uri="{FF2B5EF4-FFF2-40B4-BE49-F238E27FC236}">
                    <a16:creationId xmlns:a16="http://schemas.microsoft.com/office/drawing/2014/main" id="{D728D2DF-C52A-E342-BF27-49A0934D58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92" y="1661449"/>
                <a:ext cx="4394717" cy="608125"/>
              </a:xfrm>
              <a:prstGeom prst="rect">
                <a:avLst/>
              </a:prstGeom>
            </p:spPr>
          </p:pic>
        </p:grpSp>
        <p:sp>
          <p:nvSpPr>
            <p:cNvPr id="9" name="Rectangle 8">
              <a:extLst>
                <a:ext uri="{FF2B5EF4-FFF2-40B4-BE49-F238E27FC236}">
                  <a16:creationId xmlns:a16="http://schemas.microsoft.com/office/drawing/2014/main" id="{7C5EF154-12EC-1C4A-AD94-DDEA3705EB34}"/>
                </a:ext>
              </a:extLst>
            </p:cNvPr>
            <p:cNvSpPr/>
            <p:nvPr/>
          </p:nvSpPr>
          <p:spPr>
            <a:xfrm>
              <a:off x="1636287" y="2939500"/>
              <a:ext cx="3243196" cy="461665"/>
            </a:xfrm>
            <a:prstGeom prst="rect">
              <a:avLst/>
            </a:prstGeom>
            <a:solidFill>
              <a:srgbClr val="FFFFFF"/>
            </a:solidFill>
          </p:spPr>
          <p:txBody>
            <a:bodyPr wrap="none">
              <a:spAutoFit/>
            </a:bodyPr>
            <a:lstStyle/>
            <a:p>
              <a:r>
                <a:rPr lang="en-US" sz="2400" dirty="0">
                  <a:latin typeface="Gill Sans MT" panose="020B0502020104020203" pitchFamily="34" charset="77"/>
                </a:rPr>
                <a:t>http://</a:t>
              </a:r>
              <a:r>
                <a:rPr lang="en-US" sz="2400" dirty="0" err="1">
                  <a:latin typeface="Gill Sans MT" panose="020B0502020104020203" pitchFamily="34" charset="77"/>
                </a:rPr>
                <a:t>clandonaldusa.org</a:t>
              </a:r>
              <a:r>
                <a:rPr lang="en-US" sz="2400" dirty="0">
                  <a:latin typeface="Gill Sans MT" panose="020B0502020104020203" pitchFamily="34" charset="77"/>
                </a:rPr>
                <a:t>/</a:t>
              </a:r>
            </a:p>
          </p:txBody>
        </p:sp>
      </p:grpSp>
      <p:pic>
        <p:nvPicPr>
          <p:cNvPr id="11" name="Picture 10">
            <a:extLst>
              <a:ext uri="{FF2B5EF4-FFF2-40B4-BE49-F238E27FC236}">
                <a16:creationId xmlns:a16="http://schemas.microsoft.com/office/drawing/2014/main" id="{D1CE5B43-88FB-6040-8880-403162687A78}"/>
              </a:ext>
            </a:extLst>
          </p:cNvPr>
          <p:cNvPicPr>
            <a:picLocks noChangeAspect="1"/>
          </p:cNvPicPr>
          <p:nvPr/>
        </p:nvPicPr>
        <p:blipFill>
          <a:blip r:embed="rId5"/>
          <a:stretch>
            <a:fillRect/>
          </a:stretch>
        </p:blipFill>
        <p:spPr>
          <a:xfrm>
            <a:off x="5075176" y="3350822"/>
            <a:ext cx="3606800" cy="1257300"/>
          </a:xfrm>
          <a:prstGeom prst="rect">
            <a:avLst/>
          </a:prstGeom>
        </p:spPr>
      </p:pic>
      <p:pic>
        <p:nvPicPr>
          <p:cNvPr id="12" name="Picture 11">
            <a:extLst>
              <a:ext uri="{FF2B5EF4-FFF2-40B4-BE49-F238E27FC236}">
                <a16:creationId xmlns:a16="http://schemas.microsoft.com/office/drawing/2014/main" id="{1F81CC09-D596-3E4F-98EA-FCB248E16AAC}"/>
              </a:ext>
            </a:extLst>
          </p:cNvPr>
          <p:cNvPicPr>
            <a:picLocks noChangeAspect="1"/>
          </p:cNvPicPr>
          <p:nvPr/>
        </p:nvPicPr>
        <p:blipFill>
          <a:blip r:embed="rId6"/>
          <a:stretch>
            <a:fillRect/>
          </a:stretch>
        </p:blipFill>
        <p:spPr>
          <a:xfrm>
            <a:off x="5417100" y="4767302"/>
            <a:ext cx="3360738" cy="890141"/>
          </a:xfrm>
          <a:prstGeom prst="rect">
            <a:avLst/>
          </a:prstGeom>
        </p:spPr>
      </p:pic>
      <p:cxnSp>
        <p:nvCxnSpPr>
          <p:cNvPr id="13" name="Straight Connector 12">
            <a:extLst>
              <a:ext uri="{FF2B5EF4-FFF2-40B4-BE49-F238E27FC236}">
                <a16:creationId xmlns:a16="http://schemas.microsoft.com/office/drawing/2014/main" id="{8385C622-FE2B-3A41-8FB2-7D718E75AD14}"/>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4EE48619-6A25-E342-A74D-219977FB6825}"/>
              </a:ext>
            </a:extLst>
          </p:cNvPr>
          <p:cNvSpPr/>
          <p:nvPr/>
        </p:nvSpPr>
        <p:spPr>
          <a:xfrm>
            <a:off x="0" y="346502"/>
            <a:ext cx="9144000" cy="446276"/>
          </a:xfrm>
          <a:prstGeom prst="rect">
            <a:avLst/>
          </a:prstGeom>
        </p:spPr>
        <p:txBody>
          <a:bodyPr wrap="square">
            <a:spAutoFit/>
          </a:bodyPr>
          <a:lstStyle/>
          <a:p>
            <a:pPr algn="ctr"/>
            <a:r>
              <a:rPr lang="en-US" sz="2300" b="1" i="0" dirty="0">
                <a:latin typeface="Gill Sans"/>
                <a:cs typeface="Gill Sans"/>
              </a:rPr>
              <a:t>There is a very active genetic genealogy community online </a:t>
            </a:r>
          </a:p>
        </p:txBody>
      </p:sp>
      <p:sp>
        <p:nvSpPr>
          <p:cNvPr id="16" name="Rectangle 15">
            <a:extLst>
              <a:ext uri="{FF2B5EF4-FFF2-40B4-BE49-F238E27FC236}">
                <a16:creationId xmlns:a16="http://schemas.microsoft.com/office/drawing/2014/main" id="{B56E949F-739B-174F-BB7C-CC2DD1B816CF}"/>
              </a:ext>
            </a:extLst>
          </p:cNvPr>
          <p:cNvSpPr/>
          <p:nvPr/>
        </p:nvSpPr>
        <p:spPr>
          <a:xfrm>
            <a:off x="73118" y="1319214"/>
            <a:ext cx="2581156" cy="461665"/>
          </a:xfrm>
          <a:prstGeom prst="rect">
            <a:avLst/>
          </a:prstGeom>
          <a:solidFill>
            <a:srgbClr val="FFFFFF"/>
          </a:solidFill>
        </p:spPr>
        <p:txBody>
          <a:bodyPr wrap="none">
            <a:spAutoFit/>
          </a:bodyPr>
          <a:lstStyle/>
          <a:p>
            <a:r>
              <a:rPr lang="en-US" sz="2400" b="1" dirty="0">
                <a:latin typeface="Gill Sans MT" panose="020B0502020104020203" pitchFamily="34" charset="77"/>
              </a:rPr>
              <a:t>Surname studies</a:t>
            </a:r>
          </a:p>
        </p:txBody>
      </p:sp>
      <p:sp>
        <p:nvSpPr>
          <p:cNvPr id="18" name="Rectangle 17">
            <a:extLst>
              <a:ext uri="{FF2B5EF4-FFF2-40B4-BE49-F238E27FC236}">
                <a16:creationId xmlns:a16="http://schemas.microsoft.com/office/drawing/2014/main" id="{AFE37F66-DEC4-5440-9D5E-27E5C6ACD681}"/>
              </a:ext>
            </a:extLst>
          </p:cNvPr>
          <p:cNvSpPr/>
          <p:nvPr/>
        </p:nvSpPr>
        <p:spPr>
          <a:xfrm>
            <a:off x="4816527" y="1645627"/>
            <a:ext cx="4095160" cy="461665"/>
          </a:xfrm>
          <a:prstGeom prst="rect">
            <a:avLst/>
          </a:prstGeom>
          <a:solidFill>
            <a:srgbClr val="FFFFFF"/>
          </a:solidFill>
        </p:spPr>
        <p:txBody>
          <a:bodyPr wrap="none">
            <a:spAutoFit/>
          </a:bodyPr>
          <a:lstStyle/>
          <a:p>
            <a:r>
              <a:rPr lang="en-US" sz="2400" b="1" dirty="0">
                <a:latin typeface="Gill Sans MT" panose="020B0502020104020203" pitchFamily="34" charset="77"/>
              </a:rPr>
              <a:t>Active blogs + analysis sites</a:t>
            </a:r>
          </a:p>
        </p:txBody>
      </p:sp>
      <p:pic>
        <p:nvPicPr>
          <p:cNvPr id="19" name="Picture 18">
            <a:extLst>
              <a:ext uri="{FF2B5EF4-FFF2-40B4-BE49-F238E27FC236}">
                <a16:creationId xmlns:a16="http://schemas.microsoft.com/office/drawing/2014/main" id="{76D89326-E566-0A42-BEF3-69BC3B631725}"/>
              </a:ext>
            </a:extLst>
          </p:cNvPr>
          <p:cNvPicPr>
            <a:picLocks noChangeAspect="1"/>
          </p:cNvPicPr>
          <p:nvPr/>
        </p:nvPicPr>
        <p:blipFill>
          <a:blip r:embed="rId7"/>
          <a:stretch>
            <a:fillRect/>
          </a:stretch>
        </p:blipFill>
        <p:spPr>
          <a:xfrm>
            <a:off x="4840434" y="2089805"/>
            <a:ext cx="3508340" cy="1378964"/>
          </a:xfrm>
          <a:prstGeom prst="rect">
            <a:avLst/>
          </a:prstGeom>
        </p:spPr>
      </p:pic>
      <p:pic>
        <p:nvPicPr>
          <p:cNvPr id="20" name="Picture 19">
            <a:extLst>
              <a:ext uri="{FF2B5EF4-FFF2-40B4-BE49-F238E27FC236}">
                <a16:creationId xmlns:a16="http://schemas.microsoft.com/office/drawing/2014/main" id="{5DAF904D-A9BB-4B4D-A54B-F0CE46E7ED41}"/>
              </a:ext>
            </a:extLst>
          </p:cNvPr>
          <p:cNvPicPr>
            <a:picLocks noChangeAspect="1"/>
          </p:cNvPicPr>
          <p:nvPr/>
        </p:nvPicPr>
        <p:blipFill>
          <a:blip r:embed="rId8"/>
          <a:stretch>
            <a:fillRect/>
          </a:stretch>
        </p:blipFill>
        <p:spPr>
          <a:xfrm>
            <a:off x="366162" y="3598138"/>
            <a:ext cx="4293756" cy="3102700"/>
          </a:xfrm>
          <a:prstGeom prst="rect">
            <a:avLst/>
          </a:prstGeom>
        </p:spPr>
      </p:pic>
      <p:pic>
        <p:nvPicPr>
          <p:cNvPr id="21" name="Picture 20">
            <a:extLst>
              <a:ext uri="{FF2B5EF4-FFF2-40B4-BE49-F238E27FC236}">
                <a16:creationId xmlns:a16="http://schemas.microsoft.com/office/drawing/2014/main" id="{51A08711-80C8-6F45-A8BB-08A3B2D7A73E}"/>
              </a:ext>
            </a:extLst>
          </p:cNvPr>
          <p:cNvPicPr>
            <a:picLocks noChangeAspect="1"/>
          </p:cNvPicPr>
          <p:nvPr/>
        </p:nvPicPr>
        <p:blipFill>
          <a:blip r:embed="rId9"/>
          <a:stretch>
            <a:fillRect/>
          </a:stretch>
        </p:blipFill>
        <p:spPr>
          <a:xfrm>
            <a:off x="4879483" y="5871293"/>
            <a:ext cx="3382963" cy="884184"/>
          </a:xfrm>
          <a:prstGeom prst="rect">
            <a:avLst/>
          </a:prstGeom>
        </p:spPr>
      </p:pic>
    </p:spTree>
    <p:extLst>
      <p:ext uri="{BB962C8B-B14F-4D97-AF65-F5344CB8AC3E}">
        <p14:creationId xmlns:p14="http://schemas.microsoft.com/office/powerpoint/2010/main" val="2786768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905" y="2596778"/>
            <a:ext cx="4312702" cy="34796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622" y="1301749"/>
            <a:ext cx="5462411" cy="12498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bwMode="auto">
          <a:xfrm>
            <a:off x="2596444" y="4408311"/>
            <a:ext cx="3996267" cy="530578"/>
          </a:xfrm>
          <a:prstGeom prst="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cxnSp>
        <p:nvCxnSpPr>
          <p:cNvPr id="8" name="Straight Connector 7"/>
          <p:cNvCxnSpPr/>
          <p:nvPr/>
        </p:nvCxnSpPr>
        <p:spPr bwMode="auto">
          <a:xfrm>
            <a:off x="4916311" y="4786489"/>
            <a:ext cx="1535289" cy="0"/>
          </a:xfrm>
          <a:prstGeom prst="line">
            <a:avLst/>
          </a:prstGeom>
          <a:solidFill>
            <a:schemeClr val="accent1"/>
          </a:solidFill>
          <a:ln w="15875" cap="flat" cmpd="sng" algn="ctr">
            <a:solidFill>
              <a:schemeClr val="bg1">
                <a:lumMod val="65000"/>
              </a:schemeClr>
            </a:solidFill>
            <a:prstDash val="solid"/>
            <a:round/>
            <a:headEnd type="none" w="med" len="med"/>
            <a:tailEnd type="none" w="med" len="med"/>
          </a:ln>
          <a:effectLst/>
        </p:spPr>
      </p:cxnSp>
      <p:sp>
        <p:nvSpPr>
          <p:cNvPr id="9" name="TextBox 8"/>
          <p:cNvSpPr txBox="1"/>
          <p:nvPr/>
        </p:nvSpPr>
        <p:spPr>
          <a:xfrm>
            <a:off x="129822" y="2596778"/>
            <a:ext cx="19981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SMGF</a:t>
            </a:r>
          </a:p>
        </p:txBody>
      </p:sp>
      <p:cxnSp>
        <p:nvCxnSpPr>
          <p:cNvPr id="10" name="Straight Connector 9">
            <a:extLst>
              <a:ext uri="{FF2B5EF4-FFF2-40B4-BE49-F238E27FC236}">
                <a16:creationId xmlns:a16="http://schemas.microsoft.com/office/drawing/2014/main" id="{C5A45F9F-D179-1342-A3EE-C4E2B1D30E29}"/>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AF7D30C3-9DB3-0E4C-BD04-A485B5DA1B9B}"/>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Aftermath</a:t>
            </a:r>
          </a:p>
        </p:txBody>
      </p:sp>
    </p:spTree>
    <p:extLst>
      <p:ext uri="{BB962C8B-B14F-4D97-AF65-F5344CB8AC3E}">
        <p14:creationId xmlns:p14="http://schemas.microsoft.com/office/powerpoint/2010/main" val="2670785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B65B15-5909-4B48-AB8E-5B2CB688ABCF}"/>
              </a:ext>
            </a:extLst>
          </p:cNvPr>
          <p:cNvPicPr>
            <a:picLocks noChangeAspect="1"/>
          </p:cNvPicPr>
          <p:nvPr/>
        </p:nvPicPr>
        <p:blipFill>
          <a:blip r:embed="rId2"/>
          <a:stretch>
            <a:fillRect/>
          </a:stretch>
        </p:blipFill>
        <p:spPr>
          <a:xfrm>
            <a:off x="398966" y="1809354"/>
            <a:ext cx="8636000" cy="1752600"/>
          </a:xfrm>
          <a:prstGeom prst="rect">
            <a:avLst/>
          </a:prstGeom>
        </p:spPr>
      </p:pic>
      <p:pic>
        <p:nvPicPr>
          <p:cNvPr id="13" name="Picture 12">
            <a:extLst>
              <a:ext uri="{FF2B5EF4-FFF2-40B4-BE49-F238E27FC236}">
                <a16:creationId xmlns:a16="http://schemas.microsoft.com/office/drawing/2014/main" id="{C26951C5-A8C9-DD47-93DC-B079F67A5080}"/>
              </a:ext>
            </a:extLst>
          </p:cNvPr>
          <p:cNvPicPr>
            <a:picLocks noChangeAspect="1"/>
          </p:cNvPicPr>
          <p:nvPr/>
        </p:nvPicPr>
        <p:blipFill>
          <a:blip r:embed="rId3"/>
          <a:stretch>
            <a:fillRect/>
          </a:stretch>
        </p:blipFill>
        <p:spPr>
          <a:xfrm rot="5400000">
            <a:off x="611459" y="1027906"/>
            <a:ext cx="406400" cy="1295400"/>
          </a:xfrm>
          <a:prstGeom prst="rect">
            <a:avLst/>
          </a:prstGeom>
        </p:spPr>
      </p:pic>
      <p:pic>
        <p:nvPicPr>
          <p:cNvPr id="14" name="Picture 13">
            <a:extLst>
              <a:ext uri="{FF2B5EF4-FFF2-40B4-BE49-F238E27FC236}">
                <a16:creationId xmlns:a16="http://schemas.microsoft.com/office/drawing/2014/main" id="{F38C4DEC-A388-CE4F-9D0D-232EF217F622}"/>
              </a:ext>
            </a:extLst>
          </p:cNvPr>
          <p:cNvPicPr>
            <a:picLocks noChangeAspect="1"/>
          </p:cNvPicPr>
          <p:nvPr/>
        </p:nvPicPr>
        <p:blipFill>
          <a:blip r:embed="rId4"/>
          <a:stretch>
            <a:fillRect/>
          </a:stretch>
        </p:blipFill>
        <p:spPr>
          <a:xfrm>
            <a:off x="5448300" y="3584257"/>
            <a:ext cx="2794000" cy="2362200"/>
          </a:xfrm>
          <a:prstGeom prst="rect">
            <a:avLst/>
          </a:prstGeom>
        </p:spPr>
      </p:pic>
      <p:pic>
        <p:nvPicPr>
          <p:cNvPr id="15" name="Picture 14">
            <a:extLst>
              <a:ext uri="{FF2B5EF4-FFF2-40B4-BE49-F238E27FC236}">
                <a16:creationId xmlns:a16="http://schemas.microsoft.com/office/drawing/2014/main" id="{5366E099-2924-1D4D-8083-00174E2BDBF4}"/>
              </a:ext>
            </a:extLst>
          </p:cNvPr>
          <p:cNvPicPr>
            <a:picLocks noChangeAspect="1"/>
          </p:cNvPicPr>
          <p:nvPr/>
        </p:nvPicPr>
        <p:blipFill>
          <a:blip r:embed="rId5"/>
          <a:stretch>
            <a:fillRect/>
          </a:stretch>
        </p:blipFill>
        <p:spPr>
          <a:xfrm>
            <a:off x="952500" y="3718727"/>
            <a:ext cx="2337575" cy="2337575"/>
          </a:xfrm>
          <a:prstGeom prst="rect">
            <a:avLst/>
          </a:prstGeom>
        </p:spPr>
      </p:pic>
      <p:sp>
        <p:nvSpPr>
          <p:cNvPr id="16" name="Left-Right Arrow 15">
            <a:extLst>
              <a:ext uri="{FF2B5EF4-FFF2-40B4-BE49-F238E27FC236}">
                <a16:creationId xmlns:a16="http://schemas.microsoft.com/office/drawing/2014/main" id="{4FB73CD3-0C83-FE45-835D-31D421017CF7}"/>
              </a:ext>
            </a:extLst>
          </p:cNvPr>
          <p:cNvSpPr/>
          <p:nvPr/>
        </p:nvSpPr>
        <p:spPr bwMode="auto">
          <a:xfrm>
            <a:off x="3635298" y="4661210"/>
            <a:ext cx="1516565" cy="423746"/>
          </a:xfrm>
          <a:prstGeom prst="lef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itchFamily="-109" charset="0"/>
              <a:ea typeface="ＭＳ Ｐゴシック" pitchFamily="-109" charset="-128"/>
              <a:cs typeface="ＭＳ Ｐゴシック" pitchFamily="-109" charset="-128"/>
            </a:endParaRPr>
          </a:p>
        </p:txBody>
      </p:sp>
      <p:sp>
        <p:nvSpPr>
          <p:cNvPr id="17" name="TextBox 16">
            <a:extLst>
              <a:ext uri="{FF2B5EF4-FFF2-40B4-BE49-F238E27FC236}">
                <a16:creationId xmlns:a16="http://schemas.microsoft.com/office/drawing/2014/main" id="{0B46A03A-A478-904D-99B7-24E2C695921F}"/>
              </a:ext>
            </a:extLst>
          </p:cNvPr>
          <p:cNvSpPr txBox="1"/>
          <p:nvPr/>
        </p:nvSpPr>
        <p:spPr>
          <a:xfrm>
            <a:off x="1469624" y="1399342"/>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2017</a:t>
            </a:r>
          </a:p>
        </p:txBody>
      </p:sp>
      <p:cxnSp>
        <p:nvCxnSpPr>
          <p:cNvPr id="11" name="Straight Connector 10">
            <a:extLst>
              <a:ext uri="{FF2B5EF4-FFF2-40B4-BE49-F238E27FC236}">
                <a16:creationId xmlns:a16="http://schemas.microsoft.com/office/drawing/2014/main" id="{841CC67F-22BB-E442-8328-16274031A64A}"/>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BA837031-2CE0-0243-8F02-7C830A464FEE}"/>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More methods for “genome hacking”</a:t>
            </a:r>
          </a:p>
        </p:txBody>
      </p:sp>
    </p:spTree>
    <p:extLst>
      <p:ext uri="{BB962C8B-B14F-4D97-AF65-F5344CB8AC3E}">
        <p14:creationId xmlns:p14="http://schemas.microsoft.com/office/powerpoint/2010/main" val="5655418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F2303B-DAD8-634E-B7AC-72615AE05036}"/>
              </a:ext>
            </a:extLst>
          </p:cNvPr>
          <p:cNvPicPr>
            <a:picLocks noChangeAspect="1"/>
          </p:cNvPicPr>
          <p:nvPr/>
        </p:nvPicPr>
        <p:blipFill>
          <a:blip r:embed="rId2"/>
          <a:stretch>
            <a:fillRect/>
          </a:stretch>
        </p:blipFill>
        <p:spPr>
          <a:xfrm>
            <a:off x="285750" y="1611100"/>
            <a:ext cx="8572500" cy="1917700"/>
          </a:xfrm>
          <a:prstGeom prst="rect">
            <a:avLst/>
          </a:prstGeom>
        </p:spPr>
      </p:pic>
      <p:pic>
        <p:nvPicPr>
          <p:cNvPr id="10" name="Picture 9">
            <a:extLst>
              <a:ext uri="{FF2B5EF4-FFF2-40B4-BE49-F238E27FC236}">
                <a16:creationId xmlns:a16="http://schemas.microsoft.com/office/drawing/2014/main" id="{86151E23-28A7-C34E-A0FF-A50A8B70E717}"/>
              </a:ext>
            </a:extLst>
          </p:cNvPr>
          <p:cNvPicPr>
            <a:picLocks noChangeAspect="1"/>
          </p:cNvPicPr>
          <p:nvPr/>
        </p:nvPicPr>
        <p:blipFill>
          <a:blip r:embed="rId3"/>
          <a:stretch>
            <a:fillRect/>
          </a:stretch>
        </p:blipFill>
        <p:spPr>
          <a:xfrm rot="5400000">
            <a:off x="611459" y="839579"/>
            <a:ext cx="406400" cy="1295400"/>
          </a:xfrm>
          <a:prstGeom prst="rect">
            <a:avLst/>
          </a:prstGeom>
        </p:spPr>
      </p:pic>
      <p:sp>
        <p:nvSpPr>
          <p:cNvPr id="11" name="TextBox 10">
            <a:extLst>
              <a:ext uri="{FF2B5EF4-FFF2-40B4-BE49-F238E27FC236}">
                <a16:creationId xmlns:a16="http://schemas.microsoft.com/office/drawing/2014/main" id="{E6E0487F-AF6B-5C4B-BB1F-2E9C95784F89}"/>
              </a:ext>
            </a:extLst>
          </p:cNvPr>
          <p:cNvSpPr txBox="1"/>
          <p:nvPr/>
        </p:nvSpPr>
        <p:spPr>
          <a:xfrm>
            <a:off x="1469624" y="1211015"/>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2017</a:t>
            </a:r>
          </a:p>
        </p:txBody>
      </p:sp>
      <p:pic>
        <p:nvPicPr>
          <p:cNvPr id="18" name="Picture 17">
            <a:extLst>
              <a:ext uri="{FF2B5EF4-FFF2-40B4-BE49-F238E27FC236}">
                <a16:creationId xmlns:a16="http://schemas.microsoft.com/office/drawing/2014/main" id="{97BDB48E-6945-6F41-9BAE-15AA5D67A10C}"/>
              </a:ext>
            </a:extLst>
          </p:cNvPr>
          <p:cNvPicPr>
            <a:picLocks noChangeAspect="1"/>
          </p:cNvPicPr>
          <p:nvPr/>
        </p:nvPicPr>
        <p:blipFill>
          <a:blip r:embed="rId4"/>
          <a:stretch>
            <a:fillRect/>
          </a:stretch>
        </p:blipFill>
        <p:spPr>
          <a:xfrm>
            <a:off x="285750" y="3475798"/>
            <a:ext cx="8408020" cy="2733128"/>
          </a:xfrm>
          <a:prstGeom prst="rect">
            <a:avLst/>
          </a:prstGeom>
        </p:spPr>
      </p:pic>
      <p:cxnSp>
        <p:nvCxnSpPr>
          <p:cNvPr id="12" name="Straight Connector 11">
            <a:extLst>
              <a:ext uri="{FF2B5EF4-FFF2-40B4-BE49-F238E27FC236}">
                <a16:creationId xmlns:a16="http://schemas.microsoft.com/office/drawing/2014/main" id="{0F2A9888-3985-E34B-9F44-490A2C476CF3}"/>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37D93222-3B0A-7A4A-8225-75E7F403278A}"/>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More methods for “genome hacking”</a:t>
            </a:r>
          </a:p>
        </p:txBody>
      </p:sp>
    </p:spTree>
    <p:extLst>
      <p:ext uri="{BB962C8B-B14F-4D97-AF65-F5344CB8AC3E}">
        <p14:creationId xmlns:p14="http://schemas.microsoft.com/office/powerpoint/2010/main" val="35140040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4DCF-4486-E040-A455-9EA6E24BB11A}"/>
              </a:ext>
            </a:extLst>
          </p:cNvPr>
          <p:cNvSpPr>
            <a:spLocks noGrp="1"/>
          </p:cNvSpPr>
          <p:nvPr>
            <p:ph type="title"/>
          </p:nvPr>
        </p:nvSpPr>
        <p:spPr/>
        <p:txBody>
          <a:bodyPr/>
          <a:lstStyle/>
          <a:p>
            <a:r>
              <a:rPr lang="en-US" dirty="0"/>
              <a:t>Fast forward 5-10 years</a:t>
            </a:r>
          </a:p>
        </p:txBody>
      </p:sp>
      <p:pic>
        <p:nvPicPr>
          <p:cNvPr id="4" name="Picture 3">
            <a:extLst>
              <a:ext uri="{FF2B5EF4-FFF2-40B4-BE49-F238E27FC236}">
                <a16:creationId xmlns:a16="http://schemas.microsoft.com/office/drawing/2014/main" id="{69A020A8-D0DF-2442-AA10-1166866ED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98434"/>
            <a:ext cx="8347183" cy="1676991"/>
          </a:xfrm>
          <a:prstGeom prst="rect">
            <a:avLst/>
          </a:prstGeom>
          <a:ln>
            <a:solidFill>
              <a:schemeClr val="tx1"/>
            </a:solidFill>
          </a:ln>
        </p:spPr>
      </p:pic>
      <p:pic>
        <p:nvPicPr>
          <p:cNvPr id="5" name="Picture 4">
            <a:extLst>
              <a:ext uri="{FF2B5EF4-FFF2-40B4-BE49-F238E27FC236}">
                <a16:creationId xmlns:a16="http://schemas.microsoft.com/office/drawing/2014/main" id="{4280FA62-48CC-FB46-9C94-BD5D66F19A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466" y="3225138"/>
            <a:ext cx="7342114" cy="1137511"/>
          </a:xfrm>
          <a:prstGeom prst="rect">
            <a:avLst/>
          </a:prstGeom>
          <a:ln>
            <a:solidFill>
              <a:schemeClr val="tx1"/>
            </a:solidFill>
          </a:ln>
        </p:spPr>
      </p:pic>
      <p:pic>
        <p:nvPicPr>
          <p:cNvPr id="6" name="Picture 5">
            <a:extLst>
              <a:ext uri="{FF2B5EF4-FFF2-40B4-BE49-F238E27FC236}">
                <a16:creationId xmlns:a16="http://schemas.microsoft.com/office/drawing/2014/main" id="{CE6DD4D6-EF47-B349-AA26-74460C6054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6669" y="4660865"/>
            <a:ext cx="6081519" cy="1926971"/>
          </a:xfrm>
          <a:prstGeom prst="rect">
            <a:avLst/>
          </a:prstGeom>
          <a:ln>
            <a:solidFill>
              <a:schemeClr val="tx1"/>
            </a:solidFill>
          </a:ln>
        </p:spPr>
      </p:pic>
    </p:spTree>
    <p:extLst>
      <p:ext uri="{BB962C8B-B14F-4D97-AF65-F5344CB8AC3E}">
        <p14:creationId xmlns:p14="http://schemas.microsoft.com/office/powerpoint/2010/main" val="335632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9E1F447-1829-0448-8027-F0D689A00B47}"/>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 name="Rectangle 6">
            <a:extLst>
              <a:ext uri="{FF2B5EF4-FFF2-40B4-BE49-F238E27FC236}">
                <a16:creationId xmlns:a16="http://schemas.microsoft.com/office/drawing/2014/main" id="{8BFBD005-7413-8C47-98B3-EC69112DFDF9}"/>
              </a:ext>
            </a:extLst>
          </p:cNvPr>
          <p:cNvSpPr/>
          <p:nvPr/>
        </p:nvSpPr>
        <p:spPr>
          <a:xfrm>
            <a:off x="0" y="346502"/>
            <a:ext cx="9144000" cy="461665"/>
          </a:xfrm>
          <a:prstGeom prst="rect">
            <a:avLst/>
          </a:prstGeom>
        </p:spPr>
        <p:txBody>
          <a:bodyPr wrap="square">
            <a:spAutoFit/>
          </a:bodyPr>
          <a:lstStyle/>
          <a:p>
            <a:pPr algn="ctr"/>
            <a:r>
              <a:rPr lang="en-US" sz="2400" b="1" i="0" dirty="0">
                <a:latin typeface="Gill Sans"/>
                <a:cs typeface="Gill Sans"/>
              </a:rPr>
              <a:t>But wait are they allowed to do that?</a:t>
            </a:r>
          </a:p>
        </p:txBody>
      </p:sp>
      <p:pic>
        <p:nvPicPr>
          <p:cNvPr id="3" name="Picture 2">
            <a:extLst>
              <a:ext uri="{FF2B5EF4-FFF2-40B4-BE49-F238E27FC236}">
                <a16:creationId xmlns:a16="http://schemas.microsoft.com/office/drawing/2014/main" id="{A613059F-83A5-D545-AA04-65CFB9F56C7B}"/>
              </a:ext>
            </a:extLst>
          </p:cNvPr>
          <p:cNvPicPr>
            <a:picLocks noChangeAspect="1"/>
          </p:cNvPicPr>
          <p:nvPr/>
        </p:nvPicPr>
        <p:blipFill>
          <a:blip r:embed="rId2"/>
          <a:stretch>
            <a:fillRect/>
          </a:stretch>
        </p:blipFill>
        <p:spPr>
          <a:xfrm>
            <a:off x="231840" y="1198434"/>
            <a:ext cx="3697654" cy="3522856"/>
          </a:xfrm>
          <a:prstGeom prst="rect">
            <a:avLst/>
          </a:prstGeom>
        </p:spPr>
      </p:pic>
      <p:pic>
        <p:nvPicPr>
          <p:cNvPr id="4" name="Picture 3">
            <a:extLst>
              <a:ext uri="{FF2B5EF4-FFF2-40B4-BE49-F238E27FC236}">
                <a16:creationId xmlns:a16="http://schemas.microsoft.com/office/drawing/2014/main" id="{351C0646-FF24-EA41-A6FA-C9B759833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789" y="2174033"/>
            <a:ext cx="4841935" cy="4592864"/>
          </a:xfrm>
          <a:prstGeom prst="rect">
            <a:avLst/>
          </a:prstGeom>
          <a:ln>
            <a:solidFill>
              <a:schemeClr val="tx1"/>
            </a:solidFill>
          </a:ln>
        </p:spPr>
      </p:pic>
      <p:cxnSp>
        <p:nvCxnSpPr>
          <p:cNvPr id="8" name="Straight Connector 7">
            <a:extLst>
              <a:ext uri="{FF2B5EF4-FFF2-40B4-BE49-F238E27FC236}">
                <a16:creationId xmlns:a16="http://schemas.microsoft.com/office/drawing/2014/main" id="{CAA14743-6E17-3044-BC65-7A55B9E3CE70}"/>
              </a:ext>
            </a:extLst>
          </p:cNvPr>
          <p:cNvCxnSpPr/>
          <p:nvPr/>
        </p:nvCxnSpPr>
        <p:spPr>
          <a:xfrm>
            <a:off x="5840963" y="3498980"/>
            <a:ext cx="280851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id="{9CD4CFCA-EC39-804F-A504-2427C8037752}"/>
              </a:ext>
            </a:extLst>
          </p:cNvPr>
          <p:cNvCxnSpPr>
            <a:cxnSpLocks/>
          </p:cNvCxnSpPr>
          <p:nvPr/>
        </p:nvCxnSpPr>
        <p:spPr>
          <a:xfrm>
            <a:off x="4183224" y="3744686"/>
            <a:ext cx="420499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a:extLst>
              <a:ext uri="{FF2B5EF4-FFF2-40B4-BE49-F238E27FC236}">
                <a16:creationId xmlns:a16="http://schemas.microsoft.com/office/drawing/2014/main" id="{0F37A7C1-FD7C-C04A-8F8D-DA799DF807CD}"/>
              </a:ext>
            </a:extLst>
          </p:cNvPr>
          <p:cNvCxnSpPr>
            <a:cxnSpLocks/>
          </p:cNvCxnSpPr>
          <p:nvPr/>
        </p:nvCxnSpPr>
        <p:spPr>
          <a:xfrm>
            <a:off x="4183224" y="3990392"/>
            <a:ext cx="4204996"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16171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94CFC-64D4-4A45-83DA-1496FE62D9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943" y="1116773"/>
            <a:ext cx="8602824" cy="4536614"/>
          </a:xfrm>
          <a:prstGeom prst="rect">
            <a:avLst/>
          </a:prstGeom>
          <a:ln>
            <a:solidFill>
              <a:schemeClr val="tx1"/>
            </a:solidFill>
          </a:ln>
        </p:spPr>
      </p:pic>
      <p:cxnSp>
        <p:nvCxnSpPr>
          <p:cNvPr id="6" name="Straight Connector 5">
            <a:extLst>
              <a:ext uri="{FF2B5EF4-FFF2-40B4-BE49-F238E27FC236}">
                <a16:creationId xmlns:a16="http://schemas.microsoft.com/office/drawing/2014/main" id="{87A08944-A4DD-3141-82A0-B56588F959B5}"/>
              </a:ext>
            </a:extLst>
          </p:cNvPr>
          <p:cNvCxnSpPr/>
          <p:nvPr/>
        </p:nvCxnSpPr>
        <p:spPr>
          <a:xfrm>
            <a:off x="5243804" y="1968759"/>
            <a:ext cx="30884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3755B8CA-8E01-D94F-BAB4-D45326C44681}"/>
              </a:ext>
            </a:extLst>
          </p:cNvPr>
          <p:cNvCxnSpPr/>
          <p:nvPr/>
        </p:nvCxnSpPr>
        <p:spPr>
          <a:xfrm>
            <a:off x="195943" y="2090057"/>
            <a:ext cx="1380930"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Rectangle 8">
            <a:extLst>
              <a:ext uri="{FF2B5EF4-FFF2-40B4-BE49-F238E27FC236}">
                <a16:creationId xmlns:a16="http://schemas.microsoft.com/office/drawing/2014/main" id="{E84C7996-4B53-E14B-8B91-65D0969FC752}"/>
              </a:ext>
            </a:extLst>
          </p:cNvPr>
          <p:cNvSpPr/>
          <p:nvPr/>
        </p:nvSpPr>
        <p:spPr>
          <a:xfrm>
            <a:off x="0" y="346502"/>
            <a:ext cx="9144000" cy="461665"/>
          </a:xfrm>
          <a:prstGeom prst="rect">
            <a:avLst/>
          </a:prstGeom>
        </p:spPr>
        <p:txBody>
          <a:bodyPr wrap="square">
            <a:spAutoFit/>
          </a:bodyPr>
          <a:lstStyle/>
          <a:p>
            <a:r>
              <a:rPr lang="en-US" sz="2400" b="1" i="0" dirty="0">
                <a:latin typeface="Gill Sans"/>
                <a:cs typeface="Gill Sans"/>
              </a:rPr>
              <a:t>Email from </a:t>
            </a:r>
            <a:r>
              <a:rPr lang="en-US" sz="2400" b="1" i="0" dirty="0" err="1">
                <a:latin typeface="Gill Sans"/>
                <a:cs typeface="Gill Sans"/>
              </a:rPr>
              <a:t>Gedmatch</a:t>
            </a:r>
            <a:r>
              <a:rPr lang="en-US" sz="2400" b="1" i="0" dirty="0">
                <a:latin typeface="Gill Sans"/>
                <a:cs typeface="Gill Sans"/>
              </a:rPr>
              <a:t> in June 2019</a:t>
            </a:r>
          </a:p>
        </p:txBody>
      </p:sp>
    </p:spTree>
    <p:extLst>
      <p:ext uri="{BB962C8B-B14F-4D97-AF65-F5344CB8AC3E}">
        <p14:creationId xmlns:p14="http://schemas.microsoft.com/office/powerpoint/2010/main" val="24494466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5C43C7-F9AE-2B49-BC50-1FF986EF2F90}"/>
              </a:ext>
            </a:extLst>
          </p:cNvPr>
          <p:cNvSpPr/>
          <p:nvPr/>
        </p:nvSpPr>
        <p:spPr>
          <a:xfrm>
            <a:off x="186611" y="502594"/>
            <a:ext cx="5831633" cy="369332"/>
          </a:xfrm>
          <a:prstGeom prst="rect">
            <a:avLst/>
          </a:prstGeom>
        </p:spPr>
        <p:txBody>
          <a:bodyPr wrap="square">
            <a:spAutoFit/>
          </a:bodyPr>
          <a:lstStyle/>
          <a:p>
            <a:r>
              <a:rPr lang="en-US" dirty="0">
                <a:hlinkClick r:id="rId2"/>
              </a:rPr>
              <a:t>https://www.23andme.com/law-enforcement-guide/</a:t>
            </a:r>
            <a:endParaRPr lang="en-US" dirty="0"/>
          </a:p>
        </p:txBody>
      </p:sp>
      <p:grpSp>
        <p:nvGrpSpPr>
          <p:cNvPr id="10" name="Group 9">
            <a:extLst>
              <a:ext uri="{FF2B5EF4-FFF2-40B4-BE49-F238E27FC236}">
                <a16:creationId xmlns:a16="http://schemas.microsoft.com/office/drawing/2014/main" id="{8E23C2BC-E3FD-3243-A661-41E12C306004}"/>
              </a:ext>
            </a:extLst>
          </p:cNvPr>
          <p:cNvGrpSpPr/>
          <p:nvPr/>
        </p:nvGrpSpPr>
        <p:grpSpPr>
          <a:xfrm>
            <a:off x="634482" y="2856962"/>
            <a:ext cx="8406882" cy="3642543"/>
            <a:chOff x="270588" y="1438709"/>
            <a:chExt cx="8406882" cy="3642543"/>
          </a:xfrm>
        </p:grpSpPr>
        <p:pic>
          <p:nvPicPr>
            <p:cNvPr id="4" name="Picture 3">
              <a:extLst>
                <a:ext uri="{FF2B5EF4-FFF2-40B4-BE49-F238E27FC236}">
                  <a16:creationId xmlns:a16="http://schemas.microsoft.com/office/drawing/2014/main" id="{F62D0184-DD25-F644-8A6D-7CA6874D21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588" y="1438709"/>
              <a:ext cx="8406882" cy="3642543"/>
            </a:xfrm>
            <a:prstGeom prst="rect">
              <a:avLst/>
            </a:prstGeom>
            <a:ln>
              <a:solidFill>
                <a:schemeClr val="tx1"/>
              </a:solidFill>
            </a:ln>
          </p:spPr>
        </p:pic>
        <p:cxnSp>
          <p:nvCxnSpPr>
            <p:cNvPr id="8" name="Straight Connector 7">
              <a:extLst>
                <a:ext uri="{FF2B5EF4-FFF2-40B4-BE49-F238E27FC236}">
                  <a16:creationId xmlns:a16="http://schemas.microsoft.com/office/drawing/2014/main" id="{F1A72B53-3876-AD43-B0B9-D421CA2070A5}"/>
                </a:ext>
              </a:extLst>
            </p:cNvPr>
            <p:cNvCxnSpPr>
              <a:cxnSpLocks/>
            </p:cNvCxnSpPr>
            <p:nvPr/>
          </p:nvCxnSpPr>
          <p:spPr>
            <a:xfrm>
              <a:off x="457199" y="2584580"/>
              <a:ext cx="7165911" cy="0"/>
            </a:xfrm>
            <a:prstGeom prst="line">
              <a:avLst/>
            </a:prstGeom>
          </p:spPr>
          <p:style>
            <a:lnRef idx="2">
              <a:schemeClr val="accent2"/>
            </a:lnRef>
            <a:fillRef idx="0">
              <a:schemeClr val="accent2"/>
            </a:fillRef>
            <a:effectRef idx="1">
              <a:schemeClr val="accent2"/>
            </a:effectRef>
            <a:fontRef idx="minor">
              <a:schemeClr val="tx1"/>
            </a:fontRef>
          </p:style>
        </p:cxnSp>
      </p:grpSp>
      <p:pic>
        <p:nvPicPr>
          <p:cNvPr id="11" name="Picture 10">
            <a:extLst>
              <a:ext uri="{FF2B5EF4-FFF2-40B4-BE49-F238E27FC236}">
                <a16:creationId xmlns:a16="http://schemas.microsoft.com/office/drawing/2014/main" id="{0CAE0277-211C-6B46-B72C-EB50354A6C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611" y="1207965"/>
            <a:ext cx="7987004" cy="1179428"/>
          </a:xfrm>
          <a:prstGeom prst="rect">
            <a:avLst/>
          </a:prstGeom>
          <a:ln>
            <a:solidFill>
              <a:schemeClr val="tx1"/>
            </a:solidFill>
          </a:ln>
        </p:spPr>
      </p:pic>
    </p:spTree>
    <p:extLst>
      <p:ext uri="{BB962C8B-B14F-4D97-AF65-F5344CB8AC3E}">
        <p14:creationId xmlns:p14="http://schemas.microsoft.com/office/powerpoint/2010/main" val="2278673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97A-64D6-3C48-A682-D0F23C9D32E5}"/>
              </a:ext>
            </a:extLst>
          </p:cNvPr>
          <p:cNvSpPr>
            <a:spLocks noGrp="1"/>
          </p:cNvSpPr>
          <p:nvPr>
            <p:ph type="title"/>
          </p:nvPr>
        </p:nvSpPr>
        <p:spPr/>
        <p:txBody>
          <a:bodyPr/>
          <a:lstStyle/>
          <a:p>
            <a:r>
              <a:rPr lang="en-US" sz="3200" dirty="0"/>
              <a:t>Policy solutions: prohibit re-identification</a:t>
            </a:r>
          </a:p>
        </p:txBody>
      </p:sp>
      <p:pic>
        <p:nvPicPr>
          <p:cNvPr id="4" name="Picture 3">
            <a:extLst>
              <a:ext uri="{FF2B5EF4-FFF2-40B4-BE49-F238E27FC236}">
                <a16:creationId xmlns:a16="http://schemas.microsoft.com/office/drawing/2014/main" id="{89F2020E-71E6-7A43-9EC3-11E5BAB279BB}"/>
              </a:ext>
            </a:extLst>
          </p:cNvPr>
          <p:cNvPicPr>
            <a:picLocks noChangeAspect="1"/>
          </p:cNvPicPr>
          <p:nvPr/>
        </p:nvPicPr>
        <p:blipFill>
          <a:blip r:embed="rId2"/>
          <a:stretch>
            <a:fillRect/>
          </a:stretch>
        </p:blipFill>
        <p:spPr>
          <a:xfrm>
            <a:off x="241300" y="2732727"/>
            <a:ext cx="8661400" cy="1778000"/>
          </a:xfrm>
          <a:prstGeom prst="rect">
            <a:avLst/>
          </a:prstGeom>
        </p:spPr>
      </p:pic>
      <p:pic>
        <p:nvPicPr>
          <p:cNvPr id="5" name="Picture 4">
            <a:extLst>
              <a:ext uri="{FF2B5EF4-FFF2-40B4-BE49-F238E27FC236}">
                <a16:creationId xmlns:a16="http://schemas.microsoft.com/office/drawing/2014/main" id="{4C896A85-8F86-1540-9A7E-67FE9CD6CA88}"/>
              </a:ext>
            </a:extLst>
          </p:cNvPr>
          <p:cNvPicPr>
            <a:picLocks noChangeAspect="1"/>
          </p:cNvPicPr>
          <p:nvPr/>
        </p:nvPicPr>
        <p:blipFill>
          <a:blip r:embed="rId3"/>
          <a:stretch>
            <a:fillRect/>
          </a:stretch>
        </p:blipFill>
        <p:spPr>
          <a:xfrm>
            <a:off x="1905000" y="1485591"/>
            <a:ext cx="5219700" cy="965200"/>
          </a:xfrm>
          <a:prstGeom prst="rect">
            <a:avLst/>
          </a:prstGeom>
        </p:spPr>
      </p:pic>
    </p:spTree>
    <p:extLst>
      <p:ext uri="{BB962C8B-B14F-4D97-AF65-F5344CB8AC3E}">
        <p14:creationId xmlns:p14="http://schemas.microsoft.com/office/powerpoint/2010/main" val="358853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D486B-1E32-DC4B-B82D-43DB8713C727}"/>
              </a:ext>
            </a:extLst>
          </p:cNvPr>
          <p:cNvSpPr>
            <a:spLocks noGrp="1"/>
          </p:cNvSpPr>
          <p:nvPr>
            <p:ph type="title"/>
          </p:nvPr>
        </p:nvSpPr>
        <p:spPr/>
        <p:txBody>
          <a:bodyPr/>
          <a:lstStyle/>
          <a:p>
            <a:r>
              <a:rPr lang="en-US" sz="3200" dirty="0"/>
              <a:t>Technical solutions: homomorphic encryption</a:t>
            </a:r>
          </a:p>
        </p:txBody>
      </p:sp>
      <p:pic>
        <p:nvPicPr>
          <p:cNvPr id="4" name="Picture 3">
            <a:extLst>
              <a:ext uri="{FF2B5EF4-FFF2-40B4-BE49-F238E27FC236}">
                <a16:creationId xmlns:a16="http://schemas.microsoft.com/office/drawing/2014/main" id="{05BF011E-BF42-AA44-ACAE-118715A7CEB1}"/>
              </a:ext>
            </a:extLst>
          </p:cNvPr>
          <p:cNvPicPr>
            <a:picLocks noChangeAspect="1"/>
          </p:cNvPicPr>
          <p:nvPr/>
        </p:nvPicPr>
        <p:blipFill>
          <a:blip r:embed="rId2"/>
          <a:stretch>
            <a:fillRect/>
          </a:stretch>
        </p:blipFill>
        <p:spPr>
          <a:xfrm>
            <a:off x="470520" y="1401415"/>
            <a:ext cx="5816600" cy="1460500"/>
          </a:xfrm>
          <a:prstGeom prst="rect">
            <a:avLst/>
          </a:prstGeom>
        </p:spPr>
      </p:pic>
      <p:graphicFrame>
        <p:nvGraphicFramePr>
          <p:cNvPr id="5" name="Table 4">
            <a:extLst>
              <a:ext uri="{FF2B5EF4-FFF2-40B4-BE49-F238E27FC236}">
                <a16:creationId xmlns:a16="http://schemas.microsoft.com/office/drawing/2014/main" id="{D86DE58A-0A3C-7E4A-8E32-15A5DF34A5E3}"/>
              </a:ext>
            </a:extLst>
          </p:cNvPr>
          <p:cNvGraphicFramePr>
            <a:graphicFrameLocks noGrp="1"/>
          </p:cNvGraphicFramePr>
          <p:nvPr/>
        </p:nvGraphicFramePr>
        <p:xfrm>
          <a:off x="952500" y="3884086"/>
          <a:ext cx="7694342" cy="2565400"/>
        </p:xfrm>
        <a:graphic>
          <a:graphicData uri="http://schemas.openxmlformats.org/drawingml/2006/table">
            <a:tbl>
              <a:tblPr firstRow="1" bandRow="1">
                <a:tableStyleId>{00A15C55-8517-42AA-B614-E9B94910E393}</a:tableStyleId>
              </a:tblPr>
              <a:tblGrid>
                <a:gridCol w="3847171">
                  <a:extLst>
                    <a:ext uri="{9D8B030D-6E8A-4147-A177-3AD203B41FA5}">
                      <a16:colId xmlns:a16="http://schemas.microsoft.com/office/drawing/2014/main" val="239076234"/>
                    </a:ext>
                  </a:extLst>
                </a:gridCol>
                <a:gridCol w="3847171">
                  <a:extLst>
                    <a:ext uri="{9D8B030D-6E8A-4147-A177-3AD203B41FA5}">
                      <a16:colId xmlns:a16="http://schemas.microsoft.com/office/drawing/2014/main" val="802815213"/>
                    </a:ext>
                  </a:extLst>
                </a:gridCol>
              </a:tblGrid>
              <a:tr h="370840">
                <a:tc>
                  <a:txBody>
                    <a:bodyPr/>
                    <a:lstStyle/>
                    <a:p>
                      <a:r>
                        <a:rPr lang="en-US" dirty="0"/>
                        <a:t>Operation</a:t>
                      </a:r>
                    </a:p>
                  </a:txBody>
                  <a:tcPr/>
                </a:tc>
                <a:tc>
                  <a:txBody>
                    <a:bodyPr/>
                    <a:lstStyle/>
                    <a:p>
                      <a:r>
                        <a:rPr lang="en-US" dirty="0"/>
                        <a:t>Application</a:t>
                      </a:r>
                    </a:p>
                  </a:txBody>
                  <a:tcPr/>
                </a:tc>
                <a:extLst>
                  <a:ext uri="{0D108BD9-81ED-4DB2-BD59-A6C34878D82A}">
                    <a16:rowId xmlns:a16="http://schemas.microsoft.com/office/drawing/2014/main" val="2102364281"/>
                  </a:ext>
                </a:extLst>
              </a:tr>
              <a:tr h="370840">
                <a:tc>
                  <a:txBody>
                    <a:bodyPr/>
                    <a:lstStyle/>
                    <a:p>
                      <a:r>
                        <a:rPr lang="en-US" dirty="0"/>
                        <a:t>Max (over genes)</a:t>
                      </a:r>
                    </a:p>
                  </a:txBody>
                  <a:tcPr/>
                </a:tc>
                <a:tc>
                  <a:txBody>
                    <a:bodyPr/>
                    <a:lstStyle/>
                    <a:p>
                      <a:r>
                        <a:rPr lang="en-US" dirty="0"/>
                        <a:t>Small disease cohort (e.g. find the gene with the loss of function mutations in the most cases).  </a:t>
                      </a:r>
                    </a:p>
                  </a:txBody>
                  <a:tcPr/>
                </a:tc>
                <a:extLst>
                  <a:ext uri="{0D108BD9-81ED-4DB2-BD59-A6C34878D82A}">
                    <a16:rowId xmlns:a16="http://schemas.microsoft.com/office/drawing/2014/main" val="3786894260"/>
                  </a:ext>
                </a:extLst>
              </a:tr>
              <a:tr h="370840">
                <a:tc>
                  <a:txBody>
                    <a:bodyPr/>
                    <a:lstStyle/>
                    <a:p>
                      <a:r>
                        <a:rPr lang="en-US" dirty="0" err="1"/>
                        <a:t>Setdiff</a:t>
                      </a:r>
                      <a:r>
                        <a:rPr lang="en-US" dirty="0"/>
                        <a:t> (over variants)</a:t>
                      </a:r>
                    </a:p>
                  </a:txBody>
                  <a:tcPr/>
                </a:tc>
                <a:tc>
                  <a:txBody>
                    <a:bodyPr/>
                    <a:lstStyle/>
                    <a:p>
                      <a:r>
                        <a:rPr lang="en-US" dirty="0"/>
                        <a:t>Familial disorder (find variants in a child but in neither parent)</a:t>
                      </a:r>
                    </a:p>
                  </a:txBody>
                  <a:tcPr/>
                </a:tc>
                <a:extLst>
                  <a:ext uri="{0D108BD9-81ED-4DB2-BD59-A6C34878D82A}">
                    <a16:rowId xmlns:a16="http://schemas.microsoft.com/office/drawing/2014/main" val="3868924510"/>
                  </a:ext>
                </a:extLst>
              </a:tr>
              <a:tr h="370840">
                <a:tc>
                  <a:txBody>
                    <a:bodyPr/>
                    <a:lstStyle/>
                    <a:p>
                      <a:r>
                        <a:rPr lang="en-US" dirty="0"/>
                        <a:t>Intersection (over variants)</a:t>
                      </a:r>
                    </a:p>
                  </a:txBody>
                  <a:tcPr/>
                </a:tc>
                <a:tc>
                  <a:txBody>
                    <a:bodyPr/>
                    <a:lstStyle/>
                    <a:p>
                      <a:r>
                        <a:rPr lang="en-US" dirty="0"/>
                        <a:t>Two hospitals (compare lists of mutations)</a:t>
                      </a:r>
                    </a:p>
                  </a:txBody>
                  <a:tcPr/>
                </a:tc>
                <a:extLst>
                  <a:ext uri="{0D108BD9-81ED-4DB2-BD59-A6C34878D82A}">
                    <a16:rowId xmlns:a16="http://schemas.microsoft.com/office/drawing/2014/main" val="1650777390"/>
                  </a:ext>
                </a:extLst>
              </a:tr>
            </a:tbl>
          </a:graphicData>
        </a:graphic>
      </p:graphicFrame>
      <p:sp>
        <p:nvSpPr>
          <p:cNvPr id="6" name="TextBox 5">
            <a:extLst>
              <a:ext uri="{FF2B5EF4-FFF2-40B4-BE49-F238E27FC236}">
                <a16:creationId xmlns:a16="http://schemas.microsoft.com/office/drawing/2014/main" id="{27759013-BA9E-464D-98ED-88FD9F609713}"/>
              </a:ext>
            </a:extLst>
          </p:cNvPr>
          <p:cNvSpPr txBox="1"/>
          <p:nvPr/>
        </p:nvSpPr>
        <p:spPr>
          <a:xfrm>
            <a:off x="338448" y="2971636"/>
            <a:ext cx="83083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Homomorphic encryption: </a:t>
            </a:r>
            <a:r>
              <a:rPr kumimoji="0" lang="en-US" sz="1800" b="0" i="0" u="none" strike="noStrike" kern="1200" cap="none" spc="0" normalizeH="0" baseline="0" noProof="0" dirty="0">
                <a:ln>
                  <a:noFill/>
                </a:ln>
                <a:solidFill>
                  <a:srgbClr val="000000"/>
                </a:solidFill>
                <a:effectLst/>
                <a:uLnTx/>
                <a:uFillTx/>
                <a:latin typeface="+mn-lt"/>
                <a:ea typeface="+mn-ea"/>
                <a:cs typeface="+mn-cs"/>
              </a:rPr>
              <a:t>enables computation on decrypted </a:t>
            </a:r>
            <a:r>
              <a:rPr kumimoji="0" lang="en-US" sz="1800" b="1" i="0" u="none" strike="noStrike" kern="1200" cap="none" spc="0" normalizeH="0" baseline="0" noProof="0" dirty="0">
                <a:ln>
                  <a:noFill/>
                </a:ln>
                <a:solidFill>
                  <a:srgbClr val="000000"/>
                </a:solidFill>
                <a:effectLst/>
                <a:uLnTx/>
                <a:uFillTx/>
                <a:latin typeface="+mn-lt"/>
                <a:ea typeface="+mn-ea"/>
                <a:cs typeface="+mn-cs"/>
              </a:rPr>
              <a:t> </a:t>
            </a:r>
            <a:r>
              <a:rPr kumimoji="0" lang="en-US" sz="1800" b="0" i="0" u="none" strike="noStrike" kern="1200" cap="none" spc="0" normalizeH="0" baseline="0" noProof="0" dirty="0">
                <a:ln>
                  <a:noFill/>
                </a:ln>
                <a:solidFill>
                  <a:srgbClr val="000000"/>
                </a:solidFill>
                <a:effectLst/>
                <a:uLnTx/>
                <a:uFillTx/>
                <a:latin typeface="+mn-lt"/>
                <a:ea typeface="+mn-ea"/>
                <a:cs typeface="+mn-cs"/>
              </a:rPr>
              <a:t>genomic data</a:t>
            </a:r>
            <a:endParaRPr kumimoji="0" lang="en-US" sz="1800" b="1" i="0" u="none" strike="noStrike" kern="1200" cap="none" spc="0" normalizeH="0" baseline="0" noProof="0" dirty="0">
              <a:ln>
                <a:noFill/>
              </a:ln>
              <a:solidFill>
                <a:srgbClr val="000000"/>
              </a:solidFill>
              <a:effectLst/>
              <a:uLnTx/>
              <a:uFillTx/>
              <a:latin typeface="+mn-lt"/>
              <a:ea typeface="+mn-ea"/>
              <a:cs typeface="+mn-cs"/>
            </a:endParaRPr>
          </a:p>
        </p:txBody>
      </p:sp>
      <p:pic>
        <p:nvPicPr>
          <p:cNvPr id="7" name="Picture 6">
            <a:extLst>
              <a:ext uri="{FF2B5EF4-FFF2-40B4-BE49-F238E27FC236}">
                <a16:creationId xmlns:a16="http://schemas.microsoft.com/office/drawing/2014/main" id="{ABF4964F-C05F-9644-9EBD-19FD4D52484D}"/>
              </a:ext>
            </a:extLst>
          </p:cNvPr>
          <p:cNvPicPr>
            <a:picLocks noChangeAspect="1"/>
          </p:cNvPicPr>
          <p:nvPr/>
        </p:nvPicPr>
        <p:blipFill>
          <a:blip r:embed="rId3"/>
          <a:stretch>
            <a:fillRect/>
          </a:stretch>
        </p:blipFill>
        <p:spPr>
          <a:xfrm>
            <a:off x="5135911" y="1981631"/>
            <a:ext cx="1409855" cy="793453"/>
          </a:xfrm>
          <a:prstGeom prst="rect">
            <a:avLst/>
          </a:prstGeom>
        </p:spPr>
      </p:pic>
      <p:sp>
        <p:nvSpPr>
          <p:cNvPr id="8" name="TextBox 7">
            <a:extLst>
              <a:ext uri="{FF2B5EF4-FFF2-40B4-BE49-F238E27FC236}">
                <a16:creationId xmlns:a16="http://schemas.microsoft.com/office/drawing/2014/main" id="{E5B76DC6-4737-9D4D-864A-4D86FD0D43F4}"/>
              </a:ext>
            </a:extLst>
          </p:cNvPr>
          <p:cNvSpPr txBox="1"/>
          <p:nvPr/>
        </p:nvSpPr>
        <p:spPr>
          <a:xfrm>
            <a:off x="6545766" y="2147524"/>
            <a:ext cx="870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n-lt"/>
                <a:ea typeface="+mn-ea"/>
                <a:cs typeface="+mn-cs"/>
              </a:rPr>
              <a:t>2017</a:t>
            </a:r>
          </a:p>
        </p:txBody>
      </p:sp>
    </p:spTree>
    <p:extLst>
      <p:ext uri="{BB962C8B-B14F-4D97-AF65-F5344CB8AC3E}">
        <p14:creationId xmlns:p14="http://schemas.microsoft.com/office/powerpoint/2010/main" val="334010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89E986-1544-3242-946D-90FBDAE98972}"/>
              </a:ext>
            </a:extLst>
          </p:cNvPr>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FC343D8F-30B4-1047-B310-3C49201D1CEA}"/>
              </a:ext>
            </a:extLst>
          </p:cNvPr>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Major advances in privacy-preserving genomics</a:t>
            </a:r>
          </a:p>
        </p:txBody>
      </p:sp>
      <p:pic>
        <p:nvPicPr>
          <p:cNvPr id="2" name="Picture 1">
            <a:extLst>
              <a:ext uri="{FF2B5EF4-FFF2-40B4-BE49-F238E27FC236}">
                <a16:creationId xmlns:a16="http://schemas.microsoft.com/office/drawing/2014/main" id="{91F32062-5C4B-9541-810A-59BA9B01E198}"/>
              </a:ext>
            </a:extLst>
          </p:cNvPr>
          <p:cNvPicPr>
            <a:picLocks noChangeAspect="1"/>
          </p:cNvPicPr>
          <p:nvPr/>
        </p:nvPicPr>
        <p:blipFill>
          <a:blip r:embed="rId2"/>
          <a:stretch>
            <a:fillRect/>
          </a:stretch>
        </p:blipFill>
        <p:spPr>
          <a:xfrm>
            <a:off x="219269" y="1372895"/>
            <a:ext cx="5943600" cy="2768600"/>
          </a:xfrm>
          <a:prstGeom prst="rect">
            <a:avLst/>
          </a:prstGeom>
          <a:ln>
            <a:solidFill>
              <a:schemeClr val="tx1"/>
            </a:solidFill>
          </a:ln>
        </p:spPr>
      </p:pic>
      <p:pic>
        <p:nvPicPr>
          <p:cNvPr id="3" name="Picture 2">
            <a:extLst>
              <a:ext uri="{FF2B5EF4-FFF2-40B4-BE49-F238E27FC236}">
                <a16:creationId xmlns:a16="http://schemas.microsoft.com/office/drawing/2014/main" id="{158CE7DF-2B02-1F4A-8652-B4A84A168C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2310" y="3997406"/>
            <a:ext cx="5383763" cy="2604103"/>
          </a:xfrm>
          <a:prstGeom prst="rect">
            <a:avLst/>
          </a:prstGeom>
          <a:ln>
            <a:solidFill>
              <a:schemeClr val="tx1"/>
            </a:solidFill>
          </a:ln>
        </p:spPr>
      </p:pic>
      <p:pic>
        <p:nvPicPr>
          <p:cNvPr id="7" name="Picture 6">
            <a:extLst>
              <a:ext uri="{FF2B5EF4-FFF2-40B4-BE49-F238E27FC236}">
                <a16:creationId xmlns:a16="http://schemas.microsoft.com/office/drawing/2014/main" id="{DB2B504A-2525-DD48-BBD5-BA7BA52B28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5756" y="2075318"/>
            <a:ext cx="3700307" cy="1922088"/>
          </a:xfrm>
          <a:prstGeom prst="rect">
            <a:avLst/>
          </a:prstGeom>
          <a:ln>
            <a:solidFill>
              <a:schemeClr val="tx1"/>
            </a:solidFill>
          </a:ln>
        </p:spPr>
      </p:pic>
      <p:sp>
        <p:nvSpPr>
          <p:cNvPr id="8" name="TextBox 7">
            <a:extLst>
              <a:ext uri="{FF2B5EF4-FFF2-40B4-BE49-F238E27FC236}">
                <a16:creationId xmlns:a16="http://schemas.microsoft.com/office/drawing/2014/main" id="{7526A448-7E68-9346-BE56-343346F2F935}"/>
              </a:ext>
            </a:extLst>
          </p:cNvPr>
          <p:cNvSpPr txBox="1"/>
          <p:nvPr/>
        </p:nvSpPr>
        <p:spPr>
          <a:xfrm>
            <a:off x="7494493" y="2258008"/>
            <a:ext cx="1521570" cy="369332"/>
          </a:xfrm>
          <a:prstGeom prst="rect">
            <a:avLst/>
          </a:prstGeom>
          <a:noFill/>
        </p:spPr>
        <p:txBody>
          <a:bodyPr wrap="none" rtlCol="0">
            <a:spAutoFit/>
          </a:bodyPr>
          <a:lstStyle/>
          <a:p>
            <a:r>
              <a:rPr lang="en-US" dirty="0" err="1">
                <a:latin typeface="Gill Sans MT" panose="020B0502020104020203" pitchFamily="34" charset="77"/>
              </a:rPr>
              <a:t>idash.ucsd.edu</a:t>
            </a:r>
            <a:endParaRPr lang="en-US" dirty="0">
              <a:latin typeface="Gill Sans MT" panose="020B0502020104020203" pitchFamily="34" charset="77"/>
            </a:endParaRPr>
          </a:p>
        </p:txBody>
      </p:sp>
    </p:spTree>
    <p:extLst>
      <p:ext uri="{BB962C8B-B14F-4D97-AF65-F5344CB8AC3E}">
        <p14:creationId xmlns:p14="http://schemas.microsoft.com/office/powerpoint/2010/main" val="390363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A genetic genealogist’s toolkit</a:t>
            </a:r>
          </a:p>
        </p:txBody>
      </p:sp>
      <p:sp>
        <p:nvSpPr>
          <p:cNvPr id="3" name="TextBox 2"/>
          <p:cNvSpPr txBox="1"/>
          <p:nvPr/>
        </p:nvSpPr>
        <p:spPr>
          <a:xfrm>
            <a:off x="635019" y="1138917"/>
            <a:ext cx="8376634" cy="2308324"/>
          </a:xfrm>
          <a:prstGeom prst="rect">
            <a:avLst/>
          </a:prstGeom>
          <a:noFill/>
        </p:spPr>
        <p:txBody>
          <a:bodyPr wrap="square" rtlCol="0">
            <a:spAutoFit/>
          </a:bodyPr>
          <a:lstStyle/>
          <a:p>
            <a:r>
              <a:rPr lang="en-US" sz="2400" b="1" dirty="0">
                <a:latin typeface="Gill Sans"/>
                <a:cs typeface="Gill Sans"/>
              </a:rPr>
              <a:t>Autosomal DNA</a:t>
            </a:r>
          </a:p>
          <a:p>
            <a:pPr marL="342900" indent="-342900">
              <a:buFont typeface="Arial"/>
              <a:buChar char="•"/>
            </a:pPr>
            <a:r>
              <a:rPr lang="en-US" sz="2400" dirty="0">
                <a:latin typeface="Gill Sans"/>
                <a:cs typeface="Gill Sans"/>
              </a:rPr>
              <a:t>SNP genotyping (e.g. 23andMe, 1.5 million SNPs, across the 22 autosomes</a:t>
            </a:r>
          </a:p>
          <a:p>
            <a:pPr marL="342900" indent="-342900">
              <a:buFont typeface="Arial"/>
              <a:buChar char="•"/>
            </a:pPr>
            <a:r>
              <a:rPr lang="en-US" sz="2400" dirty="0">
                <a:latin typeface="Gill Sans"/>
                <a:cs typeface="Gill Sans"/>
              </a:rPr>
              <a:t>Can determine recent relatives (e.g. siblings, aunts/uncles, grandparents) </a:t>
            </a:r>
            <a:r>
              <a:rPr lang="en-US" sz="2400" dirty="0">
                <a:solidFill>
                  <a:schemeClr val="bg1">
                    <a:lumMod val="50000"/>
                  </a:schemeClr>
                </a:solidFill>
                <a:latin typeface="Gill Sans"/>
                <a:cs typeface="Gill Sans"/>
              </a:rPr>
              <a:t>(Lecture #4)</a:t>
            </a:r>
          </a:p>
          <a:p>
            <a:pPr marL="342900" indent="-342900">
              <a:buFont typeface="Arial"/>
              <a:buChar char="•"/>
            </a:pPr>
            <a:r>
              <a:rPr lang="en-US" sz="2400" dirty="0">
                <a:latin typeface="Gill Sans"/>
                <a:cs typeface="Gill Sans"/>
              </a:rPr>
              <a:t>Can determine overall ancestry decomposition </a:t>
            </a:r>
            <a:r>
              <a:rPr lang="en-US" sz="2400" dirty="0">
                <a:solidFill>
                  <a:schemeClr val="bg1">
                    <a:lumMod val="50000"/>
                  </a:schemeClr>
                </a:solidFill>
                <a:latin typeface="Gill Sans"/>
                <a:cs typeface="Gill Sans"/>
              </a:rPr>
              <a:t>(Lectures #4,5)</a:t>
            </a:r>
            <a:endParaRPr lang="en-US" sz="2400" dirty="0">
              <a:latin typeface="Gill Sans"/>
              <a:cs typeface="Gill Sans"/>
            </a:endParaRPr>
          </a:p>
        </p:txBody>
      </p:sp>
      <p:sp>
        <p:nvSpPr>
          <p:cNvPr id="7" name="TextBox 6"/>
          <p:cNvSpPr txBox="1"/>
          <p:nvPr/>
        </p:nvSpPr>
        <p:spPr>
          <a:xfrm>
            <a:off x="635019" y="3481075"/>
            <a:ext cx="7983105" cy="1569660"/>
          </a:xfrm>
          <a:prstGeom prst="rect">
            <a:avLst/>
          </a:prstGeom>
          <a:noFill/>
        </p:spPr>
        <p:txBody>
          <a:bodyPr wrap="square" rtlCol="0">
            <a:spAutoFit/>
          </a:bodyPr>
          <a:lstStyle/>
          <a:p>
            <a:r>
              <a:rPr lang="en-US" sz="2400" b="1" dirty="0">
                <a:latin typeface="Gill Sans"/>
                <a:cs typeface="Gill Sans"/>
              </a:rPr>
              <a:t>Y chromosome DNA (paternal lineage)</a:t>
            </a:r>
          </a:p>
          <a:p>
            <a:pPr marL="342900" indent="-342900">
              <a:buFont typeface="Arial"/>
              <a:buChar char="•"/>
            </a:pPr>
            <a:r>
              <a:rPr lang="en-US" sz="2400" dirty="0">
                <a:latin typeface="Gill Sans"/>
                <a:cs typeface="Gill Sans"/>
              </a:rPr>
              <a:t>STR genotyping (e.g. FTDNA), Y-SNP analysis (23andMe, FTDNA), Y chromosome sequencing (</a:t>
            </a:r>
            <a:r>
              <a:rPr lang="en-US" sz="2400" dirty="0" err="1">
                <a:latin typeface="Gill Sans"/>
                <a:cs typeface="Gill Sans"/>
              </a:rPr>
              <a:t>BigY</a:t>
            </a:r>
            <a:r>
              <a:rPr lang="en-US" sz="2400" dirty="0">
                <a:latin typeface="Gill Sans"/>
                <a:cs typeface="Gill Sans"/>
              </a:rPr>
              <a:t>)</a:t>
            </a:r>
          </a:p>
          <a:p>
            <a:pPr marL="342900" indent="-342900">
              <a:buFont typeface="Arial"/>
              <a:buChar char="•"/>
            </a:pPr>
            <a:r>
              <a:rPr lang="en-US" sz="2400" dirty="0">
                <a:latin typeface="Gill Sans"/>
                <a:cs typeface="Gill Sans"/>
              </a:rPr>
              <a:t>Determine ancestry along paternal lineage</a:t>
            </a:r>
          </a:p>
        </p:txBody>
      </p:sp>
      <p:sp>
        <p:nvSpPr>
          <p:cNvPr id="8" name="TextBox 7"/>
          <p:cNvSpPr txBox="1"/>
          <p:nvPr/>
        </p:nvSpPr>
        <p:spPr>
          <a:xfrm>
            <a:off x="635019" y="5254434"/>
            <a:ext cx="7983105" cy="1200328"/>
          </a:xfrm>
          <a:prstGeom prst="rect">
            <a:avLst/>
          </a:prstGeom>
          <a:noFill/>
        </p:spPr>
        <p:txBody>
          <a:bodyPr wrap="square" rtlCol="0">
            <a:spAutoFit/>
          </a:bodyPr>
          <a:lstStyle/>
          <a:p>
            <a:r>
              <a:rPr lang="en-US" sz="2400" b="1" dirty="0">
                <a:latin typeface="Gill Sans"/>
                <a:cs typeface="Gill Sans"/>
              </a:rPr>
              <a:t>Mitochondrial DNA (maternal lineage)</a:t>
            </a:r>
          </a:p>
          <a:p>
            <a:pPr marL="342900" indent="-342900">
              <a:buFont typeface="Arial"/>
              <a:buChar char="•"/>
            </a:pPr>
            <a:r>
              <a:rPr lang="en-US" sz="2400" dirty="0" err="1">
                <a:latin typeface="Gill Sans"/>
                <a:cs typeface="Gill Sans"/>
              </a:rPr>
              <a:t>mtDNA</a:t>
            </a:r>
            <a:r>
              <a:rPr lang="en-US" sz="2400" dirty="0">
                <a:latin typeface="Gill Sans"/>
                <a:cs typeface="Gill Sans"/>
              </a:rPr>
              <a:t> SNPs (23andMe, FTDNA)</a:t>
            </a:r>
          </a:p>
          <a:p>
            <a:pPr marL="342900" indent="-342900">
              <a:buFont typeface="Arial"/>
              <a:buChar char="•"/>
            </a:pPr>
            <a:r>
              <a:rPr lang="en-US" sz="2400" dirty="0">
                <a:latin typeface="Gill Sans"/>
                <a:cs typeface="Gill Sans"/>
              </a:rPr>
              <a:t>Determine ancestry along maternal lineage</a:t>
            </a:r>
          </a:p>
        </p:txBody>
      </p:sp>
    </p:spTree>
    <p:extLst>
      <p:ext uri="{BB962C8B-B14F-4D97-AF65-F5344CB8AC3E}">
        <p14:creationId xmlns:p14="http://schemas.microsoft.com/office/powerpoint/2010/main" val="45958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Melissa Gymrek</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 name="Date Placeholder 3"/>
          <p:cNvSpPr txBox="1">
            <a:spLocks noGrp="1"/>
          </p:cNvSpPr>
          <p:nvPr/>
        </p:nvSpPr>
        <p:spPr bwMode="auto">
          <a:xfrm>
            <a:off x="0" y="6592888"/>
            <a:ext cx="1905000"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02/26/18</a:t>
            </a:r>
          </a:p>
        </p:txBody>
      </p:sp>
      <p:sp>
        <p:nvSpPr>
          <p:cNvPr id="4" name="Slide Number Placeholder 5"/>
          <p:cNvSpPr txBox="1">
            <a:spLocks noGrp="1"/>
          </p:cNvSpPr>
          <p:nvPr/>
        </p:nvSpPr>
        <p:spPr bwMode="auto">
          <a:xfrm>
            <a:off x="1747838" y="6570663"/>
            <a:ext cx="52403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Genome Privacy</a:t>
            </a:r>
          </a:p>
        </p:txBody>
      </p:sp>
      <p:sp>
        <p:nvSpPr>
          <p:cNvPr id="5" name="TextBox 11"/>
          <p:cNvSpPr txBox="1">
            <a:spLocks noChangeArrowheads="1"/>
          </p:cNvSpPr>
          <p:nvPr/>
        </p:nvSpPr>
        <p:spPr bwMode="auto">
          <a:xfrm>
            <a:off x="509588" y="2043113"/>
            <a:ext cx="800735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Should I be allowed to post my own genome online?</a:t>
            </a:r>
          </a:p>
        </p:txBody>
      </p:sp>
      <p:sp>
        <p:nvSpPr>
          <p:cNvPr id="6" name="TextBox 5">
            <a:extLst>
              <a:ext uri="{FF2B5EF4-FFF2-40B4-BE49-F238E27FC236}">
                <a16:creationId xmlns:a16="http://schemas.microsoft.com/office/drawing/2014/main" id="{4A0EDE4F-2809-9047-8FDA-860174D992DB}"/>
              </a:ext>
            </a:extLst>
          </p:cNvPr>
          <p:cNvSpPr txBox="1"/>
          <p:nvPr/>
        </p:nvSpPr>
        <p:spPr>
          <a:xfrm>
            <a:off x="847493" y="3769112"/>
            <a:ext cx="7110645"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We saw</a:t>
            </a:r>
            <a:r>
              <a:rPr kumimoji="0" lang="en-US" sz="2400" b="0" i="0" u="none" strike="noStrike" kern="1200" cap="none" spc="0" normalizeH="0" noProof="0" dirty="0">
                <a:ln>
                  <a:noFill/>
                </a:ln>
                <a:solidFill>
                  <a:srgbClr val="000000"/>
                </a:solidFill>
                <a:effectLst/>
                <a:uLnTx/>
                <a:uFillTx/>
                <a:latin typeface="Arial" charset="0"/>
                <a:ea typeface="ＭＳ Ｐゴシック" charset="0"/>
                <a:cs typeface="+mn-cs"/>
              </a:rPr>
              <a:t> multiple cases where a *relative*’s genome put someone at risk</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What if I’m an identical twin?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Will I put the privacy of my family members at risk?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Will I expose information my family doesn’t want to know?</a:t>
            </a:r>
          </a:p>
        </p:txBody>
      </p:sp>
    </p:spTree>
    <p:extLst>
      <p:ext uri="{BB962C8B-B14F-4D97-AF65-F5344CB8AC3E}">
        <p14:creationId xmlns:p14="http://schemas.microsoft.com/office/powerpoint/2010/main" val="1096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4"/>
          <p:cNvSpPr txBox="1">
            <a:spLocks noGrp="1"/>
          </p:cNvSpPr>
          <p:nvPr/>
        </p:nvSpPr>
        <p:spPr bwMode="auto">
          <a:xfrm>
            <a:off x="7340600" y="6592888"/>
            <a:ext cx="1803400" cy="252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Melissa Gymrek</a:t>
            </a:r>
            <a:endParaRPr kumimoji="0" lang="en-US" sz="1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 name="Date Placeholder 3"/>
          <p:cNvSpPr txBox="1">
            <a:spLocks noGrp="1"/>
          </p:cNvSpPr>
          <p:nvPr/>
        </p:nvSpPr>
        <p:spPr bwMode="auto">
          <a:xfrm>
            <a:off x="0" y="6592888"/>
            <a:ext cx="1905000" cy="23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02/26/18</a:t>
            </a:r>
          </a:p>
        </p:txBody>
      </p:sp>
      <p:sp>
        <p:nvSpPr>
          <p:cNvPr id="4" name="Slide Number Placeholder 5"/>
          <p:cNvSpPr txBox="1">
            <a:spLocks noGrp="1"/>
          </p:cNvSpPr>
          <p:nvPr/>
        </p:nvSpPr>
        <p:spPr bwMode="auto">
          <a:xfrm>
            <a:off x="1747838" y="6570663"/>
            <a:ext cx="52403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Book Antiqua" charset="0"/>
                <a:ea typeface="ＭＳ Ｐゴシック" charset="0"/>
              </a:rPr>
              <a:t>Genome Privacy</a:t>
            </a:r>
          </a:p>
        </p:txBody>
      </p:sp>
      <p:sp>
        <p:nvSpPr>
          <p:cNvPr id="5" name="TextBox 11"/>
          <p:cNvSpPr txBox="1">
            <a:spLocks noChangeArrowheads="1"/>
          </p:cNvSpPr>
          <p:nvPr/>
        </p:nvSpPr>
        <p:spPr bwMode="auto">
          <a:xfrm>
            <a:off x="509588" y="2043113"/>
            <a:ext cx="800735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Can a genome ever be “anonymized”?</a:t>
            </a:r>
          </a:p>
        </p:txBody>
      </p:sp>
      <p:sp>
        <p:nvSpPr>
          <p:cNvPr id="6" name="TextBox 5">
            <a:extLst>
              <a:ext uri="{FF2B5EF4-FFF2-40B4-BE49-F238E27FC236}">
                <a16:creationId xmlns:a16="http://schemas.microsoft.com/office/drawing/2014/main" id="{C4F5B978-6959-CE40-A00B-C68ACD6CF835}"/>
              </a:ext>
            </a:extLst>
          </p:cNvPr>
          <p:cNvSpPr txBox="1"/>
          <p:nvPr/>
        </p:nvSpPr>
        <p:spPr>
          <a:xfrm>
            <a:off x="847493" y="3769112"/>
            <a:ext cx="8315097"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Could we “mask” identifying information?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What about taking down genealogy sites?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What if a genome harbors a very rare pathogenic mutation?</a:t>
            </a:r>
          </a:p>
        </p:txBody>
      </p:sp>
    </p:spTree>
    <p:extLst>
      <p:ext uri="{BB962C8B-B14F-4D97-AF65-F5344CB8AC3E}">
        <p14:creationId xmlns:p14="http://schemas.microsoft.com/office/powerpoint/2010/main" val="26839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1003300"/>
            <a:ext cx="9144000" cy="0"/>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 name="Rectangle 4"/>
          <p:cNvSpPr/>
          <p:nvPr/>
        </p:nvSpPr>
        <p:spPr>
          <a:xfrm>
            <a:off x="0" y="346502"/>
            <a:ext cx="9144000" cy="523220"/>
          </a:xfrm>
          <a:prstGeom prst="rect">
            <a:avLst/>
          </a:prstGeom>
        </p:spPr>
        <p:txBody>
          <a:bodyPr wrap="square">
            <a:spAutoFit/>
          </a:bodyPr>
          <a:lstStyle/>
          <a:p>
            <a:pPr algn="ctr"/>
            <a:r>
              <a:rPr lang="en-US" sz="2800" b="1" i="0" dirty="0">
                <a:latin typeface="Gill Sans"/>
                <a:cs typeface="Gill Sans"/>
              </a:rPr>
              <a:t>Review: how the genome is inherited</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7265" y="1554673"/>
            <a:ext cx="397805" cy="85423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0407" y="1559696"/>
            <a:ext cx="294428" cy="830075"/>
          </a:xfrm>
          <a:prstGeom prst="rect">
            <a:avLst/>
          </a:prstGeom>
        </p:spPr>
      </p:pic>
      <p:cxnSp>
        <p:nvCxnSpPr>
          <p:cNvPr id="8" name="Straight Connector 7"/>
          <p:cNvCxnSpPr>
            <a:stCxn id="6" idx="3"/>
            <a:endCxn id="7" idx="1"/>
          </p:cNvCxnSpPr>
          <p:nvPr/>
        </p:nvCxnSpPr>
        <p:spPr>
          <a:xfrm flipV="1">
            <a:off x="4155070" y="1974734"/>
            <a:ext cx="615338" cy="705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455549" y="1981789"/>
            <a:ext cx="0" cy="1489833"/>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0910" y="3471622"/>
            <a:ext cx="397805" cy="854233"/>
          </a:xfrm>
          <a:prstGeom prst="rect">
            <a:avLst/>
          </a:prstGeom>
        </p:spPr>
      </p:pic>
      <p:cxnSp>
        <p:nvCxnSpPr>
          <p:cNvPr id="12" name="Straight Connector 11"/>
          <p:cNvCxnSpPr/>
          <p:nvPr/>
        </p:nvCxnSpPr>
        <p:spPr>
          <a:xfrm>
            <a:off x="3757265" y="3485189"/>
            <a:ext cx="147030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7859" y="3495780"/>
            <a:ext cx="294428" cy="830075"/>
          </a:xfrm>
          <a:prstGeom prst="rect">
            <a:avLst/>
          </a:prstGeom>
        </p:spPr>
      </p:pic>
      <p:sp>
        <p:nvSpPr>
          <p:cNvPr id="31" name="Rectangle 30"/>
          <p:cNvSpPr/>
          <p:nvPr/>
        </p:nvSpPr>
        <p:spPr>
          <a:xfrm>
            <a:off x="3113873" y="1326150"/>
            <a:ext cx="108878" cy="112909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275509" y="1326150"/>
            <a:ext cx="108878" cy="1129092"/>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377503" y="1322034"/>
            <a:ext cx="108878" cy="1129092"/>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601016" y="1322034"/>
            <a:ext cx="108878" cy="112909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2976495" y="4214090"/>
            <a:ext cx="96601" cy="100178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3178908" y="4214090"/>
            <a:ext cx="96601" cy="10017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976495" y="4214090"/>
            <a:ext cx="96601" cy="59269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178908" y="4405467"/>
            <a:ext cx="96601" cy="810403"/>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601015" y="4231006"/>
            <a:ext cx="96601" cy="1001780"/>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803428" y="4231006"/>
            <a:ext cx="96601" cy="1001780"/>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601016" y="4231006"/>
            <a:ext cx="95158" cy="34265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803428" y="4799508"/>
            <a:ext cx="96601" cy="433278"/>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923757" y="2480286"/>
            <a:ext cx="601021" cy="369332"/>
          </a:xfrm>
          <a:prstGeom prst="rect">
            <a:avLst/>
          </a:prstGeom>
          <a:noFill/>
        </p:spPr>
        <p:txBody>
          <a:bodyPr wrap="none" rtlCol="0">
            <a:spAutoFit/>
          </a:bodyPr>
          <a:lstStyle/>
          <a:p>
            <a:r>
              <a:rPr lang="en-US" dirty="0"/>
              <a:t>chr1</a:t>
            </a:r>
          </a:p>
        </p:txBody>
      </p:sp>
      <p:sp>
        <p:nvSpPr>
          <p:cNvPr id="47" name="TextBox 46"/>
          <p:cNvSpPr txBox="1"/>
          <p:nvPr/>
        </p:nvSpPr>
        <p:spPr>
          <a:xfrm>
            <a:off x="5247978" y="2451126"/>
            <a:ext cx="601021" cy="369332"/>
          </a:xfrm>
          <a:prstGeom prst="rect">
            <a:avLst/>
          </a:prstGeom>
          <a:noFill/>
        </p:spPr>
        <p:txBody>
          <a:bodyPr wrap="none" rtlCol="0">
            <a:spAutoFit/>
          </a:bodyPr>
          <a:lstStyle/>
          <a:p>
            <a:r>
              <a:rPr lang="en-US" dirty="0"/>
              <a:t>chr1</a:t>
            </a:r>
          </a:p>
        </p:txBody>
      </p:sp>
      <p:sp>
        <p:nvSpPr>
          <p:cNvPr id="48" name="TextBox 47"/>
          <p:cNvSpPr txBox="1"/>
          <p:nvPr/>
        </p:nvSpPr>
        <p:spPr>
          <a:xfrm>
            <a:off x="5472787" y="5240270"/>
            <a:ext cx="601021" cy="369332"/>
          </a:xfrm>
          <a:prstGeom prst="rect">
            <a:avLst/>
          </a:prstGeom>
          <a:noFill/>
        </p:spPr>
        <p:txBody>
          <a:bodyPr wrap="none" rtlCol="0">
            <a:spAutoFit/>
          </a:bodyPr>
          <a:lstStyle/>
          <a:p>
            <a:r>
              <a:rPr lang="en-US" dirty="0"/>
              <a:t>chr1</a:t>
            </a:r>
          </a:p>
        </p:txBody>
      </p:sp>
      <p:sp>
        <p:nvSpPr>
          <p:cNvPr id="49" name="TextBox 48"/>
          <p:cNvSpPr txBox="1"/>
          <p:nvPr/>
        </p:nvSpPr>
        <p:spPr>
          <a:xfrm>
            <a:off x="2828726" y="5253330"/>
            <a:ext cx="601021" cy="369332"/>
          </a:xfrm>
          <a:prstGeom prst="rect">
            <a:avLst/>
          </a:prstGeom>
          <a:noFill/>
        </p:spPr>
        <p:txBody>
          <a:bodyPr wrap="none" rtlCol="0">
            <a:spAutoFit/>
          </a:bodyPr>
          <a:lstStyle/>
          <a:p>
            <a:r>
              <a:rPr lang="en-US" dirty="0"/>
              <a:t>chr1</a:t>
            </a:r>
          </a:p>
        </p:txBody>
      </p:sp>
      <p:sp>
        <p:nvSpPr>
          <p:cNvPr id="50" name="Rectangle 49"/>
          <p:cNvSpPr/>
          <p:nvPr/>
        </p:nvSpPr>
        <p:spPr>
          <a:xfrm>
            <a:off x="6331742" y="1310694"/>
            <a:ext cx="108878" cy="1129091"/>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955886" y="4631898"/>
            <a:ext cx="108878" cy="557308"/>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077226" y="2451125"/>
            <a:ext cx="601021" cy="369332"/>
          </a:xfrm>
          <a:prstGeom prst="rect">
            <a:avLst/>
          </a:prstGeom>
          <a:noFill/>
        </p:spPr>
        <p:txBody>
          <a:bodyPr wrap="none" rtlCol="0">
            <a:spAutoFit/>
          </a:bodyPr>
          <a:lstStyle/>
          <a:p>
            <a:r>
              <a:rPr lang="en-US" dirty="0" err="1"/>
              <a:t>chrX</a:t>
            </a:r>
            <a:endParaRPr lang="en-US" dirty="0"/>
          </a:p>
        </p:txBody>
      </p:sp>
      <p:sp>
        <p:nvSpPr>
          <p:cNvPr id="53" name="TextBox 52"/>
          <p:cNvSpPr txBox="1"/>
          <p:nvPr/>
        </p:nvSpPr>
        <p:spPr>
          <a:xfrm>
            <a:off x="6730233" y="5240939"/>
            <a:ext cx="596512" cy="369332"/>
          </a:xfrm>
          <a:prstGeom prst="rect">
            <a:avLst/>
          </a:prstGeom>
          <a:noFill/>
        </p:spPr>
        <p:txBody>
          <a:bodyPr wrap="none" rtlCol="0">
            <a:spAutoFit/>
          </a:bodyPr>
          <a:lstStyle/>
          <a:p>
            <a:r>
              <a:rPr lang="en-US" dirty="0" err="1"/>
              <a:t>chrY</a:t>
            </a:r>
            <a:endParaRPr lang="en-US" dirty="0"/>
          </a:p>
        </p:txBody>
      </p:sp>
      <p:sp>
        <p:nvSpPr>
          <p:cNvPr id="54" name="Rectangle 53"/>
          <p:cNvSpPr/>
          <p:nvPr/>
        </p:nvSpPr>
        <p:spPr>
          <a:xfrm>
            <a:off x="2330441" y="1296990"/>
            <a:ext cx="108878" cy="1129092"/>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492077" y="1296990"/>
            <a:ext cx="108878" cy="1129092"/>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2140325" y="2451126"/>
            <a:ext cx="601021" cy="369332"/>
          </a:xfrm>
          <a:prstGeom prst="rect">
            <a:avLst/>
          </a:prstGeom>
          <a:noFill/>
        </p:spPr>
        <p:txBody>
          <a:bodyPr wrap="none" rtlCol="0">
            <a:spAutoFit/>
          </a:bodyPr>
          <a:lstStyle/>
          <a:p>
            <a:r>
              <a:rPr lang="en-US" dirty="0" err="1"/>
              <a:t>chrX</a:t>
            </a:r>
            <a:endParaRPr lang="en-US" dirty="0"/>
          </a:p>
        </p:txBody>
      </p:sp>
      <p:sp>
        <p:nvSpPr>
          <p:cNvPr id="57" name="Rectangle 56"/>
          <p:cNvSpPr/>
          <p:nvPr/>
        </p:nvSpPr>
        <p:spPr>
          <a:xfrm>
            <a:off x="6347226" y="4231006"/>
            <a:ext cx="108878" cy="98088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6108874" y="5236930"/>
            <a:ext cx="601021" cy="369332"/>
          </a:xfrm>
          <a:prstGeom prst="rect">
            <a:avLst/>
          </a:prstGeom>
          <a:noFill/>
        </p:spPr>
        <p:txBody>
          <a:bodyPr wrap="none" rtlCol="0">
            <a:spAutoFit/>
          </a:bodyPr>
          <a:lstStyle/>
          <a:p>
            <a:r>
              <a:rPr lang="en-US" dirty="0" err="1"/>
              <a:t>chrX</a:t>
            </a:r>
            <a:endParaRPr lang="en-US" dirty="0"/>
          </a:p>
        </p:txBody>
      </p:sp>
      <p:sp>
        <p:nvSpPr>
          <p:cNvPr id="59" name="Rectangle 58"/>
          <p:cNvSpPr/>
          <p:nvPr/>
        </p:nvSpPr>
        <p:spPr>
          <a:xfrm>
            <a:off x="6347226" y="4654578"/>
            <a:ext cx="108878" cy="56454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2255003" y="4231006"/>
            <a:ext cx="108878" cy="1001780"/>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2416639" y="4231006"/>
            <a:ext cx="108878" cy="1001780"/>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2064887" y="5257830"/>
            <a:ext cx="601021" cy="369332"/>
          </a:xfrm>
          <a:prstGeom prst="rect">
            <a:avLst/>
          </a:prstGeom>
          <a:noFill/>
        </p:spPr>
        <p:txBody>
          <a:bodyPr wrap="none" rtlCol="0">
            <a:spAutoFit/>
          </a:bodyPr>
          <a:lstStyle/>
          <a:p>
            <a:r>
              <a:rPr lang="en-US" dirty="0" err="1"/>
              <a:t>chrX</a:t>
            </a:r>
            <a:endParaRPr lang="en-US" dirty="0"/>
          </a:p>
        </p:txBody>
      </p:sp>
      <p:sp>
        <p:nvSpPr>
          <p:cNvPr id="63" name="Rectangle 62"/>
          <p:cNvSpPr/>
          <p:nvPr/>
        </p:nvSpPr>
        <p:spPr>
          <a:xfrm>
            <a:off x="2264662" y="4231005"/>
            <a:ext cx="108878" cy="73900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111284" y="1641618"/>
            <a:ext cx="340171" cy="340171"/>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093598" y="2140115"/>
            <a:ext cx="340171" cy="340171"/>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1574784" y="1554673"/>
            <a:ext cx="340171" cy="340171"/>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1263684" y="1794018"/>
            <a:ext cx="340171" cy="340171"/>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1127962" y="2457606"/>
            <a:ext cx="870964" cy="369332"/>
          </a:xfrm>
          <a:prstGeom prst="rect">
            <a:avLst/>
          </a:prstGeom>
          <a:noFill/>
        </p:spPr>
        <p:txBody>
          <a:bodyPr wrap="none" rtlCol="0">
            <a:spAutoFit/>
          </a:bodyPr>
          <a:lstStyle/>
          <a:p>
            <a:r>
              <a:rPr lang="en-US" dirty="0" err="1"/>
              <a:t>mtDNA</a:t>
            </a:r>
            <a:endParaRPr lang="en-US" dirty="0"/>
          </a:p>
        </p:txBody>
      </p:sp>
      <p:sp>
        <p:nvSpPr>
          <p:cNvPr id="69" name="Oval 68"/>
          <p:cNvSpPr/>
          <p:nvPr/>
        </p:nvSpPr>
        <p:spPr>
          <a:xfrm>
            <a:off x="740618" y="4484492"/>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970269" y="4922529"/>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324772" y="4185173"/>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140355" y="4576432"/>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1004633" y="5240020"/>
            <a:ext cx="870964" cy="369332"/>
          </a:xfrm>
          <a:prstGeom prst="rect">
            <a:avLst/>
          </a:prstGeom>
          <a:noFill/>
        </p:spPr>
        <p:txBody>
          <a:bodyPr wrap="none" rtlCol="0">
            <a:spAutoFit/>
          </a:bodyPr>
          <a:lstStyle/>
          <a:p>
            <a:r>
              <a:rPr lang="en-US" dirty="0" err="1"/>
              <a:t>mtDNA</a:t>
            </a:r>
            <a:endParaRPr lang="en-US" dirty="0"/>
          </a:p>
        </p:txBody>
      </p:sp>
      <p:sp>
        <p:nvSpPr>
          <p:cNvPr id="74" name="Oval 73"/>
          <p:cNvSpPr/>
          <p:nvPr/>
        </p:nvSpPr>
        <p:spPr>
          <a:xfrm>
            <a:off x="7553484" y="1626060"/>
            <a:ext cx="340171" cy="340171"/>
          </a:xfrm>
          <a:prstGeom prst="ellipse">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7535798" y="2124557"/>
            <a:ext cx="340171" cy="340171"/>
          </a:xfrm>
          <a:prstGeom prst="ellipse">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8016984" y="1539115"/>
            <a:ext cx="340171" cy="340171"/>
          </a:xfrm>
          <a:prstGeom prst="ellipse">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7838224" y="1970029"/>
            <a:ext cx="340171" cy="340171"/>
          </a:xfrm>
          <a:prstGeom prst="ellipse">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7570162" y="2442048"/>
            <a:ext cx="870964" cy="369332"/>
          </a:xfrm>
          <a:prstGeom prst="rect">
            <a:avLst/>
          </a:prstGeom>
          <a:noFill/>
        </p:spPr>
        <p:txBody>
          <a:bodyPr wrap="none" rtlCol="0">
            <a:spAutoFit/>
          </a:bodyPr>
          <a:lstStyle/>
          <a:p>
            <a:r>
              <a:rPr lang="en-US" dirty="0" err="1"/>
              <a:t>mtDNA</a:t>
            </a:r>
            <a:endParaRPr lang="en-US" dirty="0"/>
          </a:p>
        </p:txBody>
      </p:sp>
      <p:sp>
        <p:nvSpPr>
          <p:cNvPr id="79" name="Oval 78"/>
          <p:cNvSpPr/>
          <p:nvPr/>
        </p:nvSpPr>
        <p:spPr>
          <a:xfrm>
            <a:off x="7383399" y="4424032"/>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7365713" y="4922529"/>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7846899" y="4789513"/>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535799" y="4576432"/>
            <a:ext cx="340171" cy="340171"/>
          </a:xfrm>
          <a:prstGeom prst="ellipse">
            <a:avLst/>
          </a:prstGeom>
          <a:noFill/>
          <a:ln w="38100" cmpd="sng">
            <a:solidFill>
              <a:srgbClr val="4BA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7400077" y="5240020"/>
            <a:ext cx="870964" cy="369332"/>
          </a:xfrm>
          <a:prstGeom prst="rect">
            <a:avLst/>
          </a:prstGeom>
          <a:noFill/>
        </p:spPr>
        <p:txBody>
          <a:bodyPr wrap="none" rtlCol="0">
            <a:spAutoFit/>
          </a:bodyPr>
          <a:lstStyle/>
          <a:p>
            <a:r>
              <a:rPr lang="en-US" dirty="0" err="1"/>
              <a:t>mtDNA</a:t>
            </a:r>
            <a:endParaRPr lang="en-US" dirty="0"/>
          </a:p>
        </p:txBody>
      </p:sp>
      <p:sp>
        <p:nvSpPr>
          <p:cNvPr id="89" name="Rectangle 88"/>
          <p:cNvSpPr/>
          <p:nvPr/>
        </p:nvSpPr>
        <p:spPr>
          <a:xfrm>
            <a:off x="7010875" y="1834563"/>
            <a:ext cx="108878" cy="557308"/>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6785222" y="2443604"/>
            <a:ext cx="596512" cy="369332"/>
          </a:xfrm>
          <a:prstGeom prst="rect">
            <a:avLst/>
          </a:prstGeom>
          <a:noFill/>
        </p:spPr>
        <p:txBody>
          <a:bodyPr wrap="none" rtlCol="0">
            <a:spAutoFit/>
          </a:bodyPr>
          <a:lstStyle/>
          <a:p>
            <a:r>
              <a:rPr lang="en-US" dirty="0" err="1"/>
              <a:t>chrY</a:t>
            </a:r>
            <a:endParaRPr lang="en-US" dirty="0"/>
          </a:p>
        </p:txBody>
      </p:sp>
      <p:sp>
        <p:nvSpPr>
          <p:cNvPr id="94" name="Oval 93"/>
          <p:cNvSpPr/>
          <p:nvPr/>
        </p:nvSpPr>
        <p:spPr>
          <a:xfrm>
            <a:off x="664462" y="1894845"/>
            <a:ext cx="340171" cy="344102"/>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508865" y="1794018"/>
            <a:ext cx="340171" cy="340171"/>
          </a:xfrm>
          <a:prstGeom prst="ellipse">
            <a:avLst/>
          </a:prstGeom>
          <a:no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TextBox 98"/>
          <p:cNvSpPr txBox="1"/>
          <p:nvPr/>
        </p:nvSpPr>
        <p:spPr>
          <a:xfrm>
            <a:off x="233827" y="5707184"/>
            <a:ext cx="8632491" cy="369332"/>
          </a:xfrm>
          <a:prstGeom prst="rect">
            <a:avLst/>
          </a:prstGeom>
          <a:noFill/>
        </p:spPr>
        <p:txBody>
          <a:bodyPr wrap="none" rtlCol="0">
            <a:spAutoFit/>
          </a:bodyPr>
          <a:lstStyle/>
          <a:p>
            <a:r>
              <a:rPr lang="en-US" dirty="0" err="1">
                <a:latin typeface="Gill Sans MT" panose="020B0502020104020203" pitchFamily="34" charset="77"/>
              </a:rPr>
              <a:t>chrY</a:t>
            </a:r>
            <a:r>
              <a:rPr lang="en-US" dirty="0">
                <a:latin typeface="Gill Sans MT" panose="020B0502020104020203" pitchFamily="34" charset="77"/>
              </a:rPr>
              <a:t> and </a:t>
            </a:r>
            <a:r>
              <a:rPr lang="en-US" dirty="0" err="1">
                <a:latin typeface="Gill Sans MT" panose="020B0502020104020203" pitchFamily="34" charset="77"/>
              </a:rPr>
              <a:t>mtDNA</a:t>
            </a:r>
            <a:r>
              <a:rPr lang="en-US" dirty="0">
                <a:latin typeface="Gill Sans MT" panose="020B0502020104020203" pitchFamily="34" charset="77"/>
              </a:rPr>
              <a:t> don’t have recombination! Inherited as one big (easy to analyze) segment</a:t>
            </a:r>
          </a:p>
        </p:txBody>
      </p:sp>
      <p:sp>
        <p:nvSpPr>
          <p:cNvPr id="84" name="TextBox 83"/>
          <p:cNvSpPr txBox="1"/>
          <p:nvPr/>
        </p:nvSpPr>
        <p:spPr>
          <a:xfrm>
            <a:off x="232800" y="6076515"/>
            <a:ext cx="8947714" cy="646331"/>
          </a:xfrm>
          <a:prstGeom prst="rect">
            <a:avLst/>
          </a:prstGeom>
          <a:noFill/>
        </p:spPr>
        <p:txBody>
          <a:bodyPr wrap="square" rtlCol="0">
            <a:spAutoFit/>
          </a:bodyPr>
          <a:lstStyle/>
          <a:p>
            <a:r>
              <a:rPr lang="en-US" dirty="0">
                <a:latin typeface="Gill Sans MT" panose="020B0502020104020203" pitchFamily="34" charset="77"/>
              </a:rPr>
              <a:t>Exceptions: </a:t>
            </a:r>
            <a:r>
              <a:rPr lang="en-US" dirty="0" err="1">
                <a:latin typeface="Gill Sans MT" panose="020B0502020104020203" pitchFamily="34" charset="77"/>
              </a:rPr>
              <a:t>pseudoautosomal</a:t>
            </a:r>
            <a:r>
              <a:rPr lang="en-US" dirty="0">
                <a:latin typeface="Gill Sans MT" panose="020B0502020104020203" pitchFamily="34" charset="77"/>
              </a:rPr>
              <a:t> region (PAR) on X and Y can recombine. Also </a:t>
            </a:r>
            <a:r>
              <a:rPr lang="en-US" dirty="0" err="1">
                <a:latin typeface="Gill Sans MT" panose="020B0502020104020203" pitchFamily="34" charset="77"/>
              </a:rPr>
              <a:t>mtDNA</a:t>
            </a:r>
            <a:r>
              <a:rPr lang="en-US" dirty="0">
                <a:latin typeface="Gill Sans MT" panose="020B0502020104020203" pitchFamily="34" charset="77"/>
              </a:rPr>
              <a:t> can be mosaic</a:t>
            </a:r>
          </a:p>
        </p:txBody>
      </p:sp>
    </p:spTree>
    <p:extLst>
      <p:ext uri="{BB962C8B-B14F-4D97-AF65-F5344CB8AC3E}">
        <p14:creationId xmlns:p14="http://schemas.microsoft.com/office/powerpoint/2010/main" val="34751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2"/>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3"/>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6" grpId="0"/>
      <p:bldP spid="47" grpId="0"/>
      <p:bldP spid="48" grpId="0"/>
      <p:bldP spid="49" grpId="0"/>
      <p:bldP spid="50" grpId="0" animBg="1"/>
      <p:bldP spid="51" grpId="0" animBg="1"/>
      <p:bldP spid="52" grpId="0"/>
      <p:bldP spid="53" grpId="0"/>
      <p:bldP spid="54" grpId="0" animBg="1"/>
      <p:bldP spid="55" grpId="0" animBg="1"/>
      <p:bldP spid="56" grpId="0"/>
      <p:bldP spid="57" grpId="0" animBg="1"/>
      <p:bldP spid="58" grpId="0"/>
      <p:bldP spid="59" grpId="0" animBg="1"/>
      <p:bldP spid="60" grpId="0" animBg="1"/>
      <p:bldP spid="61" grpId="0" animBg="1"/>
      <p:bldP spid="62" grpId="0"/>
      <p:bldP spid="63" grpId="0" animBg="1"/>
      <p:bldP spid="64" grpId="0" animBg="1"/>
      <p:bldP spid="65" grpId="0" animBg="1"/>
      <p:bldP spid="66" grpId="0" animBg="1"/>
      <p:bldP spid="67" grpId="0" animBg="1"/>
      <p:bldP spid="68" grpId="0"/>
      <p:bldP spid="69" grpId="0" animBg="1"/>
      <p:bldP spid="70" grpId="0" animBg="1"/>
      <p:bldP spid="71" grpId="0" animBg="1"/>
      <p:bldP spid="72" grpId="0" animBg="1"/>
      <p:bldP spid="73" grpId="0"/>
      <p:bldP spid="74" grpId="0" animBg="1"/>
      <p:bldP spid="75" grpId="0" animBg="1"/>
      <p:bldP spid="76" grpId="0" animBg="1"/>
      <p:bldP spid="77" grpId="0" animBg="1"/>
      <p:bldP spid="78" grpId="0"/>
      <p:bldP spid="79" grpId="0" animBg="1"/>
      <p:bldP spid="80" grpId="0" animBg="1"/>
      <p:bldP spid="81" grpId="0" animBg="1"/>
      <p:bldP spid="82" grpId="0" animBg="1"/>
      <p:bldP spid="83" grpId="0"/>
      <p:bldP spid="89" grpId="0" animBg="1"/>
      <p:bldP spid="90" grpId="0"/>
      <p:bldP spid="94" grpId="0" animBg="1"/>
      <p:bldP spid="95" grpId="0" animBg="1"/>
      <p:bldP spid="99" grpId="0"/>
      <p:bldP spid="8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Blank Presentatio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12588</TotalTime>
  <Words>3796</Words>
  <Application>Microsoft Macintosh PowerPoint</Application>
  <PresentationFormat>On-screen Show (4:3)</PresentationFormat>
  <Paragraphs>633</Paragraphs>
  <Slides>81</Slides>
  <Notes>31</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Arial</vt:lpstr>
      <vt:lpstr>Book Antiqua</vt:lpstr>
      <vt:lpstr>Calibri</vt:lpstr>
      <vt:lpstr>Courier</vt:lpstr>
      <vt:lpstr>Courier New</vt:lpstr>
      <vt:lpstr>Gill Sans</vt:lpstr>
      <vt:lpstr>Gill Sans MT</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Fast forward 5-10 years</vt:lpstr>
      <vt:lpstr>PowerPoint Presentation</vt:lpstr>
      <vt:lpstr>PowerPoint Presentation</vt:lpstr>
      <vt:lpstr>PowerPoint Presentation</vt:lpstr>
      <vt:lpstr>Policy solutions: prohibit re-identification</vt:lpstr>
      <vt:lpstr>Technical solutions: homomorphic encryption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Gymrek</dc:creator>
  <cp:lastModifiedBy>Gymrek, Melissa</cp:lastModifiedBy>
  <cp:revision>226</cp:revision>
  <dcterms:created xsi:type="dcterms:W3CDTF">2017-01-13T22:02:43Z</dcterms:created>
  <dcterms:modified xsi:type="dcterms:W3CDTF">2021-04-14T17:52:04Z</dcterms:modified>
</cp:coreProperties>
</file>