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sldIdLst>
    <p:sldId id="306" r:id="rId2"/>
    <p:sldId id="308" r:id="rId3"/>
    <p:sldId id="258" r:id="rId4"/>
    <p:sldId id="312" r:id="rId5"/>
    <p:sldId id="313" r:id="rId6"/>
    <p:sldId id="314" r:id="rId7"/>
    <p:sldId id="318" r:id="rId8"/>
    <p:sldId id="362" r:id="rId9"/>
    <p:sldId id="363" r:id="rId10"/>
    <p:sldId id="315" r:id="rId11"/>
    <p:sldId id="316" r:id="rId12"/>
    <p:sldId id="417" r:id="rId13"/>
    <p:sldId id="407" r:id="rId14"/>
    <p:sldId id="409" r:id="rId15"/>
    <p:sldId id="408" r:id="rId16"/>
    <p:sldId id="410" r:id="rId17"/>
    <p:sldId id="411" r:id="rId18"/>
    <p:sldId id="412" r:id="rId19"/>
    <p:sldId id="413" r:id="rId20"/>
    <p:sldId id="414" r:id="rId21"/>
    <p:sldId id="377" r:id="rId22"/>
    <p:sldId id="317" r:id="rId23"/>
    <p:sldId id="319" r:id="rId24"/>
    <p:sldId id="415" r:id="rId25"/>
    <p:sldId id="416" r:id="rId26"/>
    <p:sldId id="359" r:id="rId27"/>
    <p:sldId id="367" r:id="rId28"/>
    <p:sldId id="370" r:id="rId29"/>
    <p:sldId id="420" r:id="rId30"/>
    <p:sldId id="366" r:id="rId31"/>
    <p:sldId id="394" r:id="rId32"/>
    <p:sldId id="368" r:id="rId33"/>
    <p:sldId id="371" r:id="rId34"/>
    <p:sldId id="373" r:id="rId35"/>
    <p:sldId id="374" r:id="rId36"/>
    <p:sldId id="375" r:id="rId37"/>
    <p:sldId id="365" r:id="rId38"/>
    <p:sldId id="376" r:id="rId39"/>
    <p:sldId id="419" r:id="rId40"/>
    <p:sldId id="418" r:id="rId41"/>
    <p:sldId id="421" r:id="rId42"/>
    <p:sldId id="321" r:id="rId43"/>
    <p:sldId id="358" r:id="rId44"/>
    <p:sldId id="391" r:id="rId45"/>
    <p:sldId id="320" r:id="rId46"/>
    <p:sldId id="322" r:id="rId47"/>
    <p:sldId id="324" r:id="rId48"/>
    <p:sldId id="325" r:id="rId49"/>
    <p:sldId id="326" r:id="rId50"/>
    <p:sldId id="327" r:id="rId51"/>
    <p:sldId id="361" r:id="rId52"/>
    <p:sldId id="380" r:id="rId53"/>
    <p:sldId id="328" r:id="rId54"/>
    <p:sldId id="389" r:id="rId55"/>
    <p:sldId id="383" r:id="rId56"/>
    <p:sldId id="378" r:id="rId57"/>
    <p:sldId id="379" r:id="rId58"/>
    <p:sldId id="390" r:id="rId59"/>
    <p:sldId id="392" r:id="rId60"/>
    <p:sldId id="422" r:id="rId61"/>
    <p:sldId id="423" r:id="rId6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28"/>
    <p:restoredTop sz="92654"/>
  </p:normalViewPr>
  <p:slideViewPr>
    <p:cSldViewPr snapToGrid="0" snapToObjects="1">
      <p:cViewPr varScale="1">
        <p:scale>
          <a:sx n="101" d="100"/>
          <a:sy n="101" d="100"/>
        </p:scale>
        <p:origin x="105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E779BC-F87C-9242-A91D-C5C8288E508C}" type="datetimeFigureOut">
              <a:rPr lang="en-US" smtClean="0"/>
              <a:t>4/6/21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CBEA9F-A31B-C94F-9ABF-6A7F6C9735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838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olumbia.edu/igert/courses/EECS6898/peer_slides.pdf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olumbia.edu/igert/courses/EECS6898/peer_slides.pdf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nrg/journal/v7/n10/full/nrg1960.html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nrg/journal/v7/n10/full/nrg1960.html" TargetMode="External"/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http://www.cs.columbia.edu/igert/courses/EECS6898/peer_slides.pdf</a:t>
            </a:r>
            <a:r>
              <a:rPr lang="en-US" dirty="0"/>
              <a:t> slide 6</a:t>
            </a:r>
          </a:p>
          <a:p>
            <a:endParaRPr lang="en-US" dirty="0"/>
          </a:p>
          <a:p>
            <a:r>
              <a:rPr lang="en-US" dirty="0"/>
              <a:t>Pedigree</a:t>
            </a:r>
          </a:p>
          <a:p>
            <a:r>
              <a:rPr lang="en-US" dirty="0"/>
              <a:t>Show </a:t>
            </a:r>
            <a:r>
              <a:rPr lang="en-US" dirty="0" err="1"/>
              <a:t>ibd</a:t>
            </a:r>
            <a:r>
              <a:rPr lang="en-US" dirty="0"/>
              <a:t> chunks at the bottom</a:t>
            </a:r>
          </a:p>
          <a:p>
            <a:r>
              <a:rPr lang="en-US" dirty="0"/>
              <a:t>Add relationship degree (name and number, define) and number of </a:t>
            </a:r>
            <a:r>
              <a:rPr lang="en-US" dirty="0" err="1"/>
              <a:t>meisoes</a:t>
            </a:r>
            <a:r>
              <a:rPr lang="en-US" dirty="0"/>
              <a:t> separating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89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Length of segments, exponential</a:t>
            </a:r>
          </a:p>
          <a:p>
            <a:r>
              <a:rPr lang="en-US" dirty="0"/>
              <a:t>Show segments small between </a:t>
            </a:r>
            <a:r>
              <a:rPr lang="en-US" dirty="0" err="1"/>
              <a:t>unrelateds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964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Maximum likelihood framework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45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854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97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04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twins, siblings, parents, 0 1 2</a:t>
            </a:r>
          </a:p>
          <a:p>
            <a:endParaRPr lang="en-US" dirty="0"/>
          </a:p>
          <a:p>
            <a:r>
              <a:rPr lang="en-US" dirty="0"/>
              <a:t>Define </a:t>
            </a:r>
            <a:r>
              <a:rPr lang="en-US" dirty="0" err="1"/>
              <a:t>coancestry</a:t>
            </a:r>
            <a:r>
              <a:rPr lang="en-US" dirty="0"/>
              <a:t> coefficient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684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http://www.cs.columbia.edu/igert/courses/EECS6898/peer_slides.pdf</a:t>
            </a:r>
            <a:r>
              <a:rPr lang="en-US" dirty="0"/>
              <a:t> slide 6</a:t>
            </a:r>
          </a:p>
          <a:p>
            <a:endParaRPr lang="en-US" dirty="0"/>
          </a:p>
          <a:p>
            <a:r>
              <a:rPr lang="en-US" dirty="0"/>
              <a:t>Pedigree</a:t>
            </a:r>
          </a:p>
          <a:p>
            <a:r>
              <a:rPr lang="en-US" dirty="0"/>
              <a:t>Show </a:t>
            </a:r>
            <a:r>
              <a:rPr lang="en-US" dirty="0" err="1"/>
              <a:t>ibd</a:t>
            </a:r>
            <a:r>
              <a:rPr lang="en-US" dirty="0"/>
              <a:t> chunks at the bottom</a:t>
            </a:r>
          </a:p>
          <a:p>
            <a:r>
              <a:rPr lang="en-US" dirty="0"/>
              <a:t>Add relationship degree (name and number, define) and number of </a:t>
            </a:r>
            <a:r>
              <a:rPr lang="en-US" dirty="0" err="1"/>
              <a:t>meisoes</a:t>
            </a:r>
            <a:r>
              <a:rPr lang="en-US" dirty="0"/>
              <a:t> separating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303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n-US" dirty="0"/>
              <a:t>Estimating % IBD</a:t>
            </a:r>
          </a:p>
          <a:p>
            <a:pPr marL="342900" indent="-342900">
              <a:buAutoNum type="arabicPeriod"/>
            </a:pPr>
            <a:r>
              <a:rPr lang="en-US" dirty="0"/>
              <a:t>Find pairwise IBD segments</a:t>
            </a:r>
          </a:p>
          <a:p>
            <a:pPr marL="342900" indent="-342900">
              <a:buAutoNum type="arabicPeriod"/>
            </a:pPr>
            <a:r>
              <a:rPr lang="en-US" dirty="0"/>
              <a:t>Infer ancestry from IBD segments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Challenges:</a:t>
            </a:r>
          </a:p>
          <a:p>
            <a:r>
              <a:rPr lang="en-US" dirty="0"/>
              <a:t>We don’t observe IBD</a:t>
            </a:r>
          </a:p>
          <a:p>
            <a:r>
              <a:rPr lang="en-US" dirty="0"/>
              <a:t>Just have alleles</a:t>
            </a:r>
          </a:p>
          <a:p>
            <a:r>
              <a:rPr lang="en-US" dirty="0"/>
              <a:t>IBS vs. IBD</a:t>
            </a:r>
          </a:p>
          <a:p>
            <a:r>
              <a:rPr lang="en-US" dirty="0">
                <a:hlinkClick r:id="rId3"/>
              </a:rPr>
              <a:t>http://www.nature.com/nrg/journal/v7/n10/full/nrg1960.html</a:t>
            </a:r>
            <a:endParaRPr lang="en-US" dirty="0"/>
          </a:p>
          <a:p>
            <a:r>
              <a:rPr lang="en-US" dirty="0"/>
              <a:t>http://</a:t>
            </a:r>
            <a:r>
              <a:rPr lang="en-US" dirty="0" err="1"/>
              <a:t>jorde-lab.genetics.utah.edu</a:t>
            </a:r>
            <a:r>
              <a:rPr lang="en-US" dirty="0"/>
              <a:t>/</a:t>
            </a:r>
            <a:r>
              <a:rPr lang="en-US" dirty="0" err="1"/>
              <a:t>ersa</a:t>
            </a:r>
            <a:r>
              <a:rPr lang="en-US" dirty="0"/>
              <a:t>/Witherspoon_ASHG_2010.pdf</a:t>
            </a:r>
          </a:p>
          <a:p>
            <a:endParaRPr lang="en-US" dirty="0"/>
          </a:p>
          <a:p>
            <a:r>
              <a:rPr lang="en-US" dirty="0"/>
              <a:t>Also background relatedness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965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lang="en-US" dirty="0"/>
              <a:t>Estimating % IBD</a:t>
            </a:r>
          </a:p>
          <a:p>
            <a:pPr marL="342900" indent="-342900">
              <a:buAutoNum type="arabicPeriod"/>
            </a:pPr>
            <a:r>
              <a:rPr lang="en-US" dirty="0"/>
              <a:t>Find pairwise IBD segments</a:t>
            </a:r>
          </a:p>
          <a:p>
            <a:pPr marL="342900" indent="-342900">
              <a:buAutoNum type="arabicPeriod"/>
            </a:pPr>
            <a:r>
              <a:rPr lang="en-US" dirty="0"/>
              <a:t>Infer ancestry from IBD segments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Challenges:</a:t>
            </a:r>
          </a:p>
          <a:p>
            <a:r>
              <a:rPr lang="en-US" dirty="0"/>
              <a:t>We don’t observe IBD</a:t>
            </a:r>
          </a:p>
          <a:p>
            <a:r>
              <a:rPr lang="en-US" dirty="0"/>
              <a:t>Just have alleles</a:t>
            </a:r>
          </a:p>
          <a:p>
            <a:r>
              <a:rPr lang="en-US" dirty="0"/>
              <a:t>IBS vs. IBD</a:t>
            </a:r>
          </a:p>
          <a:p>
            <a:r>
              <a:rPr lang="en-US" dirty="0">
                <a:hlinkClick r:id="rId3"/>
              </a:rPr>
              <a:t>http://www.nature.com/nrg/journal/v7/n10/full/nrg1960.html</a:t>
            </a:r>
            <a:endParaRPr lang="en-US" dirty="0"/>
          </a:p>
          <a:p>
            <a:r>
              <a:rPr lang="en-US" dirty="0"/>
              <a:t>http://</a:t>
            </a:r>
            <a:r>
              <a:rPr lang="en-US" dirty="0" err="1"/>
              <a:t>jorde-lab.genetics.utah.edu</a:t>
            </a:r>
            <a:r>
              <a:rPr lang="en-US" dirty="0"/>
              <a:t>/</a:t>
            </a:r>
            <a:r>
              <a:rPr lang="en-US" dirty="0" err="1"/>
              <a:t>ersa</a:t>
            </a:r>
            <a:r>
              <a:rPr lang="en-US" dirty="0"/>
              <a:t>/Witherspoon_ASHG_2010.pdf</a:t>
            </a:r>
          </a:p>
          <a:p>
            <a:endParaRPr lang="en-US" dirty="0"/>
          </a:p>
          <a:p>
            <a:r>
              <a:rPr lang="en-US" dirty="0"/>
              <a:t>Also background relatedness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2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Number of </a:t>
            </a:r>
            <a:r>
              <a:rPr lang="en-US" dirty="0" err="1"/>
              <a:t>ibd</a:t>
            </a:r>
            <a:r>
              <a:rPr lang="en-US" dirty="0"/>
              <a:t> segments between two samples</a:t>
            </a:r>
          </a:p>
          <a:p>
            <a:r>
              <a:rPr lang="en-US" dirty="0"/>
              <a:t>Is </a:t>
            </a:r>
            <a:r>
              <a:rPr lang="en-US" dirty="0" err="1"/>
              <a:t>poisson</a:t>
            </a:r>
            <a:endParaRPr lang="en-US" dirty="0"/>
          </a:p>
          <a:p>
            <a:endParaRPr lang="en-US" dirty="0"/>
          </a:p>
          <a:p>
            <a:r>
              <a:rPr lang="en-US" dirty="0"/>
              <a:t>Show plot, also show unrelated </a:t>
            </a:r>
            <a:r>
              <a:rPr lang="en-US" dirty="0" err="1"/>
              <a:t>ceu</a:t>
            </a:r>
            <a:endParaRPr lang="en-US" dirty="0"/>
          </a:p>
          <a:p>
            <a:endParaRPr lang="en-US" dirty="0"/>
          </a:p>
          <a:p>
            <a:r>
              <a:rPr lang="en-US" dirty="0"/>
              <a:t>http://</a:t>
            </a:r>
            <a:r>
              <a:rPr lang="en-US" dirty="0" err="1"/>
              <a:t>genome.cshlp.org</a:t>
            </a:r>
            <a:r>
              <a:rPr lang="en-US" dirty="0"/>
              <a:t>/content/21/5/768.full.pdf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BEA9F-A31B-C94F-9ABF-6A7F6C97355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322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67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0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50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63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8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67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82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207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539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42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1F0D-52AD-8E43-B1A6-4FB1E23D5FC7}" type="datetimeFigureOut">
              <a:rPr lang="en-US" smtClean="0"/>
              <a:t>4/6/21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62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B1F0D-52AD-8E43-B1A6-4FB1E23D5FC7}" type="datetimeFigureOut">
              <a:rPr lang="en-US" smtClean="0"/>
              <a:t>4/6/21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6C5D0-ABED-A84A-BAB5-E515E996D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4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0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plos.org/plosone/article?id=10.1371/journal.pone.0034267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sogg.org/wiki/CentiMorgan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2776" y="254993"/>
            <a:ext cx="868614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"/>
                <a:cs typeface="Gill Sans"/>
              </a:rPr>
              <a:t>CSE284: Personal genomics for bioinformaticians</a:t>
            </a:r>
          </a:p>
          <a:p>
            <a:endParaRPr lang="en-US" sz="2800" dirty="0">
              <a:latin typeface="Gill Sans"/>
              <a:cs typeface="Gill Sans"/>
            </a:endParaRPr>
          </a:p>
          <a:p>
            <a:r>
              <a:rPr lang="en-US" sz="2800" b="1" dirty="0">
                <a:latin typeface="Gill Sans"/>
                <a:cs typeface="Gill Sans"/>
              </a:rPr>
              <a:t>Relative Finding + Local ancestry inference</a:t>
            </a:r>
          </a:p>
          <a:p>
            <a:endParaRPr lang="en-US" sz="2800" dirty="0">
              <a:latin typeface="Gill Sans"/>
              <a:cs typeface="Gill Sans"/>
            </a:endParaRPr>
          </a:p>
          <a:p>
            <a:r>
              <a:rPr lang="en-US" sz="2800" b="1" dirty="0">
                <a:latin typeface="Gill Sans"/>
                <a:cs typeface="Gill Sans"/>
              </a:rPr>
              <a:t>Today’s schedule: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3:30-4:10 Relative finding using IBD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4:10-4:15-break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Gill Sans"/>
                <a:cs typeface="Gill Sans"/>
              </a:rPr>
              <a:t>4:15-4:50 More relative finding + intro to local ancestry inference</a:t>
            </a:r>
          </a:p>
        </p:txBody>
      </p:sp>
    </p:spTree>
    <p:extLst>
      <p:ext uri="{BB962C8B-B14F-4D97-AF65-F5344CB8AC3E}">
        <p14:creationId xmlns:p14="http://schemas.microsoft.com/office/powerpoint/2010/main" val="1699467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942" y="2355735"/>
            <a:ext cx="4076198" cy="27724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27" y="3064548"/>
            <a:ext cx="3881632" cy="1496272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4300945" y="3750258"/>
            <a:ext cx="515155" cy="323505"/>
          </a:xfrm>
          <a:prstGeom prst="rightArrow">
            <a:avLst/>
          </a:prstGeom>
          <a:solidFill>
            <a:srgbClr val="0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Given a set of genomes, estimate all pairwise relationships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976213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23andMe Relative Finder tool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663" y="1284801"/>
            <a:ext cx="7124095" cy="52253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64189"/>
            <a:ext cx="6547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On average, a person has ~1,000 4</a:t>
            </a:r>
            <a:r>
              <a:rPr lang="en-US" baseline="30000" dirty="0">
                <a:latin typeface="Gill Sans"/>
                <a:cs typeface="Gill Sans"/>
              </a:rPr>
              <a:t>th</a:t>
            </a:r>
            <a:r>
              <a:rPr lang="en-US" dirty="0">
                <a:latin typeface="Gill Sans"/>
                <a:cs typeface="Gill Sans"/>
              </a:rPr>
              <a:t> cousins! (and &gt;10</a:t>
            </a:r>
            <a:r>
              <a:rPr lang="en-US" baseline="30000" dirty="0">
                <a:latin typeface="Gill Sans"/>
                <a:cs typeface="Gill Sans"/>
              </a:rPr>
              <a:t>6  </a:t>
            </a:r>
            <a:r>
              <a:rPr lang="en-US" dirty="0">
                <a:latin typeface="Gill Sans"/>
                <a:cs typeface="Gill Sans"/>
              </a:rPr>
              <a:t>9</a:t>
            </a:r>
            <a:r>
              <a:rPr lang="en-US" baseline="30000" dirty="0">
                <a:latin typeface="Gill Sans"/>
                <a:cs typeface="Gill Sans"/>
              </a:rPr>
              <a:t>th</a:t>
            </a:r>
            <a:r>
              <a:rPr lang="en-US" dirty="0">
                <a:latin typeface="Gill Sans"/>
                <a:cs typeface="Gill Sans"/>
              </a:rPr>
              <a:t> cousins!)</a:t>
            </a:r>
          </a:p>
        </p:txBody>
      </p:sp>
    </p:spTree>
    <p:extLst>
      <p:ext uri="{BB962C8B-B14F-4D97-AF65-F5344CB8AC3E}">
        <p14:creationId xmlns:p14="http://schemas.microsoft.com/office/powerpoint/2010/main" val="2743287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“Identity by descent” (IBD)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BB1A30C-82A9-F848-9593-014A93FC4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96" y="3550783"/>
            <a:ext cx="734107" cy="15763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50A3386-2671-2D4E-8109-1B6224DE51AF}"/>
              </a:ext>
            </a:extLst>
          </p:cNvPr>
          <p:cNvSpPr/>
          <p:nvPr/>
        </p:nvSpPr>
        <p:spPr>
          <a:xfrm>
            <a:off x="638809" y="1550413"/>
            <a:ext cx="178267" cy="1848679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EF5809-9D2A-B141-B574-803F98E4CA85}"/>
              </a:ext>
            </a:extLst>
          </p:cNvPr>
          <p:cNvSpPr/>
          <p:nvPr/>
        </p:nvSpPr>
        <p:spPr>
          <a:xfrm>
            <a:off x="1012341" y="1550413"/>
            <a:ext cx="178267" cy="184867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B55465-60D0-514A-9522-BD658376A733}"/>
              </a:ext>
            </a:extLst>
          </p:cNvPr>
          <p:cNvSpPr/>
          <p:nvPr/>
        </p:nvSpPr>
        <p:spPr>
          <a:xfrm>
            <a:off x="638809" y="1550413"/>
            <a:ext cx="178267" cy="10937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106301-1742-A648-8683-48FBB8EA2211}"/>
              </a:ext>
            </a:extLst>
          </p:cNvPr>
          <p:cNvSpPr/>
          <p:nvPr/>
        </p:nvSpPr>
        <p:spPr>
          <a:xfrm>
            <a:off x="1012341" y="1903579"/>
            <a:ext cx="178267" cy="149551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D27AA8-D791-B74B-B8A7-137960B4C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473" y="3584346"/>
            <a:ext cx="543336" cy="153181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57101A2-3093-374A-BFF0-C1A26CF54DC9}"/>
              </a:ext>
            </a:extLst>
          </p:cNvPr>
          <p:cNvSpPr/>
          <p:nvPr/>
        </p:nvSpPr>
        <p:spPr>
          <a:xfrm>
            <a:off x="1908473" y="1590343"/>
            <a:ext cx="178267" cy="1848679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7C051C-54F3-8947-8654-D14E3221377F}"/>
              </a:ext>
            </a:extLst>
          </p:cNvPr>
          <p:cNvSpPr/>
          <p:nvPr/>
        </p:nvSpPr>
        <p:spPr>
          <a:xfrm>
            <a:off x="2282005" y="1590343"/>
            <a:ext cx="178267" cy="184867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A40850-28DF-EA4C-9D55-6CDDB3B6F9B6}"/>
              </a:ext>
            </a:extLst>
          </p:cNvPr>
          <p:cNvSpPr/>
          <p:nvPr/>
        </p:nvSpPr>
        <p:spPr>
          <a:xfrm>
            <a:off x="1908475" y="1590343"/>
            <a:ext cx="175604" cy="63233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467F60-CDA7-F548-AE2D-2B03D456278B}"/>
              </a:ext>
            </a:extLst>
          </p:cNvPr>
          <p:cNvSpPr/>
          <p:nvPr/>
        </p:nvSpPr>
        <p:spPr>
          <a:xfrm>
            <a:off x="2282005" y="2639453"/>
            <a:ext cx="178267" cy="79956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493B221-05C5-5B41-BFB4-2454D20A9E78}"/>
              </a:ext>
            </a:extLst>
          </p:cNvPr>
          <p:cNvSpPr/>
          <p:nvPr/>
        </p:nvSpPr>
        <p:spPr>
          <a:xfrm>
            <a:off x="446957" y="2956721"/>
            <a:ext cx="2237094" cy="315067"/>
          </a:xfrm>
          <a:prstGeom prst="rect">
            <a:avLst/>
          </a:prstGeom>
          <a:noFill/>
          <a:ln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EF34F8-6756-3B46-A30E-080E313A768F}"/>
              </a:ext>
            </a:extLst>
          </p:cNvPr>
          <p:cNvSpPr txBox="1"/>
          <p:nvPr/>
        </p:nvSpPr>
        <p:spPr>
          <a:xfrm>
            <a:off x="2804605" y="2941983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IBD=2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339A40-5FFA-4C4D-859D-3A835DDC7D50}"/>
              </a:ext>
            </a:extLst>
          </p:cNvPr>
          <p:cNvSpPr/>
          <p:nvPr/>
        </p:nvSpPr>
        <p:spPr>
          <a:xfrm>
            <a:off x="446957" y="1898973"/>
            <a:ext cx="2237094" cy="315067"/>
          </a:xfrm>
          <a:prstGeom prst="rect">
            <a:avLst/>
          </a:prstGeom>
          <a:noFill/>
          <a:ln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DAEF3-3F00-E94E-AE10-4D5D0E5C054D}"/>
              </a:ext>
            </a:extLst>
          </p:cNvPr>
          <p:cNvSpPr txBox="1"/>
          <p:nvPr/>
        </p:nvSpPr>
        <p:spPr>
          <a:xfrm>
            <a:off x="2804605" y="1853346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IBD=1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2450B05-9B79-AB4D-A0FC-0266DC7C8B28}"/>
              </a:ext>
            </a:extLst>
          </p:cNvPr>
          <p:cNvSpPr/>
          <p:nvPr/>
        </p:nvSpPr>
        <p:spPr>
          <a:xfrm>
            <a:off x="446957" y="2255180"/>
            <a:ext cx="2237094" cy="315067"/>
          </a:xfrm>
          <a:prstGeom prst="rect">
            <a:avLst/>
          </a:prstGeom>
          <a:noFill/>
          <a:ln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A9DA8E-AF40-5A48-9A9B-6829867E3DF2}"/>
              </a:ext>
            </a:extLst>
          </p:cNvPr>
          <p:cNvSpPr txBox="1"/>
          <p:nvPr/>
        </p:nvSpPr>
        <p:spPr>
          <a:xfrm>
            <a:off x="2804604" y="2222678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IBD=0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F8EA28-9E45-774D-A94A-902EA2CAD504}"/>
              </a:ext>
            </a:extLst>
          </p:cNvPr>
          <p:cNvSpPr txBox="1"/>
          <p:nvPr/>
        </p:nvSpPr>
        <p:spPr>
          <a:xfrm>
            <a:off x="4309883" y="1710860"/>
            <a:ext cx="42344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Gill Sans MT" panose="020B0502020104020203" pitchFamily="34" charset="77"/>
              </a:rPr>
              <a:t>Part 1:  % IBD</a:t>
            </a:r>
          </a:p>
          <a:p>
            <a:r>
              <a:rPr lang="en-US" sz="2400" dirty="0">
                <a:latin typeface="Gill Sans MT" panose="020B0502020104020203" pitchFamily="34" charset="77"/>
              </a:rPr>
              <a:t>What % of the genome is shared IBD=0,1, or 2 for a pair of relatives?</a:t>
            </a:r>
          </a:p>
          <a:p>
            <a:endParaRPr lang="en-US" sz="2400" dirty="0">
              <a:latin typeface="Gill Sans MT" panose="020B0502020104020203" pitchFamily="34" charset="77"/>
            </a:endParaRPr>
          </a:p>
          <a:p>
            <a:r>
              <a:rPr lang="en-US" sz="2400" b="1" u="sng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Part 2:  IBD segments</a:t>
            </a:r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How many, and how long, of segments are shared IBD for a pair of relatives?</a:t>
            </a:r>
          </a:p>
        </p:txBody>
      </p:sp>
    </p:spTree>
    <p:extLst>
      <p:ext uri="{BB962C8B-B14F-4D97-AF65-F5344CB8AC3E}">
        <p14:creationId xmlns:p14="http://schemas.microsoft.com/office/powerpoint/2010/main" val="430224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181079-E061-B04F-91F2-24F48A9D9583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IBD in close relatives – parent/child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D990669-F3BC-1548-898B-59E8AF7799A4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1D7B7729-471B-A042-82FE-F083CC4B6BD4}"/>
              </a:ext>
            </a:extLst>
          </p:cNvPr>
          <p:cNvGrpSpPr/>
          <p:nvPr/>
        </p:nvGrpSpPr>
        <p:grpSpPr>
          <a:xfrm>
            <a:off x="2399981" y="1945946"/>
            <a:ext cx="3776062" cy="2841943"/>
            <a:chOff x="2589669" y="1676753"/>
            <a:chExt cx="2788800" cy="209890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6E1F860-8791-3347-B45B-72839E02E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359460" y="1736117"/>
              <a:ext cx="397805" cy="85423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663E4D6-0E50-2C46-B96B-F03062D3A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72602" y="1741140"/>
              <a:ext cx="294428" cy="830075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A0F8E61-1157-BE49-8EA7-7A99A1E0BB58}"/>
                </a:ext>
              </a:extLst>
            </p:cNvPr>
            <p:cNvCxnSpPr>
              <a:stCxn id="7" idx="3"/>
              <a:endCxn id="8" idx="1"/>
            </p:cNvCxnSpPr>
            <p:nvPr/>
          </p:nvCxnSpPr>
          <p:spPr>
            <a:xfrm flipV="1">
              <a:off x="3757265" y="2156178"/>
              <a:ext cx="615338" cy="705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86C9ED-2A99-9C42-83F3-41345841F5EB}"/>
                </a:ext>
              </a:extLst>
            </p:cNvPr>
            <p:cNvCxnSpPr/>
            <p:nvPr/>
          </p:nvCxnSpPr>
          <p:spPr>
            <a:xfrm>
              <a:off x="4057744" y="2163233"/>
              <a:ext cx="0" cy="579687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59B3DD-ECB8-6548-BF4B-0F0034E96E6D}"/>
                </a:ext>
              </a:extLst>
            </p:cNvPr>
            <p:cNvSpPr/>
            <p:nvPr/>
          </p:nvSpPr>
          <p:spPr>
            <a:xfrm>
              <a:off x="2589669" y="1676753"/>
              <a:ext cx="96601" cy="1001780"/>
            </a:xfrm>
            <a:prstGeom prst="rect">
              <a:avLst/>
            </a:prstGeom>
            <a:solidFill>
              <a:srgbClr val="FF0000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18E68EB-1296-7245-9661-1AE828DBB5A6}"/>
                </a:ext>
              </a:extLst>
            </p:cNvPr>
            <p:cNvSpPr/>
            <p:nvPr/>
          </p:nvSpPr>
          <p:spPr>
            <a:xfrm>
              <a:off x="2904123" y="1676753"/>
              <a:ext cx="96601" cy="1001780"/>
            </a:xfrm>
            <a:prstGeom prst="rect">
              <a:avLst/>
            </a:prstGeom>
            <a:solidFill>
              <a:srgbClr val="3366FF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04F1FA-8D57-014F-AAF7-919A304424D2}"/>
                </a:ext>
              </a:extLst>
            </p:cNvPr>
            <p:cNvSpPr/>
            <p:nvPr/>
          </p:nvSpPr>
          <p:spPr>
            <a:xfrm>
              <a:off x="4967414" y="1676753"/>
              <a:ext cx="96601" cy="100178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9D01CFF-53E1-0C44-8172-A0C907B57CE1}"/>
                </a:ext>
              </a:extLst>
            </p:cNvPr>
            <p:cNvSpPr/>
            <p:nvPr/>
          </p:nvSpPr>
          <p:spPr>
            <a:xfrm>
              <a:off x="5281868" y="1676753"/>
              <a:ext cx="96601" cy="100178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ABF7429-15D4-8245-AD86-D3BCE68D0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858842" y="2798833"/>
              <a:ext cx="397805" cy="854233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871CD02-DC87-154A-BC1F-1742F9AD7215}"/>
                </a:ext>
              </a:extLst>
            </p:cNvPr>
            <p:cNvSpPr/>
            <p:nvPr/>
          </p:nvSpPr>
          <p:spPr>
            <a:xfrm>
              <a:off x="4488082" y="2773882"/>
              <a:ext cx="96601" cy="1001780"/>
            </a:xfrm>
            <a:prstGeom prst="rect">
              <a:avLst/>
            </a:prstGeom>
            <a:solidFill>
              <a:srgbClr val="3366FF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3A8847D-D4EE-8545-9FAE-CCF078327610}"/>
                </a:ext>
              </a:extLst>
            </p:cNvPr>
            <p:cNvSpPr/>
            <p:nvPr/>
          </p:nvSpPr>
          <p:spPr>
            <a:xfrm>
              <a:off x="4690495" y="2773882"/>
              <a:ext cx="96601" cy="100178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76BC1F7-7215-EC4F-B86B-61E56D90EC84}"/>
              </a:ext>
            </a:extLst>
          </p:cNvPr>
          <p:cNvSpPr txBox="1"/>
          <p:nvPr/>
        </p:nvSpPr>
        <p:spPr>
          <a:xfrm>
            <a:off x="196265" y="4980377"/>
            <a:ext cx="1845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Gill Sans MT" panose="020B0502020104020203" pitchFamily="34" charset="77"/>
              </a:rPr>
              <a:t>Parent - Child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C3C6BE-27DD-8148-BF9E-C5D62E90E5C4}"/>
              </a:ext>
            </a:extLst>
          </p:cNvPr>
          <p:cNvSpPr txBox="1"/>
          <p:nvPr/>
        </p:nvSpPr>
        <p:spPr>
          <a:xfrm>
            <a:off x="352383" y="5437223"/>
            <a:ext cx="153320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P(IBD=0)=0</a:t>
            </a:r>
          </a:p>
          <a:p>
            <a:r>
              <a:rPr lang="en-US" dirty="0">
                <a:latin typeface="Gill Sans"/>
                <a:cs typeface="Gill Sans"/>
              </a:rPr>
              <a:t>P(IBD=1)=1</a:t>
            </a:r>
          </a:p>
          <a:p>
            <a:r>
              <a:rPr lang="en-US" dirty="0">
                <a:latin typeface="Gill Sans"/>
                <a:cs typeface="Gill Sans"/>
              </a:rPr>
              <a:t>P(IBD=2)=0</a:t>
            </a:r>
          </a:p>
          <a:p>
            <a:r>
              <a:rPr lang="en-US" dirty="0">
                <a:latin typeface="Gill Sans"/>
                <a:cs typeface="Gill Sans"/>
              </a:rPr>
              <a:t>(exactly)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96D758-018C-2D40-A9C2-AFE8019429FC}"/>
              </a:ext>
            </a:extLst>
          </p:cNvPr>
          <p:cNvSpPr txBox="1"/>
          <p:nvPr/>
        </p:nvSpPr>
        <p:spPr>
          <a:xfrm>
            <a:off x="2700979" y="5407368"/>
            <a:ext cx="583698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For a parent/child, what percent of the genome is shared at:</a:t>
            </a:r>
          </a:p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IBD=0? IBD=1? IBD=2?</a:t>
            </a:r>
          </a:p>
        </p:txBody>
      </p:sp>
    </p:spTree>
    <p:extLst>
      <p:ext uri="{BB962C8B-B14F-4D97-AF65-F5344CB8AC3E}">
        <p14:creationId xmlns:p14="http://schemas.microsoft.com/office/powerpoint/2010/main" val="13220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181079-E061-B04F-91F2-24F48A9D9583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Side note – what abou</a:t>
            </a:r>
            <a:r>
              <a:rPr lang="en-US" sz="2800" b="1" dirty="0">
                <a:latin typeface="Gill Sans"/>
                <a:cs typeface="Gill Sans"/>
              </a:rPr>
              <a:t>t recombination?</a:t>
            </a:r>
            <a:endParaRPr lang="en-US" sz="2800" b="1" i="0" dirty="0">
              <a:latin typeface="Gill Sans"/>
              <a:cs typeface="Gill San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D990669-F3BC-1548-898B-59E8AF7799A4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4B8F451-1564-6A43-B5EC-DB1C83693D3F}"/>
              </a:ext>
            </a:extLst>
          </p:cNvPr>
          <p:cNvGrpSpPr/>
          <p:nvPr/>
        </p:nvGrpSpPr>
        <p:grpSpPr>
          <a:xfrm>
            <a:off x="838507" y="2301823"/>
            <a:ext cx="2865180" cy="2156394"/>
            <a:chOff x="2589669" y="1676753"/>
            <a:chExt cx="2788800" cy="209890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98D0B43-2F50-BA4A-8E39-AF2D9914B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359460" y="1736117"/>
              <a:ext cx="397805" cy="85423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1E375D7-71FC-934A-A2C4-A73357FB5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72602" y="1741140"/>
              <a:ext cx="294428" cy="830075"/>
            </a:xfrm>
            <a:prstGeom prst="rect">
              <a:avLst/>
            </a:prstGeom>
          </p:spPr>
        </p:pic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7D81BEB-E809-094A-AFAB-8974E0068C8D}"/>
                </a:ext>
              </a:extLst>
            </p:cNvPr>
            <p:cNvCxnSpPr>
              <a:stCxn id="22" idx="3"/>
              <a:endCxn id="23" idx="1"/>
            </p:cNvCxnSpPr>
            <p:nvPr/>
          </p:nvCxnSpPr>
          <p:spPr>
            <a:xfrm flipV="1">
              <a:off x="3757265" y="2156178"/>
              <a:ext cx="615338" cy="705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2E23F77-A69D-6844-849B-E269E276A94B}"/>
                </a:ext>
              </a:extLst>
            </p:cNvPr>
            <p:cNvCxnSpPr/>
            <p:nvPr/>
          </p:nvCxnSpPr>
          <p:spPr>
            <a:xfrm>
              <a:off x="4057744" y="2163233"/>
              <a:ext cx="0" cy="579687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DC1E4DD-1513-6B44-89E7-7BE5028C87B3}"/>
                </a:ext>
              </a:extLst>
            </p:cNvPr>
            <p:cNvSpPr/>
            <p:nvPr/>
          </p:nvSpPr>
          <p:spPr>
            <a:xfrm>
              <a:off x="2589669" y="1676753"/>
              <a:ext cx="96601" cy="1001780"/>
            </a:xfrm>
            <a:prstGeom prst="rect">
              <a:avLst/>
            </a:prstGeom>
            <a:solidFill>
              <a:srgbClr val="FF0000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98C6BC4-866F-0D41-9175-C46872FE80B7}"/>
                </a:ext>
              </a:extLst>
            </p:cNvPr>
            <p:cNvSpPr/>
            <p:nvPr/>
          </p:nvSpPr>
          <p:spPr>
            <a:xfrm>
              <a:off x="2904123" y="1676753"/>
              <a:ext cx="96601" cy="1001780"/>
            </a:xfrm>
            <a:prstGeom prst="rect">
              <a:avLst/>
            </a:prstGeom>
            <a:solidFill>
              <a:srgbClr val="3366FF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01A6CF5-52A1-E142-93E5-3A141FE50A74}"/>
                </a:ext>
              </a:extLst>
            </p:cNvPr>
            <p:cNvSpPr/>
            <p:nvPr/>
          </p:nvSpPr>
          <p:spPr>
            <a:xfrm>
              <a:off x="4967414" y="1676753"/>
              <a:ext cx="96601" cy="100178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4AF34C1-170A-A942-9D97-FCF58FCD02EE}"/>
                </a:ext>
              </a:extLst>
            </p:cNvPr>
            <p:cNvSpPr/>
            <p:nvPr/>
          </p:nvSpPr>
          <p:spPr>
            <a:xfrm>
              <a:off x="5281868" y="1676753"/>
              <a:ext cx="96601" cy="100178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016AD69-9B58-FD47-91CB-9F8026392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858842" y="2798833"/>
              <a:ext cx="397805" cy="854233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B1EE5AC-0CF9-D74E-AAC6-951A0AAA8F78}"/>
                </a:ext>
              </a:extLst>
            </p:cNvPr>
            <p:cNvSpPr/>
            <p:nvPr/>
          </p:nvSpPr>
          <p:spPr>
            <a:xfrm>
              <a:off x="4488082" y="2773882"/>
              <a:ext cx="96601" cy="1001780"/>
            </a:xfrm>
            <a:prstGeom prst="rect">
              <a:avLst/>
            </a:prstGeom>
            <a:solidFill>
              <a:srgbClr val="3366FF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9F65A86-79AB-5440-9A6C-157E750C07D2}"/>
                </a:ext>
              </a:extLst>
            </p:cNvPr>
            <p:cNvSpPr/>
            <p:nvPr/>
          </p:nvSpPr>
          <p:spPr>
            <a:xfrm>
              <a:off x="4690495" y="2773882"/>
              <a:ext cx="96601" cy="100178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ED5954E-9368-C542-B717-C6338454516F}"/>
              </a:ext>
            </a:extLst>
          </p:cNvPr>
          <p:cNvGrpSpPr/>
          <p:nvPr/>
        </p:nvGrpSpPr>
        <p:grpSpPr>
          <a:xfrm>
            <a:off x="4967565" y="2301823"/>
            <a:ext cx="2865180" cy="2156394"/>
            <a:chOff x="2589669" y="1676753"/>
            <a:chExt cx="2788800" cy="209890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6BF63CB-B946-8C4A-AE60-C35916740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359460" y="1736117"/>
              <a:ext cx="397805" cy="85423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DA7908E-BDAB-9C42-B942-22B54D1B4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72602" y="1741140"/>
              <a:ext cx="294428" cy="830075"/>
            </a:xfrm>
            <a:prstGeom prst="rect">
              <a:avLst/>
            </a:prstGeom>
          </p:spPr>
        </p:pic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51AA8BD-FBEE-AC47-89B0-53D77D621B90}"/>
                </a:ext>
              </a:extLst>
            </p:cNvPr>
            <p:cNvCxnSpPr>
              <a:stCxn id="38" idx="3"/>
              <a:endCxn id="39" idx="1"/>
            </p:cNvCxnSpPr>
            <p:nvPr/>
          </p:nvCxnSpPr>
          <p:spPr>
            <a:xfrm flipV="1">
              <a:off x="3757265" y="2156178"/>
              <a:ext cx="615338" cy="705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81FCD80-0ADA-BF41-9014-7ED6619658F5}"/>
                </a:ext>
              </a:extLst>
            </p:cNvPr>
            <p:cNvCxnSpPr/>
            <p:nvPr/>
          </p:nvCxnSpPr>
          <p:spPr>
            <a:xfrm>
              <a:off x="4057744" y="2163233"/>
              <a:ext cx="0" cy="579687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7B4DE58-098C-424C-B355-60FB40839A14}"/>
                </a:ext>
              </a:extLst>
            </p:cNvPr>
            <p:cNvSpPr/>
            <p:nvPr/>
          </p:nvSpPr>
          <p:spPr>
            <a:xfrm>
              <a:off x="2589669" y="1676753"/>
              <a:ext cx="96601" cy="10017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EB5BADB-F6C6-9046-9D35-2A1C66A1FA78}"/>
                </a:ext>
              </a:extLst>
            </p:cNvPr>
            <p:cNvSpPr/>
            <p:nvPr/>
          </p:nvSpPr>
          <p:spPr>
            <a:xfrm>
              <a:off x="2904123" y="1676753"/>
              <a:ext cx="96601" cy="1001780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D4868E0-ACBD-424F-843B-F7AB66FAA8F1}"/>
                </a:ext>
              </a:extLst>
            </p:cNvPr>
            <p:cNvSpPr/>
            <p:nvPr/>
          </p:nvSpPr>
          <p:spPr>
            <a:xfrm>
              <a:off x="4967414" y="1676753"/>
              <a:ext cx="96601" cy="100178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CD8D27A-6008-9549-83F5-1C864CD965C4}"/>
                </a:ext>
              </a:extLst>
            </p:cNvPr>
            <p:cNvSpPr/>
            <p:nvPr/>
          </p:nvSpPr>
          <p:spPr>
            <a:xfrm>
              <a:off x="5281868" y="1676753"/>
              <a:ext cx="96601" cy="100178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BD8F17E-06BC-F247-A34D-E572B62BF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858842" y="2798833"/>
              <a:ext cx="397805" cy="854233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51929B5-AC1C-9142-B786-A6881AF760C0}"/>
                </a:ext>
              </a:extLst>
            </p:cNvPr>
            <p:cNvSpPr/>
            <p:nvPr/>
          </p:nvSpPr>
          <p:spPr>
            <a:xfrm>
              <a:off x="4488082" y="2773882"/>
              <a:ext cx="96601" cy="1001780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1C31811-0037-CF44-AB5E-63CE695720EF}"/>
                </a:ext>
              </a:extLst>
            </p:cNvPr>
            <p:cNvSpPr/>
            <p:nvPr/>
          </p:nvSpPr>
          <p:spPr>
            <a:xfrm>
              <a:off x="4690495" y="2773882"/>
              <a:ext cx="96601" cy="100178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C0B8AF3-EF0B-074D-806E-95EA7CC6EFA3}"/>
                </a:ext>
              </a:extLst>
            </p:cNvPr>
            <p:cNvSpPr/>
            <p:nvPr/>
          </p:nvSpPr>
          <p:spPr>
            <a:xfrm>
              <a:off x="4488082" y="2773882"/>
              <a:ext cx="96601" cy="59269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7972E75-02F6-3F40-96FF-B8EBBE32C964}"/>
                </a:ext>
              </a:extLst>
            </p:cNvPr>
            <p:cNvSpPr/>
            <p:nvPr/>
          </p:nvSpPr>
          <p:spPr>
            <a:xfrm>
              <a:off x="4690495" y="2965259"/>
              <a:ext cx="96601" cy="81040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69DCF0F-3881-4245-8AA9-3F357C87152D}"/>
              </a:ext>
            </a:extLst>
          </p:cNvPr>
          <p:cNvSpPr txBox="1"/>
          <p:nvPr/>
        </p:nvSpPr>
        <p:spPr>
          <a:xfrm>
            <a:off x="334100" y="1498391"/>
            <a:ext cx="141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We drew: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0247256-6A1D-9341-BF7B-3230A86BCEC2}"/>
              </a:ext>
            </a:extLst>
          </p:cNvPr>
          <p:cNvSpPr txBox="1"/>
          <p:nvPr/>
        </p:nvSpPr>
        <p:spPr>
          <a:xfrm>
            <a:off x="3929478" y="1462273"/>
            <a:ext cx="1686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But actually: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CE08909-9531-164B-AD62-A752DEDCB4F1}"/>
              </a:ext>
            </a:extLst>
          </p:cNvPr>
          <p:cNvSpPr txBox="1"/>
          <p:nvPr/>
        </p:nvSpPr>
        <p:spPr>
          <a:xfrm>
            <a:off x="89861" y="6027003"/>
            <a:ext cx="76932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Question: </a:t>
            </a:r>
            <a:r>
              <a:rPr lang="en-US" sz="2400" dirty="0">
                <a:latin typeface="Gill Sans MT" panose="020B0502020104020203" pitchFamily="34" charset="77"/>
              </a:rPr>
              <a:t>does recombination affect expected %IBD=0,12?</a:t>
            </a:r>
          </a:p>
          <a:p>
            <a:r>
              <a:rPr lang="en-US" sz="2400" b="1" dirty="0">
                <a:latin typeface="Gill Sans MT" panose="020B0502020104020203" pitchFamily="34" charset="77"/>
              </a:rPr>
              <a:t>Answer: </a:t>
            </a:r>
            <a:r>
              <a:rPr lang="en-US" sz="2400" dirty="0">
                <a:latin typeface="Gill Sans MT" panose="020B0502020104020203" pitchFamily="34" charset="77"/>
              </a:rPr>
              <a:t>no! expected percentages are unaffected</a:t>
            </a:r>
            <a:endParaRPr lang="en-US" sz="2400" b="1" dirty="0">
              <a:latin typeface="Gill Sans MT" panose="020B0502020104020203" pitchFamily="34" charset="7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6902325-B238-3448-9695-96104A4545B1}"/>
              </a:ext>
            </a:extLst>
          </p:cNvPr>
          <p:cNvSpPr txBox="1"/>
          <p:nvPr/>
        </p:nvSpPr>
        <p:spPr>
          <a:xfrm>
            <a:off x="1903667" y="4609695"/>
            <a:ext cx="153320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P(IBD=0)=0</a:t>
            </a:r>
          </a:p>
          <a:p>
            <a:r>
              <a:rPr lang="en-US" dirty="0">
                <a:latin typeface="Gill Sans"/>
                <a:cs typeface="Gill Sans"/>
              </a:rPr>
              <a:t>P(IBD=1)=1</a:t>
            </a:r>
          </a:p>
          <a:p>
            <a:r>
              <a:rPr lang="en-US" dirty="0">
                <a:latin typeface="Gill Sans"/>
                <a:cs typeface="Gill Sans"/>
              </a:rPr>
              <a:t>P(IBD=2)=0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30AF71E-DAF3-5642-86F5-3DAF5C58C238}"/>
              </a:ext>
            </a:extLst>
          </p:cNvPr>
          <p:cNvSpPr txBox="1"/>
          <p:nvPr/>
        </p:nvSpPr>
        <p:spPr>
          <a:xfrm>
            <a:off x="5957022" y="4570799"/>
            <a:ext cx="153320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P(IBD=0)=0</a:t>
            </a:r>
          </a:p>
          <a:p>
            <a:r>
              <a:rPr lang="en-US" dirty="0">
                <a:latin typeface="Gill Sans"/>
                <a:cs typeface="Gill Sans"/>
              </a:rPr>
              <a:t>P(IBD=1)=1</a:t>
            </a:r>
          </a:p>
          <a:p>
            <a:r>
              <a:rPr lang="en-US" dirty="0">
                <a:latin typeface="Gill Sans"/>
                <a:cs typeface="Gill Sans"/>
              </a:rPr>
              <a:t>P(IBD=2)=0</a:t>
            </a:r>
          </a:p>
        </p:txBody>
      </p:sp>
    </p:spTree>
    <p:extLst>
      <p:ext uri="{BB962C8B-B14F-4D97-AF65-F5344CB8AC3E}">
        <p14:creationId xmlns:p14="http://schemas.microsoft.com/office/powerpoint/2010/main" val="108705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4" grpId="0" animBg="1"/>
      <p:bldP spid="5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181079-E061-B04F-91F2-24F48A9D9583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IBD in close relatives – siblings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D990669-F3BC-1548-898B-59E8AF7799A4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5E43D0C4-304F-AE41-8AE8-566CDDEA3709}"/>
              </a:ext>
            </a:extLst>
          </p:cNvPr>
          <p:cNvSpPr txBox="1"/>
          <p:nvPr/>
        </p:nvSpPr>
        <p:spPr>
          <a:xfrm>
            <a:off x="90543" y="5079094"/>
            <a:ext cx="1604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Gill Sans MT" panose="020B0502020104020203" pitchFamily="34" charset="77"/>
              </a:rPr>
              <a:t>Full Siblings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CE6CFC76-8482-DC4C-8F76-E00159CFC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133" y="1451267"/>
            <a:ext cx="320687" cy="68863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1A3D152-5262-434C-B569-B4351AAD1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69" y="1455316"/>
            <a:ext cx="237351" cy="669158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9C96A9A-2FE1-524A-8246-377B208C7778}"/>
              </a:ext>
            </a:extLst>
          </p:cNvPr>
          <p:cNvCxnSpPr>
            <a:stCxn id="54" idx="3"/>
            <a:endCxn id="55" idx="1"/>
          </p:cNvCxnSpPr>
          <p:nvPr/>
        </p:nvCxnSpPr>
        <p:spPr>
          <a:xfrm flipV="1">
            <a:off x="2635820" y="1789896"/>
            <a:ext cx="496050" cy="568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3C5F814-2FC3-9843-B732-545A2CD141A0}"/>
              </a:ext>
            </a:extLst>
          </p:cNvPr>
          <p:cNvCxnSpPr/>
          <p:nvPr/>
        </p:nvCxnSpPr>
        <p:spPr>
          <a:xfrm>
            <a:off x="2878049" y="1795583"/>
            <a:ext cx="0" cy="46731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12C94F89-D0DD-8246-A007-A49D3FD48685}"/>
              </a:ext>
            </a:extLst>
          </p:cNvPr>
          <p:cNvSpPr/>
          <p:nvPr/>
        </p:nvSpPr>
        <p:spPr>
          <a:xfrm>
            <a:off x="1694572" y="1403411"/>
            <a:ext cx="77874" cy="807577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61EB2A8-A5DB-5F41-A13A-ADB5F698020A}"/>
              </a:ext>
            </a:extLst>
          </p:cNvPr>
          <p:cNvSpPr/>
          <p:nvPr/>
        </p:nvSpPr>
        <p:spPr>
          <a:xfrm>
            <a:off x="1948067" y="1403411"/>
            <a:ext cx="77874" cy="807577"/>
          </a:xfrm>
          <a:prstGeom prst="rect">
            <a:avLst/>
          </a:prstGeom>
          <a:solidFill>
            <a:srgbClr val="3366FF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6AB43CF-D4D8-EF48-975F-A6A4AB09F43F}"/>
              </a:ext>
            </a:extLst>
          </p:cNvPr>
          <p:cNvSpPr/>
          <p:nvPr/>
        </p:nvSpPr>
        <p:spPr>
          <a:xfrm>
            <a:off x="3611372" y="1403411"/>
            <a:ext cx="77874" cy="807577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C0DE421-2E3A-6C40-ADF3-C1F5B1EDE8E1}"/>
              </a:ext>
            </a:extLst>
          </p:cNvPr>
          <p:cNvSpPr/>
          <p:nvPr/>
        </p:nvSpPr>
        <p:spPr>
          <a:xfrm>
            <a:off x="3864867" y="1403411"/>
            <a:ext cx="77874" cy="80757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8742D534-F8F7-204D-8780-6812A19A2B5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49292" y="2441255"/>
            <a:ext cx="320687" cy="688633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6EEEC900-5C16-FD47-B17F-6845E4D29D0D}"/>
              </a:ext>
            </a:extLst>
          </p:cNvPr>
          <p:cNvSpPr/>
          <p:nvPr/>
        </p:nvSpPr>
        <p:spPr>
          <a:xfrm>
            <a:off x="2088239" y="2467608"/>
            <a:ext cx="77874" cy="807577"/>
          </a:xfrm>
          <a:prstGeom prst="rect">
            <a:avLst/>
          </a:prstGeom>
          <a:solidFill>
            <a:srgbClr val="3366FF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994A60F-FA71-9946-93E4-D2A78A517DC4}"/>
              </a:ext>
            </a:extLst>
          </p:cNvPr>
          <p:cNvSpPr/>
          <p:nvPr/>
        </p:nvSpPr>
        <p:spPr>
          <a:xfrm>
            <a:off x="2251413" y="2467608"/>
            <a:ext cx="77874" cy="80757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498B1F2-C702-5C4F-8F71-8FA73B13552A}"/>
              </a:ext>
            </a:extLst>
          </p:cNvPr>
          <p:cNvCxnSpPr>
            <a:cxnSpLocks/>
          </p:cNvCxnSpPr>
          <p:nvPr/>
        </p:nvCxnSpPr>
        <p:spPr>
          <a:xfrm flipV="1">
            <a:off x="2603928" y="2262895"/>
            <a:ext cx="3994024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19C34FB-9DDD-CB4A-BA83-DCB6CFE02318}"/>
              </a:ext>
            </a:extLst>
          </p:cNvPr>
          <p:cNvCxnSpPr/>
          <p:nvPr/>
        </p:nvCxnSpPr>
        <p:spPr>
          <a:xfrm>
            <a:off x="2614386" y="2262894"/>
            <a:ext cx="0" cy="14905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5366C3E-C7EC-A34C-B1AD-4C09C848C272}"/>
              </a:ext>
            </a:extLst>
          </p:cNvPr>
          <p:cNvCxnSpPr/>
          <p:nvPr/>
        </p:nvCxnSpPr>
        <p:spPr>
          <a:xfrm>
            <a:off x="3346793" y="2292205"/>
            <a:ext cx="0" cy="14905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9FD29ABE-2EA6-BE4B-BE29-C7AB5639F64B}"/>
              </a:ext>
            </a:extLst>
          </p:cNvPr>
          <p:cNvSpPr txBox="1"/>
          <p:nvPr/>
        </p:nvSpPr>
        <p:spPr>
          <a:xfrm>
            <a:off x="210575" y="5479204"/>
            <a:ext cx="2357745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P(IBD=0)=1/4 = 0.25</a:t>
            </a:r>
          </a:p>
          <a:p>
            <a:r>
              <a:rPr lang="en-US" dirty="0">
                <a:latin typeface="Gill Sans"/>
                <a:cs typeface="Gill Sans"/>
              </a:rPr>
              <a:t>P(IBD=1)=2/4 = 0.5</a:t>
            </a:r>
          </a:p>
          <a:p>
            <a:r>
              <a:rPr lang="en-US" dirty="0">
                <a:latin typeface="Gill Sans"/>
                <a:cs typeface="Gill Sans"/>
              </a:rPr>
              <a:t>P(IBD=2)=1/4 = 0.25</a:t>
            </a:r>
          </a:p>
          <a:p>
            <a:r>
              <a:rPr lang="en-US" dirty="0">
                <a:latin typeface="Gill Sans"/>
                <a:cs typeface="Gill Sans"/>
              </a:rPr>
              <a:t>(on average!)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BFDAF60-E94F-4F4B-92F8-D94796106E4D}"/>
              </a:ext>
            </a:extLst>
          </p:cNvPr>
          <p:cNvSpPr/>
          <p:nvPr/>
        </p:nvSpPr>
        <p:spPr>
          <a:xfrm>
            <a:off x="3626868" y="2483171"/>
            <a:ext cx="77874" cy="807577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A4C2125-3AC7-204A-A85F-FD6CE88C1CD9}"/>
              </a:ext>
            </a:extLst>
          </p:cNvPr>
          <p:cNvSpPr/>
          <p:nvPr/>
        </p:nvSpPr>
        <p:spPr>
          <a:xfrm>
            <a:off x="3751105" y="2483171"/>
            <a:ext cx="77874" cy="807577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220D53D-D22F-244D-A93B-A565A9D72B5D}"/>
              </a:ext>
            </a:extLst>
          </p:cNvPr>
          <p:cNvSpPr/>
          <p:nvPr/>
        </p:nvSpPr>
        <p:spPr>
          <a:xfrm>
            <a:off x="4571159" y="2483171"/>
            <a:ext cx="77874" cy="807577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951BCFA-CDF1-B948-B3DF-9311195D15EC}"/>
              </a:ext>
            </a:extLst>
          </p:cNvPr>
          <p:cNvSpPr/>
          <p:nvPr/>
        </p:nvSpPr>
        <p:spPr>
          <a:xfrm>
            <a:off x="4723274" y="2483171"/>
            <a:ext cx="77874" cy="80757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C4BA6E6-A84E-5E4C-AF07-89BB5F9BDD1C}"/>
              </a:ext>
            </a:extLst>
          </p:cNvPr>
          <p:cNvSpPr/>
          <p:nvPr/>
        </p:nvSpPr>
        <p:spPr>
          <a:xfrm>
            <a:off x="5522420" y="2469856"/>
            <a:ext cx="77874" cy="807577"/>
          </a:xfrm>
          <a:prstGeom prst="rect">
            <a:avLst/>
          </a:prstGeom>
          <a:solidFill>
            <a:srgbClr val="3366FF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2513307-FCF1-9E4D-9C5F-BD88AF50CC17}"/>
              </a:ext>
            </a:extLst>
          </p:cNvPr>
          <p:cNvSpPr/>
          <p:nvPr/>
        </p:nvSpPr>
        <p:spPr>
          <a:xfrm>
            <a:off x="5674535" y="2469856"/>
            <a:ext cx="77874" cy="807577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AD6416A-BF04-7D46-ABF6-372427526024}"/>
              </a:ext>
            </a:extLst>
          </p:cNvPr>
          <p:cNvSpPr/>
          <p:nvPr/>
        </p:nvSpPr>
        <p:spPr>
          <a:xfrm>
            <a:off x="6484828" y="2469856"/>
            <a:ext cx="77874" cy="807577"/>
          </a:xfrm>
          <a:prstGeom prst="rect">
            <a:avLst/>
          </a:prstGeom>
          <a:solidFill>
            <a:srgbClr val="3366FF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F99D660-303D-0A4C-B270-77B312A9B713}"/>
              </a:ext>
            </a:extLst>
          </p:cNvPr>
          <p:cNvSpPr/>
          <p:nvPr/>
        </p:nvSpPr>
        <p:spPr>
          <a:xfrm>
            <a:off x="6624104" y="2469856"/>
            <a:ext cx="77874" cy="80757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3ED8391E-775E-2A42-928F-1C60E18AD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463" y="2483171"/>
            <a:ext cx="237351" cy="669158"/>
          </a:xfrm>
          <a:prstGeom prst="rect">
            <a:avLst/>
          </a:prstGeom>
        </p:spPr>
      </p:pic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DD61442E-4B3D-4941-9DC9-C823D94AF4D6}"/>
              </a:ext>
            </a:extLst>
          </p:cNvPr>
          <p:cNvCxnSpPr/>
          <p:nvPr/>
        </p:nvCxnSpPr>
        <p:spPr>
          <a:xfrm>
            <a:off x="4310165" y="2289060"/>
            <a:ext cx="0" cy="14905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9" name="Picture 78">
            <a:extLst>
              <a:ext uri="{FF2B5EF4-FFF2-40B4-BE49-F238E27FC236}">
                <a16:creationId xmlns:a16="http://schemas.microsoft.com/office/drawing/2014/main" id="{FC3A3555-CD59-6049-935C-798657967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835" y="2480026"/>
            <a:ext cx="237351" cy="669158"/>
          </a:xfrm>
          <a:prstGeom prst="rect">
            <a:avLst/>
          </a:prstGeom>
        </p:spPr>
      </p:pic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7D96EB9-21B1-FA44-8CE8-C492E396802A}"/>
              </a:ext>
            </a:extLst>
          </p:cNvPr>
          <p:cNvCxnSpPr/>
          <p:nvPr/>
        </p:nvCxnSpPr>
        <p:spPr>
          <a:xfrm>
            <a:off x="5304911" y="2283731"/>
            <a:ext cx="0" cy="14905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" name="Picture 80">
            <a:extLst>
              <a:ext uri="{FF2B5EF4-FFF2-40B4-BE49-F238E27FC236}">
                <a16:creationId xmlns:a16="http://schemas.microsoft.com/office/drawing/2014/main" id="{76217653-3AEC-734A-AC16-D2A787F4F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581" y="2474697"/>
            <a:ext cx="237351" cy="669158"/>
          </a:xfrm>
          <a:prstGeom prst="rect">
            <a:avLst/>
          </a:prstGeom>
        </p:spPr>
      </p:pic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D5C857D-4ED9-C049-A24C-BC286D3FF262}"/>
              </a:ext>
            </a:extLst>
          </p:cNvPr>
          <p:cNvCxnSpPr/>
          <p:nvPr/>
        </p:nvCxnSpPr>
        <p:spPr>
          <a:xfrm>
            <a:off x="6215300" y="2282778"/>
            <a:ext cx="0" cy="14905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72422B4B-EA53-C54D-A8C9-78681F24F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123" y="2469856"/>
            <a:ext cx="237351" cy="669158"/>
          </a:xfrm>
          <a:prstGeom prst="rect">
            <a:avLst/>
          </a:prstGeom>
        </p:spPr>
      </p:pic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5386F283-0C59-D844-94B3-E9B8FEC198F0}"/>
              </a:ext>
            </a:extLst>
          </p:cNvPr>
          <p:cNvCxnSpPr>
            <a:cxnSpLocks/>
          </p:cNvCxnSpPr>
          <p:nvPr/>
        </p:nvCxnSpPr>
        <p:spPr>
          <a:xfrm flipV="1">
            <a:off x="2614386" y="2275974"/>
            <a:ext cx="263663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U-Turn Arrow 84">
            <a:extLst>
              <a:ext uri="{FF2B5EF4-FFF2-40B4-BE49-F238E27FC236}">
                <a16:creationId xmlns:a16="http://schemas.microsoft.com/office/drawing/2014/main" id="{D7EED669-4133-3049-A863-58C9D779E358}"/>
              </a:ext>
            </a:extLst>
          </p:cNvPr>
          <p:cNvSpPr/>
          <p:nvPr/>
        </p:nvSpPr>
        <p:spPr>
          <a:xfrm flipV="1">
            <a:off x="2529909" y="3544103"/>
            <a:ext cx="1174833" cy="178220"/>
          </a:xfrm>
          <a:prstGeom prst="uturnArrow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EED512D-4313-0640-A871-A007D4687A8E}"/>
              </a:ext>
            </a:extLst>
          </p:cNvPr>
          <p:cNvSpPr txBox="1"/>
          <p:nvPr/>
        </p:nvSpPr>
        <p:spPr>
          <a:xfrm>
            <a:off x="4310165" y="1801288"/>
            <a:ext cx="3169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Possible sibling combinations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77DA109-86A5-1043-BF02-1DEFCF2955EA}"/>
              </a:ext>
            </a:extLst>
          </p:cNvPr>
          <p:cNvSpPr/>
          <p:nvPr/>
        </p:nvSpPr>
        <p:spPr>
          <a:xfrm>
            <a:off x="3117325" y="2253606"/>
            <a:ext cx="3864476" cy="11208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U-Turn Arrow 87">
            <a:extLst>
              <a:ext uri="{FF2B5EF4-FFF2-40B4-BE49-F238E27FC236}">
                <a16:creationId xmlns:a16="http://schemas.microsoft.com/office/drawing/2014/main" id="{67AE1052-3871-8C45-A686-640060F149F5}"/>
              </a:ext>
            </a:extLst>
          </p:cNvPr>
          <p:cNvSpPr/>
          <p:nvPr/>
        </p:nvSpPr>
        <p:spPr>
          <a:xfrm flipV="1">
            <a:off x="2544452" y="3911445"/>
            <a:ext cx="2178822" cy="155146"/>
          </a:xfrm>
          <a:prstGeom prst="uturnArrow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9" name="U-Turn Arrow 88">
            <a:extLst>
              <a:ext uri="{FF2B5EF4-FFF2-40B4-BE49-F238E27FC236}">
                <a16:creationId xmlns:a16="http://schemas.microsoft.com/office/drawing/2014/main" id="{FD03DA75-DDE8-7A4F-AC6B-1477FFFF9148}"/>
              </a:ext>
            </a:extLst>
          </p:cNvPr>
          <p:cNvSpPr/>
          <p:nvPr/>
        </p:nvSpPr>
        <p:spPr>
          <a:xfrm flipV="1">
            <a:off x="2523619" y="4271047"/>
            <a:ext cx="3150916" cy="164905"/>
          </a:xfrm>
          <a:prstGeom prst="uturnArrow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0" name="U-Turn Arrow 89">
            <a:extLst>
              <a:ext uri="{FF2B5EF4-FFF2-40B4-BE49-F238E27FC236}">
                <a16:creationId xmlns:a16="http://schemas.microsoft.com/office/drawing/2014/main" id="{2532DE2F-972A-7E49-85B1-CC25B30F9A75}"/>
              </a:ext>
            </a:extLst>
          </p:cNvPr>
          <p:cNvSpPr/>
          <p:nvPr/>
        </p:nvSpPr>
        <p:spPr>
          <a:xfrm flipV="1">
            <a:off x="2523618" y="4640407"/>
            <a:ext cx="4039083" cy="192734"/>
          </a:xfrm>
          <a:prstGeom prst="uturnArrow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3157C1B-9494-454F-B528-B807A4492CE1}"/>
              </a:ext>
            </a:extLst>
          </p:cNvPr>
          <p:cNvSpPr txBox="1"/>
          <p:nvPr/>
        </p:nvSpPr>
        <p:spPr>
          <a:xfrm>
            <a:off x="3309577" y="3307529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IBD=0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D602312-DB36-344E-B6FE-4902AA25B604}"/>
              </a:ext>
            </a:extLst>
          </p:cNvPr>
          <p:cNvSpPr txBox="1"/>
          <p:nvPr/>
        </p:nvSpPr>
        <p:spPr>
          <a:xfrm>
            <a:off x="4310165" y="3591547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IBD=1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3E9BF9C-847D-E141-B3A2-150D51578639}"/>
              </a:ext>
            </a:extLst>
          </p:cNvPr>
          <p:cNvSpPr txBox="1"/>
          <p:nvPr/>
        </p:nvSpPr>
        <p:spPr>
          <a:xfrm>
            <a:off x="5230320" y="3923141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IBD=1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5EF0F07-615B-3B4C-8B11-AD9DDBC16DA6}"/>
              </a:ext>
            </a:extLst>
          </p:cNvPr>
          <p:cNvSpPr txBox="1"/>
          <p:nvPr/>
        </p:nvSpPr>
        <p:spPr>
          <a:xfrm>
            <a:off x="6152509" y="4305004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IBD=2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74A683D-BDF1-694D-ACB3-327778389F87}"/>
              </a:ext>
            </a:extLst>
          </p:cNvPr>
          <p:cNvSpPr txBox="1"/>
          <p:nvPr/>
        </p:nvSpPr>
        <p:spPr>
          <a:xfrm>
            <a:off x="2847777" y="5433037"/>
            <a:ext cx="562295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For a sibling pair, what percent of the genome is shared at:</a:t>
            </a:r>
          </a:p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IBD=0? IBD=1? IBD=2?</a:t>
            </a:r>
          </a:p>
        </p:txBody>
      </p:sp>
    </p:spTree>
    <p:extLst>
      <p:ext uri="{BB962C8B-B14F-4D97-AF65-F5344CB8AC3E}">
        <p14:creationId xmlns:p14="http://schemas.microsoft.com/office/powerpoint/2010/main" val="10591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68" grpId="0" animBg="1"/>
      <p:bldP spid="85" grpId="0" animBg="1"/>
      <p:bldP spid="86" grpId="0"/>
      <p:bldP spid="87" grpId="0" animBg="1"/>
      <p:bldP spid="88" grpId="0" animBg="1"/>
      <p:bldP spid="89" grpId="0" animBg="1"/>
      <p:bldP spid="90" grpId="0" animBg="1"/>
      <p:bldP spid="91" grpId="0"/>
      <p:bldP spid="92" grpId="0"/>
      <p:bldP spid="93" grpId="0"/>
      <p:bldP spid="9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A9D657-853C-7B4B-AFBF-0F7D5571B709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Determining %IBD in close relatives – GP/GC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9AC62C0-FD5E-1946-A46C-D04840CB6144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3DEF582-BC87-2943-906B-D83DA811BA9F}"/>
              </a:ext>
            </a:extLst>
          </p:cNvPr>
          <p:cNvSpPr txBox="1"/>
          <p:nvPr/>
        </p:nvSpPr>
        <p:spPr>
          <a:xfrm>
            <a:off x="210575" y="5479204"/>
            <a:ext cx="2357745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P(IBD=0)=2/4=0.5</a:t>
            </a:r>
          </a:p>
          <a:p>
            <a:r>
              <a:rPr lang="en-US" dirty="0">
                <a:latin typeface="Gill Sans"/>
                <a:cs typeface="Gill Sans"/>
              </a:rPr>
              <a:t>P(IBD=1)=2/4=0.5</a:t>
            </a:r>
          </a:p>
          <a:p>
            <a:r>
              <a:rPr lang="en-US" dirty="0">
                <a:latin typeface="Gill Sans"/>
                <a:cs typeface="Gill Sans"/>
              </a:rPr>
              <a:t>P(IBD=2)=0</a:t>
            </a:r>
          </a:p>
          <a:p>
            <a:r>
              <a:rPr lang="en-US" dirty="0">
                <a:latin typeface="Gill Sans"/>
                <a:cs typeface="Gill Sans"/>
              </a:rPr>
              <a:t>(on average!)</a:t>
            </a: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004343C9-5DD8-124A-9929-B7550212EC5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19984" y="1343623"/>
            <a:ext cx="448360" cy="962794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612DE2A8-EE79-DE43-BE7A-AAB9BD110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1882" y="1349285"/>
            <a:ext cx="331845" cy="935565"/>
          </a:xfrm>
          <a:prstGeom prst="rect">
            <a:avLst/>
          </a:prstGeom>
        </p:spPr>
      </p:pic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A79D192F-1FE2-694F-847E-596600B0AD2D}"/>
              </a:ext>
            </a:extLst>
          </p:cNvPr>
          <p:cNvCxnSpPr>
            <a:stCxn id="111" idx="3"/>
            <a:endCxn id="112" idx="1"/>
          </p:cNvCxnSpPr>
          <p:nvPr/>
        </p:nvCxnSpPr>
        <p:spPr>
          <a:xfrm flipV="1">
            <a:off x="2968344" y="1817068"/>
            <a:ext cx="693538" cy="79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5C722790-D81D-E342-865B-DB8A48357D7D}"/>
              </a:ext>
            </a:extLst>
          </p:cNvPr>
          <p:cNvCxnSpPr/>
          <p:nvPr/>
        </p:nvCxnSpPr>
        <p:spPr>
          <a:xfrm>
            <a:off x="3307010" y="1825020"/>
            <a:ext cx="0" cy="653357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2" name="Rectangle 131">
            <a:extLst>
              <a:ext uri="{FF2B5EF4-FFF2-40B4-BE49-F238E27FC236}">
                <a16:creationId xmlns:a16="http://schemas.microsoft.com/office/drawing/2014/main" id="{38415124-0FE9-F347-A287-FE960596A0A0}"/>
              </a:ext>
            </a:extLst>
          </p:cNvPr>
          <p:cNvSpPr/>
          <p:nvPr/>
        </p:nvSpPr>
        <p:spPr>
          <a:xfrm>
            <a:off x="1652364" y="1276715"/>
            <a:ext cx="108878" cy="1129092"/>
          </a:xfrm>
          <a:prstGeom prst="rect">
            <a:avLst/>
          </a:prstGeom>
          <a:solidFill>
            <a:srgbClr val="FF0000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C49E882C-949F-534E-9165-F2804263BD65}"/>
              </a:ext>
            </a:extLst>
          </p:cNvPr>
          <p:cNvSpPr/>
          <p:nvPr/>
        </p:nvSpPr>
        <p:spPr>
          <a:xfrm>
            <a:off x="2006780" y="1276715"/>
            <a:ext cx="108878" cy="1129092"/>
          </a:xfrm>
          <a:prstGeom prst="rect">
            <a:avLst/>
          </a:prstGeom>
          <a:solidFill>
            <a:srgbClr val="3366FF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3112F0AF-D0AA-A746-845E-A4E92587DB58}"/>
              </a:ext>
            </a:extLst>
          </p:cNvPr>
          <p:cNvSpPr/>
          <p:nvPr/>
        </p:nvSpPr>
        <p:spPr>
          <a:xfrm>
            <a:off x="4332286" y="1276715"/>
            <a:ext cx="108878" cy="112909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56835D45-2EC5-2C4C-92F9-C025790CF797}"/>
              </a:ext>
            </a:extLst>
          </p:cNvPr>
          <p:cNvSpPr/>
          <p:nvPr/>
        </p:nvSpPr>
        <p:spPr>
          <a:xfrm>
            <a:off x="4686702" y="1276715"/>
            <a:ext cx="108878" cy="112909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9" name="Picture 138">
            <a:extLst>
              <a:ext uri="{FF2B5EF4-FFF2-40B4-BE49-F238E27FC236}">
                <a16:creationId xmlns:a16="http://schemas.microsoft.com/office/drawing/2014/main" id="{132C1A11-EDA9-9547-90E3-144F7D3C1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861" y="2545496"/>
            <a:ext cx="448360" cy="962794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B5715CAC-6751-8745-967D-30DE554C6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759" y="2551158"/>
            <a:ext cx="331845" cy="935565"/>
          </a:xfrm>
          <a:prstGeom prst="rect">
            <a:avLst/>
          </a:prstGeom>
        </p:spPr>
      </p:pic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1017C782-925B-334A-9E21-C404B183A654}"/>
              </a:ext>
            </a:extLst>
          </p:cNvPr>
          <p:cNvCxnSpPr>
            <a:stCxn id="139" idx="3"/>
            <a:endCxn id="140" idx="1"/>
          </p:cNvCxnSpPr>
          <p:nvPr/>
        </p:nvCxnSpPr>
        <p:spPr>
          <a:xfrm flipV="1">
            <a:off x="3594221" y="3018941"/>
            <a:ext cx="693538" cy="79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31696854-DFCF-9C42-BD48-26E2DF27B728}"/>
              </a:ext>
            </a:extLst>
          </p:cNvPr>
          <p:cNvCxnSpPr>
            <a:cxnSpLocks/>
          </p:cNvCxnSpPr>
          <p:nvPr/>
        </p:nvCxnSpPr>
        <p:spPr>
          <a:xfrm>
            <a:off x="3932887" y="3000799"/>
            <a:ext cx="8103" cy="785966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3" name="Picture 142">
            <a:extLst>
              <a:ext uri="{FF2B5EF4-FFF2-40B4-BE49-F238E27FC236}">
                <a16:creationId xmlns:a16="http://schemas.microsoft.com/office/drawing/2014/main" id="{D3544C00-9F88-B54B-91AC-685428E0AB1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75067" y="3973143"/>
            <a:ext cx="331845" cy="935565"/>
          </a:xfrm>
          <a:prstGeom prst="rect">
            <a:avLst/>
          </a:prstGeom>
        </p:spPr>
      </p:pic>
      <p:sp>
        <p:nvSpPr>
          <p:cNvPr id="144" name="Rectangle 143">
            <a:extLst>
              <a:ext uri="{FF2B5EF4-FFF2-40B4-BE49-F238E27FC236}">
                <a16:creationId xmlns:a16="http://schemas.microsoft.com/office/drawing/2014/main" id="{9B27A32E-308C-6B4F-B0FC-9D8A58D564EE}"/>
              </a:ext>
            </a:extLst>
          </p:cNvPr>
          <p:cNvSpPr/>
          <p:nvPr/>
        </p:nvSpPr>
        <p:spPr>
          <a:xfrm>
            <a:off x="2520463" y="2500226"/>
            <a:ext cx="108878" cy="1129092"/>
          </a:xfrm>
          <a:prstGeom prst="rect">
            <a:avLst/>
          </a:prstGeom>
          <a:solidFill>
            <a:srgbClr val="3366FF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52C371AA-992B-C74F-83D7-2377E0DC5216}"/>
              </a:ext>
            </a:extLst>
          </p:cNvPr>
          <p:cNvSpPr/>
          <p:nvPr/>
        </p:nvSpPr>
        <p:spPr>
          <a:xfrm>
            <a:off x="2812803" y="2500226"/>
            <a:ext cx="108878" cy="112909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053CF451-E4B1-CC48-80AC-B95F2493D943}"/>
              </a:ext>
            </a:extLst>
          </p:cNvPr>
          <p:cNvSpPr/>
          <p:nvPr/>
        </p:nvSpPr>
        <p:spPr>
          <a:xfrm>
            <a:off x="4883890" y="2544348"/>
            <a:ext cx="108878" cy="112909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FB854918-951E-E34D-9F09-96174ED9A87C}"/>
              </a:ext>
            </a:extLst>
          </p:cNvPr>
          <p:cNvSpPr/>
          <p:nvPr/>
        </p:nvSpPr>
        <p:spPr>
          <a:xfrm>
            <a:off x="5176230" y="2544348"/>
            <a:ext cx="108878" cy="1129092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9" name="Picture 148">
            <a:extLst>
              <a:ext uri="{FF2B5EF4-FFF2-40B4-BE49-F238E27FC236}">
                <a16:creationId xmlns:a16="http://schemas.microsoft.com/office/drawing/2014/main" id="{7817EE3B-810A-E545-BA9A-2EC15ABDF7E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46843" y="4009944"/>
            <a:ext cx="331845" cy="935565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0D3C9B52-9CDC-FD43-9775-49FDB4CFE69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97024" y="3996033"/>
            <a:ext cx="331845" cy="935565"/>
          </a:xfrm>
          <a:prstGeom prst="rect">
            <a:avLst/>
          </a:prstGeom>
        </p:spPr>
      </p:pic>
      <p:sp>
        <p:nvSpPr>
          <p:cNvPr id="151" name="Rectangle 150">
            <a:extLst>
              <a:ext uri="{FF2B5EF4-FFF2-40B4-BE49-F238E27FC236}">
                <a16:creationId xmlns:a16="http://schemas.microsoft.com/office/drawing/2014/main" id="{BC5B52CD-013E-C740-A5FF-113FF23DA601}"/>
              </a:ext>
            </a:extLst>
          </p:cNvPr>
          <p:cNvSpPr/>
          <p:nvPr/>
        </p:nvSpPr>
        <p:spPr>
          <a:xfrm>
            <a:off x="3315602" y="3779616"/>
            <a:ext cx="108878" cy="1129092"/>
          </a:xfrm>
          <a:prstGeom prst="rect">
            <a:avLst/>
          </a:prstGeom>
          <a:solidFill>
            <a:srgbClr val="3366FF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33DBFF6F-7AA3-5941-8E27-D119A7878E54}"/>
              </a:ext>
            </a:extLst>
          </p:cNvPr>
          <p:cNvSpPr/>
          <p:nvPr/>
        </p:nvSpPr>
        <p:spPr>
          <a:xfrm>
            <a:off x="3515521" y="3779616"/>
            <a:ext cx="108878" cy="112909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E9A2F668-E3CC-AB4D-951C-615A556CE305}"/>
              </a:ext>
            </a:extLst>
          </p:cNvPr>
          <p:cNvCxnSpPr>
            <a:cxnSpLocks/>
          </p:cNvCxnSpPr>
          <p:nvPr/>
        </p:nvCxnSpPr>
        <p:spPr>
          <a:xfrm>
            <a:off x="3932887" y="3737402"/>
            <a:ext cx="3203081" cy="79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80276DAB-A0C8-6340-B466-4AECDE607472}"/>
              </a:ext>
            </a:extLst>
          </p:cNvPr>
          <p:cNvCxnSpPr>
            <a:cxnSpLocks/>
          </p:cNvCxnSpPr>
          <p:nvPr/>
        </p:nvCxnSpPr>
        <p:spPr>
          <a:xfrm>
            <a:off x="6062946" y="3745354"/>
            <a:ext cx="0" cy="203382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4BD39BE0-132D-2649-AB66-A589BFFC613E}"/>
              </a:ext>
            </a:extLst>
          </p:cNvPr>
          <p:cNvCxnSpPr>
            <a:cxnSpLocks/>
          </p:cNvCxnSpPr>
          <p:nvPr/>
        </p:nvCxnSpPr>
        <p:spPr>
          <a:xfrm>
            <a:off x="3940029" y="3745354"/>
            <a:ext cx="0" cy="203382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37120652-E29E-1844-B0BB-C04569E8949D}"/>
              </a:ext>
            </a:extLst>
          </p:cNvPr>
          <p:cNvCxnSpPr>
            <a:cxnSpLocks/>
          </p:cNvCxnSpPr>
          <p:nvPr/>
        </p:nvCxnSpPr>
        <p:spPr>
          <a:xfrm>
            <a:off x="4923140" y="3765616"/>
            <a:ext cx="0" cy="203382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8" name="Rectangle 157">
            <a:extLst>
              <a:ext uri="{FF2B5EF4-FFF2-40B4-BE49-F238E27FC236}">
                <a16:creationId xmlns:a16="http://schemas.microsoft.com/office/drawing/2014/main" id="{86AA220D-4B51-C549-A5D7-FC545D28A278}"/>
              </a:ext>
            </a:extLst>
          </p:cNvPr>
          <p:cNvSpPr/>
          <p:nvPr/>
        </p:nvSpPr>
        <p:spPr>
          <a:xfrm>
            <a:off x="4363400" y="3802506"/>
            <a:ext cx="108878" cy="1129092"/>
          </a:xfrm>
          <a:prstGeom prst="rect">
            <a:avLst/>
          </a:prstGeom>
          <a:solidFill>
            <a:srgbClr val="3366FF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3320A9C6-0E78-964D-B343-200A58666BCE}"/>
              </a:ext>
            </a:extLst>
          </p:cNvPr>
          <p:cNvSpPr/>
          <p:nvPr/>
        </p:nvSpPr>
        <p:spPr>
          <a:xfrm>
            <a:off x="4547365" y="3802506"/>
            <a:ext cx="108878" cy="1129092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7B0E7E5D-1CB6-124F-93D6-5C96D94E3B8E}"/>
              </a:ext>
            </a:extLst>
          </p:cNvPr>
          <p:cNvSpPr/>
          <p:nvPr/>
        </p:nvSpPr>
        <p:spPr>
          <a:xfrm>
            <a:off x="5433417" y="3810250"/>
            <a:ext cx="108878" cy="112909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1A350089-CEFE-6C42-A8AC-FB01C46BAA6B}"/>
              </a:ext>
            </a:extLst>
          </p:cNvPr>
          <p:cNvSpPr/>
          <p:nvPr/>
        </p:nvSpPr>
        <p:spPr>
          <a:xfrm>
            <a:off x="5639128" y="3810250"/>
            <a:ext cx="108878" cy="112909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6BE2E197-BB90-154A-9E26-96B5B7C014EA}"/>
              </a:ext>
            </a:extLst>
          </p:cNvPr>
          <p:cNvSpPr/>
          <p:nvPr/>
        </p:nvSpPr>
        <p:spPr>
          <a:xfrm>
            <a:off x="6609662" y="3810250"/>
            <a:ext cx="108878" cy="112909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EEFE1343-C1ED-9342-91E2-A5EFA9CBF125}"/>
              </a:ext>
            </a:extLst>
          </p:cNvPr>
          <p:cNvSpPr/>
          <p:nvPr/>
        </p:nvSpPr>
        <p:spPr>
          <a:xfrm>
            <a:off x="6804370" y="3810973"/>
            <a:ext cx="108878" cy="1129092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5" name="Picture 164">
            <a:extLst>
              <a:ext uri="{FF2B5EF4-FFF2-40B4-BE49-F238E27FC236}">
                <a16:creationId xmlns:a16="http://schemas.microsoft.com/office/drawing/2014/main" id="{3D51AB6A-B859-9C41-9DF3-DA41A68E136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010081" y="3996032"/>
            <a:ext cx="331845" cy="935565"/>
          </a:xfrm>
          <a:prstGeom prst="rect">
            <a:avLst/>
          </a:prstGeom>
        </p:spPr>
      </p:pic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1A6575D1-668A-9C46-89F3-83BC621BAD0E}"/>
              </a:ext>
            </a:extLst>
          </p:cNvPr>
          <p:cNvCxnSpPr>
            <a:cxnSpLocks/>
          </p:cNvCxnSpPr>
          <p:nvPr/>
        </p:nvCxnSpPr>
        <p:spPr>
          <a:xfrm>
            <a:off x="7136781" y="3745354"/>
            <a:ext cx="0" cy="203382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7" name="TextBox 166">
            <a:extLst>
              <a:ext uri="{FF2B5EF4-FFF2-40B4-BE49-F238E27FC236}">
                <a16:creationId xmlns:a16="http://schemas.microsoft.com/office/drawing/2014/main" id="{DFB8BF3A-F25B-FA4D-8BA2-23E67386693C}"/>
              </a:ext>
            </a:extLst>
          </p:cNvPr>
          <p:cNvSpPr txBox="1"/>
          <p:nvPr/>
        </p:nvSpPr>
        <p:spPr>
          <a:xfrm>
            <a:off x="3323192" y="4980686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IBD=1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D69D3065-963B-D04B-9834-99B75C051BF0}"/>
              </a:ext>
            </a:extLst>
          </p:cNvPr>
          <p:cNvSpPr txBox="1"/>
          <p:nvPr/>
        </p:nvSpPr>
        <p:spPr>
          <a:xfrm>
            <a:off x="4318122" y="4980686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IBD=1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29D4718E-CBD9-7D47-A338-C21EAE406821}"/>
              </a:ext>
            </a:extLst>
          </p:cNvPr>
          <p:cNvSpPr txBox="1"/>
          <p:nvPr/>
        </p:nvSpPr>
        <p:spPr>
          <a:xfrm>
            <a:off x="5433417" y="4973227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IBD=0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24AD4D2D-CFA6-C848-88A8-E43E36308962}"/>
              </a:ext>
            </a:extLst>
          </p:cNvPr>
          <p:cNvSpPr txBox="1"/>
          <p:nvPr/>
        </p:nvSpPr>
        <p:spPr>
          <a:xfrm>
            <a:off x="6464655" y="4980686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IBD=0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21ABD4-8D6B-0C4D-83E8-C7A3D24C3187}"/>
              </a:ext>
            </a:extLst>
          </p:cNvPr>
          <p:cNvSpPr txBox="1"/>
          <p:nvPr/>
        </p:nvSpPr>
        <p:spPr>
          <a:xfrm>
            <a:off x="528050" y="2699758"/>
            <a:ext cx="19242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Mother gets one </a:t>
            </a:r>
            <a:r>
              <a:rPr lang="en-US" dirty="0" err="1">
                <a:latin typeface="Gill Sans MT" panose="020B0502020104020203" pitchFamily="34" charset="77"/>
              </a:rPr>
              <a:t>chrom</a:t>
            </a:r>
            <a:r>
              <a:rPr lang="en-US" dirty="0">
                <a:latin typeface="Gill Sans MT" panose="020B0502020104020203" pitchFamily="34" charset="77"/>
              </a:rPr>
              <a:t> from each grandparent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0B8FE04-0DD0-764F-943F-071378051A20}"/>
              </a:ext>
            </a:extLst>
          </p:cNvPr>
          <p:cNvSpPr txBox="1"/>
          <p:nvPr/>
        </p:nvSpPr>
        <p:spPr>
          <a:xfrm>
            <a:off x="5534385" y="2578777"/>
            <a:ext cx="22283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Assume the father is unrelated. So brings in new chromosomes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70CBF6-2DC1-364D-8416-B686984C7E61}"/>
              </a:ext>
            </a:extLst>
          </p:cNvPr>
          <p:cNvSpPr txBox="1"/>
          <p:nvPr/>
        </p:nvSpPr>
        <p:spPr>
          <a:xfrm>
            <a:off x="4318122" y="5479204"/>
            <a:ext cx="2595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Possible grandchildren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F92FB5D-D1A1-5342-B4A5-987AB8A0D410}"/>
              </a:ext>
            </a:extLst>
          </p:cNvPr>
          <p:cNvSpPr txBox="1"/>
          <p:nvPr/>
        </p:nvSpPr>
        <p:spPr>
          <a:xfrm>
            <a:off x="3594221" y="6110123"/>
            <a:ext cx="359444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What about grandparent/grandchild?</a:t>
            </a:r>
          </a:p>
        </p:txBody>
      </p:sp>
    </p:spTree>
    <p:extLst>
      <p:ext uri="{BB962C8B-B14F-4D97-AF65-F5344CB8AC3E}">
        <p14:creationId xmlns:p14="http://schemas.microsoft.com/office/powerpoint/2010/main" val="334142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4" grpId="0" animBg="1"/>
      <p:bldP spid="145" grpId="0" animBg="1"/>
      <p:bldP spid="146" grpId="0" animBg="1"/>
      <p:bldP spid="147" grpId="0" animBg="1"/>
      <p:bldP spid="151" grpId="0" animBg="1"/>
      <p:bldP spid="152" grpId="0" animBg="1"/>
      <p:bldP spid="158" grpId="0" animBg="1"/>
      <p:bldP spid="159" grpId="0" animBg="1"/>
      <p:bldP spid="160" grpId="0" animBg="1"/>
      <p:bldP spid="161" grpId="0" animBg="1"/>
      <p:bldP spid="163" grpId="0" animBg="1"/>
      <p:bldP spid="164" grpId="0" animBg="1"/>
      <p:bldP spid="167" grpId="0"/>
      <p:bldP spid="168" grpId="0"/>
      <p:bldP spid="169" grpId="0"/>
      <p:bldP spid="170" grpId="0"/>
      <p:bldP spid="2" grpId="0"/>
      <p:bldP spid="44" grpId="0"/>
      <p:bldP spid="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A9D657-853C-7B4B-AFBF-0F7D5571B709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Determining %IBD in close relatives – 1</a:t>
            </a:r>
            <a:r>
              <a:rPr lang="en-US" sz="2800" b="1" i="0" baseline="30000" dirty="0">
                <a:latin typeface="Gill Sans"/>
                <a:cs typeface="Gill Sans"/>
              </a:rPr>
              <a:t>st</a:t>
            </a:r>
            <a:r>
              <a:rPr lang="en-US" sz="2800" b="1" i="0" dirty="0">
                <a:latin typeface="Gill Sans"/>
                <a:cs typeface="Gill Sans"/>
              </a:rPr>
              <a:t> cousins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9AC62C0-FD5E-1946-A46C-D04840CB6144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DB157BAE-4A8C-1A41-96E3-E59607E1EBD8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3398824" y="1366932"/>
            <a:ext cx="448360" cy="96279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909AC8D-7E14-3B46-8ADE-9EBE019AB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722" y="1372594"/>
            <a:ext cx="331845" cy="935565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B212ED0-0820-C64B-B640-71B0C4FC56F0}"/>
              </a:ext>
            </a:extLst>
          </p:cNvPr>
          <p:cNvCxnSpPr>
            <a:stCxn id="43" idx="3"/>
            <a:endCxn id="44" idx="1"/>
          </p:cNvCxnSpPr>
          <p:nvPr/>
        </p:nvCxnSpPr>
        <p:spPr>
          <a:xfrm flipV="1">
            <a:off x="3847184" y="1840377"/>
            <a:ext cx="693538" cy="79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7DC9ACF-D090-504E-A5A1-00F21123B2C7}"/>
              </a:ext>
            </a:extLst>
          </p:cNvPr>
          <p:cNvCxnSpPr>
            <a:cxnSpLocks/>
          </p:cNvCxnSpPr>
          <p:nvPr/>
        </p:nvCxnSpPr>
        <p:spPr>
          <a:xfrm>
            <a:off x="4185850" y="1848329"/>
            <a:ext cx="0" cy="782532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0C872496-359A-E94F-91D4-E0CF784F8D4A}"/>
              </a:ext>
            </a:extLst>
          </p:cNvPr>
          <p:cNvSpPr/>
          <p:nvPr/>
        </p:nvSpPr>
        <p:spPr>
          <a:xfrm>
            <a:off x="2531204" y="1300024"/>
            <a:ext cx="108878" cy="1129092"/>
          </a:xfrm>
          <a:prstGeom prst="rect">
            <a:avLst/>
          </a:prstGeom>
          <a:solidFill>
            <a:srgbClr val="FF0000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5E29460-EF56-784D-B285-D758810DE8D3}"/>
              </a:ext>
            </a:extLst>
          </p:cNvPr>
          <p:cNvSpPr/>
          <p:nvPr/>
        </p:nvSpPr>
        <p:spPr>
          <a:xfrm>
            <a:off x="2885620" y="1300024"/>
            <a:ext cx="108878" cy="1129092"/>
          </a:xfrm>
          <a:prstGeom prst="rect">
            <a:avLst/>
          </a:prstGeom>
          <a:solidFill>
            <a:srgbClr val="3366FF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C521674-DCC4-FC4A-A73C-DC66D0E76B7C}"/>
              </a:ext>
            </a:extLst>
          </p:cNvPr>
          <p:cNvSpPr/>
          <p:nvPr/>
        </p:nvSpPr>
        <p:spPr>
          <a:xfrm>
            <a:off x="5211126" y="1300024"/>
            <a:ext cx="108878" cy="112909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CB6DC04-2255-9D49-BFC8-617ABF7B6A0D}"/>
              </a:ext>
            </a:extLst>
          </p:cNvPr>
          <p:cNvSpPr/>
          <p:nvPr/>
        </p:nvSpPr>
        <p:spPr>
          <a:xfrm>
            <a:off x="5565542" y="1300024"/>
            <a:ext cx="108878" cy="112909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7767F0E-CEA0-D349-9743-5E33590004D1}"/>
              </a:ext>
            </a:extLst>
          </p:cNvPr>
          <p:cNvCxnSpPr>
            <a:cxnSpLocks/>
          </p:cNvCxnSpPr>
          <p:nvPr/>
        </p:nvCxnSpPr>
        <p:spPr>
          <a:xfrm>
            <a:off x="1901952" y="2630861"/>
            <a:ext cx="468172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8A6A8244-5B17-8847-8666-D49F301EF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131" y="2832607"/>
            <a:ext cx="448360" cy="96279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691BF06-0ADA-2345-899F-6522E21A3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029" y="2838269"/>
            <a:ext cx="331845" cy="935565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4BA9B52-F863-8D47-BCED-A4A9F106FAC3}"/>
              </a:ext>
            </a:extLst>
          </p:cNvPr>
          <p:cNvCxnSpPr>
            <a:stCxn id="55" idx="3"/>
            <a:endCxn id="56" idx="1"/>
          </p:cNvCxnSpPr>
          <p:nvPr/>
        </p:nvCxnSpPr>
        <p:spPr>
          <a:xfrm flipV="1">
            <a:off x="1042491" y="3306052"/>
            <a:ext cx="693538" cy="79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14C050B3-9162-0E4B-BC8A-E7BD0EB40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500" y="2832607"/>
            <a:ext cx="448360" cy="96279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686C288-CCD6-0642-9FDF-9D3FDBEE9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398" y="2838269"/>
            <a:ext cx="331845" cy="93556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2FA8CB1-8847-EC49-9B67-CE2D87FD3DC7}"/>
              </a:ext>
            </a:extLst>
          </p:cNvPr>
          <p:cNvCxnSpPr>
            <a:stCxn id="58" idx="3"/>
            <a:endCxn id="59" idx="1"/>
          </p:cNvCxnSpPr>
          <p:nvPr/>
        </p:nvCxnSpPr>
        <p:spPr>
          <a:xfrm flipV="1">
            <a:off x="6807860" y="3306052"/>
            <a:ext cx="693538" cy="79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A9EC310-8809-DE48-AEE5-390E9EAD4BE3}"/>
              </a:ext>
            </a:extLst>
          </p:cNvPr>
          <p:cNvCxnSpPr>
            <a:cxnSpLocks/>
            <a:endCxn id="56" idx="0"/>
          </p:cNvCxnSpPr>
          <p:nvPr/>
        </p:nvCxnSpPr>
        <p:spPr>
          <a:xfrm>
            <a:off x="1901952" y="2630861"/>
            <a:ext cx="0" cy="20740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3DF9682-1AFA-9F41-90FA-59D5BFE6BF4D}"/>
              </a:ext>
            </a:extLst>
          </p:cNvPr>
          <p:cNvCxnSpPr>
            <a:cxnSpLocks/>
          </p:cNvCxnSpPr>
          <p:nvPr/>
        </p:nvCxnSpPr>
        <p:spPr>
          <a:xfrm>
            <a:off x="6577220" y="2625199"/>
            <a:ext cx="0" cy="20740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21E62B5-64BB-4243-A5CF-83689D0ACDDC}"/>
              </a:ext>
            </a:extLst>
          </p:cNvPr>
          <p:cNvCxnSpPr>
            <a:cxnSpLocks/>
          </p:cNvCxnSpPr>
          <p:nvPr/>
        </p:nvCxnSpPr>
        <p:spPr>
          <a:xfrm>
            <a:off x="7122393" y="3298590"/>
            <a:ext cx="0" cy="782532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5" name="Picture 64">
            <a:extLst>
              <a:ext uri="{FF2B5EF4-FFF2-40B4-BE49-F238E27FC236}">
                <a16:creationId xmlns:a16="http://schemas.microsoft.com/office/drawing/2014/main" id="{B2A4E412-5B5D-8141-A5C0-BB3C8268AC0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956470" y="4218968"/>
            <a:ext cx="331845" cy="935565"/>
          </a:xfrm>
          <a:prstGeom prst="rect">
            <a:avLst/>
          </a:prstGeom>
        </p:spPr>
      </p:pic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C5A4CAD6-ACB1-284E-A8A5-23D9D4F7FE85}"/>
              </a:ext>
            </a:extLst>
          </p:cNvPr>
          <p:cNvCxnSpPr>
            <a:cxnSpLocks/>
          </p:cNvCxnSpPr>
          <p:nvPr/>
        </p:nvCxnSpPr>
        <p:spPr>
          <a:xfrm>
            <a:off x="1334668" y="3298590"/>
            <a:ext cx="0" cy="782532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" name="Picture 66">
            <a:extLst>
              <a:ext uri="{FF2B5EF4-FFF2-40B4-BE49-F238E27FC236}">
                <a16:creationId xmlns:a16="http://schemas.microsoft.com/office/drawing/2014/main" id="{4211753C-3655-FC4C-B0C9-56DD6336D39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10488" y="4156824"/>
            <a:ext cx="448360" cy="962794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FE16BFBF-FF3A-FF40-9943-B652793A38F5}"/>
              </a:ext>
            </a:extLst>
          </p:cNvPr>
          <p:cNvSpPr/>
          <p:nvPr/>
        </p:nvSpPr>
        <p:spPr>
          <a:xfrm>
            <a:off x="159033" y="2693605"/>
            <a:ext cx="108878" cy="112909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67AEBA5-B68A-0D41-87A9-4CEE2B8F3DC6}"/>
              </a:ext>
            </a:extLst>
          </p:cNvPr>
          <p:cNvSpPr/>
          <p:nvPr/>
        </p:nvSpPr>
        <p:spPr>
          <a:xfrm>
            <a:off x="396781" y="2693605"/>
            <a:ext cx="108878" cy="1129092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70C88E5-8078-844D-80DA-21FD2E801C04}"/>
              </a:ext>
            </a:extLst>
          </p:cNvPr>
          <p:cNvSpPr/>
          <p:nvPr/>
        </p:nvSpPr>
        <p:spPr>
          <a:xfrm>
            <a:off x="7974499" y="2693605"/>
            <a:ext cx="108878" cy="11290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929B245-DD82-964E-BE27-C68033B76B1E}"/>
              </a:ext>
            </a:extLst>
          </p:cNvPr>
          <p:cNvSpPr/>
          <p:nvPr/>
        </p:nvSpPr>
        <p:spPr>
          <a:xfrm>
            <a:off x="8212247" y="2693605"/>
            <a:ext cx="108878" cy="112909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CE13732-5361-6D42-825D-135B14D055AE}"/>
              </a:ext>
            </a:extLst>
          </p:cNvPr>
          <p:cNvSpPr/>
          <p:nvPr/>
        </p:nvSpPr>
        <p:spPr>
          <a:xfrm>
            <a:off x="654689" y="4031470"/>
            <a:ext cx="108878" cy="112909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EEAE465-548E-F643-8340-CE3696B7771F}"/>
              </a:ext>
            </a:extLst>
          </p:cNvPr>
          <p:cNvSpPr/>
          <p:nvPr/>
        </p:nvSpPr>
        <p:spPr>
          <a:xfrm>
            <a:off x="6494729" y="4097367"/>
            <a:ext cx="108878" cy="11290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8B6776F-696A-B64F-B636-921534AAE398}"/>
              </a:ext>
            </a:extLst>
          </p:cNvPr>
          <p:cNvSpPr/>
          <p:nvPr/>
        </p:nvSpPr>
        <p:spPr>
          <a:xfrm>
            <a:off x="2264909" y="2693605"/>
            <a:ext cx="108878" cy="1129092"/>
          </a:xfrm>
          <a:prstGeom prst="rect">
            <a:avLst/>
          </a:prstGeom>
          <a:solidFill>
            <a:srgbClr val="FF0000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D29E91E-D74A-EF45-858B-8A81439CF5AD}"/>
              </a:ext>
            </a:extLst>
          </p:cNvPr>
          <p:cNvSpPr/>
          <p:nvPr/>
        </p:nvSpPr>
        <p:spPr>
          <a:xfrm>
            <a:off x="2469234" y="2693605"/>
            <a:ext cx="108878" cy="112909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7318529-A88C-4445-B204-6CEC170E51A1}"/>
              </a:ext>
            </a:extLst>
          </p:cNvPr>
          <p:cNvSpPr/>
          <p:nvPr/>
        </p:nvSpPr>
        <p:spPr>
          <a:xfrm>
            <a:off x="865725" y="4025441"/>
            <a:ext cx="108878" cy="1129092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0019B51-10C8-D046-85F7-425EB760A23C}"/>
              </a:ext>
            </a:extLst>
          </p:cNvPr>
          <p:cNvSpPr txBox="1"/>
          <p:nvPr/>
        </p:nvSpPr>
        <p:spPr>
          <a:xfrm>
            <a:off x="90543" y="5242869"/>
            <a:ext cx="1119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Gill Sans MT" panose="020B0502020104020203" pitchFamily="34" charset="77"/>
              </a:rPr>
              <a:t>Cousins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9DD5A52-5843-124C-A74C-F5694C129018}"/>
              </a:ext>
            </a:extLst>
          </p:cNvPr>
          <p:cNvSpPr txBox="1"/>
          <p:nvPr/>
        </p:nvSpPr>
        <p:spPr>
          <a:xfrm>
            <a:off x="210575" y="5642979"/>
            <a:ext cx="2357745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P(IBD=0)= 3/4 =0.75</a:t>
            </a:r>
          </a:p>
          <a:p>
            <a:r>
              <a:rPr lang="en-US" dirty="0">
                <a:latin typeface="Gill Sans"/>
                <a:cs typeface="Gill Sans"/>
              </a:rPr>
              <a:t>P(IBD=1)=1/4 = 0.25</a:t>
            </a:r>
          </a:p>
          <a:p>
            <a:r>
              <a:rPr lang="en-US" dirty="0">
                <a:latin typeface="Gill Sans"/>
                <a:cs typeface="Gill Sans"/>
              </a:rPr>
              <a:t>P(IBD=2)=0</a:t>
            </a:r>
          </a:p>
          <a:p>
            <a:r>
              <a:rPr lang="en-US" dirty="0">
                <a:latin typeface="Gill Sans"/>
                <a:cs typeface="Gill Sans"/>
              </a:rPr>
              <a:t>(on average!)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5070DD8-F8C8-EB4B-A909-F61542F5C607}"/>
              </a:ext>
            </a:extLst>
          </p:cNvPr>
          <p:cNvSpPr/>
          <p:nvPr/>
        </p:nvSpPr>
        <p:spPr>
          <a:xfrm>
            <a:off x="6698982" y="4097367"/>
            <a:ext cx="108878" cy="1129092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D648D85-4F8B-3945-89B4-420940C6741C}"/>
              </a:ext>
            </a:extLst>
          </p:cNvPr>
          <p:cNvSpPr/>
          <p:nvPr/>
        </p:nvSpPr>
        <p:spPr>
          <a:xfrm>
            <a:off x="5924571" y="2749458"/>
            <a:ext cx="108878" cy="1129092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9B4EB1A-00DF-854D-B0D9-187ECC448A4B}"/>
              </a:ext>
            </a:extLst>
          </p:cNvPr>
          <p:cNvSpPr/>
          <p:nvPr/>
        </p:nvSpPr>
        <p:spPr>
          <a:xfrm>
            <a:off x="6141762" y="2749458"/>
            <a:ext cx="108878" cy="1129092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290E07D-7888-B744-991F-B46515633AAB}"/>
              </a:ext>
            </a:extLst>
          </p:cNvPr>
          <p:cNvCxnSpPr/>
          <p:nvPr/>
        </p:nvCxnSpPr>
        <p:spPr>
          <a:xfrm flipH="1">
            <a:off x="5910484" y="5320092"/>
            <a:ext cx="449016" cy="1817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737E221-A746-774B-83C2-AD4134FA282F}"/>
              </a:ext>
            </a:extLst>
          </p:cNvPr>
          <p:cNvCxnSpPr/>
          <p:nvPr/>
        </p:nvCxnSpPr>
        <p:spPr>
          <a:xfrm>
            <a:off x="6549168" y="5320092"/>
            <a:ext cx="0" cy="3983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61778BC-B246-FD4C-8D95-62295F2DA789}"/>
              </a:ext>
            </a:extLst>
          </p:cNvPr>
          <p:cNvCxnSpPr/>
          <p:nvPr/>
        </p:nvCxnSpPr>
        <p:spPr>
          <a:xfrm>
            <a:off x="6753421" y="5320092"/>
            <a:ext cx="368971" cy="3300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4A0FD53-2576-D544-A8AB-D0CA312D20EF}"/>
              </a:ext>
            </a:extLst>
          </p:cNvPr>
          <p:cNvCxnSpPr/>
          <p:nvPr/>
        </p:nvCxnSpPr>
        <p:spPr>
          <a:xfrm>
            <a:off x="6956470" y="5241473"/>
            <a:ext cx="710850" cy="2777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Rectangle 90">
            <a:extLst>
              <a:ext uri="{FF2B5EF4-FFF2-40B4-BE49-F238E27FC236}">
                <a16:creationId xmlns:a16="http://schemas.microsoft.com/office/drawing/2014/main" id="{6DBECF41-301C-EF47-A3AF-51054903558B}"/>
              </a:ext>
            </a:extLst>
          </p:cNvPr>
          <p:cNvSpPr/>
          <p:nvPr/>
        </p:nvSpPr>
        <p:spPr>
          <a:xfrm>
            <a:off x="5841243" y="5714216"/>
            <a:ext cx="150976" cy="799807"/>
          </a:xfrm>
          <a:prstGeom prst="rect">
            <a:avLst/>
          </a:prstGeom>
          <a:solidFill>
            <a:srgbClr val="FF0000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5D1533B5-4601-544D-94B3-4326EA19CFF8}"/>
              </a:ext>
            </a:extLst>
          </p:cNvPr>
          <p:cNvSpPr/>
          <p:nvPr/>
        </p:nvSpPr>
        <p:spPr>
          <a:xfrm>
            <a:off x="6460000" y="5710175"/>
            <a:ext cx="150976" cy="799807"/>
          </a:xfrm>
          <a:prstGeom prst="rect">
            <a:avLst/>
          </a:prstGeom>
          <a:solidFill>
            <a:srgbClr val="3366FF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1BCDED1-7A17-F845-BAA4-815F576592F8}"/>
              </a:ext>
            </a:extLst>
          </p:cNvPr>
          <p:cNvSpPr/>
          <p:nvPr/>
        </p:nvSpPr>
        <p:spPr>
          <a:xfrm>
            <a:off x="7024318" y="5710175"/>
            <a:ext cx="150976" cy="799807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610F0C1-3B16-454F-B15F-6CEC8A0185EC}"/>
              </a:ext>
            </a:extLst>
          </p:cNvPr>
          <p:cNvSpPr/>
          <p:nvPr/>
        </p:nvSpPr>
        <p:spPr>
          <a:xfrm>
            <a:off x="7599386" y="5719782"/>
            <a:ext cx="150976" cy="79980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B92B09-3096-664E-9E4D-546E6BDC6153}"/>
              </a:ext>
            </a:extLst>
          </p:cNvPr>
          <p:cNvSpPr txBox="1"/>
          <p:nvPr/>
        </p:nvSpPr>
        <p:spPr>
          <a:xfrm>
            <a:off x="5320004" y="6519589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IBD=0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9D040B3-B5AD-994F-8A25-8CE9A668E37A}"/>
              </a:ext>
            </a:extLst>
          </p:cNvPr>
          <p:cNvSpPr txBox="1"/>
          <p:nvPr/>
        </p:nvSpPr>
        <p:spPr>
          <a:xfrm>
            <a:off x="6370342" y="650998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F7973F5-39D2-7D4C-9A15-CE5C82F94C34}"/>
              </a:ext>
            </a:extLst>
          </p:cNvPr>
          <p:cNvSpPr txBox="1"/>
          <p:nvPr/>
        </p:nvSpPr>
        <p:spPr>
          <a:xfrm>
            <a:off x="6948459" y="649455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3FB8591-7552-7742-9C9D-8000D7985350}"/>
              </a:ext>
            </a:extLst>
          </p:cNvPr>
          <p:cNvSpPr txBox="1"/>
          <p:nvPr/>
        </p:nvSpPr>
        <p:spPr>
          <a:xfrm>
            <a:off x="7524031" y="64963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4D56E9-9BD0-614A-BD22-6BEC178AFF4C}"/>
              </a:ext>
            </a:extLst>
          </p:cNvPr>
          <p:cNvSpPr txBox="1"/>
          <p:nvPr/>
        </p:nvSpPr>
        <p:spPr>
          <a:xfrm>
            <a:off x="1846438" y="4119763"/>
            <a:ext cx="190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We know each grandchild will have one of the 4 ancestral copies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4B70D22-9BD1-D14F-BE65-44724C3FE48A}"/>
              </a:ext>
            </a:extLst>
          </p:cNvPr>
          <p:cNvSpPr txBox="1"/>
          <p:nvPr/>
        </p:nvSpPr>
        <p:spPr>
          <a:xfrm>
            <a:off x="2689108" y="6150257"/>
            <a:ext cx="242887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What about 1</a:t>
            </a:r>
            <a:r>
              <a:rPr lang="en-US" baseline="30000" dirty="0">
                <a:solidFill>
                  <a:srgbClr val="FF0000"/>
                </a:solidFill>
                <a:latin typeface="Gill Sans MT" panose="020B0502020104020203" pitchFamily="34" charset="77"/>
              </a:rPr>
              <a:t>st</a:t>
            </a: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 cousins?</a:t>
            </a:r>
          </a:p>
        </p:txBody>
      </p:sp>
    </p:spTree>
    <p:extLst>
      <p:ext uri="{BB962C8B-B14F-4D97-AF65-F5344CB8AC3E}">
        <p14:creationId xmlns:p14="http://schemas.microsoft.com/office/powerpoint/2010/main" val="230518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7" grpId="0"/>
      <p:bldP spid="78" grpId="0" animBg="1"/>
      <p:bldP spid="79" grpId="0" animBg="1"/>
      <p:bldP spid="81" grpId="0" animBg="1"/>
      <p:bldP spid="82" grpId="0" animBg="1"/>
      <p:bldP spid="91" grpId="0" animBg="1"/>
      <p:bldP spid="92" grpId="0" animBg="1"/>
      <p:bldP spid="93" grpId="0" animBg="1"/>
      <p:bldP spid="94" grpId="0" animBg="1"/>
      <p:bldP spid="18" grpId="0"/>
      <p:bldP spid="96" grpId="0"/>
      <p:bldP spid="97" grpId="0"/>
      <p:bldP spid="98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A9D657-853C-7B4B-AFBF-0F7D5571B709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Determining %IBD in close relatives – 2</a:t>
            </a:r>
            <a:r>
              <a:rPr lang="en-US" sz="2800" b="1" i="0" baseline="30000" dirty="0">
                <a:latin typeface="Gill Sans"/>
                <a:cs typeface="Gill Sans"/>
              </a:rPr>
              <a:t>nd</a:t>
            </a:r>
            <a:r>
              <a:rPr lang="en-US" sz="2800" b="1" i="0" dirty="0">
                <a:latin typeface="Gill Sans"/>
                <a:cs typeface="Gill Sans"/>
              </a:rPr>
              <a:t> cousins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9AC62C0-FD5E-1946-A46C-D04840CB6144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DB157BAE-4A8C-1A41-96E3-E59607E1EBD8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2381952" y="1344874"/>
            <a:ext cx="300544" cy="64537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909AC8D-7E14-3B46-8ADE-9EBE019AB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385" y="1348670"/>
            <a:ext cx="222442" cy="627124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B212ED0-0820-C64B-B640-71B0C4FC56F0}"/>
              </a:ext>
            </a:extLst>
          </p:cNvPr>
          <p:cNvCxnSpPr>
            <a:stCxn id="43" idx="3"/>
            <a:endCxn id="44" idx="1"/>
          </p:cNvCxnSpPr>
          <p:nvPr/>
        </p:nvCxnSpPr>
        <p:spPr>
          <a:xfrm flipV="1">
            <a:off x="2682495" y="1662232"/>
            <a:ext cx="464890" cy="533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7DC9ACF-D090-504E-A5A1-00F21123B2C7}"/>
              </a:ext>
            </a:extLst>
          </p:cNvPr>
          <p:cNvCxnSpPr>
            <a:cxnSpLocks/>
          </p:cNvCxnSpPr>
          <p:nvPr/>
        </p:nvCxnSpPr>
        <p:spPr>
          <a:xfrm>
            <a:off x="2909509" y="1667563"/>
            <a:ext cx="0" cy="524544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0C872496-359A-E94F-91D4-E0CF784F8D4A}"/>
              </a:ext>
            </a:extLst>
          </p:cNvPr>
          <p:cNvSpPr/>
          <p:nvPr/>
        </p:nvSpPr>
        <p:spPr>
          <a:xfrm>
            <a:off x="1800372" y="1300025"/>
            <a:ext cx="72983" cy="756849"/>
          </a:xfrm>
          <a:prstGeom prst="rect">
            <a:avLst/>
          </a:prstGeom>
          <a:solidFill>
            <a:srgbClr val="FF0000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5E29460-EF56-784D-B285-D758810DE8D3}"/>
              </a:ext>
            </a:extLst>
          </p:cNvPr>
          <p:cNvSpPr/>
          <p:nvPr/>
        </p:nvSpPr>
        <p:spPr>
          <a:xfrm>
            <a:off x="2037943" y="1300025"/>
            <a:ext cx="72983" cy="756849"/>
          </a:xfrm>
          <a:prstGeom prst="rect">
            <a:avLst/>
          </a:prstGeom>
          <a:solidFill>
            <a:srgbClr val="3366FF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C521674-DCC4-FC4A-A73C-DC66D0E76B7C}"/>
              </a:ext>
            </a:extLst>
          </p:cNvPr>
          <p:cNvSpPr/>
          <p:nvPr/>
        </p:nvSpPr>
        <p:spPr>
          <a:xfrm>
            <a:off x="3596769" y="1300025"/>
            <a:ext cx="72983" cy="756849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CB6DC04-2255-9D49-BFC8-617ABF7B6A0D}"/>
              </a:ext>
            </a:extLst>
          </p:cNvPr>
          <p:cNvSpPr/>
          <p:nvPr/>
        </p:nvSpPr>
        <p:spPr>
          <a:xfrm>
            <a:off x="3834340" y="1300025"/>
            <a:ext cx="72983" cy="756849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7767F0E-CEA0-D349-9743-5E33590004D1}"/>
              </a:ext>
            </a:extLst>
          </p:cNvPr>
          <p:cNvCxnSpPr>
            <a:cxnSpLocks/>
          </p:cNvCxnSpPr>
          <p:nvPr/>
        </p:nvCxnSpPr>
        <p:spPr>
          <a:xfrm flipV="1">
            <a:off x="2134755" y="2209170"/>
            <a:ext cx="1585366" cy="1191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8A6A8244-5B17-8847-8666-D49F301EF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100" y="2399294"/>
            <a:ext cx="300544" cy="64537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691BF06-0ADA-2345-899F-6522E21A3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534" y="2403090"/>
            <a:ext cx="222442" cy="627124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4BA9B52-F863-8D47-BCED-A4A9F106FAC3}"/>
              </a:ext>
            </a:extLst>
          </p:cNvPr>
          <p:cNvCxnSpPr>
            <a:stCxn id="55" idx="3"/>
            <a:endCxn id="56" idx="1"/>
          </p:cNvCxnSpPr>
          <p:nvPr/>
        </p:nvCxnSpPr>
        <p:spPr>
          <a:xfrm flipV="1">
            <a:off x="1558644" y="2716652"/>
            <a:ext cx="464890" cy="533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14C050B3-9162-0E4B-BC8A-E7BD0EB40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492" y="2366362"/>
            <a:ext cx="300544" cy="64537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686C288-CCD6-0642-9FDF-9D3FDBEE9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925" y="2370157"/>
            <a:ext cx="222442" cy="627124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2FA8CB1-8847-EC49-9B67-CE2D87FD3DC7}"/>
              </a:ext>
            </a:extLst>
          </p:cNvPr>
          <p:cNvCxnSpPr>
            <a:stCxn id="58" idx="3"/>
            <a:endCxn id="59" idx="1"/>
          </p:cNvCxnSpPr>
          <p:nvPr/>
        </p:nvCxnSpPr>
        <p:spPr>
          <a:xfrm flipV="1">
            <a:off x="3857035" y="2683721"/>
            <a:ext cx="464890" cy="533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A9EC310-8809-DE48-AEE5-390E9EAD4BE3}"/>
              </a:ext>
            </a:extLst>
          </p:cNvPr>
          <p:cNvCxnSpPr>
            <a:cxnSpLocks/>
          </p:cNvCxnSpPr>
          <p:nvPr/>
        </p:nvCxnSpPr>
        <p:spPr>
          <a:xfrm>
            <a:off x="2134755" y="2209170"/>
            <a:ext cx="0" cy="139029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3DF9682-1AFA-9F41-90FA-59D5BFE6BF4D}"/>
              </a:ext>
            </a:extLst>
          </p:cNvPr>
          <p:cNvCxnSpPr>
            <a:cxnSpLocks/>
          </p:cNvCxnSpPr>
          <p:nvPr/>
        </p:nvCxnSpPr>
        <p:spPr>
          <a:xfrm>
            <a:off x="3702433" y="2227333"/>
            <a:ext cx="0" cy="139029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21E62B5-64BB-4243-A5CF-83689D0ACDDC}"/>
              </a:ext>
            </a:extLst>
          </p:cNvPr>
          <p:cNvCxnSpPr>
            <a:cxnSpLocks/>
          </p:cNvCxnSpPr>
          <p:nvPr/>
        </p:nvCxnSpPr>
        <p:spPr>
          <a:xfrm>
            <a:off x="4067872" y="2678719"/>
            <a:ext cx="0" cy="524544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5" name="Picture 64">
            <a:extLst>
              <a:ext uri="{FF2B5EF4-FFF2-40B4-BE49-F238E27FC236}">
                <a16:creationId xmlns:a16="http://schemas.microsoft.com/office/drawing/2014/main" id="{B2A4E412-5B5D-8141-A5C0-BB3C8268A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6650" y="3295663"/>
            <a:ext cx="222442" cy="627124"/>
          </a:xfrm>
          <a:prstGeom prst="rect">
            <a:avLst/>
          </a:prstGeom>
        </p:spPr>
      </p:pic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C5A4CAD6-ACB1-284E-A8A5-23D9D4F7FE85}"/>
              </a:ext>
            </a:extLst>
          </p:cNvPr>
          <p:cNvCxnSpPr>
            <a:cxnSpLocks/>
          </p:cNvCxnSpPr>
          <p:nvPr/>
        </p:nvCxnSpPr>
        <p:spPr>
          <a:xfrm>
            <a:off x="1754495" y="2711650"/>
            <a:ext cx="0" cy="524544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" name="Picture 66">
            <a:extLst>
              <a:ext uri="{FF2B5EF4-FFF2-40B4-BE49-F238E27FC236}">
                <a16:creationId xmlns:a16="http://schemas.microsoft.com/office/drawing/2014/main" id="{4211753C-3655-FC4C-B0C9-56DD6336D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223" y="3286939"/>
            <a:ext cx="300544" cy="645377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FE16BFBF-FF3A-FF40-9943-B652793A38F5}"/>
              </a:ext>
            </a:extLst>
          </p:cNvPr>
          <p:cNvSpPr/>
          <p:nvPr/>
        </p:nvSpPr>
        <p:spPr>
          <a:xfrm>
            <a:off x="966447" y="2306119"/>
            <a:ext cx="72983" cy="75684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67AEBA5-B68A-0D41-87A9-4CEE2B8F3DC6}"/>
              </a:ext>
            </a:extLst>
          </p:cNvPr>
          <p:cNvSpPr/>
          <p:nvPr/>
        </p:nvSpPr>
        <p:spPr>
          <a:xfrm>
            <a:off x="1125813" y="2306119"/>
            <a:ext cx="72983" cy="756849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70C88E5-8078-844D-80DA-21FD2E801C04}"/>
              </a:ext>
            </a:extLst>
          </p:cNvPr>
          <p:cNvSpPr/>
          <p:nvPr/>
        </p:nvSpPr>
        <p:spPr>
          <a:xfrm>
            <a:off x="4639052" y="2273187"/>
            <a:ext cx="72983" cy="7568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929B245-DD82-964E-BE27-C68033B76B1E}"/>
              </a:ext>
            </a:extLst>
          </p:cNvPr>
          <p:cNvSpPr/>
          <p:nvPr/>
        </p:nvSpPr>
        <p:spPr>
          <a:xfrm>
            <a:off x="4798419" y="2273187"/>
            <a:ext cx="72983" cy="756849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CE13732-5361-6D42-825D-135B14D055AE}"/>
              </a:ext>
            </a:extLst>
          </p:cNvPr>
          <p:cNvSpPr/>
          <p:nvPr/>
        </p:nvSpPr>
        <p:spPr>
          <a:xfrm>
            <a:off x="2016483" y="3242138"/>
            <a:ext cx="72983" cy="75684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EEAE465-548E-F643-8340-CE3696B7771F}"/>
              </a:ext>
            </a:extLst>
          </p:cNvPr>
          <p:cNvSpPr/>
          <p:nvPr/>
        </p:nvSpPr>
        <p:spPr>
          <a:xfrm>
            <a:off x="3647138" y="3214152"/>
            <a:ext cx="72983" cy="7568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8B6776F-696A-B64F-B636-921534AAE398}"/>
              </a:ext>
            </a:extLst>
          </p:cNvPr>
          <p:cNvSpPr/>
          <p:nvPr/>
        </p:nvSpPr>
        <p:spPr>
          <a:xfrm>
            <a:off x="2378051" y="2306119"/>
            <a:ext cx="72983" cy="756849"/>
          </a:xfrm>
          <a:prstGeom prst="rect">
            <a:avLst/>
          </a:prstGeom>
          <a:solidFill>
            <a:srgbClr val="FF0000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D29E91E-D74A-EF45-858B-8A81439CF5AD}"/>
              </a:ext>
            </a:extLst>
          </p:cNvPr>
          <p:cNvSpPr/>
          <p:nvPr/>
        </p:nvSpPr>
        <p:spPr>
          <a:xfrm>
            <a:off x="2515013" y="2306119"/>
            <a:ext cx="72983" cy="756849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7318529-A88C-4445-B204-6CEC170E51A1}"/>
              </a:ext>
            </a:extLst>
          </p:cNvPr>
          <p:cNvSpPr/>
          <p:nvPr/>
        </p:nvSpPr>
        <p:spPr>
          <a:xfrm>
            <a:off x="2157944" y="3238097"/>
            <a:ext cx="72983" cy="756849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5070DD8-F8C8-EB4B-A909-F61542F5C607}"/>
              </a:ext>
            </a:extLst>
          </p:cNvPr>
          <p:cNvSpPr/>
          <p:nvPr/>
        </p:nvSpPr>
        <p:spPr>
          <a:xfrm>
            <a:off x="3784052" y="3214152"/>
            <a:ext cx="72983" cy="756849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D648D85-4F8B-3945-89B4-420940C6741C}"/>
              </a:ext>
            </a:extLst>
          </p:cNvPr>
          <p:cNvSpPr/>
          <p:nvPr/>
        </p:nvSpPr>
        <p:spPr>
          <a:xfrm>
            <a:off x="3264952" y="2310626"/>
            <a:ext cx="72983" cy="756849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9B4EB1A-00DF-854D-B0D9-187ECC448A4B}"/>
              </a:ext>
            </a:extLst>
          </p:cNvPr>
          <p:cNvSpPr/>
          <p:nvPr/>
        </p:nvSpPr>
        <p:spPr>
          <a:xfrm>
            <a:off x="3410538" y="2310626"/>
            <a:ext cx="72983" cy="756849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79E0FB4D-0865-444E-AB2A-771B555CEDB0}"/>
              </a:ext>
            </a:extLst>
          </p:cNvPr>
          <p:cNvCxnSpPr/>
          <p:nvPr/>
        </p:nvCxnSpPr>
        <p:spPr>
          <a:xfrm flipV="1">
            <a:off x="1067610" y="3639357"/>
            <a:ext cx="464890" cy="533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B316945-6C73-C542-8AA1-A1A9FABD15F6}"/>
              </a:ext>
            </a:extLst>
          </p:cNvPr>
          <p:cNvCxnSpPr>
            <a:cxnSpLocks/>
          </p:cNvCxnSpPr>
          <p:nvPr/>
        </p:nvCxnSpPr>
        <p:spPr>
          <a:xfrm>
            <a:off x="1285651" y="3634355"/>
            <a:ext cx="0" cy="524544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7D1EBF1D-A29C-8146-B6FA-9A1FC27B1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483" y="3236195"/>
            <a:ext cx="222442" cy="627124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A3AB5A1A-B104-CE46-8F43-BC10DE13A2A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5378" y="4214052"/>
            <a:ext cx="300544" cy="645377"/>
          </a:xfrm>
          <a:prstGeom prst="rect">
            <a:avLst/>
          </a:prstGeom>
        </p:spPr>
      </p:pic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ACE4226-352B-BC42-95AA-C5F6AFAC3B9D}"/>
              </a:ext>
            </a:extLst>
          </p:cNvPr>
          <p:cNvCxnSpPr/>
          <p:nvPr/>
        </p:nvCxnSpPr>
        <p:spPr>
          <a:xfrm flipV="1">
            <a:off x="4270741" y="3629218"/>
            <a:ext cx="464890" cy="533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AE76E08-BE88-A44A-B399-E06A869F33A2}"/>
              </a:ext>
            </a:extLst>
          </p:cNvPr>
          <p:cNvCxnSpPr>
            <a:cxnSpLocks/>
          </p:cNvCxnSpPr>
          <p:nvPr/>
        </p:nvCxnSpPr>
        <p:spPr>
          <a:xfrm>
            <a:off x="4488781" y="3624216"/>
            <a:ext cx="0" cy="524544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7" name="Picture 86">
            <a:extLst>
              <a:ext uri="{FF2B5EF4-FFF2-40B4-BE49-F238E27FC236}">
                <a16:creationId xmlns:a16="http://schemas.microsoft.com/office/drawing/2014/main" id="{8C833227-268E-B247-95B4-44A0E74B36B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38509" y="4203913"/>
            <a:ext cx="300544" cy="64537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A7C5DBF0-5474-0D45-8784-60A564DDA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353" y="3309194"/>
            <a:ext cx="300544" cy="645377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A1299EA6-8386-DD41-A210-E686E03604E4}"/>
              </a:ext>
            </a:extLst>
          </p:cNvPr>
          <p:cNvSpPr/>
          <p:nvPr/>
        </p:nvSpPr>
        <p:spPr>
          <a:xfrm>
            <a:off x="403213" y="3165938"/>
            <a:ext cx="72983" cy="75684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41681CD7-7F30-964D-8C38-9FB94BE0950E}"/>
              </a:ext>
            </a:extLst>
          </p:cNvPr>
          <p:cNvSpPr/>
          <p:nvPr/>
        </p:nvSpPr>
        <p:spPr>
          <a:xfrm>
            <a:off x="562579" y="3165938"/>
            <a:ext cx="72983" cy="75684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483BB921-62B7-6748-A6F8-1877D3C3D3ED}"/>
              </a:ext>
            </a:extLst>
          </p:cNvPr>
          <p:cNvSpPr/>
          <p:nvPr/>
        </p:nvSpPr>
        <p:spPr>
          <a:xfrm>
            <a:off x="5230610" y="3214152"/>
            <a:ext cx="72983" cy="756849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B74DDE67-6B84-2C4A-9E18-9DF373617D62}"/>
              </a:ext>
            </a:extLst>
          </p:cNvPr>
          <p:cNvSpPr/>
          <p:nvPr/>
        </p:nvSpPr>
        <p:spPr>
          <a:xfrm>
            <a:off x="5389976" y="3214152"/>
            <a:ext cx="72983" cy="756849"/>
          </a:xfrm>
          <a:prstGeom prst="rect">
            <a:avLst/>
          </a:prstGeom>
          <a:solidFill>
            <a:srgbClr val="DD3CC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C110C54-C611-9044-A7DC-8500AAB0AE05}"/>
              </a:ext>
            </a:extLst>
          </p:cNvPr>
          <p:cNvSpPr/>
          <p:nvPr/>
        </p:nvSpPr>
        <p:spPr>
          <a:xfrm>
            <a:off x="700860" y="4163119"/>
            <a:ext cx="72983" cy="75684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4378447A-2152-9A4A-8F00-5CCD4C625B96}"/>
              </a:ext>
            </a:extLst>
          </p:cNvPr>
          <p:cNvSpPr/>
          <p:nvPr/>
        </p:nvSpPr>
        <p:spPr>
          <a:xfrm>
            <a:off x="4823204" y="4102580"/>
            <a:ext cx="72983" cy="756849"/>
          </a:xfrm>
          <a:prstGeom prst="rect">
            <a:avLst/>
          </a:prstGeom>
          <a:solidFill>
            <a:srgbClr val="DD3CC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C6A85A7D-7A02-614D-9350-53E1CFB97613}"/>
              </a:ext>
            </a:extLst>
          </p:cNvPr>
          <p:cNvSpPr/>
          <p:nvPr/>
        </p:nvSpPr>
        <p:spPr>
          <a:xfrm>
            <a:off x="878243" y="4169994"/>
            <a:ext cx="72983" cy="756849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D980AB28-0100-8A4F-92DA-1D407B9FEDB7}"/>
              </a:ext>
            </a:extLst>
          </p:cNvPr>
          <p:cNvSpPr/>
          <p:nvPr/>
        </p:nvSpPr>
        <p:spPr>
          <a:xfrm>
            <a:off x="4985603" y="4102580"/>
            <a:ext cx="72983" cy="756849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694A13-F906-B34B-8FAF-44AFAF3152DA}"/>
              </a:ext>
            </a:extLst>
          </p:cNvPr>
          <p:cNvSpPr txBox="1"/>
          <p:nvPr/>
        </p:nvSpPr>
        <p:spPr>
          <a:xfrm>
            <a:off x="-13452" y="5535116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50%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FD7E34DF-F26C-BE4D-8238-B6285F847A2B}"/>
              </a:ext>
            </a:extLst>
          </p:cNvPr>
          <p:cNvSpPr/>
          <p:nvPr/>
        </p:nvSpPr>
        <p:spPr>
          <a:xfrm>
            <a:off x="533299" y="5353229"/>
            <a:ext cx="72983" cy="75684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70DC0B6-745C-C74F-AF81-4F9411BB28F2}"/>
              </a:ext>
            </a:extLst>
          </p:cNvPr>
          <p:cNvSpPr txBox="1"/>
          <p:nvPr/>
        </p:nvSpPr>
        <p:spPr>
          <a:xfrm>
            <a:off x="808703" y="5524307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50%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67384F12-5F71-AD4D-A71D-11668CD9F4EB}"/>
              </a:ext>
            </a:extLst>
          </p:cNvPr>
          <p:cNvSpPr/>
          <p:nvPr/>
        </p:nvSpPr>
        <p:spPr>
          <a:xfrm>
            <a:off x="1320744" y="5330549"/>
            <a:ext cx="72983" cy="756849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3F341B1-7E4E-E344-8B15-C1F1CFBB7E63}"/>
              </a:ext>
            </a:extLst>
          </p:cNvPr>
          <p:cNvCxnSpPr/>
          <p:nvPr/>
        </p:nvCxnSpPr>
        <p:spPr>
          <a:xfrm flipH="1">
            <a:off x="907402" y="4926843"/>
            <a:ext cx="36492" cy="4091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2EDD88B3-4002-9241-9A92-C40936D9C90D}"/>
              </a:ext>
            </a:extLst>
          </p:cNvPr>
          <p:cNvCxnSpPr/>
          <p:nvPr/>
        </p:nvCxnSpPr>
        <p:spPr>
          <a:xfrm flipH="1">
            <a:off x="4985602" y="4960637"/>
            <a:ext cx="36492" cy="4091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A2B7984C-CF5F-F94B-A87F-893BB145FAE8}"/>
              </a:ext>
            </a:extLst>
          </p:cNvPr>
          <p:cNvSpPr txBox="1"/>
          <p:nvPr/>
        </p:nvSpPr>
        <p:spPr>
          <a:xfrm>
            <a:off x="4693695" y="5339642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50%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8A0DE152-9DAF-2346-AF95-5CA9F13B4AD5}"/>
              </a:ext>
            </a:extLst>
          </p:cNvPr>
          <p:cNvSpPr/>
          <p:nvPr/>
        </p:nvSpPr>
        <p:spPr>
          <a:xfrm>
            <a:off x="5368725" y="5128297"/>
            <a:ext cx="72983" cy="7568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FBDD086C-C6FD-3449-89E1-E136890424DB}"/>
              </a:ext>
            </a:extLst>
          </p:cNvPr>
          <p:cNvSpPr txBox="1"/>
          <p:nvPr/>
        </p:nvSpPr>
        <p:spPr>
          <a:xfrm>
            <a:off x="109537" y="6406802"/>
            <a:ext cx="5646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P(IBD=1) = 0.5*0.5*0.25 = 6.25%  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AB8A34F-EA50-AC4A-B362-001A4ED52A20}"/>
              </a:ext>
            </a:extLst>
          </p:cNvPr>
          <p:cNvSpPr txBox="1"/>
          <p:nvPr/>
        </p:nvSpPr>
        <p:spPr>
          <a:xfrm>
            <a:off x="5462959" y="5339641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25% each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04765835-7183-8D4E-97CA-ADF159FBEE01}"/>
              </a:ext>
            </a:extLst>
          </p:cNvPr>
          <p:cNvSpPr/>
          <p:nvPr/>
        </p:nvSpPr>
        <p:spPr>
          <a:xfrm>
            <a:off x="6815421" y="5005508"/>
            <a:ext cx="150976" cy="799807"/>
          </a:xfrm>
          <a:prstGeom prst="rect">
            <a:avLst/>
          </a:prstGeom>
          <a:solidFill>
            <a:srgbClr val="FF0000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70710100-8C11-BA42-A707-7D94E3D4E67C}"/>
              </a:ext>
            </a:extLst>
          </p:cNvPr>
          <p:cNvSpPr/>
          <p:nvPr/>
        </p:nvSpPr>
        <p:spPr>
          <a:xfrm>
            <a:off x="7074933" y="5011074"/>
            <a:ext cx="150976" cy="799807"/>
          </a:xfrm>
          <a:prstGeom prst="rect">
            <a:avLst/>
          </a:prstGeom>
          <a:solidFill>
            <a:srgbClr val="3366FF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11F97D98-60D5-4F4C-B462-B8B2E13A3CC7}"/>
              </a:ext>
            </a:extLst>
          </p:cNvPr>
          <p:cNvSpPr/>
          <p:nvPr/>
        </p:nvSpPr>
        <p:spPr>
          <a:xfrm>
            <a:off x="7372641" y="5005507"/>
            <a:ext cx="150976" cy="799807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961A7BED-7B24-584C-8048-26F802C4F9F7}"/>
              </a:ext>
            </a:extLst>
          </p:cNvPr>
          <p:cNvSpPr/>
          <p:nvPr/>
        </p:nvSpPr>
        <p:spPr>
          <a:xfrm>
            <a:off x="7641279" y="5009814"/>
            <a:ext cx="150976" cy="79980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7BAFCA-F8BB-2C47-9CCD-C4CE348BEEE0}"/>
              </a:ext>
            </a:extLst>
          </p:cNvPr>
          <p:cNvSpPr txBox="1"/>
          <p:nvPr/>
        </p:nvSpPr>
        <p:spPr>
          <a:xfrm>
            <a:off x="1513459" y="5879048"/>
            <a:ext cx="3162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Prob. to inherit ancestral </a:t>
            </a:r>
            <a:r>
              <a:rPr lang="en-US" dirty="0" err="1">
                <a:solidFill>
                  <a:srgbClr val="FF0000"/>
                </a:solidFill>
                <a:latin typeface="Gill Sans MT" panose="020B0502020104020203" pitchFamily="34" charset="77"/>
              </a:rPr>
              <a:t>chrom</a:t>
            </a:r>
            <a:endParaRPr lang="en-US" dirty="0">
              <a:solidFill>
                <a:srgbClr val="FF0000"/>
              </a:solidFill>
              <a:latin typeface="Gill Sans MT" panose="020B0502020104020203" pitchFamily="34" charset="77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7E80526-ED48-3D4C-9062-BF224E047D5D}"/>
              </a:ext>
            </a:extLst>
          </p:cNvPr>
          <p:cNvCxnSpPr/>
          <p:nvPr/>
        </p:nvCxnSpPr>
        <p:spPr>
          <a:xfrm flipH="1">
            <a:off x="1836863" y="6188170"/>
            <a:ext cx="394064" cy="2466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863A218-4227-3F4F-84B7-396D3D6F672F}"/>
              </a:ext>
            </a:extLst>
          </p:cNvPr>
          <p:cNvCxnSpPr/>
          <p:nvPr/>
        </p:nvCxnSpPr>
        <p:spPr>
          <a:xfrm>
            <a:off x="2245976" y="6187280"/>
            <a:ext cx="132075" cy="2434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2B1A4F75-FD2C-E448-8410-98F3FFAEE607}"/>
              </a:ext>
            </a:extLst>
          </p:cNvPr>
          <p:cNvSpPr txBox="1"/>
          <p:nvPr/>
        </p:nvSpPr>
        <p:spPr>
          <a:xfrm>
            <a:off x="2844845" y="6159116"/>
            <a:ext cx="229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Prob. it’s the same one</a:t>
            </a:r>
          </a:p>
        </p:txBody>
      </p:sp>
    </p:spTree>
    <p:extLst>
      <p:ext uri="{BB962C8B-B14F-4D97-AF65-F5344CB8AC3E}">
        <p14:creationId xmlns:p14="http://schemas.microsoft.com/office/powerpoint/2010/main" val="311958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8" grpId="0" animBg="1"/>
      <p:bldP spid="110" grpId="0"/>
      <p:bldP spid="111" grpId="0" animBg="1"/>
      <p:bldP spid="113" grpId="0"/>
      <p:bldP spid="114" grpId="0" animBg="1"/>
      <p:bldP spid="115" grpId="0"/>
      <p:bldP spid="116" grpId="0"/>
      <p:bldP spid="118" grpId="0" animBg="1"/>
      <p:bldP spid="119" grpId="0" animBg="1"/>
      <p:bldP spid="120" grpId="0" animBg="1"/>
      <p:bldP spid="121" grpId="0" animBg="1"/>
      <p:bldP spid="2" grpId="0"/>
      <p:bldP spid="7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A9D657-853C-7B4B-AFBF-0F7D5571B709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Determining %IBD in close relatives – nth cousins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9AC62C0-FD5E-1946-A46C-D04840CB6144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A9776459-2FF9-0D40-B374-8CBF930E088E}"/>
              </a:ext>
            </a:extLst>
          </p:cNvPr>
          <p:cNvGrpSpPr/>
          <p:nvPr/>
        </p:nvGrpSpPr>
        <p:grpSpPr>
          <a:xfrm>
            <a:off x="468698" y="1543864"/>
            <a:ext cx="6901094" cy="3512376"/>
            <a:chOff x="468697" y="1543864"/>
            <a:chExt cx="8350907" cy="4250272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4BB93F88-E57B-1148-A0EC-F59307666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45384" y="1610772"/>
              <a:ext cx="448360" cy="962794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DF3A69C4-B2A4-7440-A68B-8F2CFB5A0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87282" y="1616434"/>
              <a:ext cx="331845" cy="935565"/>
            </a:xfrm>
            <a:prstGeom prst="rect">
              <a:avLst/>
            </a:prstGeom>
          </p:spPr>
        </p:pic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C2483B9F-E9EE-DD44-8BC5-DC999B162285}"/>
                </a:ext>
              </a:extLst>
            </p:cNvPr>
            <p:cNvCxnSpPr>
              <a:stCxn id="77" idx="3"/>
              <a:endCxn id="78" idx="1"/>
            </p:cNvCxnSpPr>
            <p:nvPr/>
          </p:nvCxnSpPr>
          <p:spPr>
            <a:xfrm flipV="1">
              <a:off x="2993744" y="2084217"/>
              <a:ext cx="693538" cy="795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7D7A442-7E1E-1541-83E0-794691DA9924}"/>
                </a:ext>
              </a:extLst>
            </p:cNvPr>
            <p:cNvCxnSpPr/>
            <p:nvPr/>
          </p:nvCxnSpPr>
          <p:spPr>
            <a:xfrm>
              <a:off x="3332410" y="2092169"/>
              <a:ext cx="0" cy="653357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9A5C3F04-345C-6E4B-ACBD-E42A047BC8FB}"/>
                </a:ext>
              </a:extLst>
            </p:cNvPr>
            <p:cNvCxnSpPr/>
            <p:nvPr/>
          </p:nvCxnSpPr>
          <p:spPr>
            <a:xfrm>
              <a:off x="2401077" y="2764664"/>
              <a:ext cx="201990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5928C056-71FE-7C49-9CB2-5E37538EBA04}"/>
                </a:ext>
              </a:extLst>
            </p:cNvPr>
            <p:cNvCxnSpPr/>
            <p:nvPr/>
          </p:nvCxnSpPr>
          <p:spPr>
            <a:xfrm>
              <a:off x="2420429" y="2764664"/>
              <a:ext cx="0" cy="271148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42185F86-B04C-D949-A70C-94DA8915F0D6}"/>
                </a:ext>
              </a:extLst>
            </p:cNvPr>
            <p:cNvCxnSpPr/>
            <p:nvPr/>
          </p:nvCxnSpPr>
          <p:spPr>
            <a:xfrm>
              <a:off x="4399210" y="2764664"/>
              <a:ext cx="0" cy="271148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8C6ADC1-F066-E84D-97E1-200E8AD03A24}"/>
                </a:ext>
              </a:extLst>
            </p:cNvPr>
            <p:cNvCxnSpPr/>
            <p:nvPr/>
          </p:nvCxnSpPr>
          <p:spPr>
            <a:xfrm flipV="1">
              <a:off x="1625271" y="3357332"/>
              <a:ext cx="693538" cy="795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774B1240-B2E5-064C-9C05-C6C6E6538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06714" y="3096587"/>
              <a:ext cx="212915" cy="457206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E1DDAAE7-313C-3A4D-AF59-7296A90CB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56798" y="3060302"/>
              <a:ext cx="170535" cy="480787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52C1D352-6E3E-5D47-A82B-3768CC216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8924" y="3092444"/>
              <a:ext cx="212915" cy="457206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3DFF58D3-D2BC-F440-91A6-10801543A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3942" y="3060911"/>
              <a:ext cx="170535" cy="480787"/>
            </a:xfrm>
            <a:prstGeom prst="rect">
              <a:avLst/>
            </a:prstGeom>
          </p:spPr>
        </p:pic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060FB963-3C70-C046-AA37-80F81E80B90F}"/>
                </a:ext>
              </a:extLst>
            </p:cNvPr>
            <p:cNvCxnSpPr/>
            <p:nvPr/>
          </p:nvCxnSpPr>
          <p:spPr>
            <a:xfrm flipV="1">
              <a:off x="4499101" y="3337285"/>
              <a:ext cx="693538" cy="795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939F8E77-9EFA-0942-8C61-C04702F17A76}"/>
                </a:ext>
              </a:extLst>
            </p:cNvPr>
            <p:cNvCxnSpPr/>
            <p:nvPr/>
          </p:nvCxnSpPr>
          <p:spPr>
            <a:xfrm>
              <a:off x="1980162" y="3357332"/>
              <a:ext cx="0" cy="416289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24B573E6-5B52-8C45-9EBE-100ECA736783}"/>
                </a:ext>
              </a:extLst>
            </p:cNvPr>
            <p:cNvCxnSpPr/>
            <p:nvPr/>
          </p:nvCxnSpPr>
          <p:spPr>
            <a:xfrm>
              <a:off x="4870924" y="3337285"/>
              <a:ext cx="0" cy="436336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2A7E0402-538B-444F-BB37-3F23389D5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3704" y="3843470"/>
              <a:ext cx="212915" cy="457206"/>
            </a:xfrm>
            <a:prstGeom prst="rect">
              <a:avLst/>
            </a:prstGeom>
          </p:spPr>
        </p:pic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3256A34C-0A95-404E-9F90-B12467F2F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5656" y="3758507"/>
              <a:ext cx="170535" cy="480787"/>
            </a:xfrm>
            <a:prstGeom prst="rect">
              <a:avLst/>
            </a:prstGeom>
          </p:spPr>
        </p:pic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E7EA047-DA2C-F945-813F-E7000C6D212C}"/>
                </a:ext>
              </a:extLst>
            </p:cNvPr>
            <p:cNvCxnSpPr/>
            <p:nvPr/>
          </p:nvCxnSpPr>
          <p:spPr>
            <a:xfrm flipV="1">
              <a:off x="1177746" y="4133549"/>
              <a:ext cx="693538" cy="795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0C8B3020-17F9-4E4F-91AD-7EA20FDFE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273" y="3836519"/>
              <a:ext cx="170535" cy="480787"/>
            </a:xfrm>
            <a:prstGeom prst="rect">
              <a:avLst/>
            </a:prstGeom>
          </p:spPr>
        </p:pic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B8E1B94-73D7-4D46-A097-3B4480765CB2}"/>
                </a:ext>
              </a:extLst>
            </p:cNvPr>
            <p:cNvCxnSpPr/>
            <p:nvPr/>
          </p:nvCxnSpPr>
          <p:spPr>
            <a:xfrm>
              <a:off x="1532637" y="4133549"/>
              <a:ext cx="0" cy="416289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67F499F-7377-A54F-9A35-AE3085325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33814" y="3800532"/>
              <a:ext cx="212915" cy="457206"/>
            </a:xfrm>
            <a:prstGeom prst="rect">
              <a:avLst/>
            </a:prstGeom>
          </p:spPr>
        </p:pic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BB6C738D-19E9-824E-BEF8-1ABB5D2204EF}"/>
                </a:ext>
              </a:extLst>
            </p:cNvPr>
            <p:cNvCxnSpPr/>
            <p:nvPr/>
          </p:nvCxnSpPr>
          <p:spPr>
            <a:xfrm flipV="1">
              <a:off x="5003991" y="4045373"/>
              <a:ext cx="693538" cy="795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242DFE61-8343-8E48-A298-914E533C824B}"/>
                </a:ext>
              </a:extLst>
            </p:cNvPr>
            <p:cNvCxnSpPr/>
            <p:nvPr/>
          </p:nvCxnSpPr>
          <p:spPr>
            <a:xfrm>
              <a:off x="5375814" y="4045373"/>
              <a:ext cx="0" cy="436336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D5C41C22-2810-594F-BA5E-D4BD72843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8697" y="4549838"/>
              <a:ext cx="170535" cy="480787"/>
            </a:xfrm>
            <a:prstGeom prst="rect">
              <a:avLst/>
            </a:prstGeom>
          </p:spPr>
        </p:pic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92FEFAF7-15A5-0C4C-AD42-9C28A9724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16855" y="4591863"/>
              <a:ext cx="212915" cy="457206"/>
            </a:xfrm>
            <a:prstGeom prst="rect">
              <a:avLst/>
            </a:prstGeom>
          </p:spPr>
        </p:pic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72068FE7-AF9A-2E4A-BE9E-ED7C9CA291A4}"/>
                </a:ext>
              </a:extLst>
            </p:cNvPr>
            <p:cNvCxnSpPr/>
            <p:nvPr/>
          </p:nvCxnSpPr>
          <p:spPr>
            <a:xfrm flipV="1">
              <a:off x="687032" y="4836704"/>
              <a:ext cx="693538" cy="795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5D66CABD-DF5C-674C-A3A6-CF0FB9FC2951}"/>
                </a:ext>
              </a:extLst>
            </p:cNvPr>
            <p:cNvCxnSpPr/>
            <p:nvPr/>
          </p:nvCxnSpPr>
          <p:spPr>
            <a:xfrm>
              <a:off x="1058855" y="4836704"/>
              <a:ext cx="0" cy="436336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31659D0F-BF48-7C4A-8CF2-0C0464BE2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90546" y="4519902"/>
              <a:ext cx="170535" cy="480787"/>
            </a:xfrm>
            <a:prstGeom prst="rect">
              <a:avLst/>
            </a:prstGeom>
          </p:spPr>
        </p:pic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37611E0C-7431-DC4C-8008-CF07A7947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38704" y="4561927"/>
              <a:ext cx="212915" cy="457206"/>
            </a:xfrm>
            <a:prstGeom prst="rect">
              <a:avLst/>
            </a:prstGeom>
          </p:spPr>
        </p:pic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C9B9243B-7399-DD4F-AF97-77E72CC3DC11}"/>
                </a:ext>
              </a:extLst>
            </p:cNvPr>
            <p:cNvCxnSpPr/>
            <p:nvPr/>
          </p:nvCxnSpPr>
          <p:spPr>
            <a:xfrm flipV="1">
              <a:off x="5508881" y="4806768"/>
              <a:ext cx="693538" cy="795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E231957B-5CAC-9042-A6C2-6DD168B81352}"/>
                </a:ext>
              </a:extLst>
            </p:cNvPr>
            <p:cNvCxnSpPr/>
            <p:nvPr/>
          </p:nvCxnSpPr>
          <p:spPr>
            <a:xfrm>
              <a:off x="5880704" y="4806768"/>
              <a:ext cx="0" cy="436336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6D3B3DA3-36C4-9F43-B307-909F08222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2397" y="5336930"/>
              <a:ext cx="212915" cy="457206"/>
            </a:xfrm>
            <a:prstGeom prst="rect">
              <a:avLst/>
            </a:prstGeom>
          </p:spPr>
        </p:pic>
        <p:pic>
          <p:nvPicPr>
            <p:cNvPr id="139" name="Picture 138">
              <a:extLst>
                <a:ext uri="{FF2B5EF4-FFF2-40B4-BE49-F238E27FC236}">
                  <a16:creationId xmlns:a16="http://schemas.microsoft.com/office/drawing/2014/main" id="{47949E85-9CEB-DB42-8017-39FCA9C35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12479" y="5273040"/>
              <a:ext cx="170535" cy="480787"/>
            </a:xfrm>
            <a:prstGeom prst="rect">
              <a:avLst/>
            </a:prstGeom>
          </p:spPr>
        </p:pic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A7AAAF61-F415-D543-A1F1-58212FF4DB3E}"/>
                </a:ext>
              </a:extLst>
            </p:cNvPr>
            <p:cNvSpPr/>
            <p:nvPr/>
          </p:nvSpPr>
          <p:spPr>
            <a:xfrm>
              <a:off x="1677764" y="1543864"/>
              <a:ext cx="108878" cy="1129092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3E0D704C-ACE7-B04F-AFD8-FB131A8A2977}"/>
                </a:ext>
              </a:extLst>
            </p:cNvPr>
            <p:cNvSpPr/>
            <p:nvPr/>
          </p:nvSpPr>
          <p:spPr>
            <a:xfrm>
              <a:off x="2032180" y="1543864"/>
              <a:ext cx="108878" cy="1129092"/>
            </a:xfrm>
            <a:prstGeom prst="rect">
              <a:avLst/>
            </a:prstGeom>
            <a:solidFill>
              <a:srgbClr val="3366FF"/>
            </a:solidFill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ECFC0D30-D0F1-B643-AC9B-348A147B6D83}"/>
                </a:ext>
              </a:extLst>
            </p:cNvPr>
            <p:cNvSpPr/>
            <p:nvPr/>
          </p:nvSpPr>
          <p:spPr>
            <a:xfrm>
              <a:off x="4357686" y="1543864"/>
              <a:ext cx="108878" cy="112909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9F5D38F3-36B1-5C44-AC10-452E59277CE4}"/>
                </a:ext>
              </a:extLst>
            </p:cNvPr>
            <p:cNvSpPr/>
            <p:nvPr/>
          </p:nvSpPr>
          <p:spPr>
            <a:xfrm>
              <a:off x="4712102" y="1543864"/>
              <a:ext cx="108878" cy="112909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285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F034247C-C250-4641-A1EC-EB57CF5338E0}"/>
                </a:ext>
              </a:extLst>
            </p:cNvPr>
            <p:cNvSpPr txBox="1"/>
            <p:nvPr/>
          </p:nvSpPr>
          <p:spPr>
            <a:xfrm>
              <a:off x="7325460" y="1871218"/>
              <a:ext cx="1061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Gill Sans"/>
                  <a:cs typeface="Gill Sans"/>
                </a:rPr>
                <a:t>Founders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B6D47037-A5A4-9D41-910E-B241272FD262}"/>
                </a:ext>
              </a:extLst>
            </p:cNvPr>
            <p:cNvSpPr txBox="1"/>
            <p:nvPr/>
          </p:nvSpPr>
          <p:spPr>
            <a:xfrm>
              <a:off x="7104439" y="3056427"/>
              <a:ext cx="1503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Gill Sans"/>
                  <a:cs typeface="Gill Sans"/>
                </a:rPr>
                <a:t>Siblings (m=2)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BC8B2874-FDBB-2346-B26F-C300475436CF}"/>
                </a:ext>
              </a:extLst>
            </p:cNvPr>
            <p:cNvSpPr txBox="1"/>
            <p:nvPr/>
          </p:nvSpPr>
          <p:spPr>
            <a:xfrm>
              <a:off x="6954559" y="3800234"/>
              <a:ext cx="18036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Gill Sans"/>
                  <a:cs typeface="Gill Sans"/>
                </a:rPr>
                <a:t>1</a:t>
              </a:r>
              <a:r>
                <a:rPr lang="en-US" baseline="30000" dirty="0">
                  <a:latin typeface="Gill Sans"/>
                  <a:cs typeface="Gill Sans"/>
                </a:rPr>
                <a:t>st</a:t>
              </a:r>
              <a:r>
                <a:rPr lang="en-US" dirty="0">
                  <a:latin typeface="Gill Sans"/>
                  <a:cs typeface="Gill Sans"/>
                </a:rPr>
                <a:t> cousins (m=4)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AD750781-2BD5-0D43-8639-647B341BE94F}"/>
                </a:ext>
              </a:extLst>
            </p:cNvPr>
            <p:cNvSpPr txBox="1"/>
            <p:nvPr/>
          </p:nvSpPr>
          <p:spPr>
            <a:xfrm>
              <a:off x="6893213" y="4595829"/>
              <a:ext cx="1926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Gill Sans"/>
                  <a:cs typeface="Gill Sans"/>
                </a:rPr>
                <a:t>2nd cousins (m=6)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B73F5522-DCF3-5F4C-B56A-56C5FF206CD4}"/>
                </a:ext>
              </a:extLst>
            </p:cNvPr>
            <p:cNvSpPr txBox="1"/>
            <p:nvPr/>
          </p:nvSpPr>
          <p:spPr>
            <a:xfrm>
              <a:off x="6906963" y="5350301"/>
              <a:ext cx="1898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Gill Sans"/>
                  <a:cs typeface="Gill Sans"/>
                </a:rPr>
                <a:t>3rd cousins (m=8)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A832E11F-7981-6A4A-931C-508112B3875B}"/>
                  </a:ext>
                </a:extLst>
              </p:cNvPr>
              <p:cNvSpPr txBox="1"/>
              <p:nvPr/>
            </p:nvSpPr>
            <p:spPr>
              <a:xfrm>
                <a:off x="1563096" y="5259514"/>
                <a:ext cx="5587991" cy="63478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𝐼𝐵𝐷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𝑛𝑡h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𝑐𝑜𝑢𝑠𝑖𝑛𝑠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den>
                      </m:f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den>
                      </m:f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×</m:t>
                      </m:r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A832E11F-7981-6A4A-931C-508112B387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3096" y="5259514"/>
                <a:ext cx="5587991" cy="6347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A6EEA4C2-9001-A248-A8E5-DE7A5A8AC66A}"/>
              </a:ext>
            </a:extLst>
          </p:cNvPr>
          <p:cNvSpPr txBox="1"/>
          <p:nvPr/>
        </p:nvSpPr>
        <p:spPr>
          <a:xfrm>
            <a:off x="1009804" y="5994290"/>
            <a:ext cx="3989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Prob. Cousin #1 inherits founder </a:t>
            </a:r>
            <a:r>
              <a:rPr lang="en-US" dirty="0" err="1">
                <a:latin typeface="Gill Sans MT" panose="020B0502020104020203" pitchFamily="34" charset="77"/>
              </a:rPr>
              <a:t>chrom</a:t>
            </a:r>
            <a:r>
              <a:rPr lang="en-US" dirty="0">
                <a:latin typeface="Gill Sans MT" panose="020B0502020104020203" pitchFamily="34" charset="77"/>
              </a:rPr>
              <a:t> 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7D3C76DF-3161-3641-A2CF-DFED81413009}"/>
              </a:ext>
            </a:extLst>
          </p:cNvPr>
          <p:cNvSpPr txBox="1"/>
          <p:nvPr/>
        </p:nvSpPr>
        <p:spPr>
          <a:xfrm>
            <a:off x="3450424" y="6491136"/>
            <a:ext cx="3989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Prob. Cousin #2 inherits founder </a:t>
            </a:r>
            <a:r>
              <a:rPr lang="en-US" dirty="0" err="1">
                <a:latin typeface="Gill Sans MT" panose="020B0502020104020203" pitchFamily="34" charset="77"/>
              </a:rPr>
              <a:t>chrom</a:t>
            </a:r>
            <a:r>
              <a:rPr lang="en-US" dirty="0">
                <a:latin typeface="Gill Sans MT" panose="020B0502020104020203" pitchFamily="34" charset="77"/>
              </a:rPr>
              <a:t> 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B219029F-2BE9-9748-988C-20311BFC6214}"/>
              </a:ext>
            </a:extLst>
          </p:cNvPr>
          <p:cNvSpPr txBox="1"/>
          <p:nvPr/>
        </p:nvSpPr>
        <p:spPr>
          <a:xfrm>
            <a:off x="5739817" y="2330967"/>
            <a:ext cx="1579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ill Sans"/>
                <a:cs typeface="Gill Sans"/>
              </a:rPr>
              <a:t>M = # </a:t>
            </a:r>
            <a:r>
              <a:rPr lang="en-US" dirty="0" err="1">
                <a:latin typeface="Gill Sans"/>
                <a:cs typeface="Gill Sans"/>
              </a:rPr>
              <a:t>meioses</a:t>
            </a:r>
            <a:endParaRPr lang="en-US" dirty="0">
              <a:latin typeface="Gill Sans"/>
              <a:cs typeface="Gill Sans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3D84943B-6C6B-804B-8342-1900E7EB55D0}"/>
              </a:ext>
            </a:extLst>
          </p:cNvPr>
          <p:cNvSpPr txBox="1"/>
          <p:nvPr/>
        </p:nvSpPr>
        <p:spPr>
          <a:xfrm>
            <a:off x="5750221" y="6171066"/>
            <a:ext cx="2706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Prob. Same founder </a:t>
            </a:r>
            <a:r>
              <a:rPr lang="en-US" dirty="0" err="1">
                <a:latin typeface="Gill Sans MT" panose="020B0502020104020203" pitchFamily="34" charset="77"/>
              </a:rPr>
              <a:t>chrom</a:t>
            </a:r>
            <a:endParaRPr lang="en-US" dirty="0">
              <a:latin typeface="Gill Sans MT" panose="020B0502020104020203" pitchFamily="34" charset="77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9F773CC-9132-204E-B465-C64EE743FCC6}"/>
              </a:ext>
            </a:extLst>
          </p:cNvPr>
          <p:cNvCxnSpPr/>
          <p:nvPr/>
        </p:nvCxnSpPr>
        <p:spPr>
          <a:xfrm flipV="1">
            <a:off x="4578446" y="5894303"/>
            <a:ext cx="211299" cy="1939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5274D46-9836-8D46-98A8-935CDAAF481D}"/>
              </a:ext>
            </a:extLst>
          </p:cNvPr>
          <p:cNvCxnSpPr/>
          <p:nvPr/>
        </p:nvCxnSpPr>
        <p:spPr>
          <a:xfrm flipH="1" flipV="1">
            <a:off x="5554639" y="5861080"/>
            <a:ext cx="104597" cy="6895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ACBA81B-32AC-724A-B6B2-DEA5C0F3B566}"/>
              </a:ext>
            </a:extLst>
          </p:cNvPr>
          <p:cNvCxnSpPr/>
          <p:nvPr/>
        </p:nvCxnSpPr>
        <p:spPr>
          <a:xfrm flipH="1" flipV="1">
            <a:off x="6135048" y="5847945"/>
            <a:ext cx="142922" cy="4249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851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2" grpId="0"/>
      <p:bldP spid="1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Genomes reveal history across many time scales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726" b="39506"/>
          <a:stretch/>
        </p:blipFill>
        <p:spPr>
          <a:xfrm>
            <a:off x="680684" y="2907565"/>
            <a:ext cx="3933114" cy="324024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133127" y="6301201"/>
            <a:ext cx="22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Novembre</a:t>
            </a:r>
            <a:r>
              <a:rPr lang="en-US" dirty="0"/>
              <a:t>, </a:t>
            </a:r>
            <a:r>
              <a:rPr lang="en-US" i="1" dirty="0"/>
              <a:t>et al. </a:t>
            </a:r>
            <a:r>
              <a:rPr lang="en-US" dirty="0"/>
              <a:t>2008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58800" y="1710264"/>
            <a:ext cx="8060267" cy="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8534" y="1130068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Recent history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42665" y="1130068"/>
            <a:ext cx="2121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"/>
                <a:cs typeface="Gill Sans"/>
              </a:rPr>
              <a:t>Ancient history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3205" y="1872156"/>
            <a:ext cx="21723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Familial relationships</a:t>
            </a:r>
          </a:p>
          <a:p>
            <a:r>
              <a:rPr lang="en-US" sz="1200" dirty="0"/>
              <a:t>Parents, siblings, cousins, etc.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03726" y="1872156"/>
            <a:ext cx="1293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Populations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10210" y="1872156"/>
            <a:ext cx="3433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Human migration, ancient humans</a:t>
            </a:r>
          </a:p>
        </p:txBody>
      </p:sp>
      <p:cxnSp>
        <p:nvCxnSpPr>
          <p:cNvPr id="15" name="Straight Connector 14"/>
          <p:cNvCxnSpPr>
            <a:endCxn id="13" idx="2"/>
          </p:cNvCxnSpPr>
          <p:nvPr/>
        </p:nvCxnSpPr>
        <p:spPr>
          <a:xfrm flipV="1">
            <a:off x="680684" y="2241488"/>
            <a:ext cx="3669858" cy="66607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13" idx="2"/>
          </p:cNvCxnSpPr>
          <p:nvPr/>
        </p:nvCxnSpPr>
        <p:spPr>
          <a:xfrm flipH="1" flipV="1">
            <a:off x="4350542" y="2241488"/>
            <a:ext cx="263256" cy="66607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t="14282" b="19290"/>
          <a:stretch/>
        </p:blipFill>
        <p:spPr>
          <a:xfrm>
            <a:off x="5141439" y="2666275"/>
            <a:ext cx="3840741" cy="170088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080089" y="4303141"/>
            <a:ext cx="39327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aliciarmartin.com</a:t>
            </a:r>
            <a:r>
              <a:rPr lang="en-US" sz="1000" dirty="0"/>
              <a:t>/research/migration_map_revised-2/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1698" y="4843807"/>
            <a:ext cx="3410722" cy="158752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18534" y="1130068"/>
            <a:ext cx="4070694" cy="140048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F7DCB0-26E6-174F-BAAE-39C058736E66}"/>
              </a:ext>
            </a:extLst>
          </p:cNvPr>
          <p:cNvSpPr txBox="1"/>
          <p:nvPr/>
        </p:nvSpPr>
        <p:spPr>
          <a:xfrm>
            <a:off x="3338465" y="1109143"/>
            <a:ext cx="73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201675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A9D657-853C-7B4B-AFBF-0F7D5571B709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It gets more complicated with inbreeding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9AC62C0-FD5E-1946-A46C-D04840CB6144}"/>
              </a:ext>
            </a:extLst>
          </p:cNvPr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DB157BAE-4A8C-1A41-96E3-E59607E1EBD8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3621829" y="1474357"/>
            <a:ext cx="345122" cy="7411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909AC8D-7E14-3B46-8ADE-9EBE019AB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797" y="1478715"/>
            <a:ext cx="255435" cy="720144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B212ED0-0820-C64B-B640-71B0C4FC56F0}"/>
              </a:ext>
            </a:extLst>
          </p:cNvPr>
          <p:cNvCxnSpPr>
            <a:stCxn id="43" idx="3"/>
            <a:endCxn id="44" idx="1"/>
          </p:cNvCxnSpPr>
          <p:nvPr/>
        </p:nvCxnSpPr>
        <p:spPr>
          <a:xfrm flipV="1">
            <a:off x="3966951" y="1838788"/>
            <a:ext cx="533846" cy="612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7DC9ACF-D090-504E-A5A1-00F21123B2C7}"/>
              </a:ext>
            </a:extLst>
          </p:cNvPr>
          <p:cNvCxnSpPr>
            <a:cxnSpLocks/>
          </p:cNvCxnSpPr>
          <p:nvPr/>
        </p:nvCxnSpPr>
        <p:spPr>
          <a:xfrm>
            <a:off x="4227637" y="1844909"/>
            <a:ext cx="0" cy="60234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0C872496-359A-E94F-91D4-E0CF784F8D4A}"/>
              </a:ext>
            </a:extLst>
          </p:cNvPr>
          <p:cNvSpPr/>
          <p:nvPr/>
        </p:nvSpPr>
        <p:spPr>
          <a:xfrm>
            <a:off x="2953985" y="1422855"/>
            <a:ext cx="83808" cy="869110"/>
          </a:xfrm>
          <a:prstGeom prst="rect">
            <a:avLst/>
          </a:prstGeom>
          <a:solidFill>
            <a:srgbClr val="FF0000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5E29460-EF56-784D-B285-D758810DE8D3}"/>
              </a:ext>
            </a:extLst>
          </p:cNvPr>
          <p:cNvSpPr/>
          <p:nvPr/>
        </p:nvSpPr>
        <p:spPr>
          <a:xfrm>
            <a:off x="3226794" y="1422855"/>
            <a:ext cx="83808" cy="869110"/>
          </a:xfrm>
          <a:prstGeom prst="rect">
            <a:avLst/>
          </a:prstGeom>
          <a:solidFill>
            <a:srgbClr val="3366FF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C521674-DCC4-FC4A-A73C-DC66D0E76B7C}"/>
              </a:ext>
            </a:extLst>
          </p:cNvPr>
          <p:cNvSpPr/>
          <p:nvPr/>
        </p:nvSpPr>
        <p:spPr>
          <a:xfrm>
            <a:off x="5016835" y="1422855"/>
            <a:ext cx="83808" cy="86911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CB6DC04-2255-9D49-BFC8-617ABF7B6A0D}"/>
              </a:ext>
            </a:extLst>
          </p:cNvPr>
          <p:cNvSpPr/>
          <p:nvPr/>
        </p:nvSpPr>
        <p:spPr>
          <a:xfrm>
            <a:off x="5289644" y="1422855"/>
            <a:ext cx="83808" cy="86911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7767F0E-CEA0-D349-9743-5E33590004D1}"/>
              </a:ext>
            </a:extLst>
          </p:cNvPr>
          <p:cNvCxnSpPr>
            <a:cxnSpLocks/>
          </p:cNvCxnSpPr>
          <p:nvPr/>
        </p:nvCxnSpPr>
        <p:spPr>
          <a:xfrm>
            <a:off x="2469623" y="2447257"/>
            <a:ext cx="360372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8A6A8244-5B17-8847-8666-D49F301EF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937" y="2602549"/>
            <a:ext cx="345122" cy="74110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691BF06-0ADA-2345-899F-6522E21A3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905" y="2606908"/>
            <a:ext cx="255435" cy="720144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4BA9B52-F863-8D47-BCED-A4A9F106FAC3}"/>
              </a:ext>
            </a:extLst>
          </p:cNvPr>
          <p:cNvCxnSpPr>
            <a:cxnSpLocks/>
            <a:stCxn id="55" idx="3"/>
            <a:endCxn id="56" idx="1"/>
          </p:cNvCxnSpPr>
          <p:nvPr/>
        </p:nvCxnSpPr>
        <p:spPr>
          <a:xfrm flipV="1">
            <a:off x="1808059" y="2966980"/>
            <a:ext cx="533846" cy="612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14C050B3-9162-0E4B-BC8A-E7BD0EB40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788" y="2602549"/>
            <a:ext cx="345122" cy="74110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D686C288-CCD6-0642-9FDF-9D3FDBEE9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755" y="2606908"/>
            <a:ext cx="255435" cy="720144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2FA8CB1-8847-EC49-9B67-CE2D87FD3DC7}"/>
              </a:ext>
            </a:extLst>
          </p:cNvPr>
          <p:cNvCxnSpPr>
            <a:cxnSpLocks/>
            <a:stCxn id="58" idx="3"/>
            <a:endCxn id="59" idx="1"/>
          </p:cNvCxnSpPr>
          <p:nvPr/>
        </p:nvCxnSpPr>
        <p:spPr>
          <a:xfrm flipV="1">
            <a:off x="6245909" y="2966980"/>
            <a:ext cx="533846" cy="612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A9EC310-8809-DE48-AEE5-390E9EAD4BE3}"/>
              </a:ext>
            </a:extLst>
          </p:cNvPr>
          <p:cNvCxnSpPr>
            <a:cxnSpLocks/>
            <a:endCxn id="56" idx="0"/>
          </p:cNvCxnSpPr>
          <p:nvPr/>
        </p:nvCxnSpPr>
        <p:spPr>
          <a:xfrm>
            <a:off x="2469623" y="2447257"/>
            <a:ext cx="0" cy="159651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3DF9682-1AFA-9F41-90FA-59D5BFE6BF4D}"/>
              </a:ext>
            </a:extLst>
          </p:cNvPr>
          <p:cNvCxnSpPr>
            <a:cxnSpLocks/>
          </p:cNvCxnSpPr>
          <p:nvPr/>
        </p:nvCxnSpPr>
        <p:spPr>
          <a:xfrm>
            <a:off x="6068376" y="2442899"/>
            <a:ext cx="0" cy="159651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21E62B5-64BB-4243-A5CF-83689D0ACDDC}"/>
              </a:ext>
            </a:extLst>
          </p:cNvPr>
          <p:cNvCxnSpPr>
            <a:cxnSpLocks/>
          </p:cNvCxnSpPr>
          <p:nvPr/>
        </p:nvCxnSpPr>
        <p:spPr>
          <a:xfrm>
            <a:off x="6488019" y="2961236"/>
            <a:ext cx="0" cy="60234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5" name="Picture 64">
            <a:extLst>
              <a:ext uri="{FF2B5EF4-FFF2-40B4-BE49-F238E27FC236}">
                <a16:creationId xmlns:a16="http://schemas.microsoft.com/office/drawing/2014/main" id="{B2A4E412-5B5D-8141-A5C0-BB3C8268A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301" y="3669690"/>
            <a:ext cx="255435" cy="720144"/>
          </a:xfrm>
          <a:prstGeom prst="rect">
            <a:avLst/>
          </a:prstGeom>
        </p:spPr>
      </p:pic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C5A4CAD6-ACB1-284E-A8A5-23D9D4F7FE85}"/>
              </a:ext>
            </a:extLst>
          </p:cNvPr>
          <p:cNvCxnSpPr>
            <a:cxnSpLocks/>
          </p:cNvCxnSpPr>
          <p:nvPr/>
        </p:nvCxnSpPr>
        <p:spPr>
          <a:xfrm>
            <a:off x="2032960" y="2961236"/>
            <a:ext cx="0" cy="60234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" name="Picture 66">
            <a:extLst>
              <a:ext uri="{FF2B5EF4-FFF2-40B4-BE49-F238E27FC236}">
                <a16:creationId xmlns:a16="http://schemas.microsoft.com/office/drawing/2014/main" id="{4211753C-3655-FC4C-B0C9-56DD6336D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0399" y="3621855"/>
            <a:ext cx="345122" cy="741103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FE16BFBF-FF3A-FF40-9943-B652793A38F5}"/>
              </a:ext>
            </a:extLst>
          </p:cNvPr>
          <p:cNvSpPr/>
          <p:nvPr/>
        </p:nvSpPr>
        <p:spPr>
          <a:xfrm>
            <a:off x="1128024" y="2495554"/>
            <a:ext cx="83808" cy="86911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67AEBA5-B68A-0D41-87A9-4CEE2B8F3DC6}"/>
              </a:ext>
            </a:extLst>
          </p:cNvPr>
          <p:cNvSpPr/>
          <p:nvPr/>
        </p:nvSpPr>
        <p:spPr>
          <a:xfrm>
            <a:off x="1311029" y="2495554"/>
            <a:ext cx="83808" cy="86911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70C88E5-8078-844D-80DA-21FD2E801C04}"/>
              </a:ext>
            </a:extLst>
          </p:cNvPr>
          <p:cNvSpPr/>
          <p:nvPr/>
        </p:nvSpPr>
        <p:spPr>
          <a:xfrm>
            <a:off x="7143921" y="2495554"/>
            <a:ext cx="83808" cy="869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929B245-DD82-964E-BE27-C68033B76B1E}"/>
              </a:ext>
            </a:extLst>
          </p:cNvPr>
          <p:cNvSpPr/>
          <p:nvPr/>
        </p:nvSpPr>
        <p:spPr>
          <a:xfrm>
            <a:off x="7326926" y="2495554"/>
            <a:ext cx="83808" cy="86911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CE13732-5361-6D42-825D-135B14D055AE}"/>
              </a:ext>
            </a:extLst>
          </p:cNvPr>
          <p:cNvSpPr/>
          <p:nvPr/>
        </p:nvSpPr>
        <p:spPr>
          <a:xfrm>
            <a:off x="1509552" y="3525365"/>
            <a:ext cx="83808" cy="86911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EEAE465-548E-F643-8340-CE3696B7771F}"/>
              </a:ext>
            </a:extLst>
          </p:cNvPr>
          <p:cNvSpPr/>
          <p:nvPr/>
        </p:nvSpPr>
        <p:spPr>
          <a:xfrm>
            <a:off x="6004879" y="3576089"/>
            <a:ext cx="83808" cy="869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8B6776F-696A-B64F-B636-921534AAE398}"/>
              </a:ext>
            </a:extLst>
          </p:cNvPr>
          <p:cNvSpPr/>
          <p:nvPr/>
        </p:nvSpPr>
        <p:spPr>
          <a:xfrm>
            <a:off x="2749006" y="2495554"/>
            <a:ext cx="83808" cy="869110"/>
          </a:xfrm>
          <a:prstGeom prst="rect">
            <a:avLst/>
          </a:prstGeom>
          <a:solidFill>
            <a:srgbClr val="FF0000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D29E91E-D74A-EF45-858B-8A81439CF5AD}"/>
              </a:ext>
            </a:extLst>
          </p:cNvPr>
          <p:cNvSpPr/>
          <p:nvPr/>
        </p:nvSpPr>
        <p:spPr>
          <a:xfrm>
            <a:off x="2906284" y="2495554"/>
            <a:ext cx="83808" cy="86911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356524E-4759-B34C-A213-DFC556872263}"/>
              </a:ext>
            </a:extLst>
          </p:cNvPr>
          <p:cNvCxnSpPr>
            <a:cxnSpLocks/>
          </p:cNvCxnSpPr>
          <p:nvPr/>
        </p:nvCxnSpPr>
        <p:spPr>
          <a:xfrm>
            <a:off x="2314045" y="4036344"/>
            <a:ext cx="360372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41F3555-DC4C-6441-A76D-07EB45E6256F}"/>
              </a:ext>
            </a:extLst>
          </p:cNvPr>
          <p:cNvCxnSpPr>
            <a:cxnSpLocks/>
          </p:cNvCxnSpPr>
          <p:nvPr/>
        </p:nvCxnSpPr>
        <p:spPr>
          <a:xfrm>
            <a:off x="2803712" y="4020815"/>
            <a:ext cx="0" cy="60234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8" name="Picture 147">
            <a:extLst>
              <a:ext uri="{FF2B5EF4-FFF2-40B4-BE49-F238E27FC236}">
                <a16:creationId xmlns:a16="http://schemas.microsoft.com/office/drawing/2014/main" id="{DEDFE26D-2C4C-BB45-947B-7D403A196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711" y="4665033"/>
            <a:ext cx="345122" cy="741103"/>
          </a:xfrm>
          <a:prstGeom prst="rect">
            <a:avLst/>
          </a:prstGeom>
        </p:spPr>
      </p:pic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659D1D78-4ECF-C349-BD85-E63B92B21CB2}"/>
              </a:ext>
            </a:extLst>
          </p:cNvPr>
          <p:cNvCxnSpPr>
            <a:cxnSpLocks/>
          </p:cNvCxnSpPr>
          <p:nvPr/>
        </p:nvCxnSpPr>
        <p:spPr>
          <a:xfrm>
            <a:off x="3849761" y="4066084"/>
            <a:ext cx="0" cy="60234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0" name="Picture 149">
            <a:extLst>
              <a:ext uri="{FF2B5EF4-FFF2-40B4-BE49-F238E27FC236}">
                <a16:creationId xmlns:a16="http://schemas.microsoft.com/office/drawing/2014/main" id="{DDDB8CEB-653E-7946-A0E6-519903996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2043" y="4712220"/>
            <a:ext cx="255435" cy="720144"/>
          </a:xfrm>
          <a:prstGeom prst="rect">
            <a:avLst/>
          </a:prstGeom>
        </p:spPr>
      </p:pic>
      <p:sp>
        <p:nvSpPr>
          <p:cNvPr id="156" name="Rectangle 155">
            <a:extLst>
              <a:ext uri="{FF2B5EF4-FFF2-40B4-BE49-F238E27FC236}">
                <a16:creationId xmlns:a16="http://schemas.microsoft.com/office/drawing/2014/main" id="{8837E383-9877-2441-AACF-EA00958DB592}"/>
              </a:ext>
            </a:extLst>
          </p:cNvPr>
          <p:cNvSpPr/>
          <p:nvPr/>
        </p:nvSpPr>
        <p:spPr>
          <a:xfrm>
            <a:off x="1680468" y="3525365"/>
            <a:ext cx="83808" cy="86911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B657F0B0-487D-964E-B638-10356FC76AAE}"/>
              </a:ext>
            </a:extLst>
          </p:cNvPr>
          <p:cNvSpPr/>
          <p:nvPr/>
        </p:nvSpPr>
        <p:spPr>
          <a:xfrm>
            <a:off x="5441181" y="2584133"/>
            <a:ext cx="83808" cy="869110"/>
          </a:xfrm>
          <a:prstGeom prst="rect">
            <a:avLst/>
          </a:prstGeom>
          <a:solidFill>
            <a:srgbClr val="3366FF"/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0021C5AA-DEE5-9F41-BB22-2CE0CECF2E21}"/>
              </a:ext>
            </a:extLst>
          </p:cNvPr>
          <p:cNvSpPr/>
          <p:nvPr/>
        </p:nvSpPr>
        <p:spPr>
          <a:xfrm>
            <a:off x="5591816" y="2599350"/>
            <a:ext cx="83808" cy="86911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2D90A305-C338-E149-8065-06669C69E525}"/>
              </a:ext>
            </a:extLst>
          </p:cNvPr>
          <p:cNvSpPr/>
          <p:nvPr/>
        </p:nvSpPr>
        <p:spPr>
          <a:xfrm>
            <a:off x="2396084" y="4619446"/>
            <a:ext cx="83808" cy="86911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32D80D46-DC35-0243-AD3F-8C23BBFF2CDD}"/>
              </a:ext>
            </a:extLst>
          </p:cNvPr>
          <p:cNvSpPr/>
          <p:nvPr/>
        </p:nvSpPr>
        <p:spPr>
          <a:xfrm>
            <a:off x="2253161" y="4619446"/>
            <a:ext cx="83808" cy="86911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61CF9369-92E3-1348-88AC-7F7060121482}"/>
              </a:ext>
            </a:extLst>
          </p:cNvPr>
          <p:cNvSpPr/>
          <p:nvPr/>
        </p:nvSpPr>
        <p:spPr>
          <a:xfrm>
            <a:off x="6140686" y="3586260"/>
            <a:ext cx="83808" cy="86911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ED6D6F0E-EDEF-7347-BB76-CFAC7AA19008}"/>
              </a:ext>
            </a:extLst>
          </p:cNvPr>
          <p:cNvSpPr/>
          <p:nvPr/>
        </p:nvSpPr>
        <p:spPr>
          <a:xfrm>
            <a:off x="3355024" y="4619446"/>
            <a:ext cx="83808" cy="86911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CCE90D92-E4A3-DC41-BCC6-59DE23DA41EF}"/>
              </a:ext>
            </a:extLst>
          </p:cNvPr>
          <p:cNvSpPr/>
          <p:nvPr/>
        </p:nvSpPr>
        <p:spPr>
          <a:xfrm>
            <a:off x="3525940" y="4619446"/>
            <a:ext cx="83808" cy="86911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1EC11247-C372-C74E-BDB9-FE2CB66341FB}"/>
              </a:ext>
            </a:extLst>
          </p:cNvPr>
          <p:cNvCxnSpPr>
            <a:cxnSpLocks/>
          </p:cNvCxnSpPr>
          <p:nvPr/>
        </p:nvCxnSpPr>
        <p:spPr>
          <a:xfrm>
            <a:off x="4738845" y="4034332"/>
            <a:ext cx="0" cy="60234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0" name="Picture 169">
            <a:extLst>
              <a:ext uri="{FF2B5EF4-FFF2-40B4-BE49-F238E27FC236}">
                <a16:creationId xmlns:a16="http://schemas.microsoft.com/office/drawing/2014/main" id="{5877CC57-8B3E-6844-B1F2-AA007E7CE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127" y="4680468"/>
            <a:ext cx="255435" cy="720144"/>
          </a:xfrm>
          <a:prstGeom prst="rect">
            <a:avLst/>
          </a:prstGeom>
        </p:spPr>
      </p:pic>
      <p:sp>
        <p:nvSpPr>
          <p:cNvPr id="171" name="Rectangle 170">
            <a:extLst>
              <a:ext uri="{FF2B5EF4-FFF2-40B4-BE49-F238E27FC236}">
                <a16:creationId xmlns:a16="http://schemas.microsoft.com/office/drawing/2014/main" id="{862FE9EF-986F-A147-B5EC-5675A73DC2E7}"/>
              </a:ext>
            </a:extLst>
          </p:cNvPr>
          <p:cNvSpPr/>
          <p:nvPr/>
        </p:nvSpPr>
        <p:spPr>
          <a:xfrm>
            <a:off x="4244108" y="4587694"/>
            <a:ext cx="83808" cy="86911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8024339D-9AE6-A248-8557-2D9570C4D818}"/>
              </a:ext>
            </a:extLst>
          </p:cNvPr>
          <p:cNvSpPr/>
          <p:nvPr/>
        </p:nvSpPr>
        <p:spPr>
          <a:xfrm>
            <a:off x="4424316" y="4587694"/>
            <a:ext cx="83808" cy="869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AC14143C-8BF2-444E-8CC9-5DB8D58561C2}"/>
              </a:ext>
            </a:extLst>
          </p:cNvPr>
          <p:cNvCxnSpPr>
            <a:cxnSpLocks/>
          </p:cNvCxnSpPr>
          <p:nvPr/>
        </p:nvCxnSpPr>
        <p:spPr>
          <a:xfrm>
            <a:off x="5675624" y="4018897"/>
            <a:ext cx="0" cy="60234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5" name="Picture 174">
            <a:extLst>
              <a:ext uri="{FF2B5EF4-FFF2-40B4-BE49-F238E27FC236}">
                <a16:creationId xmlns:a16="http://schemas.microsoft.com/office/drawing/2014/main" id="{236B54F5-DC84-CF42-A8E1-C327A098C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906" y="4665033"/>
            <a:ext cx="255435" cy="720144"/>
          </a:xfrm>
          <a:prstGeom prst="rect">
            <a:avLst/>
          </a:prstGeom>
        </p:spPr>
      </p:pic>
      <p:sp>
        <p:nvSpPr>
          <p:cNvPr id="177" name="Rectangle 176">
            <a:extLst>
              <a:ext uri="{FF2B5EF4-FFF2-40B4-BE49-F238E27FC236}">
                <a16:creationId xmlns:a16="http://schemas.microsoft.com/office/drawing/2014/main" id="{2B47219F-4ACA-6745-B422-8E0CCB2E3720}"/>
              </a:ext>
            </a:extLst>
          </p:cNvPr>
          <p:cNvSpPr/>
          <p:nvPr/>
        </p:nvSpPr>
        <p:spPr>
          <a:xfrm>
            <a:off x="5361095" y="4572259"/>
            <a:ext cx="83808" cy="869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D88312B6-5899-3D43-90E7-D1A240C5DDCF}"/>
              </a:ext>
            </a:extLst>
          </p:cNvPr>
          <p:cNvSpPr/>
          <p:nvPr/>
        </p:nvSpPr>
        <p:spPr>
          <a:xfrm>
            <a:off x="5215046" y="4572259"/>
            <a:ext cx="83808" cy="86911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08FB22-8419-D34C-B9AD-841CD2901C90}"/>
              </a:ext>
            </a:extLst>
          </p:cNvPr>
          <p:cNvSpPr/>
          <p:nvPr/>
        </p:nvSpPr>
        <p:spPr>
          <a:xfrm>
            <a:off x="2074982" y="4445199"/>
            <a:ext cx="962811" cy="12868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9CAF3B-009B-3C4C-B620-0CC7DAB70281}"/>
              </a:ext>
            </a:extLst>
          </p:cNvPr>
          <p:cNvSpPr txBox="1"/>
          <p:nvPr/>
        </p:nvSpPr>
        <p:spPr>
          <a:xfrm>
            <a:off x="2194604" y="5906307"/>
            <a:ext cx="6493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Individual may have a high fraction of the genome consisting of identical copies -&gt; increase risk for recessive disorders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D45CB2A2-F950-3144-9DC1-60BD4B6ED77A}"/>
              </a:ext>
            </a:extLst>
          </p:cNvPr>
          <p:cNvSpPr txBox="1"/>
          <p:nvPr/>
        </p:nvSpPr>
        <p:spPr>
          <a:xfrm>
            <a:off x="6088687" y="4727557"/>
            <a:ext cx="2777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Higher than expected IBD between siblings from 1</a:t>
            </a:r>
            <a:r>
              <a:rPr lang="en-US" baseline="30000" dirty="0">
                <a:latin typeface="Gill Sans MT" panose="020B0502020104020203" pitchFamily="34" charset="77"/>
              </a:rPr>
              <a:t>st</a:t>
            </a:r>
            <a:r>
              <a:rPr lang="en-US" dirty="0">
                <a:latin typeface="Gill Sans MT" panose="020B0502020104020203" pitchFamily="34" charset="77"/>
              </a:rPr>
              <a:t> cousin marriage</a:t>
            </a:r>
          </a:p>
        </p:txBody>
      </p:sp>
    </p:spTree>
    <p:extLst>
      <p:ext uri="{BB962C8B-B14F-4D97-AF65-F5344CB8AC3E}">
        <p14:creationId xmlns:p14="http://schemas.microsoft.com/office/powerpoint/2010/main" val="304609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animBg="1"/>
      <p:bldP spid="165" grpId="0" animBg="1"/>
      <p:bldP spid="167" grpId="0" animBg="1"/>
      <p:bldP spid="168" grpId="0" animBg="1"/>
      <p:bldP spid="171" grpId="0" animBg="1"/>
      <p:bldP spid="173" grpId="0" animBg="1"/>
      <p:bldP spid="177" grpId="0" animBg="1"/>
      <p:bldP spid="178" grpId="0" animBg="1"/>
      <p:bldP spid="21" grpId="0" animBg="1"/>
      <p:bldP spid="22" grpId="0"/>
      <p:bldP spid="17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Review - IBD in close relatives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CCAD5506-BC2A-C840-9C55-55F5880E3F21}"/>
              </a:ext>
            </a:extLst>
          </p:cNvPr>
          <p:cNvGrpSpPr/>
          <p:nvPr/>
        </p:nvGrpSpPr>
        <p:grpSpPr>
          <a:xfrm>
            <a:off x="94129" y="1153533"/>
            <a:ext cx="3630706" cy="2934581"/>
            <a:chOff x="94129" y="1153533"/>
            <a:chExt cx="3630706" cy="2934581"/>
          </a:xfrm>
        </p:grpSpPr>
        <p:sp>
          <p:nvSpPr>
            <p:cNvPr id="2" name="TextBox 1"/>
            <p:cNvSpPr txBox="1"/>
            <p:nvPr/>
          </p:nvSpPr>
          <p:spPr>
            <a:xfrm>
              <a:off x="229809" y="1153533"/>
              <a:ext cx="18454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Gill Sans MT" panose="020B0502020104020203" pitchFamily="34" charset="77"/>
                </a:rPr>
                <a:t>Parent - Child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8143C59-6408-7249-868D-90773C775F7A}"/>
                </a:ext>
              </a:extLst>
            </p:cNvPr>
            <p:cNvGrpSpPr/>
            <p:nvPr/>
          </p:nvGrpSpPr>
          <p:grpSpPr>
            <a:xfrm>
              <a:off x="597249" y="1745021"/>
              <a:ext cx="2865180" cy="2156394"/>
              <a:chOff x="2589669" y="1676753"/>
              <a:chExt cx="2788800" cy="2098909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359460" y="1736117"/>
                <a:ext cx="397805" cy="854233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72602" y="1741140"/>
                <a:ext cx="294428" cy="830075"/>
              </a:xfrm>
              <a:prstGeom prst="rect">
                <a:avLst/>
              </a:prstGeom>
            </p:spPr>
          </p:pic>
          <p:cxnSp>
            <p:nvCxnSpPr>
              <p:cNvPr id="17" name="Straight Connector 16"/>
              <p:cNvCxnSpPr>
                <a:stCxn id="15" idx="3"/>
                <a:endCxn id="16" idx="1"/>
              </p:cNvCxnSpPr>
              <p:nvPr/>
            </p:nvCxnSpPr>
            <p:spPr>
              <a:xfrm flipV="1">
                <a:off x="3757265" y="2156178"/>
                <a:ext cx="615338" cy="705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4057744" y="2163233"/>
                <a:ext cx="0" cy="579687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9"/>
              <p:cNvSpPr/>
              <p:nvPr/>
            </p:nvSpPr>
            <p:spPr>
              <a:xfrm>
                <a:off x="2589669" y="1676753"/>
                <a:ext cx="96601" cy="100178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904123" y="1676753"/>
                <a:ext cx="96601" cy="1001780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967414" y="1676753"/>
                <a:ext cx="96601" cy="100178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281868" y="1676753"/>
                <a:ext cx="96601" cy="100178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858842" y="2798833"/>
                <a:ext cx="397805" cy="854233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4488082" y="2773882"/>
                <a:ext cx="96601" cy="1001780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4690495" y="2773882"/>
                <a:ext cx="96601" cy="100178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4488082" y="2773882"/>
                <a:ext cx="96601" cy="59269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4690495" y="2965259"/>
                <a:ext cx="96601" cy="810403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181976" y="2831011"/>
              <a:ext cx="1533207" cy="12003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Gill Sans"/>
                  <a:cs typeface="Gill Sans"/>
                </a:rPr>
                <a:t>P(IBD=0)=0</a:t>
              </a:r>
            </a:p>
            <a:p>
              <a:r>
                <a:rPr lang="en-US" dirty="0">
                  <a:latin typeface="Gill Sans"/>
                  <a:cs typeface="Gill Sans"/>
                </a:rPr>
                <a:t>P(IBD=1)=1</a:t>
              </a:r>
            </a:p>
            <a:p>
              <a:r>
                <a:rPr lang="en-US" dirty="0">
                  <a:latin typeface="Gill Sans"/>
                  <a:cs typeface="Gill Sans"/>
                </a:rPr>
                <a:t>P(IBD=2)=0</a:t>
              </a:r>
            </a:p>
            <a:p>
              <a:r>
                <a:rPr lang="en-US" dirty="0">
                  <a:latin typeface="Gill Sans"/>
                  <a:cs typeface="Gill Sans"/>
                </a:rPr>
                <a:t>(exactly)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11D9CE8-A7C2-0F4C-8333-9D95AB9083FC}"/>
                </a:ext>
              </a:extLst>
            </p:cNvPr>
            <p:cNvSpPr/>
            <p:nvPr/>
          </p:nvSpPr>
          <p:spPr>
            <a:xfrm>
              <a:off x="94129" y="1153533"/>
              <a:ext cx="3630706" cy="293458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10927C2-6F88-A040-BF85-6DF898F1D7E0}"/>
              </a:ext>
            </a:extLst>
          </p:cNvPr>
          <p:cNvGrpSpPr/>
          <p:nvPr/>
        </p:nvGrpSpPr>
        <p:grpSpPr>
          <a:xfrm>
            <a:off x="152915" y="4184603"/>
            <a:ext cx="4580334" cy="2403857"/>
            <a:chOff x="152915" y="4184603"/>
            <a:chExt cx="4580334" cy="2403857"/>
          </a:xfrm>
        </p:grpSpPr>
        <p:sp>
          <p:nvSpPr>
            <p:cNvPr id="29" name="TextBox 28"/>
            <p:cNvSpPr txBox="1"/>
            <p:nvPr/>
          </p:nvSpPr>
          <p:spPr>
            <a:xfrm>
              <a:off x="253999" y="4184603"/>
              <a:ext cx="1604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Gill Sans MT" panose="020B0502020104020203" pitchFamily="34" charset="77"/>
                </a:rPr>
                <a:t>Full Siblings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192DAE4-259A-0044-9320-94F47F9D6227}"/>
                </a:ext>
              </a:extLst>
            </p:cNvPr>
            <p:cNvGrpSpPr/>
            <p:nvPr/>
          </p:nvGrpSpPr>
          <p:grpSpPr>
            <a:xfrm>
              <a:off x="484084" y="4699769"/>
              <a:ext cx="2248169" cy="1740444"/>
              <a:chOff x="2616258" y="4221193"/>
              <a:chExt cx="2788800" cy="2158979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386049" y="4280557"/>
                <a:ext cx="397805" cy="854233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99191" y="4285580"/>
                <a:ext cx="294428" cy="830075"/>
              </a:xfrm>
              <a:prstGeom prst="rect">
                <a:avLst/>
              </a:prstGeom>
            </p:spPr>
          </p:pic>
          <p:cxnSp>
            <p:nvCxnSpPr>
              <p:cNvPr id="34" name="Straight Connector 33"/>
              <p:cNvCxnSpPr>
                <a:stCxn id="32" idx="3"/>
                <a:endCxn id="33" idx="1"/>
              </p:cNvCxnSpPr>
              <p:nvPr/>
            </p:nvCxnSpPr>
            <p:spPr>
              <a:xfrm flipV="1">
                <a:off x="3783854" y="4700618"/>
                <a:ext cx="615338" cy="705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4084333" y="4707673"/>
                <a:ext cx="0" cy="579687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ectangle 35"/>
              <p:cNvSpPr/>
              <p:nvPr/>
            </p:nvSpPr>
            <p:spPr>
              <a:xfrm>
                <a:off x="2616258" y="4221193"/>
                <a:ext cx="96601" cy="100178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2930712" y="4221193"/>
                <a:ext cx="96601" cy="1001780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4994003" y="4221193"/>
                <a:ext cx="96601" cy="100178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5308457" y="4221193"/>
                <a:ext cx="96601" cy="100178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552470" y="5508613"/>
                <a:ext cx="397805" cy="854233"/>
              </a:xfrm>
              <a:prstGeom prst="rect">
                <a:avLst/>
              </a:prstGeom>
            </p:spPr>
          </p:pic>
          <p:sp>
            <p:nvSpPr>
              <p:cNvPr id="41" name="Rectangle 40"/>
              <p:cNvSpPr/>
              <p:nvPr/>
            </p:nvSpPr>
            <p:spPr>
              <a:xfrm>
                <a:off x="2882411" y="5354202"/>
                <a:ext cx="96601" cy="1001780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3084824" y="5354202"/>
                <a:ext cx="96601" cy="100178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2882411" y="5354202"/>
                <a:ext cx="96601" cy="59269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3084824" y="5545579"/>
                <a:ext cx="96601" cy="810403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" name="Straight Connector 44"/>
              <p:cNvCxnSpPr/>
              <p:nvPr/>
            </p:nvCxnSpPr>
            <p:spPr>
              <a:xfrm flipV="1">
                <a:off x="3744292" y="5287360"/>
                <a:ext cx="743790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4369380" y="5490172"/>
                <a:ext cx="294428" cy="830075"/>
              </a:xfrm>
              <a:prstGeom prst="rect">
                <a:avLst/>
              </a:prstGeom>
            </p:spPr>
          </p:pic>
          <p:sp>
            <p:nvSpPr>
              <p:cNvPr id="49" name="Rectangle 48"/>
              <p:cNvSpPr/>
              <p:nvPr/>
            </p:nvSpPr>
            <p:spPr>
              <a:xfrm>
                <a:off x="4968857" y="5378392"/>
                <a:ext cx="96601" cy="1001780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5171270" y="5378392"/>
                <a:ext cx="96601" cy="100178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4968858" y="5378392"/>
                <a:ext cx="95158" cy="34265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5171270" y="5946894"/>
                <a:ext cx="96601" cy="433278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>
                <a:off x="3757265" y="5287361"/>
                <a:ext cx="0" cy="184893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4495325" y="5276022"/>
                <a:ext cx="0" cy="184893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89BA421-D322-9B47-9427-C7336B8793DE}"/>
                </a:ext>
              </a:extLst>
            </p:cNvPr>
            <p:cNvSpPr txBox="1"/>
            <p:nvPr/>
          </p:nvSpPr>
          <p:spPr>
            <a:xfrm>
              <a:off x="2886783" y="5239833"/>
              <a:ext cx="1694170" cy="12003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Gill Sans"/>
                  <a:cs typeface="Gill Sans"/>
                </a:rPr>
                <a:t>P(IBD=0)=0.25</a:t>
              </a:r>
            </a:p>
            <a:p>
              <a:r>
                <a:rPr lang="en-US" dirty="0">
                  <a:latin typeface="Gill Sans"/>
                  <a:cs typeface="Gill Sans"/>
                </a:rPr>
                <a:t>P(IBD=1)=0.5</a:t>
              </a:r>
            </a:p>
            <a:p>
              <a:r>
                <a:rPr lang="en-US" dirty="0">
                  <a:latin typeface="Gill Sans"/>
                  <a:cs typeface="Gill Sans"/>
                </a:rPr>
                <a:t>P(IBD=2)=0.25</a:t>
              </a:r>
            </a:p>
            <a:p>
              <a:r>
                <a:rPr lang="en-US" dirty="0">
                  <a:latin typeface="Gill Sans"/>
                  <a:cs typeface="Gill Sans"/>
                </a:rPr>
                <a:t>(on average!)</a:t>
              </a: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E5E30B5A-DCE9-004E-882B-F043D3D9402E}"/>
                </a:ext>
              </a:extLst>
            </p:cNvPr>
            <p:cNvSpPr/>
            <p:nvPr/>
          </p:nvSpPr>
          <p:spPr>
            <a:xfrm>
              <a:off x="152915" y="4223599"/>
              <a:ext cx="4580334" cy="236486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160498-D39F-5A48-934A-7568D6D08700}"/>
              </a:ext>
            </a:extLst>
          </p:cNvPr>
          <p:cNvGrpSpPr/>
          <p:nvPr/>
        </p:nvGrpSpPr>
        <p:grpSpPr>
          <a:xfrm>
            <a:off x="3789443" y="1187658"/>
            <a:ext cx="5291504" cy="2675130"/>
            <a:chOff x="3789443" y="1187658"/>
            <a:chExt cx="5291504" cy="2675130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43D0485-54B7-8C4D-B135-764E36C2B8C9}"/>
                </a:ext>
              </a:extLst>
            </p:cNvPr>
            <p:cNvSpPr txBox="1"/>
            <p:nvPr/>
          </p:nvSpPr>
          <p:spPr>
            <a:xfrm>
              <a:off x="3789443" y="1187658"/>
              <a:ext cx="16569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Gill Sans MT" panose="020B0502020104020203" pitchFamily="34" charset="77"/>
                </a:rPr>
                <a:t>Half Siblings</a:t>
              </a: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A0E2904A-F04F-7640-92F2-88341C6EB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28743" y="1817034"/>
              <a:ext cx="320687" cy="688633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40021028-0282-C448-ACE1-C2F3AAABC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45479" y="1821083"/>
              <a:ext cx="237351" cy="669158"/>
            </a:xfrm>
            <a:prstGeom prst="rect">
              <a:avLst/>
            </a:prstGeom>
          </p:spPr>
        </p:pic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96B0C8C-49E9-4946-A0FD-A628E783685F}"/>
                </a:ext>
              </a:extLst>
            </p:cNvPr>
            <p:cNvCxnSpPr>
              <a:stCxn id="57" idx="3"/>
              <a:endCxn id="58" idx="1"/>
            </p:cNvCxnSpPr>
            <p:nvPr/>
          </p:nvCxnSpPr>
          <p:spPr>
            <a:xfrm flipV="1">
              <a:off x="5149430" y="2155663"/>
              <a:ext cx="496050" cy="568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B5DA497-D95C-6345-B6E3-7BB2D7042129}"/>
                </a:ext>
              </a:extLst>
            </p:cNvPr>
            <p:cNvCxnSpPr/>
            <p:nvPr/>
          </p:nvCxnSpPr>
          <p:spPr>
            <a:xfrm>
              <a:off x="5391659" y="2161350"/>
              <a:ext cx="0" cy="4673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574686F-7F4F-8E41-A085-0C7B5419E90F}"/>
                </a:ext>
              </a:extLst>
            </p:cNvPr>
            <p:cNvSpPr/>
            <p:nvPr/>
          </p:nvSpPr>
          <p:spPr>
            <a:xfrm>
              <a:off x="4208182" y="1769178"/>
              <a:ext cx="77874" cy="80757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EC257B1-66CE-1F43-B997-3458C79EA4CA}"/>
                </a:ext>
              </a:extLst>
            </p:cNvPr>
            <p:cNvSpPr/>
            <p:nvPr/>
          </p:nvSpPr>
          <p:spPr>
            <a:xfrm>
              <a:off x="4461677" y="1769178"/>
              <a:ext cx="77874" cy="807577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CD90A71-F12E-5D41-9C68-C339715660BC}"/>
                </a:ext>
              </a:extLst>
            </p:cNvPr>
            <p:cNvSpPr/>
            <p:nvPr/>
          </p:nvSpPr>
          <p:spPr>
            <a:xfrm>
              <a:off x="6044300" y="1769178"/>
              <a:ext cx="77874" cy="80757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8A7DE51-850F-FA41-AA16-8BEF2482B483}"/>
                </a:ext>
              </a:extLst>
            </p:cNvPr>
            <p:cNvSpPr/>
            <p:nvPr/>
          </p:nvSpPr>
          <p:spPr>
            <a:xfrm>
              <a:off x="6220246" y="1769178"/>
              <a:ext cx="77874" cy="80757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9FB9413B-0A3D-5345-B3FA-1D011E306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239567" y="2668338"/>
              <a:ext cx="320687" cy="688633"/>
            </a:xfrm>
            <a:prstGeom prst="rect">
              <a:avLst/>
            </a:prstGeom>
          </p:spPr>
        </p:pic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A358CFA0-8628-DF42-B820-95746FEE06EE}"/>
                </a:ext>
              </a:extLst>
            </p:cNvPr>
            <p:cNvSpPr/>
            <p:nvPr/>
          </p:nvSpPr>
          <p:spPr>
            <a:xfrm>
              <a:off x="4422739" y="2682544"/>
              <a:ext cx="77874" cy="807577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3F6C27E-1CC4-F14A-82EE-F3B2D47FB91A}"/>
                </a:ext>
              </a:extLst>
            </p:cNvPr>
            <p:cNvSpPr/>
            <p:nvPr/>
          </p:nvSpPr>
          <p:spPr>
            <a:xfrm>
              <a:off x="4585913" y="2682544"/>
              <a:ext cx="77874" cy="80757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C6E624E-89D7-E343-8279-22AA05BF8E07}"/>
                </a:ext>
              </a:extLst>
            </p:cNvPr>
            <p:cNvSpPr/>
            <p:nvPr/>
          </p:nvSpPr>
          <p:spPr>
            <a:xfrm>
              <a:off x="4422739" y="2682544"/>
              <a:ext cx="77874" cy="47779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8012B78-0168-0F44-A486-9E99CEFA14AC}"/>
                </a:ext>
              </a:extLst>
            </p:cNvPr>
            <p:cNvSpPr/>
            <p:nvPr/>
          </p:nvSpPr>
          <p:spPr>
            <a:xfrm>
              <a:off x="4585913" y="2836821"/>
              <a:ext cx="77874" cy="6533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66FF0E7-E1E2-1243-ABC7-720CC608BF14}"/>
                </a:ext>
              </a:extLst>
            </p:cNvPr>
            <p:cNvCxnSpPr/>
            <p:nvPr/>
          </p:nvCxnSpPr>
          <p:spPr>
            <a:xfrm flipV="1">
              <a:off x="6345821" y="2155661"/>
              <a:ext cx="599600" cy="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F39F31C3-8B3F-2549-8CC6-D8AAFE905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536366" y="2659172"/>
              <a:ext cx="237351" cy="669158"/>
            </a:xfrm>
            <a:prstGeom prst="rect">
              <a:avLst/>
            </a:prstGeom>
          </p:spPr>
        </p:pic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AC2CF4E-2404-244D-BD82-663BDA5E2BF1}"/>
                </a:ext>
              </a:extLst>
            </p:cNvPr>
            <p:cNvSpPr/>
            <p:nvPr/>
          </p:nvSpPr>
          <p:spPr>
            <a:xfrm>
              <a:off x="6939732" y="2646748"/>
              <a:ext cx="77874" cy="80757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30BF2FA0-4091-3643-BD75-C5791F766EFB}"/>
                </a:ext>
              </a:extLst>
            </p:cNvPr>
            <p:cNvSpPr/>
            <p:nvPr/>
          </p:nvSpPr>
          <p:spPr>
            <a:xfrm>
              <a:off x="7102906" y="2646748"/>
              <a:ext cx="77874" cy="80757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4595DFB-84F2-6749-A30A-237124E7EB6A}"/>
                </a:ext>
              </a:extLst>
            </p:cNvPr>
            <p:cNvSpPr/>
            <p:nvPr/>
          </p:nvSpPr>
          <p:spPr>
            <a:xfrm>
              <a:off x="6939733" y="2646748"/>
              <a:ext cx="76711" cy="27622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A6A8DBF-9B1F-464A-BB14-1041AA7B30CA}"/>
                </a:ext>
              </a:extLst>
            </p:cNvPr>
            <p:cNvSpPr/>
            <p:nvPr/>
          </p:nvSpPr>
          <p:spPr>
            <a:xfrm>
              <a:off x="7102906" y="3105041"/>
              <a:ext cx="77874" cy="34928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6B35380-16E0-DF47-8481-69F45E095730}"/>
                </a:ext>
              </a:extLst>
            </p:cNvPr>
            <p:cNvSpPr txBox="1"/>
            <p:nvPr/>
          </p:nvSpPr>
          <p:spPr>
            <a:xfrm>
              <a:off x="7337131" y="2607376"/>
              <a:ext cx="1694170" cy="12003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Gill Sans"/>
                  <a:cs typeface="Gill Sans"/>
                </a:rPr>
                <a:t>P(IBD=0)=0.5</a:t>
              </a:r>
            </a:p>
            <a:p>
              <a:r>
                <a:rPr lang="en-US" dirty="0">
                  <a:latin typeface="Gill Sans"/>
                  <a:cs typeface="Gill Sans"/>
                </a:rPr>
                <a:t>P(IBD=1)=0.5</a:t>
              </a:r>
            </a:p>
            <a:p>
              <a:r>
                <a:rPr lang="en-US" dirty="0">
                  <a:latin typeface="Gill Sans"/>
                  <a:cs typeface="Gill Sans"/>
                </a:rPr>
                <a:t>P(IBD=2)=0</a:t>
              </a:r>
            </a:p>
            <a:p>
              <a:r>
                <a:rPr lang="en-US" dirty="0">
                  <a:latin typeface="Gill Sans"/>
                  <a:cs typeface="Gill Sans"/>
                </a:rPr>
                <a:t>(on average)</a:t>
              </a:r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84BE7B8E-2266-9845-91EE-7D6FC17D7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16444" y="1795800"/>
              <a:ext cx="320687" cy="688633"/>
            </a:xfrm>
            <a:prstGeom prst="rect">
              <a:avLst/>
            </a:prstGeom>
          </p:spPr>
        </p:pic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54629C8-8F9D-8B45-9785-56AFBDA59F50}"/>
                </a:ext>
              </a:extLst>
            </p:cNvPr>
            <p:cNvCxnSpPr/>
            <p:nvPr/>
          </p:nvCxnSpPr>
          <p:spPr>
            <a:xfrm>
              <a:off x="6657818" y="2155661"/>
              <a:ext cx="0" cy="467310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3F68AC73-9CA1-8B43-94AC-321BE6969820}"/>
                </a:ext>
              </a:extLst>
            </p:cNvPr>
            <p:cNvSpPr/>
            <p:nvPr/>
          </p:nvSpPr>
          <p:spPr>
            <a:xfrm>
              <a:off x="7487799" y="1751872"/>
              <a:ext cx="77874" cy="80757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B0912A70-D6AB-8343-8FCA-7CCDA8DFFA45}"/>
                </a:ext>
              </a:extLst>
            </p:cNvPr>
            <p:cNvSpPr/>
            <p:nvPr/>
          </p:nvSpPr>
          <p:spPr>
            <a:xfrm>
              <a:off x="7663745" y="1751872"/>
              <a:ext cx="77874" cy="80757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23EB733E-4E8A-B347-A6B9-B8B7700A11EB}"/>
                </a:ext>
              </a:extLst>
            </p:cNvPr>
            <p:cNvSpPr/>
            <p:nvPr/>
          </p:nvSpPr>
          <p:spPr>
            <a:xfrm>
              <a:off x="3796874" y="1216155"/>
              <a:ext cx="5284073" cy="264663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24B32A-8B0C-4E48-AE58-19CDB0921535}"/>
              </a:ext>
            </a:extLst>
          </p:cNvPr>
          <p:cNvGrpSpPr/>
          <p:nvPr/>
        </p:nvGrpSpPr>
        <p:grpSpPr>
          <a:xfrm>
            <a:off x="4848663" y="3940174"/>
            <a:ext cx="4295337" cy="2823697"/>
            <a:chOff x="4848663" y="3940174"/>
            <a:chExt cx="4295337" cy="2823697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2CEF55A8-20CF-8D42-98E2-DE15BBE022A8}"/>
                </a:ext>
              </a:extLst>
            </p:cNvPr>
            <p:cNvSpPr txBox="1"/>
            <p:nvPr/>
          </p:nvSpPr>
          <p:spPr>
            <a:xfrm>
              <a:off x="4848663" y="3940174"/>
              <a:ext cx="30585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Gill Sans MT" panose="020B0502020104020203" pitchFamily="34" charset="77"/>
                </a:rPr>
                <a:t>Grandparent/grandchild</a:t>
              </a: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CBFF142E-3493-5340-BD91-142A9BB1CEFA}"/>
                </a:ext>
              </a:extLst>
            </p:cNvPr>
            <p:cNvGrpSpPr/>
            <p:nvPr/>
          </p:nvGrpSpPr>
          <p:grpSpPr>
            <a:xfrm>
              <a:off x="5923171" y="4484255"/>
              <a:ext cx="1695476" cy="1306412"/>
              <a:chOff x="2654481" y="1676753"/>
              <a:chExt cx="2723988" cy="2098909"/>
            </a:xfrm>
          </p:grpSpPr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37AE486A-DD5D-524C-B832-806C9EEFF7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359460" y="1736117"/>
                <a:ext cx="397805" cy="854233"/>
              </a:xfrm>
              <a:prstGeom prst="rect">
                <a:avLst/>
              </a:prstGeom>
            </p:spPr>
          </p:pic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EB740199-EFCB-0746-AED5-447ED2E49B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72602" y="1741140"/>
                <a:ext cx="294428" cy="830075"/>
              </a:xfrm>
              <a:prstGeom prst="rect">
                <a:avLst/>
              </a:prstGeom>
            </p:spPr>
          </p:pic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DF8A0FBA-397D-5E48-9D99-821DFE5ED5C1}"/>
                  </a:ext>
                </a:extLst>
              </p:cNvPr>
              <p:cNvCxnSpPr>
                <a:stCxn id="85" idx="3"/>
                <a:endCxn id="86" idx="1"/>
              </p:cNvCxnSpPr>
              <p:nvPr/>
            </p:nvCxnSpPr>
            <p:spPr>
              <a:xfrm flipV="1">
                <a:off x="3757265" y="2156178"/>
                <a:ext cx="615338" cy="705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458B2EF8-FDCB-CA44-8DAF-56CC0F9BE291}"/>
                  </a:ext>
                </a:extLst>
              </p:cNvPr>
              <p:cNvCxnSpPr/>
              <p:nvPr/>
            </p:nvCxnSpPr>
            <p:spPr>
              <a:xfrm>
                <a:off x="4057744" y="2163233"/>
                <a:ext cx="0" cy="579687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E481816C-235D-CB49-9E03-8F4AD7FBD138}"/>
                  </a:ext>
                </a:extLst>
              </p:cNvPr>
              <p:cNvSpPr/>
              <p:nvPr/>
            </p:nvSpPr>
            <p:spPr>
              <a:xfrm>
                <a:off x="2654481" y="1676753"/>
                <a:ext cx="96601" cy="100178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DF85FAE0-F511-234F-8B34-D735D8D0C88B}"/>
                  </a:ext>
                </a:extLst>
              </p:cNvPr>
              <p:cNvSpPr/>
              <p:nvPr/>
            </p:nvSpPr>
            <p:spPr>
              <a:xfrm>
                <a:off x="2904123" y="1676753"/>
                <a:ext cx="96601" cy="1001780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9D9CE255-6C64-EB44-8A5E-3A8B1FF0F70B}"/>
                  </a:ext>
                </a:extLst>
              </p:cNvPr>
              <p:cNvSpPr/>
              <p:nvPr/>
            </p:nvSpPr>
            <p:spPr>
              <a:xfrm>
                <a:off x="4967414" y="1676753"/>
                <a:ext cx="96601" cy="100178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9BF0CEFC-720A-9C4E-9FB2-5AD873AAAA03}"/>
                  </a:ext>
                </a:extLst>
              </p:cNvPr>
              <p:cNvSpPr/>
              <p:nvPr/>
            </p:nvSpPr>
            <p:spPr>
              <a:xfrm>
                <a:off x="5281868" y="1676753"/>
                <a:ext cx="96601" cy="100178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EB7FBBB5-9E72-9E41-AF0C-CC93227A0A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858842" y="2798833"/>
                <a:ext cx="397805" cy="854233"/>
              </a:xfrm>
              <a:prstGeom prst="rect">
                <a:avLst/>
              </a:prstGeom>
            </p:spPr>
          </p:pic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77012CC-7EEC-C444-B944-C02AF0A05294}"/>
                  </a:ext>
                </a:extLst>
              </p:cNvPr>
              <p:cNvSpPr/>
              <p:nvPr/>
            </p:nvSpPr>
            <p:spPr>
              <a:xfrm>
                <a:off x="4488082" y="2773882"/>
                <a:ext cx="96601" cy="1001780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82A52C43-8A07-274C-BB76-D3C7BB1C23FC}"/>
                  </a:ext>
                </a:extLst>
              </p:cNvPr>
              <p:cNvSpPr/>
              <p:nvPr/>
            </p:nvSpPr>
            <p:spPr>
              <a:xfrm>
                <a:off x="4690495" y="2773882"/>
                <a:ext cx="96601" cy="100178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F44D0D72-CDE7-6747-BF79-17AF69F57FDE}"/>
                  </a:ext>
                </a:extLst>
              </p:cNvPr>
              <p:cNvSpPr/>
              <p:nvPr/>
            </p:nvSpPr>
            <p:spPr>
              <a:xfrm>
                <a:off x="4488082" y="2773882"/>
                <a:ext cx="96601" cy="59269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631A3E9E-47B7-2047-9BF0-0357132498F5}"/>
                  </a:ext>
                </a:extLst>
              </p:cNvPr>
              <p:cNvSpPr/>
              <p:nvPr/>
            </p:nvSpPr>
            <p:spPr>
              <a:xfrm>
                <a:off x="4690495" y="2965259"/>
                <a:ext cx="96601" cy="810403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A124421F-3002-1245-A857-2252ED732AB0}"/>
                </a:ext>
              </a:extLst>
            </p:cNvPr>
            <p:cNvCxnSpPr/>
            <p:nvPr/>
          </p:nvCxnSpPr>
          <p:spPr>
            <a:xfrm flipV="1">
              <a:off x="6099273" y="5432561"/>
              <a:ext cx="383001" cy="439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5D75DF7F-C02F-C447-B950-D7A71440A1B7}"/>
                </a:ext>
              </a:extLst>
            </p:cNvPr>
            <p:cNvCxnSpPr/>
            <p:nvPr/>
          </p:nvCxnSpPr>
          <p:spPr>
            <a:xfrm>
              <a:off x="6286299" y="5436952"/>
              <a:ext cx="0" cy="360811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86FBB672-6E54-1C4D-A694-E0A6504D2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90215" y="5174231"/>
              <a:ext cx="183259" cy="516659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7BD278DB-6072-2841-AFA7-709295687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194669" y="5900210"/>
              <a:ext cx="183259" cy="516659"/>
            </a:xfrm>
            <a:prstGeom prst="rect">
              <a:avLst/>
            </a:prstGeom>
          </p:spPr>
        </p:pic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4BA16C4-1F70-5F44-956B-CD584566B308}"/>
                </a:ext>
              </a:extLst>
            </p:cNvPr>
            <p:cNvSpPr/>
            <p:nvPr/>
          </p:nvSpPr>
          <p:spPr>
            <a:xfrm>
              <a:off x="5486475" y="5147863"/>
              <a:ext cx="60127" cy="62353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E7297F3E-F553-1340-B086-694E08803BFF}"/>
                </a:ext>
              </a:extLst>
            </p:cNvPr>
            <p:cNvSpPr/>
            <p:nvPr/>
          </p:nvSpPr>
          <p:spPr>
            <a:xfrm>
              <a:off x="5641858" y="5147863"/>
              <a:ext cx="60127" cy="6235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026EC3B5-4CC2-2345-82F9-9828E1E96E5A}"/>
                </a:ext>
              </a:extLst>
            </p:cNvPr>
            <p:cNvSpPr/>
            <p:nvPr/>
          </p:nvSpPr>
          <p:spPr>
            <a:xfrm>
              <a:off x="6458492" y="5807278"/>
              <a:ext cx="77874" cy="80757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CC7CE598-F0BB-E64B-884F-25450CB94E02}"/>
                </a:ext>
              </a:extLst>
            </p:cNvPr>
            <p:cNvSpPr/>
            <p:nvPr/>
          </p:nvSpPr>
          <p:spPr>
            <a:xfrm>
              <a:off x="6458492" y="6265571"/>
              <a:ext cx="77874" cy="34928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10D8A873-1E8D-1543-9D06-B6E3B0C53C89}"/>
                </a:ext>
              </a:extLst>
            </p:cNvPr>
            <p:cNvSpPr/>
            <p:nvPr/>
          </p:nvSpPr>
          <p:spPr>
            <a:xfrm>
              <a:off x="6645621" y="5991323"/>
              <a:ext cx="60127" cy="6235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5E687A4F-D614-F549-A919-E08A284CD895}"/>
                </a:ext>
              </a:extLst>
            </p:cNvPr>
            <p:cNvSpPr/>
            <p:nvPr/>
          </p:nvSpPr>
          <p:spPr>
            <a:xfrm>
              <a:off x="6651874" y="6312939"/>
              <a:ext cx="63018" cy="165239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A8054A6E-EEEB-F047-801B-B7CD01C46BEB}"/>
                </a:ext>
              </a:extLst>
            </p:cNvPr>
            <p:cNvSpPr/>
            <p:nvPr/>
          </p:nvSpPr>
          <p:spPr>
            <a:xfrm>
              <a:off x="6650193" y="5807356"/>
              <a:ext cx="55555" cy="4980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7813B930-CE21-B24C-96EA-A16F2BAE3F36}"/>
                </a:ext>
              </a:extLst>
            </p:cNvPr>
            <p:cNvSpPr txBox="1"/>
            <p:nvPr/>
          </p:nvSpPr>
          <p:spPr>
            <a:xfrm>
              <a:off x="7386778" y="5545942"/>
              <a:ext cx="1694170" cy="12003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Gill Sans"/>
                  <a:cs typeface="Gill Sans"/>
                </a:rPr>
                <a:t>P(IBD=0)=0.5</a:t>
              </a:r>
            </a:p>
            <a:p>
              <a:r>
                <a:rPr lang="en-US" dirty="0">
                  <a:latin typeface="Gill Sans"/>
                  <a:cs typeface="Gill Sans"/>
                </a:rPr>
                <a:t>P(IBD=1)=0.5</a:t>
              </a:r>
            </a:p>
            <a:p>
              <a:r>
                <a:rPr lang="en-US" dirty="0">
                  <a:latin typeface="Gill Sans"/>
                  <a:cs typeface="Gill Sans"/>
                </a:rPr>
                <a:t>P(IBD=2)=0</a:t>
              </a:r>
            </a:p>
            <a:p>
              <a:r>
                <a:rPr lang="en-US" dirty="0">
                  <a:latin typeface="Gill Sans"/>
                  <a:cs typeface="Gill Sans"/>
                </a:rPr>
                <a:t>(on average)</a:t>
              </a: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8B8FD8EA-2A44-FE43-9EDF-C408DD35DE22}"/>
                </a:ext>
              </a:extLst>
            </p:cNvPr>
            <p:cNvSpPr/>
            <p:nvPr/>
          </p:nvSpPr>
          <p:spPr>
            <a:xfrm>
              <a:off x="4851676" y="3955550"/>
              <a:ext cx="4292324" cy="280832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2BE7A247-7448-574C-BE2B-53F5A410D15D}"/>
              </a:ext>
            </a:extLst>
          </p:cNvPr>
          <p:cNvSpPr txBox="1"/>
          <p:nvPr/>
        </p:nvSpPr>
        <p:spPr>
          <a:xfrm>
            <a:off x="3666088" y="1193421"/>
            <a:ext cx="544940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Why are numbers for parent/child exact, whereas for others they are averages?</a:t>
            </a:r>
          </a:p>
        </p:txBody>
      </p:sp>
    </p:spTree>
    <p:extLst>
      <p:ext uri="{BB962C8B-B14F-4D97-AF65-F5344CB8AC3E}">
        <p14:creationId xmlns:p14="http://schemas.microsoft.com/office/powerpoint/2010/main" val="143991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Summary of IBD in close relatives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425813" y="1159849"/>
            <a:ext cx="68044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IBD=0 No common ancestry in that region</a:t>
            </a:r>
          </a:p>
          <a:p>
            <a:r>
              <a:rPr lang="en-US" dirty="0">
                <a:latin typeface="Gill Sans"/>
                <a:cs typeface="Gill Sans"/>
              </a:rPr>
              <a:t>IBD=1 1 copy of the chromosome has shared common ancestry</a:t>
            </a:r>
          </a:p>
          <a:p>
            <a:r>
              <a:rPr lang="en-US" dirty="0">
                <a:latin typeface="Gill Sans"/>
                <a:cs typeface="Gill Sans"/>
              </a:rPr>
              <a:t>IBD=2 both copies of the chromosomes have shared common ancestry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7650536"/>
              </p:ext>
            </p:extLst>
          </p:nvPr>
        </p:nvGraphicFramePr>
        <p:xfrm>
          <a:off x="195402" y="2239727"/>
          <a:ext cx="8753195" cy="443681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50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0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06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78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034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417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Relationship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IBD</a:t>
                      </a:r>
                      <a:r>
                        <a:rPr lang="en-US" baseline="-25000" dirty="0">
                          <a:latin typeface="Gill Sans MT" panose="020B0502020104020203" pitchFamily="34" charset="77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 MT" panose="020B0502020104020203" pitchFamily="34" charset="77"/>
                        </a:rPr>
                        <a:t>IBD</a:t>
                      </a:r>
                      <a:r>
                        <a:rPr lang="en-US" baseline="-25000" dirty="0">
                          <a:latin typeface="Gill Sans MT" panose="020B0502020104020203" pitchFamily="34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 MT" panose="020B0502020104020203" pitchFamily="34" charset="77"/>
                        </a:rPr>
                        <a:t>IBD</a:t>
                      </a:r>
                      <a:r>
                        <a:rPr lang="en-US" baseline="-25000" dirty="0">
                          <a:latin typeface="Gill Sans MT" panose="020B0502020104020203" pitchFamily="34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% shared (IBD</a:t>
                      </a:r>
                      <a:r>
                        <a:rPr lang="en-US" baseline="-25000" dirty="0">
                          <a:latin typeface="Gill Sans MT" panose="020B0502020104020203" pitchFamily="34" charset="77"/>
                        </a:rPr>
                        <a:t>2</a:t>
                      </a:r>
                      <a:r>
                        <a:rPr lang="en-US" dirty="0">
                          <a:latin typeface="Gill Sans MT" panose="020B0502020104020203" pitchFamily="34" charset="77"/>
                        </a:rPr>
                        <a:t>+0.5IBD</a:t>
                      </a:r>
                      <a:r>
                        <a:rPr lang="en-US" baseline="-25000" dirty="0">
                          <a:latin typeface="Gill Sans MT" panose="020B0502020104020203" pitchFamily="34" charset="77"/>
                        </a:rPr>
                        <a:t>1</a:t>
                      </a:r>
                      <a:r>
                        <a:rPr lang="en-US" dirty="0">
                          <a:latin typeface="Gill Sans MT" panose="020B0502020104020203" pitchFamily="34" charset="77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95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Identical twins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95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Full siblings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95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Parent-child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95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Half</a:t>
                      </a:r>
                      <a:r>
                        <a:rPr lang="en-US" baseline="0" dirty="0">
                          <a:latin typeface="Gill Sans MT" panose="020B0502020104020203" pitchFamily="34" charset="77"/>
                        </a:rPr>
                        <a:t> siblings</a:t>
                      </a:r>
                      <a:endParaRPr lang="en-US" dirty="0">
                        <a:latin typeface="Gill Sans MT" panose="020B0502020104020203" pitchFamily="34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417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Grandparent/</a:t>
                      </a:r>
                    </a:p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grandchild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095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Avuncular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5047761"/>
                  </a:ext>
                </a:extLst>
              </a:tr>
              <a:tr h="45095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First cousins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12.5%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095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Unrelated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5AA1967-1A3E-CF43-98B3-CED2096FDC57}"/>
              </a:ext>
            </a:extLst>
          </p:cNvPr>
          <p:cNvSpPr/>
          <p:nvPr/>
        </p:nvSpPr>
        <p:spPr>
          <a:xfrm>
            <a:off x="131902" y="4140201"/>
            <a:ext cx="8948598" cy="1714499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97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%IBD in close relatives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4637105" y="6215352"/>
            <a:ext cx="1015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% IBD=0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064381" y="5878286"/>
            <a:ext cx="791656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064381" y="1572381"/>
            <a:ext cx="0" cy="430590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120381" y="3540667"/>
            <a:ext cx="1015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% IBD=1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8596" y="1572381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1.0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5185" y="5693620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0.0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9713" y="6030686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0.0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67074" y="5950932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1.0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31539" y="1694933"/>
            <a:ext cx="1290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Parent/child</a:t>
            </a:r>
          </a:p>
        </p:txBody>
      </p:sp>
      <p:sp>
        <p:nvSpPr>
          <p:cNvPr id="15" name="Oval 14"/>
          <p:cNvSpPr/>
          <p:nvPr/>
        </p:nvSpPr>
        <p:spPr>
          <a:xfrm>
            <a:off x="1846260" y="3126539"/>
            <a:ext cx="2060502" cy="1088572"/>
          </a:xfrm>
          <a:prstGeom prst="ellipse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921413" y="1757047"/>
            <a:ext cx="285936" cy="307218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394856" y="3455991"/>
            <a:ext cx="891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Siblings</a:t>
            </a:r>
          </a:p>
        </p:txBody>
      </p:sp>
      <p:sp>
        <p:nvSpPr>
          <p:cNvPr id="18" name="Oval 17"/>
          <p:cNvSpPr/>
          <p:nvPr/>
        </p:nvSpPr>
        <p:spPr>
          <a:xfrm>
            <a:off x="4488805" y="3638579"/>
            <a:ext cx="1738769" cy="671733"/>
          </a:xfrm>
          <a:prstGeom prst="ellipse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371795" y="2601231"/>
            <a:ext cx="2953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Gill Sans"/>
                <a:cs typeface="Gill Sans"/>
              </a:rPr>
              <a:t>(e.g. uncle/nephew, grand parent/child)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5358190" y="3124451"/>
            <a:ext cx="374953" cy="80650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6032157" y="4202585"/>
            <a:ext cx="1738769" cy="671733"/>
          </a:xfrm>
          <a:prstGeom prst="ellipse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227574" y="4358692"/>
            <a:ext cx="1339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First cousins</a:t>
            </a:r>
          </a:p>
        </p:txBody>
      </p:sp>
      <p:sp>
        <p:nvSpPr>
          <p:cNvPr id="24" name="Oval 23"/>
          <p:cNvSpPr/>
          <p:nvPr/>
        </p:nvSpPr>
        <p:spPr>
          <a:xfrm>
            <a:off x="7177391" y="5021887"/>
            <a:ext cx="1738769" cy="671733"/>
          </a:xfrm>
          <a:prstGeom prst="ellipse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293977" y="5177994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Distant cousins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88944" y="3845779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2</a:t>
            </a:r>
            <a:r>
              <a:rPr lang="en-US" baseline="30000" dirty="0">
                <a:latin typeface="Gill Sans"/>
                <a:cs typeface="Gill Sans"/>
              </a:rPr>
              <a:t>nd</a:t>
            </a:r>
            <a:r>
              <a:rPr lang="en-US" dirty="0">
                <a:latin typeface="Gill Sans"/>
                <a:cs typeface="Gill Sans"/>
              </a:rPr>
              <a:t> order</a:t>
            </a:r>
          </a:p>
        </p:txBody>
      </p:sp>
    </p:spTree>
    <p:extLst>
      <p:ext uri="{BB962C8B-B14F-4D97-AF65-F5344CB8AC3E}">
        <p14:creationId xmlns:p14="http://schemas.microsoft.com/office/powerpoint/2010/main" val="226175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2483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5400" dirty="0">
                <a:latin typeface="Gill Sans"/>
                <a:cs typeface="Gill Sans"/>
              </a:rPr>
              <a:t>Estimating % IBD from SNPs</a:t>
            </a:r>
          </a:p>
        </p:txBody>
      </p:sp>
    </p:spTree>
    <p:extLst>
      <p:ext uri="{BB962C8B-B14F-4D97-AF65-F5344CB8AC3E}">
        <p14:creationId xmlns:p14="http://schemas.microsoft.com/office/powerpoint/2010/main" val="3246932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Plink estimates genome-wide IBD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BC33699-6084-4E4C-BF3F-C15090A73D83}"/>
              </a:ext>
            </a:extLst>
          </p:cNvPr>
          <p:cNvSpPr/>
          <p:nvPr/>
        </p:nvSpPr>
        <p:spPr>
          <a:xfrm>
            <a:off x="4026731" y="3660310"/>
            <a:ext cx="1828800" cy="45076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plink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27ED04D-7221-C341-BAA4-881930E9CB81}"/>
              </a:ext>
            </a:extLst>
          </p:cNvPr>
          <p:cNvSpPr/>
          <p:nvPr/>
        </p:nvSpPr>
        <p:spPr>
          <a:xfrm>
            <a:off x="3262184" y="1293349"/>
            <a:ext cx="5128054" cy="81136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>
                <a:solidFill>
                  <a:schemeClr val="tx1"/>
                </a:solidFill>
              </a:rPr>
              <a:t>Genotypes (--</a:t>
            </a:r>
            <a:r>
              <a:rPr lang="en-US" u="sng" dirty="0" err="1">
                <a:solidFill>
                  <a:schemeClr val="tx1"/>
                </a:solidFill>
              </a:rPr>
              <a:t>bfile</a:t>
            </a:r>
            <a:r>
              <a:rPr lang="en-US" u="sng" dirty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ps2_ibd.lwk (bed/</a:t>
            </a:r>
            <a:r>
              <a:rPr lang="en-US" dirty="0" err="1">
                <a:solidFill>
                  <a:schemeClr val="tx1"/>
                </a:solidFill>
              </a:rPr>
              <a:t>bim</a:t>
            </a:r>
            <a:r>
              <a:rPr lang="en-US" dirty="0">
                <a:solidFill>
                  <a:schemeClr val="tx1"/>
                </a:solidFill>
              </a:rPr>
              <a:t>/fam files)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2C07D4E-6911-C749-B568-9C19E1CFD8E3}"/>
              </a:ext>
            </a:extLst>
          </p:cNvPr>
          <p:cNvSpPr/>
          <p:nvPr/>
        </p:nvSpPr>
        <p:spPr>
          <a:xfrm>
            <a:off x="1307677" y="2531191"/>
            <a:ext cx="2449133" cy="118485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u="sng" dirty="0">
                <a:solidFill>
                  <a:schemeClr val="tx1"/>
                </a:solidFill>
              </a:rPr>
              <a:t>Options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--genome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9B1638A-5C52-BA4F-A58C-4FB2D686F339}"/>
              </a:ext>
            </a:extLst>
          </p:cNvPr>
          <p:cNvSpPr/>
          <p:nvPr/>
        </p:nvSpPr>
        <p:spPr>
          <a:xfrm>
            <a:off x="2951346" y="4727387"/>
            <a:ext cx="4018208" cy="1184857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u="sng" dirty="0">
                <a:solidFill>
                  <a:schemeClr val="tx1"/>
                </a:solidFill>
              </a:rPr>
              <a:t>Output (--out)</a:t>
            </a:r>
          </a:p>
          <a:p>
            <a:pPr algn="ctr"/>
            <a:r>
              <a:rPr lang="en-US" sz="2000" i="1" dirty="0">
                <a:solidFill>
                  <a:schemeClr val="tx1"/>
                </a:solidFill>
              </a:rPr>
              <a:t>${prefix}.genome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A96397D3-077F-AD45-940C-10B891E6EEFA}"/>
              </a:ext>
            </a:extLst>
          </p:cNvPr>
          <p:cNvSpPr/>
          <p:nvPr/>
        </p:nvSpPr>
        <p:spPr>
          <a:xfrm>
            <a:off x="4773706" y="4236197"/>
            <a:ext cx="186744" cy="280953"/>
          </a:xfrm>
          <a:prstGeom prst="down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F1E5AD2-3A6B-4642-91B0-711BBF4BC8E7}"/>
              </a:ext>
            </a:extLst>
          </p:cNvPr>
          <p:cNvCxnSpPr>
            <a:cxnSpLocks/>
            <a:stCxn id="14" idx="5"/>
          </p:cNvCxnSpPr>
          <p:nvPr/>
        </p:nvCxnSpPr>
        <p:spPr>
          <a:xfrm>
            <a:off x="3398143" y="3542530"/>
            <a:ext cx="542626" cy="2878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BA34147-3E65-C047-B343-84119E166078}"/>
              </a:ext>
            </a:extLst>
          </p:cNvPr>
          <p:cNvCxnSpPr>
            <a:cxnSpLocks/>
            <a:stCxn id="10" idx="4"/>
          </p:cNvCxnSpPr>
          <p:nvPr/>
        </p:nvCxnSpPr>
        <p:spPr>
          <a:xfrm flipH="1">
            <a:off x="4750429" y="2104718"/>
            <a:ext cx="1075782" cy="14022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BF0BB7B-3F21-8F47-B164-87AE519AD834}"/>
              </a:ext>
            </a:extLst>
          </p:cNvPr>
          <p:cNvSpPr txBox="1"/>
          <p:nvPr/>
        </p:nvSpPr>
        <p:spPr>
          <a:xfrm>
            <a:off x="524435" y="6343895"/>
            <a:ext cx="7430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Output contains: “P(IBD=0)”, “P(IBD=1)”, “P(IBD=2)” for each pair of samples</a:t>
            </a:r>
          </a:p>
        </p:txBody>
      </p:sp>
    </p:spTree>
    <p:extLst>
      <p:ext uri="{BB962C8B-B14F-4D97-AF65-F5344CB8AC3E}">
        <p14:creationId xmlns:p14="http://schemas.microsoft.com/office/powerpoint/2010/main" val="2735538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IBD estimation – “Method of moments”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84C7735-113A-EC42-8504-3CF2A34BBE84}"/>
              </a:ext>
            </a:extLst>
          </p:cNvPr>
          <p:cNvSpPr txBox="1"/>
          <p:nvPr/>
        </p:nvSpPr>
        <p:spPr>
          <a:xfrm>
            <a:off x="187263" y="1282914"/>
            <a:ext cx="8795372" cy="1082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Gill Sans MT" panose="020B0502020104020203" pitchFamily="34" charset="77"/>
              </a:rPr>
              <a:t>Goal: </a:t>
            </a:r>
            <a:r>
              <a:rPr lang="en-US" sz="3200" dirty="0">
                <a:latin typeface="Gill Sans MT" panose="020B0502020104020203" pitchFamily="34" charset="77"/>
              </a:rPr>
              <a:t>what percent of two genomes is shared IBD=0, IBD=1, and IBD=2? </a:t>
            </a:r>
            <a:endParaRPr lang="en-US" sz="3200" b="1" dirty="0">
              <a:latin typeface="Gill Sans MT" panose="020B0502020104020203" pitchFamily="34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C0CC31-C39C-034A-A9CB-D34E47F83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331" y="5355406"/>
            <a:ext cx="599544" cy="12874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D89930-96F5-AE4A-AAF5-2430E9727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6563" y="5382817"/>
            <a:ext cx="443742" cy="12510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8BFF0F3-8DED-5C49-8981-2AEB3C710A2F}"/>
              </a:ext>
            </a:extLst>
          </p:cNvPr>
          <p:cNvSpPr txBox="1"/>
          <p:nvPr/>
        </p:nvSpPr>
        <p:spPr>
          <a:xfrm>
            <a:off x="174314" y="2509183"/>
            <a:ext cx="8795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Gill Sans MT" panose="020B0502020104020203" pitchFamily="34" charset="77"/>
              </a:rPr>
              <a:t>Idea: </a:t>
            </a:r>
            <a:r>
              <a:rPr lang="en-US" sz="3200" dirty="0">
                <a:latin typeface="Gill Sans MT" panose="020B0502020104020203" pitchFamily="34" charset="77"/>
              </a:rPr>
              <a:t>can we just count the number of SNPs shared IBS? </a:t>
            </a:r>
            <a:endParaRPr lang="en-US" sz="3200" b="1" dirty="0">
              <a:latin typeface="Gill Sans MT" panose="020B0502020104020203" pitchFamily="34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937544-8747-EE48-8C05-9C5D8D732186}"/>
              </a:ext>
            </a:extLst>
          </p:cNvPr>
          <p:cNvSpPr txBox="1"/>
          <p:nvPr/>
        </p:nvSpPr>
        <p:spPr>
          <a:xfrm>
            <a:off x="848104" y="4145089"/>
            <a:ext cx="4693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No! many SNPs could be shared IBS by chance. Need to account for that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A567409-E305-154A-9DAA-C58FCEBFAEEE}"/>
              </a:ext>
            </a:extLst>
          </p:cNvPr>
          <p:cNvSpPr/>
          <p:nvPr/>
        </p:nvSpPr>
        <p:spPr>
          <a:xfrm>
            <a:off x="6567109" y="3319759"/>
            <a:ext cx="178267" cy="1848679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28349F0-8073-9A49-B7A4-11160EE2AADA}"/>
              </a:ext>
            </a:extLst>
          </p:cNvPr>
          <p:cNvSpPr/>
          <p:nvPr/>
        </p:nvSpPr>
        <p:spPr>
          <a:xfrm>
            <a:off x="6916361" y="3319759"/>
            <a:ext cx="178267" cy="184867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9BDB730-83FE-3F41-B9B6-9723FE4345D2}"/>
              </a:ext>
            </a:extLst>
          </p:cNvPr>
          <p:cNvSpPr/>
          <p:nvPr/>
        </p:nvSpPr>
        <p:spPr>
          <a:xfrm>
            <a:off x="6567109" y="3319759"/>
            <a:ext cx="178267" cy="10937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D42D698-B717-A343-8883-65FDD8762DA3}"/>
              </a:ext>
            </a:extLst>
          </p:cNvPr>
          <p:cNvSpPr/>
          <p:nvPr/>
        </p:nvSpPr>
        <p:spPr>
          <a:xfrm>
            <a:off x="6914624" y="3582605"/>
            <a:ext cx="180004" cy="159242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71EB714-118A-5941-B05C-28C037591CDC}"/>
              </a:ext>
            </a:extLst>
          </p:cNvPr>
          <p:cNvSpPr/>
          <p:nvPr/>
        </p:nvSpPr>
        <p:spPr>
          <a:xfrm>
            <a:off x="7836773" y="3329709"/>
            <a:ext cx="178267" cy="1848679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C5F2718-8D9D-7441-B193-149F808608A4}"/>
              </a:ext>
            </a:extLst>
          </p:cNvPr>
          <p:cNvSpPr/>
          <p:nvPr/>
        </p:nvSpPr>
        <p:spPr>
          <a:xfrm>
            <a:off x="8210305" y="3329709"/>
            <a:ext cx="178267" cy="184867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EA0DEC7-D184-DC42-AA5C-ACF0FC008862}"/>
              </a:ext>
            </a:extLst>
          </p:cNvPr>
          <p:cNvSpPr/>
          <p:nvPr/>
        </p:nvSpPr>
        <p:spPr>
          <a:xfrm>
            <a:off x="7836775" y="3329709"/>
            <a:ext cx="172439" cy="77134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D02953-0263-834A-95EA-8327C45759A4}"/>
              </a:ext>
            </a:extLst>
          </p:cNvPr>
          <p:cNvSpPr/>
          <p:nvPr/>
        </p:nvSpPr>
        <p:spPr>
          <a:xfrm>
            <a:off x="8210305" y="4378819"/>
            <a:ext cx="178267" cy="79956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0357132-7FD3-394A-BB34-D01143D8C94C}"/>
              </a:ext>
            </a:extLst>
          </p:cNvPr>
          <p:cNvSpPr txBox="1"/>
          <p:nvPr/>
        </p:nvSpPr>
        <p:spPr>
          <a:xfrm>
            <a:off x="6505399" y="3224520"/>
            <a:ext cx="30168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0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0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1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1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1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1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F6A581A-D345-7549-B954-504046E2EC57}"/>
              </a:ext>
            </a:extLst>
          </p:cNvPr>
          <p:cNvSpPr txBox="1"/>
          <p:nvPr/>
        </p:nvSpPr>
        <p:spPr>
          <a:xfrm>
            <a:off x="6858861" y="3235540"/>
            <a:ext cx="30168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1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1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1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1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0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1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3375BAD-628A-C648-A0B4-910C941D9957}"/>
              </a:ext>
            </a:extLst>
          </p:cNvPr>
          <p:cNvSpPr txBox="1"/>
          <p:nvPr/>
        </p:nvSpPr>
        <p:spPr>
          <a:xfrm>
            <a:off x="7780706" y="3263862"/>
            <a:ext cx="30168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0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0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1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0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1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1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AF0A27-1638-2042-8C5D-6F4C3D616462}"/>
              </a:ext>
            </a:extLst>
          </p:cNvPr>
          <p:cNvSpPr txBox="1"/>
          <p:nvPr/>
        </p:nvSpPr>
        <p:spPr>
          <a:xfrm>
            <a:off x="8163563" y="3238385"/>
            <a:ext cx="30168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1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0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1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0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0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1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B6D0A63-B92D-934C-804F-22BDFECCAC42}"/>
              </a:ext>
            </a:extLst>
          </p:cNvPr>
          <p:cNvSpPr txBox="1"/>
          <p:nvPr/>
        </p:nvSpPr>
        <p:spPr>
          <a:xfrm>
            <a:off x="174314" y="5180721"/>
            <a:ext cx="4693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(btw, implementing </a:t>
            </a:r>
            <a:r>
              <a:rPr lang="en-US" sz="2400" dirty="0" err="1">
                <a:solidFill>
                  <a:srgbClr val="FF0000"/>
                </a:solidFill>
                <a:latin typeface="Gill Sans MT" panose="020B0502020104020203" pitchFamily="34" charset="77"/>
              </a:rPr>
              <a:t>plink’s</a:t>
            </a:r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 method or alternatives could be a good project idea)</a:t>
            </a:r>
          </a:p>
        </p:txBody>
      </p:sp>
    </p:spTree>
    <p:extLst>
      <p:ext uri="{BB962C8B-B14F-4D97-AF65-F5344CB8AC3E}">
        <p14:creationId xmlns:p14="http://schemas.microsoft.com/office/powerpoint/2010/main" val="31214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4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Plink IBD estimation with method of moments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1914A66-452A-3349-A938-FD34ABD7FAAA}"/>
              </a:ext>
            </a:extLst>
          </p:cNvPr>
          <p:cNvGrpSpPr/>
          <p:nvPr/>
        </p:nvGrpSpPr>
        <p:grpSpPr>
          <a:xfrm>
            <a:off x="7280960" y="5026070"/>
            <a:ext cx="1487587" cy="1542425"/>
            <a:chOff x="3268456" y="2955223"/>
            <a:chExt cx="1821463" cy="188860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3DD6C14-369A-024A-9BF2-FEF41BF27BCA}"/>
                </a:ext>
              </a:extLst>
            </p:cNvPr>
            <p:cNvSpPr/>
            <p:nvPr/>
          </p:nvSpPr>
          <p:spPr>
            <a:xfrm>
              <a:off x="3268456" y="2955223"/>
              <a:ext cx="178267" cy="1848679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09648C3-98FB-6F4E-A90A-AFF588510B8E}"/>
                </a:ext>
              </a:extLst>
            </p:cNvPr>
            <p:cNvSpPr/>
            <p:nvPr/>
          </p:nvSpPr>
          <p:spPr>
            <a:xfrm>
              <a:off x="3641988" y="2955223"/>
              <a:ext cx="178267" cy="184867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39E6EAD-BFEC-E948-8FAE-99483695EFB9}"/>
                </a:ext>
              </a:extLst>
            </p:cNvPr>
            <p:cNvSpPr/>
            <p:nvPr/>
          </p:nvSpPr>
          <p:spPr>
            <a:xfrm>
              <a:off x="3268456" y="2955223"/>
              <a:ext cx="178267" cy="10937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D079DC3-AA78-3943-AAFC-7937752949CC}"/>
                </a:ext>
              </a:extLst>
            </p:cNvPr>
            <p:cNvSpPr/>
            <p:nvPr/>
          </p:nvSpPr>
          <p:spPr>
            <a:xfrm>
              <a:off x="3641988" y="3308389"/>
              <a:ext cx="178267" cy="149551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C6999F2-FCAF-EB41-8A4A-9BAFCD5E818B}"/>
                </a:ext>
              </a:extLst>
            </p:cNvPr>
            <p:cNvSpPr/>
            <p:nvPr/>
          </p:nvSpPr>
          <p:spPr>
            <a:xfrm>
              <a:off x="4538120" y="2995153"/>
              <a:ext cx="178267" cy="1848679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5F8973E-5D13-E84C-BD20-24A0A3C5E1B5}"/>
                </a:ext>
              </a:extLst>
            </p:cNvPr>
            <p:cNvSpPr/>
            <p:nvPr/>
          </p:nvSpPr>
          <p:spPr>
            <a:xfrm>
              <a:off x="4911652" y="2995153"/>
              <a:ext cx="178267" cy="184867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C59F5F7-82D9-4947-9E94-EB4785873A92}"/>
                </a:ext>
              </a:extLst>
            </p:cNvPr>
            <p:cNvSpPr/>
            <p:nvPr/>
          </p:nvSpPr>
          <p:spPr>
            <a:xfrm>
              <a:off x="4538122" y="2995153"/>
              <a:ext cx="175604" cy="63233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3F6F699-16C1-0446-AABD-85553E91FCAD}"/>
                </a:ext>
              </a:extLst>
            </p:cNvPr>
            <p:cNvSpPr/>
            <p:nvPr/>
          </p:nvSpPr>
          <p:spPr>
            <a:xfrm>
              <a:off x="4911652" y="4044263"/>
              <a:ext cx="178267" cy="79956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9DE873C-3B01-6544-9208-989FDC116E7C}"/>
                  </a:ext>
                </a:extLst>
              </p:cNvPr>
              <p:cNvSpPr txBox="1"/>
              <p:nvPr/>
            </p:nvSpPr>
            <p:spPr>
              <a:xfrm>
                <a:off x="953041" y="3684668"/>
                <a:ext cx="7082580" cy="944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𝐼𝐵𝑆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∈{0,1,2}</m:t>
                          </m:r>
                        </m:sub>
                        <m:sup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𝐼𝐵𝑆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𝐼𝐵𝐷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𝐼𝐵𝐷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9DE873C-3B01-6544-9208-989FDC116E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041" y="3684668"/>
                <a:ext cx="7082580" cy="944489"/>
              </a:xfrm>
              <a:prstGeom prst="rect">
                <a:avLst/>
              </a:prstGeom>
              <a:blipFill>
                <a:blip r:embed="rId2"/>
                <a:stretch>
                  <a:fillRect l="-358" t="-139474" r="-894" b="-185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813EEFDA-5D10-0B4D-A16B-B88931FAF1B6}"/>
              </a:ext>
            </a:extLst>
          </p:cNvPr>
          <p:cNvSpPr txBox="1"/>
          <p:nvPr/>
        </p:nvSpPr>
        <p:spPr>
          <a:xfrm>
            <a:off x="187263" y="1282914"/>
            <a:ext cx="8795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Possible IBS states: </a:t>
            </a:r>
            <a:r>
              <a:rPr lang="en-US" sz="3200" dirty="0" err="1">
                <a:latin typeface="Gill Sans MT" panose="020B0502020104020203" pitchFamily="34" charset="77"/>
              </a:rPr>
              <a:t>i</a:t>
            </a:r>
            <a:r>
              <a:rPr lang="en-US" sz="3200" dirty="0">
                <a:latin typeface="Gill Sans MT" panose="020B0502020104020203" pitchFamily="34" charset="77"/>
              </a:rPr>
              <a:t>=0, 1, 2</a:t>
            </a:r>
          </a:p>
          <a:p>
            <a:r>
              <a:rPr lang="en-US" sz="3200" dirty="0">
                <a:latin typeface="Gill Sans MT" panose="020B0502020104020203" pitchFamily="34" charset="77"/>
              </a:rPr>
              <a:t>Possible IBD states: z=0, 1,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A02BC6-0237-6F49-B4BC-271F8E0BB763}"/>
              </a:ext>
            </a:extLst>
          </p:cNvPr>
          <p:cNvSpPr/>
          <p:nvPr/>
        </p:nvSpPr>
        <p:spPr>
          <a:xfrm>
            <a:off x="6376234" y="3751903"/>
            <a:ext cx="1659387" cy="6614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9A0B800-E456-494E-BC02-6C0C4BE523E3}"/>
              </a:ext>
            </a:extLst>
          </p:cNvPr>
          <p:cNvSpPr txBox="1"/>
          <p:nvPr/>
        </p:nvSpPr>
        <p:spPr>
          <a:xfrm>
            <a:off x="6004933" y="3217566"/>
            <a:ext cx="2618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We’d like to estimate this!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B86A480-469E-4448-ADD6-7FC9BD70A2CE}"/>
              </a:ext>
            </a:extLst>
          </p:cNvPr>
          <p:cNvSpPr/>
          <p:nvPr/>
        </p:nvSpPr>
        <p:spPr>
          <a:xfrm>
            <a:off x="3706494" y="3669239"/>
            <a:ext cx="2669740" cy="6614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F79F224-F29A-7E47-A2AD-76D0B0958DF8}"/>
              </a:ext>
            </a:extLst>
          </p:cNvPr>
          <p:cNvSpPr txBox="1"/>
          <p:nvPr/>
        </p:nvSpPr>
        <p:spPr>
          <a:xfrm>
            <a:off x="3514479" y="3217566"/>
            <a:ext cx="1959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ill Sans MT" panose="020B0502020104020203" pitchFamily="34" charset="77"/>
              </a:rPr>
              <a:t>We can model this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EC18FC1-6712-2448-95C0-62A4FEC72728}"/>
              </a:ext>
            </a:extLst>
          </p:cNvPr>
          <p:cNvSpPr txBox="1"/>
          <p:nvPr/>
        </p:nvSpPr>
        <p:spPr>
          <a:xfrm>
            <a:off x="187263" y="5398089"/>
            <a:ext cx="6040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We can rearrange this set of equations to solve for P(IBD=0), P(IBD=1), and P(IBD=2)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5D9903F-EA16-4148-BE1B-E19F4AEB4B76}"/>
              </a:ext>
            </a:extLst>
          </p:cNvPr>
          <p:cNvSpPr/>
          <p:nvPr/>
        </p:nvSpPr>
        <p:spPr>
          <a:xfrm>
            <a:off x="912700" y="3684668"/>
            <a:ext cx="1659387" cy="66142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04656B5-00C1-6447-8F44-AB34B73C6DBA}"/>
              </a:ext>
            </a:extLst>
          </p:cNvPr>
          <p:cNvSpPr txBox="1"/>
          <p:nvPr/>
        </p:nvSpPr>
        <p:spPr>
          <a:xfrm>
            <a:off x="218214" y="2985747"/>
            <a:ext cx="3079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Gill Sans MT" panose="020B0502020104020203" pitchFamily="34" charset="77"/>
              </a:rPr>
              <a:t>We observe this</a:t>
            </a: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Gill Sans MT" panose="020B0502020104020203" pitchFamily="34" charset="77"/>
              </a:rPr>
              <a:t>(fraction of SNPs shared IBS=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latin typeface="Gill Sans MT" panose="020B0502020104020203" pitchFamily="34" charset="77"/>
              </a:rPr>
              <a:t>i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Gill Sans MT" panose="020B0502020104020203" pitchFamily="34" charset="7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3976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3" grpId="0"/>
      <p:bldP spid="35" grpId="0" animBg="1"/>
      <p:bldP spid="36" grpId="0"/>
      <p:bldP spid="37" grpId="0"/>
      <p:bldP spid="38" grpId="0" animBg="1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Trivial case – IBD=2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9DE873C-3B01-6544-9208-989FDC116E7C}"/>
                  </a:ext>
                </a:extLst>
              </p:cNvPr>
              <p:cNvSpPr txBox="1"/>
              <p:nvPr/>
            </p:nvSpPr>
            <p:spPr>
              <a:xfrm>
                <a:off x="198380" y="1335655"/>
                <a:ext cx="7082580" cy="944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𝐼𝐵𝑆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∈{0,1,2}</m:t>
                          </m:r>
                        </m:sub>
                        <m:sup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𝐼𝐵𝑆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𝐼𝐵𝐷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𝐼𝐵𝐷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9DE873C-3B01-6544-9208-989FDC116E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80" y="1335655"/>
                <a:ext cx="7082580" cy="944489"/>
              </a:xfrm>
              <a:prstGeom prst="rect">
                <a:avLst/>
              </a:prstGeom>
              <a:blipFill>
                <a:blip r:embed="rId2"/>
                <a:stretch>
                  <a:fillRect l="-538" t="-136842" r="-1075" b="-185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DB86A480-469E-4448-ADD6-7FC9BD70A2CE}"/>
              </a:ext>
            </a:extLst>
          </p:cNvPr>
          <p:cNvSpPr/>
          <p:nvPr/>
        </p:nvSpPr>
        <p:spPr>
          <a:xfrm>
            <a:off x="2951833" y="1320226"/>
            <a:ext cx="2669740" cy="6614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F252F0-6F37-FF43-A28A-A8ABEE06DD87}"/>
              </a:ext>
            </a:extLst>
          </p:cNvPr>
          <p:cNvSpPr txBox="1"/>
          <p:nvPr/>
        </p:nvSpPr>
        <p:spPr>
          <a:xfrm>
            <a:off x="198380" y="2753075"/>
            <a:ext cx="4448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latin typeface="Gill Sans MT" panose="020B0502020104020203" pitchFamily="34" charset="77"/>
              </a:rPr>
              <a:t>For a single SNP m at IBD=2: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2A3DFA5-5E47-4245-B0C1-4A12979E3082}"/>
                  </a:ext>
                </a:extLst>
              </p:cNvPr>
              <p:cNvSpPr txBox="1"/>
              <p:nvPr/>
            </p:nvSpPr>
            <p:spPr>
              <a:xfrm>
                <a:off x="1448956" y="3580384"/>
                <a:ext cx="672011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𝐼𝐵𝑆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𝐼𝐵𝐷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=2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2A3DFA5-5E47-4245-B0C1-4A12979E30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8956" y="3580384"/>
                <a:ext cx="6720119" cy="553998"/>
              </a:xfrm>
              <a:prstGeom prst="rect">
                <a:avLst/>
              </a:prstGeom>
              <a:blipFill>
                <a:blip r:embed="rId3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BB88BC4-02E2-4347-90F8-8F46C21E5C20}"/>
                  </a:ext>
                </a:extLst>
              </p:cNvPr>
              <p:cNvSpPr txBox="1"/>
              <p:nvPr/>
            </p:nvSpPr>
            <p:spPr>
              <a:xfrm>
                <a:off x="1448956" y="4325428"/>
                <a:ext cx="672011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𝐼𝐵𝑆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𝐼𝐵𝐷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=2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BB88BC4-02E2-4347-90F8-8F46C21E5C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8956" y="4325428"/>
                <a:ext cx="6720119" cy="553998"/>
              </a:xfrm>
              <a:prstGeom prst="rect">
                <a:avLst/>
              </a:prstGeom>
              <a:blipFill>
                <a:blip r:embed="rId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01E4E27-C0CD-2B40-AFDD-F0448158FA32}"/>
                  </a:ext>
                </a:extLst>
              </p:cNvPr>
              <p:cNvSpPr txBox="1"/>
              <p:nvPr/>
            </p:nvSpPr>
            <p:spPr>
              <a:xfrm>
                <a:off x="1448956" y="5070472"/>
                <a:ext cx="672011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𝐼𝐵𝑆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=2</m:t>
                          </m:r>
                        </m:e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𝐼𝐵𝐷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=2</m:t>
                          </m:r>
                        </m:e>
                      </m:d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01E4E27-C0CD-2B40-AFDD-F0448158FA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8956" y="5070472"/>
                <a:ext cx="6720119" cy="553998"/>
              </a:xfrm>
              <a:prstGeom prst="rect">
                <a:avLst/>
              </a:prstGeom>
              <a:blipFill>
                <a:blip r:embed="rId5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84E0B55A-8CFA-014C-A23C-E386BDEAC412}"/>
              </a:ext>
            </a:extLst>
          </p:cNvPr>
          <p:cNvSpPr/>
          <p:nvPr/>
        </p:nvSpPr>
        <p:spPr>
          <a:xfrm>
            <a:off x="7124700" y="3429000"/>
            <a:ext cx="533400" cy="2425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4C667B-BA70-AF46-9150-ADBBD9C951A5}"/>
              </a:ext>
            </a:extLst>
          </p:cNvPr>
          <p:cNvSpPr txBox="1"/>
          <p:nvPr/>
        </p:nvSpPr>
        <p:spPr>
          <a:xfrm>
            <a:off x="7279918" y="4084528"/>
            <a:ext cx="377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Gill Sans MT" panose="020B0502020104020203" pitchFamily="34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0296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Next case: IBD=0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9DE873C-3B01-6544-9208-989FDC116E7C}"/>
                  </a:ext>
                </a:extLst>
              </p:cNvPr>
              <p:cNvSpPr txBox="1"/>
              <p:nvPr/>
            </p:nvSpPr>
            <p:spPr>
              <a:xfrm>
                <a:off x="198380" y="1335655"/>
                <a:ext cx="7082580" cy="944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𝐼𝐵𝑆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∈{0,1,2}</m:t>
                          </m:r>
                        </m:sub>
                        <m:sup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𝐼𝐵𝑆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𝐼𝐵𝐷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𝐼𝐵𝐷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9DE873C-3B01-6544-9208-989FDC116E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80" y="1335655"/>
                <a:ext cx="7082580" cy="944489"/>
              </a:xfrm>
              <a:prstGeom prst="rect">
                <a:avLst/>
              </a:prstGeom>
              <a:blipFill>
                <a:blip r:embed="rId2"/>
                <a:stretch>
                  <a:fillRect l="-538" t="-136842" r="-1075" b="-185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DB86A480-469E-4448-ADD6-7FC9BD70A2CE}"/>
              </a:ext>
            </a:extLst>
          </p:cNvPr>
          <p:cNvSpPr/>
          <p:nvPr/>
        </p:nvSpPr>
        <p:spPr>
          <a:xfrm>
            <a:off x="2951833" y="1320226"/>
            <a:ext cx="2669740" cy="6614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F252F0-6F37-FF43-A28A-A8ABEE06DD87}"/>
              </a:ext>
            </a:extLst>
          </p:cNvPr>
          <p:cNvSpPr txBox="1"/>
          <p:nvPr/>
        </p:nvSpPr>
        <p:spPr>
          <a:xfrm>
            <a:off x="198380" y="2753075"/>
            <a:ext cx="4448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latin typeface="Gill Sans MT" panose="020B0502020104020203" pitchFamily="34" charset="77"/>
              </a:rPr>
              <a:t>For a single SNP m at IBD=0: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2A3DFA5-5E47-4245-B0C1-4A12979E3082}"/>
                  </a:ext>
                </a:extLst>
              </p:cNvPr>
              <p:cNvSpPr txBox="1"/>
              <p:nvPr/>
            </p:nvSpPr>
            <p:spPr>
              <a:xfrm>
                <a:off x="1448956" y="3580384"/>
                <a:ext cx="672011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𝐼𝐵𝑆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𝐼𝐵𝐷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?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2A3DFA5-5E47-4245-B0C1-4A12979E30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8956" y="3580384"/>
                <a:ext cx="6720119" cy="553998"/>
              </a:xfrm>
              <a:prstGeom prst="rect">
                <a:avLst/>
              </a:prstGeom>
              <a:blipFill>
                <a:blip r:embed="rId3"/>
                <a:stretch>
                  <a:fillRect t="-6667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BB88BC4-02E2-4347-90F8-8F46C21E5C20}"/>
                  </a:ext>
                </a:extLst>
              </p:cNvPr>
              <p:cNvSpPr txBox="1"/>
              <p:nvPr/>
            </p:nvSpPr>
            <p:spPr>
              <a:xfrm>
                <a:off x="1448956" y="4325428"/>
                <a:ext cx="672011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𝐼𝐵𝑆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𝐼𝐵𝐷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?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BB88BC4-02E2-4347-90F8-8F46C21E5C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8956" y="4325428"/>
                <a:ext cx="6720119" cy="553998"/>
              </a:xfrm>
              <a:prstGeom prst="rect">
                <a:avLst/>
              </a:prstGeom>
              <a:blipFill>
                <a:blip r:embed="rId4"/>
                <a:stretch>
                  <a:fillRect t="-6818" b="-38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01E4E27-C0CD-2B40-AFDD-F0448158FA32}"/>
                  </a:ext>
                </a:extLst>
              </p:cNvPr>
              <p:cNvSpPr txBox="1"/>
              <p:nvPr/>
            </p:nvSpPr>
            <p:spPr>
              <a:xfrm>
                <a:off x="1448956" y="5070472"/>
                <a:ext cx="672011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𝐼𝐵𝑆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=2</m:t>
                          </m:r>
                        </m:e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𝐼𝐵𝐷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?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01E4E27-C0CD-2B40-AFDD-F0448158FA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8956" y="5070472"/>
                <a:ext cx="6720119" cy="553998"/>
              </a:xfrm>
              <a:prstGeom prst="rect">
                <a:avLst/>
              </a:prstGeom>
              <a:blipFill>
                <a:blip r:embed="rId5"/>
                <a:stretch>
                  <a:fillRect t="-6667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2520521-BA6D-544D-8814-5F52F244887B}"/>
              </a:ext>
            </a:extLst>
          </p:cNvPr>
          <p:cNvSpPr txBox="1"/>
          <p:nvPr/>
        </p:nvSpPr>
        <p:spPr>
          <a:xfrm>
            <a:off x="119262" y="6188245"/>
            <a:ext cx="5665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Gill Sans MT" panose="020B0502020104020203" pitchFamily="34" charset="77"/>
              </a:rPr>
              <a:t>If IBD=0, any IBS sharing is by chance!</a:t>
            </a:r>
          </a:p>
        </p:txBody>
      </p:sp>
    </p:spTree>
    <p:extLst>
      <p:ext uri="{BB962C8B-B14F-4D97-AF65-F5344CB8AC3E}">
        <p14:creationId xmlns:p14="http://schemas.microsoft.com/office/powerpoint/2010/main" val="58353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Outline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1828" y="1632354"/>
            <a:ext cx="7620343" cy="3593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/>
              <a:buChar char="•"/>
            </a:pPr>
            <a:r>
              <a:rPr lang="en-US" sz="4400" dirty="0">
                <a:latin typeface="Gill Sans"/>
                <a:cs typeface="Gill Sans"/>
              </a:rPr>
              <a:t>Intro to identity by descent</a:t>
            </a:r>
          </a:p>
          <a:p>
            <a:pPr marL="285750" indent="-285750">
              <a:spcAft>
                <a:spcPts val="300"/>
              </a:spcAft>
              <a:buFont typeface="Arial"/>
              <a:buChar char="•"/>
            </a:pPr>
            <a:r>
              <a:rPr lang="en-US" sz="4400" dirty="0">
                <a:latin typeface="Gill Sans"/>
                <a:cs typeface="Gill Sans"/>
              </a:rPr>
              <a:t>Relative finding - % IBD</a:t>
            </a:r>
          </a:p>
          <a:p>
            <a:pPr marL="285750" indent="-285750">
              <a:spcAft>
                <a:spcPts val="300"/>
              </a:spcAft>
              <a:buFont typeface="Arial"/>
              <a:buChar char="•"/>
            </a:pPr>
            <a:r>
              <a:rPr lang="en-US" sz="4400" dirty="0">
                <a:latin typeface="Gill Sans"/>
                <a:cs typeface="Gill Sans"/>
              </a:rPr>
              <a:t>Relative finding – IBD segments</a:t>
            </a:r>
          </a:p>
          <a:p>
            <a:pPr marL="285750" indent="-285750">
              <a:spcAft>
                <a:spcPts val="300"/>
              </a:spcAft>
              <a:buFont typeface="Arial"/>
              <a:buChar char="•"/>
            </a:pPr>
            <a:r>
              <a:rPr lang="en-US" sz="4400" dirty="0">
                <a:latin typeface="Gill Sans"/>
                <a:cs typeface="Gill Sans"/>
              </a:rPr>
              <a:t>Intro to local ancestry inference</a:t>
            </a:r>
          </a:p>
        </p:txBody>
      </p:sp>
    </p:spTree>
    <p:extLst>
      <p:ext uri="{BB962C8B-B14F-4D97-AF65-F5344CB8AC3E}">
        <p14:creationId xmlns:p14="http://schemas.microsoft.com/office/powerpoint/2010/main" val="37137637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Recall – Hardy Weinberg Equilibrium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6961DEE7-E88F-734E-9635-ADD10C460756}"/>
              </a:ext>
            </a:extLst>
          </p:cNvPr>
          <p:cNvSpPr/>
          <p:nvPr/>
        </p:nvSpPr>
        <p:spPr>
          <a:xfrm>
            <a:off x="118261" y="1257161"/>
            <a:ext cx="8701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dirty="0">
                <a:solidFill>
                  <a:srgbClr val="000000"/>
                </a:solidFill>
                <a:latin typeface="Gill Sans MT" panose="020B0502020104020203" pitchFamily="34" charset="77"/>
              </a:rPr>
              <a:t>Present day humans have two copies each, randomly drawn from the pool of available chromosomes (not exactly)</a:t>
            </a:r>
            <a:endParaRPr lang="en-US" dirty="0">
              <a:solidFill>
                <a:prstClr val="black"/>
              </a:solidFill>
              <a:latin typeface="Gill Sans MT" panose="020B0502020104020203" pitchFamily="34" charset="77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12D8ADD-5BBD-8A4B-83C3-68FFF2DD8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85" y="2054262"/>
            <a:ext cx="298354" cy="64067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02D71A2-4D08-E34B-9556-DA518A927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082" y="2054262"/>
            <a:ext cx="220821" cy="622556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2A291CD3-7712-2344-8280-2B5F38987DB2}"/>
              </a:ext>
            </a:extLst>
          </p:cNvPr>
          <p:cNvSpPr/>
          <p:nvPr/>
        </p:nvSpPr>
        <p:spPr>
          <a:xfrm>
            <a:off x="808936" y="2054262"/>
            <a:ext cx="77998" cy="45883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511D61F-98DD-0E41-9111-9837AD44CA76}"/>
              </a:ext>
            </a:extLst>
          </p:cNvPr>
          <p:cNvSpPr/>
          <p:nvPr/>
        </p:nvSpPr>
        <p:spPr>
          <a:xfrm>
            <a:off x="975235" y="2054262"/>
            <a:ext cx="77998" cy="45883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286CE67-E67A-EB4F-B539-865E8482943A}"/>
              </a:ext>
            </a:extLst>
          </p:cNvPr>
          <p:cNvSpPr/>
          <p:nvPr/>
        </p:nvSpPr>
        <p:spPr>
          <a:xfrm>
            <a:off x="1829377" y="2054262"/>
            <a:ext cx="77998" cy="45883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6501F97-C53C-9D43-B5FF-B8472B48A139}"/>
              </a:ext>
            </a:extLst>
          </p:cNvPr>
          <p:cNvSpPr/>
          <p:nvPr/>
        </p:nvSpPr>
        <p:spPr>
          <a:xfrm>
            <a:off x="1995676" y="2054262"/>
            <a:ext cx="77998" cy="45883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E11E53D4-26B7-D548-99CC-281FD1BEB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536" y="2054262"/>
            <a:ext cx="298354" cy="64067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A67BFF9-113F-C749-AA3C-658AB7452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033" y="2054262"/>
            <a:ext cx="220821" cy="622556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60955168-E8EC-4646-B3D2-1A9DDF002354}"/>
              </a:ext>
            </a:extLst>
          </p:cNvPr>
          <p:cNvSpPr/>
          <p:nvPr/>
        </p:nvSpPr>
        <p:spPr>
          <a:xfrm>
            <a:off x="2951887" y="2054262"/>
            <a:ext cx="77998" cy="45883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B31FD89-BFA4-B945-B279-EDAEC26E3A59}"/>
              </a:ext>
            </a:extLst>
          </p:cNvPr>
          <p:cNvSpPr/>
          <p:nvPr/>
        </p:nvSpPr>
        <p:spPr>
          <a:xfrm>
            <a:off x="3118186" y="2054262"/>
            <a:ext cx="77998" cy="45883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6172797-D948-1D40-8D68-024A5282B3B9}"/>
              </a:ext>
            </a:extLst>
          </p:cNvPr>
          <p:cNvSpPr/>
          <p:nvPr/>
        </p:nvSpPr>
        <p:spPr>
          <a:xfrm>
            <a:off x="3972328" y="2054262"/>
            <a:ext cx="77998" cy="45883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3BB88AC-9864-A14A-A3F3-E1151FB13E24}"/>
              </a:ext>
            </a:extLst>
          </p:cNvPr>
          <p:cNvSpPr/>
          <p:nvPr/>
        </p:nvSpPr>
        <p:spPr>
          <a:xfrm>
            <a:off x="4138627" y="2054262"/>
            <a:ext cx="77998" cy="45883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2604ED6-E4FA-CD40-B45C-8107CD5C7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836" y="2054262"/>
            <a:ext cx="298354" cy="64067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278E419-B9EC-E04D-A42B-84F7DED46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333" y="2054262"/>
            <a:ext cx="220821" cy="622556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D1DE8F8B-B641-BC40-AA0F-0C84DEEC1414}"/>
              </a:ext>
            </a:extLst>
          </p:cNvPr>
          <p:cNvSpPr/>
          <p:nvPr/>
        </p:nvSpPr>
        <p:spPr>
          <a:xfrm>
            <a:off x="5056188" y="2054262"/>
            <a:ext cx="77998" cy="45883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50BC243-90D4-0E40-97BA-CFF06069F074}"/>
              </a:ext>
            </a:extLst>
          </p:cNvPr>
          <p:cNvSpPr/>
          <p:nvPr/>
        </p:nvSpPr>
        <p:spPr>
          <a:xfrm>
            <a:off x="5222487" y="2054262"/>
            <a:ext cx="77998" cy="45883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03313B5-FC70-3E4F-9A51-BC6B1C821242}"/>
              </a:ext>
            </a:extLst>
          </p:cNvPr>
          <p:cNvSpPr/>
          <p:nvPr/>
        </p:nvSpPr>
        <p:spPr>
          <a:xfrm>
            <a:off x="6076628" y="2054262"/>
            <a:ext cx="77998" cy="45883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D22E8FE-076E-5F42-A242-83D1FEF88DFB}"/>
              </a:ext>
            </a:extLst>
          </p:cNvPr>
          <p:cNvSpPr/>
          <p:nvPr/>
        </p:nvSpPr>
        <p:spPr>
          <a:xfrm>
            <a:off x="6242927" y="2054262"/>
            <a:ext cx="77998" cy="45883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77FF66E6-86DB-4F45-8B37-4DE12B7C5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787" y="2054262"/>
            <a:ext cx="298354" cy="64067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BE5CF0B-C158-9F48-974F-95A95752E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7284" y="2054262"/>
            <a:ext cx="220821" cy="622556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73CAE6A9-99E2-694A-A53D-09198388769E}"/>
              </a:ext>
            </a:extLst>
          </p:cNvPr>
          <p:cNvSpPr/>
          <p:nvPr/>
        </p:nvSpPr>
        <p:spPr>
          <a:xfrm>
            <a:off x="7199139" y="2054262"/>
            <a:ext cx="77998" cy="45883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5CA8ECD-FC18-E04E-88FB-DAE0456BB52C}"/>
              </a:ext>
            </a:extLst>
          </p:cNvPr>
          <p:cNvSpPr/>
          <p:nvPr/>
        </p:nvSpPr>
        <p:spPr>
          <a:xfrm>
            <a:off x="7365438" y="2054262"/>
            <a:ext cx="77998" cy="45883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5F274D3-300D-8749-885E-BB9F2B2DB3DF}"/>
              </a:ext>
            </a:extLst>
          </p:cNvPr>
          <p:cNvSpPr/>
          <p:nvPr/>
        </p:nvSpPr>
        <p:spPr>
          <a:xfrm>
            <a:off x="8219579" y="2054262"/>
            <a:ext cx="77998" cy="45883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1CB63D5-A87F-4344-BCFA-40CAD47C5194}"/>
              </a:ext>
            </a:extLst>
          </p:cNvPr>
          <p:cNvSpPr/>
          <p:nvPr/>
        </p:nvSpPr>
        <p:spPr>
          <a:xfrm>
            <a:off x="8385878" y="2054262"/>
            <a:ext cx="77998" cy="45883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7D51766-091D-9A4B-9DC3-6C37F93025A3}"/>
              </a:ext>
            </a:extLst>
          </p:cNvPr>
          <p:cNvSpPr txBox="1"/>
          <p:nvPr/>
        </p:nvSpPr>
        <p:spPr>
          <a:xfrm>
            <a:off x="368300" y="3679489"/>
            <a:ext cx="8167942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If frequency(   ) = p, and If frequency(   ) = q=1-p, then we expect for diploid humans: </a:t>
            </a:r>
          </a:p>
          <a:p>
            <a:endParaRPr lang="en-US" dirty="0">
              <a:latin typeface="Gill Sans MT" panose="020B050202010402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Frequency(     ) = p</a:t>
            </a:r>
            <a:r>
              <a:rPr lang="en-US" baseline="30000" dirty="0">
                <a:latin typeface="Gill Sans MT" panose="020B0502020104020203" pitchFamily="34" charset="77"/>
              </a:rPr>
              <a:t>2</a:t>
            </a:r>
          </a:p>
          <a:p>
            <a:endParaRPr lang="en-US" baseline="30000" dirty="0">
              <a:latin typeface="Gill Sans MT" panose="020B050202010402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Frequency(     ) = q</a:t>
            </a:r>
            <a:r>
              <a:rPr lang="en-US" baseline="30000" dirty="0">
                <a:latin typeface="Gill Sans MT" panose="020B0502020104020203" pitchFamily="34" charset="77"/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aseline="30000" dirty="0">
              <a:latin typeface="Gill Sans MT" panose="020B050202010402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Frequency(     ) = 2pq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64E67D5-7C48-5F46-BB51-179B5520AFF9}"/>
              </a:ext>
            </a:extLst>
          </p:cNvPr>
          <p:cNvSpPr/>
          <p:nvPr/>
        </p:nvSpPr>
        <p:spPr>
          <a:xfrm>
            <a:off x="1672603" y="3634740"/>
            <a:ext cx="77998" cy="45883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E711ED9-539B-7E4F-A4E3-604FEE04C5C8}"/>
              </a:ext>
            </a:extLst>
          </p:cNvPr>
          <p:cNvSpPr/>
          <p:nvPr/>
        </p:nvSpPr>
        <p:spPr>
          <a:xfrm>
            <a:off x="3934609" y="3595622"/>
            <a:ext cx="77998" cy="45883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ACA1170-43C5-5041-B0B1-550AA1327F0C}"/>
              </a:ext>
            </a:extLst>
          </p:cNvPr>
          <p:cNvSpPr/>
          <p:nvPr/>
        </p:nvSpPr>
        <p:spPr>
          <a:xfrm>
            <a:off x="1846548" y="4291244"/>
            <a:ext cx="45719" cy="2928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23AAE3C-75FD-EE48-ADA4-5BE47C4EA36F}"/>
              </a:ext>
            </a:extLst>
          </p:cNvPr>
          <p:cNvSpPr/>
          <p:nvPr/>
        </p:nvSpPr>
        <p:spPr>
          <a:xfrm>
            <a:off x="1975299" y="4289089"/>
            <a:ext cx="45719" cy="2928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74D339E-D154-3749-8503-8ABA4AAFCB21}"/>
              </a:ext>
            </a:extLst>
          </p:cNvPr>
          <p:cNvSpPr/>
          <p:nvPr/>
        </p:nvSpPr>
        <p:spPr>
          <a:xfrm>
            <a:off x="1846548" y="4722798"/>
            <a:ext cx="45719" cy="292824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C72CBD6-70A0-DC4E-A678-9A0EFFF93123}"/>
              </a:ext>
            </a:extLst>
          </p:cNvPr>
          <p:cNvSpPr/>
          <p:nvPr/>
        </p:nvSpPr>
        <p:spPr>
          <a:xfrm>
            <a:off x="1975299" y="4720643"/>
            <a:ext cx="45719" cy="292824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9719742-A370-BF4A-940F-11DD068FB12A}"/>
              </a:ext>
            </a:extLst>
          </p:cNvPr>
          <p:cNvSpPr/>
          <p:nvPr/>
        </p:nvSpPr>
        <p:spPr>
          <a:xfrm>
            <a:off x="1831921" y="5193668"/>
            <a:ext cx="45719" cy="292824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F7DEF43-E174-8F45-833F-4C94E97F8AD1}"/>
              </a:ext>
            </a:extLst>
          </p:cNvPr>
          <p:cNvSpPr/>
          <p:nvPr/>
        </p:nvSpPr>
        <p:spPr>
          <a:xfrm>
            <a:off x="1960672" y="5191513"/>
            <a:ext cx="45719" cy="2928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00D4347-75E2-0C45-9456-F165732AC0B3}"/>
              </a:ext>
            </a:extLst>
          </p:cNvPr>
          <p:cNvSpPr/>
          <p:nvPr/>
        </p:nvSpPr>
        <p:spPr>
          <a:xfrm>
            <a:off x="118261" y="3219866"/>
            <a:ext cx="87010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b="1" dirty="0">
                <a:solidFill>
                  <a:srgbClr val="000000"/>
                </a:solidFill>
                <a:latin typeface="Gill Sans MT" panose="020B0502020104020203" pitchFamily="34" charset="77"/>
              </a:rPr>
              <a:t>Hardy-Weinberg Equilibrium principal says:</a:t>
            </a:r>
            <a:endParaRPr lang="en-US" b="1" dirty="0">
              <a:solidFill>
                <a:prstClr val="black"/>
              </a:solidFill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419014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Recall – Hardy Weinberg Equilibrium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6169D1C-D571-9946-8976-0DDC28E1A938}"/>
              </a:ext>
            </a:extLst>
          </p:cNvPr>
          <p:cNvGrpSpPr/>
          <p:nvPr/>
        </p:nvGrpSpPr>
        <p:grpSpPr>
          <a:xfrm>
            <a:off x="541813" y="1785329"/>
            <a:ext cx="1583886" cy="2921142"/>
            <a:chOff x="3150543" y="2955223"/>
            <a:chExt cx="1939376" cy="3576767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9A1FD30B-DE4F-AE41-B3D1-4D5CB31EC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50543" y="4955593"/>
              <a:ext cx="734107" cy="1576397"/>
            </a:xfrm>
            <a:prstGeom prst="rect">
              <a:avLst/>
            </a:prstGeom>
          </p:spPr>
        </p:pic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7648EAD-64A9-C443-A43F-27174A70F9A7}"/>
                </a:ext>
              </a:extLst>
            </p:cNvPr>
            <p:cNvSpPr/>
            <p:nvPr/>
          </p:nvSpPr>
          <p:spPr>
            <a:xfrm>
              <a:off x="3268456" y="2955223"/>
              <a:ext cx="178267" cy="1848679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B8EB7DB1-8242-3D45-89FD-8F945FF7B80C}"/>
                </a:ext>
              </a:extLst>
            </p:cNvPr>
            <p:cNvSpPr/>
            <p:nvPr/>
          </p:nvSpPr>
          <p:spPr>
            <a:xfrm>
              <a:off x="3641988" y="2955223"/>
              <a:ext cx="178267" cy="184867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0B958C77-E3B6-1740-A04D-3C1FE91CBB79}"/>
                </a:ext>
              </a:extLst>
            </p:cNvPr>
            <p:cNvSpPr/>
            <p:nvPr/>
          </p:nvSpPr>
          <p:spPr>
            <a:xfrm>
              <a:off x="3268456" y="2955223"/>
              <a:ext cx="178267" cy="10937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BB453460-A465-1D46-8EF8-C3945E08AC08}"/>
                </a:ext>
              </a:extLst>
            </p:cNvPr>
            <p:cNvSpPr/>
            <p:nvPr/>
          </p:nvSpPr>
          <p:spPr>
            <a:xfrm>
              <a:off x="3641988" y="3308389"/>
              <a:ext cx="178267" cy="149551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E7BF5BEF-C423-3046-8C06-28CC180A8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38120" y="4989156"/>
              <a:ext cx="543336" cy="1531815"/>
            </a:xfrm>
            <a:prstGeom prst="rect">
              <a:avLst/>
            </a:prstGeom>
          </p:spPr>
        </p:pic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7A488382-98BF-0D43-9E2F-B3E07CD0D487}"/>
                </a:ext>
              </a:extLst>
            </p:cNvPr>
            <p:cNvSpPr/>
            <p:nvPr/>
          </p:nvSpPr>
          <p:spPr>
            <a:xfrm>
              <a:off x="4538120" y="2995153"/>
              <a:ext cx="178267" cy="1848679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8819E6B-391A-8E46-B5E1-68FC1EA767AA}"/>
                </a:ext>
              </a:extLst>
            </p:cNvPr>
            <p:cNvSpPr/>
            <p:nvPr/>
          </p:nvSpPr>
          <p:spPr>
            <a:xfrm>
              <a:off x="4911652" y="2995153"/>
              <a:ext cx="178267" cy="184867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CF2B904-2055-9D4A-9CB8-150DDE3A909F}"/>
                </a:ext>
              </a:extLst>
            </p:cNvPr>
            <p:cNvSpPr/>
            <p:nvPr/>
          </p:nvSpPr>
          <p:spPr>
            <a:xfrm>
              <a:off x="4538122" y="2995153"/>
              <a:ext cx="175604" cy="63233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32386445-E671-254F-B227-3F07BED64186}"/>
                </a:ext>
              </a:extLst>
            </p:cNvPr>
            <p:cNvSpPr/>
            <p:nvPr/>
          </p:nvSpPr>
          <p:spPr>
            <a:xfrm>
              <a:off x="4911652" y="4044263"/>
              <a:ext cx="178267" cy="79956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0A78D0C-0B4A-594F-8A41-FA33106DE9DD}"/>
              </a:ext>
            </a:extLst>
          </p:cNvPr>
          <p:cNvSpPr txBox="1"/>
          <p:nvPr/>
        </p:nvSpPr>
        <p:spPr>
          <a:xfrm>
            <a:off x="2501153" y="1586129"/>
            <a:ext cx="6249018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For </a:t>
            </a:r>
            <a:r>
              <a:rPr lang="en-US" sz="2800" u="sng" dirty="0">
                <a:latin typeface="Gill Sans MT" panose="020B0502020104020203" pitchFamily="34" charset="77"/>
              </a:rPr>
              <a:t>pairs</a:t>
            </a:r>
            <a:r>
              <a:rPr lang="en-US" sz="2800" dirty="0">
                <a:latin typeface="Gill Sans MT" panose="020B0502020104020203" pitchFamily="34" charset="77"/>
              </a:rPr>
              <a:t> of genomes at a given SNP, with:</a:t>
            </a:r>
          </a:p>
          <a:p>
            <a:r>
              <a:rPr lang="en-US" sz="2800" dirty="0" err="1">
                <a:latin typeface="Gill Sans MT" panose="020B0502020104020203" pitchFamily="34" charset="77"/>
              </a:rPr>
              <a:t>freq</a:t>
            </a:r>
            <a:r>
              <a:rPr lang="en-US" sz="2800" dirty="0">
                <a:latin typeface="Gill Sans MT" panose="020B0502020104020203" pitchFamily="34" charset="77"/>
              </a:rPr>
              <a:t>(A) = p and </a:t>
            </a:r>
            <a:r>
              <a:rPr lang="en-US" sz="2800" dirty="0" err="1">
                <a:latin typeface="Gill Sans MT" panose="020B0502020104020203" pitchFamily="34" charset="77"/>
              </a:rPr>
              <a:t>freq</a:t>
            </a:r>
            <a:r>
              <a:rPr lang="en-US" sz="2800" dirty="0">
                <a:latin typeface="Gill Sans MT" panose="020B0502020104020203" pitchFamily="34" charset="77"/>
              </a:rPr>
              <a:t>(B) = q:</a:t>
            </a:r>
          </a:p>
          <a:p>
            <a:endParaRPr lang="en-US" sz="2800" dirty="0">
              <a:latin typeface="Gill Sans MT" panose="020B0502020104020203" pitchFamily="34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P(AA, AA) = p</a:t>
            </a:r>
            <a:r>
              <a:rPr lang="en-US" sz="2800" baseline="30000" dirty="0">
                <a:latin typeface="Gill Sans MT" panose="020B0502020104020203" pitchFamily="34" charset="77"/>
              </a:rPr>
              <a:t>4 </a:t>
            </a:r>
            <a:r>
              <a:rPr lang="en-US" sz="2800" dirty="0">
                <a:latin typeface="Gill Sans MT" panose="020B0502020104020203" pitchFamily="34" charset="77"/>
              </a:rPr>
              <a:t>(IBS=2)</a:t>
            </a:r>
            <a:endParaRPr lang="en-US" sz="2800" baseline="30000" dirty="0">
              <a:latin typeface="Gill Sans MT" panose="020B0502020104020203" pitchFamily="34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P(AA,AB) = 2p</a:t>
            </a:r>
            <a:r>
              <a:rPr lang="en-US" sz="2800" baseline="30000" dirty="0">
                <a:latin typeface="Gill Sans MT" panose="020B0502020104020203" pitchFamily="34" charset="77"/>
              </a:rPr>
              <a:t>3</a:t>
            </a:r>
            <a:r>
              <a:rPr lang="en-US" sz="2800" dirty="0">
                <a:latin typeface="Gill Sans MT" panose="020B0502020104020203" pitchFamily="34" charset="77"/>
              </a:rPr>
              <a:t>q (IBS=1)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P(AA, BB) = p</a:t>
            </a:r>
            <a:r>
              <a:rPr lang="en-US" sz="2800" baseline="30000" dirty="0">
                <a:latin typeface="Gill Sans MT" panose="020B0502020104020203" pitchFamily="34" charset="77"/>
              </a:rPr>
              <a:t>2</a:t>
            </a:r>
            <a:r>
              <a:rPr lang="en-US" sz="2800" dirty="0">
                <a:latin typeface="Gill Sans MT" panose="020B0502020104020203" pitchFamily="34" charset="77"/>
              </a:rPr>
              <a:t>q</a:t>
            </a:r>
            <a:r>
              <a:rPr lang="en-US" sz="2800" baseline="30000" dirty="0">
                <a:latin typeface="Gill Sans MT" panose="020B0502020104020203" pitchFamily="34" charset="77"/>
              </a:rPr>
              <a:t>2 </a:t>
            </a:r>
            <a:r>
              <a:rPr lang="en-US" sz="2800" dirty="0">
                <a:latin typeface="Gill Sans MT" panose="020B0502020104020203" pitchFamily="34" charset="77"/>
              </a:rPr>
              <a:t>(IBS=0)</a:t>
            </a:r>
            <a:endParaRPr lang="en-US" sz="2800" baseline="30000" dirty="0">
              <a:latin typeface="Gill Sans MT" panose="020B0502020104020203" pitchFamily="34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818470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Plink IBD estimation with method of moments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9DE873C-3B01-6544-9208-989FDC116E7C}"/>
                  </a:ext>
                </a:extLst>
              </p:cNvPr>
              <p:cNvSpPr txBox="1"/>
              <p:nvPr/>
            </p:nvSpPr>
            <p:spPr>
              <a:xfrm>
                <a:off x="198380" y="1335655"/>
                <a:ext cx="7082580" cy="944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𝐼𝐵𝑆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∈{0,1,2}</m:t>
                          </m:r>
                        </m:sub>
                        <m:sup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𝐼𝐵𝑆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𝐼𝐵𝐷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𝐼𝐵𝐷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9DE873C-3B01-6544-9208-989FDC116E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80" y="1335655"/>
                <a:ext cx="7082580" cy="944489"/>
              </a:xfrm>
              <a:prstGeom prst="rect">
                <a:avLst/>
              </a:prstGeom>
              <a:blipFill>
                <a:blip r:embed="rId2"/>
                <a:stretch>
                  <a:fillRect l="-538" t="-136842" r="-1075" b="-185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DB86A480-469E-4448-ADD6-7FC9BD70A2CE}"/>
              </a:ext>
            </a:extLst>
          </p:cNvPr>
          <p:cNvSpPr/>
          <p:nvPr/>
        </p:nvSpPr>
        <p:spPr>
          <a:xfrm>
            <a:off x="2951833" y="1320226"/>
            <a:ext cx="2669740" cy="6614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F252F0-6F37-FF43-A28A-A8ABEE06DD87}"/>
              </a:ext>
            </a:extLst>
          </p:cNvPr>
          <p:cNvSpPr txBox="1"/>
          <p:nvPr/>
        </p:nvSpPr>
        <p:spPr>
          <a:xfrm>
            <a:off x="198380" y="2753075"/>
            <a:ext cx="4448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latin typeface="Gill Sans MT" panose="020B0502020104020203" pitchFamily="34" charset="77"/>
              </a:rPr>
              <a:t>For a single SNP m at IBD=0: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2A3DFA5-5E47-4245-B0C1-4A12979E3082}"/>
                  </a:ext>
                </a:extLst>
              </p:cNvPr>
              <p:cNvSpPr txBox="1"/>
              <p:nvPr/>
            </p:nvSpPr>
            <p:spPr>
              <a:xfrm>
                <a:off x="448798" y="3593831"/>
                <a:ext cx="415703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𝐼𝐵𝑆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𝐼𝐵𝐷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2A3DFA5-5E47-4245-B0C1-4A12979E30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98" y="3593831"/>
                <a:ext cx="4157035" cy="369332"/>
              </a:xfrm>
              <a:prstGeom prst="rect">
                <a:avLst/>
              </a:prstGeom>
              <a:blipFill>
                <a:blip r:embed="rId3"/>
                <a:stretch>
                  <a:fillRect l="-912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B58BB9A-620D-414F-B43D-5C880A467DE7}"/>
              </a:ext>
            </a:extLst>
          </p:cNvPr>
          <p:cNvCxnSpPr>
            <a:cxnSpLocks/>
          </p:cNvCxnSpPr>
          <p:nvPr/>
        </p:nvCxnSpPr>
        <p:spPr>
          <a:xfrm flipV="1">
            <a:off x="4572000" y="3593831"/>
            <a:ext cx="1401915" cy="1598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9C62EF3-961B-484C-AFBE-8243C9BE5DAA}"/>
              </a:ext>
            </a:extLst>
          </p:cNvPr>
          <p:cNvCxnSpPr>
            <a:cxnSpLocks/>
          </p:cNvCxnSpPr>
          <p:nvPr/>
        </p:nvCxnSpPr>
        <p:spPr>
          <a:xfrm>
            <a:off x="4572000" y="3747158"/>
            <a:ext cx="1459773" cy="174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8D5C9BD-87AD-3744-A1FA-B944E4BF3B6E}"/>
              </a:ext>
            </a:extLst>
          </p:cNvPr>
          <p:cNvSpPr txBox="1"/>
          <p:nvPr/>
        </p:nvSpPr>
        <p:spPr>
          <a:xfrm>
            <a:off x="5614227" y="2718175"/>
            <a:ext cx="1850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77"/>
              </a:rPr>
              <a:t>Possible genotype pairs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E51D9F-D4FA-AB45-9EB0-590274AF667E}"/>
              </a:ext>
            </a:extLst>
          </p:cNvPr>
          <p:cNvSpPr txBox="1"/>
          <p:nvPr/>
        </p:nvSpPr>
        <p:spPr>
          <a:xfrm>
            <a:off x="7309435" y="2814630"/>
            <a:ext cx="1510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ill Sans MT" panose="020B0502020104020203" pitchFamily="34" charset="77"/>
              </a:rPr>
              <a:t>HWE </a:t>
            </a:r>
            <a:r>
              <a:rPr lang="en-US" sz="2000" dirty="0" err="1">
                <a:latin typeface="Gill Sans MT" panose="020B0502020104020203" pitchFamily="34" charset="77"/>
              </a:rPr>
              <a:t>prob</a:t>
            </a:r>
            <a:endParaRPr lang="en-US" sz="2000" dirty="0">
              <a:latin typeface="Gill Sans MT" panose="020B0502020104020203" pitchFamily="34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CAAF9E-43BA-8C4E-AFAA-83194DD38490}"/>
              </a:ext>
            </a:extLst>
          </p:cNvPr>
          <p:cNvSpPr txBox="1"/>
          <p:nvPr/>
        </p:nvSpPr>
        <p:spPr>
          <a:xfrm>
            <a:off x="6157920" y="3426060"/>
            <a:ext cx="763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00, 11</a:t>
            </a:r>
          </a:p>
          <a:p>
            <a:r>
              <a:rPr lang="en-US" dirty="0"/>
              <a:t>11, 00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EFAE84C-DD28-2F4D-B0F7-21E00EF8D745}"/>
                  </a:ext>
                </a:extLst>
              </p:cNvPr>
              <p:cNvSpPr/>
              <p:nvPr/>
            </p:nvSpPr>
            <p:spPr>
              <a:xfrm>
                <a:off x="7703155" y="3385719"/>
                <a:ext cx="717568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EFAE84C-DD28-2F4D-B0F7-21E00EF8D7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3155" y="3385719"/>
                <a:ext cx="717568" cy="646331"/>
              </a:xfrm>
              <a:prstGeom prst="rect">
                <a:avLst/>
              </a:prstGeom>
              <a:blipFill>
                <a:blip r:embed="rId4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BB88BC4-02E2-4347-90F8-8F46C21E5C20}"/>
                  </a:ext>
                </a:extLst>
              </p:cNvPr>
              <p:cNvSpPr txBox="1"/>
              <p:nvPr/>
            </p:nvSpPr>
            <p:spPr>
              <a:xfrm>
                <a:off x="367195" y="4283712"/>
                <a:ext cx="504272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𝐼𝐵𝑆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𝐼𝐵𝐷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BB88BC4-02E2-4347-90F8-8F46C21E5C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195" y="4283712"/>
                <a:ext cx="5042726" cy="369332"/>
              </a:xfrm>
              <a:prstGeom prst="rect">
                <a:avLst/>
              </a:prstGeom>
              <a:blipFill>
                <a:blip r:embed="rId5"/>
                <a:stretch>
                  <a:fillRect l="-754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EED7012-2D0A-D74E-A6FB-28C320BAC6C6}"/>
              </a:ext>
            </a:extLst>
          </p:cNvPr>
          <p:cNvCxnSpPr>
            <a:cxnSpLocks/>
          </p:cNvCxnSpPr>
          <p:nvPr/>
        </p:nvCxnSpPr>
        <p:spPr>
          <a:xfrm flipV="1">
            <a:off x="5372099" y="4302675"/>
            <a:ext cx="785821" cy="2210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B0EBB33-4B95-F648-8EE4-D94CD4E40C7C}"/>
              </a:ext>
            </a:extLst>
          </p:cNvPr>
          <p:cNvCxnSpPr>
            <a:cxnSpLocks/>
          </p:cNvCxnSpPr>
          <p:nvPr/>
        </p:nvCxnSpPr>
        <p:spPr>
          <a:xfrm>
            <a:off x="5345908" y="4523743"/>
            <a:ext cx="812012" cy="6171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9DED1D6-017F-7440-A6A2-A960D658482B}"/>
              </a:ext>
            </a:extLst>
          </p:cNvPr>
          <p:cNvSpPr txBox="1"/>
          <p:nvPr/>
        </p:nvSpPr>
        <p:spPr>
          <a:xfrm>
            <a:off x="6180850" y="4127737"/>
            <a:ext cx="7633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00, 01</a:t>
            </a:r>
          </a:p>
          <a:p>
            <a:r>
              <a:rPr lang="en-US" dirty="0"/>
              <a:t>11, 01</a:t>
            </a:r>
          </a:p>
          <a:p>
            <a:r>
              <a:rPr lang="en-US" dirty="0"/>
              <a:t>01, 00</a:t>
            </a:r>
          </a:p>
          <a:p>
            <a:r>
              <a:rPr lang="en-US" dirty="0"/>
              <a:t>01, 11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490E91E-B488-B24C-9B4F-9360B9A99464}"/>
                  </a:ext>
                </a:extLst>
              </p:cNvPr>
              <p:cNvSpPr/>
              <p:nvPr/>
            </p:nvSpPr>
            <p:spPr>
              <a:xfrm>
                <a:off x="7703155" y="4127737"/>
                <a:ext cx="754309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490E91E-B488-B24C-9B4F-9360B9A994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3155" y="4127737"/>
                <a:ext cx="754309" cy="1200329"/>
              </a:xfrm>
              <a:prstGeom prst="rect">
                <a:avLst/>
              </a:prstGeom>
              <a:blipFill>
                <a:blip r:embed="rId6"/>
                <a:stretch>
                  <a:fillRect b="-1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01E4E27-C0CD-2B40-AFDD-F0448158FA32}"/>
                  </a:ext>
                </a:extLst>
              </p:cNvPr>
              <p:cNvSpPr txBox="1"/>
              <p:nvPr/>
            </p:nvSpPr>
            <p:spPr>
              <a:xfrm>
                <a:off x="448798" y="5491504"/>
                <a:ext cx="43531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𝐼𝐵𝑆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=2</m:t>
                          </m:r>
                        </m: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𝐼𝐵𝐷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01E4E27-C0CD-2B40-AFDD-F0448158FA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798" y="5491504"/>
                <a:ext cx="4353178" cy="369332"/>
              </a:xfrm>
              <a:prstGeom prst="rect">
                <a:avLst/>
              </a:prstGeom>
              <a:blipFill>
                <a:blip r:embed="rId7"/>
                <a:stretch>
                  <a:fillRect l="-872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1F624350-D315-F64A-8F22-F7B95EA0B954}"/>
              </a:ext>
            </a:extLst>
          </p:cNvPr>
          <p:cNvSpPr txBox="1"/>
          <p:nvPr/>
        </p:nvSpPr>
        <p:spPr>
          <a:xfrm>
            <a:off x="6180850" y="5391158"/>
            <a:ext cx="763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00, 00</a:t>
            </a:r>
          </a:p>
          <a:p>
            <a:r>
              <a:rPr lang="en-US" dirty="0"/>
              <a:t>11, 11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466F20A-37BD-3144-87C2-A1000E966AAE}"/>
                  </a:ext>
                </a:extLst>
              </p:cNvPr>
              <p:cNvSpPr/>
              <p:nvPr/>
            </p:nvSpPr>
            <p:spPr>
              <a:xfrm>
                <a:off x="7802207" y="5354960"/>
                <a:ext cx="478208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7466F20A-37BD-3144-87C2-A1000E966A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2207" y="5354960"/>
                <a:ext cx="478208" cy="646331"/>
              </a:xfrm>
              <a:prstGeom prst="rect">
                <a:avLst/>
              </a:prstGeom>
              <a:blipFill>
                <a:blip r:embed="rId8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EC0EAB9-327F-5C4E-B71B-F5A14BAC2B18}"/>
              </a:ext>
            </a:extLst>
          </p:cNvPr>
          <p:cNvCxnSpPr>
            <a:cxnSpLocks/>
          </p:cNvCxnSpPr>
          <p:nvPr/>
        </p:nvCxnSpPr>
        <p:spPr>
          <a:xfrm flipV="1">
            <a:off x="4714467" y="5507209"/>
            <a:ext cx="1401915" cy="1598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0788282-6F17-1A47-B3AF-84C8607F508C}"/>
              </a:ext>
            </a:extLst>
          </p:cNvPr>
          <p:cNvCxnSpPr>
            <a:cxnSpLocks/>
          </p:cNvCxnSpPr>
          <p:nvPr/>
        </p:nvCxnSpPr>
        <p:spPr>
          <a:xfrm>
            <a:off x="4714467" y="5660536"/>
            <a:ext cx="1459773" cy="174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03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31" grpId="0"/>
      <p:bldP spid="34" grpId="0"/>
      <p:bldP spid="12" grpId="0"/>
      <p:bldP spid="39" grpId="0"/>
      <p:bldP spid="40" grpId="0"/>
      <p:bldP spid="43" grpId="0"/>
      <p:bldP spid="44" grpId="0"/>
      <p:bldP spid="45" grpId="0"/>
      <p:bldP spid="46" grpId="0"/>
      <p:bldP spid="4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In practice, correct these for small sample sizes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2A9432C-F4E9-2F46-8828-162E20261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6805"/>
            <a:ext cx="9144000" cy="32643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DD88CE-7F00-EB46-83CC-BE9676318283}"/>
              </a:ext>
            </a:extLst>
          </p:cNvPr>
          <p:cNvSpPr txBox="1"/>
          <p:nvPr/>
        </p:nvSpPr>
        <p:spPr>
          <a:xfrm>
            <a:off x="0" y="6427694"/>
            <a:ext cx="2400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Purcell et al AJHG 2007</a:t>
            </a:r>
          </a:p>
        </p:txBody>
      </p:sp>
    </p:spTree>
    <p:extLst>
      <p:ext uri="{BB962C8B-B14F-4D97-AF65-F5344CB8AC3E}">
        <p14:creationId xmlns:p14="http://schemas.microsoft.com/office/powerpoint/2010/main" val="25355144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Plink IBD estimation with method of moments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9DE873C-3B01-6544-9208-989FDC116E7C}"/>
                  </a:ext>
                </a:extLst>
              </p:cNvPr>
              <p:cNvSpPr txBox="1"/>
              <p:nvPr/>
            </p:nvSpPr>
            <p:spPr>
              <a:xfrm>
                <a:off x="641575" y="1759268"/>
                <a:ext cx="7082580" cy="944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𝐼𝐵𝑆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∈{0,1,2}</m:t>
                          </m:r>
                        </m:sub>
                        <m:sup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𝐼𝐵𝑆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𝐼𝐵𝐷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𝐼𝐵𝐷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9DE873C-3B01-6544-9208-989FDC116E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575" y="1759268"/>
                <a:ext cx="7082580" cy="944489"/>
              </a:xfrm>
              <a:prstGeom prst="rect">
                <a:avLst/>
              </a:prstGeom>
              <a:blipFill>
                <a:blip r:embed="rId2"/>
                <a:stretch>
                  <a:fillRect l="-537" t="-139474" r="-894" b="-185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2A3DFA5-5E47-4245-B0C1-4A12979E3082}"/>
                  </a:ext>
                </a:extLst>
              </p:cNvPr>
              <p:cNvSpPr txBox="1"/>
              <p:nvPr/>
            </p:nvSpPr>
            <p:spPr>
              <a:xfrm>
                <a:off x="1193511" y="3562837"/>
                <a:ext cx="6756978" cy="8962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𝐼𝐵𝑆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𝐼𝐵𝐷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𝐼𝐵𝑆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𝐼𝐵𝐷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2A3DFA5-5E47-4245-B0C1-4A12979E30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511" y="3562837"/>
                <a:ext cx="6756978" cy="896207"/>
              </a:xfrm>
              <a:prstGeom prst="rect">
                <a:avLst/>
              </a:prstGeom>
              <a:blipFill>
                <a:blip r:embed="rId3"/>
                <a:stretch>
                  <a:fillRect l="-564" t="-149296" r="-1316" b="-20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834602F7-DBC8-2F44-8D9E-294BF43C25DD}"/>
              </a:ext>
            </a:extLst>
          </p:cNvPr>
          <p:cNvSpPr/>
          <p:nvPr/>
        </p:nvSpPr>
        <p:spPr>
          <a:xfrm>
            <a:off x="3421877" y="1796193"/>
            <a:ext cx="2669740" cy="6614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DFAA2F75-956A-224D-9340-07E88A1D51BD}"/>
              </a:ext>
            </a:extLst>
          </p:cNvPr>
          <p:cNvSpPr/>
          <p:nvPr/>
        </p:nvSpPr>
        <p:spPr>
          <a:xfrm>
            <a:off x="4376283" y="2703757"/>
            <a:ext cx="380464" cy="674443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BA8A0A-D72A-5141-8E71-1C66B5600AA6}"/>
              </a:ext>
            </a:extLst>
          </p:cNvPr>
          <p:cNvSpPr txBox="1"/>
          <p:nvPr/>
        </p:nvSpPr>
        <p:spPr>
          <a:xfrm>
            <a:off x="4756747" y="2856312"/>
            <a:ext cx="2131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Sum over all m SNPs</a:t>
            </a:r>
          </a:p>
        </p:txBody>
      </p:sp>
    </p:spTree>
    <p:extLst>
      <p:ext uri="{BB962C8B-B14F-4D97-AF65-F5344CB8AC3E}">
        <p14:creationId xmlns:p14="http://schemas.microsoft.com/office/powerpoint/2010/main" val="31425528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Plink IBD estimation with method of moments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9DE873C-3B01-6544-9208-989FDC116E7C}"/>
                  </a:ext>
                </a:extLst>
              </p:cNvPr>
              <p:cNvSpPr txBox="1"/>
              <p:nvPr/>
            </p:nvSpPr>
            <p:spPr>
              <a:xfrm>
                <a:off x="198380" y="1335655"/>
                <a:ext cx="7082580" cy="9444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𝐼𝐵𝑆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∈{0,1,2}</m:t>
                          </m:r>
                        </m:sub>
                        <m:sup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𝐼𝐵𝑆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𝐼𝐵𝐷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𝐼𝐵𝐷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9DE873C-3B01-6544-9208-989FDC116E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380" y="1335655"/>
                <a:ext cx="7082580" cy="944489"/>
              </a:xfrm>
              <a:prstGeom prst="rect">
                <a:avLst/>
              </a:prstGeom>
              <a:blipFill>
                <a:blip r:embed="rId2"/>
                <a:stretch>
                  <a:fillRect l="-538" t="-136842" r="-1075" b="-185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29F252F0-6F37-FF43-A28A-A8ABEE06DD87}"/>
              </a:ext>
            </a:extLst>
          </p:cNvPr>
          <p:cNvSpPr txBox="1"/>
          <p:nvPr/>
        </p:nvSpPr>
        <p:spPr>
          <a:xfrm>
            <a:off x="354412" y="4392792"/>
            <a:ext cx="3506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Rearranging the above: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2D58D8B-22D6-7B48-9FA4-8CD1D207F165}"/>
                  </a:ext>
                </a:extLst>
              </p:cNvPr>
              <p:cNvSpPr txBox="1"/>
              <p:nvPr/>
            </p:nvSpPr>
            <p:spPr>
              <a:xfrm>
                <a:off x="826570" y="3093414"/>
                <a:ext cx="656359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𝐼𝐵𝑆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𝐼𝐵𝑆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𝐼𝐵𝐷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𝐼𝐵𝐷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2D58D8B-22D6-7B48-9FA4-8CD1D207F1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570" y="3093414"/>
                <a:ext cx="6563592" cy="369332"/>
              </a:xfrm>
              <a:prstGeom prst="rect">
                <a:avLst/>
              </a:prstGeom>
              <a:blipFill>
                <a:blip r:embed="rId3"/>
                <a:stretch>
                  <a:fillRect l="-579" r="-386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29D33B70-4A55-3242-9E1E-58210305B81C}"/>
              </a:ext>
            </a:extLst>
          </p:cNvPr>
          <p:cNvSpPr/>
          <p:nvPr/>
        </p:nvSpPr>
        <p:spPr>
          <a:xfrm>
            <a:off x="5730775" y="1336950"/>
            <a:ext cx="1659387" cy="6614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A063FC-C020-6645-9F87-85EC8F100423}"/>
              </a:ext>
            </a:extLst>
          </p:cNvPr>
          <p:cNvSpPr txBox="1"/>
          <p:nvPr/>
        </p:nvSpPr>
        <p:spPr>
          <a:xfrm>
            <a:off x="354412" y="2280144"/>
            <a:ext cx="1713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For IBS=0: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E8F837F-4B8D-2044-82C4-7D426472C191}"/>
                  </a:ext>
                </a:extLst>
              </p:cNvPr>
              <p:cNvSpPr txBox="1"/>
              <p:nvPr/>
            </p:nvSpPr>
            <p:spPr>
              <a:xfrm>
                <a:off x="2739081" y="3462746"/>
                <a:ext cx="46510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𝐼𝐵𝑆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𝐼𝐵𝐷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𝐼𝐵𝐷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E8F837F-4B8D-2044-82C4-7D426472C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9081" y="3462746"/>
                <a:ext cx="4651081" cy="369332"/>
              </a:xfrm>
              <a:prstGeom prst="rect">
                <a:avLst/>
              </a:prstGeom>
              <a:blipFill>
                <a:blip r:embed="rId4"/>
                <a:stretch>
                  <a:fillRect l="-1366" r="-820"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846C176-8F83-224E-A565-F89D1A3F7D9C}"/>
                  </a:ext>
                </a:extLst>
              </p:cNvPr>
              <p:cNvSpPr txBox="1"/>
              <p:nvPr/>
            </p:nvSpPr>
            <p:spPr>
              <a:xfrm>
                <a:off x="2739081" y="3838794"/>
                <a:ext cx="46510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𝐼𝐵𝑆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𝐼𝐵𝐷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=2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𝐼𝐵𝐷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=2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en-US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846C176-8F83-224E-A565-F89D1A3F7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9081" y="3838794"/>
                <a:ext cx="4651081" cy="369332"/>
              </a:xfrm>
              <a:prstGeom prst="rect">
                <a:avLst/>
              </a:prstGeom>
              <a:blipFill>
                <a:blip r:embed="rId5"/>
                <a:stretch>
                  <a:fillRect l="-1366" r="-82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8A337D1-389F-0E41-8D9F-247E6AF1959A}"/>
              </a:ext>
            </a:extLst>
          </p:cNvPr>
          <p:cNvCxnSpPr/>
          <p:nvPr/>
        </p:nvCxnSpPr>
        <p:spPr>
          <a:xfrm flipH="1">
            <a:off x="2326341" y="3647412"/>
            <a:ext cx="529814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2DE243-1ADF-5349-9970-23F73F1D937A}"/>
              </a:ext>
            </a:extLst>
          </p:cNvPr>
          <p:cNvCxnSpPr/>
          <p:nvPr/>
        </p:nvCxnSpPr>
        <p:spPr>
          <a:xfrm flipH="1">
            <a:off x="2326341" y="4023460"/>
            <a:ext cx="529814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73D130D-041E-2C4D-99A4-2400F2E6176A}"/>
                  </a:ext>
                </a:extLst>
              </p:cNvPr>
              <p:cNvSpPr txBox="1"/>
              <p:nvPr/>
            </p:nvSpPr>
            <p:spPr>
              <a:xfrm>
                <a:off x="1563882" y="5069615"/>
                <a:ext cx="4753609" cy="7557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𝐼𝐵𝐷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𝐼𝐵𝑆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=0)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𝐼𝐵𝑆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𝐼𝐵𝐷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73D130D-041E-2C4D-99A4-2400F2E61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3882" y="5069615"/>
                <a:ext cx="4753609" cy="755720"/>
              </a:xfrm>
              <a:prstGeom prst="rect">
                <a:avLst/>
              </a:prstGeom>
              <a:blipFill>
                <a:blip r:embed="rId6"/>
                <a:stretch>
                  <a:fillRect l="-1067" t="-333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173CDAD-708A-7F40-8A93-87338CC7F313}"/>
              </a:ext>
            </a:extLst>
          </p:cNvPr>
          <p:cNvSpPr txBox="1"/>
          <p:nvPr/>
        </p:nvSpPr>
        <p:spPr>
          <a:xfrm>
            <a:off x="4380006" y="4546680"/>
            <a:ext cx="3155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Fraction of SNPs that are IBS=0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F30B3A-EF5D-DF4E-B17D-E6A0BD10E289}"/>
              </a:ext>
            </a:extLst>
          </p:cNvPr>
          <p:cNvSpPr txBox="1"/>
          <p:nvPr/>
        </p:nvSpPr>
        <p:spPr>
          <a:xfrm>
            <a:off x="3860693" y="5968358"/>
            <a:ext cx="2743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Fraction expected if IBD=0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9A06E7-301E-DC4B-A6DD-F297B63FD10D}"/>
              </a:ext>
            </a:extLst>
          </p:cNvPr>
          <p:cNvSpPr/>
          <p:nvPr/>
        </p:nvSpPr>
        <p:spPr>
          <a:xfrm>
            <a:off x="1563882" y="5176104"/>
            <a:ext cx="1659387" cy="6614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63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0" grpId="0"/>
      <p:bldP spid="11" grpId="0"/>
      <p:bldP spid="15" grpId="0"/>
      <p:bldP spid="13" grpId="0"/>
      <p:bldP spid="17" grpId="0"/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Plink IBD estimation with method of moments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9B60113-62CD-7345-9FBB-1172C00182B1}"/>
                  </a:ext>
                </a:extLst>
              </p:cNvPr>
              <p:cNvSpPr txBox="1"/>
              <p:nvPr/>
            </p:nvSpPr>
            <p:spPr>
              <a:xfrm>
                <a:off x="2268688" y="1727383"/>
                <a:ext cx="3231654" cy="4903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𝐼𝐵𝐷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𝐼𝐵𝑆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=0)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𝐼𝐵𝑆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=0|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𝐼𝐵𝐷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=0)</m:t>
                        </m:r>
                      </m:den>
                    </m:f>
                  </m:oMath>
                </a14:m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9B60113-62CD-7345-9FBB-1172C00182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8688" y="1727383"/>
                <a:ext cx="3231654" cy="490327"/>
              </a:xfrm>
              <a:prstGeom prst="rect">
                <a:avLst/>
              </a:prstGeom>
              <a:blipFill>
                <a:blip r:embed="rId2"/>
                <a:stretch>
                  <a:fillRect l="-2745" t="-2500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4E432B8-A18B-B847-8283-D88A5B99966B}"/>
                  </a:ext>
                </a:extLst>
              </p:cNvPr>
              <p:cNvSpPr txBox="1"/>
              <p:nvPr/>
            </p:nvSpPr>
            <p:spPr>
              <a:xfrm>
                <a:off x="744360" y="2968995"/>
                <a:ext cx="5796267" cy="5388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𝐼𝐵𝐷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𝐼𝐵𝑆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𝐼𝐵𝑆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=1</m:t>
                            </m:r>
                          </m:e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𝐼𝐵𝐷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𝐼𝐵𝐷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=0)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𝐼𝐵𝑆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=1|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𝐼𝐵𝐷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=1)</m:t>
                        </m:r>
                      </m:den>
                    </m:f>
                  </m:oMath>
                </a14:m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4E432B8-A18B-B847-8283-D88A5B9996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360" y="2968995"/>
                <a:ext cx="5796267" cy="538802"/>
              </a:xfrm>
              <a:prstGeom prst="rect">
                <a:avLst/>
              </a:prstGeom>
              <a:blipFill>
                <a:blip r:embed="rId3"/>
                <a:stretch>
                  <a:fillRect l="-1528" b="-16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2BE5F4B-992B-624B-97AD-9E7948A9E96E}"/>
                  </a:ext>
                </a:extLst>
              </p:cNvPr>
              <p:cNvSpPr txBox="1"/>
              <p:nvPr/>
            </p:nvSpPr>
            <p:spPr>
              <a:xfrm>
                <a:off x="194819" y="4268828"/>
                <a:ext cx="8949181" cy="5388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𝐼𝐵𝐷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=2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𝐼𝐵𝑆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=2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𝐼𝐵𝑆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=2</m:t>
                            </m:r>
                          </m:e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𝐼𝐵𝐷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𝐼𝐵𝐷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𝐼𝐵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=2</m:t>
                            </m:r>
                          </m:e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𝐼𝐵𝐷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𝐼𝐵𝐷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=1)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𝐼𝐵𝑆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=1|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𝐼𝐵𝐷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=1)</m:t>
                        </m:r>
                      </m:den>
                    </m:f>
                  </m:oMath>
                </a14:m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2BE5F4B-992B-624B-97AD-9E7948A9E9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819" y="4268828"/>
                <a:ext cx="8949181" cy="538802"/>
              </a:xfrm>
              <a:prstGeom prst="rect">
                <a:avLst/>
              </a:prstGeom>
              <a:blipFill>
                <a:blip r:embed="rId4"/>
                <a:stretch>
                  <a:fillRect l="-993"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EDAC0FF-C4CA-1D48-BFB6-577823E7FD28}"/>
              </a:ext>
            </a:extLst>
          </p:cNvPr>
          <p:cNvSpPr txBox="1"/>
          <p:nvPr/>
        </p:nvSpPr>
        <p:spPr>
          <a:xfrm>
            <a:off x="406293" y="5485368"/>
            <a:ext cx="27433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You can work this out on your own </a:t>
            </a: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  <a:sym typeface="Wingdings" pitchFamily="2" charset="2"/>
              </a:rPr>
              <a:t> or see the plink paper</a:t>
            </a:r>
            <a:endParaRPr lang="en-US" dirty="0">
              <a:solidFill>
                <a:srgbClr val="FF0000"/>
              </a:solidFill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61552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Plink estimates genome-wide IBD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BC33699-6084-4E4C-BF3F-C15090A73D83}"/>
              </a:ext>
            </a:extLst>
          </p:cNvPr>
          <p:cNvSpPr/>
          <p:nvPr/>
        </p:nvSpPr>
        <p:spPr>
          <a:xfrm>
            <a:off x="4026731" y="3660310"/>
            <a:ext cx="1828800" cy="45076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plink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27ED04D-7221-C341-BAA4-881930E9CB81}"/>
              </a:ext>
            </a:extLst>
          </p:cNvPr>
          <p:cNvSpPr/>
          <p:nvPr/>
        </p:nvSpPr>
        <p:spPr>
          <a:xfrm>
            <a:off x="3262184" y="1293349"/>
            <a:ext cx="5128054" cy="81136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>
                <a:solidFill>
                  <a:schemeClr val="tx1"/>
                </a:solidFill>
              </a:rPr>
              <a:t>Genotypes (--</a:t>
            </a:r>
            <a:r>
              <a:rPr lang="en-US" u="sng" dirty="0" err="1">
                <a:solidFill>
                  <a:schemeClr val="tx1"/>
                </a:solidFill>
              </a:rPr>
              <a:t>bfile</a:t>
            </a:r>
            <a:r>
              <a:rPr lang="en-US" u="sng" dirty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ps2_ibd.lwk (bed/</a:t>
            </a:r>
            <a:r>
              <a:rPr lang="en-US" dirty="0" err="1">
                <a:solidFill>
                  <a:schemeClr val="tx1"/>
                </a:solidFill>
              </a:rPr>
              <a:t>bim</a:t>
            </a:r>
            <a:r>
              <a:rPr lang="en-US" dirty="0">
                <a:solidFill>
                  <a:schemeClr val="tx1"/>
                </a:solidFill>
              </a:rPr>
              <a:t>/fam files)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2C07D4E-6911-C749-B568-9C19E1CFD8E3}"/>
              </a:ext>
            </a:extLst>
          </p:cNvPr>
          <p:cNvSpPr/>
          <p:nvPr/>
        </p:nvSpPr>
        <p:spPr>
          <a:xfrm>
            <a:off x="1307677" y="2531191"/>
            <a:ext cx="2449133" cy="118485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u="sng" dirty="0">
                <a:solidFill>
                  <a:schemeClr val="tx1"/>
                </a:solidFill>
              </a:rPr>
              <a:t>Options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--genome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9B1638A-5C52-BA4F-A58C-4FB2D686F339}"/>
              </a:ext>
            </a:extLst>
          </p:cNvPr>
          <p:cNvSpPr/>
          <p:nvPr/>
        </p:nvSpPr>
        <p:spPr>
          <a:xfrm>
            <a:off x="2951346" y="4727387"/>
            <a:ext cx="4018208" cy="1184857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u="sng" dirty="0">
                <a:solidFill>
                  <a:schemeClr val="tx1"/>
                </a:solidFill>
              </a:rPr>
              <a:t>Output (--out)</a:t>
            </a:r>
          </a:p>
          <a:p>
            <a:pPr algn="ctr"/>
            <a:r>
              <a:rPr lang="en-US" sz="2000" i="1" dirty="0">
                <a:solidFill>
                  <a:schemeClr val="tx1"/>
                </a:solidFill>
              </a:rPr>
              <a:t>${prefix}.genome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A96397D3-077F-AD45-940C-10B891E6EEFA}"/>
              </a:ext>
            </a:extLst>
          </p:cNvPr>
          <p:cNvSpPr/>
          <p:nvPr/>
        </p:nvSpPr>
        <p:spPr>
          <a:xfrm>
            <a:off x="4773706" y="4236197"/>
            <a:ext cx="186744" cy="280953"/>
          </a:xfrm>
          <a:prstGeom prst="down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F1E5AD2-3A6B-4642-91B0-711BBF4BC8E7}"/>
              </a:ext>
            </a:extLst>
          </p:cNvPr>
          <p:cNvCxnSpPr>
            <a:cxnSpLocks/>
            <a:stCxn id="14" idx="5"/>
          </p:cNvCxnSpPr>
          <p:nvPr/>
        </p:nvCxnSpPr>
        <p:spPr>
          <a:xfrm>
            <a:off x="3398143" y="3542530"/>
            <a:ext cx="542626" cy="2878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BA34147-3E65-C047-B343-84119E166078}"/>
              </a:ext>
            </a:extLst>
          </p:cNvPr>
          <p:cNvCxnSpPr>
            <a:cxnSpLocks/>
            <a:stCxn id="10" idx="4"/>
          </p:cNvCxnSpPr>
          <p:nvPr/>
        </p:nvCxnSpPr>
        <p:spPr>
          <a:xfrm flipH="1">
            <a:off x="4750429" y="2104718"/>
            <a:ext cx="1075782" cy="14022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BF0BB7B-3F21-8F47-B164-87AE519AD834}"/>
              </a:ext>
            </a:extLst>
          </p:cNvPr>
          <p:cNvSpPr txBox="1"/>
          <p:nvPr/>
        </p:nvSpPr>
        <p:spPr>
          <a:xfrm>
            <a:off x="524435" y="6343895"/>
            <a:ext cx="7430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Output contains: “P(IBD=0)”, “P(IBD=1)”, “P(IBD=2)” for each pair of samples</a:t>
            </a:r>
          </a:p>
        </p:txBody>
      </p:sp>
    </p:spTree>
    <p:extLst>
      <p:ext uri="{BB962C8B-B14F-4D97-AF65-F5344CB8AC3E}">
        <p14:creationId xmlns:p14="http://schemas.microsoft.com/office/powerpoint/2010/main" val="19767343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Limitations of only considering % IBD?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4637105" y="6215352"/>
            <a:ext cx="1015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% IBD=0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064381" y="5878286"/>
            <a:ext cx="791656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064381" y="1572381"/>
            <a:ext cx="0" cy="430590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61174" y="2974135"/>
            <a:ext cx="1015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% IBD=1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8596" y="1572381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1.0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5185" y="5693620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0.0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9713" y="6030686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0.0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67074" y="5950932"/>
            <a:ext cx="47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1.0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31539" y="1694933"/>
            <a:ext cx="1290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Parent/child</a:t>
            </a:r>
          </a:p>
        </p:txBody>
      </p:sp>
      <p:sp>
        <p:nvSpPr>
          <p:cNvPr id="15" name="Oval 14"/>
          <p:cNvSpPr/>
          <p:nvPr/>
        </p:nvSpPr>
        <p:spPr>
          <a:xfrm>
            <a:off x="1846260" y="3126539"/>
            <a:ext cx="2060502" cy="1088572"/>
          </a:xfrm>
          <a:prstGeom prst="ellipse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921413" y="1757047"/>
            <a:ext cx="285936" cy="307218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394856" y="3455991"/>
            <a:ext cx="891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Siblings</a:t>
            </a:r>
          </a:p>
        </p:txBody>
      </p:sp>
      <p:sp>
        <p:nvSpPr>
          <p:cNvPr id="18" name="Oval 17"/>
          <p:cNvSpPr/>
          <p:nvPr/>
        </p:nvSpPr>
        <p:spPr>
          <a:xfrm>
            <a:off x="4488805" y="3638579"/>
            <a:ext cx="1738769" cy="671733"/>
          </a:xfrm>
          <a:prstGeom prst="ellipse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032157" y="4202585"/>
            <a:ext cx="1738769" cy="671733"/>
          </a:xfrm>
          <a:prstGeom prst="ellipse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227574" y="4358692"/>
            <a:ext cx="1339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First cousins</a:t>
            </a:r>
          </a:p>
        </p:txBody>
      </p:sp>
      <p:sp>
        <p:nvSpPr>
          <p:cNvPr id="24" name="Oval 23"/>
          <p:cNvSpPr/>
          <p:nvPr/>
        </p:nvSpPr>
        <p:spPr>
          <a:xfrm>
            <a:off x="7177391" y="5021887"/>
            <a:ext cx="1738769" cy="671733"/>
          </a:xfrm>
          <a:prstGeom prst="ellipse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293977" y="5177994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Distant cousins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88944" y="3845779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2</a:t>
            </a:r>
            <a:r>
              <a:rPr lang="en-US" baseline="30000" dirty="0">
                <a:latin typeface="Gill Sans"/>
                <a:cs typeface="Gill Sans"/>
              </a:rPr>
              <a:t>nd</a:t>
            </a:r>
            <a:r>
              <a:rPr lang="en-US" dirty="0">
                <a:latin typeface="Gill Sans"/>
                <a:cs typeface="Gill Sans"/>
              </a:rPr>
              <a:t> order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40F215-D46D-894D-85E6-E3DA9D98CD0E}"/>
              </a:ext>
            </a:extLst>
          </p:cNvPr>
          <p:cNvSpPr txBox="1"/>
          <p:nvPr/>
        </p:nvSpPr>
        <p:spPr>
          <a:xfrm>
            <a:off x="4189858" y="2285851"/>
            <a:ext cx="36845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"/>
                <a:cs typeface="Gill Sans"/>
              </a:rPr>
              <a:t>Some relations can’t be distinguished!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Gill Sans"/>
                <a:cs typeface="Gill Sans"/>
              </a:rPr>
              <a:t>Avuncular vs. grandparent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Gill Sans"/>
                <a:cs typeface="Gill Sans"/>
              </a:rPr>
              <a:t>Half-sibling vs. grandparent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Gill Sans"/>
                <a:cs typeface="Gill Sans"/>
              </a:rPr>
              <a:t>Distant cousins difficult</a:t>
            </a:r>
          </a:p>
        </p:txBody>
      </p:sp>
    </p:spTree>
    <p:extLst>
      <p:ext uri="{BB962C8B-B14F-4D97-AF65-F5344CB8AC3E}">
        <p14:creationId xmlns:p14="http://schemas.microsoft.com/office/powerpoint/2010/main" val="312819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2483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5400" dirty="0">
                <a:latin typeface="Gill Sans"/>
                <a:cs typeface="Gill Sans"/>
              </a:rPr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696639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Our DNA is a patchwork from our ancestors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384" y="1610772"/>
            <a:ext cx="448360" cy="962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282" y="1616434"/>
            <a:ext cx="331845" cy="935565"/>
          </a:xfrm>
          <a:prstGeom prst="rect">
            <a:avLst/>
          </a:prstGeom>
        </p:spPr>
      </p:pic>
      <p:cxnSp>
        <p:nvCxnSpPr>
          <p:cNvPr id="10" name="Straight Connector 9"/>
          <p:cNvCxnSpPr>
            <a:stCxn id="2" idx="3"/>
            <a:endCxn id="3" idx="1"/>
          </p:cNvCxnSpPr>
          <p:nvPr/>
        </p:nvCxnSpPr>
        <p:spPr>
          <a:xfrm flipV="1">
            <a:off x="2993744" y="2084217"/>
            <a:ext cx="693538" cy="79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332410" y="2092169"/>
            <a:ext cx="0" cy="653357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401077" y="2764664"/>
            <a:ext cx="201990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420429" y="2764664"/>
            <a:ext cx="0" cy="27114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399210" y="2764664"/>
            <a:ext cx="0" cy="27114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625271" y="3357332"/>
            <a:ext cx="693538" cy="79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714" y="3096587"/>
            <a:ext cx="212915" cy="4572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798" y="3060302"/>
            <a:ext cx="170535" cy="48078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924" y="3092444"/>
            <a:ext cx="212915" cy="457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3942" y="3060911"/>
            <a:ext cx="170535" cy="480787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 flipV="1">
            <a:off x="4499101" y="3337285"/>
            <a:ext cx="693538" cy="79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80162" y="3357332"/>
            <a:ext cx="0" cy="416289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870924" y="3337285"/>
            <a:ext cx="0" cy="436336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704" y="3843470"/>
            <a:ext cx="212915" cy="45720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5656" y="3758507"/>
            <a:ext cx="170535" cy="480787"/>
          </a:xfrm>
          <a:prstGeom prst="rect">
            <a:avLst/>
          </a:prstGeom>
        </p:spPr>
      </p:pic>
      <p:cxnSp>
        <p:nvCxnSpPr>
          <p:cNvPr id="32" name="Straight Connector 31"/>
          <p:cNvCxnSpPr/>
          <p:nvPr/>
        </p:nvCxnSpPr>
        <p:spPr>
          <a:xfrm flipV="1">
            <a:off x="1177746" y="4133549"/>
            <a:ext cx="693538" cy="79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273" y="3836519"/>
            <a:ext cx="170535" cy="480787"/>
          </a:xfrm>
          <a:prstGeom prst="rect">
            <a:avLst/>
          </a:prstGeom>
        </p:spPr>
      </p:pic>
      <p:cxnSp>
        <p:nvCxnSpPr>
          <p:cNvPr id="34" name="Straight Connector 33"/>
          <p:cNvCxnSpPr/>
          <p:nvPr/>
        </p:nvCxnSpPr>
        <p:spPr>
          <a:xfrm>
            <a:off x="1532637" y="4133549"/>
            <a:ext cx="0" cy="416289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814" y="3800532"/>
            <a:ext cx="212915" cy="457206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 flipV="1">
            <a:off x="5003991" y="4045373"/>
            <a:ext cx="693538" cy="79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375814" y="4045373"/>
            <a:ext cx="0" cy="436336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97" y="4549838"/>
            <a:ext cx="170535" cy="48078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855" y="4591863"/>
            <a:ext cx="212915" cy="457206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 flipV="1">
            <a:off x="687032" y="4836704"/>
            <a:ext cx="693538" cy="79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058855" y="4836704"/>
            <a:ext cx="0" cy="436336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0546" y="4519902"/>
            <a:ext cx="170535" cy="48078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704" y="4561927"/>
            <a:ext cx="212915" cy="457206"/>
          </a:xfrm>
          <a:prstGeom prst="rect">
            <a:avLst/>
          </a:prstGeom>
        </p:spPr>
      </p:pic>
      <p:cxnSp>
        <p:nvCxnSpPr>
          <p:cNvPr id="44" name="Straight Connector 43"/>
          <p:cNvCxnSpPr/>
          <p:nvPr/>
        </p:nvCxnSpPr>
        <p:spPr>
          <a:xfrm flipV="1">
            <a:off x="5508881" y="4806768"/>
            <a:ext cx="693538" cy="79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880704" y="4806768"/>
            <a:ext cx="0" cy="436336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397" y="5336930"/>
            <a:ext cx="212915" cy="45720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479" y="5273040"/>
            <a:ext cx="170535" cy="480787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1677764" y="1543864"/>
            <a:ext cx="108878" cy="112909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2032180" y="1543864"/>
            <a:ext cx="108878" cy="1129092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357686" y="1543864"/>
            <a:ext cx="108878" cy="11290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4712102" y="1543864"/>
            <a:ext cx="108878" cy="112909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7325460" y="1871218"/>
            <a:ext cx="106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ill Sans"/>
                <a:cs typeface="Gill Sans"/>
              </a:rPr>
              <a:t>Founders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174412" y="1142266"/>
            <a:ext cx="1644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Relationship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425841" y="3056427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ill Sans"/>
                <a:cs typeface="Gill Sans"/>
              </a:rPr>
              <a:t>Siblings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275961" y="3800234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ill Sans"/>
                <a:cs typeface="Gill Sans"/>
              </a:rPr>
              <a:t>1</a:t>
            </a:r>
            <a:r>
              <a:rPr lang="en-US" baseline="30000" dirty="0">
                <a:latin typeface="Gill Sans"/>
                <a:cs typeface="Gill Sans"/>
              </a:rPr>
              <a:t>st</a:t>
            </a:r>
            <a:r>
              <a:rPr lang="en-US" dirty="0">
                <a:latin typeface="Gill Sans"/>
                <a:cs typeface="Gill Sans"/>
              </a:rPr>
              <a:t> cousins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215047" y="4595829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ill Sans"/>
                <a:cs typeface="Gill Sans"/>
              </a:rPr>
              <a:t>2nd cousins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228800" y="5350301"/>
            <a:ext cx="1255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ill Sans"/>
                <a:cs typeface="Gill Sans"/>
              </a:rPr>
              <a:t>3rd cousins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327531" y="5374395"/>
            <a:ext cx="108878" cy="112909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681947" y="5374395"/>
            <a:ext cx="108878" cy="112909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786964" y="5374395"/>
            <a:ext cx="108878" cy="112909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5141380" y="5374395"/>
            <a:ext cx="108878" cy="112909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1681947" y="5719633"/>
            <a:ext cx="108878" cy="462364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4786236" y="5612108"/>
            <a:ext cx="109606" cy="462364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1326131" y="6181997"/>
            <a:ext cx="108878" cy="228305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4786236" y="6149880"/>
            <a:ext cx="108878" cy="35360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1645662" y="5719633"/>
            <a:ext cx="3274244" cy="354839"/>
          </a:xfrm>
          <a:prstGeom prst="rect">
            <a:avLst/>
          </a:prstGeom>
          <a:noFill/>
          <a:ln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2356583" y="4983659"/>
            <a:ext cx="1747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ill Sans"/>
                <a:cs typeface="Gill Sans"/>
              </a:rPr>
              <a:t>Shared segments</a:t>
            </a:r>
          </a:p>
        </p:txBody>
      </p:sp>
    </p:spTree>
    <p:extLst>
      <p:ext uri="{BB962C8B-B14F-4D97-AF65-F5344CB8AC3E}">
        <p14:creationId xmlns:p14="http://schemas.microsoft.com/office/powerpoint/2010/main" val="263627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2" grpId="0"/>
      <p:bldP spid="53" grpId="0"/>
      <p:bldP spid="54" grpId="0"/>
      <p:bldP spid="55" grpId="0"/>
      <p:bldP spid="56" grpId="0"/>
      <p:bldP spid="57" grpId="0"/>
      <p:bldP spid="58" grpId="0" animBg="1"/>
      <p:bldP spid="59" grpId="0" animBg="1"/>
      <p:bldP spid="60" grpId="0" animBg="1"/>
      <p:bldP spid="61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“Identity by descent” (IBD)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BB1A30C-82A9-F848-9593-014A93FC4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96" y="3550783"/>
            <a:ext cx="734107" cy="15763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50A3386-2671-2D4E-8109-1B6224DE51AF}"/>
              </a:ext>
            </a:extLst>
          </p:cNvPr>
          <p:cNvSpPr/>
          <p:nvPr/>
        </p:nvSpPr>
        <p:spPr>
          <a:xfrm>
            <a:off x="638809" y="1550413"/>
            <a:ext cx="178267" cy="1848679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EF5809-9D2A-B141-B574-803F98E4CA85}"/>
              </a:ext>
            </a:extLst>
          </p:cNvPr>
          <p:cNvSpPr/>
          <p:nvPr/>
        </p:nvSpPr>
        <p:spPr>
          <a:xfrm>
            <a:off x="1012341" y="1550413"/>
            <a:ext cx="178267" cy="184867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B55465-60D0-514A-9522-BD658376A733}"/>
              </a:ext>
            </a:extLst>
          </p:cNvPr>
          <p:cNvSpPr/>
          <p:nvPr/>
        </p:nvSpPr>
        <p:spPr>
          <a:xfrm>
            <a:off x="638809" y="1550413"/>
            <a:ext cx="178267" cy="10937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106301-1742-A648-8683-48FBB8EA2211}"/>
              </a:ext>
            </a:extLst>
          </p:cNvPr>
          <p:cNvSpPr/>
          <p:nvPr/>
        </p:nvSpPr>
        <p:spPr>
          <a:xfrm>
            <a:off x="1012341" y="1903579"/>
            <a:ext cx="178267" cy="149551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D27AA8-D791-B74B-B8A7-137960B4C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473" y="3584346"/>
            <a:ext cx="543336" cy="153181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57101A2-3093-374A-BFF0-C1A26CF54DC9}"/>
              </a:ext>
            </a:extLst>
          </p:cNvPr>
          <p:cNvSpPr/>
          <p:nvPr/>
        </p:nvSpPr>
        <p:spPr>
          <a:xfrm>
            <a:off x="1908473" y="1590343"/>
            <a:ext cx="178267" cy="1848679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7C051C-54F3-8947-8654-D14E3221377F}"/>
              </a:ext>
            </a:extLst>
          </p:cNvPr>
          <p:cNvSpPr/>
          <p:nvPr/>
        </p:nvSpPr>
        <p:spPr>
          <a:xfrm>
            <a:off x="2282005" y="1590343"/>
            <a:ext cx="178267" cy="184867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A40850-28DF-EA4C-9D55-6CDDB3B6F9B6}"/>
              </a:ext>
            </a:extLst>
          </p:cNvPr>
          <p:cNvSpPr/>
          <p:nvPr/>
        </p:nvSpPr>
        <p:spPr>
          <a:xfrm>
            <a:off x="1908475" y="1590343"/>
            <a:ext cx="175604" cy="63233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467F60-CDA7-F548-AE2D-2B03D456278B}"/>
              </a:ext>
            </a:extLst>
          </p:cNvPr>
          <p:cNvSpPr/>
          <p:nvPr/>
        </p:nvSpPr>
        <p:spPr>
          <a:xfrm>
            <a:off x="2282005" y="2639453"/>
            <a:ext cx="178267" cy="79956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493B221-05C5-5B41-BFB4-2454D20A9E78}"/>
              </a:ext>
            </a:extLst>
          </p:cNvPr>
          <p:cNvSpPr/>
          <p:nvPr/>
        </p:nvSpPr>
        <p:spPr>
          <a:xfrm>
            <a:off x="446957" y="2956721"/>
            <a:ext cx="2237094" cy="315067"/>
          </a:xfrm>
          <a:prstGeom prst="rect">
            <a:avLst/>
          </a:prstGeom>
          <a:noFill/>
          <a:ln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EF34F8-6756-3B46-A30E-080E313A768F}"/>
              </a:ext>
            </a:extLst>
          </p:cNvPr>
          <p:cNvSpPr txBox="1"/>
          <p:nvPr/>
        </p:nvSpPr>
        <p:spPr>
          <a:xfrm>
            <a:off x="2804605" y="2941983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IBD=2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339A40-5FFA-4C4D-859D-3A835DDC7D50}"/>
              </a:ext>
            </a:extLst>
          </p:cNvPr>
          <p:cNvSpPr/>
          <p:nvPr/>
        </p:nvSpPr>
        <p:spPr>
          <a:xfrm>
            <a:off x="482259" y="1898973"/>
            <a:ext cx="2237094" cy="315067"/>
          </a:xfrm>
          <a:prstGeom prst="rect">
            <a:avLst/>
          </a:prstGeom>
          <a:noFill/>
          <a:ln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DAEF3-3F00-E94E-AE10-4D5D0E5C054D}"/>
              </a:ext>
            </a:extLst>
          </p:cNvPr>
          <p:cNvSpPr txBox="1"/>
          <p:nvPr/>
        </p:nvSpPr>
        <p:spPr>
          <a:xfrm>
            <a:off x="2804605" y="1853346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IBD=1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2450B05-9B79-AB4D-A0FC-0266DC7C8B28}"/>
              </a:ext>
            </a:extLst>
          </p:cNvPr>
          <p:cNvSpPr/>
          <p:nvPr/>
        </p:nvSpPr>
        <p:spPr>
          <a:xfrm>
            <a:off x="482259" y="2255180"/>
            <a:ext cx="2237094" cy="315067"/>
          </a:xfrm>
          <a:prstGeom prst="rect">
            <a:avLst/>
          </a:prstGeom>
          <a:noFill/>
          <a:ln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A9DA8E-AF40-5A48-9A9B-6829867E3DF2}"/>
              </a:ext>
            </a:extLst>
          </p:cNvPr>
          <p:cNvSpPr txBox="1"/>
          <p:nvPr/>
        </p:nvSpPr>
        <p:spPr>
          <a:xfrm>
            <a:off x="2804604" y="2222678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IBD=0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F8EA28-9E45-774D-A94A-902EA2CAD504}"/>
              </a:ext>
            </a:extLst>
          </p:cNvPr>
          <p:cNvSpPr txBox="1"/>
          <p:nvPr/>
        </p:nvSpPr>
        <p:spPr>
          <a:xfrm>
            <a:off x="4309883" y="1710860"/>
            <a:ext cx="42344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Part 1:  % IBD</a:t>
            </a:r>
          </a:p>
          <a:p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77"/>
              </a:rPr>
              <a:t>What % of the genome is shared IBD=0,1, or 2 for a pair of relatives?</a:t>
            </a:r>
          </a:p>
          <a:p>
            <a:endParaRPr lang="en-US" sz="2400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77"/>
            </a:endParaRPr>
          </a:p>
          <a:p>
            <a:r>
              <a:rPr lang="en-US" sz="2400" b="1" u="sng" dirty="0">
                <a:latin typeface="Gill Sans MT" panose="020B0502020104020203" pitchFamily="34" charset="77"/>
              </a:rPr>
              <a:t>Part 2:  IBD segments</a:t>
            </a:r>
          </a:p>
          <a:p>
            <a:r>
              <a:rPr lang="en-US" sz="2400" dirty="0">
                <a:latin typeface="Gill Sans MT" panose="020B0502020104020203" pitchFamily="34" charset="77"/>
              </a:rPr>
              <a:t>How many, and how long, of segments are shared IBD for a pair of relatives?</a:t>
            </a:r>
          </a:p>
        </p:txBody>
      </p:sp>
    </p:spTree>
    <p:extLst>
      <p:ext uri="{BB962C8B-B14F-4D97-AF65-F5344CB8AC3E}">
        <p14:creationId xmlns:p14="http://schemas.microsoft.com/office/powerpoint/2010/main" val="5139757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Every meiosis breaks down shared segments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384" y="1610772"/>
            <a:ext cx="448360" cy="962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282" y="1616434"/>
            <a:ext cx="331845" cy="935565"/>
          </a:xfrm>
          <a:prstGeom prst="rect">
            <a:avLst/>
          </a:prstGeom>
        </p:spPr>
      </p:pic>
      <p:cxnSp>
        <p:nvCxnSpPr>
          <p:cNvPr id="10" name="Straight Connector 9"/>
          <p:cNvCxnSpPr>
            <a:stCxn id="2" idx="3"/>
            <a:endCxn id="3" idx="1"/>
          </p:cNvCxnSpPr>
          <p:nvPr/>
        </p:nvCxnSpPr>
        <p:spPr>
          <a:xfrm flipV="1">
            <a:off x="2993744" y="2084217"/>
            <a:ext cx="693538" cy="79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332410" y="2092169"/>
            <a:ext cx="0" cy="653357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401077" y="2764664"/>
            <a:ext cx="201990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420429" y="2764664"/>
            <a:ext cx="0" cy="27114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399210" y="2764664"/>
            <a:ext cx="0" cy="27114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625271" y="3357332"/>
            <a:ext cx="693538" cy="79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6714" y="3096587"/>
            <a:ext cx="212915" cy="4572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798" y="3060302"/>
            <a:ext cx="170535" cy="48078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8924" y="3092444"/>
            <a:ext cx="212915" cy="457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3942" y="3060911"/>
            <a:ext cx="170535" cy="480787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 flipV="1">
            <a:off x="4499101" y="3337285"/>
            <a:ext cx="693538" cy="79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80162" y="3357332"/>
            <a:ext cx="0" cy="416289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870924" y="3337285"/>
            <a:ext cx="0" cy="436336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704" y="3843470"/>
            <a:ext cx="212915" cy="45720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5656" y="3758507"/>
            <a:ext cx="170535" cy="480787"/>
          </a:xfrm>
          <a:prstGeom prst="rect">
            <a:avLst/>
          </a:prstGeom>
        </p:spPr>
      </p:pic>
      <p:cxnSp>
        <p:nvCxnSpPr>
          <p:cNvPr id="32" name="Straight Connector 31"/>
          <p:cNvCxnSpPr/>
          <p:nvPr/>
        </p:nvCxnSpPr>
        <p:spPr>
          <a:xfrm flipV="1">
            <a:off x="1177746" y="4133549"/>
            <a:ext cx="693538" cy="79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273" y="3836519"/>
            <a:ext cx="170535" cy="480787"/>
          </a:xfrm>
          <a:prstGeom prst="rect">
            <a:avLst/>
          </a:prstGeom>
        </p:spPr>
      </p:pic>
      <p:cxnSp>
        <p:nvCxnSpPr>
          <p:cNvPr id="34" name="Straight Connector 33"/>
          <p:cNvCxnSpPr/>
          <p:nvPr/>
        </p:nvCxnSpPr>
        <p:spPr>
          <a:xfrm>
            <a:off x="1532637" y="4133549"/>
            <a:ext cx="0" cy="416289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814" y="3800532"/>
            <a:ext cx="212915" cy="457206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 flipV="1">
            <a:off x="5003991" y="4045373"/>
            <a:ext cx="693538" cy="79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375814" y="4045373"/>
            <a:ext cx="0" cy="436336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97" y="4549838"/>
            <a:ext cx="170535" cy="48078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855" y="4591863"/>
            <a:ext cx="212915" cy="457206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 flipV="1">
            <a:off x="687032" y="4836704"/>
            <a:ext cx="693538" cy="79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058855" y="4836704"/>
            <a:ext cx="0" cy="436336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0546" y="4519902"/>
            <a:ext cx="170535" cy="48078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704" y="4561927"/>
            <a:ext cx="212915" cy="457206"/>
          </a:xfrm>
          <a:prstGeom prst="rect">
            <a:avLst/>
          </a:prstGeom>
        </p:spPr>
      </p:pic>
      <p:cxnSp>
        <p:nvCxnSpPr>
          <p:cNvPr id="44" name="Straight Connector 43"/>
          <p:cNvCxnSpPr/>
          <p:nvPr/>
        </p:nvCxnSpPr>
        <p:spPr>
          <a:xfrm flipV="1">
            <a:off x="5508881" y="4806768"/>
            <a:ext cx="693538" cy="79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880704" y="4806768"/>
            <a:ext cx="0" cy="436336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397" y="5336930"/>
            <a:ext cx="212915" cy="45720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2479" y="5273040"/>
            <a:ext cx="170535" cy="480787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1677764" y="1543864"/>
            <a:ext cx="108878" cy="112909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2032180" y="1543864"/>
            <a:ext cx="108878" cy="1129092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357686" y="1543864"/>
            <a:ext cx="108878" cy="11290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4712102" y="1543864"/>
            <a:ext cx="108878" cy="112909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7325460" y="1871218"/>
            <a:ext cx="106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ill Sans"/>
                <a:cs typeface="Gill Sans"/>
              </a:rPr>
              <a:t>Founders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174412" y="1142266"/>
            <a:ext cx="1644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Relationship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875066" y="3056427"/>
            <a:ext cx="1962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ill Sans"/>
                <a:cs typeface="Gill Sans"/>
              </a:rPr>
              <a:t>Siblings (d=1, m=2)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724766" y="3800234"/>
            <a:ext cx="2263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ill Sans"/>
                <a:cs typeface="Gill Sans"/>
              </a:rPr>
              <a:t>1</a:t>
            </a:r>
            <a:r>
              <a:rPr lang="en-US" baseline="30000" dirty="0">
                <a:latin typeface="Gill Sans"/>
                <a:cs typeface="Gill Sans"/>
              </a:rPr>
              <a:t>st</a:t>
            </a:r>
            <a:r>
              <a:rPr lang="en-US" dirty="0">
                <a:latin typeface="Gill Sans"/>
                <a:cs typeface="Gill Sans"/>
              </a:rPr>
              <a:t> cousins (d=3, m=4)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893213" y="4595829"/>
            <a:ext cx="1926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ill Sans"/>
                <a:cs typeface="Gill Sans"/>
              </a:rPr>
              <a:t>2nd cousins (m=6)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906963" y="5350301"/>
            <a:ext cx="1898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ill Sans"/>
                <a:cs typeface="Gill Sans"/>
              </a:rPr>
              <a:t>3rd cousins (m=8)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327531" y="5374395"/>
            <a:ext cx="108878" cy="112909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681947" y="5374395"/>
            <a:ext cx="108878" cy="112909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786964" y="5374395"/>
            <a:ext cx="108878" cy="112909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5141380" y="5374395"/>
            <a:ext cx="108878" cy="112909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1681947" y="5719633"/>
            <a:ext cx="108878" cy="462364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4786236" y="5612108"/>
            <a:ext cx="109606" cy="462364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1326131" y="6181997"/>
            <a:ext cx="108878" cy="228305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4786236" y="6149880"/>
            <a:ext cx="108878" cy="35360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1645662" y="5719633"/>
            <a:ext cx="3274244" cy="354839"/>
          </a:xfrm>
          <a:prstGeom prst="rect">
            <a:avLst/>
          </a:prstGeom>
          <a:noFill/>
          <a:ln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2356583" y="4983659"/>
            <a:ext cx="1747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Gill Sans"/>
                <a:cs typeface="Gill Sans"/>
              </a:rPr>
              <a:t>Shared segments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919337" y="6087136"/>
            <a:ext cx="2968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d=“degree”</a:t>
            </a:r>
          </a:p>
          <a:p>
            <a:r>
              <a:rPr lang="en-US" dirty="0">
                <a:latin typeface="Gill Sans"/>
                <a:cs typeface="Gill Sans"/>
              </a:rPr>
              <a:t>m=number of </a:t>
            </a:r>
            <a:r>
              <a:rPr lang="en-US" dirty="0" err="1">
                <a:latin typeface="Gill Sans"/>
                <a:cs typeface="Gill Sans"/>
              </a:rPr>
              <a:t>meioses</a:t>
            </a:r>
            <a:r>
              <a:rPr lang="en-US" dirty="0">
                <a:latin typeface="Gill Sans"/>
                <a:cs typeface="Gill Sans"/>
              </a:rPr>
              <a:t> events</a:t>
            </a:r>
          </a:p>
        </p:txBody>
      </p:sp>
    </p:spTree>
    <p:extLst>
      <p:ext uri="{BB962C8B-B14F-4D97-AF65-F5344CB8AC3E}">
        <p14:creationId xmlns:p14="http://schemas.microsoft.com/office/powerpoint/2010/main" val="18562804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Length and number of segments is also informative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186" y="2959016"/>
            <a:ext cx="524466" cy="1045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043" y="2959016"/>
            <a:ext cx="524466" cy="10456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60762" y="2039372"/>
            <a:ext cx="44103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Identical twins</a:t>
            </a:r>
          </a:p>
          <a:p>
            <a:r>
              <a:rPr lang="en-US" dirty="0">
                <a:latin typeface="Gill Sans MT" panose="020B0502020104020203" pitchFamily="34" charset="77"/>
              </a:rPr>
              <a:t>44 segments shared, full chromosome length</a:t>
            </a:r>
          </a:p>
          <a:p>
            <a:r>
              <a:rPr lang="en-US" dirty="0">
                <a:latin typeface="Gill Sans MT" panose="020B0502020104020203" pitchFamily="34" charset="77"/>
              </a:rPr>
              <a:t>(only counting autosomes)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68018" y="3074727"/>
            <a:ext cx="2178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Siblings</a:t>
            </a:r>
          </a:p>
          <a:p>
            <a:r>
              <a:rPr lang="en-US" dirty="0">
                <a:latin typeface="Gill Sans MT" panose="020B0502020104020203" pitchFamily="34" charset="77"/>
              </a:rPr>
              <a:t>~92 segments shared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60762" y="3873458"/>
            <a:ext cx="2178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1</a:t>
            </a:r>
            <a:r>
              <a:rPr lang="en-US" b="1" baseline="30000" dirty="0">
                <a:latin typeface="Gill Sans MT" panose="020B0502020104020203" pitchFamily="34" charset="77"/>
              </a:rPr>
              <a:t>st</a:t>
            </a:r>
            <a:r>
              <a:rPr lang="en-US" b="1" dirty="0">
                <a:latin typeface="Gill Sans MT" panose="020B0502020104020203" pitchFamily="34" charset="77"/>
              </a:rPr>
              <a:t> cousins</a:t>
            </a:r>
          </a:p>
          <a:p>
            <a:r>
              <a:rPr lang="en-US" dirty="0">
                <a:latin typeface="Gill Sans MT" panose="020B0502020104020203" pitchFamily="34" charset="77"/>
              </a:rPr>
              <a:t>~40 segments shared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68018" y="4723997"/>
            <a:ext cx="2178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2</a:t>
            </a:r>
            <a:r>
              <a:rPr lang="en-US" b="1" baseline="30000" dirty="0">
                <a:latin typeface="Gill Sans MT" panose="020B0502020104020203" pitchFamily="34" charset="77"/>
              </a:rPr>
              <a:t>nd</a:t>
            </a:r>
            <a:r>
              <a:rPr lang="en-US" b="1" dirty="0">
                <a:latin typeface="Gill Sans MT" panose="020B0502020104020203" pitchFamily="34" charset="77"/>
              </a:rPr>
              <a:t>  cousins</a:t>
            </a:r>
          </a:p>
          <a:p>
            <a:r>
              <a:rPr lang="en-US" dirty="0">
                <a:latin typeface="Gill Sans MT" panose="020B0502020104020203" pitchFamily="34" charset="77"/>
              </a:rPr>
              <a:t>~15 segments shared</a:t>
            </a:r>
          </a:p>
        </p:txBody>
      </p:sp>
      <p:cxnSp>
        <p:nvCxnSpPr>
          <p:cNvPr id="15" name="Straight Connector 14"/>
          <p:cNvCxnSpPr>
            <a:endCxn id="3" idx="1"/>
          </p:cNvCxnSpPr>
          <p:nvPr/>
        </p:nvCxnSpPr>
        <p:spPr>
          <a:xfrm flipV="1">
            <a:off x="3048509" y="2501037"/>
            <a:ext cx="1112253" cy="958201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8" idx="3"/>
            <a:endCxn id="11" idx="1"/>
          </p:cNvCxnSpPr>
          <p:nvPr/>
        </p:nvCxnSpPr>
        <p:spPr>
          <a:xfrm flipV="1">
            <a:off x="3048509" y="3397893"/>
            <a:ext cx="1119509" cy="8394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8" idx="3"/>
            <a:endCxn id="12" idx="1"/>
          </p:cNvCxnSpPr>
          <p:nvPr/>
        </p:nvCxnSpPr>
        <p:spPr>
          <a:xfrm>
            <a:off x="3048509" y="3481833"/>
            <a:ext cx="1112253" cy="714791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8" idx="3"/>
            <a:endCxn id="13" idx="1"/>
          </p:cNvCxnSpPr>
          <p:nvPr/>
        </p:nvCxnSpPr>
        <p:spPr>
          <a:xfrm>
            <a:off x="3048509" y="3481833"/>
            <a:ext cx="1119509" cy="156533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281DBED-EB50-E44A-B4A4-97FF541D9E8F}"/>
              </a:ext>
            </a:extLst>
          </p:cNvPr>
          <p:cNvSpPr txBox="1"/>
          <p:nvPr/>
        </p:nvSpPr>
        <p:spPr>
          <a:xfrm>
            <a:off x="330200" y="5854700"/>
            <a:ext cx="8013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(using simulations to estimate num/length of shared fragments for different relatives could also be a fun project!</a:t>
            </a:r>
          </a:p>
        </p:txBody>
      </p:sp>
    </p:spTree>
    <p:extLst>
      <p:ext uri="{BB962C8B-B14F-4D97-AF65-F5344CB8AC3E}">
        <p14:creationId xmlns:p14="http://schemas.microsoft.com/office/powerpoint/2010/main" val="4684671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Length and number of segments is also informative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457" b="8789"/>
          <a:stretch/>
        </p:blipFill>
        <p:spPr>
          <a:xfrm>
            <a:off x="2286000" y="1181345"/>
            <a:ext cx="4694620" cy="45471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0" y="638485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000" dirty="0">
                <a:hlinkClick r:id="rId3"/>
              </a:rPr>
              <a:t>https://journals.plos.org/plosone/article?id=10.1371/journal.pone.0034267</a:t>
            </a:r>
            <a:endParaRPr lang="en-US" sz="1000" dirty="0"/>
          </a:p>
          <a:p>
            <a:pPr algn="r"/>
            <a:r>
              <a:rPr lang="en-US" sz="1000" dirty="0">
                <a:latin typeface="Gill Sans"/>
                <a:cs typeface="Gill Sans"/>
              </a:rPr>
              <a:t>https://</a:t>
            </a:r>
            <a:r>
              <a:rPr lang="en-US" sz="1000" dirty="0" err="1">
                <a:latin typeface="Gill Sans"/>
                <a:cs typeface="Gill Sans"/>
              </a:rPr>
              <a:t>thednageek.com</a:t>
            </a:r>
            <a:r>
              <a:rPr lang="en-US" sz="1000" dirty="0">
                <a:latin typeface="Gill Sans"/>
                <a:cs typeface="Gill Sans"/>
              </a:rPr>
              <a:t>/meiosis-</a:t>
            </a:r>
            <a:r>
              <a:rPr lang="en-US" sz="1000" dirty="0" err="1">
                <a:latin typeface="Gill Sans"/>
                <a:cs typeface="Gill Sans"/>
              </a:rPr>
              <a:t>schmeiosis</a:t>
            </a:r>
            <a:r>
              <a:rPr lang="en-US" sz="1000" dirty="0">
                <a:latin typeface="Gill Sans"/>
                <a:cs typeface="Gill Sans"/>
              </a:rPr>
              <a:t>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6589EE-97B1-4540-8EAB-3F74125EDA30}"/>
              </a:ext>
            </a:extLst>
          </p:cNvPr>
          <p:cNvSpPr txBox="1"/>
          <p:nvPr/>
        </p:nvSpPr>
        <p:spPr>
          <a:xfrm>
            <a:off x="2997257" y="5670034"/>
            <a:ext cx="3461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Segment length (</a:t>
            </a:r>
            <a:r>
              <a:rPr lang="en-US" dirty="0" err="1">
                <a:latin typeface="Gill Sans MT" panose="020B0502020104020203" pitchFamily="34" charset="77"/>
              </a:rPr>
              <a:t>cM</a:t>
            </a:r>
            <a:r>
              <a:rPr lang="en-US" dirty="0">
                <a:latin typeface="Gill Sans MT" panose="020B0502020104020203" pitchFamily="34" charset="77"/>
              </a:rPr>
              <a:t>) shared IBD=1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F71713-3246-944B-B77D-FC940D71984F}"/>
              </a:ext>
            </a:extLst>
          </p:cNvPr>
          <p:cNvSpPr txBox="1"/>
          <p:nvPr/>
        </p:nvSpPr>
        <p:spPr>
          <a:xfrm rot="16200000">
            <a:off x="1121899" y="3122312"/>
            <a:ext cx="195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# Shared segments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18E4B8-0FD3-594D-A2C0-3FB79C13BC7B}"/>
              </a:ext>
            </a:extLst>
          </p:cNvPr>
          <p:cNvSpPr txBox="1"/>
          <p:nvPr/>
        </p:nvSpPr>
        <p:spPr>
          <a:xfrm>
            <a:off x="6547788" y="4045664"/>
            <a:ext cx="23876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Parent-child sharing is exact (23 segments)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18326B-163D-5447-B77C-BE6879E67ADE}"/>
              </a:ext>
            </a:extLst>
          </p:cNvPr>
          <p:cNvSpPr txBox="1"/>
          <p:nvPr/>
        </p:nvSpPr>
        <p:spPr>
          <a:xfrm>
            <a:off x="5664200" y="1172888"/>
            <a:ext cx="23876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Avuncular and GP/GC share similar length, but different num. segments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EF0F46-0172-314B-81AB-057C4875BF12}"/>
              </a:ext>
            </a:extLst>
          </p:cNvPr>
          <p:cNvSpPr txBox="1"/>
          <p:nvPr/>
        </p:nvSpPr>
        <p:spPr>
          <a:xfrm>
            <a:off x="6858000" y="2288966"/>
            <a:ext cx="207738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GP/GC: 2 meiosis</a:t>
            </a:r>
          </a:p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Avuncular: 3 meiosis</a:t>
            </a:r>
          </a:p>
        </p:txBody>
      </p:sp>
    </p:spTree>
    <p:extLst>
      <p:ext uri="{BB962C8B-B14F-4D97-AF65-F5344CB8AC3E}">
        <p14:creationId xmlns:p14="http://schemas.microsoft.com/office/powerpoint/2010/main" val="118912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“Centimorgans (</a:t>
            </a:r>
            <a:r>
              <a:rPr lang="en-US" sz="2800" dirty="0" err="1">
                <a:latin typeface="Gill Sans"/>
                <a:cs typeface="Gill Sans"/>
              </a:rPr>
              <a:t>cM</a:t>
            </a:r>
            <a:r>
              <a:rPr lang="en-US" sz="2800" dirty="0">
                <a:latin typeface="Gill Sans"/>
                <a:cs typeface="Gill Sans"/>
              </a:rPr>
              <a:t>)” vs. </a:t>
            </a:r>
            <a:r>
              <a:rPr lang="en-US" sz="2800" dirty="0" err="1">
                <a:latin typeface="Gill Sans"/>
                <a:cs typeface="Gill Sans"/>
              </a:rPr>
              <a:t>bp</a:t>
            </a:r>
            <a:endParaRPr lang="en-US" sz="2800" dirty="0">
              <a:latin typeface="Gill Sans"/>
              <a:cs typeface="Gill Sans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BDD8CDB-4AC5-364B-AECB-CEE5C25DD829}"/>
              </a:ext>
            </a:extLst>
          </p:cNvPr>
          <p:cNvSpPr txBox="1"/>
          <p:nvPr/>
        </p:nvSpPr>
        <p:spPr>
          <a:xfrm>
            <a:off x="250258" y="1511166"/>
            <a:ext cx="441799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You’ll see distances along a chromosome described either using: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 err="1">
                <a:latin typeface="Gill Sans MT" panose="020B0502020104020203" pitchFamily="34" charset="77"/>
              </a:rPr>
              <a:t>Phyiscal</a:t>
            </a:r>
            <a:r>
              <a:rPr lang="en-US" b="1" u="sng" dirty="0">
                <a:latin typeface="Gill Sans MT" panose="020B0502020104020203" pitchFamily="34" charset="77"/>
              </a:rPr>
              <a:t> distance (</a:t>
            </a:r>
            <a:r>
              <a:rPr lang="en-US" b="1" u="sng" dirty="0" err="1">
                <a:latin typeface="Gill Sans MT" panose="020B0502020104020203" pitchFamily="34" charset="77"/>
              </a:rPr>
              <a:t>bp</a:t>
            </a:r>
            <a:r>
              <a:rPr lang="en-US" b="1" u="sng" dirty="0">
                <a:latin typeface="Gill Sans MT" panose="020B0502020104020203" pitchFamily="34" charset="77"/>
              </a:rPr>
              <a:t>)</a:t>
            </a:r>
            <a:r>
              <a:rPr lang="en-US" b="1" dirty="0">
                <a:latin typeface="Gill Sans MT" panose="020B0502020104020203" pitchFamily="34" charset="77"/>
              </a:rPr>
              <a:t> </a:t>
            </a:r>
            <a:r>
              <a:rPr lang="en-US" dirty="0">
                <a:latin typeface="Gill Sans MT" panose="020B0502020104020203" pitchFamily="34" charset="77"/>
              </a:rPr>
              <a:t>(the number of base pairs. E.g. chr10:10000 refers to the 10000’th base in the chromosome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>
                <a:latin typeface="Gill Sans MT" panose="020B0502020104020203" pitchFamily="34" charset="77"/>
              </a:rPr>
              <a:t>Genetic map (</a:t>
            </a:r>
            <a:r>
              <a:rPr lang="en-US" b="1" u="sng" dirty="0" err="1">
                <a:latin typeface="Gill Sans MT" panose="020B0502020104020203" pitchFamily="34" charset="77"/>
              </a:rPr>
              <a:t>cM</a:t>
            </a:r>
            <a:r>
              <a:rPr lang="en-US" b="1" u="sng" dirty="0">
                <a:latin typeface="Gill Sans MT" panose="020B0502020104020203" pitchFamily="34" charset="77"/>
              </a:rPr>
              <a:t>)</a:t>
            </a:r>
            <a:r>
              <a:rPr lang="en-US" u="sng" dirty="0">
                <a:latin typeface="Gill Sans MT" panose="020B0502020104020203" pitchFamily="34" charset="77"/>
              </a:rPr>
              <a:t>:</a:t>
            </a:r>
            <a:r>
              <a:rPr lang="en-US" dirty="0">
                <a:latin typeface="Gill Sans MT" panose="020B0502020104020203" pitchFamily="34" charset="77"/>
              </a:rPr>
              <a:t> defined by recombination probabilities. 1cM is the distance between chromosome positions for which the average number of crossovers in a single generation is 0.01. Can be thought of as “effective distance”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ill Sans MT" panose="020B0502020104020203" pitchFamily="34" charset="77"/>
              </a:rPr>
              <a:t>In humans, 1 </a:t>
            </a:r>
            <a:r>
              <a:rPr lang="en-US" dirty="0" err="1">
                <a:latin typeface="Gill Sans MT" panose="020B0502020104020203" pitchFamily="34" charset="77"/>
              </a:rPr>
              <a:t>cM</a:t>
            </a:r>
            <a:r>
              <a:rPr lang="en-US" dirty="0">
                <a:latin typeface="Gill Sans MT" panose="020B0502020104020203" pitchFamily="34" charset="77"/>
              </a:rPr>
              <a:t> ~ 1 million </a:t>
            </a:r>
            <a:r>
              <a:rPr lang="en-US" dirty="0" err="1">
                <a:latin typeface="Gill Sans MT" panose="020B0502020104020203" pitchFamily="34" charset="77"/>
              </a:rPr>
              <a:t>bp</a:t>
            </a:r>
            <a:r>
              <a:rPr lang="en-US" dirty="0">
                <a:latin typeface="Gill Sans MT" panose="020B0502020104020203" pitchFamily="34" charset="77"/>
              </a:rPr>
              <a:t> (on average)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3E56D4-1ECC-A649-9461-22FA429EF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715" y="1136879"/>
            <a:ext cx="3740402" cy="52313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85F1BBA-77DC-F447-A709-6B0EAE972FDB}"/>
              </a:ext>
            </a:extLst>
          </p:cNvPr>
          <p:cNvSpPr/>
          <p:nvPr/>
        </p:nvSpPr>
        <p:spPr>
          <a:xfrm>
            <a:off x="5285894" y="6317122"/>
            <a:ext cx="3542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https://isogg.org/wiki/CentiMorgan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510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Take 2: Inferring ancestry from IBD segments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640687" y="1509266"/>
            <a:ext cx="78626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ill Sans"/>
                <a:cs typeface="Gill Sans"/>
              </a:rPr>
              <a:t>We need to:</a:t>
            </a:r>
          </a:p>
          <a:p>
            <a:endParaRPr lang="en-US" sz="3200" dirty="0">
              <a:latin typeface="Gill Sans"/>
              <a:cs typeface="Gill San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"/>
                <a:cs typeface="Gill Sans"/>
              </a:rPr>
              <a:t>Find pairwise IBD segments 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Gill Sans"/>
                <a:cs typeface="Gill Sans"/>
              </a:rPr>
              <a:t>(GERMLINE, BEAGLE)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"/>
                <a:cs typeface="Gill Sans"/>
              </a:rPr>
              <a:t>Infer ancestry from IBD segments 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Gill Sans"/>
                <a:cs typeface="Gill Sans"/>
              </a:rPr>
              <a:t>(ERSA)</a:t>
            </a:r>
            <a:r>
              <a:rPr lang="en-US" sz="3200" dirty="0">
                <a:latin typeface="Gill Sans"/>
                <a:cs typeface="Gill San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970548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Finding IBD segments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DA5E247-0B86-7B4D-A821-174969ECC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681620"/>
            <a:ext cx="8763000" cy="1485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059541-463A-324A-BB64-D831F06AC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59" y="4181072"/>
            <a:ext cx="6772835" cy="17029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E9FE0B-FEBE-1D43-9198-A47803DF92ED}"/>
              </a:ext>
            </a:extLst>
          </p:cNvPr>
          <p:cNvSpPr txBox="1"/>
          <p:nvPr/>
        </p:nvSpPr>
        <p:spPr>
          <a:xfrm>
            <a:off x="94129" y="1190667"/>
            <a:ext cx="1978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Beagle </a:t>
            </a:r>
            <a:r>
              <a:rPr lang="en-US" sz="2400" dirty="0" err="1">
                <a:latin typeface="Gill Sans MT" panose="020B0502020104020203" pitchFamily="34" charset="77"/>
              </a:rPr>
              <a:t>fastIBD</a:t>
            </a:r>
            <a:endParaRPr lang="en-US" sz="2400" dirty="0">
              <a:latin typeface="Gill Sans MT" panose="020B0502020104020203" pitchFamily="34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C81DC9-160B-0543-BF89-CD2819D59C93}"/>
              </a:ext>
            </a:extLst>
          </p:cNvPr>
          <p:cNvSpPr txBox="1"/>
          <p:nvPr/>
        </p:nvSpPr>
        <p:spPr>
          <a:xfrm>
            <a:off x="94129" y="3628266"/>
            <a:ext cx="1614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GERMLINE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9879E0-1929-AB48-951D-764C91E03293}"/>
              </a:ext>
            </a:extLst>
          </p:cNvPr>
          <p:cNvSpPr txBox="1"/>
          <p:nvPr/>
        </p:nvSpPr>
        <p:spPr>
          <a:xfrm>
            <a:off x="2072556" y="5975153"/>
            <a:ext cx="5876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Dictionary of haplotypes to quickly discover short exact matches, which are then extended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883248-76E8-1F49-99BA-C2F075468538}"/>
              </a:ext>
            </a:extLst>
          </p:cNvPr>
          <p:cNvSpPr txBox="1"/>
          <p:nvPr/>
        </p:nvSpPr>
        <p:spPr>
          <a:xfrm>
            <a:off x="2072555" y="3264575"/>
            <a:ext cx="3185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Model IBD sharing as an HMM!</a:t>
            </a:r>
          </a:p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(another project idea)</a:t>
            </a:r>
          </a:p>
        </p:txBody>
      </p:sp>
    </p:spTree>
    <p:extLst>
      <p:ext uri="{BB962C8B-B14F-4D97-AF65-F5344CB8AC3E}">
        <p14:creationId xmlns:p14="http://schemas.microsoft.com/office/powerpoint/2010/main" val="17246216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Estimating relationships from segments - ERSA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266095" y="1415143"/>
            <a:ext cx="777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Expected number of IBD segments between a pair of individuals: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6383" y="2404433"/>
            <a:ext cx="3164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E[#] ~ Poisson[      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48569" y="2348950"/>
            <a:ext cx="626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"/>
                <a:cs typeface="Gill Sans"/>
              </a:rPr>
              <a:t>rd+c</a:t>
            </a:r>
            <a:endParaRPr lang="en-US" dirty="0"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30199" y="2689255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2</a:t>
            </a:r>
            <a:r>
              <a:rPr lang="en-US" baseline="30000" dirty="0">
                <a:latin typeface="Gill Sans"/>
                <a:cs typeface="Gill Sans"/>
              </a:rPr>
              <a:t>d-a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954389" y="2730377"/>
            <a:ext cx="374952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087938" y="2130212"/>
            <a:ext cx="47060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r = number of </a:t>
            </a:r>
            <a:r>
              <a:rPr lang="en-US" dirty="0" err="1">
                <a:latin typeface="Gill Sans"/>
                <a:cs typeface="Gill Sans"/>
              </a:rPr>
              <a:t>recombinations</a:t>
            </a:r>
            <a:r>
              <a:rPr lang="en-US" dirty="0">
                <a:latin typeface="Gill Sans"/>
                <a:cs typeface="Gill Sans"/>
              </a:rPr>
              <a:t> per meiosis (~35)</a:t>
            </a:r>
          </a:p>
          <a:p>
            <a:r>
              <a:rPr lang="en-US" dirty="0">
                <a:latin typeface="Gill Sans"/>
                <a:cs typeface="Gill Sans"/>
              </a:rPr>
              <a:t>d = # </a:t>
            </a:r>
            <a:r>
              <a:rPr lang="en-US" dirty="0" err="1">
                <a:latin typeface="Gill Sans"/>
                <a:cs typeface="Gill Sans"/>
              </a:rPr>
              <a:t>meioses</a:t>
            </a:r>
            <a:r>
              <a:rPr lang="en-US" dirty="0">
                <a:latin typeface="Gill Sans"/>
                <a:cs typeface="Gill Sans"/>
              </a:rPr>
              <a:t> in the path between relative pairs</a:t>
            </a:r>
          </a:p>
          <a:p>
            <a:r>
              <a:rPr lang="en-US" dirty="0">
                <a:latin typeface="Gill Sans"/>
                <a:cs typeface="Gill Sans"/>
              </a:rPr>
              <a:t>c = number of autosomes (22)</a:t>
            </a:r>
          </a:p>
          <a:p>
            <a:r>
              <a:rPr lang="en-US" dirty="0">
                <a:latin typeface="Gill Sans"/>
                <a:cs typeface="Gill Sans"/>
              </a:rPr>
              <a:t>a = number of common ancestors (1 or 2)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13" y="3456748"/>
            <a:ext cx="4175864" cy="31456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47252" y="6597897"/>
            <a:ext cx="19967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Huff, </a:t>
            </a:r>
            <a:r>
              <a:rPr lang="en-US" sz="1000" i="1" dirty="0"/>
              <a:t>et al. </a:t>
            </a:r>
            <a:r>
              <a:rPr lang="en-US" sz="1000" dirty="0"/>
              <a:t>Genome Research 2011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31733" y="5411296"/>
            <a:ext cx="891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Siblings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00514" y="4644458"/>
            <a:ext cx="1339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First cousins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30818" y="4275126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Second cousins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90035" y="3459167"/>
            <a:ext cx="144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Third cousins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77141" y="4027554"/>
            <a:ext cx="29173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"/>
                <a:cs typeface="Gill Sans"/>
              </a:rPr>
              <a:t>But… unrelated samples from the same population will also share some common ancestry! </a:t>
            </a:r>
          </a:p>
          <a:p>
            <a:endParaRPr lang="en-US" dirty="0">
              <a:solidFill>
                <a:srgbClr val="FF0000"/>
              </a:solidFill>
              <a:latin typeface="Gill Sans"/>
              <a:cs typeface="Gill Sans"/>
            </a:endParaRPr>
          </a:p>
          <a:p>
            <a:r>
              <a:rPr lang="en-US" dirty="0">
                <a:solidFill>
                  <a:srgbClr val="FF0000"/>
                </a:solidFill>
                <a:latin typeface="Gill Sans"/>
                <a:cs typeface="Gill Sans"/>
              </a:rPr>
              <a:t>e.g. CEU share ~ 15 segments on average</a:t>
            </a:r>
          </a:p>
        </p:txBody>
      </p:sp>
      <p:cxnSp>
        <p:nvCxnSpPr>
          <p:cNvPr id="18" name="Straight Connector 17"/>
          <p:cNvCxnSpPr>
            <a:endCxn id="17" idx="1"/>
          </p:cNvCxnSpPr>
          <p:nvPr/>
        </p:nvCxnSpPr>
        <p:spPr>
          <a:xfrm flipV="1">
            <a:off x="1472517" y="3643833"/>
            <a:ext cx="17518" cy="241504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687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4" grpId="0"/>
      <p:bldP spid="15" grpId="0"/>
      <p:bldP spid="16" grpId="0"/>
      <p:bldP spid="17" grpId="0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Estimating relationships from segments - ERSA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66095" y="1415143"/>
            <a:ext cx="7282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"/>
                <a:cs typeface="Gill Sans"/>
              </a:rPr>
              <a:t>Expected length IBD segments between a pair of individuals: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619" y="2261810"/>
            <a:ext cx="4678166" cy="40881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47252" y="6597897"/>
            <a:ext cx="19967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Gill Sans"/>
                <a:cs typeface="Gill Sans"/>
              </a:rPr>
              <a:t>Huff, </a:t>
            </a:r>
            <a:r>
              <a:rPr lang="en-US" sz="1000" i="1" dirty="0">
                <a:latin typeface="Gill Sans"/>
                <a:cs typeface="Gill Sans"/>
              </a:rPr>
              <a:t>et al. </a:t>
            </a:r>
            <a:r>
              <a:rPr lang="en-US" sz="1000" dirty="0">
                <a:latin typeface="Gill Sans"/>
                <a:cs typeface="Gill Sans"/>
              </a:rPr>
              <a:t>Genome Research 2011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49523" y="2709838"/>
            <a:ext cx="4659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"/>
                <a:cs typeface="Gill Sans"/>
              </a:rPr>
              <a:t>E[length] ~ Exponential(d/100)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38476" y="4985655"/>
            <a:ext cx="891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Siblings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19230" y="2340506"/>
            <a:ext cx="144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Third cousins</a:t>
            </a:r>
          </a:p>
        </p:txBody>
      </p:sp>
      <p:sp>
        <p:nvSpPr>
          <p:cNvPr id="3" name="Rectangle 2"/>
          <p:cNvSpPr/>
          <p:nvPr/>
        </p:nvSpPr>
        <p:spPr>
          <a:xfrm>
            <a:off x="5500414" y="3785326"/>
            <a:ext cx="28115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"/>
                <a:cs typeface="Gill Sans"/>
              </a:rPr>
              <a:t>Unrelated samples will have very short shared segments</a:t>
            </a:r>
          </a:p>
        </p:txBody>
      </p:sp>
    </p:spTree>
    <p:extLst>
      <p:ext uri="{BB962C8B-B14F-4D97-AF65-F5344CB8AC3E}">
        <p14:creationId xmlns:p14="http://schemas.microsoft.com/office/powerpoint/2010/main" val="398231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Estimating relationships from segments - ERSA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7147252" y="6597897"/>
            <a:ext cx="19967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Gill Sans"/>
                <a:cs typeface="Gill Sans"/>
              </a:rPr>
              <a:t>Huff, </a:t>
            </a:r>
            <a:r>
              <a:rPr lang="en-US" sz="1000" i="1" dirty="0">
                <a:latin typeface="Gill Sans"/>
                <a:cs typeface="Gill Sans"/>
              </a:rPr>
              <a:t>et al. </a:t>
            </a:r>
            <a:r>
              <a:rPr lang="en-US" sz="1000" dirty="0">
                <a:latin typeface="Gill Sans"/>
                <a:cs typeface="Gill Sans"/>
              </a:rPr>
              <a:t>Genome Research 2011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5429" y="1463524"/>
            <a:ext cx="84908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ill Sans"/>
                <a:cs typeface="Gill Sans"/>
              </a:rPr>
              <a:t>H</a:t>
            </a:r>
            <a:r>
              <a:rPr lang="en-US" sz="2800" b="1" baseline="-25000" dirty="0">
                <a:latin typeface="Gill Sans"/>
                <a:cs typeface="Gill Sans"/>
              </a:rPr>
              <a:t>0</a:t>
            </a:r>
            <a:r>
              <a:rPr lang="en-US" sz="2800" dirty="0">
                <a:latin typeface="Gill Sans"/>
                <a:cs typeface="Gill Sans"/>
              </a:rPr>
              <a:t>: IBD segment sharing is not due to recent relatedness (use background population as a control)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9155" y="2469655"/>
            <a:ext cx="8377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"/>
                <a:cs typeface="Gill Sans"/>
              </a:rPr>
              <a:t>L</a:t>
            </a:r>
            <a:r>
              <a:rPr lang="en-US" sz="2400" baseline="-25000" dirty="0">
                <a:solidFill>
                  <a:srgbClr val="FF0000"/>
                </a:solidFill>
                <a:latin typeface="Gill Sans"/>
                <a:cs typeface="Gill Sans"/>
              </a:rPr>
              <a:t>0</a:t>
            </a:r>
            <a:r>
              <a:rPr lang="en-US" sz="2400" dirty="0">
                <a:solidFill>
                  <a:srgbClr val="FF0000"/>
                </a:solidFill>
                <a:latin typeface="Gill Sans"/>
                <a:cs typeface="Gill Sans"/>
              </a:rPr>
              <a:t> = P(n</a:t>
            </a:r>
            <a:r>
              <a:rPr lang="en-US" sz="2400" baseline="-25000" dirty="0">
                <a:solidFill>
                  <a:srgbClr val="FF0000"/>
                </a:solidFill>
                <a:latin typeface="Gill Sans"/>
                <a:cs typeface="Gill Sans"/>
              </a:rPr>
              <a:t>0</a:t>
            </a:r>
            <a:r>
              <a:rPr lang="en-US" sz="2400" dirty="0">
                <a:solidFill>
                  <a:srgbClr val="FF0000"/>
                </a:solidFill>
                <a:latin typeface="Gill Sans"/>
                <a:cs typeface="Gill Sans"/>
              </a:rPr>
              <a:t>, S</a:t>
            </a:r>
            <a:r>
              <a:rPr lang="en-US" sz="2400" baseline="-25000" dirty="0">
                <a:solidFill>
                  <a:srgbClr val="FF0000"/>
                </a:solidFill>
                <a:latin typeface="Gill Sans"/>
                <a:cs typeface="Gill Sans"/>
              </a:rPr>
              <a:t>0</a:t>
            </a:r>
            <a:r>
              <a:rPr lang="en-US" sz="2400" dirty="0">
                <a:solidFill>
                  <a:srgbClr val="FF0000"/>
                </a:solidFill>
                <a:latin typeface="Gill Sans"/>
                <a:cs typeface="Gill Sans"/>
              </a:rPr>
              <a:t>) </a:t>
            </a:r>
            <a:r>
              <a:rPr lang="en-US" sz="2400" dirty="0">
                <a:solidFill>
                  <a:srgbClr val="FF0000"/>
                </a:solidFill>
                <a:latin typeface="Gill Sans"/>
                <a:ea typeface="Wingdings"/>
                <a:cs typeface="Gill Sans"/>
                <a:sym typeface="Wingdings"/>
              </a:rPr>
              <a:t></a:t>
            </a:r>
            <a:r>
              <a:rPr lang="en-US" sz="2400" dirty="0">
                <a:solidFill>
                  <a:srgbClr val="FF0000"/>
                </a:solidFill>
                <a:latin typeface="Gill Sans"/>
                <a:cs typeface="Gill Sans"/>
                <a:sym typeface="Wingdings"/>
              </a:rPr>
              <a:t> likelihood unrelated pair shares n</a:t>
            </a:r>
            <a:r>
              <a:rPr lang="en-US" sz="2400" baseline="-25000" dirty="0">
                <a:solidFill>
                  <a:srgbClr val="FF0000"/>
                </a:solidFill>
                <a:latin typeface="Gill Sans"/>
                <a:cs typeface="Gill Sans"/>
                <a:sym typeface="Wingdings"/>
              </a:rPr>
              <a:t>0 </a:t>
            </a:r>
            <a:r>
              <a:rPr lang="en-US" sz="2400" dirty="0">
                <a:solidFill>
                  <a:srgbClr val="FF0000"/>
                </a:solidFill>
                <a:latin typeface="Gill Sans"/>
                <a:cs typeface="Gill Sans"/>
                <a:sym typeface="Wingdings"/>
              </a:rPr>
              <a:t>segments with set of sizes </a:t>
            </a:r>
            <a:r>
              <a:rPr lang="en-US" sz="2400" dirty="0">
                <a:solidFill>
                  <a:srgbClr val="FF0000"/>
                </a:solidFill>
                <a:latin typeface="Gill Sans"/>
                <a:cs typeface="Gill Sans"/>
              </a:rPr>
              <a:t>S</a:t>
            </a:r>
            <a:r>
              <a:rPr lang="en-US" sz="2400" baseline="-25000" dirty="0">
                <a:solidFill>
                  <a:srgbClr val="FF0000"/>
                </a:solidFill>
                <a:latin typeface="Gill Sans"/>
                <a:cs typeface="Gill Sans"/>
              </a:rPr>
              <a:t>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9155" y="4931960"/>
            <a:ext cx="8377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"/>
                <a:cs typeface="Gill Sans"/>
              </a:rPr>
              <a:t>L</a:t>
            </a:r>
            <a:r>
              <a:rPr lang="en-US" sz="2400" baseline="-25000" dirty="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2400" dirty="0">
                <a:solidFill>
                  <a:srgbClr val="FF0000"/>
                </a:solidFill>
                <a:latin typeface="Gill Sans"/>
                <a:cs typeface="Gill Sans"/>
              </a:rPr>
              <a:t> = P(</a:t>
            </a:r>
            <a:r>
              <a:rPr lang="en-US" sz="2400" dirty="0" err="1">
                <a:solidFill>
                  <a:srgbClr val="FF0000"/>
                </a:solidFill>
                <a:latin typeface="Gill Sans"/>
                <a:cs typeface="Gill Sans"/>
              </a:rPr>
              <a:t>n</a:t>
            </a:r>
            <a:r>
              <a:rPr lang="en-US" sz="2400" baseline="-25000" dirty="0" err="1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2400" dirty="0">
                <a:solidFill>
                  <a:srgbClr val="FF0000"/>
                </a:solidFill>
                <a:latin typeface="Gill Sans"/>
                <a:cs typeface="Gill Sans"/>
              </a:rPr>
              <a:t>, S</a:t>
            </a:r>
            <a:r>
              <a:rPr lang="en-US" sz="2400" baseline="-25000" dirty="0">
                <a:solidFill>
                  <a:srgbClr val="FF0000"/>
                </a:solidFill>
                <a:latin typeface="Gill Sans"/>
                <a:cs typeface="Gill Sans"/>
              </a:rPr>
              <a:t>A </a:t>
            </a:r>
            <a:r>
              <a:rPr lang="en-US" sz="2400" dirty="0">
                <a:solidFill>
                  <a:srgbClr val="FF0000"/>
                </a:solidFill>
                <a:latin typeface="Gill Sans"/>
                <a:cs typeface="Gill Sans"/>
              </a:rPr>
              <a:t>|</a:t>
            </a:r>
            <a:r>
              <a:rPr lang="en-US" sz="2400" dirty="0" err="1">
                <a:solidFill>
                  <a:srgbClr val="FF0000"/>
                </a:solidFill>
                <a:latin typeface="Gill Sans"/>
                <a:cs typeface="Gill Sans"/>
              </a:rPr>
              <a:t>d,a</a:t>
            </a:r>
            <a:r>
              <a:rPr lang="en-US" sz="2400" dirty="0">
                <a:solidFill>
                  <a:srgbClr val="FF0000"/>
                </a:solidFill>
                <a:latin typeface="Gill Sans"/>
                <a:cs typeface="Gill Sans"/>
              </a:rPr>
              <a:t>) </a:t>
            </a:r>
            <a:r>
              <a:rPr lang="en-US" sz="2400" dirty="0">
                <a:solidFill>
                  <a:srgbClr val="FF0000"/>
                </a:solidFill>
                <a:latin typeface="Gill Sans"/>
                <a:ea typeface="Wingdings"/>
                <a:cs typeface="Gill Sans"/>
                <a:sym typeface="Wingdings"/>
              </a:rPr>
              <a:t></a:t>
            </a:r>
            <a:r>
              <a:rPr lang="en-US" sz="2400" dirty="0">
                <a:solidFill>
                  <a:srgbClr val="FF0000"/>
                </a:solidFill>
                <a:latin typeface="Gill Sans"/>
                <a:cs typeface="Gill Sans"/>
                <a:sym typeface="Wingdings"/>
              </a:rPr>
              <a:t> likelihood target pair shares </a:t>
            </a:r>
            <a:r>
              <a:rPr lang="en-US" sz="2400" dirty="0" err="1">
                <a:solidFill>
                  <a:srgbClr val="FF0000"/>
                </a:solidFill>
                <a:latin typeface="Gill Sans"/>
                <a:cs typeface="Gill Sans"/>
                <a:sym typeface="Wingdings"/>
              </a:rPr>
              <a:t>n</a:t>
            </a:r>
            <a:r>
              <a:rPr lang="en-US" sz="2400" baseline="-25000" dirty="0" err="1">
                <a:solidFill>
                  <a:srgbClr val="FF0000"/>
                </a:solidFill>
                <a:latin typeface="Gill Sans"/>
                <a:cs typeface="Gill Sans"/>
                <a:sym typeface="Wingdings"/>
              </a:rPr>
              <a:t>A</a:t>
            </a:r>
            <a:r>
              <a:rPr lang="en-US" sz="2400" baseline="-25000" dirty="0">
                <a:solidFill>
                  <a:srgbClr val="FF0000"/>
                </a:solidFill>
                <a:latin typeface="Gill Sans"/>
                <a:cs typeface="Gill Sans"/>
                <a:sym typeface="Wingdings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Gill Sans"/>
                <a:cs typeface="Gill Sans"/>
                <a:sym typeface="Wingdings"/>
              </a:rPr>
              <a:t>segments with set of sizes </a:t>
            </a:r>
            <a:r>
              <a:rPr lang="en-US" sz="2400" dirty="0">
                <a:solidFill>
                  <a:srgbClr val="FF0000"/>
                </a:solidFill>
                <a:latin typeface="Gill Sans"/>
                <a:cs typeface="Gill Sans"/>
              </a:rPr>
              <a:t>S</a:t>
            </a:r>
            <a:r>
              <a:rPr lang="en-US" sz="2400" baseline="-25000" dirty="0">
                <a:solidFill>
                  <a:srgbClr val="FF0000"/>
                </a:solidFill>
                <a:latin typeface="Gill Sans"/>
                <a:cs typeface="Gill Sans"/>
              </a:rPr>
              <a:t>A</a:t>
            </a:r>
            <a:r>
              <a:rPr lang="en-US" sz="2400" dirty="0">
                <a:solidFill>
                  <a:srgbClr val="FF0000"/>
                </a:solidFill>
                <a:latin typeface="Gill Sans"/>
                <a:cs typeface="Gill Sans"/>
              </a:rPr>
              <a:t>, given parameters d, 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5429" y="6080593"/>
            <a:ext cx="8045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Gill Sans"/>
                <a:cs typeface="Gill Sans"/>
              </a:rPr>
              <a:t>If L</a:t>
            </a:r>
            <a:r>
              <a:rPr lang="en-US" sz="2000" b="1" baseline="-25000" dirty="0">
                <a:latin typeface="Gill Sans"/>
                <a:cs typeface="Gill Sans"/>
              </a:rPr>
              <a:t>A</a:t>
            </a:r>
            <a:r>
              <a:rPr lang="en-US" sz="2000" b="1" dirty="0">
                <a:latin typeface="Gill Sans"/>
                <a:cs typeface="Gill Sans"/>
              </a:rPr>
              <a:t>/L</a:t>
            </a:r>
            <a:r>
              <a:rPr lang="en-US" sz="2000" b="1" baseline="-25000" dirty="0">
                <a:latin typeface="Gill Sans"/>
                <a:cs typeface="Gill Sans"/>
              </a:rPr>
              <a:t>0</a:t>
            </a:r>
            <a:r>
              <a:rPr lang="en-US" sz="2000" b="1" dirty="0">
                <a:latin typeface="Gill Sans"/>
                <a:cs typeface="Gill Sans"/>
              </a:rPr>
              <a:t> large, likely related! Infer relationship from best d, a</a:t>
            </a:r>
          </a:p>
        </p:txBody>
      </p:sp>
      <p:sp>
        <p:nvSpPr>
          <p:cNvPr id="3" name="Rectangle 2"/>
          <p:cNvSpPr/>
          <p:nvPr/>
        </p:nvSpPr>
        <p:spPr>
          <a:xfrm>
            <a:off x="435429" y="3546965"/>
            <a:ext cx="82532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Gill Sans"/>
                <a:cs typeface="Gill Sans"/>
              </a:rPr>
              <a:t>H</a:t>
            </a:r>
            <a:r>
              <a:rPr lang="en-US" sz="2800" b="1" baseline="-25000" dirty="0">
                <a:latin typeface="Gill Sans"/>
                <a:cs typeface="Gill Sans"/>
              </a:rPr>
              <a:t>A</a:t>
            </a:r>
            <a:r>
              <a:rPr lang="en-US" sz="2800" dirty="0">
                <a:latin typeface="Gill Sans"/>
                <a:cs typeface="Gill Sans"/>
              </a:rPr>
              <a:t>: IBD segment sharing is due to recent shared ancestry with </a:t>
            </a:r>
            <a:r>
              <a:rPr lang="en-US" sz="2800" i="1" dirty="0">
                <a:latin typeface="Gill Sans"/>
                <a:cs typeface="Gill Sans"/>
              </a:rPr>
              <a:t>a </a:t>
            </a:r>
            <a:r>
              <a:rPr lang="en-US" sz="2800" dirty="0">
                <a:latin typeface="Gill Sans"/>
                <a:cs typeface="Gill Sans"/>
              </a:rPr>
              <a:t>common ancestors and separated by </a:t>
            </a:r>
            <a:r>
              <a:rPr lang="en-US" sz="2800" i="1" dirty="0">
                <a:latin typeface="Gill Sans"/>
                <a:cs typeface="Gill Sans"/>
              </a:rPr>
              <a:t>d </a:t>
            </a:r>
            <a:r>
              <a:rPr lang="en-US" sz="2800" dirty="0">
                <a:latin typeface="Gill Sans"/>
                <a:cs typeface="Gill Sans"/>
              </a:rPr>
              <a:t>meiosis events</a:t>
            </a:r>
          </a:p>
        </p:txBody>
      </p:sp>
    </p:spTree>
    <p:extLst>
      <p:ext uri="{BB962C8B-B14F-4D97-AF65-F5344CB8AC3E}">
        <p14:creationId xmlns:p14="http://schemas.microsoft.com/office/powerpoint/2010/main" val="411244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10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Close relatives share large segments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229809" y="1153533"/>
            <a:ext cx="2162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Parent - child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31360" y="2374702"/>
            <a:ext cx="2842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The child shares exactly 50% of her genome with each parent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460" y="1736117"/>
            <a:ext cx="397805" cy="8542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602" y="1741140"/>
            <a:ext cx="294428" cy="830075"/>
          </a:xfrm>
          <a:prstGeom prst="rect">
            <a:avLst/>
          </a:prstGeom>
        </p:spPr>
      </p:pic>
      <p:cxnSp>
        <p:nvCxnSpPr>
          <p:cNvPr id="17" name="Straight Connector 16"/>
          <p:cNvCxnSpPr>
            <a:stCxn id="15" idx="3"/>
            <a:endCxn id="16" idx="1"/>
          </p:cNvCxnSpPr>
          <p:nvPr/>
        </p:nvCxnSpPr>
        <p:spPr>
          <a:xfrm flipV="1">
            <a:off x="3757265" y="2156178"/>
            <a:ext cx="615338" cy="705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057744" y="2163233"/>
            <a:ext cx="0" cy="579687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589669" y="1676753"/>
            <a:ext cx="96601" cy="100178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904123" y="1676753"/>
            <a:ext cx="96601" cy="100178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967414" y="1676753"/>
            <a:ext cx="96601" cy="100178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281868" y="1676753"/>
            <a:ext cx="96601" cy="10017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842" y="2798833"/>
            <a:ext cx="397805" cy="85423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488082" y="2773882"/>
            <a:ext cx="96601" cy="100178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690495" y="2773882"/>
            <a:ext cx="96601" cy="10017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488082" y="2773882"/>
            <a:ext cx="96601" cy="59269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690495" y="2965259"/>
            <a:ext cx="96601" cy="81040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53999" y="4184603"/>
            <a:ext cx="1317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Siblings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049" y="4280557"/>
            <a:ext cx="397805" cy="85423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191" y="4285580"/>
            <a:ext cx="294428" cy="830075"/>
          </a:xfrm>
          <a:prstGeom prst="rect">
            <a:avLst/>
          </a:prstGeom>
        </p:spPr>
      </p:pic>
      <p:cxnSp>
        <p:nvCxnSpPr>
          <p:cNvPr id="34" name="Straight Connector 33"/>
          <p:cNvCxnSpPr>
            <a:stCxn id="32" idx="3"/>
            <a:endCxn id="33" idx="1"/>
          </p:cNvCxnSpPr>
          <p:nvPr/>
        </p:nvCxnSpPr>
        <p:spPr>
          <a:xfrm flipV="1">
            <a:off x="3783854" y="4700618"/>
            <a:ext cx="615338" cy="705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084333" y="4707673"/>
            <a:ext cx="0" cy="579687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2616258" y="4221193"/>
            <a:ext cx="96601" cy="100178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2930712" y="4221193"/>
            <a:ext cx="96601" cy="100178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994003" y="4221193"/>
            <a:ext cx="96601" cy="100178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308457" y="4221193"/>
            <a:ext cx="96601" cy="10017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470" y="5508613"/>
            <a:ext cx="397805" cy="854233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2882411" y="5354202"/>
            <a:ext cx="96601" cy="100178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084824" y="5354202"/>
            <a:ext cx="96601" cy="10017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2882411" y="5354202"/>
            <a:ext cx="96601" cy="59269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3084824" y="5545579"/>
            <a:ext cx="96601" cy="81040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/>
          <p:cNvCxnSpPr/>
          <p:nvPr/>
        </p:nvCxnSpPr>
        <p:spPr>
          <a:xfrm flipV="1">
            <a:off x="3744292" y="5287360"/>
            <a:ext cx="743790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380" y="5490172"/>
            <a:ext cx="294428" cy="830075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4968857" y="5378392"/>
            <a:ext cx="96601" cy="100178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5171270" y="5378392"/>
            <a:ext cx="96601" cy="100178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4968858" y="5378392"/>
            <a:ext cx="95158" cy="342656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5171270" y="5946894"/>
            <a:ext cx="96601" cy="43327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5631360" y="4761308"/>
            <a:ext cx="2842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Siblings share on average 50% of their genomes (same mean as parent/child, but different pattern)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3757265" y="5287361"/>
            <a:ext cx="0" cy="184893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495325" y="5276022"/>
            <a:ext cx="0" cy="184893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5A92B4D-0D28-354F-BE07-B9F55807E11F}"/>
              </a:ext>
            </a:extLst>
          </p:cNvPr>
          <p:cNvSpPr txBox="1"/>
          <p:nvPr/>
        </p:nvSpPr>
        <p:spPr>
          <a:xfrm>
            <a:off x="31163" y="6426288"/>
            <a:ext cx="352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Relative finding (Part I)</a:t>
            </a:r>
          </a:p>
        </p:txBody>
      </p:sp>
    </p:spTree>
    <p:extLst>
      <p:ext uri="{BB962C8B-B14F-4D97-AF65-F5344CB8AC3E}">
        <p14:creationId xmlns:p14="http://schemas.microsoft.com/office/powerpoint/2010/main" val="369052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 animBg="1"/>
      <p:bldP spid="26" grpId="0" animBg="1"/>
      <p:bldP spid="27" grpId="0" animBg="1"/>
      <p:bldP spid="28" grpId="0" animBg="1"/>
      <p:bldP spid="29" grpId="0"/>
      <p:bldP spid="36" grpId="0" animBg="1"/>
      <p:bldP spid="37" grpId="0" animBg="1"/>
      <p:bldP spid="38" grpId="0" animBg="1"/>
      <p:bldP spid="39" grpId="0" animBg="1"/>
      <p:bldP spid="41" grpId="0" animBg="1"/>
      <p:bldP spid="42" grpId="0" animBg="1"/>
      <p:bldP spid="43" grpId="0" animBg="1"/>
      <p:bldP spid="44" grpId="0" animBg="1"/>
      <p:bldP spid="49" grpId="0" animBg="1"/>
      <p:bldP spid="50" grpId="0" animBg="1"/>
      <p:bldP spid="51" grpId="0" animBg="1"/>
      <p:bldP spid="52" grpId="0" animBg="1"/>
      <p:bldP spid="5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Estimating relationships from segments - ERSA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496" y="1463523"/>
            <a:ext cx="6149218" cy="47316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7252" y="6597897"/>
            <a:ext cx="19967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Huff, </a:t>
            </a:r>
            <a:r>
              <a:rPr lang="en-US" sz="1000" i="1" dirty="0"/>
              <a:t>et al. </a:t>
            </a:r>
            <a:r>
              <a:rPr lang="en-US" sz="1000" dirty="0"/>
              <a:t>Genome Research 2011</a:t>
            </a:r>
          </a:p>
        </p:txBody>
      </p:sp>
    </p:spTree>
    <p:extLst>
      <p:ext uri="{BB962C8B-B14F-4D97-AF65-F5344CB8AC3E}">
        <p14:creationId xmlns:p14="http://schemas.microsoft.com/office/powerpoint/2010/main" val="3546758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24837"/>
            <a:ext cx="9144000" cy="179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5400" dirty="0">
                <a:latin typeface="Gill Sans"/>
                <a:cs typeface="Gill Sans"/>
              </a:rPr>
              <a:t>Local ancestry inference</a:t>
            </a:r>
          </a:p>
          <a:p>
            <a:pPr algn="ctr">
              <a:spcAft>
                <a:spcPts val="300"/>
              </a:spcAft>
            </a:pPr>
            <a:r>
              <a:rPr lang="en-US" sz="5400" dirty="0">
                <a:latin typeface="Gill Sans"/>
                <a:cs typeface="Gill Sans"/>
              </a:rPr>
              <a:t>(intro. More next week)</a:t>
            </a:r>
          </a:p>
        </p:txBody>
      </p:sp>
    </p:spTree>
    <p:extLst>
      <p:ext uri="{BB962C8B-B14F-4D97-AF65-F5344CB8AC3E}">
        <p14:creationId xmlns:p14="http://schemas.microsoft.com/office/powerpoint/2010/main" val="24361633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Admixture results in mosaic genomes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loud 5">
            <a:extLst>
              <a:ext uri="{FF2B5EF4-FFF2-40B4-BE49-F238E27FC236}">
                <a16:creationId xmlns:a16="http://schemas.microsoft.com/office/drawing/2014/main" id="{66D8A2BE-DFC2-E44B-8500-1ED6330A0B6F}"/>
              </a:ext>
            </a:extLst>
          </p:cNvPr>
          <p:cNvSpPr/>
          <p:nvPr/>
        </p:nvSpPr>
        <p:spPr>
          <a:xfrm>
            <a:off x="107578" y="2153440"/>
            <a:ext cx="2367298" cy="1694330"/>
          </a:xfrm>
          <a:prstGeom prst="cloud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Gill Sans MT" panose="020B0502020104020203" pitchFamily="34" charset="77"/>
              </a:rPr>
              <a:t>African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72C39B82-55E3-6246-BB83-84C18CEFD93A}"/>
              </a:ext>
            </a:extLst>
          </p:cNvPr>
          <p:cNvSpPr/>
          <p:nvPr/>
        </p:nvSpPr>
        <p:spPr>
          <a:xfrm>
            <a:off x="3148293" y="1306275"/>
            <a:ext cx="2849096" cy="1694330"/>
          </a:xfrm>
          <a:prstGeom prst="cloud">
            <a:avLst/>
          </a:prstGeom>
          <a:solidFill>
            <a:srgbClr val="0070C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Gill Sans MT" panose="020B0502020104020203" pitchFamily="34" charset="77"/>
              </a:rPr>
              <a:t>European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E3654F80-6BF4-874D-B089-D7D86AC59135}"/>
              </a:ext>
            </a:extLst>
          </p:cNvPr>
          <p:cNvSpPr/>
          <p:nvPr/>
        </p:nvSpPr>
        <p:spPr>
          <a:xfrm>
            <a:off x="6572250" y="2019861"/>
            <a:ext cx="2316256" cy="1694330"/>
          </a:xfrm>
          <a:prstGeom prst="cloud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Gill Sans MT" panose="020B0502020104020203" pitchFamily="34" charset="77"/>
              </a:rPr>
              <a:t>Native Amr.</a:t>
            </a:r>
          </a:p>
        </p:txBody>
      </p: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912F118C-E22B-FD48-9B54-67A4B84CFCDD}"/>
              </a:ext>
            </a:extLst>
          </p:cNvPr>
          <p:cNvCxnSpPr>
            <a:cxnSpLocks/>
          </p:cNvCxnSpPr>
          <p:nvPr/>
        </p:nvCxnSpPr>
        <p:spPr>
          <a:xfrm>
            <a:off x="2045687" y="3714191"/>
            <a:ext cx="1980027" cy="1052376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E20F08A-667F-9549-A532-2B622656FFEC}"/>
              </a:ext>
            </a:extLst>
          </p:cNvPr>
          <p:cNvCxnSpPr>
            <a:cxnSpLocks/>
          </p:cNvCxnSpPr>
          <p:nvPr/>
        </p:nvCxnSpPr>
        <p:spPr>
          <a:xfrm>
            <a:off x="4365252" y="3272160"/>
            <a:ext cx="0" cy="1494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DE98FFFB-EDA8-2540-8FD1-DCD10544C4D5}"/>
              </a:ext>
            </a:extLst>
          </p:cNvPr>
          <p:cNvCxnSpPr>
            <a:cxnSpLocks/>
          </p:cNvCxnSpPr>
          <p:nvPr/>
        </p:nvCxnSpPr>
        <p:spPr>
          <a:xfrm rot="10800000" flipV="1">
            <a:off x="4714930" y="3714191"/>
            <a:ext cx="1980027" cy="1052376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7334087F-496F-3249-967B-16F5417DE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5173455"/>
            <a:ext cx="599544" cy="128744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5BE9AFF-B680-5748-85C9-0F496DC75651}"/>
              </a:ext>
            </a:extLst>
          </p:cNvPr>
          <p:cNvSpPr/>
          <p:nvPr/>
        </p:nvSpPr>
        <p:spPr>
          <a:xfrm>
            <a:off x="3836938" y="5002335"/>
            <a:ext cx="182880" cy="150981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3B7B77C-D02C-504A-A21F-60203FAB5D16}"/>
              </a:ext>
            </a:extLst>
          </p:cNvPr>
          <p:cNvSpPr/>
          <p:nvPr/>
        </p:nvSpPr>
        <p:spPr>
          <a:xfrm>
            <a:off x="4149528" y="5002335"/>
            <a:ext cx="182880" cy="150981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61F9CA-2EAB-EC4F-B125-73621B064BB5}"/>
              </a:ext>
            </a:extLst>
          </p:cNvPr>
          <p:cNvSpPr/>
          <p:nvPr/>
        </p:nvSpPr>
        <p:spPr>
          <a:xfrm>
            <a:off x="3836938" y="5002335"/>
            <a:ext cx="182880" cy="89326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BA16720-6EA5-AD48-86B9-EB3E7212756B}"/>
              </a:ext>
            </a:extLst>
          </p:cNvPr>
          <p:cNvSpPr/>
          <p:nvPr/>
        </p:nvSpPr>
        <p:spPr>
          <a:xfrm>
            <a:off x="4149528" y="5290765"/>
            <a:ext cx="182880" cy="1221384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599300D-8B6E-2742-85AE-2BF1876013A7}"/>
              </a:ext>
            </a:extLst>
          </p:cNvPr>
          <p:cNvSpPr/>
          <p:nvPr/>
        </p:nvSpPr>
        <p:spPr>
          <a:xfrm>
            <a:off x="3836938" y="5002336"/>
            <a:ext cx="182880" cy="477818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7311DC3-3143-E44E-9CCB-915B51527332}"/>
              </a:ext>
            </a:extLst>
          </p:cNvPr>
          <p:cNvSpPr/>
          <p:nvPr/>
        </p:nvSpPr>
        <p:spPr>
          <a:xfrm>
            <a:off x="4149528" y="5518333"/>
            <a:ext cx="182880" cy="47781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BC705A2-8936-B94D-9898-EF4F59DE4762}"/>
              </a:ext>
            </a:extLst>
          </p:cNvPr>
          <p:cNvSpPr txBox="1"/>
          <p:nvPr/>
        </p:nvSpPr>
        <p:spPr>
          <a:xfrm>
            <a:off x="5532683" y="5415892"/>
            <a:ext cx="2554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e.g. present-day Latino populations in the U.S.</a:t>
            </a:r>
          </a:p>
          <a:p>
            <a:r>
              <a:rPr lang="en-US" dirty="0">
                <a:latin typeface="Gill Sans MT" panose="020B0502020104020203" pitchFamily="34" charset="77"/>
              </a:rPr>
              <a:t>(recall JC 1)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EA0F9C-CAB6-3348-A6BA-2BB91F336E52}"/>
              </a:ext>
            </a:extLst>
          </p:cNvPr>
          <p:cNvSpPr txBox="1"/>
          <p:nvPr/>
        </p:nvSpPr>
        <p:spPr>
          <a:xfrm>
            <a:off x="107578" y="5014676"/>
            <a:ext cx="2662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(These chunks are similar to, but older than,  IBD segments we studied earlier today)</a:t>
            </a:r>
          </a:p>
        </p:txBody>
      </p:sp>
    </p:spTree>
    <p:extLst>
      <p:ext uri="{BB962C8B-B14F-4D97-AF65-F5344CB8AC3E}">
        <p14:creationId xmlns:p14="http://schemas.microsoft.com/office/powerpoint/2010/main" val="12607721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Chromosome “painting”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34" y="1203556"/>
            <a:ext cx="4615543" cy="53762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329" y="1106794"/>
            <a:ext cx="2146745" cy="565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3346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Visualizing local ancestry along each chromosome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C98C3722-AA42-4E44-8F0C-7A87BFCCA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81" y="1968428"/>
            <a:ext cx="8710637" cy="36900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A43A38-E238-C941-AF4A-764BDCB463D3}"/>
              </a:ext>
            </a:extLst>
          </p:cNvPr>
          <p:cNvSpPr txBox="1"/>
          <p:nvPr/>
        </p:nvSpPr>
        <p:spPr>
          <a:xfrm>
            <a:off x="127781" y="6032500"/>
            <a:ext cx="17668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Gill Sans MT" panose="020B0502020104020203" pitchFamily="34" charset="77"/>
              </a:rPr>
              <a:t>Blue=European</a:t>
            </a:r>
          </a:p>
          <a:p>
            <a:r>
              <a:rPr lang="en-US" sz="2000" dirty="0">
                <a:solidFill>
                  <a:srgbClr val="FF0000"/>
                </a:solidFill>
                <a:latin typeface="Gill Sans MT" panose="020B0502020104020203" pitchFamily="34" charset="77"/>
              </a:rPr>
              <a:t>Red=African</a:t>
            </a:r>
          </a:p>
        </p:txBody>
      </p:sp>
    </p:spTree>
    <p:extLst>
      <p:ext uri="{BB962C8B-B14F-4D97-AF65-F5344CB8AC3E}">
        <p14:creationId xmlns:p14="http://schemas.microsoft.com/office/powerpoint/2010/main" val="9898776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2961BA-9C86-0E48-A115-08BA87319F55}"/>
              </a:ext>
            </a:extLst>
          </p:cNvPr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We can model local ancestry with HMMs!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3E5174-3CFA-D440-8DA5-BF7771FFDFE8}"/>
              </a:ext>
            </a:extLst>
          </p:cNvPr>
          <p:cNvCxnSpPr/>
          <p:nvPr/>
        </p:nvCxnSpPr>
        <p:spPr bwMode="auto">
          <a:xfrm>
            <a:off x="0" y="989853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CD04E3-1515-2D49-A9BA-5ED2D263A0FB}"/>
              </a:ext>
            </a:extLst>
          </p:cNvPr>
          <p:cNvGrpSpPr/>
          <p:nvPr/>
        </p:nvGrpSpPr>
        <p:grpSpPr>
          <a:xfrm rot="5400000">
            <a:off x="4348726" y="-1732242"/>
            <a:ext cx="495470" cy="6782422"/>
            <a:chOff x="3836938" y="5002335"/>
            <a:chExt cx="495470" cy="150981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C635C07-E421-6545-BEF9-DA1F2BF0309F}"/>
                </a:ext>
              </a:extLst>
            </p:cNvPr>
            <p:cNvSpPr/>
            <p:nvPr/>
          </p:nvSpPr>
          <p:spPr>
            <a:xfrm>
              <a:off x="3836938" y="5002335"/>
              <a:ext cx="182880" cy="150981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4A29D7E-3778-DF4E-92B6-B062B6F68C96}"/>
                </a:ext>
              </a:extLst>
            </p:cNvPr>
            <p:cNvSpPr/>
            <p:nvPr/>
          </p:nvSpPr>
          <p:spPr>
            <a:xfrm>
              <a:off x="4149528" y="5002335"/>
              <a:ext cx="182880" cy="150981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FDACA0A-7C2D-1646-9491-2F3D0EE6E300}"/>
                </a:ext>
              </a:extLst>
            </p:cNvPr>
            <p:cNvSpPr/>
            <p:nvPr/>
          </p:nvSpPr>
          <p:spPr>
            <a:xfrm>
              <a:off x="3836938" y="5002335"/>
              <a:ext cx="182880" cy="89326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5ED6059-14B8-D742-8BD2-0A34C56FE693}"/>
                </a:ext>
              </a:extLst>
            </p:cNvPr>
            <p:cNvSpPr/>
            <p:nvPr/>
          </p:nvSpPr>
          <p:spPr>
            <a:xfrm>
              <a:off x="4149528" y="5290765"/>
              <a:ext cx="182880" cy="122138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50F41A1-CE5C-5847-8B91-545E38B03D2A}"/>
                </a:ext>
              </a:extLst>
            </p:cNvPr>
            <p:cNvSpPr/>
            <p:nvPr/>
          </p:nvSpPr>
          <p:spPr>
            <a:xfrm>
              <a:off x="3836938" y="5002336"/>
              <a:ext cx="182880" cy="47781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2E7B03-FAE9-934C-839C-76A95B77ECD9}"/>
                </a:ext>
              </a:extLst>
            </p:cNvPr>
            <p:cNvSpPr/>
            <p:nvPr/>
          </p:nvSpPr>
          <p:spPr>
            <a:xfrm>
              <a:off x="4149528" y="5518333"/>
              <a:ext cx="182880" cy="4778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357F251-8616-0F45-AE64-179D757A9997}"/>
              </a:ext>
            </a:extLst>
          </p:cNvPr>
          <p:cNvSpPr txBox="1"/>
          <p:nvPr/>
        </p:nvSpPr>
        <p:spPr>
          <a:xfrm>
            <a:off x="217789" y="1289637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 MT" panose="020B0502020104020203" pitchFamily="34" charset="77"/>
              </a:rPr>
              <a:t>chrom</a:t>
            </a:r>
            <a:r>
              <a:rPr lang="en-US" dirty="0">
                <a:latin typeface="Gill Sans MT" panose="020B0502020104020203" pitchFamily="34" charset="77"/>
              </a:rPr>
              <a:t> 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6D8550-ACE7-7D44-879C-5FFAFCF9D80F}"/>
              </a:ext>
            </a:extLst>
          </p:cNvPr>
          <p:cNvSpPr txBox="1"/>
          <p:nvPr/>
        </p:nvSpPr>
        <p:spPr>
          <a:xfrm>
            <a:off x="226130" y="1602227"/>
            <a:ext cx="985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 MT" panose="020B0502020104020203" pitchFamily="34" charset="77"/>
              </a:rPr>
              <a:t>chrom</a:t>
            </a:r>
            <a:r>
              <a:rPr lang="en-US" dirty="0">
                <a:latin typeface="Gill Sans MT" panose="020B0502020104020203" pitchFamily="34" charset="77"/>
              </a:rPr>
              <a:t> B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2BC37C-E955-FE4E-9D69-8D7DAC4D4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7773" y="1166107"/>
            <a:ext cx="527723" cy="11332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58579E9-9869-8E42-AE69-7349FD734C35}"/>
              </a:ext>
            </a:extLst>
          </p:cNvPr>
          <p:cNvSpPr txBox="1"/>
          <p:nvPr/>
        </p:nvSpPr>
        <p:spPr>
          <a:xfrm>
            <a:off x="179856" y="3157147"/>
            <a:ext cx="80879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Use </a:t>
            </a:r>
            <a:r>
              <a:rPr lang="en-US" sz="2800" b="1" u="sng" dirty="0">
                <a:latin typeface="Gill Sans MT" panose="020B0502020104020203" pitchFamily="34" charset="77"/>
              </a:rPr>
              <a:t>Viterbi algorithm </a:t>
            </a:r>
            <a:r>
              <a:rPr lang="en-US" sz="2800" dirty="0">
                <a:latin typeface="Gill Sans MT" panose="020B0502020104020203" pitchFamily="34" charset="77"/>
              </a:rPr>
              <a:t>to infer most probable sequence of local ancestry across the genome</a:t>
            </a:r>
          </a:p>
          <a:p>
            <a:endParaRPr lang="en-US" sz="2800" dirty="0">
              <a:latin typeface="Gill Sans MT" panose="020B0502020104020203" pitchFamily="34" charset="77"/>
            </a:endParaRPr>
          </a:p>
          <a:p>
            <a:r>
              <a:rPr lang="en-US" sz="2800" dirty="0">
                <a:latin typeface="Gill Sans MT" panose="020B0502020104020203" pitchFamily="34" charset="77"/>
              </a:rPr>
              <a:t>(more details on Monday)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7846BF-DCE5-D946-896D-801141A34793}"/>
              </a:ext>
            </a:extLst>
          </p:cNvPr>
          <p:cNvSpPr txBox="1"/>
          <p:nvPr/>
        </p:nvSpPr>
        <p:spPr>
          <a:xfrm>
            <a:off x="1136721" y="2028301"/>
            <a:ext cx="6928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0 1 1 2 2 0 0 1 1 2 0 0 1 1 1 0 0 0 1 1 0 0 2 2 1 0 0 1 2 0 1 2 0 0 1 1 2 0 1 0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AC27FD-82AF-6341-9E98-1F2AD50FE559}"/>
              </a:ext>
            </a:extLst>
          </p:cNvPr>
          <p:cNvSpPr txBox="1"/>
          <p:nvPr/>
        </p:nvSpPr>
        <p:spPr>
          <a:xfrm>
            <a:off x="226130" y="1992050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SNPs</a:t>
            </a:r>
          </a:p>
        </p:txBody>
      </p:sp>
    </p:spTree>
    <p:extLst>
      <p:ext uri="{BB962C8B-B14F-4D97-AF65-F5344CB8AC3E}">
        <p14:creationId xmlns:p14="http://schemas.microsoft.com/office/powerpoint/2010/main" val="278259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Gill Sans"/>
                <a:cs typeface="Gill Sans"/>
              </a:rPr>
              <a:t>RFMix</a:t>
            </a:r>
            <a:r>
              <a:rPr lang="en-US" sz="2800" dirty="0">
                <a:latin typeface="Gill Sans"/>
                <a:cs typeface="Gill Sans"/>
              </a:rPr>
              <a:t> (PS2) allows fast LAI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03750F2-F15B-3341-976F-424797110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788" y="2843083"/>
            <a:ext cx="5622365" cy="36320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8F57EC-0A1E-3A43-9B8A-0514DA716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176" y="1324433"/>
            <a:ext cx="7315200" cy="13233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214425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Running </a:t>
            </a:r>
            <a:r>
              <a:rPr lang="en-US" sz="2800" dirty="0" err="1">
                <a:latin typeface="Gill Sans"/>
                <a:cs typeface="Gill Sans"/>
              </a:rPr>
              <a:t>RFMix</a:t>
            </a:r>
            <a:r>
              <a:rPr lang="en-US" sz="2800" dirty="0">
                <a:latin typeface="Gill Sans"/>
                <a:cs typeface="Gill Sans"/>
              </a:rPr>
              <a:t> – input files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D0843AC6-DEA1-EC42-AF15-7DD531BFD99E}"/>
              </a:ext>
            </a:extLst>
          </p:cNvPr>
          <p:cNvSpPr/>
          <p:nvPr/>
        </p:nvSpPr>
        <p:spPr>
          <a:xfrm>
            <a:off x="694944" y="1591056"/>
            <a:ext cx="3869970" cy="20482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7AF025-389D-CD43-8A5A-8371D0AF0AF4}"/>
              </a:ext>
            </a:extLst>
          </p:cNvPr>
          <p:cNvSpPr txBox="1"/>
          <p:nvPr/>
        </p:nvSpPr>
        <p:spPr>
          <a:xfrm>
            <a:off x="591821" y="1221724"/>
            <a:ext cx="2226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*_</a:t>
            </a:r>
            <a:r>
              <a:rPr lang="en-US" dirty="0" err="1">
                <a:latin typeface="Gill Sans MT" panose="020B0502020104020203" pitchFamily="34" charset="77"/>
              </a:rPr>
              <a:t>chr</a:t>
            </a:r>
            <a:r>
              <a:rPr lang="en-US" dirty="0">
                <a:latin typeface="Gill Sans MT" panose="020B0502020104020203" pitchFamily="34" charset="77"/>
              </a:rPr>
              <a:t>${</a:t>
            </a:r>
            <a:r>
              <a:rPr lang="en-US" dirty="0" err="1">
                <a:latin typeface="Gill Sans MT" panose="020B0502020104020203" pitchFamily="34" charset="77"/>
              </a:rPr>
              <a:t>chrom</a:t>
            </a:r>
            <a:r>
              <a:rPr lang="en-US" dirty="0">
                <a:latin typeface="Gill Sans MT" panose="020B0502020104020203" pitchFamily="34" charset="77"/>
              </a:rPr>
              <a:t>}.alleles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D5C44A-8F2C-464A-9CDE-748ADF1564B9}"/>
              </a:ext>
            </a:extLst>
          </p:cNvPr>
          <p:cNvSpPr txBox="1"/>
          <p:nvPr/>
        </p:nvSpPr>
        <p:spPr>
          <a:xfrm rot="16200000">
            <a:off x="-230199" y="2430518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1 row/SNP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91898F2-ABD4-194F-8D2F-D176FB81BCF0}"/>
              </a:ext>
            </a:extLst>
          </p:cNvPr>
          <p:cNvCxnSpPr/>
          <p:nvPr/>
        </p:nvCxnSpPr>
        <p:spPr>
          <a:xfrm>
            <a:off x="591821" y="1679463"/>
            <a:ext cx="0" cy="19598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D7A4AF9-6D69-9048-B111-7183A662B046}"/>
              </a:ext>
            </a:extLst>
          </p:cNvPr>
          <p:cNvSpPr txBox="1"/>
          <p:nvPr/>
        </p:nvSpPr>
        <p:spPr>
          <a:xfrm>
            <a:off x="591821" y="3727719"/>
            <a:ext cx="3718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1 col/haplotype</a:t>
            </a:r>
          </a:p>
          <a:p>
            <a:r>
              <a:rPr lang="en-US" dirty="0">
                <a:latin typeface="Gill Sans MT" panose="020B0502020104020203" pitchFamily="34" charset="77"/>
              </a:rPr>
              <a:t>If N samples, should have 2N columns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F62FB57-5F25-774A-8D81-3349F1F6D88A}"/>
              </a:ext>
            </a:extLst>
          </p:cNvPr>
          <p:cNvCxnSpPr>
            <a:cxnSpLocks/>
          </p:cNvCxnSpPr>
          <p:nvPr/>
        </p:nvCxnSpPr>
        <p:spPr>
          <a:xfrm>
            <a:off x="2201741" y="3912385"/>
            <a:ext cx="236317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4B9287B-568E-3B46-9CFA-C8F86F70AE61}"/>
              </a:ext>
            </a:extLst>
          </p:cNvPr>
          <p:cNvSpPr txBox="1"/>
          <p:nvPr/>
        </p:nvSpPr>
        <p:spPr>
          <a:xfrm>
            <a:off x="694944" y="1637678"/>
            <a:ext cx="386997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0 0 0 0 0 0 1 0 0 0 0 0 1 1 0 1 1 0 0 1 1 0</a:t>
            </a:r>
          </a:p>
          <a:p>
            <a:r>
              <a:rPr lang="en-US" dirty="0"/>
              <a:t>0 1 1 0 1 0 0 0 0 1 0 0 1 1 0 1 1 0 0 1 0 0</a:t>
            </a:r>
          </a:p>
          <a:p>
            <a:r>
              <a:rPr lang="en-US" dirty="0"/>
              <a:t>0 1 1 0 0 0 0 0 0 0 0 0 1 1 0 0 1 0 0 1 1 0</a:t>
            </a:r>
          </a:p>
          <a:p>
            <a:r>
              <a:rPr lang="en-US" dirty="0"/>
              <a:t>0 1 0 0 0 0 1 1 0 0 0 0 1 1 0 1 1 0 0 1 1 0</a:t>
            </a:r>
          </a:p>
          <a:p>
            <a:r>
              <a:rPr lang="en-US" dirty="0"/>
              <a:t>0 1 0 0 0 0 0 0 0 0 0 0 1 1 0 1 1 1 0 0 1 0</a:t>
            </a:r>
          </a:p>
          <a:p>
            <a:r>
              <a:rPr lang="en-US" dirty="0"/>
              <a:t>0 0 0 1 0 0 0 0 0 0 0 0 1 1 0 1 1 0 0 1 1 0</a:t>
            </a:r>
          </a:p>
          <a:p>
            <a:r>
              <a:rPr lang="en-US" dirty="0"/>
              <a:t>0 1 0 0 0 0 0 0 1 0 0 0 1 1 0 0 1 0 0 1 1 0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0EBEA9-CF87-4F42-933D-11F0E56A22C5}"/>
              </a:ext>
            </a:extLst>
          </p:cNvPr>
          <p:cNvSpPr txBox="1"/>
          <p:nvPr/>
        </p:nvSpPr>
        <p:spPr>
          <a:xfrm>
            <a:off x="591821" y="4462457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*.classes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264F779-E017-914D-BD4E-6B007187541F}"/>
              </a:ext>
            </a:extLst>
          </p:cNvPr>
          <p:cNvSpPr/>
          <p:nvPr/>
        </p:nvSpPr>
        <p:spPr>
          <a:xfrm>
            <a:off x="660216" y="4759789"/>
            <a:ext cx="3869970" cy="3208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652E39-2836-0747-8CDB-7210318711C6}"/>
              </a:ext>
            </a:extLst>
          </p:cNvPr>
          <p:cNvSpPr txBox="1"/>
          <p:nvPr/>
        </p:nvSpPr>
        <p:spPr>
          <a:xfrm>
            <a:off x="558158" y="5129121"/>
            <a:ext cx="38425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1 col/haplotype</a:t>
            </a:r>
          </a:p>
          <a:p>
            <a:r>
              <a:rPr lang="en-US" dirty="0">
                <a:latin typeface="Gill Sans MT" panose="020B0502020104020203" pitchFamily="34" charset="77"/>
              </a:rPr>
              <a:t>Ancestral populations labeled 1,2,3,etc.</a:t>
            </a:r>
          </a:p>
          <a:p>
            <a:r>
              <a:rPr lang="en-US" dirty="0">
                <a:latin typeface="Gill Sans MT" panose="020B0502020104020203" pitchFamily="34" charset="77"/>
              </a:rPr>
              <a:t>“0” denotes unknown (admixed)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EF20DF9-0DE0-9649-891C-147F756A708E}"/>
              </a:ext>
            </a:extLst>
          </p:cNvPr>
          <p:cNvCxnSpPr>
            <a:cxnSpLocks/>
          </p:cNvCxnSpPr>
          <p:nvPr/>
        </p:nvCxnSpPr>
        <p:spPr>
          <a:xfrm>
            <a:off x="2168078" y="5313787"/>
            <a:ext cx="236317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50386D4-2569-E64E-8C8F-C54CBE84E0D8}"/>
              </a:ext>
            </a:extLst>
          </p:cNvPr>
          <p:cNvSpPr/>
          <p:nvPr/>
        </p:nvSpPr>
        <p:spPr>
          <a:xfrm>
            <a:off x="681252" y="4759789"/>
            <a:ext cx="4039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1 1 1 2 2 2 3 3 3 4 4 4 </a:t>
            </a:r>
            <a:r>
              <a:rPr lang="en-US" dirty="0">
                <a:solidFill>
                  <a:srgbClr val="FF0000"/>
                </a:solidFill>
              </a:rPr>
              <a:t>0 0 0 0 0 0 0 0 0 0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8D95E1-6EE8-9642-8384-984189377A67}"/>
              </a:ext>
            </a:extLst>
          </p:cNvPr>
          <p:cNvSpPr txBox="1"/>
          <p:nvPr/>
        </p:nvSpPr>
        <p:spPr>
          <a:xfrm>
            <a:off x="4896636" y="1189152"/>
            <a:ext cx="2932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*_</a:t>
            </a:r>
            <a:r>
              <a:rPr lang="en-US" dirty="0" err="1">
                <a:latin typeface="Gill Sans MT" panose="020B0502020104020203" pitchFamily="34" charset="77"/>
              </a:rPr>
              <a:t>chr</a:t>
            </a:r>
            <a:r>
              <a:rPr lang="en-US" dirty="0">
                <a:latin typeface="Gill Sans MT" panose="020B0502020104020203" pitchFamily="34" charset="77"/>
              </a:rPr>
              <a:t>${</a:t>
            </a:r>
            <a:r>
              <a:rPr lang="en-US" dirty="0" err="1">
                <a:latin typeface="Gill Sans MT" panose="020B0502020104020203" pitchFamily="34" charset="77"/>
              </a:rPr>
              <a:t>chrom</a:t>
            </a:r>
            <a:r>
              <a:rPr lang="en-US" dirty="0">
                <a:latin typeface="Gill Sans MT" panose="020B0502020104020203" pitchFamily="34" charset="77"/>
              </a:rPr>
              <a:t>}.</a:t>
            </a:r>
            <a:r>
              <a:rPr lang="en-US" dirty="0" err="1">
                <a:latin typeface="Gill Sans MT" panose="020B0502020104020203" pitchFamily="34" charset="77"/>
              </a:rPr>
              <a:t>snp_locations</a:t>
            </a: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5F77C5-5BAE-F44E-A80C-4CAF5C203E7C}"/>
              </a:ext>
            </a:extLst>
          </p:cNvPr>
          <p:cNvSpPr txBox="1"/>
          <p:nvPr/>
        </p:nvSpPr>
        <p:spPr>
          <a:xfrm rot="16200000">
            <a:off x="5410331" y="2413587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1 row/SNP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8282518-75F2-1648-B26D-7A931BBCE6B6}"/>
              </a:ext>
            </a:extLst>
          </p:cNvPr>
          <p:cNvCxnSpPr/>
          <p:nvPr/>
        </p:nvCxnSpPr>
        <p:spPr>
          <a:xfrm>
            <a:off x="6232351" y="1662532"/>
            <a:ext cx="0" cy="19598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C4D7053F-789B-AE48-965F-91F7D1174007}"/>
              </a:ext>
            </a:extLst>
          </p:cNvPr>
          <p:cNvSpPr/>
          <p:nvPr/>
        </p:nvSpPr>
        <p:spPr>
          <a:xfrm>
            <a:off x="5012492" y="1628166"/>
            <a:ext cx="814289" cy="20482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CA6624-0E6A-A04F-991F-CA95AB937A34}"/>
              </a:ext>
            </a:extLst>
          </p:cNvPr>
          <p:cNvSpPr txBox="1"/>
          <p:nvPr/>
        </p:nvSpPr>
        <p:spPr>
          <a:xfrm>
            <a:off x="5057018" y="1591056"/>
            <a:ext cx="71045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  <a:p>
            <a:r>
              <a:rPr lang="en-US" dirty="0"/>
              <a:t>3.2</a:t>
            </a:r>
          </a:p>
          <a:p>
            <a:r>
              <a:rPr lang="en-US" dirty="0"/>
              <a:t>10.5</a:t>
            </a:r>
          </a:p>
          <a:p>
            <a:r>
              <a:rPr lang="en-US" dirty="0"/>
              <a:t>25</a:t>
            </a:r>
          </a:p>
          <a:p>
            <a:r>
              <a:rPr lang="en-US" dirty="0"/>
              <a:t>30</a:t>
            </a:r>
          </a:p>
          <a:p>
            <a:r>
              <a:rPr lang="en-US" dirty="0"/>
              <a:t>50</a:t>
            </a:r>
          </a:p>
          <a:p>
            <a:r>
              <a:rPr lang="en-US" dirty="0"/>
              <a:t>200.5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80D5B8A-2687-AB41-A4DF-E474F9D55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106" y="4028145"/>
            <a:ext cx="3365500" cy="2222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117CD51-29D9-0646-8F1D-BD721ABC5465}"/>
              </a:ext>
            </a:extLst>
          </p:cNvPr>
          <p:cNvSpPr txBox="1"/>
          <p:nvPr/>
        </p:nvSpPr>
        <p:spPr>
          <a:xfrm>
            <a:off x="5166106" y="6331934"/>
            <a:ext cx="249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(run 1 job/chromosome)</a:t>
            </a:r>
          </a:p>
        </p:txBody>
      </p:sp>
    </p:spTree>
    <p:extLst>
      <p:ext uri="{BB962C8B-B14F-4D97-AF65-F5344CB8AC3E}">
        <p14:creationId xmlns:p14="http://schemas.microsoft.com/office/powerpoint/2010/main" val="312158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2" grpId="0"/>
      <p:bldP spid="15" grpId="0"/>
      <p:bldP spid="17" grpId="0"/>
      <p:bldP spid="19" grpId="0" animBg="1"/>
      <p:bldP spid="20" grpId="0"/>
      <p:bldP spid="22" grpId="0"/>
      <p:bldP spid="23" grpId="0"/>
      <p:bldP spid="24" grpId="0"/>
      <p:bldP spid="27" grpId="0" animBg="1"/>
      <p:bldP spid="28" grpId="0"/>
      <p:bldP spid="3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Running </a:t>
            </a:r>
            <a:r>
              <a:rPr lang="en-US" sz="2800" dirty="0" err="1">
                <a:latin typeface="Gill Sans"/>
                <a:cs typeface="Gill Sans"/>
              </a:rPr>
              <a:t>RFMix</a:t>
            </a:r>
            <a:r>
              <a:rPr lang="en-US" sz="2800" dirty="0">
                <a:latin typeface="Gill Sans"/>
                <a:cs typeface="Gill Sans"/>
              </a:rPr>
              <a:t> – output files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D0843AC6-DEA1-EC42-AF15-7DD531BFD99E}"/>
              </a:ext>
            </a:extLst>
          </p:cNvPr>
          <p:cNvSpPr/>
          <p:nvPr/>
        </p:nvSpPr>
        <p:spPr>
          <a:xfrm>
            <a:off x="1898102" y="2207072"/>
            <a:ext cx="1883849" cy="20482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7AF025-389D-CD43-8A5A-8371D0AF0AF4}"/>
              </a:ext>
            </a:extLst>
          </p:cNvPr>
          <p:cNvSpPr txBox="1"/>
          <p:nvPr/>
        </p:nvSpPr>
        <p:spPr>
          <a:xfrm>
            <a:off x="1391984" y="1825646"/>
            <a:ext cx="2775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*_</a:t>
            </a:r>
            <a:r>
              <a:rPr lang="en-US" dirty="0" err="1">
                <a:latin typeface="Gill Sans MT" panose="020B0502020104020203" pitchFamily="34" charset="77"/>
              </a:rPr>
              <a:t>chr</a:t>
            </a:r>
            <a:r>
              <a:rPr lang="en-US" dirty="0">
                <a:latin typeface="Gill Sans MT" panose="020B0502020104020203" pitchFamily="34" charset="77"/>
              </a:rPr>
              <a:t>${</a:t>
            </a:r>
            <a:r>
              <a:rPr lang="en-US" dirty="0" err="1">
                <a:latin typeface="Gill Sans MT" panose="020B0502020104020203" pitchFamily="34" charset="77"/>
              </a:rPr>
              <a:t>chrom</a:t>
            </a:r>
            <a:r>
              <a:rPr lang="en-US" dirty="0">
                <a:latin typeface="Gill Sans MT" panose="020B0502020104020203" pitchFamily="34" charset="77"/>
              </a:rPr>
              <a:t>}.0.Viterbi.txt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D5C44A-8F2C-464A-9CDE-748ADF1564B9}"/>
              </a:ext>
            </a:extLst>
          </p:cNvPr>
          <p:cNvSpPr txBox="1"/>
          <p:nvPr/>
        </p:nvSpPr>
        <p:spPr>
          <a:xfrm rot="16200000">
            <a:off x="972959" y="3046534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1 row/SNP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91898F2-ABD4-194F-8D2F-D176FB81BCF0}"/>
              </a:ext>
            </a:extLst>
          </p:cNvPr>
          <p:cNvCxnSpPr/>
          <p:nvPr/>
        </p:nvCxnSpPr>
        <p:spPr>
          <a:xfrm>
            <a:off x="1794979" y="2295479"/>
            <a:ext cx="0" cy="19598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D7A4AF9-6D69-9048-B111-7183A662B046}"/>
              </a:ext>
            </a:extLst>
          </p:cNvPr>
          <p:cNvSpPr txBox="1"/>
          <p:nvPr/>
        </p:nvSpPr>
        <p:spPr>
          <a:xfrm>
            <a:off x="1794979" y="4343735"/>
            <a:ext cx="2231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1 col/target haplotype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B9287B-568E-3B46-9CFA-C8F86F70AE61}"/>
              </a:ext>
            </a:extLst>
          </p:cNvPr>
          <p:cNvSpPr txBox="1"/>
          <p:nvPr/>
        </p:nvSpPr>
        <p:spPr>
          <a:xfrm>
            <a:off x="1898102" y="2253694"/>
            <a:ext cx="188384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2 1 3 1 2 3 2 1 1 2</a:t>
            </a:r>
          </a:p>
          <a:p>
            <a:r>
              <a:rPr lang="en-US" dirty="0"/>
              <a:t>2 1 3 1 1 3 2 1 1 2</a:t>
            </a:r>
          </a:p>
          <a:p>
            <a:r>
              <a:rPr lang="en-US" dirty="0"/>
              <a:t>2 1 3 3 1 3 2 1 1 3</a:t>
            </a:r>
          </a:p>
          <a:p>
            <a:r>
              <a:rPr lang="en-US" dirty="0"/>
              <a:t>2 1 2 3 1 1 2 1 1 3</a:t>
            </a:r>
          </a:p>
          <a:p>
            <a:r>
              <a:rPr lang="en-US" dirty="0"/>
              <a:t>2 1 2 1 1 1 2 1 1 3</a:t>
            </a:r>
          </a:p>
          <a:p>
            <a:r>
              <a:rPr lang="en-US" dirty="0"/>
              <a:t>1 2 2 1 1 1 2 1 1 3</a:t>
            </a:r>
          </a:p>
          <a:p>
            <a:r>
              <a:rPr lang="en-US" dirty="0"/>
              <a:t>1 2 2 1 3 1 2 1 3 3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89F6A2-19B4-464C-BB09-9FE9422A6684}"/>
              </a:ext>
            </a:extLst>
          </p:cNvPr>
          <p:cNvSpPr/>
          <p:nvPr/>
        </p:nvSpPr>
        <p:spPr>
          <a:xfrm>
            <a:off x="4288055" y="265334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Entry </a:t>
            </a:r>
            <a:r>
              <a:rPr lang="en-US" dirty="0" err="1">
                <a:latin typeface="Gill Sans MT" panose="020B0502020104020203" pitchFamily="34" charset="77"/>
              </a:rPr>
              <a:t>i,j</a:t>
            </a:r>
            <a:r>
              <a:rPr lang="en-US" dirty="0">
                <a:latin typeface="Gill Sans MT" panose="020B0502020104020203" pitchFamily="34" charset="77"/>
              </a:rPr>
              <a:t> gives the Viterbi decoding (most likely inferred local ancestry group) at SNP </a:t>
            </a:r>
            <a:r>
              <a:rPr lang="en-US" dirty="0" err="1">
                <a:latin typeface="Gill Sans MT" panose="020B0502020104020203" pitchFamily="34" charset="77"/>
              </a:rPr>
              <a:t>i</a:t>
            </a:r>
            <a:r>
              <a:rPr lang="en-US" dirty="0">
                <a:latin typeface="Gill Sans MT" panose="020B0502020104020203" pitchFamily="34" charset="77"/>
              </a:rPr>
              <a:t> in haplotype j</a:t>
            </a:r>
          </a:p>
        </p:txBody>
      </p:sp>
    </p:spTree>
    <p:extLst>
      <p:ext uri="{BB962C8B-B14F-4D97-AF65-F5344CB8AC3E}">
        <p14:creationId xmlns:p14="http://schemas.microsoft.com/office/powerpoint/2010/main" val="37276621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Converting </a:t>
            </a:r>
            <a:r>
              <a:rPr lang="en-US" sz="2800" dirty="0" err="1">
                <a:latin typeface="Gill Sans"/>
                <a:cs typeface="Gill Sans"/>
              </a:rPr>
              <a:t>RFMix</a:t>
            </a:r>
            <a:r>
              <a:rPr lang="en-US" sz="2800" dirty="0">
                <a:latin typeface="Gill Sans"/>
                <a:cs typeface="Gill Sans"/>
              </a:rPr>
              <a:t> output to ancestry tracks (BED format)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E60487B-A262-2348-B097-CBAAFC2EBF5F}"/>
              </a:ext>
            </a:extLst>
          </p:cNvPr>
          <p:cNvSpPr/>
          <p:nvPr/>
        </p:nvSpPr>
        <p:spPr>
          <a:xfrm>
            <a:off x="2533369" y="1795673"/>
            <a:ext cx="1883849" cy="20482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DE6C1B-1CBB-FC45-8E05-45AAB355052C}"/>
              </a:ext>
            </a:extLst>
          </p:cNvPr>
          <p:cNvSpPr txBox="1"/>
          <p:nvPr/>
        </p:nvSpPr>
        <p:spPr>
          <a:xfrm>
            <a:off x="2027251" y="1414247"/>
            <a:ext cx="2775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*_</a:t>
            </a:r>
            <a:r>
              <a:rPr lang="en-US" dirty="0" err="1">
                <a:latin typeface="Gill Sans MT" panose="020B0502020104020203" pitchFamily="34" charset="77"/>
              </a:rPr>
              <a:t>chr</a:t>
            </a:r>
            <a:r>
              <a:rPr lang="en-US" dirty="0">
                <a:latin typeface="Gill Sans MT" panose="020B0502020104020203" pitchFamily="34" charset="77"/>
              </a:rPr>
              <a:t>${</a:t>
            </a:r>
            <a:r>
              <a:rPr lang="en-US" dirty="0" err="1">
                <a:latin typeface="Gill Sans MT" panose="020B0502020104020203" pitchFamily="34" charset="77"/>
              </a:rPr>
              <a:t>chrom</a:t>
            </a:r>
            <a:r>
              <a:rPr lang="en-US" dirty="0">
                <a:latin typeface="Gill Sans MT" panose="020B0502020104020203" pitchFamily="34" charset="77"/>
              </a:rPr>
              <a:t>}.0.Viterbi.txt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19ABC9-4129-4443-876F-942E46C79750}"/>
              </a:ext>
            </a:extLst>
          </p:cNvPr>
          <p:cNvSpPr txBox="1"/>
          <p:nvPr/>
        </p:nvSpPr>
        <p:spPr>
          <a:xfrm rot="16200000">
            <a:off x="1608226" y="2635135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1 row/SNP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B77E5-B32B-0C4F-84CB-105A28EB1B23}"/>
              </a:ext>
            </a:extLst>
          </p:cNvPr>
          <p:cNvCxnSpPr/>
          <p:nvPr/>
        </p:nvCxnSpPr>
        <p:spPr>
          <a:xfrm>
            <a:off x="2430246" y="1884080"/>
            <a:ext cx="0" cy="19598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BE14EC9-5000-E440-AF05-5EEF3CDED3A5}"/>
              </a:ext>
            </a:extLst>
          </p:cNvPr>
          <p:cNvSpPr txBox="1"/>
          <p:nvPr/>
        </p:nvSpPr>
        <p:spPr>
          <a:xfrm>
            <a:off x="2533369" y="1842295"/>
            <a:ext cx="188384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2 1 3 1 2 3 2 1 1 2</a:t>
            </a:r>
          </a:p>
          <a:p>
            <a:r>
              <a:rPr lang="en-US" dirty="0"/>
              <a:t>2 1 3 1 1 3 2 1 1 2</a:t>
            </a:r>
          </a:p>
          <a:p>
            <a:r>
              <a:rPr lang="en-US" dirty="0"/>
              <a:t>2 1 3 3 1 3 2 1 1 3</a:t>
            </a:r>
          </a:p>
          <a:p>
            <a:r>
              <a:rPr lang="en-US" dirty="0"/>
              <a:t>2 1 2 3 1 1 2 1 1 3</a:t>
            </a:r>
          </a:p>
          <a:p>
            <a:r>
              <a:rPr lang="en-US" dirty="0"/>
              <a:t>2 1 2 1 1 1 2 1 1 3</a:t>
            </a:r>
          </a:p>
          <a:p>
            <a:r>
              <a:rPr lang="en-US" dirty="0"/>
              <a:t>1 2 2 1 1 1 2 1 1 3</a:t>
            </a:r>
          </a:p>
          <a:p>
            <a:r>
              <a:rPr lang="en-US" dirty="0"/>
              <a:t>1 2 2 1 3 1 2 1 3 3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072F21-4293-2244-9D79-1E2A00932E62}"/>
              </a:ext>
            </a:extLst>
          </p:cNvPr>
          <p:cNvSpPr txBox="1"/>
          <p:nvPr/>
        </p:nvSpPr>
        <p:spPr>
          <a:xfrm>
            <a:off x="4891694" y="1379612"/>
            <a:ext cx="204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*_</a:t>
            </a:r>
            <a:r>
              <a:rPr lang="en-US" dirty="0" err="1">
                <a:latin typeface="Gill Sans MT" panose="020B0502020104020203" pitchFamily="34" charset="77"/>
              </a:rPr>
              <a:t>chr</a:t>
            </a:r>
            <a:r>
              <a:rPr lang="en-US" dirty="0">
                <a:latin typeface="Gill Sans MT" panose="020B0502020104020203" pitchFamily="34" charset="77"/>
              </a:rPr>
              <a:t>${</a:t>
            </a:r>
            <a:r>
              <a:rPr lang="en-US" dirty="0" err="1">
                <a:latin typeface="Gill Sans MT" panose="020B0502020104020203" pitchFamily="34" charset="77"/>
              </a:rPr>
              <a:t>chrom</a:t>
            </a:r>
            <a:r>
              <a:rPr lang="en-US" dirty="0">
                <a:latin typeface="Gill Sans MT" panose="020B0502020104020203" pitchFamily="34" charset="77"/>
              </a:rPr>
              <a:t>}.map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B2E419-25FF-434F-A7F8-32AD6A637769}"/>
              </a:ext>
            </a:extLst>
          </p:cNvPr>
          <p:cNvSpPr/>
          <p:nvPr/>
        </p:nvSpPr>
        <p:spPr>
          <a:xfrm>
            <a:off x="5007550" y="1818626"/>
            <a:ext cx="1231427" cy="20482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4D6209-585E-9A42-B350-55506A3490D1}"/>
              </a:ext>
            </a:extLst>
          </p:cNvPr>
          <p:cNvSpPr txBox="1"/>
          <p:nvPr/>
        </p:nvSpPr>
        <p:spPr>
          <a:xfrm>
            <a:off x="5007550" y="1842295"/>
            <a:ext cx="123142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1000 0</a:t>
            </a:r>
          </a:p>
          <a:p>
            <a:r>
              <a:rPr lang="en-US" dirty="0"/>
              <a:t>2000 3.2</a:t>
            </a:r>
          </a:p>
          <a:p>
            <a:r>
              <a:rPr lang="en-US" dirty="0"/>
              <a:t>3000 10.5</a:t>
            </a:r>
          </a:p>
          <a:p>
            <a:r>
              <a:rPr lang="en-US" dirty="0"/>
              <a:t>4000 25</a:t>
            </a:r>
          </a:p>
          <a:p>
            <a:r>
              <a:rPr lang="en-US" dirty="0"/>
              <a:t>5000 30</a:t>
            </a:r>
          </a:p>
          <a:p>
            <a:r>
              <a:rPr lang="en-US" dirty="0"/>
              <a:t>6000 50</a:t>
            </a:r>
          </a:p>
          <a:p>
            <a:r>
              <a:rPr lang="en-US" dirty="0"/>
              <a:t>7000 200.5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C8779B-32B5-EF42-80B0-9EC54FC43A53}"/>
              </a:ext>
            </a:extLst>
          </p:cNvPr>
          <p:cNvSpPr/>
          <p:nvPr/>
        </p:nvSpPr>
        <p:spPr>
          <a:xfrm>
            <a:off x="2533369" y="1748944"/>
            <a:ext cx="248332" cy="21833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BDD55403-72CB-7043-992D-6FC0D1CA909B}"/>
              </a:ext>
            </a:extLst>
          </p:cNvPr>
          <p:cNvSpPr/>
          <p:nvPr/>
        </p:nvSpPr>
        <p:spPr>
          <a:xfrm rot="3233365">
            <a:off x="2631380" y="4139503"/>
            <a:ext cx="474086" cy="150771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117DAAE-EA2B-4748-B7EB-0AE47E76C359}"/>
              </a:ext>
            </a:extLst>
          </p:cNvPr>
          <p:cNvSpPr/>
          <p:nvPr/>
        </p:nvSpPr>
        <p:spPr>
          <a:xfrm>
            <a:off x="3215647" y="4250157"/>
            <a:ext cx="2985820" cy="7050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9C15C0-F4D0-EA44-B7FF-B6F3A0A74287}"/>
              </a:ext>
            </a:extLst>
          </p:cNvPr>
          <p:cNvSpPr txBox="1"/>
          <p:nvPr/>
        </p:nvSpPr>
        <p:spPr>
          <a:xfrm>
            <a:off x="3256430" y="4296323"/>
            <a:ext cx="2945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chr1  1000 5000 YRI 0 30</a:t>
            </a:r>
          </a:p>
          <a:p>
            <a:r>
              <a:rPr lang="en-US" dirty="0"/>
              <a:t>chr1 6000 7000 CEU 50 200.5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183761-07D1-D341-B60F-5D699F032270}"/>
              </a:ext>
            </a:extLst>
          </p:cNvPr>
          <p:cNvSpPr txBox="1"/>
          <p:nvPr/>
        </p:nvSpPr>
        <p:spPr>
          <a:xfrm>
            <a:off x="3147319" y="3908611"/>
            <a:ext cx="2907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Gill Sans MT" panose="020B0502020104020203" pitchFamily="34" charset="77"/>
              </a:rPr>
              <a:t>Output.bed</a:t>
            </a:r>
            <a:r>
              <a:rPr lang="en-US" dirty="0">
                <a:latin typeface="Gill Sans MT" panose="020B0502020104020203" pitchFamily="34" charset="77"/>
              </a:rPr>
              <a:t> (1 file/haplotype)</a:t>
            </a:r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5F5059D8-30FA-BF46-9740-8CDBB602148A}"/>
              </a:ext>
            </a:extLst>
          </p:cNvPr>
          <p:cNvSpPr/>
          <p:nvPr/>
        </p:nvSpPr>
        <p:spPr>
          <a:xfrm>
            <a:off x="4155141" y="5150224"/>
            <a:ext cx="161365" cy="497541"/>
          </a:xfrm>
          <a:prstGeom prst="downArrow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619EEA-20EB-4C4A-90BD-33C09ACC9828}"/>
              </a:ext>
            </a:extLst>
          </p:cNvPr>
          <p:cNvSpPr txBox="1"/>
          <p:nvPr/>
        </p:nvSpPr>
        <p:spPr>
          <a:xfrm>
            <a:off x="3365113" y="5784295"/>
            <a:ext cx="1642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Plot karyotypes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06E5DA-1882-EE4F-855E-EA20ABECAB22}"/>
              </a:ext>
            </a:extLst>
          </p:cNvPr>
          <p:cNvSpPr txBox="1"/>
          <p:nvPr/>
        </p:nvSpPr>
        <p:spPr>
          <a:xfrm>
            <a:off x="6135874" y="4418014"/>
            <a:ext cx="286584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File needed for plotting:</a:t>
            </a:r>
          </a:p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1 line/segment. Each line has:</a:t>
            </a:r>
          </a:p>
          <a:p>
            <a:pPr marL="342900" indent="-342900">
              <a:buAutoNum type="arabicPeriod"/>
            </a:pPr>
            <a:r>
              <a:rPr lang="en-US" dirty="0" err="1">
                <a:solidFill>
                  <a:srgbClr val="FF0000"/>
                </a:solidFill>
                <a:latin typeface="Gill Sans MT" panose="020B0502020104020203" pitchFamily="34" charset="77"/>
              </a:rPr>
              <a:t>Chrom</a:t>
            </a:r>
            <a:endParaRPr lang="en-US" dirty="0">
              <a:solidFill>
                <a:srgbClr val="FF0000"/>
              </a:solidFill>
              <a:latin typeface="Gill Sans MT" panose="020B0502020104020203" pitchFamily="34" charset="77"/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Segment start (bp)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Segment end (bp)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Ancestry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Segment start (</a:t>
            </a:r>
            <a:r>
              <a:rPr lang="en-US" dirty="0" err="1">
                <a:solidFill>
                  <a:srgbClr val="FF0000"/>
                </a:solidFill>
                <a:latin typeface="Gill Sans MT" panose="020B0502020104020203" pitchFamily="34" charset="77"/>
              </a:rPr>
              <a:t>cM</a:t>
            </a: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)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Segment end (</a:t>
            </a:r>
            <a:r>
              <a:rPr lang="en-US" dirty="0" err="1">
                <a:solidFill>
                  <a:srgbClr val="FF0000"/>
                </a:solidFill>
                <a:latin typeface="Gill Sans MT" panose="020B0502020104020203" pitchFamily="34" charset="77"/>
              </a:rPr>
              <a:t>cM</a:t>
            </a: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99565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Distant relatives share smaller segments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591" y="1393058"/>
            <a:ext cx="448360" cy="9627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489" y="1398720"/>
            <a:ext cx="331845" cy="935565"/>
          </a:xfrm>
          <a:prstGeom prst="rect">
            <a:avLst/>
          </a:prstGeom>
        </p:spPr>
      </p:pic>
      <p:cxnSp>
        <p:nvCxnSpPr>
          <p:cNvPr id="8" name="Straight Connector 7"/>
          <p:cNvCxnSpPr>
            <a:stCxn id="6" idx="3"/>
            <a:endCxn id="7" idx="1"/>
          </p:cNvCxnSpPr>
          <p:nvPr/>
        </p:nvCxnSpPr>
        <p:spPr>
          <a:xfrm flipV="1">
            <a:off x="4345951" y="1866503"/>
            <a:ext cx="693538" cy="79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684617" y="1874455"/>
            <a:ext cx="0" cy="653357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753284" y="2546950"/>
            <a:ext cx="201990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772636" y="2546950"/>
            <a:ext cx="0" cy="27114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751417" y="2546950"/>
            <a:ext cx="0" cy="27114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977478" y="3139618"/>
            <a:ext cx="693538" cy="79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921" y="2878873"/>
            <a:ext cx="212915" cy="4572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005" y="2842588"/>
            <a:ext cx="170535" cy="4807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131" y="2874730"/>
            <a:ext cx="212915" cy="457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149" y="2843197"/>
            <a:ext cx="170535" cy="480787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 flipV="1">
            <a:off x="5851308" y="3119571"/>
            <a:ext cx="693538" cy="79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32369" y="3139618"/>
            <a:ext cx="0" cy="416289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223131" y="3119571"/>
            <a:ext cx="0" cy="436336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911" y="3625756"/>
            <a:ext cx="212915" cy="4572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863" y="3540793"/>
            <a:ext cx="170535" cy="480787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 flipV="1">
            <a:off x="2529953" y="3915835"/>
            <a:ext cx="693538" cy="79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480" y="3618805"/>
            <a:ext cx="170535" cy="480787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2884844" y="3915835"/>
            <a:ext cx="0" cy="416289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021" y="3582818"/>
            <a:ext cx="212915" cy="457206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 flipV="1">
            <a:off x="6356198" y="3827659"/>
            <a:ext cx="693538" cy="79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728021" y="3827659"/>
            <a:ext cx="0" cy="436336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904" y="4332124"/>
            <a:ext cx="170535" cy="48078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062" y="4374149"/>
            <a:ext cx="212915" cy="457206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 flipV="1">
            <a:off x="2039239" y="4618990"/>
            <a:ext cx="693538" cy="79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411062" y="4618990"/>
            <a:ext cx="0" cy="436336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753" y="4302188"/>
            <a:ext cx="170535" cy="48078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0911" y="4344213"/>
            <a:ext cx="212915" cy="457206"/>
          </a:xfrm>
          <a:prstGeom prst="rect">
            <a:avLst/>
          </a:prstGeom>
        </p:spPr>
      </p:pic>
      <p:cxnSp>
        <p:nvCxnSpPr>
          <p:cNvPr id="35" name="Straight Connector 34"/>
          <p:cNvCxnSpPr/>
          <p:nvPr/>
        </p:nvCxnSpPr>
        <p:spPr>
          <a:xfrm flipV="1">
            <a:off x="6861088" y="4589054"/>
            <a:ext cx="693538" cy="795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232911" y="4589054"/>
            <a:ext cx="0" cy="436336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604" y="5905406"/>
            <a:ext cx="212915" cy="4572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686" y="5881825"/>
            <a:ext cx="170535" cy="48078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3029971" y="1326150"/>
            <a:ext cx="108878" cy="112909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384387" y="1326150"/>
            <a:ext cx="108878" cy="1129092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709893" y="1326150"/>
            <a:ext cx="108878" cy="11290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064309" y="1326150"/>
            <a:ext cx="108878" cy="112909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39042" y="5273433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126916" y="5241167"/>
            <a:ext cx="34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967402" y="5319727"/>
            <a:ext cx="108878" cy="112909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321818" y="5319727"/>
            <a:ext cx="108878" cy="112909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6506672" y="5241167"/>
            <a:ext cx="108878" cy="112909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6861088" y="5241167"/>
            <a:ext cx="108878" cy="1129092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6864869" y="5642764"/>
            <a:ext cx="109606" cy="29847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966002" y="6127329"/>
            <a:ext cx="108878" cy="228305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3315337" y="5690206"/>
            <a:ext cx="111394" cy="14608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FE74F0E-AAE0-D84F-AF93-9F102EC34459}"/>
              </a:ext>
            </a:extLst>
          </p:cNvPr>
          <p:cNvSpPr txBox="1"/>
          <p:nvPr/>
        </p:nvSpPr>
        <p:spPr>
          <a:xfrm>
            <a:off x="31163" y="6426288"/>
            <a:ext cx="4682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Local ancestry analysis (Part II)</a:t>
            </a:r>
          </a:p>
        </p:txBody>
      </p:sp>
    </p:spTree>
    <p:extLst>
      <p:ext uri="{BB962C8B-B14F-4D97-AF65-F5344CB8AC3E}">
        <p14:creationId xmlns:p14="http://schemas.microsoft.com/office/powerpoint/2010/main" val="17228560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Helpful commands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92E48C2-53DD-5C4F-BF35-02A653B6DECF}"/>
              </a:ext>
            </a:extLst>
          </p:cNvPr>
          <p:cNvSpPr txBox="1"/>
          <p:nvPr/>
        </p:nvSpPr>
        <p:spPr>
          <a:xfrm>
            <a:off x="292100" y="1485900"/>
            <a:ext cx="845455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paste ps2_rfmix_chr${</a:t>
            </a:r>
            <a:r>
              <a:rPr lang="en-US" sz="1400" dirty="0" err="1">
                <a:latin typeface="Courier" pitchFamily="2" charset="0"/>
              </a:rPr>
              <a:t>chrom</a:t>
            </a:r>
            <a:r>
              <a:rPr lang="en-US" sz="1400" dirty="0">
                <a:latin typeface="Courier" pitchFamily="2" charset="0"/>
              </a:rPr>
              <a:t>}.map </a:t>
            </a:r>
            <a:r>
              <a:rPr lang="en-US" sz="1400" dirty="0" err="1">
                <a:latin typeface="Courier" pitchFamily="2" charset="0"/>
              </a:rPr>
              <a:t>rfmix</a:t>
            </a:r>
            <a:r>
              <a:rPr lang="en-US" sz="1400" dirty="0">
                <a:latin typeface="Courier" pitchFamily="2" charset="0"/>
              </a:rPr>
              <a:t>_${</a:t>
            </a:r>
            <a:r>
              <a:rPr lang="en-US" sz="1400" dirty="0" err="1">
                <a:latin typeface="Courier" pitchFamily="2" charset="0"/>
              </a:rPr>
              <a:t>chrom</a:t>
            </a:r>
            <a:r>
              <a:rPr lang="en-US" sz="1400" dirty="0">
                <a:latin typeface="Courier" pitchFamily="2" charset="0"/>
              </a:rPr>
              <a:t>}.0.Viterbi.txt | sed ‘s/ /\t/g’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D11607-70EC-7943-9C9E-DC3CF700954D}"/>
              </a:ext>
            </a:extLst>
          </p:cNvPr>
          <p:cNvSpPr txBox="1"/>
          <p:nvPr/>
        </p:nvSpPr>
        <p:spPr>
          <a:xfrm>
            <a:off x="3566225" y="1990281"/>
            <a:ext cx="1883849" cy="2031325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2 1 3 1 2 3 2 1 1 2</a:t>
            </a:r>
          </a:p>
          <a:p>
            <a:r>
              <a:rPr lang="en-US" dirty="0"/>
              <a:t>2 1 3 1 1 3 2 1 1 2</a:t>
            </a:r>
          </a:p>
          <a:p>
            <a:r>
              <a:rPr lang="en-US" dirty="0"/>
              <a:t>2 1 3 3 1 3 2 1 1 3</a:t>
            </a:r>
          </a:p>
          <a:p>
            <a:r>
              <a:rPr lang="en-US" dirty="0"/>
              <a:t>2 1 2 3 1 1 2 1 1 3</a:t>
            </a:r>
          </a:p>
          <a:p>
            <a:r>
              <a:rPr lang="en-US" dirty="0"/>
              <a:t>2 1 2 1 1 1 2 1 1 3</a:t>
            </a:r>
          </a:p>
          <a:p>
            <a:r>
              <a:rPr lang="en-US" dirty="0"/>
              <a:t>1 2 2 1 1 1 2 1 1 3</a:t>
            </a:r>
          </a:p>
          <a:p>
            <a:r>
              <a:rPr lang="en-US" dirty="0"/>
              <a:t>1 2 2 1 3 1 2 1 3 3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A76655-A82F-554B-ADDF-FF5AD79A38A0}"/>
              </a:ext>
            </a:extLst>
          </p:cNvPr>
          <p:cNvSpPr txBox="1"/>
          <p:nvPr/>
        </p:nvSpPr>
        <p:spPr>
          <a:xfrm>
            <a:off x="2344643" y="2005957"/>
            <a:ext cx="123142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1000 0</a:t>
            </a:r>
          </a:p>
          <a:p>
            <a:r>
              <a:rPr lang="en-US" dirty="0"/>
              <a:t>2000 3.2</a:t>
            </a:r>
          </a:p>
          <a:p>
            <a:r>
              <a:rPr lang="en-US" dirty="0"/>
              <a:t>3000 10.5</a:t>
            </a:r>
          </a:p>
          <a:p>
            <a:r>
              <a:rPr lang="en-US" dirty="0"/>
              <a:t>4000 25</a:t>
            </a:r>
          </a:p>
          <a:p>
            <a:r>
              <a:rPr lang="en-US" dirty="0"/>
              <a:t>5000 30</a:t>
            </a:r>
          </a:p>
          <a:p>
            <a:r>
              <a:rPr lang="en-US" dirty="0"/>
              <a:t>6000 50</a:t>
            </a:r>
          </a:p>
          <a:p>
            <a:r>
              <a:rPr lang="en-US" dirty="0"/>
              <a:t>7000 200.5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5F554A-03BD-7047-99CC-8B147438DBAE}"/>
              </a:ext>
            </a:extLst>
          </p:cNvPr>
          <p:cNvSpPr/>
          <p:nvPr/>
        </p:nvSpPr>
        <p:spPr>
          <a:xfrm>
            <a:off x="2252057" y="2005957"/>
            <a:ext cx="3198017" cy="201564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7F2D39D-567D-1B48-A5E2-54FE409CEA60}"/>
              </a:ext>
            </a:extLst>
          </p:cNvPr>
          <p:cNvSpPr txBox="1"/>
          <p:nvPr/>
        </p:nvSpPr>
        <p:spPr>
          <a:xfrm>
            <a:off x="5450074" y="2462214"/>
            <a:ext cx="3543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Paste horizontally concatenates files</a:t>
            </a:r>
          </a:p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Sed replaces space with tabs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8EF6D43-8425-3047-827E-F8270DC803C1}"/>
              </a:ext>
            </a:extLst>
          </p:cNvPr>
          <p:cNvSpPr txBox="1"/>
          <p:nvPr/>
        </p:nvSpPr>
        <p:spPr>
          <a:xfrm>
            <a:off x="115566" y="4305848"/>
            <a:ext cx="902843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Courier" pitchFamily="2" charset="0"/>
              </a:rPr>
              <a:t>hapcol</a:t>
            </a:r>
            <a:r>
              <a:rPr lang="en-US" sz="1400" dirty="0">
                <a:latin typeface="Courier" pitchFamily="2" charset="0"/>
              </a:rPr>
              <a:t>=3 # look at haplotype in column 3 (so, the 1st haplotype in our pasted file)</a:t>
            </a:r>
          </a:p>
          <a:p>
            <a:r>
              <a:rPr lang="en-US" sz="1400" dirty="0" err="1">
                <a:latin typeface="Courier" pitchFamily="2" charset="0"/>
              </a:rPr>
              <a:t>datamash</a:t>
            </a:r>
            <a:r>
              <a:rPr lang="en-US" sz="1400" dirty="0">
                <a:latin typeface="Courier" pitchFamily="2" charset="0"/>
              </a:rPr>
              <a:t> –g ${</a:t>
            </a:r>
            <a:r>
              <a:rPr lang="en-US" sz="1400" dirty="0" err="1">
                <a:latin typeface="Courier" pitchFamily="2" charset="0"/>
              </a:rPr>
              <a:t>hapcol</a:t>
            </a:r>
            <a:r>
              <a:rPr lang="en-US" sz="1400" dirty="0">
                <a:latin typeface="Courier" pitchFamily="2" charset="0"/>
              </a:rPr>
              <a:t>} min 1 max 1 min 2 max 2 # “</a:t>
            </a:r>
            <a:r>
              <a:rPr lang="en-US" sz="1400" dirty="0" err="1">
                <a:latin typeface="Courier" pitchFamily="2" charset="0"/>
              </a:rPr>
              <a:t>groupby</a:t>
            </a:r>
            <a:r>
              <a:rPr lang="en-US" sz="1400" dirty="0">
                <a:latin typeface="Courier" pitchFamily="2" charset="0"/>
              </a:rPr>
              <a:t>” </a:t>
            </a:r>
            <a:r>
              <a:rPr lang="en-US" sz="1400" dirty="0" err="1">
                <a:latin typeface="Courier" pitchFamily="2" charset="0"/>
              </a:rPr>
              <a:t>hapcol</a:t>
            </a:r>
            <a:endParaRPr lang="en-US" sz="1400" dirty="0">
              <a:latin typeface="Courier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45435AC-44F6-824D-A6F8-851EA0ABAC92}"/>
              </a:ext>
            </a:extLst>
          </p:cNvPr>
          <p:cNvSpPr/>
          <p:nvPr/>
        </p:nvSpPr>
        <p:spPr>
          <a:xfrm>
            <a:off x="2624043" y="5245125"/>
            <a:ext cx="2250042" cy="7050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3DEADE-2CCB-2D44-BEAA-B5DDB4B577F1}"/>
              </a:ext>
            </a:extLst>
          </p:cNvPr>
          <p:cNvSpPr txBox="1"/>
          <p:nvPr/>
        </p:nvSpPr>
        <p:spPr>
          <a:xfrm>
            <a:off x="2664826" y="5291291"/>
            <a:ext cx="2209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2 1000 5000 0 30</a:t>
            </a:r>
          </a:p>
          <a:p>
            <a:r>
              <a:rPr lang="en-US" dirty="0">
                <a:solidFill>
                  <a:schemeClr val="accent6"/>
                </a:solidFill>
              </a:rPr>
              <a:t>1 6000 7000 50 200.5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ED98DB-CFC8-134C-8C08-68C9B4B86DD9}"/>
              </a:ext>
            </a:extLst>
          </p:cNvPr>
          <p:cNvSpPr/>
          <p:nvPr/>
        </p:nvSpPr>
        <p:spPr>
          <a:xfrm>
            <a:off x="3576070" y="2005957"/>
            <a:ext cx="233930" cy="1423043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2A84A6F-42A1-104B-A5C0-2BBD1846974D}"/>
              </a:ext>
            </a:extLst>
          </p:cNvPr>
          <p:cNvSpPr/>
          <p:nvPr/>
        </p:nvSpPr>
        <p:spPr>
          <a:xfrm>
            <a:off x="3576070" y="3475166"/>
            <a:ext cx="233930" cy="523221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1308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Gill Sans"/>
                <a:cs typeface="Gill Sans"/>
              </a:rPr>
              <a:t>Helpful commands - continued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145435AC-44F6-824D-A6F8-851EA0ABAC92}"/>
              </a:ext>
            </a:extLst>
          </p:cNvPr>
          <p:cNvSpPr/>
          <p:nvPr/>
        </p:nvSpPr>
        <p:spPr>
          <a:xfrm>
            <a:off x="3220943" y="1244625"/>
            <a:ext cx="2250042" cy="7050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3DEADE-2CCB-2D44-BEAA-B5DDB4B577F1}"/>
              </a:ext>
            </a:extLst>
          </p:cNvPr>
          <p:cNvSpPr txBox="1"/>
          <p:nvPr/>
        </p:nvSpPr>
        <p:spPr>
          <a:xfrm>
            <a:off x="3261726" y="1290791"/>
            <a:ext cx="2209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2 1000 5000 0 30</a:t>
            </a:r>
          </a:p>
          <a:p>
            <a:r>
              <a:rPr lang="en-US" dirty="0">
                <a:solidFill>
                  <a:schemeClr val="accent6"/>
                </a:solidFill>
              </a:rPr>
              <a:t>1 6000 7000 50 200.5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2AD6C9-B99D-DD49-9D4F-1B8421AE3091}"/>
              </a:ext>
            </a:extLst>
          </p:cNvPr>
          <p:cNvSpPr txBox="1"/>
          <p:nvPr/>
        </p:nvSpPr>
        <p:spPr>
          <a:xfrm>
            <a:off x="336179" y="2286548"/>
            <a:ext cx="802495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sed ‘s/^1/CEU/’ | sed ‘s/^2/YRI/’ | sed ‘s/^0/UNK/’ # replace 0/1/2 with </a:t>
            </a:r>
          </a:p>
          <a:p>
            <a:r>
              <a:rPr lang="en-US" sz="1400" dirty="0">
                <a:latin typeface="Courier" pitchFamily="2" charset="0"/>
              </a:rPr>
              <a:t>                                                    # UNK/CEU/YRI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4C3CAF-7457-994D-BF9B-6B456BC0991A}"/>
              </a:ext>
            </a:extLst>
          </p:cNvPr>
          <p:cNvSpPr/>
          <p:nvPr/>
        </p:nvSpPr>
        <p:spPr>
          <a:xfrm>
            <a:off x="3180160" y="3059668"/>
            <a:ext cx="2475358" cy="7050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6A17BB-3E08-284A-9019-304A3865FF78}"/>
              </a:ext>
            </a:extLst>
          </p:cNvPr>
          <p:cNvSpPr txBox="1"/>
          <p:nvPr/>
        </p:nvSpPr>
        <p:spPr>
          <a:xfrm>
            <a:off x="3220943" y="3105834"/>
            <a:ext cx="2475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YRI 1000 5000 0 30</a:t>
            </a:r>
          </a:p>
          <a:p>
            <a:r>
              <a:rPr lang="en-US" dirty="0">
                <a:solidFill>
                  <a:schemeClr val="accent6"/>
                </a:solidFill>
              </a:rPr>
              <a:t>CEU 6000 7000 50 200.5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82AD03-BAFA-8242-A8DD-93D7841768BB}"/>
              </a:ext>
            </a:extLst>
          </p:cNvPr>
          <p:cNvSpPr txBox="1"/>
          <p:nvPr/>
        </p:nvSpPr>
        <p:spPr>
          <a:xfrm>
            <a:off x="336179" y="4060780"/>
            <a:ext cx="802495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Courier" pitchFamily="2" charset="0"/>
              </a:rPr>
              <a:t>chrom</a:t>
            </a:r>
            <a:r>
              <a:rPr lang="en-US" sz="1400" dirty="0">
                <a:latin typeface="Courier" pitchFamily="2" charset="0"/>
              </a:rPr>
              <a:t>=chr1</a:t>
            </a:r>
          </a:p>
          <a:p>
            <a:r>
              <a:rPr lang="en-US" sz="1400" dirty="0">
                <a:latin typeface="Courier" pitchFamily="2" charset="0"/>
              </a:rPr>
              <a:t>awk –v “</a:t>
            </a:r>
            <a:r>
              <a:rPr lang="en-US" sz="1400" dirty="0" err="1">
                <a:latin typeface="Courier" pitchFamily="2" charset="0"/>
              </a:rPr>
              <a:t>chr</a:t>
            </a:r>
            <a:r>
              <a:rPr lang="en-US" sz="1400" dirty="0">
                <a:latin typeface="Courier" pitchFamily="2" charset="0"/>
              </a:rPr>
              <a:t>=$</a:t>
            </a:r>
            <a:r>
              <a:rPr lang="en-US" sz="1400" dirty="0" err="1">
                <a:latin typeface="Courier" pitchFamily="2" charset="0"/>
              </a:rPr>
              <a:t>chrom</a:t>
            </a:r>
            <a:r>
              <a:rPr lang="en-US" sz="1400" dirty="0">
                <a:latin typeface="Courier" pitchFamily="2" charset="0"/>
              </a:rPr>
              <a:t>” ‘{print </a:t>
            </a:r>
            <a:r>
              <a:rPr lang="en-US" sz="1400" dirty="0" err="1">
                <a:latin typeface="Courier" pitchFamily="2" charset="0"/>
              </a:rPr>
              <a:t>chr</a:t>
            </a:r>
            <a:r>
              <a:rPr lang="en-US" sz="1400" dirty="0">
                <a:latin typeface="Courier" pitchFamily="2" charset="0"/>
              </a:rPr>
              <a:t> “\t” $2 “\t” $3 “\t” $1 “\t” $4 “\t” $5}’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9C8C71-39E5-3B42-BA3E-591CFAE601A7}"/>
              </a:ext>
            </a:extLst>
          </p:cNvPr>
          <p:cNvSpPr/>
          <p:nvPr/>
        </p:nvSpPr>
        <p:spPr>
          <a:xfrm>
            <a:off x="2910847" y="4874712"/>
            <a:ext cx="2985820" cy="7050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Gill Sans MT" panose="020B0502020104020203" pitchFamily="34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932C58-83C0-5149-9B64-233D9667766D}"/>
              </a:ext>
            </a:extLst>
          </p:cNvPr>
          <p:cNvSpPr txBox="1"/>
          <p:nvPr/>
        </p:nvSpPr>
        <p:spPr>
          <a:xfrm>
            <a:off x="2951630" y="4920878"/>
            <a:ext cx="2945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chr1  1000 5000 YRI 0 30</a:t>
            </a:r>
          </a:p>
          <a:p>
            <a:r>
              <a:rPr lang="en-US" dirty="0"/>
              <a:t>chr1 6000 7000 CEU 50 200.5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174108-0516-464A-95DB-C2BA96E42A6F}"/>
              </a:ext>
            </a:extLst>
          </p:cNvPr>
          <p:cNvSpPr txBox="1"/>
          <p:nvPr/>
        </p:nvSpPr>
        <p:spPr>
          <a:xfrm>
            <a:off x="179574" y="6043614"/>
            <a:ext cx="7947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For plotting, you’ll need to concatenate all the outputs from each chromosome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For each sample, you’ll need two separate files like this (one for each haplotype)</a:t>
            </a:r>
          </a:p>
        </p:txBody>
      </p:sp>
    </p:spTree>
    <p:extLst>
      <p:ext uri="{BB962C8B-B14F-4D97-AF65-F5344CB8AC3E}">
        <p14:creationId xmlns:p14="http://schemas.microsoft.com/office/powerpoint/2010/main" val="3425734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0" dirty="0">
                <a:latin typeface="Gill Sans"/>
                <a:cs typeface="Gill Sans"/>
              </a:rPr>
              <a:t>“Identity by descent” (IBD)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DF8C1A0-D44B-9C45-A62D-17177C376A4B}"/>
              </a:ext>
            </a:extLst>
          </p:cNvPr>
          <p:cNvSpPr txBox="1"/>
          <p:nvPr/>
        </p:nvSpPr>
        <p:spPr>
          <a:xfrm>
            <a:off x="150010" y="1162162"/>
            <a:ext cx="69433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Gill Sans MT" panose="020B0502020104020203" pitchFamily="34" charset="77"/>
              </a:rPr>
              <a:t>Identity by descent (IBD):</a:t>
            </a:r>
          </a:p>
          <a:p>
            <a:r>
              <a:rPr lang="en-US" sz="2400" dirty="0">
                <a:latin typeface="Gill Sans MT" panose="020B0502020104020203" pitchFamily="34" charset="77"/>
              </a:rPr>
              <a:t>chromosomal segments share a common ancestor</a:t>
            </a:r>
          </a:p>
          <a:p>
            <a:r>
              <a:rPr lang="en-US" sz="2400" dirty="0">
                <a:latin typeface="Gill Sans MT" panose="020B0502020104020203" pitchFamily="34" charset="77"/>
              </a:rPr>
              <a:t>Characterized by long stretches of identical genotypes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B1A30C-82A9-F848-9593-014A93FC4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096" y="4521722"/>
            <a:ext cx="734107" cy="15763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50A3386-2671-2D4E-8109-1B6224DE51AF}"/>
              </a:ext>
            </a:extLst>
          </p:cNvPr>
          <p:cNvSpPr/>
          <p:nvPr/>
        </p:nvSpPr>
        <p:spPr>
          <a:xfrm>
            <a:off x="3255009" y="2521352"/>
            <a:ext cx="178267" cy="1848679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EF5809-9D2A-B141-B574-803F98E4CA85}"/>
              </a:ext>
            </a:extLst>
          </p:cNvPr>
          <p:cNvSpPr/>
          <p:nvPr/>
        </p:nvSpPr>
        <p:spPr>
          <a:xfrm>
            <a:off x="3628541" y="2521352"/>
            <a:ext cx="178267" cy="184867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B55465-60D0-514A-9522-BD658376A733}"/>
              </a:ext>
            </a:extLst>
          </p:cNvPr>
          <p:cNvSpPr/>
          <p:nvPr/>
        </p:nvSpPr>
        <p:spPr>
          <a:xfrm>
            <a:off x="3255009" y="2521352"/>
            <a:ext cx="178267" cy="10937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106301-1742-A648-8683-48FBB8EA2211}"/>
              </a:ext>
            </a:extLst>
          </p:cNvPr>
          <p:cNvSpPr/>
          <p:nvPr/>
        </p:nvSpPr>
        <p:spPr>
          <a:xfrm>
            <a:off x="3628541" y="2874518"/>
            <a:ext cx="178267" cy="149551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D27AA8-D791-B74B-B8A7-137960B4C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673" y="4555285"/>
            <a:ext cx="543336" cy="153181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57101A2-3093-374A-BFF0-C1A26CF54DC9}"/>
              </a:ext>
            </a:extLst>
          </p:cNvPr>
          <p:cNvSpPr/>
          <p:nvPr/>
        </p:nvSpPr>
        <p:spPr>
          <a:xfrm>
            <a:off x="4524673" y="2561282"/>
            <a:ext cx="178267" cy="1848679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7C051C-54F3-8947-8654-D14E3221377F}"/>
              </a:ext>
            </a:extLst>
          </p:cNvPr>
          <p:cNvSpPr/>
          <p:nvPr/>
        </p:nvSpPr>
        <p:spPr>
          <a:xfrm>
            <a:off x="4898205" y="2561282"/>
            <a:ext cx="178267" cy="184867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A40850-28DF-EA4C-9D55-6CDDB3B6F9B6}"/>
              </a:ext>
            </a:extLst>
          </p:cNvPr>
          <p:cNvSpPr/>
          <p:nvPr/>
        </p:nvSpPr>
        <p:spPr>
          <a:xfrm>
            <a:off x="4524675" y="2561282"/>
            <a:ext cx="175604" cy="63233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467F60-CDA7-F548-AE2D-2B03D456278B}"/>
              </a:ext>
            </a:extLst>
          </p:cNvPr>
          <p:cNvSpPr/>
          <p:nvPr/>
        </p:nvSpPr>
        <p:spPr>
          <a:xfrm>
            <a:off x="4898205" y="3610392"/>
            <a:ext cx="178267" cy="79956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493B221-05C5-5B41-BFB4-2454D20A9E78}"/>
              </a:ext>
            </a:extLst>
          </p:cNvPr>
          <p:cNvSpPr/>
          <p:nvPr/>
        </p:nvSpPr>
        <p:spPr>
          <a:xfrm>
            <a:off x="3063157" y="3927660"/>
            <a:ext cx="2237094" cy="315067"/>
          </a:xfrm>
          <a:prstGeom prst="rect">
            <a:avLst/>
          </a:prstGeom>
          <a:noFill/>
          <a:ln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EF34F8-6756-3B46-A30E-080E313A768F}"/>
              </a:ext>
            </a:extLst>
          </p:cNvPr>
          <p:cNvSpPr txBox="1"/>
          <p:nvPr/>
        </p:nvSpPr>
        <p:spPr>
          <a:xfrm>
            <a:off x="5420805" y="3912922"/>
            <a:ext cx="3140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IBD=2 (both copies are shared)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5339A40-5FFA-4C4D-859D-3A835DDC7D50}"/>
              </a:ext>
            </a:extLst>
          </p:cNvPr>
          <p:cNvSpPr/>
          <p:nvPr/>
        </p:nvSpPr>
        <p:spPr>
          <a:xfrm>
            <a:off x="3063157" y="2869912"/>
            <a:ext cx="2237094" cy="315067"/>
          </a:xfrm>
          <a:prstGeom prst="rect">
            <a:avLst/>
          </a:prstGeom>
          <a:noFill/>
          <a:ln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DAEF3-3F00-E94E-AE10-4D5D0E5C054D}"/>
              </a:ext>
            </a:extLst>
          </p:cNvPr>
          <p:cNvSpPr txBox="1"/>
          <p:nvPr/>
        </p:nvSpPr>
        <p:spPr>
          <a:xfrm>
            <a:off x="5420805" y="2824285"/>
            <a:ext cx="2746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IBD=1 (one copy is shared)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2450B05-9B79-AB4D-A0FC-0266DC7C8B28}"/>
              </a:ext>
            </a:extLst>
          </p:cNvPr>
          <p:cNvSpPr/>
          <p:nvPr/>
        </p:nvSpPr>
        <p:spPr>
          <a:xfrm>
            <a:off x="3063157" y="3226119"/>
            <a:ext cx="2237094" cy="315067"/>
          </a:xfrm>
          <a:prstGeom prst="rect">
            <a:avLst/>
          </a:prstGeom>
          <a:noFill/>
          <a:ln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A9DA8E-AF40-5A48-9A9B-6829867E3DF2}"/>
              </a:ext>
            </a:extLst>
          </p:cNvPr>
          <p:cNvSpPr txBox="1"/>
          <p:nvPr/>
        </p:nvSpPr>
        <p:spPr>
          <a:xfrm>
            <a:off x="5420804" y="3193617"/>
            <a:ext cx="2948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IBD=0 (no copies are shared)</a:t>
            </a:r>
          </a:p>
        </p:txBody>
      </p:sp>
    </p:spTree>
    <p:extLst>
      <p:ext uri="{BB962C8B-B14F-4D97-AF65-F5344CB8AC3E}">
        <p14:creationId xmlns:p14="http://schemas.microsoft.com/office/powerpoint/2010/main" val="104952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 animBg="1"/>
      <p:bldP spid="23" grpId="0"/>
      <p:bldP spid="24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4650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Gill Sans"/>
                <a:cs typeface="Gill Sans"/>
              </a:rPr>
              <a:t>“Identity by state” (IBS)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003300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E8354EF6-4A1E-9942-96BC-3D2936C67C95}"/>
              </a:ext>
            </a:extLst>
          </p:cNvPr>
          <p:cNvSpPr/>
          <p:nvPr/>
        </p:nvSpPr>
        <p:spPr>
          <a:xfrm>
            <a:off x="3402218" y="2069853"/>
            <a:ext cx="178267" cy="1848679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9BB44F-EE2A-BB49-B9A1-48542F10818F}"/>
              </a:ext>
            </a:extLst>
          </p:cNvPr>
          <p:cNvSpPr/>
          <p:nvPr/>
        </p:nvSpPr>
        <p:spPr>
          <a:xfrm>
            <a:off x="3751470" y="2069853"/>
            <a:ext cx="178267" cy="184867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ED848A-FFCE-E142-86E6-224CDCE36C29}"/>
              </a:ext>
            </a:extLst>
          </p:cNvPr>
          <p:cNvSpPr/>
          <p:nvPr/>
        </p:nvSpPr>
        <p:spPr>
          <a:xfrm>
            <a:off x="3402218" y="2069853"/>
            <a:ext cx="178267" cy="10937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4059B8-E325-744B-BAC0-07AE5A1D9946}"/>
              </a:ext>
            </a:extLst>
          </p:cNvPr>
          <p:cNvSpPr/>
          <p:nvPr/>
        </p:nvSpPr>
        <p:spPr>
          <a:xfrm>
            <a:off x="3749733" y="2332699"/>
            <a:ext cx="180004" cy="159242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255EB1-59A5-AA41-855D-342A6DAAB8B7}"/>
              </a:ext>
            </a:extLst>
          </p:cNvPr>
          <p:cNvSpPr/>
          <p:nvPr/>
        </p:nvSpPr>
        <p:spPr>
          <a:xfrm>
            <a:off x="4671882" y="2079803"/>
            <a:ext cx="178267" cy="1848679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B50CC1-DE12-484E-BEC7-BB2B852CF453}"/>
              </a:ext>
            </a:extLst>
          </p:cNvPr>
          <p:cNvSpPr/>
          <p:nvPr/>
        </p:nvSpPr>
        <p:spPr>
          <a:xfrm>
            <a:off x="5045414" y="2079803"/>
            <a:ext cx="178267" cy="184867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A36945-EDF6-DA40-B083-AE2D69E7059E}"/>
              </a:ext>
            </a:extLst>
          </p:cNvPr>
          <p:cNvSpPr/>
          <p:nvPr/>
        </p:nvSpPr>
        <p:spPr>
          <a:xfrm>
            <a:off x="4671884" y="2079803"/>
            <a:ext cx="172439" cy="77134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320F3C-4479-5F44-9975-F950CF89B105}"/>
              </a:ext>
            </a:extLst>
          </p:cNvPr>
          <p:cNvSpPr/>
          <p:nvPr/>
        </p:nvSpPr>
        <p:spPr>
          <a:xfrm>
            <a:off x="5045414" y="3128913"/>
            <a:ext cx="178267" cy="79956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23453B-E7A3-3847-9EBC-F0FDAF0A3118}"/>
              </a:ext>
            </a:extLst>
          </p:cNvPr>
          <p:cNvSpPr txBox="1"/>
          <p:nvPr/>
        </p:nvSpPr>
        <p:spPr>
          <a:xfrm>
            <a:off x="3340508" y="1974614"/>
            <a:ext cx="30168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0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0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1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1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1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1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AFC447-A311-C847-95D2-8C7CEB2BEACE}"/>
              </a:ext>
            </a:extLst>
          </p:cNvPr>
          <p:cNvSpPr txBox="1"/>
          <p:nvPr/>
        </p:nvSpPr>
        <p:spPr>
          <a:xfrm>
            <a:off x="3693970" y="1985634"/>
            <a:ext cx="30168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1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1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1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1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0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1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9AE878-6870-EE42-9842-B83E809795A1}"/>
              </a:ext>
            </a:extLst>
          </p:cNvPr>
          <p:cNvSpPr txBox="1"/>
          <p:nvPr/>
        </p:nvSpPr>
        <p:spPr>
          <a:xfrm>
            <a:off x="4615815" y="2013956"/>
            <a:ext cx="30168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0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0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1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0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1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1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306B08-672C-7643-A9BB-2E3C1FE4BDEA}"/>
              </a:ext>
            </a:extLst>
          </p:cNvPr>
          <p:cNvSpPr txBox="1"/>
          <p:nvPr/>
        </p:nvSpPr>
        <p:spPr>
          <a:xfrm>
            <a:off x="4998672" y="1988479"/>
            <a:ext cx="30168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1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0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1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0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0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1</a:t>
            </a:r>
          </a:p>
          <a:p>
            <a:r>
              <a:rPr lang="en-US" dirty="0">
                <a:solidFill>
                  <a:schemeClr val="bg1"/>
                </a:solidFill>
                <a:latin typeface="Gill Sans MT" panose="020B0502020104020203" pitchFamily="34" charset="77"/>
              </a:rPr>
              <a:t>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DC64DF5-E12E-2B47-B2CB-A7C667EB7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305" y="4070223"/>
            <a:ext cx="734107" cy="15763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9C0F3D-D03E-2A46-AC32-AE45D1A6B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882" y="4103786"/>
            <a:ext cx="543336" cy="153181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6A023B8-6D54-CC47-9206-FC73588D50F3}"/>
              </a:ext>
            </a:extLst>
          </p:cNvPr>
          <p:cNvSpPr txBox="1"/>
          <p:nvPr/>
        </p:nvSpPr>
        <p:spPr>
          <a:xfrm>
            <a:off x="150010" y="1162162"/>
            <a:ext cx="7668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Gill Sans MT" panose="020B0502020104020203" pitchFamily="34" charset="77"/>
              </a:rPr>
              <a:t>Identity by state (IBS):</a:t>
            </a:r>
            <a:r>
              <a:rPr lang="en-US" sz="2400" dirty="0">
                <a:latin typeface="Gill Sans MT" panose="020B0502020104020203" pitchFamily="34" charset="77"/>
              </a:rPr>
              <a:t> alleles are shared (even if not related)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117B80-1DCE-E64B-A8FF-2EA49FA2D122}"/>
              </a:ext>
            </a:extLst>
          </p:cNvPr>
          <p:cNvSpPr txBox="1"/>
          <p:nvPr/>
        </p:nvSpPr>
        <p:spPr>
          <a:xfrm>
            <a:off x="260112" y="5997408"/>
            <a:ext cx="55185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Alleles that are IBD are also IBS</a:t>
            </a:r>
          </a:p>
          <a:p>
            <a:r>
              <a:rPr lang="en-US" sz="2400" dirty="0">
                <a:latin typeface="Gill Sans MT" panose="020B0502020104020203" pitchFamily="34" charset="77"/>
              </a:rPr>
              <a:t>Alleles that are IBS are not necessarily IBD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1E484F-C4D2-1A4E-810E-0AAC19C01D59}"/>
              </a:ext>
            </a:extLst>
          </p:cNvPr>
          <p:cNvSpPr txBox="1"/>
          <p:nvPr/>
        </p:nvSpPr>
        <p:spPr>
          <a:xfrm>
            <a:off x="5503973" y="2524737"/>
            <a:ext cx="192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IBS=2 (but IBD=1)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5E20CB0-FEC9-5443-B252-F7F5C6BE3043}"/>
              </a:ext>
            </a:extLst>
          </p:cNvPr>
          <p:cNvSpPr/>
          <p:nvPr/>
        </p:nvSpPr>
        <p:spPr>
          <a:xfrm>
            <a:off x="3220137" y="2557908"/>
            <a:ext cx="2237094" cy="315067"/>
          </a:xfrm>
          <a:prstGeom prst="rect">
            <a:avLst/>
          </a:prstGeom>
          <a:noFill/>
          <a:ln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5600497-95D2-274F-9291-0DAFEC8E85EB}"/>
              </a:ext>
            </a:extLst>
          </p:cNvPr>
          <p:cNvSpPr/>
          <p:nvPr/>
        </p:nvSpPr>
        <p:spPr>
          <a:xfrm>
            <a:off x="3220137" y="2854638"/>
            <a:ext cx="2237094" cy="315067"/>
          </a:xfrm>
          <a:prstGeom prst="rect">
            <a:avLst/>
          </a:prstGeom>
          <a:noFill/>
          <a:ln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D1478DF-F2B3-7B42-9B89-8CD63DD7E712}"/>
              </a:ext>
            </a:extLst>
          </p:cNvPr>
          <p:cNvSpPr txBox="1"/>
          <p:nvPr/>
        </p:nvSpPr>
        <p:spPr>
          <a:xfrm>
            <a:off x="5513298" y="2854638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IBS=0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318E7D6-73F4-2542-A243-7F610D213DFA}"/>
              </a:ext>
            </a:extLst>
          </p:cNvPr>
          <p:cNvSpPr txBox="1"/>
          <p:nvPr/>
        </p:nvSpPr>
        <p:spPr>
          <a:xfrm>
            <a:off x="5497483" y="2236725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IBS=1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AA0CEF5-A269-D148-BF1F-E85808874568}"/>
              </a:ext>
            </a:extLst>
          </p:cNvPr>
          <p:cNvSpPr/>
          <p:nvPr/>
        </p:nvSpPr>
        <p:spPr>
          <a:xfrm>
            <a:off x="3226627" y="2332699"/>
            <a:ext cx="2237094" cy="230292"/>
          </a:xfrm>
          <a:prstGeom prst="rect">
            <a:avLst/>
          </a:prstGeom>
          <a:noFill/>
          <a:ln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6" grpId="0" animBg="1"/>
      <p:bldP spid="38" grpId="0" animBg="1"/>
      <p:bldP spid="39" grpId="0"/>
      <p:bldP spid="40" grpId="0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2483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5400" dirty="0">
                <a:latin typeface="Gill Sans"/>
                <a:cs typeface="Gill Sans"/>
              </a:rPr>
              <a:t>Relative finding - % IBD</a:t>
            </a:r>
          </a:p>
        </p:txBody>
      </p:sp>
    </p:spTree>
    <p:extLst>
      <p:ext uri="{BB962C8B-B14F-4D97-AF65-F5344CB8AC3E}">
        <p14:creationId xmlns:p14="http://schemas.microsoft.com/office/powerpoint/2010/main" val="30740942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39880</TotalTime>
  <Words>3995</Words>
  <Application>Microsoft Macintosh PowerPoint</Application>
  <PresentationFormat>On-screen Show (4:3)</PresentationFormat>
  <Paragraphs>690</Paragraphs>
  <Slides>61</Slides>
  <Notes>12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8" baseType="lpstr">
      <vt:lpstr>Arial</vt:lpstr>
      <vt:lpstr>Calibri</vt:lpstr>
      <vt:lpstr>Cambria Math</vt:lpstr>
      <vt:lpstr>Courier</vt:lpstr>
      <vt:lpstr>Gill Sans</vt:lpstr>
      <vt:lpstr>Gill Sans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your genome</dc:title>
  <dc:creator>Melissa Gymrek</dc:creator>
  <cp:lastModifiedBy>Gymrek, Melissa</cp:lastModifiedBy>
  <cp:revision>385</cp:revision>
  <dcterms:created xsi:type="dcterms:W3CDTF">2016-12-09T21:51:11Z</dcterms:created>
  <dcterms:modified xsi:type="dcterms:W3CDTF">2021-04-07T03:48:07Z</dcterms:modified>
</cp:coreProperties>
</file>