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306" r:id="rId2"/>
    <p:sldId id="266" r:id="rId3"/>
    <p:sldId id="307" r:id="rId4"/>
    <p:sldId id="321" r:id="rId5"/>
    <p:sldId id="319" r:id="rId6"/>
    <p:sldId id="296" r:id="rId7"/>
    <p:sldId id="297" r:id="rId8"/>
    <p:sldId id="298" r:id="rId9"/>
    <p:sldId id="397" r:id="rId10"/>
    <p:sldId id="320" r:id="rId11"/>
    <p:sldId id="302" r:id="rId12"/>
    <p:sldId id="299" r:id="rId13"/>
    <p:sldId id="303" r:id="rId14"/>
    <p:sldId id="300" r:id="rId15"/>
    <p:sldId id="301" r:id="rId16"/>
    <p:sldId id="322" r:id="rId17"/>
    <p:sldId id="264" r:id="rId18"/>
    <p:sldId id="293" r:id="rId19"/>
    <p:sldId id="268" r:id="rId20"/>
    <p:sldId id="269" r:id="rId21"/>
    <p:sldId id="274" r:id="rId22"/>
    <p:sldId id="270" r:id="rId23"/>
    <p:sldId id="272" r:id="rId24"/>
    <p:sldId id="267" r:id="rId25"/>
    <p:sldId id="279" r:id="rId26"/>
    <p:sldId id="280" r:id="rId27"/>
    <p:sldId id="323" r:id="rId28"/>
    <p:sldId id="261" r:id="rId29"/>
    <p:sldId id="344" r:id="rId30"/>
    <p:sldId id="346" r:id="rId31"/>
    <p:sldId id="352" r:id="rId32"/>
    <p:sldId id="347" r:id="rId33"/>
    <p:sldId id="348" r:id="rId34"/>
    <p:sldId id="353" r:id="rId35"/>
    <p:sldId id="349" r:id="rId36"/>
    <p:sldId id="355" r:id="rId37"/>
    <p:sldId id="356" r:id="rId38"/>
    <p:sldId id="350" r:id="rId39"/>
    <p:sldId id="357" r:id="rId40"/>
    <p:sldId id="358" r:id="rId41"/>
    <p:sldId id="359" r:id="rId42"/>
    <p:sldId id="360" r:id="rId43"/>
    <p:sldId id="361" r:id="rId44"/>
    <p:sldId id="398" r:id="rId45"/>
    <p:sldId id="345" r:id="rId46"/>
    <p:sldId id="335" r:id="rId47"/>
    <p:sldId id="340" r:id="rId48"/>
    <p:sldId id="341" r:id="rId49"/>
    <p:sldId id="334" r:id="rId50"/>
    <p:sldId id="342" r:id="rId51"/>
    <p:sldId id="284" r:id="rId52"/>
    <p:sldId id="343" r:id="rId53"/>
    <p:sldId id="338" r:id="rId54"/>
    <p:sldId id="294" r:id="rId55"/>
    <p:sldId id="399" r:id="rId56"/>
    <p:sldId id="276" r:id="rId57"/>
    <p:sldId id="288" r:id="rId58"/>
    <p:sldId id="339" r:id="rId59"/>
    <p:sldId id="333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67"/>
    <p:restoredTop sz="65166"/>
  </p:normalViewPr>
  <p:slideViewPr>
    <p:cSldViewPr snapToGrid="0" snapToObjects="1">
      <p:cViewPr varScale="1">
        <p:scale>
          <a:sx n="68" d="100"/>
          <a:sy n="68" d="100"/>
        </p:scale>
        <p:origin x="1352" y="208"/>
      </p:cViewPr>
      <p:guideLst>
        <p:guide orient="horz" pos="2160"/>
        <p:guide pos="2880"/>
      </p:guideLst>
    </p:cSldViewPr>
  </p:slideViewPr>
  <p:notesTextViewPr>
    <p:cViewPr>
      <p:scale>
        <a:sx n="85" d="100"/>
        <a:sy n="8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779BC-F87C-9242-A91D-C5C8288E508C}" type="datetimeFigureOut">
              <a:rPr lang="en-US" smtClean="0"/>
              <a:t>4/4/21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CBEA9F-A31B-C94F-9ABF-6A7F6C973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3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7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csg.sph.umich.edu</a:t>
            </a:r>
            <a:r>
              <a:rPr lang="en-US" dirty="0"/>
              <a:t>/</a:t>
            </a:r>
            <a:r>
              <a:rPr lang="en-US" dirty="0" err="1"/>
              <a:t>abecasis</a:t>
            </a:r>
            <a:r>
              <a:rPr lang="en-US" dirty="0"/>
              <a:t>/class/666.03.pdf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94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diploid data</a:t>
            </a:r>
          </a:p>
          <a:p>
            <a:r>
              <a:rPr lang="en-US" dirty="0"/>
              <a:t>Make distinction between</a:t>
            </a:r>
          </a:p>
          <a:p>
            <a:r>
              <a:rPr lang="en-US" dirty="0"/>
              <a:t>Genotype, haplotype, phase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E2950-FCD3-4D47-9F88-D4692699F91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23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diploid data</a:t>
            </a:r>
          </a:p>
          <a:p>
            <a:r>
              <a:rPr lang="en-US" dirty="0"/>
              <a:t>Make distinction between</a:t>
            </a:r>
          </a:p>
          <a:p>
            <a:r>
              <a:rPr lang="en-US" dirty="0"/>
              <a:t>Genotype, haplotype, phase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E2950-FCD3-4D47-9F88-D4692699F91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18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E2950-FCD3-4D47-9F88-D4692699F9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502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Genotype less variants for </a:t>
            </a:r>
            <a:r>
              <a:rPr lang="en-US" dirty="0" err="1"/>
              <a:t>assoc</a:t>
            </a:r>
            <a:r>
              <a:rPr lang="en-US" dirty="0"/>
              <a:t> studies</a:t>
            </a:r>
          </a:p>
          <a:p>
            <a:r>
              <a:rPr lang="en-US" dirty="0"/>
              <a:t>Compound </a:t>
            </a:r>
            <a:r>
              <a:rPr lang="en-US" dirty="0" err="1"/>
              <a:t>hets</a:t>
            </a:r>
            <a:endParaRPr lang="en-US" dirty="0"/>
          </a:p>
          <a:p>
            <a:r>
              <a:rPr lang="en-US" dirty="0"/>
              <a:t>Pop gen applications</a:t>
            </a:r>
          </a:p>
          <a:p>
            <a:r>
              <a:rPr lang="en-US" dirty="0"/>
              <a:t>Learn about properties of </a:t>
            </a:r>
            <a:r>
              <a:rPr lang="en-US" dirty="0" err="1"/>
              <a:t>recomb</a:t>
            </a:r>
            <a:r>
              <a:rPr lang="en-US" dirty="0"/>
              <a:t>/</a:t>
            </a:r>
            <a:r>
              <a:rPr lang="en-US" dirty="0" err="1"/>
              <a:t>mut</a:t>
            </a:r>
            <a:endParaRPr lang="en-US" dirty="0"/>
          </a:p>
          <a:p>
            <a:r>
              <a:rPr lang="en-US" dirty="0"/>
              <a:t>Selection by detecting long haplotypes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E2950-FCD3-4D47-9F88-D4692699F9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124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US" dirty="0"/>
              <a:t>Using sequencing technology (e.g. physical phasing</a:t>
            </a:r>
          </a:p>
          <a:p>
            <a:pPr marL="342900" indent="-342900">
              <a:buAutoNum type="arabicPeriod"/>
            </a:pPr>
            <a:r>
              <a:rPr lang="en-US" dirty="0"/>
              <a:t>Families, IBD</a:t>
            </a:r>
          </a:p>
          <a:p>
            <a:pPr marL="342900" indent="-342900">
              <a:buAutoNum type="arabicPeriod"/>
            </a:pPr>
            <a:r>
              <a:rPr lang="en-US" dirty="0"/>
              <a:t>Statistical phasing</a:t>
            </a:r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dirty="0"/>
              <a:t>Focus on the 2</a:t>
            </a:r>
            <a:r>
              <a:rPr lang="en-US" baseline="30000" dirty="0"/>
              <a:t>nd</a:t>
            </a:r>
            <a:r>
              <a:rPr lang="en-US" dirty="0"/>
              <a:t> two here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two are not completely separate problems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E2950-FCD3-4D47-9F88-D4692699F91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3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Gold standard</a:t>
            </a:r>
          </a:p>
          <a:p>
            <a:r>
              <a:rPr lang="en-US" dirty="0"/>
              <a:t>Intuitively, show example trios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E2950-FCD3-4D47-9F88-D4692699F91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39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Goal: model series of states along a sequence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here: sequence = the genome</a:t>
            </a:r>
          </a:p>
          <a:p>
            <a:r>
              <a:rPr lang="en-US" dirty="0">
                <a:solidFill>
                  <a:srgbClr val="FF0000"/>
                </a:solidFill>
              </a:rPr>
              <a:t>states: examples: gene or not gene? domain of a protein? enhancer vs. not? haplotype?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states hidden</a:t>
            </a:r>
          </a:p>
          <a:p>
            <a:r>
              <a:rPr lang="en-US" dirty="0">
                <a:solidFill>
                  <a:srgbClr val="FF0000"/>
                </a:solidFill>
              </a:rPr>
              <a:t>we observe some data. e.g. the sequence. or some measurement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goal: figure out the hidden sequence of states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many possible applications. will come up again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go through here a simple example to review how HMMs work. then see how can build up to solve our phasing/imputation problem, and later, other problems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point to Richard Durbin's book on this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263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What is a CpG island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Show state diagram. Highlight how only depend on previous state</a:t>
            </a:r>
          </a:p>
          <a:p>
            <a:r>
              <a:rPr lang="en-US" dirty="0">
                <a:solidFill>
                  <a:srgbClr val="FF0000"/>
                </a:solidFill>
              </a:rPr>
              <a:t>With transmission probs and emission probs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Goal: infer which parts of the seq are </a:t>
            </a:r>
            <a:r>
              <a:rPr lang="en-US" dirty="0" err="1">
                <a:solidFill>
                  <a:srgbClr val="FF0000"/>
                </a:solidFill>
              </a:rPr>
              <a:t>cpg</a:t>
            </a:r>
            <a:r>
              <a:rPr lang="en-US" dirty="0">
                <a:solidFill>
                  <a:srgbClr val="FF0000"/>
                </a:solidFill>
              </a:rPr>
              <a:t> islands vs. not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732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What is a CpG island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Show state diagram. Highlight how only depend on previous state</a:t>
            </a:r>
          </a:p>
          <a:p>
            <a:r>
              <a:rPr lang="en-US" dirty="0">
                <a:solidFill>
                  <a:srgbClr val="FF0000"/>
                </a:solidFill>
              </a:rPr>
              <a:t>With transmission probs and emission probs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Goal: infer which parts of the seq are </a:t>
            </a:r>
            <a:r>
              <a:rPr lang="en-US" dirty="0" err="1">
                <a:solidFill>
                  <a:srgbClr val="FF0000"/>
                </a:solidFill>
              </a:rPr>
              <a:t>cpg</a:t>
            </a:r>
            <a:r>
              <a:rPr lang="en-US" dirty="0">
                <a:solidFill>
                  <a:srgbClr val="FF0000"/>
                </a:solidFill>
              </a:rPr>
              <a:t> islands vs. not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81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59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States</a:t>
            </a:r>
          </a:p>
          <a:p>
            <a:r>
              <a:rPr lang="en-US" dirty="0">
                <a:solidFill>
                  <a:srgbClr val="FF0000"/>
                </a:solidFill>
              </a:rPr>
              <a:t>observations</a:t>
            </a:r>
          </a:p>
          <a:p>
            <a:r>
              <a:rPr lang="en-US" dirty="0">
                <a:solidFill>
                  <a:srgbClr val="FF0000"/>
                </a:solidFill>
              </a:rPr>
              <a:t>Transition probs</a:t>
            </a:r>
          </a:p>
          <a:p>
            <a:r>
              <a:rPr lang="en-US" dirty="0">
                <a:solidFill>
                  <a:srgbClr val="FF0000"/>
                </a:solidFill>
              </a:rPr>
              <a:t>Emission probs</a:t>
            </a:r>
          </a:p>
          <a:p>
            <a:r>
              <a:rPr lang="en-US" dirty="0">
                <a:solidFill>
                  <a:srgbClr val="FF0000"/>
                </a:solidFill>
              </a:rPr>
              <a:t>Initial probs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650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\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099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688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TODO recursion (eqn. 3.8)</a:t>
            </a:r>
          </a:p>
          <a:p>
            <a:r>
              <a:rPr lang="en-US" dirty="0">
                <a:solidFill>
                  <a:srgbClr val="FF0000"/>
                </a:solidFill>
              </a:rPr>
              <a:t>Arrows from previous states</a:t>
            </a:r>
          </a:p>
          <a:p>
            <a:r>
              <a:rPr lang="en-US" dirty="0">
                <a:solidFill>
                  <a:srgbClr val="FF0000"/>
                </a:solidFill>
              </a:rPr>
              <a:t>Show zoomed in grid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940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TODO recursion (eqn. 3.8)</a:t>
            </a:r>
          </a:p>
          <a:p>
            <a:r>
              <a:rPr lang="en-US" dirty="0">
                <a:solidFill>
                  <a:srgbClr val="FF0000"/>
                </a:solidFill>
              </a:rPr>
              <a:t>Arrows from previous states</a:t>
            </a:r>
          </a:p>
          <a:p>
            <a:r>
              <a:rPr lang="en-US" dirty="0">
                <a:solidFill>
                  <a:srgbClr val="FF0000"/>
                </a:solidFill>
              </a:rPr>
              <a:t>Show zoomed in grid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693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TODO recursion (eqn. 3.8)</a:t>
            </a:r>
          </a:p>
          <a:p>
            <a:r>
              <a:rPr lang="en-US" dirty="0">
                <a:solidFill>
                  <a:srgbClr val="FF0000"/>
                </a:solidFill>
              </a:rPr>
              <a:t>Arrows from previous states</a:t>
            </a:r>
          </a:p>
          <a:p>
            <a:r>
              <a:rPr lang="en-US" dirty="0">
                <a:solidFill>
                  <a:srgbClr val="FF0000"/>
                </a:solidFill>
              </a:rPr>
              <a:t>Show zoomed in grid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98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Show dynamic programming matrix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Point to a single cell, gives us v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Then can fill in next col. Keep track of pointer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Keep filling in, get to end</a:t>
            </a:r>
          </a:p>
          <a:p>
            <a:r>
              <a:rPr lang="en-US" dirty="0">
                <a:solidFill>
                  <a:srgbClr val="FF0000"/>
                </a:solidFill>
              </a:rPr>
              <a:t>can trace back pointers to get most likely path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665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Show dynamic programming matrix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Point to a single cell, gives us v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Then can fill in next col. Keep track of pointer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Keep filling in, get to end</a:t>
            </a:r>
          </a:p>
          <a:p>
            <a:r>
              <a:rPr lang="en-US" dirty="0">
                <a:solidFill>
                  <a:srgbClr val="FF0000"/>
                </a:solidFill>
              </a:rPr>
              <a:t>can trace back pointers to get most likely path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862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Show dynamic programming matrix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Point to a single cell, gives us v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Then can fill in next col. Keep track of pointer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Keep filling in, get to end</a:t>
            </a:r>
          </a:p>
          <a:p>
            <a:r>
              <a:rPr lang="en-US" dirty="0">
                <a:solidFill>
                  <a:srgbClr val="FF0000"/>
                </a:solidFill>
              </a:rPr>
              <a:t>can trace back pointers to get most likely path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229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Show dynamic programming matrix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Point to a single cell, gives us v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Then can fill in next col. Keep track of pointer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Keep filling in, get to end</a:t>
            </a:r>
          </a:p>
          <a:p>
            <a:r>
              <a:rPr lang="en-US" dirty="0">
                <a:solidFill>
                  <a:srgbClr val="FF0000"/>
                </a:solidFill>
              </a:rPr>
              <a:t>can trace back pointers to get most likely path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86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Last week talked about 4 forces of evolution</a:t>
            </a:r>
          </a:p>
          <a:p>
            <a:r>
              <a:rPr lang="en-US" dirty="0"/>
              <a:t>Main one of those was mutation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027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40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958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911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724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809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22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talking about mutation, we said every cell division is chance for mutation</a:t>
            </a:r>
          </a:p>
          <a:p>
            <a:r>
              <a:rPr lang="en-US" dirty="0"/>
              <a:t>But this other key process is going on in germline cells</a:t>
            </a:r>
          </a:p>
          <a:p>
            <a:r>
              <a:rPr lang="en-US" dirty="0"/>
              <a:t>Process called meiosis, where one diploid cell splits into four haploid cells, e.g. egg or sperm</a:t>
            </a:r>
          </a:p>
          <a:p>
            <a:r>
              <a:rPr lang="en-US" dirty="0"/>
              <a:t>During this process, there is an opportunity for the two copies of the chromosomes to exchange genetic material</a:t>
            </a:r>
          </a:p>
          <a:p>
            <a:r>
              <a:rPr lang="en-US" dirty="0"/>
              <a:t>The germ cells then have unique rearrangements of the material in the original cell.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19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Closer look at this process</a:t>
            </a:r>
          </a:p>
          <a:p>
            <a:r>
              <a:rPr lang="en-US" dirty="0"/>
              <a:t>On the order of 1 event/</a:t>
            </a:r>
            <a:r>
              <a:rPr lang="en-US" dirty="0" err="1"/>
              <a:t>chrom</a:t>
            </a:r>
            <a:r>
              <a:rPr lang="en-US" dirty="0"/>
              <a:t>/gen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02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csg.sph.umich.edu</a:t>
            </a:r>
            <a:r>
              <a:rPr lang="en-US" dirty="0"/>
              <a:t>/</a:t>
            </a:r>
            <a:r>
              <a:rPr lang="en-US" dirty="0" err="1"/>
              <a:t>abecasis</a:t>
            </a:r>
            <a:r>
              <a:rPr lang="en-US" dirty="0"/>
              <a:t>/class/666.03.pdf</a:t>
            </a:r>
          </a:p>
          <a:p>
            <a:endParaRPr lang="en-US" dirty="0"/>
          </a:p>
          <a:p>
            <a:r>
              <a:rPr lang="en-US" dirty="0"/>
              <a:t>Look at how this affects patterns of variation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16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csg.sph.umich.edu</a:t>
            </a:r>
            <a:r>
              <a:rPr lang="en-US" dirty="0"/>
              <a:t>/</a:t>
            </a:r>
            <a:r>
              <a:rPr lang="en-US" dirty="0" err="1"/>
              <a:t>abecasis</a:t>
            </a:r>
            <a:r>
              <a:rPr lang="en-US" dirty="0"/>
              <a:t>/class/666.03.pdf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Reocmbination</a:t>
            </a:r>
            <a:r>
              <a:rPr lang="en-US" dirty="0"/>
              <a:t> is a way to allow us to shuffle these alleles and break up that correlation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58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55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Mammalian recombination hot spots: properties, control and evolution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38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67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0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50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6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8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67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82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0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539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42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62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B1F0D-52AD-8E43-B1A6-4FB1E23D5FC7}" type="datetimeFigureOut">
              <a:rPr lang="en-US" smtClean="0"/>
              <a:t>4/4/21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4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graphics.cs.wisc.edu/WP/vis10/archives/458-hapmap-linkage-disequilibrium-plot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s://canvas.ucsd.edu/courses/12840/files/1034081/download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6571" y="223095"/>
            <a:ext cx="868614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CSE284: Personal genomics for bioinformaticians</a:t>
            </a:r>
          </a:p>
          <a:p>
            <a:endParaRPr lang="en-US" sz="2800" dirty="0">
              <a:latin typeface="Gill Sans"/>
              <a:cs typeface="Gill Sans"/>
            </a:endParaRPr>
          </a:p>
          <a:p>
            <a:r>
              <a:rPr lang="en-US" sz="2800" b="1" dirty="0">
                <a:latin typeface="Gill Sans"/>
                <a:cs typeface="Gill Sans"/>
              </a:rPr>
              <a:t>Phasing + Imputation + HMMs</a:t>
            </a:r>
          </a:p>
          <a:p>
            <a:endParaRPr lang="en-US" sz="2800" dirty="0">
              <a:latin typeface="Gill Sans"/>
              <a:cs typeface="Gill Sans"/>
            </a:endParaRPr>
          </a:p>
          <a:p>
            <a:r>
              <a:rPr lang="en-US" sz="2800" b="1" dirty="0">
                <a:latin typeface="Gill Sans"/>
                <a:cs typeface="Gill Sans"/>
              </a:rPr>
              <a:t>Today’s schedule: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3:30-4:10 Intro to phasing/imputation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4:10-4:15 break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4:15-4:50 Phasing/imputation using HMMs</a:t>
            </a:r>
          </a:p>
          <a:p>
            <a:endParaRPr lang="en-US" sz="2800" dirty="0">
              <a:latin typeface="Gill Sans"/>
              <a:cs typeface="Gill Sans"/>
            </a:endParaRPr>
          </a:p>
          <a:p>
            <a:r>
              <a:rPr lang="en-US" sz="2800" b="1" dirty="0">
                <a:latin typeface="Gill Sans"/>
                <a:cs typeface="Gill Sans"/>
              </a:rPr>
              <a:t>Announcements: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PS1 due tonight 11:59pm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Will aim to get PS1+JC1 grades out this week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PS2 is out. Due April 16</a:t>
            </a:r>
          </a:p>
        </p:txBody>
      </p:sp>
    </p:spTree>
    <p:extLst>
      <p:ext uri="{BB962C8B-B14F-4D97-AF65-F5344CB8AC3E}">
        <p14:creationId xmlns:p14="http://schemas.microsoft.com/office/powerpoint/2010/main" val="1699467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Linkage disequilibrium metrics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521534-7334-C247-A437-B1F0FC8A8B20}"/>
              </a:ext>
            </a:extLst>
          </p:cNvPr>
          <p:cNvSpPr txBox="1"/>
          <p:nvPr/>
        </p:nvSpPr>
        <p:spPr>
          <a:xfrm>
            <a:off x="0" y="1302919"/>
            <a:ext cx="4663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LD typically measured by “r</a:t>
            </a:r>
            <a:r>
              <a:rPr lang="en-US" sz="2800" baseline="30000" dirty="0">
                <a:latin typeface="Gill Sans MT" panose="020B0502020104020203" pitchFamily="34" charset="77"/>
              </a:rPr>
              <a:t>2</a:t>
            </a:r>
            <a:r>
              <a:rPr lang="en-US" sz="2800" dirty="0">
                <a:latin typeface="Gill Sans MT" panose="020B0502020104020203" pitchFamily="34" charset="77"/>
              </a:rPr>
              <a:t>”: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3A2D96-2135-4141-BC3F-315FE3C4FA18}"/>
              </a:ext>
            </a:extLst>
          </p:cNvPr>
          <p:cNvSpPr txBox="1"/>
          <p:nvPr/>
        </p:nvSpPr>
        <p:spPr>
          <a:xfrm>
            <a:off x="4634960" y="2609974"/>
            <a:ext cx="34336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  <a:p>
            <a:r>
              <a:rPr lang="en-US" dirty="0"/>
              <a:t>1</a:t>
            </a:r>
          </a:p>
          <a:p>
            <a:r>
              <a:rPr lang="en-US" dirty="0"/>
              <a:t>1</a:t>
            </a:r>
          </a:p>
          <a:p>
            <a:r>
              <a:rPr lang="en-US" dirty="0"/>
              <a:t>0</a:t>
            </a:r>
          </a:p>
          <a:p>
            <a:r>
              <a:rPr lang="en-US" dirty="0"/>
              <a:t>1</a:t>
            </a:r>
          </a:p>
          <a:p>
            <a:r>
              <a:rPr lang="en-US" dirty="0"/>
              <a:t>1</a:t>
            </a:r>
          </a:p>
          <a:p>
            <a:r>
              <a:rPr lang="en-US" dirty="0"/>
              <a:t>0</a:t>
            </a:r>
          </a:p>
          <a:p>
            <a:r>
              <a:rPr lang="en-US" dirty="0"/>
              <a:t>0</a:t>
            </a:r>
          </a:p>
          <a:p>
            <a:r>
              <a:rPr lang="en-US" dirty="0"/>
              <a:t>0</a:t>
            </a:r>
          </a:p>
          <a:p>
            <a:r>
              <a:rPr lang="en-US" dirty="0"/>
              <a:t>1</a:t>
            </a:r>
          </a:p>
          <a:p>
            <a:r>
              <a:rPr lang="en-US" dirty="0"/>
              <a:t>…</a:t>
            </a:r>
          </a:p>
          <a:p>
            <a:r>
              <a:rPr lang="en-US" dirty="0"/>
              <a:t>0</a:t>
            </a: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EF9E11-D83F-E142-A822-8EC2C471DD77}"/>
              </a:ext>
            </a:extLst>
          </p:cNvPr>
          <p:cNvSpPr txBox="1"/>
          <p:nvPr/>
        </p:nvSpPr>
        <p:spPr>
          <a:xfrm>
            <a:off x="5024867" y="2609974"/>
            <a:ext cx="34336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  <a:p>
            <a:r>
              <a:rPr lang="en-US" dirty="0"/>
              <a:t>0</a:t>
            </a:r>
          </a:p>
          <a:p>
            <a:r>
              <a:rPr lang="en-US" dirty="0"/>
              <a:t>1</a:t>
            </a:r>
          </a:p>
          <a:p>
            <a:r>
              <a:rPr lang="en-US" dirty="0"/>
              <a:t>0</a:t>
            </a:r>
          </a:p>
          <a:p>
            <a:r>
              <a:rPr lang="en-US" dirty="0"/>
              <a:t>1</a:t>
            </a:r>
          </a:p>
          <a:p>
            <a:r>
              <a:rPr lang="en-US" dirty="0"/>
              <a:t>0</a:t>
            </a:r>
          </a:p>
          <a:p>
            <a:r>
              <a:rPr lang="en-US" dirty="0"/>
              <a:t>0</a:t>
            </a:r>
          </a:p>
          <a:p>
            <a:r>
              <a:rPr lang="en-US" dirty="0"/>
              <a:t>0</a:t>
            </a:r>
          </a:p>
          <a:p>
            <a:r>
              <a:rPr lang="en-US" dirty="0"/>
              <a:t>0</a:t>
            </a:r>
          </a:p>
          <a:p>
            <a:r>
              <a:rPr lang="en-US" dirty="0"/>
              <a:t>1</a:t>
            </a:r>
          </a:p>
          <a:p>
            <a:r>
              <a:rPr lang="en-US" dirty="0"/>
              <a:t>…</a:t>
            </a:r>
          </a:p>
          <a:p>
            <a:r>
              <a:rPr lang="en-US" dirty="0"/>
              <a:t>0</a:t>
            </a:r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335F7D-072D-D544-945E-FE32C388F836}"/>
              </a:ext>
            </a:extLst>
          </p:cNvPr>
          <p:cNvSpPr txBox="1"/>
          <p:nvPr/>
        </p:nvSpPr>
        <p:spPr>
          <a:xfrm>
            <a:off x="4128035" y="2609974"/>
            <a:ext cx="41870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  <a:p>
            <a:r>
              <a:rPr lang="en-US" dirty="0"/>
              <a:t>2</a:t>
            </a:r>
          </a:p>
          <a:p>
            <a:r>
              <a:rPr lang="en-US" dirty="0"/>
              <a:t>3</a:t>
            </a:r>
          </a:p>
          <a:p>
            <a:r>
              <a:rPr lang="en-US" dirty="0"/>
              <a:t>4</a:t>
            </a:r>
          </a:p>
          <a:p>
            <a:r>
              <a:rPr lang="en-US" dirty="0"/>
              <a:t>5</a:t>
            </a:r>
          </a:p>
          <a:p>
            <a:r>
              <a:rPr lang="en-US" dirty="0"/>
              <a:t>6</a:t>
            </a:r>
          </a:p>
          <a:p>
            <a:r>
              <a:rPr lang="en-US" dirty="0"/>
              <a:t>7</a:t>
            </a:r>
          </a:p>
          <a:p>
            <a:r>
              <a:rPr lang="en-US" dirty="0"/>
              <a:t>8</a:t>
            </a:r>
          </a:p>
          <a:p>
            <a:r>
              <a:rPr lang="en-US" dirty="0"/>
              <a:t>9</a:t>
            </a:r>
          </a:p>
          <a:p>
            <a:r>
              <a:rPr lang="en-US" dirty="0"/>
              <a:t>10</a:t>
            </a:r>
          </a:p>
          <a:p>
            <a:r>
              <a:rPr lang="en-US" dirty="0"/>
              <a:t>…</a:t>
            </a:r>
          </a:p>
          <a:p>
            <a:r>
              <a:rPr lang="en-US" dirty="0"/>
              <a:t>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AD2C9B0-7DF1-CB41-86D1-A0127F7FA26D}"/>
              </a:ext>
            </a:extLst>
          </p:cNvPr>
          <p:cNvCxnSpPr/>
          <p:nvPr/>
        </p:nvCxnSpPr>
        <p:spPr>
          <a:xfrm>
            <a:off x="4546739" y="2268188"/>
            <a:ext cx="0" cy="41444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ECA836B-D6F5-954E-A6B2-37C2B4E58B95}"/>
              </a:ext>
            </a:extLst>
          </p:cNvPr>
          <p:cNvCxnSpPr/>
          <p:nvPr/>
        </p:nvCxnSpPr>
        <p:spPr>
          <a:xfrm>
            <a:off x="3843694" y="2609974"/>
            <a:ext cx="167833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579B9F1-126C-8548-99A3-532764690FD2}"/>
              </a:ext>
            </a:extLst>
          </p:cNvPr>
          <p:cNvSpPr txBox="1"/>
          <p:nvPr/>
        </p:nvSpPr>
        <p:spPr>
          <a:xfrm>
            <a:off x="2972498" y="1945715"/>
            <a:ext cx="1567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Gill Sans MT" panose="020B0502020104020203" pitchFamily="34" charset="77"/>
              </a:rPr>
              <a:t>Sampled chromosomes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BD41A4-2532-564C-A518-BB96F11EB256}"/>
              </a:ext>
            </a:extLst>
          </p:cNvPr>
          <p:cNvSpPr txBox="1"/>
          <p:nvPr/>
        </p:nvSpPr>
        <p:spPr>
          <a:xfrm rot="19800000">
            <a:off x="4580218" y="2096585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SNP1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9884E3-F117-744A-80E0-097C78CCDB69}"/>
              </a:ext>
            </a:extLst>
          </p:cNvPr>
          <p:cNvSpPr txBox="1"/>
          <p:nvPr/>
        </p:nvSpPr>
        <p:spPr>
          <a:xfrm rot="19800000">
            <a:off x="5067862" y="2074419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SNP2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95406EF-F872-084A-A7EA-47E51A0465EB}"/>
              </a:ext>
            </a:extLst>
          </p:cNvPr>
          <p:cNvCxnSpPr/>
          <p:nvPr/>
        </p:nvCxnSpPr>
        <p:spPr>
          <a:xfrm flipH="1" flipV="1">
            <a:off x="4931435" y="6026294"/>
            <a:ext cx="590592" cy="2769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6E341C0-FB22-174D-93D5-AD91538C1F61}"/>
              </a:ext>
            </a:extLst>
          </p:cNvPr>
          <p:cNvCxnSpPr/>
          <p:nvPr/>
        </p:nvCxnSpPr>
        <p:spPr>
          <a:xfrm flipH="1" flipV="1">
            <a:off x="5316133" y="6026294"/>
            <a:ext cx="205894" cy="2769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B400482-A745-2041-8670-74A6EB03369C}"/>
              </a:ext>
            </a:extLst>
          </p:cNvPr>
          <p:cNvSpPr txBox="1"/>
          <p:nvPr/>
        </p:nvSpPr>
        <p:spPr>
          <a:xfrm>
            <a:off x="5568570" y="6118627"/>
            <a:ext cx="3306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</a:t>
            </a:r>
            <a:r>
              <a:rPr lang="en-US" baseline="30000" dirty="0">
                <a:latin typeface="Gill Sans MT" panose="020B0502020104020203" pitchFamily="34" charset="77"/>
              </a:rPr>
              <a:t>2</a:t>
            </a:r>
            <a:r>
              <a:rPr lang="en-US" dirty="0">
                <a:latin typeface="Gill Sans MT" panose="020B0502020104020203" pitchFamily="34" charset="77"/>
              </a:rPr>
              <a:t> = Squared Pearson correlation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4A8FA17-4830-A34C-8A56-853E3412AD9E}"/>
              </a:ext>
            </a:extLst>
          </p:cNvPr>
          <p:cNvSpPr/>
          <p:nvPr/>
        </p:nvSpPr>
        <p:spPr>
          <a:xfrm>
            <a:off x="211876" y="3918626"/>
            <a:ext cx="3438032" cy="81556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592A55-BB14-FC42-8214-B7F9E31049B5}"/>
              </a:ext>
            </a:extLst>
          </p:cNvPr>
          <p:cNvSpPr txBox="1"/>
          <p:nvPr/>
        </p:nvSpPr>
        <p:spPr>
          <a:xfrm>
            <a:off x="725488" y="3488961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SNP1 (0/1)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A1E58A-F636-7E4F-BA09-212A67184371}"/>
              </a:ext>
            </a:extLst>
          </p:cNvPr>
          <p:cNvCxnSpPr/>
          <p:nvPr/>
        </p:nvCxnSpPr>
        <p:spPr>
          <a:xfrm flipV="1">
            <a:off x="1256552" y="3835323"/>
            <a:ext cx="0" cy="2697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8D2BCFF-E32A-5541-B553-896101F5F890}"/>
              </a:ext>
            </a:extLst>
          </p:cNvPr>
          <p:cNvSpPr txBox="1"/>
          <p:nvPr/>
        </p:nvSpPr>
        <p:spPr>
          <a:xfrm>
            <a:off x="2310033" y="3498614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SNP2 (0/1)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415B6BC-5130-2D4C-AF28-CAE3872B14CC}"/>
              </a:ext>
            </a:extLst>
          </p:cNvPr>
          <p:cNvCxnSpPr/>
          <p:nvPr/>
        </p:nvCxnSpPr>
        <p:spPr>
          <a:xfrm flipV="1">
            <a:off x="2957539" y="3835323"/>
            <a:ext cx="0" cy="2697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262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Linkage disequilibrium metrics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581" y="1876071"/>
            <a:ext cx="3438032" cy="81556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57282" y="1446406"/>
            <a:ext cx="517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A/a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500257" y="1792768"/>
            <a:ext cx="0" cy="2697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70249" y="1446406"/>
            <a:ext cx="520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B/b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201244" y="1792768"/>
            <a:ext cx="0" cy="2697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260682"/>
              </p:ext>
            </p:extLst>
          </p:nvPr>
        </p:nvGraphicFramePr>
        <p:xfrm>
          <a:off x="5438274" y="1163059"/>
          <a:ext cx="3403224" cy="18299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0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0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8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8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9202">
                <a:tc>
                  <a:txBody>
                    <a:bodyPr/>
                    <a:lstStyle/>
                    <a:p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Gill Sans"/>
                          <a:cs typeface="Gill Sans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Gill Sans"/>
                          <a:cs typeface="Gill Sans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Gill Sans"/>
                          <a:cs typeface="Gill Sans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83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Gill Sans"/>
                          <a:cs typeface="Gill Sans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Gill Sans"/>
                          <a:cs typeface="Gill Sans"/>
                        </a:rPr>
                        <a:t>p</a:t>
                      </a:r>
                      <a:r>
                        <a:rPr lang="en-US" baseline="-25000" dirty="0" err="1">
                          <a:latin typeface="Gill Sans"/>
                          <a:cs typeface="Gill Sans"/>
                        </a:rPr>
                        <a:t>AB</a:t>
                      </a:r>
                      <a:endParaRPr lang="en-US" baseline="-25000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Gill Sans"/>
                          <a:cs typeface="Gill Sans"/>
                        </a:rPr>
                        <a:t>p</a:t>
                      </a:r>
                      <a:r>
                        <a:rPr lang="en-US" baseline="-25000" dirty="0" err="1">
                          <a:latin typeface="Gill Sans"/>
                          <a:cs typeface="Gill Sans"/>
                        </a:rPr>
                        <a:t>Ab</a:t>
                      </a:r>
                      <a:endParaRPr lang="en-US" baseline="-25000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Gill Sans"/>
                          <a:cs typeface="Gill Sans"/>
                        </a:rPr>
                        <a:t>p</a:t>
                      </a:r>
                      <a:r>
                        <a:rPr lang="en-US" baseline="-25000" dirty="0" err="1">
                          <a:latin typeface="Gill Sans"/>
                          <a:cs typeface="Gill Sans"/>
                        </a:rPr>
                        <a:t>A</a:t>
                      </a:r>
                      <a:endParaRPr lang="en-US" baseline="-25000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83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Gill Sans"/>
                          <a:cs typeface="Gill Sans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Gill Sans"/>
                          <a:cs typeface="Gill Sans"/>
                        </a:rPr>
                        <a:t>p</a:t>
                      </a:r>
                      <a:r>
                        <a:rPr lang="en-US" baseline="-25000" dirty="0" err="1">
                          <a:latin typeface="Gill Sans"/>
                          <a:cs typeface="Gill Sans"/>
                        </a:rPr>
                        <a:t>aB</a:t>
                      </a:r>
                      <a:endParaRPr lang="en-US" baseline="-25000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Gill Sans"/>
                          <a:cs typeface="Gill Sans"/>
                        </a:rPr>
                        <a:t>p</a:t>
                      </a:r>
                      <a:r>
                        <a:rPr lang="en-US" baseline="-25000" dirty="0" err="1">
                          <a:latin typeface="Gill Sans"/>
                          <a:cs typeface="Gill Sans"/>
                        </a:rPr>
                        <a:t>ab</a:t>
                      </a:r>
                      <a:endParaRPr lang="en-US" baseline="-25000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"/>
                          <a:cs typeface="Gill Sans"/>
                        </a:rPr>
                        <a:t>p</a:t>
                      </a:r>
                      <a:r>
                        <a:rPr lang="en-US" baseline="-25000" dirty="0">
                          <a:latin typeface="Gill Sans"/>
                          <a:cs typeface="Gill Sans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202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Gill Sans"/>
                          <a:cs typeface="Gill Sans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Gill Sans"/>
                          <a:cs typeface="Gill Sans"/>
                        </a:rPr>
                        <a:t>p</a:t>
                      </a:r>
                      <a:r>
                        <a:rPr lang="en-US" baseline="-25000" dirty="0" err="1">
                          <a:latin typeface="Gill Sans"/>
                          <a:cs typeface="Gill Sans"/>
                        </a:rPr>
                        <a:t>B</a:t>
                      </a:r>
                      <a:endParaRPr lang="en-US" baseline="-25000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Gill Sans"/>
                          <a:cs typeface="Gill Sans"/>
                        </a:rPr>
                        <a:t>p</a:t>
                      </a:r>
                      <a:r>
                        <a:rPr lang="en-US" baseline="-25000" dirty="0" err="1">
                          <a:latin typeface="Gill Sans"/>
                          <a:cs typeface="Gill Sans"/>
                        </a:rPr>
                        <a:t>b</a:t>
                      </a:r>
                      <a:endParaRPr lang="en-US" baseline="-25000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latin typeface="Gill Sans"/>
                          <a:cs typeface="Gill Sans"/>
                        </a:rPr>
                        <a:t>1.0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124608" y="1772869"/>
            <a:ext cx="138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Frequencies: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4456" y="2519791"/>
            <a:ext cx="2574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Linkage equilibrium: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4456" y="4457458"/>
            <a:ext cx="2903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Linkage disequilibrium: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6856" y="3041523"/>
            <a:ext cx="16858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"/>
                <a:cs typeface="Gill Sans"/>
              </a:rPr>
              <a:t>p</a:t>
            </a:r>
            <a:r>
              <a:rPr lang="en-US" baseline="-25000" dirty="0" err="1">
                <a:latin typeface="Gill Sans"/>
                <a:cs typeface="Gill Sans"/>
              </a:rPr>
              <a:t>AB</a:t>
            </a:r>
            <a:r>
              <a:rPr lang="en-US" dirty="0">
                <a:latin typeface="Gill Sans"/>
                <a:cs typeface="Gill Sans"/>
              </a:rPr>
              <a:t>=</a:t>
            </a:r>
            <a:r>
              <a:rPr lang="en-US" dirty="0" err="1">
                <a:latin typeface="Gill Sans"/>
                <a:cs typeface="Gill Sans"/>
              </a:rPr>
              <a:t>p</a:t>
            </a:r>
            <a:r>
              <a:rPr lang="en-US" baseline="-25000" dirty="0" err="1">
                <a:latin typeface="Gill Sans"/>
                <a:cs typeface="Gill Sans"/>
              </a:rPr>
              <a:t>A</a:t>
            </a:r>
            <a:r>
              <a:rPr lang="en-US" dirty="0" err="1">
                <a:latin typeface="Gill Sans"/>
                <a:cs typeface="Gill Sans"/>
              </a:rPr>
              <a:t>p</a:t>
            </a:r>
            <a:r>
              <a:rPr lang="en-US" baseline="-25000" dirty="0" err="1">
                <a:latin typeface="Gill Sans"/>
                <a:cs typeface="Gill Sans"/>
              </a:rPr>
              <a:t>B</a:t>
            </a:r>
            <a:endParaRPr lang="en-US" baseline="-25000" dirty="0">
              <a:latin typeface="Gill Sans"/>
              <a:cs typeface="Gill Sans"/>
            </a:endParaRPr>
          </a:p>
          <a:p>
            <a:r>
              <a:rPr lang="en-US" dirty="0" err="1">
                <a:latin typeface="Gill Sans"/>
                <a:cs typeface="Gill Sans"/>
              </a:rPr>
              <a:t>p</a:t>
            </a:r>
            <a:r>
              <a:rPr lang="en-US" baseline="-25000" dirty="0" err="1">
                <a:latin typeface="Gill Sans"/>
                <a:cs typeface="Gill Sans"/>
              </a:rPr>
              <a:t>Ab</a:t>
            </a:r>
            <a:r>
              <a:rPr lang="en-US" dirty="0">
                <a:latin typeface="Gill Sans"/>
                <a:cs typeface="Gill Sans"/>
              </a:rPr>
              <a:t>=</a:t>
            </a:r>
            <a:r>
              <a:rPr lang="en-US" dirty="0" err="1">
                <a:latin typeface="Gill Sans"/>
                <a:cs typeface="Gill Sans"/>
              </a:rPr>
              <a:t>p</a:t>
            </a:r>
            <a:r>
              <a:rPr lang="en-US" baseline="-25000" dirty="0" err="1">
                <a:latin typeface="Gill Sans"/>
                <a:cs typeface="Gill Sans"/>
              </a:rPr>
              <a:t>A</a:t>
            </a:r>
            <a:r>
              <a:rPr lang="en-US" dirty="0">
                <a:latin typeface="Gill Sans"/>
                <a:cs typeface="Gill Sans"/>
              </a:rPr>
              <a:t>(1-p</a:t>
            </a:r>
            <a:r>
              <a:rPr lang="en-US" baseline="-25000" dirty="0">
                <a:latin typeface="Gill Sans"/>
                <a:cs typeface="Gill Sans"/>
              </a:rPr>
              <a:t>B</a:t>
            </a:r>
            <a:r>
              <a:rPr lang="en-US" dirty="0">
                <a:latin typeface="Gill Sans"/>
                <a:cs typeface="Gill Sans"/>
              </a:rPr>
              <a:t>)</a:t>
            </a:r>
          </a:p>
          <a:p>
            <a:r>
              <a:rPr lang="en-US" dirty="0" err="1">
                <a:latin typeface="Gill Sans"/>
                <a:cs typeface="Gill Sans"/>
              </a:rPr>
              <a:t>p</a:t>
            </a:r>
            <a:r>
              <a:rPr lang="en-US" baseline="-25000" dirty="0" err="1">
                <a:latin typeface="Gill Sans"/>
                <a:cs typeface="Gill Sans"/>
              </a:rPr>
              <a:t>aB</a:t>
            </a:r>
            <a:r>
              <a:rPr lang="en-US" dirty="0">
                <a:latin typeface="Gill Sans"/>
                <a:cs typeface="Gill Sans"/>
              </a:rPr>
              <a:t>=(1-p</a:t>
            </a:r>
            <a:r>
              <a:rPr lang="en-US" baseline="-25000" dirty="0">
                <a:latin typeface="Gill Sans"/>
                <a:cs typeface="Gill Sans"/>
              </a:rPr>
              <a:t>A</a:t>
            </a:r>
            <a:r>
              <a:rPr lang="en-US" dirty="0">
                <a:latin typeface="Gill Sans"/>
                <a:cs typeface="Gill Sans"/>
              </a:rPr>
              <a:t>)</a:t>
            </a:r>
            <a:r>
              <a:rPr lang="en-US" dirty="0" err="1">
                <a:latin typeface="Gill Sans"/>
                <a:cs typeface="Gill Sans"/>
              </a:rPr>
              <a:t>p</a:t>
            </a:r>
            <a:r>
              <a:rPr lang="en-US" baseline="-25000" dirty="0" err="1">
                <a:latin typeface="Gill Sans"/>
                <a:cs typeface="Gill Sans"/>
              </a:rPr>
              <a:t>B</a:t>
            </a:r>
            <a:endParaRPr lang="en-US" baseline="-25000" dirty="0">
              <a:latin typeface="Gill Sans"/>
              <a:cs typeface="Gill Sans"/>
            </a:endParaRPr>
          </a:p>
          <a:p>
            <a:r>
              <a:rPr lang="en-US" dirty="0" err="1">
                <a:latin typeface="Gill Sans"/>
                <a:cs typeface="Gill Sans"/>
              </a:rPr>
              <a:t>p</a:t>
            </a:r>
            <a:r>
              <a:rPr lang="en-US" baseline="-25000" dirty="0" err="1">
                <a:latin typeface="Gill Sans"/>
                <a:cs typeface="Gill Sans"/>
              </a:rPr>
              <a:t>aB</a:t>
            </a:r>
            <a:r>
              <a:rPr lang="en-US" dirty="0">
                <a:latin typeface="Gill Sans"/>
                <a:cs typeface="Gill Sans"/>
              </a:rPr>
              <a:t>=(1-p</a:t>
            </a:r>
            <a:r>
              <a:rPr lang="en-US" baseline="-25000" dirty="0">
                <a:latin typeface="Gill Sans"/>
                <a:cs typeface="Gill Sans"/>
              </a:rPr>
              <a:t>A</a:t>
            </a:r>
            <a:r>
              <a:rPr lang="en-US" dirty="0">
                <a:latin typeface="Gill Sans"/>
                <a:cs typeface="Gill Sans"/>
              </a:rPr>
              <a:t>)(1-p</a:t>
            </a:r>
            <a:r>
              <a:rPr lang="en-US" baseline="-25000" dirty="0">
                <a:latin typeface="Gill Sans"/>
                <a:cs typeface="Gill Sans"/>
              </a:rPr>
              <a:t>B</a:t>
            </a:r>
            <a:r>
              <a:rPr lang="en-US" dirty="0">
                <a:latin typeface="Gill Sans"/>
                <a:cs typeface="Gill Sans"/>
              </a:rPr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0408" y="4910021"/>
            <a:ext cx="17818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"/>
                <a:cs typeface="Gill Sans"/>
              </a:rPr>
              <a:t>p</a:t>
            </a:r>
            <a:r>
              <a:rPr lang="en-US" baseline="-25000" dirty="0" err="1">
                <a:latin typeface="Gill Sans"/>
                <a:cs typeface="Gill Sans"/>
              </a:rPr>
              <a:t>AB</a:t>
            </a:r>
            <a:r>
              <a:rPr lang="en-US" dirty="0" err="1">
                <a:latin typeface="ＭＳ ゴシック"/>
                <a:ea typeface="ＭＳ ゴシック"/>
                <a:cs typeface="ＭＳ ゴシック"/>
              </a:rPr>
              <a:t>≠</a:t>
            </a:r>
            <a:r>
              <a:rPr lang="en-US" dirty="0" err="1">
                <a:latin typeface="Gill Sans"/>
                <a:cs typeface="Gill Sans"/>
              </a:rPr>
              <a:t>p</a:t>
            </a:r>
            <a:r>
              <a:rPr lang="en-US" baseline="-25000" dirty="0" err="1">
                <a:latin typeface="Gill Sans"/>
                <a:cs typeface="Gill Sans"/>
              </a:rPr>
              <a:t>A</a:t>
            </a:r>
            <a:r>
              <a:rPr lang="en-US" dirty="0" err="1">
                <a:latin typeface="Gill Sans"/>
                <a:cs typeface="Gill Sans"/>
              </a:rPr>
              <a:t>p</a:t>
            </a:r>
            <a:r>
              <a:rPr lang="en-US" baseline="-25000" dirty="0" err="1">
                <a:latin typeface="Gill Sans"/>
                <a:cs typeface="Gill Sans"/>
              </a:rPr>
              <a:t>B</a:t>
            </a:r>
            <a:endParaRPr lang="en-US" baseline="-25000" dirty="0">
              <a:latin typeface="Gill Sans"/>
              <a:cs typeface="Gill Sans"/>
            </a:endParaRPr>
          </a:p>
          <a:p>
            <a:r>
              <a:rPr lang="en-US" dirty="0" err="1">
                <a:latin typeface="Gill Sans"/>
                <a:cs typeface="Gill Sans"/>
              </a:rPr>
              <a:t>p</a:t>
            </a:r>
            <a:r>
              <a:rPr lang="en-US" baseline="-25000" dirty="0" err="1">
                <a:latin typeface="Gill Sans"/>
                <a:cs typeface="Gill Sans"/>
              </a:rPr>
              <a:t>Ab</a:t>
            </a:r>
            <a:r>
              <a:rPr lang="en-US" dirty="0" err="1">
                <a:latin typeface="ＭＳ ゴシック"/>
                <a:ea typeface="ＭＳ ゴシック"/>
                <a:cs typeface="ＭＳ ゴシック"/>
              </a:rPr>
              <a:t>≠</a:t>
            </a:r>
            <a:r>
              <a:rPr lang="en-US" dirty="0" err="1">
                <a:latin typeface="Gill Sans"/>
                <a:cs typeface="Gill Sans"/>
              </a:rPr>
              <a:t>p</a:t>
            </a:r>
            <a:r>
              <a:rPr lang="en-US" baseline="-25000" dirty="0" err="1">
                <a:latin typeface="Gill Sans"/>
                <a:cs typeface="Gill Sans"/>
              </a:rPr>
              <a:t>A</a:t>
            </a:r>
            <a:r>
              <a:rPr lang="en-US" dirty="0">
                <a:latin typeface="Gill Sans"/>
                <a:cs typeface="Gill Sans"/>
              </a:rPr>
              <a:t>(1-p</a:t>
            </a:r>
            <a:r>
              <a:rPr lang="en-US" baseline="-25000" dirty="0">
                <a:latin typeface="Gill Sans"/>
                <a:cs typeface="Gill Sans"/>
              </a:rPr>
              <a:t>B</a:t>
            </a:r>
            <a:r>
              <a:rPr lang="en-US" dirty="0">
                <a:latin typeface="Gill Sans"/>
                <a:cs typeface="Gill Sans"/>
              </a:rPr>
              <a:t>)</a:t>
            </a:r>
          </a:p>
          <a:p>
            <a:r>
              <a:rPr lang="en-US" dirty="0" err="1">
                <a:latin typeface="Gill Sans"/>
                <a:cs typeface="Gill Sans"/>
              </a:rPr>
              <a:t>p</a:t>
            </a:r>
            <a:r>
              <a:rPr lang="en-US" baseline="-25000" dirty="0" err="1">
                <a:latin typeface="Gill Sans"/>
                <a:cs typeface="Gill Sans"/>
              </a:rPr>
              <a:t>aB</a:t>
            </a:r>
            <a:r>
              <a:rPr lang="en-US" dirty="0">
                <a:latin typeface="ＭＳ ゴシック"/>
                <a:ea typeface="ＭＳ ゴシック"/>
                <a:cs typeface="ＭＳ ゴシック"/>
              </a:rPr>
              <a:t>≠</a:t>
            </a:r>
            <a:r>
              <a:rPr lang="en-US" dirty="0">
                <a:latin typeface="Gill Sans"/>
                <a:cs typeface="Gill Sans"/>
              </a:rPr>
              <a:t>(1-p</a:t>
            </a:r>
            <a:r>
              <a:rPr lang="en-US" baseline="-25000" dirty="0">
                <a:latin typeface="Gill Sans"/>
                <a:cs typeface="Gill Sans"/>
              </a:rPr>
              <a:t>A</a:t>
            </a:r>
            <a:r>
              <a:rPr lang="en-US" dirty="0">
                <a:latin typeface="Gill Sans"/>
                <a:cs typeface="Gill Sans"/>
              </a:rPr>
              <a:t>)</a:t>
            </a:r>
            <a:r>
              <a:rPr lang="en-US" dirty="0" err="1">
                <a:latin typeface="Gill Sans"/>
                <a:cs typeface="Gill Sans"/>
              </a:rPr>
              <a:t>p</a:t>
            </a:r>
            <a:r>
              <a:rPr lang="en-US" baseline="-25000" dirty="0" err="1">
                <a:latin typeface="Gill Sans"/>
                <a:cs typeface="Gill Sans"/>
              </a:rPr>
              <a:t>B</a:t>
            </a:r>
            <a:endParaRPr lang="en-US" baseline="-25000" dirty="0">
              <a:latin typeface="Gill Sans"/>
              <a:cs typeface="Gill Sans"/>
            </a:endParaRPr>
          </a:p>
          <a:p>
            <a:r>
              <a:rPr lang="en-US" dirty="0" err="1">
                <a:latin typeface="Gill Sans"/>
                <a:cs typeface="Gill Sans"/>
              </a:rPr>
              <a:t>p</a:t>
            </a:r>
            <a:r>
              <a:rPr lang="en-US" baseline="-25000" dirty="0" err="1">
                <a:latin typeface="Gill Sans"/>
                <a:cs typeface="Gill Sans"/>
              </a:rPr>
              <a:t>aB</a:t>
            </a:r>
            <a:r>
              <a:rPr lang="en-US" dirty="0">
                <a:latin typeface="ＭＳ ゴシック"/>
                <a:ea typeface="ＭＳ ゴシック"/>
                <a:cs typeface="ＭＳ ゴシック"/>
              </a:rPr>
              <a:t>≠</a:t>
            </a:r>
            <a:r>
              <a:rPr lang="en-US" dirty="0">
                <a:latin typeface="Gill Sans"/>
                <a:cs typeface="Gill Sans"/>
              </a:rPr>
              <a:t>(1-p</a:t>
            </a:r>
            <a:r>
              <a:rPr lang="en-US" baseline="-25000" dirty="0">
                <a:latin typeface="Gill Sans"/>
                <a:cs typeface="Gill Sans"/>
              </a:rPr>
              <a:t>A</a:t>
            </a:r>
            <a:r>
              <a:rPr lang="en-US" dirty="0">
                <a:latin typeface="Gill Sans"/>
                <a:cs typeface="Gill Sans"/>
              </a:rPr>
              <a:t>)(1-p</a:t>
            </a:r>
            <a:r>
              <a:rPr lang="en-US" baseline="-25000" dirty="0">
                <a:latin typeface="Gill Sans"/>
                <a:cs typeface="Gill Sans"/>
              </a:rPr>
              <a:t>B</a:t>
            </a:r>
            <a:r>
              <a:rPr lang="en-US" dirty="0">
                <a:latin typeface="Gill Sans"/>
                <a:cs typeface="Gill Sans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93613" y="2954806"/>
            <a:ext cx="38395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D: </a:t>
            </a:r>
            <a:r>
              <a:rPr lang="en-US" dirty="0" err="1">
                <a:latin typeface="Gill Sans"/>
                <a:cs typeface="Gill Sans"/>
              </a:rPr>
              <a:t>p</a:t>
            </a:r>
            <a:r>
              <a:rPr lang="en-US" baseline="-25000" dirty="0" err="1">
                <a:latin typeface="Gill Sans"/>
                <a:cs typeface="Gill Sans"/>
              </a:rPr>
              <a:t>AB</a:t>
            </a:r>
            <a:r>
              <a:rPr lang="en-US" dirty="0" err="1">
                <a:latin typeface="Gill Sans"/>
                <a:cs typeface="Gill Sans"/>
              </a:rPr>
              <a:t>-p</a:t>
            </a:r>
            <a:r>
              <a:rPr lang="en-US" baseline="-25000" dirty="0" err="1">
                <a:latin typeface="Gill Sans"/>
                <a:cs typeface="Gill Sans"/>
              </a:rPr>
              <a:t>A</a:t>
            </a:r>
            <a:r>
              <a:rPr lang="en-US" dirty="0" err="1">
                <a:latin typeface="Gill Sans"/>
                <a:cs typeface="Gill Sans"/>
              </a:rPr>
              <a:t>p</a:t>
            </a:r>
            <a:r>
              <a:rPr lang="en-US" baseline="-25000" dirty="0" err="1">
                <a:latin typeface="Gill Sans"/>
                <a:cs typeface="Gill Sans"/>
              </a:rPr>
              <a:t>B</a:t>
            </a:r>
            <a:endParaRPr lang="en-US" baseline="-25000" dirty="0">
              <a:latin typeface="Gill Sans"/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Sign is arbitrary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Range depends on allele frequencies</a:t>
            </a:r>
            <a:r>
              <a:rPr lang="en-US" b="1" dirty="0">
                <a:latin typeface="Gill Sans"/>
                <a:cs typeface="Gill Sans"/>
              </a:rPr>
              <a:t> </a:t>
            </a:r>
            <a:endParaRPr lang="en-US" b="1" baseline="-25000" dirty="0">
              <a:latin typeface="Gill Sans"/>
              <a:cs typeface="Gill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81633" y="4138717"/>
            <a:ext cx="46519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D’: </a:t>
            </a:r>
            <a:r>
              <a:rPr lang="en-US" dirty="0">
                <a:latin typeface="Gill Sans"/>
                <a:cs typeface="Gill Sans"/>
              </a:rPr>
              <a:t>D/</a:t>
            </a:r>
            <a:r>
              <a:rPr lang="en-US" dirty="0" err="1">
                <a:latin typeface="Gill Sans"/>
                <a:cs typeface="Gill Sans"/>
              </a:rPr>
              <a:t>D</a:t>
            </a:r>
            <a:r>
              <a:rPr lang="en-US" baseline="-25000" dirty="0" err="1">
                <a:latin typeface="Gill Sans"/>
                <a:cs typeface="Gill Sans"/>
              </a:rPr>
              <a:t>min</a:t>
            </a:r>
            <a:r>
              <a:rPr lang="en-US" baseline="-25000" dirty="0">
                <a:latin typeface="Gill Sans"/>
                <a:cs typeface="Gill Sans"/>
              </a:rPr>
              <a:t> </a:t>
            </a:r>
            <a:r>
              <a:rPr lang="en-US" dirty="0">
                <a:latin typeface="Gill Sans"/>
                <a:cs typeface="Gill Sans"/>
              </a:rPr>
              <a:t>(normalize by theoretical maximum)</a:t>
            </a:r>
            <a:endParaRPr lang="en-US" baseline="-25000" dirty="0">
              <a:latin typeface="Gill Sans"/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>
                <a:latin typeface="Gill Sans"/>
                <a:cs typeface="Gill Sans"/>
              </a:rPr>
              <a:t>D</a:t>
            </a:r>
            <a:r>
              <a:rPr lang="en-US" baseline="-25000" dirty="0" err="1">
                <a:latin typeface="Gill Sans"/>
                <a:cs typeface="Gill Sans"/>
              </a:rPr>
              <a:t>min</a:t>
            </a:r>
            <a:r>
              <a:rPr lang="en-US" dirty="0">
                <a:latin typeface="Gill Sans"/>
                <a:cs typeface="Gill Sans"/>
              </a:rPr>
              <a:t>=max(-</a:t>
            </a:r>
            <a:r>
              <a:rPr lang="en-US" dirty="0" err="1">
                <a:latin typeface="Gill Sans"/>
                <a:cs typeface="Gill Sans"/>
              </a:rPr>
              <a:t>p</a:t>
            </a:r>
            <a:r>
              <a:rPr lang="en-US" baseline="-25000" dirty="0" err="1">
                <a:latin typeface="Gill Sans"/>
                <a:cs typeface="Gill Sans"/>
              </a:rPr>
              <a:t>A</a:t>
            </a:r>
            <a:r>
              <a:rPr lang="en-US" dirty="0" err="1">
                <a:latin typeface="Gill Sans"/>
                <a:cs typeface="Gill Sans"/>
              </a:rPr>
              <a:t>p</a:t>
            </a:r>
            <a:r>
              <a:rPr lang="en-US" baseline="-25000" dirty="0" err="1">
                <a:latin typeface="Gill Sans"/>
                <a:cs typeface="Gill Sans"/>
              </a:rPr>
              <a:t>B</a:t>
            </a:r>
            <a:r>
              <a:rPr lang="en-US" dirty="0">
                <a:latin typeface="Gill Sans"/>
                <a:cs typeface="Gill Sans"/>
              </a:rPr>
              <a:t>, -(1-p</a:t>
            </a:r>
            <a:r>
              <a:rPr lang="en-US" baseline="-25000" dirty="0">
                <a:latin typeface="Gill Sans"/>
                <a:cs typeface="Gill Sans"/>
              </a:rPr>
              <a:t>A</a:t>
            </a:r>
            <a:r>
              <a:rPr lang="en-US" dirty="0">
                <a:latin typeface="Gill Sans"/>
                <a:cs typeface="Gill Sans"/>
              </a:rPr>
              <a:t>) (1-p</a:t>
            </a:r>
            <a:r>
              <a:rPr lang="en-US" baseline="-25000" dirty="0">
                <a:latin typeface="Gill Sans"/>
                <a:cs typeface="Gill Sans"/>
              </a:rPr>
              <a:t>B</a:t>
            </a:r>
            <a:r>
              <a:rPr lang="en-US" dirty="0">
                <a:latin typeface="Gill Sans"/>
                <a:cs typeface="Gill Sans"/>
              </a:rPr>
              <a:t>) if D&lt;0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>
                <a:latin typeface="Gill Sans"/>
                <a:cs typeface="Gill Sans"/>
              </a:rPr>
              <a:t>D</a:t>
            </a:r>
            <a:r>
              <a:rPr lang="en-US" baseline="-25000" dirty="0" err="1">
                <a:latin typeface="Gill Sans"/>
                <a:cs typeface="Gill Sans"/>
              </a:rPr>
              <a:t>min</a:t>
            </a:r>
            <a:r>
              <a:rPr lang="en-US" dirty="0">
                <a:latin typeface="Gill Sans"/>
                <a:cs typeface="Gill Sans"/>
              </a:rPr>
              <a:t>=min(</a:t>
            </a:r>
            <a:r>
              <a:rPr lang="en-US" dirty="0" err="1">
                <a:latin typeface="Gill Sans"/>
                <a:cs typeface="Gill Sans"/>
              </a:rPr>
              <a:t>p</a:t>
            </a:r>
            <a:r>
              <a:rPr lang="en-US" baseline="-25000" dirty="0" err="1">
                <a:latin typeface="Gill Sans"/>
                <a:cs typeface="Gill Sans"/>
              </a:rPr>
              <a:t>A</a:t>
            </a:r>
            <a:r>
              <a:rPr lang="en-US" dirty="0">
                <a:latin typeface="Gill Sans"/>
                <a:cs typeface="Gill Sans"/>
              </a:rPr>
              <a:t>(1-p</a:t>
            </a:r>
            <a:r>
              <a:rPr lang="en-US" baseline="-25000" dirty="0">
                <a:latin typeface="Gill Sans"/>
                <a:cs typeface="Gill Sans"/>
              </a:rPr>
              <a:t>B</a:t>
            </a:r>
            <a:r>
              <a:rPr lang="en-US" dirty="0">
                <a:latin typeface="Gill Sans"/>
                <a:cs typeface="Gill Sans"/>
              </a:rPr>
              <a:t>)</a:t>
            </a:r>
            <a:r>
              <a:rPr lang="en-US" b="1" baseline="-25000" dirty="0">
                <a:latin typeface="Gill Sans"/>
                <a:cs typeface="Gill Sans"/>
              </a:rPr>
              <a:t>,</a:t>
            </a:r>
            <a:r>
              <a:rPr lang="en-US" b="1" dirty="0">
                <a:latin typeface="Gill Sans"/>
                <a:cs typeface="Gill Sans"/>
              </a:rPr>
              <a:t> </a:t>
            </a:r>
            <a:r>
              <a:rPr lang="en-US" dirty="0">
                <a:latin typeface="Gill Sans"/>
                <a:cs typeface="Gill Sans"/>
              </a:rPr>
              <a:t>(1-p</a:t>
            </a:r>
            <a:r>
              <a:rPr lang="en-US" baseline="-25000" dirty="0">
                <a:latin typeface="Gill Sans"/>
                <a:cs typeface="Gill Sans"/>
              </a:rPr>
              <a:t>A</a:t>
            </a:r>
            <a:r>
              <a:rPr lang="en-US" dirty="0">
                <a:latin typeface="Gill Sans"/>
                <a:cs typeface="Gill Sans"/>
              </a:rPr>
              <a:t>)</a:t>
            </a:r>
            <a:r>
              <a:rPr lang="en-US" dirty="0" err="1">
                <a:latin typeface="Gill Sans"/>
                <a:cs typeface="Gill Sans"/>
              </a:rPr>
              <a:t>p</a:t>
            </a:r>
            <a:r>
              <a:rPr lang="en-US" baseline="-25000" dirty="0" err="1">
                <a:latin typeface="Gill Sans"/>
                <a:cs typeface="Gill Sans"/>
              </a:rPr>
              <a:t>B</a:t>
            </a:r>
            <a:r>
              <a:rPr lang="en-US" dirty="0">
                <a:latin typeface="Gill Sans"/>
                <a:cs typeface="Gill Sans"/>
              </a:rPr>
              <a:t>) if D&gt;0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Range between -1 and +1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93613" y="5504901"/>
            <a:ext cx="52501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r: </a:t>
            </a:r>
            <a:r>
              <a:rPr lang="en-US" dirty="0">
                <a:latin typeface="Gill Sans"/>
                <a:cs typeface="Gill Sans"/>
              </a:rPr>
              <a:t>D/</a:t>
            </a:r>
            <a:r>
              <a:rPr lang="en-US" dirty="0" err="1">
                <a:latin typeface="Gill Sans"/>
                <a:cs typeface="Gill Sans"/>
              </a:rPr>
              <a:t>sqrt</a:t>
            </a:r>
            <a:r>
              <a:rPr lang="en-US" dirty="0">
                <a:latin typeface="Gill Sans"/>
                <a:cs typeface="Gill Sans"/>
              </a:rPr>
              <a:t>[</a:t>
            </a:r>
            <a:r>
              <a:rPr lang="en-US" dirty="0" err="1">
                <a:latin typeface="Gill Sans"/>
                <a:cs typeface="Gill Sans"/>
              </a:rPr>
              <a:t>p</a:t>
            </a:r>
            <a:r>
              <a:rPr lang="en-US" baseline="-25000" dirty="0" err="1">
                <a:latin typeface="Gill Sans"/>
                <a:cs typeface="Gill Sans"/>
              </a:rPr>
              <a:t>A</a:t>
            </a:r>
            <a:r>
              <a:rPr lang="en-US" dirty="0">
                <a:latin typeface="Gill Sans"/>
                <a:cs typeface="Gill Sans"/>
              </a:rPr>
              <a:t>(1-p</a:t>
            </a:r>
            <a:r>
              <a:rPr lang="en-US" baseline="-25000" dirty="0">
                <a:latin typeface="Gill Sans"/>
                <a:cs typeface="Gill Sans"/>
              </a:rPr>
              <a:t>A</a:t>
            </a:r>
            <a:r>
              <a:rPr lang="en-US" dirty="0">
                <a:latin typeface="Gill Sans"/>
                <a:cs typeface="Gill Sans"/>
              </a:rPr>
              <a:t>) </a:t>
            </a:r>
            <a:r>
              <a:rPr lang="en-US" dirty="0" err="1">
                <a:latin typeface="Gill Sans"/>
                <a:cs typeface="Gill Sans"/>
              </a:rPr>
              <a:t>p</a:t>
            </a:r>
            <a:r>
              <a:rPr lang="en-US" baseline="-25000" dirty="0" err="1">
                <a:latin typeface="Gill Sans"/>
                <a:cs typeface="Gill Sans"/>
              </a:rPr>
              <a:t>B</a:t>
            </a:r>
            <a:r>
              <a:rPr lang="en-US" dirty="0">
                <a:latin typeface="Gill Sans"/>
                <a:cs typeface="Gill Sans"/>
              </a:rPr>
              <a:t>(1-p</a:t>
            </a:r>
            <a:r>
              <a:rPr lang="en-US" baseline="-25000" dirty="0">
                <a:latin typeface="Gill Sans"/>
                <a:cs typeface="Gill Sans"/>
              </a:rPr>
              <a:t>B</a:t>
            </a:r>
            <a:r>
              <a:rPr lang="en-US" dirty="0">
                <a:latin typeface="Gill Sans"/>
                <a:cs typeface="Gill Sans"/>
              </a:rPr>
              <a:t>)]</a:t>
            </a:r>
            <a:endParaRPr lang="en-US" baseline="-25000" dirty="0">
              <a:latin typeface="Gill Sans"/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Same as correlation coefficient. Between -1 and +1.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R</a:t>
            </a:r>
            <a:r>
              <a:rPr lang="en-US" baseline="30000" dirty="0">
                <a:latin typeface="Gill Sans"/>
                <a:cs typeface="Gill Sans"/>
              </a:rPr>
              <a:t>2 </a:t>
            </a:r>
            <a:r>
              <a:rPr lang="en-US" dirty="0">
                <a:latin typeface="Gill Sans"/>
                <a:cs typeface="Gill Sans"/>
              </a:rPr>
              <a:t>gives power loss in association studies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Most commonly used in population genetics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582124" y="5504901"/>
            <a:ext cx="5475018" cy="120032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Recombination results in “LD blocks”</a:t>
            </a:r>
            <a:endParaRPr lang="en-US" sz="2800" b="1" i="0" dirty="0">
              <a:latin typeface="Gill Sans"/>
              <a:cs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6269"/>
          <a:stretch/>
        </p:blipFill>
        <p:spPr>
          <a:xfrm>
            <a:off x="106763" y="1900956"/>
            <a:ext cx="5151913" cy="22765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66269"/>
          <a:stretch/>
        </p:blipFill>
        <p:spPr>
          <a:xfrm>
            <a:off x="106763" y="4569503"/>
            <a:ext cx="5151913" cy="22765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0" y="642243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dirty="0">
                <a:latin typeface="Gill Sans"/>
                <a:cs typeface="Gill Sans"/>
                <a:hlinkClick r:id="rId3"/>
              </a:rPr>
              <a:t>http://graphics.cs.wisc.edu/WP/vis10/archives/458-hapmap-linkage-disequilibrium-plot</a:t>
            </a:r>
            <a:endParaRPr lang="en-US" sz="1000" dirty="0">
              <a:latin typeface="Gill Sans"/>
              <a:cs typeface="Gill Sans"/>
            </a:endParaRPr>
          </a:p>
          <a:p>
            <a:pPr algn="r"/>
            <a:r>
              <a:rPr lang="en-US" sz="1000" dirty="0">
                <a:latin typeface="Gill Sans"/>
                <a:cs typeface="Gill Sans"/>
              </a:rPr>
              <a:t>A global reference for human genetic variation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342" y="2264534"/>
            <a:ext cx="3682185" cy="35031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86054" y="1266606"/>
            <a:ext cx="350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"/>
                <a:cs typeface="Gill Sans"/>
              </a:rPr>
              <a:t>Recombination induces haplotype “blocks” of correlated SNPs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58718" y="1266607"/>
            <a:ext cx="350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"/>
                <a:cs typeface="Gill Sans"/>
              </a:rPr>
              <a:t>Linkage disequilibrium decays with distance</a:t>
            </a:r>
          </a:p>
        </p:txBody>
      </p:sp>
    </p:spTree>
    <p:extLst>
      <p:ext uri="{BB962C8B-B14F-4D97-AF65-F5344CB8AC3E}">
        <p14:creationId xmlns:p14="http://schemas.microsoft.com/office/powerpoint/2010/main" val="1024800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Factors affecting LD</a:t>
            </a:r>
            <a:endParaRPr lang="en-US" sz="2800" b="1" i="0" dirty="0">
              <a:latin typeface="Gill Sans"/>
              <a:cs typeface="Gill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735" y="2117540"/>
            <a:ext cx="3886839" cy="36978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12639" y="6611779"/>
            <a:ext cx="33313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1000" dirty="0">
                <a:solidFill>
                  <a:prstClr val="black"/>
                </a:solidFill>
                <a:latin typeface="Gill Sans"/>
                <a:cs typeface="Gill Sans"/>
              </a:rPr>
              <a:t>A global reference for human genetic variation. Nature 2015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3313" y="1350008"/>
            <a:ext cx="6729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"/>
                <a:cs typeface="Gill Sans"/>
              </a:rPr>
              <a:t>LD decays faster in populations that have been evolving longer</a:t>
            </a:r>
          </a:p>
          <a:p>
            <a:pPr algn="ctr"/>
            <a:r>
              <a:rPr lang="en-US" dirty="0">
                <a:latin typeface="Gill Sans"/>
                <a:cs typeface="Gill Sans"/>
              </a:rPr>
              <a:t>Appears lower in admixed populations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D5B3E2-C662-9844-9D01-19DD09B05203}"/>
              </a:ext>
            </a:extLst>
          </p:cNvPr>
          <p:cNvSpPr txBox="1"/>
          <p:nvPr/>
        </p:nvSpPr>
        <p:spPr>
          <a:xfrm>
            <a:off x="2848825" y="4901184"/>
            <a:ext cx="84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African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E492FF-6A4F-B248-9998-4AE0A615B98D}"/>
              </a:ext>
            </a:extLst>
          </p:cNvPr>
          <p:cNvSpPr txBox="1"/>
          <p:nvPr/>
        </p:nvSpPr>
        <p:spPr>
          <a:xfrm>
            <a:off x="3698417" y="3735452"/>
            <a:ext cx="135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Non-African</a:t>
            </a:r>
          </a:p>
        </p:txBody>
      </p:sp>
    </p:spTree>
    <p:extLst>
      <p:ext uri="{BB962C8B-B14F-4D97-AF65-F5344CB8AC3E}">
        <p14:creationId xmlns:p14="http://schemas.microsoft.com/office/powerpoint/2010/main" val="2876955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LD ends up saving us $$ - “Tag SNPs”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1599" y="1376748"/>
            <a:ext cx="7866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LD induces tight correlation between nearby variants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Rather than genotyping and testing each SNP for association with disease, can focus on a few “tag” SNPs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Both a curse and a blessing. Why?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16871" y="3049706"/>
            <a:ext cx="1347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Haplotype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62978" y="3049706"/>
            <a:ext cx="434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AACAC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AGC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AGCTA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CTA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GTAG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TAC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44286" y="3049706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6871" y="361027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Haplotype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62978" y="3610272"/>
            <a:ext cx="434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AACAC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AGC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AGCTA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CTA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GTAG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TAC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44286" y="3610272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16871" y="417083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Haplotype 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62978" y="4170838"/>
            <a:ext cx="434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AACAC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AGC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AGCTA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CTA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GTAG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TAC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44286" y="4170838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16871" y="4731404"/>
            <a:ext cx="1347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Haplotype 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62978" y="4731404"/>
            <a:ext cx="434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AACAC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AGC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AGCTA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CTA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GTAG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TAC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44286" y="4731404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16871" y="5291970"/>
            <a:ext cx="1347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Haplotype 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62978" y="5291970"/>
            <a:ext cx="434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AACAC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AGC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AGCTA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CTA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GTAG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TAC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44286" y="5291970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10%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234694" y="3025742"/>
            <a:ext cx="371391" cy="2749415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9D1ABB-0D8C-9F48-957A-6037AB12F2FF}"/>
              </a:ext>
            </a:extLst>
          </p:cNvPr>
          <p:cNvSpPr txBox="1"/>
          <p:nvPr/>
        </p:nvSpPr>
        <p:spPr>
          <a:xfrm>
            <a:off x="172384" y="6215605"/>
            <a:ext cx="3248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23andme=$100, WGS=$1000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73891C-D62F-B24B-B1A1-7C213A65EFBC}"/>
              </a:ext>
            </a:extLst>
          </p:cNvPr>
          <p:cNvSpPr/>
          <p:nvPr/>
        </p:nvSpPr>
        <p:spPr>
          <a:xfrm>
            <a:off x="5802579" y="3025742"/>
            <a:ext cx="371391" cy="2749415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3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LD ends up saving us $$ - Imputation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367" y="2346921"/>
            <a:ext cx="2786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"/>
                <a:cs typeface="Gill Sans"/>
              </a:rPr>
              <a:t>Reference haplotype panel (e.g. 1000 Genomes)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4367" y="5070560"/>
            <a:ext cx="2786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"/>
                <a:cs typeface="Gill Sans"/>
              </a:rPr>
              <a:t>Your data genotyped on SNP chip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9424" y="1593168"/>
            <a:ext cx="434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AACAC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AGC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AGCTA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CTA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GTAG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TAC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09424" y="2032680"/>
            <a:ext cx="434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AACAC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AGC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AGCTA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CTA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GTAG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TAC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9424" y="2472192"/>
            <a:ext cx="434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AACAC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AGC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AGCTA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CTA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GTAG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TAC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9424" y="2911704"/>
            <a:ext cx="434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AACAC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AGC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AGCTA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CTA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GTAG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TAC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09424" y="3351216"/>
            <a:ext cx="434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AACAC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AGC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AGCTA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CTA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GTAG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TAC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09424" y="4932045"/>
            <a:ext cx="434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AACAC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AGC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?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AGCTA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CTA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?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GTAG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TAC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?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09424" y="5371557"/>
            <a:ext cx="434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AACAC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AGC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?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AGCTA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CTA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?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GTAG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TAC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?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/>
                <a:cs typeface="Courier New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2145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4837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Gill Sans MT" panose="020B0502020104020203" pitchFamily="34" charset="77"/>
              </a:rPr>
              <a:t>Phasing+imputation</a:t>
            </a:r>
            <a:r>
              <a:rPr lang="en-US" sz="5400" b="1" dirty="0">
                <a:latin typeface="Gill Sans MT" panose="020B0502020104020203" pitchFamily="34" charset="77"/>
              </a:rPr>
              <a:t> overview</a:t>
            </a:r>
          </a:p>
        </p:txBody>
      </p:sp>
    </p:spTree>
    <p:extLst>
      <p:ext uri="{BB962C8B-B14F-4D97-AF65-F5344CB8AC3E}">
        <p14:creationId xmlns:p14="http://schemas.microsoft.com/office/powerpoint/2010/main" val="698509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Haplotypes vs. Genotypes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57" y="1179891"/>
            <a:ext cx="524466" cy="1045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57" y="2633738"/>
            <a:ext cx="524466" cy="1045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57" y="4087585"/>
            <a:ext cx="524466" cy="1045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57" y="5541433"/>
            <a:ext cx="524466" cy="10456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90952" y="1209526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C G T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T</a:t>
            </a:r>
            <a:r>
              <a:rPr lang="en-US" sz="3200" b="1" dirty="0">
                <a:latin typeface="Courier"/>
                <a:cs typeface="Courier"/>
              </a:rPr>
              <a:t> G C A T A C C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-</a:t>
            </a:r>
            <a:r>
              <a:rPr lang="en-US" sz="3200" b="1" dirty="0">
                <a:latin typeface="Courier"/>
                <a:cs typeface="Courier"/>
              </a:rPr>
              <a:t> T 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90952" y="1664307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A</a:t>
            </a:r>
            <a:r>
              <a:rPr lang="en-US" sz="3200" b="1" dirty="0">
                <a:latin typeface="Courier"/>
                <a:cs typeface="Courier"/>
              </a:rPr>
              <a:t> G T A G C A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C</a:t>
            </a:r>
            <a:r>
              <a:rPr lang="en-US" sz="3200" b="1" dirty="0">
                <a:latin typeface="Courier"/>
                <a:cs typeface="Courier"/>
              </a:rPr>
              <a:t> A C C G T 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3047" y="2529058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C G T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T</a:t>
            </a:r>
            <a:r>
              <a:rPr lang="en-US" sz="3200" b="1" dirty="0">
                <a:latin typeface="Courier"/>
                <a:cs typeface="Courier"/>
              </a:rPr>
              <a:t> G C A T A C C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-</a:t>
            </a:r>
            <a:r>
              <a:rPr lang="en-US" sz="3200" b="1" dirty="0">
                <a:latin typeface="Courier"/>
                <a:cs typeface="Courier"/>
              </a:rPr>
              <a:t> T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3047" y="2983839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C G T A G C A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C</a:t>
            </a:r>
            <a:r>
              <a:rPr lang="en-US" sz="3200" b="1" dirty="0">
                <a:latin typeface="Courier"/>
                <a:cs typeface="Courier"/>
              </a:rPr>
              <a:t> A C C G T 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15142" y="4022877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A</a:t>
            </a:r>
            <a:r>
              <a:rPr lang="en-US" sz="3200" b="1" dirty="0">
                <a:latin typeface="Courier"/>
                <a:cs typeface="Courier"/>
              </a:rPr>
              <a:t> G T A G C A T A C C G T 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15142" y="4477658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A</a:t>
            </a:r>
            <a:r>
              <a:rPr lang="en-US" sz="3200" b="1" dirty="0">
                <a:latin typeface="Courier"/>
                <a:cs typeface="Courier"/>
              </a:rPr>
              <a:t> G T A G C A T A C C G T 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39332" y="5439204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C G T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T</a:t>
            </a:r>
            <a:r>
              <a:rPr lang="en-US" sz="3200" b="1" dirty="0">
                <a:latin typeface="Courier"/>
                <a:cs typeface="Courier"/>
              </a:rPr>
              <a:t> G C A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C</a:t>
            </a:r>
            <a:r>
              <a:rPr lang="en-US" sz="3200" b="1" dirty="0">
                <a:latin typeface="Courier"/>
                <a:cs typeface="Courier"/>
              </a:rPr>
              <a:t> A C C G T 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39332" y="5893985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A</a:t>
            </a:r>
            <a:r>
              <a:rPr lang="en-US" sz="3200" b="1" dirty="0">
                <a:latin typeface="Courier"/>
                <a:cs typeface="Courier"/>
              </a:rPr>
              <a:t> G T A G C A T A C C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-</a:t>
            </a:r>
            <a:r>
              <a:rPr lang="en-US" sz="3200" b="1" dirty="0">
                <a:latin typeface="Courier"/>
                <a:cs typeface="Courier"/>
              </a:rPr>
              <a:t> T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G</a:t>
            </a:r>
          </a:p>
        </p:txBody>
      </p:sp>
      <p:sp>
        <p:nvSpPr>
          <p:cNvPr id="3" name="Rectangle 2"/>
          <p:cNvSpPr/>
          <p:nvPr/>
        </p:nvSpPr>
        <p:spPr>
          <a:xfrm>
            <a:off x="1834385" y="1305166"/>
            <a:ext cx="458597" cy="920358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292982" y="1034288"/>
            <a:ext cx="440107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Gill Sans"/>
                <a:cs typeface="Gill Sans"/>
              </a:rPr>
              <a:t>Heterozygous genotype (CA or AC)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15142" y="2558934"/>
            <a:ext cx="7192359" cy="590174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703088" y="2189602"/>
            <a:ext cx="141378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Gill Sans"/>
                <a:cs typeface="Gill Sans"/>
              </a:rPr>
              <a:t>Haplotype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66353" y="5085318"/>
            <a:ext cx="757660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00FF"/>
                </a:solidFill>
                <a:latin typeface="Gill Sans"/>
                <a:cs typeface="Gill Sans"/>
              </a:rPr>
              <a:t>Phase</a:t>
            </a:r>
            <a:r>
              <a:rPr lang="en-US" b="1" dirty="0">
                <a:solidFill>
                  <a:srgbClr val="0000FF"/>
                </a:solidFill>
                <a:latin typeface="Gill Sans"/>
                <a:cs typeface="Gill Sans"/>
              </a:rPr>
              <a:t>: are “T” and “C” on the same copy of the chromosome?”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340692" y="5439204"/>
            <a:ext cx="281199" cy="20166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583074" y="5439204"/>
            <a:ext cx="533796" cy="20166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8260002" y="4142076"/>
            <a:ext cx="458597" cy="920358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079183" y="3722691"/>
            <a:ext cx="346377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Gill Sans"/>
                <a:cs typeface="Gill Sans"/>
              </a:rPr>
              <a:t>Homozygous genotype (TT)</a:t>
            </a:r>
          </a:p>
        </p:txBody>
      </p:sp>
    </p:spTree>
    <p:extLst>
      <p:ext uri="{BB962C8B-B14F-4D97-AF65-F5344CB8AC3E}">
        <p14:creationId xmlns:p14="http://schemas.microsoft.com/office/powerpoint/2010/main" val="385090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  <p:bldP spid="19" grpId="0" animBg="1"/>
      <p:bldP spid="20" grpId="0"/>
      <p:bldP spid="21" grpId="0"/>
      <p:bldP spid="25" grpId="0" animBg="1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Imputation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57" y="1179891"/>
            <a:ext cx="524466" cy="1045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57" y="2633738"/>
            <a:ext cx="524466" cy="1045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57" y="4087585"/>
            <a:ext cx="524466" cy="1045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57" y="5541433"/>
            <a:ext cx="524466" cy="10456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90952" y="1209526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Courier"/>
                <a:cs typeface="Courier"/>
              </a:rPr>
              <a:t>?</a:t>
            </a:r>
            <a:r>
              <a:rPr lang="en-US" sz="3200" b="1" dirty="0">
                <a:latin typeface="Courier"/>
                <a:cs typeface="Courier"/>
              </a:rPr>
              <a:t> G T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T</a:t>
            </a:r>
            <a:r>
              <a:rPr lang="en-US" sz="3200" b="1" dirty="0">
                <a:latin typeface="Courier"/>
                <a:cs typeface="Courier"/>
              </a:rPr>
              <a:t> G C A </a:t>
            </a:r>
            <a:r>
              <a:rPr lang="en-US" sz="3200" b="1" dirty="0">
                <a:solidFill>
                  <a:srgbClr val="7F7F7F"/>
                </a:solidFill>
                <a:latin typeface="Courier"/>
                <a:cs typeface="Courier"/>
              </a:rPr>
              <a:t>?</a:t>
            </a:r>
            <a:r>
              <a:rPr lang="en-US" sz="3200" b="1" dirty="0">
                <a:latin typeface="Courier"/>
                <a:cs typeface="Courier"/>
              </a:rPr>
              <a:t> A C C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-</a:t>
            </a:r>
            <a:r>
              <a:rPr lang="en-US" sz="3200" b="1" dirty="0">
                <a:latin typeface="Courier"/>
                <a:cs typeface="Courier"/>
              </a:rPr>
              <a:t> T 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90952" y="1664307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</a:t>
            </a:r>
            <a:r>
              <a:rPr lang="en-US" sz="3200" b="1" dirty="0">
                <a:solidFill>
                  <a:srgbClr val="7F7F7F"/>
                </a:solidFill>
                <a:latin typeface="Courier"/>
                <a:cs typeface="Courier"/>
              </a:rPr>
              <a:t>?</a:t>
            </a:r>
            <a:r>
              <a:rPr lang="en-US" sz="3200" b="1" dirty="0">
                <a:latin typeface="Courier"/>
                <a:cs typeface="Courier"/>
              </a:rPr>
              <a:t> G T A G C A </a:t>
            </a:r>
            <a:r>
              <a:rPr lang="en-US" sz="3200" b="1" dirty="0">
                <a:solidFill>
                  <a:srgbClr val="7F7F7F"/>
                </a:solidFill>
                <a:latin typeface="Courier"/>
                <a:cs typeface="Courier"/>
              </a:rPr>
              <a:t>?</a:t>
            </a:r>
            <a:r>
              <a:rPr lang="en-US" sz="3200" b="1" dirty="0">
                <a:latin typeface="Courier"/>
                <a:cs typeface="Courier"/>
              </a:rPr>
              <a:t> A C C G T 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3047" y="2529058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</a:t>
            </a:r>
            <a:r>
              <a:rPr lang="en-US" sz="3200" b="1" dirty="0">
                <a:solidFill>
                  <a:srgbClr val="7F7F7F"/>
                </a:solidFill>
                <a:latin typeface="Courier"/>
                <a:cs typeface="Courier"/>
              </a:rPr>
              <a:t>?</a:t>
            </a:r>
            <a:r>
              <a:rPr lang="en-US" sz="3200" b="1" dirty="0">
                <a:latin typeface="Courier"/>
                <a:cs typeface="Courier"/>
              </a:rPr>
              <a:t> G T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T</a:t>
            </a:r>
            <a:r>
              <a:rPr lang="en-US" sz="3200" b="1" dirty="0">
                <a:latin typeface="Courier"/>
                <a:cs typeface="Courier"/>
              </a:rPr>
              <a:t> G C A </a:t>
            </a:r>
            <a:r>
              <a:rPr lang="en-US" sz="3200" b="1" dirty="0">
                <a:solidFill>
                  <a:srgbClr val="7F7F7F"/>
                </a:solidFill>
                <a:latin typeface="Courier"/>
                <a:cs typeface="Courier"/>
              </a:rPr>
              <a:t>?</a:t>
            </a:r>
            <a:r>
              <a:rPr lang="en-US" sz="3200" b="1" dirty="0">
                <a:latin typeface="Courier"/>
                <a:cs typeface="Courier"/>
              </a:rPr>
              <a:t> A C C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-</a:t>
            </a:r>
            <a:r>
              <a:rPr lang="en-US" sz="3200" b="1" dirty="0">
                <a:latin typeface="Courier"/>
                <a:cs typeface="Courier"/>
              </a:rPr>
              <a:t> T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3047" y="2983839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</a:t>
            </a:r>
            <a:r>
              <a:rPr lang="en-US" sz="3200" b="1" dirty="0">
                <a:solidFill>
                  <a:srgbClr val="7F7F7F"/>
                </a:solidFill>
                <a:latin typeface="Courier"/>
                <a:cs typeface="Courier"/>
              </a:rPr>
              <a:t>?</a:t>
            </a:r>
            <a:r>
              <a:rPr lang="en-US" sz="3200" b="1" dirty="0">
                <a:latin typeface="Courier"/>
                <a:cs typeface="Courier"/>
              </a:rPr>
              <a:t> G T A G C A </a:t>
            </a:r>
            <a:r>
              <a:rPr lang="en-US" sz="3200" b="1" dirty="0">
                <a:solidFill>
                  <a:srgbClr val="7F7F7F"/>
                </a:solidFill>
                <a:latin typeface="Courier"/>
                <a:cs typeface="Courier"/>
              </a:rPr>
              <a:t>?</a:t>
            </a:r>
            <a:r>
              <a:rPr lang="en-US" sz="3200" b="1" dirty="0">
                <a:latin typeface="Courier"/>
                <a:cs typeface="Courier"/>
              </a:rPr>
              <a:t> A C C G T 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15142" y="4022877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</a:t>
            </a:r>
            <a:r>
              <a:rPr lang="en-US" sz="3200" b="1" dirty="0">
                <a:solidFill>
                  <a:srgbClr val="7F7F7F"/>
                </a:solidFill>
                <a:latin typeface="Courier"/>
                <a:cs typeface="Courier"/>
              </a:rPr>
              <a:t>?</a:t>
            </a:r>
            <a:r>
              <a:rPr lang="en-US" sz="3200" b="1" dirty="0">
                <a:latin typeface="Courier"/>
                <a:cs typeface="Courier"/>
              </a:rPr>
              <a:t> G T A G C A </a:t>
            </a:r>
            <a:r>
              <a:rPr lang="en-US" sz="3200" b="1" dirty="0">
                <a:solidFill>
                  <a:srgbClr val="7F7F7F"/>
                </a:solidFill>
                <a:latin typeface="Courier"/>
                <a:cs typeface="Courier"/>
              </a:rPr>
              <a:t>?</a:t>
            </a:r>
            <a:r>
              <a:rPr lang="en-US" sz="3200" b="1" dirty="0">
                <a:latin typeface="Courier"/>
                <a:cs typeface="Courier"/>
              </a:rPr>
              <a:t> A C C G T 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15142" y="4477658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</a:t>
            </a:r>
            <a:r>
              <a:rPr lang="en-US" sz="3200" b="1" dirty="0">
                <a:solidFill>
                  <a:srgbClr val="7F7F7F"/>
                </a:solidFill>
                <a:latin typeface="Courier"/>
                <a:cs typeface="Courier"/>
              </a:rPr>
              <a:t>?</a:t>
            </a:r>
            <a:r>
              <a:rPr lang="en-US" sz="3200" b="1" dirty="0">
                <a:latin typeface="Courier"/>
                <a:cs typeface="Courier"/>
              </a:rPr>
              <a:t> G T A G C A </a:t>
            </a:r>
            <a:r>
              <a:rPr lang="en-US" sz="3200" b="1" dirty="0">
                <a:solidFill>
                  <a:srgbClr val="7F7F7F"/>
                </a:solidFill>
                <a:latin typeface="Courier"/>
                <a:cs typeface="Courier"/>
              </a:rPr>
              <a:t>?</a:t>
            </a:r>
            <a:r>
              <a:rPr lang="en-US" sz="3200" b="1" dirty="0">
                <a:latin typeface="Courier"/>
                <a:cs typeface="Courier"/>
              </a:rPr>
              <a:t> A C C G T 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39332" y="5439204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</a:t>
            </a:r>
            <a:r>
              <a:rPr lang="en-US" sz="3200" b="1" dirty="0">
                <a:solidFill>
                  <a:srgbClr val="7F7F7F"/>
                </a:solidFill>
                <a:latin typeface="Courier"/>
                <a:cs typeface="Courier"/>
              </a:rPr>
              <a:t>?</a:t>
            </a:r>
            <a:r>
              <a:rPr lang="en-US" sz="3200" b="1" dirty="0">
                <a:latin typeface="Courier"/>
                <a:cs typeface="Courier"/>
              </a:rPr>
              <a:t> G T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T</a:t>
            </a:r>
            <a:r>
              <a:rPr lang="en-US" sz="3200" b="1" dirty="0">
                <a:latin typeface="Courier"/>
                <a:cs typeface="Courier"/>
              </a:rPr>
              <a:t> G C A </a:t>
            </a:r>
            <a:r>
              <a:rPr lang="en-US" sz="3200" b="1" dirty="0">
                <a:solidFill>
                  <a:srgbClr val="7F7F7F"/>
                </a:solidFill>
                <a:latin typeface="Courier"/>
                <a:cs typeface="Courier"/>
              </a:rPr>
              <a:t>?</a:t>
            </a:r>
            <a:r>
              <a:rPr lang="en-US" sz="3200" b="1" dirty="0">
                <a:latin typeface="Courier"/>
                <a:cs typeface="Courier"/>
              </a:rPr>
              <a:t> A C C G T 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39332" y="5893985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</a:t>
            </a:r>
            <a:r>
              <a:rPr lang="en-US" sz="3200" b="1" dirty="0">
                <a:solidFill>
                  <a:srgbClr val="7F7F7F"/>
                </a:solidFill>
                <a:latin typeface="Courier"/>
                <a:cs typeface="Courier"/>
              </a:rPr>
              <a:t>?</a:t>
            </a:r>
            <a:r>
              <a:rPr lang="en-US" sz="3200" b="1" dirty="0">
                <a:latin typeface="Courier"/>
                <a:cs typeface="Courier"/>
              </a:rPr>
              <a:t> G T A G C A </a:t>
            </a:r>
            <a:r>
              <a:rPr lang="en-US" sz="3200" b="1" dirty="0">
                <a:solidFill>
                  <a:srgbClr val="7F7F7F"/>
                </a:solidFill>
                <a:latin typeface="Courier"/>
                <a:cs typeface="Courier"/>
              </a:rPr>
              <a:t>?</a:t>
            </a:r>
            <a:r>
              <a:rPr lang="en-US" sz="3200" b="1" dirty="0">
                <a:latin typeface="Courier"/>
                <a:cs typeface="Courier"/>
              </a:rPr>
              <a:t> A C C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-</a:t>
            </a:r>
            <a:r>
              <a:rPr lang="en-US" sz="3200" b="1" dirty="0">
                <a:latin typeface="Courier"/>
                <a:cs typeface="Courier"/>
              </a:rPr>
              <a:t> T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015152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Phasing and imputation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47954" y="1199549"/>
            <a:ext cx="4192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2155" y="1199549"/>
            <a:ext cx="793986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Phasing: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Intuitively: For a given position, which allele came from mom and which from dad?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Or: for a set of adjacent heterozygous sites, which alleles are on the same chromosome (</a:t>
            </a:r>
            <a:r>
              <a:rPr lang="en-US" sz="2400" b="1" dirty="0">
                <a:latin typeface="Gill Sans"/>
                <a:cs typeface="Gill Sans"/>
              </a:rPr>
              <a:t>homozygous sites trivially phased</a:t>
            </a:r>
            <a:r>
              <a:rPr lang="en-US" sz="2400" dirty="0">
                <a:latin typeface="Gill Sans"/>
                <a:cs typeface="Gill Sans"/>
              </a:rPr>
              <a:t>) </a:t>
            </a:r>
          </a:p>
          <a:p>
            <a:endParaRPr lang="en-US" sz="2400" dirty="0">
              <a:latin typeface="Gill Sans"/>
              <a:cs typeface="Gill Sans"/>
            </a:endParaRPr>
          </a:p>
          <a:p>
            <a:r>
              <a:rPr lang="en-US" sz="2400" b="1" dirty="0">
                <a:latin typeface="Gill Sans"/>
                <a:cs typeface="Gill Sans"/>
              </a:rPr>
              <a:t>Imputation: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Given a set of genotyped positions and a reference haplotype panel, infer missing genotypes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latin typeface="Gill Sans"/>
              <a:cs typeface="Gill Sans"/>
            </a:endParaRPr>
          </a:p>
          <a:p>
            <a:r>
              <a:rPr lang="en-US" sz="2400" b="1" dirty="0">
                <a:latin typeface="Gill Sans"/>
                <a:cs typeface="Gill Sans"/>
              </a:rPr>
              <a:t>Process: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Usually: first phase, then use phased haplotypes to impute. </a:t>
            </a:r>
            <a:r>
              <a:rPr lang="en-US" sz="2400" b="1" u="sng" dirty="0">
                <a:latin typeface="Gill Sans"/>
                <a:cs typeface="Gill Sans"/>
              </a:rPr>
              <a:t>But as we’ll see these processes are inherently related</a:t>
            </a:r>
          </a:p>
        </p:txBody>
      </p:sp>
    </p:spTree>
    <p:extLst>
      <p:ext uri="{BB962C8B-B14F-4D97-AF65-F5344CB8AC3E}">
        <p14:creationId xmlns:p14="http://schemas.microsoft.com/office/powerpoint/2010/main" val="119592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4837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Gill Sans MT" panose="020B0502020104020203" pitchFamily="34" charset="77"/>
              </a:rPr>
              <a:t>Recombination and Linkage Disequilibrium</a:t>
            </a:r>
          </a:p>
        </p:txBody>
      </p:sp>
    </p:spTree>
    <p:extLst>
      <p:ext uri="{BB962C8B-B14F-4D97-AF65-F5344CB8AC3E}">
        <p14:creationId xmlns:p14="http://schemas.microsoft.com/office/powerpoint/2010/main" val="483084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Applications of phasing and imputation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211" y="1199549"/>
            <a:ext cx="7939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Save $$ on association tests by genotyping fewer variants </a:t>
            </a:r>
            <a:r>
              <a:rPr lang="en-US" sz="1600" b="1" dirty="0">
                <a:latin typeface="Gill Sans"/>
                <a:cs typeface="Gill Sans"/>
              </a:rPr>
              <a:t>(phasing-&gt;imputation)</a:t>
            </a:r>
            <a:endParaRPr lang="en-US" sz="2400" b="1" dirty="0">
              <a:latin typeface="Gill Sans"/>
              <a:cs typeface="Gill San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211" y="2755236"/>
            <a:ext cx="5673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Resolving compound heterozygotes </a:t>
            </a:r>
            <a:r>
              <a:rPr lang="en-US" sz="1600" b="1" dirty="0">
                <a:latin typeface="Gill Sans"/>
                <a:cs typeface="Gill Sans"/>
              </a:rPr>
              <a:t>(phasing)</a:t>
            </a:r>
            <a:r>
              <a:rPr lang="en-US" sz="1600" dirty="0">
                <a:latin typeface="Gill Sans"/>
                <a:cs typeface="Gill Sans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551099" y="4244696"/>
            <a:ext cx="3357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Ancestry analysis </a:t>
            </a:r>
            <a:r>
              <a:rPr lang="en-US" sz="1600" b="1" dirty="0">
                <a:latin typeface="Gill Sans"/>
                <a:cs typeface="Gill Sans"/>
              </a:rPr>
              <a:t>(phasing)</a:t>
            </a:r>
            <a:endParaRPr lang="en-US" sz="1600" dirty="0"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27539" y="1759036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</a:t>
            </a:r>
            <a:r>
              <a:rPr lang="en-US" sz="3200" b="1" dirty="0">
                <a:solidFill>
                  <a:srgbClr val="7F7F7F"/>
                </a:solidFill>
                <a:latin typeface="Courier"/>
                <a:cs typeface="Courier"/>
              </a:rPr>
              <a:t>?</a:t>
            </a:r>
            <a:r>
              <a:rPr lang="en-US" sz="3200" b="1" dirty="0">
                <a:latin typeface="Courier"/>
                <a:cs typeface="Courier"/>
              </a:rPr>
              <a:t> G T A G C A </a:t>
            </a:r>
            <a:r>
              <a:rPr lang="en-US" sz="3200" b="1" dirty="0">
                <a:solidFill>
                  <a:srgbClr val="7F7F7F"/>
                </a:solidFill>
                <a:latin typeface="Courier"/>
                <a:cs typeface="Courier"/>
              </a:rPr>
              <a:t>?</a:t>
            </a:r>
            <a:r>
              <a:rPr lang="en-US" sz="3200" b="1" dirty="0">
                <a:latin typeface="Courier"/>
                <a:cs typeface="Courier"/>
              </a:rPr>
              <a:t> A C C G T 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6620" y="3453570"/>
            <a:ext cx="406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urier"/>
                <a:cs typeface="Courier"/>
              </a:rPr>
              <a:t>AGCAT(</a:t>
            </a:r>
            <a:r>
              <a:rPr lang="en-US" sz="2400" b="1" dirty="0">
                <a:solidFill>
                  <a:srgbClr val="FF0000"/>
                </a:solidFill>
                <a:latin typeface="Courier"/>
                <a:cs typeface="Courier"/>
              </a:rPr>
              <a:t>T/C</a:t>
            </a:r>
            <a:r>
              <a:rPr lang="en-US" sz="2400" b="1" dirty="0">
                <a:latin typeface="Courier"/>
                <a:cs typeface="Courier"/>
              </a:rPr>
              <a:t>)AGATAT(</a:t>
            </a:r>
            <a:r>
              <a:rPr lang="en-US" sz="2400" b="1" dirty="0">
                <a:solidFill>
                  <a:srgbClr val="FF0000"/>
                </a:solidFill>
                <a:latin typeface="Courier"/>
                <a:cs typeface="Courier"/>
              </a:rPr>
              <a:t>G/A</a:t>
            </a:r>
            <a:r>
              <a:rPr lang="en-US" sz="2400" b="1" dirty="0">
                <a:latin typeface="Courier"/>
                <a:cs typeface="Courier"/>
              </a:rPr>
              <a:t>)</a:t>
            </a:r>
          </a:p>
        </p:txBody>
      </p:sp>
      <p:cxnSp>
        <p:nvCxnSpPr>
          <p:cNvPr id="13" name="Straight Arrow Connector 12"/>
          <p:cNvCxnSpPr>
            <a:stCxn id="11" idx="3"/>
          </p:cNvCxnSpPr>
          <p:nvPr/>
        </p:nvCxnSpPr>
        <p:spPr>
          <a:xfrm flipV="1">
            <a:off x="5489902" y="3346239"/>
            <a:ext cx="751255" cy="338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489902" y="3684403"/>
            <a:ext cx="751255" cy="338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337246" y="3022414"/>
            <a:ext cx="1585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ourier"/>
                <a:cs typeface="Courier"/>
              </a:rPr>
              <a:t>AGCAT</a:t>
            </a:r>
            <a:r>
              <a:rPr lang="en-US" sz="1400" b="1" dirty="0">
                <a:solidFill>
                  <a:srgbClr val="FF0000"/>
                </a:solidFill>
                <a:latin typeface="Courier"/>
                <a:cs typeface="Courier"/>
              </a:rPr>
              <a:t>C</a:t>
            </a:r>
            <a:r>
              <a:rPr lang="en-US" sz="1400" b="1" dirty="0">
                <a:latin typeface="Courier"/>
                <a:cs typeface="Courier"/>
              </a:rPr>
              <a:t>AGATAT</a:t>
            </a:r>
            <a:r>
              <a:rPr lang="en-US" sz="1400" b="1" dirty="0">
                <a:solidFill>
                  <a:srgbClr val="FF0000"/>
                </a:solidFill>
                <a:latin typeface="Courier"/>
                <a:cs typeface="Courier"/>
              </a:rPr>
              <a:t>G</a:t>
            </a:r>
            <a:endParaRPr lang="en-US" sz="1400" b="1" dirty="0">
              <a:latin typeface="Courier"/>
              <a:cs typeface="Courier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28302" y="3272849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ourier"/>
                <a:cs typeface="Courier"/>
              </a:rPr>
              <a:t>AGCAT</a:t>
            </a:r>
            <a:r>
              <a:rPr lang="en-US" sz="1400" b="1" dirty="0">
                <a:solidFill>
                  <a:srgbClr val="FF0000"/>
                </a:solidFill>
                <a:latin typeface="Courier"/>
                <a:cs typeface="Courier"/>
              </a:rPr>
              <a:t>T</a:t>
            </a:r>
            <a:r>
              <a:rPr lang="en-US" sz="1400" b="1" dirty="0">
                <a:latin typeface="Courier"/>
                <a:cs typeface="Courier"/>
              </a:rPr>
              <a:t>AGATAT</a:t>
            </a:r>
            <a:r>
              <a:rPr lang="en-US" sz="1400" b="1" dirty="0">
                <a:solidFill>
                  <a:srgbClr val="FF0000"/>
                </a:solidFill>
                <a:latin typeface="Courier"/>
                <a:cs typeface="Courier"/>
              </a:rPr>
              <a:t>A</a:t>
            </a:r>
            <a:endParaRPr lang="en-US" sz="1400" b="1" dirty="0">
              <a:latin typeface="Courier"/>
              <a:cs typeface="Courier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19358" y="3718464"/>
            <a:ext cx="1585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ourier"/>
                <a:cs typeface="Courier"/>
              </a:rPr>
              <a:t>AGCAT</a:t>
            </a:r>
            <a:r>
              <a:rPr lang="en-US" sz="1400" b="1" dirty="0">
                <a:solidFill>
                  <a:srgbClr val="FF0000"/>
                </a:solidFill>
                <a:latin typeface="Courier"/>
                <a:cs typeface="Courier"/>
              </a:rPr>
              <a:t>T</a:t>
            </a:r>
            <a:r>
              <a:rPr lang="en-US" sz="1400" b="1" dirty="0">
                <a:latin typeface="Courier"/>
                <a:cs typeface="Courier"/>
              </a:rPr>
              <a:t>AGATAT</a:t>
            </a:r>
            <a:r>
              <a:rPr lang="en-US" sz="1400" b="1" dirty="0">
                <a:solidFill>
                  <a:srgbClr val="FF0000"/>
                </a:solidFill>
                <a:latin typeface="Courier"/>
                <a:cs typeface="Courier"/>
              </a:rPr>
              <a:t>G</a:t>
            </a:r>
            <a:endParaRPr lang="en-US" sz="1400" b="1" dirty="0">
              <a:latin typeface="Courier"/>
              <a:cs typeface="Courier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10414" y="3968899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ourier"/>
                <a:cs typeface="Courier"/>
              </a:rPr>
              <a:t>AGCAT</a:t>
            </a:r>
            <a:r>
              <a:rPr lang="en-US" sz="1400" b="1" dirty="0">
                <a:solidFill>
                  <a:srgbClr val="FF0000"/>
                </a:solidFill>
                <a:latin typeface="Courier"/>
                <a:cs typeface="Courier"/>
              </a:rPr>
              <a:t>C</a:t>
            </a:r>
            <a:r>
              <a:rPr lang="en-US" sz="1400" b="1" dirty="0">
                <a:latin typeface="Courier"/>
                <a:cs typeface="Courier"/>
              </a:rPr>
              <a:t>AGATAT</a:t>
            </a:r>
            <a:r>
              <a:rPr lang="en-US" sz="1400" b="1" dirty="0">
                <a:solidFill>
                  <a:srgbClr val="FF0000"/>
                </a:solidFill>
                <a:latin typeface="Courier"/>
                <a:cs typeface="Courier"/>
              </a:rPr>
              <a:t>A</a:t>
            </a:r>
            <a:endParaRPr lang="en-US" sz="1400" b="1" dirty="0">
              <a:latin typeface="Courier"/>
              <a:cs typeface="Courier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78204" y="4696108"/>
            <a:ext cx="108878" cy="112909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132620" y="4696108"/>
            <a:ext cx="108878" cy="1129092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474406" y="4696108"/>
            <a:ext cx="108878" cy="112909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828822" y="4696108"/>
            <a:ext cx="108878" cy="112909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828822" y="5041346"/>
            <a:ext cx="108878" cy="46236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473006" y="5503710"/>
            <a:ext cx="108878" cy="228305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75641" y="6248555"/>
            <a:ext cx="8151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Detecting selection, studying recombination/mutation, and more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096565" y="4696108"/>
            <a:ext cx="108878" cy="11290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450981" y="4696108"/>
            <a:ext cx="108878" cy="112909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178780" y="4710427"/>
            <a:ext cx="108878" cy="112909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533196" y="4710427"/>
            <a:ext cx="108878" cy="112909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178052" y="4948140"/>
            <a:ext cx="109606" cy="46236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178052" y="5485912"/>
            <a:ext cx="108878" cy="35360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7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7" grpId="0"/>
      <p:bldP spid="10" grpId="0"/>
      <p:bldP spid="11" grpId="0"/>
      <p:bldP spid="15" grpId="0"/>
      <p:bldP spid="16" grpId="0"/>
      <p:bldP spid="17" grpId="0"/>
      <p:bldP spid="18" grpId="0"/>
      <p:bldP spid="19" grpId="0" animBg="1"/>
      <p:bldP spid="20" grpId="0" animBg="1"/>
      <p:bldP spid="27" grpId="0" animBg="1"/>
      <p:bldP spid="28" grpId="0" animBg="1"/>
      <p:bldP spid="29" grpId="0" animBg="1"/>
      <p:bldP spid="30" grpId="0" animBg="1"/>
      <p:bldP spid="33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483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Phasing methods – Part I</a:t>
            </a:r>
          </a:p>
        </p:txBody>
      </p:sp>
    </p:spTree>
    <p:extLst>
      <p:ext uri="{BB962C8B-B14F-4D97-AF65-F5344CB8AC3E}">
        <p14:creationId xmlns:p14="http://schemas.microsoft.com/office/powerpoint/2010/main" val="2320705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Phasing methods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155" y="1199549"/>
            <a:ext cx="7939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Experimental phasing (e.g. physical phasing)</a:t>
            </a:r>
          </a:p>
        </p:txBody>
      </p:sp>
      <p:sp>
        <p:nvSpPr>
          <p:cNvPr id="3" name="Rectangle 2"/>
          <p:cNvSpPr/>
          <p:nvPr/>
        </p:nvSpPr>
        <p:spPr>
          <a:xfrm>
            <a:off x="518331" y="4980964"/>
            <a:ext cx="79547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Statistical phasing of unrelated individuals</a:t>
            </a:r>
            <a:endParaRPr lang="en-US" sz="2400" dirty="0">
              <a:latin typeface="Gill Sans"/>
              <a:cs typeface="Gill San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1099" y="2770292"/>
            <a:ext cx="5192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Phasing from related individuals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934517" y="3354092"/>
            <a:ext cx="1109706" cy="1626872"/>
            <a:chOff x="2596909" y="3064015"/>
            <a:chExt cx="1307570" cy="191694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96909" y="3064015"/>
              <a:ext cx="397805" cy="85423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10051" y="3069038"/>
              <a:ext cx="294428" cy="830075"/>
            </a:xfrm>
            <a:prstGeom prst="rect">
              <a:avLst/>
            </a:prstGeom>
          </p:spPr>
        </p:pic>
        <p:cxnSp>
          <p:nvCxnSpPr>
            <p:cNvPr id="10" name="Straight Connector 9"/>
            <p:cNvCxnSpPr>
              <a:stCxn id="8" idx="3"/>
              <a:endCxn id="9" idx="1"/>
            </p:cNvCxnSpPr>
            <p:nvPr/>
          </p:nvCxnSpPr>
          <p:spPr>
            <a:xfrm flipV="1">
              <a:off x="2994714" y="3484076"/>
              <a:ext cx="615338" cy="705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295193" y="3491131"/>
              <a:ext cx="0" cy="579687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6291" y="4126731"/>
              <a:ext cx="397805" cy="854233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298577" y="3354092"/>
            <a:ext cx="463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</a:t>
            </a:r>
          </a:p>
          <a:p>
            <a:r>
              <a:rPr lang="en-US" dirty="0"/>
              <a:t>TT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36030" y="4258340"/>
            <a:ext cx="516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 A</a:t>
            </a:r>
          </a:p>
          <a:p>
            <a:r>
              <a:rPr lang="en-US" dirty="0"/>
              <a:t>T 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95854" y="3375521"/>
            <a:ext cx="451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AA</a:t>
            </a:r>
          </a:p>
          <a:p>
            <a:r>
              <a:rPr lang="en-US" dirty="0"/>
              <a:t>GT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62862" y="4258340"/>
            <a:ext cx="222777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077049" y="4258340"/>
            <a:ext cx="222777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161" y="5617334"/>
            <a:ext cx="337608" cy="7249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630" y="5637837"/>
            <a:ext cx="249875" cy="70446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114" y="5628893"/>
            <a:ext cx="337608" cy="7249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583" y="5649396"/>
            <a:ext cx="249875" cy="7044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232" y="5637837"/>
            <a:ext cx="337608" cy="7249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701" y="5658340"/>
            <a:ext cx="249875" cy="704466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>
            <a:off x="3500303" y="5930035"/>
            <a:ext cx="517088" cy="232551"/>
          </a:xfrm>
          <a:prstGeom prst="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421749" y="5562421"/>
            <a:ext cx="27772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Inferred haplotypes: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ill Sans"/>
                <a:cs typeface="Gill Sans"/>
              </a:rPr>
              <a:t>AAACGACATCTACTACG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ill Sans"/>
                <a:cs typeface="Gill Sans"/>
              </a:rPr>
              <a:t>AAATGACGTCTCCTACG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ill Sans"/>
                <a:cs typeface="Gill Sans"/>
              </a:rPr>
              <a:t>ATATGAAGTCTCCTGCG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23036" y="1807819"/>
            <a:ext cx="2615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AAAC</a:t>
            </a:r>
            <a:r>
              <a:rPr lang="en-US" b="1" dirty="0">
                <a:solidFill>
                  <a:srgbClr val="FF0000"/>
                </a:solidFill>
                <a:latin typeface="Gill Sans"/>
                <a:cs typeface="Gill Sans"/>
              </a:rPr>
              <a:t>T</a:t>
            </a:r>
            <a:r>
              <a:rPr lang="en-US" dirty="0">
                <a:solidFill>
                  <a:srgbClr val="000000"/>
                </a:solidFill>
                <a:latin typeface="Gill Sans"/>
                <a:cs typeface="Gill Sans"/>
              </a:rPr>
              <a:t>AC</a:t>
            </a:r>
            <a:r>
              <a:rPr lang="en-US" b="1" dirty="0">
                <a:solidFill>
                  <a:srgbClr val="FF0000"/>
                </a:solidFill>
                <a:latin typeface="Gill Sans"/>
                <a:cs typeface="Gill Sans"/>
              </a:rPr>
              <a:t>G</a:t>
            </a:r>
            <a:r>
              <a:rPr lang="en-US" dirty="0">
                <a:solidFill>
                  <a:srgbClr val="000000"/>
                </a:solidFill>
                <a:latin typeface="Gill Sans"/>
                <a:cs typeface="Gill Sans"/>
              </a:rPr>
              <a:t>TCTATACG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00206" y="1786421"/>
            <a:ext cx="156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True sequence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02256" y="2141375"/>
            <a:ext cx="2676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Observed sequencing read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227132" y="2141375"/>
            <a:ext cx="1604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ill Sans"/>
                <a:cs typeface="Gill Sans"/>
              </a:rPr>
              <a:t>AC</a:t>
            </a:r>
            <a:r>
              <a:rPr lang="en-US" b="1" dirty="0">
                <a:solidFill>
                  <a:srgbClr val="FF0000"/>
                </a:solidFill>
                <a:latin typeface="Gill Sans"/>
                <a:cs typeface="Gill Sans"/>
              </a:rPr>
              <a:t>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ill Sans"/>
                <a:cs typeface="Gill Sans"/>
              </a:rPr>
              <a:t>AC</a:t>
            </a:r>
            <a:r>
              <a:rPr lang="en-US" b="1" dirty="0">
                <a:solidFill>
                  <a:srgbClr val="FF0000"/>
                </a:solidFill>
                <a:latin typeface="Gill Sans"/>
                <a:cs typeface="Gill Sans"/>
              </a:rPr>
              <a:t>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ill Sans"/>
                <a:cs typeface="Gill Sans"/>
              </a:rPr>
              <a:t>TCT</a:t>
            </a:r>
          </a:p>
        </p:txBody>
      </p:sp>
      <p:sp>
        <p:nvSpPr>
          <p:cNvPr id="2" name="Rectangle 1"/>
          <p:cNvSpPr/>
          <p:nvPr/>
        </p:nvSpPr>
        <p:spPr>
          <a:xfrm>
            <a:off x="176383" y="2680881"/>
            <a:ext cx="7396336" cy="408186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5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7" grpId="0"/>
      <p:bldP spid="14" grpId="0"/>
      <p:bldP spid="15" grpId="0"/>
      <p:bldP spid="16" grpId="0"/>
      <p:bldP spid="17" grpId="0" animBg="1"/>
      <p:bldP spid="18" grpId="0" animBg="1"/>
      <p:bldP spid="25" grpId="0" animBg="1"/>
      <p:bldP spid="26" grpId="0"/>
      <p:bldP spid="27" grpId="0"/>
      <p:bldP spid="28" grpId="0"/>
      <p:bldP spid="29" grpId="0"/>
      <p:bldP spid="30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Measuring phasing accuracy – switch error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80544" y="1645741"/>
            <a:ext cx="6350156" cy="36671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A G T C T A G G G A T C C A A G C A T A T T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71600" y="2478824"/>
            <a:ext cx="6350156" cy="36671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C G A T A T C C A T C G G G T C T T A G C 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7552" y="1198529"/>
            <a:ext cx="1701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True haplotypes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97411" y="3408106"/>
            <a:ext cx="1989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Inferred haplotypes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71600" y="4078924"/>
            <a:ext cx="6350156" cy="36671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A G T C T A G G G A T C      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363011" y="4880702"/>
            <a:ext cx="6350156" cy="36671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C G A T A T C C A T C G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677650" y="4078924"/>
            <a:ext cx="3058804" cy="36671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G G G T C T T A G C C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77650" y="4889646"/>
            <a:ext cx="3044106" cy="36671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C A A G C A T A T T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7755" y="5679596"/>
            <a:ext cx="66382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Switch error = s/(n-1)</a:t>
            </a:r>
          </a:p>
          <a:p>
            <a:r>
              <a:rPr lang="en-US" dirty="0">
                <a:latin typeface="Gill Sans"/>
                <a:cs typeface="Gill Sans"/>
              </a:rPr>
              <a:t>n: number of heterozygous sites in the individual</a:t>
            </a:r>
          </a:p>
          <a:p>
            <a:r>
              <a:rPr lang="en-US" dirty="0">
                <a:latin typeface="Gill Sans"/>
                <a:cs typeface="Gill Sans"/>
              </a:rPr>
              <a:t>s: minimal number of switches needed to recover the true haplotype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445109" y="1567861"/>
            <a:ext cx="563464" cy="140162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395918" y="3938434"/>
            <a:ext cx="563464" cy="140162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6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Phasing in families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303" y="5835923"/>
            <a:ext cx="8630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Family-based phasing is generally treated as the gold standard, since we can directly trace inherited haplotypes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545" y="1890788"/>
            <a:ext cx="397805" cy="8542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687" y="1895811"/>
            <a:ext cx="294428" cy="830075"/>
          </a:xfrm>
          <a:prstGeom prst="rect">
            <a:avLst/>
          </a:prstGeom>
        </p:spPr>
      </p:pic>
      <p:cxnSp>
        <p:nvCxnSpPr>
          <p:cNvPr id="9" name="Straight Connector 8"/>
          <p:cNvCxnSpPr>
            <a:stCxn id="7" idx="3"/>
            <a:endCxn id="8" idx="1"/>
          </p:cNvCxnSpPr>
          <p:nvPr/>
        </p:nvCxnSpPr>
        <p:spPr>
          <a:xfrm flipV="1">
            <a:off x="4110350" y="2310849"/>
            <a:ext cx="615338" cy="705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10829" y="2317904"/>
            <a:ext cx="0" cy="579687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27" y="2953504"/>
            <a:ext cx="397805" cy="8542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80" y="1423069"/>
            <a:ext cx="2623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Gill Sans"/>
                <a:cs typeface="Gill Sans"/>
              </a:rPr>
              <a:t>Unphased</a:t>
            </a:r>
            <a:r>
              <a:rPr lang="en-US" b="1" dirty="0">
                <a:latin typeface="Gill Sans"/>
                <a:cs typeface="Gill Sans"/>
              </a:rPr>
              <a:t> genotypes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9537" y="2133238"/>
            <a:ext cx="226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0 1 2 2 0 0 1 0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02459" y="2133238"/>
            <a:ext cx="226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1 1 0 0 1 1 1 2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98369" y="3931379"/>
            <a:ext cx="226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0 1 1 1 0 1 2 1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1980" y="3486371"/>
            <a:ext cx="237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ill Sans"/>
                <a:cs typeface="Gill Sans"/>
              </a:rPr>
              <a:t>Phased haplotypes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98369" y="4327895"/>
            <a:ext cx="226249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0 ? 1 1 0 0 1 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98369" y="4647073"/>
            <a:ext cx="226249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0 ? 0 0 0 1 1 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19619" y="4308535"/>
            <a:ext cx="85151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Mom: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19619" y="4620241"/>
            <a:ext cx="7232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Dad: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99315" y="2541220"/>
            <a:ext cx="226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0 ? 1 1 0 0 1 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99315" y="2806734"/>
            <a:ext cx="226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0 ? 1 1 0 0 0 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02459" y="2545179"/>
            <a:ext cx="226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0 ? 0 0 0 1 1 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02459" y="2788846"/>
            <a:ext cx="226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1 ? 0 0 1 0 0 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-1252143" y="56706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398369" y="4327895"/>
            <a:ext cx="2345095" cy="66167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672009" y="4319356"/>
            <a:ext cx="2345095" cy="66167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981001" y="4316234"/>
            <a:ext cx="2345095" cy="66167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229186" y="4307598"/>
            <a:ext cx="2345095" cy="66167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516726" y="4304476"/>
            <a:ext cx="2345095" cy="66167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784483" y="4316234"/>
            <a:ext cx="2345095" cy="66167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6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1" grpId="0"/>
      <p:bldP spid="22" grpId="0"/>
      <p:bldP spid="23" grpId="0"/>
      <p:bldP spid="2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Phasing in families</a:t>
            </a:r>
            <a:endParaRPr lang="en-US" sz="2800" b="1" i="0" dirty="0">
              <a:latin typeface="Gill Sans"/>
              <a:cs typeface="Gill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0"/>
            <a:ext cx="9144000" cy="48092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15941" y="6611779"/>
            <a:ext cx="8280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Gill Sans"/>
                <a:cs typeface="Gill Sans"/>
              </a:rPr>
              <a:t>Li </a:t>
            </a:r>
            <a:r>
              <a:rPr lang="en-US" sz="1000" i="1" dirty="0">
                <a:latin typeface="Gill Sans"/>
                <a:cs typeface="Gill Sans"/>
              </a:rPr>
              <a:t>et al. </a:t>
            </a:r>
            <a:r>
              <a:rPr lang="en-US" sz="1000" dirty="0">
                <a:latin typeface="Gill Sans"/>
                <a:cs typeface="Gill Sans"/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1152074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Phasing and imputation in unrelated individuals</a:t>
            </a:r>
            <a:endParaRPr lang="en-US" sz="2800" b="1" i="0" dirty="0">
              <a:latin typeface="Gill Sans"/>
              <a:cs typeface="Gill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661" y="1143400"/>
            <a:ext cx="5606438" cy="5714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15941" y="6611779"/>
            <a:ext cx="8280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Gill Sans"/>
                <a:cs typeface="Gill Sans"/>
              </a:rPr>
              <a:t>Li </a:t>
            </a:r>
            <a:r>
              <a:rPr lang="en-US" sz="1000" i="1" dirty="0">
                <a:latin typeface="Gill Sans"/>
                <a:cs typeface="Gill Sans"/>
              </a:rPr>
              <a:t>et al. </a:t>
            </a:r>
            <a:r>
              <a:rPr lang="en-US" sz="1000" dirty="0">
                <a:latin typeface="Gill Sans"/>
                <a:cs typeface="Gill Sans"/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4027908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Extracting haplotypes from unrelated samples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115" y="1209878"/>
            <a:ext cx="4867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Naïve Example: </a:t>
            </a:r>
            <a:r>
              <a:rPr lang="en-US" sz="2400" dirty="0">
                <a:latin typeface="Gill Sans"/>
                <a:cs typeface="Gill Sans"/>
              </a:rPr>
              <a:t>Clark’s Algorithm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2151" y="5500341"/>
            <a:ext cx="8485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Simple, but you might get stuck!</a:t>
            </a:r>
          </a:p>
          <a:p>
            <a:r>
              <a:rPr lang="en-US" sz="2400" dirty="0">
                <a:latin typeface="Gill Sans"/>
                <a:cs typeface="Gill Sans"/>
              </a:rPr>
              <a:t>Alternative: EM method, alternate between estimating haplotype frequencies and estimating phase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3804" y="1869662"/>
            <a:ext cx="7696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02101</a:t>
            </a:r>
          </a:p>
          <a:p>
            <a:r>
              <a:rPr lang="en-US" dirty="0"/>
              <a:t>10000</a:t>
            </a:r>
          </a:p>
          <a:p>
            <a:r>
              <a:rPr lang="en-US" dirty="0"/>
              <a:t>21212</a:t>
            </a:r>
          </a:p>
          <a:p>
            <a:r>
              <a:rPr lang="en-US" dirty="0"/>
              <a:t>00200</a:t>
            </a:r>
          </a:p>
          <a:p>
            <a:r>
              <a:rPr lang="en-US" dirty="0"/>
              <a:t>02000</a:t>
            </a:r>
          </a:p>
        </p:txBody>
      </p:sp>
      <p:sp>
        <p:nvSpPr>
          <p:cNvPr id="7" name="Rectangle 6"/>
          <p:cNvSpPr/>
          <p:nvPr/>
        </p:nvSpPr>
        <p:spPr>
          <a:xfrm>
            <a:off x="222151" y="3816075"/>
            <a:ext cx="84036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Step 1:</a:t>
            </a:r>
            <a:r>
              <a:rPr lang="en-US" dirty="0">
                <a:latin typeface="Gill Sans"/>
                <a:cs typeface="Gill Sans"/>
              </a:rPr>
              <a:t> Find all easy cases (homozygotes, single heterozygotes) and make a list of all haplotypes that can be uniquely resolved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94799" y="1878481"/>
            <a:ext cx="14589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  <a:p>
            <a:r>
              <a:rPr lang="en-US" dirty="0"/>
              <a:t>10000/00000</a:t>
            </a:r>
          </a:p>
          <a:p>
            <a:r>
              <a:rPr lang="en-US" dirty="0"/>
              <a:t>?</a:t>
            </a:r>
          </a:p>
          <a:p>
            <a:r>
              <a:rPr lang="en-US" dirty="0"/>
              <a:t>00100/00100</a:t>
            </a:r>
          </a:p>
          <a:p>
            <a:r>
              <a:rPr lang="en-US" dirty="0"/>
              <a:t>01000/01000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1159436" y="2478184"/>
            <a:ext cx="331991" cy="220479"/>
          </a:xfrm>
          <a:prstGeom prst="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3804" y="4636764"/>
            <a:ext cx="8146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Step II: </a:t>
            </a:r>
            <a:r>
              <a:rPr lang="en-US" dirty="0">
                <a:latin typeface="Gill Sans"/>
                <a:cs typeface="Gill Sans"/>
              </a:rPr>
              <a:t>While there are remaining genotypes unresolved, try to find a match from the current list of haplotypes.  If so, add that haplotype and its pair to the list.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3437425" y="2478184"/>
            <a:ext cx="331991" cy="220479"/>
          </a:xfrm>
          <a:prstGeom prst="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819894" y="1852023"/>
            <a:ext cx="30094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01001/01100 or </a:t>
            </a:r>
            <a:r>
              <a:rPr lang="en-US" b="1" dirty="0"/>
              <a:t>01000</a:t>
            </a:r>
            <a:r>
              <a:rPr lang="en-US" dirty="0"/>
              <a:t>/01101</a:t>
            </a:r>
          </a:p>
          <a:p>
            <a:r>
              <a:rPr lang="en-US" dirty="0"/>
              <a:t>10000/00000</a:t>
            </a:r>
          </a:p>
          <a:p>
            <a:r>
              <a:rPr lang="en-US" dirty="0"/>
              <a:t>10101/11111 or 10111/11101</a:t>
            </a:r>
          </a:p>
          <a:p>
            <a:r>
              <a:rPr lang="en-US" dirty="0"/>
              <a:t>00100/00100</a:t>
            </a:r>
          </a:p>
          <a:p>
            <a:r>
              <a:rPr lang="en-US" dirty="0"/>
              <a:t>01000/</a:t>
            </a:r>
            <a:r>
              <a:rPr lang="en-US" b="1" dirty="0"/>
              <a:t>01000</a:t>
            </a:r>
          </a:p>
        </p:txBody>
      </p:sp>
    </p:spTree>
    <p:extLst>
      <p:ext uri="{BB962C8B-B14F-4D97-AF65-F5344CB8AC3E}">
        <p14:creationId xmlns:p14="http://schemas.microsoft.com/office/powerpoint/2010/main" val="386454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10437"/>
            <a:ext cx="9144000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(break)</a:t>
            </a:r>
          </a:p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Hidden Markov Models</a:t>
            </a:r>
          </a:p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(HMMs)</a:t>
            </a:r>
          </a:p>
        </p:txBody>
      </p:sp>
    </p:spTree>
    <p:extLst>
      <p:ext uri="{BB962C8B-B14F-4D97-AF65-F5344CB8AC3E}">
        <p14:creationId xmlns:p14="http://schemas.microsoft.com/office/powerpoint/2010/main" val="40278988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EE3A1E9-7D76-C840-9E9B-96A267B25A69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A7E859B-48BB-B643-B400-96F217120554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HMMs: modeling a series of states</a:t>
            </a:r>
            <a:endParaRPr lang="en-US" sz="2800" b="1" i="0" dirty="0">
              <a:latin typeface="Gill Sans"/>
              <a:cs typeface="Gill San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CB228D9-61FA-8F42-9CFE-136FADF6C2F4}"/>
              </a:ext>
            </a:extLst>
          </p:cNvPr>
          <p:cNvCxnSpPr>
            <a:cxnSpLocks/>
          </p:cNvCxnSpPr>
          <p:nvPr/>
        </p:nvCxnSpPr>
        <p:spPr>
          <a:xfrm>
            <a:off x="1657350" y="3276371"/>
            <a:ext cx="72580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30084F8-90C3-F54B-B2E4-F42EAB6737FD}"/>
              </a:ext>
            </a:extLst>
          </p:cNvPr>
          <p:cNvSpPr txBox="1"/>
          <p:nvPr/>
        </p:nvSpPr>
        <p:spPr>
          <a:xfrm>
            <a:off x="129605" y="2962701"/>
            <a:ext cx="1527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Genome: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DECF0E-EBBB-D34B-98BD-C354EC924F50}"/>
              </a:ext>
            </a:extLst>
          </p:cNvPr>
          <p:cNvSpPr txBox="1"/>
          <p:nvPr/>
        </p:nvSpPr>
        <p:spPr>
          <a:xfrm>
            <a:off x="525546" y="2218581"/>
            <a:ext cx="1132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States: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1A43C8-40CF-2440-BB6F-4C0CBA81C221}"/>
              </a:ext>
            </a:extLst>
          </p:cNvPr>
          <p:cNvSpPr/>
          <p:nvPr/>
        </p:nvSpPr>
        <p:spPr>
          <a:xfrm>
            <a:off x="1657350" y="2349386"/>
            <a:ext cx="1390650" cy="261610"/>
          </a:xfrm>
          <a:prstGeom prst="rect">
            <a:avLst/>
          </a:prstGeom>
          <a:solidFill>
            <a:schemeClr val="bg1">
              <a:lumMod val="6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CC90C4-BE55-124B-BF3B-46FF865A1886}"/>
              </a:ext>
            </a:extLst>
          </p:cNvPr>
          <p:cNvSpPr/>
          <p:nvPr/>
        </p:nvSpPr>
        <p:spPr>
          <a:xfrm>
            <a:off x="3048000" y="2349386"/>
            <a:ext cx="1390650" cy="261610"/>
          </a:xfrm>
          <a:prstGeom prst="rect">
            <a:avLst/>
          </a:prstGeom>
          <a:solidFill>
            <a:schemeClr val="accent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E5B647-10BA-154E-8EE7-538E78C108A8}"/>
              </a:ext>
            </a:extLst>
          </p:cNvPr>
          <p:cNvSpPr/>
          <p:nvPr/>
        </p:nvSpPr>
        <p:spPr>
          <a:xfrm>
            <a:off x="4438650" y="2350532"/>
            <a:ext cx="2781300" cy="260464"/>
          </a:xfrm>
          <a:prstGeom prst="rect">
            <a:avLst/>
          </a:prstGeom>
          <a:solidFill>
            <a:schemeClr val="bg1">
              <a:lumMod val="6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0E0904-5A2E-2D4A-9B97-92EB06434CA0}"/>
              </a:ext>
            </a:extLst>
          </p:cNvPr>
          <p:cNvSpPr/>
          <p:nvPr/>
        </p:nvSpPr>
        <p:spPr>
          <a:xfrm>
            <a:off x="7219950" y="2349386"/>
            <a:ext cx="1390650" cy="261610"/>
          </a:xfrm>
          <a:prstGeom prst="rect">
            <a:avLst/>
          </a:prstGeom>
          <a:solidFill>
            <a:schemeClr val="accent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9E069D-A2FB-D142-8379-2AB5ECF89190}"/>
              </a:ext>
            </a:extLst>
          </p:cNvPr>
          <p:cNvSpPr txBox="1"/>
          <p:nvPr/>
        </p:nvSpPr>
        <p:spPr>
          <a:xfrm>
            <a:off x="1419028" y="1823392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Intergenic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8A7E64-6064-6A49-B331-69A3ABA813C1}"/>
              </a:ext>
            </a:extLst>
          </p:cNvPr>
          <p:cNvSpPr txBox="1"/>
          <p:nvPr/>
        </p:nvSpPr>
        <p:spPr>
          <a:xfrm>
            <a:off x="5108270" y="1814433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Intergenic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004054-C4E8-7341-963A-40961287F41F}"/>
              </a:ext>
            </a:extLst>
          </p:cNvPr>
          <p:cNvSpPr txBox="1"/>
          <p:nvPr/>
        </p:nvSpPr>
        <p:spPr>
          <a:xfrm>
            <a:off x="3256653" y="1797362"/>
            <a:ext cx="973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  <a:latin typeface="Gill Sans MT" panose="020B0502020104020203" pitchFamily="34" charset="77"/>
              </a:rPr>
              <a:t>Gene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DCB3BD-1AF4-D14D-8A57-C52BB92A9DDA}"/>
              </a:ext>
            </a:extLst>
          </p:cNvPr>
          <p:cNvSpPr txBox="1"/>
          <p:nvPr/>
        </p:nvSpPr>
        <p:spPr>
          <a:xfrm>
            <a:off x="7428603" y="1788721"/>
            <a:ext cx="973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  <a:latin typeface="Gill Sans MT" panose="020B0502020104020203" pitchFamily="34" charset="77"/>
              </a:rPr>
              <a:t>Gene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63C44A-E988-3B43-9151-37136467F4B9}"/>
              </a:ext>
            </a:extLst>
          </p:cNvPr>
          <p:cNvSpPr txBox="1"/>
          <p:nvPr/>
        </p:nvSpPr>
        <p:spPr>
          <a:xfrm>
            <a:off x="16868" y="1032105"/>
            <a:ext cx="32809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Example: gene-finding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62F25D-8B31-9848-BE61-5B60D40F6739}"/>
              </a:ext>
            </a:extLst>
          </p:cNvPr>
          <p:cNvSpPr txBox="1"/>
          <p:nvPr/>
        </p:nvSpPr>
        <p:spPr>
          <a:xfrm>
            <a:off x="135696" y="3638780"/>
            <a:ext cx="1521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Observe: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5A74FF-9D8B-8C48-8CFB-972E8130F06E}"/>
              </a:ext>
            </a:extLst>
          </p:cNvPr>
          <p:cNvSpPr txBox="1"/>
          <p:nvPr/>
        </p:nvSpPr>
        <p:spPr>
          <a:xfrm>
            <a:off x="1590673" y="3773038"/>
            <a:ext cx="7215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ACGATCGACTTAGGCTAGGTCGATCGTTAGCTACGGAGCATTCCGGGCCTA</a:t>
            </a: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DAC522CB-0478-6E4A-B378-01A045E800DB}"/>
              </a:ext>
            </a:extLst>
          </p:cNvPr>
          <p:cNvSpPr/>
          <p:nvPr/>
        </p:nvSpPr>
        <p:spPr>
          <a:xfrm>
            <a:off x="3449486" y="1823392"/>
            <a:ext cx="2856603" cy="1143000"/>
          </a:xfrm>
          <a:prstGeom prst="cloud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States are hidden!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99E354-B225-6946-A437-2B61328A9FD6}"/>
              </a:ext>
            </a:extLst>
          </p:cNvPr>
          <p:cNvSpPr txBox="1"/>
          <p:nvPr/>
        </p:nvSpPr>
        <p:spPr>
          <a:xfrm>
            <a:off x="187469" y="4364300"/>
            <a:ext cx="8085054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 panose="020B0502020104020203" pitchFamily="34" charset="77"/>
              </a:rPr>
              <a:t>Goal</a:t>
            </a:r>
            <a:r>
              <a:rPr lang="en-US" sz="2800" dirty="0">
                <a:latin typeface="Gill Sans MT" panose="020B0502020104020203" pitchFamily="34" charset="77"/>
              </a:rPr>
              <a:t>: how can we figure out the hidden sequence of states based on what we can actually observe?</a:t>
            </a:r>
          </a:p>
          <a:p>
            <a:endParaRPr lang="en-US" sz="2800" dirty="0">
              <a:latin typeface="Gill Sans MT" panose="020B0502020104020203" pitchFamily="34" charset="77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Gill Sans MT" panose="020B0502020104020203" pitchFamily="34" charset="77"/>
              </a:rPr>
              <a:t>Answer: HMMs! </a:t>
            </a:r>
            <a:r>
              <a:rPr lang="en-US" sz="2800" dirty="0">
                <a:latin typeface="Gill Sans MT" panose="020B0502020104020203" pitchFamily="34" charset="77"/>
              </a:rPr>
              <a:t>Huge number of applications in bioinformatics</a:t>
            </a:r>
            <a:endParaRPr lang="en-US" sz="2800" b="1" dirty="0">
              <a:solidFill>
                <a:srgbClr val="FF0000"/>
              </a:solidFill>
              <a:latin typeface="Gill Sans MT" panose="020B0502020104020203" pitchFamily="34" charset="77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CB55802-4555-6544-8EC6-2FA3C9A90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557" y="1823996"/>
            <a:ext cx="4015875" cy="478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Four forces driving genome evolution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5225" y="1491916"/>
            <a:ext cx="805177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>
                <a:latin typeface="Gill Sans"/>
                <a:cs typeface="Gill Sans"/>
              </a:rPr>
              <a:t>Mutation: </a:t>
            </a:r>
            <a:r>
              <a:rPr lang="en-US" sz="2800" dirty="0">
                <a:latin typeface="Gill Sans"/>
                <a:cs typeface="Gill Sans"/>
              </a:rPr>
              <a:t>introduces genetic variation</a:t>
            </a:r>
          </a:p>
          <a:p>
            <a:endParaRPr lang="en-US" sz="2800" dirty="0">
              <a:latin typeface="Gill Sans"/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sz="2800" b="1" dirty="0">
                <a:latin typeface="Gill Sans"/>
                <a:cs typeface="Gill Sans"/>
              </a:rPr>
              <a:t>Genetic drift: </a:t>
            </a:r>
            <a:r>
              <a:rPr lang="en-US" sz="2800" dirty="0">
                <a:latin typeface="Gill Sans"/>
                <a:cs typeface="Gill Sans"/>
              </a:rPr>
              <a:t>Evolution is inherently a stochastic process in a finite population size</a:t>
            </a:r>
          </a:p>
          <a:p>
            <a:endParaRPr lang="en-US" sz="2800" dirty="0">
              <a:latin typeface="Gill Sans"/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sz="2800" b="1" dirty="0">
                <a:latin typeface="Gill Sans"/>
                <a:cs typeface="Gill Sans"/>
              </a:rPr>
              <a:t>Natural selection: </a:t>
            </a:r>
            <a:r>
              <a:rPr lang="en-US" sz="2800" dirty="0">
                <a:latin typeface="Gill Sans"/>
                <a:cs typeface="Gill Sans"/>
              </a:rPr>
              <a:t>Advantageous mutations more likely to spread</a:t>
            </a:r>
          </a:p>
          <a:p>
            <a:endParaRPr lang="en-US" sz="2800" dirty="0">
              <a:latin typeface="Gill Sans"/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sz="2800" b="1" dirty="0">
                <a:latin typeface="Gill Sans"/>
                <a:cs typeface="Gill Sans"/>
              </a:rPr>
              <a:t>Gene flow</a:t>
            </a:r>
            <a:r>
              <a:rPr lang="en-US" sz="2800" dirty="0">
                <a:latin typeface="Gill Sans"/>
                <a:cs typeface="Gill Sans"/>
              </a:rPr>
              <a:t>: exchange of genetic material between populations</a:t>
            </a:r>
            <a:endParaRPr lang="en-US" sz="2800" b="1" dirty="0">
              <a:latin typeface="Gill Sans"/>
              <a:cs typeface="Gill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9803" y="6135482"/>
            <a:ext cx="6241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Gill Sans MT" panose="020B0502020104020203" pitchFamily="34" charset="77"/>
              </a:rPr>
              <a:t>“Nothing in biology makes sense except in the light of evolution” </a:t>
            </a:r>
            <a:r>
              <a:rPr lang="en-US" dirty="0">
                <a:latin typeface="Gill Sans MT" panose="020B0502020104020203" pitchFamily="34" charset="77"/>
              </a:rPr>
              <a:t>– Theodosius </a:t>
            </a:r>
            <a:r>
              <a:rPr lang="en-US" dirty="0" err="1">
                <a:latin typeface="Gill Sans MT" panose="020B0502020104020203" pitchFamily="34" charset="77"/>
              </a:rPr>
              <a:t>Dobzhansky</a:t>
            </a:r>
            <a:r>
              <a:rPr lang="en-US" dirty="0">
                <a:latin typeface="Gill Sans MT" panose="020B0502020104020203" pitchFamily="34" charset="77"/>
              </a:rPr>
              <a:t> (1973)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23E1EF-BD70-3842-BDBA-A1035E574A10}"/>
              </a:ext>
            </a:extLst>
          </p:cNvPr>
          <p:cNvSpPr txBox="1"/>
          <p:nvPr/>
        </p:nvSpPr>
        <p:spPr>
          <a:xfrm>
            <a:off x="5914664" y="1840375"/>
            <a:ext cx="3135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ill Sans MT" panose="020B0502020104020203" pitchFamily="34" charset="77"/>
              </a:rPr>
              <a:t>(+recombination)</a:t>
            </a:r>
          </a:p>
        </p:txBody>
      </p:sp>
    </p:spTree>
    <p:extLst>
      <p:ext uri="{BB962C8B-B14F-4D97-AF65-F5344CB8AC3E}">
        <p14:creationId xmlns:p14="http://schemas.microsoft.com/office/powerpoint/2010/main" val="350372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E43B8D-31BF-7A4E-845C-2009C6A377FB}"/>
              </a:ext>
            </a:extLst>
          </p:cNvPr>
          <p:cNvSpPr txBox="1"/>
          <p:nvPr/>
        </p:nvSpPr>
        <p:spPr>
          <a:xfrm>
            <a:off x="2124269" y="40813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EE3A1E9-7D76-C840-9E9B-96A267B25A69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A7E859B-48BB-B643-B400-96F217120554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Toy problem: finding CpG islands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40C2DE-F72F-9543-9CE8-DBB430FC4EE8}"/>
              </a:ext>
            </a:extLst>
          </p:cNvPr>
          <p:cNvSpPr txBox="1"/>
          <p:nvPr/>
        </p:nvSpPr>
        <p:spPr>
          <a:xfrm>
            <a:off x="307146" y="1659285"/>
            <a:ext cx="82272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What is a “CpG island”: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“CG” dinucleotides often mutate to “CT” when the “C” is methylated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“CG” is relatively rare in the genome, except in promoter regions where methylation is suppressed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“CpG” islands refers to these GC rich stretches, where you see many “CG” dinucleotides, and also in general mores “Cs” and “Gs” than elsewhere</a:t>
            </a:r>
          </a:p>
        </p:txBody>
      </p:sp>
    </p:spTree>
    <p:extLst>
      <p:ext uri="{BB962C8B-B14F-4D97-AF65-F5344CB8AC3E}">
        <p14:creationId xmlns:p14="http://schemas.microsoft.com/office/powerpoint/2010/main" val="690039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E43B8D-31BF-7A4E-845C-2009C6A377FB}"/>
              </a:ext>
            </a:extLst>
          </p:cNvPr>
          <p:cNvSpPr txBox="1"/>
          <p:nvPr/>
        </p:nvSpPr>
        <p:spPr>
          <a:xfrm>
            <a:off x="2124269" y="415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EE3A1E9-7D76-C840-9E9B-96A267B25A69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A7E859B-48BB-B643-B400-96F217120554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Toy problem: finding CpG islands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36F108-9C66-AF4E-B877-1CA5BE448460}"/>
              </a:ext>
            </a:extLst>
          </p:cNvPr>
          <p:cNvSpPr txBox="1"/>
          <p:nvPr/>
        </p:nvSpPr>
        <p:spPr>
          <a:xfrm>
            <a:off x="238741" y="1377054"/>
            <a:ext cx="8085054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 panose="020B0502020104020203" pitchFamily="34" charset="77"/>
              </a:rPr>
              <a:t>Goal</a:t>
            </a:r>
            <a:r>
              <a:rPr lang="en-US" sz="2800" dirty="0">
                <a:latin typeface="Gill Sans MT" panose="020B0502020104020203" pitchFamily="34" charset="77"/>
              </a:rPr>
              <a:t>: how can we infer which parts of a genome sequence are from CpG islands and which are not?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498C5C-AA89-6A4E-A352-B38DA8E47841}"/>
              </a:ext>
            </a:extLst>
          </p:cNvPr>
          <p:cNvSpPr txBox="1"/>
          <p:nvPr/>
        </p:nvSpPr>
        <p:spPr>
          <a:xfrm>
            <a:off x="504823" y="3782686"/>
            <a:ext cx="818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ACGATCGACTTAGGCTAGCGCGCGACGCGCGGCGCGCGCGGAGCATTTATATCGCGTA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6FF8BE-FC5F-DC42-B4D8-3A10C41D5C6F}"/>
              </a:ext>
            </a:extLst>
          </p:cNvPr>
          <p:cNvSpPr txBox="1"/>
          <p:nvPr/>
        </p:nvSpPr>
        <p:spPr>
          <a:xfrm>
            <a:off x="233759" y="2552095"/>
            <a:ext cx="5669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ill Sans MT" panose="020B0502020104020203" pitchFamily="34" charset="77"/>
              </a:rPr>
              <a:t>Observe</a:t>
            </a:r>
            <a:r>
              <a:rPr lang="en-US" sz="2800" dirty="0">
                <a:latin typeface="Gill Sans MT" panose="020B0502020104020203" pitchFamily="34" charset="77"/>
              </a:rPr>
              <a:t>: nucleotide at each position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977BDE-1CE3-5B4C-974E-120903366DEE}"/>
              </a:ext>
            </a:extLst>
          </p:cNvPr>
          <p:cNvSpPr txBox="1"/>
          <p:nvPr/>
        </p:nvSpPr>
        <p:spPr>
          <a:xfrm>
            <a:off x="233759" y="5557391"/>
            <a:ext cx="49288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ill Sans MT" panose="020B0502020104020203" pitchFamily="34" charset="77"/>
              </a:rPr>
              <a:t>Infer</a:t>
            </a:r>
            <a:r>
              <a:rPr lang="en-US" sz="2800" dirty="0">
                <a:latin typeface="Gill Sans MT" panose="020B0502020104020203" pitchFamily="34" charset="77"/>
              </a:rPr>
              <a:t>: state at each position </a:t>
            </a:r>
          </a:p>
          <a:p>
            <a:r>
              <a:rPr lang="en-US" sz="2800" dirty="0">
                <a:solidFill>
                  <a:schemeClr val="tx2"/>
                </a:solidFill>
                <a:latin typeface="Gill Sans MT" panose="020B0502020104020203" pitchFamily="34" charset="77"/>
              </a:rPr>
              <a:t>0=not CpG island</a:t>
            </a:r>
            <a:r>
              <a:rPr lang="en-US" sz="2800" dirty="0">
                <a:latin typeface="Gill Sans MT" panose="020B0502020104020203" pitchFamily="34" charset="77"/>
              </a:rPr>
              <a:t>; </a:t>
            </a:r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1=CpG island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6E0728-CD95-9749-AE4A-BEE17D21DD09}"/>
              </a:ext>
            </a:extLst>
          </p:cNvPr>
          <p:cNvSpPr txBox="1"/>
          <p:nvPr/>
        </p:nvSpPr>
        <p:spPr>
          <a:xfrm>
            <a:off x="504823" y="4414345"/>
            <a:ext cx="818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00000000000000000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111111111111111111111111111</a:t>
            </a:r>
            <a:r>
              <a:rPr lang="en-US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00000000000000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F5842A-15B2-E141-AA73-0B1924897064}"/>
                  </a:ext>
                </a:extLst>
              </p:cNvPr>
              <p:cNvSpPr txBox="1"/>
              <p:nvPr/>
            </p:nvSpPr>
            <p:spPr>
              <a:xfrm>
                <a:off x="1586913" y="3190832"/>
                <a:ext cx="461337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: </a:t>
                </a:r>
                <a:r>
                  <a:rPr lang="en-US" sz="2400" dirty="0">
                    <a:latin typeface="Gill Sans MT" panose="020B0502020104020203" pitchFamily="34" charset="77"/>
                  </a:rPr>
                  <a:t>Observed nucleotide at position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F5842A-15B2-E141-AA73-0B1924897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913" y="3190832"/>
                <a:ext cx="4613379" cy="369332"/>
              </a:xfrm>
              <a:prstGeom prst="rect">
                <a:avLst/>
              </a:prstGeom>
              <a:blipFill>
                <a:blip r:embed="rId3"/>
                <a:stretch>
                  <a:fillRect l="-1370" t="-26667" r="-1096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8D8F19A-7B37-8A43-BC93-20251F4F7B40}"/>
                  </a:ext>
                </a:extLst>
              </p:cNvPr>
              <p:cNvSpPr txBox="1"/>
              <p:nvPr/>
            </p:nvSpPr>
            <p:spPr>
              <a:xfrm>
                <a:off x="1586913" y="5040457"/>
                <a:ext cx="263989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: </a:t>
                </a:r>
                <a:r>
                  <a:rPr lang="en-US" sz="2400" dirty="0">
                    <a:latin typeface="Gill Sans MT" panose="020B0502020104020203" pitchFamily="34" charset="77"/>
                  </a:rPr>
                  <a:t>State at position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8D8F19A-7B37-8A43-BC93-20251F4F7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913" y="5040457"/>
                <a:ext cx="2639890" cy="369332"/>
              </a:xfrm>
              <a:prstGeom prst="rect">
                <a:avLst/>
              </a:prstGeom>
              <a:blipFill>
                <a:blip r:embed="rId4"/>
                <a:stretch>
                  <a:fillRect l="-2392" t="-23333" r="-2871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662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9" grpId="0"/>
      <p:bldP spid="10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E43B8D-31BF-7A4E-845C-2009C6A377FB}"/>
              </a:ext>
            </a:extLst>
          </p:cNvPr>
          <p:cNvSpPr txBox="1"/>
          <p:nvPr/>
        </p:nvSpPr>
        <p:spPr>
          <a:xfrm>
            <a:off x="1863345" y="415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EE3A1E9-7D76-C840-9E9B-96A267B25A69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A7E859B-48BB-B643-B400-96F217120554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Formal(</a:t>
            </a:r>
            <a:r>
              <a:rPr lang="en-US" sz="2800" b="1" dirty="0" err="1">
                <a:latin typeface="Gill Sans"/>
                <a:cs typeface="Gill Sans"/>
              </a:rPr>
              <a:t>ish</a:t>
            </a:r>
            <a:r>
              <a:rPr lang="en-US" sz="2800" b="1" dirty="0">
                <a:latin typeface="Gill Sans"/>
                <a:cs typeface="Gill Sans"/>
              </a:rPr>
              <a:t>) definition of an HMM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77C6B72-41BC-544B-960E-EBBD70FBC1C8}"/>
              </a:ext>
            </a:extLst>
          </p:cNvPr>
          <p:cNvSpPr/>
          <p:nvPr/>
        </p:nvSpPr>
        <p:spPr>
          <a:xfrm>
            <a:off x="2131823" y="2244495"/>
            <a:ext cx="1395315" cy="139531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Gill Sans MT" panose="020B0502020104020203" pitchFamily="34" charset="77"/>
              </a:rPr>
              <a:t>Is CpG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A7CEA45-BE67-5E41-B360-A62D00D36FF9}"/>
              </a:ext>
            </a:extLst>
          </p:cNvPr>
          <p:cNvSpPr/>
          <p:nvPr/>
        </p:nvSpPr>
        <p:spPr>
          <a:xfrm>
            <a:off x="4311076" y="2244495"/>
            <a:ext cx="1395315" cy="139531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Gill Sans MT" panose="020B0502020104020203" pitchFamily="34" charset="77"/>
              </a:rPr>
              <a:t>Not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Gill Sans MT" panose="020B0502020104020203" pitchFamily="34" charset="77"/>
              </a:rPr>
              <a:t>CpG</a:t>
            </a:r>
          </a:p>
        </p:txBody>
      </p: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1138555B-AE3E-9643-9C5A-C067C3345EC1}"/>
              </a:ext>
            </a:extLst>
          </p:cNvPr>
          <p:cNvCxnSpPr>
            <a:stCxn id="2" idx="0"/>
            <a:endCxn id="6" idx="0"/>
          </p:cNvCxnSpPr>
          <p:nvPr/>
        </p:nvCxnSpPr>
        <p:spPr>
          <a:xfrm rot="5400000" flipH="1" flipV="1">
            <a:off x="3919107" y="1154869"/>
            <a:ext cx="12700" cy="2179253"/>
          </a:xfrm>
          <a:prstGeom prst="curvedConnector3">
            <a:avLst>
              <a:gd name="adj1" fmla="val 3000000"/>
            </a:avLst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A8E5CFC8-E553-FD48-BBBA-BF15A830CF4E}"/>
              </a:ext>
            </a:extLst>
          </p:cNvPr>
          <p:cNvCxnSpPr>
            <a:stCxn id="6" idx="5"/>
            <a:endCxn id="6" idx="6"/>
          </p:cNvCxnSpPr>
          <p:nvPr/>
        </p:nvCxnSpPr>
        <p:spPr>
          <a:xfrm rot="5400000" flipH="1" flipV="1">
            <a:off x="5357562" y="3086642"/>
            <a:ext cx="493318" cy="204339"/>
          </a:xfrm>
          <a:prstGeom prst="curvedConnector4">
            <a:avLst>
              <a:gd name="adj1" fmla="val -29837"/>
              <a:gd name="adj2" fmla="val 211873"/>
            </a:avLst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57B3BCB0-6844-2F49-9C3C-02F09B3BED8A}"/>
              </a:ext>
            </a:extLst>
          </p:cNvPr>
          <p:cNvCxnSpPr>
            <a:stCxn id="2" idx="3"/>
            <a:endCxn id="2" idx="2"/>
          </p:cNvCxnSpPr>
          <p:nvPr/>
        </p:nvCxnSpPr>
        <p:spPr>
          <a:xfrm rot="5400000" flipH="1">
            <a:off x="1987334" y="3086643"/>
            <a:ext cx="493318" cy="204339"/>
          </a:xfrm>
          <a:prstGeom prst="curvedConnector4">
            <a:avLst>
              <a:gd name="adj1" fmla="val -29837"/>
              <a:gd name="adj2" fmla="val 258487"/>
            </a:avLst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28843B1-B1E1-A04B-8BDF-DBDCA1FAAF9C}"/>
              </a:ext>
            </a:extLst>
          </p:cNvPr>
          <p:cNvSpPr txBox="1"/>
          <p:nvPr/>
        </p:nvSpPr>
        <p:spPr>
          <a:xfrm>
            <a:off x="628650" y="2095313"/>
            <a:ext cx="143846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1. States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23D95F-B475-2140-9281-7A664F2476C4}"/>
              </a:ext>
            </a:extLst>
          </p:cNvPr>
          <p:cNvSpPr txBox="1"/>
          <p:nvPr/>
        </p:nvSpPr>
        <p:spPr>
          <a:xfrm>
            <a:off x="4572000" y="1325797"/>
            <a:ext cx="385387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2. Transition probabilities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6D1D9C-8AE7-0545-8575-1BB9CD1E0FB7}"/>
              </a:ext>
            </a:extLst>
          </p:cNvPr>
          <p:cNvSpPr txBox="1"/>
          <p:nvPr/>
        </p:nvSpPr>
        <p:spPr>
          <a:xfrm>
            <a:off x="1384853" y="3085189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0.7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366852-6562-5B47-A0D1-BE6DB566B2E0}"/>
              </a:ext>
            </a:extLst>
          </p:cNvPr>
          <p:cNvSpPr txBox="1"/>
          <p:nvPr/>
        </p:nvSpPr>
        <p:spPr>
          <a:xfrm>
            <a:off x="3288932" y="1507916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0.3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99A0EF-DBF6-F742-978C-547F6D50A1BE}"/>
              </a:ext>
            </a:extLst>
          </p:cNvPr>
          <p:cNvSpPr txBox="1"/>
          <p:nvPr/>
        </p:nvSpPr>
        <p:spPr>
          <a:xfrm>
            <a:off x="5917832" y="3188811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0.9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74EBE8-0594-1B44-BFE6-DFA7AB6EA60D}"/>
              </a:ext>
            </a:extLst>
          </p:cNvPr>
          <p:cNvSpPr txBox="1"/>
          <p:nvPr/>
        </p:nvSpPr>
        <p:spPr>
          <a:xfrm>
            <a:off x="3692060" y="4156396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0.1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1250F2-FC28-4B4E-81F8-275244A0F9AD}"/>
              </a:ext>
            </a:extLst>
          </p:cNvPr>
          <p:cNvSpPr txBox="1"/>
          <p:nvPr/>
        </p:nvSpPr>
        <p:spPr>
          <a:xfrm>
            <a:off x="280995" y="5437366"/>
            <a:ext cx="370165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3. Emission probabilities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E45A14-2B75-FE46-BBBC-5C9E9F2667FB}"/>
              </a:ext>
            </a:extLst>
          </p:cNvPr>
          <p:cNvSpPr txBox="1"/>
          <p:nvPr/>
        </p:nvSpPr>
        <p:spPr>
          <a:xfrm>
            <a:off x="1623059" y="3902128"/>
            <a:ext cx="1133234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A: 10%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T: 10%</a:t>
            </a:r>
            <a:br>
              <a:rPr lang="en-US" sz="2000" dirty="0">
                <a:latin typeface="Gill Sans MT" panose="020B0502020104020203" pitchFamily="34" charset="77"/>
              </a:rPr>
            </a:br>
            <a:r>
              <a:rPr lang="en-US" sz="2000" dirty="0">
                <a:latin typeface="Gill Sans MT" panose="020B0502020104020203" pitchFamily="34" charset="77"/>
              </a:rPr>
              <a:t>C: 40%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G: 40%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B4453D-A75A-D647-A5F5-D97C6B11EA39}"/>
              </a:ext>
            </a:extLst>
          </p:cNvPr>
          <p:cNvSpPr txBox="1"/>
          <p:nvPr/>
        </p:nvSpPr>
        <p:spPr>
          <a:xfrm>
            <a:off x="5139774" y="3864008"/>
            <a:ext cx="1133234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A: 25%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T: 25%</a:t>
            </a:r>
            <a:br>
              <a:rPr lang="en-US" sz="2000" dirty="0">
                <a:latin typeface="Gill Sans MT" panose="020B0502020104020203" pitchFamily="34" charset="77"/>
              </a:rPr>
            </a:br>
            <a:r>
              <a:rPr lang="en-US" sz="2000" dirty="0">
                <a:latin typeface="Gill Sans MT" panose="020B0502020104020203" pitchFamily="34" charset="77"/>
              </a:rPr>
              <a:t>C: 25%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G: 25%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E74F0A-DBC7-F543-A450-E6AE0DCAF8CC}"/>
              </a:ext>
            </a:extLst>
          </p:cNvPr>
          <p:cNvSpPr txBox="1"/>
          <p:nvPr/>
        </p:nvSpPr>
        <p:spPr>
          <a:xfrm>
            <a:off x="280995" y="6091738"/>
            <a:ext cx="370165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4. (Initial probabilities)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1FE2E91-9EBE-894F-85BF-58E8121634C5}"/>
                  </a:ext>
                </a:extLst>
              </p:cNvPr>
              <p:cNvSpPr txBox="1"/>
              <p:nvPr/>
            </p:nvSpPr>
            <p:spPr>
              <a:xfrm>
                <a:off x="5621582" y="1905081"/>
                <a:ext cx="25310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𝑘𝑙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1FE2E91-9EBE-894F-85BF-58E812163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1582" y="1905081"/>
                <a:ext cx="2531078" cy="276999"/>
              </a:xfrm>
              <a:prstGeom prst="rect">
                <a:avLst/>
              </a:prstGeom>
              <a:blipFill>
                <a:blip r:embed="rId3"/>
                <a:stretch>
                  <a:fillRect l="-500" t="-4545" r="-3000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D85CF0B-A4AA-3448-B6A9-8B4BE3BBAC62}"/>
                  </a:ext>
                </a:extLst>
              </p:cNvPr>
              <p:cNvSpPr txBox="1"/>
              <p:nvPr/>
            </p:nvSpPr>
            <p:spPr>
              <a:xfrm>
                <a:off x="4158854" y="5577701"/>
                <a:ext cx="25874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D85CF0B-A4AA-3448-B6A9-8B4BE3BBAC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854" y="5577701"/>
                <a:ext cx="2587440" cy="276999"/>
              </a:xfrm>
              <a:prstGeom prst="rect">
                <a:avLst/>
              </a:prstGeom>
              <a:blipFill>
                <a:blip r:embed="rId4"/>
                <a:stretch>
                  <a:fillRect l="-976" t="-4545" r="-2439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Curved Connector 37">
            <a:extLst>
              <a:ext uri="{FF2B5EF4-FFF2-40B4-BE49-F238E27FC236}">
                <a16:creationId xmlns:a16="http://schemas.microsoft.com/office/drawing/2014/main" id="{B603E40A-F83D-494A-9638-E27ED1FCF711}"/>
              </a:ext>
            </a:extLst>
          </p:cNvPr>
          <p:cNvCxnSpPr>
            <a:stCxn id="6" idx="4"/>
          </p:cNvCxnSpPr>
          <p:nvPr/>
        </p:nvCxnSpPr>
        <p:spPr>
          <a:xfrm rot="5400000">
            <a:off x="3999792" y="2630868"/>
            <a:ext cx="12700" cy="2017884"/>
          </a:xfrm>
          <a:prstGeom prst="curvedConnector4">
            <a:avLst>
              <a:gd name="adj1" fmla="val 3150000"/>
              <a:gd name="adj2" fmla="val 102217"/>
            </a:avLst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58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21" grpId="0" animBg="1"/>
      <p:bldP spid="22" grpId="0" animBg="1"/>
      <p:bldP spid="23" grpId="0"/>
      <p:bldP spid="24" grpId="0"/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EE3A1E9-7D76-C840-9E9B-96A267B25A69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A7E859B-48BB-B643-B400-96F217120554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The probability of a *particular* path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FA3DAC-6975-7048-AF41-F0D59945D548}"/>
              </a:ext>
            </a:extLst>
          </p:cNvPr>
          <p:cNvSpPr txBox="1"/>
          <p:nvPr/>
        </p:nvSpPr>
        <p:spPr>
          <a:xfrm>
            <a:off x="102090" y="5680501"/>
            <a:ext cx="49794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But, we don’t actually know the path!</a:t>
            </a:r>
          </a:p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And, there are lots of possible paths…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DE82AE-25D7-7745-9C50-2B41A8355E1B}"/>
              </a:ext>
            </a:extLst>
          </p:cNvPr>
          <p:cNvSpPr txBox="1"/>
          <p:nvPr/>
        </p:nvSpPr>
        <p:spPr>
          <a:xfrm>
            <a:off x="1223965" y="3608697"/>
            <a:ext cx="1506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Gill Sans MT" panose="020B0502020104020203" pitchFamily="34" charset="77"/>
              </a:rPr>
              <a:t>Emission prob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55BC3B-9B6C-7A44-8FE5-448303D7A0B4}"/>
              </a:ext>
            </a:extLst>
          </p:cNvPr>
          <p:cNvSpPr txBox="1"/>
          <p:nvPr/>
        </p:nvSpPr>
        <p:spPr>
          <a:xfrm>
            <a:off x="2730147" y="3644161"/>
            <a:ext cx="2661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Transition prob from state 0 to state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291311-733F-B546-88D0-D6CDADC68037}"/>
              </a:ext>
            </a:extLst>
          </p:cNvPr>
          <p:cNvSpPr txBox="1"/>
          <p:nvPr/>
        </p:nvSpPr>
        <p:spPr>
          <a:xfrm>
            <a:off x="1364553" y="1418236"/>
            <a:ext cx="6388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ACGAGCGCGCGACGCGCGGCGCGCGCGGAGCATTTATATCGCGTA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EFDA8B-3C3C-5444-A374-2E1404B1086C}"/>
              </a:ext>
            </a:extLst>
          </p:cNvPr>
          <p:cNvSpPr txBox="1"/>
          <p:nvPr/>
        </p:nvSpPr>
        <p:spPr>
          <a:xfrm>
            <a:off x="1364553" y="1859682"/>
            <a:ext cx="6388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0000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111111111111111111111111111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00000000000000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F71D03B-1C69-E349-8EE3-724A45AC5540}"/>
                  </a:ext>
                </a:extLst>
              </p:cNvPr>
              <p:cNvSpPr/>
              <p:nvPr/>
            </p:nvSpPr>
            <p:spPr>
              <a:xfrm>
                <a:off x="896476" y="1300405"/>
                <a:ext cx="46807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F71D03B-1C69-E349-8EE3-724A45AC55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476" y="1300405"/>
                <a:ext cx="468077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4DBB622-67DC-E541-BE62-AC96B35F0605}"/>
                  </a:ext>
                </a:extLst>
              </p:cNvPr>
              <p:cNvSpPr/>
              <p:nvPr/>
            </p:nvSpPr>
            <p:spPr>
              <a:xfrm>
                <a:off x="896476" y="1744579"/>
                <a:ext cx="48731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4DBB622-67DC-E541-BE62-AC96B35F06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476" y="1744579"/>
                <a:ext cx="487313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E1F5A5F-5D55-F04E-8808-A7473363DCFA}"/>
                  </a:ext>
                </a:extLst>
              </p:cNvPr>
              <p:cNvSpPr txBox="1"/>
              <p:nvPr/>
            </p:nvSpPr>
            <p:spPr>
              <a:xfrm>
                <a:off x="257356" y="2786988"/>
                <a:ext cx="8108310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×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E1F5A5F-5D55-F04E-8808-A7473363D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56" y="2786988"/>
                <a:ext cx="8108310" cy="738664"/>
              </a:xfrm>
              <a:prstGeom prst="rect">
                <a:avLst/>
              </a:prstGeom>
              <a:blipFill>
                <a:blip r:embed="rId5"/>
                <a:stretch>
                  <a:fillRect l="-469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D743689-7E29-5E4B-9625-AF0A76137C1A}"/>
                  </a:ext>
                </a:extLst>
              </p:cNvPr>
              <p:cNvSpPr txBox="1"/>
              <p:nvPr/>
            </p:nvSpPr>
            <p:spPr>
              <a:xfrm>
                <a:off x="1546813" y="4564242"/>
                <a:ext cx="6050374" cy="56900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D743689-7E29-5E4B-9625-AF0A76137C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813" y="4564242"/>
                <a:ext cx="6050374" cy="569002"/>
              </a:xfrm>
              <a:prstGeom prst="rect">
                <a:avLst/>
              </a:prstGeom>
              <a:blipFill>
                <a:blip r:embed="rId6"/>
                <a:stretch>
                  <a:fillRect l="-837" b="-1521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Down Arrow 33">
            <a:extLst>
              <a:ext uri="{FF2B5EF4-FFF2-40B4-BE49-F238E27FC236}">
                <a16:creationId xmlns:a16="http://schemas.microsoft.com/office/drawing/2014/main" id="{754514B7-940F-BE4F-9EF8-BF59B6549929}"/>
              </a:ext>
            </a:extLst>
          </p:cNvPr>
          <p:cNvSpPr/>
          <p:nvPr/>
        </p:nvSpPr>
        <p:spPr>
          <a:xfrm>
            <a:off x="6208581" y="3716094"/>
            <a:ext cx="410547" cy="634683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DB00D82-69D1-B94C-BBF7-9B74052C8785}"/>
              </a:ext>
            </a:extLst>
          </p:cNvPr>
          <p:cNvSpPr txBox="1"/>
          <p:nvPr/>
        </p:nvSpPr>
        <p:spPr>
          <a:xfrm>
            <a:off x="-23762" y="2737470"/>
            <a:ext cx="152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Gill Sans MT" panose="020B0502020104020203" pitchFamily="34" charset="77"/>
              </a:rPr>
              <a:t>Initial prob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1D5FDB7-6850-8949-930A-F5722F7B41F5}"/>
              </a:ext>
            </a:extLst>
          </p:cNvPr>
          <p:cNvSpPr/>
          <p:nvPr/>
        </p:nvSpPr>
        <p:spPr>
          <a:xfrm>
            <a:off x="257355" y="3132458"/>
            <a:ext cx="1289457" cy="452377"/>
          </a:xfrm>
          <a:prstGeom prst="rect">
            <a:avLst/>
          </a:prstGeom>
          <a:noFill/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EFE7BD8-B304-5549-8325-07A2608A1045}"/>
              </a:ext>
            </a:extLst>
          </p:cNvPr>
          <p:cNvSpPr/>
          <p:nvPr/>
        </p:nvSpPr>
        <p:spPr>
          <a:xfrm>
            <a:off x="1546813" y="3156320"/>
            <a:ext cx="860486" cy="452377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76901F9-9797-AE48-9045-B3BA02A4BFFB}"/>
              </a:ext>
            </a:extLst>
          </p:cNvPr>
          <p:cNvSpPr/>
          <p:nvPr/>
        </p:nvSpPr>
        <p:spPr>
          <a:xfrm>
            <a:off x="2591810" y="3174052"/>
            <a:ext cx="461185" cy="452377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0114D576-7261-9C4C-8193-E4489F89377E}"/>
              </a:ext>
            </a:extLst>
          </p:cNvPr>
          <p:cNvSpPr/>
          <p:nvPr/>
        </p:nvSpPr>
        <p:spPr>
          <a:xfrm>
            <a:off x="1383789" y="1148552"/>
            <a:ext cx="282415" cy="30234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>
            <a:extLst>
              <a:ext uri="{FF2B5EF4-FFF2-40B4-BE49-F238E27FC236}">
                <a16:creationId xmlns:a16="http://schemas.microsoft.com/office/drawing/2014/main" id="{5ED4D88B-47AA-CA41-9B20-CC590BA13ED4}"/>
              </a:ext>
            </a:extLst>
          </p:cNvPr>
          <p:cNvSpPr/>
          <p:nvPr/>
        </p:nvSpPr>
        <p:spPr>
          <a:xfrm>
            <a:off x="1555570" y="1151499"/>
            <a:ext cx="282415" cy="30234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32" grpId="0"/>
      <p:bldP spid="33" grpId="0" animBg="1"/>
      <p:bldP spid="34" grpId="0" animBg="1"/>
      <p:bldP spid="35" grpId="0"/>
      <p:bldP spid="36" grpId="0" animBg="1"/>
      <p:bldP spid="37" grpId="0" animBg="1"/>
      <p:bldP spid="38" grpId="0" animBg="1"/>
      <p:bldP spid="39" grpId="0" animBg="1"/>
      <p:bldP spid="39" grpId="1" animBg="1"/>
      <p:bldP spid="4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EE3A1E9-7D76-C840-9E9B-96A267B25A69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A7E859B-48BB-B643-B400-96F217120554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Finding the most likely path</a:t>
            </a:r>
            <a:endParaRPr lang="en-US" sz="2800" b="1" i="0" dirty="0">
              <a:latin typeface="Gill Sans"/>
              <a:cs typeface="Gill San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9C8B3AA-5F89-B447-948B-548477356580}"/>
                  </a:ext>
                </a:extLst>
              </p:cNvPr>
              <p:cNvSpPr txBox="1"/>
              <p:nvPr/>
            </p:nvSpPr>
            <p:spPr>
              <a:xfrm>
                <a:off x="1581182" y="4444107"/>
                <a:ext cx="5983048" cy="7386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𝑎𝑟𝑔𝑚𝑎</m:t>
                      </m:r>
                      <m:sSub>
                        <m:sSubPr>
                          <m:ctrlPr>
                            <a:rPr lang="en-US" sz="4800" b="0" i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9C8B3AA-5F89-B447-948B-5484773565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182" y="4444107"/>
                <a:ext cx="5983048" cy="738664"/>
              </a:xfrm>
              <a:prstGeom prst="rect">
                <a:avLst/>
              </a:prstGeom>
              <a:blipFill>
                <a:blip r:embed="rId3"/>
                <a:stretch>
                  <a:fillRect l="-633" r="-2954" b="-33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824CD862-E7F8-7442-833A-CBDAE2822294}"/>
              </a:ext>
            </a:extLst>
          </p:cNvPr>
          <p:cNvSpPr txBox="1"/>
          <p:nvPr/>
        </p:nvSpPr>
        <p:spPr>
          <a:xfrm>
            <a:off x="1364553" y="1418236"/>
            <a:ext cx="6388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ACGAGCGCGCGACGCGCGGCGCGCGCGGAGCATTTATATCGCGTA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E7A71D-EB3C-1241-B1EE-3325BF53DB09}"/>
              </a:ext>
            </a:extLst>
          </p:cNvPr>
          <p:cNvSpPr txBox="1"/>
          <p:nvPr/>
        </p:nvSpPr>
        <p:spPr>
          <a:xfrm>
            <a:off x="1364553" y="1859682"/>
            <a:ext cx="6388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0000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111111111111111111111111111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00000000000000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B5E3038-B3D3-6846-9D9A-AF7FF0C14947}"/>
                  </a:ext>
                </a:extLst>
              </p:cNvPr>
              <p:cNvSpPr/>
              <p:nvPr/>
            </p:nvSpPr>
            <p:spPr>
              <a:xfrm>
                <a:off x="896476" y="1300405"/>
                <a:ext cx="46807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B5E3038-B3D3-6846-9D9A-AF7FF0C149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476" y="1300405"/>
                <a:ext cx="468077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0DA802D-8B40-A540-92EA-1E59414E7ADC}"/>
                  </a:ext>
                </a:extLst>
              </p:cNvPr>
              <p:cNvSpPr/>
              <p:nvPr/>
            </p:nvSpPr>
            <p:spPr>
              <a:xfrm>
                <a:off x="896476" y="1744579"/>
                <a:ext cx="48731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0DA802D-8B40-A540-92EA-1E59414E7A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476" y="1744579"/>
                <a:ext cx="487313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E72771A-103C-1A4C-AB18-80155F11B92A}"/>
                  </a:ext>
                </a:extLst>
              </p:cNvPr>
              <p:cNvSpPr txBox="1"/>
              <p:nvPr/>
            </p:nvSpPr>
            <p:spPr>
              <a:xfrm>
                <a:off x="1383789" y="2427472"/>
                <a:ext cx="6050374" cy="5690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E72771A-103C-1A4C-AB18-80155F11B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3789" y="2427472"/>
                <a:ext cx="6050374" cy="569002"/>
              </a:xfrm>
              <a:prstGeom prst="rect">
                <a:avLst/>
              </a:prstGeom>
              <a:blipFill>
                <a:blip r:embed="rId6"/>
                <a:stretch>
                  <a:fillRect l="-837" b="-130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9A56AD0-4DBB-3F41-8376-E13B9169EFD3}"/>
              </a:ext>
            </a:extLst>
          </p:cNvPr>
          <p:cNvSpPr txBox="1"/>
          <p:nvPr/>
        </p:nvSpPr>
        <p:spPr>
          <a:xfrm>
            <a:off x="191155" y="3599917"/>
            <a:ext cx="7561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ill Sans MT" panose="020B0502020104020203" pitchFamily="34" charset="77"/>
              </a:rPr>
              <a:t>Goal</a:t>
            </a:r>
            <a:r>
              <a:rPr lang="en-US" sz="2800" dirty="0">
                <a:latin typeface="Gill Sans MT" panose="020B0502020104020203" pitchFamily="34" charset="77"/>
              </a:rPr>
              <a:t>: find the path that maximizes this probability:</a:t>
            </a:r>
          </a:p>
        </p:txBody>
      </p:sp>
    </p:spTree>
    <p:extLst>
      <p:ext uri="{BB962C8B-B14F-4D97-AF65-F5344CB8AC3E}">
        <p14:creationId xmlns:p14="http://schemas.microsoft.com/office/powerpoint/2010/main" val="3342440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E43B8D-31BF-7A4E-845C-2009C6A377FB}"/>
              </a:ext>
            </a:extLst>
          </p:cNvPr>
          <p:cNvSpPr txBox="1"/>
          <p:nvPr/>
        </p:nvSpPr>
        <p:spPr>
          <a:xfrm>
            <a:off x="2982686" y="56700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EE3A1E9-7D76-C840-9E9B-96A267B25A69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A7E859B-48BB-B643-B400-96F217120554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The Viterbi algorithm - intuition</a:t>
            </a:r>
            <a:endParaRPr lang="en-US" sz="2800" b="1" i="0" dirty="0">
              <a:latin typeface="Gill Sans"/>
              <a:cs typeface="Gill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1A80F2-8B1B-6C4C-A08A-54E989528C0F}"/>
                  </a:ext>
                </a:extLst>
              </p:cNvPr>
              <p:cNvSpPr txBox="1"/>
              <p:nvPr/>
            </p:nvSpPr>
            <p:spPr>
              <a:xfrm>
                <a:off x="4572000" y="1558101"/>
                <a:ext cx="1111266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1A80F2-8B1B-6C4C-A08A-54E989528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558101"/>
                <a:ext cx="1111266" cy="492443"/>
              </a:xfrm>
              <a:prstGeom prst="rect">
                <a:avLst/>
              </a:prstGeom>
              <a:blipFill>
                <a:blip r:embed="rId3"/>
                <a:stretch>
                  <a:fillRect l="-4545" r="-3409" b="-17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9D38BD-7BC4-604D-9C5A-7FCF7E83D086}"/>
                  </a:ext>
                </a:extLst>
              </p:cNvPr>
              <p:cNvSpPr txBox="1"/>
              <p:nvPr/>
            </p:nvSpPr>
            <p:spPr>
              <a:xfrm>
                <a:off x="5683266" y="1466965"/>
                <a:ext cx="3293031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Gill Sans MT" panose="020B0502020104020203" pitchFamily="34" charset="77"/>
                  </a:rPr>
                  <a:t>Most probable path ending in state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800" dirty="0">
                    <a:latin typeface="Gill Sans MT" panose="020B0502020104020203" pitchFamily="34" charset="77"/>
                  </a:rPr>
                  <a:t> with observation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2800" dirty="0">
                  <a:latin typeface="Gill Sans MT" panose="020B0502020104020203" pitchFamily="34" charset="77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9D38BD-7BC4-604D-9C5A-7FCF7E83D0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3266" y="1466965"/>
                <a:ext cx="3293031" cy="1384995"/>
              </a:xfrm>
              <a:prstGeom prst="rect">
                <a:avLst/>
              </a:prstGeom>
              <a:blipFill>
                <a:blip r:embed="rId4"/>
                <a:stretch>
                  <a:fillRect l="-3846" t="-4545" b="-1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539E6758-3E5E-604C-AAFA-1F9952E8E057}"/>
              </a:ext>
            </a:extLst>
          </p:cNvPr>
          <p:cNvGrpSpPr/>
          <p:nvPr/>
        </p:nvGrpSpPr>
        <p:grpSpPr>
          <a:xfrm>
            <a:off x="1723053" y="1802745"/>
            <a:ext cx="2519265" cy="2822443"/>
            <a:chOff x="4572000" y="1957528"/>
            <a:chExt cx="865729" cy="96991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305526E-8E0F-5047-ABDB-781DC114C09C}"/>
                </a:ext>
              </a:extLst>
            </p:cNvPr>
            <p:cNvSpPr/>
            <p:nvPr/>
          </p:nvSpPr>
          <p:spPr>
            <a:xfrm>
              <a:off x="4572000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F3C867F-AE13-1844-BA20-8F4F0B03B529}"/>
                </a:ext>
              </a:extLst>
            </p:cNvPr>
            <p:cNvSpPr/>
            <p:nvPr/>
          </p:nvSpPr>
          <p:spPr>
            <a:xfrm>
              <a:off x="4788603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A405F6-C347-3E4A-8235-01BE07C28D36}"/>
                </a:ext>
              </a:extLst>
            </p:cNvPr>
            <p:cNvSpPr/>
            <p:nvPr/>
          </p:nvSpPr>
          <p:spPr>
            <a:xfrm>
              <a:off x="5004521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C857169-EACF-584E-9136-D516646FD175}"/>
                </a:ext>
              </a:extLst>
            </p:cNvPr>
            <p:cNvSpPr/>
            <p:nvPr/>
          </p:nvSpPr>
          <p:spPr>
            <a:xfrm>
              <a:off x="5221125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6746B6B-8319-F841-9439-1558F41A2593}"/>
                </a:ext>
              </a:extLst>
            </p:cNvPr>
            <p:cNvSpPr/>
            <p:nvPr/>
          </p:nvSpPr>
          <p:spPr>
            <a:xfrm>
              <a:off x="4572000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A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71737FF-94AB-FF49-AC09-246B8E897B11}"/>
                </a:ext>
              </a:extLst>
            </p:cNvPr>
            <p:cNvSpPr/>
            <p:nvPr/>
          </p:nvSpPr>
          <p:spPr>
            <a:xfrm>
              <a:off x="4788603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2FAC4D9-56AA-BE4B-A41D-EBA61EC2B7CC}"/>
                </a:ext>
              </a:extLst>
            </p:cNvPr>
            <p:cNvSpPr/>
            <p:nvPr/>
          </p:nvSpPr>
          <p:spPr>
            <a:xfrm>
              <a:off x="5004521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G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F2C8910-B6BE-5247-B064-5C687BFC3AED}"/>
                </a:ext>
              </a:extLst>
            </p:cNvPr>
            <p:cNvSpPr/>
            <p:nvPr/>
          </p:nvSpPr>
          <p:spPr>
            <a:xfrm>
              <a:off x="5221125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89C11DD-F5DA-A642-B275-75095F30F767}"/>
                </a:ext>
              </a:extLst>
            </p:cNvPr>
            <p:cNvSpPr/>
            <p:nvPr/>
          </p:nvSpPr>
          <p:spPr>
            <a:xfrm>
              <a:off x="4572000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D18257C-EAFE-624A-BDFB-A1A2C2DD3A2F}"/>
                </a:ext>
              </a:extLst>
            </p:cNvPr>
            <p:cNvSpPr/>
            <p:nvPr/>
          </p:nvSpPr>
          <p:spPr>
            <a:xfrm>
              <a:off x="4788603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990BEFA-A380-B649-B9FB-5C4EE6D44A06}"/>
                </a:ext>
              </a:extLst>
            </p:cNvPr>
            <p:cNvSpPr/>
            <p:nvPr/>
          </p:nvSpPr>
          <p:spPr>
            <a:xfrm>
              <a:off x="5004521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6BDA884-8EED-2040-91A5-0B5E895730D4}"/>
                </a:ext>
              </a:extLst>
            </p:cNvPr>
            <p:cNvSpPr/>
            <p:nvPr/>
          </p:nvSpPr>
          <p:spPr>
            <a:xfrm>
              <a:off x="5221125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E7C48E4-DBA6-5B45-8FFE-62DFE1038CAE}"/>
              </a:ext>
            </a:extLst>
          </p:cNvPr>
          <p:cNvSpPr txBox="1"/>
          <p:nvPr/>
        </p:nvSpPr>
        <p:spPr>
          <a:xfrm>
            <a:off x="460091" y="1952968"/>
            <a:ext cx="128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Gill Sans MT" panose="020B0502020104020203" pitchFamily="34" charset="77"/>
              </a:rPr>
              <a:t>CpG=1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D825FD-6DD5-A14F-8905-CD40C0440528}"/>
              </a:ext>
            </a:extLst>
          </p:cNvPr>
          <p:cNvSpPr txBox="1"/>
          <p:nvPr/>
        </p:nvSpPr>
        <p:spPr>
          <a:xfrm>
            <a:off x="460091" y="2747480"/>
            <a:ext cx="128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Gill Sans MT" panose="020B0502020104020203" pitchFamily="34" charset="77"/>
              </a:rPr>
              <a:t>CpG=0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6ADB61-E8EA-9C4A-9B10-8CE0F8196AC9}"/>
              </a:ext>
            </a:extLst>
          </p:cNvPr>
          <p:cNvSpPr txBox="1"/>
          <p:nvPr/>
        </p:nvSpPr>
        <p:spPr>
          <a:xfrm rot="16200000">
            <a:off x="-181873" y="2449250"/>
            <a:ext cx="1283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Gill Sans MT" panose="020B0502020104020203" pitchFamily="34" charset="77"/>
              </a:rPr>
              <a:t>States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E5530B-47DF-3347-A509-1B65B1FB834D}"/>
              </a:ext>
            </a:extLst>
          </p:cNvPr>
          <p:cNvSpPr txBox="1"/>
          <p:nvPr/>
        </p:nvSpPr>
        <p:spPr>
          <a:xfrm>
            <a:off x="383961" y="3939628"/>
            <a:ext cx="1283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Gill Sans MT" panose="020B0502020104020203" pitchFamily="34" charset="77"/>
              </a:rPr>
              <a:t>Obs.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0A0E37-2B79-FE4E-95D6-9683DE0FB633}"/>
              </a:ext>
            </a:extLst>
          </p:cNvPr>
          <p:cNvSpPr txBox="1"/>
          <p:nvPr/>
        </p:nvSpPr>
        <p:spPr>
          <a:xfrm>
            <a:off x="2548819" y="1136879"/>
            <a:ext cx="736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Gill Sans MT" panose="020B0502020104020203" pitchFamily="34" charset="77"/>
              </a:rPr>
              <a:t>“v”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CDF008E-495A-0A4A-8FAF-2DC3367F3885}"/>
              </a:ext>
            </a:extLst>
          </p:cNvPr>
          <p:cNvCxnSpPr>
            <a:cxnSpLocks/>
          </p:cNvCxnSpPr>
          <p:nvPr/>
        </p:nvCxnSpPr>
        <p:spPr>
          <a:xfrm flipH="1" flipV="1">
            <a:off x="3899102" y="3147300"/>
            <a:ext cx="1228531" cy="5887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AF39959-56F4-8D47-8C46-B88E977133CB}"/>
                  </a:ext>
                </a:extLst>
              </p:cNvPr>
              <p:cNvSpPr txBox="1"/>
              <p:nvPr/>
            </p:nvSpPr>
            <p:spPr>
              <a:xfrm>
                <a:off x="5144117" y="3474400"/>
                <a:ext cx="22768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Gill Sans MT" panose="020B0502020104020203" pitchFamily="34" charset="77"/>
                  </a:rPr>
                  <a:t>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lang="en-US" sz="2800" dirty="0">
                  <a:latin typeface="Gill Sans MT" panose="020B0502020104020203" pitchFamily="34" charset="77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AF39959-56F4-8D47-8C46-B88E97713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117" y="3474400"/>
                <a:ext cx="2276829" cy="523220"/>
              </a:xfrm>
              <a:prstGeom prst="rect">
                <a:avLst/>
              </a:prstGeom>
              <a:blipFill>
                <a:blip r:embed="rId5"/>
                <a:stretch>
                  <a:fillRect l="-5556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0C23264B-8D16-CC4B-88D9-AAED92B080E5}"/>
              </a:ext>
            </a:extLst>
          </p:cNvPr>
          <p:cNvSpPr txBox="1"/>
          <p:nvPr/>
        </p:nvSpPr>
        <p:spPr>
          <a:xfrm>
            <a:off x="1887367" y="3474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203D38-6A79-E443-B323-7AAD82F94CE9}"/>
              </a:ext>
            </a:extLst>
          </p:cNvPr>
          <p:cNvSpPr txBox="1"/>
          <p:nvPr/>
        </p:nvSpPr>
        <p:spPr>
          <a:xfrm>
            <a:off x="2502582" y="3474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521DE17-A699-8E4C-97BF-BA460E12E9DC}"/>
              </a:ext>
            </a:extLst>
          </p:cNvPr>
          <p:cNvSpPr txBox="1"/>
          <p:nvPr/>
        </p:nvSpPr>
        <p:spPr>
          <a:xfrm>
            <a:off x="3122805" y="34511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7074299-432F-4D4F-ACEE-DDB7429ADD7C}"/>
              </a:ext>
            </a:extLst>
          </p:cNvPr>
          <p:cNvSpPr txBox="1"/>
          <p:nvPr/>
        </p:nvSpPr>
        <p:spPr>
          <a:xfrm>
            <a:off x="3776317" y="3474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554659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E43B8D-31BF-7A4E-845C-2009C6A377FB}"/>
              </a:ext>
            </a:extLst>
          </p:cNvPr>
          <p:cNvSpPr txBox="1"/>
          <p:nvPr/>
        </p:nvSpPr>
        <p:spPr>
          <a:xfrm>
            <a:off x="2982686" y="56700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EE3A1E9-7D76-C840-9E9B-96A267B25A69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A7E859B-48BB-B643-B400-96F217120554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The Viterbi algorithm - intuition</a:t>
            </a:r>
            <a:endParaRPr lang="en-US" sz="2800" b="1" i="0" dirty="0">
              <a:latin typeface="Gill Sans"/>
              <a:cs typeface="Gill San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39E6758-3E5E-604C-AAFA-1F9952E8E057}"/>
              </a:ext>
            </a:extLst>
          </p:cNvPr>
          <p:cNvGrpSpPr/>
          <p:nvPr/>
        </p:nvGrpSpPr>
        <p:grpSpPr>
          <a:xfrm>
            <a:off x="1723053" y="1802745"/>
            <a:ext cx="2519265" cy="2822443"/>
            <a:chOff x="4572000" y="1957528"/>
            <a:chExt cx="865729" cy="96991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305526E-8E0F-5047-ABDB-781DC114C09C}"/>
                </a:ext>
              </a:extLst>
            </p:cNvPr>
            <p:cNvSpPr/>
            <p:nvPr/>
          </p:nvSpPr>
          <p:spPr>
            <a:xfrm>
              <a:off x="4572000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F3C867F-AE13-1844-BA20-8F4F0B03B529}"/>
                </a:ext>
              </a:extLst>
            </p:cNvPr>
            <p:cNvSpPr/>
            <p:nvPr/>
          </p:nvSpPr>
          <p:spPr>
            <a:xfrm>
              <a:off x="4788603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A405F6-C347-3E4A-8235-01BE07C28D36}"/>
                </a:ext>
              </a:extLst>
            </p:cNvPr>
            <p:cNvSpPr/>
            <p:nvPr/>
          </p:nvSpPr>
          <p:spPr>
            <a:xfrm>
              <a:off x="5004521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C857169-EACF-584E-9136-D516646FD175}"/>
                </a:ext>
              </a:extLst>
            </p:cNvPr>
            <p:cNvSpPr/>
            <p:nvPr/>
          </p:nvSpPr>
          <p:spPr>
            <a:xfrm>
              <a:off x="5221125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6746B6B-8319-F841-9439-1558F41A2593}"/>
                </a:ext>
              </a:extLst>
            </p:cNvPr>
            <p:cNvSpPr/>
            <p:nvPr/>
          </p:nvSpPr>
          <p:spPr>
            <a:xfrm>
              <a:off x="4572000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A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71737FF-94AB-FF49-AC09-246B8E897B11}"/>
                </a:ext>
              </a:extLst>
            </p:cNvPr>
            <p:cNvSpPr/>
            <p:nvPr/>
          </p:nvSpPr>
          <p:spPr>
            <a:xfrm>
              <a:off x="4788603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2FAC4D9-56AA-BE4B-A41D-EBA61EC2B7CC}"/>
                </a:ext>
              </a:extLst>
            </p:cNvPr>
            <p:cNvSpPr/>
            <p:nvPr/>
          </p:nvSpPr>
          <p:spPr>
            <a:xfrm>
              <a:off x="5004521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G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F2C8910-B6BE-5247-B064-5C687BFC3AED}"/>
                </a:ext>
              </a:extLst>
            </p:cNvPr>
            <p:cNvSpPr/>
            <p:nvPr/>
          </p:nvSpPr>
          <p:spPr>
            <a:xfrm>
              <a:off x="5221125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89C11DD-F5DA-A642-B275-75095F30F767}"/>
                </a:ext>
              </a:extLst>
            </p:cNvPr>
            <p:cNvSpPr/>
            <p:nvPr/>
          </p:nvSpPr>
          <p:spPr>
            <a:xfrm>
              <a:off x="4572000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D18257C-EAFE-624A-BDFB-A1A2C2DD3A2F}"/>
                </a:ext>
              </a:extLst>
            </p:cNvPr>
            <p:cNvSpPr/>
            <p:nvPr/>
          </p:nvSpPr>
          <p:spPr>
            <a:xfrm>
              <a:off x="4788603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990BEFA-A380-B649-B9FB-5C4EE6D44A06}"/>
                </a:ext>
              </a:extLst>
            </p:cNvPr>
            <p:cNvSpPr/>
            <p:nvPr/>
          </p:nvSpPr>
          <p:spPr>
            <a:xfrm>
              <a:off x="5004521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6BDA884-8EED-2040-91A5-0B5E895730D4}"/>
                </a:ext>
              </a:extLst>
            </p:cNvPr>
            <p:cNvSpPr/>
            <p:nvPr/>
          </p:nvSpPr>
          <p:spPr>
            <a:xfrm>
              <a:off x="5221125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E7C48E4-DBA6-5B45-8FFE-62DFE1038CAE}"/>
              </a:ext>
            </a:extLst>
          </p:cNvPr>
          <p:cNvSpPr txBox="1"/>
          <p:nvPr/>
        </p:nvSpPr>
        <p:spPr>
          <a:xfrm>
            <a:off x="460091" y="1952968"/>
            <a:ext cx="128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Gill Sans MT" panose="020B0502020104020203" pitchFamily="34" charset="77"/>
              </a:rPr>
              <a:t>CpG=1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D825FD-6DD5-A14F-8905-CD40C0440528}"/>
              </a:ext>
            </a:extLst>
          </p:cNvPr>
          <p:cNvSpPr txBox="1"/>
          <p:nvPr/>
        </p:nvSpPr>
        <p:spPr>
          <a:xfrm>
            <a:off x="460091" y="2747480"/>
            <a:ext cx="128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Gill Sans MT" panose="020B0502020104020203" pitchFamily="34" charset="77"/>
              </a:rPr>
              <a:t>CpG=0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6ADB61-E8EA-9C4A-9B10-8CE0F8196AC9}"/>
              </a:ext>
            </a:extLst>
          </p:cNvPr>
          <p:cNvSpPr txBox="1"/>
          <p:nvPr/>
        </p:nvSpPr>
        <p:spPr>
          <a:xfrm rot="16200000">
            <a:off x="-181873" y="2449250"/>
            <a:ext cx="1283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Gill Sans MT" panose="020B0502020104020203" pitchFamily="34" charset="77"/>
              </a:rPr>
              <a:t>States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E5530B-47DF-3347-A509-1B65B1FB834D}"/>
              </a:ext>
            </a:extLst>
          </p:cNvPr>
          <p:cNvSpPr txBox="1"/>
          <p:nvPr/>
        </p:nvSpPr>
        <p:spPr>
          <a:xfrm>
            <a:off x="383961" y="3939628"/>
            <a:ext cx="1283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Gill Sans MT" panose="020B0502020104020203" pitchFamily="34" charset="77"/>
              </a:rPr>
              <a:t>Obs.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0A0E37-2B79-FE4E-95D6-9683DE0FB633}"/>
              </a:ext>
            </a:extLst>
          </p:cNvPr>
          <p:cNvSpPr txBox="1"/>
          <p:nvPr/>
        </p:nvSpPr>
        <p:spPr>
          <a:xfrm>
            <a:off x="2548819" y="1136879"/>
            <a:ext cx="736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Gill Sans MT" panose="020B0502020104020203" pitchFamily="34" charset="77"/>
              </a:rPr>
              <a:t>“v”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C23264B-8D16-CC4B-88D9-AAED92B080E5}"/>
              </a:ext>
            </a:extLst>
          </p:cNvPr>
          <p:cNvSpPr txBox="1"/>
          <p:nvPr/>
        </p:nvSpPr>
        <p:spPr>
          <a:xfrm>
            <a:off x="1887367" y="3474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203D38-6A79-E443-B323-7AAD82F94CE9}"/>
              </a:ext>
            </a:extLst>
          </p:cNvPr>
          <p:cNvSpPr txBox="1"/>
          <p:nvPr/>
        </p:nvSpPr>
        <p:spPr>
          <a:xfrm>
            <a:off x="2502582" y="3474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521DE17-A699-8E4C-97BF-BA460E12E9DC}"/>
              </a:ext>
            </a:extLst>
          </p:cNvPr>
          <p:cNvSpPr txBox="1"/>
          <p:nvPr/>
        </p:nvSpPr>
        <p:spPr>
          <a:xfrm>
            <a:off x="3122805" y="34511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7074299-432F-4D4F-ACEE-DDB7429ADD7C}"/>
              </a:ext>
            </a:extLst>
          </p:cNvPr>
          <p:cNvSpPr txBox="1"/>
          <p:nvPr/>
        </p:nvSpPr>
        <p:spPr>
          <a:xfrm>
            <a:off x="3776317" y="3474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85C0D4-9F3F-9D47-A73D-DBEAB95682B6}"/>
              </a:ext>
            </a:extLst>
          </p:cNvPr>
          <p:cNvSpPr/>
          <p:nvPr/>
        </p:nvSpPr>
        <p:spPr>
          <a:xfrm>
            <a:off x="1887367" y="3939628"/>
            <a:ext cx="465999" cy="584775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985E383-AA89-334A-AEA2-2E61387A0E47}"/>
              </a:ext>
            </a:extLst>
          </p:cNvPr>
          <p:cNvSpPr/>
          <p:nvPr/>
        </p:nvSpPr>
        <p:spPr>
          <a:xfrm>
            <a:off x="2433530" y="3942072"/>
            <a:ext cx="465999" cy="584775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395A818-EBE7-A14E-819E-EEF417E8C983}"/>
              </a:ext>
            </a:extLst>
          </p:cNvPr>
          <p:cNvSpPr/>
          <p:nvPr/>
        </p:nvSpPr>
        <p:spPr>
          <a:xfrm>
            <a:off x="3052765" y="3921957"/>
            <a:ext cx="465999" cy="584775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81547E2-C36C-554F-A34C-F1CC6D0C244E}"/>
              </a:ext>
            </a:extLst>
          </p:cNvPr>
          <p:cNvCxnSpPr>
            <a:cxnSpLocks/>
          </p:cNvCxnSpPr>
          <p:nvPr/>
        </p:nvCxnSpPr>
        <p:spPr>
          <a:xfrm>
            <a:off x="3285765" y="2322300"/>
            <a:ext cx="490552" cy="42518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FBE7B5A-731E-0645-BD2E-6015D3128C6A}"/>
              </a:ext>
            </a:extLst>
          </p:cNvPr>
          <p:cNvCxnSpPr>
            <a:cxnSpLocks/>
          </p:cNvCxnSpPr>
          <p:nvPr/>
        </p:nvCxnSpPr>
        <p:spPr>
          <a:xfrm flipV="1">
            <a:off x="3285765" y="2815039"/>
            <a:ext cx="490552" cy="8918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0B8EC12-E76A-B145-A283-0D2B08FEB715}"/>
              </a:ext>
            </a:extLst>
          </p:cNvPr>
          <p:cNvSpPr txBox="1"/>
          <p:nvPr/>
        </p:nvSpPr>
        <p:spPr>
          <a:xfrm>
            <a:off x="167703" y="5126503"/>
            <a:ext cx="5930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The best path ending at position 4 has to be an extension of a best path ending at position 3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9FAFD43-08C0-124D-8C10-E1D242F683EC}"/>
                  </a:ext>
                </a:extLst>
              </p:cNvPr>
              <p:cNvSpPr txBox="1"/>
              <p:nvPr/>
            </p:nvSpPr>
            <p:spPr>
              <a:xfrm>
                <a:off x="4870638" y="2252831"/>
                <a:ext cx="2930354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3200" b="0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9FAFD43-08C0-124D-8C10-E1D242F68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638" y="2252831"/>
                <a:ext cx="2930354" cy="492443"/>
              </a:xfrm>
              <a:prstGeom prst="rect">
                <a:avLst/>
              </a:prstGeom>
              <a:blipFill>
                <a:blip r:embed="rId3"/>
                <a:stretch>
                  <a:fillRect l="-1293" t="-2500" r="-4310" b="-3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223319A-D360-F543-B544-BBD21070BAD0}"/>
                  </a:ext>
                </a:extLst>
              </p:cNvPr>
              <p:cNvSpPr txBox="1"/>
              <p:nvPr/>
            </p:nvSpPr>
            <p:spPr>
              <a:xfrm>
                <a:off x="4901684" y="3204938"/>
                <a:ext cx="2949334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32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223319A-D360-F543-B544-BBD21070B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1684" y="3204938"/>
                <a:ext cx="2949334" cy="492443"/>
              </a:xfrm>
              <a:prstGeom prst="rect">
                <a:avLst/>
              </a:prstGeom>
              <a:blipFill>
                <a:blip r:embed="rId4"/>
                <a:stretch>
                  <a:fillRect l="-855" t="-2500" r="-4274" b="-3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46E3138-D5CA-734A-BE03-C5CA956E81E8}"/>
                  </a:ext>
                </a:extLst>
              </p:cNvPr>
              <p:cNvSpPr/>
              <p:nvPr/>
            </p:nvSpPr>
            <p:spPr>
              <a:xfrm>
                <a:off x="4568555" y="1636130"/>
                <a:ext cx="155305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en-US" sz="3200" dirty="0"/>
                  <a:t> = 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46E3138-D5CA-734A-BE03-C5CA956E81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8555" y="1636130"/>
                <a:ext cx="1553054" cy="584775"/>
              </a:xfrm>
              <a:prstGeom prst="rect">
                <a:avLst/>
              </a:prstGeom>
              <a:blipFill>
                <a:blip r:embed="rId5"/>
                <a:stretch>
                  <a:fillRect t="-12766" r="-8943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>
            <a:extLst>
              <a:ext uri="{FF2B5EF4-FFF2-40B4-BE49-F238E27FC236}">
                <a16:creationId xmlns:a16="http://schemas.microsoft.com/office/drawing/2014/main" id="{6CBB5515-0EE9-1044-836C-A45BA5F98895}"/>
              </a:ext>
            </a:extLst>
          </p:cNvPr>
          <p:cNvSpPr/>
          <p:nvPr/>
        </p:nvSpPr>
        <p:spPr>
          <a:xfrm>
            <a:off x="6023306" y="2622497"/>
            <a:ext cx="5725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4721348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E43B8D-31BF-7A4E-845C-2009C6A377FB}"/>
              </a:ext>
            </a:extLst>
          </p:cNvPr>
          <p:cNvSpPr txBox="1"/>
          <p:nvPr/>
        </p:nvSpPr>
        <p:spPr>
          <a:xfrm>
            <a:off x="2982686" y="56700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EE3A1E9-7D76-C840-9E9B-96A267B25A69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A7E859B-48BB-B643-B400-96F217120554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The Viterbi algorithm - intuition</a:t>
            </a:r>
            <a:endParaRPr lang="en-US" sz="2800" b="1" i="0" dirty="0">
              <a:latin typeface="Gill Sans"/>
              <a:cs typeface="Gill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C990C73-0B8E-D943-9A4B-93DEF76F437C}"/>
                  </a:ext>
                </a:extLst>
              </p:cNvPr>
              <p:cNvSpPr txBox="1"/>
              <p:nvPr/>
            </p:nvSpPr>
            <p:spPr>
              <a:xfrm>
                <a:off x="1850045" y="5349241"/>
                <a:ext cx="5631478" cy="64158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</m:e>
                      </m:d>
                      <m:limLow>
                        <m:limLow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e>
                        <m:lim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lim>
                      </m:limLow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𝑘𝑙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C990C73-0B8E-D943-9A4B-93DEF76F4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045" y="5349241"/>
                <a:ext cx="5631478" cy="641586"/>
              </a:xfrm>
              <a:prstGeom prst="rect">
                <a:avLst/>
              </a:prstGeom>
              <a:blipFill>
                <a:blip r:embed="rId3"/>
                <a:stretch>
                  <a:fillRect l="-224" r="-2018" b="-1320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539E6758-3E5E-604C-AAFA-1F9952E8E057}"/>
              </a:ext>
            </a:extLst>
          </p:cNvPr>
          <p:cNvGrpSpPr/>
          <p:nvPr/>
        </p:nvGrpSpPr>
        <p:grpSpPr>
          <a:xfrm>
            <a:off x="1723053" y="1802745"/>
            <a:ext cx="2519265" cy="2822443"/>
            <a:chOff x="4572000" y="1957528"/>
            <a:chExt cx="865729" cy="96991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305526E-8E0F-5047-ABDB-781DC114C09C}"/>
                </a:ext>
              </a:extLst>
            </p:cNvPr>
            <p:cNvSpPr/>
            <p:nvPr/>
          </p:nvSpPr>
          <p:spPr>
            <a:xfrm>
              <a:off x="4572000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F3C867F-AE13-1844-BA20-8F4F0B03B529}"/>
                </a:ext>
              </a:extLst>
            </p:cNvPr>
            <p:cNvSpPr/>
            <p:nvPr/>
          </p:nvSpPr>
          <p:spPr>
            <a:xfrm>
              <a:off x="4788603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A405F6-C347-3E4A-8235-01BE07C28D36}"/>
                </a:ext>
              </a:extLst>
            </p:cNvPr>
            <p:cNvSpPr/>
            <p:nvPr/>
          </p:nvSpPr>
          <p:spPr>
            <a:xfrm>
              <a:off x="5004521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C857169-EACF-584E-9136-D516646FD175}"/>
                </a:ext>
              </a:extLst>
            </p:cNvPr>
            <p:cNvSpPr/>
            <p:nvPr/>
          </p:nvSpPr>
          <p:spPr>
            <a:xfrm>
              <a:off x="5221125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6746B6B-8319-F841-9439-1558F41A2593}"/>
                </a:ext>
              </a:extLst>
            </p:cNvPr>
            <p:cNvSpPr/>
            <p:nvPr/>
          </p:nvSpPr>
          <p:spPr>
            <a:xfrm>
              <a:off x="4572000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A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71737FF-94AB-FF49-AC09-246B8E897B11}"/>
                </a:ext>
              </a:extLst>
            </p:cNvPr>
            <p:cNvSpPr/>
            <p:nvPr/>
          </p:nvSpPr>
          <p:spPr>
            <a:xfrm>
              <a:off x="4788603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2FAC4D9-56AA-BE4B-A41D-EBA61EC2B7CC}"/>
                </a:ext>
              </a:extLst>
            </p:cNvPr>
            <p:cNvSpPr/>
            <p:nvPr/>
          </p:nvSpPr>
          <p:spPr>
            <a:xfrm>
              <a:off x="5004521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G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F2C8910-B6BE-5247-B064-5C687BFC3AED}"/>
                </a:ext>
              </a:extLst>
            </p:cNvPr>
            <p:cNvSpPr/>
            <p:nvPr/>
          </p:nvSpPr>
          <p:spPr>
            <a:xfrm>
              <a:off x="5221125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89C11DD-F5DA-A642-B275-75095F30F767}"/>
                </a:ext>
              </a:extLst>
            </p:cNvPr>
            <p:cNvSpPr/>
            <p:nvPr/>
          </p:nvSpPr>
          <p:spPr>
            <a:xfrm>
              <a:off x="4572000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D18257C-EAFE-624A-BDFB-A1A2C2DD3A2F}"/>
                </a:ext>
              </a:extLst>
            </p:cNvPr>
            <p:cNvSpPr/>
            <p:nvPr/>
          </p:nvSpPr>
          <p:spPr>
            <a:xfrm>
              <a:off x="4788603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990BEFA-A380-B649-B9FB-5C4EE6D44A06}"/>
                </a:ext>
              </a:extLst>
            </p:cNvPr>
            <p:cNvSpPr/>
            <p:nvPr/>
          </p:nvSpPr>
          <p:spPr>
            <a:xfrm>
              <a:off x="5004521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6BDA884-8EED-2040-91A5-0B5E895730D4}"/>
                </a:ext>
              </a:extLst>
            </p:cNvPr>
            <p:cNvSpPr/>
            <p:nvPr/>
          </p:nvSpPr>
          <p:spPr>
            <a:xfrm>
              <a:off x="5221125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E7C48E4-DBA6-5B45-8FFE-62DFE1038CAE}"/>
              </a:ext>
            </a:extLst>
          </p:cNvPr>
          <p:cNvSpPr txBox="1"/>
          <p:nvPr/>
        </p:nvSpPr>
        <p:spPr>
          <a:xfrm>
            <a:off x="460091" y="1952968"/>
            <a:ext cx="128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Gill Sans MT" panose="020B0502020104020203" pitchFamily="34" charset="77"/>
              </a:rPr>
              <a:t>CpG=1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D825FD-6DD5-A14F-8905-CD40C0440528}"/>
              </a:ext>
            </a:extLst>
          </p:cNvPr>
          <p:cNvSpPr txBox="1"/>
          <p:nvPr/>
        </p:nvSpPr>
        <p:spPr>
          <a:xfrm>
            <a:off x="460091" y="2747480"/>
            <a:ext cx="128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Gill Sans MT" panose="020B0502020104020203" pitchFamily="34" charset="77"/>
              </a:rPr>
              <a:t>CpG=0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6ADB61-E8EA-9C4A-9B10-8CE0F8196AC9}"/>
              </a:ext>
            </a:extLst>
          </p:cNvPr>
          <p:cNvSpPr txBox="1"/>
          <p:nvPr/>
        </p:nvSpPr>
        <p:spPr>
          <a:xfrm rot="16200000">
            <a:off x="-181873" y="2449250"/>
            <a:ext cx="1283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Gill Sans MT" panose="020B0502020104020203" pitchFamily="34" charset="77"/>
              </a:rPr>
              <a:t>States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E5530B-47DF-3347-A509-1B65B1FB834D}"/>
              </a:ext>
            </a:extLst>
          </p:cNvPr>
          <p:cNvSpPr txBox="1"/>
          <p:nvPr/>
        </p:nvSpPr>
        <p:spPr>
          <a:xfrm>
            <a:off x="383961" y="3939628"/>
            <a:ext cx="1283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Gill Sans MT" panose="020B0502020104020203" pitchFamily="34" charset="77"/>
              </a:rPr>
              <a:t>Obs.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0A0E37-2B79-FE4E-95D6-9683DE0FB633}"/>
              </a:ext>
            </a:extLst>
          </p:cNvPr>
          <p:cNvSpPr txBox="1"/>
          <p:nvPr/>
        </p:nvSpPr>
        <p:spPr>
          <a:xfrm>
            <a:off x="2548819" y="1136879"/>
            <a:ext cx="736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Gill Sans MT" panose="020B0502020104020203" pitchFamily="34" charset="77"/>
              </a:rPr>
              <a:t>“v”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C23264B-8D16-CC4B-88D9-AAED92B080E5}"/>
              </a:ext>
            </a:extLst>
          </p:cNvPr>
          <p:cNvSpPr txBox="1"/>
          <p:nvPr/>
        </p:nvSpPr>
        <p:spPr>
          <a:xfrm>
            <a:off x="1887367" y="3474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203D38-6A79-E443-B323-7AAD82F94CE9}"/>
              </a:ext>
            </a:extLst>
          </p:cNvPr>
          <p:cNvSpPr txBox="1"/>
          <p:nvPr/>
        </p:nvSpPr>
        <p:spPr>
          <a:xfrm>
            <a:off x="2502582" y="3474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521DE17-A699-8E4C-97BF-BA460E12E9DC}"/>
              </a:ext>
            </a:extLst>
          </p:cNvPr>
          <p:cNvSpPr txBox="1"/>
          <p:nvPr/>
        </p:nvSpPr>
        <p:spPr>
          <a:xfrm>
            <a:off x="3122805" y="34511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7074299-432F-4D4F-ACEE-DDB7429ADD7C}"/>
              </a:ext>
            </a:extLst>
          </p:cNvPr>
          <p:cNvSpPr txBox="1"/>
          <p:nvPr/>
        </p:nvSpPr>
        <p:spPr>
          <a:xfrm>
            <a:off x="3776317" y="3474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85C0D4-9F3F-9D47-A73D-DBEAB95682B6}"/>
              </a:ext>
            </a:extLst>
          </p:cNvPr>
          <p:cNvSpPr/>
          <p:nvPr/>
        </p:nvSpPr>
        <p:spPr>
          <a:xfrm>
            <a:off x="1887367" y="3939628"/>
            <a:ext cx="465999" cy="584775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985E383-AA89-334A-AEA2-2E61387A0E47}"/>
              </a:ext>
            </a:extLst>
          </p:cNvPr>
          <p:cNvSpPr/>
          <p:nvPr/>
        </p:nvSpPr>
        <p:spPr>
          <a:xfrm>
            <a:off x="2433530" y="3942072"/>
            <a:ext cx="465999" cy="584775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395A818-EBE7-A14E-819E-EEF417E8C983}"/>
              </a:ext>
            </a:extLst>
          </p:cNvPr>
          <p:cNvSpPr/>
          <p:nvPr/>
        </p:nvSpPr>
        <p:spPr>
          <a:xfrm>
            <a:off x="3052765" y="3921957"/>
            <a:ext cx="465999" cy="584775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81547E2-C36C-554F-A34C-F1CC6D0C244E}"/>
              </a:ext>
            </a:extLst>
          </p:cNvPr>
          <p:cNvCxnSpPr>
            <a:cxnSpLocks/>
          </p:cNvCxnSpPr>
          <p:nvPr/>
        </p:nvCxnSpPr>
        <p:spPr>
          <a:xfrm>
            <a:off x="3285765" y="2322300"/>
            <a:ext cx="490552" cy="42518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FBE7B5A-731E-0645-BD2E-6015D3128C6A}"/>
              </a:ext>
            </a:extLst>
          </p:cNvPr>
          <p:cNvCxnSpPr>
            <a:cxnSpLocks/>
          </p:cNvCxnSpPr>
          <p:nvPr/>
        </p:nvCxnSpPr>
        <p:spPr>
          <a:xfrm flipV="1">
            <a:off x="3285765" y="2815039"/>
            <a:ext cx="490552" cy="8918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9FAFD43-08C0-124D-8C10-E1D242F683EC}"/>
                  </a:ext>
                </a:extLst>
              </p:cNvPr>
              <p:cNvSpPr txBox="1"/>
              <p:nvPr/>
            </p:nvSpPr>
            <p:spPr>
              <a:xfrm>
                <a:off x="4870638" y="2252831"/>
                <a:ext cx="2955424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3200" b="0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9FAFD43-08C0-124D-8C10-E1D242F68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638" y="2252831"/>
                <a:ext cx="2955424" cy="492443"/>
              </a:xfrm>
              <a:prstGeom prst="rect">
                <a:avLst/>
              </a:prstGeom>
              <a:blipFill>
                <a:blip r:embed="rId4"/>
                <a:stretch>
                  <a:fillRect l="-1282" t="-2500" r="-4274" b="-3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223319A-D360-F543-B544-BBD21070BAD0}"/>
                  </a:ext>
                </a:extLst>
              </p:cNvPr>
              <p:cNvSpPr txBox="1"/>
              <p:nvPr/>
            </p:nvSpPr>
            <p:spPr>
              <a:xfrm>
                <a:off x="4901684" y="3204938"/>
                <a:ext cx="2974404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32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223319A-D360-F543-B544-BBD21070B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1684" y="3204938"/>
                <a:ext cx="2974404" cy="492443"/>
              </a:xfrm>
              <a:prstGeom prst="rect">
                <a:avLst/>
              </a:prstGeom>
              <a:blipFill>
                <a:blip r:embed="rId5"/>
                <a:stretch>
                  <a:fillRect l="-847" t="-2500" r="-4237" b="-3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46E3138-D5CA-734A-BE03-C5CA956E81E8}"/>
                  </a:ext>
                </a:extLst>
              </p:cNvPr>
              <p:cNvSpPr/>
              <p:nvPr/>
            </p:nvSpPr>
            <p:spPr>
              <a:xfrm>
                <a:off x="4568555" y="1636130"/>
                <a:ext cx="125489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46E3138-D5CA-734A-BE03-C5CA956E81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8555" y="1636130"/>
                <a:ext cx="1254895" cy="584775"/>
              </a:xfrm>
              <a:prstGeom prst="rect">
                <a:avLst/>
              </a:prstGeom>
              <a:blipFill>
                <a:blip r:embed="rId6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>
            <a:extLst>
              <a:ext uri="{FF2B5EF4-FFF2-40B4-BE49-F238E27FC236}">
                <a16:creationId xmlns:a16="http://schemas.microsoft.com/office/drawing/2014/main" id="{6CBB5515-0EE9-1044-836C-A45BA5F98895}"/>
              </a:ext>
            </a:extLst>
          </p:cNvPr>
          <p:cNvSpPr/>
          <p:nvPr/>
        </p:nvSpPr>
        <p:spPr>
          <a:xfrm>
            <a:off x="6023306" y="2622497"/>
            <a:ext cx="5725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4198809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E43B8D-31BF-7A4E-845C-2009C6A377FB}"/>
              </a:ext>
            </a:extLst>
          </p:cNvPr>
          <p:cNvSpPr txBox="1"/>
          <p:nvPr/>
        </p:nvSpPr>
        <p:spPr>
          <a:xfrm>
            <a:off x="1284515" y="42963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EE3A1E9-7D76-C840-9E9B-96A267B25A69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A7E859B-48BB-B643-B400-96F217120554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The Viterbi algorithm</a:t>
            </a:r>
            <a:endParaRPr lang="en-US" sz="2800" b="1" i="0" dirty="0">
              <a:latin typeface="Gill Sans"/>
              <a:cs typeface="Gill San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EA8330-43C6-1840-97D0-528273CC8E27}"/>
              </a:ext>
            </a:extLst>
          </p:cNvPr>
          <p:cNvGrpSpPr/>
          <p:nvPr/>
        </p:nvGrpSpPr>
        <p:grpSpPr>
          <a:xfrm>
            <a:off x="883299" y="2017778"/>
            <a:ext cx="2519265" cy="2822443"/>
            <a:chOff x="4572000" y="1957528"/>
            <a:chExt cx="865729" cy="96991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FD13182-24C3-2E4D-8DC7-08076580A223}"/>
                </a:ext>
              </a:extLst>
            </p:cNvPr>
            <p:cNvSpPr/>
            <p:nvPr/>
          </p:nvSpPr>
          <p:spPr>
            <a:xfrm>
              <a:off x="4572000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7E9A83D-F57E-3C47-A9DE-07D32E053D6E}"/>
                </a:ext>
              </a:extLst>
            </p:cNvPr>
            <p:cNvSpPr/>
            <p:nvPr/>
          </p:nvSpPr>
          <p:spPr>
            <a:xfrm>
              <a:off x="4788603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2ED99B-9D6F-8541-BFBF-DB8D66E1F69F}"/>
                </a:ext>
              </a:extLst>
            </p:cNvPr>
            <p:cNvSpPr/>
            <p:nvPr/>
          </p:nvSpPr>
          <p:spPr>
            <a:xfrm>
              <a:off x="5004521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22F310-6146-D84F-9728-9AE214A8382B}"/>
                </a:ext>
              </a:extLst>
            </p:cNvPr>
            <p:cNvSpPr/>
            <p:nvPr/>
          </p:nvSpPr>
          <p:spPr>
            <a:xfrm>
              <a:off x="5221125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822D731-F739-F54A-88B6-E20E297B9596}"/>
                </a:ext>
              </a:extLst>
            </p:cNvPr>
            <p:cNvSpPr/>
            <p:nvPr/>
          </p:nvSpPr>
          <p:spPr>
            <a:xfrm>
              <a:off x="4572000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A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83BF2A3-FDA4-C84E-A26F-22D1C21CB1D6}"/>
                </a:ext>
              </a:extLst>
            </p:cNvPr>
            <p:cNvSpPr/>
            <p:nvPr/>
          </p:nvSpPr>
          <p:spPr>
            <a:xfrm>
              <a:off x="4788603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246BC4-285E-C94F-99DB-A24AF4FF93DC}"/>
                </a:ext>
              </a:extLst>
            </p:cNvPr>
            <p:cNvSpPr/>
            <p:nvPr/>
          </p:nvSpPr>
          <p:spPr>
            <a:xfrm>
              <a:off x="5004521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E621C9-06F8-DC49-8127-EB7A0407A0EC}"/>
                </a:ext>
              </a:extLst>
            </p:cNvPr>
            <p:cNvSpPr/>
            <p:nvPr/>
          </p:nvSpPr>
          <p:spPr>
            <a:xfrm>
              <a:off x="5221125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38EF9E-6176-094F-A469-18D174639C57}"/>
                </a:ext>
              </a:extLst>
            </p:cNvPr>
            <p:cNvSpPr/>
            <p:nvPr/>
          </p:nvSpPr>
          <p:spPr>
            <a:xfrm>
              <a:off x="4572000" y="1957528"/>
              <a:ext cx="216604" cy="27022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3D4891-305A-904C-A970-028A1D095C83}"/>
                </a:ext>
              </a:extLst>
            </p:cNvPr>
            <p:cNvSpPr/>
            <p:nvPr/>
          </p:nvSpPr>
          <p:spPr>
            <a:xfrm>
              <a:off x="4788603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C1ADCEE-69FF-F546-952F-4902BAE81EAF}"/>
                </a:ext>
              </a:extLst>
            </p:cNvPr>
            <p:cNvSpPr/>
            <p:nvPr/>
          </p:nvSpPr>
          <p:spPr>
            <a:xfrm>
              <a:off x="5004521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10E5B3E-F461-8145-8D49-6ACB18BABB05}"/>
                </a:ext>
              </a:extLst>
            </p:cNvPr>
            <p:cNvSpPr/>
            <p:nvPr/>
          </p:nvSpPr>
          <p:spPr>
            <a:xfrm>
              <a:off x="5221125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192674D-248D-5948-82FF-028B985D1D3E}"/>
              </a:ext>
            </a:extLst>
          </p:cNvPr>
          <p:cNvSpPr txBox="1"/>
          <p:nvPr/>
        </p:nvSpPr>
        <p:spPr>
          <a:xfrm>
            <a:off x="3814169" y="42963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87C6ED-3CA6-D94A-9642-939DE7E65DE7}"/>
              </a:ext>
            </a:extLst>
          </p:cNvPr>
          <p:cNvGrpSpPr/>
          <p:nvPr/>
        </p:nvGrpSpPr>
        <p:grpSpPr>
          <a:xfrm>
            <a:off x="3412953" y="2017778"/>
            <a:ext cx="2519265" cy="2822443"/>
            <a:chOff x="4572000" y="1957528"/>
            <a:chExt cx="865729" cy="96991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E447280-7E7E-EF4C-ACA5-02D3844A4CB9}"/>
                </a:ext>
              </a:extLst>
            </p:cNvPr>
            <p:cNvSpPr/>
            <p:nvPr/>
          </p:nvSpPr>
          <p:spPr>
            <a:xfrm>
              <a:off x="4572000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4986450-7051-CD49-B39F-616EBD95142C}"/>
                </a:ext>
              </a:extLst>
            </p:cNvPr>
            <p:cNvSpPr/>
            <p:nvPr/>
          </p:nvSpPr>
          <p:spPr>
            <a:xfrm>
              <a:off x="4788603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4139F2F-17A1-C54E-A0B0-4107A1EC82C3}"/>
                </a:ext>
              </a:extLst>
            </p:cNvPr>
            <p:cNvSpPr/>
            <p:nvPr/>
          </p:nvSpPr>
          <p:spPr>
            <a:xfrm>
              <a:off x="5004521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DAB2CF6-6EB3-554B-90E9-70369384F900}"/>
                </a:ext>
              </a:extLst>
            </p:cNvPr>
            <p:cNvSpPr/>
            <p:nvPr/>
          </p:nvSpPr>
          <p:spPr>
            <a:xfrm>
              <a:off x="5221125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BE38333-B980-C140-B54D-5BCD0FE0D5F0}"/>
                </a:ext>
              </a:extLst>
            </p:cNvPr>
            <p:cNvSpPr/>
            <p:nvPr/>
          </p:nvSpPr>
          <p:spPr>
            <a:xfrm>
              <a:off x="4572000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G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A41354F-B733-344E-AAD1-EDF407D547F0}"/>
                </a:ext>
              </a:extLst>
            </p:cNvPr>
            <p:cNvSpPr/>
            <p:nvPr/>
          </p:nvSpPr>
          <p:spPr>
            <a:xfrm>
              <a:off x="4788603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1132ABF-FDF3-5147-B8EE-5267120193EC}"/>
                </a:ext>
              </a:extLst>
            </p:cNvPr>
            <p:cNvSpPr/>
            <p:nvPr/>
          </p:nvSpPr>
          <p:spPr>
            <a:xfrm>
              <a:off x="5004521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G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62ADD15-59D1-724E-9C42-8EC877A58FD9}"/>
                </a:ext>
              </a:extLst>
            </p:cNvPr>
            <p:cNvSpPr/>
            <p:nvPr/>
          </p:nvSpPr>
          <p:spPr>
            <a:xfrm>
              <a:off x="5221125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G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D2D87-431D-E04F-9D70-6B83A1EE4301}"/>
                </a:ext>
              </a:extLst>
            </p:cNvPr>
            <p:cNvSpPr/>
            <p:nvPr/>
          </p:nvSpPr>
          <p:spPr>
            <a:xfrm>
              <a:off x="4572000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A037588-E50D-9B49-8D80-579337ADDBC8}"/>
                </a:ext>
              </a:extLst>
            </p:cNvPr>
            <p:cNvSpPr/>
            <p:nvPr/>
          </p:nvSpPr>
          <p:spPr>
            <a:xfrm>
              <a:off x="4788603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8B96A6B-0925-144C-9CD8-ECA9AFD56E7B}"/>
                </a:ext>
              </a:extLst>
            </p:cNvPr>
            <p:cNvSpPr/>
            <p:nvPr/>
          </p:nvSpPr>
          <p:spPr>
            <a:xfrm>
              <a:off x="5004521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7915D17-0245-504E-8F09-EFB1DE3264D9}"/>
                </a:ext>
              </a:extLst>
            </p:cNvPr>
            <p:cNvSpPr/>
            <p:nvPr/>
          </p:nvSpPr>
          <p:spPr>
            <a:xfrm>
              <a:off x="5221125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146F32C-886E-2C46-9C39-AA1531EF92FE}"/>
              </a:ext>
            </a:extLst>
          </p:cNvPr>
          <p:cNvSpPr txBox="1"/>
          <p:nvPr/>
        </p:nvSpPr>
        <p:spPr>
          <a:xfrm>
            <a:off x="6350096" y="42963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D3F3769-3005-3F4F-A41F-C1A79D1C63FD}"/>
              </a:ext>
            </a:extLst>
          </p:cNvPr>
          <p:cNvGrpSpPr/>
          <p:nvPr/>
        </p:nvGrpSpPr>
        <p:grpSpPr>
          <a:xfrm>
            <a:off x="5948880" y="2017778"/>
            <a:ext cx="2519265" cy="2822443"/>
            <a:chOff x="4572000" y="1957528"/>
            <a:chExt cx="865729" cy="969914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E84283C-15B4-C948-91E8-817E00A5A3B4}"/>
                </a:ext>
              </a:extLst>
            </p:cNvPr>
            <p:cNvSpPr/>
            <p:nvPr/>
          </p:nvSpPr>
          <p:spPr>
            <a:xfrm>
              <a:off x="4572000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97A620A-126B-6741-A001-609A2C6E1D59}"/>
                </a:ext>
              </a:extLst>
            </p:cNvPr>
            <p:cNvSpPr/>
            <p:nvPr/>
          </p:nvSpPr>
          <p:spPr>
            <a:xfrm>
              <a:off x="4788603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D1C7EE1-C1A4-4D43-9571-AF288C6CE798}"/>
                </a:ext>
              </a:extLst>
            </p:cNvPr>
            <p:cNvSpPr/>
            <p:nvPr/>
          </p:nvSpPr>
          <p:spPr>
            <a:xfrm>
              <a:off x="5004521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2BBF665-DDEC-A948-84C0-1043BBB1CC1B}"/>
                </a:ext>
              </a:extLst>
            </p:cNvPr>
            <p:cNvSpPr/>
            <p:nvPr/>
          </p:nvSpPr>
          <p:spPr>
            <a:xfrm>
              <a:off x="5221125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149A84F-411A-3247-ACAC-765E41963700}"/>
                </a:ext>
              </a:extLst>
            </p:cNvPr>
            <p:cNvSpPr/>
            <p:nvPr/>
          </p:nvSpPr>
          <p:spPr>
            <a:xfrm>
              <a:off x="4572000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D2E7AC2-B0A3-F643-9E60-7AFF3661D90F}"/>
                </a:ext>
              </a:extLst>
            </p:cNvPr>
            <p:cNvSpPr/>
            <p:nvPr/>
          </p:nvSpPr>
          <p:spPr>
            <a:xfrm>
              <a:off x="4788603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D18ABC8-B699-BF43-8B93-6247E1903599}"/>
                </a:ext>
              </a:extLst>
            </p:cNvPr>
            <p:cNvSpPr/>
            <p:nvPr/>
          </p:nvSpPr>
          <p:spPr>
            <a:xfrm>
              <a:off x="5004521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CBA9F70-215A-DD4F-95FB-561390090C93}"/>
                </a:ext>
              </a:extLst>
            </p:cNvPr>
            <p:cNvSpPr/>
            <p:nvPr/>
          </p:nvSpPr>
          <p:spPr>
            <a:xfrm>
              <a:off x="5221125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A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C34951D-35E1-964C-AE5E-4C7EAA167A6F}"/>
                </a:ext>
              </a:extLst>
            </p:cNvPr>
            <p:cNvSpPr/>
            <p:nvPr/>
          </p:nvSpPr>
          <p:spPr>
            <a:xfrm>
              <a:off x="4572000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1DF4920-9508-D64F-9579-C5A906C869F2}"/>
                </a:ext>
              </a:extLst>
            </p:cNvPr>
            <p:cNvSpPr/>
            <p:nvPr/>
          </p:nvSpPr>
          <p:spPr>
            <a:xfrm>
              <a:off x="4788603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F7C5777-3935-6042-AD5E-E59F5265D6C4}"/>
                </a:ext>
              </a:extLst>
            </p:cNvPr>
            <p:cNvSpPr/>
            <p:nvPr/>
          </p:nvSpPr>
          <p:spPr>
            <a:xfrm>
              <a:off x="5004521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C2C27E1-8183-E241-8148-729CD628DA87}"/>
                </a:ext>
              </a:extLst>
            </p:cNvPr>
            <p:cNvSpPr/>
            <p:nvPr/>
          </p:nvSpPr>
          <p:spPr>
            <a:xfrm>
              <a:off x="5221125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4140DC53-4084-114B-B820-BDFB7B1B5671}"/>
              </a:ext>
            </a:extLst>
          </p:cNvPr>
          <p:cNvSpPr txBox="1"/>
          <p:nvPr/>
        </p:nvSpPr>
        <p:spPr>
          <a:xfrm>
            <a:off x="-431155" y="2268786"/>
            <a:ext cx="128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Gill Sans MT" panose="020B0502020104020203" pitchFamily="34" charset="77"/>
              </a:rPr>
              <a:t>CpG=1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24D1B7D-A7A7-3343-8517-B3E910F2E590}"/>
              </a:ext>
            </a:extLst>
          </p:cNvPr>
          <p:cNvSpPr txBox="1"/>
          <p:nvPr/>
        </p:nvSpPr>
        <p:spPr>
          <a:xfrm>
            <a:off x="-431155" y="3063298"/>
            <a:ext cx="128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Gill Sans MT" panose="020B0502020104020203" pitchFamily="34" charset="77"/>
              </a:rPr>
              <a:t>CpG=0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71C35CD-FE5D-A847-9F1E-705BBB22B8F7}"/>
              </a:ext>
            </a:extLst>
          </p:cNvPr>
          <p:cNvSpPr txBox="1"/>
          <p:nvPr/>
        </p:nvSpPr>
        <p:spPr>
          <a:xfrm>
            <a:off x="-1" y="4255446"/>
            <a:ext cx="776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Gill Sans MT" panose="020B0502020104020203" pitchFamily="34" charset="77"/>
              </a:rPr>
              <a:t>Obs.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04E3285-DB1D-FA47-B508-CD03FE36D4A2}"/>
              </a:ext>
            </a:extLst>
          </p:cNvPr>
          <p:cNvSpPr txBox="1"/>
          <p:nvPr/>
        </p:nvSpPr>
        <p:spPr>
          <a:xfrm>
            <a:off x="-36282" y="1261861"/>
            <a:ext cx="498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Gill Sans MT" panose="020B0502020104020203" pitchFamily="34" charset="77"/>
              </a:rPr>
              <a:t>Initial prob: CpG=1: 50%; CpG=0: 50%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E32AB7D-7845-F84B-89A0-117D60D00EFC}"/>
                  </a:ext>
                </a:extLst>
              </p:cNvPr>
              <p:cNvSpPr/>
              <p:nvPr/>
            </p:nvSpPr>
            <p:spPr>
              <a:xfrm>
                <a:off x="613358" y="5537173"/>
                <a:ext cx="65030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2400" dirty="0">
                    <a:latin typeface="Gill Sans MT" panose="020B0502020104020203" pitchFamily="34" charset="77"/>
                  </a:rPr>
                  <a:t> = P(start at CpG=1)*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Gill Sans MT" panose="020B0502020104020203" pitchFamily="34" charset="77"/>
                  </a:rPr>
                  <a:t> = 0.5*0.1 = 0.05</a:t>
                </a: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E32AB7D-7845-F84B-89A0-117D60D00E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358" y="5537173"/>
                <a:ext cx="6503062" cy="461665"/>
              </a:xfrm>
              <a:prstGeom prst="rect">
                <a:avLst/>
              </a:prstGeom>
              <a:blipFill>
                <a:blip r:embed="rId3"/>
                <a:stretch>
                  <a:fillRect t="-7895" r="-585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>
            <a:extLst>
              <a:ext uri="{FF2B5EF4-FFF2-40B4-BE49-F238E27FC236}">
                <a16:creationId xmlns:a16="http://schemas.microsoft.com/office/drawing/2014/main" id="{20AB6FB9-B83A-0747-BDDF-00361CC0E223}"/>
              </a:ext>
            </a:extLst>
          </p:cNvPr>
          <p:cNvSpPr/>
          <p:nvPr/>
        </p:nvSpPr>
        <p:spPr>
          <a:xfrm>
            <a:off x="841627" y="2217627"/>
            <a:ext cx="7136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0.05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540556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E43B8D-31BF-7A4E-845C-2009C6A377FB}"/>
              </a:ext>
            </a:extLst>
          </p:cNvPr>
          <p:cNvSpPr txBox="1"/>
          <p:nvPr/>
        </p:nvSpPr>
        <p:spPr>
          <a:xfrm>
            <a:off x="1284515" y="42963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EE3A1E9-7D76-C840-9E9B-96A267B25A69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A7E859B-48BB-B643-B400-96F217120554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The Viterbi algorithm</a:t>
            </a:r>
            <a:endParaRPr lang="en-US" sz="2800" b="1" i="0" dirty="0">
              <a:latin typeface="Gill Sans"/>
              <a:cs typeface="Gill San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EA8330-43C6-1840-97D0-528273CC8E27}"/>
              </a:ext>
            </a:extLst>
          </p:cNvPr>
          <p:cNvGrpSpPr/>
          <p:nvPr/>
        </p:nvGrpSpPr>
        <p:grpSpPr>
          <a:xfrm>
            <a:off x="883299" y="2017778"/>
            <a:ext cx="2519265" cy="2822443"/>
            <a:chOff x="4572000" y="1957528"/>
            <a:chExt cx="865729" cy="96991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FD13182-24C3-2E4D-8DC7-08076580A223}"/>
                </a:ext>
              </a:extLst>
            </p:cNvPr>
            <p:cNvSpPr/>
            <p:nvPr/>
          </p:nvSpPr>
          <p:spPr>
            <a:xfrm>
              <a:off x="4572000" y="2230557"/>
              <a:ext cx="216604" cy="27022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7E9A83D-F57E-3C47-A9DE-07D32E053D6E}"/>
                </a:ext>
              </a:extLst>
            </p:cNvPr>
            <p:cNvSpPr/>
            <p:nvPr/>
          </p:nvSpPr>
          <p:spPr>
            <a:xfrm>
              <a:off x="4788603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2ED99B-9D6F-8541-BFBF-DB8D66E1F69F}"/>
                </a:ext>
              </a:extLst>
            </p:cNvPr>
            <p:cNvSpPr/>
            <p:nvPr/>
          </p:nvSpPr>
          <p:spPr>
            <a:xfrm>
              <a:off x="5004521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22F310-6146-D84F-9728-9AE214A8382B}"/>
                </a:ext>
              </a:extLst>
            </p:cNvPr>
            <p:cNvSpPr/>
            <p:nvPr/>
          </p:nvSpPr>
          <p:spPr>
            <a:xfrm>
              <a:off x="5221125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822D731-F739-F54A-88B6-E20E297B9596}"/>
                </a:ext>
              </a:extLst>
            </p:cNvPr>
            <p:cNvSpPr/>
            <p:nvPr/>
          </p:nvSpPr>
          <p:spPr>
            <a:xfrm>
              <a:off x="4572000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A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83BF2A3-FDA4-C84E-A26F-22D1C21CB1D6}"/>
                </a:ext>
              </a:extLst>
            </p:cNvPr>
            <p:cNvSpPr/>
            <p:nvPr/>
          </p:nvSpPr>
          <p:spPr>
            <a:xfrm>
              <a:off x="4788603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246BC4-285E-C94F-99DB-A24AF4FF93DC}"/>
                </a:ext>
              </a:extLst>
            </p:cNvPr>
            <p:cNvSpPr/>
            <p:nvPr/>
          </p:nvSpPr>
          <p:spPr>
            <a:xfrm>
              <a:off x="5004521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E621C9-06F8-DC49-8127-EB7A0407A0EC}"/>
                </a:ext>
              </a:extLst>
            </p:cNvPr>
            <p:cNvSpPr/>
            <p:nvPr/>
          </p:nvSpPr>
          <p:spPr>
            <a:xfrm>
              <a:off x="5221125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38EF9E-6176-094F-A469-18D174639C57}"/>
                </a:ext>
              </a:extLst>
            </p:cNvPr>
            <p:cNvSpPr/>
            <p:nvPr/>
          </p:nvSpPr>
          <p:spPr>
            <a:xfrm>
              <a:off x="4572000" y="1957528"/>
              <a:ext cx="216604" cy="27022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3D4891-305A-904C-A970-028A1D095C83}"/>
                </a:ext>
              </a:extLst>
            </p:cNvPr>
            <p:cNvSpPr/>
            <p:nvPr/>
          </p:nvSpPr>
          <p:spPr>
            <a:xfrm>
              <a:off x="4788603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C1ADCEE-69FF-F546-952F-4902BAE81EAF}"/>
                </a:ext>
              </a:extLst>
            </p:cNvPr>
            <p:cNvSpPr/>
            <p:nvPr/>
          </p:nvSpPr>
          <p:spPr>
            <a:xfrm>
              <a:off x="5004521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10E5B3E-F461-8145-8D49-6ACB18BABB05}"/>
                </a:ext>
              </a:extLst>
            </p:cNvPr>
            <p:cNvSpPr/>
            <p:nvPr/>
          </p:nvSpPr>
          <p:spPr>
            <a:xfrm>
              <a:off x="5221125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192674D-248D-5948-82FF-028B985D1D3E}"/>
              </a:ext>
            </a:extLst>
          </p:cNvPr>
          <p:cNvSpPr txBox="1"/>
          <p:nvPr/>
        </p:nvSpPr>
        <p:spPr>
          <a:xfrm>
            <a:off x="3814169" y="42963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87C6ED-3CA6-D94A-9642-939DE7E65DE7}"/>
              </a:ext>
            </a:extLst>
          </p:cNvPr>
          <p:cNvGrpSpPr/>
          <p:nvPr/>
        </p:nvGrpSpPr>
        <p:grpSpPr>
          <a:xfrm>
            <a:off x="3412953" y="2017778"/>
            <a:ext cx="2519265" cy="2822443"/>
            <a:chOff x="4572000" y="1957528"/>
            <a:chExt cx="865729" cy="96991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E447280-7E7E-EF4C-ACA5-02D3844A4CB9}"/>
                </a:ext>
              </a:extLst>
            </p:cNvPr>
            <p:cNvSpPr/>
            <p:nvPr/>
          </p:nvSpPr>
          <p:spPr>
            <a:xfrm>
              <a:off x="4572000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4986450-7051-CD49-B39F-616EBD95142C}"/>
                </a:ext>
              </a:extLst>
            </p:cNvPr>
            <p:cNvSpPr/>
            <p:nvPr/>
          </p:nvSpPr>
          <p:spPr>
            <a:xfrm>
              <a:off x="4788603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4139F2F-17A1-C54E-A0B0-4107A1EC82C3}"/>
                </a:ext>
              </a:extLst>
            </p:cNvPr>
            <p:cNvSpPr/>
            <p:nvPr/>
          </p:nvSpPr>
          <p:spPr>
            <a:xfrm>
              <a:off x="5004521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DAB2CF6-6EB3-554B-90E9-70369384F900}"/>
                </a:ext>
              </a:extLst>
            </p:cNvPr>
            <p:cNvSpPr/>
            <p:nvPr/>
          </p:nvSpPr>
          <p:spPr>
            <a:xfrm>
              <a:off x="5221125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BE38333-B980-C140-B54D-5BCD0FE0D5F0}"/>
                </a:ext>
              </a:extLst>
            </p:cNvPr>
            <p:cNvSpPr/>
            <p:nvPr/>
          </p:nvSpPr>
          <p:spPr>
            <a:xfrm>
              <a:off x="4572000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G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A41354F-B733-344E-AAD1-EDF407D547F0}"/>
                </a:ext>
              </a:extLst>
            </p:cNvPr>
            <p:cNvSpPr/>
            <p:nvPr/>
          </p:nvSpPr>
          <p:spPr>
            <a:xfrm>
              <a:off x="4788603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1132ABF-FDF3-5147-B8EE-5267120193EC}"/>
                </a:ext>
              </a:extLst>
            </p:cNvPr>
            <p:cNvSpPr/>
            <p:nvPr/>
          </p:nvSpPr>
          <p:spPr>
            <a:xfrm>
              <a:off x="5004521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G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62ADD15-59D1-724E-9C42-8EC877A58FD9}"/>
                </a:ext>
              </a:extLst>
            </p:cNvPr>
            <p:cNvSpPr/>
            <p:nvPr/>
          </p:nvSpPr>
          <p:spPr>
            <a:xfrm>
              <a:off x="5221125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G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D2D87-431D-E04F-9D70-6B83A1EE4301}"/>
                </a:ext>
              </a:extLst>
            </p:cNvPr>
            <p:cNvSpPr/>
            <p:nvPr/>
          </p:nvSpPr>
          <p:spPr>
            <a:xfrm>
              <a:off x="4572000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A037588-E50D-9B49-8D80-579337ADDBC8}"/>
                </a:ext>
              </a:extLst>
            </p:cNvPr>
            <p:cNvSpPr/>
            <p:nvPr/>
          </p:nvSpPr>
          <p:spPr>
            <a:xfrm>
              <a:off x="4788603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8B96A6B-0925-144C-9CD8-ECA9AFD56E7B}"/>
                </a:ext>
              </a:extLst>
            </p:cNvPr>
            <p:cNvSpPr/>
            <p:nvPr/>
          </p:nvSpPr>
          <p:spPr>
            <a:xfrm>
              <a:off x="5004521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7915D17-0245-504E-8F09-EFB1DE3264D9}"/>
                </a:ext>
              </a:extLst>
            </p:cNvPr>
            <p:cNvSpPr/>
            <p:nvPr/>
          </p:nvSpPr>
          <p:spPr>
            <a:xfrm>
              <a:off x="5221125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146F32C-886E-2C46-9C39-AA1531EF92FE}"/>
              </a:ext>
            </a:extLst>
          </p:cNvPr>
          <p:cNvSpPr txBox="1"/>
          <p:nvPr/>
        </p:nvSpPr>
        <p:spPr>
          <a:xfrm>
            <a:off x="6350096" y="42963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D3F3769-3005-3F4F-A41F-C1A79D1C63FD}"/>
              </a:ext>
            </a:extLst>
          </p:cNvPr>
          <p:cNvGrpSpPr/>
          <p:nvPr/>
        </p:nvGrpSpPr>
        <p:grpSpPr>
          <a:xfrm>
            <a:off x="5948880" y="2017778"/>
            <a:ext cx="2519265" cy="2822443"/>
            <a:chOff x="4572000" y="1957528"/>
            <a:chExt cx="865729" cy="969914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E84283C-15B4-C948-91E8-817E00A5A3B4}"/>
                </a:ext>
              </a:extLst>
            </p:cNvPr>
            <p:cNvSpPr/>
            <p:nvPr/>
          </p:nvSpPr>
          <p:spPr>
            <a:xfrm>
              <a:off x="4572000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97A620A-126B-6741-A001-609A2C6E1D59}"/>
                </a:ext>
              </a:extLst>
            </p:cNvPr>
            <p:cNvSpPr/>
            <p:nvPr/>
          </p:nvSpPr>
          <p:spPr>
            <a:xfrm>
              <a:off x="4788603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D1C7EE1-C1A4-4D43-9571-AF288C6CE798}"/>
                </a:ext>
              </a:extLst>
            </p:cNvPr>
            <p:cNvSpPr/>
            <p:nvPr/>
          </p:nvSpPr>
          <p:spPr>
            <a:xfrm>
              <a:off x="5004521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2BBF665-DDEC-A948-84C0-1043BBB1CC1B}"/>
                </a:ext>
              </a:extLst>
            </p:cNvPr>
            <p:cNvSpPr/>
            <p:nvPr/>
          </p:nvSpPr>
          <p:spPr>
            <a:xfrm>
              <a:off x="5221125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149A84F-411A-3247-ACAC-765E41963700}"/>
                </a:ext>
              </a:extLst>
            </p:cNvPr>
            <p:cNvSpPr/>
            <p:nvPr/>
          </p:nvSpPr>
          <p:spPr>
            <a:xfrm>
              <a:off x="4572000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D2E7AC2-B0A3-F643-9E60-7AFF3661D90F}"/>
                </a:ext>
              </a:extLst>
            </p:cNvPr>
            <p:cNvSpPr/>
            <p:nvPr/>
          </p:nvSpPr>
          <p:spPr>
            <a:xfrm>
              <a:off x="4788603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D18ABC8-B699-BF43-8B93-6247E1903599}"/>
                </a:ext>
              </a:extLst>
            </p:cNvPr>
            <p:cNvSpPr/>
            <p:nvPr/>
          </p:nvSpPr>
          <p:spPr>
            <a:xfrm>
              <a:off x="5004521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CBA9F70-215A-DD4F-95FB-561390090C93}"/>
                </a:ext>
              </a:extLst>
            </p:cNvPr>
            <p:cNvSpPr/>
            <p:nvPr/>
          </p:nvSpPr>
          <p:spPr>
            <a:xfrm>
              <a:off x="5221125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A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C34951D-35E1-964C-AE5E-4C7EAA167A6F}"/>
                </a:ext>
              </a:extLst>
            </p:cNvPr>
            <p:cNvSpPr/>
            <p:nvPr/>
          </p:nvSpPr>
          <p:spPr>
            <a:xfrm>
              <a:off x="4572000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1DF4920-9508-D64F-9579-C5A906C869F2}"/>
                </a:ext>
              </a:extLst>
            </p:cNvPr>
            <p:cNvSpPr/>
            <p:nvPr/>
          </p:nvSpPr>
          <p:spPr>
            <a:xfrm>
              <a:off x="4788603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F7C5777-3935-6042-AD5E-E59F5265D6C4}"/>
                </a:ext>
              </a:extLst>
            </p:cNvPr>
            <p:cNvSpPr/>
            <p:nvPr/>
          </p:nvSpPr>
          <p:spPr>
            <a:xfrm>
              <a:off x="5004521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C2C27E1-8183-E241-8148-729CD628DA87}"/>
                </a:ext>
              </a:extLst>
            </p:cNvPr>
            <p:cNvSpPr/>
            <p:nvPr/>
          </p:nvSpPr>
          <p:spPr>
            <a:xfrm>
              <a:off x="5221125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4140DC53-4084-114B-B820-BDFB7B1B5671}"/>
              </a:ext>
            </a:extLst>
          </p:cNvPr>
          <p:cNvSpPr txBox="1"/>
          <p:nvPr/>
        </p:nvSpPr>
        <p:spPr>
          <a:xfrm>
            <a:off x="-431155" y="2268786"/>
            <a:ext cx="128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Gill Sans MT" panose="020B0502020104020203" pitchFamily="34" charset="77"/>
              </a:rPr>
              <a:t>CpG=1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24D1B7D-A7A7-3343-8517-B3E910F2E590}"/>
              </a:ext>
            </a:extLst>
          </p:cNvPr>
          <p:cNvSpPr txBox="1"/>
          <p:nvPr/>
        </p:nvSpPr>
        <p:spPr>
          <a:xfrm>
            <a:off x="-431155" y="3063298"/>
            <a:ext cx="128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Gill Sans MT" panose="020B0502020104020203" pitchFamily="34" charset="77"/>
              </a:rPr>
              <a:t>CpG=0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71C35CD-FE5D-A847-9F1E-705BBB22B8F7}"/>
              </a:ext>
            </a:extLst>
          </p:cNvPr>
          <p:cNvSpPr txBox="1"/>
          <p:nvPr/>
        </p:nvSpPr>
        <p:spPr>
          <a:xfrm>
            <a:off x="-1" y="4255446"/>
            <a:ext cx="776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Gill Sans MT" panose="020B0502020104020203" pitchFamily="34" charset="77"/>
              </a:rPr>
              <a:t>Obs.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04E3285-DB1D-FA47-B508-CD03FE36D4A2}"/>
              </a:ext>
            </a:extLst>
          </p:cNvPr>
          <p:cNvSpPr txBox="1"/>
          <p:nvPr/>
        </p:nvSpPr>
        <p:spPr>
          <a:xfrm>
            <a:off x="-36282" y="1261861"/>
            <a:ext cx="498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Gill Sans MT" panose="020B0502020104020203" pitchFamily="34" charset="77"/>
              </a:rPr>
              <a:t>Initial prob: CpG=1: 50%; CpG=0: 50%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E32AB7D-7845-F84B-89A0-117D60D00EFC}"/>
                  </a:ext>
                </a:extLst>
              </p:cNvPr>
              <p:cNvSpPr/>
              <p:nvPr/>
            </p:nvSpPr>
            <p:spPr>
              <a:xfrm>
                <a:off x="613358" y="5537173"/>
                <a:ext cx="68250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2400" dirty="0">
                    <a:latin typeface="Gill Sans MT" panose="020B0502020104020203" pitchFamily="34" charset="77"/>
                  </a:rPr>
                  <a:t> = P(start at CpG=0)*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Gill Sans MT" panose="020B0502020104020203" pitchFamily="34" charset="77"/>
                  </a:rPr>
                  <a:t> = 0.5*0.25 = 0.125</a:t>
                </a: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E32AB7D-7845-F84B-89A0-117D60D00E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358" y="5537173"/>
                <a:ext cx="6825074" cy="461665"/>
              </a:xfrm>
              <a:prstGeom prst="rect">
                <a:avLst/>
              </a:prstGeom>
              <a:blipFill>
                <a:blip r:embed="rId3"/>
                <a:stretch>
                  <a:fillRect t="-7895" r="-372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>
            <a:extLst>
              <a:ext uri="{FF2B5EF4-FFF2-40B4-BE49-F238E27FC236}">
                <a16:creationId xmlns:a16="http://schemas.microsoft.com/office/drawing/2014/main" id="{20AB6FB9-B83A-0747-BDDF-00361CC0E223}"/>
              </a:ext>
            </a:extLst>
          </p:cNvPr>
          <p:cNvSpPr/>
          <p:nvPr/>
        </p:nvSpPr>
        <p:spPr>
          <a:xfrm>
            <a:off x="818118" y="3046643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0.125</a:t>
            </a:r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72E8E58-2DD1-E741-BD91-46AC78DBA183}"/>
              </a:ext>
            </a:extLst>
          </p:cNvPr>
          <p:cNvSpPr/>
          <p:nvPr/>
        </p:nvSpPr>
        <p:spPr>
          <a:xfrm>
            <a:off x="841627" y="2217627"/>
            <a:ext cx="7136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0.05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7515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Cell division – meiosis (</a:t>
            </a:r>
            <a:r>
              <a:rPr lang="en-US" sz="2800" b="1" i="0" dirty="0" err="1">
                <a:latin typeface="Gill Sans"/>
                <a:cs typeface="Gill Sans"/>
              </a:rPr>
              <a:t>germline</a:t>
            </a:r>
            <a:r>
              <a:rPr lang="en-US" sz="2800" b="1" i="0" dirty="0">
                <a:latin typeface="Gill Sans"/>
                <a:cs typeface="Gill Sans"/>
              </a:rPr>
              <a:t>)</a:t>
            </a:r>
          </a:p>
        </p:txBody>
      </p:sp>
      <p:sp>
        <p:nvSpPr>
          <p:cNvPr id="7" name="Oval 6"/>
          <p:cNvSpPr/>
          <p:nvPr/>
        </p:nvSpPr>
        <p:spPr>
          <a:xfrm>
            <a:off x="419141" y="2863737"/>
            <a:ext cx="1114172" cy="1114172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814492" y="3223187"/>
            <a:ext cx="0" cy="467284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22636" y="3223187"/>
            <a:ext cx="0" cy="46728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188887" y="2863737"/>
            <a:ext cx="1114172" cy="1114172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512358" y="3223187"/>
            <a:ext cx="0" cy="467284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820502" y="3223187"/>
            <a:ext cx="0" cy="46728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604858" y="3223187"/>
            <a:ext cx="0" cy="467284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924982" y="3223187"/>
            <a:ext cx="0" cy="46728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66504" y="4270532"/>
            <a:ext cx="1739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DNA replication</a:t>
            </a:r>
          </a:p>
        </p:txBody>
      </p:sp>
      <p:sp>
        <p:nvSpPr>
          <p:cNvPr id="17" name="Down Arrow 16"/>
          <p:cNvSpPr/>
          <p:nvPr/>
        </p:nvSpPr>
        <p:spPr>
          <a:xfrm rot="16200000">
            <a:off x="1745806" y="3295078"/>
            <a:ext cx="275548" cy="30581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139628" y="4270532"/>
            <a:ext cx="2083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Homologous recombination</a:t>
            </a:r>
          </a:p>
        </p:txBody>
      </p:sp>
      <p:sp>
        <p:nvSpPr>
          <p:cNvPr id="19" name="Oval 18"/>
          <p:cNvSpPr/>
          <p:nvPr/>
        </p:nvSpPr>
        <p:spPr>
          <a:xfrm>
            <a:off x="3862793" y="2908299"/>
            <a:ext cx="1114172" cy="1114172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186264" y="3267749"/>
            <a:ext cx="0" cy="467284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494408" y="3267749"/>
            <a:ext cx="0" cy="46728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278764" y="3267749"/>
            <a:ext cx="0" cy="467284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98888" y="3267749"/>
            <a:ext cx="0" cy="46728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Down Arrow 23"/>
          <p:cNvSpPr/>
          <p:nvPr/>
        </p:nvSpPr>
        <p:spPr>
          <a:xfrm rot="16200000">
            <a:off x="3468310" y="3297722"/>
            <a:ext cx="275548" cy="30581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4278764" y="3267749"/>
            <a:ext cx="0" cy="3148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494408" y="3273516"/>
            <a:ext cx="0" cy="31488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260646" y="1967475"/>
            <a:ext cx="1114172" cy="1114172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5751146" y="2326925"/>
            <a:ext cx="0" cy="46728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855626" y="2326925"/>
            <a:ext cx="0" cy="46728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751146" y="2332692"/>
            <a:ext cx="0" cy="31488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5260646" y="4082778"/>
            <a:ext cx="1114172" cy="1114172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5716480" y="4454210"/>
            <a:ext cx="0" cy="467284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808980" y="4454210"/>
            <a:ext cx="0" cy="467284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808980" y="4454210"/>
            <a:ext cx="0" cy="3148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6941923" y="1212753"/>
            <a:ext cx="1114172" cy="1114172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>
            <a:off x="7500838" y="1560221"/>
            <a:ext cx="0" cy="46728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500838" y="1565988"/>
            <a:ext cx="0" cy="31488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6979817" y="2536543"/>
            <a:ext cx="1114172" cy="1114172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>
            <a:off x="7520191" y="2895993"/>
            <a:ext cx="0" cy="46728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7017711" y="3802691"/>
            <a:ext cx="1114172" cy="1114172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/>
          <p:cNvCxnSpPr/>
          <p:nvPr/>
        </p:nvCxnSpPr>
        <p:spPr>
          <a:xfrm>
            <a:off x="7566603" y="4179185"/>
            <a:ext cx="0" cy="46728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566603" y="4184952"/>
            <a:ext cx="0" cy="31488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7043629" y="5071512"/>
            <a:ext cx="1114172" cy="1114172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>
            <a:off x="7578583" y="5430962"/>
            <a:ext cx="0" cy="467284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850192" y="6185148"/>
            <a:ext cx="2083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Four haploid cells</a:t>
            </a:r>
          </a:p>
          <a:p>
            <a:r>
              <a:rPr lang="en-US" dirty="0">
                <a:latin typeface="Gill Sans"/>
                <a:cs typeface="Gill Sans"/>
              </a:rPr>
              <a:t>(egg or sperm)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456087" y="5196950"/>
            <a:ext cx="1041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Meiosis I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001873" y="5713580"/>
            <a:ext cx="122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Meiosis II</a:t>
            </a:r>
          </a:p>
        </p:txBody>
      </p:sp>
      <p:sp>
        <p:nvSpPr>
          <p:cNvPr id="63" name="Down Arrow 62"/>
          <p:cNvSpPr/>
          <p:nvPr/>
        </p:nvSpPr>
        <p:spPr>
          <a:xfrm rot="18900000">
            <a:off x="5044734" y="3929869"/>
            <a:ext cx="275548" cy="30581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/>
          <p:cNvSpPr/>
          <p:nvPr/>
        </p:nvSpPr>
        <p:spPr>
          <a:xfrm rot="18900000">
            <a:off x="6598606" y="5135690"/>
            <a:ext cx="275548" cy="30581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Down Arrow 64"/>
          <p:cNvSpPr/>
          <p:nvPr/>
        </p:nvSpPr>
        <p:spPr>
          <a:xfrm rot="13500000">
            <a:off x="5001021" y="2828698"/>
            <a:ext cx="275548" cy="30581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Down Arrow 66"/>
          <p:cNvSpPr/>
          <p:nvPr/>
        </p:nvSpPr>
        <p:spPr>
          <a:xfrm rot="13500000">
            <a:off x="6506874" y="1874598"/>
            <a:ext cx="275548" cy="30581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Down Arrow 67"/>
          <p:cNvSpPr/>
          <p:nvPr/>
        </p:nvSpPr>
        <p:spPr>
          <a:xfrm rot="13500000">
            <a:off x="6575917" y="4340956"/>
            <a:ext cx="275548" cy="30581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Down Arrow 68"/>
          <p:cNvSpPr/>
          <p:nvPr/>
        </p:nvSpPr>
        <p:spPr>
          <a:xfrm rot="18900000">
            <a:off x="6545462" y="2748096"/>
            <a:ext cx="275548" cy="30581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176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E43B8D-31BF-7A4E-845C-2009C6A377FB}"/>
              </a:ext>
            </a:extLst>
          </p:cNvPr>
          <p:cNvSpPr txBox="1"/>
          <p:nvPr/>
        </p:nvSpPr>
        <p:spPr>
          <a:xfrm>
            <a:off x="1284515" y="42963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EE3A1E9-7D76-C840-9E9B-96A267B25A69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A7E859B-48BB-B643-B400-96F217120554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The Viterbi algorithm</a:t>
            </a:r>
            <a:endParaRPr lang="en-US" sz="2800" b="1" i="0" dirty="0">
              <a:latin typeface="Gill Sans"/>
              <a:cs typeface="Gill San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EA8330-43C6-1840-97D0-528273CC8E27}"/>
              </a:ext>
            </a:extLst>
          </p:cNvPr>
          <p:cNvGrpSpPr/>
          <p:nvPr/>
        </p:nvGrpSpPr>
        <p:grpSpPr>
          <a:xfrm>
            <a:off x="883299" y="2017778"/>
            <a:ext cx="2519265" cy="2822443"/>
            <a:chOff x="4572000" y="1957528"/>
            <a:chExt cx="865729" cy="96991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FD13182-24C3-2E4D-8DC7-08076580A223}"/>
                </a:ext>
              </a:extLst>
            </p:cNvPr>
            <p:cNvSpPr/>
            <p:nvPr/>
          </p:nvSpPr>
          <p:spPr>
            <a:xfrm>
              <a:off x="4572000" y="2230557"/>
              <a:ext cx="216604" cy="27022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7E9A83D-F57E-3C47-A9DE-07D32E053D6E}"/>
                </a:ext>
              </a:extLst>
            </p:cNvPr>
            <p:cNvSpPr/>
            <p:nvPr/>
          </p:nvSpPr>
          <p:spPr>
            <a:xfrm>
              <a:off x="4788603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2ED99B-9D6F-8541-BFBF-DB8D66E1F69F}"/>
                </a:ext>
              </a:extLst>
            </p:cNvPr>
            <p:cNvSpPr/>
            <p:nvPr/>
          </p:nvSpPr>
          <p:spPr>
            <a:xfrm>
              <a:off x="5004521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22F310-6146-D84F-9728-9AE214A8382B}"/>
                </a:ext>
              </a:extLst>
            </p:cNvPr>
            <p:cNvSpPr/>
            <p:nvPr/>
          </p:nvSpPr>
          <p:spPr>
            <a:xfrm>
              <a:off x="5221125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822D731-F739-F54A-88B6-E20E297B9596}"/>
                </a:ext>
              </a:extLst>
            </p:cNvPr>
            <p:cNvSpPr/>
            <p:nvPr/>
          </p:nvSpPr>
          <p:spPr>
            <a:xfrm>
              <a:off x="4572000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A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83BF2A3-FDA4-C84E-A26F-22D1C21CB1D6}"/>
                </a:ext>
              </a:extLst>
            </p:cNvPr>
            <p:cNvSpPr/>
            <p:nvPr/>
          </p:nvSpPr>
          <p:spPr>
            <a:xfrm>
              <a:off x="4788603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246BC4-285E-C94F-99DB-A24AF4FF93DC}"/>
                </a:ext>
              </a:extLst>
            </p:cNvPr>
            <p:cNvSpPr/>
            <p:nvPr/>
          </p:nvSpPr>
          <p:spPr>
            <a:xfrm>
              <a:off x="5004521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E621C9-06F8-DC49-8127-EB7A0407A0EC}"/>
                </a:ext>
              </a:extLst>
            </p:cNvPr>
            <p:cNvSpPr/>
            <p:nvPr/>
          </p:nvSpPr>
          <p:spPr>
            <a:xfrm>
              <a:off x="5221125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38EF9E-6176-094F-A469-18D174639C57}"/>
                </a:ext>
              </a:extLst>
            </p:cNvPr>
            <p:cNvSpPr/>
            <p:nvPr/>
          </p:nvSpPr>
          <p:spPr>
            <a:xfrm>
              <a:off x="4572000" y="1957528"/>
              <a:ext cx="216604" cy="27022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3D4891-305A-904C-A970-028A1D095C83}"/>
                </a:ext>
              </a:extLst>
            </p:cNvPr>
            <p:cNvSpPr/>
            <p:nvPr/>
          </p:nvSpPr>
          <p:spPr>
            <a:xfrm>
              <a:off x="4788603" y="1957528"/>
              <a:ext cx="216604" cy="27022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C1ADCEE-69FF-F546-952F-4902BAE81EAF}"/>
                </a:ext>
              </a:extLst>
            </p:cNvPr>
            <p:cNvSpPr/>
            <p:nvPr/>
          </p:nvSpPr>
          <p:spPr>
            <a:xfrm>
              <a:off x="5004521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10E5B3E-F461-8145-8D49-6ACB18BABB05}"/>
                </a:ext>
              </a:extLst>
            </p:cNvPr>
            <p:cNvSpPr/>
            <p:nvPr/>
          </p:nvSpPr>
          <p:spPr>
            <a:xfrm>
              <a:off x="5221125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192674D-248D-5948-82FF-028B985D1D3E}"/>
              </a:ext>
            </a:extLst>
          </p:cNvPr>
          <p:cNvSpPr txBox="1"/>
          <p:nvPr/>
        </p:nvSpPr>
        <p:spPr>
          <a:xfrm>
            <a:off x="3814169" y="42963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87C6ED-3CA6-D94A-9642-939DE7E65DE7}"/>
              </a:ext>
            </a:extLst>
          </p:cNvPr>
          <p:cNvGrpSpPr/>
          <p:nvPr/>
        </p:nvGrpSpPr>
        <p:grpSpPr>
          <a:xfrm>
            <a:off x="3412953" y="2017778"/>
            <a:ext cx="2519265" cy="2822443"/>
            <a:chOff x="4572000" y="1957528"/>
            <a:chExt cx="865729" cy="96991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E447280-7E7E-EF4C-ACA5-02D3844A4CB9}"/>
                </a:ext>
              </a:extLst>
            </p:cNvPr>
            <p:cNvSpPr/>
            <p:nvPr/>
          </p:nvSpPr>
          <p:spPr>
            <a:xfrm>
              <a:off x="4572000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4986450-7051-CD49-B39F-616EBD95142C}"/>
                </a:ext>
              </a:extLst>
            </p:cNvPr>
            <p:cNvSpPr/>
            <p:nvPr/>
          </p:nvSpPr>
          <p:spPr>
            <a:xfrm>
              <a:off x="4788603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4139F2F-17A1-C54E-A0B0-4107A1EC82C3}"/>
                </a:ext>
              </a:extLst>
            </p:cNvPr>
            <p:cNvSpPr/>
            <p:nvPr/>
          </p:nvSpPr>
          <p:spPr>
            <a:xfrm>
              <a:off x="5004521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DAB2CF6-6EB3-554B-90E9-70369384F900}"/>
                </a:ext>
              </a:extLst>
            </p:cNvPr>
            <p:cNvSpPr/>
            <p:nvPr/>
          </p:nvSpPr>
          <p:spPr>
            <a:xfrm>
              <a:off x="5221125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BE38333-B980-C140-B54D-5BCD0FE0D5F0}"/>
                </a:ext>
              </a:extLst>
            </p:cNvPr>
            <p:cNvSpPr/>
            <p:nvPr/>
          </p:nvSpPr>
          <p:spPr>
            <a:xfrm>
              <a:off x="4572000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G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A41354F-B733-344E-AAD1-EDF407D547F0}"/>
                </a:ext>
              </a:extLst>
            </p:cNvPr>
            <p:cNvSpPr/>
            <p:nvPr/>
          </p:nvSpPr>
          <p:spPr>
            <a:xfrm>
              <a:off x="4788603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1132ABF-FDF3-5147-B8EE-5267120193EC}"/>
                </a:ext>
              </a:extLst>
            </p:cNvPr>
            <p:cNvSpPr/>
            <p:nvPr/>
          </p:nvSpPr>
          <p:spPr>
            <a:xfrm>
              <a:off x="5004521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G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62ADD15-59D1-724E-9C42-8EC877A58FD9}"/>
                </a:ext>
              </a:extLst>
            </p:cNvPr>
            <p:cNvSpPr/>
            <p:nvPr/>
          </p:nvSpPr>
          <p:spPr>
            <a:xfrm>
              <a:off x="5221125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G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D2D87-431D-E04F-9D70-6B83A1EE4301}"/>
                </a:ext>
              </a:extLst>
            </p:cNvPr>
            <p:cNvSpPr/>
            <p:nvPr/>
          </p:nvSpPr>
          <p:spPr>
            <a:xfrm>
              <a:off x="4572000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A037588-E50D-9B49-8D80-579337ADDBC8}"/>
                </a:ext>
              </a:extLst>
            </p:cNvPr>
            <p:cNvSpPr/>
            <p:nvPr/>
          </p:nvSpPr>
          <p:spPr>
            <a:xfrm>
              <a:off x="4788603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8B96A6B-0925-144C-9CD8-ECA9AFD56E7B}"/>
                </a:ext>
              </a:extLst>
            </p:cNvPr>
            <p:cNvSpPr/>
            <p:nvPr/>
          </p:nvSpPr>
          <p:spPr>
            <a:xfrm>
              <a:off x="5004521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7915D17-0245-504E-8F09-EFB1DE3264D9}"/>
                </a:ext>
              </a:extLst>
            </p:cNvPr>
            <p:cNvSpPr/>
            <p:nvPr/>
          </p:nvSpPr>
          <p:spPr>
            <a:xfrm>
              <a:off x="5221125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146F32C-886E-2C46-9C39-AA1531EF92FE}"/>
              </a:ext>
            </a:extLst>
          </p:cNvPr>
          <p:cNvSpPr txBox="1"/>
          <p:nvPr/>
        </p:nvSpPr>
        <p:spPr>
          <a:xfrm>
            <a:off x="6350096" y="42963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D3F3769-3005-3F4F-A41F-C1A79D1C63FD}"/>
              </a:ext>
            </a:extLst>
          </p:cNvPr>
          <p:cNvGrpSpPr/>
          <p:nvPr/>
        </p:nvGrpSpPr>
        <p:grpSpPr>
          <a:xfrm>
            <a:off x="5948880" y="2017778"/>
            <a:ext cx="2519265" cy="2822443"/>
            <a:chOff x="4572000" y="1957528"/>
            <a:chExt cx="865729" cy="969914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E84283C-15B4-C948-91E8-817E00A5A3B4}"/>
                </a:ext>
              </a:extLst>
            </p:cNvPr>
            <p:cNvSpPr/>
            <p:nvPr/>
          </p:nvSpPr>
          <p:spPr>
            <a:xfrm>
              <a:off x="4572000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97A620A-126B-6741-A001-609A2C6E1D59}"/>
                </a:ext>
              </a:extLst>
            </p:cNvPr>
            <p:cNvSpPr/>
            <p:nvPr/>
          </p:nvSpPr>
          <p:spPr>
            <a:xfrm>
              <a:off x="4788603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D1C7EE1-C1A4-4D43-9571-AF288C6CE798}"/>
                </a:ext>
              </a:extLst>
            </p:cNvPr>
            <p:cNvSpPr/>
            <p:nvPr/>
          </p:nvSpPr>
          <p:spPr>
            <a:xfrm>
              <a:off x="5004521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2BBF665-DDEC-A948-84C0-1043BBB1CC1B}"/>
                </a:ext>
              </a:extLst>
            </p:cNvPr>
            <p:cNvSpPr/>
            <p:nvPr/>
          </p:nvSpPr>
          <p:spPr>
            <a:xfrm>
              <a:off x="5221125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149A84F-411A-3247-ACAC-765E41963700}"/>
                </a:ext>
              </a:extLst>
            </p:cNvPr>
            <p:cNvSpPr/>
            <p:nvPr/>
          </p:nvSpPr>
          <p:spPr>
            <a:xfrm>
              <a:off x="4572000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D2E7AC2-B0A3-F643-9E60-7AFF3661D90F}"/>
                </a:ext>
              </a:extLst>
            </p:cNvPr>
            <p:cNvSpPr/>
            <p:nvPr/>
          </p:nvSpPr>
          <p:spPr>
            <a:xfrm>
              <a:off x="4788603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D18ABC8-B699-BF43-8B93-6247E1903599}"/>
                </a:ext>
              </a:extLst>
            </p:cNvPr>
            <p:cNvSpPr/>
            <p:nvPr/>
          </p:nvSpPr>
          <p:spPr>
            <a:xfrm>
              <a:off x="5004521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CBA9F70-215A-DD4F-95FB-561390090C93}"/>
                </a:ext>
              </a:extLst>
            </p:cNvPr>
            <p:cNvSpPr/>
            <p:nvPr/>
          </p:nvSpPr>
          <p:spPr>
            <a:xfrm>
              <a:off x="5221125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A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C34951D-35E1-964C-AE5E-4C7EAA167A6F}"/>
                </a:ext>
              </a:extLst>
            </p:cNvPr>
            <p:cNvSpPr/>
            <p:nvPr/>
          </p:nvSpPr>
          <p:spPr>
            <a:xfrm>
              <a:off x="4572000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1DF4920-9508-D64F-9579-C5A906C869F2}"/>
                </a:ext>
              </a:extLst>
            </p:cNvPr>
            <p:cNvSpPr/>
            <p:nvPr/>
          </p:nvSpPr>
          <p:spPr>
            <a:xfrm>
              <a:off x="4788603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F7C5777-3935-6042-AD5E-E59F5265D6C4}"/>
                </a:ext>
              </a:extLst>
            </p:cNvPr>
            <p:cNvSpPr/>
            <p:nvPr/>
          </p:nvSpPr>
          <p:spPr>
            <a:xfrm>
              <a:off x="5004521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C2C27E1-8183-E241-8148-729CD628DA87}"/>
                </a:ext>
              </a:extLst>
            </p:cNvPr>
            <p:cNvSpPr/>
            <p:nvPr/>
          </p:nvSpPr>
          <p:spPr>
            <a:xfrm>
              <a:off x="5221125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4140DC53-4084-114B-B820-BDFB7B1B5671}"/>
              </a:ext>
            </a:extLst>
          </p:cNvPr>
          <p:cNvSpPr txBox="1"/>
          <p:nvPr/>
        </p:nvSpPr>
        <p:spPr>
          <a:xfrm>
            <a:off x="-431155" y="2268786"/>
            <a:ext cx="128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Gill Sans MT" panose="020B0502020104020203" pitchFamily="34" charset="77"/>
              </a:rPr>
              <a:t>CpG=1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24D1B7D-A7A7-3343-8517-B3E910F2E590}"/>
              </a:ext>
            </a:extLst>
          </p:cNvPr>
          <p:cNvSpPr txBox="1"/>
          <p:nvPr/>
        </p:nvSpPr>
        <p:spPr>
          <a:xfrm>
            <a:off x="-431155" y="3063298"/>
            <a:ext cx="128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Gill Sans MT" panose="020B0502020104020203" pitchFamily="34" charset="77"/>
              </a:rPr>
              <a:t>CpG=0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71C35CD-FE5D-A847-9F1E-705BBB22B8F7}"/>
              </a:ext>
            </a:extLst>
          </p:cNvPr>
          <p:cNvSpPr txBox="1"/>
          <p:nvPr/>
        </p:nvSpPr>
        <p:spPr>
          <a:xfrm>
            <a:off x="-1" y="4255446"/>
            <a:ext cx="776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Gill Sans MT" panose="020B0502020104020203" pitchFamily="34" charset="77"/>
              </a:rPr>
              <a:t>Obs.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E32AB7D-7845-F84B-89A0-117D60D00EFC}"/>
                  </a:ext>
                </a:extLst>
              </p:cNvPr>
              <p:cNvSpPr/>
              <p:nvPr/>
            </p:nvSpPr>
            <p:spPr>
              <a:xfrm>
                <a:off x="490589" y="5591309"/>
                <a:ext cx="208044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</m:t>
                      </m:r>
                    </m:oMath>
                  </m:oMathPara>
                </a14:m>
                <a:endParaRPr lang="en-US" sz="2400" dirty="0">
                  <a:latin typeface="Gill Sans MT" panose="020B0502020104020203" pitchFamily="34" charset="77"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E32AB7D-7845-F84B-89A0-117D60D00E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89" y="5591309"/>
                <a:ext cx="2080441" cy="461665"/>
              </a:xfrm>
              <a:prstGeom prst="rect">
                <a:avLst/>
              </a:prstGeom>
              <a:blipFill>
                <a:blip r:embed="rId3"/>
                <a:stretch>
                  <a:fillRect r="-606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>
            <a:extLst>
              <a:ext uri="{FF2B5EF4-FFF2-40B4-BE49-F238E27FC236}">
                <a16:creationId xmlns:a16="http://schemas.microsoft.com/office/drawing/2014/main" id="{20AB6FB9-B83A-0747-BDDF-00361CC0E223}"/>
              </a:ext>
            </a:extLst>
          </p:cNvPr>
          <p:cNvSpPr/>
          <p:nvPr/>
        </p:nvSpPr>
        <p:spPr>
          <a:xfrm>
            <a:off x="818118" y="3046643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0.125</a:t>
            </a:r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72E8E58-2DD1-E741-BD91-46AC78DBA183}"/>
              </a:ext>
            </a:extLst>
          </p:cNvPr>
          <p:cNvSpPr/>
          <p:nvPr/>
        </p:nvSpPr>
        <p:spPr>
          <a:xfrm>
            <a:off x="841627" y="2217627"/>
            <a:ext cx="7136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0.05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A9C86689-4439-E94A-8FEB-94EEF61172F5}"/>
                  </a:ext>
                </a:extLst>
              </p:cNvPr>
              <p:cNvSpPr/>
              <p:nvPr/>
            </p:nvSpPr>
            <p:spPr>
              <a:xfrm>
                <a:off x="2457090" y="5306340"/>
                <a:ext cx="616476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)(</m:t>
                    </m:r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) = </m:t>
                    </m:r>
                  </m:oMath>
                </a14:m>
                <a:r>
                  <a:rPr lang="en-US" sz="2400" b="1" dirty="0">
                    <a:latin typeface="Gill Sans MT" panose="020B0502020104020203" pitchFamily="34" charset="77"/>
                  </a:rPr>
                  <a:t>0.10*0.05*0.70= 0.0035</a:t>
                </a:r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A9C86689-4439-E94A-8FEB-94EEF61172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7090" y="5306340"/>
                <a:ext cx="6164765" cy="461665"/>
              </a:xfrm>
              <a:prstGeom prst="rect">
                <a:avLst/>
              </a:prstGeom>
              <a:blipFill>
                <a:blip r:embed="rId4"/>
                <a:stretch>
                  <a:fillRect t="-10526" r="-617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2A90AF7-BF5D-9549-A6FF-2A103BD7E615}"/>
                  </a:ext>
                </a:extLst>
              </p:cNvPr>
              <p:cNvSpPr/>
              <p:nvPr/>
            </p:nvSpPr>
            <p:spPr>
              <a:xfrm>
                <a:off x="2495189" y="5854700"/>
                <a:ext cx="578748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latin typeface="Gill Sans MT" panose="020B0502020104020203" pitchFamily="34" charset="77"/>
                  </a:rPr>
                  <a:t> = 0.10*0.125*0.1= 0.00125</a:t>
                </a: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2A90AF7-BF5D-9549-A6FF-2A103BD7E6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189" y="5854700"/>
                <a:ext cx="5787482" cy="461665"/>
              </a:xfrm>
              <a:prstGeom prst="rect">
                <a:avLst/>
              </a:prstGeom>
              <a:blipFill>
                <a:blip r:embed="rId5"/>
                <a:stretch>
                  <a:fillRect t="-10526" r="-65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22374F3-64A8-744B-B376-421DB45B6D53}"/>
              </a:ext>
            </a:extLst>
          </p:cNvPr>
          <p:cNvCxnSpPr/>
          <p:nvPr/>
        </p:nvCxnSpPr>
        <p:spPr>
          <a:xfrm flipV="1">
            <a:off x="1376880" y="2679292"/>
            <a:ext cx="451890" cy="38400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30719896-A8AF-A849-A6F7-B7A12E66593F}"/>
              </a:ext>
            </a:extLst>
          </p:cNvPr>
          <p:cNvCxnSpPr>
            <a:cxnSpLocks/>
          </p:cNvCxnSpPr>
          <p:nvPr/>
        </p:nvCxnSpPr>
        <p:spPr>
          <a:xfrm>
            <a:off x="1376880" y="2224227"/>
            <a:ext cx="315136" cy="4437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39B1BE17-84C8-0B49-A463-DE3840D0F223}"/>
              </a:ext>
            </a:extLst>
          </p:cNvPr>
          <p:cNvSpPr/>
          <p:nvPr/>
        </p:nvSpPr>
        <p:spPr>
          <a:xfrm>
            <a:off x="1463897" y="2291886"/>
            <a:ext cx="7425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Gill Sans MT" panose="020B0502020104020203" pitchFamily="34" charset="77"/>
              </a:rPr>
              <a:t>0.0035</a:t>
            </a:r>
            <a:endParaRPr lang="en-US" sz="16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B5FC94C-9348-2145-8079-B30EC6C63488}"/>
              </a:ext>
            </a:extLst>
          </p:cNvPr>
          <p:cNvSpPr txBox="1"/>
          <p:nvPr/>
        </p:nvSpPr>
        <p:spPr>
          <a:xfrm>
            <a:off x="-36282" y="1261861"/>
            <a:ext cx="5777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Store a pointer to keep track of the path</a:t>
            </a:r>
          </a:p>
        </p:txBody>
      </p:sp>
    </p:spTree>
    <p:extLst>
      <p:ext uri="{BB962C8B-B14F-4D97-AF65-F5344CB8AC3E}">
        <p14:creationId xmlns:p14="http://schemas.microsoft.com/office/powerpoint/2010/main" val="7491293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E43B8D-31BF-7A4E-845C-2009C6A377FB}"/>
              </a:ext>
            </a:extLst>
          </p:cNvPr>
          <p:cNvSpPr txBox="1"/>
          <p:nvPr/>
        </p:nvSpPr>
        <p:spPr>
          <a:xfrm>
            <a:off x="1284515" y="42963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EE3A1E9-7D76-C840-9E9B-96A267B25A69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A7E859B-48BB-B643-B400-96F217120554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The Viterbi algorithm</a:t>
            </a:r>
            <a:endParaRPr lang="en-US" sz="2800" b="1" i="0" dirty="0">
              <a:latin typeface="Gill Sans"/>
              <a:cs typeface="Gill San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EA8330-43C6-1840-97D0-528273CC8E27}"/>
              </a:ext>
            </a:extLst>
          </p:cNvPr>
          <p:cNvGrpSpPr/>
          <p:nvPr/>
        </p:nvGrpSpPr>
        <p:grpSpPr>
          <a:xfrm>
            <a:off x="883299" y="2017778"/>
            <a:ext cx="2519265" cy="2822443"/>
            <a:chOff x="4572000" y="1957528"/>
            <a:chExt cx="865729" cy="96991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FD13182-24C3-2E4D-8DC7-08076580A223}"/>
                </a:ext>
              </a:extLst>
            </p:cNvPr>
            <p:cNvSpPr/>
            <p:nvPr/>
          </p:nvSpPr>
          <p:spPr>
            <a:xfrm>
              <a:off x="4572000" y="2230557"/>
              <a:ext cx="216604" cy="27022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7E9A83D-F57E-3C47-A9DE-07D32E053D6E}"/>
                </a:ext>
              </a:extLst>
            </p:cNvPr>
            <p:cNvSpPr/>
            <p:nvPr/>
          </p:nvSpPr>
          <p:spPr>
            <a:xfrm>
              <a:off x="4788603" y="2230557"/>
              <a:ext cx="216604" cy="27022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2ED99B-9D6F-8541-BFBF-DB8D66E1F69F}"/>
                </a:ext>
              </a:extLst>
            </p:cNvPr>
            <p:cNvSpPr/>
            <p:nvPr/>
          </p:nvSpPr>
          <p:spPr>
            <a:xfrm>
              <a:off x="5004521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22F310-6146-D84F-9728-9AE214A8382B}"/>
                </a:ext>
              </a:extLst>
            </p:cNvPr>
            <p:cNvSpPr/>
            <p:nvPr/>
          </p:nvSpPr>
          <p:spPr>
            <a:xfrm>
              <a:off x="5221125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822D731-F739-F54A-88B6-E20E297B9596}"/>
                </a:ext>
              </a:extLst>
            </p:cNvPr>
            <p:cNvSpPr/>
            <p:nvPr/>
          </p:nvSpPr>
          <p:spPr>
            <a:xfrm>
              <a:off x="4572000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A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83BF2A3-FDA4-C84E-A26F-22D1C21CB1D6}"/>
                </a:ext>
              </a:extLst>
            </p:cNvPr>
            <p:cNvSpPr/>
            <p:nvPr/>
          </p:nvSpPr>
          <p:spPr>
            <a:xfrm>
              <a:off x="4788603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246BC4-285E-C94F-99DB-A24AF4FF93DC}"/>
                </a:ext>
              </a:extLst>
            </p:cNvPr>
            <p:cNvSpPr/>
            <p:nvPr/>
          </p:nvSpPr>
          <p:spPr>
            <a:xfrm>
              <a:off x="5004521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E621C9-06F8-DC49-8127-EB7A0407A0EC}"/>
                </a:ext>
              </a:extLst>
            </p:cNvPr>
            <p:cNvSpPr/>
            <p:nvPr/>
          </p:nvSpPr>
          <p:spPr>
            <a:xfrm>
              <a:off x="5221125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38EF9E-6176-094F-A469-18D174639C57}"/>
                </a:ext>
              </a:extLst>
            </p:cNvPr>
            <p:cNvSpPr/>
            <p:nvPr/>
          </p:nvSpPr>
          <p:spPr>
            <a:xfrm>
              <a:off x="4572000" y="1957528"/>
              <a:ext cx="216604" cy="27022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3D4891-305A-904C-A970-028A1D095C83}"/>
                </a:ext>
              </a:extLst>
            </p:cNvPr>
            <p:cNvSpPr/>
            <p:nvPr/>
          </p:nvSpPr>
          <p:spPr>
            <a:xfrm>
              <a:off x="4788603" y="1957528"/>
              <a:ext cx="216604" cy="27022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C1ADCEE-69FF-F546-952F-4902BAE81EAF}"/>
                </a:ext>
              </a:extLst>
            </p:cNvPr>
            <p:cNvSpPr/>
            <p:nvPr/>
          </p:nvSpPr>
          <p:spPr>
            <a:xfrm>
              <a:off x="5004521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10E5B3E-F461-8145-8D49-6ACB18BABB05}"/>
                </a:ext>
              </a:extLst>
            </p:cNvPr>
            <p:cNvSpPr/>
            <p:nvPr/>
          </p:nvSpPr>
          <p:spPr>
            <a:xfrm>
              <a:off x="5221125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192674D-248D-5948-82FF-028B985D1D3E}"/>
              </a:ext>
            </a:extLst>
          </p:cNvPr>
          <p:cNvSpPr txBox="1"/>
          <p:nvPr/>
        </p:nvSpPr>
        <p:spPr>
          <a:xfrm>
            <a:off x="3814169" y="42963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87C6ED-3CA6-D94A-9642-939DE7E65DE7}"/>
              </a:ext>
            </a:extLst>
          </p:cNvPr>
          <p:cNvGrpSpPr/>
          <p:nvPr/>
        </p:nvGrpSpPr>
        <p:grpSpPr>
          <a:xfrm>
            <a:off x="3412953" y="2017778"/>
            <a:ext cx="2519265" cy="2822443"/>
            <a:chOff x="4572000" y="1957528"/>
            <a:chExt cx="865729" cy="96991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E447280-7E7E-EF4C-ACA5-02D3844A4CB9}"/>
                </a:ext>
              </a:extLst>
            </p:cNvPr>
            <p:cNvSpPr/>
            <p:nvPr/>
          </p:nvSpPr>
          <p:spPr>
            <a:xfrm>
              <a:off x="4572000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4986450-7051-CD49-B39F-616EBD95142C}"/>
                </a:ext>
              </a:extLst>
            </p:cNvPr>
            <p:cNvSpPr/>
            <p:nvPr/>
          </p:nvSpPr>
          <p:spPr>
            <a:xfrm>
              <a:off x="4788603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4139F2F-17A1-C54E-A0B0-4107A1EC82C3}"/>
                </a:ext>
              </a:extLst>
            </p:cNvPr>
            <p:cNvSpPr/>
            <p:nvPr/>
          </p:nvSpPr>
          <p:spPr>
            <a:xfrm>
              <a:off x="5004521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DAB2CF6-6EB3-554B-90E9-70369384F900}"/>
                </a:ext>
              </a:extLst>
            </p:cNvPr>
            <p:cNvSpPr/>
            <p:nvPr/>
          </p:nvSpPr>
          <p:spPr>
            <a:xfrm>
              <a:off x="5221125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BE38333-B980-C140-B54D-5BCD0FE0D5F0}"/>
                </a:ext>
              </a:extLst>
            </p:cNvPr>
            <p:cNvSpPr/>
            <p:nvPr/>
          </p:nvSpPr>
          <p:spPr>
            <a:xfrm>
              <a:off x="4572000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G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A41354F-B733-344E-AAD1-EDF407D547F0}"/>
                </a:ext>
              </a:extLst>
            </p:cNvPr>
            <p:cNvSpPr/>
            <p:nvPr/>
          </p:nvSpPr>
          <p:spPr>
            <a:xfrm>
              <a:off x="4788603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1132ABF-FDF3-5147-B8EE-5267120193EC}"/>
                </a:ext>
              </a:extLst>
            </p:cNvPr>
            <p:cNvSpPr/>
            <p:nvPr/>
          </p:nvSpPr>
          <p:spPr>
            <a:xfrm>
              <a:off x="5004521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G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62ADD15-59D1-724E-9C42-8EC877A58FD9}"/>
                </a:ext>
              </a:extLst>
            </p:cNvPr>
            <p:cNvSpPr/>
            <p:nvPr/>
          </p:nvSpPr>
          <p:spPr>
            <a:xfrm>
              <a:off x="5221125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G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D2D87-431D-E04F-9D70-6B83A1EE4301}"/>
                </a:ext>
              </a:extLst>
            </p:cNvPr>
            <p:cNvSpPr/>
            <p:nvPr/>
          </p:nvSpPr>
          <p:spPr>
            <a:xfrm>
              <a:off x="4572000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A037588-E50D-9B49-8D80-579337ADDBC8}"/>
                </a:ext>
              </a:extLst>
            </p:cNvPr>
            <p:cNvSpPr/>
            <p:nvPr/>
          </p:nvSpPr>
          <p:spPr>
            <a:xfrm>
              <a:off x="4788603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8B96A6B-0925-144C-9CD8-ECA9AFD56E7B}"/>
                </a:ext>
              </a:extLst>
            </p:cNvPr>
            <p:cNvSpPr/>
            <p:nvPr/>
          </p:nvSpPr>
          <p:spPr>
            <a:xfrm>
              <a:off x="5004521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7915D17-0245-504E-8F09-EFB1DE3264D9}"/>
                </a:ext>
              </a:extLst>
            </p:cNvPr>
            <p:cNvSpPr/>
            <p:nvPr/>
          </p:nvSpPr>
          <p:spPr>
            <a:xfrm>
              <a:off x="5221125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146F32C-886E-2C46-9C39-AA1531EF92FE}"/>
              </a:ext>
            </a:extLst>
          </p:cNvPr>
          <p:cNvSpPr txBox="1"/>
          <p:nvPr/>
        </p:nvSpPr>
        <p:spPr>
          <a:xfrm>
            <a:off x="6350096" y="42963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D3F3769-3005-3F4F-A41F-C1A79D1C63FD}"/>
              </a:ext>
            </a:extLst>
          </p:cNvPr>
          <p:cNvGrpSpPr/>
          <p:nvPr/>
        </p:nvGrpSpPr>
        <p:grpSpPr>
          <a:xfrm>
            <a:off x="5948880" y="2017778"/>
            <a:ext cx="2519265" cy="2822443"/>
            <a:chOff x="4572000" y="1957528"/>
            <a:chExt cx="865729" cy="969914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E84283C-15B4-C948-91E8-817E00A5A3B4}"/>
                </a:ext>
              </a:extLst>
            </p:cNvPr>
            <p:cNvSpPr/>
            <p:nvPr/>
          </p:nvSpPr>
          <p:spPr>
            <a:xfrm>
              <a:off x="4572000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97A620A-126B-6741-A001-609A2C6E1D59}"/>
                </a:ext>
              </a:extLst>
            </p:cNvPr>
            <p:cNvSpPr/>
            <p:nvPr/>
          </p:nvSpPr>
          <p:spPr>
            <a:xfrm>
              <a:off x="4788603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D1C7EE1-C1A4-4D43-9571-AF288C6CE798}"/>
                </a:ext>
              </a:extLst>
            </p:cNvPr>
            <p:cNvSpPr/>
            <p:nvPr/>
          </p:nvSpPr>
          <p:spPr>
            <a:xfrm>
              <a:off x="5004521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2BBF665-DDEC-A948-84C0-1043BBB1CC1B}"/>
                </a:ext>
              </a:extLst>
            </p:cNvPr>
            <p:cNvSpPr/>
            <p:nvPr/>
          </p:nvSpPr>
          <p:spPr>
            <a:xfrm>
              <a:off x="5221125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149A84F-411A-3247-ACAC-765E41963700}"/>
                </a:ext>
              </a:extLst>
            </p:cNvPr>
            <p:cNvSpPr/>
            <p:nvPr/>
          </p:nvSpPr>
          <p:spPr>
            <a:xfrm>
              <a:off x="4572000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D2E7AC2-B0A3-F643-9E60-7AFF3661D90F}"/>
                </a:ext>
              </a:extLst>
            </p:cNvPr>
            <p:cNvSpPr/>
            <p:nvPr/>
          </p:nvSpPr>
          <p:spPr>
            <a:xfrm>
              <a:off x="4788603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D18ABC8-B699-BF43-8B93-6247E1903599}"/>
                </a:ext>
              </a:extLst>
            </p:cNvPr>
            <p:cNvSpPr/>
            <p:nvPr/>
          </p:nvSpPr>
          <p:spPr>
            <a:xfrm>
              <a:off x="5004521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CBA9F70-215A-DD4F-95FB-561390090C93}"/>
                </a:ext>
              </a:extLst>
            </p:cNvPr>
            <p:cNvSpPr/>
            <p:nvPr/>
          </p:nvSpPr>
          <p:spPr>
            <a:xfrm>
              <a:off x="5221125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A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C34951D-35E1-964C-AE5E-4C7EAA167A6F}"/>
                </a:ext>
              </a:extLst>
            </p:cNvPr>
            <p:cNvSpPr/>
            <p:nvPr/>
          </p:nvSpPr>
          <p:spPr>
            <a:xfrm>
              <a:off x="4572000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1DF4920-9508-D64F-9579-C5A906C869F2}"/>
                </a:ext>
              </a:extLst>
            </p:cNvPr>
            <p:cNvSpPr/>
            <p:nvPr/>
          </p:nvSpPr>
          <p:spPr>
            <a:xfrm>
              <a:off x="4788603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F7C5777-3935-6042-AD5E-E59F5265D6C4}"/>
                </a:ext>
              </a:extLst>
            </p:cNvPr>
            <p:cNvSpPr/>
            <p:nvPr/>
          </p:nvSpPr>
          <p:spPr>
            <a:xfrm>
              <a:off x="5004521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C2C27E1-8183-E241-8148-729CD628DA87}"/>
                </a:ext>
              </a:extLst>
            </p:cNvPr>
            <p:cNvSpPr/>
            <p:nvPr/>
          </p:nvSpPr>
          <p:spPr>
            <a:xfrm>
              <a:off x="5221125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4140DC53-4084-114B-B820-BDFB7B1B5671}"/>
              </a:ext>
            </a:extLst>
          </p:cNvPr>
          <p:cNvSpPr txBox="1"/>
          <p:nvPr/>
        </p:nvSpPr>
        <p:spPr>
          <a:xfrm>
            <a:off x="-431155" y="2268786"/>
            <a:ext cx="128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Gill Sans MT" panose="020B0502020104020203" pitchFamily="34" charset="77"/>
              </a:rPr>
              <a:t>CpG=1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24D1B7D-A7A7-3343-8517-B3E910F2E590}"/>
              </a:ext>
            </a:extLst>
          </p:cNvPr>
          <p:cNvSpPr txBox="1"/>
          <p:nvPr/>
        </p:nvSpPr>
        <p:spPr>
          <a:xfrm>
            <a:off x="-431155" y="3063298"/>
            <a:ext cx="128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Gill Sans MT" panose="020B0502020104020203" pitchFamily="34" charset="77"/>
              </a:rPr>
              <a:t>CpG=0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71C35CD-FE5D-A847-9F1E-705BBB22B8F7}"/>
              </a:ext>
            </a:extLst>
          </p:cNvPr>
          <p:cNvSpPr txBox="1"/>
          <p:nvPr/>
        </p:nvSpPr>
        <p:spPr>
          <a:xfrm>
            <a:off x="-1" y="4255446"/>
            <a:ext cx="776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Gill Sans MT" panose="020B0502020104020203" pitchFamily="34" charset="77"/>
              </a:rPr>
              <a:t>Obs.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E32AB7D-7845-F84B-89A0-117D60D00EFC}"/>
                  </a:ext>
                </a:extLst>
              </p:cNvPr>
              <p:cNvSpPr/>
              <p:nvPr/>
            </p:nvSpPr>
            <p:spPr>
              <a:xfrm>
                <a:off x="490589" y="5591309"/>
                <a:ext cx="217232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</m:t>
                      </m:r>
                    </m:oMath>
                  </m:oMathPara>
                </a14:m>
                <a:endParaRPr lang="en-US" sz="2400" dirty="0">
                  <a:latin typeface="Gill Sans MT" panose="020B0502020104020203" pitchFamily="34" charset="77"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E32AB7D-7845-F84B-89A0-117D60D00E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89" y="5591309"/>
                <a:ext cx="2172326" cy="461665"/>
              </a:xfrm>
              <a:prstGeom prst="rect">
                <a:avLst/>
              </a:prstGeom>
              <a:blipFill>
                <a:blip r:embed="rId3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>
            <a:extLst>
              <a:ext uri="{FF2B5EF4-FFF2-40B4-BE49-F238E27FC236}">
                <a16:creationId xmlns:a16="http://schemas.microsoft.com/office/drawing/2014/main" id="{20AB6FB9-B83A-0747-BDDF-00361CC0E223}"/>
              </a:ext>
            </a:extLst>
          </p:cNvPr>
          <p:cNvSpPr/>
          <p:nvPr/>
        </p:nvSpPr>
        <p:spPr>
          <a:xfrm>
            <a:off x="818118" y="3046643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0.125</a:t>
            </a:r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72E8E58-2DD1-E741-BD91-46AC78DBA183}"/>
              </a:ext>
            </a:extLst>
          </p:cNvPr>
          <p:cNvSpPr/>
          <p:nvPr/>
        </p:nvSpPr>
        <p:spPr>
          <a:xfrm>
            <a:off x="841627" y="2217627"/>
            <a:ext cx="7136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0.05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A9C86689-4439-E94A-8FEB-94EEF61172F5}"/>
                  </a:ext>
                </a:extLst>
              </p:cNvPr>
              <p:cNvSpPr/>
              <p:nvPr/>
            </p:nvSpPr>
            <p:spPr>
              <a:xfrm>
                <a:off x="2457090" y="5306340"/>
                <a:ext cx="588231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)(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 = </m:t>
                    </m:r>
                  </m:oMath>
                </a14:m>
                <a:r>
                  <a:rPr lang="en-US" sz="2400" dirty="0">
                    <a:latin typeface="Gill Sans MT" panose="020B0502020104020203" pitchFamily="34" charset="77"/>
                  </a:rPr>
                  <a:t>0.25*0.05*0.30= 0.00375</a:t>
                </a:r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A9C86689-4439-E94A-8FEB-94EEF61172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7090" y="5306340"/>
                <a:ext cx="5882316" cy="461665"/>
              </a:xfrm>
              <a:prstGeom prst="rect">
                <a:avLst/>
              </a:prstGeom>
              <a:blipFill>
                <a:blip r:embed="rId4"/>
                <a:stretch>
                  <a:fillRect t="-10526" r="-647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2A90AF7-BF5D-9549-A6FF-2A103BD7E615}"/>
                  </a:ext>
                </a:extLst>
              </p:cNvPr>
              <p:cNvSpPr/>
              <p:nvPr/>
            </p:nvSpPr>
            <p:spPr>
              <a:xfrm>
                <a:off x="2495189" y="5854700"/>
                <a:ext cx="589289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  <m:d>
                      <m:d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d>
                          <m:d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d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𝟎𝟎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b="1" dirty="0">
                    <a:latin typeface="Gill Sans MT" panose="020B0502020104020203" pitchFamily="34" charset="77"/>
                  </a:rPr>
                  <a:t> = 0.25*0.125*0.9= 0.028</a:t>
                </a: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2A90AF7-BF5D-9549-A6FF-2A103BD7E6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189" y="5854700"/>
                <a:ext cx="5892895" cy="461665"/>
              </a:xfrm>
              <a:prstGeom prst="rect">
                <a:avLst/>
              </a:prstGeom>
              <a:blipFill>
                <a:blip r:embed="rId5"/>
                <a:stretch>
                  <a:fillRect t="-10526" r="-645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22374F3-64A8-744B-B376-421DB45B6D53}"/>
              </a:ext>
            </a:extLst>
          </p:cNvPr>
          <p:cNvCxnSpPr>
            <a:cxnSpLocks/>
          </p:cNvCxnSpPr>
          <p:nvPr/>
        </p:nvCxnSpPr>
        <p:spPr>
          <a:xfrm>
            <a:off x="1439421" y="2300214"/>
            <a:ext cx="204076" cy="604334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30719896-A8AF-A849-A6F7-B7A12E66593F}"/>
              </a:ext>
            </a:extLst>
          </p:cNvPr>
          <p:cNvCxnSpPr>
            <a:cxnSpLocks/>
          </p:cNvCxnSpPr>
          <p:nvPr/>
        </p:nvCxnSpPr>
        <p:spPr>
          <a:xfrm>
            <a:off x="1376880" y="3045056"/>
            <a:ext cx="315136" cy="4437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39B1BE17-84C8-0B49-A463-DE3840D0F223}"/>
              </a:ext>
            </a:extLst>
          </p:cNvPr>
          <p:cNvSpPr/>
          <p:nvPr/>
        </p:nvSpPr>
        <p:spPr>
          <a:xfrm>
            <a:off x="1463897" y="2291886"/>
            <a:ext cx="7425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Gill Sans MT" panose="020B0502020104020203" pitchFamily="34" charset="77"/>
              </a:rPr>
              <a:t>0.0035</a:t>
            </a:r>
            <a:endParaRPr lang="en-US" sz="16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5F6D4A9-C618-EE4D-A5E4-2527A9AE71FA}"/>
              </a:ext>
            </a:extLst>
          </p:cNvPr>
          <p:cNvSpPr/>
          <p:nvPr/>
        </p:nvSpPr>
        <p:spPr>
          <a:xfrm>
            <a:off x="1463897" y="3094076"/>
            <a:ext cx="6399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Gill Sans MT" panose="020B0502020104020203" pitchFamily="34" charset="77"/>
              </a:rPr>
              <a:t>0.028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05342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E43B8D-31BF-7A4E-845C-2009C6A377FB}"/>
              </a:ext>
            </a:extLst>
          </p:cNvPr>
          <p:cNvSpPr txBox="1"/>
          <p:nvPr/>
        </p:nvSpPr>
        <p:spPr>
          <a:xfrm>
            <a:off x="1284515" y="42963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EE3A1E9-7D76-C840-9E9B-96A267B25A69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A7E859B-48BB-B643-B400-96F217120554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The Viterbi algorithm</a:t>
            </a:r>
            <a:endParaRPr lang="en-US" sz="2800" b="1" i="0" dirty="0">
              <a:latin typeface="Gill Sans"/>
              <a:cs typeface="Gill San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EA8330-43C6-1840-97D0-528273CC8E27}"/>
              </a:ext>
            </a:extLst>
          </p:cNvPr>
          <p:cNvGrpSpPr/>
          <p:nvPr/>
        </p:nvGrpSpPr>
        <p:grpSpPr>
          <a:xfrm>
            <a:off x="883299" y="2017778"/>
            <a:ext cx="2519265" cy="2822443"/>
            <a:chOff x="4572000" y="1957528"/>
            <a:chExt cx="865729" cy="96991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FD13182-24C3-2E4D-8DC7-08076580A223}"/>
                </a:ext>
              </a:extLst>
            </p:cNvPr>
            <p:cNvSpPr/>
            <p:nvPr/>
          </p:nvSpPr>
          <p:spPr>
            <a:xfrm>
              <a:off x="4572000" y="2230557"/>
              <a:ext cx="216604" cy="27022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7E9A83D-F57E-3C47-A9DE-07D32E053D6E}"/>
                </a:ext>
              </a:extLst>
            </p:cNvPr>
            <p:cNvSpPr/>
            <p:nvPr/>
          </p:nvSpPr>
          <p:spPr>
            <a:xfrm>
              <a:off x="4788603" y="2230557"/>
              <a:ext cx="216604" cy="27022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2ED99B-9D6F-8541-BFBF-DB8D66E1F69F}"/>
                </a:ext>
              </a:extLst>
            </p:cNvPr>
            <p:cNvSpPr/>
            <p:nvPr/>
          </p:nvSpPr>
          <p:spPr>
            <a:xfrm>
              <a:off x="5004521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22F310-6146-D84F-9728-9AE214A8382B}"/>
                </a:ext>
              </a:extLst>
            </p:cNvPr>
            <p:cNvSpPr/>
            <p:nvPr/>
          </p:nvSpPr>
          <p:spPr>
            <a:xfrm>
              <a:off x="5221125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822D731-F739-F54A-88B6-E20E297B9596}"/>
                </a:ext>
              </a:extLst>
            </p:cNvPr>
            <p:cNvSpPr/>
            <p:nvPr/>
          </p:nvSpPr>
          <p:spPr>
            <a:xfrm>
              <a:off x="4572000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A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83BF2A3-FDA4-C84E-A26F-22D1C21CB1D6}"/>
                </a:ext>
              </a:extLst>
            </p:cNvPr>
            <p:cNvSpPr/>
            <p:nvPr/>
          </p:nvSpPr>
          <p:spPr>
            <a:xfrm>
              <a:off x="4788603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246BC4-285E-C94F-99DB-A24AF4FF93DC}"/>
                </a:ext>
              </a:extLst>
            </p:cNvPr>
            <p:cNvSpPr/>
            <p:nvPr/>
          </p:nvSpPr>
          <p:spPr>
            <a:xfrm>
              <a:off x="5004521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E621C9-06F8-DC49-8127-EB7A0407A0EC}"/>
                </a:ext>
              </a:extLst>
            </p:cNvPr>
            <p:cNvSpPr/>
            <p:nvPr/>
          </p:nvSpPr>
          <p:spPr>
            <a:xfrm>
              <a:off x="5221125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38EF9E-6176-094F-A469-18D174639C57}"/>
                </a:ext>
              </a:extLst>
            </p:cNvPr>
            <p:cNvSpPr/>
            <p:nvPr/>
          </p:nvSpPr>
          <p:spPr>
            <a:xfrm>
              <a:off x="4572000" y="1957528"/>
              <a:ext cx="216604" cy="27022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3D4891-305A-904C-A970-028A1D095C83}"/>
                </a:ext>
              </a:extLst>
            </p:cNvPr>
            <p:cNvSpPr/>
            <p:nvPr/>
          </p:nvSpPr>
          <p:spPr>
            <a:xfrm>
              <a:off x="4788603" y="1957528"/>
              <a:ext cx="216604" cy="27022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C1ADCEE-69FF-F546-952F-4902BAE81EAF}"/>
                </a:ext>
              </a:extLst>
            </p:cNvPr>
            <p:cNvSpPr/>
            <p:nvPr/>
          </p:nvSpPr>
          <p:spPr>
            <a:xfrm>
              <a:off x="5004521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10E5B3E-F461-8145-8D49-6ACB18BABB05}"/>
                </a:ext>
              </a:extLst>
            </p:cNvPr>
            <p:cNvSpPr/>
            <p:nvPr/>
          </p:nvSpPr>
          <p:spPr>
            <a:xfrm>
              <a:off x="5221125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192674D-248D-5948-82FF-028B985D1D3E}"/>
              </a:ext>
            </a:extLst>
          </p:cNvPr>
          <p:cNvSpPr txBox="1"/>
          <p:nvPr/>
        </p:nvSpPr>
        <p:spPr>
          <a:xfrm>
            <a:off x="3814169" y="42963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87C6ED-3CA6-D94A-9642-939DE7E65DE7}"/>
              </a:ext>
            </a:extLst>
          </p:cNvPr>
          <p:cNvGrpSpPr/>
          <p:nvPr/>
        </p:nvGrpSpPr>
        <p:grpSpPr>
          <a:xfrm>
            <a:off x="3412953" y="2017778"/>
            <a:ext cx="2519265" cy="2822443"/>
            <a:chOff x="4572000" y="1957528"/>
            <a:chExt cx="865729" cy="96991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E447280-7E7E-EF4C-ACA5-02D3844A4CB9}"/>
                </a:ext>
              </a:extLst>
            </p:cNvPr>
            <p:cNvSpPr/>
            <p:nvPr/>
          </p:nvSpPr>
          <p:spPr>
            <a:xfrm>
              <a:off x="4572000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4986450-7051-CD49-B39F-616EBD95142C}"/>
                </a:ext>
              </a:extLst>
            </p:cNvPr>
            <p:cNvSpPr/>
            <p:nvPr/>
          </p:nvSpPr>
          <p:spPr>
            <a:xfrm>
              <a:off x="4788603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4139F2F-17A1-C54E-A0B0-4107A1EC82C3}"/>
                </a:ext>
              </a:extLst>
            </p:cNvPr>
            <p:cNvSpPr/>
            <p:nvPr/>
          </p:nvSpPr>
          <p:spPr>
            <a:xfrm>
              <a:off x="5004521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DAB2CF6-6EB3-554B-90E9-70369384F900}"/>
                </a:ext>
              </a:extLst>
            </p:cNvPr>
            <p:cNvSpPr/>
            <p:nvPr/>
          </p:nvSpPr>
          <p:spPr>
            <a:xfrm>
              <a:off x="5221125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BE38333-B980-C140-B54D-5BCD0FE0D5F0}"/>
                </a:ext>
              </a:extLst>
            </p:cNvPr>
            <p:cNvSpPr/>
            <p:nvPr/>
          </p:nvSpPr>
          <p:spPr>
            <a:xfrm>
              <a:off x="4572000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G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A41354F-B733-344E-AAD1-EDF407D547F0}"/>
                </a:ext>
              </a:extLst>
            </p:cNvPr>
            <p:cNvSpPr/>
            <p:nvPr/>
          </p:nvSpPr>
          <p:spPr>
            <a:xfrm>
              <a:off x="4788603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1132ABF-FDF3-5147-B8EE-5267120193EC}"/>
                </a:ext>
              </a:extLst>
            </p:cNvPr>
            <p:cNvSpPr/>
            <p:nvPr/>
          </p:nvSpPr>
          <p:spPr>
            <a:xfrm>
              <a:off x="5004521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G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62ADD15-59D1-724E-9C42-8EC877A58FD9}"/>
                </a:ext>
              </a:extLst>
            </p:cNvPr>
            <p:cNvSpPr/>
            <p:nvPr/>
          </p:nvSpPr>
          <p:spPr>
            <a:xfrm>
              <a:off x="5221125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G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D2D87-431D-E04F-9D70-6B83A1EE4301}"/>
                </a:ext>
              </a:extLst>
            </p:cNvPr>
            <p:cNvSpPr/>
            <p:nvPr/>
          </p:nvSpPr>
          <p:spPr>
            <a:xfrm>
              <a:off x="4572000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A037588-E50D-9B49-8D80-579337ADDBC8}"/>
                </a:ext>
              </a:extLst>
            </p:cNvPr>
            <p:cNvSpPr/>
            <p:nvPr/>
          </p:nvSpPr>
          <p:spPr>
            <a:xfrm>
              <a:off x="4788603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8B96A6B-0925-144C-9CD8-ECA9AFD56E7B}"/>
                </a:ext>
              </a:extLst>
            </p:cNvPr>
            <p:cNvSpPr/>
            <p:nvPr/>
          </p:nvSpPr>
          <p:spPr>
            <a:xfrm>
              <a:off x="5004521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7915D17-0245-504E-8F09-EFB1DE3264D9}"/>
                </a:ext>
              </a:extLst>
            </p:cNvPr>
            <p:cNvSpPr/>
            <p:nvPr/>
          </p:nvSpPr>
          <p:spPr>
            <a:xfrm>
              <a:off x="5221125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146F32C-886E-2C46-9C39-AA1531EF92FE}"/>
              </a:ext>
            </a:extLst>
          </p:cNvPr>
          <p:cNvSpPr txBox="1"/>
          <p:nvPr/>
        </p:nvSpPr>
        <p:spPr>
          <a:xfrm>
            <a:off x="6350096" y="42963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D3F3769-3005-3F4F-A41F-C1A79D1C63FD}"/>
              </a:ext>
            </a:extLst>
          </p:cNvPr>
          <p:cNvGrpSpPr/>
          <p:nvPr/>
        </p:nvGrpSpPr>
        <p:grpSpPr>
          <a:xfrm>
            <a:off x="5948880" y="2017778"/>
            <a:ext cx="2519265" cy="2822443"/>
            <a:chOff x="4572000" y="1957528"/>
            <a:chExt cx="865729" cy="969914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E84283C-15B4-C948-91E8-817E00A5A3B4}"/>
                </a:ext>
              </a:extLst>
            </p:cNvPr>
            <p:cNvSpPr/>
            <p:nvPr/>
          </p:nvSpPr>
          <p:spPr>
            <a:xfrm>
              <a:off x="4572000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97A620A-126B-6741-A001-609A2C6E1D59}"/>
                </a:ext>
              </a:extLst>
            </p:cNvPr>
            <p:cNvSpPr/>
            <p:nvPr/>
          </p:nvSpPr>
          <p:spPr>
            <a:xfrm>
              <a:off x="4788603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D1C7EE1-C1A4-4D43-9571-AF288C6CE798}"/>
                </a:ext>
              </a:extLst>
            </p:cNvPr>
            <p:cNvSpPr/>
            <p:nvPr/>
          </p:nvSpPr>
          <p:spPr>
            <a:xfrm>
              <a:off x="5004521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2BBF665-DDEC-A948-84C0-1043BBB1CC1B}"/>
                </a:ext>
              </a:extLst>
            </p:cNvPr>
            <p:cNvSpPr/>
            <p:nvPr/>
          </p:nvSpPr>
          <p:spPr>
            <a:xfrm>
              <a:off x="5221125" y="2230557"/>
              <a:ext cx="216604" cy="27022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149A84F-411A-3247-ACAC-765E41963700}"/>
                </a:ext>
              </a:extLst>
            </p:cNvPr>
            <p:cNvSpPr/>
            <p:nvPr/>
          </p:nvSpPr>
          <p:spPr>
            <a:xfrm>
              <a:off x="4572000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D2E7AC2-B0A3-F643-9E60-7AFF3661D90F}"/>
                </a:ext>
              </a:extLst>
            </p:cNvPr>
            <p:cNvSpPr/>
            <p:nvPr/>
          </p:nvSpPr>
          <p:spPr>
            <a:xfrm>
              <a:off x="4788603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D18ABC8-B699-BF43-8B93-6247E1903599}"/>
                </a:ext>
              </a:extLst>
            </p:cNvPr>
            <p:cNvSpPr/>
            <p:nvPr/>
          </p:nvSpPr>
          <p:spPr>
            <a:xfrm>
              <a:off x="5004521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CBA9F70-215A-DD4F-95FB-561390090C93}"/>
                </a:ext>
              </a:extLst>
            </p:cNvPr>
            <p:cNvSpPr/>
            <p:nvPr/>
          </p:nvSpPr>
          <p:spPr>
            <a:xfrm>
              <a:off x="5221125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A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C34951D-35E1-964C-AE5E-4C7EAA167A6F}"/>
                </a:ext>
              </a:extLst>
            </p:cNvPr>
            <p:cNvSpPr/>
            <p:nvPr/>
          </p:nvSpPr>
          <p:spPr>
            <a:xfrm>
              <a:off x="4572000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1DF4920-9508-D64F-9579-C5A906C869F2}"/>
                </a:ext>
              </a:extLst>
            </p:cNvPr>
            <p:cNvSpPr/>
            <p:nvPr/>
          </p:nvSpPr>
          <p:spPr>
            <a:xfrm>
              <a:off x="4788603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F7C5777-3935-6042-AD5E-E59F5265D6C4}"/>
                </a:ext>
              </a:extLst>
            </p:cNvPr>
            <p:cNvSpPr/>
            <p:nvPr/>
          </p:nvSpPr>
          <p:spPr>
            <a:xfrm>
              <a:off x="5004521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C2C27E1-8183-E241-8148-729CD628DA87}"/>
                </a:ext>
              </a:extLst>
            </p:cNvPr>
            <p:cNvSpPr/>
            <p:nvPr/>
          </p:nvSpPr>
          <p:spPr>
            <a:xfrm>
              <a:off x="5221125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4140DC53-4084-114B-B820-BDFB7B1B5671}"/>
              </a:ext>
            </a:extLst>
          </p:cNvPr>
          <p:cNvSpPr txBox="1"/>
          <p:nvPr/>
        </p:nvSpPr>
        <p:spPr>
          <a:xfrm>
            <a:off x="-431155" y="2268786"/>
            <a:ext cx="128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Gill Sans MT" panose="020B0502020104020203" pitchFamily="34" charset="77"/>
              </a:rPr>
              <a:t>CpG=1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24D1B7D-A7A7-3343-8517-B3E910F2E590}"/>
              </a:ext>
            </a:extLst>
          </p:cNvPr>
          <p:cNvSpPr txBox="1"/>
          <p:nvPr/>
        </p:nvSpPr>
        <p:spPr>
          <a:xfrm>
            <a:off x="-431155" y="3063298"/>
            <a:ext cx="128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Gill Sans MT" panose="020B0502020104020203" pitchFamily="34" charset="77"/>
              </a:rPr>
              <a:t>CpG=0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71C35CD-FE5D-A847-9F1E-705BBB22B8F7}"/>
              </a:ext>
            </a:extLst>
          </p:cNvPr>
          <p:cNvSpPr txBox="1"/>
          <p:nvPr/>
        </p:nvSpPr>
        <p:spPr>
          <a:xfrm>
            <a:off x="-1" y="4255446"/>
            <a:ext cx="776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Gill Sans MT" panose="020B0502020104020203" pitchFamily="34" charset="77"/>
              </a:rPr>
              <a:t>Obs.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0AB6FB9-B83A-0747-BDDF-00361CC0E223}"/>
              </a:ext>
            </a:extLst>
          </p:cNvPr>
          <p:cNvSpPr/>
          <p:nvPr/>
        </p:nvSpPr>
        <p:spPr>
          <a:xfrm>
            <a:off x="818118" y="3046643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0.125</a:t>
            </a:r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72E8E58-2DD1-E741-BD91-46AC78DBA183}"/>
              </a:ext>
            </a:extLst>
          </p:cNvPr>
          <p:cNvSpPr/>
          <p:nvPr/>
        </p:nvSpPr>
        <p:spPr>
          <a:xfrm>
            <a:off x="841627" y="2217627"/>
            <a:ext cx="7136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0.05</a:t>
            </a:r>
            <a:endParaRPr lang="en-US" sz="2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B1BE17-84C8-0B49-A463-DE3840D0F223}"/>
              </a:ext>
            </a:extLst>
          </p:cNvPr>
          <p:cNvSpPr/>
          <p:nvPr/>
        </p:nvSpPr>
        <p:spPr>
          <a:xfrm>
            <a:off x="1463897" y="2291886"/>
            <a:ext cx="7425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Gill Sans MT" panose="020B0502020104020203" pitchFamily="34" charset="77"/>
              </a:rPr>
              <a:t>0.0035</a:t>
            </a:r>
            <a:endParaRPr lang="en-US" sz="16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5F6D4A9-C618-EE4D-A5E4-2527A9AE71FA}"/>
              </a:ext>
            </a:extLst>
          </p:cNvPr>
          <p:cNvSpPr/>
          <p:nvPr/>
        </p:nvSpPr>
        <p:spPr>
          <a:xfrm>
            <a:off x="1463897" y="3094076"/>
            <a:ext cx="6399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Gill Sans MT" panose="020B0502020104020203" pitchFamily="34" charset="77"/>
              </a:rPr>
              <a:t>0.028</a:t>
            </a:r>
            <a:endParaRPr 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D025EE-6EEC-D146-912D-9D0070DACE0C}"/>
              </a:ext>
            </a:extLst>
          </p:cNvPr>
          <p:cNvSpPr txBox="1"/>
          <p:nvPr/>
        </p:nvSpPr>
        <p:spPr>
          <a:xfrm>
            <a:off x="211636" y="5393035"/>
            <a:ext cx="4136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Keep filling in the matrix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Keep track of pointers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Find max value in last column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BD51EAE-E006-E445-9AD6-4B77E8308497}"/>
              </a:ext>
            </a:extLst>
          </p:cNvPr>
          <p:cNvCxnSpPr/>
          <p:nvPr/>
        </p:nvCxnSpPr>
        <p:spPr>
          <a:xfrm flipV="1">
            <a:off x="1376880" y="2629631"/>
            <a:ext cx="406976" cy="7506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5B9A29D-EB68-6D4A-A073-CCCCD72CA301}"/>
              </a:ext>
            </a:extLst>
          </p:cNvPr>
          <p:cNvCxnSpPr>
            <a:cxnSpLocks/>
            <a:endCxn id="59" idx="0"/>
          </p:cNvCxnSpPr>
          <p:nvPr/>
        </p:nvCxnSpPr>
        <p:spPr>
          <a:xfrm>
            <a:off x="1376880" y="3027055"/>
            <a:ext cx="406977" cy="670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C1714EF-4B73-3547-92BA-E0C7D742D2C7}"/>
              </a:ext>
            </a:extLst>
          </p:cNvPr>
          <p:cNvCxnSpPr>
            <a:cxnSpLocks/>
          </p:cNvCxnSpPr>
          <p:nvPr/>
        </p:nvCxnSpPr>
        <p:spPr>
          <a:xfrm>
            <a:off x="2037059" y="3085683"/>
            <a:ext cx="406977" cy="670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0296276-E243-2541-9115-2C77D60E4038}"/>
              </a:ext>
            </a:extLst>
          </p:cNvPr>
          <p:cNvCxnSpPr>
            <a:cxnSpLocks/>
          </p:cNvCxnSpPr>
          <p:nvPr/>
        </p:nvCxnSpPr>
        <p:spPr>
          <a:xfrm flipV="1">
            <a:off x="1997677" y="2551158"/>
            <a:ext cx="406977" cy="43917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3595B0A-E17A-E24B-800C-B9348372ADC4}"/>
              </a:ext>
            </a:extLst>
          </p:cNvPr>
          <p:cNvCxnSpPr>
            <a:cxnSpLocks/>
          </p:cNvCxnSpPr>
          <p:nvPr/>
        </p:nvCxnSpPr>
        <p:spPr>
          <a:xfrm>
            <a:off x="2684414" y="3085683"/>
            <a:ext cx="406977" cy="670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9982CFB-7EEC-B340-8F35-15B648380E2A}"/>
              </a:ext>
            </a:extLst>
          </p:cNvPr>
          <p:cNvCxnSpPr>
            <a:cxnSpLocks/>
          </p:cNvCxnSpPr>
          <p:nvPr/>
        </p:nvCxnSpPr>
        <p:spPr>
          <a:xfrm flipV="1">
            <a:off x="2645032" y="2551158"/>
            <a:ext cx="406977" cy="43917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A67F26D8-CD7F-6940-B30A-25A3A9CA84FA}"/>
              </a:ext>
            </a:extLst>
          </p:cNvPr>
          <p:cNvCxnSpPr>
            <a:cxnSpLocks/>
          </p:cNvCxnSpPr>
          <p:nvPr/>
        </p:nvCxnSpPr>
        <p:spPr>
          <a:xfrm>
            <a:off x="3297690" y="3027055"/>
            <a:ext cx="406977" cy="67021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CB142C4-67C8-9143-B287-BDE28DACF3FE}"/>
              </a:ext>
            </a:extLst>
          </p:cNvPr>
          <p:cNvCxnSpPr>
            <a:cxnSpLocks/>
          </p:cNvCxnSpPr>
          <p:nvPr/>
        </p:nvCxnSpPr>
        <p:spPr>
          <a:xfrm flipV="1">
            <a:off x="3216114" y="2497910"/>
            <a:ext cx="406977" cy="4391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DC1489DD-26A5-A240-B741-FB0D1E805E2C}"/>
              </a:ext>
            </a:extLst>
          </p:cNvPr>
          <p:cNvCxnSpPr>
            <a:cxnSpLocks/>
          </p:cNvCxnSpPr>
          <p:nvPr/>
        </p:nvCxnSpPr>
        <p:spPr>
          <a:xfrm>
            <a:off x="3850169" y="2517647"/>
            <a:ext cx="406977" cy="670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D4DF4E2D-8A2C-CA40-A8D5-972B02C127EA}"/>
              </a:ext>
            </a:extLst>
          </p:cNvPr>
          <p:cNvCxnSpPr>
            <a:cxnSpLocks/>
          </p:cNvCxnSpPr>
          <p:nvPr/>
        </p:nvCxnSpPr>
        <p:spPr>
          <a:xfrm>
            <a:off x="4494699" y="2517021"/>
            <a:ext cx="406977" cy="670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BFE1886-4DC7-5046-8500-8EC2A25237FD}"/>
              </a:ext>
            </a:extLst>
          </p:cNvPr>
          <p:cNvCxnSpPr>
            <a:cxnSpLocks/>
          </p:cNvCxnSpPr>
          <p:nvPr/>
        </p:nvCxnSpPr>
        <p:spPr>
          <a:xfrm>
            <a:off x="5161168" y="2517021"/>
            <a:ext cx="406977" cy="670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C007BD75-24EC-4543-800B-A60B4F759F10}"/>
              </a:ext>
            </a:extLst>
          </p:cNvPr>
          <p:cNvCxnSpPr>
            <a:cxnSpLocks/>
          </p:cNvCxnSpPr>
          <p:nvPr/>
        </p:nvCxnSpPr>
        <p:spPr>
          <a:xfrm>
            <a:off x="5791288" y="2517021"/>
            <a:ext cx="406977" cy="670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46B0379C-488F-FF4E-8FD2-0FE2AC9F5CF1}"/>
              </a:ext>
            </a:extLst>
          </p:cNvPr>
          <p:cNvCxnSpPr>
            <a:cxnSpLocks/>
          </p:cNvCxnSpPr>
          <p:nvPr/>
        </p:nvCxnSpPr>
        <p:spPr>
          <a:xfrm>
            <a:off x="6406584" y="2536909"/>
            <a:ext cx="406977" cy="670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82A02C36-B027-C141-9EF9-BFCDB550240B}"/>
              </a:ext>
            </a:extLst>
          </p:cNvPr>
          <p:cNvCxnSpPr>
            <a:cxnSpLocks/>
          </p:cNvCxnSpPr>
          <p:nvPr/>
        </p:nvCxnSpPr>
        <p:spPr>
          <a:xfrm>
            <a:off x="7004024" y="2593386"/>
            <a:ext cx="378094" cy="4922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7063BC41-762B-284C-B1F5-7963FE1F635F}"/>
              </a:ext>
            </a:extLst>
          </p:cNvPr>
          <p:cNvCxnSpPr>
            <a:cxnSpLocks/>
          </p:cNvCxnSpPr>
          <p:nvPr/>
        </p:nvCxnSpPr>
        <p:spPr>
          <a:xfrm>
            <a:off x="3922630" y="3103971"/>
            <a:ext cx="406977" cy="67021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DB12385E-63FF-A44D-8F05-A25252A81E0E}"/>
              </a:ext>
            </a:extLst>
          </p:cNvPr>
          <p:cNvCxnSpPr>
            <a:cxnSpLocks/>
          </p:cNvCxnSpPr>
          <p:nvPr/>
        </p:nvCxnSpPr>
        <p:spPr>
          <a:xfrm>
            <a:off x="7551488" y="3138441"/>
            <a:ext cx="406977" cy="670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91A6C9AF-CA7E-D34A-924D-B61C997241AC}"/>
              </a:ext>
            </a:extLst>
          </p:cNvPr>
          <p:cNvCxnSpPr>
            <a:cxnSpLocks/>
          </p:cNvCxnSpPr>
          <p:nvPr/>
        </p:nvCxnSpPr>
        <p:spPr>
          <a:xfrm>
            <a:off x="4570989" y="3085682"/>
            <a:ext cx="406977" cy="67021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87CA3740-A53C-BB42-BF0C-AA013BA16628}"/>
              </a:ext>
            </a:extLst>
          </p:cNvPr>
          <p:cNvCxnSpPr>
            <a:cxnSpLocks/>
          </p:cNvCxnSpPr>
          <p:nvPr/>
        </p:nvCxnSpPr>
        <p:spPr>
          <a:xfrm>
            <a:off x="5149764" y="3145196"/>
            <a:ext cx="406977" cy="67021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4A98CA62-B3ED-B84B-9E87-2ED085E77988}"/>
              </a:ext>
            </a:extLst>
          </p:cNvPr>
          <p:cNvCxnSpPr>
            <a:cxnSpLocks/>
          </p:cNvCxnSpPr>
          <p:nvPr/>
        </p:nvCxnSpPr>
        <p:spPr>
          <a:xfrm>
            <a:off x="5778080" y="3085682"/>
            <a:ext cx="406977" cy="67021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8E060CBE-F403-2448-B0D9-6A8061D8F881}"/>
              </a:ext>
            </a:extLst>
          </p:cNvPr>
          <p:cNvCxnSpPr>
            <a:cxnSpLocks/>
          </p:cNvCxnSpPr>
          <p:nvPr/>
        </p:nvCxnSpPr>
        <p:spPr>
          <a:xfrm>
            <a:off x="6387929" y="3145195"/>
            <a:ext cx="406977" cy="67021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3F80CB4F-EC36-9641-95FF-304525473BA5}"/>
              </a:ext>
            </a:extLst>
          </p:cNvPr>
          <p:cNvCxnSpPr>
            <a:cxnSpLocks/>
          </p:cNvCxnSpPr>
          <p:nvPr/>
        </p:nvCxnSpPr>
        <p:spPr>
          <a:xfrm flipV="1">
            <a:off x="7591236" y="2550531"/>
            <a:ext cx="532934" cy="432403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FF95483-7777-6249-91FF-85E4E0A5DCBB}"/>
              </a:ext>
            </a:extLst>
          </p:cNvPr>
          <p:cNvCxnSpPr>
            <a:cxnSpLocks/>
          </p:cNvCxnSpPr>
          <p:nvPr/>
        </p:nvCxnSpPr>
        <p:spPr>
          <a:xfrm>
            <a:off x="7012634" y="2332254"/>
            <a:ext cx="406977" cy="67021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4444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E43B8D-31BF-7A4E-845C-2009C6A377FB}"/>
              </a:ext>
            </a:extLst>
          </p:cNvPr>
          <p:cNvSpPr txBox="1"/>
          <p:nvPr/>
        </p:nvSpPr>
        <p:spPr>
          <a:xfrm>
            <a:off x="1284515" y="42963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EE3A1E9-7D76-C840-9E9B-96A267B25A69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A7E859B-48BB-B643-B400-96F217120554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The Viterbi algorithm</a:t>
            </a:r>
            <a:endParaRPr lang="en-US" sz="2800" b="1" i="0" dirty="0">
              <a:latin typeface="Gill Sans"/>
              <a:cs typeface="Gill San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EA8330-43C6-1840-97D0-528273CC8E27}"/>
              </a:ext>
            </a:extLst>
          </p:cNvPr>
          <p:cNvGrpSpPr/>
          <p:nvPr/>
        </p:nvGrpSpPr>
        <p:grpSpPr>
          <a:xfrm>
            <a:off x="883299" y="2017778"/>
            <a:ext cx="2519265" cy="2822443"/>
            <a:chOff x="4572000" y="1957528"/>
            <a:chExt cx="865729" cy="96991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FD13182-24C3-2E4D-8DC7-08076580A223}"/>
                </a:ext>
              </a:extLst>
            </p:cNvPr>
            <p:cNvSpPr/>
            <p:nvPr/>
          </p:nvSpPr>
          <p:spPr>
            <a:xfrm>
              <a:off x="4572000" y="2230557"/>
              <a:ext cx="216604" cy="27022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7E9A83D-F57E-3C47-A9DE-07D32E053D6E}"/>
                </a:ext>
              </a:extLst>
            </p:cNvPr>
            <p:cNvSpPr/>
            <p:nvPr/>
          </p:nvSpPr>
          <p:spPr>
            <a:xfrm>
              <a:off x="4788603" y="2230557"/>
              <a:ext cx="216604" cy="27022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2ED99B-9D6F-8541-BFBF-DB8D66E1F69F}"/>
                </a:ext>
              </a:extLst>
            </p:cNvPr>
            <p:cNvSpPr/>
            <p:nvPr/>
          </p:nvSpPr>
          <p:spPr>
            <a:xfrm>
              <a:off x="5004521" y="2230557"/>
              <a:ext cx="216604" cy="270222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22F310-6146-D84F-9728-9AE214A8382B}"/>
                </a:ext>
              </a:extLst>
            </p:cNvPr>
            <p:cNvSpPr/>
            <p:nvPr/>
          </p:nvSpPr>
          <p:spPr>
            <a:xfrm>
              <a:off x="5221125" y="2230557"/>
              <a:ext cx="216604" cy="270222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822D731-F739-F54A-88B6-E20E297B9596}"/>
                </a:ext>
              </a:extLst>
            </p:cNvPr>
            <p:cNvSpPr/>
            <p:nvPr/>
          </p:nvSpPr>
          <p:spPr>
            <a:xfrm>
              <a:off x="4572000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A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83BF2A3-FDA4-C84E-A26F-22D1C21CB1D6}"/>
                </a:ext>
              </a:extLst>
            </p:cNvPr>
            <p:cNvSpPr/>
            <p:nvPr/>
          </p:nvSpPr>
          <p:spPr>
            <a:xfrm>
              <a:off x="4788603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246BC4-285E-C94F-99DB-A24AF4FF93DC}"/>
                </a:ext>
              </a:extLst>
            </p:cNvPr>
            <p:cNvSpPr/>
            <p:nvPr/>
          </p:nvSpPr>
          <p:spPr>
            <a:xfrm>
              <a:off x="5004521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E621C9-06F8-DC49-8127-EB7A0407A0EC}"/>
                </a:ext>
              </a:extLst>
            </p:cNvPr>
            <p:cNvSpPr/>
            <p:nvPr/>
          </p:nvSpPr>
          <p:spPr>
            <a:xfrm>
              <a:off x="5221125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38EF9E-6176-094F-A469-18D174639C57}"/>
                </a:ext>
              </a:extLst>
            </p:cNvPr>
            <p:cNvSpPr/>
            <p:nvPr/>
          </p:nvSpPr>
          <p:spPr>
            <a:xfrm>
              <a:off x="4572000" y="1957528"/>
              <a:ext cx="216604" cy="27022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3D4891-305A-904C-A970-028A1D095C83}"/>
                </a:ext>
              </a:extLst>
            </p:cNvPr>
            <p:cNvSpPr/>
            <p:nvPr/>
          </p:nvSpPr>
          <p:spPr>
            <a:xfrm>
              <a:off x="4788603" y="1957528"/>
              <a:ext cx="216604" cy="27022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C1ADCEE-69FF-F546-952F-4902BAE81EAF}"/>
                </a:ext>
              </a:extLst>
            </p:cNvPr>
            <p:cNvSpPr/>
            <p:nvPr/>
          </p:nvSpPr>
          <p:spPr>
            <a:xfrm>
              <a:off x="5004521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10E5B3E-F461-8145-8D49-6ACB18BABB05}"/>
                </a:ext>
              </a:extLst>
            </p:cNvPr>
            <p:cNvSpPr/>
            <p:nvPr/>
          </p:nvSpPr>
          <p:spPr>
            <a:xfrm>
              <a:off x="5221125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192674D-248D-5948-82FF-028B985D1D3E}"/>
              </a:ext>
            </a:extLst>
          </p:cNvPr>
          <p:cNvSpPr txBox="1"/>
          <p:nvPr/>
        </p:nvSpPr>
        <p:spPr>
          <a:xfrm>
            <a:off x="3814169" y="42963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87C6ED-3CA6-D94A-9642-939DE7E65DE7}"/>
              </a:ext>
            </a:extLst>
          </p:cNvPr>
          <p:cNvGrpSpPr/>
          <p:nvPr/>
        </p:nvGrpSpPr>
        <p:grpSpPr>
          <a:xfrm>
            <a:off x="3412953" y="2017778"/>
            <a:ext cx="2519265" cy="2822443"/>
            <a:chOff x="4572000" y="1957528"/>
            <a:chExt cx="865729" cy="96991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E447280-7E7E-EF4C-ACA5-02D3844A4CB9}"/>
                </a:ext>
              </a:extLst>
            </p:cNvPr>
            <p:cNvSpPr/>
            <p:nvPr/>
          </p:nvSpPr>
          <p:spPr>
            <a:xfrm>
              <a:off x="4572000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4986450-7051-CD49-B39F-616EBD95142C}"/>
                </a:ext>
              </a:extLst>
            </p:cNvPr>
            <p:cNvSpPr/>
            <p:nvPr/>
          </p:nvSpPr>
          <p:spPr>
            <a:xfrm>
              <a:off x="4788603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4139F2F-17A1-C54E-A0B0-4107A1EC82C3}"/>
                </a:ext>
              </a:extLst>
            </p:cNvPr>
            <p:cNvSpPr/>
            <p:nvPr/>
          </p:nvSpPr>
          <p:spPr>
            <a:xfrm>
              <a:off x="5004521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DAB2CF6-6EB3-554B-90E9-70369384F900}"/>
                </a:ext>
              </a:extLst>
            </p:cNvPr>
            <p:cNvSpPr/>
            <p:nvPr/>
          </p:nvSpPr>
          <p:spPr>
            <a:xfrm>
              <a:off x="5221125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BE38333-B980-C140-B54D-5BCD0FE0D5F0}"/>
                </a:ext>
              </a:extLst>
            </p:cNvPr>
            <p:cNvSpPr/>
            <p:nvPr/>
          </p:nvSpPr>
          <p:spPr>
            <a:xfrm>
              <a:off x="4572000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G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A41354F-B733-344E-AAD1-EDF407D547F0}"/>
                </a:ext>
              </a:extLst>
            </p:cNvPr>
            <p:cNvSpPr/>
            <p:nvPr/>
          </p:nvSpPr>
          <p:spPr>
            <a:xfrm>
              <a:off x="4788603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1132ABF-FDF3-5147-B8EE-5267120193EC}"/>
                </a:ext>
              </a:extLst>
            </p:cNvPr>
            <p:cNvSpPr/>
            <p:nvPr/>
          </p:nvSpPr>
          <p:spPr>
            <a:xfrm>
              <a:off x="5004521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G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62ADD15-59D1-724E-9C42-8EC877A58FD9}"/>
                </a:ext>
              </a:extLst>
            </p:cNvPr>
            <p:cNvSpPr/>
            <p:nvPr/>
          </p:nvSpPr>
          <p:spPr>
            <a:xfrm>
              <a:off x="5221125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G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D2D87-431D-E04F-9D70-6B83A1EE4301}"/>
                </a:ext>
              </a:extLst>
            </p:cNvPr>
            <p:cNvSpPr/>
            <p:nvPr/>
          </p:nvSpPr>
          <p:spPr>
            <a:xfrm>
              <a:off x="4572000" y="1957528"/>
              <a:ext cx="216604" cy="270222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A037588-E50D-9B49-8D80-579337ADDBC8}"/>
                </a:ext>
              </a:extLst>
            </p:cNvPr>
            <p:cNvSpPr/>
            <p:nvPr/>
          </p:nvSpPr>
          <p:spPr>
            <a:xfrm>
              <a:off x="4788603" y="1957528"/>
              <a:ext cx="216604" cy="270222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8B96A6B-0925-144C-9CD8-ECA9AFD56E7B}"/>
                </a:ext>
              </a:extLst>
            </p:cNvPr>
            <p:cNvSpPr/>
            <p:nvPr/>
          </p:nvSpPr>
          <p:spPr>
            <a:xfrm>
              <a:off x="5004521" y="1957528"/>
              <a:ext cx="216604" cy="270222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7915D17-0245-504E-8F09-EFB1DE3264D9}"/>
                </a:ext>
              </a:extLst>
            </p:cNvPr>
            <p:cNvSpPr/>
            <p:nvPr/>
          </p:nvSpPr>
          <p:spPr>
            <a:xfrm>
              <a:off x="5221125" y="1957528"/>
              <a:ext cx="216604" cy="270222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146F32C-886E-2C46-9C39-AA1531EF92FE}"/>
              </a:ext>
            </a:extLst>
          </p:cNvPr>
          <p:cNvSpPr txBox="1"/>
          <p:nvPr/>
        </p:nvSpPr>
        <p:spPr>
          <a:xfrm>
            <a:off x="6350096" y="42963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D3F3769-3005-3F4F-A41F-C1A79D1C63FD}"/>
              </a:ext>
            </a:extLst>
          </p:cNvPr>
          <p:cNvGrpSpPr/>
          <p:nvPr/>
        </p:nvGrpSpPr>
        <p:grpSpPr>
          <a:xfrm>
            <a:off x="5948880" y="2017778"/>
            <a:ext cx="2519265" cy="2822443"/>
            <a:chOff x="4572000" y="1957528"/>
            <a:chExt cx="865729" cy="969914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E84283C-15B4-C948-91E8-817E00A5A3B4}"/>
                </a:ext>
              </a:extLst>
            </p:cNvPr>
            <p:cNvSpPr/>
            <p:nvPr/>
          </p:nvSpPr>
          <p:spPr>
            <a:xfrm>
              <a:off x="4572000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97A620A-126B-6741-A001-609A2C6E1D59}"/>
                </a:ext>
              </a:extLst>
            </p:cNvPr>
            <p:cNvSpPr/>
            <p:nvPr/>
          </p:nvSpPr>
          <p:spPr>
            <a:xfrm>
              <a:off x="4788603" y="2230557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D1C7EE1-C1A4-4D43-9571-AF288C6CE798}"/>
                </a:ext>
              </a:extLst>
            </p:cNvPr>
            <p:cNvSpPr/>
            <p:nvPr/>
          </p:nvSpPr>
          <p:spPr>
            <a:xfrm>
              <a:off x="5004521" y="2230557"/>
              <a:ext cx="216604" cy="270222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2BBF665-DDEC-A948-84C0-1043BBB1CC1B}"/>
                </a:ext>
              </a:extLst>
            </p:cNvPr>
            <p:cNvSpPr/>
            <p:nvPr/>
          </p:nvSpPr>
          <p:spPr>
            <a:xfrm>
              <a:off x="5221125" y="2230557"/>
              <a:ext cx="216604" cy="27022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149A84F-411A-3247-ACAC-765E41963700}"/>
                </a:ext>
              </a:extLst>
            </p:cNvPr>
            <p:cNvSpPr/>
            <p:nvPr/>
          </p:nvSpPr>
          <p:spPr>
            <a:xfrm>
              <a:off x="4572000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D2E7AC2-B0A3-F643-9E60-7AFF3661D90F}"/>
                </a:ext>
              </a:extLst>
            </p:cNvPr>
            <p:cNvSpPr/>
            <p:nvPr/>
          </p:nvSpPr>
          <p:spPr>
            <a:xfrm>
              <a:off x="4788603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D18ABC8-B699-BF43-8B93-6247E1903599}"/>
                </a:ext>
              </a:extLst>
            </p:cNvPr>
            <p:cNvSpPr/>
            <p:nvPr/>
          </p:nvSpPr>
          <p:spPr>
            <a:xfrm>
              <a:off x="5004521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CBA9F70-215A-DD4F-95FB-561390090C93}"/>
                </a:ext>
              </a:extLst>
            </p:cNvPr>
            <p:cNvSpPr/>
            <p:nvPr/>
          </p:nvSpPr>
          <p:spPr>
            <a:xfrm>
              <a:off x="5221125" y="265722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A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C34951D-35E1-964C-AE5E-4C7EAA167A6F}"/>
                </a:ext>
              </a:extLst>
            </p:cNvPr>
            <p:cNvSpPr/>
            <p:nvPr/>
          </p:nvSpPr>
          <p:spPr>
            <a:xfrm>
              <a:off x="4572000" y="1957528"/>
              <a:ext cx="216604" cy="270222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1DF4920-9508-D64F-9579-C5A906C869F2}"/>
                </a:ext>
              </a:extLst>
            </p:cNvPr>
            <p:cNvSpPr/>
            <p:nvPr/>
          </p:nvSpPr>
          <p:spPr>
            <a:xfrm>
              <a:off x="4788603" y="1957528"/>
              <a:ext cx="216604" cy="270222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F7C5777-3935-6042-AD5E-E59F5265D6C4}"/>
                </a:ext>
              </a:extLst>
            </p:cNvPr>
            <p:cNvSpPr/>
            <p:nvPr/>
          </p:nvSpPr>
          <p:spPr>
            <a:xfrm>
              <a:off x="5004521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C2C27E1-8183-E241-8148-729CD628DA87}"/>
                </a:ext>
              </a:extLst>
            </p:cNvPr>
            <p:cNvSpPr/>
            <p:nvPr/>
          </p:nvSpPr>
          <p:spPr>
            <a:xfrm>
              <a:off x="5221125" y="195752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4140DC53-4084-114B-B820-BDFB7B1B5671}"/>
              </a:ext>
            </a:extLst>
          </p:cNvPr>
          <p:cNvSpPr txBox="1"/>
          <p:nvPr/>
        </p:nvSpPr>
        <p:spPr>
          <a:xfrm>
            <a:off x="-431155" y="2268786"/>
            <a:ext cx="128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Gill Sans MT" panose="020B0502020104020203" pitchFamily="34" charset="77"/>
              </a:rPr>
              <a:t>CpG=1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24D1B7D-A7A7-3343-8517-B3E910F2E590}"/>
              </a:ext>
            </a:extLst>
          </p:cNvPr>
          <p:cNvSpPr txBox="1"/>
          <p:nvPr/>
        </p:nvSpPr>
        <p:spPr>
          <a:xfrm>
            <a:off x="-431155" y="3063298"/>
            <a:ext cx="128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Gill Sans MT" panose="020B0502020104020203" pitchFamily="34" charset="77"/>
              </a:rPr>
              <a:t>CpG=0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71C35CD-FE5D-A847-9F1E-705BBB22B8F7}"/>
              </a:ext>
            </a:extLst>
          </p:cNvPr>
          <p:cNvSpPr txBox="1"/>
          <p:nvPr/>
        </p:nvSpPr>
        <p:spPr>
          <a:xfrm>
            <a:off x="-1" y="4255446"/>
            <a:ext cx="776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Gill Sans MT" panose="020B0502020104020203" pitchFamily="34" charset="77"/>
              </a:rPr>
              <a:t>Obs.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D025EE-6EEC-D146-912D-9D0070DACE0C}"/>
              </a:ext>
            </a:extLst>
          </p:cNvPr>
          <p:cNvSpPr txBox="1"/>
          <p:nvPr/>
        </p:nvSpPr>
        <p:spPr>
          <a:xfrm>
            <a:off x="211636" y="5393035"/>
            <a:ext cx="4136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Keep filling in the matrix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Keep track of pointers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Find max value in last column</a:t>
            </a:r>
          </a:p>
        </p:txBody>
      </p:sp>
    </p:spTree>
    <p:extLst>
      <p:ext uri="{BB962C8B-B14F-4D97-AF65-F5344CB8AC3E}">
        <p14:creationId xmlns:p14="http://schemas.microsoft.com/office/powerpoint/2010/main" val="26273951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EE3A1E9-7D76-C840-9E9B-96A267B25A69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A7E859B-48BB-B643-B400-96F217120554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Tons of applications of HMMs in genomics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A580E3C-C42D-F444-9F79-44BF002EC1A0}"/>
              </a:ext>
            </a:extLst>
          </p:cNvPr>
          <p:cNvSpPr txBox="1"/>
          <p:nvPr/>
        </p:nvSpPr>
        <p:spPr>
          <a:xfrm>
            <a:off x="526708" y="1675476"/>
            <a:ext cx="80905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Gill Sans MT" panose="020B0502020104020203" pitchFamily="34" charset="77"/>
              </a:rPr>
              <a:t>Phasing+imputation</a:t>
            </a:r>
            <a:r>
              <a:rPr lang="en-US" sz="3200" dirty="0">
                <a:latin typeface="Gill Sans MT" panose="020B0502020104020203" pitchFamily="34" charset="77"/>
              </a:rPr>
              <a:t> (up next!)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Local ancestry analysis (more on Wednesday)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Gene finding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“Chromatin states” to identify regulatory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And more…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Gill Sans MT" panose="020B0502020104020203" pitchFamily="34" charset="77"/>
            </a:endParaRPr>
          </a:p>
          <a:p>
            <a:r>
              <a:rPr lang="en-US" sz="3200" dirty="0">
                <a:latin typeface="Gill Sans MT" panose="020B0502020104020203" pitchFamily="34" charset="77"/>
              </a:rPr>
              <a:t>If you have an annotation that can be used to “segment” the genome, consider using HMMs</a:t>
            </a:r>
          </a:p>
        </p:txBody>
      </p:sp>
    </p:spTree>
    <p:extLst>
      <p:ext uri="{BB962C8B-B14F-4D97-AF65-F5344CB8AC3E}">
        <p14:creationId xmlns:p14="http://schemas.microsoft.com/office/powerpoint/2010/main" val="37933384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94208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HMMs – application to phasing/imputation (and other things)</a:t>
            </a:r>
          </a:p>
        </p:txBody>
      </p:sp>
    </p:spTree>
    <p:extLst>
      <p:ext uri="{BB962C8B-B14F-4D97-AF65-F5344CB8AC3E}">
        <p14:creationId xmlns:p14="http://schemas.microsoft.com/office/powerpoint/2010/main" val="31583547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EBE3A89-1BE8-994F-8021-7D0DB3066F2E}"/>
              </a:ext>
            </a:extLst>
          </p:cNvPr>
          <p:cNvSpPr/>
          <p:nvPr/>
        </p:nvSpPr>
        <p:spPr>
          <a:xfrm>
            <a:off x="667984" y="1336965"/>
            <a:ext cx="78080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Gill Sans"/>
                <a:cs typeface="Gill Sans"/>
              </a:rPr>
              <a:t>H </a:t>
            </a:r>
            <a:r>
              <a:rPr lang="en-US" sz="2000" dirty="0">
                <a:latin typeface="Gill Sans"/>
                <a:cs typeface="Gill Sans"/>
              </a:rPr>
              <a:t>is the set of possible haplotypes (e.g. from a known reference panel) </a:t>
            </a:r>
            <a:endParaRPr lang="en-US" sz="2000" b="1" dirty="0">
              <a:latin typeface="Gill Sans"/>
              <a:cs typeface="Gill San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AD556C-5231-704D-A635-3461F7E5DD22}"/>
              </a:ext>
            </a:extLst>
          </p:cNvPr>
          <p:cNvSpPr/>
          <p:nvPr/>
        </p:nvSpPr>
        <p:spPr>
          <a:xfrm>
            <a:off x="2826328" y="2201899"/>
            <a:ext cx="2493818" cy="118754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5786B1-C061-DC4E-AD7B-BDFA061B4530}"/>
              </a:ext>
            </a:extLst>
          </p:cNvPr>
          <p:cNvSpPr/>
          <p:nvPr/>
        </p:nvSpPr>
        <p:spPr>
          <a:xfrm>
            <a:off x="2826328" y="2513960"/>
            <a:ext cx="2493818" cy="118754"/>
          </a:xfrm>
          <a:prstGeom prst="rect">
            <a:avLst/>
          </a:prstGeom>
          <a:solidFill>
            <a:srgbClr val="FF0000"/>
          </a:solidFill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85F016-A0E3-4949-9943-CB4536EF0C23}"/>
              </a:ext>
            </a:extLst>
          </p:cNvPr>
          <p:cNvSpPr/>
          <p:nvPr/>
        </p:nvSpPr>
        <p:spPr>
          <a:xfrm>
            <a:off x="2826328" y="2826021"/>
            <a:ext cx="2493818" cy="118754"/>
          </a:xfrm>
          <a:prstGeom prst="rect">
            <a:avLst/>
          </a:prstGeom>
          <a:solidFill>
            <a:schemeClr val="accent3"/>
          </a:solidFill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8EEB28-565B-2B4A-8E4C-EEB24EEE4366}"/>
              </a:ext>
            </a:extLst>
          </p:cNvPr>
          <p:cNvSpPr/>
          <p:nvPr/>
        </p:nvSpPr>
        <p:spPr>
          <a:xfrm>
            <a:off x="2826328" y="3138082"/>
            <a:ext cx="2493818" cy="118754"/>
          </a:xfrm>
          <a:prstGeom prst="rect">
            <a:avLst/>
          </a:prstGeom>
          <a:solidFill>
            <a:schemeClr val="accent6"/>
          </a:solidFill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70FD56-32A6-4645-9EE2-E4A64E325E14}"/>
              </a:ext>
            </a:extLst>
          </p:cNvPr>
          <p:cNvSpPr/>
          <p:nvPr/>
        </p:nvSpPr>
        <p:spPr>
          <a:xfrm>
            <a:off x="2826328" y="3450143"/>
            <a:ext cx="2493818" cy="118754"/>
          </a:xfrm>
          <a:prstGeom prst="rect">
            <a:avLst/>
          </a:prstGeom>
          <a:solidFill>
            <a:srgbClr val="7030A0"/>
          </a:solidFill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DB7584-58CE-4944-8209-6C4F3D3BF2A9}"/>
              </a:ext>
            </a:extLst>
          </p:cNvPr>
          <p:cNvSpPr txBox="1"/>
          <p:nvPr/>
        </p:nvSpPr>
        <p:spPr>
          <a:xfrm>
            <a:off x="2441286" y="2046581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85E05E-E406-0B43-936F-37C7C3D23456}"/>
              </a:ext>
            </a:extLst>
          </p:cNvPr>
          <p:cNvSpPr txBox="1"/>
          <p:nvPr/>
        </p:nvSpPr>
        <p:spPr>
          <a:xfrm>
            <a:off x="2453159" y="2329294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27CEB-73F8-7C4F-86D8-083256DCD36E}"/>
              </a:ext>
            </a:extLst>
          </p:cNvPr>
          <p:cNvSpPr txBox="1"/>
          <p:nvPr/>
        </p:nvSpPr>
        <p:spPr>
          <a:xfrm>
            <a:off x="2453159" y="2657598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EDB03D-4DE5-ED4B-ADBC-00038E6410E6}"/>
              </a:ext>
            </a:extLst>
          </p:cNvPr>
          <p:cNvSpPr txBox="1"/>
          <p:nvPr/>
        </p:nvSpPr>
        <p:spPr>
          <a:xfrm>
            <a:off x="2453159" y="299419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9AAA85-4D8D-E84A-AADD-BC085CB10EFD}"/>
              </a:ext>
            </a:extLst>
          </p:cNvPr>
          <p:cNvSpPr txBox="1"/>
          <p:nvPr/>
        </p:nvSpPr>
        <p:spPr>
          <a:xfrm>
            <a:off x="2453159" y="3327899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5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21C1CFA-18D8-434B-99DE-FC06F31B19D7}"/>
              </a:ext>
            </a:extLst>
          </p:cNvPr>
          <p:cNvSpPr/>
          <p:nvPr/>
        </p:nvSpPr>
        <p:spPr>
          <a:xfrm>
            <a:off x="667984" y="4317374"/>
            <a:ext cx="780802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Gill Sans"/>
                <a:cs typeface="Gill Sans"/>
              </a:rPr>
              <a:t>States</a:t>
            </a:r>
            <a:r>
              <a:rPr lang="en-US" sz="2000" b="1" dirty="0">
                <a:latin typeface="Gill Sans"/>
                <a:cs typeface="Gill Sans"/>
              </a:rPr>
              <a:t>: </a:t>
            </a:r>
            <a:r>
              <a:rPr lang="en-US" sz="2000" dirty="0">
                <a:latin typeface="Gill Sans"/>
                <a:cs typeface="Gill Sans"/>
              </a:rPr>
              <a:t>represent pairs of haplotypes for each individual (h</a:t>
            </a:r>
            <a:r>
              <a:rPr lang="en-US" sz="2000" baseline="-25000" dirty="0">
                <a:latin typeface="Gill Sans"/>
                <a:cs typeface="Gill Sans"/>
              </a:rPr>
              <a:t>i</a:t>
            </a:r>
            <a:r>
              <a:rPr lang="en-US" sz="2000" dirty="0">
                <a:latin typeface="Gill Sans"/>
                <a:cs typeface="Gill Sans"/>
              </a:rPr>
              <a:t>, </a:t>
            </a:r>
            <a:r>
              <a:rPr lang="en-US" sz="2000" dirty="0" err="1">
                <a:latin typeface="Gill Sans"/>
                <a:cs typeface="Gill Sans"/>
              </a:rPr>
              <a:t>h</a:t>
            </a:r>
            <a:r>
              <a:rPr lang="en-US" sz="2000" baseline="-25000" dirty="0" err="1">
                <a:latin typeface="Gill Sans"/>
                <a:cs typeface="Gill Sans"/>
              </a:rPr>
              <a:t>j</a:t>
            </a:r>
            <a:r>
              <a:rPr lang="en-US" sz="2000" dirty="0">
                <a:latin typeface="Gill Sans"/>
                <a:cs typeface="Gill Sans"/>
              </a:rPr>
              <a:t>)</a:t>
            </a:r>
          </a:p>
          <a:p>
            <a:endParaRPr lang="en-US" sz="2000" dirty="0">
              <a:latin typeface="Gill Sans"/>
              <a:cs typeface="Gill Sans"/>
            </a:endParaRPr>
          </a:p>
          <a:p>
            <a:r>
              <a:rPr lang="en-US" sz="2000" dirty="0">
                <a:latin typeface="Gill Sans"/>
                <a:cs typeface="Gill Sans"/>
              </a:rPr>
              <a:t>Goal: infer the state (pair of haplotypes) for each position (heterozygous SNP) along the chromosome based on observed genotypes</a:t>
            </a:r>
            <a:endParaRPr lang="en-US" sz="2000" b="1" dirty="0">
              <a:latin typeface="Gill Sans"/>
              <a:cs typeface="Gill San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8D3C6B7-945A-7E48-BA04-BB7161B22630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Modeling phasing/imputation using an HMM</a:t>
            </a:r>
            <a:endParaRPr lang="en-US" sz="2800" b="1" i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7515836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26D6B44-BCA0-E540-903F-345FA148C20F}"/>
              </a:ext>
            </a:extLst>
          </p:cNvPr>
          <p:cNvSpPr/>
          <p:nvPr/>
        </p:nvSpPr>
        <p:spPr>
          <a:xfrm>
            <a:off x="0" y="264581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Modeling phasing/imputation using an HMM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5B070B-C58A-B84C-990C-765BDA7205AE}"/>
              </a:ext>
            </a:extLst>
          </p:cNvPr>
          <p:cNvSpPr/>
          <p:nvPr/>
        </p:nvSpPr>
        <p:spPr>
          <a:xfrm>
            <a:off x="299849" y="1111036"/>
            <a:ext cx="88441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Gill Sans"/>
                <a:cs typeface="Gill Sans"/>
              </a:rPr>
              <a:t>States</a:t>
            </a:r>
            <a:r>
              <a:rPr lang="en-US" sz="2000" b="1" dirty="0">
                <a:latin typeface="Gill Sans"/>
                <a:cs typeface="Gill Sans"/>
              </a:rPr>
              <a:t>: </a:t>
            </a:r>
            <a:r>
              <a:rPr lang="en-US" sz="2000" dirty="0">
                <a:latin typeface="Gill Sans"/>
                <a:cs typeface="Gill Sans"/>
              </a:rPr>
              <a:t>represent pairs of haplotypes for each individual (h</a:t>
            </a:r>
            <a:r>
              <a:rPr lang="en-US" sz="2000" baseline="-25000" dirty="0">
                <a:latin typeface="Gill Sans"/>
                <a:cs typeface="Gill Sans"/>
              </a:rPr>
              <a:t>i</a:t>
            </a:r>
            <a:r>
              <a:rPr lang="en-US" sz="2000" dirty="0">
                <a:latin typeface="Gill Sans"/>
                <a:cs typeface="Gill Sans"/>
              </a:rPr>
              <a:t>, </a:t>
            </a:r>
            <a:r>
              <a:rPr lang="en-US" sz="2000" dirty="0" err="1">
                <a:latin typeface="Gill Sans"/>
                <a:cs typeface="Gill Sans"/>
              </a:rPr>
              <a:t>h</a:t>
            </a:r>
            <a:r>
              <a:rPr lang="en-US" sz="2000" baseline="-25000" dirty="0" err="1">
                <a:latin typeface="Gill Sans"/>
                <a:cs typeface="Gill Sans"/>
              </a:rPr>
              <a:t>j</a:t>
            </a:r>
            <a:r>
              <a:rPr lang="en-US" sz="2000" dirty="0">
                <a:latin typeface="Gill Sans"/>
                <a:cs typeface="Gill Sans"/>
              </a:rPr>
              <a:t>) (unobserved)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696425-945B-F543-B74B-3BB3A03774AB}"/>
              </a:ext>
            </a:extLst>
          </p:cNvPr>
          <p:cNvSpPr/>
          <p:nvPr/>
        </p:nvSpPr>
        <p:spPr>
          <a:xfrm>
            <a:off x="299849" y="1643509"/>
            <a:ext cx="78080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Gill Sans"/>
                <a:cs typeface="Gill Sans"/>
              </a:rPr>
              <a:t>Emissions</a:t>
            </a:r>
            <a:r>
              <a:rPr lang="en-US" sz="2000" b="1" dirty="0">
                <a:latin typeface="Gill Sans"/>
                <a:cs typeface="Gill Sans"/>
              </a:rPr>
              <a:t>: </a:t>
            </a:r>
            <a:r>
              <a:rPr lang="en-US" sz="2000" dirty="0">
                <a:latin typeface="Gill Sans"/>
                <a:cs typeface="Gill Sans"/>
              </a:rPr>
              <a:t>diploid genotype at each SNP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BD1638F-C409-9E44-8C6E-A76E04882C4E}"/>
              </a:ext>
            </a:extLst>
          </p:cNvPr>
          <p:cNvGrpSpPr/>
          <p:nvPr/>
        </p:nvGrpSpPr>
        <p:grpSpPr>
          <a:xfrm>
            <a:off x="299849" y="4009174"/>
            <a:ext cx="5340606" cy="2718938"/>
            <a:chOff x="-154922" y="2623786"/>
            <a:chExt cx="8418168" cy="428574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03FB31A-15AA-1145-A365-35A1F8BCBF8A}"/>
                </a:ext>
              </a:extLst>
            </p:cNvPr>
            <p:cNvSpPr/>
            <p:nvPr/>
          </p:nvSpPr>
          <p:spPr>
            <a:xfrm>
              <a:off x="1615043" y="3277591"/>
              <a:ext cx="1318161" cy="878774"/>
            </a:xfrm>
            <a:prstGeom prst="ellipse">
              <a:avLst/>
            </a:prstGeom>
            <a:solidFill>
              <a:schemeClr val="accent3"/>
            </a:solidFill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ill Sans MT" panose="020B0502020104020203" pitchFamily="34" charset="77"/>
                </a:rPr>
                <a:t>hap</a:t>
              </a:r>
              <a:r>
                <a:rPr lang="en-US" sz="1400" baseline="-25000" dirty="0">
                  <a:latin typeface="Gill Sans MT" panose="020B0502020104020203" pitchFamily="34" charset="77"/>
                </a:rPr>
                <a:t>11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6D16134-6251-8A4F-878B-85F4034C7E78}"/>
                </a:ext>
              </a:extLst>
            </p:cNvPr>
            <p:cNvSpPr/>
            <p:nvPr/>
          </p:nvSpPr>
          <p:spPr>
            <a:xfrm>
              <a:off x="1615043" y="4293096"/>
              <a:ext cx="1318161" cy="878774"/>
            </a:xfrm>
            <a:prstGeom prst="ellips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ill Sans MT" panose="020B0502020104020203" pitchFamily="34" charset="77"/>
                </a:rPr>
                <a:t>hap</a:t>
              </a:r>
              <a:r>
                <a:rPr lang="en-US" sz="1400" baseline="-25000" dirty="0">
                  <a:latin typeface="Gill Sans MT" panose="020B0502020104020203" pitchFamily="34" charset="77"/>
                </a:rPr>
                <a:t>21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6CBE7B6-F928-3D4A-B75C-D3F80ACD4646}"/>
                </a:ext>
              </a:extLst>
            </p:cNvPr>
            <p:cNvSpPr txBox="1"/>
            <p:nvPr/>
          </p:nvSpPr>
          <p:spPr>
            <a:xfrm>
              <a:off x="1930266" y="2623786"/>
              <a:ext cx="663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SNP</a:t>
              </a:r>
              <a:r>
                <a:rPr lang="en-US" baseline="-25000" dirty="0">
                  <a:latin typeface="Gill Sans MT" panose="020B0502020104020203" pitchFamily="34" charset="77"/>
                </a:rPr>
                <a:t>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D676723-F6B9-A149-A08F-0A737E4D08DD}"/>
                </a:ext>
              </a:extLst>
            </p:cNvPr>
            <p:cNvSpPr txBox="1"/>
            <p:nvPr/>
          </p:nvSpPr>
          <p:spPr>
            <a:xfrm>
              <a:off x="3549793" y="2623786"/>
              <a:ext cx="663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SNP</a:t>
              </a:r>
              <a:r>
                <a:rPr lang="en-US" baseline="-25000" dirty="0">
                  <a:latin typeface="Gill Sans MT" panose="020B0502020104020203" pitchFamily="34" charset="77"/>
                </a:rPr>
                <a:t>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1713E9E-0B09-3348-8B48-1D1E3419620E}"/>
                </a:ext>
              </a:extLst>
            </p:cNvPr>
            <p:cNvSpPr txBox="1"/>
            <p:nvPr/>
          </p:nvSpPr>
          <p:spPr>
            <a:xfrm>
              <a:off x="7307809" y="2623786"/>
              <a:ext cx="663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Gill Sans MT" panose="020B0502020104020203" pitchFamily="34" charset="77"/>
                </a:rPr>
                <a:t>SNP</a:t>
              </a:r>
              <a:r>
                <a:rPr lang="en-US" baseline="-25000" dirty="0" err="1">
                  <a:latin typeface="Gill Sans MT" panose="020B0502020104020203" pitchFamily="34" charset="77"/>
                </a:rPr>
                <a:t>n</a:t>
              </a:r>
              <a:endParaRPr lang="en-US" baseline="-25000" dirty="0">
                <a:latin typeface="Gill Sans MT" panose="020B0502020104020203" pitchFamily="34" charset="77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055CAFB-8DCC-3B43-B79B-B8D54C6ACDE1}"/>
                </a:ext>
              </a:extLst>
            </p:cNvPr>
            <p:cNvSpPr/>
            <p:nvPr/>
          </p:nvSpPr>
          <p:spPr>
            <a:xfrm>
              <a:off x="3222696" y="3277591"/>
              <a:ext cx="1318161" cy="878774"/>
            </a:xfrm>
            <a:prstGeom prst="ellipse">
              <a:avLst/>
            </a:prstGeom>
            <a:solidFill>
              <a:schemeClr val="accent3"/>
            </a:solidFill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ill Sans MT" panose="020B0502020104020203" pitchFamily="34" charset="77"/>
                </a:rPr>
                <a:t>hap</a:t>
              </a:r>
              <a:r>
                <a:rPr lang="en-US" sz="1400" baseline="-25000" dirty="0">
                  <a:latin typeface="Gill Sans MT" panose="020B0502020104020203" pitchFamily="34" charset="77"/>
                </a:rPr>
                <a:t>12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4E70680-8CA5-574D-90C4-FA699BC5B24F}"/>
                </a:ext>
              </a:extLst>
            </p:cNvPr>
            <p:cNvSpPr/>
            <p:nvPr/>
          </p:nvSpPr>
          <p:spPr>
            <a:xfrm>
              <a:off x="3222696" y="4293096"/>
              <a:ext cx="1318161" cy="878774"/>
            </a:xfrm>
            <a:prstGeom prst="ellips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ill Sans MT" panose="020B0502020104020203" pitchFamily="34" charset="77"/>
                </a:rPr>
                <a:t>hap</a:t>
              </a:r>
              <a:r>
                <a:rPr lang="en-US" sz="1400" baseline="-25000" dirty="0">
                  <a:latin typeface="Gill Sans MT" panose="020B0502020104020203" pitchFamily="34" charset="77"/>
                </a:rPr>
                <a:t>22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8D8B37D-EA15-F04D-9E72-B5DA6F0C21FB}"/>
                </a:ext>
              </a:extLst>
            </p:cNvPr>
            <p:cNvSpPr/>
            <p:nvPr/>
          </p:nvSpPr>
          <p:spPr>
            <a:xfrm>
              <a:off x="6945085" y="3277591"/>
              <a:ext cx="1318161" cy="878774"/>
            </a:xfrm>
            <a:prstGeom prst="ellipse">
              <a:avLst/>
            </a:prstGeom>
            <a:solidFill>
              <a:schemeClr val="accent6"/>
            </a:solidFill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ill Sans MT" panose="020B0502020104020203" pitchFamily="34" charset="77"/>
                </a:rPr>
                <a:t>hap</a:t>
              </a:r>
              <a:r>
                <a:rPr lang="en-US" sz="1400" baseline="-25000" dirty="0">
                  <a:latin typeface="Gill Sans MT" panose="020B0502020104020203" pitchFamily="34" charset="77"/>
                </a:rPr>
                <a:t>1n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D3E11D4-9BC3-9949-A1F0-B7B2B5E29B93}"/>
                </a:ext>
              </a:extLst>
            </p:cNvPr>
            <p:cNvSpPr/>
            <p:nvPr/>
          </p:nvSpPr>
          <p:spPr>
            <a:xfrm>
              <a:off x="6945085" y="4293096"/>
              <a:ext cx="1318161" cy="878774"/>
            </a:xfrm>
            <a:prstGeom prst="ellips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ill Sans MT" panose="020B0502020104020203" pitchFamily="34" charset="77"/>
                </a:rPr>
                <a:t>hap</a:t>
              </a:r>
              <a:r>
                <a:rPr lang="en-US" sz="1400" baseline="-25000" dirty="0">
                  <a:latin typeface="Gill Sans MT" panose="020B0502020104020203" pitchFamily="34" charset="77"/>
                </a:rPr>
                <a:t>2n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F50D7C0-BFAD-904F-AED4-3299C13DEEEE}"/>
                </a:ext>
              </a:extLst>
            </p:cNvPr>
            <p:cNvSpPr txBox="1"/>
            <p:nvPr/>
          </p:nvSpPr>
          <p:spPr>
            <a:xfrm>
              <a:off x="5337432" y="3042075"/>
              <a:ext cx="6623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/>
                <a:t>…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EE95170-213F-EA4D-81CF-8F70DEDD330E}"/>
                </a:ext>
              </a:extLst>
            </p:cNvPr>
            <p:cNvSpPr txBox="1"/>
            <p:nvPr/>
          </p:nvSpPr>
          <p:spPr>
            <a:xfrm>
              <a:off x="5337431" y="3996492"/>
              <a:ext cx="6623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/>
                <a:t>…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9F0634C-716B-5B4D-9BEB-1D8A857873F0}"/>
                </a:ext>
              </a:extLst>
            </p:cNvPr>
            <p:cNvCxnSpPr/>
            <p:nvPr/>
          </p:nvCxnSpPr>
          <p:spPr>
            <a:xfrm>
              <a:off x="2274123" y="5389419"/>
              <a:ext cx="0" cy="55814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AC2370D-20AF-AA4B-98E6-95F390E719D4}"/>
                </a:ext>
              </a:extLst>
            </p:cNvPr>
            <p:cNvCxnSpPr/>
            <p:nvPr/>
          </p:nvCxnSpPr>
          <p:spPr>
            <a:xfrm>
              <a:off x="3905525" y="5389419"/>
              <a:ext cx="0" cy="55814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4E42560-4573-8F41-841C-E82A3F6F8DDE}"/>
                </a:ext>
              </a:extLst>
            </p:cNvPr>
            <p:cNvCxnSpPr/>
            <p:nvPr/>
          </p:nvCxnSpPr>
          <p:spPr>
            <a:xfrm>
              <a:off x="7643748" y="5389419"/>
              <a:ext cx="0" cy="55814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42645CB-6795-4942-BD96-F4FC0051F2AB}"/>
                </a:ext>
              </a:extLst>
            </p:cNvPr>
            <p:cNvSpPr txBox="1"/>
            <p:nvPr/>
          </p:nvSpPr>
          <p:spPr>
            <a:xfrm>
              <a:off x="2077595" y="6165108"/>
              <a:ext cx="455321" cy="5336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3F57B19-E5AE-4D43-81C5-69B5404F4D11}"/>
                </a:ext>
              </a:extLst>
            </p:cNvPr>
            <p:cNvSpPr txBox="1"/>
            <p:nvPr/>
          </p:nvSpPr>
          <p:spPr>
            <a:xfrm>
              <a:off x="3708998" y="6162427"/>
              <a:ext cx="455321" cy="5336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5A7FB8-2491-FD4C-BE60-99DB6B266E28}"/>
                </a:ext>
              </a:extLst>
            </p:cNvPr>
            <p:cNvSpPr txBox="1"/>
            <p:nvPr/>
          </p:nvSpPr>
          <p:spPr>
            <a:xfrm>
              <a:off x="7481731" y="6133313"/>
              <a:ext cx="455321" cy="5336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2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AD15321-AF5D-824F-A94B-300D752BA156}"/>
                </a:ext>
              </a:extLst>
            </p:cNvPr>
            <p:cNvCxnSpPr/>
            <p:nvPr/>
          </p:nvCxnSpPr>
          <p:spPr>
            <a:xfrm>
              <a:off x="1258784" y="3277591"/>
              <a:ext cx="0" cy="1894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47DD1E3-FF4C-7E40-A9DC-A2B1BD9F26A9}"/>
                </a:ext>
              </a:extLst>
            </p:cNvPr>
            <p:cNvCxnSpPr>
              <a:cxnSpLocks/>
            </p:cNvCxnSpPr>
            <p:nvPr/>
          </p:nvCxnSpPr>
          <p:spPr>
            <a:xfrm>
              <a:off x="1258784" y="3277591"/>
              <a:ext cx="21375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E894D3B-42C3-7B41-80D7-51AA1EA06D4F}"/>
                </a:ext>
              </a:extLst>
            </p:cNvPr>
            <p:cNvCxnSpPr/>
            <p:nvPr/>
          </p:nvCxnSpPr>
          <p:spPr>
            <a:xfrm>
              <a:off x="1258784" y="5171870"/>
              <a:ext cx="23750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1929B2E-1466-B443-97A4-8969F11CE26E}"/>
                </a:ext>
              </a:extLst>
            </p:cNvPr>
            <p:cNvSpPr txBox="1"/>
            <p:nvPr/>
          </p:nvSpPr>
          <p:spPr>
            <a:xfrm rot="16200000">
              <a:off x="-905769" y="3638855"/>
              <a:ext cx="2735959" cy="10187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Gill Sans MT" panose="020B0502020104020203" pitchFamily="34" charset="77"/>
                </a:rPr>
                <a:t>States</a:t>
              </a:r>
            </a:p>
            <a:p>
              <a:pPr algn="ctr"/>
              <a:r>
                <a:rPr lang="en-US" dirty="0">
                  <a:latin typeface="Gill Sans MT" panose="020B0502020104020203" pitchFamily="34" charset="77"/>
                </a:rPr>
                <a:t>(True haplotype)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C9CBEA3-EAF7-B943-AE74-81F12160B258}"/>
                </a:ext>
              </a:extLst>
            </p:cNvPr>
            <p:cNvSpPr txBox="1"/>
            <p:nvPr/>
          </p:nvSpPr>
          <p:spPr>
            <a:xfrm>
              <a:off x="-154922" y="5890745"/>
              <a:ext cx="1880593" cy="1018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Gill Sans MT" panose="020B0502020104020203" pitchFamily="34" charset="77"/>
                </a:rPr>
                <a:t>Observed GTs</a:t>
              </a: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ABE3FAF9-A867-3749-9A4D-C25E5163FDC0}"/>
              </a:ext>
            </a:extLst>
          </p:cNvPr>
          <p:cNvSpPr/>
          <p:nvPr/>
        </p:nvSpPr>
        <p:spPr>
          <a:xfrm>
            <a:off x="299849" y="2262680"/>
            <a:ext cx="8680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Gill Sans"/>
                <a:cs typeface="Gill Sans"/>
              </a:rPr>
              <a:t>Emission probability</a:t>
            </a:r>
            <a:r>
              <a:rPr lang="en-US" sz="2000" b="1" dirty="0">
                <a:latin typeface="Gill Sans"/>
                <a:cs typeface="Gill Sans"/>
              </a:rPr>
              <a:t>: </a:t>
            </a:r>
            <a:r>
              <a:rPr lang="en-US" sz="2000" dirty="0">
                <a:latin typeface="Gill Sans"/>
                <a:cs typeface="Gill Sans"/>
              </a:rPr>
              <a:t>P(</a:t>
            </a:r>
            <a:r>
              <a:rPr lang="en-US" sz="2000" dirty="0" err="1">
                <a:latin typeface="Gill Sans"/>
                <a:cs typeface="Gill Sans"/>
              </a:rPr>
              <a:t>obs</a:t>
            </a:r>
            <a:r>
              <a:rPr lang="en-US" sz="2000" dirty="0">
                <a:latin typeface="Gill Sans"/>
                <a:cs typeface="Gill Sans"/>
              </a:rPr>
              <a:t> genotype | haplotype pair). Based on probabilities of mutation and genotyping error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E0A4AA6-F643-A842-B5EA-A38FBE994AED}"/>
              </a:ext>
            </a:extLst>
          </p:cNvPr>
          <p:cNvGrpSpPr/>
          <p:nvPr/>
        </p:nvGrpSpPr>
        <p:grpSpPr>
          <a:xfrm>
            <a:off x="6325172" y="4027644"/>
            <a:ext cx="2624447" cy="2565050"/>
            <a:chOff x="6325172" y="4027644"/>
            <a:chExt cx="2624447" cy="256505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77ACBB3-A394-164C-A70C-E8531AE28C67}"/>
                </a:ext>
              </a:extLst>
            </p:cNvPr>
            <p:cNvGrpSpPr/>
            <p:nvPr/>
          </p:nvGrpSpPr>
          <p:grpSpPr>
            <a:xfrm>
              <a:off x="6325172" y="4027644"/>
              <a:ext cx="2624447" cy="2565050"/>
              <a:chOff x="6325172" y="4027644"/>
              <a:chExt cx="2624447" cy="2565050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AEDE411A-25CF-F644-9E63-073700E416E9}"/>
                  </a:ext>
                </a:extLst>
              </p:cNvPr>
              <p:cNvSpPr/>
              <p:nvPr/>
            </p:nvSpPr>
            <p:spPr>
              <a:xfrm>
                <a:off x="6865425" y="4773530"/>
                <a:ext cx="1659540" cy="173574"/>
              </a:xfrm>
              <a:prstGeom prst="rect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0131056-4DAD-234A-AC4E-4D55FF6DF332}"/>
                  </a:ext>
                </a:extLst>
              </p:cNvPr>
              <p:cNvSpPr/>
              <p:nvPr/>
            </p:nvSpPr>
            <p:spPr>
              <a:xfrm>
                <a:off x="6865425" y="5085591"/>
                <a:ext cx="1659540" cy="173574"/>
              </a:xfrm>
              <a:prstGeom prst="rect">
                <a:avLst/>
              </a:prstGeom>
              <a:solidFill>
                <a:srgbClr val="FF0000"/>
              </a:solidFill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67526360-EC60-6C49-AB6B-AD65520D50DA}"/>
                  </a:ext>
                </a:extLst>
              </p:cNvPr>
              <p:cNvSpPr/>
              <p:nvPr/>
            </p:nvSpPr>
            <p:spPr>
              <a:xfrm>
                <a:off x="6877298" y="5397652"/>
                <a:ext cx="1659540" cy="173574"/>
              </a:xfrm>
              <a:prstGeom prst="rect">
                <a:avLst/>
              </a:prstGeom>
              <a:solidFill>
                <a:schemeClr val="accent3"/>
              </a:solidFill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64A09FF-EBC5-E847-8661-629B580927EA}"/>
                  </a:ext>
                </a:extLst>
              </p:cNvPr>
              <p:cNvSpPr/>
              <p:nvPr/>
            </p:nvSpPr>
            <p:spPr>
              <a:xfrm>
                <a:off x="6877298" y="5709713"/>
                <a:ext cx="1659540" cy="173574"/>
              </a:xfrm>
              <a:prstGeom prst="rect">
                <a:avLst/>
              </a:prstGeom>
              <a:solidFill>
                <a:schemeClr val="accent6"/>
              </a:solidFill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4F36C09-B356-B645-97B7-3126BE1711E6}"/>
                  </a:ext>
                </a:extLst>
              </p:cNvPr>
              <p:cNvSpPr/>
              <p:nvPr/>
            </p:nvSpPr>
            <p:spPr>
              <a:xfrm>
                <a:off x="6877298" y="6021774"/>
                <a:ext cx="1659540" cy="173574"/>
              </a:xfrm>
              <a:prstGeom prst="rect">
                <a:avLst/>
              </a:prstGeom>
              <a:solidFill>
                <a:srgbClr val="7030A0"/>
              </a:solidFill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9E913FC7-F4A4-CA48-89AE-0071330F26CA}"/>
                  </a:ext>
                </a:extLst>
              </p:cNvPr>
              <p:cNvSpPr txBox="1"/>
              <p:nvPr/>
            </p:nvSpPr>
            <p:spPr>
              <a:xfrm>
                <a:off x="6480383" y="4618212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baseline="-25000" dirty="0"/>
                  <a:t>1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B6E868C9-C2C7-CD45-847E-93FAB19587EA}"/>
                  </a:ext>
                </a:extLst>
              </p:cNvPr>
              <p:cNvSpPr txBox="1"/>
              <p:nvPr/>
            </p:nvSpPr>
            <p:spPr>
              <a:xfrm>
                <a:off x="6492256" y="4900925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baseline="-25000" dirty="0"/>
                  <a:t>2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CA137B1-CB31-BD44-85BD-4F0F8C001ADD}"/>
                  </a:ext>
                </a:extLst>
              </p:cNvPr>
              <p:cNvSpPr txBox="1"/>
              <p:nvPr/>
            </p:nvSpPr>
            <p:spPr>
              <a:xfrm>
                <a:off x="6492256" y="5229229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baseline="-25000" dirty="0"/>
                  <a:t>3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6C5B4AD-BF41-4749-B95F-465EC273043E}"/>
                  </a:ext>
                </a:extLst>
              </p:cNvPr>
              <p:cNvSpPr txBox="1"/>
              <p:nvPr/>
            </p:nvSpPr>
            <p:spPr>
              <a:xfrm>
                <a:off x="6492256" y="5565823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baseline="-25000" dirty="0"/>
                  <a:t>4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BED88008-4A44-B645-A099-75526D927F9D}"/>
                  </a:ext>
                </a:extLst>
              </p:cNvPr>
              <p:cNvSpPr txBox="1"/>
              <p:nvPr/>
            </p:nvSpPr>
            <p:spPr>
              <a:xfrm>
                <a:off x="6492256" y="5899530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baseline="-25000" dirty="0"/>
                  <a:t>5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DC3B626D-CCEE-F644-A9BC-FA34B352C8AD}"/>
                  </a:ext>
                </a:extLst>
              </p:cNvPr>
              <p:cNvSpPr txBox="1"/>
              <p:nvPr/>
            </p:nvSpPr>
            <p:spPr>
              <a:xfrm>
                <a:off x="6649643" y="4230624"/>
                <a:ext cx="19074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latin typeface="Gill Sans MT" panose="020B0502020104020203" pitchFamily="34" charset="77"/>
                  </a:rPr>
                  <a:t>Reference panel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C4FB380D-EE58-234F-A333-794AB0A0804E}"/>
                  </a:ext>
                </a:extLst>
              </p:cNvPr>
              <p:cNvSpPr/>
              <p:nvPr/>
            </p:nvSpPr>
            <p:spPr>
              <a:xfrm>
                <a:off x="6325172" y="4027644"/>
                <a:ext cx="2624447" cy="256505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8D65E56-543D-C142-9778-89E6FAAB5A82}"/>
                </a:ext>
              </a:extLst>
            </p:cNvPr>
            <p:cNvSpPr txBox="1"/>
            <p:nvPr/>
          </p:nvSpPr>
          <p:spPr>
            <a:xfrm>
              <a:off x="7115457" y="4664391"/>
              <a:ext cx="9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0 0 1 1 0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CE96122-BC84-0340-A935-DD03BDBF6F12}"/>
                </a:ext>
              </a:extLst>
            </p:cNvPr>
            <p:cNvSpPr txBox="1"/>
            <p:nvPr/>
          </p:nvSpPr>
          <p:spPr>
            <a:xfrm>
              <a:off x="7124814" y="5001977"/>
              <a:ext cx="9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0 1 0 0 1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E2126F8-71D5-3846-A963-132B6DBD3BED}"/>
                </a:ext>
              </a:extLst>
            </p:cNvPr>
            <p:cNvSpPr txBox="1"/>
            <p:nvPr/>
          </p:nvSpPr>
          <p:spPr>
            <a:xfrm>
              <a:off x="7124814" y="5325130"/>
              <a:ext cx="9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0 0 1 0 0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0C7EEC1-55ED-1947-86E0-164B34528026}"/>
                </a:ext>
              </a:extLst>
            </p:cNvPr>
            <p:cNvSpPr txBox="1"/>
            <p:nvPr/>
          </p:nvSpPr>
          <p:spPr>
            <a:xfrm>
              <a:off x="7124814" y="5624428"/>
              <a:ext cx="9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0 0 1 1 1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BCCC2DC-6580-144D-8931-DE185C72B2B7}"/>
                </a:ext>
              </a:extLst>
            </p:cNvPr>
            <p:cNvSpPr txBox="1"/>
            <p:nvPr/>
          </p:nvSpPr>
          <p:spPr>
            <a:xfrm>
              <a:off x="7124814" y="5935155"/>
              <a:ext cx="9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1 1 1 0 0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824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38C1B0-108D-6B46-BC84-AC9C272BC0DE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CCCCAE3-DAEB-B741-89D0-3DA80A97B4D2}"/>
              </a:ext>
            </a:extLst>
          </p:cNvPr>
          <p:cNvSpPr/>
          <p:nvPr/>
        </p:nvSpPr>
        <p:spPr>
          <a:xfrm>
            <a:off x="0" y="264581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Emission probability - example</a:t>
            </a:r>
            <a:endParaRPr lang="en-US" sz="2800" b="1" i="0" dirty="0">
              <a:latin typeface="Gill Sans"/>
              <a:cs typeface="Gill San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FE63FD-6D76-B34F-AF22-F97FA4B8CC5C}"/>
              </a:ext>
            </a:extLst>
          </p:cNvPr>
          <p:cNvGrpSpPr/>
          <p:nvPr/>
        </p:nvGrpSpPr>
        <p:grpSpPr>
          <a:xfrm>
            <a:off x="873497" y="1456481"/>
            <a:ext cx="2624447" cy="2565050"/>
            <a:chOff x="6325172" y="4027644"/>
            <a:chExt cx="2624447" cy="256505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15EB0DE-37F9-DB46-A521-0B0C2F85B035}"/>
                </a:ext>
              </a:extLst>
            </p:cNvPr>
            <p:cNvGrpSpPr/>
            <p:nvPr/>
          </p:nvGrpSpPr>
          <p:grpSpPr>
            <a:xfrm>
              <a:off x="6325172" y="4027644"/>
              <a:ext cx="2624447" cy="2565050"/>
              <a:chOff x="6325172" y="4027644"/>
              <a:chExt cx="2624447" cy="256505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641A083-96C9-EE4D-A7D6-C0A4888B13AA}"/>
                  </a:ext>
                </a:extLst>
              </p:cNvPr>
              <p:cNvSpPr/>
              <p:nvPr/>
            </p:nvSpPr>
            <p:spPr>
              <a:xfrm>
                <a:off x="6865425" y="4773530"/>
                <a:ext cx="1659540" cy="173574"/>
              </a:xfrm>
              <a:prstGeom prst="rect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D8DC4D0-2DC7-5247-97B3-2AD950455296}"/>
                  </a:ext>
                </a:extLst>
              </p:cNvPr>
              <p:cNvSpPr/>
              <p:nvPr/>
            </p:nvSpPr>
            <p:spPr>
              <a:xfrm>
                <a:off x="6865425" y="5085591"/>
                <a:ext cx="1659540" cy="173574"/>
              </a:xfrm>
              <a:prstGeom prst="rect">
                <a:avLst/>
              </a:prstGeom>
              <a:solidFill>
                <a:srgbClr val="FF0000"/>
              </a:solidFill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D903087-48C8-2347-B3ED-80DBA525C073}"/>
                  </a:ext>
                </a:extLst>
              </p:cNvPr>
              <p:cNvSpPr/>
              <p:nvPr/>
            </p:nvSpPr>
            <p:spPr>
              <a:xfrm>
                <a:off x="6865425" y="5397652"/>
                <a:ext cx="1659540" cy="173574"/>
              </a:xfrm>
              <a:prstGeom prst="rect">
                <a:avLst/>
              </a:prstGeom>
              <a:solidFill>
                <a:schemeClr val="accent3"/>
              </a:solidFill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D307653-AA8B-244D-B544-836928A894EB}"/>
                  </a:ext>
                </a:extLst>
              </p:cNvPr>
              <p:cNvSpPr/>
              <p:nvPr/>
            </p:nvSpPr>
            <p:spPr>
              <a:xfrm>
                <a:off x="6865425" y="5709713"/>
                <a:ext cx="1659540" cy="173574"/>
              </a:xfrm>
              <a:prstGeom prst="rect">
                <a:avLst/>
              </a:prstGeom>
              <a:solidFill>
                <a:schemeClr val="accent6"/>
              </a:solidFill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A882C5D-0B33-E24D-A70E-EC8F288D7E81}"/>
                  </a:ext>
                </a:extLst>
              </p:cNvPr>
              <p:cNvSpPr/>
              <p:nvPr/>
            </p:nvSpPr>
            <p:spPr>
              <a:xfrm>
                <a:off x="6865425" y="6021774"/>
                <a:ext cx="1659540" cy="173574"/>
              </a:xfrm>
              <a:prstGeom prst="rect">
                <a:avLst/>
              </a:prstGeom>
              <a:solidFill>
                <a:srgbClr val="7030A0"/>
              </a:solidFill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601AF8C-FFD4-E845-AB98-B2D9E33B52B4}"/>
                  </a:ext>
                </a:extLst>
              </p:cNvPr>
              <p:cNvSpPr txBox="1"/>
              <p:nvPr/>
            </p:nvSpPr>
            <p:spPr>
              <a:xfrm>
                <a:off x="6480383" y="4618212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baseline="-25000" dirty="0"/>
                  <a:t>1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8F9DEE-0B9C-694D-A7D1-B9C75A72FE53}"/>
                  </a:ext>
                </a:extLst>
              </p:cNvPr>
              <p:cNvSpPr txBox="1"/>
              <p:nvPr/>
            </p:nvSpPr>
            <p:spPr>
              <a:xfrm>
                <a:off x="6492256" y="4900925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baseline="-25000" dirty="0"/>
                  <a:t>2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E860CE3-8349-2B47-8E14-053DDEBFAC9A}"/>
                  </a:ext>
                </a:extLst>
              </p:cNvPr>
              <p:cNvSpPr txBox="1"/>
              <p:nvPr/>
            </p:nvSpPr>
            <p:spPr>
              <a:xfrm>
                <a:off x="6492256" y="5229229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baseline="-25000" dirty="0"/>
                  <a:t>3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63E6D49-B736-9A45-9675-70F0240DF3C1}"/>
                  </a:ext>
                </a:extLst>
              </p:cNvPr>
              <p:cNvSpPr txBox="1"/>
              <p:nvPr/>
            </p:nvSpPr>
            <p:spPr>
              <a:xfrm>
                <a:off x="6492256" y="5565823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baseline="-25000" dirty="0"/>
                  <a:t>4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12F5E95-BF54-924E-A34C-077DA4326D6C}"/>
                  </a:ext>
                </a:extLst>
              </p:cNvPr>
              <p:cNvSpPr txBox="1"/>
              <p:nvPr/>
            </p:nvSpPr>
            <p:spPr>
              <a:xfrm>
                <a:off x="6492256" y="5899530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baseline="-25000" dirty="0"/>
                  <a:t>5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1520B51-79B7-C74A-A3EA-2D4B980465F3}"/>
                  </a:ext>
                </a:extLst>
              </p:cNvPr>
              <p:cNvSpPr txBox="1"/>
              <p:nvPr/>
            </p:nvSpPr>
            <p:spPr>
              <a:xfrm>
                <a:off x="6649643" y="4230624"/>
                <a:ext cx="19074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latin typeface="Gill Sans MT" panose="020B0502020104020203" pitchFamily="34" charset="77"/>
                  </a:rPr>
                  <a:t>Reference panel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02E4BE9-62C4-3241-86A1-FF8C9A0AA7E6}"/>
                  </a:ext>
                </a:extLst>
              </p:cNvPr>
              <p:cNvSpPr/>
              <p:nvPr/>
            </p:nvSpPr>
            <p:spPr>
              <a:xfrm>
                <a:off x="6325172" y="4027644"/>
                <a:ext cx="2624447" cy="256505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2E1BCA7-A7A2-6C40-9EF2-D5AC2FE459B6}"/>
                </a:ext>
              </a:extLst>
            </p:cNvPr>
            <p:cNvSpPr txBox="1"/>
            <p:nvPr/>
          </p:nvSpPr>
          <p:spPr>
            <a:xfrm>
              <a:off x="7115457" y="4664391"/>
              <a:ext cx="9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0 0 1 1 0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9C9796-7217-2547-9E1F-EF2E619E47DC}"/>
                </a:ext>
              </a:extLst>
            </p:cNvPr>
            <p:cNvSpPr txBox="1"/>
            <p:nvPr/>
          </p:nvSpPr>
          <p:spPr>
            <a:xfrm>
              <a:off x="7124814" y="5001977"/>
              <a:ext cx="9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0 1 0 0 1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B2750B-BADC-3C48-BEBD-24FCBFA0E372}"/>
                </a:ext>
              </a:extLst>
            </p:cNvPr>
            <p:cNvSpPr txBox="1"/>
            <p:nvPr/>
          </p:nvSpPr>
          <p:spPr>
            <a:xfrm>
              <a:off x="7124814" y="5325130"/>
              <a:ext cx="9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0 0 1 0 0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884450D-1196-DD4F-B94C-CA67DD82F60A}"/>
                </a:ext>
              </a:extLst>
            </p:cNvPr>
            <p:cNvSpPr txBox="1"/>
            <p:nvPr/>
          </p:nvSpPr>
          <p:spPr>
            <a:xfrm>
              <a:off x="7124814" y="5624428"/>
              <a:ext cx="9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0 0 1 1 1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ED39DE-7955-F344-AE59-975DA4165449}"/>
                </a:ext>
              </a:extLst>
            </p:cNvPr>
            <p:cNvSpPr txBox="1"/>
            <p:nvPr/>
          </p:nvSpPr>
          <p:spPr>
            <a:xfrm>
              <a:off x="7124814" y="5935155"/>
              <a:ext cx="9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1 1 1 0 0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C15511F-EBF1-F241-BB6E-0FADB7E9484A}"/>
              </a:ext>
            </a:extLst>
          </p:cNvPr>
          <p:cNvSpPr/>
          <p:nvPr/>
        </p:nvSpPr>
        <p:spPr>
          <a:xfrm>
            <a:off x="2408457" y="2017217"/>
            <a:ext cx="236684" cy="1828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52604C40-CD1F-CC47-925B-DB7379E55AB1}"/>
              </a:ext>
            </a:extLst>
          </p:cNvPr>
          <p:cNvCxnSpPr>
            <a:stCxn id="26" idx="2"/>
          </p:cNvCxnSpPr>
          <p:nvPr/>
        </p:nvCxnSpPr>
        <p:spPr>
          <a:xfrm rot="5400000" flipH="1" flipV="1">
            <a:off x="2750968" y="1619957"/>
            <a:ext cx="2001976" cy="2450315"/>
          </a:xfrm>
          <a:prstGeom prst="bentConnector4">
            <a:avLst>
              <a:gd name="adj1" fmla="val -26451"/>
              <a:gd name="adj2" fmla="val 52415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B2C5C81-AFCA-FD4D-87D6-D40A3B4D1D0B}"/>
              </a:ext>
            </a:extLst>
          </p:cNvPr>
          <p:cNvGrpSpPr/>
          <p:nvPr/>
        </p:nvGrpSpPr>
        <p:grpSpPr>
          <a:xfrm>
            <a:off x="5095455" y="1752506"/>
            <a:ext cx="697641" cy="160988"/>
            <a:chOff x="4690341" y="2112905"/>
            <a:chExt cx="697641" cy="160988"/>
          </a:xfrm>
          <a:effectLst/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D0D78D4-1EF1-F649-8E06-68BA78001C1D}"/>
                </a:ext>
              </a:extLst>
            </p:cNvPr>
            <p:cNvSpPr/>
            <p:nvPr/>
          </p:nvSpPr>
          <p:spPr>
            <a:xfrm>
              <a:off x="4690341" y="2112905"/>
              <a:ext cx="697641" cy="45719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D292F4A-0A59-7642-BCA4-9913C32D9FB0}"/>
                </a:ext>
              </a:extLst>
            </p:cNvPr>
            <p:cNvSpPr/>
            <p:nvPr/>
          </p:nvSpPr>
          <p:spPr>
            <a:xfrm>
              <a:off x="4690341" y="2228174"/>
              <a:ext cx="697641" cy="45719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D4B1EBF-B1DF-B247-B726-96D71A4F07D8}"/>
              </a:ext>
            </a:extLst>
          </p:cNvPr>
          <p:cNvGrpSpPr/>
          <p:nvPr/>
        </p:nvGrpSpPr>
        <p:grpSpPr>
          <a:xfrm>
            <a:off x="5095455" y="2262533"/>
            <a:ext cx="697641" cy="160988"/>
            <a:chOff x="4690341" y="2675944"/>
            <a:chExt cx="697641" cy="160988"/>
          </a:xfrm>
          <a:effectLst/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F729C65-2711-F948-9D6E-397B16701DF1}"/>
                </a:ext>
              </a:extLst>
            </p:cNvPr>
            <p:cNvSpPr/>
            <p:nvPr/>
          </p:nvSpPr>
          <p:spPr>
            <a:xfrm>
              <a:off x="4690341" y="2675944"/>
              <a:ext cx="697641" cy="45719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2F64392-AF4E-324B-9A00-11B7258E5C40}"/>
                </a:ext>
              </a:extLst>
            </p:cNvPr>
            <p:cNvSpPr/>
            <p:nvPr/>
          </p:nvSpPr>
          <p:spPr>
            <a:xfrm>
              <a:off x="4690341" y="2791213"/>
              <a:ext cx="697641" cy="45719"/>
            </a:xfrm>
            <a:prstGeom prst="rect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8A4FAF5-8557-DB40-9DDA-5638F4515255}"/>
              </a:ext>
            </a:extLst>
          </p:cNvPr>
          <p:cNvGrpSpPr/>
          <p:nvPr/>
        </p:nvGrpSpPr>
        <p:grpSpPr>
          <a:xfrm>
            <a:off x="5095455" y="2772560"/>
            <a:ext cx="697641" cy="160988"/>
            <a:chOff x="4690341" y="3138364"/>
            <a:chExt cx="697641" cy="160988"/>
          </a:xfrm>
          <a:effectLst/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FB9CF8C-B9F1-B946-A9AD-36523554B3AC}"/>
                </a:ext>
              </a:extLst>
            </p:cNvPr>
            <p:cNvSpPr/>
            <p:nvPr/>
          </p:nvSpPr>
          <p:spPr>
            <a:xfrm>
              <a:off x="4690341" y="3138364"/>
              <a:ext cx="697641" cy="45719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C1843D9-AE0B-8E48-9A93-9202FC66C487}"/>
                </a:ext>
              </a:extLst>
            </p:cNvPr>
            <p:cNvSpPr/>
            <p:nvPr/>
          </p:nvSpPr>
          <p:spPr>
            <a:xfrm>
              <a:off x="4690341" y="3253633"/>
              <a:ext cx="697641" cy="45719"/>
            </a:xfrm>
            <a:prstGeom prst="rect">
              <a:avLst/>
            </a:prstGeom>
            <a:solidFill>
              <a:schemeClr val="accent3"/>
            </a:solidFill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95D17BC-65CE-7E4B-9AD4-1762C2F5A32D}"/>
              </a:ext>
            </a:extLst>
          </p:cNvPr>
          <p:cNvGrpSpPr/>
          <p:nvPr/>
        </p:nvGrpSpPr>
        <p:grpSpPr>
          <a:xfrm>
            <a:off x="5095455" y="3282588"/>
            <a:ext cx="697641" cy="160988"/>
            <a:chOff x="4690341" y="3586262"/>
            <a:chExt cx="697641" cy="160988"/>
          </a:xfrm>
          <a:effectLst/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4DD8A3A-805C-B940-A18E-138AFFDD04E0}"/>
                </a:ext>
              </a:extLst>
            </p:cNvPr>
            <p:cNvSpPr/>
            <p:nvPr/>
          </p:nvSpPr>
          <p:spPr>
            <a:xfrm>
              <a:off x="4690341" y="3586262"/>
              <a:ext cx="697641" cy="45719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B7DCDC4-9382-B646-8432-753A06BDFA8E}"/>
                </a:ext>
              </a:extLst>
            </p:cNvPr>
            <p:cNvSpPr/>
            <p:nvPr/>
          </p:nvSpPr>
          <p:spPr>
            <a:xfrm>
              <a:off x="4690341" y="3701531"/>
              <a:ext cx="697641" cy="45719"/>
            </a:xfrm>
            <a:prstGeom prst="rect">
              <a:avLst/>
            </a:prstGeom>
            <a:solidFill>
              <a:schemeClr val="accent6"/>
            </a:solidFill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8A7215D-D886-EF4E-8B85-248D1D6BBD4F}"/>
              </a:ext>
            </a:extLst>
          </p:cNvPr>
          <p:cNvGrpSpPr/>
          <p:nvPr/>
        </p:nvGrpSpPr>
        <p:grpSpPr>
          <a:xfrm>
            <a:off x="5095455" y="3792616"/>
            <a:ext cx="697641" cy="160988"/>
            <a:chOff x="4690341" y="4045514"/>
            <a:chExt cx="697641" cy="160988"/>
          </a:xfrm>
          <a:effectLst/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D6C1FEC-68BD-A145-A07E-D31801B4D658}"/>
                </a:ext>
              </a:extLst>
            </p:cNvPr>
            <p:cNvSpPr/>
            <p:nvPr/>
          </p:nvSpPr>
          <p:spPr>
            <a:xfrm>
              <a:off x="4690341" y="4045514"/>
              <a:ext cx="697641" cy="45719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57E7E7D-F158-FE4F-BA58-DE3F70723AE0}"/>
                </a:ext>
              </a:extLst>
            </p:cNvPr>
            <p:cNvSpPr/>
            <p:nvPr/>
          </p:nvSpPr>
          <p:spPr>
            <a:xfrm>
              <a:off x="4690341" y="4160783"/>
              <a:ext cx="697641" cy="45719"/>
            </a:xfrm>
            <a:prstGeom prst="rect">
              <a:avLst/>
            </a:prstGeom>
            <a:solidFill>
              <a:srgbClr val="7030A0"/>
            </a:solidFill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D88FDC2-EC85-424A-A16C-61499BE225B5}"/>
              </a:ext>
            </a:extLst>
          </p:cNvPr>
          <p:cNvGrpSpPr/>
          <p:nvPr/>
        </p:nvGrpSpPr>
        <p:grpSpPr>
          <a:xfrm>
            <a:off x="5095455" y="4302643"/>
            <a:ext cx="697641" cy="160988"/>
            <a:chOff x="4690341" y="4668719"/>
            <a:chExt cx="697641" cy="160988"/>
          </a:xfrm>
          <a:effectLst/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6D5ECAB-B8FE-A942-B4F7-3943F50CCA5D}"/>
                </a:ext>
              </a:extLst>
            </p:cNvPr>
            <p:cNvSpPr/>
            <p:nvPr/>
          </p:nvSpPr>
          <p:spPr>
            <a:xfrm>
              <a:off x="4690341" y="4668719"/>
              <a:ext cx="697641" cy="45719"/>
            </a:xfrm>
            <a:prstGeom prst="rect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7110D8C-D7C2-D94C-AF61-F42A41AB0F11}"/>
                </a:ext>
              </a:extLst>
            </p:cNvPr>
            <p:cNvSpPr/>
            <p:nvPr/>
          </p:nvSpPr>
          <p:spPr>
            <a:xfrm>
              <a:off x="4690341" y="4783988"/>
              <a:ext cx="697641" cy="45719"/>
            </a:xfrm>
            <a:prstGeom prst="rect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F5EC39C-1557-BF4D-B2CF-7BBA5EE687FD}"/>
              </a:ext>
            </a:extLst>
          </p:cNvPr>
          <p:cNvGrpSpPr/>
          <p:nvPr/>
        </p:nvGrpSpPr>
        <p:grpSpPr>
          <a:xfrm>
            <a:off x="5095455" y="4812671"/>
            <a:ext cx="697641" cy="160988"/>
            <a:chOff x="4690341" y="5173070"/>
            <a:chExt cx="697641" cy="160988"/>
          </a:xfrm>
          <a:effectLst/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8C60FF1-270A-D048-9B30-A326DEE00A3B}"/>
                </a:ext>
              </a:extLst>
            </p:cNvPr>
            <p:cNvSpPr/>
            <p:nvPr/>
          </p:nvSpPr>
          <p:spPr>
            <a:xfrm>
              <a:off x="4690341" y="5173070"/>
              <a:ext cx="697641" cy="45719"/>
            </a:xfrm>
            <a:prstGeom prst="rect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E4F8EE7-15E0-2C48-B5C4-769D50A7C94B}"/>
                </a:ext>
              </a:extLst>
            </p:cNvPr>
            <p:cNvSpPr/>
            <p:nvPr/>
          </p:nvSpPr>
          <p:spPr>
            <a:xfrm>
              <a:off x="4690341" y="5288339"/>
              <a:ext cx="697641" cy="45719"/>
            </a:xfrm>
            <a:prstGeom prst="rect">
              <a:avLst/>
            </a:prstGeom>
            <a:solidFill>
              <a:schemeClr val="accent3"/>
            </a:solidFill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D8E54BA9-2E4F-8047-AFB1-AB68746BD3D9}"/>
              </a:ext>
            </a:extLst>
          </p:cNvPr>
          <p:cNvSpPr txBox="1"/>
          <p:nvPr/>
        </p:nvSpPr>
        <p:spPr>
          <a:xfrm>
            <a:off x="4551563" y="1205510"/>
            <a:ext cx="168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State (hap. Pair)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D51980B-4445-E14D-AD61-18CB13661CD3}"/>
              </a:ext>
            </a:extLst>
          </p:cNvPr>
          <p:cNvSpPr txBox="1"/>
          <p:nvPr/>
        </p:nvSpPr>
        <p:spPr>
          <a:xfrm>
            <a:off x="5324243" y="163194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2D20142-328A-0D44-A864-8793844992C4}"/>
              </a:ext>
            </a:extLst>
          </p:cNvPr>
          <p:cNvSpPr txBox="1"/>
          <p:nvPr/>
        </p:nvSpPr>
        <p:spPr>
          <a:xfrm>
            <a:off x="5318721" y="1786833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6AC4836-DC03-144B-817A-8816B4E23A71}"/>
              </a:ext>
            </a:extLst>
          </p:cNvPr>
          <p:cNvSpPr txBox="1"/>
          <p:nvPr/>
        </p:nvSpPr>
        <p:spPr>
          <a:xfrm>
            <a:off x="5318721" y="216403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64284C4-A268-6148-8247-32699706548F}"/>
              </a:ext>
            </a:extLst>
          </p:cNvPr>
          <p:cNvSpPr txBox="1"/>
          <p:nvPr/>
        </p:nvSpPr>
        <p:spPr>
          <a:xfrm>
            <a:off x="5318721" y="2686973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A96A9E0-E9C5-F842-B768-FDD7323F3F4F}"/>
              </a:ext>
            </a:extLst>
          </p:cNvPr>
          <p:cNvSpPr txBox="1"/>
          <p:nvPr/>
        </p:nvSpPr>
        <p:spPr>
          <a:xfrm>
            <a:off x="5318721" y="280284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790AF15-D4EE-2E4F-8307-C7A20C5F0F20}"/>
              </a:ext>
            </a:extLst>
          </p:cNvPr>
          <p:cNvSpPr txBox="1"/>
          <p:nvPr/>
        </p:nvSpPr>
        <p:spPr>
          <a:xfrm>
            <a:off x="5318721" y="3183671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8EDA1FF-6FFD-0F48-9D0D-BC6205FBCB32}"/>
              </a:ext>
            </a:extLst>
          </p:cNvPr>
          <p:cNvSpPr txBox="1"/>
          <p:nvPr/>
        </p:nvSpPr>
        <p:spPr>
          <a:xfrm>
            <a:off x="5318721" y="367734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425D860-AA25-AD4F-8537-E34FAA0C88EC}"/>
              </a:ext>
            </a:extLst>
          </p:cNvPr>
          <p:cNvSpPr txBox="1"/>
          <p:nvPr/>
        </p:nvSpPr>
        <p:spPr>
          <a:xfrm>
            <a:off x="5318721" y="3815882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C95D3ED-F586-8D43-82A5-06C0B826D8DA}"/>
              </a:ext>
            </a:extLst>
          </p:cNvPr>
          <p:cNvSpPr txBox="1"/>
          <p:nvPr/>
        </p:nvSpPr>
        <p:spPr>
          <a:xfrm>
            <a:off x="5318721" y="485613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1B27C2E-15F0-8946-9127-2F1DCB6969DF}"/>
              </a:ext>
            </a:extLst>
          </p:cNvPr>
          <p:cNvSpPr txBox="1"/>
          <p:nvPr/>
        </p:nvSpPr>
        <p:spPr>
          <a:xfrm>
            <a:off x="5318721" y="230232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F0E5F93-283B-6743-8082-9C21DEB4B3DE}"/>
              </a:ext>
            </a:extLst>
          </p:cNvPr>
          <p:cNvSpPr txBox="1"/>
          <p:nvPr/>
        </p:nvSpPr>
        <p:spPr>
          <a:xfrm>
            <a:off x="5318721" y="331786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AE49C7A-225C-E543-8BB7-FC3233805C29}"/>
              </a:ext>
            </a:extLst>
          </p:cNvPr>
          <p:cNvSpPr txBox="1"/>
          <p:nvPr/>
        </p:nvSpPr>
        <p:spPr>
          <a:xfrm>
            <a:off x="5318721" y="418737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B63B79-229D-FF43-9802-88052C07F64A}"/>
              </a:ext>
            </a:extLst>
          </p:cNvPr>
          <p:cNvSpPr txBox="1"/>
          <p:nvPr/>
        </p:nvSpPr>
        <p:spPr>
          <a:xfrm>
            <a:off x="5318721" y="4325502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F8FBC71-D6FD-4C41-8966-0DCCD678E6E7}"/>
              </a:ext>
            </a:extLst>
          </p:cNvPr>
          <p:cNvSpPr txBox="1"/>
          <p:nvPr/>
        </p:nvSpPr>
        <p:spPr>
          <a:xfrm>
            <a:off x="5318721" y="4714904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A060204-51A7-DF4B-9CD7-52C9A9EC0866}"/>
              </a:ext>
            </a:extLst>
          </p:cNvPr>
          <p:cNvSpPr txBox="1"/>
          <p:nvPr/>
        </p:nvSpPr>
        <p:spPr>
          <a:xfrm>
            <a:off x="6134703" y="1626348"/>
            <a:ext cx="238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P(0)=1 </a:t>
            </a:r>
            <a:r>
              <a:rPr lang="en-US" dirty="0">
                <a:latin typeface="Gill Sans MT" panose="020B0502020104020203" pitchFamily="34" charset="77"/>
              </a:rPr>
              <a:t>P(1)=0 P(2)=0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C610947-3C43-BC4F-8687-7BCA6B523CF2}"/>
              </a:ext>
            </a:extLst>
          </p:cNvPr>
          <p:cNvSpPr txBox="1"/>
          <p:nvPr/>
        </p:nvSpPr>
        <p:spPr>
          <a:xfrm>
            <a:off x="6134703" y="2194010"/>
            <a:ext cx="238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P(0)=0 </a:t>
            </a:r>
            <a:r>
              <a:rPr lang="en-US" b="1" dirty="0">
                <a:latin typeface="Gill Sans MT" panose="020B0502020104020203" pitchFamily="34" charset="77"/>
              </a:rPr>
              <a:t>P(1)=1 </a:t>
            </a:r>
            <a:r>
              <a:rPr lang="en-US" dirty="0">
                <a:latin typeface="Gill Sans MT" panose="020B0502020104020203" pitchFamily="34" charset="77"/>
              </a:rPr>
              <a:t>P(2)=0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1AC7EF5-144C-934B-92C9-339080BBB025}"/>
              </a:ext>
            </a:extLst>
          </p:cNvPr>
          <p:cNvSpPr txBox="1"/>
          <p:nvPr/>
        </p:nvSpPr>
        <p:spPr>
          <a:xfrm>
            <a:off x="6134703" y="2691139"/>
            <a:ext cx="229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P(0)=1 </a:t>
            </a:r>
            <a:r>
              <a:rPr lang="en-US" dirty="0">
                <a:latin typeface="Gill Sans MT" panose="020B0502020104020203" pitchFamily="34" charset="77"/>
              </a:rPr>
              <a:t>P(1)=0 P(2)=0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BBFDEAF-A96D-2F48-818F-9BA2AFE67DDA}"/>
              </a:ext>
            </a:extLst>
          </p:cNvPr>
          <p:cNvSpPr txBox="1"/>
          <p:nvPr/>
        </p:nvSpPr>
        <p:spPr>
          <a:xfrm>
            <a:off x="6134703" y="3188268"/>
            <a:ext cx="229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P(0)=0 </a:t>
            </a:r>
            <a:r>
              <a:rPr lang="en-US" b="1" dirty="0">
                <a:latin typeface="Gill Sans MT" panose="020B0502020104020203" pitchFamily="34" charset="77"/>
              </a:rPr>
              <a:t>P(1)=1 </a:t>
            </a:r>
            <a:r>
              <a:rPr lang="en-US" dirty="0">
                <a:latin typeface="Gill Sans MT" panose="020B0502020104020203" pitchFamily="34" charset="77"/>
              </a:rPr>
              <a:t>P(2)=0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65FACAA-68CA-0146-9A84-342238550FD5}"/>
              </a:ext>
            </a:extLst>
          </p:cNvPr>
          <p:cNvSpPr txBox="1"/>
          <p:nvPr/>
        </p:nvSpPr>
        <p:spPr>
          <a:xfrm>
            <a:off x="6134703" y="3713122"/>
            <a:ext cx="229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P(0)=1 </a:t>
            </a:r>
            <a:r>
              <a:rPr lang="en-US" dirty="0">
                <a:latin typeface="Gill Sans MT" panose="020B0502020104020203" pitchFamily="34" charset="77"/>
              </a:rPr>
              <a:t>P(1)=0 P(2)=0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AADD60F-3930-0340-92F7-56F843DD9B54}"/>
              </a:ext>
            </a:extLst>
          </p:cNvPr>
          <p:cNvSpPr txBox="1"/>
          <p:nvPr/>
        </p:nvSpPr>
        <p:spPr>
          <a:xfrm>
            <a:off x="6134703" y="4187375"/>
            <a:ext cx="2369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P(0)=1 P(1)=0 </a:t>
            </a:r>
            <a:r>
              <a:rPr lang="en-US" b="1" dirty="0">
                <a:latin typeface="Gill Sans MT" panose="020B0502020104020203" pitchFamily="34" charset="77"/>
              </a:rPr>
              <a:t>P(2)=0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1FAE97F-5B27-814C-A164-DB54496DB52D}"/>
              </a:ext>
            </a:extLst>
          </p:cNvPr>
          <p:cNvSpPr txBox="1"/>
          <p:nvPr/>
        </p:nvSpPr>
        <p:spPr>
          <a:xfrm>
            <a:off x="6134703" y="4709561"/>
            <a:ext cx="229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P(0)=0 </a:t>
            </a:r>
            <a:r>
              <a:rPr lang="en-US" b="1" dirty="0">
                <a:latin typeface="Gill Sans MT" panose="020B0502020104020203" pitchFamily="34" charset="77"/>
              </a:rPr>
              <a:t>P(1)=1 </a:t>
            </a:r>
            <a:r>
              <a:rPr lang="en-US" dirty="0">
                <a:latin typeface="Gill Sans MT" panose="020B0502020104020203" pitchFamily="34" charset="77"/>
              </a:rPr>
              <a:t>P(2)=0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250529A-DD10-5747-BED5-2F6270B0CCEF}"/>
              </a:ext>
            </a:extLst>
          </p:cNvPr>
          <p:cNvSpPr txBox="1"/>
          <p:nvPr/>
        </p:nvSpPr>
        <p:spPr>
          <a:xfrm>
            <a:off x="5752551" y="4864081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…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48E3E79-3510-684B-80D5-CA0B1BE76D07}"/>
              </a:ext>
            </a:extLst>
          </p:cNvPr>
          <p:cNvGrpSpPr/>
          <p:nvPr/>
        </p:nvGrpSpPr>
        <p:grpSpPr>
          <a:xfrm>
            <a:off x="812517" y="5725209"/>
            <a:ext cx="697641" cy="160988"/>
            <a:chOff x="4690341" y="2112905"/>
            <a:chExt cx="697641" cy="160988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9B6A6BC0-B3FE-C94E-BD6A-F8ACE1B79FB1}"/>
                </a:ext>
              </a:extLst>
            </p:cNvPr>
            <p:cNvSpPr/>
            <p:nvPr/>
          </p:nvSpPr>
          <p:spPr>
            <a:xfrm>
              <a:off x="4690341" y="2112905"/>
              <a:ext cx="697641" cy="45719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7646D7F1-E7EE-634B-A428-B9D6613B5EE3}"/>
                </a:ext>
              </a:extLst>
            </p:cNvPr>
            <p:cNvSpPr/>
            <p:nvPr/>
          </p:nvSpPr>
          <p:spPr>
            <a:xfrm>
              <a:off x="4690341" y="2228174"/>
              <a:ext cx="697641" cy="45719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EC1AEE8A-A001-6344-B991-4050E9B58AC7}"/>
              </a:ext>
            </a:extLst>
          </p:cNvPr>
          <p:cNvSpPr txBox="1"/>
          <p:nvPr/>
        </p:nvSpPr>
        <p:spPr>
          <a:xfrm>
            <a:off x="1041305" y="5604649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65A3F88-8B78-114D-8099-F05326B8D633}"/>
              </a:ext>
            </a:extLst>
          </p:cNvPr>
          <p:cNvSpPr txBox="1"/>
          <p:nvPr/>
        </p:nvSpPr>
        <p:spPr>
          <a:xfrm>
            <a:off x="1035783" y="575953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5B6903E-646F-EF4F-8774-DEA172A2778B}"/>
              </a:ext>
            </a:extLst>
          </p:cNvPr>
          <p:cNvSpPr txBox="1"/>
          <p:nvPr/>
        </p:nvSpPr>
        <p:spPr>
          <a:xfrm>
            <a:off x="1829314" y="5401596"/>
            <a:ext cx="1508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P(0) = (1-e)</a:t>
            </a:r>
            <a:r>
              <a:rPr lang="en-US" baseline="30000" dirty="0">
                <a:latin typeface="Gill Sans MT" panose="020B0502020104020203" pitchFamily="34" charset="77"/>
              </a:rPr>
              <a:t>2</a:t>
            </a:r>
          </a:p>
          <a:p>
            <a:r>
              <a:rPr lang="en-US" dirty="0">
                <a:latin typeface="Gill Sans MT" panose="020B0502020104020203" pitchFamily="34" charset="77"/>
              </a:rPr>
              <a:t>P(1) = 2e(1-e)</a:t>
            </a:r>
          </a:p>
          <a:p>
            <a:r>
              <a:rPr lang="en-US" dirty="0">
                <a:latin typeface="Gill Sans MT" panose="020B0502020104020203" pitchFamily="34" charset="77"/>
              </a:rPr>
              <a:t>P(2) = e</a:t>
            </a:r>
            <a:r>
              <a:rPr lang="en-US" baseline="30000" dirty="0">
                <a:latin typeface="Gill Sans MT" panose="020B0502020104020203" pitchFamily="34" charset="77"/>
              </a:rPr>
              <a:t>2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AC7F33F-9B13-534F-B936-2C5921E6E8B1}"/>
              </a:ext>
            </a:extLst>
          </p:cNvPr>
          <p:cNvSpPr txBox="1"/>
          <p:nvPr/>
        </p:nvSpPr>
        <p:spPr>
          <a:xfrm>
            <a:off x="6230081" y="1207225"/>
            <a:ext cx="210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Emissions P(</a:t>
            </a:r>
            <a:r>
              <a:rPr lang="en-US" dirty="0" err="1">
                <a:latin typeface="Gill Sans MT" panose="020B0502020104020203" pitchFamily="34" charset="77"/>
              </a:rPr>
              <a:t>gt|state</a:t>
            </a:r>
            <a:r>
              <a:rPr lang="en-US" dirty="0">
                <a:latin typeface="Gill Sans MT" panose="020B0502020104020203" pitchFamily="34" charset="77"/>
              </a:rPr>
              <a:t>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4548CE7-8DA6-394D-A2CF-AD486A3B3C7B}"/>
              </a:ext>
            </a:extLst>
          </p:cNvPr>
          <p:cNvSpPr txBox="1"/>
          <p:nvPr/>
        </p:nvSpPr>
        <p:spPr>
          <a:xfrm>
            <a:off x="187346" y="5041502"/>
            <a:ext cx="4328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(simplified) example with error rate e:</a:t>
            </a:r>
          </a:p>
        </p:txBody>
      </p:sp>
    </p:spTree>
    <p:extLst>
      <p:ext uri="{BB962C8B-B14F-4D97-AF65-F5344CB8AC3E}">
        <p14:creationId xmlns:p14="http://schemas.microsoft.com/office/powerpoint/2010/main" val="289386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8" grpId="0"/>
      <p:bldP spid="89" grpId="0"/>
      <p:bldP spid="9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26D6B44-BCA0-E540-903F-345FA148C20F}"/>
              </a:ext>
            </a:extLst>
          </p:cNvPr>
          <p:cNvSpPr/>
          <p:nvPr/>
        </p:nvSpPr>
        <p:spPr>
          <a:xfrm>
            <a:off x="0" y="264581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Modeling phasing/imputation using an HMM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5B070B-C58A-B84C-990C-765BDA7205AE}"/>
              </a:ext>
            </a:extLst>
          </p:cNvPr>
          <p:cNvSpPr/>
          <p:nvPr/>
        </p:nvSpPr>
        <p:spPr>
          <a:xfrm>
            <a:off x="299849" y="1111036"/>
            <a:ext cx="88441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Gill Sans"/>
                <a:cs typeface="Gill Sans"/>
              </a:rPr>
              <a:t>States</a:t>
            </a:r>
            <a:r>
              <a:rPr lang="en-US" sz="2000" b="1" dirty="0">
                <a:latin typeface="Gill Sans"/>
                <a:cs typeface="Gill Sans"/>
              </a:rPr>
              <a:t>: </a:t>
            </a:r>
            <a:r>
              <a:rPr lang="en-US" sz="2000" dirty="0">
                <a:latin typeface="Gill Sans"/>
                <a:cs typeface="Gill Sans"/>
              </a:rPr>
              <a:t>represent pairs of haplotypes for each individual (h</a:t>
            </a:r>
            <a:r>
              <a:rPr lang="en-US" sz="2000" baseline="-25000" dirty="0">
                <a:latin typeface="Gill Sans"/>
                <a:cs typeface="Gill Sans"/>
              </a:rPr>
              <a:t>i</a:t>
            </a:r>
            <a:r>
              <a:rPr lang="en-US" sz="2000" dirty="0">
                <a:latin typeface="Gill Sans"/>
                <a:cs typeface="Gill Sans"/>
              </a:rPr>
              <a:t>, </a:t>
            </a:r>
            <a:r>
              <a:rPr lang="en-US" sz="2000" dirty="0" err="1">
                <a:latin typeface="Gill Sans"/>
                <a:cs typeface="Gill Sans"/>
              </a:rPr>
              <a:t>h</a:t>
            </a:r>
            <a:r>
              <a:rPr lang="en-US" sz="2000" baseline="-25000" dirty="0" err="1">
                <a:latin typeface="Gill Sans"/>
                <a:cs typeface="Gill Sans"/>
              </a:rPr>
              <a:t>j</a:t>
            </a:r>
            <a:r>
              <a:rPr lang="en-US" sz="2000" dirty="0">
                <a:latin typeface="Gill Sans"/>
                <a:cs typeface="Gill Sans"/>
              </a:rPr>
              <a:t>) (unobserved)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696425-945B-F543-B74B-3BB3A03774AB}"/>
              </a:ext>
            </a:extLst>
          </p:cNvPr>
          <p:cNvSpPr/>
          <p:nvPr/>
        </p:nvSpPr>
        <p:spPr>
          <a:xfrm>
            <a:off x="299849" y="1643509"/>
            <a:ext cx="78080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Gill Sans"/>
                <a:cs typeface="Gill Sans"/>
              </a:rPr>
              <a:t>Emissions</a:t>
            </a:r>
            <a:r>
              <a:rPr lang="en-US" sz="2000" b="1" dirty="0">
                <a:latin typeface="Gill Sans"/>
                <a:cs typeface="Gill Sans"/>
              </a:rPr>
              <a:t>: </a:t>
            </a:r>
            <a:r>
              <a:rPr lang="en-US" sz="2000" dirty="0">
                <a:latin typeface="Gill Sans"/>
                <a:cs typeface="Gill Sans"/>
              </a:rPr>
              <a:t>diploid genotype at each SNP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BD1638F-C409-9E44-8C6E-A76E04882C4E}"/>
              </a:ext>
            </a:extLst>
          </p:cNvPr>
          <p:cNvGrpSpPr/>
          <p:nvPr/>
        </p:nvGrpSpPr>
        <p:grpSpPr>
          <a:xfrm>
            <a:off x="299849" y="4009174"/>
            <a:ext cx="5340606" cy="2718938"/>
            <a:chOff x="-154922" y="2623786"/>
            <a:chExt cx="8418168" cy="428574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03FB31A-15AA-1145-A365-35A1F8BCBF8A}"/>
                </a:ext>
              </a:extLst>
            </p:cNvPr>
            <p:cNvSpPr/>
            <p:nvPr/>
          </p:nvSpPr>
          <p:spPr>
            <a:xfrm>
              <a:off x="1615043" y="3277591"/>
              <a:ext cx="1318161" cy="878774"/>
            </a:xfrm>
            <a:prstGeom prst="ellipse">
              <a:avLst/>
            </a:prstGeom>
            <a:solidFill>
              <a:schemeClr val="accent3"/>
            </a:solidFill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ill Sans MT" panose="020B0502020104020203" pitchFamily="34" charset="77"/>
                </a:rPr>
                <a:t>hap</a:t>
              </a:r>
              <a:r>
                <a:rPr lang="en-US" sz="1400" baseline="-25000" dirty="0">
                  <a:latin typeface="Gill Sans MT" panose="020B0502020104020203" pitchFamily="34" charset="77"/>
                </a:rPr>
                <a:t>11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6D16134-6251-8A4F-878B-85F4034C7E78}"/>
                </a:ext>
              </a:extLst>
            </p:cNvPr>
            <p:cNvSpPr/>
            <p:nvPr/>
          </p:nvSpPr>
          <p:spPr>
            <a:xfrm>
              <a:off x="1615043" y="4293096"/>
              <a:ext cx="1318161" cy="878774"/>
            </a:xfrm>
            <a:prstGeom prst="ellips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ill Sans MT" panose="020B0502020104020203" pitchFamily="34" charset="77"/>
                </a:rPr>
                <a:t>hap</a:t>
              </a:r>
              <a:r>
                <a:rPr lang="en-US" sz="1400" baseline="-25000" dirty="0">
                  <a:latin typeface="Gill Sans MT" panose="020B0502020104020203" pitchFamily="34" charset="77"/>
                </a:rPr>
                <a:t>21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6CBE7B6-F928-3D4A-B75C-D3F80ACD4646}"/>
                </a:ext>
              </a:extLst>
            </p:cNvPr>
            <p:cNvSpPr txBox="1"/>
            <p:nvPr/>
          </p:nvSpPr>
          <p:spPr>
            <a:xfrm>
              <a:off x="1930266" y="2623786"/>
              <a:ext cx="663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SNP</a:t>
              </a:r>
              <a:r>
                <a:rPr lang="en-US" baseline="-25000" dirty="0">
                  <a:latin typeface="Gill Sans MT" panose="020B0502020104020203" pitchFamily="34" charset="77"/>
                </a:rPr>
                <a:t>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D676723-F6B9-A149-A08F-0A737E4D08DD}"/>
                </a:ext>
              </a:extLst>
            </p:cNvPr>
            <p:cNvSpPr txBox="1"/>
            <p:nvPr/>
          </p:nvSpPr>
          <p:spPr>
            <a:xfrm>
              <a:off x="3549793" y="2623786"/>
              <a:ext cx="663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SNP</a:t>
              </a:r>
              <a:r>
                <a:rPr lang="en-US" baseline="-25000" dirty="0">
                  <a:latin typeface="Gill Sans MT" panose="020B0502020104020203" pitchFamily="34" charset="77"/>
                </a:rPr>
                <a:t>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1713E9E-0B09-3348-8B48-1D1E3419620E}"/>
                </a:ext>
              </a:extLst>
            </p:cNvPr>
            <p:cNvSpPr txBox="1"/>
            <p:nvPr/>
          </p:nvSpPr>
          <p:spPr>
            <a:xfrm>
              <a:off x="7307809" y="2623786"/>
              <a:ext cx="663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Gill Sans MT" panose="020B0502020104020203" pitchFamily="34" charset="77"/>
                </a:rPr>
                <a:t>SNP</a:t>
              </a:r>
              <a:r>
                <a:rPr lang="en-US" baseline="-25000" dirty="0" err="1">
                  <a:latin typeface="Gill Sans MT" panose="020B0502020104020203" pitchFamily="34" charset="77"/>
                </a:rPr>
                <a:t>n</a:t>
              </a:r>
              <a:endParaRPr lang="en-US" baseline="-25000" dirty="0">
                <a:latin typeface="Gill Sans MT" panose="020B0502020104020203" pitchFamily="34" charset="77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055CAFB-8DCC-3B43-B79B-B8D54C6ACDE1}"/>
                </a:ext>
              </a:extLst>
            </p:cNvPr>
            <p:cNvSpPr/>
            <p:nvPr/>
          </p:nvSpPr>
          <p:spPr>
            <a:xfrm>
              <a:off x="3222696" y="3277591"/>
              <a:ext cx="1318161" cy="878774"/>
            </a:xfrm>
            <a:prstGeom prst="ellipse">
              <a:avLst/>
            </a:prstGeom>
            <a:solidFill>
              <a:schemeClr val="accent3"/>
            </a:solidFill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ill Sans MT" panose="020B0502020104020203" pitchFamily="34" charset="77"/>
                </a:rPr>
                <a:t>hap</a:t>
              </a:r>
              <a:r>
                <a:rPr lang="en-US" sz="1400" baseline="-25000" dirty="0">
                  <a:latin typeface="Gill Sans MT" panose="020B0502020104020203" pitchFamily="34" charset="77"/>
                </a:rPr>
                <a:t>12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4E70680-8CA5-574D-90C4-FA699BC5B24F}"/>
                </a:ext>
              </a:extLst>
            </p:cNvPr>
            <p:cNvSpPr/>
            <p:nvPr/>
          </p:nvSpPr>
          <p:spPr>
            <a:xfrm>
              <a:off x="3222696" y="4293096"/>
              <a:ext cx="1318161" cy="878774"/>
            </a:xfrm>
            <a:prstGeom prst="ellips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ill Sans MT" panose="020B0502020104020203" pitchFamily="34" charset="77"/>
                </a:rPr>
                <a:t>hap</a:t>
              </a:r>
              <a:r>
                <a:rPr lang="en-US" sz="1400" baseline="-25000" dirty="0">
                  <a:latin typeface="Gill Sans MT" panose="020B0502020104020203" pitchFamily="34" charset="77"/>
                </a:rPr>
                <a:t>22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8D8B37D-EA15-F04D-9E72-B5DA6F0C21FB}"/>
                </a:ext>
              </a:extLst>
            </p:cNvPr>
            <p:cNvSpPr/>
            <p:nvPr/>
          </p:nvSpPr>
          <p:spPr>
            <a:xfrm>
              <a:off x="6945085" y="3277591"/>
              <a:ext cx="1318161" cy="878774"/>
            </a:xfrm>
            <a:prstGeom prst="ellipse">
              <a:avLst/>
            </a:prstGeom>
            <a:solidFill>
              <a:schemeClr val="accent6"/>
            </a:solidFill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ill Sans MT" panose="020B0502020104020203" pitchFamily="34" charset="77"/>
                </a:rPr>
                <a:t>hap</a:t>
              </a:r>
              <a:r>
                <a:rPr lang="en-US" sz="1400" baseline="-25000" dirty="0">
                  <a:latin typeface="Gill Sans MT" panose="020B0502020104020203" pitchFamily="34" charset="77"/>
                </a:rPr>
                <a:t>1n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D3E11D4-9BC3-9949-A1F0-B7B2B5E29B93}"/>
                </a:ext>
              </a:extLst>
            </p:cNvPr>
            <p:cNvSpPr/>
            <p:nvPr/>
          </p:nvSpPr>
          <p:spPr>
            <a:xfrm>
              <a:off x="6945085" y="4293096"/>
              <a:ext cx="1318161" cy="878774"/>
            </a:xfrm>
            <a:prstGeom prst="ellips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ill Sans MT" panose="020B0502020104020203" pitchFamily="34" charset="77"/>
                </a:rPr>
                <a:t>hap</a:t>
              </a:r>
              <a:r>
                <a:rPr lang="en-US" sz="1400" baseline="-25000" dirty="0">
                  <a:latin typeface="Gill Sans MT" panose="020B0502020104020203" pitchFamily="34" charset="77"/>
                </a:rPr>
                <a:t>2n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F50D7C0-BFAD-904F-AED4-3299C13DEEEE}"/>
                </a:ext>
              </a:extLst>
            </p:cNvPr>
            <p:cNvSpPr txBox="1"/>
            <p:nvPr/>
          </p:nvSpPr>
          <p:spPr>
            <a:xfrm>
              <a:off x="5337432" y="3042075"/>
              <a:ext cx="6623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/>
                <a:t>…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EE95170-213F-EA4D-81CF-8F70DEDD330E}"/>
                </a:ext>
              </a:extLst>
            </p:cNvPr>
            <p:cNvSpPr txBox="1"/>
            <p:nvPr/>
          </p:nvSpPr>
          <p:spPr>
            <a:xfrm>
              <a:off x="5337431" y="3996492"/>
              <a:ext cx="6623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/>
                <a:t>…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9F0634C-716B-5B4D-9BEB-1D8A857873F0}"/>
                </a:ext>
              </a:extLst>
            </p:cNvPr>
            <p:cNvCxnSpPr/>
            <p:nvPr/>
          </p:nvCxnSpPr>
          <p:spPr>
            <a:xfrm>
              <a:off x="2274123" y="5389419"/>
              <a:ext cx="0" cy="55814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AC2370D-20AF-AA4B-98E6-95F390E719D4}"/>
                </a:ext>
              </a:extLst>
            </p:cNvPr>
            <p:cNvCxnSpPr/>
            <p:nvPr/>
          </p:nvCxnSpPr>
          <p:spPr>
            <a:xfrm>
              <a:off x="3905525" y="5389419"/>
              <a:ext cx="0" cy="55814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4E42560-4573-8F41-841C-E82A3F6F8DDE}"/>
                </a:ext>
              </a:extLst>
            </p:cNvPr>
            <p:cNvCxnSpPr/>
            <p:nvPr/>
          </p:nvCxnSpPr>
          <p:spPr>
            <a:xfrm>
              <a:off x="7643748" y="5389419"/>
              <a:ext cx="0" cy="55814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42645CB-6795-4942-BD96-F4FC0051F2AB}"/>
                </a:ext>
              </a:extLst>
            </p:cNvPr>
            <p:cNvSpPr txBox="1"/>
            <p:nvPr/>
          </p:nvSpPr>
          <p:spPr>
            <a:xfrm>
              <a:off x="2077595" y="6165108"/>
              <a:ext cx="455321" cy="5336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3F57B19-E5AE-4D43-81C5-69B5404F4D11}"/>
                </a:ext>
              </a:extLst>
            </p:cNvPr>
            <p:cNvSpPr txBox="1"/>
            <p:nvPr/>
          </p:nvSpPr>
          <p:spPr>
            <a:xfrm>
              <a:off x="3708998" y="6162427"/>
              <a:ext cx="455321" cy="5336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5A7FB8-2491-FD4C-BE60-99DB6B266E28}"/>
                </a:ext>
              </a:extLst>
            </p:cNvPr>
            <p:cNvSpPr txBox="1"/>
            <p:nvPr/>
          </p:nvSpPr>
          <p:spPr>
            <a:xfrm>
              <a:off x="7481731" y="6133313"/>
              <a:ext cx="455321" cy="5336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2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AD15321-AF5D-824F-A94B-300D752BA156}"/>
                </a:ext>
              </a:extLst>
            </p:cNvPr>
            <p:cNvCxnSpPr/>
            <p:nvPr/>
          </p:nvCxnSpPr>
          <p:spPr>
            <a:xfrm>
              <a:off x="1258784" y="3277591"/>
              <a:ext cx="0" cy="1894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47DD1E3-FF4C-7E40-A9DC-A2B1BD9F26A9}"/>
                </a:ext>
              </a:extLst>
            </p:cNvPr>
            <p:cNvCxnSpPr>
              <a:cxnSpLocks/>
            </p:cNvCxnSpPr>
            <p:nvPr/>
          </p:nvCxnSpPr>
          <p:spPr>
            <a:xfrm>
              <a:off x="1258784" y="3277591"/>
              <a:ext cx="21375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E894D3B-42C3-7B41-80D7-51AA1EA06D4F}"/>
                </a:ext>
              </a:extLst>
            </p:cNvPr>
            <p:cNvCxnSpPr/>
            <p:nvPr/>
          </p:nvCxnSpPr>
          <p:spPr>
            <a:xfrm>
              <a:off x="1258784" y="5171870"/>
              <a:ext cx="23750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1929B2E-1466-B443-97A4-8969F11CE26E}"/>
                </a:ext>
              </a:extLst>
            </p:cNvPr>
            <p:cNvSpPr txBox="1"/>
            <p:nvPr/>
          </p:nvSpPr>
          <p:spPr>
            <a:xfrm rot="16200000">
              <a:off x="-905769" y="3638855"/>
              <a:ext cx="2735959" cy="10187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Gill Sans MT" panose="020B0502020104020203" pitchFamily="34" charset="77"/>
                </a:rPr>
                <a:t>States</a:t>
              </a:r>
            </a:p>
            <a:p>
              <a:pPr algn="ctr"/>
              <a:r>
                <a:rPr lang="en-US" dirty="0">
                  <a:latin typeface="Gill Sans MT" panose="020B0502020104020203" pitchFamily="34" charset="77"/>
                </a:rPr>
                <a:t>(True haplotype)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C9CBEA3-EAF7-B943-AE74-81F12160B258}"/>
                </a:ext>
              </a:extLst>
            </p:cNvPr>
            <p:cNvSpPr txBox="1"/>
            <p:nvPr/>
          </p:nvSpPr>
          <p:spPr>
            <a:xfrm>
              <a:off x="-154922" y="5890745"/>
              <a:ext cx="1880593" cy="1018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Gill Sans MT" panose="020B0502020104020203" pitchFamily="34" charset="77"/>
                </a:rPr>
                <a:t>Observed GTs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9B5B3C8C-9856-CC42-82C6-47DC03848105}"/>
              </a:ext>
            </a:extLst>
          </p:cNvPr>
          <p:cNvSpPr/>
          <p:nvPr/>
        </p:nvSpPr>
        <p:spPr>
          <a:xfrm>
            <a:off x="299848" y="3113181"/>
            <a:ext cx="78080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Gill Sans"/>
                <a:cs typeface="Gill Sans"/>
              </a:rPr>
              <a:t>Transition probability</a:t>
            </a:r>
            <a:r>
              <a:rPr lang="en-US" sz="2000" b="1" dirty="0">
                <a:latin typeface="Gill Sans"/>
                <a:cs typeface="Gill Sans"/>
              </a:rPr>
              <a:t>: </a:t>
            </a:r>
            <a:r>
              <a:rPr lang="en-US" sz="2000" dirty="0">
                <a:latin typeface="Gill Sans"/>
                <a:cs typeface="Gill Sans"/>
              </a:rPr>
              <a:t>represent recombination events, can incorporate recombination rates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33909EB-E845-7E4D-969B-BB4480613FB9}"/>
              </a:ext>
            </a:extLst>
          </p:cNvPr>
          <p:cNvSpPr/>
          <p:nvPr/>
        </p:nvSpPr>
        <p:spPr>
          <a:xfrm>
            <a:off x="299848" y="2205058"/>
            <a:ext cx="8680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Gill Sans"/>
                <a:cs typeface="Gill Sans"/>
              </a:rPr>
              <a:t>Emission probability</a:t>
            </a:r>
            <a:r>
              <a:rPr lang="en-US" sz="2000" b="1" dirty="0">
                <a:latin typeface="Gill Sans"/>
                <a:cs typeface="Gill Sans"/>
              </a:rPr>
              <a:t>: </a:t>
            </a:r>
            <a:r>
              <a:rPr lang="en-US" sz="2000" dirty="0">
                <a:latin typeface="Gill Sans"/>
                <a:cs typeface="Gill Sans"/>
              </a:rPr>
              <a:t>P(</a:t>
            </a:r>
            <a:r>
              <a:rPr lang="en-US" sz="2000" dirty="0" err="1">
                <a:latin typeface="Gill Sans"/>
                <a:cs typeface="Gill Sans"/>
              </a:rPr>
              <a:t>obs</a:t>
            </a:r>
            <a:r>
              <a:rPr lang="en-US" sz="2000" dirty="0">
                <a:latin typeface="Gill Sans"/>
                <a:cs typeface="Gill Sans"/>
              </a:rPr>
              <a:t> genotype | haplotype pair). Based on probabilities of mutation and genotyping error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1206001-E4F3-414A-A221-F97509638286}"/>
              </a:ext>
            </a:extLst>
          </p:cNvPr>
          <p:cNvGrpSpPr/>
          <p:nvPr/>
        </p:nvGrpSpPr>
        <p:grpSpPr>
          <a:xfrm>
            <a:off x="6325172" y="4027644"/>
            <a:ext cx="2624447" cy="2565050"/>
            <a:chOff x="6325172" y="4027644"/>
            <a:chExt cx="2624447" cy="256505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07D72AA-AE9B-F34E-BABB-6B9BE52E0A55}"/>
                </a:ext>
              </a:extLst>
            </p:cNvPr>
            <p:cNvGrpSpPr/>
            <p:nvPr/>
          </p:nvGrpSpPr>
          <p:grpSpPr>
            <a:xfrm>
              <a:off x="6325172" y="4027644"/>
              <a:ext cx="2624447" cy="2565050"/>
              <a:chOff x="6325172" y="4027644"/>
              <a:chExt cx="2624447" cy="2565050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288D4E51-7696-A647-91F7-597C0F6BDEA5}"/>
                  </a:ext>
                </a:extLst>
              </p:cNvPr>
              <p:cNvSpPr/>
              <p:nvPr/>
            </p:nvSpPr>
            <p:spPr>
              <a:xfrm>
                <a:off x="6865425" y="4773530"/>
                <a:ext cx="1659540" cy="173574"/>
              </a:xfrm>
              <a:prstGeom prst="rect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FA168D4D-AC4F-3143-9684-B8A99AB82362}"/>
                  </a:ext>
                </a:extLst>
              </p:cNvPr>
              <p:cNvSpPr/>
              <p:nvPr/>
            </p:nvSpPr>
            <p:spPr>
              <a:xfrm>
                <a:off x="6865425" y="5085591"/>
                <a:ext cx="1659540" cy="173574"/>
              </a:xfrm>
              <a:prstGeom prst="rect">
                <a:avLst/>
              </a:prstGeom>
              <a:solidFill>
                <a:srgbClr val="FF0000"/>
              </a:solidFill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4DA11665-E2AD-E840-BDB3-06583587A357}"/>
                  </a:ext>
                </a:extLst>
              </p:cNvPr>
              <p:cNvSpPr/>
              <p:nvPr/>
            </p:nvSpPr>
            <p:spPr>
              <a:xfrm>
                <a:off x="6877298" y="5397652"/>
                <a:ext cx="1659540" cy="173574"/>
              </a:xfrm>
              <a:prstGeom prst="rect">
                <a:avLst/>
              </a:prstGeom>
              <a:solidFill>
                <a:schemeClr val="accent3"/>
              </a:solidFill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AF85880F-A390-B242-87C9-B93E29C19237}"/>
                  </a:ext>
                </a:extLst>
              </p:cNvPr>
              <p:cNvSpPr/>
              <p:nvPr/>
            </p:nvSpPr>
            <p:spPr>
              <a:xfrm>
                <a:off x="6877298" y="5709713"/>
                <a:ext cx="1659540" cy="173574"/>
              </a:xfrm>
              <a:prstGeom prst="rect">
                <a:avLst/>
              </a:prstGeom>
              <a:solidFill>
                <a:schemeClr val="accent6"/>
              </a:solidFill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C7E2C72-2F96-4F49-9F44-EB98077EEB98}"/>
                  </a:ext>
                </a:extLst>
              </p:cNvPr>
              <p:cNvSpPr/>
              <p:nvPr/>
            </p:nvSpPr>
            <p:spPr>
              <a:xfrm>
                <a:off x="6877298" y="6021774"/>
                <a:ext cx="1659540" cy="173574"/>
              </a:xfrm>
              <a:prstGeom prst="rect">
                <a:avLst/>
              </a:prstGeom>
              <a:solidFill>
                <a:srgbClr val="7030A0"/>
              </a:solidFill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ED80031D-FD24-604A-A83A-1296004453B6}"/>
                  </a:ext>
                </a:extLst>
              </p:cNvPr>
              <p:cNvSpPr txBox="1"/>
              <p:nvPr/>
            </p:nvSpPr>
            <p:spPr>
              <a:xfrm>
                <a:off x="6480383" y="4618212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baseline="-25000" dirty="0"/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D3AD67A2-9D38-AB4F-BBEB-4FE2E520B350}"/>
                  </a:ext>
                </a:extLst>
              </p:cNvPr>
              <p:cNvSpPr txBox="1"/>
              <p:nvPr/>
            </p:nvSpPr>
            <p:spPr>
              <a:xfrm>
                <a:off x="6492256" y="4900925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baseline="-25000" dirty="0"/>
                  <a:t>2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DB1AA883-3295-5441-8123-D9C120FC17C4}"/>
                  </a:ext>
                </a:extLst>
              </p:cNvPr>
              <p:cNvSpPr txBox="1"/>
              <p:nvPr/>
            </p:nvSpPr>
            <p:spPr>
              <a:xfrm>
                <a:off x="6492256" y="5229229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baseline="-25000" dirty="0"/>
                  <a:t>3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E861341D-D915-7A40-81ED-2AD598E98142}"/>
                  </a:ext>
                </a:extLst>
              </p:cNvPr>
              <p:cNvSpPr txBox="1"/>
              <p:nvPr/>
            </p:nvSpPr>
            <p:spPr>
              <a:xfrm>
                <a:off x="6492256" y="5565823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baseline="-25000" dirty="0"/>
                  <a:t>4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CFF7CED-F253-6343-95DB-A2C2953CAFE8}"/>
                  </a:ext>
                </a:extLst>
              </p:cNvPr>
              <p:cNvSpPr txBox="1"/>
              <p:nvPr/>
            </p:nvSpPr>
            <p:spPr>
              <a:xfrm>
                <a:off x="6492256" y="5899530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baseline="-25000" dirty="0"/>
                  <a:t>5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9D4B3DFD-6F62-114B-B217-9E057759289F}"/>
                  </a:ext>
                </a:extLst>
              </p:cNvPr>
              <p:cNvSpPr txBox="1"/>
              <p:nvPr/>
            </p:nvSpPr>
            <p:spPr>
              <a:xfrm>
                <a:off x="6649643" y="4230624"/>
                <a:ext cx="19074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latin typeface="Gill Sans MT" panose="020B0502020104020203" pitchFamily="34" charset="77"/>
                  </a:rPr>
                  <a:t>Reference panel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A340D33F-9347-6447-9F4F-2DFDC44218DB}"/>
                  </a:ext>
                </a:extLst>
              </p:cNvPr>
              <p:cNvSpPr/>
              <p:nvPr/>
            </p:nvSpPr>
            <p:spPr>
              <a:xfrm>
                <a:off x="6325172" y="4027644"/>
                <a:ext cx="2624447" cy="256505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E9D831F-C44D-6E4E-B927-62C6391AAE5B}"/>
                </a:ext>
              </a:extLst>
            </p:cNvPr>
            <p:cNvSpPr txBox="1"/>
            <p:nvPr/>
          </p:nvSpPr>
          <p:spPr>
            <a:xfrm>
              <a:off x="7115457" y="4664391"/>
              <a:ext cx="9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0 0 1 1 0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AA4E0EC-539D-C144-9D07-DBA3CF201055}"/>
                </a:ext>
              </a:extLst>
            </p:cNvPr>
            <p:cNvSpPr txBox="1"/>
            <p:nvPr/>
          </p:nvSpPr>
          <p:spPr>
            <a:xfrm>
              <a:off x="7124814" y="5001977"/>
              <a:ext cx="9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0 1 0 0 1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19F7C42-36A2-944C-B525-F285D7F9C43C}"/>
                </a:ext>
              </a:extLst>
            </p:cNvPr>
            <p:cNvSpPr txBox="1"/>
            <p:nvPr/>
          </p:nvSpPr>
          <p:spPr>
            <a:xfrm>
              <a:off x="7124814" y="5325130"/>
              <a:ext cx="9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0 0 1 0 0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2BF2123-633C-D34C-8A4A-7D0ECA7C9DA1}"/>
                </a:ext>
              </a:extLst>
            </p:cNvPr>
            <p:cNvSpPr txBox="1"/>
            <p:nvPr/>
          </p:nvSpPr>
          <p:spPr>
            <a:xfrm>
              <a:off x="7124814" y="5624428"/>
              <a:ext cx="9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0 0 1 1 1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526ED08-879F-A049-8BED-9B23C13C02F2}"/>
                </a:ext>
              </a:extLst>
            </p:cNvPr>
            <p:cNvSpPr txBox="1"/>
            <p:nvPr/>
          </p:nvSpPr>
          <p:spPr>
            <a:xfrm>
              <a:off x="7124814" y="5935155"/>
              <a:ext cx="9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1 1 1 0 0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6184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>
                <a:latin typeface="Gill Sans"/>
                <a:cs typeface="Gill Sans"/>
              </a:rPr>
              <a:t>Recombination</a:t>
            </a:r>
            <a:endParaRPr lang="en-US" sz="2800" b="1" i="0" dirty="0">
              <a:latin typeface="Gill Sans"/>
              <a:cs typeface="Gill San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630" y="1201089"/>
            <a:ext cx="6485767" cy="45481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80267" y="6593353"/>
            <a:ext cx="61637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https://</a:t>
            </a:r>
            <a:r>
              <a:rPr lang="en-US" sz="1000" dirty="0" err="1"/>
              <a:t>www.reddit.com</a:t>
            </a:r>
            <a:r>
              <a:rPr lang="en-US" sz="1000" dirty="0"/>
              <a:t>/r/</a:t>
            </a:r>
            <a:r>
              <a:rPr lang="en-US" sz="1000" dirty="0" err="1"/>
              <a:t>askscience</a:t>
            </a:r>
            <a:r>
              <a:rPr lang="en-US" sz="1000" dirty="0"/>
              <a:t>/comments/3hq4zl/does_crossover_occur_in_all_4_nonsister/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2F48F8-8340-444B-BE7C-5E9B5F0AA595}"/>
              </a:ext>
            </a:extLst>
          </p:cNvPr>
          <p:cNvSpPr/>
          <p:nvPr/>
        </p:nvSpPr>
        <p:spPr>
          <a:xfrm>
            <a:off x="272005" y="594702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Typically: ~1 recombination event/chromosome/generation</a:t>
            </a:r>
          </a:p>
        </p:txBody>
      </p:sp>
    </p:spTree>
    <p:extLst>
      <p:ext uri="{BB962C8B-B14F-4D97-AF65-F5344CB8AC3E}">
        <p14:creationId xmlns:p14="http://schemas.microsoft.com/office/powerpoint/2010/main" val="38550775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26D6B44-BCA0-E540-903F-345FA148C20F}"/>
              </a:ext>
            </a:extLst>
          </p:cNvPr>
          <p:cNvSpPr/>
          <p:nvPr/>
        </p:nvSpPr>
        <p:spPr>
          <a:xfrm>
            <a:off x="0" y="264581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Read more about modeling recombination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E1C669-B4E8-9A41-9FF9-C46AB5A7D41B}"/>
              </a:ext>
            </a:extLst>
          </p:cNvPr>
          <p:cNvSpPr txBox="1"/>
          <p:nvPr/>
        </p:nvSpPr>
        <p:spPr>
          <a:xfrm>
            <a:off x="567159" y="1423684"/>
            <a:ext cx="754669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Li and Stephens: “Modeling linkage disequilibrium and identifying recombination hotspots using single nucleotide polymorphism data” (Genetics 2003) [</a:t>
            </a:r>
            <a:r>
              <a:rPr lang="en-US" sz="2800" u="sng" dirty="0">
                <a:latin typeface="Gill Sans MT" panose="020B0502020104020203" pitchFamily="34" charset="77"/>
              </a:rPr>
              <a:t>major classic </a:t>
            </a:r>
            <a:r>
              <a:rPr lang="en-US" sz="2800" u="sng" dirty="0" err="1">
                <a:latin typeface="Gill Sans MT" panose="020B0502020104020203" pitchFamily="34" charset="77"/>
              </a:rPr>
              <a:t>popgen</a:t>
            </a:r>
            <a:r>
              <a:rPr lang="en-US" sz="2800" u="sng" dirty="0">
                <a:latin typeface="Gill Sans MT" panose="020B0502020104020203" pitchFamily="34" charset="77"/>
              </a:rPr>
              <a:t> paper</a:t>
            </a:r>
            <a:r>
              <a:rPr lang="en-US" sz="2800" dirty="0">
                <a:latin typeface="Gill Sans MT" panose="020B0502020104020203" pitchFamily="34" charset="77"/>
              </a:rPr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Stephens and </a:t>
            </a:r>
            <a:r>
              <a:rPr lang="en-US" sz="2800" dirty="0" err="1">
                <a:latin typeface="Gill Sans MT" panose="020B0502020104020203" pitchFamily="34" charset="77"/>
              </a:rPr>
              <a:t>Scheet</a:t>
            </a:r>
            <a:r>
              <a:rPr lang="en-US" sz="2800" dirty="0">
                <a:latin typeface="Gill Sans MT" panose="020B0502020104020203" pitchFamily="34" charset="77"/>
              </a:rPr>
              <a:t>: “Accounting for decay of linkage disequilibrium in haplotype inference and missing-data imputation” (AJHG 2005)</a:t>
            </a:r>
          </a:p>
        </p:txBody>
      </p:sp>
    </p:spTree>
    <p:extLst>
      <p:ext uri="{BB962C8B-B14F-4D97-AF65-F5344CB8AC3E}">
        <p14:creationId xmlns:p14="http://schemas.microsoft.com/office/powerpoint/2010/main" val="41175009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Decoding an HMM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2893" y="1347532"/>
            <a:ext cx="8603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Decoding problem: </a:t>
            </a:r>
            <a:r>
              <a:rPr lang="en-US" dirty="0">
                <a:latin typeface="Gill Sans MT" panose="020B0502020104020203" pitchFamily="34" charset="77"/>
              </a:rPr>
              <a:t>Given an HMM and an observed sequence of outputs, calculate the most likely sequence of hidden states</a:t>
            </a:r>
            <a:endParaRPr lang="en-US" b="1" dirty="0">
              <a:latin typeface="Gill Sans MT" panose="020B0502020104020203" pitchFamily="34" charset="77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00176" y="2527251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99491" y="279747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00176" y="3067695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99491" y="3337917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99491" y="3608139"/>
            <a:ext cx="216604" cy="270222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16780" y="2527251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16095" y="2797473"/>
            <a:ext cx="216604" cy="2702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16780" y="3067695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16095" y="3337917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16095" y="3608139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32698" y="2527251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432013" y="2797473"/>
            <a:ext cx="216604" cy="2702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432698" y="3067695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432013" y="3337917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432013" y="3608139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649302" y="2527251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648617" y="2797473"/>
            <a:ext cx="216604" cy="2702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649302" y="3067695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648617" y="3337917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648617" y="3608139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863848" y="2527251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863163" y="279747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863848" y="3067695"/>
            <a:ext cx="216604" cy="2702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863163" y="3337917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863163" y="3608139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080452" y="2527251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079767" y="279747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080452" y="3067695"/>
            <a:ext cx="216604" cy="2702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079767" y="3337917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3079767" y="3608139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3296369" y="2527251"/>
            <a:ext cx="216604" cy="2702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295685" y="279747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296369" y="3067695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295685" y="3337917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295685" y="3608139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512973" y="2527251"/>
            <a:ext cx="216604" cy="2702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512288" y="279747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512973" y="3067695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3512288" y="3337917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512288" y="3608139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726146" y="2527251"/>
            <a:ext cx="216604" cy="2702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725461" y="279747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726146" y="3067695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725461" y="3337917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3725461" y="3608139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3942750" y="2527251"/>
            <a:ext cx="216604" cy="2702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3942065" y="279747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3942750" y="3067695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3942065" y="3337917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3942065" y="3608139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4158668" y="2527251"/>
            <a:ext cx="216604" cy="2702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4157983" y="279747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4158668" y="3067695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4157983" y="3337917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4157983" y="3608139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375271" y="2527251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374586" y="2797473"/>
            <a:ext cx="216604" cy="2702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4375271" y="3067695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4374586" y="3337917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4374586" y="3608139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4589817" y="2527251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4589133" y="279747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4589817" y="3067695"/>
            <a:ext cx="216604" cy="2702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4589133" y="3337917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4589133" y="3608139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4806421" y="2527251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4805736" y="279747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4806421" y="3067695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4805736" y="3337917"/>
            <a:ext cx="216604" cy="2702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4805736" y="3608139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022339" y="2527251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5021654" y="279747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022339" y="3067695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5021654" y="3337917"/>
            <a:ext cx="216604" cy="2702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5021654" y="3608139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5238943" y="2527251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5238258" y="279747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5238943" y="3067695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5238258" y="3337917"/>
            <a:ext cx="216604" cy="2702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5238258" y="3608139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5461211" y="2527251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5460526" y="279747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5461211" y="3067695"/>
            <a:ext cx="216604" cy="2702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5460526" y="3337917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5460526" y="3608139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5677815" y="2527251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5677130" y="279747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5677815" y="3067695"/>
            <a:ext cx="216604" cy="2702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5677130" y="3337917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5677130" y="3608139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5893733" y="2527251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5893048" y="279747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5893733" y="3067695"/>
            <a:ext cx="216604" cy="2702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5893048" y="3337917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5893048" y="3608139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6110337" y="2527251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6109652" y="279747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6110337" y="3067695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6109652" y="3337917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6109652" y="3608139"/>
            <a:ext cx="216604" cy="2702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6324883" y="2527251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6324198" y="279747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6324883" y="3067695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6324198" y="3337917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6324198" y="3608139"/>
            <a:ext cx="216604" cy="2702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6541487" y="2527251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6540802" y="279747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6541487" y="3067695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6540802" y="3337917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6540802" y="3608139"/>
            <a:ext cx="216604" cy="2702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6757405" y="2527251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6756720" y="279747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6757405" y="3067695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6756720" y="3337917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6756720" y="3608139"/>
            <a:ext cx="216604" cy="2702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6974008" y="2527251"/>
            <a:ext cx="216604" cy="2702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6973323" y="279747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6974008" y="3067695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6973323" y="3337917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6973323" y="3608139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7187181" y="2527251"/>
            <a:ext cx="216604" cy="2702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7186496" y="279747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7187181" y="3067695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7186496" y="3337917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7186496" y="3608139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7403785" y="2527251"/>
            <a:ext cx="216604" cy="2702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7403100" y="279747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7403785" y="3067695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7403100" y="3337917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7403100" y="3608139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7619703" y="2527251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7619018" y="2797473"/>
            <a:ext cx="216604" cy="2702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7619703" y="3067695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7619018" y="3337917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7619018" y="3608139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7836306" y="2527251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7835621" y="2797473"/>
            <a:ext cx="216604" cy="2702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7836306" y="3067695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/>
          <p:cNvSpPr/>
          <p:nvPr/>
        </p:nvSpPr>
        <p:spPr>
          <a:xfrm>
            <a:off x="7835621" y="3337917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/>
          <p:cNvSpPr/>
          <p:nvPr/>
        </p:nvSpPr>
        <p:spPr>
          <a:xfrm>
            <a:off x="7835621" y="3608139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/>
          <p:cNvSpPr/>
          <p:nvPr/>
        </p:nvSpPr>
        <p:spPr>
          <a:xfrm>
            <a:off x="8050853" y="2527251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8050168" y="2797473"/>
            <a:ext cx="216604" cy="2702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/>
          <p:cNvSpPr/>
          <p:nvPr/>
        </p:nvSpPr>
        <p:spPr>
          <a:xfrm>
            <a:off x="8050853" y="3067695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8050168" y="3337917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8050168" y="3608139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/>
          <p:cNvSpPr/>
          <p:nvPr/>
        </p:nvSpPr>
        <p:spPr>
          <a:xfrm>
            <a:off x="8267456" y="2527251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/>
          <p:cNvSpPr/>
          <p:nvPr/>
        </p:nvSpPr>
        <p:spPr>
          <a:xfrm>
            <a:off x="8266771" y="279747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8267456" y="3067695"/>
            <a:ext cx="216604" cy="2702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/>
          <p:cNvSpPr/>
          <p:nvPr/>
        </p:nvSpPr>
        <p:spPr>
          <a:xfrm>
            <a:off x="8266771" y="3337917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8266771" y="3608139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64"/>
          <p:cNvSpPr/>
          <p:nvPr/>
        </p:nvSpPr>
        <p:spPr>
          <a:xfrm>
            <a:off x="8483374" y="2527251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8482689" y="279747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8483374" y="3067695"/>
            <a:ext cx="216604" cy="2702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8482689" y="3337917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8482689" y="3608139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8699978" y="2527251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 170"/>
          <p:cNvSpPr/>
          <p:nvPr/>
        </p:nvSpPr>
        <p:spPr>
          <a:xfrm>
            <a:off x="8699293" y="279747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/>
          <p:cNvSpPr/>
          <p:nvPr/>
        </p:nvSpPr>
        <p:spPr>
          <a:xfrm>
            <a:off x="8699978" y="3067695"/>
            <a:ext cx="216604" cy="2702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/>
          <p:cNvSpPr/>
          <p:nvPr/>
        </p:nvSpPr>
        <p:spPr>
          <a:xfrm>
            <a:off x="8699293" y="3337917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8699293" y="3608139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TextBox 174"/>
          <p:cNvSpPr txBox="1"/>
          <p:nvPr/>
        </p:nvSpPr>
        <p:spPr>
          <a:xfrm>
            <a:off x="3357456" y="2153428"/>
            <a:ext cx="440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Time -&gt; (or position along a DNA sequence)</a:t>
            </a:r>
          </a:p>
        </p:txBody>
      </p:sp>
      <p:sp>
        <p:nvSpPr>
          <p:cNvPr id="176" name="TextBox 175"/>
          <p:cNvSpPr txBox="1"/>
          <p:nvPr/>
        </p:nvSpPr>
        <p:spPr>
          <a:xfrm rot="16200000">
            <a:off x="-252582" y="2879640"/>
            <a:ext cx="1777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Possible States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(haplotype pairs)</a:t>
            </a:r>
          </a:p>
        </p:txBody>
      </p:sp>
      <p:sp>
        <p:nvSpPr>
          <p:cNvPr id="203" name="TextBox 202"/>
          <p:cNvSpPr txBox="1"/>
          <p:nvPr/>
        </p:nvSpPr>
        <p:spPr>
          <a:xfrm>
            <a:off x="4149368" y="4418805"/>
            <a:ext cx="15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Observed data</a:t>
            </a:r>
          </a:p>
        </p:txBody>
      </p:sp>
      <p:sp>
        <p:nvSpPr>
          <p:cNvPr id="204" name="Rectangle 203"/>
          <p:cNvSpPr/>
          <p:nvPr/>
        </p:nvSpPr>
        <p:spPr>
          <a:xfrm>
            <a:off x="1999491" y="4034802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05" name="Rectangle 204"/>
          <p:cNvSpPr/>
          <p:nvPr/>
        </p:nvSpPr>
        <p:spPr>
          <a:xfrm>
            <a:off x="2216095" y="4034802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6" name="Rectangle 205"/>
          <p:cNvSpPr/>
          <p:nvPr/>
        </p:nvSpPr>
        <p:spPr>
          <a:xfrm>
            <a:off x="2432013" y="4034802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7" name="Rectangle 206"/>
          <p:cNvSpPr/>
          <p:nvPr/>
        </p:nvSpPr>
        <p:spPr>
          <a:xfrm>
            <a:off x="2648617" y="4034802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08" name="Rectangle 207"/>
          <p:cNvSpPr/>
          <p:nvPr/>
        </p:nvSpPr>
        <p:spPr>
          <a:xfrm>
            <a:off x="2863163" y="4034802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9" name="Rectangle 208"/>
          <p:cNvSpPr/>
          <p:nvPr/>
        </p:nvSpPr>
        <p:spPr>
          <a:xfrm>
            <a:off x="3079767" y="4034802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0" name="Rectangle 209"/>
          <p:cNvSpPr/>
          <p:nvPr/>
        </p:nvSpPr>
        <p:spPr>
          <a:xfrm>
            <a:off x="3295685" y="4034802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1" name="Rectangle 210"/>
          <p:cNvSpPr/>
          <p:nvPr/>
        </p:nvSpPr>
        <p:spPr>
          <a:xfrm>
            <a:off x="3512288" y="4034802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12" name="Rectangle 211"/>
          <p:cNvSpPr/>
          <p:nvPr/>
        </p:nvSpPr>
        <p:spPr>
          <a:xfrm>
            <a:off x="3725461" y="4034802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1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13" name="Rectangle 212"/>
          <p:cNvSpPr/>
          <p:nvPr/>
        </p:nvSpPr>
        <p:spPr>
          <a:xfrm>
            <a:off x="3942065" y="4034802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4" name="Rectangle 213"/>
          <p:cNvSpPr/>
          <p:nvPr/>
        </p:nvSpPr>
        <p:spPr>
          <a:xfrm>
            <a:off x="4157983" y="4034802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5" name="Rectangle 214"/>
          <p:cNvSpPr/>
          <p:nvPr/>
        </p:nvSpPr>
        <p:spPr>
          <a:xfrm>
            <a:off x="4374586" y="4034802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1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6" name="Rectangle 215"/>
          <p:cNvSpPr/>
          <p:nvPr/>
        </p:nvSpPr>
        <p:spPr>
          <a:xfrm>
            <a:off x="4589133" y="4034802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7" name="Rectangle 216"/>
          <p:cNvSpPr/>
          <p:nvPr/>
        </p:nvSpPr>
        <p:spPr>
          <a:xfrm>
            <a:off x="4805736" y="4034802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8" name="Rectangle 217"/>
          <p:cNvSpPr/>
          <p:nvPr/>
        </p:nvSpPr>
        <p:spPr>
          <a:xfrm>
            <a:off x="5021654" y="4034802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1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9" name="Rectangle 218"/>
          <p:cNvSpPr/>
          <p:nvPr/>
        </p:nvSpPr>
        <p:spPr>
          <a:xfrm>
            <a:off x="5238258" y="4034802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0" name="Rectangle 219"/>
          <p:cNvSpPr/>
          <p:nvPr/>
        </p:nvSpPr>
        <p:spPr>
          <a:xfrm>
            <a:off x="5460526" y="4034802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1" name="Rectangle 220"/>
          <p:cNvSpPr/>
          <p:nvPr/>
        </p:nvSpPr>
        <p:spPr>
          <a:xfrm>
            <a:off x="5677130" y="4034802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2" name="Rectangle 221"/>
          <p:cNvSpPr/>
          <p:nvPr/>
        </p:nvSpPr>
        <p:spPr>
          <a:xfrm>
            <a:off x="5893048" y="4034802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1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3" name="Rectangle 222"/>
          <p:cNvSpPr/>
          <p:nvPr/>
        </p:nvSpPr>
        <p:spPr>
          <a:xfrm>
            <a:off x="6109652" y="4034802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4" name="Rectangle 223"/>
          <p:cNvSpPr/>
          <p:nvPr/>
        </p:nvSpPr>
        <p:spPr>
          <a:xfrm>
            <a:off x="6324198" y="4034802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5" name="Rectangle 224"/>
          <p:cNvSpPr/>
          <p:nvPr/>
        </p:nvSpPr>
        <p:spPr>
          <a:xfrm>
            <a:off x="6540802" y="4034802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6" name="Rectangle 225"/>
          <p:cNvSpPr/>
          <p:nvPr/>
        </p:nvSpPr>
        <p:spPr>
          <a:xfrm>
            <a:off x="6756720" y="4034802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7" name="Rectangle 226"/>
          <p:cNvSpPr/>
          <p:nvPr/>
        </p:nvSpPr>
        <p:spPr>
          <a:xfrm>
            <a:off x="6973323" y="4034802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8" name="Rectangle 227"/>
          <p:cNvSpPr/>
          <p:nvPr/>
        </p:nvSpPr>
        <p:spPr>
          <a:xfrm>
            <a:off x="7186496" y="4034802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9" name="Rectangle 228"/>
          <p:cNvSpPr/>
          <p:nvPr/>
        </p:nvSpPr>
        <p:spPr>
          <a:xfrm>
            <a:off x="7403100" y="4034802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0" name="Rectangle 229"/>
          <p:cNvSpPr/>
          <p:nvPr/>
        </p:nvSpPr>
        <p:spPr>
          <a:xfrm>
            <a:off x="7619018" y="4034802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1" name="Rectangle 230"/>
          <p:cNvSpPr/>
          <p:nvPr/>
        </p:nvSpPr>
        <p:spPr>
          <a:xfrm>
            <a:off x="7835621" y="4034802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2" name="Rectangle 231"/>
          <p:cNvSpPr/>
          <p:nvPr/>
        </p:nvSpPr>
        <p:spPr>
          <a:xfrm>
            <a:off x="8050168" y="4034802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3" name="Rectangle 232"/>
          <p:cNvSpPr/>
          <p:nvPr/>
        </p:nvSpPr>
        <p:spPr>
          <a:xfrm>
            <a:off x="8266771" y="4034802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1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34" name="Rectangle 233"/>
          <p:cNvSpPr/>
          <p:nvPr/>
        </p:nvSpPr>
        <p:spPr>
          <a:xfrm>
            <a:off x="8482689" y="4034802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5" name="Rectangle 234"/>
          <p:cNvSpPr/>
          <p:nvPr/>
        </p:nvSpPr>
        <p:spPr>
          <a:xfrm>
            <a:off x="8699293" y="4034802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2" name="TextBox 241"/>
          <p:cNvSpPr txBox="1"/>
          <p:nvPr/>
        </p:nvSpPr>
        <p:spPr>
          <a:xfrm>
            <a:off x="222675" y="5201968"/>
            <a:ext cx="8603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Recall the Viterbi algorithm: </a:t>
            </a:r>
            <a:r>
              <a:rPr lang="en-US" dirty="0">
                <a:latin typeface="Gill Sans MT" panose="020B0502020104020203" pitchFamily="34" charset="77"/>
              </a:rPr>
              <a:t>dynamic programming algorithm to find the most likely sequence of hidden states</a:t>
            </a:r>
            <a:endParaRPr lang="en-US" b="1" dirty="0">
              <a:latin typeface="Gill Sans MT" panose="020B0502020104020203" pitchFamily="34" charset="77"/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298E7D6E-D871-1E4F-9EDD-C154E01D70B2}"/>
              </a:ext>
            </a:extLst>
          </p:cNvPr>
          <p:cNvSpPr/>
          <p:nvPr/>
        </p:nvSpPr>
        <p:spPr>
          <a:xfrm>
            <a:off x="1194233" y="2565996"/>
            <a:ext cx="697641" cy="457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E7B72692-22E5-7347-9EB5-39C3552504D4}"/>
              </a:ext>
            </a:extLst>
          </p:cNvPr>
          <p:cNvSpPr/>
          <p:nvPr/>
        </p:nvSpPr>
        <p:spPr>
          <a:xfrm>
            <a:off x="1194233" y="2681265"/>
            <a:ext cx="697641" cy="4571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126103A3-0898-4842-88C8-12FF73DE2702}"/>
              </a:ext>
            </a:extLst>
          </p:cNvPr>
          <p:cNvSpPr/>
          <p:nvPr/>
        </p:nvSpPr>
        <p:spPr>
          <a:xfrm>
            <a:off x="1193548" y="2844715"/>
            <a:ext cx="697641" cy="457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04495A6D-7BBD-6F49-BBBD-3D7126B1200E}"/>
              </a:ext>
            </a:extLst>
          </p:cNvPr>
          <p:cNvSpPr/>
          <p:nvPr/>
        </p:nvSpPr>
        <p:spPr>
          <a:xfrm>
            <a:off x="1193548" y="2959984"/>
            <a:ext cx="697641" cy="4571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E25B5F62-F82A-374C-B967-FE37B8F6D1A0}"/>
              </a:ext>
            </a:extLst>
          </p:cNvPr>
          <p:cNvSpPr/>
          <p:nvPr/>
        </p:nvSpPr>
        <p:spPr>
          <a:xfrm>
            <a:off x="1193548" y="3130435"/>
            <a:ext cx="697641" cy="4571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CB25C93E-1BD6-954E-9806-24CA88C76D18}"/>
              </a:ext>
            </a:extLst>
          </p:cNvPr>
          <p:cNvSpPr/>
          <p:nvPr/>
        </p:nvSpPr>
        <p:spPr>
          <a:xfrm>
            <a:off x="1193548" y="3245704"/>
            <a:ext cx="697641" cy="4571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81020327-A2B6-0641-A786-84711265F80D}"/>
              </a:ext>
            </a:extLst>
          </p:cNvPr>
          <p:cNvSpPr/>
          <p:nvPr/>
        </p:nvSpPr>
        <p:spPr>
          <a:xfrm>
            <a:off x="1193548" y="3407809"/>
            <a:ext cx="697641" cy="4571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5C02E253-C031-B947-B14F-FC3590786E63}"/>
              </a:ext>
            </a:extLst>
          </p:cNvPr>
          <p:cNvSpPr/>
          <p:nvPr/>
        </p:nvSpPr>
        <p:spPr>
          <a:xfrm>
            <a:off x="1193548" y="3523078"/>
            <a:ext cx="697641" cy="4571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890A0612-CB51-314B-9001-53A18A25D633}"/>
              </a:ext>
            </a:extLst>
          </p:cNvPr>
          <p:cNvSpPr/>
          <p:nvPr/>
        </p:nvSpPr>
        <p:spPr>
          <a:xfrm>
            <a:off x="1193548" y="3693529"/>
            <a:ext cx="697641" cy="4571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FE019358-1973-2D4D-BE1B-0BB559947B04}"/>
              </a:ext>
            </a:extLst>
          </p:cNvPr>
          <p:cNvSpPr/>
          <p:nvPr/>
        </p:nvSpPr>
        <p:spPr>
          <a:xfrm>
            <a:off x="1193548" y="3808798"/>
            <a:ext cx="697641" cy="4571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816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The Viterbi algorithm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DA19C9D-149C-4A46-B07F-575EEEEB9CBB}"/>
              </a:ext>
            </a:extLst>
          </p:cNvPr>
          <p:cNvGrpSpPr/>
          <p:nvPr/>
        </p:nvGrpSpPr>
        <p:grpSpPr>
          <a:xfrm>
            <a:off x="1867641" y="2459952"/>
            <a:ext cx="6917091" cy="1351110"/>
            <a:chOff x="1867641" y="2177310"/>
            <a:chExt cx="6917091" cy="1351110"/>
          </a:xfrm>
          <a:noFill/>
        </p:grpSpPr>
        <p:sp>
          <p:nvSpPr>
            <p:cNvPr id="3" name="Rectangle 2"/>
            <p:cNvSpPr/>
            <p:nvPr/>
          </p:nvSpPr>
          <p:spPr>
            <a:xfrm>
              <a:off x="1868326" y="2177310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867641" y="2447532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68326" y="2717754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867641" y="2987976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67641" y="3258198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084930" y="2177310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084245" y="2447532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084930" y="2717754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84245" y="2987976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084245" y="3258198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300848" y="2177310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300163" y="2447532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300848" y="2717754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300163" y="2987976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300163" y="3258198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517452" y="2177310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516767" y="2447532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517452" y="2717754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516767" y="2987976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516767" y="3258198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731998" y="2177310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731313" y="2447532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731998" y="2717754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731313" y="2987976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731313" y="3258198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948602" y="2177310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947917" y="2447532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948602" y="2717754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947917" y="2987976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947917" y="3258198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164519" y="2177310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163835" y="2447532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164519" y="2717754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163835" y="2987976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163835" y="3258198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381123" y="2177310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380438" y="2447532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381123" y="2717754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380438" y="2987976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380438" y="3258198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594296" y="2177310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593611" y="2447532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594296" y="2717754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593611" y="2987976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3593611" y="3258198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810900" y="2177310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810215" y="2447532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810900" y="2717754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3810215" y="2987976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810215" y="3258198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026818" y="2177310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026133" y="2447532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026818" y="2717754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4026133" y="2987976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026133" y="3258198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243421" y="2177310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4242736" y="2447532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243421" y="2717754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242736" y="2987976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242736" y="3258198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457967" y="2177310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457283" y="2447532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457967" y="2717754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457283" y="2987976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457283" y="3258198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674571" y="2177310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4673886" y="2447532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674571" y="2717754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673886" y="2987976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673886" y="3258198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890489" y="2177310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889804" y="2447532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890489" y="2717754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889804" y="2987976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4889804" y="3258198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107093" y="2177310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5106408" y="2447532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5107093" y="2717754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5106408" y="2987976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5106408" y="3258198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5329361" y="2177310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5328676" y="2447532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5329361" y="2717754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328676" y="2987976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328676" y="3258198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545965" y="2177310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5545280" y="2447532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545965" y="2717754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545280" y="2987976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545280" y="3258198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5761883" y="2177310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5761198" y="2447532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5761883" y="2717754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5761198" y="2987976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5761198" y="3258198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5978487" y="2177310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5977802" y="2447532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5978487" y="2717754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5977802" y="2987976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5977802" y="3258198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6193033" y="2177310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6192348" y="2447532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6193033" y="2717754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6192348" y="2987976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6192348" y="3258198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6409637" y="2177310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6408952" y="2447532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6409637" y="2717754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6408952" y="2987976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6408952" y="3258198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6625555" y="2177310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624870" y="2447532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6625555" y="2717754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6624870" y="2987976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6624870" y="3258198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6842158" y="2177310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6841473" y="2447532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6842158" y="2717754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6841473" y="2987976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6841473" y="3258198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7055331" y="2177310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7054646" y="2447532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7055331" y="2717754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7054646" y="2987976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7054646" y="3258198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7271935" y="2177310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7271250" y="2447532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7271935" y="2717754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7271250" y="2987976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7271250" y="3258198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7487853" y="2177310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7487168" y="2447532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7487853" y="2717754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7487168" y="2987976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7487168" y="3258198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7704456" y="2177310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7703771" y="2447532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7704456" y="2717754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7703771" y="2987976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7703771" y="3258198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7919003" y="2177310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7918318" y="2447532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7919003" y="2717754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7918318" y="2987976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7918318" y="3258198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8135606" y="2177310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8134921" y="2447532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8135606" y="2717754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8134921" y="2987976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8134921" y="3258198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8351524" y="2177310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8350839" y="2447532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8351524" y="2717754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8350839" y="2987976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8350839" y="3258198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8568128" y="2177310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8567443" y="2447532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8568128" y="2717754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8567443" y="2987976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8567443" y="3258198"/>
              <a:ext cx="216604" cy="27022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6" name="TextBox 175"/>
          <p:cNvSpPr txBox="1"/>
          <p:nvPr/>
        </p:nvSpPr>
        <p:spPr>
          <a:xfrm rot="16200000">
            <a:off x="-341536" y="2812341"/>
            <a:ext cx="169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State</a:t>
            </a:r>
          </a:p>
          <a:p>
            <a:pPr algn="ctr"/>
            <a:r>
              <a:rPr lang="en-US" dirty="0"/>
              <a:t>(haplotype pair)</a:t>
            </a:r>
          </a:p>
        </p:txBody>
      </p:sp>
      <p:sp>
        <p:nvSpPr>
          <p:cNvPr id="203" name="TextBox 202"/>
          <p:cNvSpPr txBox="1"/>
          <p:nvPr/>
        </p:nvSpPr>
        <p:spPr>
          <a:xfrm>
            <a:off x="4316730" y="4302013"/>
            <a:ext cx="185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Observed data (</a:t>
            </a:r>
            <a:r>
              <a:rPr lang="en-US" dirty="0">
                <a:latin typeface="Gill Sans"/>
                <a:cs typeface="Gill Sans"/>
              </a:rPr>
              <a:t>y)</a:t>
            </a:r>
            <a:endParaRPr lang="en-US" dirty="0"/>
          </a:p>
        </p:txBody>
      </p:sp>
      <p:sp>
        <p:nvSpPr>
          <p:cNvPr id="205" name="Rectangle 204"/>
          <p:cNvSpPr/>
          <p:nvPr/>
        </p:nvSpPr>
        <p:spPr>
          <a:xfrm>
            <a:off x="2084245" y="396750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6" name="Rectangle 205"/>
          <p:cNvSpPr/>
          <p:nvPr/>
        </p:nvSpPr>
        <p:spPr>
          <a:xfrm>
            <a:off x="2300163" y="396750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7" name="Rectangle 206"/>
          <p:cNvSpPr/>
          <p:nvPr/>
        </p:nvSpPr>
        <p:spPr>
          <a:xfrm>
            <a:off x="2516767" y="396750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08" name="Rectangle 207"/>
          <p:cNvSpPr/>
          <p:nvPr/>
        </p:nvSpPr>
        <p:spPr>
          <a:xfrm>
            <a:off x="2731313" y="396750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9" name="Rectangle 208"/>
          <p:cNvSpPr/>
          <p:nvPr/>
        </p:nvSpPr>
        <p:spPr>
          <a:xfrm>
            <a:off x="2947917" y="396750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0" name="Rectangle 209"/>
          <p:cNvSpPr/>
          <p:nvPr/>
        </p:nvSpPr>
        <p:spPr>
          <a:xfrm>
            <a:off x="3163835" y="396750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1" name="Rectangle 210"/>
          <p:cNvSpPr/>
          <p:nvPr/>
        </p:nvSpPr>
        <p:spPr>
          <a:xfrm>
            <a:off x="3380438" y="396750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12" name="Rectangle 211"/>
          <p:cNvSpPr/>
          <p:nvPr/>
        </p:nvSpPr>
        <p:spPr>
          <a:xfrm>
            <a:off x="3593611" y="396750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1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13" name="Rectangle 212"/>
          <p:cNvSpPr/>
          <p:nvPr/>
        </p:nvSpPr>
        <p:spPr>
          <a:xfrm>
            <a:off x="3810215" y="396750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4" name="Rectangle 213"/>
          <p:cNvSpPr/>
          <p:nvPr/>
        </p:nvSpPr>
        <p:spPr>
          <a:xfrm>
            <a:off x="4026133" y="396750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5" name="Rectangle 214"/>
          <p:cNvSpPr/>
          <p:nvPr/>
        </p:nvSpPr>
        <p:spPr>
          <a:xfrm>
            <a:off x="4242736" y="396750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1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6" name="Rectangle 215"/>
          <p:cNvSpPr/>
          <p:nvPr/>
        </p:nvSpPr>
        <p:spPr>
          <a:xfrm>
            <a:off x="4457283" y="396750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7" name="Rectangle 216"/>
          <p:cNvSpPr/>
          <p:nvPr/>
        </p:nvSpPr>
        <p:spPr>
          <a:xfrm>
            <a:off x="4673886" y="396750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8" name="Rectangle 217"/>
          <p:cNvSpPr/>
          <p:nvPr/>
        </p:nvSpPr>
        <p:spPr>
          <a:xfrm>
            <a:off x="4889804" y="396750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1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9" name="Rectangle 218"/>
          <p:cNvSpPr/>
          <p:nvPr/>
        </p:nvSpPr>
        <p:spPr>
          <a:xfrm>
            <a:off x="5106408" y="396750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0" name="Rectangle 219"/>
          <p:cNvSpPr/>
          <p:nvPr/>
        </p:nvSpPr>
        <p:spPr>
          <a:xfrm>
            <a:off x="5328676" y="396750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1" name="Rectangle 220"/>
          <p:cNvSpPr/>
          <p:nvPr/>
        </p:nvSpPr>
        <p:spPr>
          <a:xfrm>
            <a:off x="5545280" y="396750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2" name="Rectangle 221"/>
          <p:cNvSpPr/>
          <p:nvPr/>
        </p:nvSpPr>
        <p:spPr>
          <a:xfrm>
            <a:off x="5761198" y="396750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1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3" name="Rectangle 222"/>
          <p:cNvSpPr/>
          <p:nvPr/>
        </p:nvSpPr>
        <p:spPr>
          <a:xfrm>
            <a:off x="5977802" y="396750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4" name="Rectangle 223"/>
          <p:cNvSpPr/>
          <p:nvPr/>
        </p:nvSpPr>
        <p:spPr>
          <a:xfrm>
            <a:off x="6192348" y="396750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5" name="Rectangle 224"/>
          <p:cNvSpPr/>
          <p:nvPr/>
        </p:nvSpPr>
        <p:spPr>
          <a:xfrm>
            <a:off x="6408952" y="396750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6" name="Rectangle 225"/>
          <p:cNvSpPr/>
          <p:nvPr/>
        </p:nvSpPr>
        <p:spPr>
          <a:xfrm>
            <a:off x="6624870" y="396750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7" name="Rectangle 226"/>
          <p:cNvSpPr/>
          <p:nvPr/>
        </p:nvSpPr>
        <p:spPr>
          <a:xfrm>
            <a:off x="6841473" y="396750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8" name="Rectangle 227"/>
          <p:cNvSpPr/>
          <p:nvPr/>
        </p:nvSpPr>
        <p:spPr>
          <a:xfrm>
            <a:off x="7054646" y="396750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9" name="Rectangle 228"/>
          <p:cNvSpPr/>
          <p:nvPr/>
        </p:nvSpPr>
        <p:spPr>
          <a:xfrm>
            <a:off x="7271250" y="396750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0" name="Rectangle 229"/>
          <p:cNvSpPr/>
          <p:nvPr/>
        </p:nvSpPr>
        <p:spPr>
          <a:xfrm>
            <a:off x="7487168" y="396750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1" name="Rectangle 230"/>
          <p:cNvSpPr/>
          <p:nvPr/>
        </p:nvSpPr>
        <p:spPr>
          <a:xfrm>
            <a:off x="7703771" y="396750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2" name="Rectangle 231"/>
          <p:cNvSpPr/>
          <p:nvPr/>
        </p:nvSpPr>
        <p:spPr>
          <a:xfrm>
            <a:off x="7918318" y="396750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3" name="Rectangle 232"/>
          <p:cNvSpPr/>
          <p:nvPr/>
        </p:nvSpPr>
        <p:spPr>
          <a:xfrm>
            <a:off x="8134921" y="396750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1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34" name="Rectangle 233"/>
          <p:cNvSpPr/>
          <p:nvPr/>
        </p:nvSpPr>
        <p:spPr>
          <a:xfrm>
            <a:off x="8350839" y="396750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5" name="Rectangle 234"/>
          <p:cNvSpPr/>
          <p:nvPr/>
        </p:nvSpPr>
        <p:spPr>
          <a:xfrm>
            <a:off x="8567443" y="396750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B8C9077B-4BFF-3D48-8304-6801E745DBBF}"/>
              </a:ext>
            </a:extLst>
          </p:cNvPr>
          <p:cNvSpPr txBox="1"/>
          <p:nvPr/>
        </p:nvSpPr>
        <p:spPr>
          <a:xfrm>
            <a:off x="181042" y="1087501"/>
            <a:ext cx="8870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Recall: Let </a:t>
            </a:r>
            <a:r>
              <a:rPr lang="en-US" dirty="0" err="1">
                <a:latin typeface="Gill Sans"/>
                <a:cs typeface="Gill Sans"/>
              </a:rPr>
              <a:t>V</a:t>
            </a:r>
            <a:r>
              <a:rPr lang="en-US" baseline="-25000" dirty="0" err="1">
                <a:latin typeface="Gill Sans"/>
                <a:cs typeface="Gill Sans"/>
              </a:rPr>
              <a:t>t,k</a:t>
            </a:r>
            <a:r>
              <a:rPr lang="en-US" dirty="0">
                <a:latin typeface="Gill Sans"/>
                <a:cs typeface="Gill Sans"/>
              </a:rPr>
              <a:t> be the probability of the most likely sequence of states responsible for the first t observations ending at state k</a:t>
            </a:r>
          </a:p>
          <a:p>
            <a:endParaRPr lang="en-US" baseline="-25000" dirty="0">
              <a:latin typeface="Gill Sans"/>
              <a:cs typeface="Gill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583C1A-12AE-6648-B1A7-00843C527DD0}"/>
              </a:ext>
            </a:extLst>
          </p:cNvPr>
          <p:cNvSpPr txBox="1"/>
          <p:nvPr/>
        </p:nvSpPr>
        <p:spPr>
          <a:xfrm>
            <a:off x="1791830" y="2460773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0.1</a:t>
            </a:r>
          </a:p>
        </p:txBody>
      </p:sp>
      <p:sp>
        <p:nvSpPr>
          <p:cNvPr id="383" name="TextBox 382">
            <a:extLst>
              <a:ext uri="{FF2B5EF4-FFF2-40B4-BE49-F238E27FC236}">
                <a16:creationId xmlns:a16="http://schemas.microsoft.com/office/drawing/2014/main" id="{A236C251-9410-9A4D-9CC3-5857A3F65C5F}"/>
              </a:ext>
            </a:extLst>
          </p:cNvPr>
          <p:cNvSpPr txBox="1"/>
          <p:nvPr/>
        </p:nvSpPr>
        <p:spPr>
          <a:xfrm>
            <a:off x="1791830" y="2726049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0.2</a:t>
            </a: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9FEFA60F-7215-484E-B460-E550734CE912}"/>
              </a:ext>
            </a:extLst>
          </p:cNvPr>
          <p:cNvSpPr txBox="1"/>
          <p:nvPr/>
        </p:nvSpPr>
        <p:spPr>
          <a:xfrm>
            <a:off x="1791830" y="3008191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0.1</a:t>
            </a: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B07A9DBA-A3DC-8546-893F-E474DFE09CDE}"/>
              </a:ext>
            </a:extLst>
          </p:cNvPr>
          <p:cNvSpPr txBox="1"/>
          <p:nvPr/>
        </p:nvSpPr>
        <p:spPr>
          <a:xfrm>
            <a:off x="1791830" y="3309812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0.1</a:t>
            </a:r>
          </a:p>
        </p:txBody>
      </p:sp>
      <p:sp>
        <p:nvSpPr>
          <p:cNvPr id="386" name="TextBox 385">
            <a:extLst>
              <a:ext uri="{FF2B5EF4-FFF2-40B4-BE49-F238E27FC236}">
                <a16:creationId xmlns:a16="http://schemas.microsoft.com/office/drawing/2014/main" id="{F1D4397D-F142-854F-93EA-8991F3F2C6BB}"/>
              </a:ext>
            </a:extLst>
          </p:cNvPr>
          <p:cNvSpPr txBox="1"/>
          <p:nvPr/>
        </p:nvSpPr>
        <p:spPr>
          <a:xfrm>
            <a:off x="1791830" y="3554556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0.2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7ECCE6-BBD7-9149-9029-E3A5B5D8D4EE}"/>
              </a:ext>
            </a:extLst>
          </p:cNvPr>
          <p:cNvSpPr txBox="1"/>
          <p:nvPr/>
        </p:nvSpPr>
        <p:spPr>
          <a:xfrm>
            <a:off x="7754825" y="2130816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0196182-296D-F940-BC4E-12AF3DB43AC3}"/>
              </a:ext>
            </a:extLst>
          </p:cNvPr>
          <p:cNvCxnSpPr/>
          <p:nvPr/>
        </p:nvCxnSpPr>
        <p:spPr>
          <a:xfrm>
            <a:off x="8019181" y="2310321"/>
            <a:ext cx="429776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2" name="TextBox 391">
            <a:extLst>
              <a:ext uri="{FF2B5EF4-FFF2-40B4-BE49-F238E27FC236}">
                <a16:creationId xmlns:a16="http://schemas.microsoft.com/office/drawing/2014/main" id="{350330B1-FBA6-CC4C-BF43-7C3F83C3DF9F}"/>
              </a:ext>
            </a:extLst>
          </p:cNvPr>
          <p:cNvSpPr txBox="1"/>
          <p:nvPr/>
        </p:nvSpPr>
        <p:spPr>
          <a:xfrm>
            <a:off x="8787188" y="235975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</a:p>
        </p:txBody>
      </p:sp>
      <p:cxnSp>
        <p:nvCxnSpPr>
          <p:cNvPr id="393" name="Straight Arrow Connector 392">
            <a:extLst>
              <a:ext uri="{FF2B5EF4-FFF2-40B4-BE49-F238E27FC236}">
                <a16:creationId xmlns:a16="http://schemas.microsoft.com/office/drawing/2014/main" id="{D03FB49A-A39A-3E4A-85A3-CE610CACAC3C}"/>
              </a:ext>
            </a:extLst>
          </p:cNvPr>
          <p:cNvCxnSpPr>
            <a:cxnSpLocks/>
          </p:cNvCxnSpPr>
          <p:nvPr/>
        </p:nvCxnSpPr>
        <p:spPr>
          <a:xfrm>
            <a:off x="8929112" y="2715137"/>
            <a:ext cx="2507" cy="293054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7" name="Rectangle 396">
            <a:extLst>
              <a:ext uri="{FF2B5EF4-FFF2-40B4-BE49-F238E27FC236}">
                <a16:creationId xmlns:a16="http://schemas.microsoft.com/office/drawing/2014/main" id="{7E0CCBE8-C5E0-C346-9206-47E60C8E6A28}"/>
              </a:ext>
            </a:extLst>
          </p:cNvPr>
          <p:cNvSpPr/>
          <p:nvPr/>
        </p:nvSpPr>
        <p:spPr>
          <a:xfrm>
            <a:off x="1867641" y="3967503"/>
            <a:ext cx="216604" cy="2702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98" name="TextBox 397">
            <a:extLst>
              <a:ext uri="{FF2B5EF4-FFF2-40B4-BE49-F238E27FC236}">
                <a16:creationId xmlns:a16="http://schemas.microsoft.com/office/drawing/2014/main" id="{D124B2E9-369D-B044-94E1-C0E543481C5C}"/>
              </a:ext>
            </a:extLst>
          </p:cNvPr>
          <p:cNvSpPr txBox="1"/>
          <p:nvPr/>
        </p:nvSpPr>
        <p:spPr>
          <a:xfrm>
            <a:off x="1019425" y="5014417"/>
            <a:ext cx="2307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Use initial probabilities</a:t>
            </a:r>
          </a:p>
          <a:p>
            <a:r>
              <a:rPr lang="en-US" dirty="0">
                <a:latin typeface="Gill Sans"/>
                <a:cs typeface="Gill Sans"/>
              </a:rPr>
              <a:t>V</a:t>
            </a:r>
            <a:r>
              <a:rPr lang="en-US" baseline="-25000" dirty="0">
                <a:latin typeface="Gill Sans"/>
                <a:cs typeface="Gill Sans"/>
              </a:rPr>
              <a:t>1,k</a:t>
            </a:r>
            <a:r>
              <a:rPr lang="en-US" dirty="0">
                <a:latin typeface="Gill Sans"/>
                <a:cs typeface="Gill Sans"/>
              </a:rPr>
              <a:t> = P(x</a:t>
            </a:r>
            <a:r>
              <a:rPr lang="en-US" baseline="-25000" dirty="0">
                <a:latin typeface="Gill Sans"/>
                <a:cs typeface="Gill Sans"/>
              </a:rPr>
              <a:t>1</a:t>
            </a:r>
            <a:r>
              <a:rPr lang="en-US" dirty="0">
                <a:latin typeface="Gill Sans"/>
                <a:cs typeface="Gill Sans"/>
              </a:rPr>
              <a:t>=0|k)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 *π</a:t>
            </a:r>
            <a:r>
              <a:rPr lang="en-US" baseline="-25000" dirty="0">
                <a:latin typeface="Lucida Grande"/>
                <a:ea typeface="Lucida Grande"/>
                <a:cs typeface="Lucida Grande"/>
              </a:rPr>
              <a:t>k</a:t>
            </a:r>
            <a:endParaRPr lang="en-US" dirty="0">
              <a:latin typeface="Gill Sans"/>
              <a:cs typeface="Gill Sans"/>
            </a:endParaRPr>
          </a:p>
        </p:txBody>
      </p:sp>
      <p:cxnSp>
        <p:nvCxnSpPr>
          <p:cNvPr id="399" name="Straight Arrow Connector 398">
            <a:extLst>
              <a:ext uri="{FF2B5EF4-FFF2-40B4-BE49-F238E27FC236}">
                <a16:creationId xmlns:a16="http://schemas.microsoft.com/office/drawing/2014/main" id="{4EEF8B70-25E7-2140-B278-22A2DBF09707}"/>
              </a:ext>
            </a:extLst>
          </p:cNvPr>
          <p:cNvCxnSpPr/>
          <p:nvPr/>
        </p:nvCxnSpPr>
        <p:spPr>
          <a:xfrm flipV="1">
            <a:off x="1845623" y="4356848"/>
            <a:ext cx="107842" cy="72959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0" name="Rectangle 399">
            <a:extLst>
              <a:ext uri="{FF2B5EF4-FFF2-40B4-BE49-F238E27FC236}">
                <a16:creationId xmlns:a16="http://schemas.microsoft.com/office/drawing/2014/main" id="{9A40BD33-0F2E-D145-A659-9BDBA810916E}"/>
              </a:ext>
            </a:extLst>
          </p:cNvPr>
          <p:cNvSpPr/>
          <p:nvPr/>
        </p:nvSpPr>
        <p:spPr>
          <a:xfrm>
            <a:off x="1765560" y="2294157"/>
            <a:ext cx="332695" cy="2062691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1" name="Rectangle 400">
            <a:extLst>
              <a:ext uri="{FF2B5EF4-FFF2-40B4-BE49-F238E27FC236}">
                <a16:creationId xmlns:a16="http://schemas.microsoft.com/office/drawing/2014/main" id="{E35097AD-3751-F44A-9555-F09AC35F9AD8}"/>
              </a:ext>
            </a:extLst>
          </p:cNvPr>
          <p:cNvSpPr/>
          <p:nvPr/>
        </p:nvSpPr>
        <p:spPr>
          <a:xfrm>
            <a:off x="2062115" y="2281899"/>
            <a:ext cx="332695" cy="2062691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2" name="Straight Arrow Connector 401">
            <a:extLst>
              <a:ext uri="{FF2B5EF4-FFF2-40B4-BE49-F238E27FC236}">
                <a16:creationId xmlns:a16="http://schemas.microsoft.com/office/drawing/2014/main" id="{8751094A-2787-0841-9456-23EC4FBC49B1}"/>
              </a:ext>
            </a:extLst>
          </p:cNvPr>
          <p:cNvCxnSpPr>
            <a:cxnSpLocks/>
          </p:cNvCxnSpPr>
          <p:nvPr/>
        </p:nvCxnSpPr>
        <p:spPr>
          <a:xfrm flipH="1" flipV="1">
            <a:off x="2232291" y="4344592"/>
            <a:ext cx="1793842" cy="106294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3" name="TextBox 402">
            <a:extLst>
              <a:ext uri="{FF2B5EF4-FFF2-40B4-BE49-F238E27FC236}">
                <a16:creationId xmlns:a16="http://schemas.microsoft.com/office/drawing/2014/main" id="{B13AF107-7061-644B-A284-F03BFFA6E5F2}"/>
              </a:ext>
            </a:extLst>
          </p:cNvPr>
          <p:cNvSpPr txBox="1"/>
          <p:nvPr/>
        </p:nvSpPr>
        <p:spPr>
          <a:xfrm>
            <a:off x="3306866" y="5348394"/>
            <a:ext cx="32431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Calculate from previous column</a:t>
            </a:r>
          </a:p>
          <a:p>
            <a:r>
              <a:rPr lang="en-US" dirty="0">
                <a:latin typeface="Gill Sans"/>
                <a:cs typeface="Gill Sans"/>
              </a:rPr>
              <a:t>V</a:t>
            </a:r>
            <a:r>
              <a:rPr lang="en-US" baseline="-25000" dirty="0">
                <a:latin typeface="Gill Sans"/>
                <a:cs typeface="Gill Sans"/>
              </a:rPr>
              <a:t>2,k</a:t>
            </a:r>
            <a:r>
              <a:rPr lang="en-US" dirty="0">
                <a:latin typeface="Gill Sans"/>
                <a:cs typeface="Gill Sans"/>
              </a:rPr>
              <a:t> = </a:t>
            </a:r>
            <a:r>
              <a:rPr lang="en-US" dirty="0" err="1">
                <a:latin typeface="Gill Sans"/>
                <a:cs typeface="Gill Sans"/>
              </a:rPr>
              <a:t>max</a:t>
            </a:r>
            <a:r>
              <a:rPr lang="en-US" baseline="-25000" dirty="0" err="1">
                <a:latin typeface="Gill Sans"/>
                <a:cs typeface="Gill Sans"/>
              </a:rPr>
              <a:t>x</a:t>
            </a:r>
            <a:r>
              <a:rPr lang="en-US" baseline="-25000" dirty="0">
                <a:latin typeface="Gill Sans"/>
                <a:cs typeface="Gill Sans"/>
              </a:rPr>
              <a:t> in S</a:t>
            </a:r>
            <a:r>
              <a:rPr lang="en-US" dirty="0">
                <a:latin typeface="Gill Sans"/>
                <a:cs typeface="Gill Sans"/>
              </a:rPr>
              <a:t> P(x</a:t>
            </a:r>
            <a:r>
              <a:rPr lang="en-US" baseline="-25000" dirty="0">
                <a:latin typeface="Gill Sans"/>
                <a:cs typeface="Gill Sans"/>
              </a:rPr>
              <a:t>2</a:t>
            </a:r>
            <a:r>
              <a:rPr lang="en-US" dirty="0">
                <a:latin typeface="Gill Sans"/>
                <a:cs typeface="Gill Sans"/>
              </a:rPr>
              <a:t>=1|k)*a</a:t>
            </a:r>
            <a:r>
              <a:rPr lang="en-US" baseline="-25000" dirty="0">
                <a:latin typeface="Gill Sans"/>
                <a:cs typeface="Gill Sans"/>
              </a:rPr>
              <a:t>x,k</a:t>
            </a:r>
            <a:r>
              <a:rPr lang="en-US" dirty="0">
                <a:latin typeface="Gill Sans"/>
                <a:cs typeface="Gill Sans"/>
              </a:rPr>
              <a:t>V</a:t>
            </a:r>
            <a:r>
              <a:rPr lang="en-US" baseline="-25000" dirty="0">
                <a:latin typeface="Gill Sans"/>
                <a:cs typeface="Gill Sans"/>
              </a:rPr>
              <a:t>1,x</a:t>
            </a:r>
          </a:p>
          <a:p>
            <a:r>
              <a:rPr lang="en-US" dirty="0">
                <a:latin typeface="Gill Sans"/>
                <a:cs typeface="Gill Sans"/>
              </a:rPr>
              <a:t>Keep track of best x</a:t>
            </a:r>
          </a:p>
        </p:txBody>
      </p:sp>
      <p:sp>
        <p:nvSpPr>
          <p:cNvPr id="404" name="TextBox 403">
            <a:extLst>
              <a:ext uri="{FF2B5EF4-FFF2-40B4-BE49-F238E27FC236}">
                <a16:creationId xmlns:a16="http://schemas.microsoft.com/office/drawing/2014/main" id="{86693948-77A9-824F-8E84-0E39E85E7883}"/>
              </a:ext>
            </a:extLst>
          </p:cNvPr>
          <p:cNvSpPr txBox="1"/>
          <p:nvPr/>
        </p:nvSpPr>
        <p:spPr>
          <a:xfrm>
            <a:off x="2044263" y="3004701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0.1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7406321-9757-BC4B-B569-EA5E582AF4DA}"/>
              </a:ext>
            </a:extLst>
          </p:cNvPr>
          <p:cNvCxnSpPr>
            <a:endCxn id="404" idx="0"/>
          </p:cNvCxnSpPr>
          <p:nvPr/>
        </p:nvCxnSpPr>
        <p:spPr>
          <a:xfrm>
            <a:off x="2062115" y="2613966"/>
            <a:ext cx="164249" cy="390735"/>
          </a:xfrm>
          <a:prstGeom prst="straightConnector1">
            <a:avLst/>
          </a:prstGeom>
          <a:ln w="6350"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A3D1CAB5-760B-0B4A-8977-7A4FCCE89942}"/>
              </a:ext>
            </a:extLst>
          </p:cNvPr>
          <p:cNvCxnSpPr>
            <a:endCxn id="404" idx="0"/>
          </p:cNvCxnSpPr>
          <p:nvPr/>
        </p:nvCxnSpPr>
        <p:spPr>
          <a:xfrm>
            <a:off x="2055894" y="2901257"/>
            <a:ext cx="170470" cy="103444"/>
          </a:xfrm>
          <a:prstGeom prst="straightConnector1">
            <a:avLst/>
          </a:prstGeom>
          <a:ln w="6350"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A21F32C4-6C9A-B745-8C79-79A5B72AA187}"/>
              </a:ext>
            </a:extLst>
          </p:cNvPr>
          <p:cNvCxnSpPr>
            <a:stCxn id="400" idx="3"/>
            <a:endCxn id="404" idx="2"/>
          </p:cNvCxnSpPr>
          <p:nvPr/>
        </p:nvCxnSpPr>
        <p:spPr>
          <a:xfrm flipV="1">
            <a:off x="2098255" y="3266311"/>
            <a:ext cx="128109" cy="59192"/>
          </a:xfrm>
          <a:prstGeom prst="straightConnector1">
            <a:avLst/>
          </a:prstGeom>
          <a:ln w="6350"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F22F39FB-0929-7B42-AFBA-FAE123E9A693}"/>
              </a:ext>
            </a:extLst>
          </p:cNvPr>
          <p:cNvCxnSpPr>
            <a:endCxn id="13" idx="0"/>
          </p:cNvCxnSpPr>
          <p:nvPr/>
        </p:nvCxnSpPr>
        <p:spPr>
          <a:xfrm flipV="1">
            <a:off x="2084245" y="3270618"/>
            <a:ext cx="108302" cy="414743"/>
          </a:xfrm>
          <a:prstGeom prst="straightConnector1">
            <a:avLst/>
          </a:prstGeom>
          <a:ln w="28575"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3" name="Rectangle 412">
            <a:extLst>
              <a:ext uri="{FF2B5EF4-FFF2-40B4-BE49-F238E27FC236}">
                <a16:creationId xmlns:a16="http://schemas.microsoft.com/office/drawing/2014/main" id="{812D0ADA-C87E-8E4E-B5C0-CF8986C6A6EB}"/>
              </a:ext>
            </a:extLst>
          </p:cNvPr>
          <p:cNvSpPr/>
          <p:nvPr/>
        </p:nvSpPr>
        <p:spPr>
          <a:xfrm>
            <a:off x="8547476" y="2459952"/>
            <a:ext cx="332695" cy="2062691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id="{4918DD38-7982-7E4E-A1FE-9207B448E7A5}"/>
              </a:ext>
            </a:extLst>
          </p:cNvPr>
          <p:cNvSpPr txBox="1"/>
          <p:nvPr/>
        </p:nvSpPr>
        <p:spPr>
          <a:xfrm>
            <a:off x="4889804" y="4708840"/>
            <a:ext cx="41614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Max value in this column gives the answer!</a:t>
            </a:r>
          </a:p>
          <a:p>
            <a:r>
              <a:rPr lang="en-US" dirty="0" err="1">
                <a:latin typeface="Gill Sans"/>
                <a:cs typeface="Gill Sans"/>
              </a:rPr>
              <a:t>x</a:t>
            </a:r>
            <a:r>
              <a:rPr lang="en-US" baseline="-25000" dirty="0" err="1">
                <a:latin typeface="Gill Sans"/>
                <a:cs typeface="Gill Sans"/>
              </a:rPr>
              <a:t>T</a:t>
            </a:r>
            <a:r>
              <a:rPr lang="en-US" dirty="0">
                <a:latin typeface="Gill Sans"/>
                <a:cs typeface="Gill Sans"/>
              </a:rPr>
              <a:t> = </a:t>
            </a:r>
            <a:r>
              <a:rPr lang="en-US" dirty="0" err="1">
                <a:latin typeface="Gill Sans"/>
                <a:cs typeface="Gill Sans"/>
              </a:rPr>
              <a:t>argmax</a:t>
            </a:r>
            <a:r>
              <a:rPr lang="en-US" baseline="-25000" dirty="0" err="1">
                <a:latin typeface="Gill Sans"/>
                <a:cs typeface="Gill Sans"/>
              </a:rPr>
              <a:t>x</a:t>
            </a:r>
            <a:r>
              <a:rPr lang="en-US" baseline="-25000" dirty="0">
                <a:latin typeface="Gill Sans"/>
                <a:cs typeface="Gill Sans"/>
              </a:rPr>
              <a:t> in S</a:t>
            </a:r>
            <a:r>
              <a:rPr lang="en-US" dirty="0">
                <a:latin typeface="Gill Sans"/>
                <a:cs typeface="Gill Sans"/>
              </a:rPr>
              <a:t> </a:t>
            </a:r>
            <a:r>
              <a:rPr lang="en-US" dirty="0" err="1">
                <a:latin typeface="Gill Sans"/>
                <a:cs typeface="Gill Sans"/>
              </a:rPr>
              <a:t>V</a:t>
            </a:r>
            <a:r>
              <a:rPr lang="en-US" baseline="-25000" dirty="0" err="1">
                <a:latin typeface="Gill Sans"/>
                <a:cs typeface="Gill Sans"/>
              </a:rPr>
              <a:t>T,x</a:t>
            </a:r>
            <a:endParaRPr lang="en-US" baseline="-25000" dirty="0">
              <a:latin typeface="Gill Sans"/>
              <a:cs typeface="Gill Sans"/>
            </a:endParaRPr>
          </a:p>
          <a:p>
            <a:endParaRPr lang="en-US" dirty="0">
              <a:latin typeface="Gill Sans"/>
              <a:cs typeface="Gill Sans"/>
            </a:endParaRPr>
          </a:p>
        </p:txBody>
      </p:sp>
      <p:cxnSp>
        <p:nvCxnSpPr>
          <p:cNvPr id="415" name="Straight Arrow Connector 414">
            <a:extLst>
              <a:ext uri="{FF2B5EF4-FFF2-40B4-BE49-F238E27FC236}">
                <a16:creationId xmlns:a16="http://schemas.microsoft.com/office/drawing/2014/main" id="{592600A7-B175-8143-B413-7553D3BA72BF}"/>
              </a:ext>
            </a:extLst>
          </p:cNvPr>
          <p:cNvCxnSpPr>
            <a:cxnSpLocks/>
          </p:cNvCxnSpPr>
          <p:nvPr/>
        </p:nvCxnSpPr>
        <p:spPr>
          <a:xfrm flipV="1">
            <a:off x="7888812" y="4575806"/>
            <a:ext cx="612361" cy="17837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6" name="TextBox 415">
            <a:extLst>
              <a:ext uri="{FF2B5EF4-FFF2-40B4-BE49-F238E27FC236}">
                <a16:creationId xmlns:a16="http://schemas.microsoft.com/office/drawing/2014/main" id="{59F53A39-D8A8-2245-8977-DF6C5ED4478A}"/>
              </a:ext>
            </a:extLst>
          </p:cNvPr>
          <p:cNvSpPr txBox="1"/>
          <p:nvPr/>
        </p:nvSpPr>
        <p:spPr>
          <a:xfrm>
            <a:off x="155438" y="6205149"/>
            <a:ext cx="8603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aseline="-25000" dirty="0">
              <a:latin typeface="Gill Sans"/>
              <a:cs typeface="Gill Sans"/>
            </a:endParaRPr>
          </a:p>
          <a:p>
            <a:r>
              <a:rPr lang="en-US" dirty="0">
                <a:latin typeface="Gill Sans"/>
                <a:cs typeface="Gill Sans"/>
              </a:rPr>
              <a:t>Backtrack from </a:t>
            </a:r>
            <a:r>
              <a:rPr lang="en-US" dirty="0" err="1">
                <a:latin typeface="Gill Sans"/>
                <a:cs typeface="Gill Sans"/>
              </a:rPr>
              <a:t>x</a:t>
            </a:r>
            <a:r>
              <a:rPr lang="en-US" baseline="-25000" dirty="0" err="1">
                <a:latin typeface="Gill Sans"/>
                <a:cs typeface="Gill Sans"/>
              </a:rPr>
              <a:t>T</a:t>
            </a:r>
            <a:r>
              <a:rPr lang="en-US" baseline="-25000" dirty="0">
                <a:latin typeface="Gill Sans"/>
                <a:cs typeface="Gill Sans"/>
              </a:rPr>
              <a:t> </a:t>
            </a:r>
            <a:r>
              <a:rPr lang="en-US" dirty="0">
                <a:latin typeface="Gill Sans"/>
                <a:cs typeface="Gill Sans"/>
              </a:rPr>
              <a:t>to trace the path of states leading to it. That is the Viterbi path!</a:t>
            </a:r>
            <a:endParaRPr lang="en-US" baseline="-25000" dirty="0">
              <a:latin typeface="Gill Sans"/>
              <a:cs typeface="Gill Sans"/>
            </a:endParaRPr>
          </a:p>
        </p:txBody>
      </p:sp>
      <p:grpSp>
        <p:nvGrpSpPr>
          <p:cNvPr id="417" name="Group 416">
            <a:extLst>
              <a:ext uri="{FF2B5EF4-FFF2-40B4-BE49-F238E27FC236}">
                <a16:creationId xmlns:a16="http://schemas.microsoft.com/office/drawing/2014/main" id="{F07B3984-123D-F444-8B90-E13805DC4450}"/>
              </a:ext>
            </a:extLst>
          </p:cNvPr>
          <p:cNvGrpSpPr/>
          <p:nvPr/>
        </p:nvGrpSpPr>
        <p:grpSpPr>
          <a:xfrm>
            <a:off x="1870705" y="2456436"/>
            <a:ext cx="6917091" cy="1351110"/>
            <a:chOff x="1867641" y="2177310"/>
            <a:chExt cx="6917091" cy="1351110"/>
          </a:xfrm>
        </p:grpSpPr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51463634-7576-5441-BA72-D48139165FFF}"/>
                </a:ext>
              </a:extLst>
            </p:cNvPr>
            <p:cNvSpPr/>
            <p:nvPr/>
          </p:nvSpPr>
          <p:spPr>
            <a:xfrm>
              <a:off x="1868326" y="217731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Rectangle 579">
              <a:extLst>
                <a:ext uri="{FF2B5EF4-FFF2-40B4-BE49-F238E27FC236}">
                  <a16:creationId xmlns:a16="http://schemas.microsoft.com/office/drawing/2014/main" id="{86B7BEE9-0A85-8148-9B4C-D01B3A924D94}"/>
                </a:ext>
              </a:extLst>
            </p:cNvPr>
            <p:cNvSpPr/>
            <p:nvPr/>
          </p:nvSpPr>
          <p:spPr>
            <a:xfrm>
              <a:off x="1867641" y="2447532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Rectangle 580">
              <a:extLst>
                <a:ext uri="{FF2B5EF4-FFF2-40B4-BE49-F238E27FC236}">
                  <a16:creationId xmlns:a16="http://schemas.microsoft.com/office/drawing/2014/main" id="{2A2E8B7C-9010-A44E-BE65-A863D29854FE}"/>
                </a:ext>
              </a:extLst>
            </p:cNvPr>
            <p:cNvSpPr/>
            <p:nvPr/>
          </p:nvSpPr>
          <p:spPr>
            <a:xfrm>
              <a:off x="1868326" y="2717754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Rectangle 581">
              <a:extLst>
                <a:ext uri="{FF2B5EF4-FFF2-40B4-BE49-F238E27FC236}">
                  <a16:creationId xmlns:a16="http://schemas.microsoft.com/office/drawing/2014/main" id="{B8DB93C3-2481-5245-8745-1A0EFDF70944}"/>
                </a:ext>
              </a:extLst>
            </p:cNvPr>
            <p:cNvSpPr/>
            <p:nvPr/>
          </p:nvSpPr>
          <p:spPr>
            <a:xfrm>
              <a:off x="1867641" y="2987976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Rectangle 582">
              <a:extLst>
                <a:ext uri="{FF2B5EF4-FFF2-40B4-BE49-F238E27FC236}">
                  <a16:creationId xmlns:a16="http://schemas.microsoft.com/office/drawing/2014/main" id="{D30F59EC-8E67-E84E-82D6-9AE62C9AAAA5}"/>
                </a:ext>
              </a:extLst>
            </p:cNvPr>
            <p:cNvSpPr/>
            <p:nvPr/>
          </p:nvSpPr>
          <p:spPr>
            <a:xfrm>
              <a:off x="1867641" y="3258198"/>
              <a:ext cx="216604" cy="270222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Rectangle 583">
              <a:extLst>
                <a:ext uri="{FF2B5EF4-FFF2-40B4-BE49-F238E27FC236}">
                  <a16:creationId xmlns:a16="http://schemas.microsoft.com/office/drawing/2014/main" id="{E0954177-FBCC-5741-86A4-CD0F69AB32D3}"/>
                </a:ext>
              </a:extLst>
            </p:cNvPr>
            <p:cNvSpPr/>
            <p:nvPr/>
          </p:nvSpPr>
          <p:spPr>
            <a:xfrm>
              <a:off x="2084930" y="217731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Rectangle 584">
              <a:extLst>
                <a:ext uri="{FF2B5EF4-FFF2-40B4-BE49-F238E27FC236}">
                  <a16:creationId xmlns:a16="http://schemas.microsoft.com/office/drawing/2014/main" id="{5584A25E-3E48-084A-A5F8-2EC88FE7C4BF}"/>
                </a:ext>
              </a:extLst>
            </p:cNvPr>
            <p:cNvSpPr/>
            <p:nvPr/>
          </p:nvSpPr>
          <p:spPr>
            <a:xfrm>
              <a:off x="2084245" y="2447532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Rectangle 585">
              <a:extLst>
                <a:ext uri="{FF2B5EF4-FFF2-40B4-BE49-F238E27FC236}">
                  <a16:creationId xmlns:a16="http://schemas.microsoft.com/office/drawing/2014/main" id="{51A5C6A8-B8E3-0E48-A256-723059DD6CAC}"/>
                </a:ext>
              </a:extLst>
            </p:cNvPr>
            <p:cNvSpPr/>
            <p:nvPr/>
          </p:nvSpPr>
          <p:spPr>
            <a:xfrm>
              <a:off x="2084930" y="2717754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Rectangle 586">
              <a:extLst>
                <a:ext uri="{FF2B5EF4-FFF2-40B4-BE49-F238E27FC236}">
                  <a16:creationId xmlns:a16="http://schemas.microsoft.com/office/drawing/2014/main" id="{8A6F9A8C-55D6-D144-A518-F7553F0D4E85}"/>
                </a:ext>
              </a:extLst>
            </p:cNvPr>
            <p:cNvSpPr/>
            <p:nvPr/>
          </p:nvSpPr>
          <p:spPr>
            <a:xfrm>
              <a:off x="2084245" y="2987976"/>
              <a:ext cx="216604" cy="270222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Rectangle 587">
              <a:extLst>
                <a:ext uri="{FF2B5EF4-FFF2-40B4-BE49-F238E27FC236}">
                  <a16:creationId xmlns:a16="http://schemas.microsoft.com/office/drawing/2014/main" id="{5D685425-6818-0C41-A0DB-A21DA95706A0}"/>
                </a:ext>
              </a:extLst>
            </p:cNvPr>
            <p:cNvSpPr/>
            <p:nvPr/>
          </p:nvSpPr>
          <p:spPr>
            <a:xfrm>
              <a:off x="2084245" y="325819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sp>
          <p:nvSpPr>
            <p:cNvPr id="589" name="Rectangle 588">
              <a:extLst>
                <a:ext uri="{FF2B5EF4-FFF2-40B4-BE49-F238E27FC236}">
                  <a16:creationId xmlns:a16="http://schemas.microsoft.com/office/drawing/2014/main" id="{26BB9C37-4E89-B341-ACCF-283B14F6928D}"/>
                </a:ext>
              </a:extLst>
            </p:cNvPr>
            <p:cNvSpPr/>
            <p:nvPr/>
          </p:nvSpPr>
          <p:spPr>
            <a:xfrm>
              <a:off x="2300848" y="217731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Rectangle 589">
              <a:extLst>
                <a:ext uri="{FF2B5EF4-FFF2-40B4-BE49-F238E27FC236}">
                  <a16:creationId xmlns:a16="http://schemas.microsoft.com/office/drawing/2014/main" id="{A4572627-FBFC-C048-8F62-F79014A30576}"/>
                </a:ext>
              </a:extLst>
            </p:cNvPr>
            <p:cNvSpPr/>
            <p:nvPr/>
          </p:nvSpPr>
          <p:spPr>
            <a:xfrm>
              <a:off x="2300163" y="2447532"/>
              <a:ext cx="216604" cy="27022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Rectangle 590">
              <a:extLst>
                <a:ext uri="{FF2B5EF4-FFF2-40B4-BE49-F238E27FC236}">
                  <a16:creationId xmlns:a16="http://schemas.microsoft.com/office/drawing/2014/main" id="{00885784-5D88-3849-81FF-9734969AD748}"/>
                </a:ext>
              </a:extLst>
            </p:cNvPr>
            <p:cNvSpPr/>
            <p:nvPr/>
          </p:nvSpPr>
          <p:spPr>
            <a:xfrm>
              <a:off x="2300848" y="2717754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Rectangle 591">
              <a:extLst>
                <a:ext uri="{FF2B5EF4-FFF2-40B4-BE49-F238E27FC236}">
                  <a16:creationId xmlns:a16="http://schemas.microsoft.com/office/drawing/2014/main" id="{5CF8EF49-B289-9647-BD21-D363903274E8}"/>
                </a:ext>
              </a:extLst>
            </p:cNvPr>
            <p:cNvSpPr/>
            <p:nvPr/>
          </p:nvSpPr>
          <p:spPr>
            <a:xfrm>
              <a:off x="2300163" y="2987976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Rectangle 592">
              <a:extLst>
                <a:ext uri="{FF2B5EF4-FFF2-40B4-BE49-F238E27FC236}">
                  <a16:creationId xmlns:a16="http://schemas.microsoft.com/office/drawing/2014/main" id="{7E772F96-20AA-084E-98A1-58C4319FAB1A}"/>
                </a:ext>
              </a:extLst>
            </p:cNvPr>
            <p:cNvSpPr/>
            <p:nvPr/>
          </p:nvSpPr>
          <p:spPr>
            <a:xfrm>
              <a:off x="2300163" y="325819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Rectangle 593">
              <a:extLst>
                <a:ext uri="{FF2B5EF4-FFF2-40B4-BE49-F238E27FC236}">
                  <a16:creationId xmlns:a16="http://schemas.microsoft.com/office/drawing/2014/main" id="{9BE200A0-53B8-BA43-9DD0-31D096BA1D8B}"/>
                </a:ext>
              </a:extLst>
            </p:cNvPr>
            <p:cNvSpPr/>
            <p:nvPr/>
          </p:nvSpPr>
          <p:spPr>
            <a:xfrm>
              <a:off x="2517452" y="217731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Rectangle 594">
              <a:extLst>
                <a:ext uri="{FF2B5EF4-FFF2-40B4-BE49-F238E27FC236}">
                  <a16:creationId xmlns:a16="http://schemas.microsoft.com/office/drawing/2014/main" id="{82351091-816E-4C4C-9129-39510ACD63D1}"/>
                </a:ext>
              </a:extLst>
            </p:cNvPr>
            <p:cNvSpPr/>
            <p:nvPr/>
          </p:nvSpPr>
          <p:spPr>
            <a:xfrm>
              <a:off x="2516767" y="2447532"/>
              <a:ext cx="216604" cy="27022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Rectangle 595">
              <a:extLst>
                <a:ext uri="{FF2B5EF4-FFF2-40B4-BE49-F238E27FC236}">
                  <a16:creationId xmlns:a16="http://schemas.microsoft.com/office/drawing/2014/main" id="{F6464DD1-0FE5-EE41-AA9E-1660AA807C3B}"/>
                </a:ext>
              </a:extLst>
            </p:cNvPr>
            <p:cNvSpPr/>
            <p:nvPr/>
          </p:nvSpPr>
          <p:spPr>
            <a:xfrm>
              <a:off x="2517452" y="2717754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Rectangle 596">
              <a:extLst>
                <a:ext uri="{FF2B5EF4-FFF2-40B4-BE49-F238E27FC236}">
                  <a16:creationId xmlns:a16="http://schemas.microsoft.com/office/drawing/2014/main" id="{0496277F-37C6-2146-A8E5-35B4AED648A8}"/>
                </a:ext>
              </a:extLst>
            </p:cNvPr>
            <p:cNvSpPr/>
            <p:nvPr/>
          </p:nvSpPr>
          <p:spPr>
            <a:xfrm>
              <a:off x="2516767" y="2987976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Rectangle 597">
              <a:extLst>
                <a:ext uri="{FF2B5EF4-FFF2-40B4-BE49-F238E27FC236}">
                  <a16:creationId xmlns:a16="http://schemas.microsoft.com/office/drawing/2014/main" id="{CF0B1B65-C858-5444-83E6-02A4F295BA44}"/>
                </a:ext>
              </a:extLst>
            </p:cNvPr>
            <p:cNvSpPr/>
            <p:nvPr/>
          </p:nvSpPr>
          <p:spPr>
            <a:xfrm>
              <a:off x="2516767" y="325819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Rectangle 598">
              <a:extLst>
                <a:ext uri="{FF2B5EF4-FFF2-40B4-BE49-F238E27FC236}">
                  <a16:creationId xmlns:a16="http://schemas.microsoft.com/office/drawing/2014/main" id="{43802ED6-CE10-9544-BEF8-627159FC005A}"/>
                </a:ext>
              </a:extLst>
            </p:cNvPr>
            <p:cNvSpPr/>
            <p:nvPr/>
          </p:nvSpPr>
          <p:spPr>
            <a:xfrm>
              <a:off x="2731998" y="217731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Rectangle 599">
              <a:extLst>
                <a:ext uri="{FF2B5EF4-FFF2-40B4-BE49-F238E27FC236}">
                  <a16:creationId xmlns:a16="http://schemas.microsoft.com/office/drawing/2014/main" id="{5A0A694B-6D6E-A14D-A2BD-81CB6B18307F}"/>
                </a:ext>
              </a:extLst>
            </p:cNvPr>
            <p:cNvSpPr/>
            <p:nvPr/>
          </p:nvSpPr>
          <p:spPr>
            <a:xfrm>
              <a:off x="2731313" y="2447532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Rectangle 600">
              <a:extLst>
                <a:ext uri="{FF2B5EF4-FFF2-40B4-BE49-F238E27FC236}">
                  <a16:creationId xmlns:a16="http://schemas.microsoft.com/office/drawing/2014/main" id="{947ADF7D-7FD5-2549-A7C2-ADC26A0F332E}"/>
                </a:ext>
              </a:extLst>
            </p:cNvPr>
            <p:cNvSpPr/>
            <p:nvPr/>
          </p:nvSpPr>
          <p:spPr>
            <a:xfrm>
              <a:off x="2731998" y="2717754"/>
              <a:ext cx="216604" cy="27022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Rectangle 601">
              <a:extLst>
                <a:ext uri="{FF2B5EF4-FFF2-40B4-BE49-F238E27FC236}">
                  <a16:creationId xmlns:a16="http://schemas.microsoft.com/office/drawing/2014/main" id="{2E74EF54-BDA1-BE4D-828D-F3B23202ADF2}"/>
                </a:ext>
              </a:extLst>
            </p:cNvPr>
            <p:cNvSpPr/>
            <p:nvPr/>
          </p:nvSpPr>
          <p:spPr>
            <a:xfrm>
              <a:off x="2731313" y="2987976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Rectangle 602">
              <a:extLst>
                <a:ext uri="{FF2B5EF4-FFF2-40B4-BE49-F238E27FC236}">
                  <a16:creationId xmlns:a16="http://schemas.microsoft.com/office/drawing/2014/main" id="{2EE268EC-C8D2-CC48-914C-2196DBD81D81}"/>
                </a:ext>
              </a:extLst>
            </p:cNvPr>
            <p:cNvSpPr/>
            <p:nvPr/>
          </p:nvSpPr>
          <p:spPr>
            <a:xfrm>
              <a:off x="2731313" y="325819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Rectangle 603">
              <a:extLst>
                <a:ext uri="{FF2B5EF4-FFF2-40B4-BE49-F238E27FC236}">
                  <a16:creationId xmlns:a16="http://schemas.microsoft.com/office/drawing/2014/main" id="{C05777E3-B5E3-0E48-B916-1E5E8BA03FF5}"/>
                </a:ext>
              </a:extLst>
            </p:cNvPr>
            <p:cNvSpPr/>
            <p:nvPr/>
          </p:nvSpPr>
          <p:spPr>
            <a:xfrm>
              <a:off x="2948602" y="217731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Rectangle 604">
              <a:extLst>
                <a:ext uri="{FF2B5EF4-FFF2-40B4-BE49-F238E27FC236}">
                  <a16:creationId xmlns:a16="http://schemas.microsoft.com/office/drawing/2014/main" id="{D1E3AC8A-9BF9-D54B-B3D6-36F1747DEB69}"/>
                </a:ext>
              </a:extLst>
            </p:cNvPr>
            <p:cNvSpPr/>
            <p:nvPr/>
          </p:nvSpPr>
          <p:spPr>
            <a:xfrm>
              <a:off x="2947917" y="2447532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Rectangle 605">
              <a:extLst>
                <a:ext uri="{FF2B5EF4-FFF2-40B4-BE49-F238E27FC236}">
                  <a16:creationId xmlns:a16="http://schemas.microsoft.com/office/drawing/2014/main" id="{A8A6A8B0-7007-F04F-8E23-4B3E1444D429}"/>
                </a:ext>
              </a:extLst>
            </p:cNvPr>
            <p:cNvSpPr/>
            <p:nvPr/>
          </p:nvSpPr>
          <p:spPr>
            <a:xfrm>
              <a:off x="2948602" y="2717754"/>
              <a:ext cx="216604" cy="27022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Rectangle 606">
              <a:extLst>
                <a:ext uri="{FF2B5EF4-FFF2-40B4-BE49-F238E27FC236}">
                  <a16:creationId xmlns:a16="http://schemas.microsoft.com/office/drawing/2014/main" id="{9165EB23-0716-7343-BF3E-5C479F436C7F}"/>
                </a:ext>
              </a:extLst>
            </p:cNvPr>
            <p:cNvSpPr/>
            <p:nvPr/>
          </p:nvSpPr>
          <p:spPr>
            <a:xfrm>
              <a:off x="2947917" y="2987976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Rectangle 607">
              <a:extLst>
                <a:ext uri="{FF2B5EF4-FFF2-40B4-BE49-F238E27FC236}">
                  <a16:creationId xmlns:a16="http://schemas.microsoft.com/office/drawing/2014/main" id="{20F4718C-A283-C94D-A3D2-AD96378DC823}"/>
                </a:ext>
              </a:extLst>
            </p:cNvPr>
            <p:cNvSpPr/>
            <p:nvPr/>
          </p:nvSpPr>
          <p:spPr>
            <a:xfrm>
              <a:off x="2947917" y="325819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Rectangle 608">
              <a:extLst>
                <a:ext uri="{FF2B5EF4-FFF2-40B4-BE49-F238E27FC236}">
                  <a16:creationId xmlns:a16="http://schemas.microsoft.com/office/drawing/2014/main" id="{763C1B74-1C24-1D4B-8416-4FBFA3BDBCED}"/>
                </a:ext>
              </a:extLst>
            </p:cNvPr>
            <p:cNvSpPr/>
            <p:nvPr/>
          </p:nvSpPr>
          <p:spPr>
            <a:xfrm>
              <a:off x="3164519" y="2177310"/>
              <a:ext cx="216604" cy="27022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Rectangle 609">
              <a:extLst>
                <a:ext uri="{FF2B5EF4-FFF2-40B4-BE49-F238E27FC236}">
                  <a16:creationId xmlns:a16="http://schemas.microsoft.com/office/drawing/2014/main" id="{A86F562F-A7B9-6545-88A2-86DAE937A9AF}"/>
                </a:ext>
              </a:extLst>
            </p:cNvPr>
            <p:cNvSpPr/>
            <p:nvPr/>
          </p:nvSpPr>
          <p:spPr>
            <a:xfrm>
              <a:off x="3163835" y="2447532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Rectangle 610">
              <a:extLst>
                <a:ext uri="{FF2B5EF4-FFF2-40B4-BE49-F238E27FC236}">
                  <a16:creationId xmlns:a16="http://schemas.microsoft.com/office/drawing/2014/main" id="{3365AC6C-6A5C-9A4B-B249-F1CF8D1D36A2}"/>
                </a:ext>
              </a:extLst>
            </p:cNvPr>
            <p:cNvSpPr/>
            <p:nvPr/>
          </p:nvSpPr>
          <p:spPr>
            <a:xfrm>
              <a:off x="3164519" y="2717754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Rectangle 611">
              <a:extLst>
                <a:ext uri="{FF2B5EF4-FFF2-40B4-BE49-F238E27FC236}">
                  <a16:creationId xmlns:a16="http://schemas.microsoft.com/office/drawing/2014/main" id="{0636AC9A-9DE5-4347-9D35-D9498B198EBE}"/>
                </a:ext>
              </a:extLst>
            </p:cNvPr>
            <p:cNvSpPr/>
            <p:nvPr/>
          </p:nvSpPr>
          <p:spPr>
            <a:xfrm>
              <a:off x="3163835" y="2987976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Rectangle 612">
              <a:extLst>
                <a:ext uri="{FF2B5EF4-FFF2-40B4-BE49-F238E27FC236}">
                  <a16:creationId xmlns:a16="http://schemas.microsoft.com/office/drawing/2014/main" id="{C3784E4E-6D90-754B-BD25-45D050B788D7}"/>
                </a:ext>
              </a:extLst>
            </p:cNvPr>
            <p:cNvSpPr/>
            <p:nvPr/>
          </p:nvSpPr>
          <p:spPr>
            <a:xfrm>
              <a:off x="3163835" y="325819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Rectangle 613">
              <a:extLst>
                <a:ext uri="{FF2B5EF4-FFF2-40B4-BE49-F238E27FC236}">
                  <a16:creationId xmlns:a16="http://schemas.microsoft.com/office/drawing/2014/main" id="{BE466465-2911-E84E-861D-DC08DFE41C2B}"/>
                </a:ext>
              </a:extLst>
            </p:cNvPr>
            <p:cNvSpPr/>
            <p:nvPr/>
          </p:nvSpPr>
          <p:spPr>
            <a:xfrm>
              <a:off x="3381123" y="2177310"/>
              <a:ext cx="216604" cy="27022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Rectangle 614">
              <a:extLst>
                <a:ext uri="{FF2B5EF4-FFF2-40B4-BE49-F238E27FC236}">
                  <a16:creationId xmlns:a16="http://schemas.microsoft.com/office/drawing/2014/main" id="{BFBD532D-2520-AD45-A745-78367E2F121C}"/>
                </a:ext>
              </a:extLst>
            </p:cNvPr>
            <p:cNvSpPr/>
            <p:nvPr/>
          </p:nvSpPr>
          <p:spPr>
            <a:xfrm>
              <a:off x="3380438" y="2447532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Rectangle 615">
              <a:extLst>
                <a:ext uri="{FF2B5EF4-FFF2-40B4-BE49-F238E27FC236}">
                  <a16:creationId xmlns:a16="http://schemas.microsoft.com/office/drawing/2014/main" id="{A387C1BB-781E-3B48-BA1E-36A758507723}"/>
                </a:ext>
              </a:extLst>
            </p:cNvPr>
            <p:cNvSpPr/>
            <p:nvPr/>
          </p:nvSpPr>
          <p:spPr>
            <a:xfrm>
              <a:off x="3381123" y="2717754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Rectangle 616">
              <a:extLst>
                <a:ext uri="{FF2B5EF4-FFF2-40B4-BE49-F238E27FC236}">
                  <a16:creationId xmlns:a16="http://schemas.microsoft.com/office/drawing/2014/main" id="{2DCA16E9-29C9-0E4F-A52C-D2FAB4E832AD}"/>
                </a:ext>
              </a:extLst>
            </p:cNvPr>
            <p:cNvSpPr/>
            <p:nvPr/>
          </p:nvSpPr>
          <p:spPr>
            <a:xfrm>
              <a:off x="3380438" y="2987976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Rectangle 617">
              <a:extLst>
                <a:ext uri="{FF2B5EF4-FFF2-40B4-BE49-F238E27FC236}">
                  <a16:creationId xmlns:a16="http://schemas.microsoft.com/office/drawing/2014/main" id="{BA6226E7-22B8-DA4B-9BF6-D24A7B39CD12}"/>
                </a:ext>
              </a:extLst>
            </p:cNvPr>
            <p:cNvSpPr/>
            <p:nvPr/>
          </p:nvSpPr>
          <p:spPr>
            <a:xfrm>
              <a:off x="3380438" y="325819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Rectangle 618">
              <a:extLst>
                <a:ext uri="{FF2B5EF4-FFF2-40B4-BE49-F238E27FC236}">
                  <a16:creationId xmlns:a16="http://schemas.microsoft.com/office/drawing/2014/main" id="{B7B404BC-BA3E-1348-84D0-5DCC367C8AFE}"/>
                </a:ext>
              </a:extLst>
            </p:cNvPr>
            <p:cNvSpPr/>
            <p:nvPr/>
          </p:nvSpPr>
          <p:spPr>
            <a:xfrm>
              <a:off x="3594296" y="2177310"/>
              <a:ext cx="216604" cy="27022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Rectangle 619">
              <a:extLst>
                <a:ext uri="{FF2B5EF4-FFF2-40B4-BE49-F238E27FC236}">
                  <a16:creationId xmlns:a16="http://schemas.microsoft.com/office/drawing/2014/main" id="{B4A09C7A-C599-0242-8303-F2573B899A7D}"/>
                </a:ext>
              </a:extLst>
            </p:cNvPr>
            <p:cNvSpPr/>
            <p:nvPr/>
          </p:nvSpPr>
          <p:spPr>
            <a:xfrm>
              <a:off x="3593611" y="2447532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Rectangle 620">
              <a:extLst>
                <a:ext uri="{FF2B5EF4-FFF2-40B4-BE49-F238E27FC236}">
                  <a16:creationId xmlns:a16="http://schemas.microsoft.com/office/drawing/2014/main" id="{1E0024E7-2079-FC4F-AD98-0F481FC8D800}"/>
                </a:ext>
              </a:extLst>
            </p:cNvPr>
            <p:cNvSpPr/>
            <p:nvPr/>
          </p:nvSpPr>
          <p:spPr>
            <a:xfrm>
              <a:off x="3594296" y="2717754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Rectangle 621">
              <a:extLst>
                <a:ext uri="{FF2B5EF4-FFF2-40B4-BE49-F238E27FC236}">
                  <a16:creationId xmlns:a16="http://schemas.microsoft.com/office/drawing/2014/main" id="{3C5517E5-00C8-4645-9300-39370B0D2D1D}"/>
                </a:ext>
              </a:extLst>
            </p:cNvPr>
            <p:cNvSpPr/>
            <p:nvPr/>
          </p:nvSpPr>
          <p:spPr>
            <a:xfrm>
              <a:off x="3593611" y="2987976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Rectangle 622">
              <a:extLst>
                <a:ext uri="{FF2B5EF4-FFF2-40B4-BE49-F238E27FC236}">
                  <a16:creationId xmlns:a16="http://schemas.microsoft.com/office/drawing/2014/main" id="{FCF8B16D-350C-0042-9C00-1C954B4EFCE5}"/>
                </a:ext>
              </a:extLst>
            </p:cNvPr>
            <p:cNvSpPr/>
            <p:nvPr/>
          </p:nvSpPr>
          <p:spPr>
            <a:xfrm>
              <a:off x="3593611" y="325819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Rectangle 623">
              <a:extLst>
                <a:ext uri="{FF2B5EF4-FFF2-40B4-BE49-F238E27FC236}">
                  <a16:creationId xmlns:a16="http://schemas.microsoft.com/office/drawing/2014/main" id="{8F54627D-A850-A74E-8F3E-71A4E954646B}"/>
                </a:ext>
              </a:extLst>
            </p:cNvPr>
            <p:cNvSpPr/>
            <p:nvPr/>
          </p:nvSpPr>
          <p:spPr>
            <a:xfrm>
              <a:off x="3810900" y="2177310"/>
              <a:ext cx="216604" cy="27022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Rectangle 624">
              <a:extLst>
                <a:ext uri="{FF2B5EF4-FFF2-40B4-BE49-F238E27FC236}">
                  <a16:creationId xmlns:a16="http://schemas.microsoft.com/office/drawing/2014/main" id="{FF0CC275-EE15-4F40-A1FB-4DF8EF0689CB}"/>
                </a:ext>
              </a:extLst>
            </p:cNvPr>
            <p:cNvSpPr/>
            <p:nvPr/>
          </p:nvSpPr>
          <p:spPr>
            <a:xfrm>
              <a:off x="3810215" y="2447532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Rectangle 625">
              <a:extLst>
                <a:ext uri="{FF2B5EF4-FFF2-40B4-BE49-F238E27FC236}">
                  <a16:creationId xmlns:a16="http://schemas.microsoft.com/office/drawing/2014/main" id="{B47DCCD4-988D-BB4B-8518-ECCC797D623D}"/>
                </a:ext>
              </a:extLst>
            </p:cNvPr>
            <p:cNvSpPr/>
            <p:nvPr/>
          </p:nvSpPr>
          <p:spPr>
            <a:xfrm>
              <a:off x="3810900" y="2717754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Rectangle 626">
              <a:extLst>
                <a:ext uri="{FF2B5EF4-FFF2-40B4-BE49-F238E27FC236}">
                  <a16:creationId xmlns:a16="http://schemas.microsoft.com/office/drawing/2014/main" id="{46C21BD3-5F4F-A04D-AC7A-C3ADE864A7D4}"/>
                </a:ext>
              </a:extLst>
            </p:cNvPr>
            <p:cNvSpPr/>
            <p:nvPr/>
          </p:nvSpPr>
          <p:spPr>
            <a:xfrm>
              <a:off x="3810215" y="2987976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Rectangle 627">
              <a:extLst>
                <a:ext uri="{FF2B5EF4-FFF2-40B4-BE49-F238E27FC236}">
                  <a16:creationId xmlns:a16="http://schemas.microsoft.com/office/drawing/2014/main" id="{D92E6D92-DBCC-9E4D-A733-9EEE01C73C40}"/>
                </a:ext>
              </a:extLst>
            </p:cNvPr>
            <p:cNvSpPr/>
            <p:nvPr/>
          </p:nvSpPr>
          <p:spPr>
            <a:xfrm>
              <a:off x="3810215" y="325819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9" name="Rectangle 628">
              <a:extLst>
                <a:ext uri="{FF2B5EF4-FFF2-40B4-BE49-F238E27FC236}">
                  <a16:creationId xmlns:a16="http://schemas.microsoft.com/office/drawing/2014/main" id="{FC1E0E44-FD67-3D4B-8E33-802C82DDB51A}"/>
                </a:ext>
              </a:extLst>
            </p:cNvPr>
            <p:cNvSpPr/>
            <p:nvPr/>
          </p:nvSpPr>
          <p:spPr>
            <a:xfrm>
              <a:off x="4026818" y="2177310"/>
              <a:ext cx="216604" cy="27022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0" name="Rectangle 629">
              <a:extLst>
                <a:ext uri="{FF2B5EF4-FFF2-40B4-BE49-F238E27FC236}">
                  <a16:creationId xmlns:a16="http://schemas.microsoft.com/office/drawing/2014/main" id="{46186DB9-185F-CF48-9CE6-CC69459CD6EF}"/>
                </a:ext>
              </a:extLst>
            </p:cNvPr>
            <p:cNvSpPr/>
            <p:nvPr/>
          </p:nvSpPr>
          <p:spPr>
            <a:xfrm>
              <a:off x="4026133" y="2447532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1" name="Rectangle 630">
              <a:extLst>
                <a:ext uri="{FF2B5EF4-FFF2-40B4-BE49-F238E27FC236}">
                  <a16:creationId xmlns:a16="http://schemas.microsoft.com/office/drawing/2014/main" id="{53CEC0FD-695C-4644-A05B-6D35EE6F28BE}"/>
                </a:ext>
              </a:extLst>
            </p:cNvPr>
            <p:cNvSpPr/>
            <p:nvPr/>
          </p:nvSpPr>
          <p:spPr>
            <a:xfrm>
              <a:off x="4026818" y="2717754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2" name="Rectangle 631">
              <a:extLst>
                <a:ext uri="{FF2B5EF4-FFF2-40B4-BE49-F238E27FC236}">
                  <a16:creationId xmlns:a16="http://schemas.microsoft.com/office/drawing/2014/main" id="{FD3C3541-7680-6047-99F1-DD8EDE348A4B}"/>
                </a:ext>
              </a:extLst>
            </p:cNvPr>
            <p:cNvSpPr/>
            <p:nvPr/>
          </p:nvSpPr>
          <p:spPr>
            <a:xfrm>
              <a:off x="4026133" y="2987976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3" name="Rectangle 632">
              <a:extLst>
                <a:ext uri="{FF2B5EF4-FFF2-40B4-BE49-F238E27FC236}">
                  <a16:creationId xmlns:a16="http://schemas.microsoft.com/office/drawing/2014/main" id="{F322AC10-49A0-3C4F-B110-952327E0DB86}"/>
                </a:ext>
              </a:extLst>
            </p:cNvPr>
            <p:cNvSpPr/>
            <p:nvPr/>
          </p:nvSpPr>
          <p:spPr>
            <a:xfrm>
              <a:off x="4026133" y="325819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Rectangle 633">
              <a:extLst>
                <a:ext uri="{FF2B5EF4-FFF2-40B4-BE49-F238E27FC236}">
                  <a16:creationId xmlns:a16="http://schemas.microsoft.com/office/drawing/2014/main" id="{34A0DF97-FB1A-D64A-902D-5CDB070C8F31}"/>
                </a:ext>
              </a:extLst>
            </p:cNvPr>
            <p:cNvSpPr/>
            <p:nvPr/>
          </p:nvSpPr>
          <p:spPr>
            <a:xfrm>
              <a:off x="4243421" y="217731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5" name="Rectangle 634">
              <a:extLst>
                <a:ext uri="{FF2B5EF4-FFF2-40B4-BE49-F238E27FC236}">
                  <a16:creationId xmlns:a16="http://schemas.microsoft.com/office/drawing/2014/main" id="{3F87BE63-D317-EB40-A581-EBA1E4C9B024}"/>
                </a:ext>
              </a:extLst>
            </p:cNvPr>
            <p:cNvSpPr/>
            <p:nvPr/>
          </p:nvSpPr>
          <p:spPr>
            <a:xfrm>
              <a:off x="4242736" y="2447532"/>
              <a:ext cx="216604" cy="27022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6" name="Rectangle 635">
              <a:extLst>
                <a:ext uri="{FF2B5EF4-FFF2-40B4-BE49-F238E27FC236}">
                  <a16:creationId xmlns:a16="http://schemas.microsoft.com/office/drawing/2014/main" id="{052BBA3D-B234-0640-8AAF-9F63EE5CB447}"/>
                </a:ext>
              </a:extLst>
            </p:cNvPr>
            <p:cNvSpPr/>
            <p:nvPr/>
          </p:nvSpPr>
          <p:spPr>
            <a:xfrm>
              <a:off x="4243421" y="2717754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7" name="Rectangle 636">
              <a:extLst>
                <a:ext uri="{FF2B5EF4-FFF2-40B4-BE49-F238E27FC236}">
                  <a16:creationId xmlns:a16="http://schemas.microsoft.com/office/drawing/2014/main" id="{C4404265-4426-5F4C-B132-046192458B83}"/>
                </a:ext>
              </a:extLst>
            </p:cNvPr>
            <p:cNvSpPr/>
            <p:nvPr/>
          </p:nvSpPr>
          <p:spPr>
            <a:xfrm>
              <a:off x="4242736" y="2987976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Rectangle 637">
              <a:extLst>
                <a:ext uri="{FF2B5EF4-FFF2-40B4-BE49-F238E27FC236}">
                  <a16:creationId xmlns:a16="http://schemas.microsoft.com/office/drawing/2014/main" id="{4F8DAE50-E370-444A-AD2E-0C097414875E}"/>
                </a:ext>
              </a:extLst>
            </p:cNvPr>
            <p:cNvSpPr/>
            <p:nvPr/>
          </p:nvSpPr>
          <p:spPr>
            <a:xfrm>
              <a:off x="4242736" y="325819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Rectangle 638">
              <a:extLst>
                <a:ext uri="{FF2B5EF4-FFF2-40B4-BE49-F238E27FC236}">
                  <a16:creationId xmlns:a16="http://schemas.microsoft.com/office/drawing/2014/main" id="{5A12E72B-162E-4C4A-A5F1-69BA85C6D136}"/>
                </a:ext>
              </a:extLst>
            </p:cNvPr>
            <p:cNvSpPr/>
            <p:nvPr/>
          </p:nvSpPr>
          <p:spPr>
            <a:xfrm>
              <a:off x="4457967" y="217731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Rectangle 639">
              <a:extLst>
                <a:ext uri="{FF2B5EF4-FFF2-40B4-BE49-F238E27FC236}">
                  <a16:creationId xmlns:a16="http://schemas.microsoft.com/office/drawing/2014/main" id="{1049E64A-A234-B846-BADC-F348627B2DEA}"/>
                </a:ext>
              </a:extLst>
            </p:cNvPr>
            <p:cNvSpPr/>
            <p:nvPr/>
          </p:nvSpPr>
          <p:spPr>
            <a:xfrm>
              <a:off x="4457283" y="2447532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1" name="Rectangle 640">
              <a:extLst>
                <a:ext uri="{FF2B5EF4-FFF2-40B4-BE49-F238E27FC236}">
                  <a16:creationId xmlns:a16="http://schemas.microsoft.com/office/drawing/2014/main" id="{3153EDE3-E713-0341-B679-656318EBBAC3}"/>
                </a:ext>
              </a:extLst>
            </p:cNvPr>
            <p:cNvSpPr/>
            <p:nvPr/>
          </p:nvSpPr>
          <p:spPr>
            <a:xfrm>
              <a:off x="4457967" y="2717754"/>
              <a:ext cx="216604" cy="27022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2" name="Rectangle 641">
              <a:extLst>
                <a:ext uri="{FF2B5EF4-FFF2-40B4-BE49-F238E27FC236}">
                  <a16:creationId xmlns:a16="http://schemas.microsoft.com/office/drawing/2014/main" id="{1C3B3522-F67E-A440-AACC-CB953AC332A9}"/>
                </a:ext>
              </a:extLst>
            </p:cNvPr>
            <p:cNvSpPr/>
            <p:nvPr/>
          </p:nvSpPr>
          <p:spPr>
            <a:xfrm>
              <a:off x="4457283" y="2987976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Rectangle 642">
              <a:extLst>
                <a:ext uri="{FF2B5EF4-FFF2-40B4-BE49-F238E27FC236}">
                  <a16:creationId xmlns:a16="http://schemas.microsoft.com/office/drawing/2014/main" id="{D53584E2-7209-754D-BBF0-F410C1419829}"/>
                </a:ext>
              </a:extLst>
            </p:cNvPr>
            <p:cNvSpPr/>
            <p:nvPr/>
          </p:nvSpPr>
          <p:spPr>
            <a:xfrm>
              <a:off x="4457283" y="325819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Rectangle 643">
              <a:extLst>
                <a:ext uri="{FF2B5EF4-FFF2-40B4-BE49-F238E27FC236}">
                  <a16:creationId xmlns:a16="http://schemas.microsoft.com/office/drawing/2014/main" id="{B4B93E4C-5ECF-2142-BE6D-0478D8C2275D}"/>
                </a:ext>
              </a:extLst>
            </p:cNvPr>
            <p:cNvSpPr/>
            <p:nvPr/>
          </p:nvSpPr>
          <p:spPr>
            <a:xfrm>
              <a:off x="4674571" y="217731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Rectangle 644">
              <a:extLst>
                <a:ext uri="{FF2B5EF4-FFF2-40B4-BE49-F238E27FC236}">
                  <a16:creationId xmlns:a16="http://schemas.microsoft.com/office/drawing/2014/main" id="{1C95B4DC-E9A5-9F44-8B1B-814245886B69}"/>
                </a:ext>
              </a:extLst>
            </p:cNvPr>
            <p:cNvSpPr/>
            <p:nvPr/>
          </p:nvSpPr>
          <p:spPr>
            <a:xfrm>
              <a:off x="4673886" y="2447532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6" name="Rectangle 645">
              <a:extLst>
                <a:ext uri="{FF2B5EF4-FFF2-40B4-BE49-F238E27FC236}">
                  <a16:creationId xmlns:a16="http://schemas.microsoft.com/office/drawing/2014/main" id="{B98BDA5C-A2DB-EA4E-8F44-801B64A00FD7}"/>
                </a:ext>
              </a:extLst>
            </p:cNvPr>
            <p:cNvSpPr/>
            <p:nvPr/>
          </p:nvSpPr>
          <p:spPr>
            <a:xfrm>
              <a:off x="4674571" y="2717754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7" name="Rectangle 646">
              <a:extLst>
                <a:ext uri="{FF2B5EF4-FFF2-40B4-BE49-F238E27FC236}">
                  <a16:creationId xmlns:a16="http://schemas.microsoft.com/office/drawing/2014/main" id="{F4FD5BE3-DD53-A742-AB27-08A0F35D0FFC}"/>
                </a:ext>
              </a:extLst>
            </p:cNvPr>
            <p:cNvSpPr/>
            <p:nvPr/>
          </p:nvSpPr>
          <p:spPr>
            <a:xfrm>
              <a:off x="4673886" y="2987976"/>
              <a:ext cx="216604" cy="27022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8" name="Rectangle 647">
              <a:extLst>
                <a:ext uri="{FF2B5EF4-FFF2-40B4-BE49-F238E27FC236}">
                  <a16:creationId xmlns:a16="http://schemas.microsoft.com/office/drawing/2014/main" id="{1642730F-CED1-BC45-83C0-067CF70BCEC5}"/>
                </a:ext>
              </a:extLst>
            </p:cNvPr>
            <p:cNvSpPr/>
            <p:nvPr/>
          </p:nvSpPr>
          <p:spPr>
            <a:xfrm>
              <a:off x="4673886" y="325819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9" name="Rectangle 648">
              <a:extLst>
                <a:ext uri="{FF2B5EF4-FFF2-40B4-BE49-F238E27FC236}">
                  <a16:creationId xmlns:a16="http://schemas.microsoft.com/office/drawing/2014/main" id="{58B6E570-E1C7-4B4F-BB88-622B9E47AD57}"/>
                </a:ext>
              </a:extLst>
            </p:cNvPr>
            <p:cNvSpPr/>
            <p:nvPr/>
          </p:nvSpPr>
          <p:spPr>
            <a:xfrm>
              <a:off x="4890489" y="217731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0" name="Rectangle 649">
              <a:extLst>
                <a:ext uri="{FF2B5EF4-FFF2-40B4-BE49-F238E27FC236}">
                  <a16:creationId xmlns:a16="http://schemas.microsoft.com/office/drawing/2014/main" id="{EEB32A4E-FC7B-4E49-98DD-86ACFACEA478}"/>
                </a:ext>
              </a:extLst>
            </p:cNvPr>
            <p:cNvSpPr/>
            <p:nvPr/>
          </p:nvSpPr>
          <p:spPr>
            <a:xfrm>
              <a:off x="4889804" y="2447532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Rectangle 650">
              <a:extLst>
                <a:ext uri="{FF2B5EF4-FFF2-40B4-BE49-F238E27FC236}">
                  <a16:creationId xmlns:a16="http://schemas.microsoft.com/office/drawing/2014/main" id="{5C9C80F2-52EE-6745-AB6A-991EDF32BCB3}"/>
                </a:ext>
              </a:extLst>
            </p:cNvPr>
            <p:cNvSpPr/>
            <p:nvPr/>
          </p:nvSpPr>
          <p:spPr>
            <a:xfrm>
              <a:off x="4890489" y="2717754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Rectangle 651">
              <a:extLst>
                <a:ext uri="{FF2B5EF4-FFF2-40B4-BE49-F238E27FC236}">
                  <a16:creationId xmlns:a16="http://schemas.microsoft.com/office/drawing/2014/main" id="{29B125EC-9311-5747-BA90-62EC65AE89A1}"/>
                </a:ext>
              </a:extLst>
            </p:cNvPr>
            <p:cNvSpPr/>
            <p:nvPr/>
          </p:nvSpPr>
          <p:spPr>
            <a:xfrm>
              <a:off x="4889804" y="2987976"/>
              <a:ext cx="216604" cy="27022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3" name="Rectangle 652">
              <a:extLst>
                <a:ext uri="{FF2B5EF4-FFF2-40B4-BE49-F238E27FC236}">
                  <a16:creationId xmlns:a16="http://schemas.microsoft.com/office/drawing/2014/main" id="{8FE82C81-625B-4E41-B89B-B8ECB7D17CCB}"/>
                </a:ext>
              </a:extLst>
            </p:cNvPr>
            <p:cNvSpPr/>
            <p:nvPr/>
          </p:nvSpPr>
          <p:spPr>
            <a:xfrm>
              <a:off x="4889804" y="325819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4" name="Rectangle 653">
              <a:extLst>
                <a:ext uri="{FF2B5EF4-FFF2-40B4-BE49-F238E27FC236}">
                  <a16:creationId xmlns:a16="http://schemas.microsoft.com/office/drawing/2014/main" id="{BC7857FC-B4F5-634A-B258-B26B44A3E506}"/>
                </a:ext>
              </a:extLst>
            </p:cNvPr>
            <p:cNvSpPr/>
            <p:nvPr/>
          </p:nvSpPr>
          <p:spPr>
            <a:xfrm>
              <a:off x="5107093" y="217731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5" name="Rectangle 654">
              <a:extLst>
                <a:ext uri="{FF2B5EF4-FFF2-40B4-BE49-F238E27FC236}">
                  <a16:creationId xmlns:a16="http://schemas.microsoft.com/office/drawing/2014/main" id="{2774B74A-14FA-A941-8FA4-CB49EB69D452}"/>
                </a:ext>
              </a:extLst>
            </p:cNvPr>
            <p:cNvSpPr/>
            <p:nvPr/>
          </p:nvSpPr>
          <p:spPr>
            <a:xfrm>
              <a:off x="5106408" y="2447532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6" name="Rectangle 655">
              <a:extLst>
                <a:ext uri="{FF2B5EF4-FFF2-40B4-BE49-F238E27FC236}">
                  <a16:creationId xmlns:a16="http://schemas.microsoft.com/office/drawing/2014/main" id="{EB7B8904-BB67-084A-BFB8-73259D585A06}"/>
                </a:ext>
              </a:extLst>
            </p:cNvPr>
            <p:cNvSpPr/>
            <p:nvPr/>
          </p:nvSpPr>
          <p:spPr>
            <a:xfrm>
              <a:off x="5107093" y="2717754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7" name="Rectangle 656">
              <a:extLst>
                <a:ext uri="{FF2B5EF4-FFF2-40B4-BE49-F238E27FC236}">
                  <a16:creationId xmlns:a16="http://schemas.microsoft.com/office/drawing/2014/main" id="{47A9E8B7-4DD0-1D40-B9A6-B18FAE84723D}"/>
                </a:ext>
              </a:extLst>
            </p:cNvPr>
            <p:cNvSpPr/>
            <p:nvPr/>
          </p:nvSpPr>
          <p:spPr>
            <a:xfrm>
              <a:off x="5106408" y="2987976"/>
              <a:ext cx="216604" cy="27022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8" name="Rectangle 657">
              <a:extLst>
                <a:ext uri="{FF2B5EF4-FFF2-40B4-BE49-F238E27FC236}">
                  <a16:creationId xmlns:a16="http://schemas.microsoft.com/office/drawing/2014/main" id="{CA684856-CBEC-2D4B-889A-50CA85B83E2D}"/>
                </a:ext>
              </a:extLst>
            </p:cNvPr>
            <p:cNvSpPr/>
            <p:nvPr/>
          </p:nvSpPr>
          <p:spPr>
            <a:xfrm>
              <a:off x="5106408" y="325819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9" name="Rectangle 658">
              <a:extLst>
                <a:ext uri="{FF2B5EF4-FFF2-40B4-BE49-F238E27FC236}">
                  <a16:creationId xmlns:a16="http://schemas.microsoft.com/office/drawing/2014/main" id="{02805D9C-FB14-0948-9956-13DBB04083EB}"/>
                </a:ext>
              </a:extLst>
            </p:cNvPr>
            <p:cNvSpPr/>
            <p:nvPr/>
          </p:nvSpPr>
          <p:spPr>
            <a:xfrm>
              <a:off x="5329361" y="217731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0" name="Rectangle 659">
              <a:extLst>
                <a:ext uri="{FF2B5EF4-FFF2-40B4-BE49-F238E27FC236}">
                  <a16:creationId xmlns:a16="http://schemas.microsoft.com/office/drawing/2014/main" id="{B12CEF92-457C-D44B-BE2C-862C478D3A87}"/>
                </a:ext>
              </a:extLst>
            </p:cNvPr>
            <p:cNvSpPr/>
            <p:nvPr/>
          </p:nvSpPr>
          <p:spPr>
            <a:xfrm>
              <a:off x="5328676" y="2447532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1" name="Rectangle 660">
              <a:extLst>
                <a:ext uri="{FF2B5EF4-FFF2-40B4-BE49-F238E27FC236}">
                  <a16:creationId xmlns:a16="http://schemas.microsoft.com/office/drawing/2014/main" id="{0929D5A6-F32F-8047-A09A-2642B07689D2}"/>
                </a:ext>
              </a:extLst>
            </p:cNvPr>
            <p:cNvSpPr/>
            <p:nvPr/>
          </p:nvSpPr>
          <p:spPr>
            <a:xfrm>
              <a:off x="5329361" y="2717754"/>
              <a:ext cx="216604" cy="27022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2" name="Rectangle 661">
              <a:extLst>
                <a:ext uri="{FF2B5EF4-FFF2-40B4-BE49-F238E27FC236}">
                  <a16:creationId xmlns:a16="http://schemas.microsoft.com/office/drawing/2014/main" id="{D2A770D8-6FF4-C84C-88C8-69B1BC90CBF0}"/>
                </a:ext>
              </a:extLst>
            </p:cNvPr>
            <p:cNvSpPr/>
            <p:nvPr/>
          </p:nvSpPr>
          <p:spPr>
            <a:xfrm>
              <a:off x="5328676" y="2987976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3" name="Rectangle 662">
              <a:extLst>
                <a:ext uri="{FF2B5EF4-FFF2-40B4-BE49-F238E27FC236}">
                  <a16:creationId xmlns:a16="http://schemas.microsoft.com/office/drawing/2014/main" id="{0A03C20F-F0BC-BA41-ABA2-442948D5336D}"/>
                </a:ext>
              </a:extLst>
            </p:cNvPr>
            <p:cNvSpPr/>
            <p:nvPr/>
          </p:nvSpPr>
          <p:spPr>
            <a:xfrm>
              <a:off x="5328676" y="325819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4" name="Rectangle 663">
              <a:extLst>
                <a:ext uri="{FF2B5EF4-FFF2-40B4-BE49-F238E27FC236}">
                  <a16:creationId xmlns:a16="http://schemas.microsoft.com/office/drawing/2014/main" id="{9A792006-3775-BD4B-8963-0F11EEB7E9AA}"/>
                </a:ext>
              </a:extLst>
            </p:cNvPr>
            <p:cNvSpPr/>
            <p:nvPr/>
          </p:nvSpPr>
          <p:spPr>
            <a:xfrm>
              <a:off x="5545965" y="217731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5" name="Rectangle 664">
              <a:extLst>
                <a:ext uri="{FF2B5EF4-FFF2-40B4-BE49-F238E27FC236}">
                  <a16:creationId xmlns:a16="http://schemas.microsoft.com/office/drawing/2014/main" id="{7ED999C6-116B-174C-BDF0-859E95498F2B}"/>
                </a:ext>
              </a:extLst>
            </p:cNvPr>
            <p:cNvSpPr/>
            <p:nvPr/>
          </p:nvSpPr>
          <p:spPr>
            <a:xfrm>
              <a:off x="5545280" y="2447532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6" name="Rectangle 665">
              <a:extLst>
                <a:ext uri="{FF2B5EF4-FFF2-40B4-BE49-F238E27FC236}">
                  <a16:creationId xmlns:a16="http://schemas.microsoft.com/office/drawing/2014/main" id="{F980A0BE-D1B8-2B4A-8DE7-C08D9FAF51B6}"/>
                </a:ext>
              </a:extLst>
            </p:cNvPr>
            <p:cNvSpPr/>
            <p:nvPr/>
          </p:nvSpPr>
          <p:spPr>
            <a:xfrm>
              <a:off x="5545965" y="2717754"/>
              <a:ext cx="216604" cy="27022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7" name="Rectangle 666">
              <a:extLst>
                <a:ext uri="{FF2B5EF4-FFF2-40B4-BE49-F238E27FC236}">
                  <a16:creationId xmlns:a16="http://schemas.microsoft.com/office/drawing/2014/main" id="{4FA3182A-629A-F04E-B245-7D0CAD49BF2D}"/>
                </a:ext>
              </a:extLst>
            </p:cNvPr>
            <p:cNvSpPr/>
            <p:nvPr/>
          </p:nvSpPr>
          <p:spPr>
            <a:xfrm>
              <a:off x="5545280" y="2987976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8" name="Rectangle 667">
              <a:extLst>
                <a:ext uri="{FF2B5EF4-FFF2-40B4-BE49-F238E27FC236}">
                  <a16:creationId xmlns:a16="http://schemas.microsoft.com/office/drawing/2014/main" id="{78D2C650-84DB-5C4B-9DCA-2043F7975CAA}"/>
                </a:ext>
              </a:extLst>
            </p:cNvPr>
            <p:cNvSpPr/>
            <p:nvPr/>
          </p:nvSpPr>
          <p:spPr>
            <a:xfrm>
              <a:off x="5545280" y="325819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9" name="Rectangle 668">
              <a:extLst>
                <a:ext uri="{FF2B5EF4-FFF2-40B4-BE49-F238E27FC236}">
                  <a16:creationId xmlns:a16="http://schemas.microsoft.com/office/drawing/2014/main" id="{E6CAD4E3-6603-FC4F-A576-12F3B69DC591}"/>
                </a:ext>
              </a:extLst>
            </p:cNvPr>
            <p:cNvSpPr/>
            <p:nvPr/>
          </p:nvSpPr>
          <p:spPr>
            <a:xfrm>
              <a:off x="5761883" y="217731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0" name="Rectangle 669">
              <a:extLst>
                <a:ext uri="{FF2B5EF4-FFF2-40B4-BE49-F238E27FC236}">
                  <a16:creationId xmlns:a16="http://schemas.microsoft.com/office/drawing/2014/main" id="{86DAC5FC-31F4-7447-90EE-7B5EB4DB249C}"/>
                </a:ext>
              </a:extLst>
            </p:cNvPr>
            <p:cNvSpPr/>
            <p:nvPr/>
          </p:nvSpPr>
          <p:spPr>
            <a:xfrm>
              <a:off x="5761198" y="2447532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1" name="Rectangle 670">
              <a:extLst>
                <a:ext uri="{FF2B5EF4-FFF2-40B4-BE49-F238E27FC236}">
                  <a16:creationId xmlns:a16="http://schemas.microsoft.com/office/drawing/2014/main" id="{F4DA6C33-F7F7-E548-9B01-DD1BE3A6A0D6}"/>
                </a:ext>
              </a:extLst>
            </p:cNvPr>
            <p:cNvSpPr/>
            <p:nvPr/>
          </p:nvSpPr>
          <p:spPr>
            <a:xfrm>
              <a:off x="5761883" y="2717754"/>
              <a:ext cx="216604" cy="27022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2" name="Rectangle 671">
              <a:extLst>
                <a:ext uri="{FF2B5EF4-FFF2-40B4-BE49-F238E27FC236}">
                  <a16:creationId xmlns:a16="http://schemas.microsoft.com/office/drawing/2014/main" id="{1AF4B99F-3942-A449-84B0-8C099BB069D6}"/>
                </a:ext>
              </a:extLst>
            </p:cNvPr>
            <p:cNvSpPr/>
            <p:nvPr/>
          </p:nvSpPr>
          <p:spPr>
            <a:xfrm>
              <a:off x="5761198" y="2987976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3" name="Rectangle 672">
              <a:extLst>
                <a:ext uri="{FF2B5EF4-FFF2-40B4-BE49-F238E27FC236}">
                  <a16:creationId xmlns:a16="http://schemas.microsoft.com/office/drawing/2014/main" id="{1407E5BC-E7D9-2047-94AE-B884C039DE1B}"/>
                </a:ext>
              </a:extLst>
            </p:cNvPr>
            <p:cNvSpPr/>
            <p:nvPr/>
          </p:nvSpPr>
          <p:spPr>
            <a:xfrm>
              <a:off x="5761198" y="325819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4" name="Rectangle 673">
              <a:extLst>
                <a:ext uri="{FF2B5EF4-FFF2-40B4-BE49-F238E27FC236}">
                  <a16:creationId xmlns:a16="http://schemas.microsoft.com/office/drawing/2014/main" id="{55FC500B-B9FD-8F4A-A0EE-777F5C01D6BF}"/>
                </a:ext>
              </a:extLst>
            </p:cNvPr>
            <p:cNvSpPr/>
            <p:nvPr/>
          </p:nvSpPr>
          <p:spPr>
            <a:xfrm>
              <a:off x="5978487" y="217731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5" name="Rectangle 674">
              <a:extLst>
                <a:ext uri="{FF2B5EF4-FFF2-40B4-BE49-F238E27FC236}">
                  <a16:creationId xmlns:a16="http://schemas.microsoft.com/office/drawing/2014/main" id="{C37A7CDD-8288-4241-9EFF-A02608143A3B}"/>
                </a:ext>
              </a:extLst>
            </p:cNvPr>
            <p:cNvSpPr/>
            <p:nvPr/>
          </p:nvSpPr>
          <p:spPr>
            <a:xfrm>
              <a:off x="5977802" y="2447532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Rectangle 675">
              <a:extLst>
                <a:ext uri="{FF2B5EF4-FFF2-40B4-BE49-F238E27FC236}">
                  <a16:creationId xmlns:a16="http://schemas.microsoft.com/office/drawing/2014/main" id="{D27F07B2-39E9-9D48-AFB2-E2175F5A6454}"/>
                </a:ext>
              </a:extLst>
            </p:cNvPr>
            <p:cNvSpPr/>
            <p:nvPr/>
          </p:nvSpPr>
          <p:spPr>
            <a:xfrm>
              <a:off x="5978487" y="2717754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7" name="Rectangle 676">
              <a:extLst>
                <a:ext uri="{FF2B5EF4-FFF2-40B4-BE49-F238E27FC236}">
                  <a16:creationId xmlns:a16="http://schemas.microsoft.com/office/drawing/2014/main" id="{C01414CB-268C-5743-868D-C8EF5EC44A94}"/>
                </a:ext>
              </a:extLst>
            </p:cNvPr>
            <p:cNvSpPr/>
            <p:nvPr/>
          </p:nvSpPr>
          <p:spPr>
            <a:xfrm>
              <a:off x="5977802" y="2987976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8" name="Rectangle 677">
              <a:extLst>
                <a:ext uri="{FF2B5EF4-FFF2-40B4-BE49-F238E27FC236}">
                  <a16:creationId xmlns:a16="http://schemas.microsoft.com/office/drawing/2014/main" id="{48D1F5E0-DC72-EA4C-8B89-DC264CEFE265}"/>
                </a:ext>
              </a:extLst>
            </p:cNvPr>
            <p:cNvSpPr/>
            <p:nvPr/>
          </p:nvSpPr>
          <p:spPr>
            <a:xfrm>
              <a:off x="5977802" y="3258198"/>
              <a:ext cx="216604" cy="27022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9" name="Rectangle 678">
              <a:extLst>
                <a:ext uri="{FF2B5EF4-FFF2-40B4-BE49-F238E27FC236}">
                  <a16:creationId xmlns:a16="http://schemas.microsoft.com/office/drawing/2014/main" id="{D21001CF-5E9D-FA4E-B965-C85ECA64BA23}"/>
                </a:ext>
              </a:extLst>
            </p:cNvPr>
            <p:cNvSpPr/>
            <p:nvPr/>
          </p:nvSpPr>
          <p:spPr>
            <a:xfrm>
              <a:off x="6193033" y="217731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0" name="Rectangle 679">
              <a:extLst>
                <a:ext uri="{FF2B5EF4-FFF2-40B4-BE49-F238E27FC236}">
                  <a16:creationId xmlns:a16="http://schemas.microsoft.com/office/drawing/2014/main" id="{7A6FE40B-25ED-2F49-AF41-C5A5B0B7E033}"/>
                </a:ext>
              </a:extLst>
            </p:cNvPr>
            <p:cNvSpPr/>
            <p:nvPr/>
          </p:nvSpPr>
          <p:spPr>
            <a:xfrm>
              <a:off x="6192348" y="2447532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id="{2A5345A6-0441-8146-BF77-C5E5F0073D9F}"/>
                </a:ext>
              </a:extLst>
            </p:cNvPr>
            <p:cNvSpPr/>
            <p:nvPr/>
          </p:nvSpPr>
          <p:spPr>
            <a:xfrm>
              <a:off x="6193033" y="2717754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2" name="Rectangle 681">
              <a:extLst>
                <a:ext uri="{FF2B5EF4-FFF2-40B4-BE49-F238E27FC236}">
                  <a16:creationId xmlns:a16="http://schemas.microsoft.com/office/drawing/2014/main" id="{9E152C8C-98DA-0F40-A46E-1B584BFBE54B}"/>
                </a:ext>
              </a:extLst>
            </p:cNvPr>
            <p:cNvSpPr/>
            <p:nvPr/>
          </p:nvSpPr>
          <p:spPr>
            <a:xfrm>
              <a:off x="6192348" y="2987976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3" name="Rectangle 682">
              <a:extLst>
                <a:ext uri="{FF2B5EF4-FFF2-40B4-BE49-F238E27FC236}">
                  <a16:creationId xmlns:a16="http://schemas.microsoft.com/office/drawing/2014/main" id="{7B05676D-59D7-2347-806A-BC5DBC00E4B3}"/>
                </a:ext>
              </a:extLst>
            </p:cNvPr>
            <p:cNvSpPr/>
            <p:nvPr/>
          </p:nvSpPr>
          <p:spPr>
            <a:xfrm>
              <a:off x="6192348" y="3258198"/>
              <a:ext cx="216604" cy="27022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4" name="Rectangle 683">
              <a:extLst>
                <a:ext uri="{FF2B5EF4-FFF2-40B4-BE49-F238E27FC236}">
                  <a16:creationId xmlns:a16="http://schemas.microsoft.com/office/drawing/2014/main" id="{74BEDA77-F0E4-2C4A-B8B8-A1700D02EC90}"/>
                </a:ext>
              </a:extLst>
            </p:cNvPr>
            <p:cNvSpPr/>
            <p:nvPr/>
          </p:nvSpPr>
          <p:spPr>
            <a:xfrm>
              <a:off x="6409637" y="217731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5" name="Rectangle 684">
              <a:extLst>
                <a:ext uri="{FF2B5EF4-FFF2-40B4-BE49-F238E27FC236}">
                  <a16:creationId xmlns:a16="http://schemas.microsoft.com/office/drawing/2014/main" id="{3CA9D16A-19FD-DD49-97D3-D698DF9F44F9}"/>
                </a:ext>
              </a:extLst>
            </p:cNvPr>
            <p:cNvSpPr/>
            <p:nvPr/>
          </p:nvSpPr>
          <p:spPr>
            <a:xfrm>
              <a:off x="6408952" y="2447532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6" name="Rectangle 685">
              <a:extLst>
                <a:ext uri="{FF2B5EF4-FFF2-40B4-BE49-F238E27FC236}">
                  <a16:creationId xmlns:a16="http://schemas.microsoft.com/office/drawing/2014/main" id="{E4B04A23-C067-DC43-A930-9ABE078A3F19}"/>
                </a:ext>
              </a:extLst>
            </p:cNvPr>
            <p:cNvSpPr/>
            <p:nvPr/>
          </p:nvSpPr>
          <p:spPr>
            <a:xfrm>
              <a:off x="6409637" y="2717754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7" name="Rectangle 686">
              <a:extLst>
                <a:ext uri="{FF2B5EF4-FFF2-40B4-BE49-F238E27FC236}">
                  <a16:creationId xmlns:a16="http://schemas.microsoft.com/office/drawing/2014/main" id="{787C01CD-D394-5941-A6D2-95AEAD0778BD}"/>
                </a:ext>
              </a:extLst>
            </p:cNvPr>
            <p:cNvSpPr/>
            <p:nvPr/>
          </p:nvSpPr>
          <p:spPr>
            <a:xfrm>
              <a:off x="6408952" y="2987976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8" name="Rectangle 687">
              <a:extLst>
                <a:ext uri="{FF2B5EF4-FFF2-40B4-BE49-F238E27FC236}">
                  <a16:creationId xmlns:a16="http://schemas.microsoft.com/office/drawing/2014/main" id="{94B6666D-01B1-694D-9CDE-F82E017D9809}"/>
                </a:ext>
              </a:extLst>
            </p:cNvPr>
            <p:cNvSpPr/>
            <p:nvPr/>
          </p:nvSpPr>
          <p:spPr>
            <a:xfrm>
              <a:off x="6408952" y="3258198"/>
              <a:ext cx="216604" cy="27022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9" name="Rectangle 688">
              <a:extLst>
                <a:ext uri="{FF2B5EF4-FFF2-40B4-BE49-F238E27FC236}">
                  <a16:creationId xmlns:a16="http://schemas.microsoft.com/office/drawing/2014/main" id="{8124E0B0-FEB7-F74A-8BF6-4524B198D294}"/>
                </a:ext>
              </a:extLst>
            </p:cNvPr>
            <p:cNvSpPr/>
            <p:nvPr/>
          </p:nvSpPr>
          <p:spPr>
            <a:xfrm>
              <a:off x="6625555" y="217731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0" name="Rectangle 689">
              <a:extLst>
                <a:ext uri="{FF2B5EF4-FFF2-40B4-BE49-F238E27FC236}">
                  <a16:creationId xmlns:a16="http://schemas.microsoft.com/office/drawing/2014/main" id="{3EFFC8F1-D8B1-A34A-844A-C2F613A3E4A3}"/>
                </a:ext>
              </a:extLst>
            </p:cNvPr>
            <p:cNvSpPr/>
            <p:nvPr/>
          </p:nvSpPr>
          <p:spPr>
            <a:xfrm>
              <a:off x="6624870" y="2447532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1" name="Rectangle 690">
              <a:extLst>
                <a:ext uri="{FF2B5EF4-FFF2-40B4-BE49-F238E27FC236}">
                  <a16:creationId xmlns:a16="http://schemas.microsoft.com/office/drawing/2014/main" id="{1C312A68-CB7F-B248-8757-2399C32508BE}"/>
                </a:ext>
              </a:extLst>
            </p:cNvPr>
            <p:cNvSpPr/>
            <p:nvPr/>
          </p:nvSpPr>
          <p:spPr>
            <a:xfrm>
              <a:off x="6625555" y="2717754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2" name="Rectangle 691">
              <a:extLst>
                <a:ext uri="{FF2B5EF4-FFF2-40B4-BE49-F238E27FC236}">
                  <a16:creationId xmlns:a16="http://schemas.microsoft.com/office/drawing/2014/main" id="{1040CEF9-4A31-B64C-A3EB-6CC5EDD0B5F0}"/>
                </a:ext>
              </a:extLst>
            </p:cNvPr>
            <p:cNvSpPr/>
            <p:nvPr/>
          </p:nvSpPr>
          <p:spPr>
            <a:xfrm>
              <a:off x="6624870" y="2987976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3" name="Rectangle 692">
              <a:extLst>
                <a:ext uri="{FF2B5EF4-FFF2-40B4-BE49-F238E27FC236}">
                  <a16:creationId xmlns:a16="http://schemas.microsoft.com/office/drawing/2014/main" id="{850A6F2A-1F31-794F-92AC-04BCB39F55D4}"/>
                </a:ext>
              </a:extLst>
            </p:cNvPr>
            <p:cNvSpPr/>
            <p:nvPr/>
          </p:nvSpPr>
          <p:spPr>
            <a:xfrm>
              <a:off x="6624870" y="3258198"/>
              <a:ext cx="216604" cy="27022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4" name="Rectangle 693">
              <a:extLst>
                <a:ext uri="{FF2B5EF4-FFF2-40B4-BE49-F238E27FC236}">
                  <a16:creationId xmlns:a16="http://schemas.microsoft.com/office/drawing/2014/main" id="{185267AE-34CA-A94E-A23E-821E3FFA8A91}"/>
                </a:ext>
              </a:extLst>
            </p:cNvPr>
            <p:cNvSpPr/>
            <p:nvPr/>
          </p:nvSpPr>
          <p:spPr>
            <a:xfrm>
              <a:off x="6842158" y="2177310"/>
              <a:ext cx="216604" cy="27022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5" name="Rectangle 694">
              <a:extLst>
                <a:ext uri="{FF2B5EF4-FFF2-40B4-BE49-F238E27FC236}">
                  <a16:creationId xmlns:a16="http://schemas.microsoft.com/office/drawing/2014/main" id="{B5CB40F2-69B7-AD4C-BCC9-603827EA3531}"/>
                </a:ext>
              </a:extLst>
            </p:cNvPr>
            <p:cNvSpPr/>
            <p:nvPr/>
          </p:nvSpPr>
          <p:spPr>
            <a:xfrm>
              <a:off x="6841473" y="2447532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Rectangle 695">
              <a:extLst>
                <a:ext uri="{FF2B5EF4-FFF2-40B4-BE49-F238E27FC236}">
                  <a16:creationId xmlns:a16="http://schemas.microsoft.com/office/drawing/2014/main" id="{AD428E4D-DD99-6E4B-B9EB-943628FF51BB}"/>
                </a:ext>
              </a:extLst>
            </p:cNvPr>
            <p:cNvSpPr/>
            <p:nvPr/>
          </p:nvSpPr>
          <p:spPr>
            <a:xfrm>
              <a:off x="6842158" y="2717754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Rectangle 696">
              <a:extLst>
                <a:ext uri="{FF2B5EF4-FFF2-40B4-BE49-F238E27FC236}">
                  <a16:creationId xmlns:a16="http://schemas.microsoft.com/office/drawing/2014/main" id="{C30990AD-79A2-6444-96FF-D622E0DE51E7}"/>
                </a:ext>
              </a:extLst>
            </p:cNvPr>
            <p:cNvSpPr/>
            <p:nvPr/>
          </p:nvSpPr>
          <p:spPr>
            <a:xfrm>
              <a:off x="6841473" y="2987976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Rectangle 697">
              <a:extLst>
                <a:ext uri="{FF2B5EF4-FFF2-40B4-BE49-F238E27FC236}">
                  <a16:creationId xmlns:a16="http://schemas.microsoft.com/office/drawing/2014/main" id="{B2F6B7CA-C42B-C245-88E2-106766A5C141}"/>
                </a:ext>
              </a:extLst>
            </p:cNvPr>
            <p:cNvSpPr/>
            <p:nvPr/>
          </p:nvSpPr>
          <p:spPr>
            <a:xfrm>
              <a:off x="6841473" y="325819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Rectangle 698">
              <a:extLst>
                <a:ext uri="{FF2B5EF4-FFF2-40B4-BE49-F238E27FC236}">
                  <a16:creationId xmlns:a16="http://schemas.microsoft.com/office/drawing/2014/main" id="{CE18851A-8270-134F-A585-09A167F2CE69}"/>
                </a:ext>
              </a:extLst>
            </p:cNvPr>
            <p:cNvSpPr/>
            <p:nvPr/>
          </p:nvSpPr>
          <p:spPr>
            <a:xfrm>
              <a:off x="7055331" y="2177310"/>
              <a:ext cx="216604" cy="27022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0" name="Rectangle 699">
              <a:extLst>
                <a:ext uri="{FF2B5EF4-FFF2-40B4-BE49-F238E27FC236}">
                  <a16:creationId xmlns:a16="http://schemas.microsoft.com/office/drawing/2014/main" id="{88E3FC16-BE2D-2244-A39E-3B7D7047FAA8}"/>
                </a:ext>
              </a:extLst>
            </p:cNvPr>
            <p:cNvSpPr/>
            <p:nvPr/>
          </p:nvSpPr>
          <p:spPr>
            <a:xfrm>
              <a:off x="7054646" y="2447532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Rectangle 700">
              <a:extLst>
                <a:ext uri="{FF2B5EF4-FFF2-40B4-BE49-F238E27FC236}">
                  <a16:creationId xmlns:a16="http://schemas.microsoft.com/office/drawing/2014/main" id="{3D74BA98-D83F-4348-9168-E49C994D535E}"/>
                </a:ext>
              </a:extLst>
            </p:cNvPr>
            <p:cNvSpPr/>
            <p:nvPr/>
          </p:nvSpPr>
          <p:spPr>
            <a:xfrm>
              <a:off x="7055331" y="2717754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Rectangle 701">
              <a:extLst>
                <a:ext uri="{FF2B5EF4-FFF2-40B4-BE49-F238E27FC236}">
                  <a16:creationId xmlns:a16="http://schemas.microsoft.com/office/drawing/2014/main" id="{96109A7C-F2F6-3049-B188-54D10A689A48}"/>
                </a:ext>
              </a:extLst>
            </p:cNvPr>
            <p:cNvSpPr/>
            <p:nvPr/>
          </p:nvSpPr>
          <p:spPr>
            <a:xfrm>
              <a:off x="7054646" y="2987976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Rectangle 702">
              <a:extLst>
                <a:ext uri="{FF2B5EF4-FFF2-40B4-BE49-F238E27FC236}">
                  <a16:creationId xmlns:a16="http://schemas.microsoft.com/office/drawing/2014/main" id="{7D6C2837-BCD1-C741-B1A6-070B9FC41001}"/>
                </a:ext>
              </a:extLst>
            </p:cNvPr>
            <p:cNvSpPr/>
            <p:nvPr/>
          </p:nvSpPr>
          <p:spPr>
            <a:xfrm>
              <a:off x="7054646" y="325819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4" name="Rectangle 703">
              <a:extLst>
                <a:ext uri="{FF2B5EF4-FFF2-40B4-BE49-F238E27FC236}">
                  <a16:creationId xmlns:a16="http://schemas.microsoft.com/office/drawing/2014/main" id="{A02D153D-8BBD-614C-9F6D-E66CFEE2D7F8}"/>
                </a:ext>
              </a:extLst>
            </p:cNvPr>
            <p:cNvSpPr/>
            <p:nvPr/>
          </p:nvSpPr>
          <p:spPr>
            <a:xfrm>
              <a:off x="7271935" y="2177310"/>
              <a:ext cx="216604" cy="27022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Rectangle 704">
              <a:extLst>
                <a:ext uri="{FF2B5EF4-FFF2-40B4-BE49-F238E27FC236}">
                  <a16:creationId xmlns:a16="http://schemas.microsoft.com/office/drawing/2014/main" id="{C2F0D03D-4A69-DB4F-81A3-BBD3B47E251E}"/>
                </a:ext>
              </a:extLst>
            </p:cNvPr>
            <p:cNvSpPr/>
            <p:nvPr/>
          </p:nvSpPr>
          <p:spPr>
            <a:xfrm>
              <a:off x="7271250" y="2447532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Rectangle 705">
              <a:extLst>
                <a:ext uri="{FF2B5EF4-FFF2-40B4-BE49-F238E27FC236}">
                  <a16:creationId xmlns:a16="http://schemas.microsoft.com/office/drawing/2014/main" id="{D218A298-AC4B-214A-B94C-3FFB9DB62AD3}"/>
                </a:ext>
              </a:extLst>
            </p:cNvPr>
            <p:cNvSpPr/>
            <p:nvPr/>
          </p:nvSpPr>
          <p:spPr>
            <a:xfrm>
              <a:off x="7271935" y="2717754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id="{6FD55B0C-D1EE-734D-979E-AF65EB124884}"/>
                </a:ext>
              </a:extLst>
            </p:cNvPr>
            <p:cNvSpPr/>
            <p:nvPr/>
          </p:nvSpPr>
          <p:spPr>
            <a:xfrm>
              <a:off x="7271250" y="2987976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Rectangle 707">
              <a:extLst>
                <a:ext uri="{FF2B5EF4-FFF2-40B4-BE49-F238E27FC236}">
                  <a16:creationId xmlns:a16="http://schemas.microsoft.com/office/drawing/2014/main" id="{5541EFA8-CECF-7842-9BCD-B423C4149679}"/>
                </a:ext>
              </a:extLst>
            </p:cNvPr>
            <p:cNvSpPr/>
            <p:nvPr/>
          </p:nvSpPr>
          <p:spPr>
            <a:xfrm>
              <a:off x="7271250" y="325819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9" name="Rectangle 708">
              <a:extLst>
                <a:ext uri="{FF2B5EF4-FFF2-40B4-BE49-F238E27FC236}">
                  <a16:creationId xmlns:a16="http://schemas.microsoft.com/office/drawing/2014/main" id="{EF70AABF-5DD5-7E4D-9758-1A6F006F1587}"/>
                </a:ext>
              </a:extLst>
            </p:cNvPr>
            <p:cNvSpPr/>
            <p:nvPr/>
          </p:nvSpPr>
          <p:spPr>
            <a:xfrm>
              <a:off x="7487853" y="217731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Rectangle 709">
              <a:extLst>
                <a:ext uri="{FF2B5EF4-FFF2-40B4-BE49-F238E27FC236}">
                  <a16:creationId xmlns:a16="http://schemas.microsoft.com/office/drawing/2014/main" id="{12F58E1C-A4FC-C345-8FD3-0543DE7C57E1}"/>
                </a:ext>
              </a:extLst>
            </p:cNvPr>
            <p:cNvSpPr/>
            <p:nvPr/>
          </p:nvSpPr>
          <p:spPr>
            <a:xfrm>
              <a:off x="7487168" y="2447532"/>
              <a:ext cx="216604" cy="27022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Rectangle 710">
              <a:extLst>
                <a:ext uri="{FF2B5EF4-FFF2-40B4-BE49-F238E27FC236}">
                  <a16:creationId xmlns:a16="http://schemas.microsoft.com/office/drawing/2014/main" id="{532E72F9-DDD3-0B4F-82BE-F2438A435F08}"/>
                </a:ext>
              </a:extLst>
            </p:cNvPr>
            <p:cNvSpPr/>
            <p:nvPr/>
          </p:nvSpPr>
          <p:spPr>
            <a:xfrm>
              <a:off x="7487853" y="2717754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Rectangle 711">
              <a:extLst>
                <a:ext uri="{FF2B5EF4-FFF2-40B4-BE49-F238E27FC236}">
                  <a16:creationId xmlns:a16="http://schemas.microsoft.com/office/drawing/2014/main" id="{8063A24D-B427-8048-BA56-5B808EB56BB3}"/>
                </a:ext>
              </a:extLst>
            </p:cNvPr>
            <p:cNvSpPr/>
            <p:nvPr/>
          </p:nvSpPr>
          <p:spPr>
            <a:xfrm>
              <a:off x="7487168" y="2987976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Rectangle 712">
              <a:extLst>
                <a:ext uri="{FF2B5EF4-FFF2-40B4-BE49-F238E27FC236}">
                  <a16:creationId xmlns:a16="http://schemas.microsoft.com/office/drawing/2014/main" id="{4A50E0FA-5459-8042-A7E3-5A0463A2DB95}"/>
                </a:ext>
              </a:extLst>
            </p:cNvPr>
            <p:cNvSpPr/>
            <p:nvPr/>
          </p:nvSpPr>
          <p:spPr>
            <a:xfrm>
              <a:off x="7487168" y="325819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Rectangle 713">
              <a:extLst>
                <a:ext uri="{FF2B5EF4-FFF2-40B4-BE49-F238E27FC236}">
                  <a16:creationId xmlns:a16="http://schemas.microsoft.com/office/drawing/2014/main" id="{D0D7E2CC-3927-5F4B-A23F-7C1D2E9B2EE5}"/>
                </a:ext>
              </a:extLst>
            </p:cNvPr>
            <p:cNvSpPr/>
            <p:nvPr/>
          </p:nvSpPr>
          <p:spPr>
            <a:xfrm>
              <a:off x="7704456" y="217731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Rectangle 714">
              <a:extLst>
                <a:ext uri="{FF2B5EF4-FFF2-40B4-BE49-F238E27FC236}">
                  <a16:creationId xmlns:a16="http://schemas.microsoft.com/office/drawing/2014/main" id="{436E35A1-FC41-F646-874B-827B71737F62}"/>
                </a:ext>
              </a:extLst>
            </p:cNvPr>
            <p:cNvSpPr/>
            <p:nvPr/>
          </p:nvSpPr>
          <p:spPr>
            <a:xfrm>
              <a:off x="7703771" y="2447532"/>
              <a:ext cx="216604" cy="27022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Rectangle 715">
              <a:extLst>
                <a:ext uri="{FF2B5EF4-FFF2-40B4-BE49-F238E27FC236}">
                  <a16:creationId xmlns:a16="http://schemas.microsoft.com/office/drawing/2014/main" id="{4E914B4E-CCB9-4B4D-9A33-99C374E8EBC5}"/>
                </a:ext>
              </a:extLst>
            </p:cNvPr>
            <p:cNvSpPr/>
            <p:nvPr/>
          </p:nvSpPr>
          <p:spPr>
            <a:xfrm>
              <a:off x="7704456" y="2717754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Rectangle 716">
              <a:extLst>
                <a:ext uri="{FF2B5EF4-FFF2-40B4-BE49-F238E27FC236}">
                  <a16:creationId xmlns:a16="http://schemas.microsoft.com/office/drawing/2014/main" id="{A6AEAE4F-59DC-D045-83AB-B2C7430DAD3B}"/>
                </a:ext>
              </a:extLst>
            </p:cNvPr>
            <p:cNvSpPr/>
            <p:nvPr/>
          </p:nvSpPr>
          <p:spPr>
            <a:xfrm>
              <a:off x="7703771" y="2987976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Rectangle 717">
              <a:extLst>
                <a:ext uri="{FF2B5EF4-FFF2-40B4-BE49-F238E27FC236}">
                  <a16:creationId xmlns:a16="http://schemas.microsoft.com/office/drawing/2014/main" id="{CC64A8A4-91D8-E24E-B873-D3EDC3EB3D50}"/>
                </a:ext>
              </a:extLst>
            </p:cNvPr>
            <p:cNvSpPr/>
            <p:nvPr/>
          </p:nvSpPr>
          <p:spPr>
            <a:xfrm>
              <a:off x="7703771" y="325819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Rectangle 718">
              <a:extLst>
                <a:ext uri="{FF2B5EF4-FFF2-40B4-BE49-F238E27FC236}">
                  <a16:creationId xmlns:a16="http://schemas.microsoft.com/office/drawing/2014/main" id="{34F7E690-738F-3148-9DE7-41FD2F277CA7}"/>
                </a:ext>
              </a:extLst>
            </p:cNvPr>
            <p:cNvSpPr/>
            <p:nvPr/>
          </p:nvSpPr>
          <p:spPr>
            <a:xfrm>
              <a:off x="7919003" y="217731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Rectangle 719">
              <a:extLst>
                <a:ext uri="{FF2B5EF4-FFF2-40B4-BE49-F238E27FC236}">
                  <a16:creationId xmlns:a16="http://schemas.microsoft.com/office/drawing/2014/main" id="{CF88A2AC-C972-7147-97F6-A2BED48F645C}"/>
                </a:ext>
              </a:extLst>
            </p:cNvPr>
            <p:cNvSpPr/>
            <p:nvPr/>
          </p:nvSpPr>
          <p:spPr>
            <a:xfrm>
              <a:off x="7918318" y="2447532"/>
              <a:ext cx="216604" cy="27022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Rectangle 720">
              <a:extLst>
                <a:ext uri="{FF2B5EF4-FFF2-40B4-BE49-F238E27FC236}">
                  <a16:creationId xmlns:a16="http://schemas.microsoft.com/office/drawing/2014/main" id="{D6E7DC96-D24C-1149-AAC4-4AD3683D154E}"/>
                </a:ext>
              </a:extLst>
            </p:cNvPr>
            <p:cNvSpPr/>
            <p:nvPr/>
          </p:nvSpPr>
          <p:spPr>
            <a:xfrm>
              <a:off x="7919003" y="2717754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Rectangle 721">
              <a:extLst>
                <a:ext uri="{FF2B5EF4-FFF2-40B4-BE49-F238E27FC236}">
                  <a16:creationId xmlns:a16="http://schemas.microsoft.com/office/drawing/2014/main" id="{BD7E9AA5-2BB2-C048-9524-BA8AD3000688}"/>
                </a:ext>
              </a:extLst>
            </p:cNvPr>
            <p:cNvSpPr/>
            <p:nvPr/>
          </p:nvSpPr>
          <p:spPr>
            <a:xfrm>
              <a:off x="7918318" y="2987976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Rectangle 722">
              <a:extLst>
                <a:ext uri="{FF2B5EF4-FFF2-40B4-BE49-F238E27FC236}">
                  <a16:creationId xmlns:a16="http://schemas.microsoft.com/office/drawing/2014/main" id="{B3FA8274-2D77-4C41-BDD0-9CA314E80A96}"/>
                </a:ext>
              </a:extLst>
            </p:cNvPr>
            <p:cNvSpPr/>
            <p:nvPr/>
          </p:nvSpPr>
          <p:spPr>
            <a:xfrm>
              <a:off x="7918318" y="325819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Rectangle 723">
              <a:extLst>
                <a:ext uri="{FF2B5EF4-FFF2-40B4-BE49-F238E27FC236}">
                  <a16:creationId xmlns:a16="http://schemas.microsoft.com/office/drawing/2014/main" id="{76A463D6-3652-904E-8160-820EB74537ED}"/>
                </a:ext>
              </a:extLst>
            </p:cNvPr>
            <p:cNvSpPr/>
            <p:nvPr/>
          </p:nvSpPr>
          <p:spPr>
            <a:xfrm>
              <a:off x="8135606" y="217731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Rectangle 724">
              <a:extLst>
                <a:ext uri="{FF2B5EF4-FFF2-40B4-BE49-F238E27FC236}">
                  <a16:creationId xmlns:a16="http://schemas.microsoft.com/office/drawing/2014/main" id="{8194FFCC-E412-5545-B290-9A51C0688C72}"/>
                </a:ext>
              </a:extLst>
            </p:cNvPr>
            <p:cNvSpPr/>
            <p:nvPr/>
          </p:nvSpPr>
          <p:spPr>
            <a:xfrm>
              <a:off x="8134921" y="2447532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Rectangle 725">
              <a:extLst>
                <a:ext uri="{FF2B5EF4-FFF2-40B4-BE49-F238E27FC236}">
                  <a16:creationId xmlns:a16="http://schemas.microsoft.com/office/drawing/2014/main" id="{21403234-3BEC-E548-B23A-407DD5ADBE42}"/>
                </a:ext>
              </a:extLst>
            </p:cNvPr>
            <p:cNvSpPr/>
            <p:nvPr/>
          </p:nvSpPr>
          <p:spPr>
            <a:xfrm>
              <a:off x="8135606" y="2717754"/>
              <a:ext cx="216604" cy="27022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Rectangle 726">
              <a:extLst>
                <a:ext uri="{FF2B5EF4-FFF2-40B4-BE49-F238E27FC236}">
                  <a16:creationId xmlns:a16="http://schemas.microsoft.com/office/drawing/2014/main" id="{42F797AF-8140-7749-9985-5B416736C982}"/>
                </a:ext>
              </a:extLst>
            </p:cNvPr>
            <p:cNvSpPr/>
            <p:nvPr/>
          </p:nvSpPr>
          <p:spPr>
            <a:xfrm>
              <a:off x="8134921" y="2987976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Rectangle 727">
              <a:extLst>
                <a:ext uri="{FF2B5EF4-FFF2-40B4-BE49-F238E27FC236}">
                  <a16:creationId xmlns:a16="http://schemas.microsoft.com/office/drawing/2014/main" id="{67D22CA1-0261-4945-9B4E-FDA50DF068A6}"/>
                </a:ext>
              </a:extLst>
            </p:cNvPr>
            <p:cNvSpPr/>
            <p:nvPr/>
          </p:nvSpPr>
          <p:spPr>
            <a:xfrm>
              <a:off x="8134921" y="325819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id="{5B0D8A96-808B-244E-8169-909DC4B31D47}"/>
                </a:ext>
              </a:extLst>
            </p:cNvPr>
            <p:cNvSpPr/>
            <p:nvPr/>
          </p:nvSpPr>
          <p:spPr>
            <a:xfrm>
              <a:off x="8351524" y="217731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Rectangle 729">
              <a:extLst>
                <a:ext uri="{FF2B5EF4-FFF2-40B4-BE49-F238E27FC236}">
                  <a16:creationId xmlns:a16="http://schemas.microsoft.com/office/drawing/2014/main" id="{E5BA6033-D80F-234A-91E6-F3485EC501F9}"/>
                </a:ext>
              </a:extLst>
            </p:cNvPr>
            <p:cNvSpPr/>
            <p:nvPr/>
          </p:nvSpPr>
          <p:spPr>
            <a:xfrm>
              <a:off x="8350839" y="2447532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Rectangle 730">
              <a:extLst>
                <a:ext uri="{FF2B5EF4-FFF2-40B4-BE49-F238E27FC236}">
                  <a16:creationId xmlns:a16="http://schemas.microsoft.com/office/drawing/2014/main" id="{155D749A-023E-834A-A7AA-5C33CFA06316}"/>
                </a:ext>
              </a:extLst>
            </p:cNvPr>
            <p:cNvSpPr/>
            <p:nvPr/>
          </p:nvSpPr>
          <p:spPr>
            <a:xfrm>
              <a:off x="8351524" y="2717754"/>
              <a:ext cx="216604" cy="27022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2" name="Rectangle 731">
              <a:extLst>
                <a:ext uri="{FF2B5EF4-FFF2-40B4-BE49-F238E27FC236}">
                  <a16:creationId xmlns:a16="http://schemas.microsoft.com/office/drawing/2014/main" id="{9FC3189C-5780-BB44-94A3-B8A1E5966807}"/>
                </a:ext>
              </a:extLst>
            </p:cNvPr>
            <p:cNvSpPr/>
            <p:nvPr/>
          </p:nvSpPr>
          <p:spPr>
            <a:xfrm>
              <a:off x="8350839" y="2987976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Rectangle 732">
              <a:extLst>
                <a:ext uri="{FF2B5EF4-FFF2-40B4-BE49-F238E27FC236}">
                  <a16:creationId xmlns:a16="http://schemas.microsoft.com/office/drawing/2014/main" id="{E3959EC0-8BD3-DC44-AD53-08C791AEC337}"/>
                </a:ext>
              </a:extLst>
            </p:cNvPr>
            <p:cNvSpPr/>
            <p:nvPr/>
          </p:nvSpPr>
          <p:spPr>
            <a:xfrm>
              <a:off x="8350839" y="325819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Rectangle 733">
              <a:extLst>
                <a:ext uri="{FF2B5EF4-FFF2-40B4-BE49-F238E27FC236}">
                  <a16:creationId xmlns:a16="http://schemas.microsoft.com/office/drawing/2014/main" id="{54B69815-D6F4-0647-B09A-EAA57AFDEE80}"/>
                </a:ext>
              </a:extLst>
            </p:cNvPr>
            <p:cNvSpPr/>
            <p:nvPr/>
          </p:nvSpPr>
          <p:spPr>
            <a:xfrm>
              <a:off x="8568128" y="2177310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Rectangle 734">
              <a:extLst>
                <a:ext uri="{FF2B5EF4-FFF2-40B4-BE49-F238E27FC236}">
                  <a16:creationId xmlns:a16="http://schemas.microsoft.com/office/drawing/2014/main" id="{36EDD017-EFE5-A34D-ADEE-F8FBBF20E6FE}"/>
                </a:ext>
              </a:extLst>
            </p:cNvPr>
            <p:cNvSpPr/>
            <p:nvPr/>
          </p:nvSpPr>
          <p:spPr>
            <a:xfrm>
              <a:off x="8567443" y="2447532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Rectangle 735">
              <a:extLst>
                <a:ext uri="{FF2B5EF4-FFF2-40B4-BE49-F238E27FC236}">
                  <a16:creationId xmlns:a16="http://schemas.microsoft.com/office/drawing/2014/main" id="{612540C1-A62D-6E47-A0BD-A1A024E20371}"/>
                </a:ext>
              </a:extLst>
            </p:cNvPr>
            <p:cNvSpPr/>
            <p:nvPr/>
          </p:nvSpPr>
          <p:spPr>
            <a:xfrm>
              <a:off x="8568128" y="2717754"/>
              <a:ext cx="216604" cy="27022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Rectangle 736">
              <a:extLst>
                <a:ext uri="{FF2B5EF4-FFF2-40B4-BE49-F238E27FC236}">
                  <a16:creationId xmlns:a16="http://schemas.microsoft.com/office/drawing/2014/main" id="{16A93D16-E7DF-D249-802F-CB5F53730270}"/>
                </a:ext>
              </a:extLst>
            </p:cNvPr>
            <p:cNvSpPr/>
            <p:nvPr/>
          </p:nvSpPr>
          <p:spPr>
            <a:xfrm>
              <a:off x="8567443" y="2987976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Rectangle 737">
              <a:extLst>
                <a:ext uri="{FF2B5EF4-FFF2-40B4-BE49-F238E27FC236}">
                  <a16:creationId xmlns:a16="http://schemas.microsoft.com/office/drawing/2014/main" id="{59C84514-835A-8048-A5F5-B0D3F18B6C05}"/>
                </a:ext>
              </a:extLst>
            </p:cNvPr>
            <p:cNvSpPr/>
            <p:nvPr/>
          </p:nvSpPr>
          <p:spPr>
            <a:xfrm>
              <a:off x="8567443" y="3258198"/>
              <a:ext cx="216604" cy="2702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5" name="Rectangle 394">
            <a:extLst>
              <a:ext uri="{FF2B5EF4-FFF2-40B4-BE49-F238E27FC236}">
                <a16:creationId xmlns:a16="http://schemas.microsoft.com/office/drawing/2014/main" id="{E1C25987-6893-804D-8C6D-B8F7906EB763}"/>
              </a:ext>
            </a:extLst>
          </p:cNvPr>
          <p:cNvSpPr/>
          <p:nvPr/>
        </p:nvSpPr>
        <p:spPr>
          <a:xfrm>
            <a:off x="1032006" y="2506314"/>
            <a:ext cx="697641" cy="457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Rectangle 395">
            <a:extLst>
              <a:ext uri="{FF2B5EF4-FFF2-40B4-BE49-F238E27FC236}">
                <a16:creationId xmlns:a16="http://schemas.microsoft.com/office/drawing/2014/main" id="{D78AFC3B-1419-4A4E-AE9F-5FF90B35A57F}"/>
              </a:ext>
            </a:extLst>
          </p:cNvPr>
          <p:cNvSpPr/>
          <p:nvPr/>
        </p:nvSpPr>
        <p:spPr>
          <a:xfrm>
            <a:off x="1032006" y="2621583"/>
            <a:ext cx="697641" cy="4571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5" name="Rectangle 404">
            <a:extLst>
              <a:ext uri="{FF2B5EF4-FFF2-40B4-BE49-F238E27FC236}">
                <a16:creationId xmlns:a16="http://schemas.microsoft.com/office/drawing/2014/main" id="{C9A731EE-2B33-0A41-BD39-FEEFE0CCA889}"/>
              </a:ext>
            </a:extLst>
          </p:cNvPr>
          <p:cNvSpPr/>
          <p:nvPr/>
        </p:nvSpPr>
        <p:spPr>
          <a:xfrm>
            <a:off x="1031321" y="2785033"/>
            <a:ext cx="697641" cy="457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6" name="Rectangle 405">
            <a:extLst>
              <a:ext uri="{FF2B5EF4-FFF2-40B4-BE49-F238E27FC236}">
                <a16:creationId xmlns:a16="http://schemas.microsoft.com/office/drawing/2014/main" id="{A80D56A2-AE90-E947-B28C-C7D65B55D4A9}"/>
              </a:ext>
            </a:extLst>
          </p:cNvPr>
          <p:cNvSpPr/>
          <p:nvPr/>
        </p:nvSpPr>
        <p:spPr>
          <a:xfrm>
            <a:off x="1031321" y="2900302"/>
            <a:ext cx="697641" cy="4571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7" name="Rectangle 406">
            <a:extLst>
              <a:ext uri="{FF2B5EF4-FFF2-40B4-BE49-F238E27FC236}">
                <a16:creationId xmlns:a16="http://schemas.microsoft.com/office/drawing/2014/main" id="{C426BAEF-5349-D540-A836-63FC536F2160}"/>
              </a:ext>
            </a:extLst>
          </p:cNvPr>
          <p:cNvSpPr/>
          <p:nvPr/>
        </p:nvSpPr>
        <p:spPr>
          <a:xfrm>
            <a:off x="1031321" y="3070753"/>
            <a:ext cx="697641" cy="4571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8" name="Rectangle 407">
            <a:extLst>
              <a:ext uri="{FF2B5EF4-FFF2-40B4-BE49-F238E27FC236}">
                <a16:creationId xmlns:a16="http://schemas.microsoft.com/office/drawing/2014/main" id="{7C46B508-2527-5E4D-A840-91044381B20F}"/>
              </a:ext>
            </a:extLst>
          </p:cNvPr>
          <p:cNvSpPr/>
          <p:nvPr/>
        </p:nvSpPr>
        <p:spPr>
          <a:xfrm>
            <a:off x="1031321" y="3186022"/>
            <a:ext cx="697641" cy="4571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" name="Rectangle 408">
            <a:extLst>
              <a:ext uri="{FF2B5EF4-FFF2-40B4-BE49-F238E27FC236}">
                <a16:creationId xmlns:a16="http://schemas.microsoft.com/office/drawing/2014/main" id="{5914620E-FCE9-524C-AE70-25758BD35B8A}"/>
              </a:ext>
            </a:extLst>
          </p:cNvPr>
          <p:cNvSpPr/>
          <p:nvPr/>
        </p:nvSpPr>
        <p:spPr>
          <a:xfrm>
            <a:off x="1031321" y="3348127"/>
            <a:ext cx="697641" cy="4571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" name="Rectangle 409">
            <a:extLst>
              <a:ext uri="{FF2B5EF4-FFF2-40B4-BE49-F238E27FC236}">
                <a16:creationId xmlns:a16="http://schemas.microsoft.com/office/drawing/2014/main" id="{054E7B59-D169-4C4B-B942-C1E10537C8F5}"/>
              </a:ext>
            </a:extLst>
          </p:cNvPr>
          <p:cNvSpPr/>
          <p:nvPr/>
        </p:nvSpPr>
        <p:spPr>
          <a:xfrm>
            <a:off x="1031321" y="3463396"/>
            <a:ext cx="697641" cy="4571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" name="Rectangle 410">
            <a:extLst>
              <a:ext uri="{FF2B5EF4-FFF2-40B4-BE49-F238E27FC236}">
                <a16:creationId xmlns:a16="http://schemas.microsoft.com/office/drawing/2014/main" id="{67FFD173-FDF3-7045-8261-10987434DF0E}"/>
              </a:ext>
            </a:extLst>
          </p:cNvPr>
          <p:cNvSpPr/>
          <p:nvPr/>
        </p:nvSpPr>
        <p:spPr>
          <a:xfrm>
            <a:off x="1031321" y="3633847"/>
            <a:ext cx="697641" cy="4571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Rectangle 411">
            <a:extLst>
              <a:ext uri="{FF2B5EF4-FFF2-40B4-BE49-F238E27FC236}">
                <a16:creationId xmlns:a16="http://schemas.microsoft.com/office/drawing/2014/main" id="{9D4570EF-E255-4E4C-A8C4-BE55989AD556}"/>
              </a:ext>
            </a:extLst>
          </p:cNvPr>
          <p:cNvSpPr/>
          <p:nvPr/>
        </p:nvSpPr>
        <p:spPr>
          <a:xfrm>
            <a:off x="1031321" y="3749116"/>
            <a:ext cx="697641" cy="4571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2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3" grpId="0"/>
      <p:bldP spid="384" grpId="0"/>
      <p:bldP spid="385" grpId="0"/>
      <p:bldP spid="386" grpId="0"/>
      <p:bldP spid="398" grpId="0"/>
      <p:bldP spid="400" grpId="0" animBg="1"/>
      <p:bldP spid="401" grpId="0" animBg="1"/>
      <p:bldP spid="403" grpId="0"/>
      <p:bldP spid="404" grpId="0"/>
      <p:bldP spid="404" grpId="1"/>
      <p:bldP spid="413" grpId="0" animBg="1"/>
      <p:bldP spid="414" grpId="0"/>
      <p:bldP spid="41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Using HMM results to phase/impute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043" y="1434506"/>
            <a:ext cx="84193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Viterbi decoding will give us the path of haplotype pairs across the chromosome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Read off genotypes from our reference panel for those haplotype pairs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We can guess (impute) the value of missing genotypes based on the haplotype pairs inferred for surrounding SNPs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AACB10-8918-FB44-9412-DB86A0CEAD24}"/>
              </a:ext>
            </a:extLst>
          </p:cNvPr>
          <p:cNvSpPr/>
          <p:nvPr/>
        </p:nvSpPr>
        <p:spPr>
          <a:xfrm>
            <a:off x="489434" y="4309716"/>
            <a:ext cx="2493818" cy="118754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24EE44-D354-3C4E-AF15-2AF585B9A323}"/>
              </a:ext>
            </a:extLst>
          </p:cNvPr>
          <p:cNvSpPr/>
          <p:nvPr/>
        </p:nvSpPr>
        <p:spPr>
          <a:xfrm>
            <a:off x="2995125" y="4309716"/>
            <a:ext cx="2493818" cy="118754"/>
          </a:xfrm>
          <a:prstGeom prst="rect">
            <a:avLst/>
          </a:prstGeom>
          <a:solidFill>
            <a:srgbClr val="FF0000"/>
          </a:solidFill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6DCA34-A0F0-2343-A923-9012C7D9F892}"/>
              </a:ext>
            </a:extLst>
          </p:cNvPr>
          <p:cNvSpPr/>
          <p:nvPr/>
        </p:nvSpPr>
        <p:spPr>
          <a:xfrm>
            <a:off x="489434" y="4718429"/>
            <a:ext cx="3266128" cy="121955"/>
          </a:xfrm>
          <a:prstGeom prst="rect">
            <a:avLst/>
          </a:prstGeom>
          <a:solidFill>
            <a:schemeClr val="accent3"/>
          </a:solidFill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415E6F-7062-5C44-8855-671F84813853}"/>
              </a:ext>
            </a:extLst>
          </p:cNvPr>
          <p:cNvSpPr/>
          <p:nvPr/>
        </p:nvSpPr>
        <p:spPr>
          <a:xfrm>
            <a:off x="3755562" y="4718430"/>
            <a:ext cx="1733381" cy="129704"/>
          </a:xfrm>
          <a:prstGeom prst="rect">
            <a:avLst/>
          </a:prstGeom>
          <a:solidFill>
            <a:schemeClr val="accent6"/>
          </a:solidFill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FA6CD6-3559-1E4F-A335-3DD7E2D149E4}"/>
              </a:ext>
            </a:extLst>
          </p:cNvPr>
          <p:cNvSpPr txBox="1"/>
          <p:nvPr/>
        </p:nvSpPr>
        <p:spPr>
          <a:xfrm>
            <a:off x="101391" y="3858279"/>
            <a:ext cx="1817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Viterbi decoding: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BD9D8A-7869-1742-BE56-8DD8EB4520E0}"/>
              </a:ext>
            </a:extLst>
          </p:cNvPr>
          <p:cNvGrpSpPr/>
          <p:nvPr/>
        </p:nvGrpSpPr>
        <p:grpSpPr>
          <a:xfrm>
            <a:off x="6325172" y="4027644"/>
            <a:ext cx="2624447" cy="2565050"/>
            <a:chOff x="6325172" y="4027644"/>
            <a:chExt cx="2624447" cy="256505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37CA16B-7083-5D46-920B-4F554AF5E8C0}"/>
                </a:ext>
              </a:extLst>
            </p:cNvPr>
            <p:cNvGrpSpPr/>
            <p:nvPr/>
          </p:nvGrpSpPr>
          <p:grpSpPr>
            <a:xfrm>
              <a:off x="6325172" y="4027644"/>
              <a:ext cx="2624447" cy="2565050"/>
              <a:chOff x="6325172" y="4027644"/>
              <a:chExt cx="2624447" cy="256505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C901AA9-6493-0C47-B237-8570DFEC190B}"/>
                  </a:ext>
                </a:extLst>
              </p:cNvPr>
              <p:cNvSpPr/>
              <p:nvPr/>
            </p:nvSpPr>
            <p:spPr>
              <a:xfrm>
                <a:off x="6865425" y="4773530"/>
                <a:ext cx="1659540" cy="173574"/>
              </a:xfrm>
              <a:prstGeom prst="rect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7A41AC1-833A-EC41-93C2-2493F2996BBF}"/>
                  </a:ext>
                </a:extLst>
              </p:cNvPr>
              <p:cNvSpPr/>
              <p:nvPr/>
            </p:nvSpPr>
            <p:spPr>
              <a:xfrm>
                <a:off x="6865425" y="5085591"/>
                <a:ext cx="1659540" cy="173574"/>
              </a:xfrm>
              <a:prstGeom prst="rect">
                <a:avLst/>
              </a:prstGeom>
              <a:solidFill>
                <a:srgbClr val="FF0000"/>
              </a:solidFill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9E2963D-4C0C-A44C-94F1-4B3EB8A5350D}"/>
                  </a:ext>
                </a:extLst>
              </p:cNvPr>
              <p:cNvSpPr/>
              <p:nvPr/>
            </p:nvSpPr>
            <p:spPr>
              <a:xfrm>
                <a:off x="6877298" y="5397652"/>
                <a:ext cx="1659540" cy="173574"/>
              </a:xfrm>
              <a:prstGeom prst="rect">
                <a:avLst/>
              </a:prstGeom>
              <a:solidFill>
                <a:schemeClr val="accent3"/>
              </a:solidFill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863D598-8A56-4C44-B0CB-17C7514EA983}"/>
                  </a:ext>
                </a:extLst>
              </p:cNvPr>
              <p:cNvSpPr/>
              <p:nvPr/>
            </p:nvSpPr>
            <p:spPr>
              <a:xfrm>
                <a:off x="6877298" y="5709713"/>
                <a:ext cx="1659540" cy="173574"/>
              </a:xfrm>
              <a:prstGeom prst="rect">
                <a:avLst/>
              </a:prstGeom>
              <a:solidFill>
                <a:schemeClr val="accent6"/>
              </a:solidFill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6CD135A-E8B4-8F44-A1BD-CFBB1CE66F4A}"/>
                  </a:ext>
                </a:extLst>
              </p:cNvPr>
              <p:cNvSpPr/>
              <p:nvPr/>
            </p:nvSpPr>
            <p:spPr>
              <a:xfrm>
                <a:off x="6877298" y="6021774"/>
                <a:ext cx="1659540" cy="173574"/>
              </a:xfrm>
              <a:prstGeom prst="rect">
                <a:avLst/>
              </a:prstGeom>
              <a:solidFill>
                <a:srgbClr val="7030A0"/>
              </a:solidFill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4259DFF-057B-C14D-8EAF-CD3C286F4B23}"/>
                  </a:ext>
                </a:extLst>
              </p:cNvPr>
              <p:cNvSpPr txBox="1"/>
              <p:nvPr/>
            </p:nvSpPr>
            <p:spPr>
              <a:xfrm>
                <a:off x="6480383" y="4618212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baseline="-25000" dirty="0"/>
                  <a:t>1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51697EC-0F19-6A44-9626-85A20FEF0D3B}"/>
                  </a:ext>
                </a:extLst>
              </p:cNvPr>
              <p:cNvSpPr txBox="1"/>
              <p:nvPr/>
            </p:nvSpPr>
            <p:spPr>
              <a:xfrm>
                <a:off x="6492256" y="4900925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baseline="-25000" dirty="0"/>
                  <a:t>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10745C8-DF09-824E-8519-D2D0A2B471D7}"/>
                  </a:ext>
                </a:extLst>
              </p:cNvPr>
              <p:cNvSpPr txBox="1"/>
              <p:nvPr/>
            </p:nvSpPr>
            <p:spPr>
              <a:xfrm>
                <a:off x="6492256" y="5229229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baseline="-25000" dirty="0"/>
                  <a:t>3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5F78F7D-E586-2743-A36E-2B27A6A9FC7E}"/>
                  </a:ext>
                </a:extLst>
              </p:cNvPr>
              <p:cNvSpPr txBox="1"/>
              <p:nvPr/>
            </p:nvSpPr>
            <p:spPr>
              <a:xfrm>
                <a:off x="6492256" y="5565823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baseline="-25000" dirty="0"/>
                  <a:t>4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171D1C9-889E-8C42-BC39-CFF8F21C2C97}"/>
                  </a:ext>
                </a:extLst>
              </p:cNvPr>
              <p:cNvSpPr txBox="1"/>
              <p:nvPr/>
            </p:nvSpPr>
            <p:spPr>
              <a:xfrm>
                <a:off x="6492256" y="5899530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baseline="-25000" dirty="0"/>
                  <a:t>5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9F9408E-7903-9346-93D3-6AAE87FBC806}"/>
                  </a:ext>
                </a:extLst>
              </p:cNvPr>
              <p:cNvSpPr txBox="1"/>
              <p:nvPr/>
            </p:nvSpPr>
            <p:spPr>
              <a:xfrm>
                <a:off x="6649643" y="4230624"/>
                <a:ext cx="19074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latin typeface="Gill Sans MT" panose="020B0502020104020203" pitchFamily="34" charset="77"/>
                  </a:rPr>
                  <a:t>Reference panel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8F7328B-0530-0144-AD60-AF9CE4D2EAB9}"/>
                  </a:ext>
                </a:extLst>
              </p:cNvPr>
              <p:cNvSpPr/>
              <p:nvPr/>
            </p:nvSpPr>
            <p:spPr>
              <a:xfrm>
                <a:off x="6325172" y="4027644"/>
                <a:ext cx="2624447" cy="256505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CECCABB-05CA-BA4A-B41D-CE912E313C5E}"/>
                </a:ext>
              </a:extLst>
            </p:cNvPr>
            <p:cNvSpPr txBox="1"/>
            <p:nvPr/>
          </p:nvSpPr>
          <p:spPr>
            <a:xfrm>
              <a:off x="7115457" y="4664391"/>
              <a:ext cx="9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0 0 1 1 0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34655E4-B641-0645-B995-FDFEDBA3F3CF}"/>
                </a:ext>
              </a:extLst>
            </p:cNvPr>
            <p:cNvSpPr txBox="1"/>
            <p:nvPr/>
          </p:nvSpPr>
          <p:spPr>
            <a:xfrm>
              <a:off x="7124814" y="5001977"/>
              <a:ext cx="9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0 1 0 0 1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460BFD1-478E-214F-91C3-777606899BBE}"/>
                </a:ext>
              </a:extLst>
            </p:cNvPr>
            <p:cNvSpPr txBox="1"/>
            <p:nvPr/>
          </p:nvSpPr>
          <p:spPr>
            <a:xfrm>
              <a:off x="7124814" y="5325130"/>
              <a:ext cx="9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0 0 1 0 0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EA901F0-BF8F-1748-885B-26E8A63B8F9D}"/>
                </a:ext>
              </a:extLst>
            </p:cNvPr>
            <p:cNvSpPr txBox="1"/>
            <p:nvPr/>
          </p:nvSpPr>
          <p:spPr>
            <a:xfrm>
              <a:off x="7124814" y="5624428"/>
              <a:ext cx="9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0 0 1 1 1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2F5D3C9-1F9B-8448-B31A-E655DC434FFE}"/>
                </a:ext>
              </a:extLst>
            </p:cNvPr>
            <p:cNvSpPr txBox="1"/>
            <p:nvPr/>
          </p:nvSpPr>
          <p:spPr>
            <a:xfrm>
              <a:off x="7124814" y="5935155"/>
              <a:ext cx="9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1 1 1 0 0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600691E-F7E6-7741-BDD6-6D4CF8F99985}"/>
              </a:ext>
            </a:extLst>
          </p:cNvPr>
          <p:cNvSpPr txBox="1"/>
          <p:nvPr/>
        </p:nvSpPr>
        <p:spPr>
          <a:xfrm>
            <a:off x="85822" y="5122221"/>
            <a:ext cx="2295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Unphased Genotypes: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18D08A-540C-B64E-A1C6-1A4D71A78BF6}"/>
              </a:ext>
            </a:extLst>
          </p:cNvPr>
          <p:cNvSpPr txBox="1"/>
          <p:nvPr/>
        </p:nvSpPr>
        <p:spPr>
          <a:xfrm>
            <a:off x="1010069" y="54844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339774-C485-D348-BE2D-779C702A9B8D}"/>
              </a:ext>
            </a:extLst>
          </p:cNvPr>
          <p:cNvSpPr txBox="1"/>
          <p:nvPr/>
        </p:nvSpPr>
        <p:spPr>
          <a:xfrm>
            <a:off x="1997141" y="54844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7C11D4-E87B-E54C-B04C-9251494FF63F}"/>
              </a:ext>
            </a:extLst>
          </p:cNvPr>
          <p:cNvSpPr txBox="1"/>
          <p:nvPr/>
        </p:nvSpPr>
        <p:spPr>
          <a:xfrm>
            <a:off x="3135056" y="54844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D51E28C-F6F2-FA44-A5FE-D8758372B884}"/>
              </a:ext>
            </a:extLst>
          </p:cNvPr>
          <p:cNvSpPr txBox="1"/>
          <p:nvPr/>
        </p:nvSpPr>
        <p:spPr>
          <a:xfrm>
            <a:off x="4196777" y="54844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CE9768E-9D37-4046-B359-069DE3D8BFC8}"/>
              </a:ext>
            </a:extLst>
          </p:cNvPr>
          <p:cNvSpPr txBox="1"/>
          <p:nvPr/>
        </p:nvSpPr>
        <p:spPr>
          <a:xfrm>
            <a:off x="5172848" y="54844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1ADAAF-5484-2B4C-B2DF-905D43CB53C6}"/>
              </a:ext>
            </a:extLst>
          </p:cNvPr>
          <p:cNvSpPr txBox="1"/>
          <p:nvPr/>
        </p:nvSpPr>
        <p:spPr>
          <a:xfrm>
            <a:off x="1024478" y="418098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3D459E7-5C79-9F45-983E-0F93E0638D68}"/>
              </a:ext>
            </a:extLst>
          </p:cNvPr>
          <p:cNvSpPr txBox="1"/>
          <p:nvPr/>
        </p:nvSpPr>
        <p:spPr>
          <a:xfrm>
            <a:off x="2011550" y="418098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524BBD1-491C-BC48-BB01-7EDF3CF578BB}"/>
              </a:ext>
            </a:extLst>
          </p:cNvPr>
          <p:cNvSpPr txBox="1"/>
          <p:nvPr/>
        </p:nvSpPr>
        <p:spPr>
          <a:xfrm>
            <a:off x="3149465" y="418098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D17B88C-2D15-AE43-864A-9202DC357E11}"/>
              </a:ext>
            </a:extLst>
          </p:cNvPr>
          <p:cNvSpPr txBox="1"/>
          <p:nvPr/>
        </p:nvSpPr>
        <p:spPr>
          <a:xfrm>
            <a:off x="4211186" y="418098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CC4E040-0AC3-9E44-AA60-7366BBD5D39B}"/>
              </a:ext>
            </a:extLst>
          </p:cNvPr>
          <p:cNvSpPr txBox="1"/>
          <p:nvPr/>
        </p:nvSpPr>
        <p:spPr>
          <a:xfrm>
            <a:off x="5187257" y="418098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2B60136-A593-CF4A-9A2A-7335BEC2B0B6}"/>
              </a:ext>
            </a:extLst>
          </p:cNvPr>
          <p:cNvSpPr txBox="1"/>
          <p:nvPr/>
        </p:nvSpPr>
        <p:spPr>
          <a:xfrm>
            <a:off x="1007904" y="46260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C036898-6E14-9C47-9562-4F37120A1D7A}"/>
              </a:ext>
            </a:extLst>
          </p:cNvPr>
          <p:cNvSpPr txBox="1"/>
          <p:nvPr/>
        </p:nvSpPr>
        <p:spPr>
          <a:xfrm>
            <a:off x="1994976" y="46260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8B89FE7-47DA-4648-98B1-32DECB7108CD}"/>
              </a:ext>
            </a:extLst>
          </p:cNvPr>
          <p:cNvSpPr txBox="1"/>
          <p:nvPr/>
        </p:nvSpPr>
        <p:spPr>
          <a:xfrm>
            <a:off x="3132891" y="46260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AD0D0A8-53B7-9248-91E5-1EB3C3FEAA7B}"/>
              </a:ext>
            </a:extLst>
          </p:cNvPr>
          <p:cNvSpPr txBox="1"/>
          <p:nvPr/>
        </p:nvSpPr>
        <p:spPr>
          <a:xfrm>
            <a:off x="4194612" y="46260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C1D232C-D6FE-4846-96D4-83A62C283023}"/>
              </a:ext>
            </a:extLst>
          </p:cNvPr>
          <p:cNvSpPr txBox="1"/>
          <p:nvPr/>
        </p:nvSpPr>
        <p:spPr>
          <a:xfrm>
            <a:off x="5170683" y="46260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10398F1-FC96-894A-B46A-81E95440F959}"/>
              </a:ext>
            </a:extLst>
          </p:cNvPr>
          <p:cNvSpPr txBox="1"/>
          <p:nvPr/>
        </p:nvSpPr>
        <p:spPr>
          <a:xfrm>
            <a:off x="101391" y="5853771"/>
            <a:ext cx="1788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After imputation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21A441E-22C0-FE47-858D-E9916E8BA800}"/>
              </a:ext>
            </a:extLst>
          </p:cNvPr>
          <p:cNvSpPr txBox="1"/>
          <p:nvPr/>
        </p:nvSpPr>
        <p:spPr>
          <a:xfrm>
            <a:off x="1007904" y="62688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706E9AA-230B-4641-ABCC-F6DA89DFB87E}"/>
              </a:ext>
            </a:extLst>
          </p:cNvPr>
          <p:cNvSpPr txBox="1"/>
          <p:nvPr/>
        </p:nvSpPr>
        <p:spPr>
          <a:xfrm>
            <a:off x="1994976" y="62688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3AA3593-0A2A-6441-9921-57B704439004}"/>
              </a:ext>
            </a:extLst>
          </p:cNvPr>
          <p:cNvSpPr txBox="1"/>
          <p:nvPr/>
        </p:nvSpPr>
        <p:spPr>
          <a:xfrm>
            <a:off x="3132891" y="62688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6E80075-331B-454C-94F5-E9A0CE38D1D3}"/>
              </a:ext>
            </a:extLst>
          </p:cNvPr>
          <p:cNvSpPr txBox="1"/>
          <p:nvPr/>
        </p:nvSpPr>
        <p:spPr>
          <a:xfrm>
            <a:off x="4194612" y="62688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5580607-8854-F649-A746-4EE006A70650}"/>
              </a:ext>
            </a:extLst>
          </p:cNvPr>
          <p:cNvSpPr txBox="1"/>
          <p:nvPr/>
        </p:nvSpPr>
        <p:spPr>
          <a:xfrm>
            <a:off x="5170683" y="62688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153899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Measuring imputation accuracy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043" y="1434506"/>
            <a:ext cx="84193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Concordance: </a:t>
            </a:r>
            <a:r>
              <a:rPr lang="en-US" sz="2400" dirty="0">
                <a:latin typeface="Gill Sans"/>
                <a:cs typeface="Gill Sans"/>
              </a:rPr>
              <a:t>what percent of imputed genotypes match the true genotypes?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Inflated for rare variants</a:t>
            </a:r>
          </a:p>
          <a:p>
            <a:endParaRPr lang="en-US" sz="2400" b="1" dirty="0">
              <a:latin typeface="Gill Sans"/>
              <a:cs typeface="Gill Sans"/>
            </a:endParaRPr>
          </a:p>
          <a:p>
            <a:r>
              <a:rPr lang="en-US" sz="2400" b="1" dirty="0">
                <a:latin typeface="Gill Sans"/>
                <a:cs typeface="Gill Sans"/>
              </a:rPr>
              <a:t>R</a:t>
            </a:r>
            <a:r>
              <a:rPr lang="en-US" sz="2400" b="1" baseline="30000" dirty="0">
                <a:latin typeface="Gill Sans"/>
                <a:cs typeface="Gill Sans"/>
              </a:rPr>
              <a:t>2</a:t>
            </a:r>
            <a:r>
              <a:rPr lang="en-US" sz="2400" dirty="0">
                <a:latin typeface="Gill Sans"/>
                <a:cs typeface="Gill Sans"/>
              </a:rPr>
              <a:t>: square the Pearson correlation between imputed and true genotypes</a:t>
            </a:r>
          </a:p>
          <a:p>
            <a:endParaRPr lang="en-US" sz="2400" dirty="0">
              <a:latin typeface="Gill Sans"/>
              <a:cs typeface="Gill Sans"/>
            </a:endParaRPr>
          </a:p>
          <a:p>
            <a:r>
              <a:rPr lang="en-US" sz="2400" b="1" dirty="0">
                <a:latin typeface="Gill Sans"/>
                <a:cs typeface="Gill Sans"/>
              </a:rPr>
              <a:t>Others: </a:t>
            </a:r>
            <a:r>
              <a:rPr lang="en-US" sz="2400" dirty="0">
                <a:latin typeface="Gill Sans"/>
                <a:cs typeface="Gill Sans"/>
              </a:rPr>
              <a:t>IQS, IMPUTE2 INFO, which take into account allele frequencies (see review article posted)</a:t>
            </a:r>
            <a:endParaRPr lang="en-US" sz="24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175991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How might these factors influence phasing/imputation?</a:t>
            </a:r>
            <a:endParaRPr lang="en-US" sz="2400" b="1" i="0" dirty="0">
              <a:latin typeface="Gill Sans"/>
              <a:cs typeface="Gill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4526" y="1366371"/>
            <a:ext cx="84663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>
                <a:latin typeface="Gill Sans MT" panose="020B0502020104020203" pitchFamily="34" charset="77"/>
              </a:rPr>
              <a:t>Sample size of reference panel?</a:t>
            </a:r>
            <a:endParaRPr lang="en-US" sz="2800" dirty="0">
              <a:latin typeface="Gill Sans MT" panose="020B0502020104020203" pitchFamily="34" charset="77"/>
            </a:endParaRPr>
          </a:p>
          <a:p>
            <a:pPr marL="285750" indent="-285750">
              <a:buFont typeface="Arial"/>
              <a:buChar char="•"/>
            </a:pPr>
            <a:r>
              <a:rPr lang="en-US" sz="2800" b="1" dirty="0">
                <a:latin typeface="Gill Sans MT" panose="020B0502020104020203" pitchFamily="34" charset="77"/>
              </a:rPr>
              <a:t>Genotype accuracy?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>
                <a:latin typeface="Gill Sans MT" panose="020B0502020104020203" pitchFamily="34" charset="77"/>
              </a:rPr>
              <a:t>Degree of relatedness?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>
                <a:latin typeface="Gill Sans MT" panose="020B0502020104020203" pitchFamily="34" charset="77"/>
              </a:rPr>
              <a:t>Sample ethnicity?</a:t>
            </a:r>
            <a:endParaRPr lang="en-US" sz="2800" dirty="0">
              <a:latin typeface="Gill Sans MT" panose="020B0502020104020203" pitchFamily="34" charset="77"/>
            </a:endParaRPr>
          </a:p>
          <a:p>
            <a:pPr marL="285750" indent="-285750">
              <a:buFont typeface="Arial"/>
              <a:buChar char="•"/>
            </a:pPr>
            <a:r>
              <a:rPr lang="en-US" sz="2800" b="1" dirty="0">
                <a:latin typeface="Gill Sans MT" panose="020B0502020104020203" pitchFamily="34" charset="77"/>
              </a:rPr>
              <a:t>Allele frequency?</a:t>
            </a:r>
          </a:p>
        </p:txBody>
      </p:sp>
    </p:spTree>
    <p:extLst>
      <p:ext uri="{BB962C8B-B14F-4D97-AF65-F5344CB8AC3E}">
        <p14:creationId xmlns:p14="http://schemas.microsoft.com/office/powerpoint/2010/main" val="2274934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Factors influencing phasing/imputation accuracy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4526" y="1366371"/>
            <a:ext cx="846639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>
                <a:latin typeface="Gill Sans MT" panose="020B0502020104020203" pitchFamily="34" charset="77"/>
              </a:rPr>
              <a:t>Sample size</a:t>
            </a:r>
            <a:r>
              <a:rPr lang="en-US" sz="2800" dirty="0">
                <a:latin typeface="Gill Sans MT" panose="020B0502020104020203" pitchFamily="34" charset="77"/>
              </a:rPr>
              <a:t>: larger=better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>
                <a:latin typeface="Gill Sans MT" panose="020B0502020104020203" pitchFamily="34" charset="77"/>
              </a:rPr>
              <a:t>Genotype accuracy: </a:t>
            </a:r>
            <a:r>
              <a:rPr lang="en-US" sz="2800" dirty="0">
                <a:latin typeface="Gill Sans MT" panose="020B0502020104020203" pitchFamily="34" charset="77"/>
              </a:rPr>
              <a:t>hard to get the haplotypes right if the genotypes were wrong! Genotype likelihoods helpful</a:t>
            </a:r>
            <a:endParaRPr lang="en-US" sz="2800" b="1" dirty="0">
              <a:latin typeface="Gill Sans MT" panose="020B0502020104020203" pitchFamily="34" charset="77"/>
            </a:endParaRPr>
          </a:p>
          <a:p>
            <a:pPr marL="285750" indent="-285750">
              <a:buFont typeface="Arial"/>
              <a:buChar char="•"/>
            </a:pPr>
            <a:r>
              <a:rPr lang="en-US" sz="2800" b="1" dirty="0">
                <a:latin typeface="Gill Sans MT" panose="020B0502020104020203" pitchFamily="34" charset="77"/>
              </a:rPr>
              <a:t>Degree of relatedness</a:t>
            </a:r>
            <a:r>
              <a:rPr lang="en-US" sz="2800" dirty="0">
                <a:latin typeface="Gill Sans MT" panose="020B0502020104020203" pitchFamily="34" charset="77"/>
              </a:rPr>
              <a:t>: Related individuals produces superior phase, since we can directly trace inheritance patterns</a:t>
            </a:r>
            <a:endParaRPr lang="en-US" sz="2800" b="1" dirty="0">
              <a:latin typeface="Gill Sans MT" panose="020B0502020104020203" pitchFamily="34" charset="77"/>
            </a:endParaRPr>
          </a:p>
          <a:p>
            <a:pPr marL="285750" indent="-285750">
              <a:buFont typeface="Arial"/>
              <a:buChar char="•"/>
            </a:pPr>
            <a:r>
              <a:rPr lang="en-US" sz="2800" b="1" dirty="0">
                <a:latin typeface="Gill Sans MT" panose="020B0502020104020203" pitchFamily="34" charset="77"/>
              </a:rPr>
              <a:t>Sample ethnicity: </a:t>
            </a:r>
            <a:r>
              <a:rPr lang="en-US" sz="2800" dirty="0">
                <a:latin typeface="Gill Sans MT" panose="020B0502020104020203" pitchFamily="34" charset="77"/>
              </a:rPr>
              <a:t>does the reference panel match the target population?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>
                <a:latin typeface="Gill Sans MT" panose="020B0502020104020203" pitchFamily="34" charset="77"/>
              </a:rPr>
              <a:t>Allele frequency: </a:t>
            </a:r>
            <a:r>
              <a:rPr lang="en-US" sz="2800" dirty="0">
                <a:latin typeface="Gill Sans MT" panose="020B0502020104020203" pitchFamily="34" charset="77"/>
              </a:rPr>
              <a:t>rarer alleles (low MAF) are harder to impute</a:t>
            </a:r>
            <a:endParaRPr lang="en-US" sz="2800" b="1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021193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Example phasing algorithms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155" y="1094821"/>
            <a:ext cx="793986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ill Sans"/>
                <a:cs typeface="Gill Sans"/>
              </a:rPr>
              <a:t>Beagle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HMM-based method for imputation. Clustering method for phasing and identifying haplotypes</a:t>
            </a:r>
          </a:p>
          <a:p>
            <a:endParaRPr lang="en-US" sz="2000" b="1" dirty="0">
              <a:latin typeface="Gill Sans"/>
              <a:cs typeface="Gill Sans"/>
            </a:endParaRPr>
          </a:p>
          <a:p>
            <a:r>
              <a:rPr lang="en-US" sz="2000" b="1" dirty="0">
                <a:latin typeface="Gill Sans"/>
                <a:cs typeface="Gill Sans"/>
              </a:rPr>
              <a:t>Impute2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Alternately estimate haplotypes at typed positions and impute genotypes at </a:t>
            </a:r>
            <a:r>
              <a:rPr lang="en-US" sz="2000" dirty="0" err="1">
                <a:latin typeface="Gill Sans"/>
                <a:cs typeface="Gill Sans"/>
              </a:rPr>
              <a:t>untyped</a:t>
            </a:r>
            <a:r>
              <a:rPr lang="en-US" sz="2000" dirty="0">
                <a:latin typeface="Gill Sans"/>
                <a:cs typeface="Gill Sans"/>
              </a:rPr>
              <a:t> positions using Markov chain Monte Carlo. Integrates over unknown phase.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Suggest to </a:t>
            </a:r>
            <a:r>
              <a:rPr lang="en-US" sz="2000" b="1" dirty="0">
                <a:latin typeface="Gill Sans"/>
                <a:cs typeface="Gill Sans"/>
              </a:rPr>
              <a:t>pre-phase </a:t>
            </a:r>
            <a:r>
              <a:rPr lang="en-US" sz="2000" dirty="0">
                <a:latin typeface="Gill Sans"/>
                <a:cs typeface="Gill Sans"/>
              </a:rPr>
              <a:t>using e.g. SHAPEIT</a:t>
            </a:r>
          </a:p>
          <a:p>
            <a:endParaRPr lang="en-US" sz="2000" b="1" dirty="0">
              <a:latin typeface="Gill Sans"/>
              <a:cs typeface="Gill Sans"/>
            </a:endParaRPr>
          </a:p>
          <a:p>
            <a:r>
              <a:rPr lang="en-US" sz="2000" b="1" dirty="0">
                <a:latin typeface="Gill Sans"/>
                <a:cs typeface="Gill Sans"/>
              </a:rPr>
              <a:t>SHAPEIT </a:t>
            </a:r>
            <a:r>
              <a:rPr lang="en-US" sz="2000" dirty="0">
                <a:latin typeface="Gill Sans"/>
                <a:cs typeface="Gill Sans"/>
              </a:rPr>
              <a:t>(phasing)</a:t>
            </a:r>
            <a:endParaRPr lang="en-US" sz="2000" b="1" dirty="0">
              <a:latin typeface="Gill Sans"/>
              <a:cs typeface="Gill Sans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HMM to represent haplotypes consistent with observed genotypes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>
                <a:latin typeface="Gill Sans"/>
                <a:cs typeface="Gill Sans"/>
              </a:rPr>
              <a:t>duoHMM</a:t>
            </a:r>
            <a:r>
              <a:rPr lang="en-US" sz="2000" dirty="0">
                <a:latin typeface="Gill Sans"/>
                <a:cs typeface="Gill Sans"/>
              </a:rPr>
              <a:t> method incorporates family information</a:t>
            </a:r>
          </a:p>
          <a:p>
            <a:endParaRPr lang="en-US" sz="2000" b="1" dirty="0">
              <a:latin typeface="Gill Sans"/>
              <a:cs typeface="Gill Sans"/>
            </a:endParaRPr>
          </a:p>
          <a:p>
            <a:r>
              <a:rPr lang="en-US" sz="2000" b="1" dirty="0">
                <a:latin typeface="Gill Sans"/>
                <a:cs typeface="Gill Sans"/>
              </a:rPr>
              <a:t>Eagle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Use “positional Burrows Wheeler Transform” data structure with search-based algorithm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Very fast, can phase hundreds of thousands of samples</a:t>
            </a:r>
          </a:p>
        </p:txBody>
      </p:sp>
    </p:spTree>
    <p:extLst>
      <p:ext uri="{BB962C8B-B14F-4D97-AF65-F5344CB8AC3E}">
        <p14:creationId xmlns:p14="http://schemas.microsoft.com/office/powerpoint/2010/main" val="35759525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67CEBE-FB26-2A4B-A335-81F084AC8320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F8FF3B1-9467-4743-A11A-774AC9539585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Running imputation in practice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362732-BC76-454A-9B27-CA328EA01925}"/>
              </a:ext>
            </a:extLst>
          </p:cNvPr>
          <p:cNvSpPr/>
          <p:nvPr/>
        </p:nvSpPr>
        <p:spPr>
          <a:xfrm>
            <a:off x="3825025" y="3751413"/>
            <a:ext cx="1828800" cy="45076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IMPUTE2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C7EEA49-CB6C-7445-BB0A-8729F5C85296}"/>
              </a:ext>
            </a:extLst>
          </p:cNvPr>
          <p:cNvSpPr/>
          <p:nvPr/>
        </p:nvSpPr>
        <p:spPr>
          <a:xfrm>
            <a:off x="103030" y="1367704"/>
            <a:ext cx="3219718" cy="81136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chemeClr val="tx1"/>
                </a:solidFill>
                <a:latin typeface="Gill Sans MT" panose="020B0502020104020203" pitchFamily="34" charset="77"/>
              </a:rPr>
              <a:t>Genetic map (-m)</a:t>
            </a:r>
          </a:p>
          <a:p>
            <a:pPr algn="ctr"/>
            <a:r>
              <a:rPr lang="en-US" sz="1100" i="1" dirty="0" err="1">
                <a:solidFill>
                  <a:schemeClr val="tx1"/>
                </a:solidFill>
                <a:latin typeface="Gill Sans MT" panose="020B0502020104020203" pitchFamily="34" charset="77"/>
              </a:rPr>
              <a:t>genetic_map_chr</a:t>
            </a:r>
            <a:r>
              <a:rPr lang="en-US" sz="1100" i="1" dirty="0">
                <a:solidFill>
                  <a:schemeClr val="tx1"/>
                </a:solidFill>
                <a:latin typeface="Gill Sans MT" panose="020B0502020104020203" pitchFamily="34" charset="77"/>
              </a:rPr>
              <a:t>${</a:t>
            </a:r>
            <a:r>
              <a:rPr lang="en-US" sz="1100" i="1" dirty="0" err="1">
                <a:solidFill>
                  <a:schemeClr val="tx1"/>
                </a:solidFill>
                <a:latin typeface="Gill Sans MT" panose="020B0502020104020203" pitchFamily="34" charset="77"/>
              </a:rPr>
              <a:t>chrom</a:t>
            </a:r>
            <a:r>
              <a:rPr lang="en-US" sz="1100" i="1" dirty="0">
                <a:solidFill>
                  <a:schemeClr val="tx1"/>
                </a:solidFill>
                <a:latin typeface="Gill Sans MT" panose="020B0502020104020203" pitchFamily="34" charset="77"/>
              </a:rPr>
              <a:t>}_combined_b37.txt</a:t>
            </a:r>
            <a:endParaRPr lang="en-US" sz="1100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8654D6A-D29A-1842-917A-3F86C76358A7}"/>
              </a:ext>
            </a:extLst>
          </p:cNvPr>
          <p:cNvSpPr/>
          <p:nvPr/>
        </p:nvSpPr>
        <p:spPr>
          <a:xfrm>
            <a:off x="3528812" y="1219201"/>
            <a:ext cx="2459864" cy="118485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u="sng" dirty="0">
                <a:solidFill>
                  <a:schemeClr val="tx1"/>
                </a:solidFill>
                <a:latin typeface="Gill Sans MT" panose="020B0502020104020203" pitchFamily="34" charset="77"/>
              </a:rPr>
              <a:t>Reference haplotypes (-h)</a:t>
            </a:r>
          </a:p>
          <a:p>
            <a:pPr algn="ctr"/>
            <a:r>
              <a:rPr lang="en-US" sz="1100" i="1" dirty="0">
                <a:solidFill>
                  <a:schemeClr val="tx1"/>
                </a:solidFill>
                <a:latin typeface="Gill Sans MT" panose="020B0502020104020203" pitchFamily="34" charset="77"/>
              </a:rPr>
              <a:t>1000GP_Phase3_${</a:t>
            </a:r>
            <a:r>
              <a:rPr lang="en-US" sz="1100" i="1" dirty="0" err="1">
                <a:solidFill>
                  <a:schemeClr val="tx1"/>
                </a:solidFill>
                <a:latin typeface="Gill Sans MT" panose="020B0502020104020203" pitchFamily="34" charset="77"/>
              </a:rPr>
              <a:t>refpanel</a:t>
            </a:r>
            <a:r>
              <a:rPr lang="en-US" sz="1100" i="1" dirty="0">
                <a:solidFill>
                  <a:schemeClr val="tx1"/>
                </a:solidFill>
                <a:latin typeface="Gill Sans MT" panose="020B0502020104020203" pitchFamily="34" charset="77"/>
              </a:rPr>
              <a:t>}_</a:t>
            </a:r>
            <a:r>
              <a:rPr lang="en-US" sz="1100" i="1" dirty="0" err="1">
                <a:solidFill>
                  <a:schemeClr val="tx1"/>
                </a:solidFill>
                <a:latin typeface="Gill Sans MT" panose="020B0502020104020203" pitchFamily="34" charset="77"/>
              </a:rPr>
              <a:t>chr</a:t>
            </a:r>
            <a:r>
              <a:rPr lang="en-US" sz="1100" i="1" dirty="0">
                <a:solidFill>
                  <a:schemeClr val="tx1"/>
                </a:solidFill>
                <a:latin typeface="Gill Sans MT" panose="020B0502020104020203" pitchFamily="34" charset="77"/>
              </a:rPr>
              <a:t>${</a:t>
            </a:r>
            <a:r>
              <a:rPr lang="en-US" sz="1100" i="1" dirty="0" err="1">
                <a:solidFill>
                  <a:schemeClr val="tx1"/>
                </a:solidFill>
                <a:latin typeface="Gill Sans MT" panose="020B0502020104020203" pitchFamily="34" charset="77"/>
              </a:rPr>
              <a:t>chrom</a:t>
            </a:r>
            <a:r>
              <a:rPr lang="en-US" sz="1100" i="1" dirty="0">
                <a:solidFill>
                  <a:schemeClr val="tx1"/>
                </a:solidFill>
                <a:latin typeface="Gill Sans MT" panose="020B0502020104020203" pitchFamily="34" charset="77"/>
              </a:rPr>
              <a:t>}.</a:t>
            </a:r>
            <a:r>
              <a:rPr lang="en-US" sz="1100" i="1" dirty="0" err="1">
                <a:solidFill>
                  <a:schemeClr val="tx1"/>
                </a:solidFill>
                <a:latin typeface="Gill Sans MT" panose="020B0502020104020203" pitchFamily="34" charset="77"/>
              </a:rPr>
              <a:t>hap.gz</a:t>
            </a:r>
            <a:endParaRPr lang="en-US" sz="1100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5062EB8-FBFD-FA42-8A0A-F9DF0F99A3FC}"/>
              </a:ext>
            </a:extLst>
          </p:cNvPr>
          <p:cNvSpPr/>
          <p:nvPr/>
        </p:nvSpPr>
        <p:spPr>
          <a:xfrm>
            <a:off x="6336405" y="1233103"/>
            <a:ext cx="2318197" cy="118485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u="sng" dirty="0">
                <a:solidFill>
                  <a:schemeClr val="tx1"/>
                </a:solidFill>
                <a:latin typeface="Gill Sans MT" panose="020B0502020104020203" pitchFamily="34" charset="77"/>
              </a:rPr>
              <a:t>Reference legend (-l)</a:t>
            </a:r>
          </a:p>
          <a:p>
            <a:pPr algn="ctr"/>
            <a:r>
              <a:rPr lang="en-US" sz="1100" i="1" dirty="0">
                <a:solidFill>
                  <a:schemeClr val="tx1"/>
                </a:solidFill>
                <a:latin typeface="Gill Sans MT" panose="020B0502020104020203" pitchFamily="34" charset="77"/>
              </a:rPr>
              <a:t>1000GP_Phase3_chr${</a:t>
            </a:r>
            <a:r>
              <a:rPr lang="en-US" sz="1100" i="1" dirty="0" err="1">
                <a:solidFill>
                  <a:schemeClr val="tx1"/>
                </a:solidFill>
                <a:latin typeface="Gill Sans MT" panose="020B0502020104020203" pitchFamily="34" charset="77"/>
              </a:rPr>
              <a:t>chrom</a:t>
            </a:r>
            <a:r>
              <a:rPr lang="en-US" sz="1100" i="1" dirty="0">
                <a:solidFill>
                  <a:schemeClr val="tx1"/>
                </a:solidFill>
                <a:latin typeface="Gill Sans MT" panose="020B0502020104020203" pitchFamily="34" charset="77"/>
              </a:rPr>
              <a:t>}.</a:t>
            </a:r>
            <a:r>
              <a:rPr lang="en-US" sz="1100" i="1" dirty="0" err="1">
                <a:solidFill>
                  <a:schemeClr val="tx1"/>
                </a:solidFill>
                <a:latin typeface="Gill Sans MT" panose="020B0502020104020203" pitchFamily="34" charset="77"/>
              </a:rPr>
              <a:t>legend.gz</a:t>
            </a:r>
            <a:endParaRPr lang="en-US" sz="1100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D64DD67-3DA1-7841-9AA3-614EF47540BB}"/>
              </a:ext>
            </a:extLst>
          </p:cNvPr>
          <p:cNvSpPr/>
          <p:nvPr/>
        </p:nvSpPr>
        <p:spPr>
          <a:xfrm>
            <a:off x="6031996" y="2633860"/>
            <a:ext cx="2910625" cy="118485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u="sng" dirty="0">
                <a:solidFill>
                  <a:schemeClr val="tx1"/>
                </a:solidFill>
                <a:latin typeface="Gill Sans MT" panose="020B0502020104020203" pitchFamily="34" charset="77"/>
              </a:rPr>
              <a:t>Raw genotypes (-g)</a:t>
            </a:r>
          </a:p>
          <a:p>
            <a:pPr algn="ctr"/>
            <a:r>
              <a:rPr lang="en-US" sz="1100" i="1" dirty="0">
                <a:solidFill>
                  <a:schemeClr val="tx1"/>
                </a:solidFill>
                <a:latin typeface="Gill Sans MT" panose="020B0502020104020203" pitchFamily="34" charset="77"/>
              </a:rPr>
              <a:t>ps2_impute.subset.gen.gz</a:t>
            </a:r>
            <a:endParaRPr lang="en-US" sz="1100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A70FD66-57AF-9247-92C7-B52747E9243E}"/>
              </a:ext>
            </a:extLst>
          </p:cNvPr>
          <p:cNvSpPr/>
          <p:nvPr/>
        </p:nvSpPr>
        <p:spPr>
          <a:xfrm>
            <a:off x="1105971" y="2622294"/>
            <a:ext cx="2449133" cy="118485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u="sng" dirty="0">
                <a:solidFill>
                  <a:schemeClr val="tx1"/>
                </a:solidFill>
                <a:latin typeface="Gill Sans MT" panose="020B0502020104020203" pitchFamily="34" charset="77"/>
              </a:rPr>
              <a:t>Options</a:t>
            </a:r>
          </a:p>
          <a:p>
            <a:pPr algn="ctr"/>
            <a:r>
              <a:rPr lang="en-US" i="1" dirty="0">
                <a:solidFill>
                  <a:schemeClr val="tx1"/>
                </a:solidFill>
                <a:latin typeface="Gill Sans MT" panose="020B0502020104020203" pitchFamily="34" charset="77"/>
              </a:rPr>
              <a:t>-phase</a:t>
            </a:r>
          </a:p>
          <a:p>
            <a:pPr algn="ctr"/>
            <a:r>
              <a:rPr lang="en-US" i="1" dirty="0">
                <a:solidFill>
                  <a:schemeClr val="tx1"/>
                </a:solidFill>
                <a:latin typeface="Gill Sans MT" panose="020B0502020104020203" pitchFamily="34" charset="77"/>
              </a:rPr>
              <a:t>-Ne 20000</a:t>
            </a:r>
          </a:p>
          <a:p>
            <a:pPr algn="ctr"/>
            <a:r>
              <a:rPr lang="en-US" i="1" dirty="0">
                <a:solidFill>
                  <a:schemeClr val="tx1"/>
                </a:solidFill>
                <a:latin typeface="Gill Sans MT" panose="020B0502020104020203" pitchFamily="34" charset="77"/>
              </a:rPr>
              <a:t>-</a:t>
            </a:r>
            <a:r>
              <a:rPr lang="en-US" i="1" dirty="0" err="1">
                <a:solidFill>
                  <a:schemeClr val="tx1"/>
                </a:solidFill>
                <a:latin typeface="Gill Sans MT" panose="020B0502020104020203" pitchFamily="34" charset="77"/>
              </a:rPr>
              <a:t>int</a:t>
            </a:r>
            <a:r>
              <a:rPr lang="en-US" i="1" dirty="0">
                <a:solidFill>
                  <a:schemeClr val="tx1"/>
                </a:solidFill>
                <a:latin typeface="Gill Sans MT" panose="020B0502020104020203" pitchFamily="34" charset="77"/>
              </a:rPr>
              <a:t> 5e6 10e6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344887-ACCA-AD49-B95E-0F8174BD1494}"/>
              </a:ext>
            </a:extLst>
          </p:cNvPr>
          <p:cNvSpPr/>
          <p:nvPr/>
        </p:nvSpPr>
        <p:spPr>
          <a:xfrm>
            <a:off x="2730321" y="4711285"/>
            <a:ext cx="4018208" cy="1184857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u="sng" dirty="0">
                <a:solidFill>
                  <a:schemeClr val="tx1"/>
                </a:solidFill>
                <a:latin typeface="Gill Sans MT" panose="020B0502020104020203" pitchFamily="34" charset="77"/>
              </a:rPr>
              <a:t>Output (-o)</a:t>
            </a:r>
          </a:p>
          <a:p>
            <a:pPr algn="ctr"/>
            <a:r>
              <a:rPr lang="en-US" sz="1100" i="1" dirty="0">
                <a:solidFill>
                  <a:schemeClr val="tx1"/>
                </a:solidFill>
                <a:latin typeface="Gill Sans MT" panose="020B0502020104020203" pitchFamily="34" charset="77"/>
              </a:rPr>
              <a:t>ps2_impute.phased.${</a:t>
            </a:r>
            <a:r>
              <a:rPr lang="en-US" sz="1100" i="1" dirty="0" err="1">
                <a:solidFill>
                  <a:schemeClr val="tx1"/>
                </a:solidFill>
                <a:latin typeface="Gill Sans MT" panose="020B0502020104020203" pitchFamily="34" charset="77"/>
              </a:rPr>
              <a:t>refpanel</a:t>
            </a:r>
            <a:r>
              <a:rPr lang="en-US" sz="1100" i="1" dirty="0">
                <a:solidFill>
                  <a:schemeClr val="tx1"/>
                </a:solidFill>
                <a:latin typeface="Gill Sans MT" panose="020B0502020104020203" pitchFamily="34" charset="77"/>
              </a:rPr>
              <a:t>}.impute2</a:t>
            </a:r>
            <a:endParaRPr lang="en-US" sz="1100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AC322D3E-399C-7E47-A438-8A307F71D9F3}"/>
              </a:ext>
            </a:extLst>
          </p:cNvPr>
          <p:cNvSpPr/>
          <p:nvPr/>
        </p:nvSpPr>
        <p:spPr>
          <a:xfrm>
            <a:off x="4572000" y="4327300"/>
            <a:ext cx="186744" cy="280953"/>
          </a:xfrm>
          <a:prstGeom prst="down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760DD1-B8DD-2544-8653-8FBFCCF95A64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4758744" y="2404058"/>
            <a:ext cx="0" cy="10650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9D5AFB6-AAFF-8849-8C49-A00F22F4A636}"/>
              </a:ext>
            </a:extLst>
          </p:cNvPr>
          <p:cNvCxnSpPr>
            <a:cxnSpLocks/>
            <a:stCxn id="10" idx="3"/>
          </p:cNvCxnSpPr>
          <p:nvPr/>
        </p:nvCxnSpPr>
        <p:spPr>
          <a:xfrm flipH="1">
            <a:off x="5676114" y="3645199"/>
            <a:ext cx="782133" cy="702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F0AE721-C256-EE4E-942D-74FA80427891}"/>
              </a:ext>
            </a:extLst>
          </p:cNvPr>
          <p:cNvCxnSpPr>
            <a:cxnSpLocks/>
            <a:stCxn id="9" idx="3"/>
          </p:cNvCxnSpPr>
          <p:nvPr/>
        </p:nvCxnSpPr>
        <p:spPr>
          <a:xfrm flipH="1">
            <a:off x="5038379" y="2244442"/>
            <a:ext cx="1637518" cy="13667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651822A-6397-3E47-90B2-06A034CCC83B}"/>
              </a:ext>
            </a:extLst>
          </p:cNvPr>
          <p:cNvCxnSpPr>
            <a:cxnSpLocks/>
            <a:stCxn id="11" idx="5"/>
          </p:cNvCxnSpPr>
          <p:nvPr/>
        </p:nvCxnSpPr>
        <p:spPr>
          <a:xfrm>
            <a:off x="3196437" y="3633633"/>
            <a:ext cx="542626" cy="2878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9B41079-76C5-884C-A98C-D793A27B6142}"/>
              </a:ext>
            </a:extLst>
          </p:cNvPr>
          <p:cNvCxnSpPr>
            <a:cxnSpLocks/>
            <a:stCxn id="7" idx="5"/>
          </p:cNvCxnSpPr>
          <p:nvPr/>
        </p:nvCxnSpPr>
        <p:spPr>
          <a:xfrm>
            <a:off x="2851231" y="2060251"/>
            <a:ext cx="1720769" cy="15508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2030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3764BA4-5B66-314F-914A-14E3678D5FE0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409D452B-9AA0-ED41-86A4-9775329C6B5E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Data + tools overview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A8586A-AF9C-514B-9CAD-493A180189AA}"/>
              </a:ext>
            </a:extLst>
          </p:cNvPr>
          <p:cNvSpPr txBox="1"/>
          <p:nvPr/>
        </p:nvSpPr>
        <p:spPr>
          <a:xfrm>
            <a:off x="602068" y="1569834"/>
            <a:ext cx="79398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"/>
                <a:cs typeface="Gill Sans"/>
              </a:rPr>
              <a:t>See </a:t>
            </a:r>
            <a:r>
              <a:rPr lang="en-US" sz="3200" dirty="0">
                <a:solidFill>
                  <a:srgbClr val="0000FF"/>
                </a:solidFill>
                <a:latin typeface="Gill Sans"/>
                <a:cs typeface="Gill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https://canvas.ucsd.edu/courses/12840/files/1034081/</a:t>
            </a:r>
            <a:r>
              <a:rPr lang="en-US" sz="3200" dirty="0">
                <a:latin typeface="Gill Sans"/>
                <a:cs typeface="Gill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</a:t>
            </a:r>
            <a:r>
              <a:rPr lang="en-US" sz="3200" dirty="0">
                <a:latin typeface="Gill Sans"/>
                <a:cs typeface="Gill Sans"/>
              </a:rPr>
              <a:t> for a tutorial on data and tools used frequently in problem sets</a:t>
            </a:r>
          </a:p>
        </p:txBody>
      </p:sp>
    </p:spTree>
    <p:extLst>
      <p:ext uri="{BB962C8B-B14F-4D97-AF65-F5344CB8AC3E}">
        <p14:creationId xmlns:p14="http://schemas.microsoft.com/office/powerpoint/2010/main" val="540170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Example history of two neighboring alleles</a:t>
            </a:r>
          </a:p>
        </p:txBody>
      </p:sp>
      <p:sp>
        <p:nvSpPr>
          <p:cNvPr id="2" name="Rectangle 1"/>
          <p:cNvSpPr/>
          <p:nvPr/>
        </p:nvSpPr>
        <p:spPr>
          <a:xfrm>
            <a:off x="1689557" y="2147403"/>
            <a:ext cx="6094058" cy="81556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62841" y="1693019"/>
            <a:ext cx="2045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Ancestral haplotype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75118" y="1729720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734233" y="2064100"/>
            <a:ext cx="0" cy="2697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689557" y="3220349"/>
            <a:ext cx="6094058" cy="81556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797337" y="2765965"/>
            <a:ext cx="1576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After mutation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98422" y="2802666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734233" y="3137046"/>
            <a:ext cx="0" cy="2697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689557" y="3803828"/>
            <a:ext cx="6094058" cy="81556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598422" y="3386145"/>
            <a:ext cx="30008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2734233" y="3720525"/>
            <a:ext cx="0" cy="2697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85185" y="1182703"/>
            <a:ext cx="7398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"/>
                <a:cs typeface="Gill Sans"/>
              </a:rPr>
              <a:t>Present-day polymorphisms are the result of ancient mutation events: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689557" y="4784890"/>
            <a:ext cx="6094058" cy="81556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397494" y="4330506"/>
            <a:ext cx="2375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After another mutation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98422" y="4367207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2734233" y="4701587"/>
            <a:ext cx="0" cy="2697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689557" y="5345067"/>
            <a:ext cx="6094058" cy="81556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598422" y="4927384"/>
            <a:ext cx="30008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2734233" y="5261764"/>
            <a:ext cx="0" cy="2697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44544" y="1722402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6603659" y="2056782"/>
            <a:ext cx="0" cy="2697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445468" y="2804413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6604583" y="3138793"/>
            <a:ext cx="0" cy="2697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452783" y="4367207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6611898" y="4701587"/>
            <a:ext cx="0" cy="2697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462057" y="3362843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6621172" y="3697223"/>
            <a:ext cx="0" cy="2697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456796" y="4939036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6615911" y="5273416"/>
            <a:ext cx="0" cy="2697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689557" y="5992965"/>
            <a:ext cx="6094058" cy="81556"/>
          </a:xfrm>
          <a:prstGeom prst="rect">
            <a:avLst/>
          </a:prstGeom>
          <a:solidFill>
            <a:schemeClr val="tx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598422" y="5575282"/>
            <a:ext cx="30008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2734233" y="5909662"/>
            <a:ext cx="0" cy="2697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456796" y="5586934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6615911" y="5921314"/>
            <a:ext cx="0" cy="2697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49582" y="6330280"/>
            <a:ext cx="7898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Gill Sans"/>
                <a:cs typeface="Gill Sans"/>
              </a:rPr>
              <a:t>Haplotype</a:t>
            </a:r>
            <a:r>
              <a:rPr lang="en-US" sz="2000" dirty="0">
                <a:latin typeface="Gill Sans"/>
                <a:cs typeface="Gill Sans"/>
              </a:rPr>
              <a:t>: combination of variants on the same copy of a chromosome</a:t>
            </a:r>
            <a:endParaRPr lang="en-US" sz="20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9131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8" grpId="0" animBg="1"/>
      <p:bldP spid="19" grpId="0"/>
      <p:bldP spid="22" grpId="0" animBg="1"/>
      <p:bldP spid="23" grpId="0"/>
      <p:bldP spid="24" grpId="0"/>
      <p:bldP spid="26" grpId="0" animBg="1"/>
      <p:bldP spid="27" grpId="0"/>
      <p:bldP spid="31" grpId="0"/>
      <p:bldP spid="33" grpId="0"/>
      <p:bldP spid="35" grpId="0"/>
      <p:bldP spid="37" grpId="0"/>
      <p:bldP spid="39" grpId="0" animBg="1"/>
      <p:bldP spid="40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Recombination rearranges ancestral alleles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1689557" y="1777907"/>
            <a:ext cx="6094058" cy="81556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98422" y="1360224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734233" y="1694604"/>
            <a:ext cx="0" cy="2697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689557" y="2373037"/>
            <a:ext cx="6094058" cy="81556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98422" y="1955354"/>
            <a:ext cx="30008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734233" y="2289734"/>
            <a:ext cx="0" cy="2697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452783" y="1360224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611898" y="1694604"/>
            <a:ext cx="0" cy="2697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456796" y="1967006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6615911" y="2301386"/>
            <a:ext cx="0" cy="2697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689557" y="2985982"/>
            <a:ext cx="6094058" cy="81556"/>
          </a:xfrm>
          <a:prstGeom prst="rect">
            <a:avLst/>
          </a:prstGeom>
          <a:solidFill>
            <a:schemeClr val="tx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598422" y="2568299"/>
            <a:ext cx="30008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2734233" y="2902679"/>
            <a:ext cx="0" cy="2697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56796" y="2579951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6615911" y="2914331"/>
            <a:ext cx="0" cy="2697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30592" y="1175558"/>
            <a:ext cx="2223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Before recombination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89557" y="4202229"/>
            <a:ext cx="6094058" cy="81556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598422" y="3784546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2734233" y="4118926"/>
            <a:ext cx="0" cy="2697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689557" y="4797359"/>
            <a:ext cx="6094058" cy="81556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598422" y="4379676"/>
            <a:ext cx="30008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2734233" y="4714056"/>
            <a:ext cx="0" cy="2697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52783" y="3784546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6611898" y="4118926"/>
            <a:ext cx="0" cy="2697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456796" y="4391328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6615911" y="4725708"/>
            <a:ext cx="0" cy="2697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689557" y="5410304"/>
            <a:ext cx="6094058" cy="81556"/>
          </a:xfrm>
          <a:prstGeom prst="rect">
            <a:avLst/>
          </a:prstGeom>
          <a:solidFill>
            <a:schemeClr val="tx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598422" y="4992621"/>
            <a:ext cx="30008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2734233" y="5327001"/>
            <a:ext cx="0" cy="2697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456796" y="5004273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6615911" y="5338653"/>
            <a:ext cx="0" cy="2697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530592" y="3599880"/>
            <a:ext cx="2093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After recombination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689557" y="6059955"/>
            <a:ext cx="6094058" cy="81556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2734233" y="5972355"/>
            <a:ext cx="0" cy="2697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611898" y="5972355"/>
            <a:ext cx="0" cy="2697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591314" y="5651237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445675" y="5651237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974295" y="6059955"/>
            <a:ext cx="3809320" cy="81556"/>
          </a:xfrm>
          <a:prstGeom prst="rect">
            <a:avLst/>
          </a:prstGeom>
          <a:solidFill>
            <a:schemeClr val="tx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015067" y="6316523"/>
            <a:ext cx="2755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Recombination event!</a:t>
            </a:r>
          </a:p>
        </p:txBody>
      </p:sp>
      <p:cxnSp>
        <p:nvCxnSpPr>
          <p:cNvPr id="6" name="Straight Arrow Connector 5"/>
          <p:cNvCxnSpPr>
            <a:stCxn id="2" idx="1"/>
          </p:cNvCxnSpPr>
          <p:nvPr/>
        </p:nvCxnSpPr>
        <p:spPr>
          <a:xfrm flipH="1" flipV="1">
            <a:off x="3974295" y="6242073"/>
            <a:ext cx="40772" cy="2591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2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6" grpId="0" animBg="1"/>
      <p:bldP spid="27" grpId="0"/>
      <p:bldP spid="29" grpId="0"/>
      <p:bldP spid="31" grpId="0"/>
      <p:bldP spid="33" grpId="0" animBg="1"/>
      <p:bldP spid="34" grpId="0"/>
      <p:bldP spid="36" grpId="0"/>
      <p:bldP spid="38" grpId="0"/>
      <p:bldP spid="39" grpId="0" animBg="1"/>
      <p:bldP spid="42" grpId="0"/>
      <p:bldP spid="43" grpId="0"/>
      <p:bldP spid="44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Linkage disequilibrium – present day samples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6384" y="1454621"/>
            <a:ext cx="49838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"/>
                <a:cs typeface="Gill Sans"/>
              </a:rPr>
              <a:t>The closer two SNPs are:</a:t>
            </a:r>
          </a:p>
          <a:p>
            <a:r>
              <a:rPr lang="en-US" sz="2000" dirty="0">
                <a:latin typeface="Gill Sans"/>
                <a:cs typeface="Gill Sans"/>
              </a:rPr>
              <a:t>- The less likely they are to recombine</a:t>
            </a:r>
          </a:p>
          <a:p>
            <a:r>
              <a:rPr lang="en-US" sz="2000" dirty="0">
                <a:latin typeface="Gill Sans"/>
                <a:cs typeface="Gill Sans"/>
              </a:rPr>
              <a:t>- the more likely they are to share the same ancestral haplotype</a:t>
            </a:r>
          </a:p>
          <a:p>
            <a:endParaRPr lang="en-US" sz="2000" dirty="0">
              <a:latin typeface="Gill Sans"/>
              <a:cs typeface="Gill Sans"/>
            </a:endParaRPr>
          </a:p>
          <a:p>
            <a:r>
              <a:rPr lang="en-US" sz="2000" dirty="0">
                <a:latin typeface="Gill Sans"/>
                <a:cs typeface="Gill Sans"/>
              </a:rPr>
              <a:t>Recombination events clustered at “hotspots”</a:t>
            </a:r>
          </a:p>
          <a:p>
            <a:endParaRPr lang="en-US" sz="2000" dirty="0">
              <a:latin typeface="Gill Sans"/>
              <a:cs typeface="Gill Sans"/>
            </a:endParaRPr>
          </a:p>
          <a:p>
            <a:r>
              <a:rPr lang="en-US" sz="2000" dirty="0">
                <a:latin typeface="Gill Sans"/>
                <a:cs typeface="Gill Sans"/>
              </a:rPr>
              <a:t>Over time, break down ancestral haplotypes</a:t>
            </a:r>
          </a:p>
          <a:p>
            <a:endParaRPr lang="en-US" sz="2000" dirty="0">
              <a:latin typeface="Gill Sans"/>
              <a:cs typeface="Gill Sans"/>
            </a:endParaRPr>
          </a:p>
          <a:p>
            <a:r>
              <a:rPr lang="en-US" sz="2000" dirty="0">
                <a:latin typeface="Gill Sans"/>
                <a:cs typeface="Gill Sans"/>
              </a:rPr>
              <a:t>Patterns at present-day haplotypes depend on: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Recombination rate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Mutation rate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Population size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Natural selection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780692" y="2373040"/>
            <a:ext cx="2645032" cy="110587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08809" y="1839224"/>
            <a:ext cx="2061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Ancestral haplotype</a:t>
            </a:r>
          </a:p>
        </p:txBody>
      </p:sp>
      <p:sp>
        <p:nvSpPr>
          <p:cNvPr id="9" name="Rectangle 8"/>
          <p:cNvSpPr/>
          <p:nvPr/>
        </p:nvSpPr>
        <p:spPr>
          <a:xfrm>
            <a:off x="780692" y="3119635"/>
            <a:ext cx="2645032" cy="110587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80692" y="3436727"/>
            <a:ext cx="2645032" cy="110587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80692" y="3753819"/>
            <a:ext cx="2645032" cy="110587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80692" y="4070911"/>
            <a:ext cx="2645032" cy="110587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80692" y="4388003"/>
            <a:ext cx="2645032" cy="110587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0692" y="4705093"/>
            <a:ext cx="2645032" cy="110587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03004" y="3119635"/>
            <a:ext cx="2040004" cy="110587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55404" y="3436727"/>
            <a:ext cx="941157" cy="110587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550756" y="3753819"/>
            <a:ext cx="1168783" cy="110587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155404" y="4067684"/>
            <a:ext cx="1564135" cy="110587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155404" y="4693311"/>
            <a:ext cx="1312548" cy="110587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29676" y="4393125"/>
            <a:ext cx="1513332" cy="105465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71085" y="2707867"/>
            <a:ext cx="2335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Present-day haplotypes</a:t>
            </a:r>
          </a:p>
        </p:txBody>
      </p:sp>
    </p:spTree>
    <p:extLst>
      <p:ext uri="{BB962C8B-B14F-4D97-AF65-F5344CB8AC3E}">
        <p14:creationId xmlns:p14="http://schemas.microsoft.com/office/powerpoint/2010/main" val="1024800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64CAF5-D787-6C43-9E28-FEC66B8EC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59" y="1100698"/>
            <a:ext cx="7167282" cy="214446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D6E2C2-E695-3C43-954C-B29EE2B9D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200" y="3340431"/>
            <a:ext cx="4286624" cy="341858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4D6FD7-C790-EC49-9AFE-FAE76E9985EE}"/>
              </a:ext>
            </a:extLst>
          </p:cNvPr>
          <p:cNvSpPr txBox="1"/>
          <p:nvPr/>
        </p:nvSpPr>
        <p:spPr>
          <a:xfrm>
            <a:off x="0" y="174434"/>
            <a:ext cx="9560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Are there sequence features that control where recombination hotspots occur? </a:t>
            </a:r>
          </a:p>
        </p:txBody>
      </p:sp>
    </p:spTree>
    <p:extLst>
      <p:ext uri="{BB962C8B-B14F-4D97-AF65-F5344CB8AC3E}">
        <p14:creationId xmlns:p14="http://schemas.microsoft.com/office/powerpoint/2010/main" val="471109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39846</TotalTime>
  <Words>4531</Words>
  <Application>Microsoft Macintosh PowerPoint</Application>
  <PresentationFormat>On-screen Show (4:3)</PresentationFormat>
  <Paragraphs>1040</Paragraphs>
  <Slides>59</Slides>
  <Notes>35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9" baseType="lpstr">
      <vt:lpstr>ＭＳ ゴシック</vt:lpstr>
      <vt:lpstr>Arial</vt:lpstr>
      <vt:lpstr>Calibri</vt:lpstr>
      <vt:lpstr>Cambria Math</vt:lpstr>
      <vt:lpstr>Courier</vt:lpstr>
      <vt:lpstr>Courier New</vt:lpstr>
      <vt:lpstr>Gill Sans</vt:lpstr>
      <vt:lpstr>Gill Sans MT</vt:lpstr>
      <vt:lpstr>Lucida Grande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your genome</dc:title>
  <dc:creator>Melissa Gymrek</dc:creator>
  <cp:lastModifiedBy>Gymrek, Melissa</cp:lastModifiedBy>
  <cp:revision>335</cp:revision>
  <dcterms:created xsi:type="dcterms:W3CDTF">2016-12-09T21:51:11Z</dcterms:created>
  <dcterms:modified xsi:type="dcterms:W3CDTF">2021-04-05T04:32:08Z</dcterms:modified>
</cp:coreProperties>
</file>