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4"/>
  </p:notesMasterIdLst>
  <p:sldIdLst>
    <p:sldId id="306" r:id="rId3"/>
    <p:sldId id="399" r:id="rId4"/>
    <p:sldId id="396" r:id="rId5"/>
    <p:sldId id="400" r:id="rId6"/>
    <p:sldId id="325" r:id="rId7"/>
    <p:sldId id="258" r:id="rId8"/>
    <p:sldId id="271" r:id="rId9"/>
    <p:sldId id="267" r:id="rId10"/>
    <p:sldId id="268" r:id="rId11"/>
    <p:sldId id="362" r:id="rId12"/>
    <p:sldId id="363" r:id="rId13"/>
    <p:sldId id="381" r:id="rId14"/>
    <p:sldId id="382" r:id="rId15"/>
    <p:sldId id="383" r:id="rId16"/>
    <p:sldId id="337" r:id="rId17"/>
    <p:sldId id="365" r:id="rId18"/>
    <p:sldId id="384" r:id="rId19"/>
    <p:sldId id="366" r:id="rId20"/>
    <p:sldId id="392" r:id="rId21"/>
    <p:sldId id="386" r:id="rId22"/>
    <p:sldId id="369" r:id="rId23"/>
    <p:sldId id="387" r:id="rId24"/>
    <p:sldId id="397" r:id="rId25"/>
    <p:sldId id="307" r:id="rId26"/>
    <p:sldId id="272" r:id="rId27"/>
    <p:sldId id="273" r:id="rId28"/>
    <p:sldId id="276" r:id="rId29"/>
    <p:sldId id="310" r:id="rId30"/>
    <p:sldId id="308" r:id="rId31"/>
    <p:sldId id="277" r:id="rId32"/>
    <p:sldId id="279" r:id="rId33"/>
    <p:sldId id="281" r:id="rId34"/>
    <p:sldId id="283" r:id="rId35"/>
    <p:sldId id="282" r:id="rId36"/>
    <p:sldId id="287" r:id="rId37"/>
    <p:sldId id="309" r:id="rId38"/>
    <p:sldId id="290" r:id="rId39"/>
    <p:sldId id="313" r:id="rId40"/>
    <p:sldId id="398" r:id="rId41"/>
    <p:sldId id="394" r:id="rId42"/>
    <p:sldId id="262"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7"/>
    <p:restoredTop sz="70537"/>
  </p:normalViewPr>
  <p:slideViewPr>
    <p:cSldViewPr snapToGrid="0" snapToObjects="1">
      <p:cViewPr varScale="1">
        <p:scale>
          <a:sx n="75" d="100"/>
          <a:sy n="75" d="100"/>
        </p:scale>
        <p:origin x="290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E779BC-F87C-9242-A91D-C5C8288E508C}" type="datetimeFigureOut">
              <a:rPr lang="en-US" smtClean="0"/>
              <a:t>3/24/21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BEA9F-A31B-C94F-9ABF-6A7F6C97355E}" type="slidenum">
              <a:rPr lang="en-US" smtClean="0"/>
              <a:t>‹#›</a:t>
            </a:fld>
            <a:endParaRPr lang="en-US"/>
          </a:p>
        </p:txBody>
      </p:sp>
    </p:spTree>
    <p:extLst>
      <p:ext uri="{BB962C8B-B14F-4D97-AF65-F5344CB8AC3E}">
        <p14:creationId xmlns:p14="http://schemas.microsoft.com/office/powerpoint/2010/main" val="32998386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CBEA9F-A31B-C94F-9ABF-6A7F6C97355E}" type="slidenum">
              <a:rPr lang="en-US" smtClean="0"/>
              <a:t>1</a:t>
            </a:fld>
            <a:endParaRPr lang="en-US"/>
          </a:p>
        </p:txBody>
      </p:sp>
    </p:spTree>
    <p:extLst>
      <p:ext uri="{BB962C8B-B14F-4D97-AF65-F5344CB8AC3E}">
        <p14:creationId xmlns:p14="http://schemas.microsoft.com/office/powerpoint/2010/main" val="1312777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Frequency of a mutation in the population can be informative about how long ago it happened</a:t>
            </a:r>
          </a:p>
          <a:p>
            <a:endParaRPr lang="en-US" dirty="0"/>
          </a:p>
          <a:p>
            <a:r>
              <a:rPr lang="en-US" dirty="0"/>
              <a:t>Common -&gt; old</a:t>
            </a:r>
          </a:p>
          <a:p>
            <a:r>
              <a:rPr lang="en-US" dirty="0"/>
              <a:t>Rare -&gt; newer. (or selected against)</a:t>
            </a:r>
          </a:p>
          <a:p>
            <a:endParaRPr lang="en-US" dirty="0"/>
          </a:p>
          <a:p>
            <a:r>
              <a:rPr lang="en-US" dirty="0"/>
              <a:t>Think about when there will be exceptions to this rule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C10EFC-0278-7A42-A408-683E73AB1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651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think of present-day humans sampling from pool of available chromosomes</a:t>
            </a:r>
          </a:p>
          <a:p>
            <a:r>
              <a:rPr lang="en-US" dirty="0"/>
              <a:t>Not exactly true</a:t>
            </a:r>
          </a:p>
          <a:p>
            <a:endParaRPr lang="en-US" dirty="0"/>
          </a:p>
          <a:p>
            <a:r>
              <a:rPr lang="en-US" dirty="0"/>
              <a:t>If we know the frequency of a mutation, straightforward to estimate how many people should have 0, 1, or 2 copies</a:t>
            </a:r>
          </a:p>
          <a:p>
            <a:endParaRPr lang="en-US" dirty="0"/>
          </a:p>
          <a:p>
            <a:r>
              <a:rPr lang="en-US" dirty="0"/>
              <a:t>But this property of random mating controls the types of </a:t>
            </a:r>
            <a:r>
              <a:rPr lang="en-US" dirty="0" err="1"/>
              <a:t>geenotypes</a:t>
            </a:r>
            <a:r>
              <a:rPr lang="en-US" dirty="0"/>
              <a:t> we’re going to see. For example, if the red copy is very rare, we’re almost always going to see it in a het state, or paired with a black allele, rather than homozygous</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is something called Hardy-Weinberg Equilibrium principal, which will come up throughout the course.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C10EFC-0278-7A42-A408-683E73AB1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816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Formalize some of these things to make sure we’re all using same vocabulary</a:t>
            </a:r>
          </a:p>
        </p:txBody>
      </p:sp>
      <p:sp>
        <p:nvSpPr>
          <p:cNvPr id="4" name="Slide Number Placeholder 3"/>
          <p:cNvSpPr>
            <a:spLocks noGrp="1"/>
          </p:cNvSpPr>
          <p:nvPr>
            <p:ph type="sldNum" sz="quarter" idx="5"/>
          </p:nvPr>
        </p:nvSpPr>
        <p:spPr/>
        <p:txBody>
          <a:bodyPr/>
          <a:lstStyle/>
          <a:p>
            <a:fld id="{E5CBEA9F-A31B-C94F-9ABF-6A7F6C97355E}" type="slidenum">
              <a:rPr lang="en-US" smtClean="0"/>
              <a:t>15</a:t>
            </a:fld>
            <a:endParaRPr lang="en-US"/>
          </a:p>
        </p:txBody>
      </p:sp>
    </p:spTree>
    <p:extLst>
      <p:ext uri="{BB962C8B-B14F-4D97-AF65-F5344CB8AC3E}">
        <p14:creationId xmlns:p14="http://schemas.microsoft.com/office/powerpoint/2010/main" val="890251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C10EFC-0278-7A42-A408-683E73AB1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319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we’ll see in the JC, some of this variation is population specific</a:t>
            </a:r>
          </a:p>
        </p:txBody>
      </p:sp>
      <p:sp>
        <p:nvSpPr>
          <p:cNvPr id="4" name="Slide Number Placeholder 3"/>
          <p:cNvSpPr>
            <a:spLocks noGrp="1"/>
          </p:cNvSpPr>
          <p:nvPr>
            <p:ph type="sldNum" sz="quarter" idx="5"/>
          </p:nvPr>
        </p:nvSpPr>
        <p:spPr/>
        <p:txBody>
          <a:bodyPr/>
          <a:lstStyle/>
          <a:p>
            <a:fld id="{E5CBEA9F-A31B-C94F-9ABF-6A7F6C97355E}" type="slidenum">
              <a:rPr lang="en-US" smtClean="0"/>
              <a:t>20</a:t>
            </a:fld>
            <a:endParaRPr lang="en-US"/>
          </a:p>
        </p:txBody>
      </p:sp>
    </p:spTree>
    <p:extLst>
      <p:ext uri="{BB962C8B-B14F-4D97-AF65-F5344CB8AC3E}">
        <p14:creationId xmlns:p14="http://schemas.microsoft.com/office/powerpoint/2010/main" val="1861528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know the mutation rate, can use this as a proxy for time</a:t>
            </a:r>
          </a:p>
        </p:txBody>
      </p:sp>
      <p:sp>
        <p:nvSpPr>
          <p:cNvPr id="4" name="Slide Number Placeholder 3"/>
          <p:cNvSpPr>
            <a:spLocks noGrp="1"/>
          </p:cNvSpPr>
          <p:nvPr>
            <p:ph type="sldNum" sz="quarter" idx="5"/>
          </p:nvPr>
        </p:nvSpPr>
        <p:spPr/>
        <p:txBody>
          <a:bodyPr/>
          <a:lstStyle/>
          <a:p>
            <a:fld id="{E5CBEA9F-A31B-C94F-9ABF-6A7F6C97355E}" type="slidenum">
              <a:rPr lang="en-US" smtClean="0"/>
              <a:t>23</a:t>
            </a:fld>
            <a:endParaRPr lang="en-US"/>
          </a:p>
        </p:txBody>
      </p:sp>
    </p:spTree>
    <p:extLst>
      <p:ext uri="{BB962C8B-B14F-4D97-AF65-F5344CB8AC3E}">
        <p14:creationId xmlns:p14="http://schemas.microsoft.com/office/powerpoint/2010/main" val="988250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population sizes are finite</a:t>
            </a:r>
          </a:p>
          <a:p>
            <a:r>
              <a:rPr lang="en-US" dirty="0"/>
              <a:t>That has some important implications, described by this phenomenon that we refer to as genetic drift</a:t>
            </a:r>
          </a:p>
          <a:p>
            <a:endParaRPr lang="en-US" dirty="0"/>
          </a:p>
          <a:p>
            <a:r>
              <a:rPr lang="en-US" dirty="0"/>
              <a:t>Some ancestral population of size n chromosomes, p=0.5 have the red allele</a:t>
            </a:r>
          </a:p>
          <a:p>
            <a:r>
              <a:rPr lang="en-US" dirty="0"/>
              <a:t>But every new generation of humans, we’re sampling chromosomes from previous generation</a:t>
            </a:r>
          </a:p>
          <a:p>
            <a:r>
              <a:rPr lang="en-US" dirty="0"/>
              <a:t>On average, expect </a:t>
            </a:r>
            <a:r>
              <a:rPr lang="en-US" dirty="0" err="1"/>
              <a:t>freq</a:t>
            </a:r>
            <a:r>
              <a:rPr lang="en-US" dirty="0"/>
              <a:t> to stay the same, but there is some noise inherent in this process</a:t>
            </a:r>
          </a:p>
          <a:p>
            <a:endParaRPr lang="en-US" dirty="0"/>
          </a:p>
          <a:p>
            <a:r>
              <a:rPr lang="en-US" dirty="0"/>
              <a:t>See in this toy example</a:t>
            </a:r>
          </a:p>
          <a:p>
            <a:r>
              <a:rPr lang="en-US" dirty="0"/>
              <a:t>If we were to run this process to infinite, only two possible outcomes: all red or all blue!</a:t>
            </a:r>
          </a:p>
        </p:txBody>
      </p:sp>
      <p:sp>
        <p:nvSpPr>
          <p:cNvPr id="4" name="Slide Number Placeholder 3"/>
          <p:cNvSpPr>
            <a:spLocks noGrp="1"/>
          </p:cNvSpPr>
          <p:nvPr>
            <p:ph type="sldNum" sz="quarter" idx="5"/>
          </p:nvPr>
        </p:nvSpPr>
        <p:spPr/>
        <p:txBody>
          <a:bodyPr/>
          <a:lstStyle/>
          <a:p>
            <a:fld id="{E5CBEA9F-A31B-C94F-9ABF-6A7F6C97355E}" type="slidenum">
              <a:rPr lang="en-US" smtClean="0"/>
              <a:t>25</a:t>
            </a:fld>
            <a:endParaRPr lang="en-US"/>
          </a:p>
        </p:txBody>
      </p:sp>
    </p:spTree>
    <p:extLst>
      <p:ext uri="{BB962C8B-B14F-4D97-AF65-F5344CB8AC3E}">
        <p14:creationId xmlns:p14="http://schemas.microsoft.com/office/powerpoint/2010/main" val="712615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Whole theory to describe this, called the Wright Fisher model</a:t>
            </a:r>
          </a:p>
          <a:p>
            <a:r>
              <a:rPr lang="en-US" dirty="0"/>
              <a:t>Essentially a random walk of allele frequencies between 0 and 1, each generation alleles drawn at random </a:t>
            </a:r>
          </a:p>
          <a:p>
            <a:endParaRPr lang="en-US" dirty="0"/>
          </a:p>
          <a:p>
            <a:r>
              <a:rPr lang="en-US" dirty="0"/>
              <a:t>Some interesting things come out of this:</a:t>
            </a:r>
          </a:p>
          <a:p>
            <a:pPr marL="171450" indent="-171450">
              <a:buFontTx/>
              <a:buChar char="-"/>
            </a:pPr>
            <a:r>
              <a:rPr lang="en-US" dirty="0"/>
              <a:t>Population size! Drift more severe in smaller populations, fixation will take much longer in larger populations</a:t>
            </a:r>
          </a:p>
          <a:p>
            <a:pPr marL="171450" indent="-171450">
              <a:buFontTx/>
              <a:buChar char="-"/>
            </a:pPr>
            <a:r>
              <a:rPr lang="en-US" dirty="0"/>
              <a:t>Changes in population size can have huge effects on allele frequencies</a:t>
            </a:r>
          </a:p>
        </p:txBody>
      </p:sp>
      <p:sp>
        <p:nvSpPr>
          <p:cNvPr id="4" name="Slide Number Placeholder 3"/>
          <p:cNvSpPr>
            <a:spLocks noGrp="1"/>
          </p:cNvSpPr>
          <p:nvPr>
            <p:ph type="sldNum" sz="quarter" idx="5"/>
          </p:nvPr>
        </p:nvSpPr>
        <p:spPr/>
        <p:txBody>
          <a:bodyPr/>
          <a:lstStyle/>
          <a:p>
            <a:fld id="{E5CBEA9F-A31B-C94F-9ABF-6A7F6C97355E}" type="slidenum">
              <a:rPr lang="en-US" smtClean="0"/>
              <a:t>26</a:t>
            </a:fld>
            <a:endParaRPr lang="en-US"/>
          </a:p>
        </p:txBody>
      </p:sp>
    </p:spTree>
    <p:extLst>
      <p:ext uri="{BB962C8B-B14F-4D97-AF65-F5344CB8AC3E}">
        <p14:creationId xmlns:p14="http://schemas.microsoft.com/office/powerpoint/2010/main" val="89176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example of genetic drift that we’ll talk about in the JC is concept of drift</a:t>
            </a:r>
          </a:p>
          <a:p>
            <a:r>
              <a:rPr lang="en-US" dirty="0"/>
              <a:t>Reduce genetic variation, also have big effects on frequency of rare alleles</a:t>
            </a:r>
          </a:p>
        </p:txBody>
      </p:sp>
      <p:sp>
        <p:nvSpPr>
          <p:cNvPr id="4" name="Slide Number Placeholder 3"/>
          <p:cNvSpPr>
            <a:spLocks noGrp="1"/>
          </p:cNvSpPr>
          <p:nvPr>
            <p:ph type="sldNum" sz="quarter" idx="5"/>
          </p:nvPr>
        </p:nvSpPr>
        <p:spPr/>
        <p:txBody>
          <a:bodyPr/>
          <a:lstStyle/>
          <a:p>
            <a:fld id="{E5CBEA9F-A31B-C94F-9ABF-6A7F6C97355E}" type="slidenum">
              <a:rPr lang="en-US" smtClean="0"/>
              <a:t>27</a:t>
            </a:fld>
            <a:endParaRPr lang="en-US"/>
          </a:p>
        </p:txBody>
      </p:sp>
    </p:spTree>
    <p:extLst>
      <p:ext uri="{BB962C8B-B14F-4D97-AF65-F5344CB8AC3E}">
        <p14:creationId xmlns:p14="http://schemas.microsoft.com/office/powerpoint/2010/main" val="1597310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BEA9F-A31B-C94F-9ABF-6A7F6C97355E}" type="slidenum">
              <a:rPr lang="en-US" smtClean="0"/>
              <a:t>30</a:t>
            </a:fld>
            <a:endParaRPr lang="en-US"/>
          </a:p>
        </p:txBody>
      </p:sp>
    </p:spTree>
    <p:extLst>
      <p:ext uri="{BB962C8B-B14F-4D97-AF65-F5344CB8AC3E}">
        <p14:creationId xmlns:p14="http://schemas.microsoft.com/office/powerpoint/2010/main" val="3485791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CBEA9F-A31B-C94F-9ABF-6A7F6C97355E}" type="slidenum">
              <a:rPr lang="en-US" smtClean="0"/>
              <a:t>2</a:t>
            </a:fld>
            <a:endParaRPr lang="en-US"/>
          </a:p>
        </p:txBody>
      </p:sp>
    </p:spTree>
    <p:extLst>
      <p:ext uri="{BB962C8B-B14F-4D97-AF65-F5344CB8AC3E}">
        <p14:creationId xmlns:p14="http://schemas.microsoft.com/office/powerpoint/2010/main" val="1056504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CBEA9F-A31B-C94F-9ABF-6A7F6C97355E}" type="slidenum">
              <a:rPr lang="en-US" smtClean="0"/>
              <a:t>35</a:t>
            </a:fld>
            <a:endParaRPr lang="en-US"/>
          </a:p>
        </p:txBody>
      </p:sp>
    </p:spTree>
    <p:extLst>
      <p:ext uri="{BB962C8B-B14F-4D97-AF65-F5344CB8AC3E}">
        <p14:creationId xmlns:p14="http://schemas.microsoft.com/office/powerpoint/2010/main" val="47664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our ancestry and trace history through the genome over time, it’s going to be very important to understand genetic variation within populations and have some basic terminology to describe that.</a:t>
            </a:r>
          </a:p>
          <a:p>
            <a:endParaRPr lang="en-US" dirty="0"/>
          </a:p>
          <a:p>
            <a:r>
              <a:rPr lang="en-US" dirty="0"/>
              <a:t>That’s why we’re starting this module with an intro to pop gen. </a:t>
            </a:r>
          </a:p>
        </p:txBody>
      </p:sp>
      <p:sp>
        <p:nvSpPr>
          <p:cNvPr id="4" name="Slide Number Placeholder 3"/>
          <p:cNvSpPr>
            <a:spLocks noGrp="1"/>
          </p:cNvSpPr>
          <p:nvPr>
            <p:ph type="sldNum" sz="quarter" idx="5"/>
          </p:nvPr>
        </p:nvSpPr>
        <p:spPr/>
        <p:txBody>
          <a:bodyPr/>
          <a:lstStyle/>
          <a:p>
            <a:fld id="{E5CBEA9F-A31B-C94F-9ABF-6A7F6C97355E}" type="slidenum">
              <a:rPr lang="en-US" smtClean="0"/>
              <a:t>5</a:t>
            </a:fld>
            <a:endParaRPr lang="en-US"/>
          </a:p>
        </p:txBody>
      </p:sp>
    </p:spTree>
    <p:extLst>
      <p:ext uri="{BB962C8B-B14F-4D97-AF65-F5344CB8AC3E}">
        <p14:creationId xmlns:p14="http://schemas.microsoft.com/office/powerpoint/2010/main" val="202635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obvious, it’s worth noting that we can use genetic variation between two individuals as a proxy for how closely those two individuals are related</a:t>
            </a:r>
          </a:p>
          <a:p>
            <a:r>
              <a:rPr lang="en-US" dirty="0"/>
              <a:t>More differences = more time since those two shared a common ancestor</a:t>
            </a:r>
          </a:p>
          <a:p>
            <a:r>
              <a:rPr lang="en-US" dirty="0"/>
              <a:t>e.g. twins, unrelated humans, non-human primates. </a:t>
            </a:r>
          </a:p>
          <a:p>
            <a:r>
              <a:rPr lang="en-US" dirty="0"/>
              <a:t>Similar idea applies to learning about differences between human populations. As we’ll see in the JC, can use genetics to infer these relationships</a:t>
            </a:r>
          </a:p>
          <a:p>
            <a:endParaRPr lang="en-US" dirty="0"/>
          </a:p>
          <a:p>
            <a:r>
              <a:rPr lang="en-US" dirty="0"/>
              <a:t>There are four main forces driving these differences in the genome over time</a:t>
            </a:r>
          </a:p>
        </p:txBody>
      </p:sp>
      <p:sp>
        <p:nvSpPr>
          <p:cNvPr id="4" name="Slide Number Placeholder 3"/>
          <p:cNvSpPr>
            <a:spLocks noGrp="1"/>
          </p:cNvSpPr>
          <p:nvPr>
            <p:ph type="sldNum" sz="quarter" idx="5"/>
          </p:nvPr>
        </p:nvSpPr>
        <p:spPr/>
        <p:txBody>
          <a:bodyPr/>
          <a:lstStyle/>
          <a:p>
            <a:fld id="{E5CBEA9F-A31B-C94F-9ABF-6A7F6C97355E}" type="slidenum">
              <a:rPr lang="en-US" smtClean="0"/>
              <a:t>7</a:t>
            </a:fld>
            <a:endParaRPr lang="en-US"/>
          </a:p>
        </p:txBody>
      </p:sp>
    </p:spTree>
    <p:extLst>
      <p:ext uri="{BB962C8B-B14F-4D97-AF65-F5344CB8AC3E}">
        <p14:creationId xmlns:p14="http://schemas.microsoft.com/office/powerpoint/2010/main" val="4236135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Mutations are what makes this all interesting, these are the fuel driving these differences</a:t>
            </a:r>
          </a:p>
          <a:p>
            <a:endParaRPr lang="en-US" dirty="0"/>
          </a:p>
        </p:txBody>
      </p:sp>
      <p:sp>
        <p:nvSpPr>
          <p:cNvPr id="4" name="Slide Number Placeholder 3"/>
          <p:cNvSpPr>
            <a:spLocks noGrp="1"/>
          </p:cNvSpPr>
          <p:nvPr>
            <p:ph type="sldNum" sz="quarter" idx="5"/>
          </p:nvPr>
        </p:nvSpPr>
        <p:spPr/>
        <p:txBody>
          <a:bodyPr/>
          <a:lstStyle/>
          <a:p>
            <a:fld id="{E5CBEA9F-A31B-C94F-9ABF-6A7F6C97355E}" type="slidenum">
              <a:rPr lang="en-US" smtClean="0"/>
              <a:t>8</a:t>
            </a:fld>
            <a:endParaRPr lang="en-US"/>
          </a:p>
        </p:txBody>
      </p:sp>
    </p:spTree>
    <p:extLst>
      <p:ext uri="{BB962C8B-B14F-4D97-AF65-F5344CB8AC3E}">
        <p14:creationId xmlns:p14="http://schemas.microsoft.com/office/powerpoint/2010/main" val="2444723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Any time a cell divides, each generation of a species, it is an opportunity for a mutation to occur anywhere along the genome.</a:t>
            </a:r>
          </a:p>
          <a:p>
            <a:endParaRPr lang="en-US" dirty="0"/>
          </a:p>
          <a:p>
            <a:r>
              <a:rPr lang="en-US" dirty="0"/>
              <a:t>As we’ll see, these changes accumulate over time and get passed on through generations, leading to present day differences</a:t>
            </a:r>
          </a:p>
          <a:p>
            <a:endParaRPr lang="en-US" dirty="0"/>
          </a:p>
          <a:p>
            <a:r>
              <a:rPr lang="en-US" dirty="0"/>
              <a:t>For the ancestry part of the course, we’ll focus mostly on single base changes, or SNPs</a:t>
            </a:r>
          </a:p>
          <a:p>
            <a:endParaRPr lang="en-US" dirty="0"/>
          </a:p>
          <a:p>
            <a:r>
              <a:rPr lang="en-US" dirty="0" err="1"/>
              <a:t>Mut</a:t>
            </a:r>
            <a:r>
              <a:rPr lang="en-US" dirty="0"/>
              <a:t> rate 10^-8, get 50-100 new mutations each new human</a:t>
            </a:r>
          </a:p>
          <a:p>
            <a:endParaRPr lang="en-US" dirty="0"/>
          </a:p>
          <a:p>
            <a:r>
              <a:rPr lang="en-US" dirty="0"/>
              <a:t>Note this is an average, many complicating factors</a:t>
            </a:r>
          </a:p>
          <a:p>
            <a:endParaRPr lang="en-US" dirty="0"/>
          </a:p>
          <a:p>
            <a:r>
              <a:rPr lang="en-US" dirty="0"/>
              <a:t>Let’s look at how these mutations behave when we look at them in populations over time</a:t>
            </a:r>
          </a:p>
        </p:txBody>
      </p:sp>
      <p:sp>
        <p:nvSpPr>
          <p:cNvPr id="4" name="Slide Number Placeholder 3"/>
          <p:cNvSpPr>
            <a:spLocks noGrp="1"/>
          </p:cNvSpPr>
          <p:nvPr>
            <p:ph type="sldNum" sz="quarter" idx="5"/>
          </p:nvPr>
        </p:nvSpPr>
        <p:spPr/>
        <p:txBody>
          <a:bodyPr/>
          <a:lstStyle/>
          <a:p>
            <a:fld id="{E5CBEA9F-A31B-C94F-9ABF-6A7F6C97355E}" type="slidenum">
              <a:rPr lang="en-US" smtClean="0"/>
              <a:t>9</a:t>
            </a:fld>
            <a:endParaRPr lang="en-US"/>
          </a:p>
        </p:txBody>
      </p:sp>
    </p:spTree>
    <p:extLst>
      <p:ext uri="{BB962C8B-B14F-4D97-AF65-F5344CB8AC3E}">
        <p14:creationId xmlns:p14="http://schemas.microsoft.com/office/powerpoint/2010/main" val="1392592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living humans, each of us has two copies of each chromosome</a:t>
            </a:r>
          </a:p>
          <a:p>
            <a:r>
              <a:rPr lang="en-US" dirty="0"/>
              <a:t>All of these actually descended from a common ancestor</a:t>
            </a:r>
          </a:p>
        </p:txBody>
      </p:sp>
      <p:sp>
        <p:nvSpPr>
          <p:cNvPr id="4" name="Slide Number Placeholder 3"/>
          <p:cNvSpPr>
            <a:spLocks noGrp="1"/>
          </p:cNvSpPr>
          <p:nvPr>
            <p:ph type="sldNum" sz="quarter" idx="5"/>
          </p:nvPr>
        </p:nvSpPr>
        <p:spPr/>
        <p:txBody>
          <a:bodyPr/>
          <a:lstStyle/>
          <a:p>
            <a:fld id="{E5CBEA9F-A31B-C94F-9ABF-6A7F6C97355E}" type="slidenum">
              <a:rPr lang="en-US" smtClean="0"/>
              <a:t>10</a:t>
            </a:fld>
            <a:endParaRPr lang="en-US"/>
          </a:p>
        </p:txBody>
      </p:sp>
    </p:spTree>
    <p:extLst>
      <p:ext uri="{BB962C8B-B14F-4D97-AF65-F5344CB8AC3E}">
        <p14:creationId xmlns:p14="http://schemas.microsoft.com/office/powerpoint/2010/main" val="562813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this up into single copies of the chromosome to make this easier to look at</a:t>
            </a:r>
          </a:p>
        </p:txBody>
      </p:sp>
      <p:sp>
        <p:nvSpPr>
          <p:cNvPr id="4" name="Slide Number Placeholder 3"/>
          <p:cNvSpPr>
            <a:spLocks noGrp="1"/>
          </p:cNvSpPr>
          <p:nvPr>
            <p:ph type="sldNum" sz="quarter" idx="5"/>
          </p:nvPr>
        </p:nvSpPr>
        <p:spPr/>
        <p:txBody>
          <a:bodyPr/>
          <a:lstStyle/>
          <a:p>
            <a:fld id="{9CC10EFC-0278-7A42-A408-683E73AB13A6}" type="slidenum">
              <a:rPr lang="en-US" smtClean="0"/>
              <a:t>11</a:t>
            </a:fld>
            <a:endParaRPr lang="en-US"/>
          </a:p>
        </p:txBody>
      </p:sp>
    </p:spTree>
    <p:extLst>
      <p:ext uri="{BB962C8B-B14F-4D97-AF65-F5344CB8AC3E}">
        <p14:creationId xmlns:p14="http://schemas.microsoft.com/office/powerpoint/2010/main" val="1070214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Occasionally over time, mutation occurs</a:t>
            </a:r>
          </a:p>
          <a:p>
            <a:r>
              <a:rPr lang="en-US" dirty="0"/>
              <a:t>e.g. here A to a G</a:t>
            </a:r>
          </a:p>
          <a:p>
            <a:endParaRPr lang="en-US" dirty="0"/>
          </a:p>
          <a:p>
            <a:r>
              <a:rPr lang="en-US" dirty="0"/>
              <a:t>This mutation can then get spread to future generations</a:t>
            </a:r>
          </a:p>
          <a:p>
            <a:r>
              <a:rPr lang="en-US" dirty="0"/>
              <a:t>All of these ones with the G likely descended from a single common ancestor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C10EFC-0278-7A42-A408-683E73AB1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915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DB1F0D-52AD-8E43-B1A6-4FB1E23D5FC7}" type="datetimeFigureOut">
              <a:rPr lang="en-US" smtClean="0"/>
              <a:t>3/24/21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6C5D0-ABED-A84A-BAB5-E515E996DD3C}" type="slidenum">
              <a:rPr lang="en-US" smtClean="0"/>
              <a:t>‹#›</a:t>
            </a:fld>
            <a:endParaRPr lang="en-US"/>
          </a:p>
        </p:txBody>
      </p:sp>
    </p:spTree>
    <p:extLst>
      <p:ext uri="{BB962C8B-B14F-4D97-AF65-F5344CB8AC3E}">
        <p14:creationId xmlns:p14="http://schemas.microsoft.com/office/powerpoint/2010/main" val="3949767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DB1F0D-52AD-8E43-B1A6-4FB1E23D5FC7}" type="datetimeFigureOut">
              <a:rPr lang="en-US" smtClean="0"/>
              <a:t>3/24/21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6C5D0-ABED-A84A-BAB5-E515E996DD3C}" type="slidenum">
              <a:rPr lang="en-US" smtClean="0"/>
              <a:t>‹#›</a:t>
            </a:fld>
            <a:endParaRPr lang="en-US"/>
          </a:p>
        </p:txBody>
      </p:sp>
    </p:spTree>
    <p:extLst>
      <p:ext uri="{BB962C8B-B14F-4D97-AF65-F5344CB8AC3E}">
        <p14:creationId xmlns:p14="http://schemas.microsoft.com/office/powerpoint/2010/main" val="3060601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DB1F0D-52AD-8E43-B1A6-4FB1E23D5FC7}" type="datetimeFigureOut">
              <a:rPr lang="en-US" smtClean="0"/>
              <a:t>3/24/21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6C5D0-ABED-A84A-BAB5-E515E996DD3C}" type="slidenum">
              <a:rPr lang="en-US" smtClean="0"/>
              <a:t>‹#›</a:t>
            </a:fld>
            <a:endParaRPr lang="en-US"/>
          </a:p>
        </p:txBody>
      </p:sp>
    </p:spTree>
    <p:extLst>
      <p:ext uri="{BB962C8B-B14F-4D97-AF65-F5344CB8AC3E}">
        <p14:creationId xmlns:p14="http://schemas.microsoft.com/office/powerpoint/2010/main" val="2094750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5B7CE-A22E-5E42-8D4D-A6AFD208C8D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5768B49-A350-DA4A-BF62-5016267A2E0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F003FE9-C2D9-B44A-B4A1-6848F5C9BF57}"/>
              </a:ext>
            </a:extLst>
          </p:cNvPr>
          <p:cNvSpPr>
            <a:spLocks noGrp="1"/>
          </p:cNvSpPr>
          <p:nvPr>
            <p:ph type="dt" sz="half" idx="10"/>
          </p:nvPr>
        </p:nvSpPr>
        <p:spPr/>
        <p:txBody>
          <a:bodyPr/>
          <a:lstStyle/>
          <a:p>
            <a:fld id="{AEA009B0-75DC-FC47-BEAB-525C9372CB1F}" type="datetimeFigureOut">
              <a:rPr lang="en-US" smtClean="0"/>
              <a:t>3/24/21</a:t>
            </a:fld>
            <a:endParaRPr lang="en-US"/>
          </a:p>
        </p:txBody>
      </p:sp>
      <p:sp>
        <p:nvSpPr>
          <p:cNvPr id="5" name="Footer Placeholder 4">
            <a:extLst>
              <a:ext uri="{FF2B5EF4-FFF2-40B4-BE49-F238E27FC236}">
                <a16:creationId xmlns:a16="http://schemas.microsoft.com/office/drawing/2014/main" id="{433D7747-DCC9-EE42-B9F8-BE93438AB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29FE4-A8CB-2740-AAD2-508CEF52BC43}"/>
              </a:ext>
            </a:extLst>
          </p:cNvPr>
          <p:cNvSpPr>
            <a:spLocks noGrp="1"/>
          </p:cNvSpPr>
          <p:nvPr>
            <p:ph type="sldNum" sz="quarter" idx="12"/>
          </p:nvPr>
        </p:nvSpPr>
        <p:spPr/>
        <p:txBody>
          <a:bodyPr/>
          <a:lstStyle/>
          <a:p>
            <a:fld id="{DDEDC060-12BD-A34C-8CDF-61F2F3355910}" type="slidenum">
              <a:rPr lang="en-US" smtClean="0"/>
              <a:t>‹#›</a:t>
            </a:fld>
            <a:endParaRPr lang="en-US"/>
          </a:p>
        </p:txBody>
      </p:sp>
    </p:spTree>
    <p:extLst>
      <p:ext uri="{BB962C8B-B14F-4D97-AF65-F5344CB8AC3E}">
        <p14:creationId xmlns:p14="http://schemas.microsoft.com/office/powerpoint/2010/main" val="600945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17F07-36DF-1D44-A314-FE9698E79E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2DE1D4-0552-8C42-AF4E-9C3318F98E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331B3-D2E9-F544-99E2-69940F8F77B2}"/>
              </a:ext>
            </a:extLst>
          </p:cNvPr>
          <p:cNvSpPr>
            <a:spLocks noGrp="1"/>
          </p:cNvSpPr>
          <p:nvPr>
            <p:ph type="dt" sz="half" idx="10"/>
          </p:nvPr>
        </p:nvSpPr>
        <p:spPr/>
        <p:txBody>
          <a:bodyPr/>
          <a:lstStyle/>
          <a:p>
            <a:fld id="{AEA009B0-75DC-FC47-BEAB-525C9372CB1F}" type="datetimeFigureOut">
              <a:rPr lang="en-US" smtClean="0"/>
              <a:t>3/24/21</a:t>
            </a:fld>
            <a:endParaRPr lang="en-US"/>
          </a:p>
        </p:txBody>
      </p:sp>
      <p:sp>
        <p:nvSpPr>
          <p:cNvPr id="5" name="Footer Placeholder 4">
            <a:extLst>
              <a:ext uri="{FF2B5EF4-FFF2-40B4-BE49-F238E27FC236}">
                <a16:creationId xmlns:a16="http://schemas.microsoft.com/office/drawing/2014/main" id="{09CF166C-156A-8F49-81C2-ED6E5A823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6E4EF-4B2E-8E4D-97AB-76EB53F51F5A}"/>
              </a:ext>
            </a:extLst>
          </p:cNvPr>
          <p:cNvSpPr>
            <a:spLocks noGrp="1"/>
          </p:cNvSpPr>
          <p:nvPr>
            <p:ph type="sldNum" sz="quarter" idx="12"/>
          </p:nvPr>
        </p:nvSpPr>
        <p:spPr/>
        <p:txBody>
          <a:bodyPr/>
          <a:lstStyle/>
          <a:p>
            <a:fld id="{DDEDC060-12BD-A34C-8CDF-61F2F3355910}" type="slidenum">
              <a:rPr lang="en-US" smtClean="0"/>
              <a:t>‹#›</a:t>
            </a:fld>
            <a:endParaRPr lang="en-US"/>
          </a:p>
        </p:txBody>
      </p:sp>
    </p:spTree>
    <p:extLst>
      <p:ext uri="{BB962C8B-B14F-4D97-AF65-F5344CB8AC3E}">
        <p14:creationId xmlns:p14="http://schemas.microsoft.com/office/powerpoint/2010/main" val="3842282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E3097-CA04-9E4B-AEE8-43AC5C7C441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02C5BCA-D444-A742-A8C8-73F0E8DC195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0DADC8-2F4A-864A-ADB2-7ADC2799E792}"/>
              </a:ext>
            </a:extLst>
          </p:cNvPr>
          <p:cNvSpPr>
            <a:spLocks noGrp="1"/>
          </p:cNvSpPr>
          <p:nvPr>
            <p:ph type="dt" sz="half" idx="10"/>
          </p:nvPr>
        </p:nvSpPr>
        <p:spPr/>
        <p:txBody>
          <a:bodyPr/>
          <a:lstStyle/>
          <a:p>
            <a:fld id="{AEA009B0-75DC-FC47-BEAB-525C9372CB1F}" type="datetimeFigureOut">
              <a:rPr lang="en-US" smtClean="0"/>
              <a:t>3/24/21</a:t>
            </a:fld>
            <a:endParaRPr lang="en-US"/>
          </a:p>
        </p:txBody>
      </p:sp>
      <p:sp>
        <p:nvSpPr>
          <p:cNvPr id="5" name="Footer Placeholder 4">
            <a:extLst>
              <a:ext uri="{FF2B5EF4-FFF2-40B4-BE49-F238E27FC236}">
                <a16:creationId xmlns:a16="http://schemas.microsoft.com/office/drawing/2014/main" id="{7DB629F3-222B-A943-955B-35FD3A0EC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DC7DA-08A9-A049-9758-B03D89421562}"/>
              </a:ext>
            </a:extLst>
          </p:cNvPr>
          <p:cNvSpPr>
            <a:spLocks noGrp="1"/>
          </p:cNvSpPr>
          <p:nvPr>
            <p:ph type="sldNum" sz="quarter" idx="12"/>
          </p:nvPr>
        </p:nvSpPr>
        <p:spPr/>
        <p:txBody>
          <a:bodyPr/>
          <a:lstStyle/>
          <a:p>
            <a:fld id="{DDEDC060-12BD-A34C-8CDF-61F2F3355910}" type="slidenum">
              <a:rPr lang="en-US" smtClean="0"/>
              <a:t>‹#›</a:t>
            </a:fld>
            <a:endParaRPr lang="en-US"/>
          </a:p>
        </p:txBody>
      </p:sp>
    </p:spTree>
    <p:extLst>
      <p:ext uri="{BB962C8B-B14F-4D97-AF65-F5344CB8AC3E}">
        <p14:creationId xmlns:p14="http://schemas.microsoft.com/office/powerpoint/2010/main" val="277235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C0D11-FB1F-8F43-90D7-D3F81354E2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18CB64-8ADB-1D40-BB0A-E87C105B012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B1D2D1-D5DF-454A-9312-760C59E6144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86776E-C3CA-4748-8ED2-A89CE9E1C8B6}"/>
              </a:ext>
            </a:extLst>
          </p:cNvPr>
          <p:cNvSpPr>
            <a:spLocks noGrp="1"/>
          </p:cNvSpPr>
          <p:nvPr>
            <p:ph type="dt" sz="half" idx="10"/>
          </p:nvPr>
        </p:nvSpPr>
        <p:spPr/>
        <p:txBody>
          <a:bodyPr/>
          <a:lstStyle/>
          <a:p>
            <a:fld id="{AEA009B0-75DC-FC47-BEAB-525C9372CB1F}" type="datetimeFigureOut">
              <a:rPr lang="en-US" smtClean="0"/>
              <a:t>3/24/21</a:t>
            </a:fld>
            <a:endParaRPr lang="en-US"/>
          </a:p>
        </p:txBody>
      </p:sp>
      <p:sp>
        <p:nvSpPr>
          <p:cNvPr id="6" name="Footer Placeholder 5">
            <a:extLst>
              <a:ext uri="{FF2B5EF4-FFF2-40B4-BE49-F238E27FC236}">
                <a16:creationId xmlns:a16="http://schemas.microsoft.com/office/drawing/2014/main" id="{49212A23-E91D-CD4E-A20E-7AC9FE522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9218C1-1FDE-D545-8EE6-88C6B9EB9A20}"/>
              </a:ext>
            </a:extLst>
          </p:cNvPr>
          <p:cNvSpPr>
            <a:spLocks noGrp="1"/>
          </p:cNvSpPr>
          <p:nvPr>
            <p:ph type="sldNum" sz="quarter" idx="12"/>
          </p:nvPr>
        </p:nvSpPr>
        <p:spPr/>
        <p:txBody>
          <a:bodyPr/>
          <a:lstStyle/>
          <a:p>
            <a:fld id="{DDEDC060-12BD-A34C-8CDF-61F2F3355910}" type="slidenum">
              <a:rPr lang="en-US" smtClean="0"/>
              <a:t>‹#›</a:t>
            </a:fld>
            <a:endParaRPr lang="en-US"/>
          </a:p>
        </p:txBody>
      </p:sp>
    </p:spTree>
    <p:extLst>
      <p:ext uri="{BB962C8B-B14F-4D97-AF65-F5344CB8AC3E}">
        <p14:creationId xmlns:p14="http://schemas.microsoft.com/office/powerpoint/2010/main" val="563297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9613A-8D8F-9C45-A6EB-E2EB239778E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14BBC6-2F15-AE45-B925-21DA2C813BE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A8521B6D-2B2F-C145-9486-900741E7ED1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F334F6-4928-C749-924C-85795828E2E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4173808-9BF1-534C-83C3-6826B4248BC6}"/>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19AA33-07A4-BD44-B953-28CBF3D30FA5}"/>
              </a:ext>
            </a:extLst>
          </p:cNvPr>
          <p:cNvSpPr>
            <a:spLocks noGrp="1"/>
          </p:cNvSpPr>
          <p:nvPr>
            <p:ph type="dt" sz="half" idx="10"/>
          </p:nvPr>
        </p:nvSpPr>
        <p:spPr/>
        <p:txBody>
          <a:bodyPr/>
          <a:lstStyle/>
          <a:p>
            <a:fld id="{AEA009B0-75DC-FC47-BEAB-525C9372CB1F}" type="datetimeFigureOut">
              <a:rPr lang="en-US" smtClean="0"/>
              <a:t>3/24/21</a:t>
            </a:fld>
            <a:endParaRPr lang="en-US"/>
          </a:p>
        </p:txBody>
      </p:sp>
      <p:sp>
        <p:nvSpPr>
          <p:cNvPr id="8" name="Footer Placeholder 7">
            <a:extLst>
              <a:ext uri="{FF2B5EF4-FFF2-40B4-BE49-F238E27FC236}">
                <a16:creationId xmlns:a16="http://schemas.microsoft.com/office/drawing/2014/main" id="{EBA08B51-FF09-F04B-8105-0751CE51E2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F5D401-7F44-C547-9C18-BA98D2FCFCEA}"/>
              </a:ext>
            </a:extLst>
          </p:cNvPr>
          <p:cNvSpPr>
            <a:spLocks noGrp="1"/>
          </p:cNvSpPr>
          <p:nvPr>
            <p:ph type="sldNum" sz="quarter" idx="12"/>
          </p:nvPr>
        </p:nvSpPr>
        <p:spPr/>
        <p:txBody>
          <a:bodyPr/>
          <a:lstStyle/>
          <a:p>
            <a:fld id="{DDEDC060-12BD-A34C-8CDF-61F2F3355910}" type="slidenum">
              <a:rPr lang="en-US" smtClean="0"/>
              <a:t>‹#›</a:t>
            </a:fld>
            <a:endParaRPr lang="en-US"/>
          </a:p>
        </p:txBody>
      </p:sp>
    </p:spTree>
    <p:extLst>
      <p:ext uri="{BB962C8B-B14F-4D97-AF65-F5344CB8AC3E}">
        <p14:creationId xmlns:p14="http://schemas.microsoft.com/office/powerpoint/2010/main" val="3347823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5E8AD-A1CE-7347-8FC7-E7EA9A42A0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926BC8-4E30-C54F-B1C7-B401B6219721}"/>
              </a:ext>
            </a:extLst>
          </p:cNvPr>
          <p:cNvSpPr>
            <a:spLocks noGrp="1"/>
          </p:cNvSpPr>
          <p:nvPr>
            <p:ph type="dt" sz="half" idx="10"/>
          </p:nvPr>
        </p:nvSpPr>
        <p:spPr/>
        <p:txBody>
          <a:bodyPr/>
          <a:lstStyle/>
          <a:p>
            <a:fld id="{AEA009B0-75DC-FC47-BEAB-525C9372CB1F}" type="datetimeFigureOut">
              <a:rPr lang="en-US" smtClean="0"/>
              <a:t>3/24/21</a:t>
            </a:fld>
            <a:endParaRPr lang="en-US"/>
          </a:p>
        </p:txBody>
      </p:sp>
      <p:sp>
        <p:nvSpPr>
          <p:cNvPr id="4" name="Footer Placeholder 3">
            <a:extLst>
              <a:ext uri="{FF2B5EF4-FFF2-40B4-BE49-F238E27FC236}">
                <a16:creationId xmlns:a16="http://schemas.microsoft.com/office/drawing/2014/main" id="{2FA7EED5-D35F-5543-8AB5-7DCC859E1D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A90F5D-77C2-1348-A0E8-DE47AFAFC606}"/>
              </a:ext>
            </a:extLst>
          </p:cNvPr>
          <p:cNvSpPr>
            <a:spLocks noGrp="1"/>
          </p:cNvSpPr>
          <p:nvPr>
            <p:ph type="sldNum" sz="quarter" idx="12"/>
          </p:nvPr>
        </p:nvSpPr>
        <p:spPr/>
        <p:txBody>
          <a:bodyPr/>
          <a:lstStyle/>
          <a:p>
            <a:fld id="{DDEDC060-12BD-A34C-8CDF-61F2F3355910}" type="slidenum">
              <a:rPr lang="en-US" smtClean="0"/>
              <a:t>‹#›</a:t>
            </a:fld>
            <a:endParaRPr lang="en-US"/>
          </a:p>
        </p:txBody>
      </p:sp>
    </p:spTree>
    <p:extLst>
      <p:ext uri="{BB962C8B-B14F-4D97-AF65-F5344CB8AC3E}">
        <p14:creationId xmlns:p14="http://schemas.microsoft.com/office/powerpoint/2010/main" val="1310239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2A93BA-96A8-9D42-AA93-741DED9E2CB2}"/>
              </a:ext>
            </a:extLst>
          </p:cNvPr>
          <p:cNvSpPr>
            <a:spLocks noGrp="1"/>
          </p:cNvSpPr>
          <p:nvPr>
            <p:ph type="dt" sz="half" idx="10"/>
          </p:nvPr>
        </p:nvSpPr>
        <p:spPr/>
        <p:txBody>
          <a:bodyPr/>
          <a:lstStyle/>
          <a:p>
            <a:fld id="{AEA009B0-75DC-FC47-BEAB-525C9372CB1F}" type="datetimeFigureOut">
              <a:rPr lang="en-US" smtClean="0"/>
              <a:t>3/24/21</a:t>
            </a:fld>
            <a:endParaRPr lang="en-US"/>
          </a:p>
        </p:txBody>
      </p:sp>
      <p:sp>
        <p:nvSpPr>
          <p:cNvPr id="3" name="Footer Placeholder 2">
            <a:extLst>
              <a:ext uri="{FF2B5EF4-FFF2-40B4-BE49-F238E27FC236}">
                <a16:creationId xmlns:a16="http://schemas.microsoft.com/office/drawing/2014/main" id="{DD7B5966-1855-F44B-8BBC-0F6D04C7E0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2D2AC5-D0BA-7644-9987-AE534DE9B50E}"/>
              </a:ext>
            </a:extLst>
          </p:cNvPr>
          <p:cNvSpPr>
            <a:spLocks noGrp="1"/>
          </p:cNvSpPr>
          <p:nvPr>
            <p:ph type="sldNum" sz="quarter" idx="12"/>
          </p:nvPr>
        </p:nvSpPr>
        <p:spPr/>
        <p:txBody>
          <a:bodyPr/>
          <a:lstStyle/>
          <a:p>
            <a:fld id="{DDEDC060-12BD-A34C-8CDF-61F2F3355910}" type="slidenum">
              <a:rPr lang="en-US" smtClean="0"/>
              <a:t>‹#›</a:t>
            </a:fld>
            <a:endParaRPr lang="en-US"/>
          </a:p>
        </p:txBody>
      </p:sp>
    </p:spTree>
    <p:extLst>
      <p:ext uri="{BB962C8B-B14F-4D97-AF65-F5344CB8AC3E}">
        <p14:creationId xmlns:p14="http://schemas.microsoft.com/office/powerpoint/2010/main" val="2844608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8E0B2-8028-EB45-BF8F-E8E78608002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B901C00-64BD-204A-B68E-48C651908EC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6EEC58-ADF8-6B43-A438-126CFE199AD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CA3D6F4-DCAB-284D-AFDE-8CA01D2A7C03}"/>
              </a:ext>
            </a:extLst>
          </p:cNvPr>
          <p:cNvSpPr>
            <a:spLocks noGrp="1"/>
          </p:cNvSpPr>
          <p:nvPr>
            <p:ph type="dt" sz="half" idx="10"/>
          </p:nvPr>
        </p:nvSpPr>
        <p:spPr/>
        <p:txBody>
          <a:bodyPr/>
          <a:lstStyle/>
          <a:p>
            <a:fld id="{AEA009B0-75DC-FC47-BEAB-525C9372CB1F}" type="datetimeFigureOut">
              <a:rPr lang="en-US" smtClean="0"/>
              <a:t>3/24/21</a:t>
            </a:fld>
            <a:endParaRPr lang="en-US"/>
          </a:p>
        </p:txBody>
      </p:sp>
      <p:sp>
        <p:nvSpPr>
          <p:cNvPr id="6" name="Footer Placeholder 5">
            <a:extLst>
              <a:ext uri="{FF2B5EF4-FFF2-40B4-BE49-F238E27FC236}">
                <a16:creationId xmlns:a16="http://schemas.microsoft.com/office/drawing/2014/main" id="{BBA099F4-B960-BC48-A509-A7DA7EF6CA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D95E8-CBF2-1441-B45B-A0E14CC3A73C}"/>
              </a:ext>
            </a:extLst>
          </p:cNvPr>
          <p:cNvSpPr>
            <a:spLocks noGrp="1"/>
          </p:cNvSpPr>
          <p:nvPr>
            <p:ph type="sldNum" sz="quarter" idx="12"/>
          </p:nvPr>
        </p:nvSpPr>
        <p:spPr/>
        <p:txBody>
          <a:bodyPr/>
          <a:lstStyle/>
          <a:p>
            <a:fld id="{DDEDC060-12BD-A34C-8CDF-61F2F3355910}" type="slidenum">
              <a:rPr lang="en-US" smtClean="0"/>
              <a:t>‹#›</a:t>
            </a:fld>
            <a:endParaRPr lang="en-US"/>
          </a:p>
        </p:txBody>
      </p:sp>
    </p:spTree>
    <p:extLst>
      <p:ext uri="{BB962C8B-B14F-4D97-AF65-F5344CB8AC3E}">
        <p14:creationId xmlns:p14="http://schemas.microsoft.com/office/powerpoint/2010/main" val="3870405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DB1F0D-52AD-8E43-B1A6-4FB1E23D5FC7}" type="datetimeFigureOut">
              <a:rPr lang="en-US" smtClean="0"/>
              <a:t>3/24/21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6C5D0-ABED-A84A-BAB5-E515E996DD3C}" type="slidenum">
              <a:rPr lang="en-US" smtClean="0"/>
              <a:t>‹#›</a:t>
            </a:fld>
            <a:endParaRPr lang="en-US"/>
          </a:p>
        </p:txBody>
      </p:sp>
    </p:spTree>
    <p:extLst>
      <p:ext uri="{BB962C8B-B14F-4D97-AF65-F5344CB8AC3E}">
        <p14:creationId xmlns:p14="http://schemas.microsoft.com/office/powerpoint/2010/main" val="3571463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AFF1-7C28-0345-AFD9-4EFD6474269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D8FED8E-5188-9D4A-BD36-9C12117C383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E1F6AB1-33ED-324C-80F0-8B521D3F1DB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9A01A44-DF43-8E47-958E-6A168F3EEBF7}"/>
              </a:ext>
            </a:extLst>
          </p:cNvPr>
          <p:cNvSpPr>
            <a:spLocks noGrp="1"/>
          </p:cNvSpPr>
          <p:nvPr>
            <p:ph type="dt" sz="half" idx="10"/>
          </p:nvPr>
        </p:nvSpPr>
        <p:spPr/>
        <p:txBody>
          <a:bodyPr/>
          <a:lstStyle/>
          <a:p>
            <a:fld id="{AEA009B0-75DC-FC47-BEAB-525C9372CB1F}" type="datetimeFigureOut">
              <a:rPr lang="en-US" smtClean="0"/>
              <a:t>3/24/21</a:t>
            </a:fld>
            <a:endParaRPr lang="en-US"/>
          </a:p>
        </p:txBody>
      </p:sp>
      <p:sp>
        <p:nvSpPr>
          <p:cNvPr id="6" name="Footer Placeholder 5">
            <a:extLst>
              <a:ext uri="{FF2B5EF4-FFF2-40B4-BE49-F238E27FC236}">
                <a16:creationId xmlns:a16="http://schemas.microsoft.com/office/drawing/2014/main" id="{A07AFB59-7368-E14C-BF02-10F8018382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BCC6A-23BF-DC41-B876-DE394EE86E2E}"/>
              </a:ext>
            </a:extLst>
          </p:cNvPr>
          <p:cNvSpPr>
            <a:spLocks noGrp="1"/>
          </p:cNvSpPr>
          <p:nvPr>
            <p:ph type="sldNum" sz="quarter" idx="12"/>
          </p:nvPr>
        </p:nvSpPr>
        <p:spPr/>
        <p:txBody>
          <a:bodyPr/>
          <a:lstStyle/>
          <a:p>
            <a:fld id="{DDEDC060-12BD-A34C-8CDF-61F2F3355910}" type="slidenum">
              <a:rPr lang="en-US" smtClean="0"/>
              <a:t>‹#›</a:t>
            </a:fld>
            <a:endParaRPr lang="en-US"/>
          </a:p>
        </p:txBody>
      </p:sp>
    </p:spTree>
    <p:extLst>
      <p:ext uri="{BB962C8B-B14F-4D97-AF65-F5344CB8AC3E}">
        <p14:creationId xmlns:p14="http://schemas.microsoft.com/office/powerpoint/2010/main" val="1027775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53CF-D8DD-F144-A04D-31ECA95B66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1E1E01-D4B3-2B4B-A989-573B82A3E8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476BD8-8DA4-0E44-8783-F71A0BC7EBD8}"/>
              </a:ext>
            </a:extLst>
          </p:cNvPr>
          <p:cNvSpPr>
            <a:spLocks noGrp="1"/>
          </p:cNvSpPr>
          <p:nvPr>
            <p:ph type="dt" sz="half" idx="10"/>
          </p:nvPr>
        </p:nvSpPr>
        <p:spPr/>
        <p:txBody>
          <a:bodyPr/>
          <a:lstStyle/>
          <a:p>
            <a:fld id="{AEA009B0-75DC-FC47-BEAB-525C9372CB1F}" type="datetimeFigureOut">
              <a:rPr lang="en-US" smtClean="0"/>
              <a:t>3/24/21</a:t>
            </a:fld>
            <a:endParaRPr lang="en-US"/>
          </a:p>
        </p:txBody>
      </p:sp>
      <p:sp>
        <p:nvSpPr>
          <p:cNvPr id="5" name="Footer Placeholder 4">
            <a:extLst>
              <a:ext uri="{FF2B5EF4-FFF2-40B4-BE49-F238E27FC236}">
                <a16:creationId xmlns:a16="http://schemas.microsoft.com/office/drawing/2014/main" id="{F0C51B1D-72F7-644F-8D3A-405F5AC86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A5F6C-54C1-FA47-9401-DAD38F3D2FB1}"/>
              </a:ext>
            </a:extLst>
          </p:cNvPr>
          <p:cNvSpPr>
            <a:spLocks noGrp="1"/>
          </p:cNvSpPr>
          <p:nvPr>
            <p:ph type="sldNum" sz="quarter" idx="12"/>
          </p:nvPr>
        </p:nvSpPr>
        <p:spPr/>
        <p:txBody>
          <a:bodyPr/>
          <a:lstStyle/>
          <a:p>
            <a:fld id="{DDEDC060-12BD-A34C-8CDF-61F2F3355910}" type="slidenum">
              <a:rPr lang="en-US" smtClean="0"/>
              <a:t>‹#›</a:t>
            </a:fld>
            <a:endParaRPr lang="en-US"/>
          </a:p>
        </p:txBody>
      </p:sp>
    </p:spTree>
    <p:extLst>
      <p:ext uri="{BB962C8B-B14F-4D97-AF65-F5344CB8AC3E}">
        <p14:creationId xmlns:p14="http://schemas.microsoft.com/office/powerpoint/2010/main" val="2336719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9C6F8-7DF4-DB49-B7B8-E854EC42304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C38086-C86B-EB4E-9042-E2FD2890FCD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DB9B5F-77A9-3640-AE2C-F19D616E8D77}"/>
              </a:ext>
            </a:extLst>
          </p:cNvPr>
          <p:cNvSpPr>
            <a:spLocks noGrp="1"/>
          </p:cNvSpPr>
          <p:nvPr>
            <p:ph type="dt" sz="half" idx="10"/>
          </p:nvPr>
        </p:nvSpPr>
        <p:spPr/>
        <p:txBody>
          <a:bodyPr/>
          <a:lstStyle/>
          <a:p>
            <a:fld id="{AEA009B0-75DC-FC47-BEAB-525C9372CB1F}" type="datetimeFigureOut">
              <a:rPr lang="en-US" smtClean="0"/>
              <a:t>3/24/21</a:t>
            </a:fld>
            <a:endParaRPr lang="en-US"/>
          </a:p>
        </p:txBody>
      </p:sp>
      <p:sp>
        <p:nvSpPr>
          <p:cNvPr id="5" name="Footer Placeholder 4">
            <a:extLst>
              <a:ext uri="{FF2B5EF4-FFF2-40B4-BE49-F238E27FC236}">
                <a16:creationId xmlns:a16="http://schemas.microsoft.com/office/drawing/2014/main" id="{65E0BB58-E07A-0F48-8CE6-AB47B37F0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89F5DB-AE7C-8045-845A-5E166C1CCF5A}"/>
              </a:ext>
            </a:extLst>
          </p:cNvPr>
          <p:cNvSpPr>
            <a:spLocks noGrp="1"/>
          </p:cNvSpPr>
          <p:nvPr>
            <p:ph type="sldNum" sz="quarter" idx="12"/>
          </p:nvPr>
        </p:nvSpPr>
        <p:spPr/>
        <p:txBody>
          <a:bodyPr/>
          <a:lstStyle/>
          <a:p>
            <a:fld id="{DDEDC060-12BD-A34C-8CDF-61F2F3355910}" type="slidenum">
              <a:rPr lang="en-US" smtClean="0"/>
              <a:t>‹#›</a:t>
            </a:fld>
            <a:endParaRPr lang="en-US"/>
          </a:p>
        </p:txBody>
      </p:sp>
    </p:spTree>
    <p:extLst>
      <p:ext uri="{BB962C8B-B14F-4D97-AF65-F5344CB8AC3E}">
        <p14:creationId xmlns:p14="http://schemas.microsoft.com/office/powerpoint/2010/main" val="2056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DB1F0D-52AD-8E43-B1A6-4FB1E23D5FC7}" type="datetimeFigureOut">
              <a:rPr lang="en-US" smtClean="0"/>
              <a:t>3/24/21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6C5D0-ABED-A84A-BAB5-E515E996DD3C}" type="slidenum">
              <a:rPr lang="en-US" smtClean="0"/>
              <a:t>‹#›</a:t>
            </a:fld>
            <a:endParaRPr lang="en-US"/>
          </a:p>
        </p:txBody>
      </p:sp>
    </p:spTree>
    <p:extLst>
      <p:ext uri="{BB962C8B-B14F-4D97-AF65-F5344CB8AC3E}">
        <p14:creationId xmlns:p14="http://schemas.microsoft.com/office/powerpoint/2010/main" val="1092188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DB1F0D-52AD-8E43-B1A6-4FB1E23D5FC7}" type="datetimeFigureOut">
              <a:rPr lang="en-US" smtClean="0"/>
              <a:t>3/24/21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6C5D0-ABED-A84A-BAB5-E515E996DD3C}" type="slidenum">
              <a:rPr lang="en-US" smtClean="0"/>
              <a:t>‹#›</a:t>
            </a:fld>
            <a:endParaRPr lang="en-US"/>
          </a:p>
        </p:txBody>
      </p:sp>
    </p:spTree>
    <p:extLst>
      <p:ext uri="{BB962C8B-B14F-4D97-AF65-F5344CB8AC3E}">
        <p14:creationId xmlns:p14="http://schemas.microsoft.com/office/powerpoint/2010/main" val="865067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DB1F0D-52AD-8E43-B1A6-4FB1E23D5FC7}" type="datetimeFigureOut">
              <a:rPr lang="en-US" smtClean="0"/>
              <a:t>3/24/21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6C5D0-ABED-A84A-BAB5-E515E996DD3C}" type="slidenum">
              <a:rPr lang="en-US" smtClean="0"/>
              <a:t>‹#›</a:t>
            </a:fld>
            <a:endParaRPr lang="en-US"/>
          </a:p>
        </p:txBody>
      </p:sp>
    </p:spTree>
    <p:extLst>
      <p:ext uri="{BB962C8B-B14F-4D97-AF65-F5344CB8AC3E}">
        <p14:creationId xmlns:p14="http://schemas.microsoft.com/office/powerpoint/2010/main" val="3168182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DB1F0D-52AD-8E43-B1A6-4FB1E23D5FC7}" type="datetimeFigureOut">
              <a:rPr lang="en-US" smtClean="0"/>
              <a:t>3/24/21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6C5D0-ABED-A84A-BAB5-E515E996DD3C}" type="slidenum">
              <a:rPr lang="en-US" smtClean="0"/>
              <a:t>‹#›</a:t>
            </a:fld>
            <a:endParaRPr lang="en-US"/>
          </a:p>
        </p:txBody>
      </p:sp>
    </p:spTree>
    <p:extLst>
      <p:ext uri="{BB962C8B-B14F-4D97-AF65-F5344CB8AC3E}">
        <p14:creationId xmlns:p14="http://schemas.microsoft.com/office/powerpoint/2010/main" val="1343207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B1F0D-52AD-8E43-B1A6-4FB1E23D5FC7}" type="datetimeFigureOut">
              <a:rPr lang="en-US" smtClean="0"/>
              <a:t>3/24/21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6C5D0-ABED-A84A-BAB5-E515E996DD3C}" type="slidenum">
              <a:rPr lang="en-US" smtClean="0"/>
              <a:t>‹#›</a:t>
            </a:fld>
            <a:endParaRPr lang="en-US"/>
          </a:p>
        </p:txBody>
      </p:sp>
    </p:spTree>
    <p:extLst>
      <p:ext uri="{BB962C8B-B14F-4D97-AF65-F5344CB8AC3E}">
        <p14:creationId xmlns:p14="http://schemas.microsoft.com/office/powerpoint/2010/main" val="207353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DB1F0D-52AD-8E43-B1A6-4FB1E23D5FC7}" type="datetimeFigureOut">
              <a:rPr lang="en-US" smtClean="0"/>
              <a:t>3/24/21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6C5D0-ABED-A84A-BAB5-E515E996DD3C}" type="slidenum">
              <a:rPr lang="en-US" smtClean="0"/>
              <a:t>‹#›</a:t>
            </a:fld>
            <a:endParaRPr lang="en-US"/>
          </a:p>
        </p:txBody>
      </p:sp>
    </p:spTree>
    <p:extLst>
      <p:ext uri="{BB962C8B-B14F-4D97-AF65-F5344CB8AC3E}">
        <p14:creationId xmlns:p14="http://schemas.microsoft.com/office/powerpoint/2010/main" val="2358242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DB1F0D-52AD-8E43-B1A6-4FB1E23D5FC7}" type="datetimeFigureOut">
              <a:rPr lang="en-US" smtClean="0"/>
              <a:t>3/24/21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6C5D0-ABED-A84A-BAB5-E515E996DD3C}" type="slidenum">
              <a:rPr lang="en-US" smtClean="0"/>
              <a:t>‹#›</a:t>
            </a:fld>
            <a:endParaRPr lang="en-US"/>
          </a:p>
        </p:txBody>
      </p:sp>
    </p:spTree>
    <p:extLst>
      <p:ext uri="{BB962C8B-B14F-4D97-AF65-F5344CB8AC3E}">
        <p14:creationId xmlns:p14="http://schemas.microsoft.com/office/powerpoint/2010/main" val="216766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B1F0D-52AD-8E43-B1A6-4FB1E23D5FC7}" type="datetimeFigureOut">
              <a:rPr lang="en-US" smtClean="0"/>
              <a:t>3/24/21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6C5D0-ABED-A84A-BAB5-E515E996DD3C}" type="slidenum">
              <a:rPr lang="en-US" smtClean="0"/>
              <a:t>‹#›</a:t>
            </a:fld>
            <a:endParaRPr lang="en-US"/>
          </a:p>
        </p:txBody>
      </p:sp>
    </p:spTree>
    <p:extLst>
      <p:ext uri="{BB962C8B-B14F-4D97-AF65-F5344CB8AC3E}">
        <p14:creationId xmlns:p14="http://schemas.microsoft.com/office/powerpoint/2010/main" val="1369649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3E895C-DA39-4547-B6CE-4B986769A74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C05055-2AA7-EB41-A349-1CCF259DD16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8858A8-01F1-8341-A3C8-CE62D6743C1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EA009B0-75DC-FC47-BEAB-525C9372CB1F}" type="datetimeFigureOut">
              <a:rPr lang="en-US" smtClean="0"/>
              <a:t>3/24/21</a:t>
            </a:fld>
            <a:endParaRPr lang="en-US"/>
          </a:p>
        </p:txBody>
      </p:sp>
      <p:sp>
        <p:nvSpPr>
          <p:cNvPr id="5" name="Footer Placeholder 4">
            <a:extLst>
              <a:ext uri="{FF2B5EF4-FFF2-40B4-BE49-F238E27FC236}">
                <a16:creationId xmlns:a16="http://schemas.microsoft.com/office/drawing/2014/main" id="{CB1FFE9A-E904-2540-87C2-2E28F1DD325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868E4C-8AA7-AC41-BC2E-52E940C97F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EDC060-12BD-A34C-8CDF-61F2F3355910}" type="slidenum">
              <a:rPr lang="en-US" smtClean="0"/>
              <a:t>‹#›</a:t>
            </a:fld>
            <a:endParaRPr lang="en-US"/>
          </a:p>
        </p:txBody>
      </p:sp>
    </p:spTree>
    <p:extLst>
      <p:ext uri="{BB962C8B-B14F-4D97-AF65-F5344CB8AC3E}">
        <p14:creationId xmlns:p14="http://schemas.microsoft.com/office/powerpoint/2010/main" val="2298526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hyperlink" Target="https://blog.23andme.com/23andme-research/does-your-dna-make-you-lo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piazza.com/ucsd/spring2021/cse28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540" y="788580"/>
            <a:ext cx="8686146" cy="4893647"/>
          </a:xfrm>
          <a:prstGeom prst="rect">
            <a:avLst/>
          </a:prstGeom>
          <a:noFill/>
        </p:spPr>
        <p:txBody>
          <a:bodyPr wrap="square" rtlCol="0">
            <a:spAutoFit/>
          </a:bodyPr>
          <a:lstStyle/>
          <a:p>
            <a:r>
              <a:rPr lang="en-US" sz="3600" b="1" dirty="0">
                <a:latin typeface="Gill Sans"/>
                <a:cs typeface="Gill Sans"/>
              </a:rPr>
              <a:t>Introduction to population genetics</a:t>
            </a:r>
          </a:p>
          <a:p>
            <a:r>
              <a:rPr lang="en-US" sz="2400" b="1" dirty="0">
                <a:latin typeface="Gill Sans"/>
                <a:cs typeface="Gill Sans"/>
              </a:rPr>
              <a:t>(03/31/21)</a:t>
            </a:r>
          </a:p>
          <a:p>
            <a:endParaRPr lang="en-US" sz="2800" b="1" dirty="0">
              <a:latin typeface="Gill Sans"/>
              <a:cs typeface="Gill Sans"/>
            </a:endParaRPr>
          </a:p>
          <a:p>
            <a:r>
              <a:rPr lang="en-US" sz="2800" b="1" dirty="0">
                <a:latin typeface="Gill Sans"/>
                <a:cs typeface="Gill Sans"/>
              </a:rPr>
              <a:t>Today’s schedule:</a:t>
            </a:r>
          </a:p>
          <a:p>
            <a:pPr marL="457200" indent="-457200">
              <a:buFont typeface="Arial"/>
              <a:buChar char="•"/>
            </a:pPr>
            <a:r>
              <a:rPr lang="en-US" sz="2800" dirty="0">
                <a:latin typeface="Gill Sans"/>
                <a:cs typeface="Gill Sans"/>
              </a:rPr>
              <a:t>3:30-4:15 Intro to </a:t>
            </a:r>
            <a:r>
              <a:rPr lang="en-US" sz="2800" dirty="0" err="1">
                <a:latin typeface="Gill Sans"/>
                <a:cs typeface="Gill Sans"/>
              </a:rPr>
              <a:t>popgen</a:t>
            </a:r>
            <a:endParaRPr lang="en-US" sz="2800" dirty="0">
              <a:latin typeface="Gill Sans"/>
              <a:cs typeface="Gill Sans"/>
            </a:endParaRPr>
          </a:p>
          <a:p>
            <a:pPr marL="457200" indent="-457200">
              <a:buFont typeface="Arial"/>
              <a:buChar char="•"/>
            </a:pPr>
            <a:r>
              <a:rPr lang="en-US" sz="2800" dirty="0">
                <a:latin typeface="Gill Sans"/>
                <a:cs typeface="Gill Sans"/>
              </a:rPr>
              <a:t>4:15-4:20 Break</a:t>
            </a:r>
          </a:p>
          <a:p>
            <a:pPr marL="457200" indent="-457200">
              <a:buFont typeface="Arial"/>
              <a:buChar char="•"/>
            </a:pPr>
            <a:r>
              <a:rPr lang="en-US" sz="2800" dirty="0">
                <a:latin typeface="Gill Sans"/>
                <a:cs typeface="Gill Sans"/>
              </a:rPr>
              <a:t>4:20-4:50 Journal Club #1 (Ancestry)</a:t>
            </a:r>
          </a:p>
          <a:p>
            <a:pPr marL="457200" indent="-457200">
              <a:buFont typeface="Arial"/>
              <a:buChar char="•"/>
            </a:pPr>
            <a:endParaRPr lang="en-US" sz="2800" dirty="0">
              <a:latin typeface="Gill Sans"/>
              <a:cs typeface="Gill Sans"/>
            </a:endParaRPr>
          </a:p>
          <a:p>
            <a:r>
              <a:rPr lang="en-US" sz="2800" b="1" dirty="0">
                <a:latin typeface="Gill Sans"/>
                <a:cs typeface="Gill Sans"/>
              </a:rPr>
              <a:t>Announcements:</a:t>
            </a:r>
          </a:p>
          <a:p>
            <a:pPr marL="457200" indent="-457200">
              <a:buFont typeface="Arial"/>
              <a:buChar char="•"/>
            </a:pPr>
            <a:r>
              <a:rPr lang="en-US" sz="2800" dirty="0">
                <a:latin typeface="Gill Sans"/>
                <a:cs typeface="Gill Sans"/>
              </a:rPr>
              <a:t>PS1 due Monday (4/5)</a:t>
            </a:r>
          </a:p>
          <a:p>
            <a:pPr marL="457200" indent="-457200">
              <a:buFont typeface="Arial"/>
              <a:buChar char="•"/>
            </a:pPr>
            <a:r>
              <a:rPr lang="en-US" sz="2800" dirty="0">
                <a:latin typeface="Gill Sans"/>
                <a:cs typeface="Gill Sans"/>
              </a:rPr>
              <a:t>PS2 due April 16</a:t>
            </a:r>
          </a:p>
        </p:txBody>
      </p:sp>
    </p:spTree>
    <p:extLst>
      <p:ext uri="{BB962C8B-B14F-4D97-AF65-F5344CB8AC3E}">
        <p14:creationId xmlns:p14="http://schemas.microsoft.com/office/powerpoint/2010/main" val="3896704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502B5C-4A99-6342-8979-FA1B8F07D817}"/>
              </a:ext>
            </a:extLst>
          </p:cNvPr>
          <p:cNvPicPr>
            <a:picLocks noChangeAspect="1"/>
          </p:cNvPicPr>
          <p:nvPr/>
        </p:nvPicPr>
        <p:blipFill>
          <a:blip r:embed="rId3"/>
          <a:stretch>
            <a:fillRect/>
          </a:stretch>
        </p:blipFill>
        <p:spPr>
          <a:xfrm>
            <a:off x="2556139" y="4554597"/>
            <a:ext cx="298354" cy="640675"/>
          </a:xfrm>
          <a:prstGeom prst="rect">
            <a:avLst/>
          </a:prstGeom>
        </p:spPr>
      </p:pic>
      <p:pic>
        <p:nvPicPr>
          <p:cNvPr id="6" name="Picture 5">
            <a:extLst>
              <a:ext uri="{FF2B5EF4-FFF2-40B4-BE49-F238E27FC236}">
                <a16:creationId xmlns:a16="http://schemas.microsoft.com/office/drawing/2014/main" id="{3861BDCE-3D69-2442-B8B8-D654E43222B4}"/>
              </a:ext>
            </a:extLst>
          </p:cNvPr>
          <p:cNvPicPr>
            <a:picLocks noChangeAspect="1"/>
          </p:cNvPicPr>
          <p:nvPr/>
        </p:nvPicPr>
        <p:blipFill>
          <a:blip r:embed="rId4"/>
          <a:stretch>
            <a:fillRect/>
          </a:stretch>
        </p:blipFill>
        <p:spPr>
          <a:xfrm>
            <a:off x="3655078" y="4554597"/>
            <a:ext cx="220821" cy="622556"/>
          </a:xfrm>
          <a:prstGeom prst="rect">
            <a:avLst/>
          </a:prstGeom>
        </p:spPr>
      </p:pic>
      <p:pic>
        <p:nvPicPr>
          <p:cNvPr id="7" name="Picture 6">
            <a:extLst>
              <a:ext uri="{FF2B5EF4-FFF2-40B4-BE49-F238E27FC236}">
                <a16:creationId xmlns:a16="http://schemas.microsoft.com/office/drawing/2014/main" id="{263D8A3C-6076-4145-AB0C-33159FB323FA}"/>
              </a:ext>
            </a:extLst>
          </p:cNvPr>
          <p:cNvPicPr>
            <a:picLocks noChangeAspect="1"/>
          </p:cNvPicPr>
          <p:nvPr/>
        </p:nvPicPr>
        <p:blipFill>
          <a:blip r:embed="rId3"/>
          <a:stretch>
            <a:fillRect/>
          </a:stretch>
        </p:blipFill>
        <p:spPr>
          <a:xfrm>
            <a:off x="4749270" y="4554597"/>
            <a:ext cx="298354" cy="640675"/>
          </a:xfrm>
          <a:prstGeom prst="rect">
            <a:avLst/>
          </a:prstGeom>
        </p:spPr>
      </p:pic>
      <p:pic>
        <p:nvPicPr>
          <p:cNvPr id="8" name="Picture 7">
            <a:extLst>
              <a:ext uri="{FF2B5EF4-FFF2-40B4-BE49-F238E27FC236}">
                <a16:creationId xmlns:a16="http://schemas.microsoft.com/office/drawing/2014/main" id="{F97FC784-B09D-DB44-B68D-E77E05CACDA1}"/>
              </a:ext>
            </a:extLst>
          </p:cNvPr>
          <p:cNvPicPr>
            <a:picLocks noChangeAspect="1"/>
          </p:cNvPicPr>
          <p:nvPr/>
        </p:nvPicPr>
        <p:blipFill>
          <a:blip r:embed="rId4"/>
          <a:stretch>
            <a:fillRect/>
          </a:stretch>
        </p:blipFill>
        <p:spPr>
          <a:xfrm>
            <a:off x="5848209" y="4554597"/>
            <a:ext cx="220821" cy="622556"/>
          </a:xfrm>
          <a:prstGeom prst="rect">
            <a:avLst/>
          </a:prstGeom>
        </p:spPr>
      </p:pic>
      <p:sp>
        <p:nvSpPr>
          <p:cNvPr id="13" name="Rectangle 12">
            <a:extLst>
              <a:ext uri="{FF2B5EF4-FFF2-40B4-BE49-F238E27FC236}">
                <a16:creationId xmlns:a16="http://schemas.microsoft.com/office/drawing/2014/main" id="{5167A91A-E10F-F841-922C-F37F4716F518}"/>
              </a:ext>
            </a:extLst>
          </p:cNvPr>
          <p:cNvSpPr/>
          <p:nvPr/>
        </p:nvSpPr>
        <p:spPr>
          <a:xfrm>
            <a:off x="2540655" y="3973395"/>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F56063C0-9651-AA41-BC81-FCEBC8A512BD}"/>
              </a:ext>
            </a:extLst>
          </p:cNvPr>
          <p:cNvSpPr/>
          <p:nvPr/>
        </p:nvSpPr>
        <p:spPr>
          <a:xfrm>
            <a:off x="2776495" y="3973395"/>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173CC063-95DC-8C49-A3F6-E6FFBDF4E035}"/>
              </a:ext>
            </a:extLst>
          </p:cNvPr>
          <p:cNvSpPr/>
          <p:nvPr/>
        </p:nvSpPr>
        <p:spPr>
          <a:xfrm>
            <a:off x="3601059" y="3973395"/>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4FF59D42-1688-E043-B768-DD938734C2D9}"/>
              </a:ext>
            </a:extLst>
          </p:cNvPr>
          <p:cNvSpPr/>
          <p:nvPr/>
        </p:nvSpPr>
        <p:spPr>
          <a:xfrm>
            <a:off x="3836900" y="3973395"/>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7ED0855B-3DA4-3E49-A199-BABAB24AE4F1}"/>
              </a:ext>
            </a:extLst>
          </p:cNvPr>
          <p:cNvSpPr/>
          <p:nvPr/>
        </p:nvSpPr>
        <p:spPr>
          <a:xfrm>
            <a:off x="4733786" y="3973395"/>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E9B2FBB8-2640-8F48-A2BE-CE2F708FC62A}"/>
              </a:ext>
            </a:extLst>
          </p:cNvPr>
          <p:cNvSpPr/>
          <p:nvPr/>
        </p:nvSpPr>
        <p:spPr>
          <a:xfrm>
            <a:off x="4969626" y="3973395"/>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F2DB4595-BD22-814F-81C2-9038B708AFD9}"/>
              </a:ext>
            </a:extLst>
          </p:cNvPr>
          <p:cNvSpPr/>
          <p:nvPr/>
        </p:nvSpPr>
        <p:spPr>
          <a:xfrm>
            <a:off x="5794191" y="3982168"/>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BA15E8AF-2CE0-514D-8562-E4841F19FECF}"/>
              </a:ext>
            </a:extLst>
          </p:cNvPr>
          <p:cNvSpPr/>
          <p:nvPr/>
        </p:nvSpPr>
        <p:spPr>
          <a:xfrm>
            <a:off x="6030031" y="3982168"/>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1" name="Rectangle 30">
            <a:extLst>
              <a:ext uri="{FF2B5EF4-FFF2-40B4-BE49-F238E27FC236}">
                <a16:creationId xmlns:a16="http://schemas.microsoft.com/office/drawing/2014/main" id="{A8004F2E-B0BD-F14B-83AB-45DB332F6E52}"/>
              </a:ext>
            </a:extLst>
          </p:cNvPr>
          <p:cNvSpPr/>
          <p:nvPr/>
        </p:nvSpPr>
        <p:spPr>
          <a:xfrm>
            <a:off x="348935" y="5871491"/>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D0001039-F0F7-7649-B6D0-63A65DC9D2F5}"/>
              </a:ext>
            </a:extLst>
          </p:cNvPr>
          <p:cNvSpPr txBox="1"/>
          <p:nvPr/>
        </p:nvSpPr>
        <p:spPr>
          <a:xfrm>
            <a:off x="435896" y="5962406"/>
            <a:ext cx="1799532" cy="369332"/>
          </a:xfrm>
          <a:prstGeom prst="rect">
            <a:avLst/>
          </a:prstGeom>
          <a:noFill/>
        </p:spPr>
        <p:txBody>
          <a:bodyPr wrap="none" rtlCol="0">
            <a:spAutoFit/>
          </a:bodyPr>
          <a:lstStyle/>
          <a:p>
            <a:r>
              <a:rPr lang="en-US" dirty="0">
                <a:latin typeface="Gill Sans MT" panose="020B0502020104020203" pitchFamily="34" charset="77"/>
              </a:rPr>
              <a:t>= 1 chromosome</a:t>
            </a:r>
          </a:p>
        </p:txBody>
      </p:sp>
      <p:sp>
        <p:nvSpPr>
          <p:cNvPr id="33" name="TextBox 32">
            <a:extLst>
              <a:ext uri="{FF2B5EF4-FFF2-40B4-BE49-F238E27FC236}">
                <a16:creationId xmlns:a16="http://schemas.microsoft.com/office/drawing/2014/main" id="{405B10C0-EAE6-3A41-ABAD-DE7D1F64559F}"/>
              </a:ext>
            </a:extLst>
          </p:cNvPr>
          <p:cNvSpPr txBox="1"/>
          <p:nvPr/>
        </p:nvSpPr>
        <p:spPr>
          <a:xfrm>
            <a:off x="1980874" y="5421486"/>
            <a:ext cx="5182252" cy="461665"/>
          </a:xfrm>
          <a:prstGeom prst="rect">
            <a:avLst/>
          </a:prstGeom>
          <a:noFill/>
        </p:spPr>
        <p:txBody>
          <a:bodyPr wrap="none" rtlCol="0">
            <a:spAutoFit/>
          </a:bodyPr>
          <a:lstStyle/>
          <a:p>
            <a:r>
              <a:rPr lang="en-US" sz="2400" dirty="0">
                <a:latin typeface="Gill Sans MT" panose="020B0502020104020203" pitchFamily="34" charset="77"/>
              </a:rPr>
              <a:t>Each present-day person has two copies</a:t>
            </a:r>
          </a:p>
        </p:txBody>
      </p:sp>
      <p:sp>
        <p:nvSpPr>
          <p:cNvPr id="34" name="Rectangle 33">
            <a:extLst>
              <a:ext uri="{FF2B5EF4-FFF2-40B4-BE49-F238E27FC236}">
                <a16:creationId xmlns:a16="http://schemas.microsoft.com/office/drawing/2014/main" id="{E7061746-07FA-064D-BD07-6B7295EF70FB}"/>
              </a:ext>
            </a:extLst>
          </p:cNvPr>
          <p:cNvSpPr/>
          <p:nvPr/>
        </p:nvSpPr>
        <p:spPr>
          <a:xfrm>
            <a:off x="4129501" y="1686145"/>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5" name="TextBox 34">
            <a:extLst>
              <a:ext uri="{FF2B5EF4-FFF2-40B4-BE49-F238E27FC236}">
                <a16:creationId xmlns:a16="http://schemas.microsoft.com/office/drawing/2014/main" id="{6EC7BC21-823D-0C48-A111-C3324E7092D1}"/>
              </a:ext>
            </a:extLst>
          </p:cNvPr>
          <p:cNvSpPr txBox="1"/>
          <p:nvPr/>
        </p:nvSpPr>
        <p:spPr>
          <a:xfrm>
            <a:off x="4389560" y="1508960"/>
            <a:ext cx="4328301" cy="646331"/>
          </a:xfrm>
          <a:prstGeom prst="rect">
            <a:avLst/>
          </a:prstGeom>
          <a:noFill/>
        </p:spPr>
        <p:txBody>
          <a:bodyPr wrap="none" rtlCol="0">
            <a:spAutoFit/>
          </a:bodyPr>
          <a:lstStyle/>
          <a:p>
            <a:r>
              <a:rPr lang="en-US" dirty="0">
                <a:latin typeface="Gill Sans MT" panose="020B0502020104020203" pitchFamily="34" charset="77"/>
              </a:rPr>
              <a:t>Ancestral chromosome</a:t>
            </a:r>
          </a:p>
          <a:p>
            <a:r>
              <a:rPr lang="en-US" dirty="0"/>
              <a:t>…TCATTTGAGCATTAA</a:t>
            </a:r>
            <a:r>
              <a:rPr lang="en-US" b="1" dirty="0"/>
              <a:t>A</a:t>
            </a:r>
            <a:r>
              <a:rPr lang="en-US" dirty="0"/>
              <a:t>TGTCAAGTTCTGCAC…</a:t>
            </a:r>
          </a:p>
        </p:txBody>
      </p:sp>
      <p:cxnSp>
        <p:nvCxnSpPr>
          <p:cNvPr id="38" name="Straight Connector 37">
            <a:extLst>
              <a:ext uri="{FF2B5EF4-FFF2-40B4-BE49-F238E27FC236}">
                <a16:creationId xmlns:a16="http://schemas.microsoft.com/office/drawing/2014/main" id="{B5F3EB25-AED9-6B49-8453-6C5C5F5FF53E}"/>
              </a:ext>
            </a:extLst>
          </p:cNvPr>
          <p:cNvCxnSpPr/>
          <p:nvPr/>
        </p:nvCxnSpPr>
        <p:spPr>
          <a:xfrm flipV="1">
            <a:off x="2556139" y="3343276"/>
            <a:ext cx="0" cy="450056"/>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6C336E10-A004-BD46-9F5B-B7BB7CD77524}"/>
              </a:ext>
            </a:extLst>
          </p:cNvPr>
          <p:cNvCxnSpPr/>
          <p:nvPr/>
        </p:nvCxnSpPr>
        <p:spPr>
          <a:xfrm flipV="1">
            <a:off x="3646610" y="3343276"/>
            <a:ext cx="0" cy="450056"/>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7EDC7BC0-7DA7-1843-A5CC-023C082D2E7D}"/>
              </a:ext>
            </a:extLst>
          </p:cNvPr>
          <p:cNvCxnSpPr/>
          <p:nvPr/>
        </p:nvCxnSpPr>
        <p:spPr>
          <a:xfrm>
            <a:off x="2556139" y="3343275"/>
            <a:ext cx="1098939" cy="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1253248F-E61B-CD41-976B-62AB12D34290}"/>
              </a:ext>
            </a:extLst>
          </p:cNvPr>
          <p:cNvCxnSpPr/>
          <p:nvPr/>
        </p:nvCxnSpPr>
        <p:spPr>
          <a:xfrm flipV="1">
            <a:off x="4987658" y="3343276"/>
            <a:ext cx="0" cy="450056"/>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FC6A6A97-4D33-D445-8B12-2EE577E74F96}"/>
              </a:ext>
            </a:extLst>
          </p:cNvPr>
          <p:cNvCxnSpPr/>
          <p:nvPr/>
        </p:nvCxnSpPr>
        <p:spPr>
          <a:xfrm flipV="1">
            <a:off x="6078129" y="3343276"/>
            <a:ext cx="0" cy="450056"/>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0140D2C7-11DC-A448-BB5E-3179F955A03E}"/>
              </a:ext>
            </a:extLst>
          </p:cNvPr>
          <p:cNvCxnSpPr/>
          <p:nvPr/>
        </p:nvCxnSpPr>
        <p:spPr>
          <a:xfrm>
            <a:off x="4987658" y="3343275"/>
            <a:ext cx="1098939" cy="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2523C5D6-0271-AE4B-BC53-E071E5C4B71E}"/>
              </a:ext>
            </a:extLst>
          </p:cNvPr>
          <p:cNvCxnSpPr/>
          <p:nvPr/>
        </p:nvCxnSpPr>
        <p:spPr>
          <a:xfrm flipV="1">
            <a:off x="5826777" y="3096817"/>
            <a:ext cx="0" cy="717947"/>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26D6ED48-255B-5A42-84DB-8A7F821EA8A3}"/>
              </a:ext>
            </a:extLst>
          </p:cNvPr>
          <p:cNvCxnSpPr/>
          <p:nvPr/>
        </p:nvCxnSpPr>
        <p:spPr>
          <a:xfrm flipV="1">
            <a:off x="3875899" y="3114675"/>
            <a:ext cx="0" cy="717947"/>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881A5318-A76B-2547-A005-9EB542A918AC}"/>
              </a:ext>
            </a:extLst>
          </p:cNvPr>
          <p:cNvCxnSpPr>
            <a:cxnSpLocks/>
          </p:cNvCxnSpPr>
          <p:nvPr/>
        </p:nvCxnSpPr>
        <p:spPr>
          <a:xfrm>
            <a:off x="3875899" y="3114675"/>
            <a:ext cx="1972310" cy="0"/>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9AC0F99E-2713-3B40-9413-7CB89F656851}"/>
              </a:ext>
            </a:extLst>
          </p:cNvPr>
          <p:cNvCxnSpPr>
            <a:cxnSpLocks/>
          </p:cNvCxnSpPr>
          <p:nvPr/>
        </p:nvCxnSpPr>
        <p:spPr>
          <a:xfrm flipV="1">
            <a:off x="4753891" y="2914650"/>
            <a:ext cx="0" cy="917972"/>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4C597737-7A90-D840-A0F1-26A9E0D7F41C}"/>
              </a:ext>
            </a:extLst>
          </p:cNvPr>
          <p:cNvCxnSpPr>
            <a:cxnSpLocks/>
          </p:cNvCxnSpPr>
          <p:nvPr/>
        </p:nvCxnSpPr>
        <p:spPr>
          <a:xfrm flipV="1">
            <a:off x="2797927" y="2884289"/>
            <a:ext cx="0" cy="917972"/>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8D7CE795-53E1-8C4D-A6F0-7EE439ECF05F}"/>
              </a:ext>
            </a:extLst>
          </p:cNvPr>
          <p:cNvCxnSpPr>
            <a:cxnSpLocks/>
          </p:cNvCxnSpPr>
          <p:nvPr/>
        </p:nvCxnSpPr>
        <p:spPr>
          <a:xfrm>
            <a:off x="2797927" y="2895005"/>
            <a:ext cx="1972310" cy="0"/>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7A22207D-6082-0D4C-AA63-7EEFF9551B9E}"/>
              </a:ext>
            </a:extLst>
          </p:cNvPr>
          <p:cNvCxnSpPr/>
          <p:nvPr/>
        </p:nvCxnSpPr>
        <p:spPr>
          <a:xfrm flipV="1">
            <a:off x="5550694" y="2464594"/>
            <a:ext cx="0" cy="878681"/>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4A54E830-8734-CD44-B0A0-1BEB92D0EDB5}"/>
              </a:ext>
            </a:extLst>
          </p:cNvPr>
          <p:cNvCxnSpPr>
            <a:cxnSpLocks/>
          </p:cNvCxnSpPr>
          <p:nvPr/>
        </p:nvCxnSpPr>
        <p:spPr>
          <a:xfrm>
            <a:off x="5047624" y="2464594"/>
            <a:ext cx="515633" cy="0"/>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B3FE6766-167F-C84A-AC2F-045BF1955A3C}"/>
              </a:ext>
            </a:extLst>
          </p:cNvPr>
          <p:cNvCxnSpPr>
            <a:cxnSpLocks/>
          </p:cNvCxnSpPr>
          <p:nvPr/>
        </p:nvCxnSpPr>
        <p:spPr>
          <a:xfrm flipV="1">
            <a:off x="5047624" y="2455665"/>
            <a:ext cx="0" cy="659010"/>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CD6A7F2A-6D0E-9B42-9C00-931F15E533CB}"/>
              </a:ext>
            </a:extLst>
          </p:cNvPr>
          <p:cNvCxnSpPr>
            <a:cxnSpLocks/>
          </p:cNvCxnSpPr>
          <p:nvPr/>
        </p:nvCxnSpPr>
        <p:spPr>
          <a:xfrm flipV="1">
            <a:off x="3147386" y="2677121"/>
            <a:ext cx="0" cy="659010"/>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9E4E5276-ED29-5F44-9419-B2DE9D690DCD}"/>
              </a:ext>
            </a:extLst>
          </p:cNvPr>
          <p:cNvCxnSpPr>
            <a:cxnSpLocks/>
          </p:cNvCxnSpPr>
          <p:nvPr/>
        </p:nvCxnSpPr>
        <p:spPr>
          <a:xfrm flipV="1">
            <a:off x="3830320" y="2677121"/>
            <a:ext cx="0" cy="217884"/>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6778FCC1-FF2C-0542-ACE1-02FA9E191E8C}"/>
              </a:ext>
            </a:extLst>
          </p:cNvPr>
          <p:cNvCxnSpPr>
            <a:cxnSpLocks/>
          </p:cNvCxnSpPr>
          <p:nvPr/>
        </p:nvCxnSpPr>
        <p:spPr>
          <a:xfrm>
            <a:off x="3143346" y="2677121"/>
            <a:ext cx="693554" cy="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FEDE5CA7-FAD4-4C48-82E9-8210D907EEAA}"/>
              </a:ext>
            </a:extLst>
          </p:cNvPr>
          <p:cNvCxnSpPr>
            <a:cxnSpLocks/>
          </p:cNvCxnSpPr>
          <p:nvPr/>
        </p:nvCxnSpPr>
        <p:spPr>
          <a:xfrm flipV="1">
            <a:off x="3507307" y="2325292"/>
            <a:ext cx="0" cy="351830"/>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3A875AB8-5ADD-C941-901C-F6A7EC189EF4}"/>
              </a:ext>
            </a:extLst>
          </p:cNvPr>
          <p:cNvCxnSpPr>
            <a:cxnSpLocks/>
          </p:cNvCxnSpPr>
          <p:nvPr/>
        </p:nvCxnSpPr>
        <p:spPr>
          <a:xfrm flipV="1">
            <a:off x="5271813" y="2325291"/>
            <a:ext cx="0" cy="139304"/>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C8C03EFA-0161-4342-9590-B12CE2D704B0}"/>
              </a:ext>
            </a:extLst>
          </p:cNvPr>
          <p:cNvCxnSpPr>
            <a:cxnSpLocks/>
          </p:cNvCxnSpPr>
          <p:nvPr/>
        </p:nvCxnSpPr>
        <p:spPr>
          <a:xfrm>
            <a:off x="3507307" y="2323506"/>
            <a:ext cx="1764506" cy="1786"/>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2E5C7225-2E22-374B-B04F-F538E06DD5B8}"/>
              </a:ext>
            </a:extLst>
          </p:cNvPr>
          <p:cNvCxnSpPr>
            <a:cxnSpLocks/>
          </p:cNvCxnSpPr>
          <p:nvPr/>
        </p:nvCxnSpPr>
        <p:spPr>
          <a:xfrm flipV="1">
            <a:off x="4161627" y="2203847"/>
            <a:ext cx="0" cy="119658"/>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F101D077-33B1-6145-BF23-51AB8CDB8B64}"/>
              </a:ext>
            </a:extLst>
          </p:cNvPr>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49" name="Rectangle 48">
            <a:extLst>
              <a:ext uri="{FF2B5EF4-FFF2-40B4-BE49-F238E27FC236}">
                <a16:creationId xmlns:a16="http://schemas.microsoft.com/office/drawing/2014/main" id="{9F043222-BF03-3448-9C9C-1B253DB0E23C}"/>
              </a:ext>
            </a:extLst>
          </p:cNvPr>
          <p:cNvSpPr/>
          <p:nvPr/>
        </p:nvSpPr>
        <p:spPr>
          <a:xfrm>
            <a:off x="0" y="346502"/>
            <a:ext cx="9144000" cy="507831"/>
          </a:xfrm>
          <a:prstGeom prst="rect">
            <a:avLst/>
          </a:prstGeom>
        </p:spPr>
        <p:txBody>
          <a:bodyPr wrap="square">
            <a:spAutoFit/>
          </a:bodyPr>
          <a:lstStyle/>
          <a:p>
            <a:pPr algn="ctr"/>
            <a:r>
              <a:rPr lang="en-US" sz="2700" b="1" i="0" dirty="0">
                <a:latin typeface="Gill Sans"/>
                <a:cs typeface="Gill Sans"/>
              </a:rPr>
              <a:t>All copies of the genome share a common ancestor</a:t>
            </a:r>
          </a:p>
        </p:txBody>
      </p:sp>
    </p:spTree>
    <p:extLst>
      <p:ext uri="{BB962C8B-B14F-4D97-AF65-F5344CB8AC3E}">
        <p14:creationId xmlns:p14="http://schemas.microsoft.com/office/powerpoint/2010/main" val="316433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618E7F-3B0C-9A43-B26A-4F1101E474B0}"/>
              </a:ext>
            </a:extLst>
          </p:cNvPr>
          <p:cNvSpPr/>
          <p:nvPr/>
        </p:nvSpPr>
        <p:spPr>
          <a:xfrm>
            <a:off x="804723"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1F82CD27-F7A2-4A45-AE82-0C279FEE2CDD}"/>
              </a:ext>
            </a:extLst>
          </p:cNvPr>
          <p:cNvSpPr/>
          <p:nvPr/>
        </p:nvSpPr>
        <p:spPr>
          <a:xfrm>
            <a:off x="1303206"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2388CF61-74A8-AA43-8CF7-565319D70EE7}"/>
              </a:ext>
            </a:extLst>
          </p:cNvPr>
          <p:cNvSpPr/>
          <p:nvPr/>
        </p:nvSpPr>
        <p:spPr>
          <a:xfrm>
            <a:off x="1801688"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5E4A3B79-6BFF-634D-AA4B-37F6897E80FA}"/>
              </a:ext>
            </a:extLst>
          </p:cNvPr>
          <p:cNvSpPr/>
          <p:nvPr/>
        </p:nvSpPr>
        <p:spPr>
          <a:xfrm>
            <a:off x="2300170"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36949A8B-4675-3146-8765-3552211B2569}"/>
              </a:ext>
            </a:extLst>
          </p:cNvPr>
          <p:cNvSpPr/>
          <p:nvPr/>
        </p:nvSpPr>
        <p:spPr>
          <a:xfrm>
            <a:off x="2798652"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DDE31FAC-BD35-D840-ABE8-4EEF0AC193DE}"/>
              </a:ext>
            </a:extLst>
          </p:cNvPr>
          <p:cNvSpPr/>
          <p:nvPr/>
        </p:nvSpPr>
        <p:spPr>
          <a:xfrm>
            <a:off x="3297135"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CFE04206-0CE1-7B49-B14B-885C540ECB1E}"/>
              </a:ext>
            </a:extLst>
          </p:cNvPr>
          <p:cNvSpPr/>
          <p:nvPr/>
        </p:nvSpPr>
        <p:spPr>
          <a:xfrm>
            <a:off x="3795617"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61060CD6-E9D4-E94A-9B4F-3198A0B7EB8D}"/>
              </a:ext>
            </a:extLst>
          </p:cNvPr>
          <p:cNvSpPr/>
          <p:nvPr/>
        </p:nvSpPr>
        <p:spPr>
          <a:xfrm>
            <a:off x="4294099"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6663CA83-20F9-5546-B0D8-E89B97F48FD5}"/>
              </a:ext>
            </a:extLst>
          </p:cNvPr>
          <p:cNvSpPr/>
          <p:nvPr/>
        </p:nvSpPr>
        <p:spPr>
          <a:xfrm>
            <a:off x="4792581"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403C09FB-C356-1448-910D-10BF8CAE7F95}"/>
              </a:ext>
            </a:extLst>
          </p:cNvPr>
          <p:cNvSpPr/>
          <p:nvPr/>
        </p:nvSpPr>
        <p:spPr>
          <a:xfrm>
            <a:off x="5291064"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FA7E7369-1411-4E45-BCD6-D7A1A2FB37BA}"/>
              </a:ext>
            </a:extLst>
          </p:cNvPr>
          <p:cNvSpPr/>
          <p:nvPr/>
        </p:nvSpPr>
        <p:spPr>
          <a:xfrm>
            <a:off x="5789546"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1DC41BB6-BCB0-4244-A56E-E056588C2CE5}"/>
              </a:ext>
            </a:extLst>
          </p:cNvPr>
          <p:cNvSpPr/>
          <p:nvPr/>
        </p:nvSpPr>
        <p:spPr>
          <a:xfrm>
            <a:off x="6288028"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36864AE1-2700-BC4E-AF52-E3BB936A4D6B}"/>
              </a:ext>
            </a:extLst>
          </p:cNvPr>
          <p:cNvSpPr/>
          <p:nvPr/>
        </p:nvSpPr>
        <p:spPr>
          <a:xfrm>
            <a:off x="6786510"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54215C55-2878-764E-A7AF-EB6F417E7A96}"/>
              </a:ext>
            </a:extLst>
          </p:cNvPr>
          <p:cNvSpPr/>
          <p:nvPr/>
        </p:nvSpPr>
        <p:spPr>
          <a:xfrm>
            <a:off x="7284993"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5A558314-6849-CD47-AE0F-C137C8901A7B}"/>
              </a:ext>
            </a:extLst>
          </p:cNvPr>
          <p:cNvSpPr/>
          <p:nvPr/>
        </p:nvSpPr>
        <p:spPr>
          <a:xfrm>
            <a:off x="7783475"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854BA103-20B1-2543-B569-0E2667FED317}"/>
              </a:ext>
            </a:extLst>
          </p:cNvPr>
          <p:cNvSpPr/>
          <p:nvPr/>
        </p:nvSpPr>
        <p:spPr>
          <a:xfrm>
            <a:off x="8281958"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25" name="Group 24">
            <a:extLst>
              <a:ext uri="{FF2B5EF4-FFF2-40B4-BE49-F238E27FC236}">
                <a16:creationId xmlns:a16="http://schemas.microsoft.com/office/drawing/2014/main" id="{10CE2036-721F-144D-80D7-D5CD523D3780}"/>
              </a:ext>
            </a:extLst>
          </p:cNvPr>
          <p:cNvGrpSpPr/>
          <p:nvPr/>
        </p:nvGrpSpPr>
        <p:grpSpPr>
          <a:xfrm>
            <a:off x="818425" y="4768454"/>
            <a:ext cx="541346" cy="353615"/>
            <a:chOff x="1119809" y="5214938"/>
            <a:chExt cx="721795" cy="471487"/>
          </a:xfrm>
        </p:grpSpPr>
        <p:cxnSp>
          <p:nvCxnSpPr>
            <p:cNvPr id="21" name="Straight Connector 20">
              <a:extLst>
                <a:ext uri="{FF2B5EF4-FFF2-40B4-BE49-F238E27FC236}">
                  <a16:creationId xmlns:a16="http://schemas.microsoft.com/office/drawing/2014/main" id="{F6D5464D-2A6D-F24A-84EB-73420D1A5EAF}"/>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23B7933-CE27-8E40-96CB-B64072C68BC5}"/>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820C9BB-A9E1-8449-B900-7312C3A8886A}"/>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26" name="Group 25">
            <a:extLst>
              <a:ext uri="{FF2B5EF4-FFF2-40B4-BE49-F238E27FC236}">
                <a16:creationId xmlns:a16="http://schemas.microsoft.com/office/drawing/2014/main" id="{1761E68A-18F1-BA43-9B0C-417EA2E68CA4}"/>
              </a:ext>
            </a:extLst>
          </p:cNvPr>
          <p:cNvGrpSpPr/>
          <p:nvPr/>
        </p:nvGrpSpPr>
        <p:grpSpPr>
          <a:xfrm>
            <a:off x="1836822" y="4768453"/>
            <a:ext cx="541346" cy="353615"/>
            <a:chOff x="1119809" y="5214938"/>
            <a:chExt cx="721795" cy="471487"/>
          </a:xfrm>
        </p:grpSpPr>
        <p:cxnSp>
          <p:nvCxnSpPr>
            <p:cNvPr id="27" name="Straight Connector 26">
              <a:extLst>
                <a:ext uri="{FF2B5EF4-FFF2-40B4-BE49-F238E27FC236}">
                  <a16:creationId xmlns:a16="http://schemas.microsoft.com/office/drawing/2014/main" id="{1262FC40-FC44-EF44-BDE1-31953F0C06DB}"/>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D8C5CB49-9824-FE4C-A75D-18604352E9F6}"/>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31CA9A46-BA79-EE4C-ABF3-4C976D7952FD}"/>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30" name="Group 29">
            <a:extLst>
              <a:ext uri="{FF2B5EF4-FFF2-40B4-BE49-F238E27FC236}">
                <a16:creationId xmlns:a16="http://schemas.microsoft.com/office/drawing/2014/main" id="{571E278B-4444-684B-A70A-06EFF79CC827}"/>
              </a:ext>
            </a:extLst>
          </p:cNvPr>
          <p:cNvGrpSpPr/>
          <p:nvPr/>
        </p:nvGrpSpPr>
        <p:grpSpPr>
          <a:xfrm>
            <a:off x="2833786" y="4768453"/>
            <a:ext cx="541346" cy="353615"/>
            <a:chOff x="1119809" y="5214938"/>
            <a:chExt cx="721795" cy="471487"/>
          </a:xfrm>
        </p:grpSpPr>
        <p:cxnSp>
          <p:nvCxnSpPr>
            <p:cNvPr id="31" name="Straight Connector 30">
              <a:extLst>
                <a:ext uri="{FF2B5EF4-FFF2-40B4-BE49-F238E27FC236}">
                  <a16:creationId xmlns:a16="http://schemas.microsoft.com/office/drawing/2014/main" id="{A6BC966C-2B24-3B48-9873-4759782E57EB}"/>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74AD1D9A-DEDF-FE42-B155-141770014B94}"/>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02A8F528-D8AD-9443-9B65-EFAA0E45FE8A}"/>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34" name="Group 33">
            <a:extLst>
              <a:ext uri="{FF2B5EF4-FFF2-40B4-BE49-F238E27FC236}">
                <a16:creationId xmlns:a16="http://schemas.microsoft.com/office/drawing/2014/main" id="{BB3D5281-5CD2-9940-939C-BC9CE2C5AF13}"/>
              </a:ext>
            </a:extLst>
          </p:cNvPr>
          <p:cNvGrpSpPr/>
          <p:nvPr/>
        </p:nvGrpSpPr>
        <p:grpSpPr>
          <a:xfrm>
            <a:off x="3791752" y="4768453"/>
            <a:ext cx="541346" cy="353615"/>
            <a:chOff x="1119809" y="5214938"/>
            <a:chExt cx="721795" cy="471487"/>
          </a:xfrm>
        </p:grpSpPr>
        <p:cxnSp>
          <p:nvCxnSpPr>
            <p:cNvPr id="35" name="Straight Connector 34">
              <a:extLst>
                <a:ext uri="{FF2B5EF4-FFF2-40B4-BE49-F238E27FC236}">
                  <a16:creationId xmlns:a16="http://schemas.microsoft.com/office/drawing/2014/main" id="{1EAE24AC-8A50-E84B-8016-4F3E5C40F03A}"/>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EED5AA91-F7DF-D540-967F-CC8AB46218F9}"/>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92585AD-B35E-9747-BB1D-7E25AB6C3ED4}"/>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38" name="Group 37">
            <a:extLst>
              <a:ext uri="{FF2B5EF4-FFF2-40B4-BE49-F238E27FC236}">
                <a16:creationId xmlns:a16="http://schemas.microsoft.com/office/drawing/2014/main" id="{2E37A96D-7847-444B-B30E-D23981DF2012}"/>
              </a:ext>
            </a:extLst>
          </p:cNvPr>
          <p:cNvGrpSpPr/>
          <p:nvPr/>
        </p:nvGrpSpPr>
        <p:grpSpPr>
          <a:xfrm>
            <a:off x="4817293" y="4768454"/>
            <a:ext cx="541346" cy="353615"/>
            <a:chOff x="1119809" y="5214938"/>
            <a:chExt cx="721795" cy="471487"/>
          </a:xfrm>
        </p:grpSpPr>
        <p:cxnSp>
          <p:nvCxnSpPr>
            <p:cNvPr id="39" name="Straight Connector 38">
              <a:extLst>
                <a:ext uri="{FF2B5EF4-FFF2-40B4-BE49-F238E27FC236}">
                  <a16:creationId xmlns:a16="http://schemas.microsoft.com/office/drawing/2014/main" id="{1EF4DDAC-121E-2340-86A4-68C4CCB8C724}"/>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635B935B-F3E0-7E4B-B757-8A642469B448}"/>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D77EAA4C-FD75-6D4F-B84F-5B6A7678C89C}"/>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42" name="Group 41">
            <a:extLst>
              <a:ext uri="{FF2B5EF4-FFF2-40B4-BE49-F238E27FC236}">
                <a16:creationId xmlns:a16="http://schemas.microsoft.com/office/drawing/2014/main" id="{6B003A67-40F0-9049-BE65-714E6DC63A7F}"/>
              </a:ext>
            </a:extLst>
          </p:cNvPr>
          <p:cNvGrpSpPr/>
          <p:nvPr/>
        </p:nvGrpSpPr>
        <p:grpSpPr>
          <a:xfrm>
            <a:off x="5835690" y="4768453"/>
            <a:ext cx="541346" cy="353615"/>
            <a:chOff x="1119809" y="5214938"/>
            <a:chExt cx="721795" cy="471487"/>
          </a:xfrm>
        </p:grpSpPr>
        <p:cxnSp>
          <p:nvCxnSpPr>
            <p:cNvPr id="43" name="Straight Connector 42">
              <a:extLst>
                <a:ext uri="{FF2B5EF4-FFF2-40B4-BE49-F238E27FC236}">
                  <a16:creationId xmlns:a16="http://schemas.microsoft.com/office/drawing/2014/main" id="{5E187E55-73D9-F848-A1FC-1DBBA273D045}"/>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D311AD3C-2BF2-AC4A-B3DE-F5B337E3CD43}"/>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3F08339D-D09D-0E49-9D5E-28BB79A3B6EC}"/>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46" name="Group 45">
            <a:extLst>
              <a:ext uri="{FF2B5EF4-FFF2-40B4-BE49-F238E27FC236}">
                <a16:creationId xmlns:a16="http://schemas.microsoft.com/office/drawing/2014/main" id="{59D32925-E93A-D44F-9B75-7FF059D8A0CE}"/>
              </a:ext>
            </a:extLst>
          </p:cNvPr>
          <p:cNvGrpSpPr/>
          <p:nvPr/>
        </p:nvGrpSpPr>
        <p:grpSpPr>
          <a:xfrm>
            <a:off x="6832654" y="4768453"/>
            <a:ext cx="541346" cy="353615"/>
            <a:chOff x="1119809" y="5214938"/>
            <a:chExt cx="721795" cy="471487"/>
          </a:xfrm>
        </p:grpSpPr>
        <p:cxnSp>
          <p:nvCxnSpPr>
            <p:cNvPr id="47" name="Straight Connector 46">
              <a:extLst>
                <a:ext uri="{FF2B5EF4-FFF2-40B4-BE49-F238E27FC236}">
                  <a16:creationId xmlns:a16="http://schemas.microsoft.com/office/drawing/2014/main" id="{A7153274-F1B4-F443-BF4D-9D6D43178EBC}"/>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A65A63F1-81A1-9948-9EC2-9CB43EDCE153}"/>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215CB81F-1C04-B740-9836-70D0AD5C8DC0}"/>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50" name="Group 49">
            <a:extLst>
              <a:ext uri="{FF2B5EF4-FFF2-40B4-BE49-F238E27FC236}">
                <a16:creationId xmlns:a16="http://schemas.microsoft.com/office/drawing/2014/main" id="{676DEEBB-FE95-DE45-86EF-39F37FE9C420}"/>
              </a:ext>
            </a:extLst>
          </p:cNvPr>
          <p:cNvGrpSpPr/>
          <p:nvPr/>
        </p:nvGrpSpPr>
        <p:grpSpPr>
          <a:xfrm>
            <a:off x="7790620" y="4768453"/>
            <a:ext cx="541346" cy="353615"/>
            <a:chOff x="1119809" y="5214938"/>
            <a:chExt cx="721795" cy="471487"/>
          </a:xfrm>
        </p:grpSpPr>
        <p:cxnSp>
          <p:nvCxnSpPr>
            <p:cNvPr id="51" name="Straight Connector 50">
              <a:extLst>
                <a:ext uri="{FF2B5EF4-FFF2-40B4-BE49-F238E27FC236}">
                  <a16:creationId xmlns:a16="http://schemas.microsoft.com/office/drawing/2014/main" id="{EA46ACA9-F100-9A49-B8D3-C8A5FD33D40D}"/>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A3DD27FF-8DE7-9442-B009-4BE076A10377}"/>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D6B32A9D-A783-EB49-ABA4-B841AB750D24}"/>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cxnSp>
        <p:nvCxnSpPr>
          <p:cNvPr id="55" name="Straight Connector 54">
            <a:extLst>
              <a:ext uri="{FF2B5EF4-FFF2-40B4-BE49-F238E27FC236}">
                <a16:creationId xmlns:a16="http://schemas.microsoft.com/office/drawing/2014/main" id="{8DE7D36B-0F59-7D45-BDA7-5CC6D1708251}"/>
              </a:ext>
            </a:extLst>
          </p:cNvPr>
          <p:cNvCxnSpPr/>
          <p:nvPr/>
        </p:nvCxnSpPr>
        <p:spPr>
          <a:xfrm flipV="1">
            <a:off x="1071563"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76B4CBB3-DBD1-BC47-818F-F159BE4DF158}"/>
              </a:ext>
            </a:extLst>
          </p:cNvPr>
          <p:cNvCxnSpPr/>
          <p:nvPr/>
        </p:nvCxnSpPr>
        <p:spPr>
          <a:xfrm flipV="1">
            <a:off x="2075260"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700E94B4-EA06-A042-8F02-5073FD9A0F16}"/>
              </a:ext>
            </a:extLst>
          </p:cNvPr>
          <p:cNvCxnSpPr/>
          <p:nvPr/>
        </p:nvCxnSpPr>
        <p:spPr>
          <a:xfrm flipV="1">
            <a:off x="3050381"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C07031C5-9BBA-A949-AADA-70D02902E609}"/>
              </a:ext>
            </a:extLst>
          </p:cNvPr>
          <p:cNvCxnSpPr/>
          <p:nvPr/>
        </p:nvCxnSpPr>
        <p:spPr>
          <a:xfrm flipV="1">
            <a:off x="4054079"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FCD9355-9673-A243-B822-001D818DE636}"/>
              </a:ext>
            </a:extLst>
          </p:cNvPr>
          <p:cNvCxnSpPr/>
          <p:nvPr/>
        </p:nvCxnSpPr>
        <p:spPr>
          <a:xfrm flipV="1">
            <a:off x="5075634"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A8ED64C5-2343-E945-91E8-0D6EC72AA594}"/>
              </a:ext>
            </a:extLst>
          </p:cNvPr>
          <p:cNvCxnSpPr/>
          <p:nvPr/>
        </p:nvCxnSpPr>
        <p:spPr>
          <a:xfrm flipV="1">
            <a:off x="6079331"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B6CD227A-0E0D-9344-A95C-D9D9AFCA40E2}"/>
              </a:ext>
            </a:extLst>
          </p:cNvPr>
          <p:cNvCxnSpPr/>
          <p:nvPr/>
        </p:nvCxnSpPr>
        <p:spPr>
          <a:xfrm flipV="1">
            <a:off x="7090174"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EEC1AE69-13A7-714F-B919-A31A1BD41A5E}"/>
              </a:ext>
            </a:extLst>
          </p:cNvPr>
          <p:cNvCxnSpPr/>
          <p:nvPr/>
        </p:nvCxnSpPr>
        <p:spPr>
          <a:xfrm flipV="1">
            <a:off x="8093871"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4DA11849-459A-6545-9612-221D1DC9D28B}"/>
              </a:ext>
            </a:extLst>
          </p:cNvPr>
          <p:cNvCxnSpPr/>
          <p:nvPr/>
        </p:nvCxnSpPr>
        <p:spPr>
          <a:xfrm>
            <a:off x="1071563" y="4221956"/>
            <a:ext cx="1003697" cy="0"/>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5309655C-06CD-C445-A65C-5B20F8EF1403}"/>
              </a:ext>
            </a:extLst>
          </p:cNvPr>
          <p:cNvCxnSpPr/>
          <p:nvPr/>
        </p:nvCxnSpPr>
        <p:spPr>
          <a:xfrm>
            <a:off x="3050382" y="4221956"/>
            <a:ext cx="1003697" cy="0"/>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C7F2BBD1-2638-5048-AB32-5543F7E2FA1D}"/>
              </a:ext>
            </a:extLst>
          </p:cNvPr>
          <p:cNvCxnSpPr/>
          <p:nvPr/>
        </p:nvCxnSpPr>
        <p:spPr>
          <a:xfrm>
            <a:off x="5075635" y="4221956"/>
            <a:ext cx="1003697" cy="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E0CE4554-2100-EF4A-B86B-DADD2ED608B2}"/>
              </a:ext>
            </a:extLst>
          </p:cNvPr>
          <p:cNvCxnSpPr/>
          <p:nvPr/>
        </p:nvCxnSpPr>
        <p:spPr>
          <a:xfrm>
            <a:off x="7097092" y="4221956"/>
            <a:ext cx="1003697" cy="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E9935DC-8A24-1B4E-9A2C-147D5884142B}"/>
              </a:ext>
            </a:extLst>
          </p:cNvPr>
          <p:cNvCxnSpPr/>
          <p:nvPr/>
        </p:nvCxnSpPr>
        <p:spPr>
          <a:xfrm flipV="1">
            <a:off x="1585913" y="3493294"/>
            <a:ext cx="0" cy="728663"/>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67959102-C456-774E-91C3-B892C6D5F686}"/>
              </a:ext>
            </a:extLst>
          </p:cNvPr>
          <p:cNvCxnSpPr/>
          <p:nvPr/>
        </p:nvCxnSpPr>
        <p:spPr>
          <a:xfrm flipV="1">
            <a:off x="3564731" y="3493294"/>
            <a:ext cx="0" cy="728663"/>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DACBC74-B7E7-D04B-BCAE-6EBC2394A6FB}"/>
              </a:ext>
            </a:extLst>
          </p:cNvPr>
          <p:cNvCxnSpPr/>
          <p:nvPr/>
        </p:nvCxnSpPr>
        <p:spPr>
          <a:xfrm flipV="1">
            <a:off x="5557838" y="3493294"/>
            <a:ext cx="0" cy="728663"/>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AAFAD1F8-28BF-024A-9F5F-52FCF05C4AF7}"/>
              </a:ext>
            </a:extLst>
          </p:cNvPr>
          <p:cNvCxnSpPr/>
          <p:nvPr/>
        </p:nvCxnSpPr>
        <p:spPr>
          <a:xfrm flipV="1">
            <a:off x="7561660" y="3493294"/>
            <a:ext cx="0" cy="728663"/>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B4FC3995-9ACB-3D42-89AB-4BD8E2365E5A}"/>
              </a:ext>
            </a:extLst>
          </p:cNvPr>
          <p:cNvCxnSpPr/>
          <p:nvPr/>
        </p:nvCxnSpPr>
        <p:spPr>
          <a:xfrm>
            <a:off x="1585913" y="3493294"/>
            <a:ext cx="1978819" cy="0"/>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8AFC2982-736A-0349-8F2B-B84547E3EE1E}"/>
              </a:ext>
            </a:extLst>
          </p:cNvPr>
          <p:cNvCxnSpPr/>
          <p:nvPr/>
        </p:nvCxnSpPr>
        <p:spPr>
          <a:xfrm>
            <a:off x="5568554" y="3493294"/>
            <a:ext cx="1978819" cy="0"/>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D0FA075D-897C-E140-8782-9267F9C5C4A7}"/>
              </a:ext>
            </a:extLst>
          </p:cNvPr>
          <p:cNvCxnSpPr/>
          <p:nvPr/>
        </p:nvCxnSpPr>
        <p:spPr>
          <a:xfrm flipV="1">
            <a:off x="2528888" y="2882504"/>
            <a:ext cx="0" cy="610790"/>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6F83A18A-C27A-8642-BBF0-0508562A6E01}"/>
              </a:ext>
            </a:extLst>
          </p:cNvPr>
          <p:cNvCxnSpPr/>
          <p:nvPr/>
        </p:nvCxnSpPr>
        <p:spPr>
          <a:xfrm flipV="1">
            <a:off x="6586538" y="2882504"/>
            <a:ext cx="0" cy="610790"/>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DCBD8047-C8E0-224C-91FA-B1B87B107232}"/>
              </a:ext>
            </a:extLst>
          </p:cNvPr>
          <p:cNvCxnSpPr/>
          <p:nvPr/>
        </p:nvCxnSpPr>
        <p:spPr>
          <a:xfrm>
            <a:off x="2528888" y="2882504"/>
            <a:ext cx="4057650" cy="0"/>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93D1924D-5CEE-D14C-9E45-EABEA4563D4A}"/>
              </a:ext>
            </a:extLst>
          </p:cNvPr>
          <p:cNvCxnSpPr/>
          <p:nvPr/>
        </p:nvCxnSpPr>
        <p:spPr>
          <a:xfrm flipV="1">
            <a:off x="4372097" y="2271714"/>
            <a:ext cx="0" cy="610790"/>
          </a:xfrm>
          <a:prstGeom prst="line">
            <a:avLst/>
          </a:prstGeom>
        </p:spPr>
        <p:style>
          <a:lnRef idx="1">
            <a:schemeClr val="dk1"/>
          </a:lnRef>
          <a:fillRef idx="0">
            <a:schemeClr val="dk1"/>
          </a:fillRef>
          <a:effectRef idx="0">
            <a:schemeClr val="dk1"/>
          </a:effectRef>
          <a:fontRef idx="minor">
            <a:schemeClr val="tx1"/>
          </a:fontRef>
        </p:style>
      </p:cxnSp>
      <p:sp>
        <p:nvSpPr>
          <p:cNvPr id="82" name="Rectangle 81">
            <a:extLst>
              <a:ext uri="{FF2B5EF4-FFF2-40B4-BE49-F238E27FC236}">
                <a16:creationId xmlns:a16="http://schemas.microsoft.com/office/drawing/2014/main" id="{5464FE13-C61F-4446-A062-6F826BDBC4FA}"/>
              </a:ext>
            </a:extLst>
          </p:cNvPr>
          <p:cNvSpPr/>
          <p:nvPr/>
        </p:nvSpPr>
        <p:spPr>
          <a:xfrm>
            <a:off x="4333098" y="1722142"/>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3" name="Rectangle 82">
            <a:extLst>
              <a:ext uri="{FF2B5EF4-FFF2-40B4-BE49-F238E27FC236}">
                <a16:creationId xmlns:a16="http://schemas.microsoft.com/office/drawing/2014/main" id="{2AF6F130-829E-3440-9C91-4E17159D2767}"/>
              </a:ext>
            </a:extLst>
          </p:cNvPr>
          <p:cNvSpPr/>
          <p:nvPr/>
        </p:nvSpPr>
        <p:spPr>
          <a:xfrm>
            <a:off x="536340" y="5561408"/>
            <a:ext cx="7784617" cy="369332"/>
          </a:xfrm>
          <a:prstGeom prst="rect">
            <a:avLst/>
          </a:prstGeom>
          <a:solidFill>
            <a:schemeClr val="bg1"/>
          </a:solidFill>
          <a:ln>
            <a:solidFill>
              <a:schemeClr val="tx1"/>
            </a:solidFill>
          </a:ln>
        </p:spPr>
        <p:txBody>
          <a:bodyPr wrap="square">
            <a:spAutoFit/>
          </a:bodyPr>
          <a:lstStyle/>
          <a:p>
            <a:pPr algn="ctr"/>
            <a:r>
              <a:rPr lang="en-US" dirty="0">
                <a:solidFill>
                  <a:srgbClr val="000000"/>
                </a:solidFill>
                <a:latin typeface="Gill Sans MT" panose="020B0502020104020203" pitchFamily="34" charset="77"/>
              </a:rPr>
              <a:t>Present day chromosomes</a:t>
            </a:r>
            <a:endParaRPr lang="en-US" dirty="0">
              <a:latin typeface="Gill Sans MT" panose="020B0502020104020203" pitchFamily="34" charset="77"/>
            </a:endParaRPr>
          </a:p>
        </p:txBody>
      </p:sp>
      <p:sp>
        <p:nvSpPr>
          <p:cNvPr id="85" name="TextBox 84">
            <a:extLst>
              <a:ext uri="{FF2B5EF4-FFF2-40B4-BE49-F238E27FC236}">
                <a16:creationId xmlns:a16="http://schemas.microsoft.com/office/drawing/2014/main" id="{7064850D-9BC7-DD40-A922-135905427115}"/>
              </a:ext>
            </a:extLst>
          </p:cNvPr>
          <p:cNvSpPr txBox="1"/>
          <p:nvPr/>
        </p:nvSpPr>
        <p:spPr>
          <a:xfrm>
            <a:off x="133752" y="2203732"/>
            <a:ext cx="1539011" cy="300082"/>
          </a:xfrm>
          <a:prstGeom prst="rect">
            <a:avLst/>
          </a:prstGeom>
          <a:noFill/>
        </p:spPr>
        <p:txBody>
          <a:bodyPr wrap="none" rtlCol="0">
            <a:spAutoFit/>
          </a:bodyPr>
          <a:lstStyle/>
          <a:p>
            <a:r>
              <a:rPr lang="en-US" sz="1350" dirty="0">
                <a:latin typeface="Gill Sans MT" panose="020B0502020104020203" pitchFamily="34" charset="77"/>
              </a:rPr>
              <a:t>Time (~50-100Kyr)</a:t>
            </a:r>
          </a:p>
        </p:txBody>
      </p:sp>
      <p:cxnSp>
        <p:nvCxnSpPr>
          <p:cNvPr id="87" name="Straight Arrow Connector 86">
            <a:extLst>
              <a:ext uri="{FF2B5EF4-FFF2-40B4-BE49-F238E27FC236}">
                <a16:creationId xmlns:a16="http://schemas.microsoft.com/office/drawing/2014/main" id="{DE98C186-B70C-9E48-A2E1-D5BD705EBCED}"/>
              </a:ext>
            </a:extLst>
          </p:cNvPr>
          <p:cNvCxnSpPr/>
          <p:nvPr/>
        </p:nvCxnSpPr>
        <p:spPr>
          <a:xfrm>
            <a:off x="404735" y="2594916"/>
            <a:ext cx="0" cy="27500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5CBCB417-0E05-6E42-9A39-47C776D2A55A}"/>
              </a:ext>
            </a:extLst>
          </p:cNvPr>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86" name="Rectangle 85">
            <a:extLst>
              <a:ext uri="{FF2B5EF4-FFF2-40B4-BE49-F238E27FC236}">
                <a16:creationId xmlns:a16="http://schemas.microsoft.com/office/drawing/2014/main" id="{2DD5C246-9196-6342-BDD6-AB4697A2267A}"/>
              </a:ext>
            </a:extLst>
          </p:cNvPr>
          <p:cNvSpPr/>
          <p:nvPr/>
        </p:nvSpPr>
        <p:spPr>
          <a:xfrm>
            <a:off x="0" y="346502"/>
            <a:ext cx="9144000" cy="507831"/>
          </a:xfrm>
          <a:prstGeom prst="rect">
            <a:avLst/>
          </a:prstGeom>
        </p:spPr>
        <p:txBody>
          <a:bodyPr wrap="square">
            <a:spAutoFit/>
          </a:bodyPr>
          <a:lstStyle/>
          <a:p>
            <a:pPr algn="ctr"/>
            <a:r>
              <a:rPr lang="en-US" sz="2700" b="1" i="0" dirty="0">
                <a:latin typeface="Gill Sans"/>
                <a:cs typeface="Gill Sans"/>
              </a:rPr>
              <a:t>All copies of the genome share a common ancestor</a:t>
            </a:r>
          </a:p>
        </p:txBody>
      </p:sp>
      <p:sp>
        <p:nvSpPr>
          <p:cNvPr id="79" name="TextBox 78">
            <a:extLst>
              <a:ext uri="{FF2B5EF4-FFF2-40B4-BE49-F238E27FC236}">
                <a16:creationId xmlns:a16="http://schemas.microsoft.com/office/drawing/2014/main" id="{06AA2DF9-07F1-8442-9C28-693B3FF2868E}"/>
              </a:ext>
            </a:extLst>
          </p:cNvPr>
          <p:cNvSpPr txBox="1"/>
          <p:nvPr/>
        </p:nvSpPr>
        <p:spPr>
          <a:xfrm>
            <a:off x="4389560" y="1508960"/>
            <a:ext cx="4328301" cy="646331"/>
          </a:xfrm>
          <a:prstGeom prst="rect">
            <a:avLst/>
          </a:prstGeom>
          <a:noFill/>
        </p:spPr>
        <p:txBody>
          <a:bodyPr wrap="none" rtlCol="0">
            <a:spAutoFit/>
          </a:bodyPr>
          <a:lstStyle/>
          <a:p>
            <a:r>
              <a:rPr lang="en-US" dirty="0">
                <a:latin typeface="Gill Sans MT" panose="020B0502020104020203" pitchFamily="34" charset="77"/>
              </a:rPr>
              <a:t>Ancestral chromosome</a:t>
            </a:r>
          </a:p>
          <a:p>
            <a:r>
              <a:rPr lang="en-US" dirty="0"/>
              <a:t>…TCATTTGAGCATTAA</a:t>
            </a:r>
            <a:r>
              <a:rPr lang="en-US" b="1" dirty="0"/>
              <a:t>A</a:t>
            </a:r>
            <a:r>
              <a:rPr lang="en-US" dirty="0"/>
              <a:t>TGTCAAGTTCTGCAC…</a:t>
            </a:r>
          </a:p>
        </p:txBody>
      </p:sp>
    </p:spTree>
    <p:extLst>
      <p:ext uri="{BB962C8B-B14F-4D97-AF65-F5344CB8AC3E}">
        <p14:creationId xmlns:p14="http://schemas.microsoft.com/office/powerpoint/2010/main" val="911995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618E7F-3B0C-9A43-B26A-4F1101E474B0}"/>
              </a:ext>
            </a:extLst>
          </p:cNvPr>
          <p:cNvSpPr/>
          <p:nvPr/>
        </p:nvSpPr>
        <p:spPr>
          <a:xfrm>
            <a:off x="804723" y="534499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1F82CD27-F7A2-4A45-AE82-0C279FEE2CDD}"/>
              </a:ext>
            </a:extLst>
          </p:cNvPr>
          <p:cNvSpPr/>
          <p:nvPr/>
        </p:nvSpPr>
        <p:spPr>
          <a:xfrm>
            <a:off x="1303206" y="534499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2388CF61-74A8-AA43-8CF7-565319D70EE7}"/>
              </a:ext>
            </a:extLst>
          </p:cNvPr>
          <p:cNvSpPr/>
          <p:nvPr/>
        </p:nvSpPr>
        <p:spPr>
          <a:xfrm>
            <a:off x="1801688" y="534499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5E4A3B79-6BFF-634D-AA4B-37F6897E80FA}"/>
              </a:ext>
            </a:extLst>
          </p:cNvPr>
          <p:cNvSpPr/>
          <p:nvPr/>
        </p:nvSpPr>
        <p:spPr>
          <a:xfrm>
            <a:off x="2300170" y="534499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36949A8B-4675-3146-8765-3552211B2569}"/>
              </a:ext>
            </a:extLst>
          </p:cNvPr>
          <p:cNvSpPr/>
          <p:nvPr/>
        </p:nvSpPr>
        <p:spPr>
          <a:xfrm>
            <a:off x="2798652"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DDE31FAC-BD35-D840-ABE8-4EEF0AC193DE}"/>
              </a:ext>
            </a:extLst>
          </p:cNvPr>
          <p:cNvSpPr/>
          <p:nvPr/>
        </p:nvSpPr>
        <p:spPr>
          <a:xfrm>
            <a:off x="3297135"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CFE04206-0CE1-7B49-B14B-885C540ECB1E}"/>
              </a:ext>
            </a:extLst>
          </p:cNvPr>
          <p:cNvSpPr/>
          <p:nvPr/>
        </p:nvSpPr>
        <p:spPr>
          <a:xfrm>
            <a:off x="3795617"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61060CD6-E9D4-E94A-9B4F-3198A0B7EB8D}"/>
              </a:ext>
            </a:extLst>
          </p:cNvPr>
          <p:cNvSpPr/>
          <p:nvPr/>
        </p:nvSpPr>
        <p:spPr>
          <a:xfrm>
            <a:off x="4294099"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6663CA83-20F9-5546-B0D8-E89B97F48FD5}"/>
              </a:ext>
            </a:extLst>
          </p:cNvPr>
          <p:cNvSpPr/>
          <p:nvPr/>
        </p:nvSpPr>
        <p:spPr>
          <a:xfrm>
            <a:off x="4792581"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403C09FB-C356-1448-910D-10BF8CAE7F95}"/>
              </a:ext>
            </a:extLst>
          </p:cNvPr>
          <p:cNvSpPr/>
          <p:nvPr/>
        </p:nvSpPr>
        <p:spPr>
          <a:xfrm>
            <a:off x="5291064"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FA7E7369-1411-4E45-BCD6-D7A1A2FB37BA}"/>
              </a:ext>
            </a:extLst>
          </p:cNvPr>
          <p:cNvSpPr/>
          <p:nvPr/>
        </p:nvSpPr>
        <p:spPr>
          <a:xfrm>
            <a:off x="5789546"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1DC41BB6-BCB0-4244-A56E-E056588C2CE5}"/>
              </a:ext>
            </a:extLst>
          </p:cNvPr>
          <p:cNvSpPr/>
          <p:nvPr/>
        </p:nvSpPr>
        <p:spPr>
          <a:xfrm>
            <a:off x="6288028"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Rectangle 16">
            <a:extLst>
              <a:ext uri="{FF2B5EF4-FFF2-40B4-BE49-F238E27FC236}">
                <a16:creationId xmlns:a16="http://schemas.microsoft.com/office/drawing/2014/main" id="{36864AE1-2700-BC4E-AF52-E3BB936A4D6B}"/>
              </a:ext>
            </a:extLst>
          </p:cNvPr>
          <p:cNvSpPr/>
          <p:nvPr/>
        </p:nvSpPr>
        <p:spPr>
          <a:xfrm>
            <a:off x="6786510"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Rectangle 17">
            <a:extLst>
              <a:ext uri="{FF2B5EF4-FFF2-40B4-BE49-F238E27FC236}">
                <a16:creationId xmlns:a16="http://schemas.microsoft.com/office/drawing/2014/main" id="{54215C55-2878-764E-A7AF-EB6F417E7A96}"/>
              </a:ext>
            </a:extLst>
          </p:cNvPr>
          <p:cNvSpPr/>
          <p:nvPr/>
        </p:nvSpPr>
        <p:spPr>
          <a:xfrm>
            <a:off x="7284993"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9" name="Rectangle 18">
            <a:extLst>
              <a:ext uri="{FF2B5EF4-FFF2-40B4-BE49-F238E27FC236}">
                <a16:creationId xmlns:a16="http://schemas.microsoft.com/office/drawing/2014/main" id="{5A558314-6849-CD47-AE0F-C137C8901A7B}"/>
              </a:ext>
            </a:extLst>
          </p:cNvPr>
          <p:cNvSpPr/>
          <p:nvPr/>
        </p:nvSpPr>
        <p:spPr>
          <a:xfrm>
            <a:off x="7783475"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 name="Rectangle 19">
            <a:extLst>
              <a:ext uri="{FF2B5EF4-FFF2-40B4-BE49-F238E27FC236}">
                <a16:creationId xmlns:a16="http://schemas.microsoft.com/office/drawing/2014/main" id="{854BA103-20B1-2543-B569-0E2667FED317}"/>
              </a:ext>
            </a:extLst>
          </p:cNvPr>
          <p:cNvSpPr/>
          <p:nvPr/>
        </p:nvSpPr>
        <p:spPr>
          <a:xfrm>
            <a:off x="8281958"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25" name="Group 24">
            <a:extLst>
              <a:ext uri="{FF2B5EF4-FFF2-40B4-BE49-F238E27FC236}">
                <a16:creationId xmlns:a16="http://schemas.microsoft.com/office/drawing/2014/main" id="{10CE2036-721F-144D-80D7-D5CD523D3780}"/>
              </a:ext>
            </a:extLst>
          </p:cNvPr>
          <p:cNvGrpSpPr/>
          <p:nvPr/>
        </p:nvGrpSpPr>
        <p:grpSpPr>
          <a:xfrm>
            <a:off x="818425" y="4768454"/>
            <a:ext cx="541346" cy="353615"/>
            <a:chOff x="1119809" y="5214938"/>
            <a:chExt cx="721795" cy="471487"/>
          </a:xfrm>
        </p:grpSpPr>
        <p:cxnSp>
          <p:nvCxnSpPr>
            <p:cNvPr id="21" name="Straight Connector 20">
              <a:extLst>
                <a:ext uri="{FF2B5EF4-FFF2-40B4-BE49-F238E27FC236}">
                  <a16:creationId xmlns:a16="http://schemas.microsoft.com/office/drawing/2014/main" id="{F6D5464D-2A6D-F24A-84EB-73420D1A5EAF}"/>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23B7933-CE27-8E40-96CB-B64072C68BC5}"/>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820C9BB-A9E1-8449-B900-7312C3A8886A}"/>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26" name="Group 25">
            <a:extLst>
              <a:ext uri="{FF2B5EF4-FFF2-40B4-BE49-F238E27FC236}">
                <a16:creationId xmlns:a16="http://schemas.microsoft.com/office/drawing/2014/main" id="{1761E68A-18F1-BA43-9B0C-417EA2E68CA4}"/>
              </a:ext>
            </a:extLst>
          </p:cNvPr>
          <p:cNvGrpSpPr/>
          <p:nvPr/>
        </p:nvGrpSpPr>
        <p:grpSpPr>
          <a:xfrm>
            <a:off x="1836822" y="4768453"/>
            <a:ext cx="541346" cy="353615"/>
            <a:chOff x="1119809" y="5214938"/>
            <a:chExt cx="721795" cy="471487"/>
          </a:xfrm>
        </p:grpSpPr>
        <p:cxnSp>
          <p:nvCxnSpPr>
            <p:cNvPr id="27" name="Straight Connector 26">
              <a:extLst>
                <a:ext uri="{FF2B5EF4-FFF2-40B4-BE49-F238E27FC236}">
                  <a16:creationId xmlns:a16="http://schemas.microsoft.com/office/drawing/2014/main" id="{1262FC40-FC44-EF44-BDE1-31953F0C06DB}"/>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D8C5CB49-9824-FE4C-A75D-18604352E9F6}"/>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31CA9A46-BA79-EE4C-ABF3-4C976D7952FD}"/>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30" name="Group 29">
            <a:extLst>
              <a:ext uri="{FF2B5EF4-FFF2-40B4-BE49-F238E27FC236}">
                <a16:creationId xmlns:a16="http://schemas.microsoft.com/office/drawing/2014/main" id="{571E278B-4444-684B-A70A-06EFF79CC827}"/>
              </a:ext>
            </a:extLst>
          </p:cNvPr>
          <p:cNvGrpSpPr/>
          <p:nvPr/>
        </p:nvGrpSpPr>
        <p:grpSpPr>
          <a:xfrm>
            <a:off x="2833786" y="4768453"/>
            <a:ext cx="541346" cy="353615"/>
            <a:chOff x="1119809" y="5214938"/>
            <a:chExt cx="721795" cy="471487"/>
          </a:xfrm>
        </p:grpSpPr>
        <p:cxnSp>
          <p:nvCxnSpPr>
            <p:cNvPr id="31" name="Straight Connector 30">
              <a:extLst>
                <a:ext uri="{FF2B5EF4-FFF2-40B4-BE49-F238E27FC236}">
                  <a16:creationId xmlns:a16="http://schemas.microsoft.com/office/drawing/2014/main" id="{A6BC966C-2B24-3B48-9873-4759782E57EB}"/>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74AD1D9A-DEDF-FE42-B155-141770014B94}"/>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02A8F528-D8AD-9443-9B65-EFAA0E45FE8A}"/>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34" name="Group 33">
            <a:extLst>
              <a:ext uri="{FF2B5EF4-FFF2-40B4-BE49-F238E27FC236}">
                <a16:creationId xmlns:a16="http://schemas.microsoft.com/office/drawing/2014/main" id="{BB3D5281-5CD2-9940-939C-BC9CE2C5AF13}"/>
              </a:ext>
            </a:extLst>
          </p:cNvPr>
          <p:cNvGrpSpPr/>
          <p:nvPr/>
        </p:nvGrpSpPr>
        <p:grpSpPr>
          <a:xfrm>
            <a:off x="3791752" y="4768453"/>
            <a:ext cx="541346" cy="353615"/>
            <a:chOff x="1119809" y="5214938"/>
            <a:chExt cx="721795" cy="471487"/>
          </a:xfrm>
        </p:grpSpPr>
        <p:cxnSp>
          <p:nvCxnSpPr>
            <p:cNvPr id="35" name="Straight Connector 34">
              <a:extLst>
                <a:ext uri="{FF2B5EF4-FFF2-40B4-BE49-F238E27FC236}">
                  <a16:creationId xmlns:a16="http://schemas.microsoft.com/office/drawing/2014/main" id="{1EAE24AC-8A50-E84B-8016-4F3E5C40F03A}"/>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EED5AA91-F7DF-D540-967F-CC8AB46218F9}"/>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92585AD-B35E-9747-BB1D-7E25AB6C3ED4}"/>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38" name="Group 37">
            <a:extLst>
              <a:ext uri="{FF2B5EF4-FFF2-40B4-BE49-F238E27FC236}">
                <a16:creationId xmlns:a16="http://schemas.microsoft.com/office/drawing/2014/main" id="{2E37A96D-7847-444B-B30E-D23981DF2012}"/>
              </a:ext>
            </a:extLst>
          </p:cNvPr>
          <p:cNvGrpSpPr/>
          <p:nvPr/>
        </p:nvGrpSpPr>
        <p:grpSpPr>
          <a:xfrm>
            <a:off x="4817293" y="4768454"/>
            <a:ext cx="541346" cy="353615"/>
            <a:chOff x="1119809" y="5214938"/>
            <a:chExt cx="721795" cy="471487"/>
          </a:xfrm>
        </p:grpSpPr>
        <p:cxnSp>
          <p:nvCxnSpPr>
            <p:cNvPr id="39" name="Straight Connector 38">
              <a:extLst>
                <a:ext uri="{FF2B5EF4-FFF2-40B4-BE49-F238E27FC236}">
                  <a16:creationId xmlns:a16="http://schemas.microsoft.com/office/drawing/2014/main" id="{1EF4DDAC-121E-2340-86A4-68C4CCB8C724}"/>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635B935B-F3E0-7E4B-B757-8A642469B448}"/>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D77EAA4C-FD75-6D4F-B84F-5B6A7678C89C}"/>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42" name="Group 41">
            <a:extLst>
              <a:ext uri="{FF2B5EF4-FFF2-40B4-BE49-F238E27FC236}">
                <a16:creationId xmlns:a16="http://schemas.microsoft.com/office/drawing/2014/main" id="{6B003A67-40F0-9049-BE65-714E6DC63A7F}"/>
              </a:ext>
            </a:extLst>
          </p:cNvPr>
          <p:cNvGrpSpPr/>
          <p:nvPr/>
        </p:nvGrpSpPr>
        <p:grpSpPr>
          <a:xfrm>
            <a:off x="5835690" y="4768453"/>
            <a:ext cx="541346" cy="353615"/>
            <a:chOff x="1119809" y="5214938"/>
            <a:chExt cx="721795" cy="471487"/>
          </a:xfrm>
        </p:grpSpPr>
        <p:cxnSp>
          <p:nvCxnSpPr>
            <p:cNvPr id="43" name="Straight Connector 42">
              <a:extLst>
                <a:ext uri="{FF2B5EF4-FFF2-40B4-BE49-F238E27FC236}">
                  <a16:creationId xmlns:a16="http://schemas.microsoft.com/office/drawing/2014/main" id="{5E187E55-73D9-F848-A1FC-1DBBA273D045}"/>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D311AD3C-2BF2-AC4A-B3DE-F5B337E3CD43}"/>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3F08339D-D09D-0E49-9D5E-28BB79A3B6EC}"/>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46" name="Group 45">
            <a:extLst>
              <a:ext uri="{FF2B5EF4-FFF2-40B4-BE49-F238E27FC236}">
                <a16:creationId xmlns:a16="http://schemas.microsoft.com/office/drawing/2014/main" id="{59D32925-E93A-D44F-9B75-7FF059D8A0CE}"/>
              </a:ext>
            </a:extLst>
          </p:cNvPr>
          <p:cNvGrpSpPr/>
          <p:nvPr/>
        </p:nvGrpSpPr>
        <p:grpSpPr>
          <a:xfrm>
            <a:off x="6832654" y="4768453"/>
            <a:ext cx="541346" cy="353615"/>
            <a:chOff x="1119809" y="5214938"/>
            <a:chExt cx="721795" cy="471487"/>
          </a:xfrm>
        </p:grpSpPr>
        <p:cxnSp>
          <p:nvCxnSpPr>
            <p:cNvPr id="47" name="Straight Connector 46">
              <a:extLst>
                <a:ext uri="{FF2B5EF4-FFF2-40B4-BE49-F238E27FC236}">
                  <a16:creationId xmlns:a16="http://schemas.microsoft.com/office/drawing/2014/main" id="{A7153274-F1B4-F443-BF4D-9D6D43178EBC}"/>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A65A63F1-81A1-9948-9EC2-9CB43EDCE153}"/>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215CB81F-1C04-B740-9836-70D0AD5C8DC0}"/>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50" name="Group 49">
            <a:extLst>
              <a:ext uri="{FF2B5EF4-FFF2-40B4-BE49-F238E27FC236}">
                <a16:creationId xmlns:a16="http://schemas.microsoft.com/office/drawing/2014/main" id="{676DEEBB-FE95-DE45-86EF-39F37FE9C420}"/>
              </a:ext>
            </a:extLst>
          </p:cNvPr>
          <p:cNvGrpSpPr/>
          <p:nvPr/>
        </p:nvGrpSpPr>
        <p:grpSpPr>
          <a:xfrm>
            <a:off x="7790620" y="4768453"/>
            <a:ext cx="541346" cy="353615"/>
            <a:chOff x="1119809" y="5214938"/>
            <a:chExt cx="721795" cy="471487"/>
          </a:xfrm>
        </p:grpSpPr>
        <p:cxnSp>
          <p:nvCxnSpPr>
            <p:cNvPr id="51" name="Straight Connector 50">
              <a:extLst>
                <a:ext uri="{FF2B5EF4-FFF2-40B4-BE49-F238E27FC236}">
                  <a16:creationId xmlns:a16="http://schemas.microsoft.com/office/drawing/2014/main" id="{EA46ACA9-F100-9A49-B8D3-C8A5FD33D40D}"/>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A3DD27FF-8DE7-9442-B009-4BE076A10377}"/>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D6B32A9D-A783-EB49-ABA4-B841AB750D24}"/>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cxnSp>
        <p:nvCxnSpPr>
          <p:cNvPr id="55" name="Straight Connector 54">
            <a:extLst>
              <a:ext uri="{FF2B5EF4-FFF2-40B4-BE49-F238E27FC236}">
                <a16:creationId xmlns:a16="http://schemas.microsoft.com/office/drawing/2014/main" id="{8DE7D36B-0F59-7D45-BDA7-5CC6D1708251}"/>
              </a:ext>
            </a:extLst>
          </p:cNvPr>
          <p:cNvCxnSpPr/>
          <p:nvPr/>
        </p:nvCxnSpPr>
        <p:spPr>
          <a:xfrm flipV="1">
            <a:off x="1071563"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76B4CBB3-DBD1-BC47-818F-F159BE4DF158}"/>
              </a:ext>
            </a:extLst>
          </p:cNvPr>
          <p:cNvCxnSpPr/>
          <p:nvPr/>
        </p:nvCxnSpPr>
        <p:spPr>
          <a:xfrm flipV="1">
            <a:off x="2075260"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700E94B4-EA06-A042-8F02-5073FD9A0F16}"/>
              </a:ext>
            </a:extLst>
          </p:cNvPr>
          <p:cNvCxnSpPr/>
          <p:nvPr/>
        </p:nvCxnSpPr>
        <p:spPr>
          <a:xfrm flipV="1">
            <a:off x="3050381"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C07031C5-9BBA-A949-AADA-70D02902E609}"/>
              </a:ext>
            </a:extLst>
          </p:cNvPr>
          <p:cNvCxnSpPr/>
          <p:nvPr/>
        </p:nvCxnSpPr>
        <p:spPr>
          <a:xfrm flipV="1">
            <a:off x="4054079"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FCD9355-9673-A243-B822-001D818DE636}"/>
              </a:ext>
            </a:extLst>
          </p:cNvPr>
          <p:cNvCxnSpPr/>
          <p:nvPr/>
        </p:nvCxnSpPr>
        <p:spPr>
          <a:xfrm flipV="1">
            <a:off x="5075634"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A8ED64C5-2343-E945-91E8-0D6EC72AA594}"/>
              </a:ext>
            </a:extLst>
          </p:cNvPr>
          <p:cNvCxnSpPr/>
          <p:nvPr/>
        </p:nvCxnSpPr>
        <p:spPr>
          <a:xfrm flipV="1">
            <a:off x="6079331"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B6CD227A-0E0D-9344-A95C-D9D9AFCA40E2}"/>
              </a:ext>
            </a:extLst>
          </p:cNvPr>
          <p:cNvCxnSpPr/>
          <p:nvPr/>
        </p:nvCxnSpPr>
        <p:spPr>
          <a:xfrm flipV="1">
            <a:off x="7090174"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EEC1AE69-13A7-714F-B919-A31A1BD41A5E}"/>
              </a:ext>
            </a:extLst>
          </p:cNvPr>
          <p:cNvCxnSpPr/>
          <p:nvPr/>
        </p:nvCxnSpPr>
        <p:spPr>
          <a:xfrm flipV="1">
            <a:off x="8093871"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4DA11849-459A-6545-9612-221D1DC9D28B}"/>
              </a:ext>
            </a:extLst>
          </p:cNvPr>
          <p:cNvCxnSpPr/>
          <p:nvPr/>
        </p:nvCxnSpPr>
        <p:spPr>
          <a:xfrm>
            <a:off x="1071563" y="4221956"/>
            <a:ext cx="1003697" cy="0"/>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5309655C-06CD-C445-A65C-5B20F8EF1403}"/>
              </a:ext>
            </a:extLst>
          </p:cNvPr>
          <p:cNvCxnSpPr/>
          <p:nvPr/>
        </p:nvCxnSpPr>
        <p:spPr>
          <a:xfrm>
            <a:off x="3050382" y="4221956"/>
            <a:ext cx="1003697" cy="0"/>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C7F2BBD1-2638-5048-AB32-5543F7E2FA1D}"/>
              </a:ext>
            </a:extLst>
          </p:cNvPr>
          <p:cNvCxnSpPr/>
          <p:nvPr/>
        </p:nvCxnSpPr>
        <p:spPr>
          <a:xfrm>
            <a:off x="5075635" y="4221956"/>
            <a:ext cx="1003697" cy="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E0CE4554-2100-EF4A-B86B-DADD2ED608B2}"/>
              </a:ext>
            </a:extLst>
          </p:cNvPr>
          <p:cNvCxnSpPr/>
          <p:nvPr/>
        </p:nvCxnSpPr>
        <p:spPr>
          <a:xfrm>
            <a:off x="7097092" y="4221956"/>
            <a:ext cx="1003697" cy="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E9935DC-8A24-1B4E-9A2C-147D5884142B}"/>
              </a:ext>
            </a:extLst>
          </p:cNvPr>
          <p:cNvCxnSpPr/>
          <p:nvPr/>
        </p:nvCxnSpPr>
        <p:spPr>
          <a:xfrm flipV="1">
            <a:off x="1585913" y="3493294"/>
            <a:ext cx="0" cy="728663"/>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67959102-C456-774E-91C3-B892C6D5F686}"/>
              </a:ext>
            </a:extLst>
          </p:cNvPr>
          <p:cNvCxnSpPr/>
          <p:nvPr/>
        </p:nvCxnSpPr>
        <p:spPr>
          <a:xfrm flipV="1">
            <a:off x="3564731" y="3493294"/>
            <a:ext cx="0" cy="728663"/>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DACBC74-B7E7-D04B-BCAE-6EBC2394A6FB}"/>
              </a:ext>
            </a:extLst>
          </p:cNvPr>
          <p:cNvCxnSpPr/>
          <p:nvPr/>
        </p:nvCxnSpPr>
        <p:spPr>
          <a:xfrm flipV="1">
            <a:off x="5557838" y="3493294"/>
            <a:ext cx="0" cy="728663"/>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AAFAD1F8-28BF-024A-9F5F-52FCF05C4AF7}"/>
              </a:ext>
            </a:extLst>
          </p:cNvPr>
          <p:cNvCxnSpPr/>
          <p:nvPr/>
        </p:nvCxnSpPr>
        <p:spPr>
          <a:xfrm flipV="1">
            <a:off x="7561660" y="3493294"/>
            <a:ext cx="0" cy="728663"/>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B4FC3995-9ACB-3D42-89AB-4BD8E2365E5A}"/>
              </a:ext>
            </a:extLst>
          </p:cNvPr>
          <p:cNvCxnSpPr/>
          <p:nvPr/>
        </p:nvCxnSpPr>
        <p:spPr>
          <a:xfrm>
            <a:off x="1585913" y="3493294"/>
            <a:ext cx="1978819" cy="0"/>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8AFC2982-736A-0349-8F2B-B84547E3EE1E}"/>
              </a:ext>
            </a:extLst>
          </p:cNvPr>
          <p:cNvCxnSpPr/>
          <p:nvPr/>
        </p:nvCxnSpPr>
        <p:spPr>
          <a:xfrm>
            <a:off x="5568554" y="3493294"/>
            <a:ext cx="1978819" cy="0"/>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D0FA075D-897C-E140-8782-9267F9C5C4A7}"/>
              </a:ext>
            </a:extLst>
          </p:cNvPr>
          <p:cNvCxnSpPr/>
          <p:nvPr/>
        </p:nvCxnSpPr>
        <p:spPr>
          <a:xfrm flipV="1">
            <a:off x="2528888" y="2882504"/>
            <a:ext cx="0" cy="610790"/>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6F83A18A-C27A-8642-BBF0-0508562A6E01}"/>
              </a:ext>
            </a:extLst>
          </p:cNvPr>
          <p:cNvCxnSpPr/>
          <p:nvPr/>
        </p:nvCxnSpPr>
        <p:spPr>
          <a:xfrm flipV="1">
            <a:off x="6586538" y="2882504"/>
            <a:ext cx="0" cy="610790"/>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DCBD8047-C8E0-224C-91FA-B1B87B107232}"/>
              </a:ext>
            </a:extLst>
          </p:cNvPr>
          <p:cNvCxnSpPr/>
          <p:nvPr/>
        </p:nvCxnSpPr>
        <p:spPr>
          <a:xfrm>
            <a:off x="2528888" y="2882504"/>
            <a:ext cx="4057650" cy="0"/>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93D1924D-5CEE-D14C-9E45-EABEA4563D4A}"/>
              </a:ext>
            </a:extLst>
          </p:cNvPr>
          <p:cNvCxnSpPr/>
          <p:nvPr/>
        </p:nvCxnSpPr>
        <p:spPr>
          <a:xfrm flipV="1">
            <a:off x="4372097" y="2271714"/>
            <a:ext cx="0" cy="610790"/>
          </a:xfrm>
          <a:prstGeom prst="line">
            <a:avLst/>
          </a:prstGeom>
        </p:spPr>
        <p:style>
          <a:lnRef idx="1">
            <a:schemeClr val="dk1"/>
          </a:lnRef>
          <a:fillRef idx="0">
            <a:schemeClr val="dk1"/>
          </a:fillRef>
          <a:effectRef idx="0">
            <a:schemeClr val="dk1"/>
          </a:effectRef>
          <a:fontRef idx="minor">
            <a:schemeClr val="tx1"/>
          </a:fontRef>
        </p:style>
      </p:cxnSp>
      <p:sp>
        <p:nvSpPr>
          <p:cNvPr id="82" name="Rectangle 81">
            <a:extLst>
              <a:ext uri="{FF2B5EF4-FFF2-40B4-BE49-F238E27FC236}">
                <a16:creationId xmlns:a16="http://schemas.microsoft.com/office/drawing/2014/main" id="{5464FE13-C61F-4446-A062-6F826BDBC4FA}"/>
              </a:ext>
            </a:extLst>
          </p:cNvPr>
          <p:cNvSpPr/>
          <p:nvPr/>
        </p:nvSpPr>
        <p:spPr>
          <a:xfrm>
            <a:off x="4333098" y="1722142"/>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6" name="Lightning Bolt 75">
            <a:extLst>
              <a:ext uri="{FF2B5EF4-FFF2-40B4-BE49-F238E27FC236}">
                <a16:creationId xmlns:a16="http://schemas.microsoft.com/office/drawing/2014/main" id="{B712C7D9-C388-2143-94B0-68C9129DE580}"/>
              </a:ext>
            </a:extLst>
          </p:cNvPr>
          <p:cNvSpPr/>
          <p:nvPr/>
        </p:nvSpPr>
        <p:spPr>
          <a:xfrm flipH="1">
            <a:off x="1424539" y="3631081"/>
            <a:ext cx="322747" cy="423731"/>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9" name="TextBox 78">
            <a:extLst>
              <a:ext uri="{FF2B5EF4-FFF2-40B4-BE49-F238E27FC236}">
                <a16:creationId xmlns:a16="http://schemas.microsoft.com/office/drawing/2014/main" id="{828463BD-F469-0849-8F1F-CF0FDD47BF9E}"/>
              </a:ext>
            </a:extLst>
          </p:cNvPr>
          <p:cNvSpPr txBox="1"/>
          <p:nvPr/>
        </p:nvSpPr>
        <p:spPr>
          <a:xfrm>
            <a:off x="1793440" y="3566833"/>
            <a:ext cx="4034181" cy="584775"/>
          </a:xfrm>
          <a:prstGeom prst="rect">
            <a:avLst/>
          </a:prstGeom>
          <a:solidFill>
            <a:schemeClr val="bg1"/>
          </a:solidFill>
          <a:ln>
            <a:solidFill>
              <a:schemeClr val="tx1"/>
            </a:solidFill>
          </a:ln>
        </p:spPr>
        <p:txBody>
          <a:bodyPr wrap="none" rtlCol="0">
            <a:spAutoFit/>
          </a:bodyPr>
          <a:lstStyle/>
          <a:p>
            <a:pPr defTabSz="685800"/>
            <a:r>
              <a:rPr lang="en-US" sz="1600" dirty="0">
                <a:solidFill>
                  <a:prstClr val="black"/>
                </a:solidFill>
                <a:latin typeface="Gill Sans MT" panose="020B0502020104020203" pitchFamily="34" charset="77"/>
              </a:rPr>
              <a:t>Mutation occurs (e.g. </a:t>
            </a:r>
            <a:r>
              <a:rPr lang="en-US" sz="1600" b="1" dirty="0">
                <a:solidFill>
                  <a:prstClr val="black"/>
                </a:solidFill>
                <a:latin typeface="Gill Sans MT" panose="020B0502020104020203" pitchFamily="34" charset="77"/>
              </a:rPr>
              <a:t>A</a:t>
            </a:r>
            <a:r>
              <a:rPr lang="en-US" sz="1600" dirty="0">
                <a:solidFill>
                  <a:prstClr val="black"/>
                </a:solidFill>
                <a:latin typeface="Gill Sans MT" panose="020B0502020104020203" pitchFamily="34" charset="77"/>
              </a:rPr>
              <a:t>-&gt;</a:t>
            </a:r>
            <a:r>
              <a:rPr lang="en-US" sz="1600" b="1" dirty="0">
                <a:solidFill>
                  <a:srgbClr val="FF0000"/>
                </a:solidFill>
                <a:latin typeface="Gill Sans MT" panose="020B0502020104020203" pitchFamily="34" charset="77"/>
              </a:rPr>
              <a:t>G</a:t>
            </a:r>
            <a:r>
              <a:rPr lang="en-US" sz="1600" dirty="0">
                <a:solidFill>
                  <a:prstClr val="black"/>
                </a:solidFill>
                <a:latin typeface="Gill Sans MT" panose="020B0502020104020203" pitchFamily="34" charset="77"/>
              </a:rPr>
              <a:t>)</a:t>
            </a:r>
          </a:p>
          <a:p>
            <a:pPr defTabSz="685800"/>
            <a:r>
              <a:rPr lang="en-US" sz="1600" dirty="0">
                <a:solidFill>
                  <a:prstClr val="black"/>
                </a:solidFill>
                <a:latin typeface="Gill Sans MT" panose="020B0502020104020203" pitchFamily="34" charset="77"/>
              </a:rPr>
              <a:t>It can then be passed on to future generations</a:t>
            </a:r>
          </a:p>
        </p:txBody>
      </p:sp>
      <p:cxnSp>
        <p:nvCxnSpPr>
          <p:cNvPr id="83" name="Straight Connector 82">
            <a:extLst>
              <a:ext uri="{FF2B5EF4-FFF2-40B4-BE49-F238E27FC236}">
                <a16:creationId xmlns:a16="http://schemas.microsoft.com/office/drawing/2014/main" id="{A82AD969-E495-4346-8834-797A111977F3}"/>
              </a:ext>
            </a:extLst>
          </p:cNvPr>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84" name="Rectangle 83">
            <a:extLst>
              <a:ext uri="{FF2B5EF4-FFF2-40B4-BE49-F238E27FC236}">
                <a16:creationId xmlns:a16="http://schemas.microsoft.com/office/drawing/2014/main" id="{0A407ED2-B83A-674F-8546-0D834128C04C}"/>
              </a:ext>
            </a:extLst>
          </p:cNvPr>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History of a genetic variant</a:t>
            </a:r>
          </a:p>
        </p:txBody>
      </p:sp>
      <p:sp>
        <p:nvSpPr>
          <p:cNvPr id="85" name="TextBox 84">
            <a:extLst>
              <a:ext uri="{FF2B5EF4-FFF2-40B4-BE49-F238E27FC236}">
                <a16:creationId xmlns:a16="http://schemas.microsoft.com/office/drawing/2014/main" id="{FBB58B64-CDA1-084B-946E-B371FEA5220C}"/>
              </a:ext>
            </a:extLst>
          </p:cNvPr>
          <p:cNvSpPr txBox="1"/>
          <p:nvPr/>
        </p:nvSpPr>
        <p:spPr>
          <a:xfrm>
            <a:off x="4517405" y="1548677"/>
            <a:ext cx="4328301" cy="646331"/>
          </a:xfrm>
          <a:prstGeom prst="rect">
            <a:avLst/>
          </a:prstGeom>
          <a:noFill/>
        </p:spPr>
        <p:txBody>
          <a:bodyPr wrap="none" rtlCol="0">
            <a:spAutoFit/>
          </a:bodyPr>
          <a:lstStyle/>
          <a:p>
            <a:r>
              <a:rPr lang="en-US" dirty="0">
                <a:latin typeface="Gill Sans MT" panose="020B0502020104020203" pitchFamily="34" charset="77"/>
              </a:rPr>
              <a:t>Ancestral chromosome</a:t>
            </a:r>
          </a:p>
          <a:p>
            <a:r>
              <a:rPr lang="en-US" dirty="0"/>
              <a:t>…TCATTTGAGCATTAA</a:t>
            </a:r>
            <a:r>
              <a:rPr lang="en-US" b="1" dirty="0"/>
              <a:t>A</a:t>
            </a:r>
            <a:r>
              <a:rPr lang="en-US" dirty="0"/>
              <a:t>TGTCAAGTTCTGCAC…</a:t>
            </a:r>
          </a:p>
        </p:txBody>
      </p:sp>
    </p:spTree>
    <p:extLst>
      <p:ext uri="{BB962C8B-B14F-4D97-AF65-F5344CB8AC3E}">
        <p14:creationId xmlns:p14="http://schemas.microsoft.com/office/powerpoint/2010/main" val="426117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45A326-AE8B-1B40-9447-8C41F239A7F1}"/>
              </a:ext>
            </a:extLst>
          </p:cNvPr>
          <p:cNvSpPr/>
          <p:nvPr/>
        </p:nvSpPr>
        <p:spPr>
          <a:xfrm>
            <a:off x="4652453" y="1693987"/>
            <a:ext cx="1934085" cy="646331"/>
          </a:xfrm>
          <a:prstGeom prst="rect">
            <a:avLst/>
          </a:prstGeom>
        </p:spPr>
        <p:txBody>
          <a:bodyPr wrap="square">
            <a:spAutoFit/>
          </a:bodyPr>
          <a:lstStyle/>
          <a:p>
            <a:pPr defTabSz="685800"/>
            <a:r>
              <a:rPr lang="en-US" dirty="0">
                <a:solidFill>
                  <a:srgbClr val="000000"/>
                </a:solidFill>
                <a:latin typeface="Gill Sans MT" panose="020B0502020104020203" pitchFamily="34" charset="77"/>
              </a:rPr>
              <a:t>Ancestral chromosome</a:t>
            </a:r>
            <a:endParaRPr lang="en-US" dirty="0">
              <a:solidFill>
                <a:prstClr val="black"/>
              </a:solidFill>
              <a:latin typeface="Gill Sans MT" panose="020B0502020104020203" pitchFamily="34" charset="77"/>
            </a:endParaRPr>
          </a:p>
        </p:txBody>
      </p:sp>
      <p:sp>
        <p:nvSpPr>
          <p:cNvPr id="5" name="Rectangle 4">
            <a:extLst>
              <a:ext uri="{FF2B5EF4-FFF2-40B4-BE49-F238E27FC236}">
                <a16:creationId xmlns:a16="http://schemas.microsoft.com/office/drawing/2014/main" id="{2B618E7F-3B0C-9A43-B26A-4F1101E474B0}"/>
              </a:ext>
            </a:extLst>
          </p:cNvPr>
          <p:cNvSpPr/>
          <p:nvPr/>
        </p:nvSpPr>
        <p:spPr>
          <a:xfrm>
            <a:off x="804723"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1F82CD27-F7A2-4A45-AE82-0C279FEE2CDD}"/>
              </a:ext>
            </a:extLst>
          </p:cNvPr>
          <p:cNvSpPr/>
          <p:nvPr/>
        </p:nvSpPr>
        <p:spPr>
          <a:xfrm>
            <a:off x="1303206"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2388CF61-74A8-AA43-8CF7-565319D70EE7}"/>
              </a:ext>
            </a:extLst>
          </p:cNvPr>
          <p:cNvSpPr/>
          <p:nvPr/>
        </p:nvSpPr>
        <p:spPr>
          <a:xfrm>
            <a:off x="1801688"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5E4A3B79-6BFF-634D-AA4B-37F6897E80FA}"/>
              </a:ext>
            </a:extLst>
          </p:cNvPr>
          <p:cNvSpPr/>
          <p:nvPr/>
        </p:nvSpPr>
        <p:spPr>
          <a:xfrm>
            <a:off x="2300170"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36949A8B-4675-3146-8765-3552211B2569}"/>
              </a:ext>
            </a:extLst>
          </p:cNvPr>
          <p:cNvSpPr/>
          <p:nvPr/>
        </p:nvSpPr>
        <p:spPr>
          <a:xfrm>
            <a:off x="2798652"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DDE31FAC-BD35-D840-ABE8-4EEF0AC193DE}"/>
              </a:ext>
            </a:extLst>
          </p:cNvPr>
          <p:cNvSpPr/>
          <p:nvPr/>
        </p:nvSpPr>
        <p:spPr>
          <a:xfrm>
            <a:off x="3297135"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CFE04206-0CE1-7B49-B14B-885C540ECB1E}"/>
              </a:ext>
            </a:extLst>
          </p:cNvPr>
          <p:cNvSpPr/>
          <p:nvPr/>
        </p:nvSpPr>
        <p:spPr>
          <a:xfrm>
            <a:off x="3795617"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61060CD6-E9D4-E94A-9B4F-3198A0B7EB8D}"/>
              </a:ext>
            </a:extLst>
          </p:cNvPr>
          <p:cNvSpPr/>
          <p:nvPr/>
        </p:nvSpPr>
        <p:spPr>
          <a:xfrm>
            <a:off x="4294099"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6663CA83-20F9-5546-B0D8-E89B97F48FD5}"/>
              </a:ext>
            </a:extLst>
          </p:cNvPr>
          <p:cNvSpPr/>
          <p:nvPr/>
        </p:nvSpPr>
        <p:spPr>
          <a:xfrm>
            <a:off x="4792581" y="534499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403C09FB-C356-1448-910D-10BF8CAE7F95}"/>
              </a:ext>
            </a:extLst>
          </p:cNvPr>
          <p:cNvSpPr/>
          <p:nvPr/>
        </p:nvSpPr>
        <p:spPr>
          <a:xfrm>
            <a:off x="5291064" y="534499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FA7E7369-1411-4E45-BCD6-D7A1A2FB37BA}"/>
              </a:ext>
            </a:extLst>
          </p:cNvPr>
          <p:cNvSpPr/>
          <p:nvPr/>
        </p:nvSpPr>
        <p:spPr>
          <a:xfrm>
            <a:off x="5789546" y="534499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1DC41BB6-BCB0-4244-A56E-E056588C2CE5}"/>
              </a:ext>
            </a:extLst>
          </p:cNvPr>
          <p:cNvSpPr/>
          <p:nvPr/>
        </p:nvSpPr>
        <p:spPr>
          <a:xfrm>
            <a:off x="6288028" y="534499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Rectangle 16">
            <a:extLst>
              <a:ext uri="{FF2B5EF4-FFF2-40B4-BE49-F238E27FC236}">
                <a16:creationId xmlns:a16="http://schemas.microsoft.com/office/drawing/2014/main" id="{36864AE1-2700-BC4E-AF52-E3BB936A4D6B}"/>
              </a:ext>
            </a:extLst>
          </p:cNvPr>
          <p:cNvSpPr/>
          <p:nvPr/>
        </p:nvSpPr>
        <p:spPr>
          <a:xfrm>
            <a:off x="6786510" y="534499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Rectangle 17">
            <a:extLst>
              <a:ext uri="{FF2B5EF4-FFF2-40B4-BE49-F238E27FC236}">
                <a16:creationId xmlns:a16="http://schemas.microsoft.com/office/drawing/2014/main" id="{54215C55-2878-764E-A7AF-EB6F417E7A96}"/>
              </a:ext>
            </a:extLst>
          </p:cNvPr>
          <p:cNvSpPr/>
          <p:nvPr/>
        </p:nvSpPr>
        <p:spPr>
          <a:xfrm>
            <a:off x="7284993" y="534499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9" name="Rectangle 18">
            <a:extLst>
              <a:ext uri="{FF2B5EF4-FFF2-40B4-BE49-F238E27FC236}">
                <a16:creationId xmlns:a16="http://schemas.microsoft.com/office/drawing/2014/main" id="{5A558314-6849-CD47-AE0F-C137C8901A7B}"/>
              </a:ext>
            </a:extLst>
          </p:cNvPr>
          <p:cNvSpPr/>
          <p:nvPr/>
        </p:nvSpPr>
        <p:spPr>
          <a:xfrm>
            <a:off x="7783475" y="534499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 name="Rectangle 19">
            <a:extLst>
              <a:ext uri="{FF2B5EF4-FFF2-40B4-BE49-F238E27FC236}">
                <a16:creationId xmlns:a16="http://schemas.microsoft.com/office/drawing/2014/main" id="{854BA103-20B1-2543-B569-0E2667FED317}"/>
              </a:ext>
            </a:extLst>
          </p:cNvPr>
          <p:cNvSpPr/>
          <p:nvPr/>
        </p:nvSpPr>
        <p:spPr>
          <a:xfrm>
            <a:off x="8281958" y="534499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25" name="Group 24">
            <a:extLst>
              <a:ext uri="{FF2B5EF4-FFF2-40B4-BE49-F238E27FC236}">
                <a16:creationId xmlns:a16="http://schemas.microsoft.com/office/drawing/2014/main" id="{10CE2036-721F-144D-80D7-D5CD523D3780}"/>
              </a:ext>
            </a:extLst>
          </p:cNvPr>
          <p:cNvGrpSpPr/>
          <p:nvPr/>
        </p:nvGrpSpPr>
        <p:grpSpPr>
          <a:xfrm>
            <a:off x="818425" y="4768454"/>
            <a:ext cx="541346" cy="353615"/>
            <a:chOff x="1119809" y="5214938"/>
            <a:chExt cx="721795" cy="471487"/>
          </a:xfrm>
        </p:grpSpPr>
        <p:cxnSp>
          <p:nvCxnSpPr>
            <p:cNvPr id="21" name="Straight Connector 20">
              <a:extLst>
                <a:ext uri="{FF2B5EF4-FFF2-40B4-BE49-F238E27FC236}">
                  <a16:creationId xmlns:a16="http://schemas.microsoft.com/office/drawing/2014/main" id="{F6D5464D-2A6D-F24A-84EB-73420D1A5EAF}"/>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23B7933-CE27-8E40-96CB-B64072C68BC5}"/>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820C9BB-A9E1-8449-B900-7312C3A8886A}"/>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26" name="Group 25">
            <a:extLst>
              <a:ext uri="{FF2B5EF4-FFF2-40B4-BE49-F238E27FC236}">
                <a16:creationId xmlns:a16="http://schemas.microsoft.com/office/drawing/2014/main" id="{1761E68A-18F1-BA43-9B0C-417EA2E68CA4}"/>
              </a:ext>
            </a:extLst>
          </p:cNvPr>
          <p:cNvGrpSpPr/>
          <p:nvPr/>
        </p:nvGrpSpPr>
        <p:grpSpPr>
          <a:xfrm>
            <a:off x="1836822" y="4768453"/>
            <a:ext cx="541346" cy="353615"/>
            <a:chOff x="1119809" y="5214938"/>
            <a:chExt cx="721795" cy="471487"/>
          </a:xfrm>
        </p:grpSpPr>
        <p:cxnSp>
          <p:nvCxnSpPr>
            <p:cNvPr id="27" name="Straight Connector 26">
              <a:extLst>
                <a:ext uri="{FF2B5EF4-FFF2-40B4-BE49-F238E27FC236}">
                  <a16:creationId xmlns:a16="http://schemas.microsoft.com/office/drawing/2014/main" id="{1262FC40-FC44-EF44-BDE1-31953F0C06DB}"/>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D8C5CB49-9824-FE4C-A75D-18604352E9F6}"/>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31CA9A46-BA79-EE4C-ABF3-4C976D7952FD}"/>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30" name="Group 29">
            <a:extLst>
              <a:ext uri="{FF2B5EF4-FFF2-40B4-BE49-F238E27FC236}">
                <a16:creationId xmlns:a16="http://schemas.microsoft.com/office/drawing/2014/main" id="{571E278B-4444-684B-A70A-06EFF79CC827}"/>
              </a:ext>
            </a:extLst>
          </p:cNvPr>
          <p:cNvGrpSpPr/>
          <p:nvPr/>
        </p:nvGrpSpPr>
        <p:grpSpPr>
          <a:xfrm>
            <a:off x="2833786" y="4768453"/>
            <a:ext cx="541346" cy="353615"/>
            <a:chOff x="1119809" y="5214938"/>
            <a:chExt cx="721795" cy="471487"/>
          </a:xfrm>
        </p:grpSpPr>
        <p:cxnSp>
          <p:nvCxnSpPr>
            <p:cNvPr id="31" name="Straight Connector 30">
              <a:extLst>
                <a:ext uri="{FF2B5EF4-FFF2-40B4-BE49-F238E27FC236}">
                  <a16:creationId xmlns:a16="http://schemas.microsoft.com/office/drawing/2014/main" id="{A6BC966C-2B24-3B48-9873-4759782E57EB}"/>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74AD1D9A-DEDF-FE42-B155-141770014B94}"/>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02A8F528-D8AD-9443-9B65-EFAA0E45FE8A}"/>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34" name="Group 33">
            <a:extLst>
              <a:ext uri="{FF2B5EF4-FFF2-40B4-BE49-F238E27FC236}">
                <a16:creationId xmlns:a16="http://schemas.microsoft.com/office/drawing/2014/main" id="{BB3D5281-5CD2-9940-939C-BC9CE2C5AF13}"/>
              </a:ext>
            </a:extLst>
          </p:cNvPr>
          <p:cNvGrpSpPr/>
          <p:nvPr/>
        </p:nvGrpSpPr>
        <p:grpSpPr>
          <a:xfrm>
            <a:off x="3791752" y="4768453"/>
            <a:ext cx="541346" cy="353615"/>
            <a:chOff x="1119809" y="5214938"/>
            <a:chExt cx="721795" cy="471487"/>
          </a:xfrm>
        </p:grpSpPr>
        <p:cxnSp>
          <p:nvCxnSpPr>
            <p:cNvPr id="35" name="Straight Connector 34">
              <a:extLst>
                <a:ext uri="{FF2B5EF4-FFF2-40B4-BE49-F238E27FC236}">
                  <a16:creationId xmlns:a16="http://schemas.microsoft.com/office/drawing/2014/main" id="{1EAE24AC-8A50-E84B-8016-4F3E5C40F03A}"/>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EED5AA91-F7DF-D540-967F-CC8AB46218F9}"/>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92585AD-B35E-9747-BB1D-7E25AB6C3ED4}"/>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38" name="Group 37">
            <a:extLst>
              <a:ext uri="{FF2B5EF4-FFF2-40B4-BE49-F238E27FC236}">
                <a16:creationId xmlns:a16="http://schemas.microsoft.com/office/drawing/2014/main" id="{2E37A96D-7847-444B-B30E-D23981DF2012}"/>
              </a:ext>
            </a:extLst>
          </p:cNvPr>
          <p:cNvGrpSpPr/>
          <p:nvPr/>
        </p:nvGrpSpPr>
        <p:grpSpPr>
          <a:xfrm>
            <a:off x="4817293" y="4768454"/>
            <a:ext cx="541346" cy="353615"/>
            <a:chOff x="1119809" y="5214938"/>
            <a:chExt cx="721795" cy="471487"/>
          </a:xfrm>
        </p:grpSpPr>
        <p:cxnSp>
          <p:nvCxnSpPr>
            <p:cNvPr id="39" name="Straight Connector 38">
              <a:extLst>
                <a:ext uri="{FF2B5EF4-FFF2-40B4-BE49-F238E27FC236}">
                  <a16:creationId xmlns:a16="http://schemas.microsoft.com/office/drawing/2014/main" id="{1EF4DDAC-121E-2340-86A4-68C4CCB8C724}"/>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635B935B-F3E0-7E4B-B757-8A642469B448}"/>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D77EAA4C-FD75-6D4F-B84F-5B6A7678C89C}"/>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42" name="Group 41">
            <a:extLst>
              <a:ext uri="{FF2B5EF4-FFF2-40B4-BE49-F238E27FC236}">
                <a16:creationId xmlns:a16="http://schemas.microsoft.com/office/drawing/2014/main" id="{6B003A67-40F0-9049-BE65-714E6DC63A7F}"/>
              </a:ext>
            </a:extLst>
          </p:cNvPr>
          <p:cNvGrpSpPr/>
          <p:nvPr/>
        </p:nvGrpSpPr>
        <p:grpSpPr>
          <a:xfrm>
            <a:off x="5835690" y="4768453"/>
            <a:ext cx="541346" cy="353615"/>
            <a:chOff x="1119809" y="5214938"/>
            <a:chExt cx="721795" cy="471487"/>
          </a:xfrm>
        </p:grpSpPr>
        <p:cxnSp>
          <p:nvCxnSpPr>
            <p:cNvPr id="43" name="Straight Connector 42">
              <a:extLst>
                <a:ext uri="{FF2B5EF4-FFF2-40B4-BE49-F238E27FC236}">
                  <a16:creationId xmlns:a16="http://schemas.microsoft.com/office/drawing/2014/main" id="{5E187E55-73D9-F848-A1FC-1DBBA273D045}"/>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D311AD3C-2BF2-AC4A-B3DE-F5B337E3CD43}"/>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3F08339D-D09D-0E49-9D5E-28BB79A3B6EC}"/>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46" name="Group 45">
            <a:extLst>
              <a:ext uri="{FF2B5EF4-FFF2-40B4-BE49-F238E27FC236}">
                <a16:creationId xmlns:a16="http://schemas.microsoft.com/office/drawing/2014/main" id="{59D32925-E93A-D44F-9B75-7FF059D8A0CE}"/>
              </a:ext>
            </a:extLst>
          </p:cNvPr>
          <p:cNvGrpSpPr/>
          <p:nvPr/>
        </p:nvGrpSpPr>
        <p:grpSpPr>
          <a:xfrm>
            <a:off x="6832654" y="4768453"/>
            <a:ext cx="541346" cy="353615"/>
            <a:chOff x="1119809" y="5214938"/>
            <a:chExt cx="721795" cy="471487"/>
          </a:xfrm>
        </p:grpSpPr>
        <p:cxnSp>
          <p:nvCxnSpPr>
            <p:cNvPr id="47" name="Straight Connector 46">
              <a:extLst>
                <a:ext uri="{FF2B5EF4-FFF2-40B4-BE49-F238E27FC236}">
                  <a16:creationId xmlns:a16="http://schemas.microsoft.com/office/drawing/2014/main" id="{A7153274-F1B4-F443-BF4D-9D6D43178EBC}"/>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A65A63F1-81A1-9948-9EC2-9CB43EDCE153}"/>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215CB81F-1C04-B740-9836-70D0AD5C8DC0}"/>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50" name="Group 49">
            <a:extLst>
              <a:ext uri="{FF2B5EF4-FFF2-40B4-BE49-F238E27FC236}">
                <a16:creationId xmlns:a16="http://schemas.microsoft.com/office/drawing/2014/main" id="{676DEEBB-FE95-DE45-86EF-39F37FE9C420}"/>
              </a:ext>
            </a:extLst>
          </p:cNvPr>
          <p:cNvGrpSpPr/>
          <p:nvPr/>
        </p:nvGrpSpPr>
        <p:grpSpPr>
          <a:xfrm>
            <a:off x="7790620" y="4768453"/>
            <a:ext cx="541346" cy="353615"/>
            <a:chOff x="1119809" y="5214938"/>
            <a:chExt cx="721795" cy="471487"/>
          </a:xfrm>
        </p:grpSpPr>
        <p:cxnSp>
          <p:nvCxnSpPr>
            <p:cNvPr id="51" name="Straight Connector 50">
              <a:extLst>
                <a:ext uri="{FF2B5EF4-FFF2-40B4-BE49-F238E27FC236}">
                  <a16:creationId xmlns:a16="http://schemas.microsoft.com/office/drawing/2014/main" id="{EA46ACA9-F100-9A49-B8D3-C8A5FD33D40D}"/>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A3DD27FF-8DE7-9442-B009-4BE076A10377}"/>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D6B32A9D-A783-EB49-ABA4-B841AB750D24}"/>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cxnSp>
        <p:nvCxnSpPr>
          <p:cNvPr id="55" name="Straight Connector 54">
            <a:extLst>
              <a:ext uri="{FF2B5EF4-FFF2-40B4-BE49-F238E27FC236}">
                <a16:creationId xmlns:a16="http://schemas.microsoft.com/office/drawing/2014/main" id="{8DE7D36B-0F59-7D45-BDA7-5CC6D1708251}"/>
              </a:ext>
            </a:extLst>
          </p:cNvPr>
          <p:cNvCxnSpPr/>
          <p:nvPr/>
        </p:nvCxnSpPr>
        <p:spPr>
          <a:xfrm flipV="1">
            <a:off x="1071563"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76B4CBB3-DBD1-BC47-818F-F159BE4DF158}"/>
              </a:ext>
            </a:extLst>
          </p:cNvPr>
          <p:cNvCxnSpPr/>
          <p:nvPr/>
        </p:nvCxnSpPr>
        <p:spPr>
          <a:xfrm flipV="1">
            <a:off x="2075260"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700E94B4-EA06-A042-8F02-5073FD9A0F16}"/>
              </a:ext>
            </a:extLst>
          </p:cNvPr>
          <p:cNvCxnSpPr/>
          <p:nvPr/>
        </p:nvCxnSpPr>
        <p:spPr>
          <a:xfrm flipV="1">
            <a:off x="3050381"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C07031C5-9BBA-A949-AADA-70D02902E609}"/>
              </a:ext>
            </a:extLst>
          </p:cNvPr>
          <p:cNvCxnSpPr/>
          <p:nvPr/>
        </p:nvCxnSpPr>
        <p:spPr>
          <a:xfrm flipV="1">
            <a:off x="4054079"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FCD9355-9673-A243-B822-001D818DE636}"/>
              </a:ext>
            </a:extLst>
          </p:cNvPr>
          <p:cNvCxnSpPr/>
          <p:nvPr/>
        </p:nvCxnSpPr>
        <p:spPr>
          <a:xfrm flipV="1">
            <a:off x="5075634"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A8ED64C5-2343-E945-91E8-0D6EC72AA594}"/>
              </a:ext>
            </a:extLst>
          </p:cNvPr>
          <p:cNvCxnSpPr/>
          <p:nvPr/>
        </p:nvCxnSpPr>
        <p:spPr>
          <a:xfrm flipV="1">
            <a:off x="6079331"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B6CD227A-0E0D-9344-A95C-D9D9AFCA40E2}"/>
              </a:ext>
            </a:extLst>
          </p:cNvPr>
          <p:cNvCxnSpPr/>
          <p:nvPr/>
        </p:nvCxnSpPr>
        <p:spPr>
          <a:xfrm flipV="1">
            <a:off x="7090174"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EEC1AE69-13A7-714F-B919-A31A1BD41A5E}"/>
              </a:ext>
            </a:extLst>
          </p:cNvPr>
          <p:cNvCxnSpPr/>
          <p:nvPr/>
        </p:nvCxnSpPr>
        <p:spPr>
          <a:xfrm flipV="1">
            <a:off x="8093871"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4DA11849-459A-6545-9612-221D1DC9D28B}"/>
              </a:ext>
            </a:extLst>
          </p:cNvPr>
          <p:cNvCxnSpPr/>
          <p:nvPr/>
        </p:nvCxnSpPr>
        <p:spPr>
          <a:xfrm>
            <a:off x="1071563" y="4221956"/>
            <a:ext cx="1003697" cy="0"/>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5309655C-06CD-C445-A65C-5B20F8EF1403}"/>
              </a:ext>
            </a:extLst>
          </p:cNvPr>
          <p:cNvCxnSpPr/>
          <p:nvPr/>
        </p:nvCxnSpPr>
        <p:spPr>
          <a:xfrm>
            <a:off x="3050382" y="4221956"/>
            <a:ext cx="1003697" cy="0"/>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C7F2BBD1-2638-5048-AB32-5543F7E2FA1D}"/>
              </a:ext>
            </a:extLst>
          </p:cNvPr>
          <p:cNvCxnSpPr/>
          <p:nvPr/>
        </p:nvCxnSpPr>
        <p:spPr>
          <a:xfrm>
            <a:off x="5075635" y="4221956"/>
            <a:ext cx="1003697" cy="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E0CE4554-2100-EF4A-B86B-DADD2ED608B2}"/>
              </a:ext>
            </a:extLst>
          </p:cNvPr>
          <p:cNvCxnSpPr/>
          <p:nvPr/>
        </p:nvCxnSpPr>
        <p:spPr>
          <a:xfrm>
            <a:off x="7097092" y="4221956"/>
            <a:ext cx="1003697" cy="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E9935DC-8A24-1B4E-9A2C-147D5884142B}"/>
              </a:ext>
            </a:extLst>
          </p:cNvPr>
          <p:cNvCxnSpPr/>
          <p:nvPr/>
        </p:nvCxnSpPr>
        <p:spPr>
          <a:xfrm flipV="1">
            <a:off x="1585913" y="3493294"/>
            <a:ext cx="0" cy="728663"/>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67959102-C456-774E-91C3-B892C6D5F686}"/>
              </a:ext>
            </a:extLst>
          </p:cNvPr>
          <p:cNvCxnSpPr/>
          <p:nvPr/>
        </p:nvCxnSpPr>
        <p:spPr>
          <a:xfrm flipV="1">
            <a:off x="3564731" y="3493294"/>
            <a:ext cx="0" cy="728663"/>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DACBC74-B7E7-D04B-BCAE-6EBC2394A6FB}"/>
              </a:ext>
            </a:extLst>
          </p:cNvPr>
          <p:cNvCxnSpPr/>
          <p:nvPr/>
        </p:nvCxnSpPr>
        <p:spPr>
          <a:xfrm flipV="1">
            <a:off x="5557838" y="3493294"/>
            <a:ext cx="0" cy="728663"/>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AAFAD1F8-28BF-024A-9F5F-52FCF05C4AF7}"/>
              </a:ext>
            </a:extLst>
          </p:cNvPr>
          <p:cNvCxnSpPr/>
          <p:nvPr/>
        </p:nvCxnSpPr>
        <p:spPr>
          <a:xfrm flipV="1">
            <a:off x="7561660" y="3493294"/>
            <a:ext cx="0" cy="728663"/>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B4FC3995-9ACB-3D42-89AB-4BD8E2365E5A}"/>
              </a:ext>
            </a:extLst>
          </p:cNvPr>
          <p:cNvCxnSpPr/>
          <p:nvPr/>
        </p:nvCxnSpPr>
        <p:spPr>
          <a:xfrm>
            <a:off x="1585913" y="3493294"/>
            <a:ext cx="1978819" cy="0"/>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8AFC2982-736A-0349-8F2B-B84547E3EE1E}"/>
              </a:ext>
            </a:extLst>
          </p:cNvPr>
          <p:cNvCxnSpPr/>
          <p:nvPr/>
        </p:nvCxnSpPr>
        <p:spPr>
          <a:xfrm>
            <a:off x="5568554" y="3493294"/>
            <a:ext cx="1978819" cy="0"/>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D0FA075D-897C-E140-8782-9267F9C5C4A7}"/>
              </a:ext>
            </a:extLst>
          </p:cNvPr>
          <p:cNvCxnSpPr/>
          <p:nvPr/>
        </p:nvCxnSpPr>
        <p:spPr>
          <a:xfrm flipV="1">
            <a:off x="2528888" y="2882504"/>
            <a:ext cx="0" cy="610790"/>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6F83A18A-C27A-8642-BBF0-0508562A6E01}"/>
              </a:ext>
            </a:extLst>
          </p:cNvPr>
          <p:cNvCxnSpPr/>
          <p:nvPr/>
        </p:nvCxnSpPr>
        <p:spPr>
          <a:xfrm flipV="1">
            <a:off x="6586538" y="2882504"/>
            <a:ext cx="0" cy="610790"/>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DCBD8047-C8E0-224C-91FA-B1B87B107232}"/>
              </a:ext>
            </a:extLst>
          </p:cNvPr>
          <p:cNvCxnSpPr/>
          <p:nvPr/>
        </p:nvCxnSpPr>
        <p:spPr>
          <a:xfrm>
            <a:off x="2528888" y="2882504"/>
            <a:ext cx="4057650" cy="0"/>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93D1924D-5CEE-D14C-9E45-EABEA4563D4A}"/>
              </a:ext>
            </a:extLst>
          </p:cNvPr>
          <p:cNvCxnSpPr/>
          <p:nvPr/>
        </p:nvCxnSpPr>
        <p:spPr>
          <a:xfrm flipV="1">
            <a:off x="4372097" y="2271714"/>
            <a:ext cx="0" cy="610790"/>
          </a:xfrm>
          <a:prstGeom prst="line">
            <a:avLst/>
          </a:prstGeom>
        </p:spPr>
        <p:style>
          <a:lnRef idx="1">
            <a:schemeClr val="dk1"/>
          </a:lnRef>
          <a:fillRef idx="0">
            <a:schemeClr val="dk1"/>
          </a:fillRef>
          <a:effectRef idx="0">
            <a:schemeClr val="dk1"/>
          </a:effectRef>
          <a:fontRef idx="minor">
            <a:schemeClr val="tx1"/>
          </a:fontRef>
        </p:style>
      </p:cxnSp>
      <p:sp>
        <p:nvSpPr>
          <p:cNvPr id="82" name="Rectangle 81">
            <a:extLst>
              <a:ext uri="{FF2B5EF4-FFF2-40B4-BE49-F238E27FC236}">
                <a16:creationId xmlns:a16="http://schemas.microsoft.com/office/drawing/2014/main" id="{5464FE13-C61F-4446-A062-6F826BDBC4FA}"/>
              </a:ext>
            </a:extLst>
          </p:cNvPr>
          <p:cNvSpPr/>
          <p:nvPr/>
        </p:nvSpPr>
        <p:spPr>
          <a:xfrm>
            <a:off x="4333098" y="1722142"/>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6" name="Lightning Bolt 75">
            <a:extLst>
              <a:ext uri="{FF2B5EF4-FFF2-40B4-BE49-F238E27FC236}">
                <a16:creationId xmlns:a16="http://schemas.microsoft.com/office/drawing/2014/main" id="{233A8C8B-228B-CD45-8F77-B4AC30C2E812}"/>
              </a:ext>
            </a:extLst>
          </p:cNvPr>
          <p:cNvSpPr/>
          <p:nvPr/>
        </p:nvSpPr>
        <p:spPr>
          <a:xfrm flipH="1">
            <a:off x="6442332" y="2901175"/>
            <a:ext cx="322747" cy="423731"/>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9" name="Rectangle 78">
            <a:extLst>
              <a:ext uri="{FF2B5EF4-FFF2-40B4-BE49-F238E27FC236}">
                <a16:creationId xmlns:a16="http://schemas.microsoft.com/office/drawing/2014/main" id="{5C43DF78-B411-7B42-97EC-0752E3B93099}"/>
              </a:ext>
            </a:extLst>
          </p:cNvPr>
          <p:cNvSpPr/>
          <p:nvPr/>
        </p:nvSpPr>
        <p:spPr>
          <a:xfrm>
            <a:off x="120230" y="1119628"/>
            <a:ext cx="3144647" cy="2308324"/>
          </a:xfrm>
          <a:prstGeom prst="rect">
            <a:avLst/>
          </a:prstGeom>
        </p:spPr>
        <p:txBody>
          <a:bodyPr wrap="square">
            <a:spAutoFit/>
          </a:bodyPr>
          <a:lstStyle/>
          <a:p>
            <a:pPr defTabSz="685800"/>
            <a:r>
              <a:rPr lang="en-US" dirty="0">
                <a:solidFill>
                  <a:srgbClr val="000000"/>
                </a:solidFill>
                <a:latin typeface="Gill Sans MT" panose="020B0502020104020203" pitchFamily="34" charset="77"/>
              </a:rPr>
              <a:t>Very old mutations tend to be more common</a:t>
            </a:r>
          </a:p>
          <a:p>
            <a:pPr defTabSz="685800"/>
            <a:endParaRPr lang="en-US" dirty="0">
              <a:solidFill>
                <a:srgbClr val="000000"/>
              </a:solidFill>
              <a:latin typeface="Gill Sans MT" panose="020B0502020104020203" pitchFamily="34" charset="77"/>
            </a:endParaRPr>
          </a:p>
          <a:p>
            <a:pPr defTabSz="685800"/>
            <a:r>
              <a:rPr lang="en-US" dirty="0">
                <a:solidFill>
                  <a:srgbClr val="000000"/>
                </a:solidFill>
                <a:latin typeface="Gill Sans MT" panose="020B0502020104020203" pitchFamily="34" charset="77"/>
              </a:rPr>
              <a:t>Very recent mutations usually rare in the population</a:t>
            </a:r>
          </a:p>
          <a:p>
            <a:pPr defTabSz="685800"/>
            <a:endParaRPr lang="en-US" dirty="0">
              <a:solidFill>
                <a:srgbClr val="000000"/>
              </a:solidFill>
              <a:latin typeface="Gill Sans MT" panose="020B0502020104020203" pitchFamily="34" charset="77"/>
            </a:endParaRPr>
          </a:p>
          <a:p>
            <a:pPr defTabSz="685800"/>
            <a:r>
              <a:rPr lang="en-US" dirty="0">
                <a:solidFill>
                  <a:srgbClr val="000000"/>
                </a:solidFill>
                <a:latin typeface="Gill Sans MT" panose="020B0502020104020203" pitchFamily="34" charset="77"/>
              </a:rPr>
              <a:t>This is not always true!</a:t>
            </a:r>
          </a:p>
          <a:p>
            <a:pPr defTabSz="685800"/>
            <a:r>
              <a:rPr lang="en-US" dirty="0">
                <a:solidFill>
                  <a:srgbClr val="000000"/>
                </a:solidFill>
                <a:latin typeface="Gill Sans MT" panose="020B0502020104020203" pitchFamily="34" charset="77"/>
              </a:rPr>
              <a:t>(e.g. selection)</a:t>
            </a:r>
            <a:endParaRPr lang="en-US" dirty="0">
              <a:solidFill>
                <a:prstClr val="black"/>
              </a:solidFill>
              <a:latin typeface="Gill Sans MT" panose="020B0502020104020203" pitchFamily="34" charset="77"/>
            </a:endParaRPr>
          </a:p>
        </p:txBody>
      </p:sp>
      <p:cxnSp>
        <p:nvCxnSpPr>
          <p:cNvPr id="83" name="Straight Connector 82">
            <a:extLst>
              <a:ext uri="{FF2B5EF4-FFF2-40B4-BE49-F238E27FC236}">
                <a16:creationId xmlns:a16="http://schemas.microsoft.com/office/drawing/2014/main" id="{74CAF054-0DAE-1748-ABCA-DE12CEDD2357}"/>
              </a:ext>
            </a:extLst>
          </p:cNvPr>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84" name="Rectangle 83">
            <a:extLst>
              <a:ext uri="{FF2B5EF4-FFF2-40B4-BE49-F238E27FC236}">
                <a16:creationId xmlns:a16="http://schemas.microsoft.com/office/drawing/2014/main" id="{A9C8F20D-A865-2C45-AED5-5AC7BB9F80D7}"/>
              </a:ext>
            </a:extLst>
          </p:cNvPr>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History of a genetic variant</a:t>
            </a:r>
          </a:p>
        </p:txBody>
      </p:sp>
    </p:spTree>
    <p:extLst>
      <p:ext uri="{BB962C8B-B14F-4D97-AF65-F5344CB8AC3E}">
        <p14:creationId xmlns:p14="http://schemas.microsoft.com/office/powerpoint/2010/main" val="408536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618E7F-3B0C-9A43-B26A-4F1101E474B0}"/>
              </a:ext>
            </a:extLst>
          </p:cNvPr>
          <p:cNvSpPr/>
          <p:nvPr/>
        </p:nvSpPr>
        <p:spPr>
          <a:xfrm>
            <a:off x="766623" y="1861133"/>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1F82CD27-F7A2-4A45-AE82-0C279FEE2CDD}"/>
              </a:ext>
            </a:extLst>
          </p:cNvPr>
          <p:cNvSpPr/>
          <p:nvPr/>
        </p:nvSpPr>
        <p:spPr>
          <a:xfrm>
            <a:off x="1265106" y="1861133"/>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2388CF61-74A8-AA43-8CF7-565319D70EE7}"/>
              </a:ext>
            </a:extLst>
          </p:cNvPr>
          <p:cNvSpPr/>
          <p:nvPr/>
        </p:nvSpPr>
        <p:spPr>
          <a:xfrm>
            <a:off x="1763588" y="1861133"/>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5E4A3B79-6BFF-634D-AA4B-37F6897E80FA}"/>
              </a:ext>
            </a:extLst>
          </p:cNvPr>
          <p:cNvSpPr/>
          <p:nvPr/>
        </p:nvSpPr>
        <p:spPr>
          <a:xfrm>
            <a:off x="2262070" y="1861133"/>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36949A8B-4675-3146-8765-3552211B2569}"/>
              </a:ext>
            </a:extLst>
          </p:cNvPr>
          <p:cNvSpPr/>
          <p:nvPr/>
        </p:nvSpPr>
        <p:spPr>
          <a:xfrm>
            <a:off x="2760552" y="1861133"/>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DDE31FAC-BD35-D840-ABE8-4EEF0AC193DE}"/>
              </a:ext>
            </a:extLst>
          </p:cNvPr>
          <p:cNvSpPr/>
          <p:nvPr/>
        </p:nvSpPr>
        <p:spPr>
          <a:xfrm>
            <a:off x="3259035" y="1861133"/>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CFE04206-0CE1-7B49-B14B-885C540ECB1E}"/>
              </a:ext>
            </a:extLst>
          </p:cNvPr>
          <p:cNvSpPr/>
          <p:nvPr/>
        </p:nvSpPr>
        <p:spPr>
          <a:xfrm>
            <a:off x="3757517" y="1861133"/>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61060CD6-E9D4-E94A-9B4F-3198A0B7EB8D}"/>
              </a:ext>
            </a:extLst>
          </p:cNvPr>
          <p:cNvSpPr/>
          <p:nvPr/>
        </p:nvSpPr>
        <p:spPr>
          <a:xfrm>
            <a:off x="4255999" y="1861133"/>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6663CA83-20F9-5546-B0D8-E89B97F48FD5}"/>
              </a:ext>
            </a:extLst>
          </p:cNvPr>
          <p:cNvSpPr/>
          <p:nvPr/>
        </p:nvSpPr>
        <p:spPr>
          <a:xfrm>
            <a:off x="4754481" y="1861133"/>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403C09FB-C356-1448-910D-10BF8CAE7F95}"/>
              </a:ext>
            </a:extLst>
          </p:cNvPr>
          <p:cNvSpPr/>
          <p:nvPr/>
        </p:nvSpPr>
        <p:spPr>
          <a:xfrm>
            <a:off x="5252964" y="1861133"/>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FA7E7369-1411-4E45-BCD6-D7A1A2FB37BA}"/>
              </a:ext>
            </a:extLst>
          </p:cNvPr>
          <p:cNvSpPr/>
          <p:nvPr/>
        </p:nvSpPr>
        <p:spPr>
          <a:xfrm>
            <a:off x="5751446" y="1861133"/>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1DC41BB6-BCB0-4244-A56E-E056588C2CE5}"/>
              </a:ext>
            </a:extLst>
          </p:cNvPr>
          <p:cNvSpPr/>
          <p:nvPr/>
        </p:nvSpPr>
        <p:spPr>
          <a:xfrm>
            <a:off x="6249928" y="1861133"/>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Rectangle 16">
            <a:extLst>
              <a:ext uri="{FF2B5EF4-FFF2-40B4-BE49-F238E27FC236}">
                <a16:creationId xmlns:a16="http://schemas.microsoft.com/office/drawing/2014/main" id="{36864AE1-2700-BC4E-AF52-E3BB936A4D6B}"/>
              </a:ext>
            </a:extLst>
          </p:cNvPr>
          <p:cNvSpPr/>
          <p:nvPr/>
        </p:nvSpPr>
        <p:spPr>
          <a:xfrm>
            <a:off x="6748410" y="1861133"/>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Rectangle 17">
            <a:extLst>
              <a:ext uri="{FF2B5EF4-FFF2-40B4-BE49-F238E27FC236}">
                <a16:creationId xmlns:a16="http://schemas.microsoft.com/office/drawing/2014/main" id="{54215C55-2878-764E-A7AF-EB6F417E7A96}"/>
              </a:ext>
            </a:extLst>
          </p:cNvPr>
          <p:cNvSpPr/>
          <p:nvPr/>
        </p:nvSpPr>
        <p:spPr>
          <a:xfrm>
            <a:off x="7246893" y="1861133"/>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9" name="Rectangle 18">
            <a:extLst>
              <a:ext uri="{FF2B5EF4-FFF2-40B4-BE49-F238E27FC236}">
                <a16:creationId xmlns:a16="http://schemas.microsoft.com/office/drawing/2014/main" id="{5A558314-6849-CD47-AE0F-C137C8901A7B}"/>
              </a:ext>
            </a:extLst>
          </p:cNvPr>
          <p:cNvSpPr/>
          <p:nvPr/>
        </p:nvSpPr>
        <p:spPr>
          <a:xfrm>
            <a:off x="7745375" y="1861133"/>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 name="Rectangle 19">
            <a:extLst>
              <a:ext uri="{FF2B5EF4-FFF2-40B4-BE49-F238E27FC236}">
                <a16:creationId xmlns:a16="http://schemas.microsoft.com/office/drawing/2014/main" id="{854BA103-20B1-2543-B569-0E2667FED317}"/>
              </a:ext>
            </a:extLst>
          </p:cNvPr>
          <p:cNvSpPr/>
          <p:nvPr/>
        </p:nvSpPr>
        <p:spPr>
          <a:xfrm>
            <a:off x="8243858" y="1861133"/>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Rectangle 2">
            <a:extLst>
              <a:ext uri="{FF2B5EF4-FFF2-40B4-BE49-F238E27FC236}">
                <a16:creationId xmlns:a16="http://schemas.microsoft.com/office/drawing/2014/main" id="{C90A316A-885F-4B4E-ADA2-9D372CFA47BF}"/>
              </a:ext>
            </a:extLst>
          </p:cNvPr>
          <p:cNvSpPr/>
          <p:nvPr/>
        </p:nvSpPr>
        <p:spPr>
          <a:xfrm>
            <a:off x="497681" y="1606061"/>
            <a:ext cx="8154591" cy="8143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9" name="Rectangle 78">
            <a:extLst>
              <a:ext uri="{FF2B5EF4-FFF2-40B4-BE49-F238E27FC236}">
                <a16:creationId xmlns:a16="http://schemas.microsoft.com/office/drawing/2014/main" id="{2CCDD45A-4434-D640-9715-E9CE66134785}"/>
              </a:ext>
            </a:extLst>
          </p:cNvPr>
          <p:cNvSpPr/>
          <p:nvPr/>
        </p:nvSpPr>
        <p:spPr>
          <a:xfrm>
            <a:off x="183357" y="1089181"/>
            <a:ext cx="3209020" cy="369332"/>
          </a:xfrm>
          <a:prstGeom prst="rect">
            <a:avLst/>
          </a:prstGeom>
        </p:spPr>
        <p:txBody>
          <a:bodyPr wrap="square">
            <a:spAutoFit/>
          </a:bodyPr>
          <a:lstStyle/>
          <a:p>
            <a:pPr defTabSz="685800"/>
            <a:r>
              <a:rPr lang="en-US" dirty="0">
                <a:solidFill>
                  <a:srgbClr val="000000"/>
                </a:solidFill>
                <a:latin typeface="Gill Sans MT" panose="020B0502020104020203" pitchFamily="34" charset="77"/>
              </a:rPr>
              <a:t>Present day chromosomes</a:t>
            </a:r>
            <a:endParaRPr lang="en-US" dirty="0">
              <a:solidFill>
                <a:prstClr val="black"/>
              </a:solidFill>
              <a:latin typeface="Gill Sans MT" panose="020B0502020104020203" pitchFamily="34" charset="77"/>
            </a:endParaRPr>
          </a:p>
        </p:txBody>
      </p:sp>
      <p:sp>
        <p:nvSpPr>
          <p:cNvPr id="83" name="Rectangle 82">
            <a:extLst>
              <a:ext uri="{FF2B5EF4-FFF2-40B4-BE49-F238E27FC236}">
                <a16:creationId xmlns:a16="http://schemas.microsoft.com/office/drawing/2014/main" id="{E3599C81-839F-6641-B03E-41BEA84DC460}"/>
              </a:ext>
            </a:extLst>
          </p:cNvPr>
          <p:cNvSpPr/>
          <p:nvPr/>
        </p:nvSpPr>
        <p:spPr>
          <a:xfrm>
            <a:off x="183357" y="2665533"/>
            <a:ext cx="8701088" cy="646331"/>
          </a:xfrm>
          <a:prstGeom prst="rect">
            <a:avLst/>
          </a:prstGeom>
        </p:spPr>
        <p:txBody>
          <a:bodyPr wrap="square">
            <a:spAutoFit/>
          </a:bodyPr>
          <a:lstStyle/>
          <a:p>
            <a:pPr defTabSz="685800"/>
            <a:r>
              <a:rPr lang="en-US" dirty="0">
                <a:solidFill>
                  <a:srgbClr val="000000"/>
                </a:solidFill>
                <a:latin typeface="Gill Sans MT" panose="020B0502020104020203" pitchFamily="34" charset="77"/>
              </a:rPr>
              <a:t>Present day humans have two copies each, randomly drawn from the pool of available chromosomes (not exactly)</a:t>
            </a:r>
            <a:endParaRPr lang="en-US" dirty="0">
              <a:solidFill>
                <a:prstClr val="black"/>
              </a:solidFill>
              <a:latin typeface="Gill Sans MT" panose="020B0502020104020203" pitchFamily="34" charset="77"/>
            </a:endParaRPr>
          </a:p>
        </p:txBody>
      </p:sp>
      <p:pic>
        <p:nvPicPr>
          <p:cNvPr id="84" name="Picture 83">
            <a:extLst>
              <a:ext uri="{FF2B5EF4-FFF2-40B4-BE49-F238E27FC236}">
                <a16:creationId xmlns:a16="http://schemas.microsoft.com/office/drawing/2014/main" id="{9E7C160A-8DEE-7B4C-A568-B872E34F3FCB}"/>
              </a:ext>
            </a:extLst>
          </p:cNvPr>
          <p:cNvPicPr>
            <a:picLocks noChangeAspect="1"/>
          </p:cNvPicPr>
          <p:nvPr/>
        </p:nvPicPr>
        <p:blipFill>
          <a:blip r:embed="rId3"/>
          <a:stretch>
            <a:fillRect/>
          </a:stretch>
        </p:blipFill>
        <p:spPr>
          <a:xfrm>
            <a:off x="497681" y="3462634"/>
            <a:ext cx="298354" cy="640675"/>
          </a:xfrm>
          <a:prstGeom prst="rect">
            <a:avLst/>
          </a:prstGeom>
        </p:spPr>
      </p:pic>
      <p:pic>
        <p:nvPicPr>
          <p:cNvPr id="85" name="Picture 84">
            <a:extLst>
              <a:ext uri="{FF2B5EF4-FFF2-40B4-BE49-F238E27FC236}">
                <a16:creationId xmlns:a16="http://schemas.microsoft.com/office/drawing/2014/main" id="{C981B1F7-FE27-5948-BDA3-BE6D20B7D87A}"/>
              </a:ext>
            </a:extLst>
          </p:cNvPr>
          <p:cNvPicPr>
            <a:picLocks noChangeAspect="1"/>
          </p:cNvPicPr>
          <p:nvPr/>
        </p:nvPicPr>
        <p:blipFill>
          <a:blip r:embed="rId4"/>
          <a:stretch>
            <a:fillRect/>
          </a:stretch>
        </p:blipFill>
        <p:spPr>
          <a:xfrm>
            <a:off x="1572178" y="3462634"/>
            <a:ext cx="220821" cy="622556"/>
          </a:xfrm>
          <a:prstGeom prst="rect">
            <a:avLst/>
          </a:prstGeom>
        </p:spPr>
      </p:pic>
      <p:sp>
        <p:nvSpPr>
          <p:cNvPr id="86" name="Rectangle 85">
            <a:extLst>
              <a:ext uri="{FF2B5EF4-FFF2-40B4-BE49-F238E27FC236}">
                <a16:creationId xmlns:a16="http://schemas.microsoft.com/office/drawing/2014/main" id="{73438476-B068-DD46-AEBB-5CBE9050F01E}"/>
              </a:ext>
            </a:extLst>
          </p:cNvPr>
          <p:cNvSpPr/>
          <p:nvPr/>
        </p:nvSpPr>
        <p:spPr>
          <a:xfrm>
            <a:off x="874032" y="346263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7" name="Rectangle 86">
            <a:extLst>
              <a:ext uri="{FF2B5EF4-FFF2-40B4-BE49-F238E27FC236}">
                <a16:creationId xmlns:a16="http://schemas.microsoft.com/office/drawing/2014/main" id="{001C4492-6D18-DB46-A658-EDC8611BB089}"/>
              </a:ext>
            </a:extLst>
          </p:cNvPr>
          <p:cNvSpPr/>
          <p:nvPr/>
        </p:nvSpPr>
        <p:spPr>
          <a:xfrm>
            <a:off x="1040331" y="346263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8" name="Rectangle 87">
            <a:extLst>
              <a:ext uri="{FF2B5EF4-FFF2-40B4-BE49-F238E27FC236}">
                <a16:creationId xmlns:a16="http://schemas.microsoft.com/office/drawing/2014/main" id="{542D6179-F9FE-B448-B0DD-9731371DBCF2}"/>
              </a:ext>
            </a:extLst>
          </p:cNvPr>
          <p:cNvSpPr/>
          <p:nvPr/>
        </p:nvSpPr>
        <p:spPr>
          <a:xfrm>
            <a:off x="1894473" y="346263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9" name="Rectangle 88">
            <a:extLst>
              <a:ext uri="{FF2B5EF4-FFF2-40B4-BE49-F238E27FC236}">
                <a16:creationId xmlns:a16="http://schemas.microsoft.com/office/drawing/2014/main" id="{0880E05B-EA82-9448-B0BC-44D3EDC28B55}"/>
              </a:ext>
            </a:extLst>
          </p:cNvPr>
          <p:cNvSpPr/>
          <p:nvPr/>
        </p:nvSpPr>
        <p:spPr>
          <a:xfrm>
            <a:off x="2060772" y="346263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90" name="Picture 89">
            <a:extLst>
              <a:ext uri="{FF2B5EF4-FFF2-40B4-BE49-F238E27FC236}">
                <a16:creationId xmlns:a16="http://schemas.microsoft.com/office/drawing/2014/main" id="{0764A615-8426-8A4E-96A6-9A3E300B51D2}"/>
              </a:ext>
            </a:extLst>
          </p:cNvPr>
          <p:cNvPicPr>
            <a:picLocks noChangeAspect="1"/>
          </p:cNvPicPr>
          <p:nvPr/>
        </p:nvPicPr>
        <p:blipFill>
          <a:blip r:embed="rId3"/>
          <a:stretch>
            <a:fillRect/>
          </a:stretch>
        </p:blipFill>
        <p:spPr>
          <a:xfrm>
            <a:off x="2640632" y="3462634"/>
            <a:ext cx="298354" cy="640675"/>
          </a:xfrm>
          <a:prstGeom prst="rect">
            <a:avLst/>
          </a:prstGeom>
        </p:spPr>
      </p:pic>
      <p:pic>
        <p:nvPicPr>
          <p:cNvPr id="91" name="Picture 90">
            <a:extLst>
              <a:ext uri="{FF2B5EF4-FFF2-40B4-BE49-F238E27FC236}">
                <a16:creationId xmlns:a16="http://schemas.microsoft.com/office/drawing/2014/main" id="{22463901-8AC7-8A4F-9BD4-99D0BB60BAD2}"/>
              </a:ext>
            </a:extLst>
          </p:cNvPr>
          <p:cNvPicPr>
            <a:picLocks noChangeAspect="1"/>
          </p:cNvPicPr>
          <p:nvPr/>
        </p:nvPicPr>
        <p:blipFill>
          <a:blip r:embed="rId4"/>
          <a:stretch>
            <a:fillRect/>
          </a:stretch>
        </p:blipFill>
        <p:spPr>
          <a:xfrm>
            <a:off x="3715129" y="3462634"/>
            <a:ext cx="220821" cy="622556"/>
          </a:xfrm>
          <a:prstGeom prst="rect">
            <a:avLst/>
          </a:prstGeom>
        </p:spPr>
      </p:pic>
      <p:sp>
        <p:nvSpPr>
          <p:cNvPr id="92" name="Rectangle 91">
            <a:extLst>
              <a:ext uri="{FF2B5EF4-FFF2-40B4-BE49-F238E27FC236}">
                <a16:creationId xmlns:a16="http://schemas.microsoft.com/office/drawing/2014/main" id="{985365CA-F247-DE4B-B0DD-EBCDA23C0BAB}"/>
              </a:ext>
            </a:extLst>
          </p:cNvPr>
          <p:cNvSpPr/>
          <p:nvPr/>
        </p:nvSpPr>
        <p:spPr>
          <a:xfrm>
            <a:off x="3016983" y="346263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3" name="Rectangle 92">
            <a:extLst>
              <a:ext uri="{FF2B5EF4-FFF2-40B4-BE49-F238E27FC236}">
                <a16:creationId xmlns:a16="http://schemas.microsoft.com/office/drawing/2014/main" id="{9B5B3995-46AE-3F47-9FD8-9766360A0F4E}"/>
              </a:ext>
            </a:extLst>
          </p:cNvPr>
          <p:cNvSpPr/>
          <p:nvPr/>
        </p:nvSpPr>
        <p:spPr>
          <a:xfrm>
            <a:off x="3183282" y="346263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4" name="Rectangle 93">
            <a:extLst>
              <a:ext uri="{FF2B5EF4-FFF2-40B4-BE49-F238E27FC236}">
                <a16:creationId xmlns:a16="http://schemas.microsoft.com/office/drawing/2014/main" id="{A75C4711-0E0A-3C4D-B8C1-59227A0299C0}"/>
              </a:ext>
            </a:extLst>
          </p:cNvPr>
          <p:cNvSpPr/>
          <p:nvPr/>
        </p:nvSpPr>
        <p:spPr>
          <a:xfrm>
            <a:off x="4037424" y="346263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5" name="Rectangle 94">
            <a:extLst>
              <a:ext uri="{FF2B5EF4-FFF2-40B4-BE49-F238E27FC236}">
                <a16:creationId xmlns:a16="http://schemas.microsoft.com/office/drawing/2014/main" id="{D323BD30-0E5D-5740-A47A-268CBBE9B24C}"/>
              </a:ext>
            </a:extLst>
          </p:cNvPr>
          <p:cNvSpPr/>
          <p:nvPr/>
        </p:nvSpPr>
        <p:spPr>
          <a:xfrm>
            <a:off x="4203723" y="346263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96" name="Picture 95">
            <a:extLst>
              <a:ext uri="{FF2B5EF4-FFF2-40B4-BE49-F238E27FC236}">
                <a16:creationId xmlns:a16="http://schemas.microsoft.com/office/drawing/2014/main" id="{6E12A47D-0920-6044-9011-EA711E8E1628}"/>
              </a:ext>
            </a:extLst>
          </p:cNvPr>
          <p:cNvPicPr>
            <a:picLocks noChangeAspect="1"/>
          </p:cNvPicPr>
          <p:nvPr/>
        </p:nvPicPr>
        <p:blipFill>
          <a:blip r:embed="rId3"/>
          <a:stretch>
            <a:fillRect/>
          </a:stretch>
        </p:blipFill>
        <p:spPr>
          <a:xfrm>
            <a:off x="4744932" y="3462634"/>
            <a:ext cx="298354" cy="640675"/>
          </a:xfrm>
          <a:prstGeom prst="rect">
            <a:avLst/>
          </a:prstGeom>
        </p:spPr>
      </p:pic>
      <p:pic>
        <p:nvPicPr>
          <p:cNvPr id="97" name="Picture 96">
            <a:extLst>
              <a:ext uri="{FF2B5EF4-FFF2-40B4-BE49-F238E27FC236}">
                <a16:creationId xmlns:a16="http://schemas.microsoft.com/office/drawing/2014/main" id="{4CDE5991-7DD5-3F44-9C35-502C12780961}"/>
              </a:ext>
            </a:extLst>
          </p:cNvPr>
          <p:cNvPicPr>
            <a:picLocks noChangeAspect="1"/>
          </p:cNvPicPr>
          <p:nvPr/>
        </p:nvPicPr>
        <p:blipFill>
          <a:blip r:embed="rId4"/>
          <a:stretch>
            <a:fillRect/>
          </a:stretch>
        </p:blipFill>
        <p:spPr>
          <a:xfrm>
            <a:off x="5819429" y="3462634"/>
            <a:ext cx="220821" cy="622556"/>
          </a:xfrm>
          <a:prstGeom prst="rect">
            <a:avLst/>
          </a:prstGeom>
        </p:spPr>
      </p:pic>
      <p:sp>
        <p:nvSpPr>
          <p:cNvPr id="98" name="Rectangle 97">
            <a:extLst>
              <a:ext uri="{FF2B5EF4-FFF2-40B4-BE49-F238E27FC236}">
                <a16:creationId xmlns:a16="http://schemas.microsoft.com/office/drawing/2014/main" id="{1502D4DB-CDDE-D241-8D05-D9B5CD977B4D}"/>
              </a:ext>
            </a:extLst>
          </p:cNvPr>
          <p:cNvSpPr/>
          <p:nvPr/>
        </p:nvSpPr>
        <p:spPr>
          <a:xfrm>
            <a:off x="5121284" y="346263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9" name="Rectangle 98">
            <a:extLst>
              <a:ext uri="{FF2B5EF4-FFF2-40B4-BE49-F238E27FC236}">
                <a16:creationId xmlns:a16="http://schemas.microsoft.com/office/drawing/2014/main" id="{2D918F03-9B94-4F40-8B36-2F7A0A0D339A}"/>
              </a:ext>
            </a:extLst>
          </p:cNvPr>
          <p:cNvSpPr/>
          <p:nvPr/>
        </p:nvSpPr>
        <p:spPr>
          <a:xfrm>
            <a:off x="5287583" y="346263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0" name="Rectangle 99">
            <a:extLst>
              <a:ext uri="{FF2B5EF4-FFF2-40B4-BE49-F238E27FC236}">
                <a16:creationId xmlns:a16="http://schemas.microsoft.com/office/drawing/2014/main" id="{C5C11E98-325F-564C-A5C4-4E468CC7F2C3}"/>
              </a:ext>
            </a:extLst>
          </p:cNvPr>
          <p:cNvSpPr/>
          <p:nvPr/>
        </p:nvSpPr>
        <p:spPr>
          <a:xfrm>
            <a:off x="6141724" y="346263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1" name="Rectangle 100">
            <a:extLst>
              <a:ext uri="{FF2B5EF4-FFF2-40B4-BE49-F238E27FC236}">
                <a16:creationId xmlns:a16="http://schemas.microsoft.com/office/drawing/2014/main" id="{ED249F48-A013-6249-99F7-F0ACDB9D77B0}"/>
              </a:ext>
            </a:extLst>
          </p:cNvPr>
          <p:cNvSpPr/>
          <p:nvPr/>
        </p:nvSpPr>
        <p:spPr>
          <a:xfrm>
            <a:off x="6308023" y="346263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02" name="Picture 101">
            <a:extLst>
              <a:ext uri="{FF2B5EF4-FFF2-40B4-BE49-F238E27FC236}">
                <a16:creationId xmlns:a16="http://schemas.microsoft.com/office/drawing/2014/main" id="{B725CCA0-5B07-9B41-9B38-2E94F76BB4AC}"/>
              </a:ext>
            </a:extLst>
          </p:cNvPr>
          <p:cNvPicPr>
            <a:picLocks noChangeAspect="1"/>
          </p:cNvPicPr>
          <p:nvPr/>
        </p:nvPicPr>
        <p:blipFill>
          <a:blip r:embed="rId3"/>
          <a:stretch>
            <a:fillRect/>
          </a:stretch>
        </p:blipFill>
        <p:spPr>
          <a:xfrm>
            <a:off x="6887883" y="3462634"/>
            <a:ext cx="298354" cy="640675"/>
          </a:xfrm>
          <a:prstGeom prst="rect">
            <a:avLst/>
          </a:prstGeom>
        </p:spPr>
      </p:pic>
      <p:pic>
        <p:nvPicPr>
          <p:cNvPr id="103" name="Picture 102">
            <a:extLst>
              <a:ext uri="{FF2B5EF4-FFF2-40B4-BE49-F238E27FC236}">
                <a16:creationId xmlns:a16="http://schemas.microsoft.com/office/drawing/2014/main" id="{B9408586-1E3C-614B-BC6C-0B299E16F84F}"/>
              </a:ext>
            </a:extLst>
          </p:cNvPr>
          <p:cNvPicPr>
            <a:picLocks noChangeAspect="1"/>
          </p:cNvPicPr>
          <p:nvPr/>
        </p:nvPicPr>
        <p:blipFill>
          <a:blip r:embed="rId4"/>
          <a:stretch>
            <a:fillRect/>
          </a:stretch>
        </p:blipFill>
        <p:spPr>
          <a:xfrm>
            <a:off x="7962380" y="3462634"/>
            <a:ext cx="220821" cy="622556"/>
          </a:xfrm>
          <a:prstGeom prst="rect">
            <a:avLst/>
          </a:prstGeom>
        </p:spPr>
      </p:pic>
      <p:sp>
        <p:nvSpPr>
          <p:cNvPr id="104" name="Rectangle 103">
            <a:extLst>
              <a:ext uri="{FF2B5EF4-FFF2-40B4-BE49-F238E27FC236}">
                <a16:creationId xmlns:a16="http://schemas.microsoft.com/office/drawing/2014/main" id="{649C7DD1-2F86-F242-AD36-AEE928176B13}"/>
              </a:ext>
            </a:extLst>
          </p:cNvPr>
          <p:cNvSpPr/>
          <p:nvPr/>
        </p:nvSpPr>
        <p:spPr>
          <a:xfrm>
            <a:off x="7264235" y="346263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5" name="Rectangle 104">
            <a:extLst>
              <a:ext uri="{FF2B5EF4-FFF2-40B4-BE49-F238E27FC236}">
                <a16:creationId xmlns:a16="http://schemas.microsoft.com/office/drawing/2014/main" id="{967B452C-84E7-3D4B-90A8-6DAB79ECF273}"/>
              </a:ext>
            </a:extLst>
          </p:cNvPr>
          <p:cNvSpPr/>
          <p:nvPr/>
        </p:nvSpPr>
        <p:spPr>
          <a:xfrm>
            <a:off x="7430534" y="346263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6" name="Rectangle 105">
            <a:extLst>
              <a:ext uri="{FF2B5EF4-FFF2-40B4-BE49-F238E27FC236}">
                <a16:creationId xmlns:a16="http://schemas.microsoft.com/office/drawing/2014/main" id="{BE9B873D-0216-2B48-8751-A3C349241F86}"/>
              </a:ext>
            </a:extLst>
          </p:cNvPr>
          <p:cNvSpPr/>
          <p:nvPr/>
        </p:nvSpPr>
        <p:spPr>
          <a:xfrm>
            <a:off x="8284675" y="346263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7" name="Rectangle 106">
            <a:extLst>
              <a:ext uri="{FF2B5EF4-FFF2-40B4-BE49-F238E27FC236}">
                <a16:creationId xmlns:a16="http://schemas.microsoft.com/office/drawing/2014/main" id="{7F21C721-6C3C-A548-BDAC-D5F37BE0ABD3}"/>
              </a:ext>
            </a:extLst>
          </p:cNvPr>
          <p:cNvSpPr/>
          <p:nvPr/>
        </p:nvSpPr>
        <p:spPr>
          <a:xfrm>
            <a:off x="8450974" y="346263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48" name="Straight Connector 47">
            <a:extLst>
              <a:ext uri="{FF2B5EF4-FFF2-40B4-BE49-F238E27FC236}">
                <a16:creationId xmlns:a16="http://schemas.microsoft.com/office/drawing/2014/main" id="{CB996358-C54F-1343-A328-8CC245813139}"/>
              </a:ext>
            </a:extLst>
          </p:cNvPr>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49" name="Rectangle 48">
            <a:extLst>
              <a:ext uri="{FF2B5EF4-FFF2-40B4-BE49-F238E27FC236}">
                <a16:creationId xmlns:a16="http://schemas.microsoft.com/office/drawing/2014/main" id="{2371AD96-7333-7145-8317-EB8639B7D7AB}"/>
              </a:ext>
            </a:extLst>
          </p:cNvPr>
          <p:cNvSpPr/>
          <p:nvPr/>
        </p:nvSpPr>
        <p:spPr>
          <a:xfrm>
            <a:off x="0" y="346502"/>
            <a:ext cx="9144000" cy="523220"/>
          </a:xfrm>
          <a:prstGeom prst="rect">
            <a:avLst/>
          </a:prstGeom>
        </p:spPr>
        <p:txBody>
          <a:bodyPr wrap="square">
            <a:spAutoFit/>
          </a:bodyPr>
          <a:lstStyle/>
          <a:p>
            <a:pPr algn="ctr"/>
            <a:r>
              <a:rPr lang="en-US" sz="2800" b="1" dirty="0">
                <a:latin typeface="Gill Sans"/>
                <a:cs typeface="Gill Sans"/>
              </a:rPr>
              <a:t>Hardy Weinberg Equilibrium</a:t>
            </a:r>
          </a:p>
        </p:txBody>
      </p:sp>
      <p:sp>
        <p:nvSpPr>
          <p:cNvPr id="2" name="TextBox 1">
            <a:extLst>
              <a:ext uri="{FF2B5EF4-FFF2-40B4-BE49-F238E27FC236}">
                <a16:creationId xmlns:a16="http://schemas.microsoft.com/office/drawing/2014/main" id="{058362AB-7D01-304B-8C47-7927512A088E}"/>
              </a:ext>
            </a:extLst>
          </p:cNvPr>
          <p:cNvSpPr txBox="1"/>
          <p:nvPr/>
        </p:nvSpPr>
        <p:spPr>
          <a:xfrm>
            <a:off x="368300" y="4863592"/>
            <a:ext cx="7917873" cy="1846659"/>
          </a:xfrm>
          <a:prstGeom prst="rect">
            <a:avLst/>
          </a:prstGeom>
          <a:noFill/>
        </p:spPr>
        <p:txBody>
          <a:bodyPr wrap="none" rtlCol="0">
            <a:spAutoFit/>
          </a:bodyPr>
          <a:lstStyle/>
          <a:p>
            <a:r>
              <a:rPr lang="en-US" dirty="0">
                <a:latin typeface="Gill Sans MT" panose="020B0502020104020203" pitchFamily="34" charset="77"/>
              </a:rPr>
              <a:t>If frequency(   ) = p, and If frequency(   ) = 1-p, then we expect for diploid humans: </a:t>
            </a:r>
          </a:p>
          <a:p>
            <a:endParaRPr lang="en-US" dirty="0">
              <a:latin typeface="Gill Sans MT" panose="020B0502020104020203" pitchFamily="34" charset="77"/>
            </a:endParaRPr>
          </a:p>
          <a:p>
            <a:pPr marL="285750" indent="-285750">
              <a:buFont typeface="Arial" panose="020B0604020202020204" pitchFamily="34" charset="0"/>
              <a:buChar char="•"/>
            </a:pPr>
            <a:r>
              <a:rPr lang="en-US" dirty="0">
                <a:latin typeface="Gill Sans MT" panose="020B0502020104020203" pitchFamily="34" charset="77"/>
              </a:rPr>
              <a:t>Frequency(     ) = p</a:t>
            </a:r>
            <a:r>
              <a:rPr lang="en-US" baseline="30000" dirty="0">
                <a:latin typeface="Gill Sans MT" panose="020B0502020104020203" pitchFamily="34" charset="77"/>
              </a:rPr>
              <a:t>2</a:t>
            </a:r>
          </a:p>
          <a:p>
            <a:endParaRPr lang="en-US" baseline="30000" dirty="0">
              <a:latin typeface="Gill Sans MT" panose="020B0502020104020203" pitchFamily="34" charset="77"/>
            </a:endParaRPr>
          </a:p>
          <a:p>
            <a:pPr marL="285750" indent="-285750">
              <a:buFont typeface="Arial" panose="020B0604020202020204" pitchFamily="34" charset="0"/>
              <a:buChar char="•"/>
            </a:pPr>
            <a:r>
              <a:rPr lang="en-US" dirty="0">
                <a:latin typeface="Gill Sans MT" panose="020B0502020104020203" pitchFamily="34" charset="77"/>
              </a:rPr>
              <a:t>Frequency(     ) = (1-p)</a:t>
            </a:r>
            <a:r>
              <a:rPr lang="en-US" baseline="30000" dirty="0">
                <a:latin typeface="Gill Sans MT" panose="020B0502020104020203" pitchFamily="34" charset="77"/>
              </a:rPr>
              <a:t>2</a:t>
            </a:r>
          </a:p>
          <a:p>
            <a:pPr marL="285750" indent="-285750">
              <a:buFont typeface="Arial" panose="020B0604020202020204" pitchFamily="34" charset="0"/>
              <a:buChar char="•"/>
            </a:pPr>
            <a:endParaRPr lang="en-US" baseline="30000" dirty="0">
              <a:latin typeface="Gill Sans MT" panose="020B0502020104020203" pitchFamily="34" charset="77"/>
            </a:endParaRPr>
          </a:p>
          <a:p>
            <a:pPr marL="285750" indent="-285750">
              <a:buFont typeface="Arial" panose="020B0604020202020204" pitchFamily="34" charset="0"/>
              <a:buChar char="•"/>
            </a:pPr>
            <a:r>
              <a:rPr lang="en-US" dirty="0">
                <a:latin typeface="Gill Sans MT" panose="020B0502020104020203" pitchFamily="34" charset="77"/>
              </a:rPr>
              <a:t>Frequency(     ) = 2*p*(1-p)</a:t>
            </a:r>
          </a:p>
        </p:txBody>
      </p:sp>
      <p:sp>
        <p:nvSpPr>
          <p:cNvPr id="50" name="Rectangle 49">
            <a:extLst>
              <a:ext uri="{FF2B5EF4-FFF2-40B4-BE49-F238E27FC236}">
                <a16:creationId xmlns:a16="http://schemas.microsoft.com/office/drawing/2014/main" id="{582FE2AE-2C0B-014B-A1F7-9B32395B52B9}"/>
              </a:ext>
            </a:extLst>
          </p:cNvPr>
          <p:cNvSpPr/>
          <p:nvPr/>
        </p:nvSpPr>
        <p:spPr>
          <a:xfrm>
            <a:off x="1672603" y="4818843"/>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1" name="Rectangle 50">
            <a:extLst>
              <a:ext uri="{FF2B5EF4-FFF2-40B4-BE49-F238E27FC236}">
                <a16:creationId xmlns:a16="http://schemas.microsoft.com/office/drawing/2014/main" id="{0325D1DA-8AC8-3041-8CBA-46D517DA74EA}"/>
              </a:ext>
            </a:extLst>
          </p:cNvPr>
          <p:cNvSpPr/>
          <p:nvPr/>
        </p:nvSpPr>
        <p:spPr>
          <a:xfrm>
            <a:off x="3934609" y="4779725"/>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2" name="Rectangle 51">
            <a:extLst>
              <a:ext uri="{FF2B5EF4-FFF2-40B4-BE49-F238E27FC236}">
                <a16:creationId xmlns:a16="http://schemas.microsoft.com/office/drawing/2014/main" id="{7F3B509D-AAC2-B346-B0BB-9A634FC90F36}"/>
              </a:ext>
            </a:extLst>
          </p:cNvPr>
          <p:cNvSpPr/>
          <p:nvPr/>
        </p:nvSpPr>
        <p:spPr>
          <a:xfrm>
            <a:off x="1846548" y="5475347"/>
            <a:ext cx="45719" cy="2928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3" name="Rectangle 52">
            <a:extLst>
              <a:ext uri="{FF2B5EF4-FFF2-40B4-BE49-F238E27FC236}">
                <a16:creationId xmlns:a16="http://schemas.microsoft.com/office/drawing/2014/main" id="{55F51096-9FFF-4844-A489-F6BB3984A2D9}"/>
              </a:ext>
            </a:extLst>
          </p:cNvPr>
          <p:cNvSpPr/>
          <p:nvPr/>
        </p:nvSpPr>
        <p:spPr>
          <a:xfrm>
            <a:off x="1975299" y="5473192"/>
            <a:ext cx="45719" cy="2928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4" name="Rectangle 53">
            <a:extLst>
              <a:ext uri="{FF2B5EF4-FFF2-40B4-BE49-F238E27FC236}">
                <a16:creationId xmlns:a16="http://schemas.microsoft.com/office/drawing/2014/main" id="{A47BA3FD-E289-5648-935C-80C123CCDA29}"/>
              </a:ext>
            </a:extLst>
          </p:cNvPr>
          <p:cNvSpPr/>
          <p:nvPr/>
        </p:nvSpPr>
        <p:spPr>
          <a:xfrm>
            <a:off x="1846548" y="5906901"/>
            <a:ext cx="45719" cy="292824"/>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5" name="Rectangle 54">
            <a:extLst>
              <a:ext uri="{FF2B5EF4-FFF2-40B4-BE49-F238E27FC236}">
                <a16:creationId xmlns:a16="http://schemas.microsoft.com/office/drawing/2014/main" id="{70835C81-28DC-184C-8E4C-9931180B951E}"/>
              </a:ext>
            </a:extLst>
          </p:cNvPr>
          <p:cNvSpPr/>
          <p:nvPr/>
        </p:nvSpPr>
        <p:spPr>
          <a:xfrm>
            <a:off x="1975299" y="5904746"/>
            <a:ext cx="45719" cy="292824"/>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6" name="Rectangle 55">
            <a:extLst>
              <a:ext uri="{FF2B5EF4-FFF2-40B4-BE49-F238E27FC236}">
                <a16:creationId xmlns:a16="http://schemas.microsoft.com/office/drawing/2014/main" id="{5FD1AB16-F87A-AB4D-AEC8-EF55160F2626}"/>
              </a:ext>
            </a:extLst>
          </p:cNvPr>
          <p:cNvSpPr/>
          <p:nvPr/>
        </p:nvSpPr>
        <p:spPr>
          <a:xfrm>
            <a:off x="1831921" y="6377771"/>
            <a:ext cx="45719" cy="292824"/>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7" name="Rectangle 56">
            <a:extLst>
              <a:ext uri="{FF2B5EF4-FFF2-40B4-BE49-F238E27FC236}">
                <a16:creationId xmlns:a16="http://schemas.microsoft.com/office/drawing/2014/main" id="{41F6BD1D-1A85-1243-A420-B252800CEE41}"/>
              </a:ext>
            </a:extLst>
          </p:cNvPr>
          <p:cNvSpPr/>
          <p:nvPr/>
        </p:nvSpPr>
        <p:spPr>
          <a:xfrm>
            <a:off x="1960672" y="6375616"/>
            <a:ext cx="45719" cy="2928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8" name="Rectangle 57">
            <a:extLst>
              <a:ext uri="{FF2B5EF4-FFF2-40B4-BE49-F238E27FC236}">
                <a16:creationId xmlns:a16="http://schemas.microsoft.com/office/drawing/2014/main" id="{2F09EBC7-6F36-854C-8A4D-49ECA31B037F}"/>
              </a:ext>
            </a:extLst>
          </p:cNvPr>
          <p:cNvSpPr/>
          <p:nvPr/>
        </p:nvSpPr>
        <p:spPr>
          <a:xfrm>
            <a:off x="118261" y="4403969"/>
            <a:ext cx="8701088" cy="369332"/>
          </a:xfrm>
          <a:prstGeom prst="rect">
            <a:avLst/>
          </a:prstGeom>
        </p:spPr>
        <p:txBody>
          <a:bodyPr wrap="square">
            <a:spAutoFit/>
          </a:bodyPr>
          <a:lstStyle/>
          <a:p>
            <a:pPr defTabSz="685800"/>
            <a:r>
              <a:rPr lang="en-US" b="1" dirty="0">
                <a:solidFill>
                  <a:srgbClr val="000000"/>
                </a:solidFill>
                <a:latin typeface="Gill Sans MT" panose="020B0502020104020203" pitchFamily="34" charset="77"/>
              </a:rPr>
              <a:t>Hardy-Weinberg Equilibrium principal says:</a:t>
            </a:r>
            <a:endParaRPr lang="en-US" b="1" dirty="0">
              <a:solidFill>
                <a:prstClr val="black"/>
              </a:solidFill>
              <a:latin typeface="Gill Sans MT" panose="020B0502020104020203" pitchFamily="34" charset="77"/>
            </a:endParaRPr>
          </a:p>
        </p:txBody>
      </p:sp>
    </p:spTree>
    <p:extLst>
      <p:ext uri="{BB962C8B-B14F-4D97-AF65-F5344CB8AC3E}">
        <p14:creationId xmlns:p14="http://schemas.microsoft.com/office/powerpoint/2010/main" val="190966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0" grpId="0" animBg="1"/>
      <p:bldP spid="51" grpId="0" animBg="1"/>
      <p:bldP spid="52" grpId="0" animBg="1"/>
      <p:bldP spid="53" grpId="0" animBg="1"/>
      <p:bldP spid="54" grpId="0" animBg="1"/>
      <p:bldP spid="55" grpId="0" animBg="1"/>
      <p:bldP spid="56" grpId="0" animBg="1"/>
      <p:bldP spid="57" grpId="0" animBg="1"/>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B9B339-22DD-9F43-9F44-1120D73203B8}"/>
              </a:ext>
            </a:extLst>
          </p:cNvPr>
          <p:cNvSpPr/>
          <p:nvPr/>
        </p:nvSpPr>
        <p:spPr>
          <a:xfrm>
            <a:off x="496253" y="2327910"/>
            <a:ext cx="7903845" cy="685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TextBox 5">
            <a:extLst>
              <a:ext uri="{FF2B5EF4-FFF2-40B4-BE49-F238E27FC236}">
                <a16:creationId xmlns:a16="http://schemas.microsoft.com/office/drawing/2014/main" id="{8F1F5B53-7909-CE43-BC88-81B6F6B2D321}"/>
              </a:ext>
            </a:extLst>
          </p:cNvPr>
          <p:cNvSpPr txBox="1"/>
          <p:nvPr/>
        </p:nvSpPr>
        <p:spPr>
          <a:xfrm>
            <a:off x="0" y="1995891"/>
            <a:ext cx="1748684" cy="338554"/>
          </a:xfrm>
          <a:prstGeom prst="rect">
            <a:avLst/>
          </a:prstGeom>
          <a:noFill/>
        </p:spPr>
        <p:txBody>
          <a:bodyPr wrap="none" rtlCol="0">
            <a:spAutoFit/>
          </a:bodyPr>
          <a:lstStyle/>
          <a:p>
            <a:pPr defTabSz="685800"/>
            <a:r>
              <a:rPr lang="en-US" sz="1600" dirty="0">
                <a:solidFill>
                  <a:prstClr val="black"/>
                </a:solidFill>
                <a:latin typeface="Gill Sans MT" panose="020B0502020104020203" pitchFamily="34" charset="77"/>
              </a:rPr>
              <a:t>Reference genome</a:t>
            </a:r>
          </a:p>
        </p:txBody>
      </p:sp>
      <p:sp>
        <p:nvSpPr>
          <p:cNvPr id="3" name="TextBox 2">
            <a:extLst>
              <a:ext uri="{FF2B5EF4-FFF2-40B4-BE49-F238E27FC236}">
                <a16:creationId xmlns:a16="http://schemas.microsoft.com/office/drawing/2014/main" id="{A09913A3-B141-FC49-BD69-BBD6AC84ECFE}"/>
              </a:ext>
            </a:extLst>
          </p:cNvPr>
          <p:cNvSpPr txBox="1"/>
          <p:nvPr/>
        </p:nvSpPr>
        <p:spPr>
          <a:xfrm>
            <a:off x="2011680" y="2131702"/>
            <a:ext cx="364202" cy="415498"/>
          </a:xfrm>
          <a:prstGeom prst="rect">
            <a:avLst/>
          </a:prstGeom>
          <a:solidFill>
            <a:schemeClr val="bg1"/>
          </a:solidFill>
        </p:spPr>
        <p:txBody>
          <a:bodyPr wrap="none" rtlCol="0">
            <a:spAutoFit/>
          </a:bodyPr>
          <a:lstStyle/>
          <a:p>
            <a:pPr defTabSz="685800"/>
            <a:r>
              <a:rPr lang="en-US" sz="2100" dirty="0">
                <a:solidFill>
                  <a:prstClr val="black"/>
                </a:solidFill>
                <a:latin typeface="Gill Sans MT" panose="020B0502020104020203" pitchFamily="34" charset="77"/>
              </a:rPr>
              <a:t>A</a:t>
            </a:r>
          </a:p>
        </p:txBody>
      </p:sp>
      <p:pic>
        <p:nvPicPr>
          <p:cNvPr id="7" name="Picture 6">
            <a:extLst>
              <a:ext uri="{FF2B5EF4-FFF2-40B4-BE49-F238E27FC236}">
                <a16:creationId xmlns:a16="http://schemas.microsoft.com/office/drawing/2014/main" id="{49F4FB05-3D7F-4B4D-9E18-484578236AAD}"/>
              </a:ext>
            </a:extLst>
          </p:cNvPr>
          <p:cNvPicPr>
            <a:picLocks noChangeAspect="1"/>
          </p:cNvPicPr>
          <p:nvPr/>
        </p:nvPicPr>
        <p:blipFill>
          <a:blip r:embed="rId3"/>
          <a:stretch>
            <a:fillRect/>
          </a:stretch>
        </p:blipFill>
        <p:spPr>
          <a:xfrm>
            <a:off x="1178478" y="2844076"/>
            <a:ext cx="393350" cy="784225"/>
          </a:xfrm>
          <a:prstGeom prst="rect">
            <a:avLst/>
          </a:prstGeom>
        </p:spPr>
      </p:pic>
      <p:pic>
        <p:nvPicPr>
          <p:cNvPr id="8" name="Picture 7">
            <a:extLst>
              <a:ext uri="{FF2B5EF4-FFF2-40B4-BE49-F238E27FC236}">
                <a16:creationId xmlns:a16="http://schemas.microsoft.com/office/drawing/2014/main" id="{D4E813F2-4399-0D40-A27E-811578B50964}"/>
              </a:ext>
            </a:extLst>
          </p:cNvPr>
          <p:cNvPicPr>
            <a:picLocks noChangeAspect="1"/>
          </p:cNvPicPr>
          <p:nvPr/>
        </p:nvPicPr>
        <p:blipFill>
          <a:blip r:embed="rId3"/>
          <a:stretch>
            <a:fillRect/>
          </a:stretch>
        </p:blipFill>
        <p:spPr>
          <a:xfrm>
            <a:off x="2714989" y="2844075"/>
            <a:ext cx="393350" cy="784225"/>
          </a:xfrm>
          <a:prstGeom prst="rect">
            <a:avLst/>
          </a:prstGeom>
        </p:spPr>
      </p:pic>
      <p:pic>
        <p:nvPicPr>
          <p:cNvPr id="9" name="Picture 8">
            <a:extLst>
              <a:ext uri="{FF2B5EF4-FFF2-40B4-BE49-F238E27FC236}">
                <a16:creationId xmlns:a16="http://schemas.microsoft.com/office/drawing/2014/main" id="{C4C4E1CA-AE15-2D46-ABB4-7E25B8C7E0F7}"/>
              </a:ext>
            </a:extLst>
          </p:cNvPr>
          <p:cNvPicPr>
            <a:picLocks noChangeAspect="1"/>
          </p:cNvPicPr>
          <p:nvPr/>
        </p:nvPicPr>
        <p:blipFill>
          <a:blip r:embed="rId3"/>
          <a:stretch>
            <a:fillRect/>
          </a:stretch>
        </p:blipFill>
        <p:spPr>
          <a:xfrm>
            <a:off x="4251500" y="2844075"/>
            <a:ext cx="393350" cy="784225"/>
          </a:xfrm>
          <a:prstGeom prst="rect">
            <a:avLst/>
          </a:prstGeom>
        </p:spPr>
      </p:pic>
      <p:pic>
        <p:nvPicPr>
          <p:cNvPr id="10" name="Picture 9">
            <a:extLst>
              <a:ext uri="{FF2B5EF4-FFF2-40B4-BE49-F238E27FC236}">
                <a16:creationId xmlns:a16="http://schemas.microsoft.com/office/drawing/2014/main" id="{DAD880EC-4905-D947-8876-CDBD3F8ED1C8}"/>
              </a:ext>
            </a:extLst>
          </p:cNvPr>
          <p:cNvPicPr>
            <a:picLocks noChangeAspect="1"/>
          </p:cNvPicPr>
          <p:nvPr/>
        </p:nvPicPr>
        <p:blipFill>
          <a:blip r:embed="rId3"/>
          <a:stretch>
            <a:fillRect/>
          </a:stretch>
        </p:blipFill>
        <p:spPr>
          <a:xfrm>
            <a:off x="5407055" y="2844075"/>
            <a:ext cx="393350" cy="784225"/>
          </a:xfrm>
          <a:prstGeom prst="rect">
            <a:avLst/>
          </a:prstGeom>
        </p:spPr>
      </p:pic>
      <p:cxnSp>
        <p:nvCxnSpPr>
          <p:cNvPr id="12" name="Straight Connector 11">
            <a:extLst>
              <a:ext uri="{FF2B5EF4-FFF2-40B4-BE49-F238E27FC236}">
                <a16:creationId xmlns:a16="http://schemas.microsoft.com/office/drawing/2014/main" id="{BFA9A6D6-BDBF-8747-90C1-D5A82A08269C}"/>
              </a:ext>
            </a:extLst>
          </p:cNvPr>
          <p:cNvCxnSpPr>
            <a:cxnSpLocks/>
          </p:cNvCxnSpPr>
          <p:nvPr/>
        </p:nvCxnSpPr>
        <p:spPr>
          <a:xfrm flipH="1">
            <a:off x="1337053" y="2463158"/>
            <a:ext cx="795345" cy="3199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CDF36-1288-F546-95FD-2605C8959242}"/>
              </a:ext>
            </a:extLst>
          </p:cNvPr>
          <p:cNvCxnSpPr/>
          <p:nvPr/>
        </p:nvCxnSpPr>
        <p:spPr>
          <a:xfrm>
            <a:off x="2240280" y="2460303"/>
            <a:ext cx="3223260" cy="3054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4F55D9F-AA63-DB40-B8C0-1584AB308066}"/>
              </a:ext>
            </a:extLst>
          </p:cNvPr>
          <p:cNvSpPr txBox="1"/>
          <p:nvPr/>
        </p:nvSpPr>
        <p:spPr>
          <a:xfrm>
            <a:off x="1152842" y="3689260"/>
            <a:ext cx="482824" cy="400110"/>
          </a:xfrm>
          <a:prstGeom prst="rect">
            <a:avLst/>
          </a:prstGeom>
          <a:noFill/>
        </p:spPr>
        <p:txBody>
          <a:bodyPr wrap="none" rtlCol="0">
            <a:spAutoFit/>
          </a:bodyPr>
          <a:lstStyle/>
          <a:p>
            <a:pPr defTabSz="685800"/>
            <a:r>
              <a:rPr lang="en-US" sz="2000" dirty="0">
                <a:solidFill>
                  <a:prstClr val="black"/>
                </a:solidFill>
                <a:latin typeface="Calibri" panose="020F0502020204030204"/>
              </a:rPr>
              <a:t>AA</a:t>
            </a:r>
          </a:p>
        </p:txBody>
      </p:sp>
      <p:sp>
        <p:nvSpPr>
          <p:cNvPr id="16" name="TextBox 15">
            <a:extLst>
              <a:ext uri="{FF2B5EF4-FFF2-40B4-BE49-F238E27FC236}">
                <a16:creationId xmlns:a16="http://schemas.microsoft.com/office/drawing/2014/main" id="{03BB8C35-DEA3-994D-A413-D8957E71F9CE}"/>
              </a:ext>
            </a:extLst>
          </p:cNvPr>
          <p:cNvSpPr txBox="1"/>
          <p:nvPr/>
        </p:nvSpPr>
        <p:spPr>
          <a:xfrm>
            <a:off x="2682467" y="3689260"/>
            <a:ext cx="495649" cy="400110"/>
          </a:xfrm>
          <a:prstGeom prst="rect">
            <a:avLst/>
          </a:prstGeom>
          <a:noFill/>
        </p:spPr>
        <p:txBody>
          <a:bodyPr wrap="none" rtlCol="0">
            <a:spAutoFit/>
          </a:bodyPr>
          <a:lstStyle/>
          <a:p>
            <a:pPr defTabSz="685800"/>
            <a:r>
              <a:rPr lang="en-US" sz="2000" dirty="0">
                <a:solidFill>
                  <a:prstClr val="black"/>
                </a:solidFill>
                <a:latin typeface="Calibri" panose="020F0502020204030204"/>
              </a:rPr>
              <a:t>GA</a:t>
            </a:r>
          </a:p>
        </p:txBody>
      </p:sp>
      <p:sp>
        <p:nvSpPr>
          <p:cNvPr id="17" name="TextBox 16">
            <a:extLst>
              <a:ext uri="{FF2B5EF4-FFF2-40B4-BE49-F238E27FC236}">
                <a16:creationId xmlns:a16="http://schemas.microsoft.com/office/drawing/2014/main" id="{9A7EDDB0-5584-5D42-A8A2-9218C483BC3B}"/>
              </a:ext>
            </a:extLst>
          </p:cNvPr>
          <p:cNvSpPr txBox="1"/>
          <p:nvPr/>
        </p:nvSpPr>
        <p:spPr>
          <a:xfrm>
            <a:off x="4214169" y="3689260"/>
            <a:ext cx="482824" cy="400110"/>
          </a:xfrm>
          <a:prstGeom prst="rect">
            <a:avLst/>
          </a:prstGeom>
          <a:noFill/>
        </p:spPr>
        <p:txBody>
          <a:bodyPr wrap="none" rtlCol="0">
            <a:spAutoFit/>
          </a:bodyPr>
          <a:lstStyle/>
          <a:p>
            <a:pPr defTabSz="685800"/>
            <a:r>
              <a:rPr lang="en-US" sz="2000" dirty="0">
                <a:solidFill>
                  <a:prstClr val="black"/>
                </a:solidFill>
                <a:latin typeface="Calibri" panose="020F0502020204030204"/>
              </a:rPr>
              <a:t>AA</a:t>
            </a:r>
          </a:p>
        </p:txBody>
      </p:sp>
      <p:sp>
        <p:nvSpPr>
          <p:cNvPr id="18" name="TextBox 17">
            <a:extLst>
              <a:ext uri="{FF2B5EF4-FFF2-40B4-BE49-F238E27FC236}">
                <a16:creationId xmlns:a16="http://schemas.microsoft.com/office/drawing/2014/main" id="{812B4467-18BC-AE46-A486-DAE3737238CE}"/>
              </a:ext>
            </a:extLst>
          </p:cNvPr>
          <p:cNvSpPr txBox="1"/>
          <p:nvPr/>
        </p:nvSpPr>
        <p:spPr>
          <a:xfrm>
            <a:off x="5367696" y="3681691"/>
            <a:ext cx="508473" cy="400110"/>
          </a:xfrm>
          <a:prstGeom prst="rect">
            <a:avLst/>
          </a:prstGeom>
          <a:noFill/>
        </p:spPr>
        <p:txBody>
          <a:bodyPr wrap="none" rtlCol="0">
            <a:spAutoFit/>
          </a:bodyPr>
          <a:lstStyle/>
          <a:p>
            <a:pPr defTabSz="685800"/>
            <a:r>
              <a:rPr lang="en-US" sz="2000" dirty="0">
                <a:solidFill>
                  <a:prstClr val="black"/>
                </a:solidFill>
                <a:latin typeface="Calibri" panose="020F0502020204030204"/>
              </a:rPr>
              <a:t>GG</a:t>
            </a:r>
          </a:p>
        </p:txBody>
      </p:sp>
      <p:sp>
        <p:nvSpPr>
          <p:cNvPr id="19" name="TextBox 18">
            <a:extLst>
              <a:ext uri="{FF2B5EF4-FFF2-40B4-BE49-F238E27FC236}">
                <a16:creationId xmlns:a16="http://schemas.microsoft.com/office/drawing/2014/main" id="{3324D1A9-4C6D-1549-8F76-7A15667892E8}"/>
              </a:ext>
            </a:extLst>
          </p:cNvPr>
          <p:cNvSpPr txBox="1"/>
          <p:nvPr/>
        </p:nvSpPr>
        <p:spPr>
          <a:xfrm>
            <a:off x="173616" y="4387509"/>
            <a:ext cx="2086790" cy="830997"/>
          </a:xfrm>
          <a:prstGeom prst="rect">
            <a:avLst/>
          </a:prstGeom>
          <a:noFill/>
        </p:spPr>
        <p:txBody>
          <a:bodyPr wrap="none" rtlCol="0">
            <a:spAutoFit/>
          </a:bodyPr>
          <a:lstStyle/>
          <a:p>
            <a:pPr defTabSz="685800"/>
            <a:r>
              <a:rPr lang="en-US" sz="1600" dirty="0">
                <a:solidFill>
                  <a:prstClr val="black"/>
                </a:solidFill>
                <a:latin typeface="Gill Sans MT" panose="020B0502020104020203" pitchFamily="34" charset="77"/>
              </a:rPr>
              <a:t>2 </a:t>
            </a:r>
            <a:r>
              <a:rPr lang="en-US" sz="1600" b="1" dirty="0">
                <a:solidFill>
                  <a:prstClr val="black"/>
                </a:solidFill>
                <a:latin typeface="Gill Sans MT" panose="020B0502020104020203" pitchFamily="34" charset="77"/>
              </a:rPr>
              <a:t>alleles</a:t>
            </a:r>
            <a:r>
              <a:rPr lang="en-US" sz="1600" dirty="0">
                <a:solidFill>
                  <a:prstClr val="black"/>
                </a:solidFill>
                <a:latin typeface="Gill Sans MT" panose="020B0502020104020203" pitchFamily="34" charset="77"/>
              </a:rPr>
              <a:t>: “A” or “G”</a:t>
            </a:r>
          </a:p>
          <a:p>
            <a:pPr defTabSz="685800"/>
            <a:r>
              <a:rPr lang="en-US" sz="1600" b="1" dirty="0">
                <a:solidFill>
                  <a:prstClr val="black"/>
                </a:solidFill>
                <a:latin typeface="Gill Sans MT" panose="020B0502020104020203" pitchFamily="34" charset="77"/>
              </a:rPr>
              <a:t>Reference allele</a:t>
            </a:r>
            <a:r>
              <a:rPr lang="en-US" sz="1600" dirty="0">
                <a:solidFill>
                  <a:prstClr val="black"/>
                </a:solidFill>
                <a:latin typeface="Gill Sans MT" panose="020B0502020104020203" pitchFamily="34" charset="77"/>
              </a:rPr>
              <a:t>: “A”</a:t>
            </a:r>
          </a:p>
          <a:p>
            <a:pPr defTabSz="685800"/>
            <a:r>
              <a:rPr lang="en-US" sz="1600" b="1" dirty="0">
                <a:solidFill>
                  <a:prstClr val="black"/>
                </a:solidFill>
                <a:latin typeface="Gill Sans MT" panose="020B0502020104020203" pitchFamily="34" charset="77"/>
              </a:rPr>
              <a:t>Alternate allele</a:t>
            </a:r>
            <a:r>
              <a:rPr lang="en-US" sz="1600" dirty="0">
                <a:solidFill>
                  <a:prstClr val="black"/>
                </a:solidFill>
                <a:latin typeface="Gill Sans MT" panose="020B0502020104020203" pitchFamily="34" charset="77"/>
              </a:rPr>
              <a:t>: “G”</a:t>
            </a:r>
          </a:p>
        </p:txBody>
      </p:sp>
      <p:sp>
        <p:nvSpPr>
          <p:cNvPr id="20" name="TextBox 19">
            <a:extLst>
              <a:ext uri="{FF2B5EF4-FFF2-40B4-BE49-F238E27FC236}">
                <a16:creationId xmlns:a16="http://schemas.microsoft.com/office/drawing/2014/main" id="{5B591750-ADD6-9641-9862-D44C6B4B6776}"/>
              </a:ext>
            </a:extLst>
          </p:cNvPr>
          <p:cNvSpPr txBox="1"/>
          <p:nvPr/>
        </p:nvSpPr>
        <p:spPr>
          <a:xfrm>
            <a:off x="5215605" y="4179759"/>
            <a:ext cx="3430988" cy="2062103"/>
          </a:xfrm>
          <a:prstGeom prst="rect">
            <a:avLst/>
          </a:prstGeom>
          <a:noFill/>
        </p:spPr>
        <p:txBody>
          <a:bodyPr wrap="square" rtlCol="0">
            <a:spAutoFit/>
          </a:bodyPr>
          <a:lstStyle/>
          <a:p>
            <a:pPr defTabSz="685800"/>
            <a:r>
              <a:rPr lang="en-US" sz="1600" b="1" dirty="0">
                <a:solidFill>
                  <a:prstClr val="black"/>
                </a:solidFill>
                <a:latin typeface="Gill Sans MT" panose="020B0502020104020203" pitchFamily="34" charset="77"/>
              </a:rPr>
              <a:t>Major allele: </a:t>
            </a:r>
            <a:r>
              <a:rPr lang="en-US" sz="1600" dirty="0">
                <a:solidFill>
                  <a:prstClr val="black"/>
                </a:solidFill>
                <a:latin typeface="Gill Sans MT" panose="020B0502020104020203" pitchFamily="34" charset="77"/>
              </a:rPr>
              <a:t>the allele with the higher frequency (here, “A”)</a:t>
            </a:r>
            <a:endParaRPr lang="en-US" sz="1600" b="1" dirty="0">
              <a:solidFill>
                <a:prstClr val="black"/>
              </a:solidFill>
              <a:latin typeface="Gill Sans MT" panose="020B0502020104020203" pitchFamily="34" charset="77"/>
            </a:endParaRPr>
          </a:p>
          <a:p>
            <a:pPr defTabSz="685800"/>
            <a:r>
              <a:rPr lang="en-US" sz="1600" b="1" dirty="0">
                <a:solidFill>
                  <a:prstClr val="black"/>
                </a:solidFill>
                <a:latin typeface="Gill Sans MT" panose="020B0502020104020203" pitchFamily="34" charset="77"/>
              </a:rPr>
              <a:t>Minor allele: </a:t>
            </a:r>
            <a:r>
              <a:rPr lang="en-US" sz="1600" dirty="0">
                <a:solidFill>
                  <a:prstClr val="black"/>
                </a:solidFill>
                <a:latin typeface="Gill Sans MT" panose="020B0502020104020203" pitchFamily="34" charset="77"/>
              </a:rPr>
              <a:t>the allele with lower frequency in the population (here, “G”)</a:t>
            </a:r>
          </a:p>
          <a:p>
            <a:pPr defTabSz="685800"/>
            <a:endParaRPr lang="en-US" sz="1600" b="1" dirty="0">
              <a:solidFill>
                <a:prstClr val="black"/>
              </a:solidFill>
              <a:latin typeface="Gill Sans MT" panose="020B0502020104020203" pitchFamily="34" charset="77"/>
            </a:endParaRPr>
          </a:p>
          <a:p>
            <a:pPr defTabSz="685800"/>
            <a:r>
              <a:rPr lang="en-US" sz="1600" b="1" dirty="0">
                <a:solidFill>
                  <a:prstClr val="black"/>
                </a:solidFill>
                <a:latin typeface="Gill Sans MT" panose="020B0502020104020203" pitchFamily="34" charset="77"/>
              </a:rPr>
              <a:t>Minor allele frequency (“MAF”): </a:t>
            </a:r>
            <a:r>
              <a:rPr lang="en-US" sz="1600" dirty="0">
                <a:solidFill>
                  <a:prstClr val="black"/>
                </a:solidFill>
                <a:latin typeface="Gill Sans MT" panose="020B0502020104020203" pitchFamily="34" charset="77"/>
              </a:rPr>
              <a:t>the frequency of the minor allele in the population (here, 3/8 = 0.375)</a:t>
            </a:r>
            <a:endParaRPr lang="en-US" sz="1600" b="1" dirty="0">
              <a:solidFill>
                <a:prstClr val="black"/>
              </a:solidFill>
              <a:latin typeface="Gill Sans MT" panose="020B0502020104020203" pitchFamily="34" charset="77"/>
            </a:endParaRPr>
          </a:p>
        </p:txBody>
      </p:sp>
      <p:sp>
        <p:nvSpPr>
          <p:cNvPr id="21" name="TextBox 20">
            <a:extLst>
              <a:ext uri="{FF2B5EF4-FFF2-40B4-BE49-F238E27FC236}">
                <a16:creationId xmlns:a16="http://schemas.microsoft.com/office/drawing/2014/main" id="{B0DDD001-3CB4-0C4F-BF08-7DE5CCB502D4}"/>
              </a:ext>
            </a:extLst>
          </p:cNvPr>
          <p:cNvSpPr txBox="1"/>
          <p:nvPr/>
        </p:nvSpPr>
        <p:spPr>
          <a:xfrm>
            <a:off x="2398657" y="4283633"/>
            <a:ext cx="2386703" cy="2062103"/>
          </a:xfrm>
          <a:prstGeom prst="rect">
            <a:avLst/>
          </a:prstGeom>
          <a:noFill/>
        </p:spPr>
        <p:txBody>
          <a:bodyPr wrap="square" rtlCol="0">
            <a:spAutoFit/>
          </a:bodyPr>
          <a:lstStyle/>
          <a:p>
            <a:pPr defTabSz="685800"/>
            <a:r>
              <a:rPr lang="en-US" sz="1600" b="1" dirty="0">
                <a:solidFill>
                  <a:prstClr val="black"/>
                </a:solidFill>
                <a:latin typeface="Gill Sans MT" panose="020B0502020104020203" pitchFamily="34" charset="77"/>
              </a:rPr>
              <a:t>Genotype</a:t>
            </a:r>
            <a:r>
              <a:rPr lang="en-US" sz="1600" dirty="0">
                <a:solidFill>
                  <a:prstClr val="black"/>
                </a:solidFill>
                <a:latin typeface="Gill Sans MT" panose="020B0502020104020203" pitchFamily="34" charset="77"/>
              </a:rPr>
              <a:t>: refers to the two allele combination of an individual, e.g. AA, AG, or GG are possible genotypes in this example</a:t>
            </a:r>
          </a:p>
          <a:p>
            <a:pPr defTabSz="685800"/>
            <a:endParaRPr lang="en-US" sz="1600" b="1" dirty="0">
              <a:solidFill>
                <a:prstClr val="black"/>
              </a:solidFill>
              <a:latin typeface="Gill Sans MT" panose="020B0502020104020203" pitchFamily="34" charset="77"/>
            </a:endParaRPr>
          </a:p>
          <a:p>
            <a:pPr defTabSz="685800"/>
            <a:r>
              <a:rPr lang="en-US" sz="1600" dirty="0">
                <a:solidFill>
                  <a:prstClr val="black"/>
                </a:solidFill>
                <a:latin typeface="Gill Sans MT" panose="020B0502020104020203" pitchFamily="34" charset="77"/>
              </a:rPr>
              <a:t>(We’ll treat GA same as AG)</a:t>
            </a:r>
          </a:p>
        </p:txBody>
      </p:sp>
      <p:sp>
        <p:nvSpPr>
          <p:cNvPr id="22" name="Rectangle 21">
            <a:extLst>
              <a:ext uri="{FF2B5EF4-FFF2-40B4-BE49-F238E27FC236}">
                <a16:creationId xmlns:a16="http://schemas.microsoft.com/office/drawing/2014/main" id="{9D034424-AA37-494C-89C1-353318060BC7}"/>
              </a:ext>
            </a:extLst>
          </p:cNvPr>
          <p:cNvSpPr/>
          <p:nvPr/>
        </p:nvSpPr>
        <p:spPr>
          <a:xfrm>
            <a:off x="2268535" y="1895786"/>
            <a:ext cx="5634556" cy="338554"/>
          </a:xfrm>
          <a:prstGeom prst="rect">
            <a:avLst/>
          </a:prstGeom>
        </p:spPr>
        <p:txBody>
          <a:bodyPr wrap="none">
            <a:spAutoFit/>
          </a:bodyPr>
          <a:lstStyle/>
          <a:p>
            <a:pPr defTabSz="685800"/>
            <a:r>
              <a:rPr lang="en-US" sz="1600" b="1" dirty="0" err="1">
                <a:solidFill>
                  <a:prstClr val="black"/>
                </a:solidFill>
                <a:latin typeface="Gill Sans MT" panose="020B0502020104020203" pitchFamily="34" charset="77"/>
              </a:rPr>
              <a:t>rsid</a:t>
            </a:r>
            <a:r>
              <a:rPr lang="en-US" sz="1600" b="1" dirty="0">
                <a:solidFill>
                  <a:prstClr val="black"/>
                </a:solidFill>
                <a:latin typeface="Gill Sans MT" panose="020B0502020104020203" pitchFamily="34" charset="77"/>
              </a:rPr>
              <a:t>: </a:t>
            </a:r>
            <a:r>
              <a:rPr lang="en-US" sz="1600" dirty="0">
                <a:solidFill>
                  <a:prstClr val="black"/>
                </a:solidFill>
                <a:latin typeface="Gill Sans MT" panose="020B0502020104020203" pitchFamily="34" charset="77"/>
              </a:rPr>
              <a:t>identifier for each SNP according to </a:t>
            </a:r>
            <a:r>
              <a:rPr lang="en-US" sz="1600" dirty="0" err="1">
                <a:solidFill>
                  <a:prstClr val="black"/>
                </a:solidFill>
                <a:latin typeface="Gill Sans MT" panose="020B0502020104020203" pitchFamily="34" charset="77"/>
              </a:rPr>
              <a:t>dbSNP</a:t>
            </a:r>
            <a:r>
              <a:rPr lang="en-US" sz="1600" dirty="0">
                <a:solidFill>
                  <a:prstClr val="black"/>
                </a:solidFill>
                <a:latin typeface="Gill Sans MT" panose="020B0502020104020203" pitchFamily="34" charset="77"/>
              </a:rPr>
              <a:t> (e.g. rs1393350)</a:t>
            </a:r>
            <a:endParaRPr lang="en-US" sz="1600" dirty="0">
              <a:solidFill>
                <a:prstClr val="black"/>
              </a:solidFill>
              <a:latin typeface="Calibri" panose="020F0502020204030204"/>
            </a:endParaRPr>
          </a:p>
        </p:txBody>
      </p:sp>
      <p:cxnSp>
        <p:nvCxnSpPr>
          <p:cNvPr id="23" name="Straight Connector 22">
            <a:extLst>
              <a:ext uri="{FF2B5EF4-FFF2-40B4-BE49-F238E27FC236}">
                <a16:creationId xmlns:a16="http://schemas.microsoft.com/office/drawing/2014/main" id="{AA9607B4-B774-1245-B6B7-94FD533F1CC3}"/>
              </a:ext>
            </a:extLst>
          </p:cNvPr>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24" name="Rectangle 23">
            <a:extLst>
              <a:ext uri="{FF2B5EF4-FFF2-40B4-BE49-F238E27FC236}">
                <a16:creationId xmlns:a16="http://schemas.microsoft.com/office/drawing/2014/main" id="{6F63909F-A307-1C4A-BCB8-D9D652DE6F40}"/>
              </a:ext>
            </a:extLst>
          </p:cNvPr>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Genetic variation - terminology</a:t>
            </a:r>
          </a:p>
        </p:txBody>
      </p:sp>
    </p:spTree>
    <p:extLst>
      <p:ext uri="{BB962C8B-B14F-4D97-AF65-F5344CB8AC3E}">
        <p14:creationId xmlns:p14="http://schemas.microsoft.com/office/powerpoint/2010/main" val="145052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D5B31B-2AF3-134C-980C-E099BE699DEA}"/>
              </a:ext>
            </a:extLst>
          </p:cNvPr>
          <p:cNvSpPr/>
          <p:nvPr/>
        </p:nvSpPr>
        <p:spPr>
          <a:xfrm>
            <a:off x="4652453" y="1693987"/>
            <a:ext cx="1934085" cy="646331"/>
          </a:xfrm>
          <a:prstGeom prst="rect">
            <a:avLst/>
          </a:prstGeom>
        </p:spPr>
        <p:txBody>
          <a:bodyPr wrap="square">
            <a:spAutoFit/>
          </a:bodyPr>
          <a:lstStyle/>
          <a:p>
            <a:pPr defTabSz="685800"/>
            <a:r>
              <a:rPr lang="en-US" dirty="0">
                <a:solidFill>
                  <a:srgbClr val="000000"/>
                </a:solidFill>
                <a:latin typeface="Gill Sans MT" panose="020B0502020104020203" pitchFamily="34" charset="77"/>
              </a:rPr>
              <a:t>Ancestral chromosome</a:t>
            </a:r>
            <a:endParaRPr lang="en-US" dirty="0">
              <a:solidFill>
                <a:prstClr val="black"/>
              </a:solidFill>
              <a:latin typeface="Gill Sans MT" panose="020B0502020104020203" pitchFamily="34" charset="77"/>
            </a:endParaRPr>
          </a:p>
        </p:txBody>
      </p:sp>
      <p:sp>
        <p:nvSpPr>
          <p:cNvPr id="6" name="Rectangle 5">
            <a:extLst>
              <a:ext uri="{FF2B5EF4-FFF2-40B4-BE49-F238E27FC236}">
                <a16:creationId xmlns:a16="http://schemas.microsoft.com/office/drawing/2014/main" id="{07078DEA-C35E-CB41-AEF9-C1185328BEF9}"/>
              </a:ext>
            </a:extLst>
          </p:cNvPr>
          <p:cNvSpPr/>
          <p:nvPr/>
        </p:nvSpPr>
        <p:spPr>
          <a:xfrm>
            <a:off x="804723" y="534499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13C72E67-2D23-7C44-92CA-874472DB4116}"/>
              </a:ext>
            </a:extLst>
          </p:cNvPr>
          <p:cNvSpPr/>
          <p:nvPr/>
        </p:nvSpPr>
        <p:spPr>
          <a:xfrm>
            <a:off x="1303206" y="534499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45F4BD6E-8540-8644-907C-E6A14944320D}"/>
              </a:ext>
            </a:extLst>
          </p:cNvPr>
          <p:cNvSpPr/>
          <p:nvPr/>
        </p:nvSpPr>
        <p:spPr>
          <a:xfrm>
            <a:off x="1801688" y="534499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F9A36293-ADD0-F94F-B5E3-316ED9840289}"/>
              </a:ext>
            </a:extLst>
          </p:cNvPr>
          <p:cNvSpPr/>
          <p:nvPr/>
        </p:nvSpPr>
        <p:spPr>
          <a:xfrm>
            <a:off x="2300170" y="534499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8E804424-A9CA-3549-BC9E-3FCAF3DE0A9F}"/>
              </a:ext>
            </a:extLst>
          </p:cNvPr>
          <p:cNvSpPr/>
          <p:nvPr/>
        </p:nvSpPr>
        <p:spPr>
          <a:xfrm>
            <a:off x="2798652"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7424A05F-9B67-4540-8847-ADB01F925DF5}"/>
              </a:ext>
            </a:extLst>
          </p:cNvPr>
          <p:cNvSpPr/>
          <p:nvPr/>
        </p:nvSpPr>
        <p:spPr>
          <a:xfrm>
            <a:off x="3297135"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9B854DFA-E2CC-6E4D-9B5F-789877DEA7B7}"/>
              </a:ext>
            </a:extLst>
          </p:cNvPr>
          <p:cNvSpPr/>
          <p:nvPr/>
        </p:nvSpPr>
        <p:spPr>
          <a:xfrm>
            <a:off x="3795617"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60FF7563-482F-6444-BE18-E5F7AEE1B029}"/>
              </a:ext>
            </a:extLst>
          </p:cNvPr>
          <p:cNvSpPr/>
          <p:nvPr/>
        </p:nvSpPr>
        <p:spPr>
          <a:xfrm>
            <a:off x="4294099"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9A8C43F8-5E22-704F-8B97-D4F5BE9736A0}"/>
              </a:ext>
            </a:extLst>
          </p:cNvPr>
          <p:cNvSpPr/>
          <p:nvPr/>
        </p:nvSpPr>
        <p:spPr>
          <a:xfrm>
            <a:off x="4792581"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E33021DD-EFD0-784A-965A-014CB5586DD1}"/>
              </a:ext>
            </a:extLst>
          </p:cNvPr>
          <p:cNvSpPr/>
          <p:nvPr/>
        </p:nvSpPr>
        <p:spPr>
          <a:xfrm>
            <a:off x="5291064"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83A3CDB0-10CE-7C42-9F44-D164E754961B}"/>
              </a:ext>
            </a:extLst>
          </p:cNvPr>
          <p:cNvSpPr/>
          <p:nvPr/>
        </p:nvSpPr>
        <p:spPr>
          <a:xfrm>
            <a:off x="5789546"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Rectangle 16">
            <a:extLst>
              <a:ext uri="{FF2B5EF4-FFF2-40B4-BE49-F238E27FC236}">
                <a16:creationId xmlns:a16="http://schemas.microsoft.com/office/drawing/2014/main" id="{3A609584-9DCB-F047-83A1-60B7D36480BB}"/>
              </a:ext>
            </a:extLst>
          </p:cNvPr>
          <p:cNvSpPr/>
          <p:nvPr/>
        </p:nvSpPr>
        <p:spPr>
          <a:xfrm>
            <a:off x="6288028"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Rectangle 17">
            <a:extLst>
              <a:ext uri="{FF2B5EF4-FFF2-40B4-BE49-F238E27FC236}">
                <a16:creationId xmlns:a16="http://schemas.microsoft.com/office/drawing/2014/main" id="{DB1D1368-D34A-8E41-8FFB-81D2D5DAD627}"/>
              </a:ext>
            </a:extLst>
          </p:cNvPr>
          <p:cNvSpPr/>
          <p:nvPr/>
        </p:nvSpPr>
        <p:spPr>
          <a:xfrm>
            <a:off x="6786510"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9" name="Rectangle 18">
            <a:extLst>
              <a:ext uri="{FF2B5EF4-FFF2-40B4-BE49-F238E27FC236}">
                <a16:creationId xmlns:a16="http://schemas.microsoft.com/office/drawing/2014/main" id="{BAC835BD-7946-B740-BCDE-BA15714D8AFD}"/>
              </a:ext>
            </a:extLst>
          </p:cNvPr>
          <p:cNvSpPr/>
          <p:nvPr/>
        </p:nvSpPr>
        <p:spPr>
          <a:xfrm>
            <a:off x="7284993"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 name="Rectangle 19">
            <a:extLst>
              <a:ext uri="{FF2B5EF4-FFF2-40B4-BE49-F238E27FC236}">
                <a16:creationId xmlns:a16="http://schemas.microsoft.com/office/drawing/2014/main" id="{7B1BA90C-B05A-FA4B-B50F-C09BCEEFA16D}"/>
              </a:ext>
            </a:extLst>
          </p:cNvPr>
          <p:cNvSpPr/>
          <p:nvPr/>
        </p:nvSpPr>
        <p:spPr>
          <a:xfrm>
            <a:off x="7783475"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1" name="Rectangle 20">
            <a:extLst>
              <a:ext uri="{FF2B5EF4-FFF2-40B4-BE49-F238E27FC236}">
                <a16:creationId xmlns:a16="http://schemas.microsoft.com/office/drawing/2014/main" id="{1DFB8868-0C8F-364D-8EC9-D40DB6EAA33E}"/>
              </a:ext>
            </a:extLst>
          </p:cNvPr>
          <p:cNvSpPr/>
          <p:nvPr/>
        </p:nvSpPr>
        <p:spPr>
          <a:xfrm>
            <a:off x="8281958"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22" name="Group 21">
            <a:extLst>
              <a:ext uri="{FF2B5EF4-FFF2-40B4-BE49-F238E27FC236}">
                <a16:creationId xmlns:a16="http://schemas.microsoft.com/office/drawing/2014/main" id="{8AB02960-98A5-2749-90DA-70B82C9BA7EF}"/>
              </a:ext>
            </a:extLst>
          </p:cNvPr>
          <p:cNvGrpSpPr/>
          <p:nvPr/>
        </p:nvGrpSpPr>
        <p:grpSpPr>
          <a:xfrm>
            <a:off x="818425" y="4768454"/>
            <a:ext cx="541346" cy="353615"/>
            <a:chOff x="1119809" y="5214938"/>
            <a:chExt cx="721795" cy="471487"/>
          </a:xfrm>
        </p:grpSpPr>
        <p:cxnSp>
          <p:nvCxnSpPr>
            <p:cNvPr id="23" name="Straight Connector 22">
              <a:extLst>
                <a:ext uri="{FF2B5EF4-FFF2-40B4-BE49-F238E27FC236}">
                  <a16:creationId xmlns:a16="http://schemas.microsoft.com/office/drawing/2014/main" id="{D0875A79-2667-CF43-9C42-C5336A2C8F12}"/>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B158BDBC-B8CF-0D4B-8DAF-B446C843AE9A}"/>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50DA15A1-90CD-7A4F-B712-D5F2C8D7C906}"/>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26" name="Group 25">
            <a:extLst>
              <a:ext uri="{FF2B5EF4-FFF2-40B4-BE49-F238E27FC236}">
                <a16:creationId xmlns:a16="http://schemas.microsoft.com/office/drawing/2014/main" id="{753B0444-D6E6-FB44-ADE2-8F4A515BCD6D}"/>
              </a:ext>
            </a:extLst>
          </p:cNvPr>
          <p:cNvGrpSpPr/>
          <p:nvPr/>
        </p:nvGrpSpPr>
        <p:grpSpPr>
          <a:xfrm>
            <a:off x="1836822" y="4768453"/>
            <a:ext cx="541346" cy="353615"/>
            <a:chOff x="1119809" y="5214938"/>
            <a:chExt cx="721795" cy="471487"/>
          </a:xfrm>
        </p:grpSpPr>
        <p:cxnSp>
          <p:nvCxnSpPr>
            <p:cNvPr id="27" name="Straight Connector 26">
              <a:extLst>
                <a:ext uri="{FF2B5EF4-FFF2-40B4-BE49-F238E27FC236}">
                  <a16:creationId xmlns:a16="http://schemas.microsoft.com/office/drawing/2014/main" id="{E7EE4A79-732D-BC48-9621-E5534275CA08}"/>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EAEB78E7-18AC-7E47-8E78-CEFF2FDFFB6E}"/>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1A984B07-213B-1146-9075-6AFFCFF5D5E4}"/>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30" name="Group 29">
            <a:extLst>
              <a:ext uri="{FF2B5EF4-FFF2-40B4-BE49-F238E27FC236}">
                <a16:creationId xmlns:a16="http://schemas.microsoft.com/office/drawing/2014/main" id="{57AA7D05-2953-4647-BC0C-76633EDC49BC}"/>
              </a:ext>
            </a:extLst>
          </p:cNvPr>
          <p:cNvGrpSpPr/>
          <p:nvPr/>
        </p:nvGrpSpPr>
        <p:grpSpPr>
          <a:xfrm>
            <a:off x="2833786" y="4768453"/>
            <a:ext cx="541346" cy="353615"/>
            <a:chOff x="1119809" y="5214938"/>
            <a:chExt cx="721795" cy="471487"/>
          </a:xfrm>
        </p:grpSpPr>
        <p:cxnSp>
          <p:nvCxnSpPr>
            <p:cNvPr id="31" name="Straight Connector 30">
              <a:extLst>
                <a:ext uri="{FF2B5EF4-FFF2-40B4-BE49-F238E27FC236}">
                  <a16:creationId xmlns:a16="http://schemas.microsoft.com/office/drawing/2014/main" id="{4E171CF8-BEFC-844E-AC6F-6157A926830D}"/>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D9B997D9-4D8F-314F-ADEE-5BB23CF780C3}"/>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4FFE4989-36AB-D542-AB35-851587707DBC}"/>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34" name="Group 33">
            <a:extLst>
              <a:ext uri="{FF2B5EF4-FFF2-40B4-BE49-F238E27FC236}">
                <a16:creationId xmlns:a16="http://schemas.microsoft.com/office/drawing/2014/main" id="{D5045E1D-C6D7-4B4E-B059-5A8219A7AC74}"/>
              </a:ext>
            </a:extLst>
          </p:cNvPr>
          <p:cNvGrpSpPr/>
          <p:nvPr/>
        </p:nvGrpSpPr>
        <p:grpSpPr>
          <a:xfrm>
            <a:off x="3791752" y="4768453"/>
            <a:ext cx="541346" cy="353615"/>
            <a:chOff x="1119809" y="5214938"/>
            <a:chExt cx="721795" cy="471487"/>
          </a:xfrm>
        </p:grpSpPr>
        <p:cxnSp>
          <p:nvCxnSpPr>
            <p:cNvPr id="35" name="Straight Connector 34">
              <a:extLst>
                <a:ext uri="{FF2B5EF4-FFF2-40B4-BE49-F238E27FC236}">
                  <a16:creationId xmlns:a16="http://schemas.microsoft.com/office/drawing/2014/main" id="{52E0C480-E1D3-C645-B0C4-FB74DEDF58CF}"/>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1A907BF1-47F7-F64E-925E-2B15C70834C1}"/>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D165EB2D-BB28-6A43-8CF3-BF2916A2A10D}"/>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38" name="Group 37">
            <a:extLst>
              <a:ext uri="{FF2B5EF4-FFF2-40B4-BE49-F238E27FC236}">
                <a16:creationId xmlns:a16="http://schemas.microsoft.com/office/drawing/2014/main" id="{F7277085-86E9-4042-A678-4C51CDBEBA5E}"/>
              </a:ext>
            </a:extLst>
          </p:cNvPr>
          <p:cNvGrpSpPr/>
          <p:nvPr/>
        </p:nvGrpSpPr>
        <p:grpSpPr>
          <a:xfrm>
            <a:off x="4817293" y="4768454"/>
            <a:ext cx="541346" cy="353615"/>
            <a:chOff x="1119809" y="5214938"/>
            <a:chExt cx="721795" cy="471487"/>
          </a:xfrm>
        </p:grpSpPr>
        <p:cxnSp>
          <p:nvCxnSpPr>
            <p:cNvPr id="39" name="Straight Connector 38">
              <a:extLst>
                <a:ext uri="{FF2B5EF4-FFF2-40B4-BE49-F238E27FC236}">
                  <a16:creationId xmlns:a16="http://schemas.microsoft.com/office/drawing/2014/main" id="{97D7762F-26E9-F14D-844D-D631A177E2D1}"/>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8CB11BB6-9397-F54E-9448-4B772E3022FD}"/>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00A7438D-B2C0-ED40-B2BB-6E486DBDE024}"/>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42" name="Group 41">
            <a:extLst>
              <a:ext uri="{FF2B5EF4-FFF2-40B4-BE49-F238E27FC236}">
                <a16:creationId xmlns:a16="http://schemas.microsoft.com/office/drawing/2014/main" id="{050877DB-3580-6E4A-BF27-A2CDF53210E4}"/>
              </a:ext>
            </a:extLst>
          </p:cNvPr>
          <p:cNvGrpSpPr/>
          <p:nvPr/>
        </p:nvGrpSpPr>
        <p:grpSpPr>
          <a:xfrm>
            <a:off x="5835690" y="4768453"/>
            <a:ext cx="541346" cy="353615"/>
            <a:chOff x="1119809" y="5214938"/>
            <a:chExt cx="721795" cy="471487"/>
          </a:xfrm>
        </p:grpSpPr>
        <p:cxnSp>
          <p:nvCxnSpPr>
            <p:cNvPr id="43" name="Straight Connector 42">
              <a:extLst>
                <a:ext uri="{FF2B5EF4-FFF2-40B4-BE49-F238E27FC236}">
                  <a16:creationId xmlns:a16="http://schemas.microsoft.com/office/drawing/2014/main" id="{47C7AF50-1BE2-D04D-B7D2-5149B8ECCBE6}"/>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698AB392-2187-B345-80C3-F0B5A6A0ED11}"/>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2973009F-75AD-6547-9BF8-90ECDB3AE9E5}"/>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46" name="Group 45">
            <a:extLst>
              <a:ext uri="{FF2B5EF4-FFF2-40B4-BE49-F238E27FC236}">
                <a16:creationId xmlns:a16="http://schemas.microsoft.com/office/drawing/2014/main" id="{38C6A408-B076-3442-B0D0-CCFBCCB3C8BA}"/>
              </a:ext>
            </a:extLst>
          </p:cNvPr>
          <p:cNvGrpSpPr/>
          <p:nvPr/>
        </p:nvGrpSpPr>
        <p:grpSpPr>
          <a:xfrm>
            <a:off x="6832654" y="4768453"/>
            <a:ext cx="541346" cy="353615"/>
            <a:chOff x="1119809" y="5214938"/>
            <a:chExt cx="721795" cy="471487"/>
          </a:xfrm>
        </p:grpSpPr>
        <p:cxnSp>
          <p:nvCxnSpPr>
            <p:cNvPr id="47" name="Straight Connector 46">
              <a:extLst>
                <a:ext uri="{FF2B5EF4-FFF2-40B4-BE49-F238E27FC236}">
                  <a16:creationId xmlns:a16="http://schemas.microsoft.com/office/drawing/2014/main" id="{A6C49CF3-CB2A-A648-A086-AE6805F18381}"/>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318547EE-4608-8D41-A3E9-D74299AF7E30}"/>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E31513AA-E6F3-B248-B343-82B87288F29D}"/>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50" name="Group 49">
            <a:extLst>
              <a:ext uri="{FF2B5EF4-FFF2-40B4-BE49-F238E27FC236}">
                <a16:creationId xmlns:a16="http://schemas.microsoft.com/office/drawing/2014/main" id="{E0F1719E-3095-EA46-990C-A3235F0030DA}"/>
              </a:ext>
            </a:extLst>
          </p:cNvPr>
          <p:cNvGrpSpPr/>
          <p:nvPr/>
        </p:nvGrpSpPr>
        <p:grpSpPr>
          <a:xfrm>
            <a:off x="7790620" y="4768453"/>
            <a:ext cx="541346" cy="353615"/>
            <a:chOff x="1119809" y="5214938"/>
            <a:chExt cx="721795" cy="471487"/>
          </a:xfrm>
        </p:grpSpPr>
        <p:cxnSp>
          <p:nvCxnSpPr>
            <p:cNvPr id="51" name="Straight Connector 50">
              <a:extLst>
                <a:ext uri="{FF2B5EF4-FFF2-40B4-BE49-F238E27FC236}">
                  <a16:creationId xmlns:a16="http://schemas.microsoft.com/office/drawing/2014/main" id="{BD92322F-FD4F-1242-8D3E-ACB1FCBB29C7}"/>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576928EF-90A5-9E4B-A518-61F81CD001C1}"/>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A6F10AB7-5339-544B-9BE9-563EEEF3B10A}"/>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cxnSp>
        <p:nvCxnSpPr>
          <p:cNvPr id="54" name="Straight Connector 53">
            <a:extLst>
              <a:ext uri="{FF2B5EF4-FFF2-40B4-BE49-F238E27FC236}">
                <a16:creationId xmlns:a16="http://schemas.microsoft.com/office/drawing/2014/main" id="{2DD2365E-3CA0-1D47-B9AC-9B8919C70EC6}"/>
              </a:ext>
            </a:extLst>
          </p:cNvPr>
          <p:cNvCxnSpPr/>
          <p:nvPr/>
        </p:nvCxnSpPr>
        <p:spPr>
          <a:xfrm flipV="1">
            <a:off x="1071563"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44560144-F9CC-B942-B93B-96F7B360A0D4}"/>
              </a:ext>
            </a:extLst>
          </p:cNvPr>
          <p:cNvCxnSpPr/>
          <p:nvPr/>
        </p:nvCxnSpPr>
        <p:spPr>
          <a:xfrm flipV="1">
            <a:off x="2075260"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E4070DB6-138E-D549-9C19-FC6B66297CD2}"/>
              </a:ext>
            </a:extLst>
          </p:cNvPr>
          <p:cNvCxnSpPr/>
          <p:nvPr/>
        </p:nvCxnSpPr>
        <p:spPr>
          <a:xfrm flipV="1">
            <a:off x="3050381"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50E6BA8B-2E5F-224F-B4B7-C3C58E805474}"/>
              </a:ext>
            </a:extLst>
          </p:cNvPr>
          <p:cNvCxnSpPr/>
          <p:nvPr/>
        </p:nvCxnSpPr>
        <p:spPr>
          <a:xfrm flipV="1">
            <a:off x="4054079"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0775EE80-3DCB-9F41-96FE-A6267C0B199C}"/>
              </a:ext>
            </a:extLst>
          </p:cNvPr>
          <p:cNvCxnSpPr/>
          <p:nvPr/>
        </p:nvCxnSpPr>
        <p:spPr>
          <a:xfrm flipV="1">
            <a:off x="5075634"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FD387AD8-FF3D-F14D-A77B-361E9BDA898D}"/>
              </a:ext>
            </a:extLst>
          </p:cNvPr>
          <p:cNvCxnSpPr/>
          <p:nvPr/>
        </p:nvCxnSpPr>
        <p:spPr>
          <a:xfrm flipV="1">
            <a:off x="6079331"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E01C1BB5-47B1-5B4A-9420-F9D0780C8318}"/>
              </a:ext>
            </a:extLst>
          </p:cNvPr>
          <p:cNvCxnSpPr/>
          <p:nvPr/>
        </p:nvCxnSpPr>
        <p:spPr>
          <a:xfrm flipV="1">
            <a:off x="7090174"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656BC431-4348-5C40-BF87-27C567D2B845}"/>
              </a:ext>
            </a:extLst>
          </p:cNvPr>
          <p:cNvCxnSpPr/>
          <p:nvPr/>
        </p:nvCxnSpPr>
        <p:spPr>
          <a:xfrm flipV="1">
            <a:off x="8093871"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09C4CAE8-9467-7B4E-9583-0069A141537E}"/>
              </a:ext>
            </a:extLst>
          </p:cNvPr>
          <p:cNvCxnSpPr/>
          <p:nvPr/>
        </p:nvCxnSpPr>
        <p:spPr>
          <a:xfrm>
            <a:off x="1071563" y="4221956"/>
            <a:ext cx="1003697" cy="0"/>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3E231172-D9EF-584A-A6D5-FA80F6398EC2}"/>
              </a:ext>
            </a:extLst>
          </p:cNvPr>
          <p:cNvCxnSpPr/>
          <p:nvPr/>
        </p:nvCxnSpPr>
        <p:spPr>
          <a:xfrm>
            <a:off x="3050382" y="4221956"/>
            <a:ext cx="1003697" cy="0"/>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56EE32E5-F4C6-8149-94E4-46FF885051EE}"/>
              </a:ext>
            </a:extLst>
          </p:cNvPr>
          <p:cNvCxnSpPr/>
          <p:nvPr/>
        </p:nvCxnSpPr>
        <p:spPr>
          <a:xfrm>
            <a:off x="5075635" y="4221956"/>
            <a:ext cx="1003697" cy="0"/>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8BE5E125-2118-0642-A60D-7944DD6DC2CF}"/>
              </a:ext>
            </a:extLst>
          </p:cNvPr>
          <p:cNvCxnSpPr/>
          <p:nvPr/>
        </p:nvCxnSpPr>
        <p:spPr>
          <a:xfrm>
            <a:off x="7097092" y="4221956"/>
            <a:ext cx="1003697" cy="0"/>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EC728281-4738-1248-9071-08AC41780D90}"/>
              </a:ext>
            </a:extLst>
          </p:cNvPr>
          <p:cNvCxnSpPr/>
          <p:nvPr/>
        </p:nvCxnSpPr>
        <p:spPr>
          <a:xfrm flipV="1">
            <a:off x="1585913" y="3493294"/>
            <a:ext cx="0" cy="728663"/>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BF018C1E-698A-164A-AB29-109D43BB018C}"/>
              </a:ext>
            </a:extLst>
          </p:cNvPr>
          <p:cNvCxnSpPr/>
          <p:nvPr/>
        </p:nvCxnSpPr>
        <p:spPr>
          <a:xfrm flipV="1">
            <a:off x="3564731" y="3493294"/>
            <a:ext cx="0" cy="728663"/>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E4746275-C6BD-8D4A-B5D9-26789EF5FFE2}"/>
              </a:ext>
            </a:extLst>
          </p:cNvPr>
          <p:cNvCxnSpPr/>
          <p:nvPr/>
        </p:nvCxnSpPr>
        <p:spPr>
          <a:xfrm flipV="1">
            <a:off x="5557838" y="3493294"/>
            <a:ext cx="0" cy="728663"/>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1DAF4974-AF77-0341-A6BE-E51DE01627BA}"/>
              </a:ext>
            </a:extLst>
          </p:cNvPr>
          <p:cNvCxnSpPr/>
          <p:nvPr/>
        </p:nvCxnSpPr>
        <p:spPr>
          <a:xfrm flipV="1">
            <a:off x="7561660" y="3493294"/>
            <a:ext cx="0" cy="728663"/>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6DF49F55-2DB8-264C-800B-31C0A6ED300B}"/>
              </a:ext>
            </a:extLst>
          </p:cNvPr>
          <p:cNvCxnSpPr/>
          <p:nvPr/>
        </p:nvCxnSpPr>
        <p:spPr>
          <a:xfrm>
            <a:off x="1585913" y="3493294"/>
            <a:ext cx="1978819" cy="0"/>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C5F7277E-74A7-8E4D-B909-235874B44943}"/>
              </a:ext>
            </a:extLst>
          </p:cNvPr>
          <p:cNvCxnSpPr/>
          <p:nvPr/>
        </p:nvCxnSpPr>
        <p:spPr>
          <a:xfrm>
            <a:off x="5568554" y="3493294"/>
            <a:ext cx="1978819" cy="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DBA078B3-CF35-614A-8A18-0A76B0B1BA71}"/>
              </a:ext>
            </a:extLst>
          </p:cNvPr>
          <p:cNvCxnSpPr/>
          <p:nvPr/>
        </p:nvCxnSpPr>
        <p:spPr>
          <a:xfrm flipV="1">
            <a:off x="2528888" y="2882504"/>
            <a:ext cx="0" cy="61079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C4B65900-29EC-C44F-8549-955CD72AB417}"/>
              </a:ext>
            </a:extLst>
          </p:cNvPr>
          <p:cNvCxnSpPr/>
          <p:nvPr/>
        </p:nvCxnSpPr>
        <p:spPr>
          <a:xfrm flipV="1">
            <a:off x="6586538" y="2882504"/>
            <a:ext cx="0" cy="610790"/>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62973B5F-D785-CB4A-9A42-86E0D4F477CA}"/>
              </a:ext>
            </a:extLst>
          </p:cNvPr>
          <p:cNvCxnSpPr/>
          <p:nvPr/>
        </p:nvCxnSpPr>
        <p:spPr>
          <a:xfrm>
            <a:off x="2528888" y="2882504"/>
            <a:ext cx="4057650" cy="0"/>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5AF5ADB2-E417-DF43-A702-857E5B3C3ACF}"/>
              </a:ext>
            </a:extLst>
          </p:cNvPr>
          <p:cNvCxnSpPr/>
          <p:nvPr/>
        </p:nvCxnSpPr>
        <p:spPr>
          <a:xfrm flipV="1">
            <a:off x="4372097" y="2271714"/>
            <a:ext cx="0" cy="610790"/>
          </a:xfrm>
          <a:prstGeom prst="line">
            <a:avLst/>
          </a:prstGeom>
        </p:spPr>
        <p:style>
          <a:lnRef idx="1">
            <a:schemeClr val="dk1"/>
          </a:lnRef>
          <a:fillRef idx="0">
            <a:schemeClr val="dk1"/>
          </a:fillRef>
          <a:effectRef idx="0">
            <a:schemeClr val="dk1"/>
          </a:effectRef>
          <a:fontRef idx="minor">
            <a:schemeClr val="tx1"/>
          </a:fontRef>
        </p:style>
      </p:cxnSp>
      <p:sp>
        <p:nvSpPr>
          <p:cNvPr id="76" name="Rectangle 75">
            <a:extLst>
              <a:ext uri="{FF2B5EF4-FFF2-40B4-BE49-F238E27FC236}">
                <a16:creationId xmlns:a16="http://schemas.microsoft.com/office/drawing/2014/main" id="{558AF19A-D0A7-0F48-801B-6550A76B7C86}"/>
              </a:ext>
            </a:extLst>
          </p:cNvPr>
          <p:cNvSpPr/>
          <p:nvPr/>
        </p:nvSpPr>
        <p:spPr>
          <a:xfrm>
            <a:off x="4333098" y="1722142"/>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7" name="Lightning Bolt 76">
            <a:extLst>
              <a:ext uri="{FF2B5EF4-FFF2-40B4-BE49-F238E27FC236}">
                <a16:creationId xmlns:a16="http://schemas.microsoft.com/office/drawing/2014/main" id="{87D9F701-FA29-7D47-ACEC-D74FEFEEAFB0}"/>
              </a:ext>
            </a:extLst>
          </p:cNvPr>
          <p:cNvSpPr/>
          <p:nvPr/>
        </p:nvSpPr>
        <p:spPr>
          <a:xfrm flipH="1">
            <a:off x="1424539" y="3631081"/>
            <a:ext cx="322747" cy="423731"/>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8" name="Rectangle 77">
            <a:extLst>
              <a:ext uri="{FF2B5EF4-FFF2-40B4-BE49-F238E27FC236}">
                <a16:creationId xmlns:a16="http://schemas.microsoft.com/office/drawing/2014/main" id="{5F36E29A-98A2-D34A-AC9B-0B30B00C84D2}"/>
              </a:ext>
            </a:extLst>
          </p:cNvPr>
          <p:cNvSpPr/>
          <p:nvPr/>
        </p:nvSpPr>
        <p:spPr>
          <a:xfrm>
            <a:off x="2967116" y="1820043"/>
            <a:ext cx="1384133" cy="369332"/>
          </a:xfrm>
          <a:prstGeom prst="rect">
            <a:avLst/>
          </a:prstGeom>
        </p:spPr>
        <p:txBody>
          <a:bodyPr wrap="square">
            <a:spAutoFit/>
          </a:bodyPr>
          <a:lstStyle/>
          <a:p>
            <a:pPr defTabSz="685800"/>
            <a:r>
              <a:rPr lang="en-US" dirty="0">
                <a:solidFill>
                  <a:prstClr val="white">
                    <a:lumMod val="75000"/>
                  </a:prstClr>
                </a:solidFill>
                <a:latin typeface="Calibri" panose="020F0502020204030204"/>
              </a:rPr>
              <a:t>TTAA</a:t>
            </a:r>
            <a:r>
              <a:rPr lang="en-US" b="1" dirty="0">
                <a:solidFill>
                  <a:prstClr val="black"/>
                </a:solidFill>
                <a:latin typeface="Calibri" panose="020F0502020204030204"/>
              </a:rPr>
              <a:t>A</a:t>
            </a:r>
            <a:r>
              <a:rPr lang="en-US" dirty="0">
                <a:solidFill>
                  <a:prstClr val="white">
                    <a:lumMod val="75000"/>
                  </a:prstClr>
                </a:solidFill>
                <a:latin typeface="Calibri" panose="020F0502020204030204"/>
              </a:rPr>
              <a:t>TGTC</a:t>
            </a:r>
          </a:p>
        </p:txBody>
      </p:sp>
      <p:sp>
        <p:nvSpPr>
          <p:cNvPr id="3" name="Rectangle 2">
            <a:extLst>
              <a:ext uri="{FF2B5EF4-FFF2-40B4-BE49-F238E27FC236}">
                <a16:creationId xmlns:a16="http://schemas.microsoft.com/office/drawing/2014/main" id="{A55A6ABE-E8B8-4E4B-909F-8A20737082E3}"/>
              </a:ext>
            </a:extLst>
          </p:cNvPr>
          <p:cNvSpPr/>
          <p:nvPr/>
        </p:nvSpPr>
        <p:spPr>
          <a:xfrm>
            <a:off x="2712238" y="5435908"/>
            <a:ext cx="288862"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a:t>
            </a:r>
            <a:endParaRPr lang="en-US" sz="1350" dirty="0">
              <a:solidFill>
                <a:prstClr val="black"/>
              </a:solidFill>
              <a:latin typeface="Calibri" panose="020F0502020204030204"/>
            </a:endParaRPr>
          </a:p>
        </p:txBody>
      </p:sp>
      <p:sp>
        <p:nvSpPr>
          <p:cNvPr id="79" name="Rectangle 78">
            <a:extLst>
              <a:ext uri="{FF2B5EF4-FFF2-40B4-BE49-F238E27FC236}">
                <a16:creationId xmlns:a16="http://schemas.microsoft.com/office/drawing/2014/main" id="{3A4B7751-B0D0-2241-B0A5-C62B2F94AACA}"/>
              </a:ext>
            </a:extLst>
          </p:cNvPr>
          <p:cNvSpPr/>
          <p:nvPr/>
        </p:nvSpPr>
        <p:spPr>
          <a:xfrm>
            <a:off x="3214585" y="5438994"/>
            <a:ext cx="288862"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a:t>
            </a:r>
            <a:endParaRPr lang="en-US" sz="1350" dirty="0">
              <a:solidFill>
                <a:prstClr val="black"/>
              </a:solidFill>
              <a:latin typeface="Calibri" panose="020F0502020204030204"/>
            </a:endParaRPr>
          </a:p>
        </p:txBody>
      </p:sp>
      <p:sp>
        <p:nvSpPr>
          <p:cNvPr id="81" name="Rectangle 80">
            <a:extLst>
              <a:ext uri="{FF2B5EF4-FFF2-40B4-BE49-F238E27FC236}">
                <a16:creationId xmlns:a16="http://schemas.microsoft.com/office/drawing/2014/main" id="{129BFFB9-4B42-0F49-90A5-A52C5F7CF4C2}"/>
              </a:ext>
            </a:extLst>
          </p:cNvPr>
          <p:cNvSpPr/>
          <p:nvPr/>
        </p:nvSpPr>
        <p:spPr>
          <a:xfrm>
            <a:off x="3707270" y="5443539"/>
            <a:ext cx="288862"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a:t>
            </a:r>
            <a:endParaRPr lang="en-US" sz="1350" dirty="0">
              <a:solidFill>
                <a:prstClr val="black"/>
              </a:solidFill>
              <a:latin typeface="Calibri" panose="020F0502020204030204"/>
            </a:endParaRPr>
          </a:p>
        </p:txBody>
      </p:sp>
      <p:sp>
        <p:nvSpPr>
          <p:cNvPr id="82" name="Rectangle 81">
            <a:extLst>
              <a:ext uri="{FF2B5EF4-FFF2-40B4-BE49-F238E27FC236}">
                <a16:creationId xmlns:a16="http://schemas.microsoft.com/office/drawing/2014/main" id="{8B4D035C-CF1B-3140-BBD9-95069924697D}"/>
              </a:ext>
            </a:extLst>
          </p:cNvPr>
          <p:cNvSpPr/>
          <p:nvPr/>
        </p:nvSpPr>
        <p:spPr>
          <a:xfrm>
            <a:off x="4209617" y="5446624"/>
            <a:ext cx="288862"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a:t>
            </a:r>
            <a:endParaRPr lang="en-US" sz="1350" dirty="0">
              <a:solidFill>
                <a:prstClr val="black"/>
              </a:solidFill>
              <a:latin typeface="Calibri" panose="020F0502020204030204"/>
            </a:endParaRPr>
          </a:p>
        </p:txBody>
      </p:sp>
      <p:sp>
        <p:nvSpPr>
          <p:cNvPr id="83" name="Rectangle 82">
            <a:extLst>
              <a:ext uri="{FF2B5EF4-FFF2-40B4-BE49-F238E27FC236}">
                <a16:creationId xmlns:a16="http://schemas.microsoft.com/office/drawing/2014/main" id="{B3AF0AE9-33F2-804A-8C83-0AD41EFA86AC}"/>
              </a:ext>
            </a:extLst>
          </p:cNvPr>
          <p:cNvSpPr/>
          <p:nvPr/>
        </p:nvSpPr>
        <p:spPr>
          <a:xfrm>
            <a:off x="4711964" y="5445664"/>
            <a:ext cx="288862"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a:t>
            </a:r>
            <a:endParaRPr lang="en-US" sz="1350" dirty="0">
              <a:solidFill>
                <a:prstClr val="black"/>
              </a:solidFill>
              <a:latin typeface="Calibri" panose="020F0502020204030204"/>
            </a:endParaRPr>
          </a:p>
        </p:txBody>
      </p:sp>
      <p:sp>
        <p:nvSpPr>
          <p:cNvPr id="84" name="Rectangle 83">
            <a:extLst>
              <a:ext uri="{FF2B5EF4-FFF2-40B4-BE49-F238E27FC236}">
                <a16:creationId xmlns:a16="http://schemas.microsoft.com/office/drawing/2014/main" id="{C9A7C01E-D332-FA48-B2A6-C3DD01BBDBF2}"/>
              </a:ext>
            </a:extLst>
          </p:cNvPr>
          <p:cNvSpPr/>
          <p:nvPr/>
        </p:nvSpPr>
        <p:spPr>
          <a:xfrm>
            <a:off x="5214311" y="5448749"/>
            <a:ext cx="288862"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a:t>
            </a:r>
            <a:endParaRPr lang="en-US" sz="1350" dirty="0">
              <a:solidFill>
                <a:prstClr val="black"/>
              </a:solidFill>
              <a:latin typeface="Calibri" panose="020F0502020204030204"/>
            </a:endParaRPr>
          </a:p>
        </p:txBody>
      </p:sp>
      <p:sp>
        <p:nvSpPr>
          <p:cNvPr id="85" name="Rectangle 84">
            <a:extLst>
              <a:ext uri="{FF2B5EF4-FFF2-40B4-BE49-F238E27FC236}">
                <a16:creationId xmlns:a16="http://schemas.microsoft.com/office/drawing/2014/main" id="{969C8371-7157-0648-9D4A-4AB72A3CF5CA}"/>
              </a:ext>
            </a:extLst>
          </p:cNvPr>
          <p:cNvSpPr/>
          <p:nvPr/>
        </p:nvSpPr>
        <p:spPr>
          <a:xfrm>
            <a:off x="5706997" y="5453294"/>
            <a:ext cx="288862"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a:t>
            </a:r>
            <a:endParaRPr lang="en-US" sz="1350" dirty="0">
              <a:solidFill>
                <a:prstClr val="black"/>
              </a:solidFill>
              <a:latin typeface="Calibri" panose="020F0502020204030204"/>
            </a:endParaRPr>
          </a:p>
        </p:txBody>
      </p:sp>
      <p:sp>
        <p:nvSpPr>
          <p:cNvPr id="86" name="Rectangle 85">
            <a:extLst>
              <a:ext uri="{FF2B5EF4-FFF2-40B4-BE49-F238E27FC236}">
                <a16:creationId xmlns:a16="http://schemas.microsoft.com/office/drawing/2014/main" id="{81F8EAA1-452D-6B48-AAC5-FB72E720FA8C}"/>
              </a:ext>
            </a:extLst>
          </p:cNvPr>
          <p:cNvSpPr/>
          <p:nvPr/>
        </p:nvSpPr>
        <p:spPr>
          <a:xfrm>
            <a:off x="6209344" y="5456380"/>
            <a:ext cx="288862"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a:t>
            </a:r>
            <a:endParaRPr lang="en-US" sz="1350" dirty="0">
              <a:solidFill>
                <a:prstClr val="black"/>
              </a:solidFill>
              <a:latin typeface="Calibri" panose="020F0502020204030204"/>
            </a:endParaRPr>
          </a:p>
        </p:txBody>
      </p:sp>
      <p:sp>
        <p:nvSpPr>
          <p:cNvPr id="87" name="Rectangle 86">
            <a:extLst>
              <a:ext uri="{FF2B5EF4-FFF2-40B4-BE49-F238E27FC236}">
                <a16:creationId xmlns:a16="http://schemas.microsoft.com/office/drawing/2014/main" id="{D2E15C1B-E573-C046-B0AF-61BCB3CBAB5A}"/>
              </a:ext>
            </a:extLst>
          </p:cNvPr>
          <p:cNvSpPr/>
          <p:nvPr/>
        </p:nvSpPr>
        <p:spPr>
          <a:xfrm>
            <a:off x="6713554" y="5467096"/>
            <a:ext cx="288862"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a:t>
            </a:r>
            <a:endParaRPr lang="en-US" sz="1350" dirty="0">
              <a:solidFill>
                <a:prstClr val="black"/>
              </a:solidFill>
              <a:latin typeface="Calibri" panose="020F0502020204030204"/>
            </a:endParaRPr>
          </a:p>
        </p:txBody>
      </p:sp>
      <p:sp>
        <p:nvSpPr>
          <p:cNvPr id="88" name="Rectangle 87">
            <a:extLst>
              <a:ext uri="{FF2B5EF4-FFF2-40B4-BE49-F238E27FC236}">
                <a16:creationId xmlns:a16="http://schemas.microsoft.com/office/drawing/2014/main" id="{66D949F1-6193-FC4A-9C69-D8F2E6ED21EA}"/>
              </a:ext>
            </a:extLst>
          </p:cNvPr>
          <p:cNvSpPr/>
          <p:nvPr/>
        </p:nvSpPr>
        <p:spPr>
          <a:xfrm>
            <a:off x="7215901" y="5470181"/>
            <a:ext cx="288862"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a:t>
            </a:r>
            <a:endParaRPr lang="en-US" sz="1350" dirty="0">
              <a:solidFill>
                <a:prstClr val="black"/>
              </a:solidFill>
              <a:latin typeface="Calibri" panose="020F0502020204030204"/>
            </a:endParaRPr>
          </a:p>
        </p:txBody>
      </p:sp>
      <p:sp>
        <p:nvSpPr>
          <p:cNvPr id="89" name="Rectangle 88">
            <a:extLst>
              <a:ext uri="{FF2B5EF4-FFF2-40B4-BE49-F238E27FC236}">
                <a16:creationId xmlns:a16="http://schemas.microsoft.com/office/drawing/2014/main" id="{49E18AC7-B8C2-974D-B8B8-9BC39D551C0F}"/>
              </a:ext>
            </a:extLst>
          </p:cNvPr>
          <p:cNvSpPr/>
          <p:nvPr/>
        </p:nvSpPr>
        <p:spPr>
          <a:xfrm>
            <a:off x="7708587" y="5474726"/>
            <a:ext cx="288862"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a:t>
            </a:r>
            <a:endParaRPr lang="en-US" sz="1350" dirty="0">
              <a:solidFill>
                <a:prstClr val="black"/>
              </a:solidFill>
              <a:latin typeface="Calibri" panose="020F0502020204030204"/>
            </a:endParaRPr>
          </a:p>
        </p:txBody>
      </p:sp>
      <p:sp>
        <p:nvSpPr>
          <p:cNvPr id="90" name="Rectangle 89">
            <a:extLst>
              <a:ext uri="{FF2B5EF4-FFF2-40B4-BE49-F238E27FC236}">
                <a16:creationId xmlns:a16="http://schemas.microsoft.com/office/drawing/2014/main" id="{3A527872-E4E5-7748-88BA-A4ED314EC675}"/>
              </a:ext>
            </a:extLst>
          </p:cNvPr>
          <p:cNvSpPr/>
          <p:nvPr/>
        </p:nvSpPr>
        <p:spPr>
          <a:xfrm>
            <a:off x="8210934" y="5477812"/>
            <a:ext cx="288862"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a:t>
            </a:r>
            <a:endParaRPr lang="en-US" sz="1350" dirty="0">
              <a:solidFill>
                <a:prstClr val="black"/>
              </a:solidFill>
              <a:latin typeface="Calibri" panose="020F0502020204030204"/>
            </a:endParaRPr>
          </a:p>
        </p:txBody>
      </p:sp>
      <p:sp>
        <p:nvSpPr>
          <p:cNvPr id="95" name="Rectangle 94">
            <a:extLst>
              <a:ext uri="{FF2B5EF4-FFF2-40B4-BE49-F238E27FC236}">
                <a16:creationId xmlns:a16="http://schemas.microsoft.com/office/drawing/2014/main" id="{2EDDBC44-D1BD-A64C-B1A8-9C409533656C}"/>
              </a:ext>
            </a:extLst>
          </p:cNvPr>
          <p:cNvSpPr/>
          <p:nvPr/>
        </p:nvSpPr>
        <p:spPr>
          <a:xfrm>
            <a:off x="892328" y="3654052"/>
            <a:ext cx="615874"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 -&gt; </a:t>
            </a:r>
            <a:r>
              <a:rPr lang="en-US" sz="1350" b="1" dirty="0">
                <a:solidFill>
                  <a:srgbClr val="FF0000"/>
                </a:solidFill>
                <a:latin typeface="Calibri" panose="020F0502020204030204"/>
              </a:rPr>
              <a:t>G</a:t>
            </a:r>
            <a:endParaRPr lang="en-US" sz="1350" dirty="0">
              <a:solidFill>
                <a:srgbClr val="FF0000"/>
              </a:solidFill>
              <a:latin typeface="Calibri" panose="020F0502020204030204"/>
            </a:endParaRPr>
          </a:p>
        </p:txBody>
      </p:sp>
      <p:sp>
        <p:nvSpPr>
          <p:cNvPr id="96" name="Rectangle 95">
            <a:extLst>
              <a:ext uri="{FF2B5EF4-FFF2-40B4-BE49-F238E27FC236}">
                <a16:creationId xmlns:a16="http://schemas.microsoft.com/office/drawing/2014/main" id="{688CC10F-C162-DC4E-9AA7-02AEE0B92373}"/>
              </a:ext>
            </a:extLst>
          </p:cNvPr>
          <p:cNvSpPr/>
          <p:nvPr/>
        </p:nvSpPr>
        <p:spPr>
          <a:xfrm>
            <a:off x="714444" y="5453294"/>
            <a:ext cx="295274" cy="300082"/>
          </a:xfrm>
          <a:prstGeom prst="rect">
            <a:avLst/>
          </a:prstGeom>
          <a:solidFill>
            <a:schemeClr val="bg1"/>
          </a:solidFill>
        </p:spPr>
        <p:txBody>
          <a:bodyPr wrap="none">
            <a:spAutoFit/>
          </a:bodyPr>
          <a:lstStyle/>
          <a:p>
            <a:pPr defTabSz="685800"/>
            <a:r>
              <a:rPr lang="en-US" sz="1350" b="1" dirty="0">
                <a:solidFill>
                  <a:srgbClr val="FF0000"/>
                </a:solidFill>
                <a:latin typeface="Calibri" panose="020F0502020204030204"/>
              </a:rPr>
              <a:t>G</a:t>
            </a:r>
            <a:endParaRPr lang="en-US" sz="1350" dirty="0">
              <a:solidFill>
                <a:srgbClr val="FF0000"/>
              </a:solidFill>
              <a:latin typeface="Calibri" panose="020F0502020204030204"/>
            </a:endParaRPr>
          </a:p>
        </p:txBody>
      </p:sp>
      <p:sp>
        <p:nvSpPr>
          <p:cNvPr id="97" name="Rectangle 96">
            <a:extLst>
              <a:ext uri="{FF2B5EF4-FFF2-40B4-BE49-F238E27FC236}">
                <a16:creationId xmlns:a16="http://schemas.microsoft.com/office/drawing/2014/main" id="{C5D29116-05A3-5B46-9675-A2B5E19C2D8D}"/>
              </a:ext>
            </a:extLst>
          </p:cNvPr>
          <p:cNvSpPr/>
          <p:nvPr/>
        </p:nvSpPr>
        <p:spPr>
          <a:xfrm>
            <a:off x="1216791" y="5456380"/>
            <a:ext cx="295274" cy="300082"/>
          </a:xfrm>
          <a:prstGeom prst="rect">
            <a:avLst/>
          </a:prstGeom>
          <a:solidFill>
            <a:schemeClr val="bg1"/>
          </a:solidFill>
        </p:spPr>
        <p:txBody>
          <a:bodyPr wrap="none">
            <a:spAutoFit/>
          </a:bodyPr>
          <a:lstStyle/>
          <a:p>
            <a:pPr defTabSz="685800"/>
            <a:r>
              <a:rPr lang="en-US" sz="1350" b="1" dirty="0">
                <a:solidFill>
                  <a:srgbClr val="FF0000"/>
                </a:solidFill>
                <a:latin typeface="Calibri" panose="020F0502020204030204"/>
              </a:rPr>
              <a:t>G</a:t>
            </a:r>
            <a:endParaRPr lang="en-US" sz="1350" dirty="0">
              <a:solidFill>
                <a:srgbClr val="FF0000"/>
              </a:solidFill>
              <a:latin typeface="Calibri" panose="020F0502020204030204"/>
            </a:endParaRPr>
          </a:p>
        </p:txBody>
      </p:sp>
      <p:sp>
        <p:nvSpPr>
          <p:cNvPr id="98" name="Rectangle 97">
            <a:extLst>
              <a:ext uri="{FF2B5EF4-FFF2-40B4-BE49-F238E27FC236}">
                <a16:creationId xmlns:a16="http://schemas.microsoft.com/office/drawing/2014/main" id="{778327D1-229E-374F-96FB-56F221E72A12}"/>
              </a:ext>
            </a:extLst>
          </p:cNvPr>
          <p:cNvSpPr/>
          <p:nvPr/>
        </p:nvSpPr>
        <p:spPr>
          <a:xfrm>
            <a:off x="1709476" y="5460925"/>
            <a:ext cx="295274" cy="300082"/>
          </a:xfrm>
          <a:prstGeom prst="rect">
            <a:avLst/>
          </a:prstGeom>
          <a:solidFill>
            <a:schemeClr val="bg1"/>
          </a:solidFill>
        </p:spPr>
        <p:txBody>
          <a:bodyPr wrap="none">
            <a:spAutoFit/>
          </a:bodyPr>
          <a:lstStyle/>
          <a:p>
            <a:pPr defTabSz="685800"/>
            <a:r>
              <a:rPr lang="en-US" sz="1350" b="1" dirty="0">
                <a:solidFill>
                  <a:srgbClr val="FF0000"/>
                </a:solidFill>
                <a:latin typeface="Calibri" panose="020F0502020204030204"/>
              </a:rPr>
              <a:t>G</a:t>
            </a:r>
            <a:endParaRPr lang="en-US" sz="1350" dirty="0">
              <a:solidFill>
                <a:srgbClr val="FF0000"/>
              </a:solidFill>
              <a:latin typeface="Calibri" panose="020F0502020204030204"/>
            </a:endParaRPr>
          </a:p>
        </p:txBody>
      </p:sp>
      <p:sp>
        <p:nvSpPr>
          <p:cNvPr id="99" name="Rectangle 98">
            <a:extLst>
              <a:ext uri="{FF2B5EF4-FFF2-40B4-BE49-F238E27FC236}">
                <a16:creationId xmlns:a16="http://schemas.microsoft.com/office/drawing/2014/main" id="{BC08B5D8-8FB8-AC47-8177-CE48679DB062}"/>
              </a:ext>
            </a:extLst>
          </p:cNvPr>
          <p:cNvSpPr/>
          <p:nvPr/>
        </p:nvSpPr>
        <p:spPr>
          <a:xfrm>
            <a:off x="2211823" y="5464010"/>
            <a:ext cx="295274" cy="300082"/>
          </a:xfrm>
          <a:prstGeom prst="rect">
            <a:avLst/>
          </a:prstGeom>
          <a:solidFill>
            <a:schemeClr val="bg1"/>
          </a:solidFill>
        </p:spPr>
        <p:txBody>
          <a:bodyPr wrap="none">
            <a:spAutoFit/>
          </a:bodyPr>
          <a:lstStyle/>
          <a:p>
            <a:pPr defTabSz="685800"/>
            <a:r>
              <a:rPr lang="en-US" sz="1350" b="1" dirty="0">
                <a:solidFill>
                  <a:srgbClr val="FF0000"/>
                </a:solidFill>
                <a:latin typeface="Calibri" panose="020F0502020204030204"/>
              </a:rPr>
              <a:t>G</a:t>
            </a:r>
            <a:endParaRPr lang="en-US" sz="1350" dirty="0">
              <a:solidFill>
                <a:srgbClr val="FF0000"/>
              </a:solidFill>
              <a:latin typeface="Calibri" panose="020F0502020204030204"/>
            </a:endParaRPr>
          </a:p>
        </p:txBody>
      </p:sp>
      <p:sp>
        <p:nvSpPr>
          <p:cNvPr id="100" name="Rectangle 99">
            <a:extLst>
              <a:ext uri="{FF2B5EF4-FFF2-40B4-BE49-F238E27FC236}">
                <a16:creationId xmlns:a16="http://schemas.microsoft.com/office/drawing/2014/main" id="{9B89708B-7A88-D848-8473-4E2756CD6EEA}"/>
              </a:ext>
            </a:extLst>
          </p:cNvPr>
          <p:cNvSpPr/>
          <p:nvPr/>
        </p:nvSpPr>
        <p:spPr>
          <a:xfrm>
            <a:off x="168442" y="2782714"/>
            <a:ext cx="1790142" cy="369332"/>
          </a:xfrm>
          <a:prstGeom prst="rect">
            <a:avLst/>
          </a:prstGeom>
        </p:spPr>
        <p:txBody>
          <a:bodyPr wrap="square">
            <a:spAutoFit/>
          </a:bodyPr>
          <a:lstStyle/>
          <a:p>
            <a:pPr defTabSz="685800"/>
            <a:r>
              <a:rPr lang="en-US" dirty="0">
                <a:solidFill>
                  <a:srgbClr val="000000"/>
                </a:solidFill>
                <a:latin typeface="Gill Sans MT" panose="020B0502020104020203" pitchFamily="34" charset="77"/>
              </a:rPr>
              <a:t>Two alleles: A, </a:t>
            </a:r>
            <a:r>
              <a:rPr lang="en-US" dirty="0">
                <a:solidFill>
                  <a:srgbClr val="FF0000"/>
                </a:solidFill>
                <a:latin typeface="Gill Sans MT" panose="020B0502020104020203" pitchFamily="34" charset="77"/>
              </a:rPr>
              <a:t>G</a:t>
            </a:r>
          </a:p>
        </p:txBody>
      </p:sp>
      <p:cxnSp>
        <p:nvCxnSpPr>
          <p:cNvPr id="101" name="Straight Connector 100">
            <a:extLst>
              <a:ext uri="{FF2B5EF4-FFF2-40B4-BE49-F238E27FC236}">
                <a16:creationId xmlns:a16="http://schemas.microsoft.com/office/drawing/2014/main" id="{57B54B18-F571-B945-AAEC-CA5BBA3B8AAE}"/>
              </a:ext>
            </a:extLst>
          </p:cNvPr>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102" name="Rectangle 101">
            <a:extLst>
              <a:ext uri="{FF2B5EF4-FFF2-40B4-BE49-F238E27FC236}">
                <a16:creationId xmlns:a16="http://schemas.microsoft.com/office/drawing/2014/main" id="{E2818EE6-D093-B449-BC51-2A70B068C6F4}"/>
              </a:ext>
            </a:extLst>
          </p:cNvPr>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Most SNPs are bi-allelic</a:t>
            </a:r>
          </a:p>
        </p:txBody>
      </p:sp>
    </p:spTree>
    <p:extLst>
      <p:ext uri="{BB962C8B-B14F-4D97-AF65-F5344CB8AC3E}">
        <p14:creationId xmlns:p14="http://schemas.microsoft.com/office/powerpoint/2010/main" val="1180019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D5B31B-2AF3-134C-980C-E099BE699DEA}"/>
              </a:ext>
            </a:extLst>
          </p:cNvPr>
          <p:cNvSpPr/>
          <p:nvPr/>
        </p:nvSpPr>
        <p:spPr>
          <a:xfrm>
            <a:off x="4652453" y="1693987"/>
            <a:ext cx="1934085" cy="646331"/>
          </a:xfrm>
          <a:prstGeom prst="rect">
            <a:avLst/>
          </a:prstGeom>
        </p:spPr>
        <p:txBody>
          <a:bodyPr wrap="square">
            <a:spAutoFit/>
          </a:bodyPr>
          <a:lstStyle/>
          <a:p>
            <a:pPr defTabSz="685800"/>
            <a:r>
              <a:rPr lang="en-US" dirty="0">
                <a:solidFill>
                  <a:srgbClr val="000000"/>
                </a:solidFill>
                <a:latin typeface="Gill Sans MT" panose="020B0502020104020203" pitchFamily="34" charset="77"/>
              </a:rPr>
              <a:t>Ancestral chromosome</a:t>
            </a:r>
            <a:endParaRPr lang="en-US" dirty="0">
              <a:solidFill>
                <a:prstClr val="black"/>
              </a:solidFill>
              <a:latin typeface="Gill Sans MT" panose="020B0502020104020203" pitchFamily="34" charset="77"/>
            </a:endParaRPr>
          </a:p>
        </p:txBody>
      </p:sp>
      <p:sp>
        <p:nvSpPr>
          <p:cNvPr id="6" name="Rectangle 5">
            <a:extLst>
              <a:ext uri="{FF2B5EF4-FFF2-40B4-BE49-F238E27FC236}">
                <a16:creationId xmlns:a16="http://schemas.microsoft.com/office/drawing/2014/main" id="{07078DEA-C35E-CB41-AEF9-C1185328BEF9}"/>
              </a:ext>
            </a:extLst>
          </p:cNvPr>
          <p:cNvSpPr/>
          <p:nvPr/>
        </p:nvSpPr>
        <p:spPr>
          <a:xfrm>
            <a:off x="804723" y="534499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13C72E67-2D23-7C44-92CA-874472DB4116}"/>
              </a:ext>
            </a:extLst>
          </p:cNvPr>
          <p:cNvSpPr/>
          <p:nvPr/>
        </p:nvSpPr>
        <p:spPr>
          <a:xfrm>
            <a:off x="1303206" y="534499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45F4BD6E-8540-8644-907C-E6A14944320D}"/>
              </a:ext>
            </a:extLst>
          </p:cNvPr>
          <p:cNvSpPr/>
          <p:nvPr/>
        </p:nvSpPr>
        <p:spPr>
          <a:xfrm>
            <a:off x="1801688" y="534499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F9A36293-ADD0-F94F-B5E3-316ED9840289}"/>
              </a:ext>
            </a:extLst>
          </p:cNvPr>
          <p:cNvSpPr/>
          <p:nvPr/>
        </p:nvSpPr>
        <p:spPr>
          <a:xfrm>
            <a:off x="2300170" y="5344994"/>
            <a:ext cx="77998" cy="4588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8E804424-A9CA-3549-BC9E-3FCAF3DE0A9F}"/>
              </a:ext>
            </a:extLst>
          </p:cNvPr>
          <p:cNvSpPr/>
          <p:nvPr/>
        </p:nvSpPr>
        <p:spPr>
          <a:xfrm>
            <a:off x="2798652"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Rectangle 10">
            <a:extLst>
              <a:ext uri="{FF2B5EF4-FFF2-40B4-BE49-F238E27FC236}">
                <a16:creationId xmlns:a16="http://schemas.microsoft.com/office/drawing/2014/main" id="{7424A05F-9B67-4540-8847-ADB01F925DF5}"/>
              </a:ext>
            </a:extLst>
          </p:cNvPr>
          <p:cNvSpPr/>
          <p:nvPr/>
        </p:nvSpPr>
        <p:spPr>
          <a:xfrm>
            <a:off x="3297135"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Rectangle 11">
            <a:extLst>
              <a:ext uri="{FF2B5EF4-FFF2-40B4-BE49-F238E27FC236}">
                <a16:creationId xmlns:a16="http://schemas.microsoft.com/office/drawing/2014/main" id="{9B854DFA-E2CC-6E4D-9B5F-789877DEA7B7}"/>
              </a:ext>
            </a:extLst>
          </p:cNvPr>
          <p:cNvSpPr/>
          <p:nvPr/>
        </p:nvSpPr>
        <p:spPr>
          <a:xfrm>
            <a:off x="3795617"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60FF7563-482F-6444-BE18-E5F7AEE1B029}"/>
              </a:ext>
            </a:extLst>
          </p:cNvPr>
          <p:cNvSpPr/>
          <p:nvPr/>
        </p:nvSpPr>
        <p:spPr>
          <a:xfrm>
            <a:off x="4294099"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9A8C43F8-5E22-704F-8B97-D4F5BE9736A0}"/>
              </a:ext>
            </a:extLst>
          </p:cNvPr>
          <p:cNvSpPr/>
          <p:nvPr/>
        </p:nvSpPr>
        <p:spPr>
          <a:xfrm>
            <a:off x="4792581" y="5344994"/>
            <a:ext cx="77998" cy="45883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E33021DD-EFD0-784A-965A-014CB5586DD1}"/>
              </a:ext>
            </a:extLst>
          </p:cNvPr>
          <p:cNvSpPr/>
          <p:nvPr/>
        </p:nvSpPr>
        <p:spPr>
          <a:xfrm>
            <a:off x="5291064" y="5344994"/>
            <a:ext cx="77998" cy="45883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83A3CDB0-10CE-7C42-9F44-D164E754961B}"/>
              </a:ext>
            </a:extLst>
          </p:cNvPr>
          <p:cNvSpPr/>
          <p:nvPr/>
        </p:nvSpPr>
        <p:spPr>
          <a:xfrm>
            <a:off x="5789546"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Rectangle 16">
            <a:extLst>
              <a:ext uri="{FF2B5EF4-FFF2-40B4-BE49-F238E27FC236}">
                <a16:creationId xmlns:a16="http://schemas.microsoft.com/office/drawing/2014/main" id="{3A609584-9DCB-F047-83A1-60B7D36480BB}"/>
              </a:ext>
            </a:extLst>
          </p:cNvPr>
          <p:cNvSpPr/>
          <p:nvPr/>
        </p:nvSpPr>
        <p:spPr>
          <a:xfrm>
            <a:off x="6288028"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Rectangle 17">
            <a:extLst>
              <a:ext uri="{FF2B5EF4-FFF2-40B4-BE49-F238E27FC236}">
                <a16:creationId xmlns:a16="http://schemas.microsoft.com/office/drawing/2014/main" id="{DB1D1368-D34A-8E41-8FFB-81D2D5DAD627}"/>
              </a:ext>
            </a:extLst>
          </p:cNvPr>
          <p:cNvSpPr/>
          <p:nvPr/>
        </p:nvSpPr>
        <p:spPr>
          <a:xfrm>
            <a:off x="6786510"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9" name="Rectangle 18">
            <a:extLst>
              <a:ext uri="{FF2B5EF4-FFF2-40B4-BE49-F238E27FC236}">
                <a16:creationId xmlns:a16="http://schemas.microsoft.com/office/drawing/2014/main" id="{BAC835BD-7946-B740-BCDE-BA15714D8AFD}"/>
              </a:ext>
            </a:extLst>
          </p:cNvPr>
          <p:cNvSpPr/>
          <p:nvPr/>
        </p:nvSpPr>
        <p:spPr>
          <a:xfrm>
            <a:off x="7284993"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 name="Rectangle 19">
            <a:extLst>
              <a:ext uri="{FF2B5EF4-FFF2-40B4-BE49-F238E27FC236}">
                <a16:creationId xmlns:a16="http://schemas.microsoft.com/office/drawing/2014/main" id="{7B1BA90C-B05A-FA4B-B50F-C09BCEEFA16D}"/>
              </a:ext>
            </a:extLst>
          </p:cNvPr>
          <p:cNvSpPr/>
          <p:nvPr/>
        </p:nvSpPr>
        <p:spPr>
          <a:xfrm>
            <a:off x="7783475"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1" name="Rectangle 20">
            <a:extLst>
              <a:ext uri="{FF2B5EF4-FFF2-40B4-BE49-F238E27FC236}">
                <a16:creationId xmlns:a16="http://schemas.microsoft.com/office/drawing/2014/main" id="{1DFB8868-0C8F-364D-8EC9-D40DB6EAA33E}"/>
              </a:ext>
            </a:extLst>
          </p:cNvPr>
          <p:cNvSpPr/>
          <p:nvPr/>
        </p:nvSpPr>
        <p:spPr>
          <a:xfrm>
            <a:off x="8281958" y="5344994"/>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22" name="Group 21">
            <a:extLst>
              <a:ext uri="{FF2B5EF4-FFF2-40B4-BE49-F238E27FC236}">
                <a16:creationId xmlns:a16="http://schemas.microsoft.com/office/drawing/2014/main" id="{8AB02960-98A5-2749-90DA-70B82C9BA7EF}"/>
              </a:ext>
            </a:extLst>
          </p:cNvPr>
          <p:cNvGrpSpPr/>
          <p:nvPr/>
        </p:nvGrpSpPr>
        <p:grpSpPr>
          <a:xfrm>
            <a:off x="818425" y="4768454"/>
            <a:ext cx="541346" cy="353615"/>
            <a:chOff x="1119809" y="5214938"/>
            <a:chExt cx="721795" cy="471487"/>
          </a:xfrm>
        </p:grpSpPr>
        <p:cxnSp>
          <p:nvCxnSpPr>
            <p:cNvPr id="23" name="Straight Connector 22">
              <a:extLst>
                <a:ext uri="{FF2B5EF4-FFF2-40B4-BE49-F238E27FC236}">
                  <a16:creationId xmlns:a16="http://schemas.microsoft.com/office/drawing/2014/main" id="{D0875A79-2667-CF43-9C42-C5336A2C8F12}"/>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B158BDBC-B8CF-0D4B-8DAF-B446C843AE9A}"/>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50DA15A1-90CD-7A4F-B712-D5F2C8D7C906}"/>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26" name="Group 25">
            <a:extLst>
              <a:ext uri="{FF2B5EF4-FFF2-40B4-BE49-F238E27FC236}">
                <a16:creationId xmlns:a16="http://schemas.microsoft.com/office/drawing/2014/main" id="{753B0444-D6E6-FB44-ADE2-8F4A515BCD6D}"/>
              </a:ext>
            </a:extLst>
          </p:cNvPr>
          <p:cNvGrpSpPr/>
          <p:nvPr/>
        </p:nvGrpSpPr>
        <p:grpSpPr>
          <a:xfrm>
            <a:off x="1836822" y="4768453"/>
            <a:ext cx="541346" cy="353615"/>
            <a:chOff x="1119809" y="5214938"/>
            <a:chExt cx="721795" cy="471487"/>
          </a:xfrm>
        </p:grpSpPr>
        <p:cxnSp>
          <p:nvCxnSpPr>
            <p:cNvPr id="27" name="Straight Connector 26">
              <a:extLst>
                <a:ext uri="{FF2B5EF4-FFF2-40B4-BE49-F238E27FC236}">
                  <a16:creationId xmlns:a16="http://schemas.microsoft.com/office/drawing/2014/main" id="{E7EE4A79-732D-BC48-9621-E5534275CA08}"/>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EAEB78E7-18AC-7E47-8E78-CEFF2FDFFB6E}"/>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1A984B07-213B-1146-9075-6AFFCFF5D5E4}"/>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30" name="Group 29">
            <a:extLst>
              <a:ext uri="{FF2B5EF4-FFF2-40B4-BE49-F238E27FC236}">
                <a16:creationId xmlns:a16="http://schemas.microsoft.com/office/drawing/2014/main" id="{57AA7D05-2953-4647-BC0C-76633EDC49BC}"/>
              </a:ext>
            </a:extLst>
          </p:cNvPr>
          <p:cNvGrpSpPr/>
          <p:nvPr/>
        </p:nvGrpSpPr>
        <p:grpSpPr>
          <a:xfrm>
            <a:off x="2833786" y="4768453"/>
            <a:ext cx="541346" cy="353615"/>
            <a:chOff x="1119809" y="5214938"/>
            <a:chExt cx="721795" cy="471487"/>
          </a:xfrm>
        </p:grpSpPr>
        <p:cxnSp>
          <p:nvCxnSpPr>
            <p:cNvPr id="31" name="Straight Connector 30">
              <a:extLst>
                <a:ext uri="{FF2B5EF4-FFF2-40B4-BE49-F238E27FC236}">
                  <a16:creationId xmlns:a16="http://schemas.microsoft.com/office/drawing/2014/main" id="{4E171CF8-BEFC-844E-AC6F-6157A926830D}"/>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D9B997D9-4D8F-314F-ADEE-5BB23CF780C3}"/>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4FFE4989-36AB-D542-AB35-851587707DBC}"/>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34" name="Group 33">
            <a:extLst>
              <a:ext uri="{FF2B5EF4-FFF2-40B4-BE49-F238E27FC236}">
                <a16:creationId xmlns:a16="http://schemas.microsoft.com/office/drawing/2014/main" id="{D5045E1D-C6D7-4B4E-B059-5A8219A7AC74}"/>
              </a:ext>
            </a:extLst>
          </p:cNvPr>
          <p:cNvGrpSpPr/>
          <p:nvPr/>
        </p:nvGrpSpPr>
        <p:grpSpPr>
          <a:xfrm>
            <a:off x="3791752" y="4768453"/>
            <a:ext cx="541346" cy="353615"/>
            <a:chOff x="1119809" y="5214938"/>
            <a:chExt cx="721795" cy="471487"/>
          </a:xfrm>
        </p:grpSpPr>
        <p:cxnSp>
          <p:nvCxnSpPr>
            <p:cNvPr id="35" name="Straight Connector 34">
              <a:extLst>
                <a:ext uri="{FF2B5EF4-FFF2-40B4-BE49-F238E27FC236}">
                  <a16:creationId xmlns:a16="http://schemas.microsoft.com/office/drawing/2014/main" id="{52E0C480-E1D3-C645-B0C4-FB74DEDF58CF}"/>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1A907BF1-47F7-F64E-925E-2B15C70834C1}"/>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D165EB2D-BB28-6A43-8CF3-BF2916A2A10D}"/>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38" name="Group 37">
            <a:extLst>
              <a:ext uri="{FF2B5EF4-FFF2-40B4-BE49-F238E27FC236}">
                <a16:creationId xmlns:a16="http://schemas.microsoft.com/office/drawing/2014/main" id="{F7277085-86E9-4042-A678-4C51CDBEBA5E}"/>
              </a:ext>
            </a:extLst>
          </p:cNvPr>
          <p:cNvGrpSpPr/>
          <p:nvPr/>
        </p:nvGrpSpPr>
        <p:grpSpPr>
          <a:xfrm>
            <a:off x="4817293" y="4768454"/>
            <a:ext cx="541346" cy="353615"/>
            <a:chOff x="1119809" y="5214938"/>
            <a:chExt cx="721795" cy="471487"/>
          </a:xfrm>
        </p:grpSpPr>
        <p:cxnSp>
          <p:nvCxnSpPr>
            <p:cNvPr id="39" name="Straight Connector 38">
              <a:extLst>
                <a:ext uri="{FF2B5EF4-FFF2-40B4-BE49-F238E27FC236}">
                  <a16:creationId xmlns:a16="http://schemas.microsoft.com/office/drawing/2014/main" id="{97D7762F-26E9-F14D-844D-D631A177E2D1}"/>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8CB11BB6-9397-F54E-9448-4B772E3022FD}"/>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00A7438D-B2C0-ED40-B2BB-6E486DBDE024}"/>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42" name="Group 41">
            <a:extLst>
              <a:ext uri="{FF2B5EF4-FFF2-40B4-BE49-F238E27FC236}">
                <a16:creationId xmlns:a16="http://schemas.microsoft.com/office/drawing/2014/main" id="{050877DB-3580-6E4A-BF27-A2CDF53210E4}"/>
              </a:ext>
            </a:extLst>
          </p:cNvPr>
          <p:cNvGrpSpPr/>
          <p:nvPr/>
        </p:nvGrpSpPr>
        <p:grpSpPr>
          <a:xfrm>
            <a:off x="5835690" y="4768453"/>
            <a:ext cx="541346" cy="353615"/>
            <a:chOff x="1119809" y="5214938"/>
            <a:chExt cx="721795" cy="471487"/>
          </a:xfrm>
        </p:grpSpPr>
        <p:cxnSp>
          <p:nvCxnSpPr>
            <p:cNvPr id="43" name="Straight Connector 42">
              <a:extLst>
                <a:ext uri="{FF2B5EF4-FFF2-40B4-BE49-F238E27FC236}">
                  <a16:creationId xmlns:a16="http://schemas.microsoft.com/office/drawing/2014/main" id="{47C7AF50-1BE2-D04D-B7D2-5149B8ECCBE6}"/>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698AB392-2187-B345-80C3-F0B5A6A0ED11}"/>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2973009F-75AD-6547-9BF8-90ECDB3AE9E5}"/>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46" name="Group 45">
            <a:extLst>
              <a:ext uri="{FF2B5EF4-FFF2-40B4-BE49-F238E27FC236}">
                <a16:creationId xmlns:a16="http://schemas.microsoft.com/office/drawing/2014/main" id="{38C6A408-B076-3442-B0D0-CCFBCCB3C8BA}"/>
              </a:ext>
            </a:extLst>
          </p:cNvPr>
          <p:cNvGrpSpPr/>
          <p:nvPr/>
        </p:nvGrpSpPr>
        <p:grpSpPr>
          <a:xfrm>
            <a:off x="6832654" y="4768453"/>
            <a:ext cx="541346" cy="353615"/>
            <a:chOff x="1119809" y="5214938"/>
            <a:chExt cx="721795" cy="471487"/>
          </a:xfrm>
        </p:grpSpPr>
        <p:cxnSp>
          <p:nvCxnSpPr>
            <p:cNvPr id="47" name="Straight Connector 46">
              <a:extLst>
                <a:ext uri="{FF2B5EF4-FFF2-40B4-BE49-F238E27FC236}">
                  <a16:creationId xmlns:a16="http://schemas.microsoft.com/office/drawing/2014/main" id="{A6C49CF3-CB2A-A648-A086-AE6805F18381}"/>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318547EE-4608-8D41-A3E9-D74299AF7E30}"/>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E31513AA-E6F3-B248-B343-82B87288F29D}"/>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grpSp>
        <p:nvGrpSpPr>
          <p:cNvPr id="50" name="Group 49">
            <a:extLst>
              <a:ext uri="{FF2B5EF4-FFF2-40B4-BE49-F238E27FC236}">
                <a16:creationId xmlns:a16="http://schemas.microsoft.com/office/drawing/2014/main" id="{E0F1719E-3095-EA46-990C-A3235F0030DA}"/>
              </a:ext>
            </a:extLst>
          </p:cNvPr>
          <p:cNvGrpSpPr/>
          <p:nvPr/>
        </p:nvGrpSpPr>
        <p:grpSpPr>
          <a:xfrm>
            <a:off x="7790620" y="4768453"/>
            <a:ext cx="541346" cy="353615"/>
            <a:chOff x="1119809" y="5214938"/>
            <a:chExt cx="721795" cy="471487"/>
          </a:xfrm>
        </p:grpSpPr>
        <p:cxnSp>
          <p:nvCxnSpPr>
            <p:cNvPr id="51" name="Straight Connector 50">
              <a:extLst>
                <a:ext uri="{FF2B5EF4-FFF2-40B4-BE49-F238E27FC236}">
                  <a16:creationId xmlns:a16="http://schemas.microsoft.com/office/drawing/2014/main" id="{BD92322F-FD4F-1242-8D3E-ACB1FCBB29C7}"/>
                </a:ext>
              </a:extLst>
            </p:cNvPr>
            <p:cNvCxnSpPr/>
            <p:nvPr/>
          </p:nvCxnSpPr>
          <p:spPr>
            <a:xfrm flipV="1">
              <a:off x="1119809"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576928EF-90A5-9E4B-A518-61F81CD001C1}"/>
                </a:ext>
              </a:extLst>
            </p:cNvPr>
            <p:cNvCxnSpPr/>
            <p:nvPr/>
          </p:nvCxnSpPr>
          <p:spPr>
            <a:xfrm flipV="1">
              <a:off x="1813028" y="5214938"/>
              <a:ext cx="0" cy="471487"/>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A6F10AB7-5339-544B-9BE9-563EEEF3B10A}"/>
                </a:ext>
              </a:extLst>
            </p:cNvPr>
            <p:cNvCxnSpPr/>
            <p:nvPr/>
          </p:nvCxnSpPr>
          <p:spPr>
            <a:xfrm>
              <a:off x="1119809" y="5214938"/>
              <a:ext cx="721795" cy="0"/>
            </a:xfrm>
            <a:prstGeom prst="line">
              <a:avLst/>
            </a:prstGeom>
          </p:spPr>
          <p:style>
            <a:lnRef idx="1">
              <a:schemeClr val="dk1"/>
            </a:lnRef>
            <a:fillRef idx="0">
              <a:schemeClr val="dk1"/>
            </a:fillRef>
            <a:effectRef idx="0">
              <a:schemeClr val="dk1"/>
            </a:effectRef>
            <a:fontRef idx="minor">
              <a:schemeClr val="tx1"/>
            </a:fontRef>
          </p:style>
        </p:cxnSp>
      </p:grpSp>
      <p:cxnSp>
        <p:nvCxnSpPr>
          <p:cNvPr id="54" name="Straight Connector 53">
            <a:extLst>
              <a:ext uri="{FF2B5EF4-FFF2-40B4-BE49-F238E27FC236}">
                <a16:creationId xmlns:a16="http://schemas.microsoft.com/office/drawing/2014/main" id="{2DD2365E-3CA0-1D47-B9AC-9B8919C70EC6}"/>
              </a:ext>
            </a:extLst>
          </p:cNvPr>
          <p:cNvCxnSpPr/>
          <p:nvPr/>
        </p:nvCxnSpPr>
        <p:spPr>
          <a:xfrm flipV="1">
            <a:off x="1071563"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44560144-F9CC-B942-B93B-96F7B360A0D4}"/>
              </a:ext>
            </a:extLst>
          </p:cNvPr>
          <p:cNvCxnSpPr/>
          <p:nvPr/>
        </p:nvCxnSpPr>
        <p:spPr>
          <a:xfrm flipV="1">
            <a:off x="2075260"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E4070DB6-138E-D549-9C19-FC6B66297CD2}"/>
              </a:ext>
            </a:extLst>
          </p:cNvPr>
          <p:cNvCxnSpPr/>
          <p:nvPr/>
        </p:nvCxnSpPr>
        <p:spPr>
          <a:xfrm flipV="1">
            <a:off x="3050381"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50E6BA8B-2E5F-224F-B4B7-C3C58E805474}"/>
              </a:ext>
            </a:extLst>
          </p:cNvPr>
          <p:cNvCxnSpPr/>
          <p:nvPr/>
        </p:nvCxnSpPr>
        <p:spPr>
          <a:xfrm flipV="1">
            <a:off x="4054079"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0775EE80-3DCB-9F41-96FE-A6267C0B199C}"/>
              </a:ext>
            </a:extLst>
          </p:cNvPr>
          <p:cNvCxnSpPr/>
          <p:nvPr/>
        </p:nvCxnSpPr>
        <p:spPr>
          <a:xfrm flipV="1">
            <a:off x="5075634"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FD387AD8-FF3D-F14D-A77B-361E9BDA898D}"/>
              </a:ext>
            </a:extLst>
          </p:cNvPr>
          <p:cNvCxnSpPr/>
          <p:nvPr/>
        </p:nvCxnSpPr>
        <p:spPr>
          <a:xfrm flipV="1">
            <a:off x="6079331"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E01C1BB5-47B1-5B4A-9420-F9D0780C8318}"/>
              </a:ext>
            </a:extLst>
          </p:cNvPr>
          <p:cNvCxnSpPr/>
          <p:nvPr/>
        </p:nvCxnSpPr>
        <p:spPr>
          <a:xfrm flipV="1">
            <a:off x="7090174"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656BC431-4348-5C40-BF87-27C567D2B845}"/>
              </a:ext>
            </a:extLst>
          </p:cNvPr>
          <p:cNvCxnSpPr/>
          <p:nvPr/>
        </p:nvCxnSpPr>
        <p:spPr>
          <a:xfrm flipV="1">
            <a:off x="8093871" y="4221956"/>
            <a:ext cx="0" cy="546497"/>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09C4CAE8-9467-7B4E-9583-0069A141537E}"/>
              </a:ext>
            </a:extLst>
          </p:cNvPr>
          <p:cNvCxnSpPr/>
          <p:nvPr/>
        </p:nvCxnSpPr>
        <p:spPr>
          <a:xfrm>
            <a:off x="1071563" y="4221956"/>
            <a:ext cx="1003697" cy="0"/>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3E231172-D9EF-584A-A6D5-FA80F6398EC2}"/>
              </a:ext>
            </a:extLst>
          </p:cNvPr>
          <p:cNvCxnSpPr/>
          <p:nvPr/>
        </p:nvCxnSpPr>
        <p:spPr>
          <a:xfrm>
            <a:off x="3050382" y="4221956"/>
            <a:ext cx="1003697" cy="0"/>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56EE32E5-F4C6-8149-94E4-46FF885051EE}"/>
              </a:ext>
            </a:extLst>
          </p:cNvPr>
          <p:cNvCxnSpPr/>
          <p:nvPr/>
        </p:nvCxnSpPr>
        <p:spPr>
          <a:xfrm>
            <a:off x="5075635" y="4221956"/>
            <a:ext cx="1003697" cy="0"/>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8BE5E125-2118-0642-A60D-7944DD6DC2CF}"/>
              </a:ext>
            </a:extLst>
          </p:cNvPr>
          <p:cNvCxnSpPr/>
          <p:nvPr/>
        </p:nvCxnSpPr>
        <p:spPr>
          <a:xfrm>
            <a:off x="7097092" y="4221956"/>
            <a:ext cx="1003697" cy="0"/>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EC728281-4738-1248-9071-08AC41780D90}"/>
              </a:ext>
            </a:extLst>
          </p:cNvPr>
          <p:cNvCxnSpPr/>
          <p:nvPr/>
        </p:nvCxnSpPr>
        <p:spPr>
          <a:xfrm flipV="1">
            <a:off x="1585913" y="3493294"/>
            <a:ext cx="0" cy="728663"/>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BF018C1E-698A-164A-AB29-109D43BB018C}"/>
              </a:ext>
            </a:extLst>
          </p:cNvPr>
          <p:cNvCxnSpPr/>
          <p:nvPr/>
        </p:nvCxnSpPr>
        <p:spPr>
          <a:xfrm flipV="1">
            <a:off x="3564731" y="3493294"/>
            <a:ext cx="0" cy="728663"/>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E4746275-C6BD-8D4A-B5D9-26789EF5FFE2}"/>
              </a:ext>
            </a:extLst>
          </p:cNvPr>
          <p:cNvCxnSpPr/>
          <p:nvPr/>
        </p:nvCxnSpPr>
        <p:spPr>
          <a:xfrm flipV="1">
            <a:off x="5557838" y="3493294"/>
            <a:ext cx="0" cy="728663"/>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1DAF4974-AF77-0341-A6BE-E51DE01627BA}"/>
              </a:ext>
            </a:extLst>
          </p:cNvPr>
          <p:cNvCxnSpPr/>
          <p:nvPr/>
        </p:nvCxnSpPr>
        <p:spPr>
          <a:xfrm flipV="1">
            <a:off x="7561660" y="3493294"/>
            <a:ext cx="0" cy="728663"/>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6DF49F55-2DB8-264C-800B-31C0A6ED300B}"/>
              </a:ext>
            </a:extLst>
          </p:cNvPr>
          <p:cNvCxnSpPr/>
          <p:nvPr/>
        </p:nvCxnSpPr>
        <p:spPr>
          <a:xfrm>
            <a:off x="1585913" y="3493294"/>
            <a:ext cx="1978819" cy="0"/>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C5F7277E-74A7-8E4D-B909-235874B44943}"/>
              </a:ext>
            </a:extLst>
          </p:cNvPr>
          <p:cNvCxnSpPr/>
          <p:nvPr/>
        </p:nvCxnSpPr>
        <p:spPr>
          <a:xfrm>
            <a:off x="5568554" y="3493294"/>
            <a:ext cx="1978819" cy="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DBA078B3-CF35-614A-8A18-0A76B0B1BA71}"/>
              </a:ext>
            </a:extLst>
          </p:cNvPr>
          <p:cNvCxnSpPr/>
          <p:nvPr/>
        </p:nvCxnSpPr>
        <p:spPr>
          <a:xfrm flipV="1">
            <a:off x="2528888" y="2882504"/>
            <a:ext cx="0" cy="61079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C4B65900-29EC-C44F-8549-955CD72AB417}"/>
              </a:ext>
            </a:extLst>
          </p:cNvPr>
          <p:cNvCxnSpPr/>
          <p:nvPr/>
        </p:nvCxnSpPr>
        <p:spPr>
          <a:xfrm flipV="1">
            <a:off x="6586538" y="2882504"/>
            <a:ext cx="0" cy="610790"/>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62973B5F-D785-CB4A-9A42-86E0D4F477CA}"/>
              </a:ext>
            </a:extLst>
          </p:cNvPr>
          <p:cNvCxnSpPr/>
          <p:nvPr/>
        </p:nvCxnSpPr>
        <p:spPr>
          <a:xfrm>
            <a:off x="2528888" y="2882504"/>
            <a:ext cx="4057650" cy="0"/>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5AF5ADB2-E417-DF43-A702-857E5B3C3ACF}"/>
              </a:ext>
            </a:extLst>
          </p:cNvPr>
          <p:cNvCxnSpPr/>
          <p:nvPr/>
        </p:nvCxnSpPr>
        <p:spPr>
          <a:xfrm flipV="1">
            <a:off x="4372097" y="2271714"/>
            <a:ext cx="0" cy="610790"/>
          </a:xfrm>
          <a:prstGeom prst="line">
            <a:avLst/>
          </a:prstGeom>
        </p:spPr>
        <p:style>
          <a:lnRef idx="1">
            <a:schemeClr val="dk1"/>
          </a:lnRef>
          <a:fillRef idx="0">
            <a:schemeClr val="dk1"/>
          </a:fillRef>
          <a:effectRef idx="0">
            <a:schemeClr val="dk1"/>
          </a:effectRef>
          <a:fontRef idx="minor">
            <a:schemeClr val="tx1"/>
          </a:fontRef>
        </p:style>
      </p:cxnSp>
      <p:sp>
        <p:nvSpPr>
          <p:cNvPr id="76" name="Rectangle 75">
            <a:extLst>
              <a:ext uri="{FF2B5EF4-FFF2-40B4-BE49-F238E27FC236}">
                <a16:creationId xmlns:a16="http://schemas.microsoft.com/office/drawing/2014/main" id="{558AF19A-D0A7-0F48-801B-6550A76B7C86}"/>
              </a:ext>
            </a:extLst>
          </p:cNvPr>
          <p:cNvSpPr/>
          <p:nvPr/>
        </p:nvSpPr>
        <p:spPr>
          <a:xfrm>
            <a:off x="4333098" y="1722142"/>
            <a:ext cx="77998" cy="4588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7" name="Lightning Bolt 76">
            <a:extLst>
              <a:ext uri="{FF2B5EF4-FFF2-40B4-BE49-F238E27FC236}">
                <a16:creationId xmlns:a16="http://schemas.microsoft.com/office/drawing/2014/main" id="{87D9F701-FA29-7D47-ACEC-D74FEFEEAFB0}"/>
              </a:ext>
            </a:extLst>
          </p:cNvPr>
          <p:cNvSpPr/>
          <p:nvPr/>
        </p:nvSpPr>
        <p:spPr>
          <a:xfrm flipH="1">
            <a:off x="1424539" y="3631081"/>
            <a:ext cx="322747" cy="423731"/>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8" name="Rectangle 77">
            <a:extLst>
              <a:ext uri="{FF2B5EF4-FFF2-40B4-BE49-F238E27FC236}">
                <a16:creationId xmlns:a16="http://schemas.microsoft.com/office/drawing/2014/main" id="{5F36E29A-98A2-D34A-AC9B-0B30B00C84D2}"/>
              </a:ext>
            </a:extLst>
          </p:cNvPr>
          <p:cNvSpPr/>
          <p:nvPr/>
        </p:nvSpPr>
        <p:spPr>
          <a:xfrm>
            <a:off x="2967116" y="1820043"/>
            <a:ext cx="1384133" cy="369332"/>
          </a:xfrm>
          <a:prstGeom prst="rect">
            <a:avLst/>
          </a:prstGeom>
        </p:spPr>
        <p:txBody>
          <a:bodyPr wrap="square">
            <a:spAutoFit/>
          </a:bodyPr>
          <a:lstStyle/>
          <a:p>
            <a:pPr defTabSz="685800"/>
            <a:r>
              <a:rPr lang="en-US" dirty="0">
                <a:solidFill>
                  <a:prstClr val="white">
                    <a:lumMod val="75000"/>
                  </a:prstClr>
                </a:solidFill>
                <a:latin typeface="Calibri" panose="020F0502020204030204"/>
              </a:rPr>
              <a:t>TTAA</a:t>
            </a:r>
            <a:r>
              <a:rPr lang="en-US" b="1" dirty="0">
                <a:solidFill>
                  <a:prstClr val="black"/>
                </a:solidFill>
                <a:latin typeface="Calibri" panose="020F0502020204030204"/>
              </a:rPr>
              <a:t>A</a:t>
            </a:r>
            <a:r>
              <a:rPr lang="en-US" dirty="0">
                <a:solidFill>
                  <a:prstClr val="white">
                    <a:lumMod val="75000"/>
                  </a:prstClr>
                </a:solidFill>
                <a:latin typeface="Calibri" panose="020F0502020204030204"/>
              </a:rPr>
              <a:t>TGTC</a:t>
            </a:r>
          </a:p>
        </p:txBody>
      </p:sp>
      <p:sp>
        <p:nvSpPr>
          <p:cNvPr id="3" name="Rectangle 2">
            <a:extLst>
              <a:ext uri="{FF2B5EF4-FFF2-40B4-BE49-F238E27FC236}">
                <a16:creationId xmlns:a16="http://schemas.microsoft.com/office/drawing/2014/main" id="{A55A6ABE-E8B8-4E4B-909F-8A20737082E3}"/>
              </a:ext>
            </a:extLst>
          </p:cNvPr>
          <p:cNvSpPr/>
          <p:nvPr/>
        </p:nvSpPr>
        <p:spPr>
          <a:xfrm>
            <a:off x="2712238" y="5435908"/>
            <a:ext cx="288862"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a:t>
            </a:r>
            <a:endParaRPr lang="en-US" sz="1350" dirty="0">
              <a:solidFill>
                <a:prstClr val="black"/>
              </a:solidFill>
              <a:latin typeface="Calibri" panose="020F0502020204030204"/>
            </a:endParaRPr>
          </a:p>
        </p:txBody>
      </p:sp>
      <p:sp>
        <p:nvSpPr>
          <p:cNvPr id="79" name="Rectangle 78">
            <a:extLst>
              <a:ext uri="{FF2B5EF4-FFF2-40B4-BE49-F238E27FC236}">
                <a16:creationId xmlns:a16="http://schemas.microsoft.com/office/drawing/2014/main" id="{3A4B7751-B0D0-2241-B0A5-C62B2F94AACA}"/>
              </a:ext>
            </a:extLst>
          </p:cNvPr>
          <p:cNvSpPr/>
          <p:nvPr/>
        </p:nvSpPr>
        <p:spPr>
          <a:xfrm>
            <a:off x="3214585" y="5438994"/>
            <a:ext cx="288862"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a:t>
            </a:r>
            <a:endParaRPr lang="en-US" sz="1350" dirty="0">
              <a:solidFill>
                <a:prstClr val="black"/>
              </a:solidFill>
              <a:latin typeface="Calibri" panose="020F0502020204030204"/>
            </a:endParaRPr>
          </a:p>
        </p:txBody>
      </p:sp>
      <p:sp>
        <p:nvSpPr>
          <p:cNvPr id="81" name="Rectangle 80">
            <a:extLst>
              <a:ext uri="{FF2B5EF4-FFF2-40B4-BE49-F238E27FC236}">
                <a16:creationId xmlns:a16="http://schemas.microsoft.com/office/drawing/2014/main" id="{129BFFB9-4B42-0F49-90A5-A52C5F7CF4C2}"/>
              </a:ext>
            </a:extLst>
          </p:cNvPr>
          <p:cNvSpPr/>
          <p:nvPr/>
        </p:nvSpPr>
        <p:spPr>
          <a:xfrm>
            <a:off x="3707270" y="5443539"/>
            <a:ext cx="288862"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a:t>
            </a:r>
            <a:endParaRPr lang="en-US" sz="1350" dirty="0">
              <a:solidFill>
                <a:prstClr val="black"/>
              </a:solidFill>
              <a:latin typeface="Calibri" panose="020F0502020204030204"/>
            </a:endParaRPr>
          </a:p>
        </p:txBody>
      </p:sp>
      <p:sp>
        <p:nvSpPr>
          <p:cNvPr id="82" name="Rectangle 81">
            <a:extLst>
              <a:ext uri="{FF2B5EF4-FFF2-40B4-BE49-F238E27FC236}">
                <a16:creationId xmlns:a16="http://schemas.microsoft.com/office/drawing/2014/main" id="{8B4D035C-CF1B-3140-BBD9-95069924697D}"/>
              </a:ext>
            </a:extLst>
          </p:cNvPr>
          <p:cNvSpPr/>
          <p:nvPr/>
        </p:nvSpPr>
        <p:spPr>
          <a:xfrm>
            <a:off x="4209617" y="5446624"/>
            <a:ext cx="288862"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a:t>
            </a:r>
            <a:endParaRPr lang="en-US" sz="1350" dirty="0">
              <a:solidFill>
                <a:prstClr val="black"/>
              </a:solidFill>
              <a:latin typeface="Calibri" panose="020F0502020204030204"/>
            </a:endParaRPr>
          </a:p>
        </p:txBody>
      </p:sp>
      <p:sp>
        <p:nvSpPr>
          <p:cNvPr id="83" name="Rectangle 82">
            <a:extLst>
              <a:ext uri="{FF2B5EF4-FFF2-40B4-BE49-F238E27FC236}">
                <a16:creationId xmlns:a16="http://schemas.microsoft.com/office/drawing/2014/main" id="{B3AF0AE9-33F2-804A-8C83-0AD41EFA86AC}"/>
              </a:ext>
            </a:extLst>
          </p:cNvPr>
          <p:cNvSpPr/>
          <p:nvPr/>
        </p:nvSpPr>
        <p:spPr>
          <a:xfrm>
            <a:off x="4711964" y="5445664"/>
            <a:ext cx="276038" cy="300082"/>
          </a:xfrm>
          <a:prstGeom prst="rect">
            <a:avLst/>
          </a:prstGeom>
          <a:solidFill>
            <a:schemeClr val="bg1"/>
          </a:solidFill>
        </p:spPr>
        <p:txBody>
          <a:bodyPr wrap="none">
            <a:spAutoFit/>
          </a:bodyPr>
          <a:lstStyle/>
          <a:p>
            <a:pPr defTabSz="685800"/>
            <a:r>
              <a:rPr lang="en-US" sz="1350" b="1" dirty="0">
                <a:solidFill>
                  <a:srgbClr val="70AD47"/>
                </a:solidFill>
                <a:latin typeface="Calibri" panose="020F0502020204030204"/>
              </a:rPr>
              <a:t>C</a:t>
            </a:r>
            <a:endParaRPr lang="en-US" sz="1350" dirty="0">
              <a:solidFill>
                <a:srgbClr val="70AD47"/>
              </a:solidFill>
              <a:latin typeface="Calibri" panose="020F0502020204030204"/>
            </a:endParaRPr>
          </a:p>
        </p:txBody>
      </p:sp>
      <p:sp>
        <p:nvSpPr>
          <p:cNvPr id="84" name="Rectangle 83">
            <a:extLst>
              <a:ext uri="{FF2B5EF4-FFF2-40B4-BE49-F238E27FC236}">
                <a16:creationId xmlns:a16="http://schemas.microsoft.com/office/drawing/2014/main" id="{C9A7C01E-D332-FA48-B2A6-C3DD01BBDBF2}"/>
              </a:ext>
            </a:extLst>
          </p:cNvPr>
          <p:cNvSpPr/>
          <p:nvPr/>
        </p:nvSpPr>
        <p:spPr>
          <a:xfrm>
            <a:off x="5214311" y="5448749"/>
            <a:ext cx="276038" cy="300082"/>
          </a:xfrm>
          <a:prstGeom prst="rect">
            <a:avLst/>
          </a:prstGeom>
          <a:solidFill>
            <a:schemeClr val="bg1"/>
          </a:solidFill>
        </p:spPr>
        <p:txBody>
          <a:bodyPr wrap="none">
            <a:spAutoFit/>
          </a:bodyPr>
          <a:lstStyle/>
          <a:p>
            <a:pPr defTabSz="685800"/>
            <a:r>
              <a:rPr lang="en-US" sz="1350" b="1" dirty="0">
                <a:solidFill>
                  <a:srgbClr val="70AD47"/>
                </a:solidFill>
                <a:latin typeface="Calibri" panose="020F0502020204030204"/>
              </a:rPr>
              <a:t>C</a:t>
            </a:r>
            <a:endParaRPr lang="en-US" sz="1350" dirty="0">
              <a:solidFill>
                <a:srgbClr val="70AD47"/>
              </a:solidFill>
              <a:latin typeface="Calibri" panose="020F0502020204030204"/>
            </a:endParaRPr>
          </a:p>
        </p:txBody>
      </p:sp>
      <p:sp>
        <p:nvSpPr>
          <p:cNvPr id="85" name="Rectangle 84">
            <a:extLst>
              <a:ext uri="{FF2B5EF4-FFF2-40B4-BE49-F238E27FC236}">
                <a16:creationId xmlns:a16="http://schemas.microsoft.com/office/drawing/2014/main" id="{969C8371-7157-0648-9D4A-4AB72A3CF5CA}"/>
              </a:ext>
            </a:extLst>
          </p:cNvPr>
          <p:cNvSpPr/>
          <p:nvPr/>
        </p:nvSpPr>
        <p:spPr>
          <a:xfrm>
            <a:off x="5706997" y="5453294"/>
            <a:ext cx="288862"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a:t>
            </a:r>
            <a:endParaRPr lang="en-US" sz="1350" dirty="0">
              <a:solidFill>
                <a:prstClr val="black"/>
              </a:solidFill>
              <a:latin typeface="Calibri" panose="020F0502020204030204"/>
            </a:endParaRPr>
          </a:p>
        </p:txBody>
      </p:sp>
      <p:sp>
        <p:nvSpPr>
          <p:cNvPr id="86" name="Rectangle 85">
            <a:extLst>
              <a:ext uri="{FF2B5EF4-FFF2-40B4-BE49-F238E27FC236}">
                <a16:creationId xmlns:a16="http://schemas.microsoft.com/office/drawing/2014/main" id="{81F8EAA1-452D-6B48-AAC5-FB72E720FA8C}"/>
              </a:ext>
            </a:extLst>
          </p:cNvPr>
          <p:cNvSpPr/>
          <p:nvPr/>
        </p:nvSpPr>
        <p:spPr>
          <a:xfrm>
            <a:off x="6209344" y="5456380"/>
            <a:ext cx="288862"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a:t>
            </a:r>
            <a:endParaRPr lang="en-US" sz="1350" dirty="0">
              <a:solidFill>
                <a:prstClr val="black"/>
              </a:solidFill>
              <a:latin typeface="Calibri" panose="020F0502020204030204"/>
            </a:endParaRPr>
          </a:p>
        </p:txBody>
      </p:sp>
      <p:sp>
        <p:nvSpPr>
          <p:cNvPr id="87" name="Rectangle 86">
            <a:extLst>
              <a:ext uri="{FF2B5EF4-FFF2-40B4-BE49-F238E27FC236}">
                <a16:creationId xmlns:a16="http://schemas.microsoft.com/office/drawing/2014/main" id="{D2E15C1B-E573-C046-B0AF-61BCB3CBAB5A}"/>
              </a:ext>
            </a:extLst>
          </p:cNvPr>
          <p:cNvSpPr/>
          <p:nvPr/>
        </p:nvSpPr>
        <p:spPr>
          <a:xfrm>
            <a:off x="6713554" y="5467096"/>
            <a:ext cx="288862"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a:t>
            </a:r>
            <a:endParaRPr lang="en-US" sz="1350" dirty="0">
              <a:solidFill>
                <a:prstClr val="black"/>
              </a:solidFill>
              <a:latin typeface="Calibri" panose="020F0502020204030204"/>
            </a:endParaRPr>
          </a:p>
        </p:txBody>
      </p:sp>
      <p:sp>
        <p:nvSpPr>
          <p:cNvPr id="88" name="Rectangle 87">
            <a:extLst>
              <a:ext uri="{FF2B5EF4-FFF2-40B4-BE49-F238E27FC236}">
                <a16:creationId xmlns:a16="http://schemas.microsoft.com/office/drawing/2014/main" id="{66D949F1-6193-FC4A-9C69-D8F2E6ED21EA}"/>
              </a:ext>
            </a:extLst>
          </p:cNvPr>
          <p:cNvSpPr/>
          <p:nvPr/>
        </p:nvSpPr>
        <p:spPr>
          <a:xfrm>
            <a:off x="7215901" y="5470181"/>
            <a:ext cx="288862"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a:t>
            </a:r>
            <a:endParaRPr lang="en-US" sz="1350" dirty="0">
              <a:solidFill>
                <a:prstClr val="black"/>
              </a:solidFill>
              <a:latin typeface="Calibri" panose="020F0502020204030204"/>
            </a:endParaRPr>
          </a:p>
        </p:txBody>
      </p:sp>
      <p:sp>
        <p:nvSpPr>
          <p:cNvPr id="89" name="Rectangle 88">
            <a:extLst>
              <a:ext uri="{FF2B5EF4-FFF2-40B4-BE49-F238E27FC236}">
                <a16:creationId xmlns:a16="http://schemas.microsoft.com/office/drawing/2014/main" id="{49E18AC7-B8C2-974D-B8B8-9BC39D551C0F}"/>
              </a:ext>
            </a:extLst>
          </p:cNvPr>
          <p:cNvSpPr/>
          <p:nvPr/>
        </p:nvSpPr>
        <p:spPr>
          <a:xfrm>
            <a:off x="7708587" y="5474726"/>
            <a:ext cx="288862"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a:t>
            </a:r>
            <a:endParaRPr lang="en-US" sz="1350" dirty="0">
              <a:solidFill>
                <a:prstClr val="black"/>
              </a:solidFill>
              <a:latin typeface="Calibri" panose="020F0502020204030204"/>
            </a:endParaRPr>
          </a:p>
        </p:txBody>
      </p:sp>
      <p:sp>
        <p:nvSpPr>
          <p:cNvPr id="90" name="Rectangle 89">
            <a:extLst>
              <a:ext uri="{FF2B5EF4-FFF2-40B4-BE49-F238E27FC236}">
                <a16:creationId xmlns:a16="http://schemas.microsoft.com/office/drawing/2014/main" id="{3A527872-E4E5-7748-88BA-A4ED314EC675}"/>
              </a:ext>
            </a:extLst>
          </p:cNvPr>
          <p:cNvSpPr/>
          <p:nvPr/>
        </p:nvSpPr>
        <p:spPr>
          <a:xfrm>
            <a:off x="8210934" y="5477812"/>
            <a:ext cx="288862"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a:t>
            </a:r>
            <a:endParaRPr lang="en-US" sz="1350" dirty="0">
              <a:solidFill>
                <a:prstClr val="black"/>
              </a:solidFill>
              <a:latin typeface="Calibri" panose="020F0502020204030204"/>
            </a:endParaRPr>
          </a:p>
        </p:txBody>
      </p:sp>
      <p:sp>
        <p:nvSpPr>
          <p:cNvPr id="95" name="Rectangle 94">
            <a:extLst>
              <a:ext uri="{FF2B5EF4-FFF2-40B4-BE49-F238E27FC236}">
                <a16:creationId xmlns:a16="http://schemas.microsoft.com/office/drawing/2014/main" id="{2EDDBC44-D1BD-A64C-B1A8-9C409533656C}"/>
              </a:ext>
            </a:extLst>
          </p:cNvPr>
          <p:cNvSpPr/>
          <p:nvPr/>
        </p:nvSpPr>
        <p:spPr>
          <a:xfrm>
            <a:off x="892328" y="3654052"/>
            <a:ext cx="615874"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 -&gt; </a:t>
            </a:r>
            <a:r>
              <a:rPr lang="en-US" sz="1350" b="1" dirty="0">
                <a:solidFill>
                  <a:srgbClr val="FF0000"/>
                </a:solidFill>
                <a:latin typeface="Calibri" panose="020F0502020204030204"/>
              </a:rPr>
              <a:t>G</a:t>
            </a:r>
            <a:endParaRPr lang="en-US" sz="1350" dirty="0">
              <a:solidFill>
                <a:srgbClr val="FF0000"/>
              </a:solidFill>
              <a:latin typeface="Calibri" panose="020F0502020204030204"/>
            </a:endParaRPr>
          </a:p>
        </p:txBody>
      </p:sp>
      <p:sp>
        <p:nvSpPr>
          <p:cNvPr id="96" name="Rectangle 95">
            <a:extLst>
              <a:ext uri="{FF2B5EF4-FFF2-40B4-BE49-F238E27FC236}">
                <a16:creationId xmlns:a16="http://schemas.microsoft.com/office/drawing/2014/main" id="{688CC10F-C162-DC4E-9AA7-02AEE0B92373}"/>
              </a:ext>
            </a:extLst>
          </p:cNvPr>
          <p:cNvSpPr/>
          <p:nvPr/>
        </p:nvSpPr>
        <p:spPr>
          <a:xfrm>
            <a:off x="714444" y="5453294"/>
            <a:ext cx="295274" cy="300082"/>
          </a:xfrm>
          <a:prstGeom prst="rect">
            <a:avLst/>
          </a:prstGeom>
          <a:solidFill>
            <a:schemeClr val="bg1"/>
          </a:solidFill>
        </p:spPr>
        <p:txBody>
          <a:bodyPr wrap="none">
            <a:spAutoFit/>
          </a:bodyPr>
          <a:lstStyle/>
          <a:p>
            <a:pPr defTabSz="685800"/>
            <a:r>
              <a:rPr lang="en-US" sz="1350" b="1" dirty="0">
                <a:solidFill>
                  <a:srgbClr val="FF0000"/>
                </a:solidFill>
                <a:latin typeface="Calibri" panose="020F0502020204030204"/>
              </a:rPr>
              <a:t>G</a:t>
            </a:r>
            <a:endParaRPr lang="en-US" sz="1350" dirty="0">
              <a:solidFill>
                <a:srgbClr val="FF0000"/>
              </a:solidFill>
              <a:latin typeface="Calibri" panose="020F0502020204030204"/>
            </a:endParaRPr>
          </a:p>
        </p:txBody>
      </p:sp>
      <p:sp>
        <p:nvSpPr>
          <p:cNvPr id="97" name="Rectangle 96">
            <a:extLst>
              <a:ext uri="{FF2B5EF4-FFF2-40B4-BE49-F238E27FC236}">
                <a16:creationId xmlns:a16="http://schemas.microsoft.com/office/drawing/2014/main" id="{C5D29116-05A3-5B46-9675-A2B5E19C2D8D}"/>
              </a:ext>
            </a:extLst>
          </p:cNvPr>
          <p:cNvSpPr/>
          <p:nvPr/>
        </p:nvSpPr>
        <p:spPr>
          <a:xfrm>
            <a:off x="1216791" y="5456380"/>
            <a:ext cx="295274" cy="300082"/>
          </a:xfrm>
          <a:prstGeom prst="rect">
            <a:avLst/>
          </a:prstGeom>
          <a:solidFill>
            <a:schemeClr val="bg1"/>
          </a:solidFill>
        </p:spPr>
        <p:txBody>
          <a:bodyPr wrap="none">
            <a:spAutoFit/>
          </a:bodyPr>
          <a:lstStyle/>
          <a:p>
            <a:pPr defTabSz="685800"/>
            <a:r>
              <a:rPr lang="en-US" sz="1350" b="1" dirty="0">
                <a:solidFill>
                  <a:srgbClr val="FF0000"/>
                </a:solidFill>
                <a:latin typeface="Calibri" panose="020F0502020204030204"/>
              </a:rPr>
              <a:t>G</a:t>
            </a:r>
            <a:endParaRPr lang="en-US" sz="1350" dirty="0">
              <a:solidFill>
                <a:srgbClr val="FF0000"/>
              </a:solidFill>
              <a:latin typeface="Calibri" panose="020F0502020204030204"/>
            </a:endParaRPr>
          </a:p>
        </p:txBody>
      </p:sp>
      <p:sp>
        <p:nvSpPr>
          <p:cNvPr id="98" name="Rectangle 97">
            <a:extLst>
              <a:ext uri="{FF2B5EF4-FFF2-40B4-BE49-F238E27FC236}">
                <a16:creationId xmlns:a16="http://schemas.microsoft.com/office/drawing/2014/main" id="{778327D1-229E-374F-96FB-56F221E72A12}"/>
              </a:ext>
            </a:extLst>
          </p:cNvPr>
          <p:cNvSpPr/>
          <p:nvPr/>
        </p:nvSpPr>
        <p:spPr>
          <a:xfrm>
            <a:off x="1709476" y="5460925"/>
            <a:ext cx="295274" cy="300082"/>
          </a:xfrm>
          <a:prstGeom prst="rect">
            <a:avLst/>
          </a:prstGeom>
          <a:solidFill>
            <a:schemeClr val="bg1"/>
          </a:solidFill>
        </p:spPr>
        <p:txBody>
          <a:bodyPr wrap="none">
            <a:spAutoFit/>
          </a:bodyPr>
          <a:lstStyle/>
          <a:p>
            <a:pPr defTabSz="685800"/>
            <a:r>
              <a:rPr lang="en-US" sz="1350" b="1" dirty="0">
                <a:solidFill>
                  <a:srgbClr val="FF0000"/>
                </a:solidFill>
                <a:latin typeface="Calibri" panose="020F0502020204030204"/>
              </a:rPr>
              <a:t>G</a:t>
            </a:r>
            <a:endParaRPr lang="en-US" sz="1350" dirty="0">
              <a:solidFill>
                <a:srgbClr val="FF0000"/>
              </a:solidFill>
              <a:latin typeface="Calibri" panose="020F0502020204030204"/>
            </a:endParaRPr>
          </a:p>
        </p:txBody>
      </p:sp>
      <p:sp>
        <p:nvSpPr>
          <p:cNvPr id="99" name="Rectangle 98">
            <a:extLst>
              <a:ext uri="{FF2B5EF4-FFF2-40B4-BE49-F238E27FC236}">
                <a16:creationId xmlns:a16="http://schemas.microsoft.com/office/drawing/2014/main" id="{BC08B5D8-8FB8-AC47-8177-CE48679DB062}"/>
              </a:ext>
            </a:extLst>
          </p:cNvPr>
          <p:cNvSpPr/>
          <p:nvPr/>
        </p:nvSpPr>
        <p:spPr>
          <a:xfrm>
            <a:off x="2211823" y="5464010"/>
            <a:ext cx="295274" cy="300082"/>
          </a:xfrm>
          <a:prstGeom prst="rect">
            <a:avLst/>
          </a:prstGeom>
          <a:solidFill>
            <a:schemeClr val="bg1"/>
          </a:solidFill>
        </p:spPr>
        <p:txBody>
          <a:bodyPr wrap="none">
            <a:spAutoFit/>
          </a:bodyPr>
          <a:lstStyle/>
          <a:p>
            <a:pPr defTabSz="685800"/>
            <a:r>
              <a:rPr lang="en-US" sz="1350" b="1" dirty="0">
                <a:solidFill>
                  <a:srgbClr val="FF0000"/>
                </a:solidFill>
                <a:latin typeface="Calibri" panose="020F0502020204030204"/>
              </a:rPr>
              <a:t>G</a:t>
            </a:r>
            <a:endParaRPr lang="en-US" sz="1350" dirty="0">
              <a:solidFill>
                <a:srgbClr val="FF0000"/>
              </a:solidFill>
              <a:latin typeface="Calibri" panose="020F0502020204030204"/>
            </a:endParaRPr>
          </a:p>
        </p:txBody>
      </p:sp>
      <p:sp>
        <p:nvSpPr>
          <p:cNvPr id="100" name="Rectangle 99">
            <a:extLst>
              <a:ext uri="{FF2B5EF4-FFF2-40B4-BE49-F238E27FC236}">
                <a16:creationId xmlns:a16="http://schemas.microsoft.com/office/drawing/2014/main" id="{9B89708B-7A88-D848-8473-4E2756CD6EEA}"/>
              </a:ext>
            </a:extLst>
          </p:cNvPr>
          <p:cNvSpPr/>
          <p:nvPr/>
        </p:nvSpPr>
        <p:spPr>
          <a:xfrm>
            <a:off x="329202" y="2782714"/>
            <a:ext cx="2027534" cy="369332"/>
          </a:xfrm>
          <a:prstGeom prst="rect">
            <a:avLst/>
          </a:prstGeom>
        </p:spPr>
        <p:txBody>
          <a:bodyPr wrap="square">
            <a:spAutoFit/>
          </a:bodyPr>
          <a:lstStyle/>
          <a:p>
            <a:pPr defTabSz="685800"/>
            <a:r>
              <a:rPr lang="en-US" dirty="0">
                <a:solidFill>
                  <a:srgbClr val="000000"/>
                </a:solidFill>
                <a:latin typeface="Gill Sans MT" panose="020B0502020104020203" pitchFamily="34" charset="77"/>
              </a:rPr>
              <a:t>Two alleles: A, </a:t>
            </a:r>
            <a:r>
              <a:rPr lang="en-US" dirty="0">
                <a:solidFill>
                  <a:srgbClr val="FF0000"/>
                </a:solidFill>
                <a:latin typeface="Gill Sans MT" panose="020B0502020104020203" pitchFamily="34" charset="77"/>
              </a:rPr>
              <a:t>G, </a:t>
            </a:r>
            <a:r>
              <a:rPr lang="en-US" dirty="0">
                <a:solidFill>
                  <a:srgbClr val="70AD47"/>
                </a:solidFill>
                <a:latin typeface="Gill Sans MT" panose="020B0502020104020203" pitchFamily="34" charset="77"/>
              </a:rPr>
              <a:t>C</a:t>
            </a:r>
          </a:p>
        </p:txBody>
      </p:sp>
      <p:sp>
        <p:nvSpPr>
          <p:cNvPr id="101" name="Lightning Bolt 100">
            <a:extLst>
              <a:ext uri="{FF2B5EF4-FFF2-40B4-BE49-F238E27FC236}">
                <a16:creationId xmlns:a16="http://schemas.microsoft.com/office/drawing/2014/main" id="{AA419A74-DBFA-DF4C-8D15-A21AE964C1E8}"/>
              </a:ext>
            </a:extLst>
          </p:cNvPr>
          <p:cNvSpPr/>
          <p:nvPr/>
        </p:nvSpPr>
        <p:spPr>
          <a:xfrm flipH="1">
            <a:off x="4958045" y="4263562"/>
            <a:ext cx="322747" cy="423731"/>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2" name="Rectangle 101">
            <a:extLst>
              <a:ext uri="{FF2B5EF4-FFF2-40B4-BE49-F238E27FC236}">
                <a16:creationId xmlns:a16="http://schemas.microsoft.com/office/drawing/2014/main" id="{5F478319-6B2C-F649-BA8D-BA7FD6BDCE23}"/>
              </a:ext>
            </a:extLst>
          </p:cNvPr>
          <p:cNvSpPr/>
          <p:nvPr/>
        </p:nvSpPr>
        <p:spPr>
          <a:xfrm>
            <a:off x="4425834" y="4286533"/>
            <a:ext cx="596638" cy="300082"/>
          </a:xfrm>
          <a:prstGeom prst="rect">
            <a:avLst/>
          </a:prstGeom>
          <a:solidFill>
            <a:schemeClr val="bg1"/>
          </a:solidFill>
        </p:spPr>
        <p:txBody>
          <a:bodyPr wrap="none">
            <a:spAutoFit/>
          </a:bodyPr>
          <a:lstStyle/>
          <a:p>
            <a:pPr defTabSz="685800"/>
            <a:r>
              <a:rPr lang="en-US" sz="1350" b="1" dirty="0">
                <a:solidFill>
                  <a:prstClr val="black"/>
                </a:solidFill>
                <a:latin typeface="Calibri" panose="020F0502020204030204"/>
              </a:rPr>
              <a:t>A -&gt; </a:t>
            </a:r>
            <a:r>
              <a:rPr lang="en-US" sz="1350" b="1" dirty="0">
                <a:solidFill>
                  <a:srgbClr val="70AD47"/>
                </a:solidFill>
                <a:latin typeface="Calibri" panose="020F0502020204030204"/>
              </a:rPr>
              <a:t>C</a:t>
            </a:r>
            <a:endParaRPr lang="en-US" sz="1350" dirty="0">
              <a:solidFill>
                <a:srgbClr val="70AD47"/>
              </a:solidFill>
              <a:latin typeface="Calibri" panose="020F0502020204030204"/>
            </a:endParaRPr>
          </a:p>
        </p:txBody>
      </p:sp>
      <p:sp>
        <p:nvSpPr>
          <p:cNvPr id="103" name="Rectangle 102">
            <a:extLst>
              <a:ext uri="{FF2B5EF4-FFF2-40B4-BE49-F238E27FC236}">
                <a16:creationId xmlns:a16="http://schemas.microsoft.com/office/drawing/2014/main" id="{E120F037-8494-BD44-A5B6-6E112181D7BA}"/>
              </a:ext>
            </a:extLst>
          </p:cNvPr>
          <p:cNvSpPr/>
          <p:nvPr/>
        </p:nvSpPr>
        <p:spPr>
          <a:xfrm>
            <a:off x="3722086" y="3111424"/>
            <a:ext cx="2027534" cy="923330"/>
          </a:xfrm>
          <a:prstGeom prst="rect">
            <a:avLst/>
          </a:prstGeom>
        </p:spPr>
        <p:txBody>
          <a:bodyPr wrap="square">
            <a:spAutoFit/>
          </a:bodyPr>
          <a:lstStyle/>
          <a:p>
            <a:pPr defTabSz="685800"/>
            <a:r>
              <a:rPr lang="en-US" dirty="0">
                <a:solidFill>
                  <a:srgbClr val="000000"/>
                </a:solidFill>
                <a:latin typeface="Gill Sans MT" panose="020B0502020104020203" pitchFamily="34" charset="77"/>
              </a:rPr>
              <a:t>Rare to have more than one mutation at a single position</a:t>
            </a:r>
            <a:endParaRPr lang="en-US" dirty="0">
              <a:solidFill>
                <a:srgbClr val="70AD47"/>
              </a:solidFill>
              <a:latin typeface="Gill Sans MT" panose="020B0502020104020203" pitchFamily="34" charset="77"/>
            </a:endParaRPr>
          </a:p>
        </p:txBody>
      </p:sp>
      <p:cxnSp>
        <p:nvCxnSpPr>
          <p:cNvPr id="104" name="Straight Connector 103">
            <a:extLst>
              <a:ext uri="{FF2B5EF4-FFF2-40B4-BE49-F238E27FC236}">
                <a16:creationId xmlns:a16="http://schemas.microsoft.com/office/drawing/2014/main" id="{5BD4A85D-7988-E94D-8FFB-62495C3D429C}"/>
              </a:ext>
            </a:extLst>
          </p:cNvPr>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105" name="Rectangle 104">
            <a:extLst>
              <a:ext uri="{FF2B5EF4-FFF2-40B4-BE49-F238E27FC236}">
                <a16:creationId xmlns:a16="http://schemas.microsoft.com/office/drawing/2014/main" id="{95BADA11-E909-6543-A105-D2539095459F}"/>
              </a:ext>
            </a:extLst>
          </p:cNvPr>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Tri-allelic SNPs exist but are rare</a:t>
            </a:r>
          </a:p>
        </p:txBody>
      </p:sp>
    </p:spTree>
    <p:extLst>
      <p:ext uri="{BB962C8B-B14F-4D97-AF65-F5344CB8AC3E}">
        <p14:creationId xmlns:p14="http://schemas.microsoft.com/office/powerpoint/2010/main" val="2877983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7E1DC51-BBC4-6D44-A8E8-1E1ACD955561}"/>
              </a:ext>
            </a:extLst>
          </p:cNvPr>
          <p:cNvGrpSpPr/>
          <p:nvPr/>
        </p:nvGrpSpPr>
        <p:grpSpPr>
          <a:xfrm>
            <a:off x="965118" y="1834177"/>
            <a:ext cx="398252" cy="1145267"/>
            <a:chOff x="1286824" y="1490861"/>
            <a:chExt cx="531002" cy="1527023"/>
          </a:xfrm>
        </p:grpSpPr>
        <p:pic>
          <p:nvPicPr>
            <p:cNvPr id="7" name="Picture 6">
              <a:extLst>
                <a:ext uri="{FF2B5EF4-FFF2-40B4-BE49-F238E27FC236}">
                  <a16:creationId xmlns:a16="http://schemas.microsoft.com/office/drawing/2014/main" id="{F01F18D6-9F0E-B246-882F-FCEEEB9BCEA1}"/>
                </a:ext>
              </a:extLst>
            </p:cNvPr>
            <p:cNvPicPr>
              <a:picLocks noChangeAspect="1"/>
            </p:cNvPicPr>
            <p:nvPr/>
          </p:nvPicPr>
          <p:blipFill>
            <a:blip r:embed="rId2"/>
            <a:stretch>
              <a:fillRect/>
            </a:stretch>
          </p:blipFill>
          <p:spPr>
            <a:xfrm>
              <a:off x="1286824" y="1490861"/>
              <a:ext cx="524466" cy="1045633"/>
            </a:xfrm>
            <a:prstGeom prst="rect">
              <a:avLst/>
            </a:prstGeom>
          </p:spPr>
        </p:pic>
        <p:sp>
          <p:nvSpPr>
            <p:cNvPr id="8" name="TextBox 7">
              <a:extLst>
                <a:ext uri="{FF2B5EF4-FFF2-40B4-BE49-F238E27FC236}">
                  <a16:creationId xmlns:a16="http://schemas.microsoft.com/office/drawing/2014/main" id="{3190F9F0-531A-D948-A75B-59CBDEE27F68}"/>
                </a:ext>
              </a:extLst>
            </p:cNvPr>
            <p:cNvSpPr txBox="1"/>
            <p:nvPr/>
          </p:nvSpPr>
          <p:spPr>
            <a:xfrm>
              <a:off x="1323675" y="2617775"/>
              <a:ext cx="494151" cy="400109"/>
            </a:xfrm>
            <a:prstGeom prst="rect">
              <a:avLst/>
            </a:prstGeom>
            <a:noFill/>
          </p:spPr>
          <p:txBody>
            <a:bodyPr wrap="none" rtlCol="0">
              <a:spAutoFit/>
            </a:bodyPr>
            <a:lstStyle/>
            <a:p>
              <a:pPr defTabSz="685800"/>
              <a:r>
                <a:rPr lang="en-US" sz="1350" dirty="0">
                  <a:solidFill>
                    <a:prstClr val="black"/>
                  </a:solidFill>
                  <a:latin typeface="Calibri" panose="020F0502020204030204"/>
                </a:rPr>
                <a:t>CC</a:t>
              </a:r>
            </a:p>
          </p:txBody>
        </p:sp>
      </p:grpSp>
      <p:grpSp>
        <p:nvGrpSpPr>
          <p:cNvPr id="9" name="Group 8">
            <a:extLst>
              <a:ext uri="{FF2B5EF4-FFF2-40B4-BE49-F238E27FC236}">
                <a16:creationId xmlns:a16="http://schemas.microsoft.com/office/drawing/2014/main" id="{89E63B14-3EF0-FF4E-989A-C56E15CFF25D}"/>
              </a:ext>
            </a:extLst>
          </p:cNvPr>
          <p:cNvGrpSpPr/>
          <p:nvPr/>
        </p:nvGrpSpPr>
        <p:grpSpPr>
          <a:xfrm>
            <a:off x="1687900" y="1834177"/>
            <a:ext cx="393350" cy="1145267"/>
            <a:chOff x="1286824" y="1490861"/>
            <a:chExt cx="524466" cy="1527023"/>
          </a:xfrm>
        </p:grpSpPr>
        <p:pic>
          <p:nvPicPr>
            <p:cNvPr id="10" name="Picture 9">
              <a:extLst>
                <a:ext uri="{FF2B5EF4-FFF2-40B4-BE49-F238E27FC236}">
                  <a16:creationId xmlns:a16="http://schemas.microsoft.com/office/drawing/2014/main" id="{EE65705D-42C7-D649-83EC-C9324306D060}"/>
                </a:ext>
              </a:extLst>
            </p:cNvPr>
            <p:cNvPicPr>
              <a:picLocks noChangeAspect="1"/>
            </p:cNvPicPr>
            <p:nvPr/>
          </p:nvPicPr>
          <p:blipFill>
            <a:blip r:embed="rId2"/>
            <a:stretch>
              <a:fillRect/>
            </a:stretch>
          </p:blipFill>
          <p:spPr>
            <a:xfrm>
              <a:off x="1286824" y="1490861"/>
              <a:ext cx="524466" cy="1045633"/>
            </a:xfrm>
            <a:prstGeom prst="rect">
              <a:avLst/>
            </a:prstGeom>
          </p:spPr>
        </p:pic>
        <p:sp>
          <p:nvSpPr>
            <p:cNvPr id="11" name="TextBox 10">
              <a:extLst>
                <a:ext uri="{FF2B5EF4-FFF2-40B4-BE49-F238E27FC236}">
                  <a16:creationId xmlns:a16="http://schemas.microsoft.com/office/drawing/2014/main" id="{EBD36D05-D130-044E-8C16-890F26906442}"/>
                </a:ext>
              </a:extLst>
            </p:cNvPr>
            <p:cNvSpPr txBox="1"/>
            <p:nvPr/>
          </p:nvSpPr>
          <p:spPr>
            <a:xfrm>
              <a:off x="1323675" y="2617775"/>
              <a:ext cx="484577" cy="400109"/>
            </a:xfrm>
            <a:prstGeom prst="rect">
              <a:avLst/>
            </a:prstGeom>
            <a:noFill/>
          </p:spPr>
          <p:txBody>
            <a:bodyPr wrap="none" rtlCol="0">
              <a:spAutoFit/>
            </a:bodyPr>
            <a:lstStyle/>
            <a:p>
              <a:pPr defTabSz="685800"/>
              <a:r>
                <a:rPr lang="en-US" sz="1350" dirty="0">
                  <a:solidFill>
                    <a:prstClr val="black"/>
                  </a:solidFill>
                  <a:latin typeface="Calibri" panose="020F0502020204030204"/>
                </a:rPr>
                <a:t>CT</a:t>
              </a:r>
            </a:p>
          </p:txBody>
        </p:sp>
      </p:grpSp>
      <p:grpSp>
        <p:nvGrpSpPr>
          <p:cNvPr id="12" name="Group 11">
            <a:extLst>
              <a:ext uri="{FF2B5EF4-FFF2-40B4-BE49-F238E27FC236}">
                <a16:creationId xmlns:a16="http://schemas.microsoft.com/office/drawing/2014/main" id="{A608D727-D03F-FC40-A390-865EB42551F3}"/>
              </a:ext>
            </a:extLst>
          </p:cNvPr>
          <p:cNvGrpSpPr/>
          <p:nvPr/>
        </p:nvGrpSpPr>
        <p:grpSpPr>
          <a:xfrm>
            <a:off x="2410681" y="1834177"/>
            <a:ext cx="393350" cy="1145267"/>
            <a:chOff x="1286824" y="1490861"/>
            <a:chExt cx="524466" cy="1527023"/>
          </a:xfrm>
        </p:grpSpPr>
        <p:pic>
          <p:nvPicPr>
            <p:cNvPr id="13" name="Picture 12">
              <a:extLst>
                <a:ext uri="{FF2B5EF4-FFF2-40B4-BE49-F238E27FC236}">
                  <a16:creationId xmlns:a16="http://schemas.microsoft.com/office/drawing/2014/main" id="{7724896A-B372-F44C-8AC9-DBC6ABC85407}"/>
                </a:ext>
              </a:extLst>
            </p:cNvPr>
            <p:cNvPicPr>
              <a:picLocks noChangeAspect="1"/>
            </p:cNvPicPr>
            <p:nvPr/>
          </p:nvPicPr>
          <p:blipFill>
            <a:blip r:embed="rId2"/>
            <a:stretch>
              <a:fillRect/>
            </a:stretch>
          </p:blipFill>
          <p:spPr>
            <a:xfrm>
              <a:off x="1286824" y="1490861"/>
              <a:ext cx="524466" cy="1045633"/>
            </a:xfrm>
            <a:prstGeom prst="rect">
              <a:avLst/>
            </a:prstGeom>
          </p:spPr>
        </p:pic>
        <p:sp>
          <p:nvSpPr>
            <p:cNvPr id="14" name="TextBox 13">
              <a:extLst>
                <a:ext uri="{FF2B5EF4-FFF2-40B4-BE49-F238E27FC236}">
                  <a16:creationId xmlns:a16="http://schemas.microsoft.com/office/drawing/2014/main" id="{EF5FBA55-06DE-134F-8798-2550114EA013}"/>
                </a:ext>
              </a:extLst>
            </p:cNvPr>
            <p:cNvSpPr txBox="1"/>
            <p:nvPr/>
          </p:nvSpPr>
          <p:spPr>
            <a:xfrm>
              <a:off x="1323675" y="2617775"/>
              <a:ext cx="475942" cy="400109"/>
            </a:xfrm>
            <a:prstGeom prst="rect">
              <a:avLst/>
            </a:prstGeom>
            <a:noFill/>
          </p:spPr>
          <p:txBody>
            <a:bodyPr wrap="none" rtlCol="0">
              <a:spAutoFit/>
            </a:bodyPr>
            <a:lstStyle/>
            <a:p>
              <a:pPr defTabSz="685800"/>
              <a:r>
                <a:rPr lang="en-US" sz="1350" dirty="0">
                  <a:solidFill>
                    <a:prstClr val="black"/>
                  </a:solidFill>
                  <a:latin typeface="Calibri" panose="020F0502020204030204"/>
                </a:rPr>
                <a:t>TT</a:t>
              </a:r>
            </a:p>
          </p:txBody>
        </p:sp>
      </p:grpSp>
      <p:grpSp>
        <p:nvGrpSpPr>
          <p:cNvPr id="15" name="Group 14">
            <a:extLst>
              <a:ext uri="{FF2B5EF4-FFF2-40B4-BE49-F238E27FC236}">
                <a16:creationId xmlns:a16="http://schemas.microsoft.com/office/drawing/2014/main" id="{A569049D-E5BB-414C-914B-0690F80F6B4F}"/>
              </a:ext>
            </a:extLst>
          </p:cNvPr>
          <p:cNvGrpSpPr/>
          <p:nvPr/>
        </p:nvGrpSpPr>
        <p:grpSpPr>
          <a:xfrm>
            <a:off x="3133463" y="1834177"/>
            <a:ext cx="393350" cy="1145267"/>
            <a:chOff x="1286824" y="1490861"/>
            <a:chExt cx="524466" cy="1527023"/>
          </a:xfrm>
        </p:grpSpPr>
        <p:pic>
          <p:nvPicPr>
            <p:cNvPr id="16" name="Picture 15">
              <a:extLst>
                <a:ext uri="{FF2B5EF4-FFF2-40B4-BE49-F238E27FC236}">
                  <a16:creationId xmlns:a16="http://schemas.microsoft.com/office/drawing/2014/main" id="{00D9DDCE-ECF6-C245-840D-14A40CC3CAF4}"/>
                </a:ext>
              </a:extLst>
            </p:cNvPr>
            <p:cNvPicPr>
              <a:picLocks noChangeAspect="1"/>
            </p:cNvPicPr>
            <p:nvPr/>
          </p:nvPicPr>
          <p:blipFill>
            <a:blip r:embed="rId2"/>
            <a:stretch>
              <a:fillRect/>
            </a:stretch>
          </p:blipFill>
          <p:spPr>
            <a:xfrm>
              <a:off x="1286824" y="1490861"/>
              <a:ext cx="524466" cy="1045633"/>
            </a:xfrm>
            <a:prstGeom prst="rect">
              <a:avLst/>
            </a:prstGeom>
          </p:spPr>
        </p:pic>
        <p:sp>
          <p:nvSpPr>
            <p:cNvPr id="17" name="TextBox 16">
              <a:extLst>
                <a:ext uri="{FF2B5EF4-FFF2-40B4-BE49-F238E27FC236}">
                  <a16:creationId xmlns:a16="http://schemas.microsoft.com/office/drawing/2014/main" id="{A18AF8A6-64E9-7842-8E21-E850EC4BB0F5}"/>
                </a:ext>
              </a:extLst>
            </p:cNvPr>
            <p:cNvSpPr txBox="1"/>
            <p:nvPr/>
          </p:nvSpPr>
          <p:spPr>
            <a:xfrm>
              <a:off x="1323675" y="2617775"/>
              <a:ext cx="475942" cy="400109"/>
            </a:xfrm>
            <a:prstGeom prst="rect">
              <a:avLst/>
            </a:prstGeom>
            <a:noFill/>
          </p:spPr>
          <p:txBody>
            <a:bodyPr wrap="none" rtlCol="0">
              <a:spAutoFit/>
            </a:bodyPr>
            <a:lstStyle/>
            <a:p>
              <a:pPr defTabSz="685800"/>
              <a:r>
                <a:rPr lang="en-US" sz="1350" dirty="0">
                  <a:solidFill>
                    <a:prstClr val="black"/>
                  </a:solidFill>
                  <a:latin typeface="Calibri" panose="020F0502020204030204"/>
                </a:rPr>
                <a:t>TT</a:t>
              </a:r>
            </a:p>
          </p:txBody>
        </p:sp>
      </p:grpSp>
      <p:grpSp>
        <p:nvGrpSpPr>
          <p:cNvPr id="18" name="Group 17">
            <a:extLst>
              <a:ext uri="{FF2B5EF4-FFF2-40B4-BE49-F238E27FC236}">
                <a16:creationId xmlns:a16="http://schemas.microsoft.com/office/drawing/2014/main" id="{F6B61C5E-C4C8-DD44-983E-27211C77F156}"/>
              </a:ext>
            </a:extLst>
          </p:cNvPr>
          <p:cNvGrpSpPr/>
          <p:nvPr/>
        </p:nvGrpSpPr>
        <p:grpSpPr>
          <a:xfrm>
            <a:off x="3856245" y="1834177"/>
            <a:ext cx="393350" cy="1145267"/>
            <a:chOff x="1286824" y="1490861"/>
            <a:chExt cx="524466" cy="1527023"/>
          </a:xfrm>
        </p:grpSpPr>
        <p:pic>
          <p:nvPicPr>
            <p:cNvPr id="19" name="Picture 18">
              <a:extLst>
                <a:ext uri="{FF2B5EF4-FFF2-40B4-BE49-F238E27FC236}">
                  <a16:creationId xmlns:a16="http://schemas.microsoft.com/office/drawing/2014/main" id="{9E151E35-92E7-1046-8C58-B2704AFBA619}"/>
                </a:ext>
              </a:extLst>
            </p:cNvPr>
            <p:cNvPicPr>
              <a:picLocks noChangeAspect="1"/>
            </p:cNvPicPr>
            <p:nvPr/>
          </p:nvPicPr>
          <p:blipFill>
            <a:blip r:embed="rId2"/>
            <a:stretch>
              <a:fillRect/>
            </a:stretch>
          </p:blipFill>
          <p:spPr>
            <a:xfrm>
              <a:off x="1286824" y="1490861"/>
              <a:ext cx="524466" cy="1045633"/>
            </a:xfrm>
            <a:prstGeom prst="rect">
              <a:avLst/>
            </a:prstGeom>
          </p:spPr>
        </p:pic>
        <p:sp>
          <p:nvSpPr>
            <p:cNvPr id="20" name="TextBox 19">
              <a:extLst>
                <a:ext uri="{FF2B5EF4-FFF2-40B4-BE49-F238E27FC236}">
                  <a16:creationId xmlns:a16="http://schemas.microsoft.com/office/drawing/2014/main" id="{1DEF828A-EFE9-7E42-822D-DBC55B8BC4AD}"/>
                </a:ext>
              </a:extLst>
            </p:cNvPr>
            <p:cNvSpPr txBox="1"/>
            <p:nvPr/>
          </p:nvSpPr>
          <p:spPr>
            <a:xfrm>
              <a:off x="1323675" y="2617775"/>
              <a:ext cx="475942" cy="400109"/>
            </a:xfrm>
            <a:prstGeom prst="rect">
              <a:avLst/>
            </a:prstGeom>
            <a:noFill/>
          </p:spPr>
          <p:txBody>
            <a:bodyPr wrap="none" rtlCol="0">
              <a:spAutoFit/>
            </a:bodyPr>
            <a:lstStyle/>
            <a:p>
              <a:pPr defTabSz="685800"/>
              <a:r>
                <a:rPr lang="en-US" sz="1350" dirty="0">
                  <a:solidFill>
                    <a:prstClr val="black"/>
                  </a:solidFill>
                  <a:latin typeface="Calibri" panose="020F0502020204030204"/>
                </a:rPr>
                <a:t>TT</a:t>
              </a:r>
            </a:p>
          </p:txBody>
        </p:sp>
      </p:grpSp>
      <p:grpSp>
        <p:nvGrpSpPr>
          <p:cNvPr id="21" name="Group 20">
            <a:extLst>
              <a:ext uri="{FF2B5EF4-FFF2-40B4-BE49-F238E27FC236}">
                <a16:creationId xmlns:a16="http://schemas.microsoft.com/office/drawing/2014/main" id="{CD7AB11A-1477-4D41-A5A3-A4DA113770D2}"/>
              </a:ext>
            </a:extLst>
          </p:cNvPr>
          <p:cNvGrpSpPr/>
          <p:nvPr/>
        </p:nvGrpSpPr>
        <p:grpSpPr>
          <a:xfrm>
            <a:off x="4579027" y="1834177"/>
            <a:ext cx="393350" cy="1145267"/>
            <a:chOff x="1286824" y="1490861"/>
            <a:chExt cx="524466" cy="1527023"/>
          </a:xfrm>
        </p:grpSpPr>
        <p:pic>
          <p:nvPicPr>
            <p:cNvPr id="22" name="Picture 21">
              <a:extLst>
                <a:ext uri="{FF2B5EF4-FFF2-40B4-BE49-F238E27FC236}">
                  <a16:creationId xmlns:a16="http://schemas.microsoft.com/office/drawing/2014/main" id="{F619EA5E-F2E5-C14C-A698-3BA7A50EE923}"/>
                </a:ext>
              </a:extLst>
            </p:cNvPr>
            <p:cNvPicPr>
              <a:picLocks noChangeAspect="1"/>
            </p:cNvPicPr>
            <p:nvPr/>
          </p:nvPicPr>
          <p:blipFill>
            <a:blip r:embed="rId2"/>
            <a:stretch>
              <a:fillRect/>
            </a:stretch>
          </p:blipFill>
          <p:spPr>
            <a:xfrm>
              <a:off x="1286824" y="1490861"/>
              <a:ext cx="524466" cy="1045633"/>
            </a:xfrm>
            <a:prstGeom prst="rect">
              <a:avLst/>
            </a:prstGeom>
          </p:spPr>
        </p:pic>
        <p:sp>
          <p:nvSpPr>
            <p:cNvPr id="23" name="TextBox 22">
              <a:extLst>
                <a:ext uri="{FF2B5EF4-FFF2-40B4-BE49-F238E27FC236}">
                  <a16:creationId xmlns:a16="http://schemas.microsoft.com/office/drawing/2014/main" id="{07679909-2FDF-E249-B9E6-0AE1C030B422}"/>
                </a:ext>
              </a:extLst>
            </p:cNvPr>
            <p:cNvSpPr txBox="1"/>
            <p:nvPr/>
          </p:nvSpPr>
          <p:spPr>
            <a:xfrm>
              <a:off x="1323675" y="2617775"/>
              <a:ext cx="475942" cy="400109"/>
            </a:xfrm>
            <a:prstGeom prst="rect">
              <a:avLst/>
            </a:prstGeom>
            <a:noFill/>
          </p:spPr>
          <p:txBody>
            <a:bodyPr wrap="none" rtlCol="0">
              <a:spAutoFit/>
            </a:bodyPr>
            <a:lstStyle/>
            <a:p>
              <a:pPr defTabSz="685800"/>
              <a:r>
                <a:rPr lang="en-US" sz="1350" dirty="0">
                  <a:solidFill>
                    <a:prstClr val="black"/>
                  </a:solidFill>
                  <a:latin typeface="Calibri" panose="020F0502020204030204"/>
                </a:rPr>
                <a:t>TT</a:t>
              </a:r>
            </a:p>
          </p:txBody>
        </p:sp>
      </p:grpSp>
      <p:grpSp>
        <p:nvGrpSpPr>
          <p:cNvPr id="24" name="Group 23">
            <a:extLst>
              <a:ext uri="{FF2B5EF4-FFF2-40B4-BE49-F238E27FC236}">
                <a16:creationId xmlns:a16="http://schemas.microsoft.com/office/drawing/2014/main" id="{EB12CCD3-F307-E545-BDFF-739117FFF304}"/>
              </a:ext>
            </a:extLst>
          </p:cNvPr>
          <p:cNvGrpSpPr/>
          <p:nvPr/>
        </p:nvGrpSpPr>
        <p:grpSpPr>
          <a:xfrm>
            <a:off x="5301808" y="1834177"/>
            <a:ext cx="393350" cy="1145267"/>
            <a:chOff x="1286824" y="1490861"/>
            <a:chExt cx="524466" cy="1527023"/>
          </a:xfrm>
        </p:grpSpPr>
        <p:pic>
          <p:nvPicPr>
            <p:cNvPr id="25" name="Picture 24">
              <a:extLst>
                <a:ext uri="{FF2B5EF4-FFF2-40B4-BE49-F238E27FC236}">
                  <a16:creationId xmlns:a16="http://schemas.microsoft.com/office/drawing/2014/main" id="{D78FB158-6147-9F49-B33C-DA77D7EB7B1C}"/>
                </a:ext>
              </a:extLst>
            </p:cNvPr>
            <p:cNvPicPr>
              <a:picLocks noChangeAspect="1"/>
            </p:cNvPicPr>
            <p:nvPr/>
          </p:nvPicPr>
          <p:blipFill>
            <a:blip r:embed="rId2"/>
            <a:stretch>
              <a:fillRect/>
            </a:stretch>
          </p:blipFill>
          <p:spPr>
            <a:xfrm>
              <a:off x="1286824" y="1490861"/>
              <a:ext cx="524466" cy="1045633"/>
            </a:xfrm>
            <a:prstGeom prst="rect">
              <a:avLst/>
            </a:prstGeom>
          </p:spPr>
        </p:pic>
        <p:sp>
          <p:nvSpPr>
            <p:cNvPr id="26" name="TextBox 25">
              <a:extLst>
                <a:ext uri="{FF2B5EF4-FFF2-40B4-BE49-F238E27FC236}">
                  <a16:creationId xmlns:a16="http://schemas.microsoft.com/office/drawing/2014/main" id="{E8954D7A-3995-1E40-8751-C1F07ADA5DDA}"/>
                </a:ext>
              </a:extLst>
            </p:cNvPr>
            <p:cNvSpPr txBox="1"/>
            <p:nvPr/>
          </p:nvSpPr>
          <p:spPr>
            <a:xfrm>
              <a:off x="1323675" y="2617775"/>
              <a:ext cx="475942" cy="400109"/>
            </a:xfrm>
            <a:prstGeom prst="rect">
              <a:avLst/>
            </a:prstGeom>
            <a:noFill/>
          </p:spPr>
          <p:txBody>
            <a:bodyPr wrap="none" rtlCol="0">
              <a:spAutoFit/>
            </a:bodyPr>
            <a:lstStyle/>
            <a:p>
              <a:pPr defTabSz="685800"/>
              <a:r>
                <a:rPr lang="en-US" sz="1350" dirty="0">
                  <a:solidFill>
                    <a:prstClr val="black"/>
                  </a:solidFill>
                  <a:latin typeface="Calibri" panose="020F0502020204030204"/>
                </a:rPr>
                <a:t>TT</a:t>
              </a:r>
            </a:p>
          </p:txBody>
        </p:sp>
      </p:grpSp>
      <p:grpSp>
        <p:nvGrpSpPr>
          <p:cNvPr id="27" name="Group 26">
            <a:extLst>
              <a:ext uri="{FF2B5EF4-FFF2-40B4-BE49-F238E27FC236}">
                <a16:creationId xmlns:a16="http://schemas.microsoft.com/office/drawing/2014/main" id="{F40D43EE-5FE1-DB45-97F1-1DD56D2C9381}"/>
              </a:ext>
            </a:extLst>
          </p:cNvPr>
          <p:cNvGrpSpPr/>
          <p:nvPr/>
        </p:nvGrpSpPr>
        <p:grpSpPr>
          <a:xfrm>
            <a:off x="6024590" y="1834177"/>
            <a:ext cx="393350" cy="1145267"/>
            <a:chOff x="1286824" y="1490861"/>
            <a:chExt cx="524466" cy="1527023"/>
          </a:xfrm>
        </p:grpSpPr>
        <p:pic>
          <p:nvPicPr>
            <p:cNvPr id="28" name="Picture 27">
              <a:extLst>
                <a:ext uri="{FF2B5EF4-FFF2-40B4-BE49-F238E27FC236}">
                  <a16:creationId xmlns:a16="http://schemas.microsoft.com/office/drawing/2014/main" id="{D49CF6E0-04AE-9A46-A99E-1E0E16A70637}"/>
                </a:ext>
              </a:extLst>
            </p:cNvPr>
            <p:cNvPicPr>
              <a:picLocks noChangeAspect="1"/>
            </p:cNvPicPr>
            <p:nvPr/>
          </p:nvPicPr>
          <p:blipFill>
            <a:blip r:embed="rId2"/>
            <a:stretch>
              <a:fillRect/>
            </a:stretch>
          </p:blipFill>
          <p:spPr>
            <a:xfrm>
              <a:off x="1286824" y="1490861"/>
              <a:ext cx="524466" cy="1045633"/>
            </a:xfrm>
            <a:prstGeom prst="rect">
              <a:avLst/>
            </a:prstGeom>
          </p:spPr>
        </p:pic>
        <p:sp>
          <p:nvSpPr>
            <p:cNvPr id="29" name="TextBox 28">
              <a:extLst>
                <a:ext uri="{FF2B5EF4-FFF2-40B4-BE49-F238E27FC236}">
                  <a16:creationId xmlns:a16="http://schemas.microsoft.com/office/drawing/2014/main" id="{9450AF1E-19A7-EA4F-B0DA-A23461990B51}"/>
                </a:ext>
              </a:extLst>
            </p:cNvPr>
            <p:cNvSpPr txBox="1"/>
            <p:nvPr/>
          </p:nvSpPr>
          <p:spPr>
            <a:xfrm>
              <a:off x="1323675" y="2617775"/>
              <a:ext cx="475942" cy="400109"/>
            </a:xfrm>
            <a:prstGeom prst="rect">
              <a:avLst/>
            </a:prstGeom>
            <a:noFill/>
          </p:spPr>
          <p:txBody>
            <a:bodyPr wrap="none" rtlCol="0">
              <a:spAutoFit/>
            </a:bodyPr>
            <a:lstStyle/>
            <a:p>
              <a:pPr defTabSz="685800"/>
              <a:r>
                <a:rPr lang="en-US" sz="1350" dirty="0">
                  <a:solidFill>
                    <a:prstClr val="black"/>
                  </a:solidFill>
                  <a:latin typeface="Calibri" panose="020F0502020204030204"/>
                </a:rPr>
                <a:t>TT</a:t>
              </a:r>
            </a:p>
          </p:txBody>
        </p:sp>
      </p:grpSp>
      <p:grpSp>
        <p:nvGrpSpPr>
          <p:cNvPr id="30" name="Group 29">
            <a:extLst>
              <a:ext uri="{FF2B5EF4-FFF2-40B4-BE49-F238E27FC236}">
                <a16:creationId xmlns:a16="http://schemas.microsoft.com/office/drawing/2014/main" id="{B1064412-E650-7B4B-B25F-535D8ACDBFBD}"/>
              </a:ext>
            </a:extLst>
          </p:cNvPr>
          <p:cNvGrpSpPr/>
          <p:nvPr/>
        </p:nvGrpSpPr>
        <p:grpSpPr>
          <a:xfrm>
            <a:off x="6747372" y="1834177"/>
            <a:ext cx="393350" cy="1145267"/>
            <a:chOff x="1286824" y="1490861"/>
            <a:chExt cx="524466" cy="1527023"/>
          </a:xfrm>
        </p:grpSpPr>
        <p:pic>
          <p:nvPicPr>
            <p:cNvPr id="31" name="Picture 30">
              <a:extLst>
                <a:ext uri="{FF2B5EF4-FFF2-40B4-BE49-F238E27FC236}">
                  <a16:creationId xmlns:a16="http://schemas.microsoft.com/office/drawing/2014/main" id="{156AFD49-EFA6-3742-98BD-0F5F7362325A}"/>
                </a:ext>
              </a:extLst>
            </p:cNvPr>
            <p:cNvPicPr>
              <a:picLocks noChangeAspect="1"/>
            </p:cNvPicPr>
            <p:nvPr/>
          </p:nvPicPr>
          <p:blipFill>
            <a:blip r:embed="rId2"/>
            <a:stretch>
              <a:fillRect/>
            </a:stretch>
          </p:blipFill>
          <p:spPr>
            <a:xfrm>
              <a:off x="1286824" y="1490861"/>
              <a:ext cx="524466" cy="1045633"/>
            </a:xfrm>
            <a:prstGeom prst="rect">
              <a:avLst/>
            </a:prstGeom>
          </p:spPr>
        </p:pic>
        <p:sp>
          <p:nvSpPr>
            <p:cNvPr id="32" name="TextBox 31">
              <a:extLst>
                <a:ext uri="{FF2B5EF4-FFF2-40B4-BE49-F238E27FC236}">
                  <a16:creationId xmlns:a16="http://schemas.microsoft.com/office/drawing/2014/main" id="{E7644F20-ABC7-C647-9EEC-ECA6CB67D835}"/>
                </a:ext>
              </a:extLst>
            </p:cNvPr>
            <p:cNvSpPr txBox="1"/>
            <p:nvPr/>
          </p:nvSpPr>
          <p:spPr>
            <a:xfrm>
              <a:off x="1323675" y="2617775"/>
              <a:ext cx="475942" cy="400109"/>
            </a:xfrm>
            <a:prstGeom prst="rect">
              <a:avLst/>
            </a:prstGeom>
            <a:noFill/>
          </p:spPr>
          <p:txBody>
            <a:bodyPr wrap="none" rtlCol="0">
              <a:spAutoFit/>
            </a:bodyPr>
            <a:lstStyle/>
            <a:p>
              <a:pPr defTabSz="685800"/>
              <a:r>
                <a:rPr lang="en-US" sz="1350" dirty="0">
                  <a:solidFill>
                    <a:prstClr val="black"/>
                  </a:solidFill>
                  <a:latin typeface="Calibri" panose="020F0502020204030204"/>
                </a:rPr>
                <a:t>TT</a:t>
              </a:r>
            </a:p>
          </p:txBody>
        </p:sp>
      </p:grpSp>
      <p:grpSp>
        <p:nvGrpSpPr>
          <p:cNvPr id="33" name="Group 32">
            <a:extLst>
              <a:ext uri="{FF2B5EF4-FFF2-40B4-BE49-F238E27FC236}">
                <a16:creationId xmlns:a16="http://schemas.microsoft.com/office/drawing/2014/main" id="{9F0E0464-61B8-254E-AB15-4126AB6F3FD1}"/>
              </a:ext>
            </a:extLst>
          </p:cNvPr>
          <p:cNvGrpSpPr/>
          <p:nvPr/>
        </p:nvGrpSpPr>
        <p:grpSpPr>
          <a:xfrm>
            <a:off x="7470154" y="1834177"/>
            <a:ext cx="393350" cy="1145267"/>
            <a:chOff x="1286824" y="1490861"/>
            <a:chExt cx="524466" cy="1527023"/>
          </a:xfrm>
        </p:grpSpPr>
        <p:pic>
          <p:nvPicPr>
            <p:cNvPr id="34" name="Picture 33">
              <a:extLst>
                <a:ext uri="{FF2B5EF4-FFF2-40B4-BE49-F238E27FC236}">
                  <a16:creationId xmlns:a16="http://schemas.microsoft.com/office/drawing/2014/main" id="{F428523F-60B8-3F40-A722-D36404FE61DC}"/>
                </a:ext>
              </a:extLst>
            </p:cNvPr>
            <p:cNvPicPr>
              <a:picLocks noChangeAspect="1"/>
            </p:cNvPicPr>
            <p:nvPr/>
          </p:nvPicPr>
          <p:blipFill>
            <a:blip r:embed="rId2"/>
            <a:stretch>
              <a:fillRect/>
            </a:stretch>
          </p:blipFill>
          <p:spPr>
            <a:xfrm>
              <a:off x="1286824" y="1490861"/>
              <a:ext cx="524466" cy="1045633"/>
            </a:xfrm>
            <a:prstGeom prst="rect">
              <a:avLst/>
            </a:prstGeom>
          </p:spPr>
        </p:pic>
        <p:sp>
          <p:nvSpPr>
            <p:cNvPr id="35" name="TextBox 34">
              <a:extLst>
                <a:ext uri="{FF2B5EF4-FFF2-40B4-BE49-F238E27FC236}">
                  <a16:creationId xmlns:a16="http://schemas.microsoft.com/office/drawing/2014/main" id="{9A7F7BF1-DBBE-3943-BCC5-223CE169B48C}"/>
                </a:ext>
              </a:extLst>
            </p:cNvPr>
            <p:cNvSpPr txBox="1"/>
            <p:nvPr/>
          </p:nvSpPr>
          <p:spPr>
            <a:xfrm>
              <a:off x="1323675" y="2617775"/>
              <a:ext cx="475942" cy="400109"/>
            </a:xfrm>
            <a:prstGeom prst="rect">
              <a:avLst/>
            </a:prstGeom>
            <a:noFill/>
          </p:spPr>
          <p:txBody>
            <a:bodyPr wrap="none" rtlCol="0">
              <a:spAutoFit/>
            </a:bodyPr>
            <a:lstStyle/>
            <a:p>
              <a:pPr defTabSz="685800"/>
              <a:r>
                <a:rPr lang="en-US" sz="1350" dirty="0">
                  <a:solidFill>
                    <a:prstClr val="black"/>
                  </a:solidFill>
                  <a:latin typeface="Calibri" panose="020F0502020204030204"/>
                </a:rPr>
                <a:t>TT</a:t>
              </a:r>
            </a:p>
          </p:txBody>
        </p:sp>
      </p:grpSp>
      <p:sp>
        <p:nvSpPr>
          <p:cNvPr id="37" name="Rectangle 36">
            <a:extLst>
              <a:ext uri="{FF2B5EF4-FFF2-40B4-BE49-F238E27FC236}">
                <a16:creationId xmlns:a16="http://schemas.microsoft.com/office/drawing/2014/main" id="{86A5D76A-C886-C443-8AA6-25A7B1D10AC1}"/>
              </a:ext>
            </a:extLst>
          </p:cNvPr>
          <p:cNvSpPr/>
          <p:nvPr/>
        </p:nvSpPr>
        <p:spPr>
          <a:xfrm>
            <a:off x="214297" y="3827531"/>
            <a:ext cx="2526654" cy="369332"/>
          </a:xfrm>
          <a:prstGeom prst="rect">
            <a:avLst/>
          </a:prstGeom>
        </p:spPr>
        <p:txBody>
          <a:bodyPr wrap="none">
            <a:spAutoFit/>
          </a:bodyPr>
          <a:lstStyle/>
          <a:p>
            <a:pPr defTabSz="685800"/>
            <a:r>
              <a:rPr lang="en-US" dirty="0">
                <a:solidFill>
                  <a:srgbClr val="4472C4"/>
                </a:solidFill>
                <a:latin typeface="Gill Sans MT" panose="020B0502020104020203" pitchFamily="34" charset="0"/>
              </a:rPr>
              <a:t>What is the minor allele?</a:t>
            </a:r>
            <a:endParaRPr lang="en-US" dirty="0">
              <a:solidFill>
                <a:prstClr val="black"/>
              </a:solidFill>
              <a:latin typeface="Calibri" panose="020F0502020204030204"/>
            </a:endParaRPr>
          </a:p>
        </p:txBody>
      </p:sp>
      <p:sp>
        <p:nvSpPr>
          <p:cNvPr id="38" name="Rectangle 37">
            <a:extLst>
              <a:ext uri="{FF2B5EF4-FFF2-40B4-BE49-F238E27FC236}">
                <a16:creationId xmlns:a16="http://schemas.microsoft.com/office/drawing/2014/main" id="{2A5E3B22-82EB-F74D-A58A-414785E8200A}"/>
              </a:ext>
            </a:extLst>
          </p:cNvPr>
          <p:cNvSpPr/>
          <p:nvPr/>
        </p:nvSpPr>
        <p:spPr>
          <a:xfrm>
            <a:off x="214297" y="3234577"/>
            <a:ext cx="3600858" cy="369332"/>
          </a:xfrm>
          <a:prstGeom prst="rect">
            <a:avLst/>
          </a:prstGeom>
        </p:spPr>
        <p:txBody>
          <a:bodyPr wrap="none">
            <a:spAutoFit/>
          </a:bodyPr>
          <a:lstStyle/>
          <a:p>
            <a:pPr defTabSz="685800"/>
            <a:r>
              <a:rPr lang="en-US" dirty="0">
                <a:solidFill>
                  <a:srgbClr val="4472C4"/>
                </a:solidFill>
                <a:latin typeface="Gill Sans MT" panose="020B0502020104020203" pitchFamily="34" charset="0"/>
              </a:rPr>
              <a:t>What are all the possible genotypes?</a:t>
            </a:r>
            <a:endParaRPr lang="en-US" dirty="0">
              <a:solidFill>
                <a:prstClr val="black"/>
              </a:solidFill>
              <a:latin typeface="Calibri" panose="020F0502020204030204"/>
            </a:endParaRPr>
          </a:p>
        </p:txBody>
      </p:sp>
      <p:sp>
        <p:nvSpPr>
          <p:cNvPr id="39" name="Rectangle 38">
            <a:extLst>
              <a:ext uri="{FF2B5EF4-FFF2-40B4-BE49-F238E27FC236}">
                <a16:creationId xmlns:a16="http://schemas.microsoft.com/office/drawing/2014/main" id="{9F39EE4B-924D-B743-B201-1138D47AC956}"/>
              </a:ext>
            </a:extLst>
          </p:cNvPr>
          <p:cNvSpPr/>
          <p:nvPr/>
        </p:nvSpPr>
        <p:spPr>
          <a:xfrm>
            <a:off x="214298" y="4468201"/>
            <a:ext cx="3822072" cy="369332"/>
          </a:xfrm>
          <a:prstGeom prst="rect">
            <a:avLst/>
          </a:prstGeom>
        </p:spPr>
        <p:txBody>
          <a:bodyPr wrap="none">
            <a:spAutoFit/>
          </a:bodyPr>
          <a:lstStyle/>
          <a:p>
            <a:pPr defTabSz="685800"/>
            <a:r>
              <a:rPr lang="en-US" dirty="0">
                <a:solidFill>
                  <a:srgbClr val="4472C4"/>
                </a:solidFill>
                <a:latin typeface="Gill Sans MT" panose="020B0502020104020203" pitchFamily="34" charset="0"/>
              </a:rPr>
              <a:t>What is the genotype frequency of TT?</a:t>
            </a:r>
            <a:endParaRPr lang="en-US" dirty="0">
              <a:solidFill>
                <a:prstClr val="black"/>
              </a:solidFill>
              <a:latin typeface="Calibri" panose="020F0502020204030204"/>
            </a:endParaRPr>
          </a:p>
        </p:txBody>
      </p:sp>
      <p:sp>
        <p:nvSpPr>
          <p:cNvPr id="40" name="Rectangle 39">
            <a:extLst>
              <a:ext uri="{FF2B5EF4-FFF2-40B4-BE49-F238E27FC236}">
                <a16:creationId xmlns:a16="http://schemas.microsoft.com/office/drawing/2014/main" id="{2BE4BADF-1594-D84E-8B9B-B83D73FEDAB4}"/>
              </a:ext>
            </a:extLst>
          </p:cNvPr>
          <p:cNvSpPr/>
          <p:nvPr/>
        </p:nvSpPr>
        <p:spPr>
          <a:xfrm>
            <a:off x="214298" y="5098871"/>
            <a:ext cx="3504677" cy="369332"/>
          </a:xfrm>
          <a:prstGeom prst="rect">
            <a:avLst/>
          </a:prstGeom>
        </p:spPr>
        <p:txBody>
          <a:bodyPr wrap="none">
            <a:spAutoFit/>
          </a:bodyPr>
          <a:lstStyle/>
          <a:p>
            <a:pPr defTabSz="685800"/>
            <a:r>
              <a:rPr lang="en-US" dirty="0">
                <a:solidFill>
                  <a:srgbClr val="4472C4"/>
                </a:solidFill>
                <a:latin typeface="Gill Sans MT" panose="020B0502020104020203" pitchFamily="34" charset="0"/>
              </a:rPr>
              <a:t>What is the minor allele frequency?</a:t>
            </a:r>
            <a:endParaRPr lang="en-US" dirty="0">
              <a:solidFill>
                <a:prstClr val="black"/>
              </a:solidFill>
              <a:latin typeface="Calibri" panose="020F0502020204030204"/>
            </a:endParaRPr>
          </a:p>
        </p:txBody>
      </p:sp>
      <p:sp>
        <p:nvSpPr>
          <p:cNvPr id="41" name="TextBox 40">
            <a:extLst>
              <a:ext uri="{FF2B5EF4-FFF2-40B4-BE49-F238E27FC236}">
                <a16:creationId xmlns:a16="http://schemas.microsoft.com/office/drawing/2014/main" id="{5D84072F-0928-1641-89C8-F695B622005F}"/>
              </a:ext>
            </a:extLst>
          </p:cNvPr>
          <p:cNvSpPr txBox="1"/>
          <p:nvPr/>
        </p:nvSpPr>
        <p:spPr>
          <a:xfrm>
            <a:off x="2801663" y="3811158"/>
            <a:ext cx="348172" cy="369332"/>
          </a:xfrm>
          <a:prstGeom prst="rect">
            <a:avLst/>
          </a:prstGeom>
          <a:noFill/>
        </p:spPr>
        <p:txBody>
          <a:bodyPr wrap="none" rtlCol="0">
            <a:spAutoFit/>
          </a:bodyPr>
          <a:lstStyle/>
          <a:p>
            <a:pPr defTabSz="685800"/>
            <a:r>
              <a:rPr lang="en-US" dirty="0">
                <a:solidFill>
                  <a:prstClr val="black"/>
                </a:solidFill>
                <a:latin typeface="Gill Sans MT" panose="020B0502020104020203" pitchFamily="34" charset="77"/>
              </a:rPr>
              <a:t>C</a:t>
            </a:r>
          </a:p>
        </p:txBody>
      </p:sp>
      <p:sp>
        <p:nvSpPr>
          <p:cNvPr id="42" name="TextBox 41">
            <a:extLst>
              <a:ext uri="{FF2B5EF4-FFF2-40B4-BE49-F238E27FC236}">
                <a16:creationId xmlns:a16="http://schemas.microsoft.com/office/drawing/2014/main" id="{1E8ED023-0233-7747-883F-E5E953D64975}"/>
              </a:ext>
            </a:extLst>
          </p:cNvPr>
          <p:cNvSpPr txBox="1"/>
          <p:nvPr/>
        </p:nvSpPr>
        <p:spPr>
          <a:xfrm>
            <a:off x="3947589" y="3194714"/>
            <a:ext cx="1226298" cy="369332"/>
          </a:xfrm>
          <a:prstGeom prst="rect">
            <a:avLst/>
          </a:prstGeom>
          <a:noFill/>
        </p:spPr>
        <p:txBody>
          <a:bodyPr wrap="none" rtlCol="0">
            <a:spAutoFit/>
          </a:bodyPr>
          <a:lstStyle/>
          <a:p>
            <a:pPr defTabSz="685800"/>
            <a:r>
              <a:rPr lang="en-US" dirty="0">
                <a:solidFill>
                  <a:prstClr val="black"/>
                </a:solidFill>
                <a:latin typeface="Gill Sans MT" panose="020B0502020104020203" pitchFamily="34" charset="77"/>
              </a:rPr>
              <a:t>CC, CT, TT</a:t>
            </a:r>
          </a:p>
        </p:txBody>
      </p:sp>
      <p:sp>
        <p:nvSpPr>
          <p:cNvPr id="43" name="TextBox 42">
            <a:extLst>
              <a:ext uri="{FF2B5EF4-FFF2-40B4-BE49-F238E27FC236}">
                <a16:creationId xmlns:a16="http://schemas.microsoft.com/office/drawing/2014/main" id="{02FBD501-D769-C34A-BA69-0F01F47C523A}"/>
              </a:ext>
            </a:extLst>
          </p:cNvPr>
          <p:cNvSpPr txBox="1"/>
          <p:nvPr/>
        </p:nvSpPr>
        <p:spPr>
          <a:xfrm>
            <a:off x="4052920" y="4468200"/>
            <a:ext cx="1244251" cy="369332"/>
          </a:xfrm>
          <a:prstGeom prst="rect">
            <a:avLst/>
          </a:prstGeom>
          <a:noFill/>
        </p:spPr>
        <p:txBody>
          <a:bodyPr wrap="none" rtlCol="0">
            <a:spAutoFit/>
          </a:bodyPr>
          <a:lstStyle/>
          <a:p>
            <a:pPr defTabSz="685800"/>
            <a:r>
              <a:rPr lang="en-US" dirty="0">
                <a:solidFill>
                  <a:prstClr val="black"/>
                </a:solidFill>
                <a:latin typeface="Gill Sans MT" panose="020B0502020104020203" pitchFamily="34" charset="77"/>
              </a:rPr>
              <a:t>8/10 = 80%</a:t>
            </a:r>
          </a:p>
        </p:txBody>
      </p:sp>
      <p:sp>
        <p:nvSpPr>
          <p:cNvPr id="44" name="TextBox 43">
            <a:extLst>
              <a:ext uri="{FF2B5EF4-FFF2-40B4-BE49-F238E27FC236}">
                <a16:creationId xmlns:a16="http://schemas.microsoft.com/office/drawing/2014/main" id="{ACB8ED9A-6886-0746-915A-82B8A9437EC0}"/>
              </a:ext>
            </a:extLst>
          </p:cNvPr>
          <p:cNvSpPr txBox="1"/>
          <p:nvPr/>
        </p:nvSpPr>
        <p:spPr>
          <a:xfrm>
            <a:off x="3824424" y="5057456"/>
            <a:ext cx="2908168" cy="369332"/>
          </a:xfrm>
          <a:prstGeom prst="rect">
            <a:avLst/>
          </a:prstGeom>
          <a:noFill/>
        </p:spPr>
        <p:txBody>
          <a:bodyPr wrap="none" rtlCol="0">
            <a:spAutoFit/>
          </a:bodyPr>
          <a:lstStyle/>
          <a:p>
            <a:pPr defTabSz="685800"/>
            <a:r>
              <a:rPr lang="en-US" dirty="0">
                <a:solidFill>
                  <a:prstClr val="black"/>
                </a:solidFill>
                <a:latin typeface="Gill Sans MT" panose="020B0502020104020203" pitchFamily="34" charset="77"/>
              </a:rPr>
              <a:t>(2 (CC) + 1 (CT))/20 = 0.15 </a:t>
            </a:r>
          </a:p>
        </p:txBody>
      </p:sp>
      <p:cxnSp>
        <p:nvCxnSpPr>
          <p:cNvPr id="45" name="Straight Connector 44">
            <a:extLst>
              <a:ext uri="{FF2B5EF4-FFF2-40B4-BE49-F238E27FC236}">
                <a16:creationId xmlns:a16="http://schemas.microsoft.com/office/drawing/2014/main" id="{8D100A71-0AC4-AC46-AE90-09BCE1FB9EA2}"/>
              </a:ext>
            </a:extLst>
          </p:cNvPr>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46" name="Rectangle 45">
            <a:extLst>
              <a:ext uri="{FF2B5EF4-FFF2-40B4-BE49-F238E27FC236}">
                <a16:creationId xmlns:a16="http://schemas.microsoft.com/office/drawing/2014/main" id="{75209554-71CB-9C49-BCD4-69AA857B7C8E}"/>
              </a:ext>
            </a:extLst>
          </p:cNvPr>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Example – genotype +  allele frequencies</a:t>
            </a:r>
          </a:p>
        </p:txBody>
      </p:sp>
    </p:spTree>
    <p:extLst>
      <p:ext uri="{BB962C8B-B14F-4D97-AF65-F5344CB8AC3E}">
        <p14:creationId xmlns:p14="http://schemas.microsoft.com/office/powerpoint/2010/main" val="10855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7E1DC51-BBC4-6D44-A8E8-1E1ACD955561}"/>
              </a:ext>
            </a:extLst>
          </p:cNvPr>
          <p:cNvGrpSpPr/>
          <p:nvPr/>
        </p:nvGrpSpPr>
        <p:grpSpPr>
          <a:xfrm>
            <a:off x="965118" y="1834177"/>
            <a:ext cx="398252" cy="1145267"/>
            <a:chOff x="1286824" y="1490861"/>
            <a:chExt cx="531002" cy="1527023"/>
          </a:xfrm>
        </p:grpSpPr>
        <p:pic>
          <p:nvPicPr>
            <p:cNvPr id="7" name="Picture 6">
              <a:extLst>
                <a:ext uri="{FF2B5EF4-FFF2-40B4-BE49-F238E27FC236}">
                  <a16:creationId xmlns:a16="http://schemas.microsoft.com/office/drawing/2014/main" id="{F01F18D6-9F0E-B246-882F-FCEEEB9BCEA1}"/>
                </a:ext>
              </a:extLst>
            </p:cNvPr>
            <p:cNvPicPr>
              <a:picLocks noChangeAspect="1"/>
            </p:cNvPicPr>
            <p:nvPr/>
          </p:nvPicPr>
          <p:blipFill>
            <a:blip r:embed="rId3"/>
            <a:stretch>
              <a:fillRect/>
            </a:stretch>
          </p:blipFill>
          <p:spPr>
            <a:xfrm>
              <a:off x="1286824" y="1490861"/>
              <a:ext cx="524466" cy="1045633"/>
            </a:xfrm>
            <a:prstGeom prst="rect">
              <a:avLst/>
            </a:prstGeom>
          </p:spPr>
        </p:pic>
        <p:sp>
          <p:nvSpPr>
            <p:cNvPr id="8" name="TextBox 7">
              <a:extLst>
                <a:ext uri="{FF2B5EF4-FFF2-40B4-BE49-F238E27FC236}">
                  <a16:creationId xmlns:a16="http://schemas.microsoft.com/office/drawing/2014/main" id="{3190F9F0-531A-D948-A75B-59CBDEE27F68}"/>
                </a:ext>
              </a:extLst>
            </p:cNvPr>
            <p:cNvSpPr txBox="1"/>
            <p:nvPr/>
          </p:nvSpPr>
          <p:spPr>
            <a:xfrm>
              <a:off x="1323675" y="2617775"/>
              <a:ext cx="494151" cy="400109"/>
            </a:xfrm>
            <a:prstGeom prst="rect">
              <a:avLst/>
            </a:prstGeom>
            <a:noFill/>
          </p:spPr>
          <p:txBody>
            <a:bodyPr wrap="none" rtlCol="0">
              <a:spAutoFit/>
            </a:bodyPr>
            <a:lstStyle/>
            <a:p>
              <a:pPr defTabSz="685800"/>
              <a:r>
                <a:rPr lang="en-US" sz="1350" dirty="0">
                  <a:solidFill>
                    <a:prstClr val="black"/>
                  </a:solidFill>
                  <a:latin typeface="Calibri" panose="020F0502020204030204"/>
                </a:rPr>
                <a:t>CC</a:t>
              </a:r>
            </a:p>
          </p:txBody>
        </p:sp>
      </p:grpSp>
      <p:grpSp>
        <p:nvGrpSpPr>
          <p:cNvPr id="9" name="Group 8">
            <a:extLst>
              <a:ext uri="{FF2B5EF4-FFF2-40B4-BE49-F238E27FC236}">
                <a16:creationId xmlns:a16="http://schemas.microsoft.com/office/drawing/2014/main" id="{89E63B14-3EF0-FF4E-989A-C56E15CFF25D}"/>
              </a:ext>
            </a:extLst>
          </p:cNvPr>
          <p:cNvGrpSpPr/>
          <p:nvPr/>
        </p:nvGrpSpPr>
        <p:grpSpPr>
          <a:xfrm>
            <a:off x="1687900" y="1834177"/>
            <a:ext cx="393350" cy="1145267"/>
            <a:chOff x="1286824" y="1490861"/>
            <a:chExt cx="524466" cy="1527023"/>
          </a:xfrm>
        </p:grpSpPr>
        <p:pic>
          <p:nvPicPr>
            <p:cNvPr id="10" name="Picture 9">
              <a:extLst>
                <a:ext uri="{FF2B5EF4-FFF2-40B4-BE49-F238E27FC236}">
                  <a16:creationId xmlns:a16="http://schemas.microsoft.com/office/drawing/2014/main" id="{EE65705D-42C7-D649-83EC-C9324306D060}"/>
                </a:ext>
              </a:extLst>
            </p:cNvPr>
            <p:cNvPicPr>
              <a:picLocks noChangeAspect="1"/>
            </p:cNvPicPr>
            <p:nvPr/>
          </p:nvPicPr>
          <p:blipFill>
            <a:blip r:embed="rId3"/>
            <a:stretch>
              <a:fillRect/>
            </a:stretch>
          </p:blipFill>
          <p:spPr>
            <a:xfrm>
              <a:off x="1286824" y="1490861"/>
              <a:ext cx="524466" cy="1045633"/>
            </a:xfrm>
            <a:prstGeom prst="rect">
              <a:avLst/>
            </a:prstGeom>
          </p:spPr>
        </p:pic>
        <p:sp>
          <p:nvSpPr>
            <p:cNvPr id="11" name="TextBox 10">
              <a:extLst>
                <a:ext uri="{FF2B5EF4-FFF2-40B4-BE49-F238E27FC236}">
                  <a16:creationId xmlns:a16="http://schemas.microsoft.com/office/drawing/2014/main" id="{EBD36D05-D130-044E-8C16-890F26906442}"/>
                </a:ext>
              </a:extLst>
            </p:cNvPr>
            <p:cNvSpPr txBox="1"/>
            <p:nvPr/>
          </p:nvSpPr>
          <p:spPr>
            <a:xfrm>
              <a:off x="1323675" y="2617775"/>
              <a:ext cx="484577" cy="400109"/>
            </a:xfrm>
            <a:prstGeom prst="rect">
              <a:avLst/>
            </a:prstGeom>
            <a:noFill/>
          </p:spPr>
          <p:txBody>
            <a:bodyPr wrap="none" rtlCol="0">
              <a:spAutoFit/>
            </a:bodyPr>
            <a:lstStyle/>
            <a:p>
              <a:pPr defTabSz="685800"/>
              <a:r>
                <a:rPr lang="en-US" sz="1350" dirty="0">
                  <a:solidFill>
                    <a:prstClr val="black"/>
                  </a:solidFill>
                  <a:latin typeface="Calibri" panose="020F0502020204030204"/>
                </a:rPr>
                <a:t>CT</a:t>
              </a:r>
            </a:p>
          </p:txBody>
        </p:sp>
      </p:grpSp>
      <p:grpSp>
        <p:nvGrpSpPr>
          <p:cNvPr id="12" name="Group 11">
            <a:extLst>
              <a:ext uri="{FF2B5EF4-FFF2-40B4-BE49-F238E27FC236}">
                <a16:creationId xmlns:a16="http://schemas.microsoft.com/office/drawing/2014/main" id="{A608D727-D03F-FC40-A390-865EB42551F3}"/>
              </a:ext>
            </a:extLst>
          </p:cNvPr>
          <p:cNvGrpSpPr/>
          <p:nvPr/>
        </p:nvGrpSpPr>
        <p:grpSpPr>
          <a:xfrm>
            <a:off x="2410682" y="1834177"/>
            <a:ext cx="404665" cy="1145267"/>
            <a:chOff x="1286824" y="1490861"/>
            <a:chExt cx="539552" cy="1527023"/>
          </a:xfrm>
        </p:grpSpPr>
        <p:pic>
          <p:nvPicPr>
            <p:cNvPr id="13" name="Picture 12">
              <a:extLst>
                <a:ext uri="{FF2B5EF4-FFF2-40B4-BE49-F238E27FC236}">
                  <a16:creationId xmlns:a16="http://schemas.microsoft.com/office/drawing/2014/main" id="{7724896A-B372-F44C-8AC9-DBC6ABC85407}"/>
                </a:ext>
              </a:extLst>
            </p:cNvPr>
            <p:cNvPicPr>
              <a:picLocks noChangeAspect="1"/>
            </p:cNvPicPr>
            <p:nvPr/>
          </p:nvPicPr>
          <p:blipFill>
            <a:blip r:embed="rId3"/>
            <a:stretch>
              <a:fillRect/>
            </a:stretch>
          </p:blipFill>
          <p:spPr>
            <a:xfrm>
              <a:off x="1286824" y="1490861"/>
              <a:ext cx="524466" cy="1045633"/>
            </a:xfrm>
            <a:prstGeom prst="rect">
              <a:avLst/>
            </a:prstGeom>
          </p:spPr>
        </p:pic>
        <p:sp>
          <p:nvSpPr>
            <p:cNvPr id="14" name="TextBox 13">
              <a:extLst>
                <a:ext uri="{FF2B5EF4-FFF2-40B4-BE49-F238E27FC236}">
                  <a16:creationId xmlns:a16="http://schemas.microsoft.com/office/drawing/2014/main" id="{EF5FBA55-06DE-134F-8798-2550114EA013}"/>
                </a:ext>
              </a:extLst>
            </p:cNvPr>
            <p:cNvSpPr txBox="1"/>
            <p:nvPr/>
          </p:nvSpPr>
          <p:spPr>
            <a:xfrm>
              <a:off x="1323675" y="2617775"/>
              <a:ext cx="502701" cy="400109"/>
            </a:xfrm>
            <a:prstGeom prst="rect">
              <a:avLst/>
            </a:prstGeom>
            <a:noFill/>
          </p:spPr>
          <p:txBody>
            <a:bodyPr wrap="none" rtlCol="0">
              <a:spAutoFit/>
            </a:bodyPr>
            <a:lstStyle/>
            <a:p>
              <a:pPr defTabSz="685800"/>
              <a:r>
                <a:rPr lang="en-US" sz="1350" dirty="0">
                  <a:solidFill>
                    <a:prstClr val="black"/>
                  </a:solidFill>
                  <a:latin typeface="Calibri" panose="020F0502020204030204"/>
                </a:rPr>
                <a:t>CA</a:t>
              </a:r>
            </a:p>
          </p:txBody>
        </p:sp>
      </p:grpSp>
      <p:grpSp>
        <p:nvGrpSpPr>
          <p:cNvPr id="15" name="Group 14">
            <a:extLst>
              <a:ext uri="{FF2B5EF4-FFF2-40B4-BE49-F238E27FC236}">
                <a16:creationId xmlns:a16="http://schemas.microsoft.com/office/drawing/2014/main" id="{A569049D-E5BB-414C-914B-0690F80F6B4F}"/>
              </a:ext>
            </a:extLst>
          </p:cNvPr>
          <p:cNvGrpSpPr/>
          <p:nvPr/>
        </p:nvGrpSpPr>
        <p:grpSpPr>
          <a:xfrm>
            <a:off x="3133464" y="1834177"/>
            <a:ext cx="404665" cy="1145267"/>
            <a:chOff x="1286824" y="1490861"/>
            <a:chExt cx="539552" cy="1527023"/>
          </a:xfrm>
        </p:grpSpPr>
        <p:pic>
          <p:nvPicPr>
            <p:cNvPr id="16" name="Picture 15">
              <a:extLst>
                <a:ext uri="{FF2B5EF4-FFF2-40B4-BE49-F238E27FC236}">
                  <a16:creationId xmlns:a16="http://schemas.microsoft.com/office/drawing/2014/main" id="{00D9DDCE-ECF6-C245-840D-14A40CC3CAF4}"/>
                </a:ext>
              </a:extLst>
            </p:cNvPr>
            <p:cNvPicPr>
              <a:picLocks noChangeAspect="1"/>
            </p:cNvPicPr>
            <p:nvPr/>
          </p:nvPicPr>
          <p:blipFill>
            <a:blip r:embed="rId3"/>
            <a:stretch>
              <a:fillRect/>
            </a:stretch>
          </p:blipFill>
          <p:spPr>
            <a:xfrm>
              <a:off x="1286824" y="1490861"/>
              <a:ext cx="524466" cy="1045633"/>
            </a:xfrm>
            <a:prstGeom prst="rect">
              <a:avLst/>
            </a:prstGeom>
          </p:spPr>
        </p:pic>
        <p:sp>
          <p:nvSpPr>
            <p:cNvPr id="17" name="TextBox 16">
              <a:extLst>
                <a:ext uri="{FF2B5EF4-FFF2-40B4-BE49-F238E27FC236}">
                  <a16:creationId xmlns:a16="http://schemas.microsoft.com/office/drawing/2014/main" id="{A18AF8A6-64E9-7842-8E21-E850EC4BB0F5}"/>
                </a:ext>
              </a:extLst>
            </p:cNvPr>
            <p:cNvSpPr txBox="1"/>
            <p:nvPr/>
          </p:nvSpPr>
          <p:spPr>
            <a:xfrm>
              <a:off x="1323675" y="2617775"/>
              <a:ext cx="502701" cy="400109"/>
            </a:xfrm>
            <a:prstGeom prst="rect">
              <a:avLst/>
            </a:prstGeom>
            <a:noFill/>
          </p:spPr>
          <p:txBody>
            <a:bodyPr wrap="none" rtlCol="0">
              <a:spAutoFit/>
            </a:bodyPr>
            <a:lstStyle/>
            <a:p>
              <a:pPr defTabSz="685800"/>
              <a:r>
                <a:rPr lang="en-US" sz="1350" dirty="0">
                  <a:solidFill>
                    <a:prstClr val="black"/>
                  </a:solidFill>
                  <a:latin typeface="Calibri" panose="020F0502020204030204"/>
                </a:rPr>
                <a:t>CA</a:t>
              </a:r>
            </a:p>
          </p:txBody>
        </p:sp>
      </p:grpSp>
      <p:grpSp>
        <p:nvGrpSpPr>
          <p:cNvPr id="18" name="Group 17">
            <a:extLst>
              <a:ext uri="{FF2B5EF4-FFF2-40B4-BE49-F238E27FC236}">
                <a16:creationId xmlns:a16="http://schemas.microsoft.com/office/drawing/2014/main" id="{F6B61C5E-C4C8-DD44-983E-27211C77F156}"/>
              </a:ext>
            </a:extLst>
          </p:cNvPr>
          <p:cNvGrpSpPr/>
          <p:nvPr/>
        </p:nvGrpSpPr>
        <p:grpSpPr>
          <a:xfrm>
            <a:off x="3856245" y="1834177"/>
            <a:ext cx="393350" cy="1145267"/>
            <a:chOff x="1286824" y="1490861"/>
            <a:chExt cx="524466" cy="1527023"/>
          </a:xfrm>
        </p:grpSpPr>
        <p:pic>
          <p:nvPicPr>
            <p:cNvPr id="19" name="Picture 18">
              <a:extLst>
                <a:ext uri="{FF2B5EF4-FFF2-40B4-BE49-F238E27FC236}">
                  <a16:creationId xmlns:a16="http://schemas.microsoft.com/office/drawing/2014/main" id="{9E151E35-92E7-1046-8C58-B2704AFBA619}"/>
                </a:ext>
              </a:extLst>
            </p:cNvPr>
            <p:cNvPicPr>
              <a:picLocks noChangeAspect="1"/>
            </p:cNvPicPr>
            <p:nvPr/>
          </p:nvPicPr>
          <p:blipFill>
            <a:blip r:embed="rId3"/>
            <a:stretch>
              <a:fillRect/>
            </a:stretch>
          </p:blipFill>
          <p:spPr>
            <a:xfrm>
              <a:off x="1286824" y="1490861"/>
              <a:ext cx="524466" cy="1045633"/>
            </a:xfrm>
            <a:prstGeom prst="rect">
              <a:avLst/>
            </a:prstGeom>
          </p:spPr>
        </p:pic>
        <p:sp>
          <p:nvSpPr>
            <p:cNvPr id="20" name="TextBox 19">
              <a:extLst>
                <a:ext uri="{FF2B5EF4-FFF2-40B4-BE49-F238E27FC236}">
                  <a16:creationId xmlns:a16="http://schemas.microsoft.com/office/drawing/2014/main" id="{1DEF828A-EFE9-7E42-822D-DBC55B8BC4AD}"/>
                </a:ext>
              </a:extLst>
            </p:cNvPr>
            <p:cNvSpPr txBox="1"/>
            <p:nvPr/>
          </p:nvSpPr>
          <p:spPr>
            <a:xfrm>
              <a:off x="1323675" y="2617775"/>
              <a:ext cx="473975" cy="400109"/>
            </a:xfrm>
            <a:prstGeom prst="rect">
              <a:avLst/>
            </a:prstGeom>
            <a:noFill/>
          </p:spPr>
          <p:txBody>
            <a:bodyPr wrap="none" rtlCol="0">
              <a:spAutoFit/>
            </a:bodyPr>
            <a:lstStyle/>
            <a:p>
              <a:pPr defTabSz="685800"/>
              <a:r>
                <a:rPr lang="en-US" sz="1350" dirty="0">
                  <a:solidFill>
                    <a:prstClr val="black"/>
                  </a:solidFill>
                  <a:latin typeface="Calibri" panose="020F0502020204030204"/>
                </a:rPr>
                <a:t>TA</a:t>
              </a:r>
            </a:p>
          </p:txBody>
        </p:sp>
      </p:grpSp>
      <p:grpSp>
        <p:nvGrpSpPr>
          <p:cNvPr id="21" name="Group 20">
            <a:extLst>
              <a:ext uri="{FF2B5EF4-FFF2-40B4-BE49-F238E27FC236}">
                <a16:creationId xmlns:a16="http://schemas.microsoft.com/office/drawing/2014/main" id="{CD7AB11A-1477-4D41-A5A3-A4DA113770D2}"/>
              </a:ext>
            </a:extLst>
          </p:cNvPr>
          <p:cNvGrpSpPr/>
          <p:nvPr/>
        </p:nvGrpSpPr>
        <p:grpSpPr>
          <a:xfrm>
            <a:off x="4579027" y="1834177"/>
            <a:ext cx="393350" cy="1145267"/>
            <a:chOff x="1286824" y="1490861"/>
            <a:chExt cx="524466" cy="1527023"/>
          </a:xfrm>
        </p:grpSpPr>
        <p:pic>
          <p:nvPicPr>
            <p:cNvPr id="22" name="Picture 21">
              <a:extLst>
                <a:ext uri="{FF2B5EF4-FFF2-40B4-BE49-F238E27FC236}">
                  <a16:creationId xmlns:a16="http://schemas.microsoft.com/office/drawing/2014/main" id="{F619EA5E-F2E5-C14C-A698-3BA7A50EE923}"/>
                </a:ext>
              </a:extLst>
            </p:cNvPr>
            <p:cNvPicPr>
              <a:picLocks noChangeAspect="1"/>
            </p:cNvPicPr>
            <p:nvPr/>
          </p:nvPicPr>
          <p:blipFill>
            <a:blip r:embed="rId3"/>
            <a:stretch>
              <a:fillRect/>
            </a:stretch>
          </p:blipFill>
          <p:spPr>
            <a:xfrm>
              <a:off x="1286824" y="1490861"/>
              <a:ext cx="524466" cy="1045633"/>
            </a:xfrm>
            <a:prstGeom prst="rect">
              <a:avLst/>
            </a:prstGeom>
          </p:spPr>
        </p:pic>
        <p:sp>
          <p:nvSpPr>
            <p:cNvPr id="23" name="TextBox 22">
              <a:extLst>
                <a:ext uri="{FF2B5EF4-FFF2-40B4-BE49-F238E27FC236}">
                  <a16:creationId xmlns:a16="http://schemas.microsoft.com/office/drawing/2014/main" id="{07679909-2FDF-E249-B9E6-0AE1C030B422}"/>
                </a:ext>
              </a:extLst>
            </p:cNvPr>
            <p:cNvSpPr txBox="1"/>
            <p:nvPr/>
          </p:nvSpPr>
          <p:spPr>
            <a:xfrm>
              <a:off x="1323675" y="2617775"/>
              <a:ext cx="475942" cy="400109"/>
            </a:xfrm>
            <a:prstGeom prst="rect">
              <a:avLst/>
            </a:prstGeom>
            <a:noFill/>
          </p:spPr>
          <p:txBody>
            <a:bodyPr wrap="none" rtlCol="0">
              <a:spAutoFit/>
            </a:bodyPr>
            <a:lstStyle/>
            <a:p>
              <a:pPr defTabSz="685800"/>
              <a:r>
                <a:rPr lang="en-US" sz="1350" dirty="0">
                  <a:solidFill>
                    <a:prstClr val="black"/>
                  </a:solidFill>
                  <a:latin typeface="Calibri" panose="020F0502020204030204"/>
                </a:rPr>
                <a:t>TT</a:t>
              </a:r>
            </a:p>
          </p:txBody>
        </p:sp>
      </p:grpSp>
      <p:grpSp>
        <p:nvGrpSpPr>
          <p:cNvPr id="24" name="Group 23">
            <a:extLst>
              <a:ext uri="{FF2B5EF4-FFF2-40B4-BE49-F238E27FC236}">
                <a16:creationId xmlns:a16="http://schemas.microsoft.com/office/drawing/2014/main" id="{EB12CCD3-F307-E545-BDFF-739117FFF304}"/>
              </a:ext>
            </a:extLst>
          </p:cNvPr>
          <p:cNvGrpSpPr/>
          <p:nvPr/>
        </p:nvGrpSpPr>
        <p:grpSpPr>
          <a:xfrm>
            <a:off x="5301808" y="1834177"/>
            <a:ext cx="393350" cy="1145267"/>
            <a:chOff x="1286824" y="1490861"/>
            <a:chExt cx="524466" cy="1527023"/>
          </a:xfrm>
        </p:grpSpPr>
        <p:pic>
          <p:nvPicPr>
            <p:cNvPr id="25" name="Picture 24">
              <a:extLst>
                <a:ext uri="{FF2B5EF4-FFF2-40B4-BE49-F238E27FC236}">
                  <a16:creationId xmlns:a16="http://schemas.microsoft.com/office/drawing/2014/main" id="{D78FB158-6147-9F49-B33C-DA77D7EB7B1C}"/>
                </a:ext>
              </a:extLst>
            </p:cNvPr>
            <p:cNvPicPr>
              <a:picLocks noChangeAspect="1"/>
            </p:cNvPicPr>
            <p:nvPr/>
          </p:nvPicPr>
          <p:blipFill>
            <a:blip r:embed="rId3"/>
            <a:stretch>
              <a:fillRect/>
            </a:stretch>
          </p:blipFill>
          <p:spPr>
            <a:xfrm>
              <a:off x="1286824" y="1490861"/>
              <a:ext cx="524466" cy="1045633"/>
            </a:xfrm>
            <a:prstGeom prst="rect">
              <a:avLst/>
            </a:prstGeom>
          </p:spPr>
        </p:pic>
        <p:sp>
          <p:nvSpPr>
            <p:cNvPr id="26" name="TextBox 25">
              <a:extLst>
                <a:ext uri="{FF2B5EF4-FFF2-40B4-BE49-F238E27FC236}">
                  <a16:creationId xmlns:a16="http://schemas.microsoft.com/office/drawing/2014/main" id="{E8954D7A-3995-1E40-8751-C1F07ADA5DDA}"/>
                </a:ext>
              </a:extLst>
            </p:cNvPr>
            <p:cNvSpPr txBox="1"/>
            <p:nvPr/>
          </p:nvSpPr>
          <p:spPr>
            <a:xfrm>
              <a:off x="1323675" y="2617775"/>
              <a:ext cx="475942" cy="400109"/>
            </a:xfrm>
            <a:prstGeom prst="rect">
              <a:avLst/>
            </a:prstGeom>
            <a:noFill/>
          </p:spPr>
          <p:txBody>
            <a:bodyPr wrap="none" rtlCol="0">
              <a:spAutoFit/>
            </a:bodyPr>
            <a:lstStyle/>
            <a:p>
              <a:pPr defTabSz="685800"/>
              <a:r>
                <a:rPr lang="en-US" sz="1350" dirty="0">
                  <a:solidFill>
                    <a:prstClr val="black"/>
                  </a:solidFill>
                  <a:latin typeface="Calibri" panose="020F0502020204030204"/>
                </a:rPr>
                <a:t>TT</a:t>
              </a:r>
            </a:p>
          </p:txBody>
        </p:sp>
      </p:grpSp>
      <p:grpSp>
        <p:nvGrpSpPr>
          <p:cNvPr id="27" name="Group 26">
            <a:extLst>
              <a:ext uri="{FF2B5EF4-FFF2-40B4-BE49-F238E27FC236}">
                <a16:creationId xmlns:a16="http://schemas.microsoft.com/office/drawing/2014/main" id="{F40D43EE-5FE1-DB45-97F1-1DD56D2C9381}"/>
              </a:ext>
            </a:extLst>
          </p:cNvPr>
          <p:cNvGrpSpPr/>
          <p:nvPr/>
        </p:nvGrpSpPr>
        <p:grpSpPr>
          <a:xfrm>
            <a:off x="6024590" y="1834177"/>
            <a:ext cx="393350" cy="1145267"/>
            <a:chOff x="1286824" y="1490861"/>
            <a:chExt cx="524466" cy="1527023"/>
          </a:xfrm>
        </p:grpSpPr>
        <p:pic>
          <p:nvPicPr>
            <p:cNvPr id="28" name="Picture 27">
              <a:extLst>
                <a:ext uri="{FF2B5EF4-FFF2-40B4-BE49-F238E27FC236}">
                  <a16:creationId xmlns:a16="http://schemas.microsoft.com/office/drawing/2014/main" id="{D49CF6E0-04AE-9A46-A99E-1E0E16A70637}"/>
                </a:ext>
              </a:extLst>
            </p:cNvPr>
            <p:cNvPicPr>
              <a:picLocks noChangeAspect="1"/>
            </p:cNvPicPr>
            <p:nvPr/>
          </p:nvPicPr>
          <p:blipFill>
            <a:blip r:embed="rId3"/>
            <a:stretch>
              <a:fillRect/>
            </a:stretch>
          </p:blipFill>
          <p:spPr>
            <a:xfrm>
              <a:off x="1286824" y="1490861"/>
              <a:ext cx="524466" cy="1045633"/>
            </a:xfrm>
            <a:prstGeom prst="rect">
              <a:avLst/>
            </a:prstGeom>
          </p:spPr>
        </p:pic>
        <p:sp>
          <p:nvSpPr>
            <p:cNvPr id="29" name="TextBox 28">
              <a:extLst>
                <a:ext uri="{FF2B5EF4-FFF2-40B4-BE49-F238E27FC236}">
                  <a16:creationId xmlns:a16="http://schemas.microsoft.com/office/drawing/2014/main" id="{9450AF1E-19A7-EA4F-B0DA-A23461990B51}"/>
                </a:ext>
              </a:extLst>
            </p:cNvPr>
            <p:cNvSpPr txBox="1"/>
            <p:nvPr/>
          </p:nvSpPr>
          <p:spPr>
            <a:xfrm>
              <a:off x="1323675" y="2617775"/>
              <a:ext cx="475942" cy="400109"/>
            </a:xfrm>
            <a:prstGeom prst="rect">
              <a:avLst/>
            </a:prstGeom>
            <a:noFill/>
          </p:spPr>
          <p:txBody>
            <a:bodyPr wrap="none" rtlCol="0">
              <a:spAutoFit/>
            </a:bodyPr>
            <a:lstStyle/>
            <a:p>
              <a:pPr defTabSz="685800"/>
              <a:r>
                <a:rPr lang="en-US" sz="1350" dirty="0">
                  <a:solidFill>
                    <a:prstClr val="black"/>
                  </a:solidFill>
                  <a:latin typeface="Calibri" panose="020F0502020204030204"/>
                </a:rPr>
                <a:t>TT</a:t>
              </a:r>
            </a:p>
          </p:txBody>
        </p:sp>
      </p:grpSp>
      <p:grpSp>
        <p:nvGrpSpPr>
          <p:cNvPr id="30" name="Group 29">
            <a:extLst>
              <a:ext uri="{FF2B5EF4-FFF2-40B4-BE49-F238E27FC236}">
                <a16:creationId xmlns:a16="http://schemas.microsoft.com/office/drawing/2014/main" id="{B1064412-E650-7B4B-B25F-535D8ACDBFBD}"/>
              </a:ext>
            </a:extLst>
          </p:cNvPr>
          <p:cNvGrpSpPr/>
          <p:nvPr/>
        </p:nvGrpSpPr>
        <p:grpSpPr>
          <a:xfrm>
            <a:off x="6747372" y="1834177"/>
            <a:ext cx="393350" cy="1145267"/>
            <a:chOff x="1286824" y="1490861"/>
            <a:chExt cx="524466" cy="1527023"/>
          </a:xfrm>
        </p:grpSpPr>
        <p:pic>
          <p:nvPicPr>
            <p:cNvPr id="31" name="Picture 30">
              <a:extLst>
                <a:ext uri="{FF2B5EF4-FFF2-40B4-BE49-F238E27FC236}">
                  <a16:creationId xmlns:a16="http://schemas.microsoft.com/office/drawing/2014/main" id="{156AFD49-EFA6-3742-98BD-0F5F7362325A}"/>
                </a:ext>
              </a:extLst>
            </p:cNvPr>
            <p:cNvPicPr>
              <a:picLocks noChangeAspect="1"/>
            </p:cNvPicPr>
            <p:nvPr/>
          </p:nvPicPr>
          <p:blipFill>
            <a:blip r:embed="rId3"/>
            <a:stretch>
              <a:fillRect/>
            </a:stretch>
          </p:blipFill>
          <p:spPr>
            <a:xfrm>
              <a:off x="1286824" y="1490861"/>
              <a:ext cx="524466" cy="1045633"/>
            </a:xfrm>
            <a:prstGeom prst="rect">
              <a:avLst/>
            </a:prstGeom>
          </p:spPr>
        </p:pic>
        <p:sp>
          <p:nvSpPr>
            <p:cNvPr id="32" name="TextBox 31">
              <a:extLst>
                <a:ext uri="{FF2B5EF4-FFF2-40B4-BE49-F238E27FC236}">
                  <a16:creationId xmlns:a16="http://schemas.microsoft.com/office/drawing/2014/main" id="{E7644F20-ABC7-C647-9EEC-ECA6CB67D835}"/>
                </a:ext>
              </a:extLst>
            </p:cNvPr>
            <p:cNvSpPr txBox="1"/>
            <p:nvPr/>
          </p:nvSpPr>
          <p:spPr>
            <a:xfrm>
              <a:off x="1323675" y="2617775"/>
              <a:ext cx="475942" cy="400109"/>
            </a:xfrm>
            <a:prstGeom prst="rect">
              <a:avLst/>
            </a:prstGeom>
            <a:noFill/>
          </p:spPr>
          <p:txBody>
            <a:bodyPr wrap="none" rtlCol="0">
              <a:spAutoFit/>
            </a:bodyPr>
            <a:lstStyle/>
            <a:p>
              <a:pPr defTabSz="685800"/>
              <a:r>
                <a:rPr lang="en-US" sz="1350" dirty="0">
                  <a:solidFill>
                    <a:prstClr val="black"/>
                  </a:solidFill>
                  <a:latin typeface="Calibri" panose="020F0502020204030204"/>
                </a:rPr>
                <a:t>TT</a:t>
              </a:r>
            </a:p>
          </p:txBody>
        </p:sp>
      </p:grpSp>
      <p:grpSp>
        <p:nvGrpSpPr>
          <p:cNvPr id="33" name="Group 32">
            <a:extLst>
              <a:ext uri="{FF2B5EF4-FFF2-40B4-BE49-F238E27FC236}">
                <a16:creationId xmlns:a16="http://schemas.microsoft.com/office/drawing/2014/main" id="{9F0E0464-61B8-254E-AB15-4126AB6F3FD1}"/>
              </a:ext>
            </a:extLst>
          </p:cNvPr>
          <p:cNvGrpSpPr/>
          <p:nvPr/>
        </p:nvGrpSpPr>
        <p:grpSpPr>
          <a:xfrm>
            <a:off x="7470153" y="1834177"/>
            <a:ext cx="411076" cy="1145267"/>
            <a:chOff x="1286824" y="1490861"/>
            <a:chExt cx="548101" cy="1527023"/>
          </a:xfrm>
        </p:grpSpPr>
        <p:pic>
          <p:nvPicPr>
            <p:cNvPr id="34" name="Picture 33">
              <a:extLst>
                <a:ext uri="{FF2B5EF4-FFF2-40B4-BE49-F238E27FC236}">
                  <a16:creationId xmlns:a16="http://schemas.microsoft.com/office/drawing/2014/main" id="{F428523F-60B8-3F40-A722-D36404FE61DC}"/>
                </a:ext>
              </a:extLst>
            </p:cNvPr>
            <p:cNvPicPr>
              <a:picLocks noChangeAspect="1"/>
            </p:cNvPicPr>
            <p:nvPr/>
          </p:nvPicPr>
          <p:blipFill>
            <a:blip r:embed="rId3"/>
            <a:stretch>
              <a:fillRect/>
            </a:stretch>
          </p:blipFill>
          <p:spPr>
            <a:xfrm>
              <a:off x="1286824" y="1490861"/>
              <a:ext cx="524466" cy="1045633"/>
            </a:xfrm>
            <a:prstGeom prst="rect">
              <a:avLst/>
            </a:prstGeom>
          </p:spPr>
        </p:pic>
        <p:sp>
          <p:nvSpPr>
            <p:cNvPr id="35" name="TextBox 34">
              <a:extLst>
                <a:ext uri="{FF2B5EF4-FFF2-40B4-BE49-F238E27FC236}">
                  <a16:creationId xmlns:a16="http://schemas.microsoft.com/office/drawing/2014/main" id="{9A7F7BF1-DBBE-3943-BCC5-223CE169B48C}"/>
                </a:ext>
              </a:extLst>
            </p:cNvPr>
            <p:cNvSpPr txBox="1"/>
            <p:nvPr/>
          </p:nvSpPr>
          <p:spPr>
            <a:xfrm>
              <a:off x="1323675" y="2617775"/>
              <a:ext cx="511250" cy="400109"/>
            </a:xfrm>
            <a:prstGeom prst="rect">
              <a:avLst/>
            </a:prstGeom>
            <a:noFill/>
          </p:spPr>
          <p:txBody>
            <a:bodyPr wrap="none" rtlCol="0">
              <a:spAutoFit/>
            </a:bodyPr>
            <a:lstStyle/>
            <a:p>
              <a:pPr defTabSz="685800"/>
              <a:r>
                <a:rPr lang="en-US" sz="1350" dirty="0">
                  <a:solidFill>
                    <a:prstClr val="black"/>
                  </a:solidFill>
                  <a:latin typeface="Calibri" panose="020F0502020204030204"/>
                </a:rPr>
                <a:t>AA</a:t>
              </a:r>
            </a:p>
          </p:txBody>
        </p:sp>
      </p:grpSp>
      <p:sp>
        <p:nvSpPr>
          <p:cNvPr id="37" name="Rectangle 36">
            <a:extLst>
              <a:ext uri="{FF2B5EF4-FFF2-40B4-BE49-F238E27FC236}">
                <a16:creationId xmlns:a16="http://schemas.microsoft.com/office/drawing/2014/main" id="{86A5D76A-C886-C443-8AA6-25A7B1D10AC1}"/>
              </a:ext>
            </a:extLst>
          </p:cNvPr>
          <p:cNvSpPr/>
          <p:nvPr/>
        </p:nvSpPr>
        <p:spPr>
          <a:xfrm>
            <a:off x="214298" y="3827531"/>
            <a:ext cx="2509020" cy="369332"/>
          </a:xfrm>
          <a:prstGeom prst="rect">
            <a:avLst/>
          </a:prstGeom>
        </p:spPr>
        <p:txBody>
          <a:bodyPr wrap="none">
            <a:spAutoFit/>
          </a:bodyPr>
          <a:lstStyle/>
          <a:p>
            <a:pPr defTabSz="685800"/>
            <a:r>
              <a:rPr lang="en-US" dirty="0">
                <a:solidFill>
                  <a:srgbClr val="4472C4"/>
                </a:solidFill>
                <a:latin typeface="Gill Sans MT" panose="020B0502020104020203" pitchFamily="34" charset="0"/>
              </a:rPr>
              <a:t>What is the major allele?</a:t>
            </a:r>
            <a:endParaRPr lang="en-US" dirty="0">
              <a:solidFill>
                <a:prstClr val="black"/>
              </a:solidFill>
              <a:latin typeface="Calibri" panose="020F0502020204030204"/>
            </a:endParaRPr>
          </a:p>
        </p:txBody>
      </p:sp>
      <p:sp>
        <p:nvSpPr>
          <p:cNvPr id="38" name="Rectangle 37">
            <a:extLst>
              <a:ext uri="{FF2B5EF4-FFF2-40B4-BE49-F238E27FC236}">
                <a16:creationId xmlns:a16="http://schemas.microsoft.com/office/drawing/2014/main" id="{2A5E3B22-82EB-F74D-A58A-414785E8200A}"/>
              </a:ext>
            </a:extLst>
          </p:cNvPr>
          <p:cNvSpPr/>
          <p:nvPr/>
        </p:nvSpPr>
        <p:spPr>
          <a:xfrm>
            <a:off x="214297" y="3234577"/>
            <a:ext cx="3600858" cy="369332"/>
          </a:xfrm>
          <a:prstGeom prst="rect">
            <a:avLst/>
          </a:prstGeom>
        </p:spPr>
        <p:txBody>
          <a:bodyPr wrap="none">
            <a:spAutoFit/>
          </a:bodyPr>
          <a:lstStyle/>
          <a:p>
            <a:pPr defTabSz="685800"/>
            <a:r>
              <a:rPr lang="en-US" dirty="0">
                <a:solidFill>
                  <a:srgbClr val="4472C4"/>
                </a:solidFill>
                <a:latin typeface="Gill Sans MT" panose="020B0502020104020203" pitchFamily="34" charset="0"/>
              </a:rPr>
              <a:t>What are all the possible genotypes?</a:t>
            </a:r>
            <a:endParaRPr lang="en-US" dirty="0">
              <a:solidFill>
                <a:prstClr val="black"/>
              </a:solidFill>
              <a:latin typeface="Calibri" panose="020F0502020204030204"/>
            </a:endParaRPr>
          </a:p>
        </p:txBody>
      </p:sp>
      <p:sp>
        <p:nvSpPr>
          <p:cNvPr id="39" name="Rectangle 38">
            <a:extLst>
              <a:ext uri="{FF2B5EF4-FFF2-40B4-BE49-F238E27FC236}">
                <a16:creationId xmlns:a16="http://schemas.microsoft.com/office/drawing/2014/main" id="{9F39EE4B-924D-B743-B201-1138D47AC956}"/>
              </a:ext>
            </a:extLst>
          </p:cNvPr>
          <p:cNvSpPr/>
          <p:nvPr/>
        </p:nvSpPr>
        <p:spPr>
          <a:xfrm>
            <a:off x="214298" y="4468201"/>
            <a:ext cx="3822072" cy="369332"/>
          </a:xfrm>
          <a:prstGeom prst="rect">
            <a:avLst/>
          </a:prstGeom>
        </p:spPr>
        <p:txBody>
          <a:bodyPr wrap="none">
            <a:spAutoFit/>
          </a:bodyPr>
          <a:lstStyle/>
          <a:p>
            <a:pPr defTabSz="685800"/>
            <a:r>
              <a:rPr lang="en-US" dirty="0">
                <a:solidFill>
                  <a:srgbClr val="4472C4"/>
                </a:solidFill>
                <a:latin typeface="Gill Sans MT" panose="020B0502020104020203" pitchFamily="34" charset="0"/>
              </a:rPr>
              <a:t>What is the genotype frequency of TT?</a:t>
            </a:r>
            <a:endParaRPr lang="en-US" dirty="0">
              <a:solidFill>
                <a:prstClr val="black"/>
              </a:solidFill>
              <a:latin typeface="Calibri" panose="020F0502020204030204"/>
            </a:endParaRPr>
          </a:p>
        </p:txBody>
      </p:sp>
      <p:sp>
        <p:nvSpPr>
          <p:cNvPr id="40" name="Rectangle 39">
            <a:extLst>
              <a:ext uri="{FF2B5EF4-FFF2-40B4-BE49-F238E27FC236}">
                <a16:creationId xmlns:a16="http://schemas.microsoft.com/office/drawing/2014/main" id="{2BE4BADF-1594-D84E-8B9B-B83D73FEDAB4}"/>
              </a:ext>
            </a:extLst>
          </p:cNvPr>
          <p:cNvSpPr/>
          <p:nvPr/>
        </p:nvSpPr>
        <p:spPr>
          <a:xfrm>
            <a:off x="214298" y="5098871"/>
            <a:ext cx="3353995" cy="369332"/>
          </a:xfrm>
          <a:prstGeom prst="rect">
            <a:avLst/>
          </a:prstGeom>
        </p:spPr>
        <p:txBody>
          <a:bodyPr wrap="none">
            <a:spAutoFit/>
          </a:bodyPr>
          <a:lstStyle/>
          <a:p>
            <a:pPr defTabSz="685800"/>
            <a:r>
              <a:rPr lang="en-US" dirty="0">
                <a:solidFill>
                  <a:srgbClr val="4472C4"/>
                </a:solidFill>
                <a:latin typeface="Gill Sans MT" panose="020B0502020104020203" pitchFamily="34" charset="0"/>
              </a:rPr>
              <a:t>What is the allele frequency of C?</a:t>
            </a:r>
            <a:endParaRPr lang="en-US" dirty="0">
              <a:solidFill>
                <a:prstClr val="black"/>
              </a:solidFill>
              <a:latin typeface="Calibri" panose="020F0502020204030204"/>
            </a:endParaRPr>
          </a:p>
        </p:txBody>
      </p:sp>
      <p:sp>
        <p:nvSpPr>
          <p:cNvPr id="41" name="TextBox 40">
            <a:extLst>
              <a:ext uri="{FF2B5EF4-FFF2-40B4-BE49-F238E27FC236}">
                <a16:creationId xmlns:a16="http://schemas.microsoft.com/office/drawing/2014/main" id="{5D84072F-0928-1641-89C8-F695B622005F}"/>
              </a:ext>
            </a:extLst>
          </p:cNvPr>
          <p:cNvSpPr txBox="1"/>
          <p:nvPr/>
        </p:nvSpPr>
        <p:spPr>
          <a:xfrm>
            <a:off x="2801664" y="3811158"/>
            <a:ext cx="2902911" cy="369332"/>
          </a:xfrm>
          <a:prstGeom prst="rect">
            <a:avLst/>
          </a:prstGeom>
          <a:noFill/>
        </p:spPr>
        <p:txBody>
          <a:bodyPr wrap="none" rtlCol="0">
            <a:spAutoFit/>
          </a:bodyPr>
          <a:lstStyle/>
          <a:p>
            <a:pPr defTabSz="685800"/>
            <a:r>
              <a:rPr lang="en-US" dirty="0">
                <a:solidFill>
                  <a:prstClr val="black"/>
                </a:solidFill>
                <a:latin typeface="Gill Sans MT" panose="020B0502020104020203" pitchFamily="34" charset="77"/>
              </a:rPr>
              <a:t>T (C and A are minor alleles)</a:t>
            </a:r>
          </a:p>
        </p:txBody>
      </p:sp>
      <p:sp>
        <p:nvSpPr>
          <p:cNvPr id="42" name="TextBox 41">
            <a:extLst>
              <a:ext uri="{FF2B5EF4-FFF2-40B4-BE49-F238E27FC236}">
                <a16:creationId xmlns:a16="http://schemas.microsoft.com/office/drawing/2014/main" id="{1E8ED023-0233-7747-883F-E5E953D64975}"/>
              </a:ext>
            </a:extLst>
          </p:cNvPr>
          <p:cNvSpPr txBox="1"/>
          <p:nvPr/>
        </p:nvSpPr>
        <p:spPr>
          <a:xfrm>
            <a:off x="3947589" y="3194714"/>
            <a:ext cx="2323713" cy="369332"/>
          </a:xfrm>
          <a:prstGeom prst="rect">
            <a:avLst/>
          </a:prstGeom>
          <a:noFill/>
        </p:spPr>
        <p:txBody>
          <a:bodyPr wrap="none" rtlCol="0">
            <a:spAutoFit/>
          </a:bodyPr>
          <a:lstStyle/>
          <a:p>
            <a:pPr defTabSz="685800"/>
            <a:r>
              <a:rPr lang="en-US" dirty="0">
                <a:solidFill>
                  <a:prstClr val="black"/>
                </a:solidFill>
                <a:latin typeface="Gill Sans MT" panose="020B0502020104020203" pitchFamily="34" charset="77"/>
              </a:rPr>
              <a:t>CC, TT, AA, CT, CA, TA</a:t>
            </a:r>
          </a:p>
        </p:txBody>
      </p:sp>
      <p:sp>
        <p:nvSpPr>
          <p:cNvPr id="43" name="TextBox 42">
            <a:extLst>
              <a:ext uri="{FF2B5EF4-FFF2-40B4-BE49-F238E27FC236}">
                <a16:creationId xmlns:a16="http://schemas.microsoft.com/office/drawing/2014/main" id="{02FBD501-D769-C34A-BA69-0F01F47C523A}"/>
              </a:ext>
            </a:extLst>
          </p:cNvPr>
          <p:cNvSpPr txBox="1"/>
          <p:nvPr/>
        </p:nvSpPr>
        <p:spPr>
          <a:xfrm>
            <a:off x="4052920" y="4468200"/>
            <a:ext cx="1244251" cy="369332"/>
          </a:xfrm>
          <a:prstGeom prst="rect">
            <a:avLst/>
          </a:prstGeom>
          <a:noFill/>
        </p:spPr>
        <p:txBody>
          <a:bodyPr wrap="none" rtlCol="0">
            <a:spAutoFit/>
          </a:bodyPr>
          <a:lstStyle/>
          <a:p>
            <a:pPr defTabSz="685800"/>
            <a:r>
              <a:rPr lang="en-US" dirty="0">
                <a:solidFill>
                  <a:prstClr val="black"/>
                </a:solidFill>
                <a:latin typeface="Gill Sans MT" panose="020B0502020104020203" pitchFamily="34" charset="77"/>
              </a:rPr>
              <a:t>4/10 = 40%</a:t>
            </a:r>
          </a:p>
        </p:txBody>
      </p:sp>
      <p:sp>
        <p:nvSpPr>
          <p:cNvPr id="44" name="TextBox 43">
            <a:extLst>
              <a:ext uri="{FF2B5EF4-FFF2-40B4-BE49-F238E27FC236}">
                <a16:creationId xmlns:a16="http://schemas.microsoft.com/office/drawing/2014/main" id="{ACB8ED9A-6886-0746-915A-82B8A9437EC0}"/>
              </a:ext>
            </a:extLst>
          </p:cNvPr>
          <p:cNvSpPr txBox="1"/>
          <p:nvPr/>
        </p:nvSpPr>
        <p:spPr>
          <a:xfrm>
            <a:off x="3824424" y="5057456"/>
            <a:ext cx="1255472" cy="369332"/>
          </a:xfrm>
          <a:prstGeom prst="rect">
            <a:avLst/>
          </a:prstGeom>
          <a:noFill/>
        </p:spPr>
        <p:txBody>
          <a:bodyPr wrap="none" rtlCol="0">
            <a:spAutoFit/>
          </a:bodyPr>
          <a:lstStyle/>
          <a:p>
            <a:pPr defTabSz="685800"/>
            <a:r>
              <a:rPr lang="en-US" dirty="0">
                <a:solidFill>
                  <a:prstClr val="black"/>
                </a:solidFill>
                <a:latin typeface="Gill Sans MT" panose="020B0502020104020203" pitchFamily="34" charset="77"/>
              </a:rPr>
              <a:t>5/20 = 0.25</a:t>
            </a:r>
          </a:p>
        </p:txBody>
      </p:sp>
      <p:cxnSp>
        <p:nvCxnSpPr>
          <p:cNvPr id="45" name="Straight Connector 44">
            <a:extLst>
              <a:ext uri="{FF2B5EF4-FFF2-40B4-BE49-F238E27FC236}">
                <a16:creationId xmlns:a16="http://schemas.microsoft.com/office/drawing/2014/main" id="{B3F461BC-E4C2-7745-BE59-C65F41446CBA}"/>
              </a:ext>
            </a:extLst>
          </p:cNvPr>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46" name="Rectangle 45">
            <a:extLst>
              <a:ext uri="{FF2B5EF4-FFF2-40B4-BE49-F238E27FC236}">
                <a16:creationId xmlns:a16="http://schemas.microsoft.com/office/drawing/2014/main" id="{60D2F13C-BBEA-7140-BCE2-6A8ACF2232BE}"/>
              </a:ext>
            </a:extLst>
          </p:cNvPr>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Tri-allelic example</a:t>
            </a:r>
          </a:p>
        </p:txBody>
      </p:sp>
    </p:spTree>
    <p:extLst>
      <p:ext uri="{BB962C8B-B14F-4D97-AF65-F5344CB8AC3E}">
        <p14:creationId xmlns:p14="http://schemas.microsoft.com/office/powerpoint/2010/main" val="1268323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DE353A-7898-4542-A1CD-C722345B76DC}"/>
              </a:ext>
            </a:extLst>
          </p:cNvPr>
          <p:cNvPicPr>
            <a:picLocks noChangeAspect="1"/>
          </p:cNvPicPr>
          <p:nvPr/>
        </p:nvPicPr>
        <p:blipFill>
          <a:blip r:embed="rId3"/>
          <a:stretch>
            <a:fillRect/>
          </a:stretch>
        </p:blipFill>
        <p:spPr>
          <a:xfrm>
            <a:off x="1479663" y="1136534"/>
            <a:ext cx="6483930" cy="3241965"/>
          </a:xfrm>
          <a:prstGeom prst="rect">
            <a:avLst/>
          </a:prstGeom>
        </p:spPr>
      </p:pic>
      <p:sp>
        <p:nvSpPr>
          <p:cNvPr id="5" name="Rectangle 4">
            <a:extLst>
              <a:ext uri="{FF2B5EF4-FFF2-40B4-BE49-F238E27FC236}">
                <a16:creationId xmlns:a16="http://schemas.microsoft.com/office/drawing/2014/main" id="{9D2A6E35-6857-774B-BDAF-2943C0BFDEAA}"/>
              </a:ext>
            </a:extLst>
          </p:cNvPr>
          <p:cNvSpPr/>
          <p:nvPr/>
        </p:nvSpPr>
        <p:spPr>
          <a:xfrm>
            <a:off x="0" y="6488668"/>
            <a:ext cx="7631086" cy="369332"/>
          </a:xfrm>
          <a:prstGeom prst="rect">
            <a:avLst/>
          </a:prstGeom>
        </p:spPr>
        <p:txBody>
          <a:bodyPr wrap="square">
            <a:spAutoFit/>
          </a:bodyPr>
          <a:lstStyle/>
          <a:p>
            <a:r>
              <a:rPr lang="en-US" dirty="0">
                <a:hlinkClick r:id="rId4"/>
              </a:rPr>
              <a:t>https://blog.23andme.com/23andme-research/does-your-dna-make-you-lol/</a:t>
            </a:r>
            <a:endParaRPr lang="en-US" dirty="0"/>
          </a:p>
        </p:txBody>
      </p:sp>
      <p:sp>
        <p:nvSpPr>
          <p:cNvPr id="6" name="Rectangle 5">
            <a:extLst>
              <a:ext uri="{FF2B5EF4-FFF2-40B4-BE49-F238E27FC236}">
                <a16:creationId xmlns:a16="http://schemas.microsoft.com/office/drawing/2014/main" id="{B7B51D8F-229F-3241-8749-461C52C0E836}"/>
              </a:ext>
            </a:extLst>
          </p:cNvPr>
          <p:cNvSpPr/>
          <p:nvPr/>
        </p:nvSpPr>
        <p:spPr>
          <a:xfrm>
            <a:off x="49875" y="401640"/>
            <a:ext cx="8674791" cy="830997"/>
          </a:xfrm>
          <a:prstGeom prst="rect">
            <a:avLst/>
          </a:prstGeom>
        </p:spPr>
        <p:txBody>
          <a:bodyPr wrap="square">
            <a:spAutoFit/>
          </a:bodyPr>
          <a:lstStyle/>
          <a:p>
            <a:r>
              <a:rPr lang="en-US" sz="2400" i="1" dirty="0">
                <a:solidFill>
                  <a:srgbClr val="4D4D4D"/>
                </a:solidFill>
                <a:latin typeface="Gill Sans MT" panose="020B0502020104020203" pitchFamily="34" charset="77"/>
              </a:rPr>
              <a:t>“On a scale of 1-5, where 5 is above average, how would you rate your sense of humor?” n=466,828</a:t>
            </a:r>
            <a:endParaRPr lang="en-US" sz="2400" dirty="0">
              <a:latin typeface="Gill Sans MT" panose="020B0502020104020203" pitchFamily="34" charset="77"/>
            </a:endParaRPr>
          </a:p>
        </p:txBody>
      </p:sp>
      <p:pic>
        <p:nvPicPr>
          <p:cNvPr id="7" name="Picture 6">
            <a:extLst>
              <a:ext uri="{FF2B5EF4-FFF2-40B4-BE49-F238E27FC236}">
                <a16:creationId xmlns:a16="http://schemas.microsoft.com/office/drawing/2014/main" id="{CEEEE938-E893-B943-885E-B8200D8F9A91}"/>
              </a:ext>
            </a:extLst>
          </p:cNvPr>
          <p:cNvPicPr>
            <a:picLocks noChangeAspect="1"/>
          </p:cNvPicPr>
          <p:nvPr/>
        </p:nvPicPr>
        <p:blipFill>
          <a:blip r:embed="rId5"/>
          <a:stretch>
            <a:fillRect/>
          </a:stretch>
        </p:blipFill>
        <p:spPr>
          <a:xfrm>
            <a:off x="3096028" y="4151682"/>
            <a:ext cx="3251200" cy="2184400"/>
          </a:xfrm>
          <a:prstGeom prst="rect">
            <a:avLst/>
          </a:prstGeom>
        </p:spPr>
      </p:pic>
      <p:sp>
        <p:nvSpPr>
          <p:cNvPr id="8" name="TextBox 7">
            <a:extLst>
              <a:ext uri="{FF2B5EF4-FFF2-40B4-BE49-F238E27FC236}">
                <a16:creationId xmlns:a16="http://schemas.microsoft.com/office/drawing/2014/main" id="{C5FC336B-FF20-5341-A8BA-39F3D4C7D097}"/>
              </a:ext>
            </a:extLst>
          </p:cNvPr>
          <p:cNvSpPr txBox="1"/>
          <p:nvPr/>
        </p:nvSpPr>
        <p:spPr>
          <a:xfrm>
            <a:off x="1109285" y="4531085"/>
            <a:ext cx="1986743" cy="923330"/>
          </a:xfrm>
          <a:prstGeom prst="rect">
            <a:avLst/>
          </a:prstGeom>
          <a:noFill/>
        </p:spPr>
        <p:txBody>
          <a:bodyPr wrap="square" rtlCol="0">
            <a:spAutoFit/>
          </a:bodyPr>
          <a:lstStyle/>
          <a:p>
            <a:r>
              <a:rPr lang="en-US" dirty="0">
                <a:latin typeface="Gill Sans MT" panose="020B0502020104020203" pitchFamily="34" charset="77"/>
              </a:rPr>
              <a:t>Relative sense of humor by geography</a:t>
            </a:r>
          </a:p>
        </p:txBody>
      </p:sp>
    </p:spTree>
    <p:extLst>
      <p:ext uri="{BB962C8B-B14F-4D97-AF65-F5344CB8AC3E}">
        <p14:creationId xmlns:p14="http://schemas.microsoft.com/office/powerpoint/2010/main" val="4089939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35AFE2-DCF8-4A43-8C07-CB1C22C68E34}"/>
              </a:ext>
            </a:extLst>
          </p:cNvPr>
          <p:cNvSpPr/>
          <p:nvPr/>
        </p:nvSpPr>
        <p:spPr>
          <a:xfrm>
            <a:off x="4189809" y="1938084"/>
            <a:ext cx="728663" cy="15751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id="{E8432071-F925-4A4D-9A65-684E611E8978}"/>
              </a:ext>
            </a:extLst>
          </p:cNvPr>
          <p:cNvSpPr/>
          <p:nvPr/>
        </p:nvSpPr>
        <p:spPr>
          <a:xfrm rot="2879789">
            <a:off x="3077251" y="2854658"/>
            <a:ext cx="546026" cy="31236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7ABE60E8-DCAB-324B-8184-FB995A99A62E}"/>
              </a:ext>
            </a:extLst>
          </p:cNvPr>
          <p:cNvSpPr/>
          <p:nvPr/>
        </p:nvSpPr>
        <p:spPr>
          <a:xfrm rot="18720211" flipH="1">
            <a:off x="5593952" y="2873697"/>
            <a:ext cx="470438" cy="31236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4D2B1E41-DD70-324D-B12B-6D783AEF061D}"/>
              </a:ext>
            </a:extLst>
          </p:cNvPr>
          <p:cNvSpPr/>
          <p:nvPr/>
        </p:nvSpPr>
        <p:spPr>
          <a:xfrm rot="2879789">
            <a:off x="4693876" y="4076238"/>
            <a:ext cx="455235" cy="17335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TextBox 7">
            <a:extLst>
              <a:ext uri="{FF2B5EF4-FFF2-40B4-BE49-F238E27FC236}">
                <a16:creationId xmlns:a16="http://schemas.microsoft.com/office/drawing/2014/main" id="{DF0AD973-09C5-2F48-AB46-928155491544}"/>
              </a:ext>
            </a:extLst>
          </p:cNvPr>
          <p:cNvSpPr txBox="1"/>
          <p:nvPr/>
        </p:nvSpPr>
        <p:spPr>
          <a:xfrm>
            <a:off x="1759165" y="5188762"/>
            <a:ext cx="1188146" cy="507831"/>
          </a:xfrm>
          <a:prstGeom prst="rect">
            <a:avLst/>
          </a:prstGeom>
          <a:solidFill>
            <a:schemeClr val="bg1"/>
          </a:solidFill>
          <a:ln>
            <a:solidFill>
              <a:schemeClr val="tx1"/>
            </a:solidFill>
          </a:ln>
        </p:spPr>
        <p:txBody>
          <a:bodyPr wrap="none" rtlCol="0">
            <a:spAutoFit/>
          </a:bodyPr>
          <a:lstStyle/>
          <a:p>
            <a:pPr defTabSz="685800"/>
            <a:r>
              <a:rPr lang="en-US" sz="2700" dirty="0">
                <a:solidFill>
                  <a:prstClr val="black"/>
                </a:solidFill>
                <a:latin typeface="Gill Sans MT" panose="020B0502020104020203" pitchFamily="34" charset="77"/>
              </a:rPr>
              <a:t>African</a:t>
            </a:r>
          </a:p>
        </p:txBody>
      </p:sp>
      <p:sp>
        <p:nvSpPr>
          <p:cNvPr id="9" name="TextBox 8">
            <a:extLst>
              <a:ext uri="{FF2B5EF4-FFF2-40B4-BE49-F238E27FC236}">
                <a16:creationId xmlns:a16="http://schemas.microsoft.com/office/drawing/2014/main" id="{557BFCC7-7F52-D74B-85FC-A7A2038C4E2B}"/>
              </a:ext>
            </a:extLst>
          </p:cNvPr>
          <p:cNvSpPr txBox="1"/>
          <p:nvPr/>
        </p:nvSpPr>
        <p:spPr>
          <a:xfrm>
            <a:off x="3791110" y="5210710"/>
            <a:ext cx="1509772" cy="507831"/>
          </a:xfrm>
          <a:prstGeom prst="rect">
            <a:avLst/>
          </a:prstGeom>
          <a:solidFill>
            <a:schemeClr val="bg1"/>
          </a:solidFill>
          <a:ln>
            <a:solidFill>
              <a:schemeClr val="tx1"/>
            </a:solidFill>
          </a:ln>
        </p:spPr>
        <p:txBody>
          <a:bodyPr wrap="none" rtlCol="0">
            <a:spAutoFit/>
          </a:bodyPr>
          <a:lstStyle/>
          <a:p>
            <a:pPr defTabSz="685800"/>
            <a:r>
              <a:rPr lang="en-US" sz="2700" dirty="0">
                <a:solidFill>
                  <a:prstClr val="black"/>
                </a:solidFill>
                <a:latin typeface="Gill Sans MT" panose="020B0502020104020203" pitchFamily="34" charset="77"/>
              </a:rPr>
              <a:t>European</a:t>
            </a:r>
          </a:p>
        </p:txBody>
      </p:sp>
      <p:sp>
        <p:nvSpPr>
          <p:cNvPr id="10" name="TextBox 9">
            <a:extLst>
              <a:ext uri="{FF2B5EF4-FFF2-40B4-BE49-F238E27FC236}">
                <a16:creationId xmlns:a16="http://schemas.microsoft.com/office/drawing/2014/main" id="{D1D43F36-02CD-FF47-AAB9-D1E3C3E20D45}"/>
              </a:ext>
            </a:extLst>
          </p:cNvPr>
          <p:cNvSpPr txBox="1"/>
          <p:nvPr/>
        </p:nvSpPr>
        <p:spPr>
          <a:xfrm>
            <a:off x="6279876" y="5207438"/>
            <a:ext cx="944489" cy="507831"/>
          </a:xfrm>
          <a:prstGeom prst="rect">
            <a:avLst/>
          </a:prstGeom>
          <a:solidFill>
            <a:schemeClr val="bg1"/>
          </a:solidFill>
          <a:ln>
            <a:solidFill>
              <a:schemeClr val="tx1"/>
            </a:solidFill>
          </a:ln>
        </p:spPr>
        <p:txBody>
          <a:bodyPr wrap="none" rtlCol="0">
            <a:spAutoFit/>
          </a:bodyPr>
          <a:lstStyle/>
          <a:p>
            <a:pPr defTabSz="685800"/>
            <a:r>
              <a:rPr lang="en-US" sz="2700" dirty="0">
                <a:solidFill>
                  <a:prstClr val="black"/>
                </a:solidFill>
                <a:latin typeface="Gill Sans MT" panose="020B0502020104020203" pitchFamily="34" charset="77"/>
              </a:rPr>
              <a:t>Asian</a:t>
            </a:r>
          </a:p>
        </p:txBody>
      </p:sp>
      <p:sp>
        <p:nvSpPr>
          <p:cNvPr id="2" name="Rectangle 1">
            <a:extLst>
              <a:ext uri="{FF2B5EF4-FFF2-40B4-BE49-F238E27FC236}">
                <a16:creationId xmlns:a16="http://schemas.microsoft.com/office/drawing/2014/main" id="{AF45A326-AE8B-1B40-9447-8C41F239A7F1}"/>
              </a:ext>
            </a:extLst>
          </p:cNvPr>
          <p:cNvSpPr/>
          <p:nvPr/>
        </p:nvSpPr>
        <p:spPr>
          <a:xfrm>
            <a:off x="3339547" y="1801961"/>
            <a:ext cx="2468321" cy="415498"/>
          </a:xfrm>
          <a:prstGeom prst="rect">
            <a:avLst/>
          </a:prstGeom>
          <a:solidFill>
            <a:schemeClr val="bg1"/>
          </a:solidFill>
          <a:ln>
            <a:solidFill>
              <a:schemeClr val="tx1"/>
            </a:solidFill>
          </a:ln>
        </p:spPr>
        <p:txBody>
          <a:bodyPr wrap="square">
            <a:spAutoFit/>
          </a:bodyPr>
          <a:lstStyle/>
          <a:p>
            <a:pPr algn="ctr" defTabSz="685800"/>
            <a:r>
              <a:rPr lang="en-US" sz="2100" dirty="0">
                <a:solidFill>
                  <a:prstClr val="black"/>
                </a:solidFill>
                <a:latin typeface="Gill Sans MT" panose="020B0502020104020203" pitchFamily="34" charset="77"/>
              </a:rPr>
              <a:t>Ancestral genome</a:t>
            </a:r>
          </a:p>
        </p:txBody>
      </p:sp>
      <p:sp>
        <p:nvSpPr>
          <p:cNvPr id="11" name="Lightning Bolt 10">
            <a:extLst>
              <a:ext uri="{FF2B5EF4-FFF2-40B4-BE49-F238E27FC236}">
                <a16:creationId xmlns:a16="http://schemas.microsoft.com/office/drawing/2014/main" id="{945D87A2-EF69-734F-AFFC-1BD0161AA31B}"/>
              </a:ext>
            </a:extLst>
          </p:cNvPr>
          <p:cNvSpPr/>
          <p:nvPr/>
        </p:nvSpPr>
        <p:spPr>
          <a:xfrm flipH="1">
            <a:off x="4375660" y="2231287"/>
            <a:ext cx="830068" cy="94753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TextBox 11">
            <a:extLst>
              <a:ext uri="{FF2B5EF4-FFF2-40B4-BE49-F238E27FC236}">
                <a16:creationId xmlns:a16="http://schemas.microsoft.com/office/drawing/2014/main" id="{0B824510-851B-5645-A179-14A53A59E128}"/>
              </a:ext>
            </a:extLst>
          </p:cNvPr>
          <p:cNvSpPr txBox="1"/>
          <p:nvPr/>
        </p:nvSpPr>
        <p:spPr>
          <a:xfrm>
            <a:off x="5434666" y="2391272"/>
            <a:ext cx="2285915" cy="646331"/>
          </a:xfrm>
          <a:prstGeom prst="rect">
            <a:avLst/>
          </a:prstGeom>
          <a:noFill/>
        </p:spPr>
        <p:txBody>
          <a:bodyPr wrap="square" rtlCol="0">
            <a:spAutoFit/>
          </a:bodyPr>
          <a:lstStyle/>
          <a:p>
            <a:pPr defTabSz="685800"/>
            <a:r>
              <a:rPr lang="en-US" dirty="0">
                <a:solidFill>
                  <a:prstClr val="black"/>
                </a:solidFill>
                <a:latin typeface="Gill Sans MT" panose="020B0502020104020203" pitchFamily="34" charset="77"/>
              </a:rPr>
              <a:t>SNP common in all populations</a:t>
            </a:r>
          </a:p>
        </p:txBody>
      </p:sp>
      <p:cxnSp>
        <p:nvCxnSpPr>
          <p:cNvPr id="15" name="Straight Connector 14">
            <a:extLst>
              <a:ext uri="{FF2B5EF4-FFF2-40B4-BE49-F238E27FC236}">
                <a16:creationId xmlns:a16="http://schemas.microsoft.com/office/drawing/2014/main" id="{2453107D-36E3-BC4A-B264-FFE067C2C196}"/>
              </a:ext>
            </a:extLst>
          </p:cNvPr>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16" name="Rectangle 15">
            <a:extLst>
              <a:ext uri="{FF2B5EF4-FFF2-40B4-BE49-F238E27FC236}">
                <a16:creationId xmlns:a16="http://schemas.microsoft.com/office/drawing/2014/main" id="{F14B8320-17DA-5349-8E5C-DEB8DC1370B5}"/>
              </a:ext>
            </a:extLst>
          </p:cNvPr>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Some genetic variation is population specific</a:t>
            </a:r>
          </a:p>
        </p:txBody>
      </p:sp>
    </p:spTree>
    <p:extLst>
      <p:ext uri="{BB962C8B-B14F-4D97-AF65-F5344CB8AC3E}">
        <p14:creationId xmlns:p14="http://schemas.microsoft.com/office/powerpoint/2010/main" val="3045678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35AFE2-DCF8-4A43-8C07-CB1C22C68E34}"/>
              </a:ext>
            </a:extLst>
          </p:cNvPr>
          <p:cNvSpPr/>
          <p:nvPr/>
        </p:nvSpPr>
        <p:spPr>
          <a:xfrm>
            <a:off x="4082653" y="1938084"/>
            <a:ext cx="728663" cy="15751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id="{E8432071-F925-4A4D-9A65-684E611E8978}"/>
              </a:ext>
            </a:extLst>
          </p:cNvPr>
          <p:cNvSpPr/>
          <p:nvPr/>
        </p:nvSpPr>
        <p:spPr>
          <a:xfrm rot="2879789">
            <a:off x="2970094" y="2854658"/>
            <a:ext cx="546026" cy="31236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7ABE60E8-DCAB-324B-8184-FB995A99A62E}"/>
              </a:ext>
            </a:extLst>
          </p:cNvPr>
          <p:cNvSpPr/>
          <p:nvPr/>
        </p:nvSpPr>
        <p:spPr>
          <a:xfrm rot="18720211" flipH="1">
            <a:off x="5486796" y="2873697"/>
            <a:ext cx="470438" cy="31236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4D2B1E41-DD70-324D-B12B-6D783AEF061D}"/>
              </a:ext>
            </a:extLst>
          </p:cNvPr>
          <p:cNvSpPr/>
          <p:nvPr/>
        </p:nvSpPr>
        <p:spPr>
          <a:xfrm rot="2879789">
            <a:off x="4586720" y="4076238"/>
            <a:ext cx="455235" cy="17335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TextBox 7">
            <a:extLst>
              <a:ext uri="{FF2B5EF4-FFF2-40B4-BE49-F238E27FC236}">
                <a16:creationId xmlns:a16="http://schemas.microsoft.com/office/drawing/2014/main" id="{DF0AD973-09C5-2F48-AB46-928155491544}"/>
              </a:ext>
            </a:extLst>
          </p:cNvPr>
          <p:cNvSpPr txBox="1"/>
          <p:nvPr/>
        </p:nvSpPr>
        <p:spPr>
          <a:xfrm>
            <a:off x="1652009" y="5188762"/>
            <a:ext cx="1188146" cy="507831"/>
          </a:xfrm>
          <a:prstGeom prst="rect">
            <a:avLst/>
          </a:prstGeom>
          <a:solidFill>
            <a:schemeClr val="bg1"/>
          </a:solidFill>
          <a:ln>
            <a:solidFill>
              <a:schemeClr val="tx1"/>
            </a:solidFill>
          </a:ln>
        </p:spPr>
        <p:txBody>
          <a:bodyPr wrap="none" rtlCol="0">
            <a:spAutoFit/>
          </a:bodyPr>
          <a:lstStyle/>
          <a:p>
            <a:pPr defTabSz="685800"/>
            <a:r>
              <a:rPr lang="en-US" sz="2700" dirty="0">
                <a:solidFill>
                  <a:prstClr val="black"/>
                </a:solidFill>
                <a:latin typeface="Gill Sans MT" panose="020B0502020104020203" pitchFamily="34" charset="77"/>
              </a:rPr>
              <a:t>African</a:t>
            </a:r>
          </a:p>
        </p:txBody>
      </p:sp>
      <p:sp>
        <p:nvSpPr>
          <p:cNvPr id="9" name="TextBox 8">
            <a:extLst>
              <a:ext uri="{FF2B5EF4-FFF2-40B4-BE49-F238E27FC236}">
                <a16:creationId xmlns:a16="http://schemas.microsoft.com/office/drawing/2014/main" id="{557BFCC7-7F52-D74B-85FC-A7A2038C4E2B}"/>
              </a:ext>
            </a:extLst>
          </p:cNvPr>
          <p:cNvSpPr txBox="1"/>
          <p:nvPr/>
        </p:nvSpPr>
        <p:spPr>
          <a:xfrm>
            <a:off x="3683954" y="5210710"/>
            <a:ext cx="1509772" cy="507831"/>
          </a:xfrm>
          <a:prstGeom prst="rect">
            <a:avLst/>
          </a:prstGeom>
          <a:solidFill>
            <a:schemeClr val="bg1"/>
          </a:solidFill>
          <a:ln>
            <a:solidFill>
              <a:schemeClr val="tx1"/>
            </a:solidFill>
          </a:ln>
        </p:spPr>
        <p:txBody>
          <a:bodyPr wrap="none" rtlCol="0">
            <a:spAutoFit/>
          </a:bodyPr>
          <a:lstStyle/>
          <a:p>
            <a:pPr defTabSz="685800"/>
            <a:r>
              <a:rPr lang="en-US" sz="2700" dirty="0">
                <a:solidFill>
                  <a:prstClr val="black"/>
                </a:solidFill>
                <a:latin typeface="Gill Sans MT" panose="020B0502020104020203" pitchFamily="34" charset="77"/>
              </a:rPr>
              <a:t>European</a:t>
            </a:r>
          </a:p>
        </p:txBody>
      </p:sp>
      <p:sp>
        <p:nvSpPr>
          <p:cNvPr id="10" name="TextBox 9">
            <a:extLst>
              <a:ext uri="{FF2B5EF4-FFF2-40B4-BE49-F238E27FC236}">
                <a16:creationId xmlns:a16="http://schemas.microsoft.com/office/drawing/2014/main" id="{D1D43F36-02CD-FF47-AAB9-D1E3C3E20D45}"/>
              </a:ext>
            </a:extLst>
          </p:cNvPr>
          <p:cNvSpPr txBox="1"/>
          <p:nvPr/>
        </p:nvSpPr>
        <p:spPr>
          <a:xfrm>
            <a:off x="6172720" y="5207438"/>
            <a:ext cx="944489" cy="507831"/>
          </a:xfrm>
          <a:prstGeom prst="rect">
            <a:avLst/>
          </a:prstGeom>
          <a:solidFill>
            <a:schemeClr val="bg1"/>
          </a:solidFill>
          <a:ln>
            <a:solidFill>
              <a:schemeClr val="tx1"/>
            </a:solidFill>
          </a:ln>
        </p:spPr>
        <p:txBody>
          <a:bodyPr wrap="none" rtlCol="0">
            <a:spAutoFit/>
          </a:bodyPr>
          <a:lstStyle/>
          <a:p>
            <a:pPr defTabSz="685800"/>
            <a:r>
              <a:rPr lang="en-US" sz="2700" dirty="0">
                <a:solidFill>
                  <a:prstClr val="black"/>
                </a:solidFill>
                <a:latin typeface="Gill Sans MT" panose="020B0502020104020203" pitchFamily="34" charset="77"/>
              </a:rPr>
              <a:t>Asian</a:t>
            </a:r>
          </a:p>
        </p:txBody>
      </p:sp>
      <p:sp>
        <p:nvSpPr>
          <p:cNvPr id="2" name="Rectangle 1">
            <a:extLst>
              <a:ext uri="{FF2B5EF4-FFF2-40B4-BE49-F238E27FC236}">
                <a16:creationId xmlns:a16="http://schemas.microsoft.com/office/drawing/2014/main" id="{AF45A326-AE8B-1B40-9447-8C41F239A7F1}"/>
              </a:ext>
            </a:extLst>
          </p:cNvPr>
          <p:cNvSpPr/>
          <p:nvPr/>
        </p:nvSpPr>
        <p:spPr>
          <a:xfrm>
            <a:off x="3232391" y="1801961"/>
            <a:ext cx="2468321" cy="415498"/>
          </a:xfrm>
          <a:prstGeom prst="rect">
            <a:avLst/>
          </a:prstGeom>
          <a:solidFill>
            <a:schemeClr val="bg1"/>
          </a:solidFill>
          <a:ln>
            <a:solidFill>
              <a:schemeClr val="tx1"/>
            </a:solidFill>
          </a:ln>
        </p:spPr>
        <p:txBody>
          <a:bodyPr wrap="square">
            <a:spAutoFit/>
          </a:bodyPr>
          <a:lstStyle/>
          <a:p>
            <a:pPr algn="ctr" defTabSz="685800"/>
            <a:r>
              <a:rPr lang="en-US" sz="2100" dirty="0">
                <a:solidFill>
                  <a:prstClr val="black"/>
                </a:solidFill>
                <a:latin typeface="Gill Sans MT" panose="020B0502020104020203" pitchFamily="34" charset="77"/>
              </a:rPr>
              <a:t>Ancestral genome</a:t>
            </a:r>
          </a:p>
        </p:txBody>
      </p:sp>
      <p:sp>
        <p:nvSpPr>
          <p:cNvPr id="11" name="Lightning Bolt 10">
            <a:extLst>
              <a:ext uri="{FF2B5EF4-FFF2-40B4-BE49-F238E27FC236}">
                <a16:creationId xmlns:a16="http://schemas.microsoft.com/office/drawing/2014/main" id="{945D87A2-EF69-734F-AFFC-1BD0161AA31B}"/>
              </a:ext>
            </a:extLst>
          </p:cNvPr>
          <p:cNvSpPr/>
          <p:nvPr/>
        </p:nvSpPr>
        <p:spPr>
          <a:xfrm flipH="1">
            <a:off x="5075521" y="2948813"/>
            <a:ext cx="830068" cy="94753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TextBox 11">
            <a:extLst>
              <a:ext uri="{FF2B5EF4-FFF2-40B4-BE49-F238E27FC236}">
                <a16:creationId xmlns:a16="http://schemas.microsoft.com/office/drawing/2014/main" id="{0B824510-851B-5645-A179-14A53A59E128}"/>
              </a:ext>
            </a:extLst>
          </p:cNvPr>
          <p:cNvSpPr txBox="1"/>
          <p:nvPr/>
        </p:nvSpPr>
        <p:spPr>
          <a:xfrm>
            <a:off x="6072273" y="2613034"/>
            <a:ext cx="2285915" cy="1477328"/>
          </a:xfrm>
          <a:prstGeom prst="rect">
            <a:avLst/>
          </a:prstGeom>
          <a:noFill/>
        </p:spPr>
        <p:txBody>
          <a:bodyPr wrap="square" rtlCol="0">
            <a:spAutoFit/>
          </a:bodyPr>
          <a:lstStyle/>
          <a:p>
            <a:pPr defTabSz="685800"/>
            <a:r>
              <a:rPr lang="en-US" dirty="0">
                <a:solidFill>
                  <a:prstClr val="black"/>
                </a:solidFill>
                <a:latin typeface="Gill Sans MT" panose="020B0502020104020203" pitchFamily="34" charset="77"/>
              </a:rPr>
              <a:t>SNP common in European and Asian populations</a:t>
            </a:r>
          </a:p>
          <a:p>
            <a:pPr defTabSz="685800"/>
            <a:r>
              <a:rPr lang="en-US" dirty="0">
                <a:solidFill>
                  <a:prstClr val="black"/>
                </a:solidFill>
                <a:latin typeface="Gill Sans MT" panose="020B0502020104020203" pitchFamily="34" charset="77"/>
              </a:rPr>
              <a:t>Absent in African populations</a:t>
            </a:r>
          </a:p>
        </p:txBody>
      </p:sp>
      <p:cxnSp>
        <p:nvCxnSpPr>
          <p:cNvPr id="15" name="Straight Connector 14">
            <a:extLst>
              <a:ext uri="{FF2B5EF4-FFF2-40B4-BE49-F238E27FC236}">
                <a16:creationId xmlns:a16="http://schemas.microsoft.com/office/drawing/2014/main" id="{2425179A-0452-4840-9891-F622FA710DC0}"/>
              </a:ext>
            </a:extLst>
          </p:cNvPr>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16" name="Rectangle 15">
            <a:extLst>
              <a:ext uri="{FF2B5EF4-FFF2-40B4-BE49-F238E27FC236}">
                <a16:creationId xmlns:a16="http://schemas.microsoft.com/office/drawing/2014/main" id="{B8DB0C79-DEBD-5D4C-93A9-D1F1E25323F7}"/>
              </a:ext>
            </a:extLst>
          </p:cNvPr>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Some genetic variation is population specific</a:t>
            </a:r>
          </a:p>
        </p:txBody>
      </p:sp>
    </p:spTree>
    <p:extLst>
      <p:ext uri="{BB962C8B-B14F-4D97-AF65-F5344CB8AC3E}">
        <p14:creationId xmlns:p14="http://schemas.microsoft.com/office/powerpoint/2010/main" val="3554731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35AFE2-DCF8-4A43-8C07-CB1C22C68E34}"/>
              </a:ext>
            </a:extLst>
          </p:cNvPr>
          <p:cNvSpPr/>
          <p:nvPr/>
        </p:nvSpPr>
        <p:spPr>
          <a:xfrm>
            <a:off x="4339828" y="1938084"/>
            <a:ext cx="728663" cy="15751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id="{E8432071-F925-4A4D-9A65-684E611E8978}"/>
              </a:ext>
            </a:extLst>
          </p:cNvPr>
          <p:cNvSpPr/>
          <p:nvPr/>
        </p:nvSpPr>
        <p:spPr>
          <a:xfrm rot="2879789">
            <a:off x="3227269" y="2854658"/>
            <a:ext cx="546026" cy="31236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7ABE60E8-DCAB-324B-8184-FB995A99A62E}"/>
              </a:ext>
            </a:extLst>
          </p:cNvPr>
          <p:cNvSpPr/>
          <p:nvPr/>
        </p:nvSpPr>
        <p:spPr>
          <a:xfrm rot="18720211" flipH="1">
            <a:off x="5743971" y="2873697"/>
            <a:ext cx="470438" cy="31236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4D2B1E41-DD70-324D-B12B-6D783AEF061D}"/>
              </a:ext>
            </a:extLst>
          </p:cNvPr>
          <p:cNvSpPr/>
          <p:nvPr/>
        </p:nvSpPr>
        <p:spPr>
          <a:xfrm rot="2879789">
            <a:off x="4843895" y="4076238"/>
            <a:ext cx="455235" cy="17335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TextBox 7">
            <a:extLst>
              <a:ext uri="{FF2B5EF4-FFF2-40B4-BE49-F238E27FC236}">
                <a16:creationId xmlns:a16="http://schemas.microsoft.com/office/drawing/2014/main" id="{DF0AD973-09C5-2F48-AB46-928155491544}"/>
              </a:ext>
            </a:extLst>
          </p:cNvPr>
          <p:cNvSpPr txBox="1"/>
          <p:nvPr/>
        </p:nvSpPr>
        <p:spPr>
          <a:xfrm>
            <a:off x="1909184" y="5188762"/>
            <a:ext cx="1188146" cy="507831"/>
          </a:xfrm>
          <a:prstGeom prst="rect">
            <a:avLst/>
          </a:prstGeom>
          <a:solidFill>
            <a:schemeClr val="bg1"/>
          </a:solidFill>
          <a:ln>
            <a:solidFill>
              <a:schemeClr val="tx1"/>
            </a:solidFill>
          </a:ln>
        </p:spPr>
        <p:txBody>
          <a:bodyPr wrap="none" rtlCol="0">
            <a:spAutoFit/>
          </a:bodyPr>
          <a:lstStyle/>
          <a:p>
            <a:pPr defTabSz="685800"/>
            <a:r>
              <a:rPr lang="en-US" sz="2700" dirty="0">
                <a:solidFill>
                  <a:prstClr val="black"/>
                </a:solidFill>
                <a:latin typeface="Gill Sans MT" panose="020B0502020104020203" pitchFamily="34" charset="77"/>
              </a:rPr>
              <a:t>African</a:t>
            </a:r>
          </a:p>
        </p:txBody>
      </p:sp>
      <p:sp>
        <p:nvSpPr>
          <p:cNvPr id="9" name="TextBox 8">
            <a:extLst>
              <a:ext uri="{FF2B5EF4-FFF2-40B4-BE49-F238E27FC236}">
                <a16:creationId xmlns:a16="http://schemas.microsoft.com/office/drawing/2014/main" id="{557BFCC7-7F52-D74B-85FC-A7A2038C4E2B}"/>
              </a:ext>
            </a:extLst>
          </p:cNvPr>
          <p:cNvSpPr txBox="1"/>
          <p:nvPr/>
        </p:nvSpPr>
        <p:spPr>
          <a:xfrm>
            <a:off x="3941129" y="5210710"/>
            <a:ext cx="1509772" cy="507831"/>
          </a:xfrm>
          <a:prstGeom prst="rect">
            <a:avLst/>
          </a:prstGeom>
          <a:solidFill>
            <a:schemeClr val="bg1"/>
          </a:solidFill>
          <a:ln>
            <a:solidFill>
              <a:schemeClr val="tx1"/>
            </a:solidFill>
          </a:ln>
        </p:spPr>
        <p:txBody>
          <a:bodyPr wrap="none" rtlCol="0">
            <a:spAutoFit/>
          </a:bodyPr>
          <a:lstStyle/>
          <a:p>
            <a:pPr defTabSz="685800"/>
            <a:r>
              <a:rPr lang="en-US" sz="2700" dirty="0">
                <a:solidFill>
                  <a:prstClr val="black"/>
                </a:solidFill>
                <a:latin typeface="Gill Sans MT" panose="020B0502020104020203" pitchFamily="34" charset="77"/>
              </a:rPr>
              <a:t>European</a:t>
            </a:r>
          </a:p>
        </p:txBody>
      </p:sp>
      <p:sp>
        <p:nvSpPr>
          <p:cNvPr id="10" name="TextBox 9">
            <a:extLst>
              <a:ext uri="{FF2B5EF4-FFF2-40B4-BE49-F238E27FC236}">
                <a16:creationId xmlns:a16="http://schemas.microsoft.com/office/drawing/2014/main" id="{D1D43F36-02CD-FF47-AAB9-D1E3C3E20D45}"/>
              </a:ext>
            </a:extLst>
          </p:cNvPr>
          <p:cNvSpPr txBox="1"/>
          <p:nvPr/>
        </p:nvSpPr>
        <p:spPr>
          <a:xfrm>
            <a:off x="6429895" y="5207438"/>
            <a:ext cx="944489" cy="507831"/>
          </a:xfrm>
          <a:prstGeom prst="rect">
            <a:avLst/>
          </a:prstGeom>
          <a:solidFill>
            <a:schemeClr val="bg1"/>
          </a:solidFill>
          <a:ln>
            <a:solidFill>
              <a:schemeClr val="tx1"/>
            </a:solidFill>
          </a:ln>
        </p:spPr>
        <p:txBody>
          <a:bodyPr wrap="none" rtlCol="0">
            <a:spAutoFit/>
          </a:bodyPr>
          <a:lstStyle/>
          <a:p>
            <a:pPr defTabSz="685800"/>
            <a:r>
              <a:rPr lang="en-US" sz="2700" dirty="0">
                <a:solidFill>
                  <a:prstClr val="black"/>
                </a:solidFill>
                <a:latin typeface="Gill Sans MT" panose="020B0502020104020203" pitchFamily="34" charset="77"/>
              </a:rPr>
              <a:t>Asian</a:t>
            </a:r>
          </a:p>
        </p:txBody>
      </p:sp>
      <p:sp>
        <p:nvSpPr>
          <p:cNvPr id="2" name="Rectangle 1">
            <a:extLst>
              <a:ext uri="{FF2B5EF4-FFF2-40B4-BE49-F238E27FC236}">
                <a16:creationId xmlns:a16="http://schemas.microsoft.com/office/drawing/2014/main" id="{AF45A326-AE8B-1B40-9447-8C41F239A7F1}"/>
              </a:ext>
            </a:extLst>
          </p:cNvPr>
          <p:cNvSpPr/>
          <p:nvPr/>
        </p:nvSpPr>
        <p:spPr>
          <a:xfrm>
            <a:off x="3489566" y="1801961"/>
            <a:ext cx="2468321" cy="415498"/>
          </a:xfrm>
          <a:prstGeom prst="rect">
            <a:avLst/>
          </a:prstGeom>
          <a:solidFill>
            <a:schemeClr val="bg1"/>
          </a:solidFill>
          <a:ln>
            <a:solidFill>
              <a:schemeClr val="tx1"/>
            </a:solidFill>
          </a:ln>
        </p:spPr>
        <p:txBody>
          <a:bodyPr wrap="square">
            <a:spAutoFit/>
          </a:bodyPr>
          <a:lstStyle/>
          <a:p>
            <a:pPr algn="ctr" defTabSz="685800"/>
            <a:r>
              <a:rPr lang="en-US" sz="2100" dirty="0">
                <a:solidFill>
                  <a:prstClr val="black"/>
                </a:solidFill>
                <a:latin typeface="Gill Sans MT" panose="020B0502020104020203" pitchFamily="34" charset="77"/>
              </a:rPr>
              <a:t>Ancestral genome</a:t>
            </a:r>
          </a:p>
        </p:txBody>
      </p:sp>
      <p:sp>
        <p:nvSpPr>
          <p:cNvPr id="11" name="Lightning Bolt 10">
            <a:extLst>
              <a:ext uri="{FF2B5EF4-FFF2-40B4-BE49-F238E27FC236}">
                <a16:creationId xmlns:a16="http://schemas.microsoft.com/office/drawing/2014/main" id="{945D87A2-EF69-734F-AFFC-1BD0161AA31B}"/>
              </a:ext>
            </a:extLst>
          </p:cNvPr>
          <p:cNvSpPr/>
          <p:nvPr/>
        </p:nvSpPr>
        <p:spPr>
          <a:xfrm flipH="1">
            <a:off x="3321112" y="3605997"/>
            <a:ext cx="830068" cy="94753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TextBox 11">
            <a:extLst>
              <a:ext uri="{FF2B5EF4-FFF2-40B4-BE49-F238E27FC236}">
                <a16:creationId xmlns:a16="http://schemas.microsoft.com/office/drawing/2014/main" id="{0B824510-851B-5645-A179-14A53A59E128}"/>
              </a:ext>
            </a:extLst>
          </p:cNvPr>
          <p:cNvSpPr txBox="1"/>
          <p:nvPr/>
        </p:nvSpPr>
        <p:spPr>
          <a:xfrm>
            <a:off x="1350913" y="3294373"/>
            <a:ext cx="2285915" cy="646331"/>
          </a:xfrm>
          <a:prstGeom prst="rect">
            <a:avLst/>
          </a:prstGeom>
          <a:noFill/>
        </p:spPr>
        <p:txBody>
          <a:bodyPr wrap="square" rtlCol="0">
            <a:spAutoFit/>
          </a:bodyPr>
          <a:lstStyle/>
          <a:p>
            <a:pPr defTabSz="685800"/>
            <a:r>
              <a:rPr lang="en-US" dirty="0">
                <a:solidFill>
                  <a:prstClr val="black"/>
                </a:solidFill>
                <a:latin typeface="Gill Sans MT" panose="020B0502020104020203" pitchFamily="34" charset="77"/>
              </a:rPr>
              <a:t>SNP specific to African populations</a:t>
            </a:r>
          </a:p>
        </p:txBody>
      </p:sp>
      <p:cxnSp>
        <p:nvCxnSpPr>
          <p:cNvPr id="15" name="Straight Connector 14">
            <a:extLst>
              <a:ext uri="{FF2B5EF4-FFF2-40B4-BE49-F238E27FC236}">
                <a16:creationId xmlns:a16="http://schemas.microsoft.com/office/drawing/2014/main" id="{62FCDA89-B21A-8345-921F-82E86580645A}"/>
              </a:ext>
            </a:extLst>
          </p:cNvPr>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16" name="Rectangle 15">
            <a:extLst>
              <a:ext uri="{FF2B5EF4-FFF2-40B4-BE49-F238E27FC236}">
                <a16:creationId xmlns:a16="http://schemas.microsoft.com/office/drawing/2014/main" id="{52D5FEF3-F0BC-2B40-930D-217A463AC765}"/>
              </a:ext>
            </a:extLst>
          </p:cNvPr>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Some genetic variation is population specific</a:t>
            </a:r>
          </a:p>
        </p:txBody>
      </p:sp>
    </p:spTree>
    <p:extLst>
      <p:ext uri="{BB962C8B-B14F-4D97-AF65-F5344CB8AC3E}">
        <p14:creationId xmlns:p14="http://schemas.microsoft.com/office/powerpoint/2010/main" val="3769912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35AFE2-DCF8-4A43-8C07-CB1C22C68E34}"/>
              </a:ext>
            </a:extLst>
          </p:cNvPr>
          <p:cNvSpPr/>
          <p:nvPr/>
        </p:nvSpPr>
        <p:spPr>
          <a:xfrm>
            <a:off x="4339828" y="1492238"/>
            <a:ext cx="728663" cy="15751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Rectangle 4">
            <a:extLst>
              <a:ext uri="{FF2B5EF4-FFF2-40B4-BE49-F238E27FC236}">
                <a16:creationId xmlns:a16="http://schemas.microsoft.com/office/drawing/2014/main" id="{E8432071-F925-4A4D-9A65-684E611E8978}"/>
              </a:ext>
            </a:extLst>
          </p:cNvPr>
          <p:cNvSpPr/>
          <p:nvPr/>
        </p:nvSpPr>
        <p:spPr>
          <a:xfrm rot="2879789">
            <a:off x="3227269" y="2408812"/>
            <a:ext cx="546026" cy="31236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7ABE60E8-DCAB-324B-8184-FB995A99A62E}"/>
              </a:ext>
            </a:extLst>
          </p:cNvPr>
          <p:cNvSpPr/>
          <p:nvPr/>
        </p:nvSpPr>
        <p:spPr>
          <a:xfrm rot="18720211" flipH="1">
            <a:off x="5743971" y="2427851"/>
            <a:ext cx="470438" cy="31236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4D2B1E41-DD70-324D-B12B-6D783AEF061D}"/>
              </a:ext>
            </a:extLst>
          </p:cNvPr>
          <p:cNvSpPr/>
          <p:nvPr/>
        </p:nvSpPr>
        <p:spPr>
          <a:xfrm rot="2879789">
            <a:off x="4843895" y="3630392"/>
            <a:ext cx="455235" cy="17335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TextBox 7">
            <a:extLst>
              <a:ext uri="{FF2B5EF4-FFF2-40B4-BE49-F238E27FC236}">
                <a16:creationId xmlns:a16="http://schemas.microsoft.com/office/drawing/2014/main" id="{DF0AD973-09C5-2F48-AB46-928155491544}"/>
              </a:ext>
            </a:extLst>
          </p:cNvPr>
          <p:cNvSpPr txBox="1"/>
          <p:nvPr/>
        </p:nvSpPr>
        <p:spPr>
          <a:xfrm>
            <a:off x="1909184" y="4742916"/>
            <a:ext cx="1188146" cy="507831"/>
          </a:xfrm>
          <a:prstGeom prst="rect">
            <a:avLst/>
          </a:prstGeom>
          <a:solidFill>
            <a:schemeClr val="bg1"/>
          </a:solidFill>
          <a:ln>
            <a:solidFill>
              <a:schemeClr val="tx1"/>
            </a:solidFill>
          </a:ln>
        </p:spPr>
        <p:txBody>
          <a:bodyPr wrap="none" rtlCol="0">
            <a:spAutoFit/>
          </a:bodyPr>
          <a:lstStyle/>
          <a:p>
            <a:pPr defTabSz="685800"/>
            <a:r>
              <a:rPr lang="en-US" sz="2700" dirty="0">
                <a:solidFill>
                  <a:prstClr val="black"/>
                </a:solidFill>
                <a:latin typeface="Gill Sans MT" panose="020B0502020104020203" pitchFamily="34" charset="77"/>
              </a:rPr>
              <a:t>African</a:t>
            </a:r>
          </a:p>
        </p:txBody>
      </p:sp>
      <p:sp>
        <p:nvSpPr>
          <p:cNvPr id="9" name="TextBox 8">
            <a:extLst>
              <a:ext uri="{FF2B5EF4-FFF2-40B4-BE49-F238E27FC236}">
                <a16:creationId xmlns:a16="http://schemas.microsoft.com/office/drawing/2014/main" id="{557BFCC7-7F52-D74B-85FC-A7A2038C4E2B}"/>
              </a:ext>
            </a:extLst>
          </p:cNvPr>
          <p:cNvSpPr txBox="1"/>
          <p:nvPr/>
        </p:nvSpPr>
        <p:spPr>
          <a:xfrm>
            <a:off x="3941129" y="4764864"/>
            <a:ext cx="1509772" cy="507831"/>
          </a:xfrm>
          <a:prstGeom prst="rect">
            <a:avLst/>
          </a:prstGeom>
          <a:solidFill>
            <a:schemeClr val="bg1"/>
          </a:solidFill>
          <a:ln>
            <a:solidFill>
              <a:schemeClr val="tx1"/>
            </a:solidFill>
          </a:ln>
        </p:spPr>
        <p:txBody>
          <a:bodyPr wrap="none" rtlCol="0">
            <a:spAutoFit/>
          </a:bodyPr>
          <a:lstStyle/>
          <a:p>
            <a:pPr defTabSz="685800"/>
            <a:r>
              <a:rPr lang="en-US" sz="2700" dirty="0">
                <a:solidFill>
                  <a:prstClr val="black"/>
                </a:solidFill>
                <a:latin typeface="Gill Sans MT" panose="020B0502020104020203" pitchFamily="34" charset="77"/>
              </a:rPr>
              <a:t>European</a:t>
            </a:r>
          </a:p>
        </p:txBody>
      </p:sp>
      <p:sp>
        <p:nvSpPr>
          <p:cNvPr id="10" name="TextBox 9">
            <a:extLst>
              <a:ext uri="{FF2B5EF4-FFF2-40B4-BE49-F238E27FC236}">
                <a16:creationId xmlns:a16="http://schemas.microsoft.com/office/drawing/2014/main" id="{D1D43F36-02CD-FF47-AAB9-D1E3C3E20D45}"/>
              </a:ext>
            </a:extLst>
          </p:cNvPr>
          <p:cNvSpPr txBox="1"/>
          <p:nvPr/>
        </p:nvSpPr>
        <p:spPr>
          <a:xfrm>
            <a:off x="6429895" y="4761592"/>
            <a:ext cx="944489" cy="507831"/>
          </a:xfrm>
          <a:prstGeom prst="rect">
            <a:avLst/>
          </a:prstGeom>
          <a:solidFill>
            <a:schemeClr val="bg1"/>
          </a:solidFill>
          <a:ln>
            <a:solidFill>
              <a:schemeClr val="tx1"/>
            </a:solidFill>
          </a:ln>
        </p:spPr>
        <p:txBody>
          <a:bodyPr wrap="none" rtlCol="0">
            <a:spAutoFit/>
          </a:bodyPr>
          <a:lstStyle/>
          <a:p>
            <a:pPr defTabSz="685800"/>
            <a:r>
              <a:rPr lang="en-US" sz="2700" dirty="0">
                <a:solidFill>
                  <a:prstClr val="black"/>
                </a:solidFill>
                <a:latin typeface="Gill Sans MT" panose="020B0502020104020203" pitchFamily="34" charset="77"/>
              </a:rPr>
              <a:t>Asian</a:t>
            </a:r>
          </a:p>
        </p:txBody>
      </p:sp>
      <p:sp>
        <p:nvSpPr>
          <p:cNvPr id="2" name="Rectangle 1">
            <a:extLst>
              <a:ext uri="{FF2B5EF4-FFF2-40B4-BE49-F238E27FC236}">
                <a16:creationId xmlns:a16="http://schemas.microsoft.com/office/drawing/2014/main" id="{AF45A326-AE8B-1B40-9447-8C41F239A7F1}"/>
              </a:ext>
            </a:extLst>
          </p:cNvPr>
          <p:cNvSpPr/>
          <p:nvPr/>
        </p:nvSpPr>
        <p:spPr>
          <a:xfrm>
            <a:off x="3489566" y="1356115"/>
            <a:ext cx="2468321" cy="415498"/>
          </a:xfrm>
          <a:prstGeom prst="rect">
            <a:avLst/>
          </a:prstGeom>
          <a:solidFill>
            <a:schemeClr val="bg1"/>
          </a:solidFill>
          <a:ln>
            <a:solidFill>
              <a:schemeClr val="tx1"/>
            </a:solidFill>
          </a:ln>
        </p:spPr>
        <p:txBody>
          <a:bodyPr wrap="square">
            <a:spAutoFit/>
          </a:bodyPr>
          <a:lstStyle/>
          <a:p>
            <a:pPr algn="ctr" defTabSz="685800"/>
            <a:r>
              <a:rPr lang="en-US" sz="2100" dirty="0">
                <a:solidFill>
                  <a:prstClr val="black"/>
                </a:solidFill>
                <a:latin typeface="Gill Sans MT" panose="020B0502020104020203" pitchFamily="34" charset="77"/>
              </a:rPr>
              <a:t>Ancestral genome</a:t>
            </a:r>
          </a:p>
        </p:txBody>
      </p:sp>
      <p:sp>
        <p:nvSpPr>
          <p:cNvPr id="12" name="TextBox 11">
            <a:extLst>
              <a:ext uri="{FF2B5EF4-FFF2-40B4-BE49-F238E27FC236}">
                <a16:creationId xmlns:a16="http://schemas.microsoft.com/office/drawing/2014/main" id="{0B824510-851B-5645-A179-14A53A59E128}"/>
              </a:ext>
            </a:extLst>
          </p:cNvPr>
          <p:cNvSpPr txBox="1"/>
          <p:nvPr/>
        </p:nvSpPr>
        <p:spPr>
          <a:xfrm rot="16200000">
            <a:off x="-422717" y="2018226"/>
            <a:ext cx="2285915" cy="523220"/>
          </a:xfrm>
          <a:prstGeom prst="rect">
            <a:avLst/>
          </a:prstGeom>
          <a:noFill/>
        </p:spPr>
        <p:txBody>
          <a:bodyPr wrap="square" rtlCol="0">
            <a:spAutoFit/>
          </a:bodyPr>
          <a:lstStyle/>
          <a:p>
            <a:pPr defTabSz="685800"/>
            <a:r>
              <a:rPr lang="en-US" sz="2800" dirty="0">
                <a:solidFill>
                  <a:prstClr val="black"/>
                </a:solidFill>
                <a:latin typeface="Gill Sans MT" panose="020B0502020104020203" pitchFamily="34" charset="77"/>
              </a:rPr>
              <a:t>Time</a:t>
            </a:r>
          </a:p>
        </p:txBody>
      </p:sp>
      <p:cxnSp>
        <p:nvCxnSpPr>
          <p:cNvPr id="15" name="Straight Connector 14">
            <a:extLst>
              <a:ext uri="{FF2B5EF4-FFF2-40B4-BE49-F238E27FC236}">
                <a16:creationId xmlns:a16="http://schemas.microsoft.com/office/drawing/2014/main" id="{62FCDA89-B21A-8345-921F-82E86580645A}"/>
              </a:ext>
            </a:extLst>
          </p:cNvPr>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16" name="Rectangle 15">
            <a:extLst>
              <a:ext uri="{FF2B5EF4-FFF2-40B4-BE49-F238E27FC236}">
                <a16:creationId xmlns:a16="http://schemas.microsoft.com/office/drawing/2014/main" id="{52D5FEF3-F0BC-2B40-930D-217A463AC765}"/>
              </a:ext>
            </a:extLst>
          </p:cNvPr>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Genetic variation is like a “molecular clock”</a:t>
            </a:r>
          </a:p>
        </p:txBody>
      </p:sp>
      <p:cxnSp>
        <p:nvCxnSpPr>
          <p:cNvPr id="13" name="Straight Arrow Connector 12">
            <a:extLst>
              <a:ext uri="{FF2B5EF4-FFF2-40B4-BE49-F238E27FC236}">
                <a16:creationId xmlns:a16="http://schemas.microsoft.com/office/drawing/2014/main" id="{451905CA-2124-6944-ACB2-64E9D60985D5}"/>
              </a:ext>
            </a:extLst>
          </p:cNvPr>
          <p:cNvCxnSpPr/>
          <p:nvPr/>
        </p:nvCxnSpPr>
        <p:spPr>
          <a:xfrm>
            <a:off x="1132629" y="1771613"/>
            <a:ext cx="0" cy="347472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48B44501-71A8-494D-B272-05E46BD54B0E}"/>
              </a:ext>
            </a:extLst>
          </p:cNvPr>
          <p:cNvSpPr txBox="1"/>
          <p:nvPr/>
        </p:nvSpPr>
        <p:spPr>
          <a:xfrm>
            <a:off x="75049" y="5616580"/>
            <a:ext cx="8731173" cy="1200329"/>
          </a:xfrm>
          <a:prstGeom prst="rect">
            <a:avLst/>
          </a:prstGeom>
          <a:noFill/>
        </p:spPr>
        <p:txBody>
          <a:bodyPr wrap="none" rtlCol="0">
            <a:spAutoFit/>
          </a:bodyPr>
          <a:lstStyle/>
          <a:p>
            <a:r>
              <a:rPr lang="en-US" sz="2400" dirty="0">
                <a:latin typeface="Gill Sans MT" panose="020B0502020104020203" pitchFamily="34" charset="77"/>
              </a:rPr>
              <a:t># mutations = 2*TMRCA*mutation rate*genome size</a:t>
            </a:r>
          </a:p>
          <a:p>
            <a:r>
              <a:rPr lang="en-US" sz="2400" dirty="0">
                <a:latin typeface="Gill Sans MT" panose="020B0502020104020203" pitchFamily="34" charset="77"/>
              </a:rPr>
              <a:t>TMRCA=time to most recent common ancestor</a:t>
            </a:r>
          </a:p>
          <a:p>
            <a:r>
              <a:rPr lang="en-US" sz="2400" dirty="0">
                <a:latin typeface="Gill Sans MT" panose="020B0502020104020203" pitchFamily="34" charset="77"/>
              </a:rPr>
              <a:t>(but not always that simple! Factors besides mutation are important)</a:t>
            </a:r>
          </a:p>
        </p:txBody>
      </p:sp>
    </p:spTree>
    <p:extLst>
      <p:ext uri="{BB962C8B-B14F-4D97-AF65-F5344CB8AC3E}">
        <p14:creationId xmlns:p14="http://schemas.microsoft.com/office/powerpoint/2010/main" val="3938865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5" name="Rectangle 4"/>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Four forces driving evolution</a:t>
            </a:r>
          </a:p>
        </p:txBody>
      </p:sp>
      <p:sp>
        <p:nvSpPr>
          <p:cNvPr id="7" name="TextBox 6"/>
          <p:cNvSpPr txBox="1"/>
          <p:nvPr/>
        </p:nvSpPr>
        <p:spPr>
          <a:xfrm>
            <a:off x="621995" y="1561364"/>
            <a:ext cx="8051778" cy="4401205"/>
          </a:xfrm>
          <a:prstGeom prst="rect">
            <a:avLst/>
          </a:prstGeom>
          <a:noFill/>
        </p:spPr>
        <p:txBody>
          <a:bodyPr wrap="square" rtlCol="0">
            <a:spAutoFit/>
          </a:bodyPr>
          <a:lstStyle/>
          <a:p>
            <a:pPr marL="285750" indent="-285750">
              <a:buFont typeface="Arial"/>
              <a:buChar char="•"/>
            </a:pPr>
            <a:r>
              <a:rPr lang="en-US" sz="2800" b="1" dirty="0">
                <a:solidFill>
                  <a:schemeClr val="bg1">
                    <a:lumMod val="50000"/>
                  </a:schemeClr>
                </a:solidFill>
                <a:latin typeface="Gill Sans"/>
                <a:cs typeface="Gill Sans"/>
              </a:rPr>
              <a:t>Mutation: </a:t>
            </a:r>
            <a:r>
              <a:rPr lang="en-US" sz="2800" dirty="0">
                <a:solidFill>
                  <a:schemeClr val="bg1">
                    <a:lumMod val="50000"/>
                  </a:schemeClr>
                </a:solidFill>
                <a:latin typeface="Gill Sans"/>
                <a:cs typeface="Gill Sans"/>
              </a:rPr>
              <a:t>introduces genetic variation</a:t>
            </a:r>
          </a:p>
          <a:p>
            <a:endParaRPr lang="en-US" sz="2800" dirty="0">
              <a:latin typeface="Gill Sans"/>
              <a:cs typeface="Gill Sans"/>
            </a:endParaRPr>
          </a:p>
          <a:p>
            <a:pPr marL="285750" indent="-285750">
              <a:buFont typeface="Arial"/>
              <a:buChar char="•"/>
            </a:pPr>
            <a:r>
              <a:rPr lang="en-US" sz="2800" b="1" dirty="0">
                <a:latin typeface="Gill Sans"/>
                <a:cs typeface="Gill Sans"/>
              </a:rPr>
              <a:t>Genetic drift: </a:t>
            </a:r>
            <a:r>
              <a:rPr lang="en-US" sz="2800" dirty="0">
                <a:latin typeface="Gill Sans"/>
                <a:cs typeface="Gill Sans"/>
              </a:rPr>
              <a:t>Evolution is inherently a stochastic process in a finite population size</a:t>
            </a:r>
          </a:p>
          <a:p>
            <a:endParaRPr lang="en-US" sz="2800" dirty="0">
              <a:latin typeface="Gill Sans"/>
              <a:cs typeface="Gill Sans"/>
            </a:endParaRPr>
          </a:p>
          <a:p>
            <a:pPr marL="285750" indent="-285750">
              <a:buFont typeface="Arial"/>
              <a:buChar char="•"/>
            </a:pPr>
            <a:r>
              <a:rPr lang="en-US" sz="2800" b="1" dirty="0">
                <a:solidFill>
                  <a:srgbClr val="7F7F7F"/>
                </a:solidFill>
                <a:latin typeface="Gill Sans"/>
                <a:cs typeface="Gill Sans"/>
              </a:rPr>
              <a:t>Natural selection: </a:t>
            </a:r>
            <a:r>
              <a:rPr lang="en-US" sz="2800" dirty="0">
                <a:solidFill>
                  <a:srgbClr val="7F7F7F"/>
                </a:solidFill>
                <a:latin typeface="Gill Sans"/>
                <a:cs typeface="Gill Sans"/>
              </a:rPr>
              <a:t>Advantageous mutations more likely to spread</a:t>
            </a:r>
          </a:p>
          <a:p>
            <a:endParaRPr lang="en-US" sz="2800" dirty="0">
              <a:solidFill>
                <a:srgbClr val="7F7F7F"/>
              </a:solidFill>
              <a:latin typeface="Gill Sans"/>
              <a:cs typeface="Gill Sans"/>
            </a:endParaRPr>
          </a:p>
          <a:p>
            <a:pPr marL="285750" indent="-285750">
              <a:buFont typeface="Arial"/>
              <a:buChar char="•"/>
            </a:pPr>
            <a:r>
              <a:rPr lang="en-US" sz="2800" b="1" dirty="0">
                <a:solidFill>
                  <a:srgbClr val="7F7F7F"/>
                </a:solidFill>
                <a:latin typeface="Gill Sans"/>
                <a:cs typeface="Gill Sans"/>
              </a:rPr>
              <a:t>Gene flow</a:t>
            </a:r>
            <a:r>
              <a:rPr lang="en-US" sz="2800" dirty="0">
                <a:solidFill>
                  <a:srgbClr val="7F7F7F"/>
                </a:solidFill>
                <a:latin typeface="Gill Sans"/>
                <a:cs typeface="Gill Sans"/>
              </a:rPr>
              <a:t>: exchange of genetic material between populations</a:t>
            </a:r>
            <a:endParaRPr lang="en-US" sz="2800" b="1" dirty="0">
              <a:solidFill>
                <a:srgbClr val="7F7F7F"/>
              </a:solidFill>
              <a:latin typeface="Gill Sans"/>
              <a:cs typeface="Gill Sans"/>
            </a:endParaRPr>
          </a:p>
        </p:txBody>
      </p:sp>
      <p:sp>
        <p:nvSpPr>
          <p:cNvPr id="2" name="TextBox 1"/>
          <p:cNvSpPr txBox="1"/>
          <p:nvPr/>
        </p:nvSpPr>
        <p:spPr>
          <a:xfrm>
            <a:off x="119803" y="6135482"/>
            <a:ext cx="6241761" cy="646331"/>
          </a:xfrm>
          <a:prstGeom prst="rect">
            <a:avLst/>
          </a:prstGeom>
          <a:noFill/>
        </p:spPr>
        <p:txBody>
          <a:bodyPr wrap="square" rtlCol="0">
            <a:spAutoFit/>
          </a:bodyPr>
          <a:lstStyle/>
          <a:p>
            <a:r>
              <a:rPr lang="en-US" i="1" dirty="0">
                <a:latin typeface="Gill Sans MT" panose="020B0502020104020203" pitchFamily="34" charset="77"/>
              </a:rPr>
              <a:t>“Nothing in biology makes sense except in the light of evolution” </a:t>
            </a:r>
            <a:r>
              <a:rPr lang="en-US" dirty="0">
                <a:latin typeface="Gill Sans MT" panose="020B0502020104020203" pitchFamily="34" charset="77"/>
              </a:rPr>
              <a:t>– Theodosius </a:t>
            </a:r>
            <a:r>
              <a:rPr lang="en-US" dirty="0" err="1">
                <a:latin typeface="Gill Sans MT" panose="020B0502020104020203" pitchFamily="34" charset="77"/>
              </a:rPr>
              <a:t>Dobzhansky</a:t>
            </a:r>
            <a:r>
              <a:rPr lang="en-US" dirty="0">
                <a:latin typeface="Gill Sans MT" panose="020B0502020104020203" pitchFamily="34" charset="77"/>
              </a:rPr>
              <a:t> (1973)</a:t>
            </a:r>
          </a:p>
        </p:txBody>
      </p:sp>
    </p:spTree>
    <p:extLst>
      <p:ext uri="{BB962C8B-B14F-4D97-AF65-F5344CB8AC3E}">
        <p14:creationId xmlns:p14="http://schemas.microsoft.com/office/powerpoint/2010/main" val="305894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5" name="Rectangle 4"/>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Genetic drift (effect of finite population size)</a:t>
            </a:r>
          </a:p>
        </p:txBody>
      </p:sp>
      <p:sp>
        <p:nvSpPr>
          <p:cNvPr id="2" name="TextBox 1"/>
          <p:cNvSpPr txBox="1"/>
          <p:nvPr/>
        </p:nvSpPr>
        <p:spPr>
          <a:xfrm>
            <a:off x="7104549" y="1269946"/>
            <a:ext cx="1531188" cy="369332"/>
          </a:xfrm>
          <a:prstGeom prst="rect">
            <a:avLst/>
          </a:prstGeom>
          <a:noFill/>
        </p:spPr>
        <p:txBody>
          <a:bodyPr wrap="none" rtlCol="0">
            <a:spAutoFit/>
          </a:bodyPr>
          <a:lstStyle/>
          <a:p>
            <a:r>
              <a:rPr lang="en-US" b="1" dirty="0">
                <a:latin typeface="Gill Sans"/>
                <a:cs typeface="Gill Sans"/>
              </a:rPr>
              <a:t>Allele Freq.</a:t>
            </a:r>
          </a:p>
        </p:txBody>
      </p:sp>
      <p:sp>
        <p:nvSpPr>
          <p:cNvPr id="7" name="TextBox 6"/>
          <p:cNvSpPr txBox="1"/>
          <p:nvPr/>
        </p:nvSpPr>
        <p:spPr>
          <a:xfrm>
            <a:off x="1159729" y="1266450"/>
            <a:ext cx="6027386" cy="369332"/>
          </a:xfrm>
          <a:prstGeom prst="rect">
            <a:avLst/>
          </a:prstGeom>
          <a:noFill/>
        </p:spPr>
        <p:txBody>
          <a:bodyPr wrap="none" rtlCol="0">
            <a:spAutoFit/>
          </a:bodyPr>
          <a:lstStyle/>
          <a:p>
            <a:r>
              <a:rPr lang="en-US" b="1" dirty="0">
                <a:latin typeface="Gill Sans"/>
                <a:cs typeface="Gill Sans"/>
              </a:rPr>
              <a:t>Each generation: choose n alleles </a:t>
            </a:r>
            <a:r>
              <a:rPr lang="en-US" b="1" i="1" dirty="0">
                <a:latin typeface="Gill Sans"/>
                <a:cs typeface="Gill Sans"/>
              </a:rPr>
              <a:t>with replacement</a:t>
            </a:r>
            <a:r>
              <a:rPr lang="en-US" b="1" dirty="0">
                <a:latin typeface="Gill Sans"/>
                <a:cs typeface="Gill Sans"/>
              </a:rPr>
              <a:t> </a:t>
            </a:r>
          </a:p>
        </p:txBody>
      </p:sp>
      <p:sp>
        <p:nvSpPr>
          <p:cNvPr id="3" name="TextBox 2"/>
          <p:cNvSpPr txBox="1"/>
          <p:nvPr/>
        </p:nvSpPr>
        <p:spPr>
          <a:xfrm>
            <a:off x="7139507" y="1947445"/>
            <a:ext cx="2044062" cy="369332"/>
          </a:xfrm>
          <a:prstGeom prst="rect">
            <a:avLst/>
          </a:prstGeom>
          <a:noFill/>
        </p:spPr>
        <p:txBody>
          <a:bodyPr wrap="none" rtlCol="0">
            <a:spAutoFit/>
          </a:bodyPr>
          <a:lstStyle/>
          <a:p>
            <a:r>
              <a:rPr lang="en-US" dirty="0" err="1">
                <a:latin typeface="Gill Sans"/>
                <a:cs typeface="Gill Sans"/>
              </a:rPr>
              <a:t>p</a:t>
            </a:r>
            <a:r>
              <a:rPr lang="en-US" baseline="-25000" dirty="0" err="1">
                <a:latin typeface="Gill Sans"/>
                <a:cs typeface="Gill Sans"/>
              </a:rPr>
              <a:t>red</a:t>
            </a:r>
            <a:r>
              <a:rPr lang="en-US" dirty="0">
                <a:latin typeface="Gill Sans"/>
                <a:cs typeface="Gill Sans"/>
              </a:rPr>
              <a:t>=0.50; </a:t>
            </a:r>
            <a:r>
              <a:rPr lang="en-US" dirty="0" err="1">
                <a:latin typeface="Gill Sans"/>
                <a:cs typeface="Gill Sans"/>
              </a:rPr>
              <a:t>p</a:t>
            </a:r>
            <a:r>
              <a:rPr lang="en-US" baseline="-25000" dirty="0" err="1">
                <a:latin typeface="Gill Sans"/>
                <a:cs typeface="Gill Sans"/>
              </a:rPr>
              <a:t>blue</a:t>
            </a:r>
            <a:r>
              <a:rPr lang="en-US" dirty="0">
                <a:latin typeface="Gill Sans"/>
                <a:cs typeface="Gill Sans"/>
              </a:rPr>
              <a:t>=0.50</a:t>
            </a:r>
          </a:p>
        </p:txBody>
      </p:sp>
      <p:sp>
        <p:nvSpPr>
          <p:cNvPr id="8" name="Oval 7"/>
          <p:cNvSpPr/>
          <p:nvPr/>
        </p:nvSpPr>
        <p:spPr>
          <a:xfrm>
            <a:off x="1650712" y="2017351"/>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228510" y="2017351"/>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806308" y="2017351"/>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384106" y="2017351"/>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961904" y="2017351"/>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250803" y="2017351"/>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539702" y="2017351"/>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828601" y="2017351"/>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117500" y="2017351"/>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406399" y="2017351"/>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5695298" y="2017351"/>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5984197" y="2017351"/>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273096" y="2017351"/>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561995" y="2017351"/>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850885" y="2017351"/>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1361813" y="2017351"/>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1939611" y="2017351"/>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2517409" y="2017351"/>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095207" y="2017351"/>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3673005" y="2017351"/>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225335" y="1947445"/>
            <a:ext cx="788572" cy="369332"/>
          </a:xfrm>
          <a:prstGeom prst="rect">
            <a:avLst/>
          </a:prstGeom>
          <a:noFill/>
        </p:spPr>
        <p:txBody>
          <a:bodyPr wrap="none" rtlCol="0">
            <a:spAutoFit/>
          </a:bodyPr>
          <a:lstStyle/>
          <a:p>
            <a:r>
              <a:rPr lang="en-US" dirty="0">
                <a:latin typeface="Gill Sans"/>
                <a:cs typeface="Gill Sans"/>
              </a:rPr>
              <a:t>Gen. 1</a:t>
            </a:r>
          </a:p>
        </p:txBody>
      </p:sp>
      <p:sp>
        <p:nvSpPr>
          <p:cNvPr id="31" name="TextBox 30"/>
          <p:cNvSpPr txBox="1"/>
          <p:nvPr/>
        </p:nvSpPr>
        <p:spPr>
          <a:xfrm>
            <a:off x="7139507" y="2480828"/>
            <a:ext cx="2044062" cy="369332"/>
          </a:xfrm>
          <a:prstGeom prst="rect">
            <a:avLst/>
          </a:prstGeom>
          <a:noFill/>
        </p:spPr>
        <p:txBody>
          <a:bodyPr wrap="none" rtlCol="0">
            <a:spAutoFit/>
          </a:bodyPr>
          <a:lstStyle/>
          <a:p>
            <a:r>
              <a:rPr lang="en-US" dirty="0" err="1">
                <a:latin typeface="Gill Sans"/>
                <a:cs typeface="Gill Sans"/>
              </a:rPr>
              <a:t>p</a:t>
            </a:r>
            <a:r>
              <a:rPr lang="en-US" baseline="-25000" dirty="0" err="1">
                <a:latin typeface="Gill Sans"/>
                <a:cs typeface="Gill Sans"/>
              </a:rPr>
              <a:t>red</a:t>
            </a:r>
            <a:r>
              <a:rPr lang="en-US" dirty="0">
                <a:latin typeface="Gill Sans"/>
                <a:cs typeface="Gill Sans"/>
              </a:rPr>
              <a:t>=0.35; </a:t>
            </a:r>
            <a:r>
              <a:rPr lang="en-US" dirty="0" err="1">
                <a:latin typeface="Gill Sans"/>
                <a:cs typeface="Gill Sans"/>
              </a:rPr>
              <a:t>p</a:t>
            </a:r>
            <a:r>
              <a:rPr lang="en-US" baseline="-25000" dirty="0" err="1">
                <a:latin typeface="Gill Sans"/>
                <a:cs typeface="Gill Sans"/>
              </a:rPr>
              <a:t>blue</a:t>
            </a:r>
            <a:r>
              <a:rPr lang="en-US" dirty="0">
                <a:latin typeface="Gill Sans"/>
                <a:cs typeface="Gill Sans"/>
              </a:rPr>
              <a:t>=0.65</a:t>
            </a:r>
          </a:p>
        </p:txBody>
      </p:sp>
      <p:sp>
        <p:nvSpPr>
          <p:cNvPr id="32" name="Oval 31"/>
          <p:cNvSpPr/>
          <p:nvPr/>
        </p:nvSpPr>
        <p:spPr>
          <a:xfrm>
            <a:off x="1650712" y="2550734"/>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33" name="Oval 32"/>
          <p:cNvSpPr/>
          <p:nvPr/>
        </p:nvSpPr>
        <p:spPr>
          <a:xfrm>
            <a:off x="2228510" y="2550734"/>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34" name="Oval 33"/>
          <p:cNvSpPr/>
          <p:nvPr/>
        </p:nvSpPr>
        <p:spPr>
          <a:xfrm>
            <a:off x="2806308" y="2550734"/>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35" name="Oval 34"/>
          <p:cNvSpPr/>
          <p:nvPr/>
        </p:nvSpPr>
        <p:spPr>
          <a:xfrm>
            <a:off x="3384106" y="2550734"/>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36" name="Oval 35"/>
          <p:cNvSpPr/>
          <p:nvPr/>
        </p:nvSpPr>
        <p:spPr>
          <a:xfrm>
            <a:off x="3961904" y="2550734"/>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37" name="Oval 36"/>
          <p:cNvSpPr/>
          <p:nvPr/>
        </p:nvSpPr>
        <p:spPr>
          <a:xfrm>
            <a:off x="4250803" y="2550734"/>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38" name="Oval 37"/>
          <p:cNvSpPr/>
          <p:nvPr/>
        </p:nvSpPr>
        <p:spPr>
          <a:xfrm>
            <a:off x="4539702" y="2550734"/>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39" name="Oval 38"/>
          <p:cNvSpPr/>
          <p:nvPr/>
        </p:nvSpPr>
        <p:spPr>
          <a:xfrm>
            <a:off x="4828601" y="2550734"/>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40" name="Oval 39"/>
          <p:cNvSpPr/>
          <p:nvPr/>
        </p:nvSpPr>
        <p:spPr>
          <a:xfrm>
            <a:off x="5117500" y="2550734"/>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41" name="Oval 40"/>
          <p:cNvSpPr/>
          <p:nvPr/>
        </p:nvSpPr>
        <p:spPr>
          <a:xfrm>
            <a:off x="5406399" y="2550734"/>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42" name="Oval 41"/>
          <p:cNvSpPr/>
          <p:nvPr/>
        </p:nvSpPr>
        <p:spPr>
          <a:xfrm>
            <a:off x="5695298" y="2550734"/>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43" name="Oval 42"/>
          <p:cNvSpPr/>
          <p:nvPr/>
        </p:nvSpPr>
        <p:spPr>
          <a:xfrm>
            <a:off x="5984197" y="2550734"/>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44" name="Oval 43"/>
          <p:cNvSpPr/>
          <p:nvPr/>
        </p:nvSpPr>
        <p:spPr>
          <a:xfrm>
            <a:off x="6273096" y="2550734"/>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45" name="Oval 44"/>
          <p:cNvSpPr/>
          <p:nvPr/>
        </p:nvSpPr>
        <p:spPr>
          <a:xfrm>
            <a:off x="6561995" y="2550734"/>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46" name="Oval 45"/>
          <p:cNvSpPr/>
          <p:nvPr/>
        </p:nvSpPr>
        <p:spPr>
          <a:xfrm>
            <a:off x="6850885" y="2550734"/>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47" name="Oval 46"/>
          <p:cNvSpPr/>
          <p:nvPr/>
        </p:nvSpPr>
        <p:spPr>
          <a:xfrm>
            <a:off x="1361813" y="2550734"/>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48" name="Oval 47"/>
          <p:cNvSpPr/>
          <p:nvPr/>
        </p:nvSpPr>
        <p:spPr>
          <a:xfrm>
            <a:off x="1939611" y="2550734"/>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49" name="Oval 48"/>
          <p:cNvSpPr/>
          <p:nvPr/>
        </p:nvSpPr>
        <p:spPr>
          <a:xfrm>
            <a:off x="2517409" y="2550734"/>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50" name="Oval 49"/>
          <p:cNvSpPr/>
          <p:nvPr/>
        </p:nvSpPr>
        <p:spPr>
          <a:xfrm>
            <a:off x="3095207" y="2550734"/>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51" name="Oval 50"/>
          <p:cNvSpPr/>
          <p:nvPr/>
        </p:nvSpPr>
        <p:spPr>
          <a:xfrm>
            <a:off x="3673005" y="2550734"/>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52" name="TextBox 51"/>
          <p:cNvSpPr txBox="1"/>
          <p:nvPr/>
        </p:nvSpPr>
        <p:spPr>
          <a:xfrm>
            <a:off x="225335" y="2480828"/>
            <a:ext cx="788572" cy="369332"/>
          </a:xfrm>
          <a:prstGeom prst="rect">
            <a:avLst/>
          </a:prstGeom>
          <a:noFill/>
        </p:spPr>
        <p:txBody>
          <a:bodyPr wrap="none" rtlCol="0">
            <a:spAutoFit/>
          </a:bodyPr>
          <a:lstStyle/>
          <a:p>
            <a:r>
              <a:rPr lang="en-US" dirty="0">
                <a:latin typeface="Gill Sans"/>
                <a:cs typeface="Gill Sans"/>
              </a:rPr>
              <a:t>Gen. 2</a:t>
            </a:r>
          </a:p>
        </p:txBody>
      </p:sp>
      <p:sp>
        <p:nvSpPr>
          <p:cNvPr id="53" name="TextBox 52"/>
          <p:cNvSpPr txBox="1"/>
          <p:nvPr/>
        </p:nvSpPr>
        <p:spPr>
          <a:xfrm>
            <a:off x="7139507" y="3031916"/>
            <a:ext cx="2044062" cy="369332"/>
          </a:xfrm>
          <a:prstGeom prst="rect">
            <a:avLst/>
          </a:prstGeom>
          <a:noFill/>
        </p:spPr>
        <p:txBody>
          <a:bodyPr wrap="none" rtlCol="0">
            <a:spAutoFit/>
          </a:bodyPr>
          <a:lstStyle/>
          <a:p>
            <a:r>
              <a:rPr lang="en-US" dirty="0" err="1">
                <a:latin typeface="Gill Sans"/>
                <a:cs typeface="Gill Sans"/>
              </a:rPr>
              <a:t>p</a:t>
            </a:r>
            <a:r>
              <a:rPr lang="en-US" baseline="-25000" dirty="0" err="1">
                <a:latin typeface="Gill Sans"/>
                <a:cs typeface="Gill Sans"/>
              </a:rPr>
              <a:t>red</a:t>
            </a:r>
            <a:r>
              <a:rPr lang="en-US" dirty="0">
                <a:latin typeface="Gill Sans"/>
                <a:cs typeface="Gill Sans"/>
              </a:rPr>
              <a:t>=0.40; </a:t>
            </a:r>
            <a:r>
              <a:rPr lang="en-US" dirty="0" err="1">
                <a:latin typeface="Gill Sans"/>
                <a:cs typeface="Gill Sans"/>
              </a:rPr>
              <a:t>p</a:t>
            </a:r>
            <a:r>
              <a:rPr lang="en-US" baseline="-25000" dirty="0" err="1">
                <a:latin typeface="Gill Sans"/>
                <a:cs typeface="Gill Sans"/>
              </a:rPr>
              <a:t>blue</a:t>
            </a:r>
            <a:r>
              <a:rPr lang="en-US" dirty="0">
                <a:latin typeface="Gill Sans"/>
                <a:cs typeface="Gill Sans"/>
              </a:rPr>
              <a:t>=0.60</a:t>
            </a:r>
          </a:p>
        </p:txBody>
      </p:sp>
      <p:sp>
        <p:nvSpPr>
          <p:cNvPr id="54" name="Oval 53"/>
          <p:cNvSpPr/>
          <p:nvPr/>
        </p:nvSpPr>
        <p:spPr>
          <a:xfrm>
            <a:off x="1650712" y="3101822"/>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55" name="Oval 54"/>
          <p:cNvSpPr/>
          <p:nvPr/>
        </p:nvSpPr>
        <p:spPr>
          <a:xfrm>
            <a:off x="2228510" y="3101822"/>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6" name="Oval 55"/>
          <p:cNvSpPr/>
          <p:nvPr/>
        </p:nvSpPr>
        <p:spPr>
          <a:xfrm>
            <a:off x="2806308" y="3101822"/>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57" name="Oval 56"/>
          <p:cNvSpPr/>
          <p:nvPr/>
        </p:nvSpPr>
        <p:spPr>
          <a:xfrm>
            <a:off x="3384106" y="3101822"/>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58" name="Oval 57"/>
          <p:cNvSpPr/>
          <p:nvPr/>
        </p:nvSpPr>
        <p:spPr>
          <a:xfrm>
            <a:off x="3961904" y="3101822"/>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59" name="Oval 58"/>
          <p:cNvSpPr/>
          <p:nvPr/>
        </p:nvSpPr>
        <p:spPr>
          <a:xfrm>
            <a:off x="4250803" y="3101822"/>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60" name="Oval 59"/>
          <p:cNvSpPr/>
          <p:nvPr/>
        </p:nvSpPr>
        <p:spPr>
          <a:xfrm>
            <a:off x="4539702" y="3101822"/>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1" name="Oval 60"/>
          <p:cNvSpPr/>
          <p:nvPr/>
        </p:nvSpPr>
        <p:spPr>
          <a:xfrm>
            <a:off x="4828601" y="3101822"/>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62" name="Oval 61"/>
          <p:cNvSpPr/>
          <p:nvPr/>
        </p:nvSpPr>
        <p:spPr>
          <a:xfrm>
            <a:off x="5117500" y="3101822"/>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63" name="Oval 62"/>
          <p:cNvSpPr/>
          <p:nvPr/>
        </p:nvSpPr>
        <p:spPr>
          <a:xfrm>
            <a:off x="5406399" y="3101822"/>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4" name="Oval 63"/>
          <p:cNvSpPr/>
          <p:nvPr/>
        </p:nvSpPr>
        <p:spPr>
          <a:xfrm>
            <a:off x="5695298" y="3101822"/>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65" name="Oval 64"/>
          <p:cNvSpPr/>
          <p:nvPr/>
        </p:nvSpPr>
        <p:spPr>
          <a:xfrm>
            <a:off x="5984197" y="3101822"/>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6" name="Oval 65"/>
          <p:cNvSpPr/>
          <p:nvPr/>
        </p:nvSpPr>
        <p:spPr>
          <a:xfrm>
            <a:off x="6273096" y="3101822"/>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67" name="Oval 66"/>
          <p:cNvSpPr/>
          <p:nvPr/>
        </p:nvSpPr>
        <p:spPr>
          <a:xfrm>
            <a:off x="6561995" y="3101822"/>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8" name="Oval 67"/>
          <p:cNvSpPr/>
          <p:nvPr/>
        </p:nvSpPr>
        <p:spPr>
          <a:xfrm>
            <a:off x="6850885" y="3101822"/>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9" name="Oval 68"/>
          <p:cNvSpPr/>
          <p:nvPr/>
        </p:nvSpPr>
        <p:spPr>
          <a:xfrm>
            <a:off x="1361813" y="3101822"/>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0" name="Oval 69"/>
          <p:cNvSpPr/>
          <p:nvPr/>
        </p:nvSpPr>
        <p:spPr>
          <a:xfrm>
            <a:off x="1939611" y="3101822"/>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71" name="Oval 70"/>
          <p:cNvSpPr/>
          <p:nvPr/>
        </p:nvSpPr>
        <p:spPr>
          <a:xfrm>
            <a:off x="2517409" y="3101822"/>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72" name="Oval 71"/>
          <p:cNvSpPr/>
          <p:nvPr/>
        </p:nvSpPr>
        <p:spPr>
          <a:xfrm>
            <a:off x="3095207" y="3101822"/>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73" name="Oval 72"/>
          <p:cNvSpPr/>
          <p:nvPr/>
        </p:nvSpPr>
        <p:spPr>
          <a:xfrm>
            <a:off x="3673005" y="3101822"/>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4" name="TextBox 73"/>
          <p:cNvSpPr txBox="1"/>
          <p:nvPr/>
        </p:nvSpPr>
        <p:spPr>
          <a:xfrm>
            <a:off x="225335" y="3031916"/>
            <a:ext cx="788572" cy="369332"/>
          </a:xfrm>
          <a:prstGeom prst="rect">
            <a:avLst/>
          </a:prstGeom>
          <a:noFill/>
        </p:spPr>
        <p:txBody>
          <a:bodyPr wrap="none" rtlCol="0">
            <a:spAutoFit/>
          </a:bodyPr>
          <a:lstStyle/>
          <a:p>
            <a:r>
              <a:rPr lang="en-US" dirty="0">
                <a:latin typeface="Gill Sans"/>
                <a:cs typeface="Gill Sans"/>
              </a:rPr>
              <a:t>Gen. 3</a:t>
            </a:r>
          </a:p>
        </p:txBody>
      </p:sp>
      <p:sp>
        <p:nvSpPr>
          <p:cNvPr id="75" name="TextBox 74"/>
          <p:cNvSpPr txBox="1"/>
          <p:nvPr/>
        </p:nvSpPr>
        <p:spPr>
          <a:xfrm>
            <a:off x="7139680" y="3626110"/>
            <a:ext cx="2044062" cy="369332"/>
          </a:xfrm>
          <a:prstGeom prst="rect">
            <a:avLst/>
          </a:prstGeom>
          <a:noFill/>
        </p:spPr>
        <p:txBody>
          <a:bodyPr wrap="none" rtlCol="0">
            <a:spAutoFit/>
          </a:bodyPr>
          <a:lstStyle/>
          <a:p>
            <a:r>
              <a:rPr lang="en-US" dirty="0" err="1">
                <a:latin typeface="Gill Sans"/>
                <a:cs typeface="Gill Sans"/>
              </a:rPr>
              <a:t>p</a:t>
            </a:r>
            <a:r>
              <a:rPr lang="en-US" baseline="-25000" dirty="0" err="1">
                <a:latin typeface="Gill Sans"/>
                <a:cs typeface="Gill Sans"/>
              </a:rPr>
              <a:t>red</a:t>
            </a:r>
            <a:r>
              <a:rPr lang="en-US" dirty="0">
                <a:latin typeface="Gill Sans"/>
                <a:cs typeface="Gill Sans"/>
              </a:rPr>
              <a:t>=0.30; </a:t>
            </a:r>
            <a:r>
              <a:rPr lang="en-US" dirty="0" err="1">
                <a:latin typeface="Gill Sans"/>
                <a:cs typeface="Gill Sans"/>
              </a:rPr>
              <a:t>p</a:t>
            </a:r>
            <a:r>
              <a:rPr lang="en-US" baseline="-25000" dirty="0" err="1">
                <a:latin typeface="Gill Sans"/>
                <a:cs typeface="Gill Sans"/>
              </a:rPr>
              <a:t>blue</a:t>
            </a:r>
            <a:r>
              <a:rPr lang="en-US" dirty="0">
                <a:latin typeface="Gill Sans"/>
                <a:cs typeface="Gill Sans"/>
              </a:rPr>
              <a:t>=0.70</a:t>
            </a:r>
          </a:p>
        </p:txBody>
      </p:sp>
      <p:sp>
        <p:nvSpPr>
          <p:cNvPr id="76" name="Oval 75"/>
          <p:cNvSpPr/>
          <p:nvPr/>
        </p:nvSpPr>
        <p:spPr>
          <a:xfrm>
            <a:off x="1650885" y="3696016"/>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77" name="Oval 76"/>
          <p:cNvSpPr/>
          <p:nvPr/>
        </p:nvSpPr>
        <p:spPr>
          <a:xfrm>
            <a:off x="2228683" y="3696016"/>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78" name="Oval 77"/>
          <p:cNvSpPr/>
          <p:nvPr/>
        </p:nvSpPr>
        <p:spPr>
          <a:xfrm>
            <a:off x="2806481" y="3696016"/>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79" name="Oval 78"/>
          <p:cNvSpPr/>
          <p:nvPr/>
        </p:nvSpPr>
        <p:spPr>
          <a:xfrm>
            <a:off x="3384279" y="3696016"/>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80" name="Oval 79"/>
          <p:cNvSpPr/>
          <p:nvPr/>
        </p:nvSpPr>
        <p:spPr>
          <a:xfrm>
            <a:off x="3962077" y="3696016"/>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81" name="Oval 80"/>
          <p:cNvSpPr/>
          <p:nvPr/>
        </p:nvSpPr>
        <p:spPr>
          <a:xfrm>
            <a:off x="4250976" y="3696016"/>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82" name="Oval 81"/>
          <p:cNvSpPr/>
          <p:nvPr/>
        </p:nvSpPr>
        <p:spPr>
          <a:xfrm>
            <a:off x="4539875" y="3696016"/>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83" name="Oval 82"/>
          <p:cNvSpPr/>
          <p:nvPr/>
        </p:nvSpPr>
        <p:spPr>
          <a:xfrm>
            <a:off x="4828774" y="3696016"/>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84" name="Oval 83"/>
          <p:cNvSpPr/>
          <p:nvPr/>
        </p:nvSpPr>
        <p:spPr>
          <a:xfrm>
            <a:off x="5117673" y="3696016"/>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85" name="Oval 84"/>
          <p:cNvSpPr/>
          <p:nvPr/>
        </p:nvSpPr>
        <p:spPr>
          <a:xfrm>
            <a:off x="5406572" y="3696016"/>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86" name="Oval 85"/>
          <p:cNvSpPr/>
          <p:nvPr/>
        </p:nvSpPr>
        <p:spPr>
          <a:xfrm>
            <a:off x="5695471" y="3696016"/>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87" name="Oval 86"/>
          <p:cNvSpPr/>
          <p:nvPr/>
        </p:nvSpPr>
        <p:spPr>
          <a:xfrm>
            <a:off x="5984370" y="3696016"/>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88" name="Oval 87"/>
          <p:cNvSpPr/>
          <p:nvPr/>
        </p:nvSpPr>
        <p:spPr>
          <a:xfrm>
            <a:off x="6273269" y="3696016"/>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89" name="Oval 88"/>
          <p:cNvSpPr/>
          <p:nvPr/>
        </p:nvSpPr>
        <p:spPr>
          <a:xfrm>
            <a:off x="6562168" y="3696016"/>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90" name="Oval 89"/>
          <p:cNvSpPr/>
          <p:nvPr/>
        </p:nvSpPr>
        <p:spPr>
          <a:xfrm>
            <a:off x="6851058" y="3696016"/>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91" name="Oval 90"/>
          <p:cNvSpPr/>
          <p:nvPr/>
        </p:nvSpPr>
        <p:spPr>
          <a:xfrm>
            <a:off x="1361986" y="3696016"/>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92" name="Oval 91"/>
          <p:cNvSpPr/>
          <p:nvPr/>
        </p:nvSpPr>
        <p:spPr>
          <a:xfrm>
            <a:off x="1939784" y="3696016"/>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93" name="Oval 92"/>
          <p:cNvSpPr/>
          <p:nvPr/>
        </p:nvSpPr>
        <p:spPr>
          <a:xfrm>
            <a:off x="2517582" y="3696016"/>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94" name="Oval 93"/>
          <p:cNvSpPr/>
          <p:nvPr/>
        </p:nvSpPr>
        <p:spPr>
          <a:xfrm>
            <a:off x="3095380" y="3696016"/>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95" name="Oval 94"/>
          <p:cNvSpPr/>
          <p:nvPr/>
        </p:nvSpPr>
        <p:spPr>
          <a:xfrm>
            <a:off x="3673178" y="3696016"/>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96" name="TextBox 95"/>
          <p:cNvSpPr txBox="1"/>
          <p:nvPr/>
        </p:nvSpPr>
        <p:spPr>
          <a:xfrm>
            <a:off x="225335" y="3626110"/>
            <a:ext cx="788572" cy="369332"/>
          </a:xfrm>
          <a:prstGeom prst="rect">
            <a:avLst/>
          </a:prstGeom>
          <a:noFill/>
        </p:spPr>
        <p:txBody>
          <a:bodyPr wrap="none" rtlCol="0">
            <a:spAutoFit/>
          </a:bodyPr>
          <a:lstStyle/>
          <a:p>
            <a:r>
              <a:rPr lang="en-US" dirty="0">
                <a:latin typeface="Gill Sans"/>
                <a:cs typeface="Gill Sans"/>
              </a:rPr>
              <a:t>Gen. 4</a:t>
            </a:r>
          </a:p>
        </p:txBody>
      </p:sp>
      <p:sp>
        <p:nvSpPr>
          <p:cNvPr id="97" name="TextBox 96"/>
          <p:cNvSpPr txBox="1"/>
          <p:nvPr/>
        </p:nvSpPr>
        <p:spPr>
          <a:xfrm>
            <a:off x="7141443" y="4209593"/>
            <a:ext cx="2044062" cy="369332"/>
          </a:xfrm>
          <a:prstGeom prst="rect">
            <a:avLst/>
          </a:prstGeom>
          <a:noFill/>
        </p:spPr>
        <p:txBody>
          <a:bodyPr wrap="none" rtlCol="0">
            <a:spAutoFit/>
          </a:bodyPr>
          <a:lstStyle/>
          <a:p>
            <a:r>
              <a:rPr lang="en-US" dirty="0" err="1">
                <a:latin typeface="Gill Sans"/>
                <a:cs typeface="Gill Sans"/>
              </a:rPr>
              <a:t>p</a:t>
            </a:r>
            <a:r>
              <a:rPr lang="en-US" baseline="-25000" dirty="0" err="1">
                <a:latin typeface="Gill Sans"/>
                <a:cs typeface="Gill Sans"/>
              </a:rPr>
              <a:t>red</a:t>
            </a:r>
            <a:r>
              <a:rPr lang="en-US" dirty="0">
                <a:latin typeface="Gill Sans"/>
                <a:cs typeface="Gill Sans"/>
              </a:rPr>
              <a:t>=0.20; </a:t>
            </a:r>
            <a:r>
              <a:rPr lang="en-US" dirty="0" err="1">
                <a:latin typeface="Gill Sans"/>
                <a:cs typeface="Gill Sans"/>
              </a:rPr>
              <a:t>p</a:t>
            </a:r>
            <a:r>
              <a:rPr lang="en-US" baseline="-25000" dirty="0" err="1">
                <a:latin typeface="Gill Sans"/>
                <a:cs typeface="Gill Sans"/>
              </a:rPr>
              <a:t>blue</a:t>
            </a:r>
            <a:r>
              <a:rPr lang="en-US" dirty="0">
                <a:latin typeface="Gill Sans"/>
                <a:cs typeface="Gill Sans"/>
              </a:rPr>
              <a:t>=0.80</a:t>
            </a:r>
          </a:p>
        </p:txBody>
      </p:sp>
      <p:sp>
        <p:nvSpPr>
          <p:cNvPr id="98" name="Oval 97"/>
          <p:cNvSpPr/>
          <p:nvPr/>
        </p:nvSpPr>
        <p:spPr>
          <a:xfrm>
            <a:off x="1652648" y="427949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99" name="Oval 98"/>
          <p:cNvSpPr/>
          <p:nvPr/>
        </p:nvSpPr>
        <p:spPr>
          <a:xfrm>
            <a:off x="2230446" y="427949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00" name="Oval 99"/>
          <p:cNvSpPr/>
          <p:nvPr/>
        </p:nvSpPr>
        <p:spPr>
          <a:xfrm>
            <a:off x="2808244" y="427949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01" name="Oval 100"/>
          <p:cNvSpPr/>
          <p:nvPr/>
        </p:nvSpPr>
        <p:spPr>
          <a:xfrm>
            <a:off x="3386042" y="427949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02" name="Oval 101"/>
          <p:cNvSpPr/>
          <p:nvPr/>
        </p:nvSpPr>
        <p:spPr>
          <a:xfrm>
            <a:off x="3963840" y="427949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03" name="Oval 102"/>
          <p:cNvSpPr/>
          <p:nvPr/>
        </p:nvSpPr>
        <p:spPr>
          <a:xfrm>
            <a:off x="4252739" y="4279499"/>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04" name="Oval 103"/>
          <p:cNvSpPr/>
          <p:nvPr/>
        </p:nvSpPr>
        <p:spPr>
          <a:xfrm>
            <a:off x="4541638" y="427949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05" name="Oval 104"/>
          <p:cNvSpPr/>
          <p:nvPr/>
        </p:nvSpPr>
        <p:spPr>
          <a:xfrm>
            <a:off x="4830537" y="427949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06" name="Oval 105"/>
          <p:cNvSpPr/>
          <p:nvPr/>
        </p:nvSpPr>
        <p:spPr>
          <a:xfrm>
            <a:off x="5119436" y="427949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07" name="Oval 106"/>
          <p:cNvSpPr/>
          <p:nvPr/>
        </p:nvSpPr>
        <p:spPr>
          <a:xfrm>
            <a:off x="5408335" y="427949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08" name="Oval 107"/>
          <p:cNvSpPr/>
          <p:nvPr/>
        </p:nvSpPr>
        <p:spPr>
          <a:xfrm>
            <a:off x="5697234" y="4279499"/>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09" name="Oval 108"/>
          <p:cNvSpPr/>
          <p:nvPr/>
        </p:nvSpPr>
        <p:spPr>
          <a:xfrm>
            <a:off x="5986133" y="427949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10" name="Oval 109"/>
          <p:cNvSpPr/>
          <p:nvPr/>
        </p:nvSpPr>
        <p:spPr>
          <a:xfrm>
            <a:off x="6275032" y="427949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11" name="Oval 110"/>
          <p:cNvSpPr/>
          <p:nvPr/>
        </p:nvSpPr>
        <p:spPr>
          <a:xfrm>
            <a:off x="6563931" y="427949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12" name="Oval 111"/>
          <p:cNvSpPr/>
          <p:nvPr/>
        </p:nvSpPr>
        <p:spPr>
          <a:xfrm>
            <a:off x="6852821" y="427949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13" name="Oval 112"/>
          <p:cNvSpPr/>
          <p:nvPr/>
        </p:nvSpPr>
        <p:spPr>
          <a:xfrm>
            <a:off x="1363749" y="4279499"/>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14" name="Oval 113"/>
          <p:cNvSpPr/>
          <p:nvPr/>
        </p:nvSpPr>
        <p:spPr>
          <a:xfrm>
            <a:off x="1941547" y="427949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15" name="Oval 114"/>
          <p:cNvSpPr/>
          <p:nvPr/>
        </p:nvSpPr>
        <p:spPr>
          <a:xfrm>
            <a:off x="2519345" y="427949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16" name="Oval 115"/>
          <p:cNvSpPr/>
          <p:nvPr/>
        </p:nvSpPr>
        <p:spPr>
          <a:xfrm>
            <a:off x="3097143" y="4279499"/>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17" name="Oval 116"/>
          <p:cNvSpPr/>
          <p:nvPr/>
        </p:nvSpPr>
        <p:spPr>
          <a:xfrm>
            <a:off x="3674941" y="427949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18" name="TextBox 117"/>
          <p:cNvSpPr txBox="1"/>
          <p:nvPr/>
        </p:nvSpPr>
        <p:spPr>
          <a:xfrm>
            <a:off x="225335" y="4209593"/>
            <a:ext cx="788572" cy="369332"/>
          </a:xfrm>
          <a:prstGeom prst="rect">
            <a:avLst/>
          </a:prstGeom>
          <a:noFill/>
        </p:spPr>
        <p:txBody>
          <a:bodyPr wrap="none" rtlCol="0">
            <a:spAutoFit/>
          </a:bodyPr>
          <a:lstStyle/>
          <a:p>
            <a:r>
              <a:rPr lang="en-US" dirty="0">
                <a:latin typeface="Gill Sans"/>
                <a:cs typeface="Gill Sans"/>
              </a:rPr>
              <a:t>Gen. 4</a:t>
            </a:r>
          </a:p>
        </p:txBody>
      </p:sp>
      <p:sp>
        <p:nvSpPr>
          <p:cNvPr id="119" name="TextBox 118"/>
          <p:cNvSpPr txBox="1"/>
          <p:nvPr/>
        </p:nvSpPr>
        <p:spPr>
          <a:xfrm>
            <a:off x="7151159" y="5770812"/>
            <a:ext cx="2044062" cy="369332"/>
          </a:xfrm>
          <a:prstGeom prst="rect">
            <a:avLst/>
          </a:prstGeom>
          <a:noFill/>
        </p:spPr>
        <p:txBody>
          <a:bodyPr wrap="none" rtlCol="0">
            <a:spAutoFit/>
          </a:bodyPr>
          <a:lstStyle/>
          <a:p>
            <a:r>
              <a:rPr lang="en-US" dirty="0" err="1">
                <a:latin typeface="Gill Sans"/>
                <a:cs typeface="Gill Sans"/>
              </a:rPr>
              <a:t>p</a:t>
            </a:r>
            <a:r>
              <a:rPr lang="en-US" baseline="-25000" dirty="0" err="1">
                <a:latin typeface="Gill Sans"/>
                <a:cs typeface="Gill Sans"/>
              </a:rPr>
              <a:t>red</a:t>
            </a:r>
            <a:r>
              <a:rPr lang="en-US" dirty="0">
                <a:latin typeface="Gill Sans"/>
                <a:cs typeface="Gill Sans"/>
              </a:rPr>
              <a:t>=0.00; </a:t>
            </a:r>
            <a:r>
              <a:rPr lang="en-US" dirty="0" err="1">
                <a:latin typeface="Gill Sans"/>
                <a:cs typeface="Gill Sans"/>
              </a:rPr>
              <a:t>p</a:t>
            </a:r>
            <a:r>
              <a:rPr lang="en-US" baseline="-25000" dirty="0" err="1">
                <a:latin typeface="Gill Sans"/>
                <a:cs typeface="Gill Sans"/>
              </a:rPr>
              <a:t>blue</a:t>
            </a:r>
            <a:r>
              <a:rPr lang="en-US" dirty="0">
                <a:latin typeface="Gill Sans"/>
                <a:cs typeface="Gill Sans"/>
              </a:rPr>
              <a:t>=1.00</a:t>
            </a:r>
          </a:p>
        </p:txBody>
      </p:sp>
      <p:sp>
        <p:nvSpPr>
          <p:cNvPr id="120" name="Oval 119"/>
          <p:cNvSpPr/>
          <p:nvPr/>
        </p:nvSpPr>
        <p:spPr>
          <a:xfrm>
            <a:off x="1661641" y="585236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a:off x="2239439" y="585236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2817237" y="585236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3395035" y="585236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3972833" y="585236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4261732" y="585236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4550631" y="585236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4839530" y="585236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5128429" y="585236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5417328" y="585236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5706227" y="585236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5995126" y="585236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6284025" y="585236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6572924" y="585236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6861814" y="585236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1372742" y="585236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1950540" y="585236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2528338" y="585236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3106136" y="585236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3683934" y="585236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TextBox 139"/>
          <p:cNvSpPr txBox="1"/>
          <p:nvPr/>
        </p:nvSpPr>
        <p:spPr>
          <a:xfrm>
            <a:off x="236264" y="5782463"/>
            <a:ext cx="927771" cy="369332"/>
          </a:xfrm>
          <a:prstGeom prst="rect">
            <a:avLst/>
          </a:prstGeom>
          <a:noFill/>
        </p:spPr>
        <p:txBody>
          <a:bodyPr wrap="none" rtlCol="0">
            <a:spAutoFit/>
          </a:bodyPr>
          <a:lstStyle/>
          <a:p>
            <a:r>
              <a:rPr lang="en-US" dirty="0">
                <a:latin typeface="Gill Sans"/>
                <a:cs typeface="Gill Sans"/>
              </a:rPr>
              <a:t>Fixation</a:t>
            </a:r>
          </a:p>
        </p:txBody>
      </p:sp>
      <p:sp>
        <p:nvSpPr>
          <p:cNvPr id="141" name="TextBox 140"/>
          <p:cNvSpPr txBox="1"/>
          <p:nvPr/>
        </p:nvSpPr>
        <p:spPr>
          <a:xfrm>
            <a:off x="4204195" y="4209593"/>
            <a:ext cx="841546" cy="1200329"/>
          </a:xfrm>
          <a:prstGeom prst="rect">
            <a:avLst/>
          </a:prstGeom>
          <a:noFill/>
        </p:spPr>
        <p:txBody>
          <a:bodyPr wrap="none" rtlCol="0">
            <a:spAutoFit/>
          </a:bodyPr>
          <a:lstStyle/>
          <a:p>
            <a:r>
              <a:rPr lang="en-US" sz="7200" b="1" dirty="0"/>
              <a:t>…</a:t>
            </a:r>
          </a:p>
        </p:txBody>
      </p:sp>
    </p:spTree>
    <p:extLst>
      <p:ext uri="{BB962C8B-B14F-4D97-AF65-F5344CB8AC3E}">
        <p14:creationId xmlns:p14="http://schemas.microsoft.com/office/powerpoint/2010/main" val="368648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7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7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7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7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8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8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8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8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8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8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8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88"/>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89"/>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90"/>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1"/>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92"/>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93"/>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94"/>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95"/>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96"/>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9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9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99"/>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00"/>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01"/>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02"/>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03"/>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04"/>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05"/>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06"/>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07"/>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08"/>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09"/>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10"/>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11"/>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12"/>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13"/>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14"/>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15"/>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16"/>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17"/>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18"/>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141"/>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119"/>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120"/>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121"/>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122"/>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123"/>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124"/>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125"/>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126"/>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127"/>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128"/>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129"/>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30"/>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31"/>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132"/>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133"/>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134"/>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135"/>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136"/>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137"/>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138"/>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139"/>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1"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49" grpId="1" animBg="1"/>
      <p:bldP spid="50" grpId="0" animBg="1"/>
      <p:bldP spid="51" grpId="0" animBg="1"/>
      <p:bldP spid="52" grpId="0"/>
      <p:bldP spid="53" grpId="0"/>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p:bldP spid="97" grpId="0"/>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p:bldP spid="1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5" name="Rectangle 4"/>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Wright-Fisher model</a:t>
            </a:r>
          </a:p>
        </p:txBody>
      </p:sp>
      <p:sp>
        <p:nvSpPr>
          <p:cNvPr id="8" name="TextBox 7"/>
          <p:cNvSpPr txBox="1"/>
          <p:nvPr/>
        </p:nvSpPr>
        <p:spPr>
          <a:xfrm>
            <a:off x="256346" y="1304899"/>
            <a:ext cx="3299100" cy="1477328"/>
          </a:xfrm>
          <a:prstGeom prst="rect">
            <a:avLst/>
          </a:prstGeom>
          <a:noFill/>
        </p:spPr>
        <p:txBody>
          <a:bodyPr wrap="none" rtlCol="0">
            <a:spAutoFit/>
          </a:bodyPr>
          <a:lstStyle/>
          <a:p>
            <a:r>
              <a:rPr lang="en-US" b="1" dirty="0">
                <a:latin typeface="Gill Sans"/>
                <a:cs typeface="Gill Sans"/>
              </a:rPr>
              <a:t>N</a:t>
            </a:r>
            <a:r>
              <a:rPr lang="en-US" dirty="0">
                <a:latin typeface="Gill Sans"/>
                <a:cs typeface="Gill Sans"/>
              </a:rPr>
              <a:t> individuals</a:t>
            </a:r>
          </a:p>
          <a:p>
            <a:r>
              <a:rPr lang="en-US" b="1" dirty="0">
                <a:latin typeface="Gill Sans"/>
                <a:cs typeface="Gill Sans"/>
              </a:rPr>
              <a:t>2N</a:t>
            </a:r>
            <a:r>
              <a:rPr lang="en-US" dirty="0">
                <a:latin typeface="Gill Sans"/>
                <a:cs typeface="Gill Sans"/>
              </a:rPr>
              <a:t> alleles in a diploid population</a:t>
            </a:r>
          </a:p>
          <a:p>
            <a:r>
              <a:rPr lang="en-US" dirty="0">
                <a:latin typeface="Gill Sans"/>
                <a:cs typeface="Gill Sans"/>
              </a:rPr>
              <a:t>2 alleles: </a:t>
            </a:r>
            <a:r>
              <a:rPr lang="en-US" b="1" dirty="0">
                <a:latin typeface="Gill Sans"/>
                <a:cs typeface="Gill Sans"/>
              </a:rPr>
              <a:t>A, B</a:t>
            </a:r>
            <a:endParaRPr lang="en-US" dirty="0">
              <a:latin typeface="Gill Sans"/>
              <a:cs typeface="Gill Sans"/>
            </a:endParaRPr>
          </a:p>
          <a:p>
            <a:r>
              <a:rPr lang="en-US" b="1" dirty="0">
                <a:latin typeface="Gill Sans"/>
                <a:cs typeface="Gill Sans"/>
              </a:rPr>
              <a:t>p </a:t>
            </a:r>
            <a:r>
              <a:rPr lang="en-US" dirty="0">
                <a:latin typeface="Gill Sans"/>
                <a:cs typeface="Gill Sans"/>
              </a:rPr>
              <a:t>frequency of allele A</a:t>
            </a:r>
          </a:p>
          <a:p>
            <a:r>
              <a:rPr lang="en-US" b="1" dirty="0">
                <a:latin typeface="Gill Sans"/>
                <a:cs typeface="Gill Sans"/>
              </a:rPr>
              <a:t>q </a:t>
            </a:r>
            <a:r>
              <a:rPr lang="en-US" dirty="0">
                <a:latin typeface="Gill Sans"/>
                <a:cs typeface="Gill Sans"/>
              </a:rPr>
              <a:t>frequency of allele B</a:t>
            </a:r>
            <a:endParaRPr lang="en-US" b="1" dirty="0">
              <a:latin typeface="Gill Sans"/>
              <a:cs typeface="Gill Sans"/>
            </a:endParaRPr>
          </a:p>
        </p:txBody>
      </p:sp>
      <p:sp>
        <p:nvSpPr>
          <p:cNvPr id="6" name="TextBox 5"/>
          <p:cNvSpPr txBox="1"/>
          <p:nvPr/>
        </p:nvSpPr>
        <p:spPr>
          <a:xfrm>
            <a:off x="279651" y="3092389"/>
            <a:ext cx="5404043" cy="646331"/>
          </a:xfrm>
          <a:prstGeom prst="rect">
            <a:avLst/>
          </a:prstGeom>
          <a:noFill/>
        </p:spPr>
        <p:txBody>
          <a:bodyPr wrap="none" rtlCol="0">
            <a:spAutoFit/>
          </a:bodyPr>
          <a:lstStyle/>
          <a:p>
            <a:r>
              <a:rPr lang="en-US" dirty="0">
                <a:latin typeface="Gill Sans"/>
                <a:cs typeface="Gill Sans"/>
              </a:rPr>
              <a:t>Probability that next generation has </a:t>
            </a:r>
            <a:r>
              <a:rPr lang="en-US" b="1" dirty="0">
                <a:latin typeface="Gill Sans"/>
                <a:cs typeface="Gill Sans"/>
              </a:rPr>
              <a:t>k </a:t>
            </a:r>
            <a:r>
              <a:rPr lang="en-US" dirty="0">
                <a:latin typeface="Gill Sans"/>
                <a:cs typeface="Gill Sans"/>
              </a:rPr>
              <a:t>copies of allele A: </a:t>
            </a:r>
          </a:p>
          <a:p>
            <a:r>
              <a:rPr lang="en-US" dirty="0">
                <a:latin typeface="Gill Sans"/>
                <a:cs typeface="Gill Sans"/>
              </a:rPr>
              <a:t>(this is taken directly from the binomial distribution)</a:t>
            </a:r>
          </a:p>
        </p:txBody>
      </p:sp>
      <p:sp>
        <p:nvSpPr>
          <p:cNvPr id="2" name="TextBox 1"/>
          <p:cNvSpPr txBox="1"/>
          <p:nvPr/>
        </p:nvSpPr>
        <p:spPr>
          <a:xfrm>
            <a:off x="5654781" y="2995347"/>
            <a:ext cx="301322" cy="553998"/>
          </a:xfrm>
          <a:prstGeom prst="rect">
            <a:avLst/>
          </a:prstGeom>
          <a:noFill/>
        </p:spPr>
        <p:txBody>
          <a:bodyPr wrap="none" rtlCol="0">
            <a:spAutoFit/>
          </a:bodyPr>
          <a:lstStyle/>
          <a:p>
            <a:r>
              <a:rPr lang="en-US" sz="3000" dirty="0"/>
              <a:t>(</a:t>
            </a:r>
          </a:p>
        </p:txBody>
      </p:sp>
      <p:sp>
        <p:nvSpPr>
          <p:cNvPr id="7" name="TextBox 6"/>
          <p:cNvSpPr txBox="1"/>
          <p:nvPr/>
        </p:nvSpPr>
        <p:spPr>
          <a:xfrm>
            <a:off x="6121789" y="2992450"/>
            <a:ext cx="301322" cy="553998"/>
          </a:xfrm>
          <a:prstGeom prst="rect">
            <a:avLst/>
          </a:prstGeom>
          <a:noFill/>
        </p:spPr>
        <p:txBody>
          <a:bodyPr wrap="none" rtlCol="0">
            <a:spAutoFit/>
          </a:bodyPr>
          <a:lstStyle/>
          <a:p>
            <a:r>
              <a:rPr lang="en-US" sz="3000" dirty="0"/>
              <a:t>)</a:t>
            </a:r>
          </a:p>
        </p:txBody>
      </p:sp>
      <p:sp>
        <p:nvSpPr>
          <p:cNvPr id="3" name="TextBox 2"/>
          <p:cNvSpPr txBox="1"/>
          <p:nvPr/>
        </p:nvSpPr>
        <p:spPr>
          <a:xfrm>
            <a:off x="5826545" y="2995347"/>
            <a:ext cx="450664" cy="369332"/>
          </a:xfrm>
          <a:prstGeom prst="rect">
            <a:avLst/>
          </a:prstGeom>
          <a:noFill/>
        </p:spPr>
        <p:txBody>
          <a:bodyPr wrap="none" rtlCol="0">
            <a:spAutoFit/>
          </a:bodyPr>
          <a:lstStyle/>
          <a:p>
            <a:r>
              <a:rPr lang="en-US" dirty="0"/>
              <a:t>2N</a:t>
            </a:r>
          </a:p>
        </p:txBody>
      </p:sp>
      <p:sp>
        <p:nvSpPr>
          <p:cNvPr id="9" name="TextBox 8"/>
          <p:cNvSpPr txBox="1"/>
          <p:nvPr/>
        </p:nvSpPr>
        <p:spPr>
          <a:xfrm>
            <a:off x="5909495" y="3214966"/>
            <a:ext cx="289600" cy="369332"/>
          </a:xfrm>
          <a:prstGeom prst="rect">
            <a:avLst/>
          </a:prstGeom>
          <a:noFill/>
        </p:spPr>
        <p:txBody>
          <a:bodyPr wrap="none" rtlCol="0">
            <a:spAutoFit/>
          </a:bodyPr>
          <a:lstStyle/>
          <a:p>
            <a:r>
              <a:rPr lang="en-US" dirty="0"/>
              <a:t>k</a:t>
            </a:r>
          </a:p>
        </p:txBody>
      </p:sp>
      <p:sp>
        <p:nvSpPr>
          <p:cNvPr id="10" name="TextBox 9"/>
          <p:cNvSpPr txBox="1"/>
          <p:nvPr/>
        </p:nvSpPr>
        <p:spPr>
          <a:xfrm>
            <a:off x="6293235" y="3082971"/>
            <a:ext cx="791578" cy="369332"/>
          </a:xfrm>
          <a:prstGeom prst="rect">
            <a:avLst/>
          </a:prstGeom>
          <a:noFill/>
        </p:spPr>
        <p:txBody>
          <a:bodyPr wrap="none" rtlCol="0">
            <a:spAutoFit/>
          </a:bodyPr>
          <a:lstStyle/>
          <a:p>
            <a:r>
              <a:rPr lang="en-US" dirty="0"/>
              <a:t>p</a:t>
            </a:r>
            <a:r>
              <a:rPr lang="en-US" baseline="30000" dirty="0"/>
              <a:t>k</a:t>
            </a:r>
            <a:r>
              <a:rPr lang="en-US" dirty="0"/>
              <a:t>q</a:t>
            </a:r>
            <a:r>
              <a:rPr lang="en-US" baseline="30000" dirty="0"/>
              <a:t>2N-k</a:t>
            </a:r>
          </a:p>
        </p:txBody>
      </p:sp>
      <p:sp>
        <p:nvSpPr>
          <p:cNvPr id="11" name="TextBox 10"/>
          <p:cNvSpPr txBox="1"/>
          <p:nvPr/>
        </p:nvSpPr>
        <p:spPr>
          <a:xfrm>
            <a:off x="5092897" y="1304899"/>
            <a:ext cx="3647152" cy="1200329"/>
          </a:xfrm>
          <a:prstGeom prst="rect">
            <a:avLst/>
          </a:prstGeom>
          <a:noFill/>
        </p:spPr>
        <p:txBody>
          <a:bodyPr wrap="none" rtlCol="0">
            <a:spAutoFit/>
          </a:bodyPr>
          <a:lstStyle/>
          <a:p>
            <a:r>
              <a:rPr lang="en-US" b="1" dirty="0">
                <a:latin typeface="Gill Sans"/>
                <a:cs typeface="Gill Sans"/>
              </a:rPr>
              <a:t>Assumptions:</a:t>
            </a:r>
          </a:p>
          <a:p>
            <a:pPr marL="285750" indent="-285750">
              <a:buFont typeface="Arial"/>
              <a:buChar char="•"/>
            </a:pPr>
            <a:r>
              <a:rPr lang="en-US" dirty="0">
                <a:latin typeface="Gill Sans"/>
                <a:cs typeface="Gill Sans"/>
              </a:rPr>
              <a:t>Non-overlapping generations</a:t>
            </a:r>
          </a:p>
          <a:p>
            <a:pPr marL="285750" indent="-285750">
              <a:buFont typeface="Arial"/>
              <a:buChar char="•"/>
            </a:pPr>
            <a:r>
              <a:rPr lang="en-US" dirty="0">
                <a:latin typeface="Gill Sans"/>
                <a:cs typeface="Gill Sans"/>
              </a:rPr>
              <a:t>Constant population size</a:t>
            </a:r>
          </a:p>
          <a:p>
            <a:pPr marL="285750" indent="-285750">
              <a:buFont typeface="Arial"/>
              <a:buChar char="•"/>
            </a:pPr>
            <a:r>
              <a:rPr lang="en-US" dirty="0">
                <a:latin typeface="Gill Sans"/>
                <a:cs typeface="Gill Sans"/>
              </a:rPr>
              <a:t>New generation drawn at random</a:t>
            </a:r>
          </a:p>
        </p:txBody>
      </p:sp>
      <p:sp>
        <p:nvSpPr>
          <p:cNvPr id="12" name="TextBox 11"/>
          <p:cNvSpPr txBox="1"/>
          <p:nvPr/>
        </p:nvSpPr>
        <p:spPr>
          <a:xfrm>
            <a:off x="1337266" y="5265509"/>
            <a:ext cx="1745941" cy="369332"/>
          </a:xfrm>
          <a:prstGeom prst="rect">
            <a:avLst/>
          </a:prstGeom>
          <a:noFill/>
        </p:spPr>
        <p:txBody>
          <a:bodyPr wrap="none" rtlCol="0">
            <a:spAutoFit/>
          </a:bodyPr>
          <a:lstStyle/>
          <a:p>
            <a:r>
              <a:rPr lang="en-US" dirty="0">
                <a:latin typeface="Gill Sans"/>
                <a:cs typeface="Gill Sans"/>
              </a:rPr>
              <a:t>Time to fixation:</a:t>
            </a:r>
          </a:p>
        </p:txBody>
      </p:sp>
      <p:sp>
        <p:nvSpPr>
          <p:cNvPr id="13" name="TextBox 12"/>
          <p:cNvSpPr txBox="1"/>
          <p:nvPr/>
        </p:nvSpPr>
        <p:spPr>
          <a:xfrm>
            <a:off x="3083207" y="5239588"/>
            <a:ext cx="2230786" cy="369332"/>
          </a:xfrm>
          <a:prstGeom prst="rect">
            <a:avLst/>
          </a:prstGeom>
          <a:noFill/>
        </p:spPr>
        <p:txBody>
          <a:bodyPr wrap="none" rtlCol="0">
            <a:spAutoFit/>
          </a:bodyPr>
          <a:lstStyle/>
          <a:p>
            <a:r>
              <a:rPr lang="en-US" dirty="0" err="1">
                <a:solidFill>
                  <a:srgbClr val="FF0000"/>
                </a:solidFill>
              </a:rPr>
              <a:t>T</a:t>
            </a:r>
            <a:r>
              <a:rPr lang="en-US" baseline="-25000" dirty="0" err="1">
                <a:solidFill>
                  <a:srgbClr val="FF0000"/>
                </a:solidFill>
              </a:rPr>
              <a:t>fixed</a:t>
            </a:r>
            <a:r>
              <a:rPr lang="en-US" dirty="0">
                <a:solidFill>
                  <a:srgbClr val="FF0000"/>
                </a:solidFill>
              </a:rPr>
              <a:t> = -4N(1-p)</a:t>
            </a:r>
            <a:r>
              <a:rPr lang="en-US" dirty="0" err="1">
                <a:solidFill>
                  <a:srgbClr val="FF0000"/>
                </a:solidFill>
              </a:rPr>
              <a:t>ln</a:t>
            </a:r>
            <a:r>
              <a:rPr lang="en-US" dirty="0">
                <a:solidFill>
                  <a:srgbClr val="FF0000"/>
                </a:solidFill>
              </a:rPr>
              <a:t>(1-p)</a:t>
            </a:r>
            <a:endParaRPr lang="en-US" baseline="-25000" dirty="0">
              <a:solidFill>
                <a:srgbClr val="FF0000"/>
              </a:solidFill>
            </a:endParaRPr>
          </a:p>
        </p:txBody>
      </p:sp>
      <p:sp>
        <p:nvSpPr>
          <p:cNvPr id="14" name="Rectangle 13"/>
          <p:cNvSpPr/>
          <p:nvPr/>
        </p:nvSpPr>
        <p:spPr>
          <a:xfrm>
            <a:off x="4265934" y="5486148"/>
            <a:ext cx="305943" cy="369332"/>
          </a:xfrm>
          <a:prstGeom prst="rect">
            <a:avLst/>
          </a:prstGeom>
        </p:spPr>
        <p:txBody>
          <a:bodyPr wrap="none">
            <a:spAutoFit/>
          </a:bodyPr>
          <a:lstStyle/>
          <a:p>
            <a:r>
              <a:rPr lang="en-US" dirty="0">
                <a:solidFill>
                  <a:srgbClr val="FF0000"/>
                </a:solidFill>
              </a:rPr>
              <a:t>p</a:t>
            </a:r>
          </a:p>
        </p:txBody>
      </p:sp>
      <p:cxnSp>
        <p:nvCxnSpPr>
          <p:cNvPr id="16" name="Straight Connector 15"/>
          <p:cNvCxnSpPr/>
          <p:nvPr/>
        </p:nvCxnSpPr>
        <p:spPr>
          <a:xfrm>
            <a:off x="3782334" y="5608920"/>
            <a:ext cx="1419019"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279610" y="5383039"/>
            <a:ext cx="3660001" cy="369332"/>
          </a:xfrm>
          <a:prstGeom prst="rect">
            <a:avLst/>
          </a:prstGeom>
          <a:noFill/>
        </p:spPr>
        <p:txBody>
          <a:bodyPr wrap="none" rtlCol="0">
            <a:spAutoFit/>
          </a:bodyPr>
          <a:lstStyle/>
          <a:p>
            <a:r>
              <a:rPr lang="en-US" dirty="0">
                <a:solidFill>
                  <a:srgbClr val="FF0000"/>
                </a:solidFill>
                <a:latin typeface="ＭＳ ゴシック"/>
                <a:ea typeface="ＭＳ ゴシック"/>
                <a:cs typeface="ＭＳ ゴシック"/>
              </a:rPr>
              <a:t>≈</a:t>
            </a:r>
            <a:r>
              <a:rPr lang="en-US" dirty="0">
                <a:solidFill>
                  <a:srgbClr val="FF0000"/>
                </a:solidFill>
                <a:latin typeface="Gill Sans"/>
                <a:ea typeface="ＭＳ ゴシック"/>
                <a:cs typeface="Gill Sans"/>
              </a:rPr>
              <a:t>4N in large population with p=1/2N</a:t>
            </a:r>
            <a:endParaRPr lang="en-US" dirty="0">
              <a:solidFill>
                <a:srgbClr val="FF0000"/>
              </a:solidFill>
              <a:latin typeface="Gill Sans"/>
              <a:cs typeface="Gill Sans"/>
            </a:endParaRPr>
          </a:p>
        </p:txBody>
      </p:sp>
      <p:sp>
        <p:nvSpPr>
          <p:cNvPr id="19" name="TextBox 18"/>
          <p:cNvSpPr txBox="1"/>
          <p:nvPr/>
        </p:nvSpPr>
        <p:spPr>
          <a:xfrm>
            <a:off x="310943" y="4194043"/>
            <a:ext cx="6750566" cy="369332"/>
          </a:xfrm>
          <a:prstGeom prst="rect">
            <a:avLst/>
          </a:prstGeom>
          <a:noFill/>
        </p:spPr>
        <p:txBody>
          <a:bodyPr wrap="none" rtlCol="0">
            <a:spAutoFit/>
          </a:bodyPr>
          <a:lstStyle/>
          <a:p>
            <a:pPr marL="285750" indent="-285750">
              <a:buFont typeface="Arial"/>
              <a:buChar char="•"/>
            </a:pPr>
            <a:r>
              <a:rPr lang="en-US" dirty="0">
                <a:latin typeface="Gill Sans"/>
                <a:cs typeface="Gill Sans"/>
              </a:rPr>
              <a:t>In a finite population, what eventually happens to allele frequencies?</a:t>
            </a:r>
          </a:p>
        </p:txBody>
      </p:sp>
      <p:sp>
        <p:nvSpPr>
          <p:cNvPr id="20" name="TextBox 19"/>
          <p:cNvSpPr txBox="1"/>
          <p:nvPr/>
        </p:nvSpPr>
        <p:spPr>
          <a:xfrm>
            <a:off x="321509" y="4739077"/>
            <a:ext cx="5109091" cy="369332"/>
          </a:xfrm>
          <a:prstGeom prst="rect">
            <a:avLst/>
          </a:prstGeom>
          <a:noFill/>
        </p:spPr>
        <p:txBody>
          <a:bodyPr wrap="none" rtlCol="0">
            <a:spAutoFit/>
          </a:bodyPr>
          <a:lstStyle/>
          <a:p>
            <a:pPr marL="285750" indent="-285750">
              <a:buFont typeface="Arial"/>
              <a:buChar char="•"/>
            </a:pPr>
            <a:r>
              <a:rPr lang="en-US" dirty="0">
                <a:latin typeface="Gill Sans"/>
                <a:cs typeface="Gill Sans"/>
              </a:rPr>
              <a:t>How is rate of fixation related to population size?</a:t>
            </a:r>
          </a:p>
        </p:txBody>
      </p:sp>
      <p:sp>
        <p:nvSpPr>
          <p:cNvPr id="21" name="TextBox 20"/>
          <p:cNvSpPr txBox="1"/>
          <p:nvPr/>
        </p:nvSpPr>
        <p:spPr>
          <a:xfrm>
            <a:off x="345899" y="5846848"/>
            <a:ext cx="5904180" cy="369332"/>
          </a:xfrm>
          <a:prstGeom prst="rect">
            <a:avLst/>
          </a:prstGeom>
          <a:noFill/>
        </p:spPr>
        <p:txBody>
          <a:bodyPr wrap="none" rtlCol="0">
            <a:spAutoFit/>
          </a:bodyPr>
          <a:lstStyle/>
          <a:p>
            <a:pPr marL="285750" indent="-285750">
              <a:buFont typeface="Arial"/>
              <a:buChar char="•"/>
            </a:pPr>
            <a:r>
              <a:rPr lang="en-US" dirty="0">
                <a:latin typeface="Gill Sans"/>
                <a:cs typeface="Gill Sans"/>
              </a:rPr>
              <a:t>What is the probability of fixation of an allele due to drift?</a:t>
            </a:r>
          </a:p>
        </p:txBody>
      </p:sp>
      <p:sp>
        <p:nvSpPr>
          <p:cNvPr id="23" name="TextBox 22"/>
          <p:cNvSpPr txBox="1"/>
          <p:nvPr/>
        </p:nvSpPr>
        <p:spPr>
          <a:xfrm>
            <a:off x="6287775" y="5846848"/>
            <a:ext cx="1842760" cy="369332"/>
          </a:xfrm>
          <a:prstGeom prst="rect">
            <a:avLst/>
          </a:prstGeom>
          <a:noFill/>
        </p:spPr>
        <p:txBody>
          <a:bodyPr wrap="none" rtlCol="0">
            <a:spAutoFit/>
          </a:bodyPr>
          <a:lstStyle/>
          <a:p>
            <a:r>
              <a:rPr lang="en-US" dirty="0">
                <a:solidFill>
                  <a:srgbClr val="FF0000"/>
                </a:solidFill>
                <a:latin typeface="Gill Sans"/>
                <a:ea typeface="ＭＳ ゴシック"/>
                <a:cs typeface="Gill Sans"/>
              </a:rPr>
              <a:t>Initial frequency p</a:t>
            </a:r>
            <a:endParaRPr lang="en-US" dirty="0">
              <a:solidFill>
                <a:srgbClr val="FF0000"/>
              </a:solidFill>
              <a:latin typeface="Gill Sans"/>
              <a:cs typeface="Gill Sans"/>
            </a:endParaRPr>
          </a:p>
        </p:txBody>
      </p:sp>
      <p:sp>
        <p:nvSpPr>
          <p:cNvPr id="24" name="TextBox 23"/>
          <p:cNvSpPr txBox="1"/>
          <p:nvPr/>
        </p:nvSpPr>
        <p:spPr>
          <a:xfrm>
            <a:off x="7096851" y="4194043"/>
            <a:ext cx="1630412" cy="369332"/>
          </a:xfrm>
          <a:prstGeom prst="rect">
            <a:avLst/>
          </a:prstGeom>
          <a:noFill/>
        </p:spPr>
        <p:txBody>
          <a:bodyPr wrap="none" rtlCol="0">
            <a:spAutoFit/>
          </a:bodyPr>
          <a:lstStyle/>
          <a:p>
            <a:r>
              <a:rPr lang="en-US" dirty="0">
                <a:solidFill>
                  <a:srgbClr val="FF0000"/>
                </a:solidFill>
                <a:latin typeface="Gill Sans"/>
                <a:ea typeface="ＭＳ ゴシック"/>
                <a:cs typeface="Gill Sans"/>
              </a:rPr>
              <a:t>Fixation or loss</a:t>
            </a:r>
            <a:endParaRPr lang="en-US" dirty="0">
              <a:solidFill>
                <a:srgbClr val="FF0000"/>
              </a:solidFill>
              <a:latin typeface="Gill Sans"/>
              <a:cs typeface="Gill Sans"/>
            </a:endParaRPr>
          </a:p>
        </p:txBody>
      </p:sp>
      <p:sp>
        <p:nvSpPr>
          <p:cNvPr id="22" name="TextBox 21"/>
          <p:cNvSpPr txBox="1"/>
          <p:nvPr/>
        </p:nvSpPr>
        <p:spPr>
          <a:xfrm>
            <a:off x="5427751" y="4726748"/>
            <a:ext cx="2810723" cy="369332"/>
          </a:xfrm>
          <a:prstGeom prst="rect">
            <a:avLst/>
          </a:prstGeom>
          <a:noFill/>
        </p:spPr>
        <p:txBody>
          <a:bodyPr wrap="none" rtlCol="0">
            <a:spAutoFit/>
          </a:bodyPr>
          <a:lstStyle/>
          <a:p>
            <a:r>
              <a:rPr lang="en-US" dirty="0">
                <a:solidFill>
                  <a:srgbClr val="FF0000"/>
                </a:solidFill>
                <a:latin typeface="Gill Sans"/>
                <a:ea typeface="ＭＳ ゴシック"/>
                <a:cs typeface="Gill Sans"/>
              </a:rPr>
              <a:t>Slower in larger populations</a:t>
            </a:r>
            <a:endParaRPr lang="en-US" dirty="0">
              <a:solidFill>
                <a:srgbClr val="FF0000"/>
              </a:solidFill>
              <a:latin typeface="Gill Sans"/>
              <a:cs typeface="Gill Sans"/>
            </a:endParaRPr>
          </a:p>
        </p:txBody>
      </p:sp>
    </p:spTree>
    <p:extLst>
      <p:ext uri="{BB962C8B-B14F-4D97-AF65-F5344CB8AC3E}">
        <p14:creationId xmlns:p14="http://schemas.microsoft.com/office/powerpoint/2010/main" val="4138932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5" name="Rectangle 4"/>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Example: Effect of bottlenecks</a:t>
            </a:r>
          </a:p>
        </p:txBody>
      </p:sp>
      <p:sp>
        <p:nvSpPr>
          <p:cNvPr id="2" name="TextBox 1"/>
          <p:cNvSpPr txBox="1"/>
          <p:nvPr/>
        </p:nvSpPr>
        <p:spPr>
          <a:xfrm>
            <a:off x="205637" y="4332960"/>
            <a:ext cx="8824756" cy="2308324"/>
          </a:xfrm>
          <a:prstGeom prst="rect">
            <a:avLst/>
          </a:prstGeom>
          <a:noFill/>
        </p:spPr>
        <p:txBody>
          <a:bodyPr wrap="square" rtlCol="0">
            <a:spAutoFit/>
          </a:bodyPr>
          <a:lstStyle/>
          <a:p>
            <a:r>
              <a:rPr lang="en-US" b="1" dirty="0">
                <a:latin typeface="Gill Sans"/>
                <a:cs typeface="Gill Sans"/>
              </a:rPr>
              <a:t>Example bottleneck populations:</a:t>
            </a:r>
            <a:endParaRPr lang="en-US" dirty="0">
              <a:latin typeface="Gill Sans"/>
              <a:cs typeface="Gill Sans"/>
            </a:endParaRPr>
          </a:p>
          <a:p>
            <a:pPr marL="285750" indent="-285750">
              <a:buFont typeface="Arial"/>
              <a:buChar char="•"/>
            </a:pPr>
            <a:r>
              <a:rPr lang="en-US" i="1" dirty="0">
                <a:latin typeface="Gill Sans"/>
                <a:cs typeface="Gill Sans"/>
              </a:rPr>
              <a:t>Early American settlers</a:t>
            </a:r>
          </a:p>
          <a:p>
            <a:pPr marL="742950" lvl="1" indent="-285750">
              <a:buFont typeface="Arial"/>
              <a:buChar char="•"/>
            </a:pPr>
            <a:r>
              <a:rPr lang="en-US" dirty="0">
                <a:latin typeface="Gill Sans"/>
                <a:cs typeface="Gill Sans"/>
              </a:rPr>
              <a:t>Several thousand French Canadian settlers. High rate of Leigh Syndrome, </a:t>
            </a:r>
            <a:r>
              <a:rPr lang="en-US" dirty="0" err="1">
                <a:latin typeface="Gill Sans"/>
                <a:cs typeface="Gill Sans"/>
              </a:rPr>
              <a:t>Tyrosinemia</a:t>
            </a:r>
            <a:r>
              <a:rPr lang="en-US" dirty="0">
                <a:latin typeface="Gill Sans"/>
                <a:cs typeface="Gill Sans"/>
              </a:rPr>
              <a:t> Type I</a:t>
            </a:r>
          </a:p>
          <a:p>
            <a:pPr marL="285750" indent="-285750">
              <a:buFont typeface="Arial"/>
              <a:buChar char="•"/>
            </a:pPr>
            <a:r>
              <a:rPr lang="en-US" i="1" dirty="0">
                <a:latin typeface="Gill Sans"/>
                <a:cs typeface="Gill Sans"/>
              </a:rPr>
              <a:t>Ashkenazi Jewish</a:t>
            </a:r>
          </a:p>
          <a:p>
            <a:pPr marL="742950" lvl="1" indent="-285750">
              <a:buFont typeface="Arial"/>
              <a:buChar char="•"/>
            </a:pPr>
            <a:r>
              <a:rPr lang="en-US" dirty="0">
                <a:latin typeface="Gill Sans"/>
                <a:cs typeface="Gill Sans"/>
              </a:rPr>
              <a:t>Descend from several hundred people. High rate of e.g. </a:t>
            </a:r>
            <a:r>
              <a:rPr lang="en-US" dirty="0" err="1">
                <a:latin typeface="Gill Sans"/>
                <a:cs typeface="Gill Sans"/>
              </a:rPr>
              <a:t>Gaucher</a:t>
            </a:r>
            <a:r>
              <a:rPr lang="en-US" dirty="0">
                <a:latin typeface="Gill Sans"/>
                <a:cs typeface="Gill Sans"/>
              </a:rPr>
              <a:t>, </a:t>
            </a:r>
            <a:r>
              <a:rPr lang="en-US" dirty="0" err="1">
                <a:latin typeface="Gill Sans"/>
                <a:cs typeface="Gill Sans"/>
              </a:rPr>
              <a:t>Tay</a:t>
            </a:r>
            <a:r>
              <a:rPr lang="en-US" dirty="0">
                <a:latin typeface="Gill Sans"/>
                <a:cs typeface="Gill Sans"/>
              </a:rPr>
              <a:t>-Sachs, CF</a:t>
            </a:r>
          </a:p>
          <a:p>
            <a:pPr marL="285750" indent="-285750">
              <a:buFont typeface="Arial"/>
              <a:buChar char="•"/>
            </a:pPr>
            <a:r>
              <a:rPr lang="en-US" i="1" dirty="0">
                <a:latin typeface="Gill Sans"/>
                <a:cs typeface="Gill Sans"/>
              </a:rPr>
              <a:t>Finland</a:t>
            </a:r>
          </a:p>
          <a:p>
            <a:pPr marL="742950" lvl="1" indent="-285750">
              <a:buFont typeface="Arial"/>
              <a:buChar char="•"/>
            </a:pPr>
            <a:r>
              <a:rPr lang="en-US" dirty="0">
                <a:latin typeface="Gill Sans"/>
                <a:cs typeface="Gill Sans"/>
              </a:rPr>
              <a:t>Bottleneck 4000 </a:t>
            </a:r>
            <a:r>
              <a:rPr lang="en-US" dirty="0" err="1">
                <a:latin typeface="Gill Sans"/>
                <a:cs typeface="Gill Sans"/>
              </a:rPr>
              <a:t>yrs</a:t>
            </a:r>
            <a:r>
              <a:rPr lang="en-US" dirty="0">
                <a:latin typeface="Gill Sans"/>
                <a:cs typeface="Gill Sans"/>
              </a:rPr>
              <a:t> ago. 36 “Finnish heritage diseases” e.g. Usher Syndrome Type III</a:t>
            </a:r>
          </a:p>
        </p:txBody>
      </p:sp>
      <p:cxnSp>
        <p:nvCxnSpPr>
          <p:cNvPr id="7" name="Straight Connector 6"/>
          <p:cNvCxnSpPr/>
          <p:nvPr/>
        </p:nvCxnSpPr>
        <p:spPr>
          <a:xfrm>
            <a:off x="559303" y="2213667"/>
            <a:ext cx="326259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559303" y="1526265"/>
            <a:ext cx="0" cy="68740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32725" y="2213667"/>
            <a:ext cx="326259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8495318" y="1526265"/>
            <a:ext cx="0" cy="68740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3821896" y="2213667"/>
            <a:ext cx="0" cy="120004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5232725" y="2213667"/>
            <a:ext cx="0" cy="120004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957233" y="178598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1535031" y="178598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2112829" y="178598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690627" y="178598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3268425" y="178598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557324" y="178598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846223" y="178598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4135122" y="178598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4424021" y="1785989"/>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4712920" y="178598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5001819" y="178598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5290718" y="178598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5579617" y="178598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5868516" y="178598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6157406" y="178598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68334" y="178598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1246132" y="178598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1823930" y="1785989"/>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2401728" y="178598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2979526" y="178598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6480535" y="1785989"/>
            <a:ext cx="231362" cy="231362"/>
          </a:xfrm>
          <a:prstGeom prst="ellipse">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6769434" y="178598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7058333" y="178598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7347232" y="178598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7636131" y="178598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7925030" y="178598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8213920" y="1785989"/>
            <a:ext cx="231362" cy="231362"/>
          </a:xfrm>
          <a:prstGeom prst="ellipse">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631699" y="1156933"/>
            <a:ext cx="5969190" cy="646331"/>
          </a:xfrm>
          <a:prstGeom prst="rect">
            <a:avLst/>
          </a:prstGeom>
          <a:noFill/>
        </p:spPr>
        <p:txBody>
          <a:bodyPr wrap="none" rtlCol="0">
            <a:spAutoFit/>
          </a:bodyPr>
          <a:lstStyle/>
          <a:p>
            <a:r>
              <a:rPr lang="en-US" b="1" dirty="0">
                <a:latin typeface="Gill Sans"/>
                <a:cs typeface="Gill Sans"/>
              </a:rPr>
              <a:t>Ancestral population: </a:t>
            </a:r>
            <a:r>
              <a:rPr lang="en-US" dirty="0" err="1">
                <a:latin typeface="Gill Sans"/>
                <a:cs typeface="Gill Sans"/>
              </a:rPr>
              <a:t>p</a:t>
            </a:r>
            <a:r>
              <a:rPr lang="en-US" baseline="-25000" dirty="0" err="1">
                <a:latin typeface="Gill Sans"/>
                <a:cs typeface="Gill Sans"/>
              </a:rPr>
              <a:t>red</a:t>
            </a:r>
            <a:r>
              <a:rPr lang="en-US" dirty="0">
                <a:latin typeface="Gill Sans"/>
                <a:cs typeface="Gill Sans"/>
              </a:rPr>
              <a:t>= 7.4% </a:t>
            </a:r>
            <a:r>
              <a:rPr lang="en-US" dirty="0" err="1">
                <a:latin typeface="Gill Sans"/>
                <a:cs typeface="Gill Sans"/>
              </a:rPr>
              <a:t>p</a:t>
            </a:r>
            <a:r>
              <a:rPr lang="en-US" baseline="-25000" dirty="0" err="1">
                <a:latin typeface="Gill Sans"/>
                <a:cs typeface="Gill Sans"/>
              </a:rPr>
              <a:t>green</a:t>
            </a:r>
            <a:r>
              <a:rPr lang="en-US" dirty="0">
                <a:latin typeface="Gill Sans"/>
                <a:cs typeface="Gill Sans"/>
              </a:rPr>
              <a:t>=7.4% </a:t>
            </a:r>
            <a:r>
              <a:rPr lang="en-US" dirty="0" err="1">
                <a:latin typeface="Gill Sans"/>
                <a:cs typeface="Gill Sans"/>
              </a:rPr>
              <a:t>p</a:t>
            </a:r>
            <a:r>
              <a:rPr lang="en-US" baseline="-25000" dirty="0" err="1">
                <a:latin typeface="Gill Sans"/>
                <a:cs typeface="Gill Sans"/>
              </a:rPr>
              <a:t>blue</a:t>
            </a:r>
            <a:r>
              <a:rPr lang="en-US" dirty="0">
                <a:latin typeface="Gill Sans"/>
                <a:cs typeface="Gill Sans"/>
              </a:rPr>
              <a:t>=85.2% </a:t>
            </a:r>
            <a:endParaRPr lang="en-US" b="1" dirty="0">
              <a:latin typeface="Gill Sans"/>
              <a:cs typeface="Gill Sans"/>
            </a:endParaRPr>
          </a:p>
          <a:p>
            <a:endParaRPr lang="en-US" b="1" dirty="0">
              <a:latin typeface="Gill Sans"/>
              <a:cs typeface="Gill Sans"/>
            </a:endParaRPr>
          </a:p>
        </p:txBody>
      </p:sp>
      <p:sp>
        <p:nvSpPr>
          <p:cNvPr id="44" name="Oval 43"/>
          <p:cNvSpPr/>
          <p:nvPr/>
        </p:nvSpPr>
        <p:spPr>
          <a:xfrm>
            <a:off x="3932528" y="2917063"/>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4212179" y="2652497"/>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4539702" y="2917063"/>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4677307" y="2421135"/>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2175631" y="2652497"/>
            <a:ext cx="1492716" cy="369332"/>
          </a:xfrm>
          <a:prstGeom prst="rect">
            <a:avLst/>
          </a:prstGeom>
        </p:spPr>
        <p:txBody>
          <a:bodyPr wrap="none">
            <a:spAutoFit/>
          </a:bodyPr>
          <a:lstStyle/>
          <a:p>
            <a:r>
              <a:rPr lang="en-US" b="1" dirty="0">
                <a:latin typeface="Gill Sans"/>
                <a:cs typeface="Gill Sans"/>
              </a:rPr>
              <a:t>Bottleneck</a:t>
            </a:r>
          </a:p>
        </p:txBody>
      </p:sp>
      <p:sp>
        <p:nvSpPr>
          <p:cNvPr id="49" name="Rectangle 48"/>
          <p:cNvSpPr/>
          <p:nvPr/>
        </p:nvSpPr>
        <p:spPr>
          <a:xfrm>
            <a:off x="2191102" y="3454752"/>
            <a:ext cx="5439109" cy="369332"/>
          </a:xfrm>
          <a:prstGeom prst="rect">
            <a:avLst/>
          </a:prstGeom>
        </p:spPr>
        <p:txBody>
          <a:bodyPr wrap="none">
            <a:spAutoFit/>
          </a:bodyPr>
          <a:lstStyle/>
          <a:p>
            <a:r>
              <a:rPr lang="en-US" b="1" dirty="0">
                <a:latin typeface="Gill Sans"/>
                <a:cs typeface="Gill Sans"/>
              </a:rPr>
              <a:t>Founder population: </a:t>
            </a:r>
            <a:r>
              <a:rPr lang="en-US" dirty="0" err="1">
                <a:latin typeface="Gill Sans"/>
                <a:cs typeface="Gill Sans"/>
              </a:rPr>
              <a:t>p</a:t>
            </a:r>
            <a:r>
              <a:rPr lang="en-US" baseline="-25000" dirty="0" err="1">
                <a:latin typeface="Gill Sans"/>
                <a:cs typeface="Gill Sans"/>
              </a:rPr>
              <a:t>red</a:t>
            </a:r>
            <a:r>
              <a:rPr lang="en-US" dirty="0">
                <a:latin typeface="Gill Sans"/>
                <a:cs typeface="Gill Sans"/>
              </a:rPr>
              <a:t>= 25% </a:t>
            </a:r>
            <a:r>
              <a:rPr lang="en-US" dirty="0" err="1">
                <a:latin typeface="Gill Sans"/>
                <a:cs typeface="Gill Sans"/>
              </a:rPr>
              <a:t>p</a:t>
            </a:r>
            <a:r>
              <a:rPr lang="en-US" baseline="-25000" dirty="0" err="1">
                <a:latin typeface="Gill Sans"/>
                <a:cs typeface="Gill Sans"/>
              </a:rPr>
              <a:t>green</a:t>
            </a:r>
            <a:r>
              <a:rPr lang="en-US" dirty="0">
                <a:latin typeface="Gill Sans"/>
                <a:cs typeface="Gill Sans"/>
              </a:rPr>
              <a:t>=0% </a:t>
            </a:r>
            <a:r>
              <a:rPr lang="en-US" dirty="0" err="1">
                <a:latin typeface="Gill Sans"/>
                <a:cs typeface="Gill Sans"/>
              </a:rPr>
              <a:t>p</a:t>
            </a:r>
            <a:r>
              <a:rPr lang="en-US" baseline="-25000" dirty="0" err="1">
                <a:latin typeface="Gill Sans"/>
                <a:cs typeface="Gill Sans"/>
              </a:rPr>
              <a:t>blue</a:t>
            </a:r>
            <a:r>
              <a:rPr lang="en-US" dirty="0">
                <a:latin typeface="Gill Sans"/>
                <a:cs typeface="Gill Sans"/>
              </a:rPr>
              <a:t>=75% </a:t>
            </a:r>
            <a:r>
              <a:rPr lang="en-US" b="1" dirty="0">
                <a:latin typeface="Gill Sans"/>
                <a:cs typeface="Gill Sans"/>
              </a:rPr>
              <a:t> </a:t>
            </a:r>
            <a:endParaRPr lang="en-US" dirty="0"/>
          </a:p>
        </p:txBody>
      </p:sp>
      <p:sp>
        <p:nvSpPr>
          <p:cNvPr id="50" name="Rectangle 49"/>
          <p:cNvSpPr/>
          <p:nvPr/>
        </p:nvSpPr>
        <p:spPr>
          <a:xfrm>
            <a:off x="202797" y="3931734"/>
            <a:ext cx="7618529" cy="369332"/>
          </a:xfrm>
          <a:prstGeom prst="rect">
            <a:avLst/>
          </a:prstGeom>
        </p:spPr>
        <p:txBody>
          <a:bodyPr wrap="none">
            <a:spAutoFit/>
          </a:bodyPr>
          <a:lstStyle/>
          <a:p>
            <a:r>
              <a:rPr lang="en-US" b="1" dirty="0">
                <a:latin typeface="Gill Sans"/>
                <a:cs typeface="Gill Sans"/>
              </a:rPr>
              <a:t>Bottlenecks have dramatic effects on frequencies of rare alleles</a:t>
            </a:r>
            <a:endParaRPr lang="en-US" dirty="0">
              <a:latin typeface="Gill Sans"/>
              <a:cs typeface="Gill Sans"/>
            </a:endParaRPr>
          </a:p>
        </p:txBody>
      </p:sp>
    </p:spTree>
    <p:extLst>
      <p:ext uri="{BB962C8B-B14F-4D97-AF65-F5344CB8AC3E}">
        <p14:creationId xmlns:p14="http://schemas.microsoft.com/office/powerpoint/2010/main" val="385721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4" grpId="0" animBg="1"/>
      <p:bldP spid="45" grpId="0" animBg="1"/>
      <p:bldP spid="46" grpId="0" animBg="1"/>
      <p:bldP spid="47" grpId="0" animBg="1"/>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5" name="Rectangle 4"/>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Effective population size – differs by ancestry</a:t>
            </a:r>
          </a:p>
        </p:txBody>
      </p:sp>
      <p:pic>
        <p:nvPicPr>
          <p:cNvPr id="3" name="Picture 2"/>
          <p:cNvPicPr>
            <a:picLocks noChangeAspect="1"/>
          </p:cNvPicPr>
          <p:nvPr/>
        </p:nvPicPr>
        <p:blipFill>
          <a:blip r:embed="rId2"/>
          <a:stretch>
            <a:fillRect/>
          </a:stretch>
        </p:blipFill>
        <p:spPr>
          <a:xfrm>
            <a:off x="308736" y="1136879"/>
            <a:ext cx="8526528" cy="3808516"/>
          </a:xfrm>
          <a:prstGeom prst="rect">
            <a:avLst/>
          </a:prstGeom>
        </p:spPr>
      </p:pic>
      <p:sp>
        <p:nvSpPr>
          <p:cNvPr id="9" name="TextBox 8"/>
          <p:cNvSpPr txBox="1"/>
          <p:nvPr/>
        </p:nvSpPr>
        <p:spPr>
          <a:xfrm>
            <a:off x="7970356" y="6613128"/>
            <a:ext cx="1173644" cy="246221"/>
          </a:xfrm>
          <a:prstGeom prst="rect">
            <a:avLst/>
          </a:prstGeom>
          <a:noFill/>
        </p:spPr>
        <p:txBody>
          <a:bodyPr wrap="none" rtlCol="0">
            <a:spAutoFit/>
          </a:bodyPr>
          <a:lstStyle/>
          <a:p>
            <a:r>
              <a:rPr lang="en-US" sz="1000" dirty="0" err="1"/>
              <a:t>McEvoy</a:t>
            </a:r>
            <a:r>
              <a:rPr lang="en-US" sz="1000" dirty="0"/>
              <a:t> </a:t>
            </a:r>
            <a:r>
              <a:rPr lang="en-US" sz="1000" i="1" dirty="0"/>
              <a:t>et al. </a:t>
            </a:r>
            <a:r>
              <a:rPr lang="en-US" sz="1000" dirty="0"/>
              <a:t>2011</a:t>
            </a:r>
          </a:p>
        </p:txBody>
      </p:sp>
      <p:sp>
        <p:nvSpPr>
          <p:cNvPr id="6" name="TextBox 5">
            <a:extLst>
              <a:ext uri="{FF2B5EF4-FFF2-40B4-BE49-F238E27FC236}">
                <a16:creationId xmlns:a16="http://schemas.microsoft.com/office/drawing/2014/main" id="{F3C52020-ED0B-1E4A-BFAC-414B849A0E27}"/>
              </a:ext>
            </a:extLst>
          </p:cNvPr>
          <p:cNvSpPr txBox="1"/>
          <p:nvPr/>
        </p:nvSpPr>
        <p:spPr>
          <a:xfrm>
            <a:off x="308736" y="5179097"/>
            <a:ext cx="8571218" cy="1200329"/>
          </a:xfrm>
          <a:prstGeom prst="rect">
            <a:avLst/>
          </a:prstGeom>
          <a:noFill/>
        </p:spPr>
        <p:txBody>
          <a:bodyPr wrap="square" rtlCol="0">
            <a:spAutoFit/>
          </a:bodyPr>
          <a:lstStyle/>
          <a:p>
            <a:pPr marL="285750" indent="-285750">
              <a:buFont typeface="Arial"/>
              <a:buChar char="•"/>
            </a:pPr>
            <a:r>
              <a:rPr lang="en-US" dirty="0">
                <a:latin typeface="Gill Sans"/>
                <a:cs typeface="Gill Sans"/>
              </a:rPr>
              <a:t>Larger effective population size -&gt; more genetic diversity </a:t>
            </a:r>
          </a:p>
          <a:p>
            <a:pPr marL="285750" indent="-285750">
              <a:buFont typeface="Arial"/>
              <a:buChar char="•"/>
            </a:pPr>
            <a:r>
              <a:rPr lang="en-US" dirty="0">
                <a:latin typeface="Gill Sans"/>
                <a:cs typeface="Gill Sans"/>
              </a:rPr>
              <a:t>Recent population explosion -&gt; tons of new rare alleles.</a:t>
            </a:r>
          </a:p>
          <a:p>
            <a:pPr marL="285750" indent="-285750">
              <a:buFont typeface="Arial"/>
              <a:buChar char="•"/>
            </a:pPr>
            <a:r>
              <a:rPr lang="en-US" dirty="0">
                <a:latin typeface="Gill Sans"/>
                <a:cs typeface="Gill Sans"/>
              </a:rPr>
              <a:t>In reality, population size history is complex and not constant!</a:t>
            </a:r>
          </a:p>
          <a:p>
            <a:pPr marL="285750" indent="-285750">
              <a:buFont typeface="Arial"/>
              <a:buChar char="•"/>
            </a:pPr>
            <a:r>
              <a:rPr lang="en-US" dirty="0">
                <a:latin typeface="Gill Sans"/>
                <a:cs typeface="Gill Sans"/>
              </a:rPr>
              <a:t>Differs by ancestry</a:t>
            </a:r>
          </a:p>
        </p:txBody>
      </p:sp>
    </p:spTree>
    <p:extLst>
      <p:ext uri="{BB962C8B-B14F-4D97-AF65-F5344CB8AC3E}">
        <p14:creationId xmlns:p14="http://schemas.microsoft.com/office/powerpoint/2010/main" val="1648232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5" name="Rectangle 4"/>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Four forces driving evolution</a:t>
            </a:r>
          </a:p>
        </p:txBody>
      </p:sp>
      <p:sp>
        <p:nvSpPr>
          <p:cNvPr id="7" name="TextBox 6"/>
          <p:cNvSpPr txBox="1"/>
          <p:nvPr/>
        </p:nvSpPr>
        <p:spPr>
          <a:xfrm>
            <a:off x="621995" y="1561364"/>
            <a:ext cx="8051778" cy="4401205"/>
          </a:xfrm>
          <a:prstGeom prst="rect">
            <a:avLst/>
          </a:prstGeom>
          <a:noFill/>
        </p:spPr>
        <p:txBody>
          <a:bodyPr wrap="square" rtlCol="0">
            <a:spAutoFit/>
          </a:bodyPr>
          <a:lstStyle/>
          <a:p>
            <a:pPr marL="285750" indent="-285750">
              <a:buFont typeface="Arial"/>
              <a:buChar char="•"/>
            </a:pPr>
            <a:r>
              <a:rPr lang="en-US" sz="2800" b="1" dirty="0">
                <a:solidFill>
                  <a:schemeClr val="bg1">
                    <a:lumMod val="50000"/>
                  </a:schemeClr>
                </a:solidFill>
                <a:latin typeface="Gill Sans"/>
                <a:cs typeface="Gill Sans"/>
              </a:rPr>
              <a:t>Mutation: </a:t>
            </a:r>
            <a:r>
              <a:rPr lang="en-US" sz="2800" dirty="0">
                <a:solidFill>
                  <a:schemeClr val="bg1">
                    <a:lumMod val="50000"/>
                  </a:schemeClr>
                </a:solidFill>
                <a:latin typeface="Gill Sans"/>
                <a:cs typeface="Gill Sans"/>
              </a:rPr>
              <a:t>introduces genetic variation</a:t>
            </a:r>
          </a:p>
          <a:p>
            <a:endParaRPr lang="en-US" sz="2800" dirty="0">
              <a:latin typeface="Gill Sans"/>
              <a:cs typeface="Gill Sans"/>
            </a:endParaRPr>
          </a:p>
          <a:p>
            <a:pPr marL="285750" indent="-285750">
              <a:buFont typeface="Arial"/>
              <a:buChar char="•"/>
            </a:pPr>
            <a:r>
              <a:rPr lang="en-US" sz="2800" b="1" dirty="0">
                <a:solidFill>
                  <a:srgbClr val="7F7F7F"/>
                </a:solidFill>
                <a:latin typeface="Gill Sans"/>
                <a:cs typeface="Gill Sans"/>
              </a:rPr>
              <a:t>Genetic drift: </a:t>
            </a:r>
            <a:r>
              <a:rPr lang="en-US" sz="2800" dirty="0">
                <a:solidFill>
                  <a:srgbClr val="7F7F7F"/>
                </a:solidFill>
                <a:latin typeface="Gill Sans"/>
                <a:cs typeface="Gill Sans"/>
              </a:rPr>
              <a:t>Evolution is inherently a stochastic process</a:t>
            </a:r>
          </a:p>
          <a:p>
            <a:endParaRPr lang="en-US" sz="2800" dirty="0">
              <a:latin typeface="Gill Sans"/>
              <a:cs typeface="Gill Sans"/>
            </a:endParaRPr>
          </a:p>
          <a:p>
            <a:pPr marL="285750" indent="-285750">
              <a:buFont typeface="Arial"/>
              <a:buChar char="•"/>
            </a:pPr>
            <a:r>
              <a:rPr lang="en-US" sz="2800" b="1" dirty="0">
                <a:solidFill>
                  <a:srgbClr val="000000"/>
                </a:solidFill>
                <a:latin typeface="Gill Sans"/>
                <a:cs typeface="Gill Sans"/>
              </a:rPr>
              <a:t>Natural selection: </a:t>
            </a:r>
            <a:r>
              <a:rPr lang="en-US" sz="2800" dirty="0">
                <a:solidFill>
                  <a:srgbClr val="000000"/>
                </a:solidFill>
                <a:latin typeface="Gill Sans"/>
                <a:cs typeface="Gill Sans"/>
              </a:rPr>
              <a:t>Advantageous mutations more likely to spread</a:t>
            </a:r>
          </a:p>
          <a:p>
            <a:endParaRPr lang="en-US" sz="2800" dirty="0">
              <a:solidFill>
                <a:srgbClr val="7F7F7F"/>
              </a:solidFill>
              <a:latin typeface="Gill Sans"/>
              <a:cs typeface="Gill Sans"/>
            </a:endParaRPr>
          </a:p>
          <a:p>
            <a:pPr marL="285750" indent="-285750">
              <a:buFont typeface="Arial"/>
              <a:buChar char="•"/>
            </a:pPr>
            <a:r>
              <a:rPr lang="en-US" sz="2800" b="1" dirty="0">
                <a:solidFill>
                  <a:srgbClr val="7F7F7F"/>
                </a:solidFill>
                <a:latin typeface="Gill Sans"/>
                <a:cs typeface="Gill Sans"/>
              </a:rPr>
              <a:t>Gene flow</a:t>
            </a:r>
            <a:r>
              <a:rPr lang="en-US" sz="2800" dirty="0">
                <a:solidFill>
                  <a:srgbClr val="7F7F7F"/>
                </a:solidFill>
                <a:latin typeface="Gill Sans"/>
                <a:cs typeface="Gill Sans"/>
              </a:rPr>
              <a:t>: exchange of genetic material between populations</a:t>
            </a:r>
            <a:endParaRPr lang="en-US" sz="2800" b="1" dirty="0">
              <a:solidFill>
                <a:srgbClr val="7F7F7F"/>
              </a:solidFill>
              <a:latin typeface="Gill Sans"/>
              <a:cs typeface="Gill Sans"/>
            </a:endParaRPr>
          </a:p>
        </p:txBody>
      </p:sp>
      <p:sp>
        <p:nvSpPr>
          <p:cNvPr id="2" name="TextBox 1"/>
          <p:cNvSpPr txBox="1"/>
          <p:nvPr/>
        </p:nvSpPr>
        <p:spPr>
          <a:xfrm>
            <a:off x="119803" y="6135482"/>
            <a:ext cx="6241761" cy="646331"/>
          </a:xfrm>
          <a:prstGeom prst="rect">
            <a:avLst/>
          </a:prstGeom>
          <a:noFill/>
        </p:spPr>
        <p:txBody>
          <a:bodyPr wrap="square" rtlCol="0">
            <a:spAutoFit/>
          </a:bodyPr>
          <a:lstStyle/>
          <a:p>
            <a:r>
              <a:rPr lang="en-US" i="1" dirty="0">
                <a:latin typeface="Gill Sans MT" panose="020B0502020104020203" pitchFamily="34" charset="77"/>
              </a:rPr>
              <a:t>“Nothing in biology makes sense except in the light of evolution” </a:t>
            </a:r>
            <a:r>
              <a:rPr lang="en-US" dirty="0">
                <a:latin typeface="Gill Sans MT" panose="020B0502020104020203" pitchFamily="34" charset="77"/>
              </a:rPr>
              <a:t>– Theodosius </a:t>
            </a:r>
            <a:r>
              <a:rPr lang="en-US" dirty="0" err="1">
                <a:latin typeface="Gill Sans MT" panose="020B0502020104020203" pitchFamily="34" charset="77"/>
              </a:rPr>
              <a:t>Dobzhansky</a:t>
            </a:r>
            <a:r>
              <a:rPr lang="en-US" dirty="0">
                <a:latin typeface="Gill Sans MT" panose="020B0502020104020203" pitchFamily="34" charset="77"/>
              </a:rPr>
              <a:t> (1973)</a:t>
            </a:r>
          </a:p>
        </p:txBody>
      </p:sp>
    </p:spTree>
    <p:extLst>
      <p:ext uri="{BB962C8B-B14F-4D97-AF65-F5344CB8AC3E}">
        <p14:creationId xmlns:p14="http://schemas.microsoft.com/office/powerpoint/2010/main" val="3901398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4382" y="800612"/>
            <a:ext cx="8686146" cy="3970318"/>
          </a:xfrm>
          <a:prstGeom prst="rect">
            <a:avLst/>
          </a:prstGeom>
          <a:noFill/>
        </p:spPr>
        <p:txBody>
          <a:bodyPr wrap="square" rtlCol="0">
            <a:spAutoFit/>
          </a:bodyPr>
          <a:lstStyle/>
          <a:p>
            <a:r>
              <a:rPr lang="en-US" sz="3600" b="1" dirty="0">
                <a:latin typeface="Gill Sans"/>
                <a:cs typeface="Gill Sans"/>
              </a:rPr>
              <a:t>Reminders/FAQ</a:t>
            </a:r>
          </a:p>
          <a:p>
            <a:endParaRPr lang="en-US" sz="2400" b="1" dirty="0">
              <a:latin typeface="Gill Sans"/>
              <a:cs typeface="Gill Sans"/>
            </a:endParaRPr>
          </a:p>
          <a:p>
            <a:pPr marL="457200" indent="-457200">
              <a:buFont typeface="Arial" panose="020B0604020202020204" pitchFamily="34" charset="0"/>
              <a:buChar char="•"/>
            </a:pPr>
            <a:r>
              <a:rPr lang="en-US" sz="2400" dirty="0">
                <a:latin typeface="Gill Sans"/>
                <a:cs typeface="Gill Sans"/>
              </a:rPr>
              <a:t>Datahub access – </a:t>
            </a:r>
            <a:r>
              <a:rPr lang="en-US" sz="2400" dirty="0">
                <a:latin typeface="Gill Sans MT" panose="020B0502020104020203" pitchFamily="34" charset="77"/>
              </a:rPr>
              <a:t>If you are enrolled, the access list gets automatically updated every night. </a:t>
            </a:r>
            <a:r>
              <a:rPr lang="en-US" sz="2400" dirty="0">
                <a:latin typeface="Gill Sans"/>
                <a:cs typeface="Gill Sans"/>
              </a:rPr>
              <a:t>Otherwise, </a:t>
            </a:r>
            <a:r>
              <a:rPr lang="en-US" sz="2400" dirty="0">
                <a:latin typeface="Gill Sans MT" panose="020B0502020104020203" pitchFamily="34" charset="77"/>
              </a:rPr>
              <a:t>email me with your </a:t>
            </a:r>
            <a:r>
              <a:rPr lang="en-US" sz="2400" dirty="0" err="1">
                <a:latin typeface="Gill Sans MT" panose="020B0502020104020203" pitchFamily="34" charset="77"/>
              </a:rPr>
              <a:t>name+UCSD</a:t>
            </a:r>
            <a:r>
              <a:rPr lang="en-US" sz="2400" dirty="0">
                <a:latin typeface="Gill Sans MT" panose="020B0502020104020203" pitchFamily="34" charset="77"/>
              </a:rPr>
              <a:t> email to be added.</a:t>
            </a:r>
            <a:endParaRPr lang="en-US" sz="2400" dirty="0">
              <a:latin typeface="Gill Sans"/>
              <a:cs typeface="Gill Sans"/>
            </a:endParaRPr>
          </a:p>
          <a:p>
            <a:pPr marL="457200" indent="-457200">
              <a:buFont typeface="Arial" panose="020B0604020202020204" pitchFamily="34" charset="0"/>
              <a:buChar char="•"/>
            </a:pPr>
            <a:r>
              <a:rPr lang="en-US" sz="2400" dirty="0">
                <a:latin typeface="Gill Sans"/>
                <a:cs typeface="Gill Sans"/>
              </a:rPr>
              <a:t>Piazza: </a:t>
            </a:r>
            <a:r>
              <a:rPr lang="en-US" sz="2400" dirty="0">
                <a:solidFill>
                  <a:srgbClr val="1155CC"/>
                </a:solidFill>
                <a:latin typeface="Arial" panose="020B0604020202020204" pitchFamily="34" charset="0"/>
                <a:hlinkClick r:id="rId2">
                  <a:extLst>
                    <a:ext uri="{A12FA001-AC4F-418D-AE19-62706E023703}">
                      <ahyp:hlinkClr xmlns:ahyp="http://schemas.microsoft.com/office/drawing/2018/hyperlinkcolor" val="tx"/>
                    </a:ext>
                  </a:extLst>
                </a:hlinkClick>
              </a:rPr>
              <a:t>http://piazza.com/ucsd/spring2021/cse284</a:t>
            </a:r>
            <a:endParaRPr lang="en-US" sz="2400" dirty="0">
              <a:latin typeface="Gill Sans"/>
              <a:cs typeface="Gill Sans"/>
            </a:endParaRPr>
          </a:p>
          <a:p>
            <a:pPr marL="457200" indent="-457200">
              <a:buFont typeface="Arial" panose="020B0604020202020204" pitchFamily="34" charset="0"/>
              <a:buChar char="•"/>
            </a:pPr>
            <a:r>
              <a:rPr lang="en-US" sz="2400" dirty="0">
                <a:latin typeface="Gill Sans"/>
                <a:cs typeface="Gill Sans"/>
              </a:rPr>
              <a:t>All Zoom lecture recordings posted on the Home page on Canvas</a:t>
            </a:r>
          </a:p>
          <a:p>
            <a:pPr marL="457200" indent="-457200">
              <a:buFont typeface="Arial" panose="020B0604020202020204" pitchFamily="34" charset="0"/>
              <a:buChar char="•"/>
            </a:pPr>
            <a:r>
              <a:rPr lang="en-US" sz="2400" dirty="0">
                <a:latin typeface="Gill Sans"/>
                <a:cs typeface="Gill Sans"/>
              </a:rPr>
              <a:t>Hopefully you have turned in JC1 assignment. If not, we’re being lenient about week 1 deadlines, but please turn in asap.</a:t>
            </a:r>
            <a:endParaRPr lang="en-US" sz="2800" dirty="0">
              <a:latin typeface="Gill Sans"/>
              <a:cs typeface="Gill Sans"/>
            </a:endParaRPr>
          </a:p>
        </p:txBody>
      </p:sp>
    </p:spTree>
    <p:extLst>
      <p:ext uri="{BB962C8B-B14F-4D97-AF65-F5344CB8AC3E}">
        <p14:creationId xmlns:p14="http://schemas.microsoft.com/office/powerpoint/2010/main" val="2491563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5" name="Rectangle 4"/>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Natural selection</a:t>
            </a:r>
          </a:p>
        </p:txBody>
      </p:sp>
      <p:pic>
        <p:nvPicPr>
          <p:cNvPr id="2" name="Picture 1"/>
          <p:cNvPicPr>
            <a:picLocks noChangeAspect="1"/>
          </p:cNvPicPr>
          <p:nvPr/>
        </p:nvPicPr>
        <p:blipFill>
          <a:blip r:embed="rId3"/>
          <a:stretch>
            <a:fillRect/>
          </a:stretch>
        </p:blipFill>
        <p:spPr>
          <a:xfrm>
            <a:off x="2098895" y="1272430"/>
            <a:ext cx="5422900" cy="5092700"/>
          </a:xfrm>
          <a:prstGeom prst="rect">
            <a:avLst/>
          </a:prstGeom>
        </p:spPr>
      </p:pic>
      <p:sp>
        <p:nvSpPr>
          <p:cNvPr id="3" name="Rectangle 2"/>
          <p:cNvSpPr/>
          <p:nvPr/>
        </p:nvSpPr>
        <p:spPr>
          <a:xfrm>
            <a:off x="4572000" y="6611779"/>
            <a:ext cx="4572000" cy="246221"/>
          </a:xfrm>
          <a:prstGeom prst="rect">
            <a:avLst/>
          </a:prstGeom>
        </p:spPr>
        <p:txBody>
          <a:bodyPr>
            <a:spAutoFit/>
          </a:bodyPr>
          <a:lstStyle/>
          <a:p>
            <a:pPr algn="r"/>
            <a:r>
              <a:rPr lang="en-US" sz="1000" dirty="0">
                <a:latin typeface="Gill Sans"/>
                <a:cs typeface="Gill Sans"/>
              </a:rPr>
              <a:t>https://9sc4evolution.wikispaces.com/4.+Natural+Selection</a:t>
            </a:r>
          </a:p>
        </p:txBody>
      </p:sp>
    </p:spTree>
    <p:extLst>
      <p:ext uri="{BB962C8B-B14F-4D97-AF65-F5344CB8AC3E}">
        <p14:creationId xmlns:p14="http://schemas.microsoft.com/office/powerpoint/2010/main" val="584025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5" name="Rectangle 4"/>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Natural selection</a:t>
            </a:r>
          </a:p>
        </p:txBody>
      </p:sp>
      <p:sp>
        <p:nvSpPr>
          <p:cNvPr id="8" name="TextBox 7"/>
          <p:cNvSpPr txBox="1"/>
          <p:nvPr/>
        </p:nvSpPr>
        <p:spPr>
          <a:xfrm>
            <a:off x="225335" y="1266450"/>
            <a:ext cx="5572935" cy="369332"/>
          </a:xfrm>
          <a:prstGeom prst="rect">
            <a:avLst/>
          </a:prstGeom>
          <a:noFill/>
        </p:spPr>
        <p:txBody>
          <a:bodyPr wrap="none" rtlCol="0">
            <a:spAutoFit/>
          </a:bodyPr>
          <a:lstStyle/>
          <a:p>
            <a:r>
              <a:rPr lang="en-US" b="1" dirty="0">
                <a:latin typeface="Gill Sans"/>
                <a:cs typeface="Gill Sans"/>
              </a:rPr>
              <a:t>Selection coefficient s: </a:t>
            </a:r>
            <a:r>
              <a:rPr lang="en-US" dirty="0">
                <a:latin typeface="Gill Sans"/>
                <a:cs typeface="Gill Sans"/>
              </a:rPr>
              <a:t>relative fitness of red vs. blue</a:t>
            </a:r>
            <a:endParaRPr lang="en-US" b="1" dirty="0">
              <a:latin typeface="Gill Sans"/>
              <a:cs typeface="Gill Sans"/>
            </a:endParaRPr>
          </a:p>
        </p:txBody>
      </p:sp>
      <p:sp>
        <p:nvSpPr>
          <p:cNvPr id="2" name="TextBox 1"/>
          <p:cNvSpPr txBox="1"/>
          <p:nvPr/>
        </p:nvSpPr>
        <p:spPr>
          <a:xfrm>
            <a:off x="769040" y="1817537"/>
            <a:ext cx="1775471" cy="369332"/>
          </a:xfrm>
          <a:prstGeom prst="rect">
            <a:avLst/>
          </a:prstGeom>
          <a:noFill/>
        </p:spPr>
        <p:txBody>
          <a:bodyPr wrap="none" rtlCol="0">
            <a:spAutoFit/>
          </a:bodyPr>
          <a:lstStyle/>
          <a:p>
            <a:r>
              <a:rPr lang="en-US" dirty="0">
                <a:latin typeface="Gill Sans"/>
                <a:cs typeface="Gill Sans"/>
              </a:rPr>
              <a:t>P(red sampled) = </a:t>
            </a:r>
          </a:p>
        </p:txBody>
      </p:sp>
      <p:sp>
        <p:nvSpPr>
          <p:cNvPr id="142" name="TextBox 141"/>
          <p:cNvSpPr txBox="1"/>
          <p:nvPr/>
        </p:nvSpPr>
        <p:spPr>
          <a:xfrm>
            <a:off x="2835814" y="1637530"/>
            <a:ext cx="1000619" cy="369332"/>
          </a:xfrm>
          <a:prstGeom prst="rect">
            <a:avLst/>
          </a:prstGeom>
          <a:noFill/>
        </p:spPr>
        <p:txBody>
          <a:bodyPr wrap="none" rtlCol="0">
            <a:spAutoFit/>
          </a:bodyPr>
          <a:lstStyle/>
          <a:p>
            <a:r>
              <a:rPr lang="en-US" dirty="0" err="1">
                <a:latin typeface="Gill Sans"/>
                <a:cs typeface="Gill Sans"/>
              </a:rPr>
              <a:t>p</a:t>
            </a:r>
            <a:r>
              <a:rPr lang="en-US" baseline="-25000" dirty="0" err="1">
                <a:latin typeface="Gill Sans"/>
                <a:cs typeface="Gill Sans"/>
              </a:rPr>
              <a:t>red</a:t>
            </a:r>
            <a:r>
              <a:rPr lang="en-US" dirty="0">
                <a:latin typeface="Gill Sans"/>
                <a:cs typeface="Gill Sans"/>
              </a:rPr>
              <a:t>(1+s)</a:t>
            </a:r>
          </a:p>
        </p:txBody>
      </p:sp>
      <p:sp>
        <p:nvSpPr>
          <p:cNvPr id="143" name="TextBox 142"/>
          <p:cNvSpPr txBox="1"/>
          <p:nvPr/>
        </p:nvSpPr>
        <p:spPr>
          <a:xfrm>
            <a:off x="2544511" y="2036346"/>
            <a:ext cx="1638189" cy="369332"/>
          </a:xfrm>
          <a:prstGeom prst="rect">
            <a:avLst/>
          </a:prstGeom>
          <a:noFill/>
        </p:spPr>
        <p:txBody>
          <a:bodyPr wrap="none" rtlCol="0">
            <a:spAutoFit/>
          </a:bodyPr>
          <a:lstStyle/>
          <a:p>
            <a:r>
              <a:rPr lang="en-US" dirty="0" err="1">
                <a:latin typeface="Gill Sans"/>
                <a:cs typeface="Gill Sans"/>
              </a:rPr>
              <a:t>p</a:t>
            </a:r>
            <a:r>
              <a:rPr lang="en-US" baseline="-25000" dirty="0" err="1">
                <a:latin typeface="Gill Sans"/>
                <a:cs typeface="Gill Sans"/>
              </a:rPr>
              <a:t>red</a:t>
            </a:r>
            <a:r>
              <a:rPr lang="en-US" dirty="0">
                <a:latin typeface="Gill Sans"/>
                <a:cs typeface="Gill Sans"/>
              </a:rPr>
              <a:t>(1+s) + </a:t>
            </a:r>
            <a:r>
              <a:rPr lang="en-US" dirty="0" err="1">
                <a:latin typeface="Gill Sans"/>
                <a:cs typeface="Gill Sans"/>
              </a:rPr>
              <a:t>p</a:t>
            </a:r>
            <a:r>
              <a:rPr lang="en-US" baseline="-25000" dirty="0" err="1">
                <a:latin typeface="Gill Sans"/>
                <a:cs typeface="Gill Sans"/>
              </a:rPr>
              <a:t>blue</a:t>
            </a:r>
            <a:endParaRPr lang="en-US" baseline="-25000" dirty="0">
              <a:latin typeface="Gill Sans"/>
              <a:cs typeface="Gill Sans"/>
            </a:endParaRPr>
          </a:p>
        </p:txBody>
      </p:sp>
      <p:cxnSp>
        <p:nvCxnSpPr>
          <p:cNvPr id="146" name="Straight Connector 145"/>
          <p:cNvCxnSpPr/>
          <p:nvPr/>
        </p:nvCxnSpPr>
        <p:spPr>
          <a:xfrm>
            <a:off x="2544511" y="2059648"/>
            <a:ext cx="1561383"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47" name="TextBox 146"/>
          <p:cNvSpPr txBox="1"/>
          <p:nvPr/>
        </p:nvSpPr>
        <p:spPr>
          <a:xfrm>
            <a:off x="4539320" y="1713180"/>
            <a:ext cx="3961955" cy="923330"/>
          </a:xfrm>
          <a:prstGeom prst="rect">
            <a:avLst/>
          </a:prstGeom>
          <a:noFill/>
        </p:spPr>
        <p:txBody>
          <a:bodyPr wrap="none" rtlCol="0">
            <a:spAutoFit/>
          </a:bodyPr>
          <a:lstStyle/>
          <a:p>
            <a:r>
              <a:rPr lang="en-US" dirty="0">
                <a:latin typeface="Gill Sans"/>
                <a:cs typeface="Gill Sans"/>
              </a:rPr>
              <a:t>s&lt;0: red is </a:t>
            </a:r>
            <a:r>
              <a:rPr lang="en-US" b="1" dirty="0">
                <a:latin typeface="Gill Sans"/>
                <a:cs typeface="Gill Sans"/>
              </a:rPr>
              <a:t>deleterious</a:t>
            </a:r>
          </a:p>
          <a:p>
            <a:r>
              <a:rPr lang="en-US" dirty="0">
                <a:latin typeface="Gill Sans"/>
                <a:cs typeface="Gill Sans"/>
              </a:rPr>
              <a:t>s&gt;0: red is </a:t>
            </a:r>
            <a:r>
              <a:rPr lang="en-US" b="1" dirty="0">
                <a:latin typeface="Gill Sans"/>
                <a:cs typeface="Gill Sans"/>
              </a:rPr>
              <a:t>beneficial</a:t>
            </a:r>
          </a:p>
          <a:p>
            <a:r>
              <a:rPr lang="en-US" dirty="0">
                <a:latin typeface="Gill Sans"/>
                <a:cs typeface="Gill Sans"/>
              </a:rPr>
              <a:t>s=0: standard Wright Fisher, no selection</a:t>
            </a:r>
          </a:p>
        </p:txBody>
      </p:sp>
      <p:sp>
        <p:nvSpPr>
          <p:cNvPr id="148" name="TextBox 147"/>
          <p:cNvSpPr txBox="1"/>
          <p:nvPr/>
        </p:nvSpPr>
        <p:spPr>
          <a:xfrm>
            <a:off x="7123242" y="3440470"/>
            <a:ext cx="2044062" cy="369332"/>
          </a:xfrm>
          <a:prstGeom prst="rect">
            <a:avLst/>
          </a:prstGeom>
          <a:noFill/>
        </p:spPr>
        <p:txBody>
          <a:bodyPr wrap="none" rtlCol="0">
            <a:spAutoFit/>
          </a:bodyPr>
          <a:lstStyle/>
          <a:p>
            <a:r>
              <a:rPr lang="en-US" dirty="0" err="1">
                <a:latin typeface="Gill Sans"/>
                <a:cs typeface="Gill Sans"/>
              </a:rPr>
              <a:t>p</a:t>
            </a:r>
            <a:r>
              <a:rPr lang="en-US" baseline="-25000" dirty="0" err="1">
                <a:latin typeface="Gill Sans"/>
                <a:cs typeface="Gill Sans"/>
              </a:rPr>
              <a:t>red</a:t>
            </a:r>
            <a:r>
              <a:rPr lang="en-US" dirty="0">
                <a:latin typeface="Gill Sans"/>
                <a:cs typeface="Gill Sans"/>
              </a:rPr>
              <a:t>=0.50; </a:t>
            </a:r>
            <a:r>
              <a:rPr lang="en-US" dirty="0" err="1">
                <a:latin typeface="Gill Sans"/>
                <a:cs typeface="Gill Sans"/>
              </a:rPr>
              <a:t>p</a:t>
            </a:r>
            <a:r>
              <a:rPr lang="en-US" baseline="-25000" dirty="0" err="1">
                <a:latin typeface="Gill Sans"/>
                <a:cs typeface="Gill Sans"/>
              </a:rPr>
              <a:t>blue</a:t>
            </a:r>
            <a:r>
              <a:rPr lang="en-US" dirty="0">
                <a:latin typeface="Gill Sans"/>
                <a:cs typeface="Gill Sans"/>
              </a:rPr>
              <a:t>=0.50</a:t>
            </a:r>
          </a:p>
        </p:txBody>
      </p:sp>
      <p:sp>
        <p:nvSpPr>
          <p:cNvPr id="149" name="Oval 148"/>
          <p:cNvSpPr/>
          <p:nvPr/>
        </p:nvSpPr>
        <p:spPr>
          <a:xfrm>
            <a:off x="1634447" y="3510376"/>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2212245" y="3510376"/>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2790043" y="3510376"/>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3367841" y="3510376"/>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3945639" y="3510376"/>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4234538" y="3510376"/>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4523437" y="3510376"/>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4812336" y="3510376"/>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5101235" y="3510376"/>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5390134" y="3510376"/>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5679033" y="3510376"/>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5967932" y="3510376"/>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6256831" y="3510376"/>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6545730" y="3510376"/>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6834620" y="3510376"/>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1345548" y="3510376"/>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1923346" y="3510376"/>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2501144" y="3510376"/>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3078942" y="3510376"/>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3656740" y="3510376"/>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TextBox 168"/>
          <p:cNvSpPr txBox="1"/>
          <p:nvPr/>
        </p:nvSpPr>
        <p:spPr>
          <a:xfrm>
            <a:off x="209070" y="3440470"/>
            <a:ext cx="788572" cy="369332"/>
          </a:xfrm>
          <a:prstGeom prst="rect">
            <a:avLst/>
          </a:prstGeom>
          <a:noFill/>
        </p:spPr>
        <p:txBody>
          <a:bodyPr wrap="none" rtlCol="0">
            <a:spAutoFit/>
          </a:bodyPr>
          <a:lstStyle/>
          <a:p>
            <a:r>
              <a:rPr lang="en-US" dirty="0">
                <a:latin typeface="Gill Sans"/>
                <a:cs typeface="Gill Sans"/>
              </a:rPr>
              <a:t>Gen. 1</a:t>
            </a:r>
          </a:p>
        </p:txBody>
      </p:sp>
      <p:sp>
        <p:nvSpPr>
          <p:cNvPr id="170" name="TextBox 169"/>
          <p:cNvSpPr txBox="1"/>
          <p:nvPr/>
        </p:nvSpPr>
        <p:spPr>
          <a:xfrm>
            <a:off x="7123242" y="3973853"/>
            <a:ext cx="2044062" cy="369332"/>
          </a:xfrm>
          <a:prstGeom prst="rect">
            <a:avLst/>
          </a:prstGeom>
          <a:noFill/>
        </p:spPr>
        <p:txBody>
          <a:bodyPr wrap="none" rtlCol="0">
            <a:spAutoFit/>
          </a:bodyPr>
          <a:lstStyle/>
          <a:p>
            <a:r>
              <a:rPr lang="en-US" dirty="0" err="1">
                <a:latin typeface="Gill Sans"/>
                <a:cs typeface="Gill Sans"/>
              </a:rPr>
              <a:t>p</a:t>
            </a:r>
            <a:r>
              <a:rPr lang="en-US" baseline="-25000" dirty="0" err="1">
                <a:latin typeface="Gill Sans"/>
                <a:cs typeface="Gill Sans"/>
              </a:rPr>
              <a:t>red</a:t>
            </a:r>
            <a:r>
              <a:rPr lang="en-US" dirty="0">
                <a:latin typeface="Gill Sans"/>
                <a:cs typeface="Gill Sans"/>
              </a:rPr>
              <a:t>=0.60; </a:t>
            </a:r>
            <a:r>
              <a:rPr lang="en-US" dirty="0" err="1">
                <a:latin typeface="Gill Sans"/>
                <a:cs typeface="Gill Sans"/>
              </a:rPr>
              <a:t>p</a:t>
            </a:r>
            <a:r>
              <a:rPr lang="en-US" baseline="-25000" dirty="0" err="1">
                <a:latin typeface="Gill Sans"/>
                <a:cs typeface="Gill Sans"/>
              </a:rPr>
              <a:t>blue</a:t>
            </a:r>
            <a:r>
              <a:rPr lang="en-US" dirty="0">
                <a:latin typeface="Gill Sans"/>
                <a:cs typeface="Gill Sans"/>
              </a:rPr>
              <a:t>=0.40</a:t>
            </a:r>
          </a:p>
        </p:txBody>
      </p:sp>
      <p:sp>
        <p:nvSpPr>
          <p:cNvPr id="171" name="Oval 170"/>
          <p:cNvSpPr/>
          <p:nvPr/>
        </p:nvSpPr>
        <p:spPr>
          <a:xfrm>
            <a:off x="1634447" y="404375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72" name="Oval 171"/>
          <p:cNvSpPr/>
          <p:nvPr/>
        </p:nvSpPr>
        <p:spPr>
          <a:xfrm>
            <a:off x="2212245" y="4043759"/>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73" name="Oval 172"/>
          <p:cNvSpPr/>
          <p:nvPr/>
        </p:nvSpPr>
        <p:spPr>
          <a:xfrm>
            <a:off x="2790043" y="404375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74" name="Oval 173"/>
          <p:cNvSpPr/>
          <p:nvPr/>
        </p:nvSpPr>
        <p:spPr>
          <a:xfrm>
            <a:off x="3367841" y="404375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75" name="Oval 174"/>
          <p:cNvSpPr/>
          <p:nvPr/>
        </p:nvSpPr>
        <p:spPr>
          <a:xfrm>
            <a:off x="3945639" y="4043759"/>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76" name="Oval 175"/>
          <p:cNvSpPr/>
          <p:nvPr/>
        </p:nvSpPr>
        <p:spPr>
          <a:xfrm>
            <a:off x="4234538" y="4043759"/>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77" name="Oval 176"/>
          <p:cNvSpPr/>
          <p:nvPr/>
        </p:nvSpPr>
        <p:spPr>
          <a:xfrm>
            <a:off x="4523437" y="404375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78" name="Oval 177"/>
          <p:cNvSpPr/>
          <p:nvPr/>
        </p:nvSpPr>
        <p:spPr>
          <a:xfrm>
            <a:off x="4812336" y="404375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79" name="Oval 178"/>
          <p:cNvSpPr/>
          <p:nvPr/>
        </p:nvSpPr>
        <p:spPr>
          <a:xfrm>
            <a:off x="5101235" y="404375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80" name="Oval 179"/>
          <p:cNvSpPr/>
          <p:nvPr/>
        </p:nvSpPr>
        <p:spPr>
          <a:xfrm>
            <a:off x="5390134" y="4043759"/>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81" name="Oval 180"/>
          <p:cNvSpPr/>
          <p:nvPr/>
        </p:nvSpPr>
        <p:spPr>
          <a:xfrm>
            <a:off x="5679033" y="4043759"/>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82" name="Oval 181"/>
          <p:cNvSpPr/>
          <p:nvPr/>
        </p:nvSpPr>
        <p:spPr>
          <a:xfrm>
            <a:off x="5967932" y="4043759"/>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83" name="Oval 182"/>
          <p:cNvSpPr/>
          <p:nvPr/>
        </p:nvSpPr>
        <p:spPr>
          <a:xfrm>
            <a:off x="6256831" y="4043759"/>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84" name="Oval 183"/>
          <p:cNvSpPr/>
          <p:nvPr/>
        </p:nvSpPr>
        <p:spPr>
          <a:xfrm>
            <a:off x="6545730" y="4043759"/>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85" name="Oval 184"/>
          <p:cNvSpPr/>
          <p:nvPr/>
        </p:nvSpPr>
        <p:spPr>
          <a:xfrm>
            <a:off x="6834620" y="4043759"/>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86" name="Oval 185"/>
          <p:cNvSpPr/>
          <p:nvPr/>
        </p:nvSpPr>
        <p:spPr>
          <a:xfrm>
            <a:off x="1345548" y="4043759"/>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87" name="Oval 186"/>
          <p:cNvSpPr/>
          <p:nvPr/>
        </p:nvSpPr>
        <p:spPr>
          <a:xfrm>
            <a:off x="1923346" y="4043759"/>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88" name="Oval 187"/>
          <p:cNvSpPr/>
          <p:nvPr/>
        </p:nvSpPr>
        <p:spPr>
          <a:xfrm>
            <a:off x="2501144" y="4043759"/>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89" name="Oval 188"/>
          <p:cNvSpPr/>
          <p:nvPr/>
        </p:nvSpPr>
        <p:spPr>
          <a:xfrm>
            <a:off x="3078942" y="4043759"/>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90" name="Oval 189"/>
          <p:cNvSpPr/>
          <p:nvPr/>
        </p:nvSpPr>
        <p:spPr>
          <a:xfrm>
            <a:off x="3656740" y="4043759"/>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91" name="TextBox 190"/>
          <p:cNvSpPr txBox="1"/>
          <p:nvPr/>
        </p:nvSpPr>
        <p:spPr>
          <a:xfrm>
            <a:off x="209070" y="3973853"/>
            <a:ext cx="788572" cy="369332"/>
          </a:xfrm>
          <a:prstGeom prst="rect">
            <a:avLst/>
          </a:prstGeom>
          <a:noFill/>
        </p:spPr>
        <p:txBody>
          <a:bodyPr wrap="none" rtlCol="0">
            <a:spAutoFit/>
          </a:bodyPr>
          <a:lstStyle/>
          <a:p>
            <a:r>
              <a:rPr lang="en-US" dirty="0">
                <a:latin typeface="Gill Sans"/>
                <a:cs typeface="Gill Sans"/>
              </a:rPr>
              <a:t>Gen. 2</a:t>
            </a:r>
          </a:p>
        </p:txBody>
      </p:sp>
      <p:sp>
        <p:nvSpPr>
          <p:cNvPr id="192" name="TextBox 191"/>
          <p:cNvSpPr txBox="1"/>
          <p:nvPr/>
        </p:nvSpPr>
        <p:spPr>
          <a:xfrm>
            <a:off x="7123242" y="4524941"/>
            <a:ext cx="2044062" cy="369332"/>
          </a:xfrm>
          <a:prstGeom prst="rect">
            <a:avLst/>
          </a:prstGeom>
          <a:noFill/>
        </p:spPr>
        <p:txBody>
          <a:bodyPr wrap="none" rtlCol="0">
            <a:spAutoFit/>
          </a:bodyPr>
          <a:lstStyle/>
          <a:p>
            <a:r>
              <a:rPr lang="en-US" dirty="0" err="1">
                <a:latin typeface="Gill Sans"/>
                <a:cs typeface="Gill Sans"/>
              </a:rPr>
              <a:t>p</a:t>
            </a:r>
            <a:r>
              <a:rPr lang="en-US" baseline="-25000" dirty="0" err="1">
                <a:latin typeface="Gill Sans"/>
                <a:cs typeface="Gill Sans"/>
              </a:rPr>
              <a:t>red</a:t>
            </a:r>
            <a:r>
              <a:rPr lang="en-US" dirty="0">
                <a:latin typeface="Gill Sans"/>
                <a:cs typeface="Gill Sans"/>
              </a:rPr>
              <a:t>=0.80; </a:t>
            </a:r>
            <a:r>
              <a:rPr lang="en-US" dirty="0" err="1">
                <a:latin typeface="Gill Sans"/>
                <a:cs typeface="Gill Sans"/>
              </a:rPr>
              <a:t>p</a:t>
            </a:r>
            <a:r>
              <a:rPr lang="en-US" baseline="-25000" dirty="0" err="1">
                <a:latin typeface="Gill Sans"/>
                <a:cs typeface="Gill Sans"/>
              </a:rPr>
              <a:t>blue</a:t>
            </a:r>
            <a:r>
              <a:rPr lang="en-US" dirty="0">
                <a:latin typeface="Gill Sans"/>
                <a:cs typeface="Gill Sans"/>
              </a:rPr>
              <a:t>=0.20</a:t>
            </a:r>
          </a:p>
        </p:txBody>
      </p:sp>
      <p:sp>
        <p:nvSpPr>
          <p:cNvPr id="193" name="Oval 192"/>
          <p:cNvSpPr/>
          <p:nvPr/>
        </p:nvSpPr>
        <p:spPr>
          <a:xfrm>
            <a:off x="1634447" y="4594847"/>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94" name="Oval 193"/>
          <p:cNvSpPr/>
          <p:nvPr/>
        </p:nvSpPr>
        <p:spPr>
          <a:xfrm>
            <a:off x="2212245" y="4594847"/>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95" name="Oval 194"/>
          <p:cNvSpPr/>
          <p:nvPr/>
        </p:nvSpPr>
        <p:spPr>
          <a:xfrm>
            <a:off x="2790043" y="4594847"/>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96" name="Oval 195"/>
          <p:cNvSpPr/>
          <p:nvPr/>
        </p:nvSpPr>
        <p:spPr>
          <a:xfrm>
            <a:off x="3367841" y="4594847"/>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97" name="Oval 196"/>
          <p:cNvSpPr/>
          <p:nvPr/>
        </p:nvSpPr>
        <p:spPr>
          <a:xfrm>
            <a:off x="3945639" y="4594847"/>
            <a:ext cx="231362" cy="231362"/>
          </a:xfrm>
          <a:prstGeom prst="ellipse">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98" name="Oval 197"/>
          <p:cNvSpPr/>
          <p:nvPr/>
        </p:nvSpPr>
        <p:spPr>
          <a:xfrm>
            <a:off x="4234538" y="4594847"/>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99" name="Oval 198"/>
          <p:cNvSpPr/>
          <p:nvPr/>
        </p:nvSpPr>
        <p:spPr>
          <a:xfrm>
            <a:off x="4523437" y="4594847"/>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00" name="Oval 199"/>
          <p:cNvSpPr/>
          <p:nvPr/>
        </p:nvSpPr>
        <p:spPr>
          <a:xfrm>
            <a:off x="4812336" y="4594847"/>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201" name="Oval 200"/>
          <p:cNvSpPr/>
          <p:nvPr/>
        </p:nvSpPr>
        <p:spPr>
          <a:xfrm>
            <a:off x="5101235" y="4594847"/>
            <a:ext cx="231362" cy="231362"/>
          </a:xfrm>
          <a:prstGeom prst="ellipse">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202" name="Oval 201"/>
          <p:cNvSpPr/>
          <p:nvPr/>
        </p:nvSpPr>
        <p:spPr>
          <a:xfrm>
            <a:off x="5390134" y="4594847"/>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03" name="Oval 202"/>
          <p:cNvSpPr/>
          <p:nvPr/>
        </p:nvSpPr>
        <p:spPr>
          <a:xfrm>
            <a:off x="5679033" y="4594847"/>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204" name="Oval 203"/>
          <p:cNvSpPr/>
          <p:nvPr/>
        </p:nvSpPr>
        <p:spPr>
          <a:xfrm>
            <a:off x="5967932" y="4594847"/>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05" name="Oval 204"/>
          <p:cNvSpPr/>
          <p:nvPr/>
        </p:nvSpPr>
        <p:spPr>
          <a:xfrm>
            <a:off x="6256831" y="4594847"/>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206" name="Oval 205"/>
          <p:cNvSpPr/>
          <p:nvPr/>
        </p:nvSpPr>
        <p:spPr>
          <a:xfrm>
            <a:off x="6545730" y="4594847"/>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07" name="Oval 206"/>
          <p:cNvSpPr/>
          <p:nvPr/>
        </p:nvSpPr>
        <p:spPr>
          <a:xfrm>
            <a:off x="6834620" y="4594847"/>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08" name="Oval 207"/>
          <p:cNvSpPr/>
          <p:nvPr/>
        </p:nvSpPr>
        <p:spPr>
          <a:xfrm>
            <a:off x="1345548" y="4594847"/>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09" name="Oval 208"/>
          <p:cNvSpPr/>
          <p:nvPr/>
        </p:nvSpPr>
        <p:spPr>
          <a:xfrm>
            <a:off x="1923346" y="4594847"/>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210" name="Oval 209"/>
          <p:cNvSpPr/>
          <p:nvPr/>
        </p:nvSpPr>
        <p:spPr>
          <a:xfrm>
            <a:off x="2501144" y="4594847"/>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211" name="Oval 210"/>
          <p:cNvSpPr/>
          <p:nvPr/>
        </p:nvSpPr>
        <p:spPr>
          <a:xfrm>
            <a:off x="3078942" y="4594847"/>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212" name="Oval 211"/>
          <p:cNvSpPr/>
          <p:nvPr/>
        </p:nvSpPr>
        <p:spPr>
          <a:xfrm>
            <a:off x="3656740" y="4594847"/>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13" name="TextBox 212"/>
          <p:cNvSpPr txBox="1"/>
          <p:nvPr/>
        </p:nvSpPr>
        <p:spPr>
          <a:xfrm>
            <a:off x="209070" y="4524941"/>
            <a:ext cx="788572" cy="369332"/>
          </a:xfrm>
          <a:prstGeom prst="rect">
            <a:avLst/>
          </a:prstGeom>
          <a:noFill/>
        </p:spPr>
        <p:txBody>
          <a:bodyPr wrap="none" rtlCol="0">
            <a:spAutoFit/>
          </a:bodyPr>
          <a:lstStyle/>
          <a:p>
            <a:r>
              <a:rPr lang="en-US" dirty="0">
                <a:latin typeface="Gill Sans"/>
                <a:cs typeface="Gill Sans"/>
              </a:rPr>
              <a:t>Gen. 3</a:t>
            </a:r>
          </a:p>
        </p:txBody>
      </p:sp>
      <p:sp>
        <p:nvSpPr>
          <p:cNvPr id="258" name="TextBox 257"/>
          <p:cNvSpPr txBox="1"/>
          <p:nvPr/>
        </p:nvSpPr>
        <p:spPr>
          <a:xfrm>
            <a:off x="7118629" y="5460841"/>
            <a:ext cx="2044062" cy="369332"/>
          </a:xfrm>
          <a:prstGeom prst="rect">
            <a:avLst/>
          </a:prstGeom>
          <a:noFill/>
        </p:spPr>
        <p:txBody>
          <a:bodyPr wrap="none" rtlCol="0">
            <a:spAutoFit/>
          </a:bodyPr>
          <a:lstStyle/>
          <a:p>
            <a:r>
              <a:rPr lang="en-US" dirty="0" err="1">
                <a:latin typeface="Gill Sans"/>
                <a:cs typeface="Gill Sans"/>
              </a:rPr>
              <a:t>p</a:t>
            </a:r>
            <a:r>
              <a:rPr lang="en-US" baseline="-25000" dirty="0" err="1">
                <a:latin typeface="Gill Sans"/>
                <a:cs typeface="Gill Sans"/>
              </a:rPr>
              <a:t>red</a:t>
            </a:r>
            <a:r>
              <a:rPr lang="en-US" dirty="0">
                <a:latin typeface="Gill Sans"/>
                <a:cs typeface="Gill Sans"/>
              </a:rPr>
              <a:t>=1.00; </a:t>
            </a:r>
            <a:r>
              <a:rPr lang="en-US" dirty="0" err="1">
                <a:latin typeface="Gill Sans"/>
                <a:cs typeface="Gill Sans"/>
              </a:rPr>
              <a:t>p</a:t>
            </a:r>
            <a:r>
              <a:rPr lang="en-US" baseline="-25000" dirty="0" err="1">
                <a:latin typeface="Gill Sans"/>
                <a:cs typeface="Gill Sans"/>
              </a:rPr>
              <a:t>blue</a:t>
            </a:r>
            <a:r>
              <a:rPr lang="en-US" dirty="0">
                <a:latin typeface="Gill Sans"/>
                <a:cs typeface="Gill Sans"/>
              </a:rPr>
              <a:t>=0.00</a:t>
            </a:r>
          </a:p>
        </p:txBody>
      </p:sp>
      <p:sp>
        <p:nvSpPr>
          <p:cNvPr id="259" name="Oval 258"/>
          <p:cNvSpPr/>
          <p:nvPr/>
        </p:nvSpPr>
        <p:spPr>
          <a:xfrm>
            <a:off x="1629111" y="5542398"/>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2206909" y="5542398"/>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2784707" y="5542398"/>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3362505" y="5542398"/>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3940303" y="5542398"/>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4229202" y="5542398"/>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4518101" y="5542398"/>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4807000" y="5542398"/>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p:nvPr/>
        </p:nvSpPr>
        <p:spPr>
          <a:xfrm>
            <a:off x="5095899" y="5542398"/>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5384798" y="5542398"/>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5673697" y="5542398"/>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p:nvPr/>
        </p:nvSpPr>
        <p:spPr>
          <a:xfrm>
            <a:off x="5962596" y="5542398"/>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6251495" y="5542398"/>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p:nvPr/>
        </p:nvSpPr>
        <p:spPr>
          <a:xfrm>
            <a:off x="6540394" y="5542398"/>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p:nvPr/>
        </p:nvSpPr>
        <p:spPr>
          <a:xfrm>
            <a:off x="6829284" y="5542398"/>
            <a:ext cx="231362" cy="231362"/>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1340212" y="5542398"/>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1918010" y="5542398"/>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2495808" y="5542398"/>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3073606" y="5542398"/>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3651404" y="5542398"/>
            <a:ext cx="231362" cy="23136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TextBox 278"/>
          <p:cNvSpPr txBox="1"/>
          <p:nvPr/>
        </p:nvSpPr>
        <p:spPr>
          <a:xfrm>
            <a:off x="203734" y="5472492"/>
            <a:ext cx="927771" cy="369332"/>
          </a:xfrm>
          <a:prstGeom prst="rect">
            <a:avLst/>
          </a:prstGeom>
          <a:noFill/>
        </p:spPr>
        <p:txBody>
          <a:bodyPr wrap="none" rtlCol="0">
            <a:spAutoFit/>
          </a:bodyPr>
          <a:lstStyle/>
          <a:p>
            <a:r>
              <a:rPr lang="en-US" dirty="0">
                <a:latin typeface="Gill Sans"/>
                <a:cs typeface="Gill Sans"/>
              </a:rPr>
              <a:t>Fixation</a:t>
            </a:r>
          </a:p>
        </p:txBody>
      </p:sp>
      <p:sp>
        <p:nvSpPr>
          <p:cNvPr id="280" name="TextBox 279"/>
          <p:cNvSpPr txBox="1"/>
          <p:nvPr/>
        </p:nvSpPr>
        <p:spPr>
          <a:xfrm>
            <a:off x="4187930" y="4342069"/>
            <a:ext cx="841546" cy="1200329"/>
          </a:xfrm>
          <a:prstGeom prst="rect">
            <a:avLst/>
          </a:prstGeom>
          <a:noFill/>
        </p:spPr>
        <p:txBody>
          <a:bodyPr wrap="none" rtlCol="0">
            <a:spAutoFit/>
          </a:bodyPr>
          <a:lstStyle/>
          <a:p>
            <a:r>
              <a:rPr lang="en-US" sz="7200" b="1" dirty="0"/>
              <a:t>…</a:t>
            </a:r>
          </a:p>
        </p:txBody>
      </p:sp>
      <p:sp>
        <p:nvSpPr>
          <p:cNvPr id="281" name="TextBox 280"/>
          <p:cNvSpPr txBox="1"/>
          <p:nvPr/>
        </p:nvSpPr>
        <p:spPr>
          <a:xfrm>
            <a:off x="304495" y="2703378"/>
            <a:ext cx="3813865" cy="369332"/>
          </a:xfrm>
          <a:prstGeom prst="rect">
            <a:avLst/>
          </a:prstGeom>
          <a:noFill/>
        </p:spPr>
        <p:txBody>
          <a:bodyPr wrap="none" rtlCol="0">
            <a:spAutoFit/>
          </a:bodyPr>
          <a:lstStyle/>
          <a:p>
            <a:r>
              <a:rPr lang="en-US" dirty="0">
                <a:latin typeface="Gill Sans"/>
                <a:cs typeface="Gill Sans"/>
              </a:rPr>
              <a:t>e.g. with s&gt;&gt;0, fixation happens quickly</a:t>
            </a:r>
          </a:p>
        </p:txBody>
      </p:sp>
      <p:sp>
        <p:nvSpPr>
          <p:cNvPr id="100" name="TextBox 99"/>
          <p:cNvSpPr txBox="1"/>
          <p:nvPr/>
        </p:nvSpPr>
        <p:spPr>
          <a:xfrm>
            <a:off x="355652" y="6218637"/>
            <a:ext cx="5592885" cy="369332"/>
          </a:xfrm>
          <a:prstGeom prst="rect">
            <a:avLst/>
          </a:prstGeom>
          <a:noFill/>
        </p:spPr>
        <p:txBody>
          <a:bodyPr wrap="none" rtlCol="0">
            <a:spAutoFit/>
          </a:bodyPr>
          <a:lstStyle/>
          <a:p>
            <a:r>
              <a:rPr lang="en-US" dirty="0">
                <a:latin typeface="Gill Sans"/>
                <a:cs typeface="Gill Sans"/>
              </a:rPr>
              <a:t>with s&lt;&lt;0, mutation quickly removed from the population</a:t>
            </a:r>
          </a:p>
        </p:txBody>
      </p:sp>
    </p:spTree>
    <p:extLst>
      <p:ext uri="{BB962C8B-B14F-4D97-AF65-F5344CB8AC3E}">
        <p14:creationId xmlns:p14="http://schemas.microsoft.com/office/powerpoint/2010/main" val="175598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9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9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0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0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0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0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0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0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1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1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1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1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8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5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5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6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6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6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6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6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6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6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6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6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6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7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7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72"/>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7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7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7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76"/>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77"/>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78"/>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79"/>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p:bldP spid="192" grpId="0"/>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p:bldP spid="258" grpId="0"/>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p:bldP spid="280" grpId="0"/>
      <p:bldP spid="281" grpId="0"/>
      <p:bldP spid="10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5" name="Rectangle 4"/>
          <p:cNvSpPr/>
          <p:nvPr/>
        </p:nvSpPr>
        <p:spPr>
          <a:xfrm>
            <a:off x="0" y="346502"/>
            <a:ext cx="9144000" cy="523220"/>
          </a:xfrm>
          <a:prstGeom prst="rect">
            <a:avLst/>
          </a:prstGeom>
        </p:spPr>
        <p:txBody>
          <a:bodyPr wrap="square">
            <a:spAutoFit/>
          </a:bodyPr>
          <a:lstStyle/>
          <a:p>
            <a:pPr algn="ctr"/>
            <a:r>
              <a:rPr lang="en-US" sz="2800" b="1" dirty="0">
                <a:latin typeface="Gill Sans"/>
                <a:cs typeface="Gill Sans"/>
              </a:rPr>
              <a:t>Patterns of positive selection</a:t>
            </a:r>
            <a:endParaRPr lang="en-US" sz="2800" b="1" i="0" dirty="0">
              <a:latin typeface="Gill Sans"/>
              <a:cs typeface="Gill Sans"/>
            </a:endParaRPr>
          </a:p>
        </p:txBody>
      </p:sp>
      <p:sp>
        <p:nvSpPr>
          <p:cNvPr id="3" name="TextBox 2"/>
          <p:cNvSpPr txBox="1"/>
          <p:nvPr/>
        </p:nvSpPr>
        <p:spPr>
          <a:xfrm>
            <a:off x="1178255" y="1968647"/>
            <a:ext cx="1235472" cy="369332"/>
          </a:xfrm>
          <a:prstGeom prst="rect">
            <a:avLst/>
          </a:prstGeom>
          <a:noFill/>
        </p:spPr>
        <p:txBody>
          <a:bodyPr wrap="none" rtlCol="0">
            <a:spAutoFit/>
          </a:bodyPr>
          <a:lstStyle/>
          <a:p>
            <a:r>
              <a:rPr lang="en-US" b="1" dirty="0"/>
              <a:t>Directional</a:t>
            </a:r>
          </a:p>
        </p:txBody>
      </p:sp>
      <p:sp>
        <p:nvSpPr>
          <p:cNvPr id="6" name="TextBox 5"/>
          <p:cNvSpPr txBox="1"/>
          <p:nvPr/>
        </p:nvSpPr>
        <p:spPr>
          <a:xfrm>
            <a:off x="4044380" y="1968647"/>
            <a:ext cx="1120820" cy="369332"/>
          </a:xfrm>
          <a:prstGeom prst="rect">
            <a:avLst/>
          </a:prstGeom>
          <a:noFill/>
        </p:spPr>
        <p:txBody>
          <a:bodyPr wrap="none" rtlCol="0">
            <a:spAutoFit/>
          </a:bodyPr>
          <a:lstStyle/>
          <a:p>
            <a:r>
              <a:rPr lang="en-US" b="1" dirty="0"/>
              <a:t>Balancing</a:t>
            </a:r>
          </a:p>
        </p:txBody>
      </p:sp>
      <p:sp>
        <p:nvSpPr>
          <p:cNvPr id="7" name="TextBox 6"/>
          <p:cNvSpPr txBox="1"/>
          <p:nvPr/>
        </p:nvSpPr>
        <p:spPr>
          <a:xfrm>
            <a:off x="6923376" y="1968647"/>
            <a:ext cx="1172116" cy="369332"/>
          </a:xfrm>
          <a:prstGeom prst="rect">
            <a:avLst/>
          </a:prstGeom>
          <a:noFill/>
        </p:spPr>
        <p:txBody>
          <a:bodyPr wrap="none" rtlCol="0">
            <a:spAutoFit/>
          </a:bodyPr>
          <a:lstStyle/>
          <a:p>
            <a:r>
              <a:rPr lang="en-US" b="1" dirty="0"/>
              <a:t>Disruptive</a:t>
            </a:r>
          </a:p>
        </p:txBody>
      </p:sp>
      <p:grpSp>
        <p:nvGrpSpPr>
          <p:cNvPr id="31" name="Group 30"/>
          <p:cNvGrpSpPr/>
          <p:nvPr/>
        </p:nvGrpSpPr>
        <p:grpSpPr>
          <a:xfrm>
            <a:off x="271534" y="2559698"/>
            <a:ext cx="2701774" cy="2361045"/>
            <a:chOff x="120058" y="2644750"/>
            <a:chExt cx="2701774" cy="2361045"/>
          </a:xfrm>
        </p:grpSpPr>
        <p:cxnSp>
          <p:nvCxnSpPr>
            <p:cNvPr id="9" name="Straight Connector 8"/>
            <p:cNvCxnSpPr/>
            <p:nvPr/>
          </p:nvCxnSpPr>
          <p:spPr>
            <a:xfrm>
              <a:off x="489389" y="2644750"/>
              <a:ext cx="0" cy="157286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89389" y="4217619"/>
              <a:ext cx="212068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026779" y="4636463"/>
              <a:ext cx="1106080" cy="369332"/>
            </a:xfrm>
            <a:prstGeom prst="rect">
              <a:avLst/>
            </a:prstGeom>
            <a:noFill/>
          </p:spPr>
          <p:txBody>
            <a:bodyPr wrap="none" rtlCol="0">
              <a:spAutoFit/>
            </a:bodyPr>
            <a:lstStyle/>
            <a:p>
              <a:r>
                <a:rPr lang="en-US" dirty="0">
                  <a:latin typeface="Gill Sans"/>
                  <a:cs typeface="Gill Sans"/>
                </a:rPr>
                <a:t>Genotype</a:t>
              </a:r>
            </a:p>
          </p:txBody>
        </p:sp>
        <p:sp>
          <p:nvSpPr>
            <p:cNvPr id="13" name="TextBox 12"/>
            <p:cNvSpPr txBox="1"/>
            <p:nvPr/>
          </p:nvSpPr>
          <p:spPr>
            <a:xfrm rot="16200000">
              <a:off x="-114622" y="3166481"/>
              <a:ext cx="838691" cy="369332"/>
            </a:xfrm>
            <a:prstGeom prst="rect">
              <a:avLst/>
            </a:prstGeom>
            <a:noFill/>
          </p:spPr>
          <p:txBody>
            <a:bodyPr wrap="none" rtlCol="0">
              <a:spAutoFit/>
            </a:bodyPr>
            <a:lstStyle/>
            <a:p>
              <a:r>
                <a:rPr lang="en-US" dirty="0">
                  <a:latin typeface="Gill Sans"/>
                  <a:cs typeface="Gill Sans"/>
                </a:rPr>
                <a:t>Fitness</a:t>
              </a:r>
            </a:p>
          </p:txBody>
        </p:sp>
        <p:sp>
          <p:nvSpPr>
            <p:cNvPr id="14" name="TextBox 13"/>
            <p:cNvSpPr txBox="1"/>
            <p:nvPr/>
          </p:nvSpPr>
          <p:spPr>
            <a:xfrm>
              <a:off x="263494" y="4215870"/>
              <a:ext cx="466794" cy="338554"/>
            </a:xfrm>
            <a:prstGeom prst="rect">
              <a:avLst/>
            </a:prstGeom>
            <a:noFill/>
          </p:spPr>
          <p:txBody>
            <a:bodyPr wrap="none" rtlCol="0">
              <a:spAutoFit/>
            </a:bodyPr>
            <a:lstStyle/>
            <a:p>
              <a:r>
                <a:rPr lang="en-US" sz="1600" dirty="0">
                  <a:latin typeface="Gill Sans"/>
                  <a:cs typeface="Gill Sans"/>
                </a:rPr>
                <a:t>AA</a:t>
              </a:r>
            </a:p>
          </p:txBody>
        </p:sp>
        <p:sp>
          <p:nvSpPr>
            <p:cNvPr id="15" name="TextBox 14"/>
            <p:cNvSpPr txBox="1"/>
            <p:nvPr/>
          </p:nvSpPr>
          <p:spPr>
            <a:xfrm>
              <a:off x="1324759" y="4286126"/>
              <a:ext cx="437039" cy="338554"/>
            </a:xfrm>
            <a:prstGeom prst="rect">
              <a:avLst/>
            </a:prstGeom>
            <a:noFill/>
          </p:spPr>
          <p:txBody>
            <a:bodyPr wrap="none" rtlCol="0">
              <a:spAutoFit/>
            </a:bodyPr>
            <a:lstStyle/>
            <a:p>
              <a:r>
                <a:rPr lang="en-US" sz="1600" dirty="0">
                  <a:latin typeface="Gill Sans"/>
                  <a:cs typeface="Gill Sans"/>
                </a:rPr>
                <a:t>AB</a:t>
              </a:r>
            </a:p>
          </p:txBody>
        </p:sp>
        <p:sp>
          <p:nvSpPr>
            <p:cNvPr id="16" name="TextBox 15"/>
            <p:cNvSpPr txBox="1"/>
            <p:nvPr/>
          </p:nvSpPr>
          <p:spPr>
            <a:xfrm>
              <a:off x="2406133" y="4282720"/>
              <a:ext cx="415699" cy="338554"/>
            </a:xfrm>
            <a:prstGeom prst="rect">
              <a:avLst/>
            </a:prstGeom>
            <a:noFill/>
          </p:spPr>
          <p:txBody>
            <a:bodyPr wrap="none" rtlCol="0">
              <a:spAutoFit/>
            </a:bodyPr>
            <a:lstStyle/>
            <a:p>
              <a:r>
                <a:rPr lang="en-US" sz="1600" dirty="0">
                  <a:latin typeface="Gill Sans"/>
                  <a:cs typeface="Gill Sans"/>
                </a:rPr>
                <a:t>BB</a:t>
              </a:r>
            </a:p>
          </p:txBody>
        </p:sp>
      </p:grpSp>
      <p:grpSp>
        <p:nvGrpSpPr>
          <p:cNvPr id="32" name="Group 31"/>
          <p:cNvGrpSpPr/>
          <p:nvPr/>
        </p:nvGrpSpPr>
        <p:grpSpPr>
          <a:xfrm>
            <a:off x="3187355" y="2559698"/>
            <a:ext cx="2701774" cy="2361045"/>
            <a:chOff x="3035879" y="2711510"/>
            <a:chExt cx="2701774" cy="2361045"/>
          </a:xfrm>
        </p:grpSpPr>
        <p:cxnSp>
          <p:nvCxnSpPr>
            <p:cNvPr id="17" name="Straight Connector 16"/>
            <p:cNvCxnSpPr/>
            <p:nvPr/>
          </p:nvCxnSpPr>
          <p:spPr>
            <a:xfrm>
              <a:off x="3405210" y="2711510"/>
              <a:ext cx="0" cy="157286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405210" y="4284379"/>
              <a:ext cx="212068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942600" y="4703223"/>
              <a:ext cx="1106080" cy="369332"/>
            </a:xfrm>
            <a:prstGeom prst="rect">
              <a:avLst/>
            </a:prstGeom>
            <a:noFill/>
          </p:spPr>
          <p:txBody>
            <a:bodyPr wrap="none" rtlCol="0">
              <a:spAutoFit/>
            </a:bodyPr>
            <a:lstStyle/>
            <a:p>
              <a:r>
                <a:rPr lang="en-US" dirty="0">
                  <a:latin typeface="Gill Sans"/>
                  <a:cs typeface="Gill Sans"/>
                </a:rPr>
                <a:t>Genotype</a:t>
              </a:r>
            </a:p>
          </p:txBody>
        </p:sp>
        <p:sp>
          <p:nvSpPr>
            <p:cNvPr id="20" name="TextBox 19"/>
            <p:cNvSpPr txBox="1"/>
            <p:nvPr/>
          </p:nvSpPr>
          <p:spPr>
            <a:xfrm rot="16200000">
              <a:off x="2801199" y="3233241"/>
              <a:ext cx="838691" cy="369332"/>
            </a:xfrm>
            <a:prstGeom prst="rect">
              <a:avLst/>
            </a:prstGeom>
            <a:noFill/>
          </p:spPr>
          <p:txBody>
            <a:bodyPr wrap="none" rtlCol="0">
              <a:spAutoFit/>
            </a:bodyPr>
            <a:lstStyle/>
            <a:p>
              <a:r>
                <a:rPr lang="en-US" dirty="0">
                  <a:latin typeface="Gill Sans"/>
                  <a:cs typeface="Gill Sans"/>
                </a:rPr>
                <a:t>Fitness</a:t>
              </a:r>
            </a:p>
          </p:txBody>
        </p:sp>
        <p:sp>
          <p:nvSpPr>
            <p:cNvPr id="21" name="TextBox 20"/>
            <p:cNvSpPr txBox="1"/>
            <p:nvPr/>
          </p:nvSpPr>
          <p:spPr>
            <a:xfrm>
              <a:off x="3179315" y="4282630"/>
              <a:ext cx="466794" cy="338554"/>
            </a:xfrm>
            <a:prstGeom prst="rect">
              <a:avLst/>
            </a:prstGeom>
            <a:noFill/>
          </p:spPr>
          <p:txBody>
            <a:bodyPr wrap="none" rtlCol="0">
              <a:spAutoFit/>
            </a:bodyPr>
            <a:lstStyle/>
            <a:p>
              <a:r>
                <a:rPr lang="en-US" sz="1600" dirty="0">
                  <a:latin typeface="Gill Sans"/>
                  <a:cs typeface="Gill Sans"/>
                </a:rPr>
                <a:t>AA</a:t>
              </a:r>
            </a:p>
          </p:txBody>
        </p:sp>
        <p:sp>
          <p:nvSpPr>
            <p:cNvPr id="22" name="TextBox 21"/>
            <p:cNvSpPr txBox="1"/>
            <p:nvPr/>
          </p:nvSpPr>
          <p:spPr>
            <a:xfrm>
              <a:off x="4240580" y="4352886"/>
              <a:ext cx="437039" cy="338554"/>
            </a:xfrm>
            <a:prstGeom prst="rect">
              <a:avLst/>
            </a:prstGeom>
            <a:noFill/>
          </p:spPr>
          <p:txBody>
            <a:bodyPr wrap="none" rtlCol="0">
              <a:spAutoFit/>
            </a:bodyPr>
            <a:lstStyle/>
            <a:p>
              <a:r>
                <a:rPr lang="en-US" sz="1600" dirty="0">
                  <a:latin typeface="Gill Sans"/>
                  <a:cs typeface="Gill Sans"/>
                </a:rPr>
                <a:t>AB</a:t>
              </a:r>
            </a:p>
          </p:txBody>
        </p:sp>
        <p:sp>
          <p:nvSpPr>
            <p:cNvPr id="23" name="TextBox 22"/>
            <p:cNvSpPr txBox="1"/>
            <p:nvPr/>
          </p:nvSpPr>
          <p:spPr>
            <a:xfrm>
              <a:off x="5321954" y="4349480"/>
              <a:ext cx="415699" cy="338554"/>
            </a:xfrm>
            <a:prstGeom prst="rect">
              <a:avLst/>
            </a:prstGeom>
            <a:noFill/>
          </p:spPr>
          <p:txBody>
            <a:bodyPr wrap="none" rtlCol="0">
              <a:spAutoFit/>
            </a:bodyPr>
            <a:lstStyle/>
            <a:p>
              <a:r>
                <a:rPr lang="en-US" sz="1600" dirty="0">
                  <a:latin typeface="Gill Sans"/>
                  <a:cs typeface="Gill Sans"/>
                </a:rPr>
                <a:t>BB</a:t>
              </a:r>
            </a:p>
          </p:txBody>
        </p:sp>
      </p:grpSp>
      <p:grpSp>
        <p:nvGrpSpPr>
          <p:cNvPr id="33" name="Group 32"/>
          <p:cNvGrpSpPr/>
          <p:nvPr/>
        </p:nvGrpSpPr>
        <p:grpSpPr>
          <a:xfrm>
            <a:off x="6049081" y="2559698"/>
            <a:ext cx="2701774" cy="2361045"/>
            <a:chOff x="5897605" y="2781417"/>
            <a:chExt cx="2701774" cy="2361045"/>
          </a:xfrm>
        </p:grpSpPr>
        <p:cxnSp>
          <p:nvCxnSpPr>
            <p:cNvPr id="24" name="Straight Connector 23"/>
            <p:cNvCxnSpPr/>
            <p:nvPr/>
          </p:nvCxnSpPr>
          <p:spPr>
            <a:xfrm>
              <a:off x="6266936" y="2781417"/>
              <a:ext cx="0" cy="157286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266936" y="4354286"/>
              <a:ext cx="212068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804326" y="4773130"/>
              <a:ext cx="1106080" cy="369332"/>
            </a:xfrm>
            <a:prstGeom prst="rect">
              <a:avLst/>
            </a:prstGeom>
            <a:noFill/>
          </p:spPr>
          <p:txBody>
            <a:bodyPr wrap="none" rtlCol="0">
              <a:spAutoFit/>
            </a:bodyPr>
            <a:lstStyle/>
            <a:p>
              <a:r>
                <a:rPr lang="en-US" dirty="0">
                  <a:latin typeface="Gill Sans"/>
                  <a:cs typeface="Gill Sans"/>
                </a:rPr>
                <a:t>Genotype</a:t>
              </a:r>
            </a:p>
          </p:txBody>
        </p:sp>
        <p:sp>
          <p:nvSpPr>
            <p:cNvPr id="27" name="TextBox 26"/>
            <p:cNvSpPr txBox="1"/>
            <p:nvPr/>
          </p:nvSpPr>
          <p:spPr>
            <a:xfrm rot="16200000">
              <a:off x="5662925" y="3303148"/>
              <a:ext cx="838691" cy="369332"/>
            </a:xfrm>
            <a:prstGeom prst="rect">
              <a:avLst/>
            </a:prstGeom>
            <a:noFill/>
          </p:spPr>
          <p:txBody>
            <a:bodyPr wrap="none" rtlCol="0">
              <a:spAutoFit/>
            </a:bodyPr>
            <a:lstStyle/>
            <a:p>
              <a:r>
                <a:rPr lang="en-US" dirty="0">
                  <a:latin typeface="Gill Sans"/>
                  <a:cs typeface="Gill Sans"/>
                </a:rPr>
                <a:t>Fitness</a:t>
              </a:r>
            </a:p>
          </p:txBody>
        </p:sp>
        <p:sp>
          <p:nvSpPr>
            <p:cNvPr id="28" name="TextBox 27"/>
            <p:cNvSpPr txBox="1"/>
            <p:nvPr/>
          </p:nvSpPr>
          <p:spPr>
            <a:xfrm>
              <a:off x="6041041" y="4352537"/>
              <a:ext cx="466794" cy="338554"/>
            </a:xfrm>
            <a:prstGeom prst="rect">
              <a:avLst/>
            </a:prstGeom>
            <a:noFill/>
          </p:spPr>
          <p:txBody>
            <a:bodyPr wrap="none" rtlCol="0">
              <a:spAutoFit/>
            </a:bodyPr>
            <a:lstStyle/>
            <a:p>
              <a:r>
                <a:rPr lang="en-US" sz="1600" dirty="0">
                  <a:latin typeface="Gill Sans"/>
                  <a:cs typeface="Gill Sans"/>
                </a:rPr>
                <a:t>AA</a:t>
              </a:r>
            </a:p>
          </p:txBody>
        </p:sp>
        <p:sp>
          <p:nvSpPr>
            <p:cNvPr id="29" name="TextBox 28"/>
            <p:cNvSpPr txBox="1"/>
            <p:nvPr/>
          </p:nvSpPr>
          <p:spPr>
            <a:xfrm>
              <a:off x="7102306" y="4422793"/>
              <a:ext cx="437039" cy="338554"/>
            </a:xfrm>
            <a:prstGeom prst="rect">
              <a:avLst/>
            </a:prstGeom>
            <a:noFill/>
          </p:spPr>
          <p:txBody>
            <a:bodyPr wrap="none" rtlCol="0">
              <a:spAutoFit/>
            </a:bodyPr>
            <a:lstStyle/>
            <a:p>
              <a:r>
                <a:rPr lang="en-US" sz="1600" dirty="0">
                  <a:latin typeface="Gill Sans"/>
                  <a:cs typeface="Gill Sans"/>
                </a:rPr>
                <a:t>AB</a:t>
              </a:r>
            </a:p>
          </p:txBody>
        </p:sp>
        <p:sp>
          <p:nvSpPr>
            <p:cNvPr id="30" name="TextBox 29"/>
            <p:cNvSpPr txBox="1"/>
            <p:nvPr/>
          </p:nvSpPr>
          <p:spPr>
            <a:xfrm>
              <a:off x="8183680" y="4419387"/>
              <a:ext cx="415699" cy="338554"/>
            </a:xfrm>
            <a:prstGeom prst="rect">
              <a:avLst/>
            </a:prstGeom>
            <a:noFill/>
          </p:spPr>
          <p:txBody>
            <a:bodyPr wrap="none" rtlCol="0">
              <a:spAutoFit/>
            </a:bodyPr>
            <a:lstStyle/>
            <a:p>
              <a:r>
                <a:rPr lang="en-US" sz="1600" dirty="0">
                  <a:latin typeface="Gill Sans"/>
                  <a:cs typeface="Gill Sans"/>
                </a:rPr>
                <a:t>BB</a:t>
              </a:r>
            </a:p>
          </p:txBody>
        </p:sp>
      </p:grpSp>
      <p:cxnSp>
        <p:nvCxnSpPr>
          <p:cNvPr id="35" name="Straight Connector 34"/>
          <p:cNvCxnSpPr/>
          <p:nvPr/>
        </p:nvCxnSpPr>
        <p:spPr>
          <a:xfrm flipV="1">
            <a:off x="837081" y="2846749"/>
            <a:ext cx="1924470" cy="1079246"/>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752902" y="2982273"/>
            <a:ext cx="919596" cy="94372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flipV="1">
            <a:off x="4660846" y="2982273"/>
            <a:ext cx="919596" cy="94372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6541190" y="2835098"/>
            <a:ext cx="919596" cy="94372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7449134" y="2835098"/>
            <a:ext cx="919596" cy="94372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14970" y="5312802"/>
            <a:ext cx="2771913" cy="646331"/>
          </a:xfrm>
          <a:prstGeom prst="rect">
            <a:avLst/>
          </a:prstGeom>
          <a:noFill/>
        </p:spPr>
        <p:txBody>
          <a:bodyPr wrap="none" rtlCol="0">
            <a:spAutoFit/>
          </a:bodyPr>
          <a:lstStyle/>
          <a:p>
            <a:r>
              <a:rPr lang="en-US" b="1" dirty="0"/>
              <a:t>Example: </a:t>
            </a:r>
            <a:r>
              <a:rPr lang="en-US" dirty="0"/>
              <a:t>lactose tolerance,</a:t>
            </a:r>
          </a:p>
          <a:p>
            <a:r>
              <a:rPr lang="en-US" dirty="0"/>
              <a:t>Skin color</a:t>
            </a:r>
          </a:p>
        </p:txBody>
      </p:sp>
      <p:sp>
        <p:nvSpPr>
          <p:cNvPr id="42" name="TextBox 41"/>
          <p:cNvSpPr txBox="1"/>
          <p:nvPr/>
        </p:nvSpPr>
        <p:spPr>
          <a:xfrm>
            <a:off x="3350869" y="5301151"/>
            <a:ext cx="2767216" cy="369332"/>
          </a:xfrm>
          <a:prstGeom prst="rect">
            <a:avLst/>
          </a:prstGeom>
          <a:noFill/>
        </p:spPr>
        <p:txBody>
          <a:bodyPr wrap="none" rtlCol="0">
            <a:spAutoFit/>
          </a:bodyPr>
          <a:lstStyle/>
          <a:p>
            <a:r>
              <a:rPr lang="en-US" b="1" dirty="0"/>
              <a:t>Example: </a:t>
            </a:r>
            <a:r>
              <a:rPr lang="en-US" dirty="0"/>
              <a:t>sickle-cell anemia</a:t>
            </a:r>
            <a:endParaRPr lang="en-US" b="1" dirty="0"/>
          </a:p>
        </p:txBody>
      </p:sp>
      <p:sp>
        <p:nvSpPr>
          <p:cNvPr id="43" name="TextBox 42"/>
          <p:cNvSpPr txBox="1"/>
          <p:nvPr/>
        </p:nvSpPr>
        <p:spPr>
          <a:xfrm>
            <a:off x="6318684" y="5301151"/>
            <a:ext cx="1272721" cy="369332"/>
          </a:xfrm>
          <a:prstGeom prst="rect">
            <a:avLst/>
          </a:prstGeom>
          <a:noFill/>
        </p:spPr>
        <p:txBody>
          <a:bodyPr wrap="none" rtlCol="0">
            <a:spAutoFit/>
          </a:bodyPr>
          <a:lstStyle/>
          <a:p>
            <a:r>
              <a:rPr lang="en-US" b="1" dirty="0"/>
              <a:t>Example: </a:t>
            </a:r>
            <a:r>
              <a:rPr lang="en-US" dirty="0"/>
              <a:t>?</a:t>
            </a:r>
            <a:r>
              <a:rPr lang="en-US" b="1" dirty="0"/>
              <a:t> </a:t>
            </a:r>
          </a:p>
        </p:txBody>
      </p:sp>
    </p:spTree>
    <p:extLst>
      <p:ext uri="{BB962C8B-B14F-4D97-AF65-F5344CB8AC3E}">
        <p14:creationId xmlns:p14="http://schemas.microsoft.com/office/powerpoint/2010/main" val="366952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5" name="Rectangle 4"/>
          <p:cNvSpPr/>
          <p:nvPr/>
        </p:nvSpPr>
        <p:spPr>
          <a:xfrm>
            <a:off x="0" y="346502"/>
            <a:ext cx="9144000" cy="523220"/>
          </a:xfrm>
          <a:prstGeom prst="rect">
            <a:avLst/>
          </a:prstGeom>
        </p:spPr>
        <p:txBody>
          <a:bodyPr wrap="square">
            <a:spAutoFit/>
          </a:bodyPr>
          <a:lstStyle/>
          <a:p>
            <a:pPr algn="ctr"/>
            <a:r>
              <a:rPr lang="en-US" sz="2800" b="1" dirty="0">
                <a:latin typeface="Gill Sans"/>
                <a:cs typeface="Gill Sans"/>
              </a:rPr>
              <a:t>Example directional selection: </a:t>
            </a:r>
            <a:r>
              <a:rPr lang="en-US" sz="2800" b="1" i="0" dirty="0">
                <a:latin typeface="Gill Sans"/>
                <a:cs typeface="Gill Sans"/>
              </a:rPr>
              <a:t>skin color</a:t>
            </a:r>
          </a:p>
        </p:txBody>
      </p:sp>
      <p:pic>
        <p:nvPicPr>
          <p:cNvPr id="2" name="Picture 1"/>
          <p:cNvPicPr>
            <a:picLocks noChangeAspect="1"/>
          </p:cNvPicPr>
          <p:nvPr/>
        </p:nvPicPr>
        <p:blipFill>
          <a:blip r:embed="rId2"/>
          <a:stretch>
            <a:fillRect/>
          </a:stretch>
        </p:blipFill>
        <p:spPr>
          <a:xfrm>
            <a:off x="352467" y="1808237"/>
            <a:ext cx="4995880" cy="1830522"/>
          </a:xfrm>
          <a:prstGeom prst="rect">
            <a:avLst/>
          </a:prstGeom>
        </p:spPr>
      </p:pic>
      <p:sp>
        <p:nvSpPr>
          <p:cNvPr id="3" name="Rectangle 2"/>
          <p:cNvSpPr/>
          <p:nvPr/>
        </p:nvSpPr>
        <p:spPr>
          <a:xfrm>
            <a:off x="352467" y="1469683"/>
            <a:ext cx="4995880" cy="338554"/>
          </a:xfrm>
          <a:prstGeom prst="rect">
            <a:avLst/>
          </a:prstGeom>
        </p:spPr>
        <p:txBody>
          <a:bodyPr wrap="square">
            <a:spAutoFit/>
          </a:bodyPr>
          <a:lstStyle/>
          <a:p>
            <a:r>
              <a:rPr lang="en-US" sz="1600" dirty="0">
                <a:latin typeface="Gill Sans"/>
                <a:cs typeface="Gill Sans"/>
              </a:rPr>
              <a:t>World distribution of A111T polymorphism in SLC24A5</a:t>
            </a:r>
          </a:p>
        </p:txBody>
      </p:sp>
      <p:sp>
        <p:nvSpPr>
          <p:cNvPr id="6" name="Rectangle 5"/>
          <p:cNvSpPr/>
          <p:nvPr/>
        </p:nvSpPr>
        <p:spPr>
          <a:xfrm>
            <a:off x="4572000" y="6427439"/>
            <a:ext cx="4572000" cy="400110"/>
          </a:xfrm>
          <a:prstGeom prst="rect">
            <a:avLst/>
          </a:prstGeom>
        </p:spPr>
        <p:txBody>
          <a:bodyPr>
            <a:spAutoFit/>
          </a:bodyPr>
          <a:lstStyle/>
          <a:p>
            <a:pPr algn="r"/>
            <a:r>
              <a:rPr lang="en-US" sz="1000" dirty="0">
                <a:latin typeface="Gill Sans"/>
                <a:cs typeface="Gill Sans"/>
              </a:rPr>
              <a:t>Canfield </a:t>
            </a:r>
            <a:r>
              <a:rPr lang="en-US" sz="1000" i="1" dirty="0">
                <a:latin typeface="Gill Sans"/>
                <a:cs typeface="Gill Sans"/>
              </a:rPr>
              <a:t>et al. </a:t>
            </a:r>
            <a:r>
              <a:rPr lang="en-US" sz="1000" dirty="0">
                <a:latin typeface="Gill Sans"/>
                <a:cs typeface="Gill Sans"/>
              </a:rPr>
              <a:t>2014</a:t>
            </a:r>
          </a:p>
          <a:p>
            <a:pPr algn="r"/>
            <a:r>
              <a:rPr lang="en-US" sz="1000" dirty="0" err="1">
                <a:latin typeface="Gill Sans"/>
                <a:cs typeface="Gill Sans"/>
              </a:rPr>
              <a:t>Sabeti</a:t>
            </a:r>
            <a:r>
              <a:rPr lang="en-US" sz="1000" dirty="0">
                <a:latin typeface="Gill Sans"/>
                <a:cs typeface="Gill Sans"/>
              </a:rPr>
              <a:t> </a:t>
            </a:r>
            <a:r>
              <a:rPr lang="en-US" sz="1000" i="1" dirty="0">
                <a:latin typeface="Gill Sans"/>
                <a:cs typeface="Gill Sans"/>
              </a:rPr>
              <a:t>et al. </a:t>
            </a:r>
            <a:r>
              <a:rPr lang="en-US" sz="1000" dirty="0">
                <a:latin typeface="Gill Sans"/>
                <a:cs typeface="Gill Sans"/>
              </a:rPr>
              <a:t>2007</a:t>
            </a:r>
          </a:p>
        </p:txBody>
      </p:sp>
      <p:pic>
        <p:nvPicPr>
          <p:cNvPr id="7" name="Picture 6"/>
          <p:cNvPicPr>
            <a:picLocks noChangeAspect="1"/>
          </p:cNvPicPr>
          <p:nvPr/>
        </p:nvPicPr>
        <p:blipFill rotWithShape="1">
          <a:blip r:embed="rId3"/>
          <a:srcRect r="48120" b="50400"/>
          <a:stretch/>
        </p:blipFill>
        <p:spPr>
          <a:xfrm>
            <a:off x="5480057" y="1467485"/>
            <a:ext cx="3361440" cy="2462498"/>
          </a:xfrm>
          <a:prstGeom prst="rect">
            <a:avLst/>
          </a:prstGeom>
        </p:spPr>
      </p:pic>
      <p:sp>
        <p:nvSpPr>
          <p:cNvPr id="9" name="TextBox 8"/>
          <p:cNvSpPr txBox="1"/>
          <p:nvPr/>
        </p:nvSpPr>
        <p:spPr>
          <a:xfrm>
            <a:off x="352467" y="3929983"/>
            <a:ext cx="6792364" cy="2246769"/>
          </a:xfrm>
          <a:prstGeom prst="rect">
            <a:avLst/>
          </a:prstGeom>
          <a:noFill/>
        </p:spPr>
        <p:txBody>
          <a:bodyPr wrap="square" rtlCol="0">
            <a:spAutoFit/>
          </a:bodyPr>
          <a:lstStyle/>
          <a:p>
            <a:pPr marL="285750" indent="-285750">
              <a:buFont typeface="Arial"/>
              <a:buChar char="•"/>
            </a:pPr>
            <a:r>
              <a:rPr lang="en-US" sz="2000" dirty="0">
                <a:latin typeface="Gill Sans"/>
                <a:cs typeface="Gill Sans"/>
              </a:rPr>
              <a:t>A111T mutation in </a:t>
            </a:r>
            <a:r>
              <a:rPr lang="en-US" sz="2000" i="1" dirty="0">
                <a:latin typeface="Gill Sans"/>
                <a:cs typeface="Gill Sans"/>
              </a:rPr>
              <a:t>SLC24A5 </a:t>
            </a:r>
            <a:r>
              <a:rPr lang="en-US" sz="2000" dirty="0">
                <a:latin typeface="Gill Sans"/>
                <a:cs typeface="Gill Sans"/>
              </a:rPr>
              <a:t>associated with lighter skin pigmentation in Europeans</a:t>
            </a:r>
          </a:p>
          <a:p>
            <a:pPr marL="285750" indent="-285750">
              <a:buFont typeface="Arial"/>
              <a:buChar char="•"/>
            </a:pPr>
            <a:r>
              <a:rPr lang="en-US" sz="2000" dirty="0">
                <a:latin typeface="Gill Sans"/>
                <a:cs typeface="Gill Sans"/>
              </a:rPr>
              <a:t>Became predominant in Europe ~10-20K years ago</a:t>
            </a:r>
          </a:p>
          <a:p>
            <a:pPr marL="285750" indent="-285750">
              <a:buFont typeface="Arial"/>
              <a:buChar char="•"/>
            </a:pPr>
            <a:r>
              <a:rPr lang="en-US" sz="2000" dirty="0">
                <a:latin typeface="Gill Sans"/>
                <a:cs typeface="Gill Sans"/>
              </a:rPr>
              <a:t>Hypothesis: selection for derived allele based on need for sunlight to produce vitamin D</a:t>
            </a:r>
          </a:p>
          <a:p>
            <a:pPr marL="285750" indent="-285750">
              <a:buFont typeface="Arial"/>
              <a:buChar char="•"/>
            </a:pPr>
            <a:r>
              <a:rPr lang="en-US" sz="2000" dirty="0">
                <a:latin typeface="Gill Sans"/>
                <a:cs typeface="Gill Sans"/>
              </a:rPr>
              <a:t>One of the strongest signals of positive selection in Europeans</a:t>
            </a:r>
          </a:p>
        </p:txBody>
      </p:sp>
      <p:sp>
        <p:nvSpPr>
          <p:cNvPr id="10" name="Rectangle 9"/>
          <p:cNvSpPr/>
          <p:nvPr/>
        </p:nvSpPr>
        <p:spPr>
          <a:xfrm>
            <a:off x="114146" y="6442828"/>
            <a:ext cx="6092984" cy="369332"/>
          </a:xfrm>
          <a:prstGeom prst="rect">
            <a:avLst/>
          </a:prstGeom>
        </p:spPr>
        <p:txBody>
          <a:bodyPr wrap="none">
            <a:spAutoFit/>
          </a:bodyPr>
          <a:lstStyle/>
          <a:p>
            <a:r>
              <a:rPr lang="en-US" dirty="0">
                <a:latin typeface="Gill Sans"/>
                <a:cs typeface="Gill Sans"/>
              </a:rPr>
              <a:t>On 23andMe: </a:t>
            </a:r>
            <a:r>
              <a:rPr lang="en-US" dirty="0"/>
              <a:t>rs1426654 </a:t>
            </a:r>
            <a:r>
              <a:rPr lang="en-US" dirty="0">
                <a:latin typeface="Gill Sans"/>
                <a:cs typeface="Gill Sans"/>
              </a:rPr>
              <a:t> A/G in SLC24A5. (I am AA=light skin)</a:t>
            </a:r>
          </a:p>
        </p:txBody>
      </p:sp>
    </p:spTree>
    <p:extLst>
      <p:ext uri="{BB962C8B-B14F-4D97-AF65-F5344CB8AC3E}">
        <p14:creationId xmlns:p14="http://schemas.microsoft.com/office/powerpoint/2010/main" val="2718564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5" name="Rectangle 4"/>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Example balancing selection: sickle cell anemia</a:t>
            </a:r>
          </a:p>
        </p:txBody>
      </p:sp>
      <p:sp>
        <p:nvSpPr>
          <p:cNvPr id="2" name="TextBox 1"/>
          <p:cNvSpPr txBox="1"/>
          <p:nvPr/>
        </p:nvSpPr>
        <p:spPr>
          <a:xfrm>
            <a:off x="337912" y="1207501"/>
            <a:ext cx="7235966" cy="646331"/>
          </a:xfrm>
          <a:prstGeom prst="rect">
            <a:avLst/>
          </a:prstGeom>
          <a:noFill/>
        </p:spPr>
        <p:txBody>
          <a:bodyPr wrap="square" rtlCol="0">
            <a:spAutoFit/>
          </a:bodyPr>
          <a:lstStyle/>
          <a:p>
            <a:r>
              <a:rPr lang="en-US" b="1" dirty="0">
                <a:latin typeface="Gill Sans"/>
                <a:cs typeface="Gill Sans"/>
              </a:rPr>
              <a:t>Observation (Haldane)</a:t>
            </a:r>
            <a:r>
              <a:rPr lang="en-US" dirty="0">
                <a:latin typeface="Gill Sans"/>
                <a:cs typeface="Gill Sans"/>
              </a:rPr>
              <a:t>: red blood cell disorders (e.g. sickle-cell anemia, </a:t>
            </a:r>
            <a:r>
              <a:rPr lang="en-US" dirty="0" err="1">
                <a:latin typeface="Gill Sans"/>
                <a:cs typeface="Gill Sans"/>
              </a:rPr>
              <a:t>thalassemias</a:t>
            </a:r>
            <a:r>
              <a:rPr lang="en-US" dirty="0">
                <a:latin typeface="Gill Sans"/>
                <a:cs typeface="Gill Sans"/>
              </a:rPr>
              <a:t>) common in areas where malaria is endemic.</a:t>
            </a:r>
          </a:p>
        </p:txBody>
      </p:sp>
      <p:sp>
        <p:nvSpPr>
          <p:cNvPr id="6" name="TextBox 5"/>
          <p:cNvSpPr txBox="1"/>
          <p:nvPr/>
        </p:nvSpPr>
        <p:spPr>
          <a:xfrm>
            <a:off x="337912" y="1907842"/>
            <a:ext cx="7235966" cy="1754327"/>
          </a:xfrm>
          <a:prstGeom prst="rect">
            <a:avLst/>
          </a:prstGeom>
          <a:noFill/>
        </p:spPr>
        <p:txBody>
          <a:bodyPr wrap="square" rtlCol="0">
            <a:spAutoFit/>
          </a:bodyPr>
          <a:lstStyle/>
          <a:p>
            <a:r>
              <a:rPr lang="en-US" b="1" dirty="0">
                <a:latin typeface="Gill Sans"/>
                <a:cs typeface="Gill Sans"/>
              </a:rPr>
              <a:t>Sickle cell anemia</a:t>
            </a:r>
            <a:r>
              <a:rPr lang="en-US" dirty="0">
                <a:latin typeface="Gill Sans"/>
                <a:cs typeface="Gill Sans"/>
              </a:rPr>
              <a:t>: due to mutations in beta hemoglobin (</a:t>
            </a:r>
            <a:r>
              <a:rPr lang="en-US" i="1" dirty="0">
                <a:latin typeface="Gill Sans"/>
                <a:cs typeface="Gill Sans"/>
              </a:rPr>
              <a:t>HBB</a:t>
            </a:r>
            <a:r>
              <a:rPr lang="en-US" dirty="0">
                <a:latin typeface="Gill Sans"/>
                <a:cs typeface="Gill Sans"/>
              </a:rPr>
              <a:t>), patients experience infections, pain, and fatigue</a:t>
            </a:r>
          </a:p>
          <a:p>
            <a:endParaRPr lang="en-US" dirty="0">
              <a:latin typeface="Gill Sans"/>
              <a:cs typeface="Gill Sans"/>
            </a:endParaRPr>
          </a:p>
          <a:p>
            <a:r>
              <a:rPr lang="en-US" dirty="0">
                <a:latin typeface="Gill Sans"/>
                <a:cs typeface="Gill Sans"/>
              </a:rPr>
              <a:t>Homozygous </a:t>
            </a:r>
            <a:r>
              <a:rPr lang="en-US" dirty="0" err="1">
                <a:latin typeface="Gill Sans"/>
                <a:cs typeface="Gill Sans"/>
              </a:rPr>
              <a:t>wildtype</a:t>
            </a:r>
            <a:r>
              <a:rPr lang="en-US" dirty="0">
                <a:latin typeface="Gill Sans"/>
                <a:cs typeface="Gill Sans"/>
              </a:rPr>
              <a:t>: normal</a:t>
            </a:r>
          </a:p>
          <a:p>
            <a:r>
              <a:rPr lang="en-US" dirty="0">
                <a:latin typeface="Gill Sans"/>
                <a:cs typeface="Gill Sans"/>
              </a:rPr>
              <a:t>Heterozygous: “sickle cell trait”, resistant to malaria!</a:t>
            </a:r>
          </a:p>
          <a:p>
            <a:r>
              <a:rPr lang="en-US" dirty="0">
                <a:latin typeface="Gill Sans"/>
                <a:cs typeface="Gill Sans"/>
              </a:rPr>
              <a:t>Homozygous mutant allele: affected by sickle cell anemia </a:t>
            </a:r>
          </a:p>
        </p:txBody>
      </p:sp>
      <p:pic>
        <p:nvPicPr>
          <p:cNvPr id="3" name="Picture 2"/>
          <p:cNvPicPr>
            <a:picLocks noChangeAspect="1"/>
          </p:cNvPicPr>
          <p:nvPr/>
        </p:nvPicPr>
        <p:blipFill>
          <a:blip r:embed="rId2"/>
          <a:stretch>
            <a:fillRect/>
          </a:stretch>
        </p:blipFill>
        <p:spPr>
          <a:xfrm>
            <a:off x="1940816" y="3794518"/>
            <a:ext cx="5501278" cy="2447337"/>
          </a:xfrm>
          <a:prstGeom prst="rect">
            <a:avLst/>
          </a:prstGeom>
        </p:spPr>
      </p:pic>
      <p:sp>
        <p:nvSpPr>
          <p:cNvPr id="7" name="Rectangle 6"/>
          <p:cNvSpPr/>
          <p:nvPr/>
        </p:nvSpPr>
        <p:spPr>
          <a:xfrm>
            <a:off x="2858114" y="6207548"/>
            <a:ext cx="4572000" cy="246221"/>
          </a:xfrm>
          <a:prstGeom prst="rect">
            <a:avLst/>
          </a:prstGeom>
        </p:spPr>
        <p:txBody>
          <a:bodyPr>
            <a:spAutoFit/>
          </a:bodyPr>
          <a:lstStyle/>
          <a:p>
            <a:pPr algn="r"/>
            <a:r>
              <a:rPr lang="en-US" sz="1000" dirty="0">
                <a:latin typeface="Gill Sans"/>
                <a:cs typeface="Gill Sans"/>
              </a:rPr>
              <a:t>https://</a:t>
            </a:r>
            <a:r>
              <a:rPr lang="en-US" sz="1000" dirty="0" err="1">
                <a:latin typeface="Gill Sans"/>
                <a:cs typeface="Gill Sans"/>
              </a:rPr>
              <a:t>prezi.com</a:t>
            </a:r>
            <a:r>
              <a:rPr lang="en-US" sz="1000" dirty="0">
                <a:latin typeface="Gill Sans"/>
                <a:cs typeface="Gill Sans"/>
              </a:rPr>
              <a:t>/5yynhkp0ffnj/sickle-cell-anemia/</a:t>
            </a:r>
          </a:p>
        </p:txBody>
      </p:sp>
      <p:sp>
        <p:nvSpPr>
          <p:cNvPr id="8" name="Rectangle 7"/>
          <p:cNvSpPr/>
          <p:nvPr/>
        </p:nvSpPr>
        <p:spPr>
          <a:xfrm>
            <a:off x="114146" y="6442828"/>
            <a:ext cx="7827045" cy="369332"/>
          </a:xfrm>
          <a:prstGeom prst="rect">
            <a:avLst/>
          </a:prstGeom>
        </p:spPr>
        <p:txBody>
          <a:bodyPr wrap="none">
            <a:spAutoFit/>
          </a:bodyPr>
          <a:lstStyle/>
          <a:p>
            <a:r>
              <a:rPr lang="en-US" dirty="0">
                <a:latin typeface="Gill Sans"/>
                <a:cs typeface="Gill Sans"/>
              </a:rPr>
              <a:t>On 23andMe: i3003137 (rs334) T/A in gene HBB. (I am TT=homozygous </a:t>
            </a:r>
            <a:r>
              <a:rPr lang="en-US" dirty="0" err="1">
                <a:latin typeface="Gill Sans"/>
                <a:cs typeface="Gill Sans"/>
              </a:rPr>
              <a:t>wildtype</a:t>
            </a:r>
            <a:r>
              <a:rPr lang="en-US" dirty="0">
                <a:latin typeface="Gill Sans"/>
                <a:cs typeface="Gill Sans"/>
              </a:rPr>
              <a:t>)</a:t>
            </a:r>
          </a:p>
        </p:txBody>
      </p:sp>
    </p:spTree>
    <p:extLst>
      <p:ext uri="{BB962C8B-B14F-4D97-AF65-F5344CB8AC3E}">
        <p14:creationId xmlns:p14="http://schemas.microsoft.com/office/powerpoint/2010/main" val="1436664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5" name="Rectangle 4"/>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Purifying selection removes deleterious alleles</a:t>
            </a:r>
          </a:p>
        </p:txBody>
      </p:sp>
      <p:cxnSp>
        <p:nvCxnSpPr>
          <p:cNvPr id="3" name="Straight Connector 2"/>
          <p:cNvCxnSpPr/>
          <p:nvPr/>
        </p:nvCxnSpPr>
        <p:spPr>
          <a:xfrm>
            <a:off x="1060343" y="1502964"/>
            <a:ext cx="0" cy="434577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060343" y="5848742"/>
            <a:ext cx="70611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705373" y="6130111"/>
            <a:ext cx="2262158" cy="461665"/>
          </a:xfrm>
          <a:prstGeom prst="rect">
            <a:avLst/>
          </a:prstGeom>
          <a:noFill/>
        </p:spPr>
        <p:txBody>
          <a:bodyPr wrap="none" rtlCol="0">
            <a:spAutoFit/>
          </a:bodyPr>
          <a:lstStyle/>
          <a:p>
            <a:r>
              <a:rPr lang="en-US" sz="2400" dirty="0">
                <a:latin typeface="Gill Sans"/>
                <a:cs typeface="Gill Sans"/>
              </a:rPr>
              <a:t>Allele Frequency</a:t>
            </a:r>
          </a:p>
        </p:txBody>
      </p:sp>
      <p:sp>
        <p:nvSpPr>
          <p:cNvPr id="10" name="TextBox 9"/>
          <p:cNvSpPr txBox="1"/>
          <p:nvPr/>
        </p:nvSpPr>
        <p:spPr>
          <a:xfrm rot="16200000">
            <a:off x="-232121" y="3288235"/>
            <a:ext cx="1421333" cy="461665"/>
          </a:xfrm>
          <a:prstGeom prst="rect">
            <a:avLst/>
          </a:prstGeom>
          <a:noFill/>
        </p:spPr>
        <p:txBody>
          <a:bodyPr wrap="none" rtlCol="0">
            <a:spAutoFit/>
          </a:bodyPr>
          <a:lstStyle/>
          <a:p>
            <a:r>
              <a:rPr lang="en-US" sz="2400" dirty="0">
                <a:latin typeface="Gill Sans"/>
                <a:cs typeface="Gill Sans"/>
              </a:rPr>
              <a:t>Effect size</a:t>
            </a:r>
          </a:p>
        </p:txBody>
      </p:sp>
      <p:sp>
        <p:nvSpPr>
          <p:cNvPr id="11" name="TextBox 10"/>
          <p:cNvSpPr txBox="1"/>
          <p:nvPr/>
        </p:nvSpPr>
        <p:spPr>
          <a:xfrm>
            <a:off x="7294226" y="5880198"/>
            <a:ext cx="1015798" cy="369332"/>
          </a:xfrm>
          <a:prstGeom prst="rect">
            <a:avLst/>
          </a:prstGeom>
          <a:noFill/>
        </p:spPr>
        <p:txBody>
          <a:bodyPr wrap="none" rtlCol="0">
            <a:spAutoFit/>
          </a:bodyPr>
          <a:lstStyle/>
          <a:p>
            <a:r>
              <a:rPr lang="en-US" dirty="0"/>
              <a:t>common</a:t>
            </a:r>
          </a:p>
        </p:txBody>
      </p:sp>
      <p:sp>
        <p:nvSpPr>
          <p:cNvPr id="12" name="TextBox 11"/>
          <p:cNvSpPr txBox="1"/>
          <p:nvPr/>
        </p:nvSpPr>
        <p:spPr>
          <a:xfrm>
            <a:off x="871846" y="5852237"/>
            <a:ext cx="571040" cy="369332"/>
          </a:xfrm>
          <a:prstGeom prst="rect">
            <a:avLst/>
          </a:prstGeom>
          <a:noFill/>
        </p:spPr>
        <p:txBody>
          <a:bodyPr wrap="none" rtlCol="0">
            <a:spAutoFit/>
          </a:bodyPr>
          <a:lstStyle/>
          <a:p>
            <a:r>
              <a:rPr lang="en-US" dirty="0"/>
              <a:t>rare</a:t>
            </a:r>
          </a:p>
        </p:txBody>
      </p:sp>
      <p:sp>
        <p:nvSpPr>
          <p:cNvPr id="13" name="TextBox 12"/>
          <p:cNvSpPr txBox="1"/>
          <p:nvPr/>
        </p:nvSpPr>
        <p:spPr>
          <a:xfrm>
            <a:off x="411234" y="5538602"/>
            <a:ext cx="596287" cy="369332"/>
          </a:xfrm>
          <a:prstGeom prst="rect">
            <a:avLst/>
          </a:prstGeom>
          <a:noFill/>
        </p:spPr>
        <p:txBody>
          <a:bodyPr wrap="none" rtlCol="0">
            <a:spAutoFit/>
          </a:bodyPr>
          <a:lstStyle/>
          <a:p>
            <a:r>
              <a:rPr lang="en-US" dirty="0"/>
              <a:t>mild</a:t>
            </a:r>
          </a:p>
        </p:txBody>
      </p:sp>
      <p:sp>
        <p:nvSpPr>
          <p:cNvPr id="14" name="TextBox 13"/>
          <p:cNvSpPr txBox="1"/>
          <p:nvPr/>
        </p:nvSpPr>
        <p:spPr>
          <a:xfrm>
            <a:off x="238238" y="1318298"/>
            <a:ext cx="804239" cy="369332"/>
          </a:xfrm>
          <a:prstGeom prst="rect">
            <a:avLst/>
          </a:prstGeom>
          <a:noFill/>
        </p:spPr>
        <p:txBody>
          <a:bodyPr wrap="none" rtlCol="0">
            <a:spAutoFit/>
          </a:bodyPr>
          <a:lstStyle/>
          <a:p>
            <a:r>
              <a:rPr lang="en-US" dirty="0"/>
              <a:t>severe</a:t>
            </a:r>
          </a:p>
        </p:txBody>
      </p:sp>
      <p:cxnSp>
        <p:nvCxnSpPr>
          <p:cNvPr id="16" name="Straight Connector 15"/>
          <p:cNvCxnSpPr/>
          <p:nvPr/>
        </p:nvCxnSpPr>
        <p:spPr>
          <a:xfrm>
            <a:off x="4567630" y="1687630"/>
            <a:ext cx="0" cy="3939746"/>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188516" y="3518566"/>
            <a:ext cx="6933011" cy="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384201" y="1991243"/>
            <a:ext cx="2333504" cy="738664"/>
          </a:xfrm>
          <a:prstGeom prst="rect">
            <a:avLst/>
          </a:prstGeom>
          <a:noFill/>
        </p:spPr>
        <p:txBody>
          <a:bodyPr wrap="none" rtlCol="0">
            <a:spAutoFit/>
          </a:bodyPr>
          <a:lstStyle/>
          <a:p>
            <a:r>
              <a:rPr lang="en-US" sz="2400" dirty="0">
                <a:latin typeface="Gill Sans"/>
                <a:cs typeface="Gill Sans"/>
              </a:rPr>
              <a:t>Nonexistent</a:t>
            </a:r>
          </a:p>
          <a:p>
            <a:r>
              <a:rPr lang="en-US" dirty="0">
                <a:latin typeface="Gill Sans"/>
                <a:cs typeface="Gill Sans"/>
              </a:rPr>
              <a:t>(removed by selection)</a:t>
            </a:r>
          </a:p>
        </p:txBody>
      </p:sp>
      <p:sp>
        <p:nvSpPr>
          <p:cNvPr id="20" name="TextBox 19"/>
          <p:cNvSpPr txBox="1"/>
          <p:nvPr/>
        </p:nvSpPr>
        <p:spPr>
          <a:xfrm>
            <a:off x="5384201" y="3807578"/>
            <a:ext cx="2902519" cy="1754326"/>
          </a:xfrm>
          <a:prstGeom prst="rect">
            <a:avLst/>
          </a:prstGeom>
          <a:noFill/>
        </p:spPr>
        <p:txBody>
          <a:bodyPr wrap="square" rtlCol="0">
            <a:spAutoFit/>
          </a:bodyPr>
          <a:lstStyle/>
          <a:p>
            <a:r>
              <a:rPr lang="en-US" sz="2400" dirty="0">
                <a:latin typeface="Gill Sans"/>
                <a:cs typeface="Gill Sans"/>
              </a:rPr>
              <a:t>e.g. high cholesterol, Crohn’s Disease, Type II Diabetes </a:t>
            </a:r>
          </a:p>
          <a:p>
            <a:r>
              <a:rPr lang="en-US" dirty="0">
                <a:latin typeface="Gill Sans"/>
                <a:cs typeface="Gill Sans"/>
              </a:rPr>
              <a:t>(many common alleles with small effect sizes)</a:t>
            </a:r>
          </a:p>
        </p:txBody>
      </p:sp>
      <p:sp>
        <p:nvSpPr>
          <p:cNvPr id="21" name="TextBox 20"/>
          <p:cNvSpPr txBox="1"/>
          <p:nvPr/>
        </p:nvSpPr>
        <p:spPr>
          <a:xfrm>
            <a:off x="1442886" y="3895030"/>
            <a:ext cx="2902519" cy="1200328"/>
          </a:xfrm>
          <a:prstGeom prst="rect">
            <a:avLst/>
          </a:prstGeom>
          <a:noFill/>
        </p:spPr>
        <p:txBody>
          <a:bodyPr wrap="square" rtlCol="0">
            <a:spAutoFit/>
          </a:bodyPr>
          <a:lstStyle/>
          <a:p>
            <a:r>
              <a:rPr lang="en-US" sz="2400" dirty="0">
                <a:latin typeface="Gill Sans"/>
                <a:cs typeface="Gill Sans"/>
              </a:rPr>
              <a:t>Likely many examples, but low power to detect these</a:t>
            </a:r>
            <a:endParaRPr lang="en-US" dirty="0">
              <a:latin typeface="Gill Sans"/>
              <a:cs typeface="Gill Sans"/>
            </a:endParaRPr>
          </a:p>
        </p:txBody>
      </p:sp>
      <p:sp>
        <p:nvSpPr>
          <p:cNvPr id="22" name="TextBox 21"/>
          <p:cNvSpPr txBox="1"/>
          <p:nvPr/>
        </p:nvSpPr>
        <p:spPr>
          <a:xfrm>
            <a:off x="1442886" y="1991243"/>
            <a:ext cx="2902519" cy="738664"/>
          </a:xfrm>
          <a:prstGeom prst="rect">
            <a:avLst/>
          </a:prstGeom>
          <a:noFill/>
        </p:spPr>
        <p:txBody>
          <a:bodyPr wrap="square" rtlCol="0">
            <a:spAutoFit/>
          </a:bodyPr>
          <a:lstStyle/>
          <a:p>
            <a:r>
              <a:rPr lang="en-US" sz="2400" dirty="0">
                <a:latin typeface="Gill Sans"/>
                <a:cs typeface="Gill Sans"/>
              </a:rPr>
              <a:t>e.g. </a:t>
            </a:r>
            <a:r>
              <a:rPr lang="en-US" sz="2400" dirty="0" err="1">
                <a:latin typeface="Gill Sans"/>
                <a:cs typeface="Gill Sans"/>
              </a:rPr>
              <a:t>Tay</a:t>
            </a:r>
            <a:r>
              <a:rPr lang="en-US" sz="2400" dirty="0">
                <a:latin typeface="Gill Sans"/>
                <a:cs typeface="Gill Sans"/>
              </a:rPr>
              <a:t>-Sachs</a:t>
            </a:r>
          </a:p>
          <a:p>
            <a:r>
              <a:rPr lang="en-US" dirty="0">
                <a:latin typeface="Gill Sans"/>
                <a:cs typeface="Gill Sans"/>
              </a:rPr>
              <a:t>Severe </a:t>
            </a:r>
            <a:r>
              <a:rPr lang="en-US" dirty="0" err="1">
                <a:latin typeface="Gill Sans"/>
                <a:cs typeface="Gill Sans"/>
              </a:rPr>
              <a:t>Mendelian</a:t>
            </a:r>
            <a:r>
              <a:rPr lang="en-US" dirty="0">
                <a:latin typeface="Gill Sans"/>
                <a:cs typeface="Gill Sans"/>
              </a:rPr>
              <a:t> disorders</a:t>
            </a:r>
            <a:endParaRPr lang="en-US" sz="2000" dirty="0">
              <a:latin typeface="Gill Sans"/>
              <a:cs typeface="Gill Sans"/>
            </a:endParaRPr>
          </a:p>
        </p:txBody>
      </p:sp>
    </p:spTree>
    <p:extLst>
      <p:ext uri="{BB962C8B-B14F-4D97-AF65-F5344CB8AC3E}">
        <p14:creationId xmlns:p14="http://schemas.microsoft.com/office/powerpoint/2010/main" val="278102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5" name="Rectangle 4"/>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Four forces driving evolution</a:t>
            </a:r>
          </a:p>
        </p:txBody>
      </p:sp>
      <p:sp>
        <p:nvSpPr>
          <p:cNvPr id="7" name="TextBox 6"/>
          <p:cNvSpPr txBox="1"/>
          <p:nvPr/>
        </p:nvSpPr>
        <p:spPr>
          <a:xfrm>
            <a:off x="621995" y="1561364"/>
            <a:ext cx="8051778" cy="4401205"/>
          </a:xfrm>
          <a:prstGeom prst="rect">
            <a:avLst/>
          </a:prstGeom>
          <a:noFill/>
        </p:spPr>
        <p:txBody>
          <a:bodyPr wrap="square" rtlCol="0">
            <a:spAutoFit/>
          </a:bodyPr>
          <a:lstStyle/>
          <a:p>
            <a:pPr marL="285750" indent="-285750">
              <a:buFont typeface="Arial"/>
              <a:buChar char="•"/>
            </a:pPr>
            <a:r>
              <a:rPr lang="en-US" sz="2800" b="1" dirty="0">
                <a:solidFill>
                  <a:schemeClr val="bg1">
                    <a:lumMod val="50000"/>
                  </a:schemeClr>
                </a:solidFill>
                <a:latin typeface="Gill Sans"/>
                <a:cs typeface="Gill Sans"/>
              </a:rPr>
              <a:t>Mutation: </a:t>
            </a:r>
            <a:r>
              <a:rPr lang="en-US" sz="2800" dirty="0">
                <a:solidFill>
                  <a:schemeClr val="bg1">
                    <a:lumMod val="50000"/>
                  </a:schemeClr>
                </a:solidFill>
                <a:latin typeface="Gill Sans"/>
                <a:cs typeface="Gill Sans"/>
              </a:rPr>
              <a:t>introduces genetic variation</a:t>
            </a:r>
          </a:p>
          <a:p>
            <a:endParaRPr lang="en-US" sz="2800" dirty="0">
              <a:latin typeface="Gill Sans"/>
              <a:cs typeface="Gill Sans"/>
            </a:endParaRPr>
          </a:p>
          <a:p>
            <a:pPr marL="285750" indent="-285750">
              <a:buFont typeface="Arial"/>
              <a:buChar char="•"/>
            </a:pPr>
            <a:r>
              <a:rPr lang="en-US" sz="2800" b="1" dirty="0">
                <a:solidFill>
                  <a:srgbClr val="7F7F7F"/>
                </a:solidFill>
                <a:latin typeface="Gill Sans"/>
                <a:cs typeface="Gill Sans"/>
              </a:rPr>
              <a:t>Genetic drift: </a:t>
            </a:r>
            <a:r>
              <a:rPr lang="en-US" sz="2800" dirty="0">
                <a:solidFill>
                  <a:srgbClr val="7F7F7F"/>
                </a:solidFill>
                <a:latin typeface="Gill Sans"/>
                <a:cs typeface="Gill Sans"/>
              </a:rPr>
              <a:t>Evolution is inherently a stochastic process</a:t>
            </a:r>
          </a:p>
          <a:p>
            <a:endParaRPr lang="en-US" sz="2800" dirty="0">
              <a:latin typeface="Gill Sans"/>
              <a:cs typeface="Gill Sans"/>
            </a:endParaRPr>
          </a:p>
          <a:p>
            <a:pPr marL="285750" indent="-285750">
              <a:buFont typeface="Arial"/>
              <a:buChar char="•"/>
            </a:pPr>
            <a:r>
              <a:rPr lang="en-US" sz="2800" b="1" dirty="0">
                <a:solidFill>
                  <a:schemeClr val="bg1">
                    <a:lumMod val="50000"/>
                  </a:schemeClr>
                </a:solidFill>
                <a:latin typeface="Gill Sans"/>
                <a:cs typeface="Gill Sans"/>
              </a:rPr>
              <a:t>Natural selection: </a:t>
            </a:r>
            <a:r>
              <a:rPr lang="en-US" sz="2800" dirty="0">
                <a:solidFill>
                  <a:schemeClr val="bg1">
                    <a:lumMod val="50000"/>
                  </a:schemeClr>
                </a:solidFill>
                <a:latin typeface="Gill Sans"/>
                <a:cs typeface="Gill Sans"/>
              </a:rPr>
              <a:t>Advantageous mutations more likely to spread</a:t>
            </a:r>
          </a:p>
          <a:p>
            <a:endParaRPr lang="en-US" sz="2800" dirty="0">
              <a:solidFill>
                <a:srgbClr val="7F7F7F"/>
              </a:solidFill>
              <a:latin typeface="Gill Sans"/>
              <a:cs typeface="Gill Sans"/>
            </a:endParaRPr>
          </a:p>
          <a:p>
            <a:pPr marL="285750" indent="-285750">
              <a:buFont typeface="Arial"/>
              <a:buChar char="•"/>
            </a:pPr>
            <a:r>
              <a:rPr lang="en-US" sz="2800" b="1" dirty="0">
                <a:latin typeface="Gill Sans"/>
                <a:cs typeface="Gill Sans"/>
              </a:rPr>
              <a:t>Gene flow</a:t>
            </a:r>
            <a:r>
              <a:rPr lang="en-US" sz="2800" dirty="0">
                <a:latin typeface="Gill Sans"/>
                <a:cs typeface="Gill Sans"/>
              </a:rPr>
              <a:t>: exchange of genetic material between populations</a:t>
            </a:r>
            <a:endParaRPr lang="en-US" sz="2800" b="1" dirty="0">
              <a:latin typeface="Gill Sans"/>
              <a:cs typeface="Gill Sans"/>
            </a:endParaRPr>
          </a:p>
        </p:txBody>
      </p:sp>
      <p:sp>
        <p:nvSpPr>
          <p:cNvPr id="2" name="TextBox 1"/>
          <p:cNvSpPr txBox="1"/>
          <p:nvPr/>
        </p:nvSpPr>
        <p:spPr>
          <a:xfrm>
            <a:off x="119803" y="6135482"/>
            <a:ext cx="6241761" cy="646331"/>
          </a:xfrm>
          <a:prstGeom prst="rect">
            <a:avLst/>
          </a:prstGeom>
          <a:noFill/>
        </p:spPr>
        <p:txBody>
          <a:bodyPr wrap="square" rtlCol="0">
            <a:spAutoFit/>
          </a:bodyPr>
          <a:lstStyle/>
          <a:p>
            <a:r>
              <a:rPr lang="en-US" i="1" dirty="0">
                <a:latin typeface="Gill Sans MT" panose="020B0502020104020203" pitchFamily="34" charset="77"/>
              </a:rPr>
              <a:t>“Nothing in biology makes sense except in the light of evolution” </a:t>
            </a:r>
            <a:r>
              <a:rPr lang="en-US" dirty="0">
                <a:latin typeface="Gill Sans MT" panose="020B0502020104020203" pitchFamily="34" charset="77"/>
              </a:rPr>
              <a:t>– Theodosius </a:t>
            </a:r>
            <a:r>
              <a:rPr lang="en-US" dirty="0" err="1">
                <a:latin typeface="Gill Sans MT" panose="020B0502020104020203" pitchFamily="34" charset="77"/>
              </a:rPr>
              <a:t>Dobzhansky</a:t>
            </a:r>
            <a:r>
              <a:rPr lang="en-US" dirty="0">
                <a:latin typeface="Gill Sans MT" panose="020B0502020104020203" pitchFamily="34" charset="77"/>
              </a:rPr>
              <a:t> (1973)</a:t>
            </a:r>
          </a:p>
        </p:txBody>
      </p:sp>
    </p:spTree>
    <p:extLst>
      <p:ext uri="{BB962C8B-B14F-4D97-AF65-F5344CB8AC3E}">
        <p14:creationId xmlns:p14="http://schemas.microsoft.com/office/powerpoint/2010/main" val="1476338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5" name="Rectangle 4"/>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Admixture in modern and ancient humans</a:t>
            </a:r>
          </a:p>
        </p:txBody>
      </p:sp>
      <p:pic>
        <p:nvPicPr>
          <p:cNvPr id="6" name="Picture 5"/>
          <p:cNvPicPr>
            <a:picLocks noChangeAspect="1"/>
          </p:cNvPicPr>
          <p:nvPr/>
        </p:nvPicPr>
        <p:blipFill>
          <a:blip r:embed="rId2"/>
          <a:stretch>
            <a:fillRect/>
          </a:stretch>
        </p:blipFill>
        <p:spPr>
          <a:xfrm>
            <a:off x="322114" y="1216109"/>
            <a:ext cx="5212807" cy="5378293"/>
          </a:xfrm>
          <a:prstGeom prst="rect">
            <a:avLst/>
          </a:prstGeom>
        </p:spPr>
      </p:pic>
      <p:pic>
        <p:nvPicPr>
          <p:cNvPr id="7" name="Picture 6"/>
          <p:cNvPicPr>
            <a:picLocks noChangeAspect="1"/>
          </p:cNvPicPr>
          <p:nvPr/>
        </p:nvPicPr>
        <p:blipFill>
          <a:blip r:embed="rId3"/>
          <a:stretch>
            <a:fillRect/>
          </a:stretch>
        </p:blipFill>
        <p:spPr>
          <a:xfrm>
            <a:off x="5854833" y="1216109"/>
            <a:ext cx="2233798" cy="1201996"/>
          </a:xfrm>
          <a:prstGeom prst="rect">
            <a:avLst/>
          </a:prstGeom>
        </p:spPr>
      </p:pic>
      <p:pic>
        <p:nvPicPr>
          <p:cNvPr id="8" name="Picture 7"/>
          <p:cNvPicPr>
            <a:picLocks noChangeAspect="1"/>
          </p:cNvPicPr>
          <p:nvPr/>
        </p:nvPicPr>
        <p:blipFill>
          <a:blip r:embed="rId4"/>
          <a:stretch>
            <a:fillRect/>
          </a:stretch>
        </p:blipFill>
        <p:spPr>
          <a:xfrm>
            <a:off x="5739301" y="2521295"/>
            <a:ext cx="1917700" cy="1168400"/>
          </a:xfrm>
          <a:prstGeom prst="rect">
            <a:avLst/>
          </a:prstGeom>
        </p:spPr>
      </p:pic>
      <p:sp>
        <p:nvSpPr>
          <p:cNvPr id="9" name="TextBox 8"/>
          <p:cNvSpPr txBox="1"/>
          <p:nvPr/>
        </p:nvSpPr>
        <p:spPr>
          <a:xfrm>
            <a:off x="7223958" y="6600088"/>
            <a:ext cx="1920042" cy="246221"/>
          </a:xfrm>
          <a:prstGeom prst="rect">
            <a:avLst/>
          </a:prstGeom>
          <a:noFill/>
        </p:spPr>
        <p:txBody>
          <a:bodyPr wrap="none" rtlCol="0">
            <a:spAutoFit/>
          </a:bodyPr>
          <a:lstStyle/>
          <a:p>
            <a:r>
              <a:rPr lang="en-US" sz="1000" dirty="0" err="1">
                <a:latin typeface="Gill Sans"/>
                <a:cs typeface="Gill Sans"/>
              </a:rPr>
              <a:t>Ewen</a:t>
            </a:r>
            <a:r>
              <a:rPr lang="en-US" sz="1000" dirty="0">
                <a:latin typeface="Gill Sans"/>
                <a:cs typeface="Gill Sans"/>
              </a:rPr>
              <a:t> Callaway </a:t>
            </a:r>
            <a:r>
              <a:rPr lang="en-US" sz="1000" i="1" dirty="0">
                <a:latin typeface="Gill Sans"/>
                <a:cs typeface="Gill Sans"/>
              </a:rPr>
              <a:t>Nature News </a:t>
            </a:r>
            <a:r>
              <a:rPr lang="en-US" sz="1000" dirty="0">
                <a:latin typeface="Gill Sans"/>
                <a:cs typeface="Gill Sans"/>
              </a:rPr>
              <a:t>2016 </a:t>
            </a:r>
          </a:p>
        </p:txBody>
      </p:sp>
      <p:pic>
        <p:nvPicPr>
          <p:cNvPr id="10" name="Picture 9"/>
          <p:cNvPicPr>
            <a:picLocks noChangeAspect="1"/>
          </p:cNvPicPr>
          <p:nvPr/>
        </p:nvPicPr>
        <p:blipFill>
          <a:blip r:embed="rId5"/>
          <a:stretch>
            <a:fillRect/>
          </a:stretch>
        </p:blipFill>
        <p:spPr>
          <a:xfrm>
            <a:off x="5854833" y="4497574"/>
            <a:ext cx="2360128" cy="1149392"/>
          </a:xfrm>
          <a:prstGeom prst="rect">
            <a:avLst/>
          </a:prstGeom>
        </p:spPr>
      </p:pic>
      <p:sp>
        <p:nvSpPr>
          <p:cNvPr id="2" name="TextBox 1">
            <a:extLst>
              <a:ext uri="{FF2B5EF4-FFF2-40B4-BE49-F238E27FC236}">
                <a16:creationId xmlns:a16="http://schemas.microsoft.com/office/drawing/2014/main" id="{BD3A6A43-595F-5847-A5E9-AC8D038997E7}"/>
              </a:ext>
            </a:extLst>
          </p:cNvPr>
          <p:cNvSpPr txBox="1"/>
          <p:nvPr/>
        </p:nvSpPr>
        <p:spPr>
          <a:xfrm>
            <a:off x="118533" y="5779733"/>
            <a:ext cx="5930470" cy="923330"/>
          </a:xfrm>
          <a:prstGeom prst="rect">
            <a:avLst/>
          </a:prstGeom>
          <a:solidFill>
            <a:schemeClr val="bg1"/>
          </a:solidFill>
          <a:ln>
            <a:solidFill>
              <a:schemeClr val="tx1"/>
            </a:solidFill>
          </a:ln>
        </p:spPr>
        <p:txBody>
          <a:bodyPr wrap="none" rtlCol="0">
            <a:spAutoFit/>
          </a:bodyPr>
          <a:lstStyle/>
          <a:p>
            <a:r>
              <a:rPr lang="en-US" dirty="0">
                <a:latin typeface="Gill Sans MT" panose="020B0502020104020203" pitchFamily="34" charset="77"/>
              </a:rPr>
              <a:t>Week 8: Ancient Genomics</a:t>
            </a:r>
          </a:p>
          <a:p>
            <a:r>
              <a:rPr lang="en-US" dirty="0">
                <a:latin typeface="Gill Sans MT" panose="020B0502020104020203" pitchFamily="34" charset="77"/>
              </a:rPr>
              <a:t>Also see: “Who we are and how we got here” by David Reich</a:t>
            </a:r>
          </a:p>
          <a:p>
            <a:r>
              <a:rPr lang="en-US" dirty="0">
                <a:latin typeface="Gill Sans MT" panose="020B0502020104020203" pitchFamily="34" charset="77"/>
              </a:rPr>
              <a:t>Present-day populations actually result of repeated admixture</a:t>
            </a:r>
          </a:p>
        </p:txBody>
      </p:sp>
    </p:spTree>
    <p:extLst>
      <p:ext uri="{BB962C8B-B14F-4D97-AF65-F5344CB8AC3E}">
        <p14:creationId xmlns:p14="http://schemas.microsoft.com/office/powerpoint/2010/main" val="59240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5" name="Rectangle 4"/>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Neanderthal admixture and diabetes</a:t>
            </a:r>
          </a:p>
        </p:txBody>
      </p:sp>
      <p:pic>
        <p:nvPicPr>
          <p:cNvPr id="6" name="Picture 5"/>
          <p:cNvPicPr>
            <a:picLocks noChangeAspect="1"/>
          </p:cNvPicPr>
          <p:nvPr/>
        </p:nvPicPr>
        <p:blipFill>
          <a:blip r:embed="rId2"/>
          <a:stretch>
            <a:fillRect/>
          </a:stretch>
        </p:blipFill>
        <p:spPr>
          <a:xfrm>
            <a:off x="138307" y="1003300"/>
            <a:ext cx="6603122" cy="1873737"/>
          </a:xfrm>
          <a:prstGeom prst="rect">
            <a:avLst/>
          </a:prstGeom>
        </p:spPr>
      </p:pic>
      <p:pic>
        <p:nvPicPr>
          <p:cNvPr id="7" name="Picture 6"/>
          <p:cNvPicPr>
            <a:picLocks noChangeAspect="1"/>
          </p:cNvPicPr>
          <p:nvPr/>
        </p:nvPicPr>
        <p:blipFill>
          <a:blip r:embed="rId3"/>
          <a:stretch>
            <a:fillRect/>
          </a:stretch>
        </p:blipFill>
        <p:spPr>
          <a:xfrm>
            <a:off x="297884" y="3422650"/>
            <a:ext cx="4876800" cy="1841500"/>
          </a:xfrm>
          <a:prstGeom prst="rect">
            <a:avLst/>
          </a:prstGeom>
        </p:spPr>
      </p:pic>
      <p:pic>
        <p:nvPicPr>
          <p:cNvPr id="8" name="Picture 7"/>
          <p:cNvPicPr>
            <a:picLocks noChangeAspect="1"/>
          </p:cNvPicPr>
          <p:nvPr/>
        </p:nvPicPr>
        <p:blipFill>
          <a:blip r:embed="rId4"/>
          <a:stretch>
            <a:fillRect/>
          </a:stretch>
        </p:blipFill>
        <p:spPr>
          <a:xfrm>
            <a:off x="4564141" y="2783007"/>
            <a:ext cx="4579859" cy="3885493"/>
          </a:xfrm>
          <a:prstGeom prst="rect">
            <a:avLst/>
          </a:prstGeom>
        </p:spPr>
      </p:pic>
      <p:sp>
        <p:nvSpPr>
          <p:cNvPr id="9" name="TextBox 8"/>
          <p:cNvSpPr txBox="1"/>
          <p:nvPr/>
        </p:nvSpPr>
        <p:spPr>
          <a:xfrm>
            <a:off x="297884" y="5457478"/>
            <a:ext cx="3989643" cy="646331"/>
          </a:xfrm>
          <a:prstGeom prst="rect">
            <a:avLst/>
          </a:prstGeom>
          <a:noFill/>
        </p:spPr>
        <p:txBody>
          <a:bodyPr wrap="square" rtlCol="0">
            <a:spAutoFit/>
          </a:bodyPr>
          <a:lstStyle/>
          <a:p>
            <a:r>
              <a:rPr lang="en-US" b="1" dirty="0"/>
              <a:t>Risk variants inherited from Neanderthal admixture!</a:t>
            </a:r>
          </a:p>
        </p:txBody>
      </p:sp>
    </p:spTree>
    <p:extLst>
      <p:ext uri="{BB962C8B-B14F-4D97-AF65-F5344CB8AC3E}">
        <p14:creationId xmlns:p14="http://schemas.microsoft.com/office/powerpoint/2010/main" val="84685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424837"/>
            <a:ext cx="9144000" cy="923330"/>
          </a:xfrm>
          <a:prstGeom prst="rect">
            <a:avLst/>
          </a:prstGeom>
          <a:noFill/>
        </p:spPr>
        <p:txBody>
          <a:bodyPr wrap="square" rtlCol="0">
            <a:spAutoFit/>
          </a:bodyPr>
          <a:lstStyle/>
          <a:p>
            <a:pPr algn="ctr"/>
            <a:r>
              <a:rPr lang="en-US" sz="5400" dirty="0">
                <a:latin typeface="Gill Sans"/>
                <a:cs typeface="Gill Sans"/>
              </a:rPr>
              <a:t>PS2 Overview</a:t>
            </a:r>
          </a:p>
        </p:txBody>
      </p:sp>
    </p:spTree>
    <p:extLst>
      <p:ext uri="{BB962C8B-B14F-4D97-AF65-F5344CB8AC3E}">
        <p14:creationId xmlns:p14="http://schemas.microsoft.com/office/powerpoint/2010/main" val="1839284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A075DDF-6E70-194E-8C9F-4C8365CA4AC2}"/>
              </a:ext>
            </a:extLst>
          </p:cNvPr>
          <p:cNvGraphicFramePr>
            <a:graphicFrameLocks noGrp="1"/>
          </p:cNvGraphicFramePr>
          <p:nvPr>
            <p:extLst>
              <p:ext uri="{D42A27DB-BD31-4B8C-83A1-F6EECF244321}">
                <p14:modId xmlns:p14="http://schemas.microsoft.com/office/powerpoint/2010/main" val="849598585"/>
              </p:ext>
            </p:extLst>
          </p:nvPr>
        </p:nvGraphicFramePr>
        <p:xfrm>
          <a:off x="264134" y="148856"/>
          <a:ext cx="8624684" cy="6602820"/>
        </p:xfrm>
        <a:graphic>
          <a:graphicData uri="http://schemas.openxmlformats.org/drawingml/2006/table">
            <a:tbl>
              <a:tblPr firstRow="1" bandRow="1">
                <a:tableStyleId>{5C22544A-7EE6-4342-B048-85BDC9FD1C3A}</a:tableStyleId>
              </a:tblPr>
              <a:tblGrid>
                <a:gridCol w="3010694">
                  <a:extLst>
                    <a:ext uri="{9D8B030D-6E8A-4147-A177-3AD203B41FA5}">
                      <a16:colId xmlns:a16="http://schemas.microsoft.com/office/drawing/2014/main" val="2948586699"/>
                    </a:ext>
                  </a:extLst>
                </a:gridCol>
                <a:gridCol w="1301648">
                  <a:extLst>
                    <a:ext uri="{9D8B030D-6E8A-4147-A177-3AD203B41FA5}">
                      <a16:colId xmlns:a16="http://schemas.microsoft.com/office/drawing/2014/main" val="2471290453"/>
                    </a:ext>
                  </a:extLst>
                </a:gridCol>
                <a:gridCol w="2589868">
                  <a:extLst>
                    <a:ext uri="{9D8B030D-6E8A-4147-A177-3AD203B41FA5}">
                      <a16:colId xmlns:a16="http://schemas.microsoft.com/office/drawing/2014/main" val="590269815"/>
                    </a:ext>
                  </a:extLst>
                </a:gridCol>
                <a:gridCol w="1722474">
                  <a:extLst>
                    <a:ext uri="{9D8B030D-6E8A-4147-A177-3AD203B41FA5}">
                      <a16:colId xmlns:a16="http://schemas.microsoft.com/office/drawing/2014/main" val="2579112453"/>
                    </a:ext>
                  </a:extLst>
                </a:gridCol>
              </a:tblGrid>
              <a:tr h="314420">
                <a:tc>
                  <a:txBody>
                    <a:bodyPr/>
                    <a:lstStyle/>
                    <a:p>
                      <a:r>
                        <a:rPr lang="en-US" sz="1500" dirty="0">
                          <a:latin typeface="Gill Sans MT" panose="020B0502020104020203" pitchFamily="34" charset="77"/>
                        </a:rPr>
                        <a:t>Module</a:t>
                      </a:r>
                    </a:p>
                  </a:txBody>
                  <a:tcPr marL="76920" marR="76920" marT="38459" marB="38459">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500" dirty="0">
                          <a:latin typeface="Gill Sans MT" panose="020B0502020104020203" pitchFamily="34" charset="77"/>
                        </a:rPr>
                        <a:t>Date</a:t>
                      </a:r>
                    </a:p>
                  </a:txBody>
                  <a:tcPr marL="76920" marR="76920" marT="38459" marB="38459">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500" dirty="0">
                          <a:latin typeface="Gill Sans MT" panose="020B0502020104020203" pitchFamily="34" charset="77"/>
                        </a:rPr>
                        <a:t>Lecture</a:t>
                      </a:r>
                    </a:p>
                  </a:txBody>
                  <a:tcPr marL="76920" marR="76920" marT="38459" marB="38459">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500" dirty="0">
                          <a:latin typeface="Gill Sans MT" panose="020B0502020104020203" pitchFamily="34" charset="77"/>
                        </a:rPr>
                        <a:t>Homework</a:t>
                      </a:r>
                    </a:p>
                  </a:txBody>
                  <a:tcPr marL="76920" marR="76920" marT="38459" marB="38459">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7921884"/>
                  </a:ext>
                </a:extLst>
              </a:tr>
              <a:tr h="314420">
                <a:tc>
                  <a:txBody>
                    <a:bodyPr/>
                    <a:lstStyle/>
                    <a:p>
                      <a:r>
                        <a:rPr lang="en-US" sz="1500" dirty="0">
                          <a:solidFill>
                            <a:schemeClr val="bg1">
                              <a:lumMod val="65000"/>
                            </a:schemeClr>
                          </a:solidFill>
                          <a:latin typeface="Gill Sans MT" panose="020B0502020104020203" pitchFamily="34" charset="77"/>
                        </a:rPr>
                        <a:t>Intro to personal genomics</a:t>
                      </a:r>
                    </a:p>
                  </a:txBody>
                  <a:tcPr marL="76920" marR="76920" marT="38459" marB="38459">
                    <a:lnL w="1270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1500" dirty="0">
                          <a:solidFill>
                            <a:schemeClr val="bg1">
                              <a:lumMod val="65000"/>
                            </a:schemeClr>
                          </a:solidFill>
                          <a:latin typeface="Gill Sans MT" panose="020B0502020104020203" pitchFamily="34" charset="77"/>
                        </a:rPr>
                        <a:t>03-29 (M)</a:t>
                      </a:r>
                    </a:p>
                  </a:txBody>
                  <a:tcPr marL="76920" marR="76920" marT="38459" marB="38459">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1500" dirty="0">
                          <a:solidFill>
                            <a:schemeClr val="bg1">
                              <a:lumMod val="65000"/>
                            </a:schemeClr>
                          </a:solidFill>
                          <a:latin typeface="Gill Sans MT" panose="020B0502020104020203" pitchFamily="34" charset="77"/>
                        </a:rPr>
                        <a:t>Introduction to your genome</a:t>
                      </a:r>
                    </a:p>
                  </a:txBody>
                  <a:tcPr marL="76920" marR="76920" marT="38459" marB="38459">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dirty="0">
                        <a:solidFill>
                          <a:schemeClr val="bg1">
                            <a:lumMod val="65000"/>
                          </a:schemeClr>
                        </a:solidFill>
                        <a:latin typeface="Gill Sans MT" panose="020B0502020104020203" pitchFamily="34" charset="77"/>
                      </a:endParaRPr>
                    </a:p>
                  </a:txBody>
                  <a:tcPr marL="76920" marR="76920" marT="38459" marB="38459">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4544184"/>
                  </a:ext>
                </a:extLst>
              </a:tr>
              <a:tr h="314420">
                <a:tc>
                  <a:txBody>
                    <a:bodyPr/>
                    <a:lstStyle/>
                    <a:p>
                      <a:r>
                        <a:rPr lang="en-US" sz="1500" dirty="0">
                          <a:latin typeface="Gill Sans MT" panose="020B0502020104020203" pitchFamily="34" charset="77"/>
                        </a:rPr>
                        <a:t>Ancestry</a:t>
                      </a:r>
                    </a:p>
                  </a:txBody>
                  <a:tcPr marL="76920" marR="76920" marT="38459" marB="38459">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r>
                        <a:rPr lang="en-US" sz="1500" dirty="0">
                          <a:latin typeface="Gill Sans MT" panose="020B0502020104020203" pitchFamily="34" charset="77"/>
                        </a:rPr>
                        <a:t>03-31 (W)</a:t>
                      </a:r>
                    </a:p>
                  </a:txBody>
                  <a:tcPr marL="76920" marR="76920" marT="38459" marB="38459">
                    <a:lnT w="28575" cap="flat" cmpd="sng" algn="ctr">
                      <a:solidFill>
                        <a:schemeClr val="tx1"/>
                      </a:solidFill>
                      <a:prstDash val="solid"/>
                      <a:round/>
                      <a:headEnd type="none" w="med" len="med"/>
                      <a:tailEnd type="none" w="med" len="med"/>
                    </a:lnT>
                  </a:tcPr>
                </a:tc>
                <a:tc>
                  <a:txBody>
                    <a:bodyPr/>
                    <a:lstStyle/>
                    <a:p>
                      <a:r>
                        <a:rPr lang="en-US" sz="1500" dirty="0">
                          <a:latin typeface="Gill Sans MT" panose="020B0502020104020203" pitchFamily="34" charset="77"/>
                        </a:rPr>
                        <a:t>Basic Population genetics/JC1</a:t>
                      </a:r>
                    </a:p>
                  </a:txBody>
                  <a:tcPr marL="76920" marR="76920" marT="38459" marB="38459">
                    <a:lnT w="28575" cap="flat" cmpd="sng" algn="ctr">
                      <a:solidFill>
                        <a:schemeClr val="tx1"/>
                      </a:solidFill>
                      <a:prstDash val="solid"/>
                      <a:round/>
                      <a:headEnd type="none" w="med" len="med"/>
                      <a:tailEnd type="none" w="med" len="med"/>
                    </a:lnT>
                  </a:tcPr>
                </a:tc>
                <a:tc>
                  <a:txBody>
                    <a:bodyPr/>
                    <a:lstStyle/>
                    <a:p>
                      <a:r>
                        <a:rPr lang="en-US" sz="1500" dirty="0">
                          <a:latin typeface="Gill Sans MT" panose="020B0502020104020203" pitchFamily="34" charset="77"/>
                        </a:rPr>
                        <a:t>JC1 questions</a:t>
                      </a:r>
                    </a:p>
                  </a:txBody>
                  <a:tcPr marL="76920" marR="76920" marT="38459" marB="38459">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69744586"/>
                  </a:ext>
                </a:extLst>
              </a:tr>
              <a:tr h="314420">
                <a:tc>
                  <a:txBody>
                    <a:bodyPr/>
                    <a:lstStyle/>
                    <a:p>
                      <a:endParaRPr lang="en-US" sz="1500" dirty="0">
                        <a:latin typeface="Gill Sans MT" panose="020B0502020104020203" pitchFamily="34" charset="77"/>
                      </a:endParaRPr>
                    </a:p>
                  </a:txBody>
                  <a:tcPr marL="76920" marR="76920" marT="38459" marB="38459">
                    <a:lnL w="28575" cap="flat" cmpd="sng" algn="ctr">
                      <a:solidFill>
                        <a:schemeClr val="tx1"/>
                      </a:solidFill>
                      <a:prstDash val="solid"/>
                      <a:round/>
                      <a:headEnd type="none" w="med" len="med"/>
                      <a:tailEnd type="none" w="med" len="med"/>
                    </a:lnL>
                  </a:tcPr>
                </a:tc>
                <a:tc>
                  <a:txBody>
                    <a:bodyPr/>
                    <a:lstStyle/>
                    <a:p>
                      <a:r>
                        <a:rPr lang="en-US" sz="1500" dirty="0">
                          <a:latin typeface="Gill Sans MT" panose="020B0502020104020203" pitchFamily="34" charset="77"/>
                        </a:rPr>
                        <a:t>04-05 (M)</a:t>
                      </a:r>
                    </a:p>
                  </a:txBody>
                  <a:tcPr marL="76920" marR="76920" marT="38459" marB="38459"/>
                </a:tc>
                <a:tc>
                  <a:txBody>
                    <a:bodyPr/>
                    <a:lstStyle/>
                    <a:p>
                      <a:r>
                        <a:rPr lang="en-US" sz="1500" dirty="0">
                          <a:latin typeface="Gill Sans MT" panose="020B0502020104020203" pitchFamily="34" charset="77"/>
                        </a:rPr>
                        <a:t>Phasing and Imputation/HMMs</a:t>
                      </a:r>
                    </a:p>
                  </a:txBody>
                  <a:tcPr marL="76920" marR="76920" marT="38459" marB="38459"/>
                </a:tc>
                <a:tc>
                  <a:txBody>
                    <a:bodyPr/>
                    <a:lstStyle/>
                    <a:p>
                      <a:r>
                        <a:rPr lang="en-US" sz="1500" dirty="0">
                          <a:latin typeface="Gill Sans MT" panose="020B0502020104020203" pitchFamily="34" charset="77"/>
                        </a:rPr>
                        <a:t>PS1</a:t>
                      </a:r>
                    </a:p>
                  </a:txBody>
                  <a:tcPr marL="76920" marR="76920" marT="38459" marB="38459">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33150129"/>
                  </a:ext>
                </a:extLst>
              </a:tr>
              <a:tr h="314420">
                <a:tc>
                  <a:txBody>
                    <a:bodyPr/>
                    <a:lstStyle/>
                    <a:p>
                      <a:endParaRPr lang="en-US" sz="1500" dirty="0">
                        <a:latin typeface="Gill Sans MT" panose="020B0502020104020203" pitchFamily="34" charset="77"/>
                      </a:endParaRPr>
                    </a:p>
                  </a:txBody>
                  <a:tcPr marL="76920" marR="76920" marT="38459" marB="38459">
                    <a:lnL w="28575" cap="flat" cmpd="sng" algn="ctr">
                      <a:solidFill>
                        <a:schemeClr val="tx1"/>
                      </a:solidFill>
                      <a:prstDash val="solid"/>
                      <a:round/>
                      <a:headEnd type="none" w="med" len="med"/>
                      <a:tailEnd type="none" w="med" len="med"/>
                    </a:lnL>
                  </a:tcPr>
                </a:tc>
                <a:tc>
                  <a:txBody>
                    <a:bodyPr/>
                    <a:lstStyle/>
                    <a:p>
                      <a:r>
                        <a:rPr lang="en-US" sz="1500" dirty="0">
                          <a:latin typeface="Gill Sans MT" panose="020B0502020104020203" pitchFamily="34" charset="77"/>
                        </a:rPr>
                        <a:t>04-07 (W)</a:t>
                      </a:r>
                    </a:p>
                  </a:txBody>
                  <a:tcPr marL="76920" marR="76920" marT="38459" marB="38459"/>
                </a:tc>
                <a:tc>
                  <a:txBody>
                    <a:bodyPr/>
                    <a:lstStyle/>
                    <a:p>
                      <a:r>
                        <a:rPr lang="en-US" sz="1500" dirty="0">
                          <a:latin typeface="Gill Sans MT" panose="020B0502020104020203" pitchFamily="34" charset="77"/>
                        </a:rPr>
                        <a:t>Relative finding</a:t>
                      </a:r>
                    </a:p>
                  </a:txBody>
                  <a:tcPr marL="76920" marR="76920" marT="38459" marB="38459"/>
                </a:tc>
                <a:tc>
                  <a:txBody>
                    <a:bodyPr/>
                    <a:lstStyle/>
                    <a:p>
                      <a:endParaRPr lang="en-US" sz="1500">
                        <a:latin typeface="Gill Sans MT" panose="020B0502020104020203" pitchFamily="34" charset="77"/>
                      </a:endParaRPr>
                    </a:p>
                  </a:txBody>
                  <a:tcPr marL="76920" marR="76920" marT="38459" marB="38459">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74001630"/>
                  </a:ext>
                </a:extLst>
              </a:tr>
              <a:tr h="314420">
                <a:tc>
                  <a:txBody>
                    <a:bodyPr/>
                    <a:lstStyle/>
                    <a:p>
                      <a:endParaRPr lang="en-US" sz="1500" dirty="0">
                        <a:latin typeface="Gill Sans MT" panose="020B0502020104020203" pitchFamily="34" charset="77"/>
                      </a:endParaRPr>
                    </a:p>
                  </a:txBody>
                  <a:tcPr marL="76920" marR="76920" marT="38459" marB="38459">
                    <a:lnL w="28575" cap="flat" cmpd="sng" algn="ctr">
                      <a:solidFill>
                        <a:schemeClr val="tx1"/>
                      </a:solidFill>
                      <a:prstDash val="solid"/>
                      <a:round/>
                      <a:headEnd type="none" w="med" len="med"/>
                      <a:tailEnd type="none" w="med" len="med"/>
                    </a:lnL>
                  </a:tcPr>
                </a:tc>
                <a:tc>
                  <a:txBody>
                    <a:bodyPr/>
                    <a:lstStyle/>
                    <a:p>
                      <a:r>
                        <a:rPr lang="en-US" sz="1500" dirty="0">
                          <a:latin typeface="Gill Sans MT" panose="020B0502020104020203" pitchFamily="34" charset="77"/>
                        </a:rPr>
                        <a:t>04-12 (M)</a:t>
                      </a:r>
                    </a:p>
                  </a:txBody>
                  <a:tcPr marL="76920" marR="76920" marT="38459" marB="38459"/>
                </a:tc>
                <a:tc>
                  <a:txBody>
                    <a:bodyPr/>
                    <a:lstStyle/>
                    <a:p>
                      <a:r>
                        <a:rPr lang="en-US" sz="1500" dirty="0">
                          <a:latin typeface="Gill Sans MT" panose="020B0502020104020203" pitchFamily="34" charset="77"/>
                        </a:rPr>
                        <a:t>Determining ancestry</a:t>
                      </a:r>
                    </a:p>
                  </a:txBody>
                  <a:tcPr marL="76920" marR="76920" marT="38459" marB="38459"/>
                </a:tc>
                <a:tc>
                  <a:txBody>
                    <a:bodyPr/>
                    <a:lstStyle/>
                    <a:p>
                      <a:endParaRPr lang="en-US" sz="1500">
                        <a:latin typeface="Gill Sans MT" panose="020B0502020104020203" pitchFamily="34" charset="77"/>
                      </a:endParaRPr>
                    </a:p>
                  </a:txBody>
                  <a:tcPr marL="76920" marR="76920" marT="38459" marB="38459">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22070715"/>
                  </a:ext>
                </a:extLst>
              </a:tr>
              <a:tr h="314420">
                <a:tc>
                  <a:txBody>
                    <a:bodyPr/>
                    <a:lstStyle/>
                    <a:p>
                      <a:endParaRPr lang="en-US" sz="1500" dirty="0">
                        <a:latin typeface="Gill Sans MT" panose="020B0502020104020203" pitchFamily="34" charset="77"/>
                      </a:endParaRPr>
                    </a:p>
                  </a:txBody>
                  <a:tcPr marL="76920" marR="76920" marT="38459" marB="38459">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r>
                        <a:rPr lang="en-US" sz="1500" dirty="0">
                          <a:latin typeface="Gill Sans MT" panose="020B0502020104020203" pitchFamily="34" charset="77"/>
                        </a:rPr>
                        <a:t>04-14 (W)</a:t>
                      </a:r>
                    </a:p>
                  </a:txBody>
                  <a:tcPr marL="76920" marR="76920" marT="38459" marB="38459">
                    <a:lnB w="28575" cap="flat" cmpd="sng" algn="ctr">
                      <a:solidFill>
                        <a:schemeClr val="tx1"/>
                      </a:solidFill>
                      <a:prstDash val="solid"/>
                      <a:round/>
                      <a:headEnd type="none" w="med" len="med"/>
                      <a:tailEnd type="none" w="med" len="med"/>
                    </a:lnB>
                  </a:tcPr>
                </a:tc>
                <a:tc>
                  <a:txBody>
                    <a:bodyPr/>
                    <a:lstStyle/>
                    <a:p>
                      <a:r>
                        <a:rPr lang="en-US" sz="1500" dirty="0">
                          <a:latin typeface="Gill Sans MT" panose="020B0502020104020203" pitchFamily="34" charset="77"/>
                        </a:rPr>
                        <a:t>Web 2.0 Genomics/Ethics</a:t>
                      </a:r>
                    </a:p>
                  </a:txBody>
                  <a:tcPr marL="76920" marR="76920" marT="38459" marB="38459">
                    <a:lnB w="28575" cap="flat" cmpd="sng" algn="ctr">
                      <a:solidFill>
                        <a:schemeClr val="tx1"/>
                      </a:solidFill>
                      <a:prstDash val="solid"/>
                      <a:round/>
                      <a:headEnd type="none" w="med" len="med"/>
                      <a:tailEnd type="none" w="med" len="med"/>
                    </a:lnB>
                  </a:tcPr>
                </a:tc>
                <a:tc>
                  <a:txBody>
                    <a:bodyPr/>
                    <a:lstStyle/>
                    <a:p>
                      <a:r>
                        <a:rPr lang="en-US" sz="1500" dirty="0">
                          <a:latin typeface="Gill Sans MT" panose="020B0502020104020203" pitchFamily="34" charset="77"/>
                        </a:rPr>
                        <a:t>PS2 </a:t>
                      </a:r>
                      <a:r>
                        <a:rPr lang="en-US" sz="1500" dirty="0">
                          <a:solidFill>
                            <a:srgbClr val="FF0000"/>
                          </a:solidFill>
                          <a:latin typeface="Gill Sans MT" panose="020B0502020104020203" pitchFamily="34" charset="77"/>
                        </a:rPr>
                        <a:t>(due 4/16)</a:t>
                      </a:r>
                    </a:p>
                  </a:txBody>
                  <a:tcPr marL="76920" marR="76920" marT="38459" marB="38459">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9148294"/>
                  </a:ext>
                </a:extLst>
              </a:tr>
              <a:tr h="314420">
                <a:tc>
                  <a:txBody>
                    <a:bodyPr/>
                    <a:lstStyle/>
                    <a:p>
                      <a:r>
                        <a:rPr lang="en-US" sz="1500" dirty="0">
                          <a:solidFill>
                            <a:schemeClr val="bg1">
                              <a:lumMod val="65000"/>
                            </a:schemeClr>
                          </a:solidFill>
                          <a:latin typeface="Gill Sans MT" panose="020B0502020104020203" pitchFamily="34" charset="77"/>
                        </a:rPr>
                        <a:t>Trait Prediction</a:t>
                      </a:r>
                    </a:p>
                  </a:txBody>
                  <a:tcPr marL="76920" marR="76920" marT="38459" marB="38459">
                    <a:lnL w="1905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r>
                        <a:rPr lang="en-US" sz="1500" dirty="0">
                          <a:solidFill>
                            <a:schemeClr val="bg1">
                              <a:lumMod val="65000"/>
                            </a:schemeClr>
                          </a:solidFill>
                          <a:latin typeface="Gill Sans MT" panose="020B0502020104020203" pitchFamily="34" charset="77"/>
                        </a:rPr>
                        <a:t>04-19 (M)</a:t>
                      </a:r>
                    </a:p>
                  </a:txBody>
                  <a:tcPr marL="76920" marR="76920" marT="38459" marB="38459">
                    <a:lnT w="28575" cap="flat" cmpd="sng" algn="ctr">
                      <a:solidFill>
                        <a:schemeClr val="tx1"/>
                      </a:solidFill>
                      <a:prstDash val="solid"/>
                      <a:round/>
                      <a:headEnd type="none" w="med" len="med"/>
                      <a:tailEnd type="none" w="med" len="med"/>
                    </a:lnT>
                  </a:tcPr>
                </a:tc>
                <a:tc>
                  <a:txBody>
                    <a:bodyPr/>
                    <a:lstStyle/>
                    <a:p>
                      <a:r>
                        <a:rPr lang="en-US" sz="1500" dirty="0">
                          <a:solidFill>
                            <a:schemeClr val="bg1">
                              <a:lumMod val="65000"/>
                            </a:schemeClr>
                          </a:solidFill>
                          <a:latin typeface="Gill Sans MT" panose="020B0502020104020203" pitchFamily="34" charset="77"/>
                        </a:rPr>
                        <a:t>Mendelian(</a:t>
                      </a:r>
                      <a:r>
                        <a:rPr lang="en-US" sz="1500" dirty="0" err="1">
                          <a:solidFill>
                            <a:schemeClr val="bg1">
                              <a:lumMod val="65000"/>
                            </a:schemeClr>
                          </a:solidFill>
                          <a:latin typeface="Gill Sans MT" panose="020B0502020104020203" pitchFamily="34" charset="77"/>
                        </a:rPr>
                        <a:t>ish</a:t>
                      </a:r>
                      <a:r>
                        <a:rPr lang="en-US" sz="1500" dirty="0">
                          <a:solidFill>
                            <a:schemeClr val="bg1">
                              <a:lumMod val="65000"/>
                            </a:schemeClr>
                          </a:solidFill>
                          <a:latin typeface="Gill Sans MT" panose="020B0502020104020203" pitchFamily="34" charset="77"/>
                        </a:rPr>
                        <a:t>) Traits</a:t>
                      </a:r>
                    </a:p>
                  </a:txBody>
                  <a:tcPr marL="76920" marR="76920" marT="38459" marB="38459">
                    <a:lnT w="28575" cap="flat" cmpd="sng" algn="ctr">
                      <a:solidFill>
                        <a:schemeClr val="tx1"/>
                      </a:solidFill>
                      <a:prstDash val="solid"/>
                      <a:round/>
                      <a:headEnd type="none" w="med" len="med"/>
                      <a:tailEnd type="none" w="med" len="med"/>
                    </a:lnT>
                  </a:tcPr>
                </a:tc>
                <a:tc>
                  <a:txBody>
                    <a:bodyPr/>
                    <a:lstStyle/>
                    <a:p>
                      <a:endParaRPr lang="en-US" sz="1500" dirty="0">
                        <a:solidFill>
                          <a:schemeClr val="bg1">
                            <a:lumMod val="65000"/>
                          </a:schemeClr>
                        </a:solidFill>
                        <a:latin typeface="Gill Sans MT" panose="020B0502020104020203" pitchFamily="34" charset="77"/>
                      </a:endParaRPr>
                    </a:p>
                  </a:txBody>
                  <a:tcPr marL="76920" marR="76920" marT="38459" marB="38459">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86735069"/>
                  </a:ext>
                </a:extLst>
              </a:tr>
              <a:tr h="314420">
                <a:tc>
                  <a:txBody>
                    <a:bodyPr/>
                    <a:lstStyle/>
                    <a:p>
                      <a:endParaRPr lang="en-US" sz="1500" dirty="0">
                        <a:solidFill>
                          <a:schemeClr val="bg1">
                            <a:lumMod val="65000"/>
                          </a:schemeClr>
                        </a:solidFill>
                        <a:latin typeface="Gill Sans MT" panose="020B0502020104020203" pitchFamily="34" charset="77"/>
                      </a:endParaRPr>
                    </a:p>
                  </a:txBody>
                  <a:tcPr marL="76920" marR="76920" marT="38459" marB="38459">
                    <a:lnL w="19050" cap="flat" cmpd="sng" algn="ctr">
                      <a:solidFill>
                        <a:schemeClr val="tx1"/>
                      </a:solidFill>
                      <a:prstDash val="solid"/>
                      <a:round/>
                      <a:headEnd type="none" w="med" len="med"/>
                      <a:tailEnd type="none" w="med" len="med"/>
                    </a:lnL>
                  </a:tcPr>
                </a:tc>
                <a:tc>
                  <a:txBody>
                    <a:bodyPr/>
                    <a:lstStyle/>
                    <a:p>
                      <a:r>
                        <a:rPr lang="en-US" sz="1500" dirty="0">
                          <a:solidFill>
                            <a:schemeClr val="bg1">
                              <a:lumMod val="65000"/>
                            </a:schemeClr>
                          </a:solidFill>
                          <a:latin typeface="Gill Sans MT" panose="020B0502020104020203" pitchFamily="34" charset="77"/>
                        </a:rPr>
                        <a:t>04-21 (W)</a:t>
                      </a:r>
                    </a:p>
                  </a:txBody>
                  <a:tcPr marL="76920" marR="76920" marT="38459" marB="38459"/>
                </a:tc>
                <a:tc>
                  <a:txBody>
                    <a:bodyPr/>
                    <a:lstStyle/>
                    <a:p>
                      <a:r>
                        <a:rPr lang="en-US" sz="1500" dirty="0">
                          <a:solidFill>
                            <a:schemeClr val="bg1">
                              <a:lumMod val="65000"/>
                            </a:schemeClr>
                          </a:solidFill>
                          <a:latin typeface="Gill Sans MT" panose="020B0502020104020203" pitchFamily="34" charset="77"/>
                        </a:rPr>
                        <a:t>Risk prediction</a:t>
                      </a:r>
                    </a:p>
                  </a:txBody>
                  <a:tcPr marL="76920" marR="76920" marT="38459" marB="38459"/>
                </a:tc>
                <a:tc>
                  <a:txBody>
                    <a:bodyPr/>
                    <a:lstStyle/>
                    <a:p>
                      <a:r>
                        <a:rPr lang="en-US" sz="1500" dirty="0">
                          <a:solidFill>
                            <a:schemeClr val="bg1">
                              <a:lumMod val="65000"/>
                            </a:schemeClr>
                          </a:solidFill>
                          <a:latin typeface="Gill Sans MT" panose="020B0502020104020203" pitchFamily="34" charset="77"/>
                        </a:rPr>
                        <a:t>JC2 questions</a:t>
                      </a:r>
                    </a:p>
                  </a:txBody>
                  <a:tcPr marL="76920" marR="76920" marT="38459" marB="38459">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0619517"/>
                  </a:ext>
                </a:extLst>
              </a:tr>
              <a:tr h="314420">
                <a:tc>
                  <a:txBody>
                    <a:bodyPr/>
                    <a:lstStyle/>
                    <a:p>
                      <a:endParaRPr lang="en-US" sz="1500" dirty="0">
                        <a:solidFill>
                          <a:schemeClr val="bg1">
                            <a:lumMod val="65000"/>
                          </a:schemeClr>
                        </a:solidFill>
                        <a:latin typeface="Gill Sans MT" panose="020B0502020104020203" pitchFamily="34" charset="77"/>
                      </a:endParaRPr>
                    </a:p>
                  </a:txBody>
                  <a:tcPr marL="76920" marR="76920" marT="38459" marB="38459">
                    <a:lnL w="19050" cap="flat" cmpd="sng" algn="ctr">
                      <a:solidFill>
                        <a:schemeClr val="tx1"/>
                      </a:solidFill>
                      <a:prstDash val="solid"/>
                      <a:round/>
                      <a:headEnd type="none" w="med" len="med"/>
                      <a:tailEnd type="none" w="med" len="med"/>
                    </a:lnL>
                  </a:tcPr>
                </a:tc>
                <a:tc>
                  <a:txBody>
                    <a:bodyPr/>
                    <a:lstStyle/>
                    <a:p>
                      <a:r>
                        <a:rPr lang="en-US" sz="1500" dirty="0">
                          <a:solidFill>
                            <a:schemeClr val="bg1">
                              <a:lumMod val="65000"/>
                            </a:schemeClr>
                          </a:solidFill>
                          <a:latin typeface="Gill Sans MT" panose="020B0502020104020203" pitchFamily="34" charset="77"/>
                        </a:rPr>
                        <a:t>04-26 (M)</a:t>
                      </a:r>
                    </a:p>
                  </a:txBody>
                  <a:tcPr marL="76920" marR="76920" marT="38459" marB="38459"/>
                </a:tc>
                <a:tc>
                  <a:txBody>
                    <a:bodyPr/>
                    <a:lstStyle/>
                    <a:p>
                      <a:r>
                        <a:rPr lang="en-US" sz="1500" dirty="0">
                          <a:solidFill>
                            <a:schemeClr val="bg1">
                              <a:lumMod val="65000"/>
                            </a:schemeClr>
                          </a:solidFill>
                          <a:latin typeface="Gill Sans MT" panose="020B0502020104020203" pitchFamily="34" charset="77"/>
                        </a:rPr>
                        <a:t>Controlling for confounding</a:t>
                      </a:r>
                    </a:p>
                  </a:txBody>
                  <a:tcPr marL="76920" marR="76920" marT="38459" marB="38459"/>
                </a:tc>
                <a:tc>
                  <a:txBody>
                    <a:bodyPr/>
                    <a:lstStyle/>
                    <a:p>
                      <a:endParaRPr lang="en-US" sz="1500" dirty="0">
                        <a:solidFill>
                          <a:schemeClr val="bg1">
                            <a:lumMod val="65000"/>
                          </a:schemeClr>
                        </a:solidFill>
                        <a:latin typeface="Gill Sans MT" panose="020B0502020104020203" pitchFamily="34" charset="77"/>
                      </a:endParaRPr>
                    </a:p>
                  </a:txBody>
                  <a:tcPr marL="76920" marR="76920" marT="38459" marB="38459">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9199543"/>
                  </a:ext>
                </a:extLst>
              </a:tr>
              <a:tr h="314420">
                <a:tc>
                  <a:txBody>
                    <a:bodyPr/>
                    <a:lstStyle/>
                    <a:p>
                      <a:endParaRPr lang="en-US" sz="1500" dirty="0">
                        <a:solidFill>
                          <a:schemeClr val="bg1">
                            <a:lumMod val="65000"/>
                          </a:schemeClr>
                        </a:solidFill>
                        <a:latin typeface="Gill Sans MT" panose="020B0502020104020203" pitchFamily="34" charset="77"/>
                      </a:endParaRPr>
                    </a:p>
                  </a:txBody>
                  <a:tcPr marL="76920" marR="76920" marT="38459" marB="38459">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r>
                        <a:rPr lang="en-US" sz="1500" dirty="0">
                          <a:solidFill>
                            <a:schemeClr val="bg1">
                              <a:lumMod val="65000"/>
                            </a:schemeClr>
                          </a:solidFill>
                          <a:latin typeface="Gill Sans MT" panose="020B0502020104020203" pitchFamily="34" charset="77"/>
                        </a:rPr>
                        <a:t>04-28 (W)</a:t>
                      </a:r>
                    </a:p>
                  </a:txBody>
                  <a:tcPr marL="76920" marR="76920" marT="38459" marB="38459">
                    <a:lnB w="19050" cap="flat" cmpd="sng" algn="ctr">
                      <a:solidFill>
                        <a:schemeClr val="tx1"/>
                      </a:solidFill>
                      <a:prstDash val="solid"/>
                      <a:round/>
                      <a:headEnd type="none" w="med" len="med"/>
                      <a:tailEnd type="none" w="med" len="med"/>
                    </a:lnB>
                  </a:tcPr>
                </a:tc>
                <a:tc>
                  <a:txBody>
                    <a:bodyPr/>
                    <a:lstStyle/>
                    <a:p>
                      <a:r>
                        <a:rPr lang="en-US" sz="1500" dirty="0">
                          <a:solidFill>
                            <a:schemeClr val="bg1">
                              <a:lumMod val="65000"/>
                            </a:schemeClr>
                          </a:solidFill>
                          <a:latin typeface="Gill Sans MT" panose="020B0502020104020203" pitchFamily="34" charset="77"/>
                        </a:rPr>
                        <a:t>Missing heritability</a:t>
                      </a:r>
                    </a:p>
                  </a:txBody>
                  <a:tcPr marL="76920" marR="76920" marT="38459" marB="38459">
                    <a:lnB w="19050" cap="flat" cmpd="sng" algn="ctr">
                      <a:solidFill>
                        <a:schemeClr val="tx1"/>
                      </a:solidFill>
                      <a:prstDash val="solid"/>
                      <a:round/>
                      <a:headEnd type="none" w="med" len="med"/>
                      <a:tailEnd type="none" w="med" len="med"/>
                    </a:lnB>
                  </a:tcPr>
                </a:tc>
                <a:tc>
                  <a:txBody>
                    <a:bodyPr/>
                    <a:lstStyle/>
                    <a:p>
                      <a:r>
                        <a:rPr lang="en-US" sz="1500" dirty="0">
                          <a:solidFill>
                            <a:schemeClr val="bg1">
                              <a:lumMod val="65000"/>
                            </a:schemeClr>
                          </a:solidFill>
                          <a:latin typeface="Gill Sans MT" panose="020B0502020104020203" pitchFamily="34" charset="77"/>
                        </a:rPr>
                        <a:t>PS3</a:t>
                      </a:r>
                    </a:p>
                  </a:txBody>
                  <a:tcPr marL="76920" marR="76920" marT="38459" marB="38459">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143553"/>
                  </a:ext>
                </a:extLst>
              </a:tr>
              <a:tr h="314420">
                <a:tc>
                  <a:txBody>
                    <a:bodyPr/>
                    <a:lstStyle/>
                    <a:p>
                      <a:r>
                        <a:rPr lang="en-US" sz="1500" dirty="0">
                          <a:solidFill>
                            <a:schemeClr val="bg1">
                              <a:lumMod val="65000"/>
                            </a:schemeClr>
                          </a:solidFill>
                          <a:latin typeface="Gill Sans MT" panose="020B0502020104020203" pitchFamily="34" charset="77"/>
                        </a:rPr>
                        <a:t>Next-generation sequencing</a:t>
                      </a:r>
                    </a:p>
                  </a:txBody>
                  <a:tcPr marL="76920" marR="76920" marT="38459" marB="38459">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r>
                        <a:rPr lang="en-US" sz="1500" dirty="0">
                          <a:solidFill>
                            <a:schemeClr val="bg1">
                              <a:lumMod val="65000"/>
                            </a:schemeClr>
                          </a:solidFill>
                          <a:latin typeface="Gill Sans MT" panose="020B0502020104020203" pitchFamily="34" charset="77"/>
                        </a:rPr>
                        <a:t>05-03 (M)</a:t>
                      </a:r>
                    </a:p>
                  </a:txBody>
                  <a:tcPr marL="76920" marR="76920" marT="38459" marB="38459">
                    <a:lnT w="19050" cap="flat" cmpd="sng" algn="ctr">
                      <a:solidFill>
                        <a:schemeClr val="tx1"/>
                      </a:solidFill>
                      <a:prstDash val="solid"/>
                      <a:round/>
                      <a:headEnd type="none" w="med" len="med"/>
                      <a:tailEnd type="none" w="med" len="med"/>
                    </a:lnT>
                  </a:tcPr>
                </a:tc>
                <a:tc>
                  <a:txBody>
                    <a:bodyPr/>
                    <a:lstStyle/>
                    <a:p>
                      <a:r>
                        <a:rPr lang="en-US" sz="1500" dirty="0">
                          <a:solidFill>
                            <a:schemeClr val="bg1">
                              <a:lumMod val="65000"/>
                            </a:schemeClr>
                          </a:solidFill>
                          <a:latin typeface="Gill Sans MT" panose="020B0502020104020203" pitchFamily="34" charset="77"/>
                        </a:rPr>
                        <a:t>Intro to NGS</a:t>
                      </a:r>
                    </a:p>
                  </a:txBody>
                  <a:tcPr marL="76920" marR="76920" marT="38459" marB="38459">
                    <a:lnT w="19050" cap="flat" cmpd="sng" algn="ctr">
                      <a:solidFill>
                        <a:schemeClr val="tx1"/>
                      </a:solidFill>
                      <a:prstDash val="solid"/>
                      <a:round/>
                      <a:headEnd type="none" w="med" len="med"/>
                      <a:tailEnd type="none" w="med" len="med"/>
                    </a:lnT>
                  </a:tcPr>
                </a:tc>
                <a:tc>
                  <a:txBody>
                    <a:bodyPr/>
                    <a:lstStyle/>
                    <a:p>
                      <a:endParaRPr lang="en-US" sz="1500" dirty="0">
                        <a:solidFill>
                          <a:schemeClr val="bg1">
                            <a:lumMod val="65000"/>
                          </a:schemeClr>
                        </a:solidFill>
                        <a:latin typeface="Gill Sans MT" panose="020B0502020104020203" pitchFamily="34" charset="77"/>
                      </a:endParaRPr>
                    </a:p>
                  </a:txBody>
                  <a:tcPr marL="76920" marR="76920" marT="38459" marB="38459">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97948049"/>
                  </a:ext>
                </a:extLst>
              </a:tr>
              <a:tr h="314420">
                <a:tc>
                  <a:txBody>
                    <a:bodyPr/>
                    <a:lstStyle/>
                    <a:p>
                      <a:endParaRPr lang="en-US" sz="1500" dirty="0">
                        <a:solidFill>
                          <a:schemeClr val="bg1">
                            <a:lumMod val="65000"/>
                          </a:schemeClr>
                        </a:solidFill>
                        <a:latin typeface="Gill Sans MT" panose="020B0502020104020203" pitchFamily="34" charset="77"/>
                      </a:endParaRPr>
                    </a:p>
                  </a:txBody>
                  <a:tcPr marL="76920" marR="76920" marT="38459" marB="38459">
                    <a:lnL w="19050" cap="flat" cmpd="sng" algn="ctr">
                      <a:solidFill>
                        <a:schemeClr val="tx1"/>
                      </a:solidFill>
                      <a:prstDash val="solid"/>
                      <a:round/>
                      <a:headEnd type="none" w="med" len="med"/>
                      <a:tailEnd type="none" w="med" len="med"/>
                    </a:lnL>
                  </a:tcPr>
                </a:tc>
                <a:tc>
                  <a:txBody>
                    <a:bodyPr/>
                    <a:lstStyle/>
                    <a:p>
                      <a:r>
                        <a:rPr lang="en-US" sz="1500" dirty="0">
                          <a:solidFill>
                            <a:schemeClr val="bg1">
                              <a:lumMod val="65000"/>
                            </a:schemeClr>
                          </a:solidFill>
                          <a:latin typeface="Gill Sans MT" panose="020B0502020104020203" pitchFamily="34" charset="77"/>
                        </a:rPr>
                        <a:t>05-05 (W)</a:t>
                      </a:r>
                    </a:p>
                  </a:txBody>
                  <a:tcPr marL="76920" marR="76920" marT="38459" marB="38459"/>
                </a:tc>
                <a:tc>
                  <a:txBody>
                    <a:bodyPr/>
                    <a:lstStyle/>
                    <a:p>
                      <a:r>
                        <a:rPr lang="en-US" sz="1500" dirty="0" err="1">
                          <a:solidFill>
                            <a:schemeClr val="bg1">
                              <a:lumMod val="65000"/>
                            </a:schemeClr>
                          </a:solidFill>
                          <a:latin typeface="Gill Sans MT" panose="020B0502020104020203" pitchFamily="34" charset="77"/>
                        </a:rPr>
                        <a:t>Alignment+variant</a:t>
                      </a:r>
                      <a:r>
                        <a:rPr lang="en-US" sz="1500" dirty="0">
                          <a:solidFill>
                            <a:schemeClr val="bg1">
                              <a:lumMod val="65000"/>
                            </a:schemeClr>
                          </a:solidFill>
                          <a:latin typeface="Gill Sans MT" panose="020B0502020104020203" pitchFamily="34" charset="77"/>
                        </a:rPr>
                        <a:t> calling</a:t>
                      </a:r>
                    </a:p>
                  </a:txBody>
                  <a:tcPr marL="76920" marR="76920" marT="38459" marB="3845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bg1">
                              <a:lumMod val="65000"/>
                            </a:schemeClr>
                          </a:solidFill>
                          <a:latin typeface="Gill Sans MT" panose="020B0502020104020203" pitchFamily="34" charset="77"/>
                        </a:rPr>
                        <a:t>Project proposal</a:t>
                      </a:r>
                    </a:p>
                  </a:txBody>
                  <a:tcPr marL="76920" marR="76920" marT="38459" marB="38459">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49162526"/>
                  </a:ext>
                </a:extLst>
              </a:tr>
              <a:tr h="314420">
                <a:tc>
                  <a:txBody>
                    <a:bodyPr/>
                    <a:lstStyle/>
                    <a:p>
                      <a:endParaRPr lang="en-US" sz="1500" dirty="0">
                        <a:solidFill>
                          <a:schemeClr val="bg1">
                            <a:lumMod val="65000"/>
                          </a:schemeClr>
                        </a:solidFill>
                        <a:latin typeface="Gill Sans MT" panose="020B0502020104020203" pitchFamily="34" charset="77"/>
                      </a:endParaRPr>
                    </a:p>
                  </a:txBody>
                  <a:tcPr marL="76920" marR="76920" marT="38459" marB="38459">
                    <a:lnL w="19050" cap="flat" cmpd="sng" algn="ctr">
                      <a:solidFill>
                        <a:schemeClr val="tx1"/>
                      </a:solidFill>
                      <a:prstDash val="solid"/>
                      <a:round/>
                      <a:headEnd type="none" w="med" len="med"/>
                      <a:tailEnd type="none" w="med" len="med"/>
                    </a:lnL>
                  </a:tcPr>
                </a:tc>
                <a:tc>
                  <a:txBody>
                    <a:bodyPr/>
                    <a:lstStyle/>
                    <a:p>
                      <a:r>
                        <a:rPr lang="en-US" sz="1500" dirty="0">
                          <a:solidFill>
                            <a:schemeClr val="bg1">
                              <a:lumMod val="65000"/>
                            </a:schemeClr>
                          </a:solidFill>
                          <a:latin typeface="Gill Sans MT" panose="020B0502020104020203" pitchFamily="34" charset="77"/>
                        </a:rPr>
                        <a:t>05-10 (M)</a:t>
                      </a:r>
                    </a:p>
                  </a:txBody>
                  <a:tcPr marL="76920" marR="76920" marT="38459" marB="38459"/>
                </a:tc>
                <a:tc>
                  <a:txBody>
                    <a:bodyPr/>
                    <a:lstStyle/>
                    <a:p>
                      <a:r>
                        <a:rPr lang="en-US" sz="1500" dirty="0">
                          <a:solidFill>
                            <a:schemeClr val="bg1">
                              <a:lumMod val="65000"/>
                            </a:schemeClr>
                          </a:solidFill>
                          <a:latin typeface="Gill Sans MT" panose="020B0502020104020203" pitchFamily="34" charset="77"/>
                        </a:rPr>
                        <a:t>Clinical genome sequencing</a:t>
                      </a:r>
                    </a:p>
                  </a:txBody>
                  <a:tcPr marL="76920" marR="76920" marT="38459" marB="3845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bg1">
                              <a:lumMod val="65000"/>
                            </a:schemeClr>
                          </a:solidFill>
                          <a:latin typeface="Gill Sans MT" panose="020B0502020104020203" pitchFamily="34" charset="77"/>
                        </a:rPr>
                        <a:t>JC3 questions</a:t>
                      </a:r>
                    </a:p>
                  </a:txBody>
                  <a:tcPr marL="76920" marR="76920" marT="38459" marB="38459">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64530496"/>
                  </a:ext>
                </a:extLst>
              </a:tr>
              <a:tr h="314420">
                <a:tc>
                  <a:txBody>
                    <a:bodyPr/>
                    <a:lstStyle/>
                    <a:p>
                      <a:endParaRPr lang="en-US" sz="1500" dirty="0">
                        <a:solidFill>
                          <a:schemeClr val="bg1">
                            <a:lumMod val="65000"/>
                          </a:schemeClr>
                        </a:solidFill>
                        <a:latin typeface="Gill Sans MT" panose="020B0502020104020203" pitchFamily="34" charset="77"/>
                      </a:endParaRPr>
                    </a:p>
                  </a:txBody>
                  <a:tcPr marL="76920" marR="76920" marT="38459" marB="38459">
                    <a:lnL w="19050" cap="flat" cmpd="sng" algn="ctr">
                      <a:solidFill>
                        <a:schemeClr val="tx1"/>
                      </a:solidFill>
                      <a:prstDash val="solid"/>
                      <a:round/>
                      <a:headEnd type="none" w="med" len="med"/>
                      <a:tailEnd type="none" w="med" len="med"/>
                    </a:lnL>
                  </a:tcPr>
                </a:tc>
                <a:tc>
                  <a:txBody>
                    <a:bodyPr/>
                    <a:lstStyle/>
                    <a:p>
                      <a:r>
                        <a:rPr lang="en-US" sz="1500" dirty="0">
                          <a:solidFill>
                            <a:schemeClr val="bg1">
                              <a:lumMod val="65000"/>
                            </a:schemeClr>
                          </a:solidFill>
                          <a:latin typeface="Gill Sans MT" panose="020B0502020104020203" pitchFamily="34" charset="77"/>
                        </a:rPr>
                        <a:t>05-12 (W)</a:t>
                      </a:r>
                    </a:p>
                  </a:txBody>
                  <a:tcPr marL="76920" marR="76920" marT="38459" marB="38459"/>
                </a:tc>
                <a:tc>
                  <a:txBody>
                    <a:bodyPr/>
                    <a:lstStyle/>
                    <a:p>
                      <a:r>
                        <a:rPr lang="en-US" sz="1500" dirty="0">
                          <a:solidFill>
                            <a:schemeClr val="bg1">
                              <a:lumMod val="65000"/>
                            </a:schemeClr>
                          </a:solidFill>
                          <a:latin typeface="Gill Sans MT" panose="020B0502020104020203" pitchFamily="34" charset="77"/>
                        </a:rPr>
                        <a:t>Long reads</a:t>
                      </a:r>
                    </a:p>
                  </a:txBody>
                  <a:tcPr marL="76920" marR="76920" marT="38459" marB="38459"/>
                </a:tc>
                <a:tc>
                  <a:txBody>
                    <a:bodyPr/>
                    <a:lstStyle/>
                    <a:p>
                      <a:endParaRPr lang="en-US" sz="1500" dirty="0">
                        <a:solidFill>
                          <a:schemeClr val="bg1">
                            <a:lumMod val="65000"/>
                          </a:schemeClr>
                        </a:solidFill>
                        <a:latin typeface="Gill Sans MT" panose="020B0502020104020203" pitchFamily="34" charset="77"/>
                      </a:endParaRPr>
                    </a:p>
                  </a:txBody>
                  <a:tcPr marL="76920" marR="76920" marT="38459" marB="38459">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59502028"/>
                  </a:ext>
                </a:extLst>
              </a:tr>
              <a:tr h="314420">
                <a:tc>
                  <a:txBody>
                    <a:bodyPr/>
                    <a:lstStyle/>
                    <a:p>
                      <a:endParaRPr lang="en-US" sz="1500" dirty="0">
                        <a:solidFill>
                          <a:schemeClr val="bg1">
                            <a:lumMod val="65000"/>
                          </a:schemeClr>
                        </a:solidFill>
                        <a:latin typeface="Gill Sans MT" panose="020B0502020104020203" pitchFamily="34" charset="77"/>
                      </a:endParaRPr>
                    </a:p>
                  </a:txBody>
                  <a:tcPr marL="76920" marR="76920" marT="38459" marB="38459">
                    <a:lnL w="19050" cap="flat" cmpd="sng" algn="ctr">
                      <a:solidFill>
                        <a:schemeClr val="tx1"/>
                      </a:solidFill>
                      <a:prstDash val="solid"/>
                      <a:round/>
                      <a:headEnd type="none" w="med" len="med"/>
                      <a:tailEnd type="none" w="med" len="med"/>
                    </a:lnL>
                  </a:tcPr>
                </a:tc>
                <a:tc>
                  <a:txBody>
                    <a:bodyPr/>
                    <a:lstStyle/>
                    <a:p>
                      <a:r>
                        <a:rPr lang="en-US" sz="1500" dirty="0">
                          <a:solidFill>
                            <a:schemeClr val="bg1">
                              <a:lumMod val="65000"/>
                            </a:schemeClr>
                          </a:solidFill>
                          <a:latin typeface="Gill Sans MT" panose="020B0502020104020203" pitchFamily="34" charset="77"/>
                        </a:rPr>
                        <a:t>05-17 (M)</a:t>
                      </a:r>
                    </a:p>
                  </a:txBody>
                  <a:tcPr marL="76920" marR="76920" marT="38459" marB="38459"/>
                </a:tc>
                <a:tc>
                  <a:txBody>
                    <a:bodyPr/>
                    <a:lstStyle/>
                    <a:p>
                      <a:r>
                        <a:rPr lang="en-US" sz="1500" dirty="0">
                          <a:solidFill>
                            <a:schemeClr val="bg1">
                              <a:lumMod val="65000"/>
                            </a:schemeClr>
                          </a:solidFill>
                          <a:latin typeface="Gill Sans MT" panose="020B0502020104020203" pitchFamily="34" charset="77"/>
                        </a:rPr>
                        <a:t>Ancient genomes</a:t>
                      </a:r>
                    </a:p>
                  </a:txBody>
                  <a:tcPr marL="76920" marR="76920" marT="38459" marB="38459"/>
                </a:tc>
                <a:tc>
                  <a:txBody>
                    <a:bodyPr/>
                    <a:lstStyle/>
                    <a:p>
                      <a:r>
                        <a:rPr lang="en-US" sz="1500" dirty="0">
                          <a:solidFill>
                            <a:schemeClr val="bg1">
                              <a:lumMod val="65000"/>
                            </a:schemeClr>
                          </a:solidFill>
                          <a:latin typeface="Gill Sans MT" panose="020B0502020104020203" pitchFamily="34" charset="77"/>
                        </a:rPr>
                        <a:t>PS4</a:t>
                      </a:r>
                    </a:p>
                  </a:txBody>
                  <a:tcPr marL="76920" marR="76920" marT="38459" marB="38459">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44777370"/>
                  </a:ext>
                </a:extLst>
              </a:tr>
              <a:tr h="314420">
                <a:tc>
                  <a:txBody>
                    <a:bodyPr/>
                    <a:lstStyle/>
                    <a:p>
                      <a:endParaRPr lang="en-US" sz="1500">
                        <a:solidFill>
                          <a:schemeClr val="bg1">
                            <a:lumMod val="65000"/>
                          </a:schemeClr>
                        </a:solidFill>
                        <a:latin typeface="Gill Sans MT" panose="020B0502020104020203" pitchFamily="34" charset="77"/>
                      </a:endParaRPr>
                    </a:p>
                  </a:txBody>
                  <a:tcPr marL="76920" marR="76920" marT="38459" marB="38459">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r>
                        <a:rPr lang="en-US" sz="1500" dirty="0">
                          <a:solidFill>
                            <a:schemeClr val="bg1">
                              <a:lumMod val="65000"/>
                            </a:schemeClr>
                          </a:solidFill>
                          <a:latin typeface="Gill Sans MT" panose="020B0502020104020203" pitchFamily="34" charset="77"/>
                        </a:rPr>
                        <a:t>05-19 (W)</a:t>
                      </a:r>
                    </a:p>
                  </a:txBody>
                  <a:tcPr marL="76920" marR="76920" marT="38459" marB="38459">
                    <a:lnB w="19050" cap="flat" cmpd="sng" algn="ctr">
                      <a:solidFill>
                        <a:schemeClr val="tx1"/>
                      </a:solidFill>
                      <a:prstDash val="solid"/>
                      <a:round/>
                      <a:headEnd type="none" w="med" len="med"/>
                      <a:tailEnd type="none" w="med" len="med"/>
                    </a:lnB>
                  </a:tcPr>
                </a:tc>
                <a:tc>
                  <a:txBody>
                    <a:bodyPr/>
                    <a:lstStyle/>
                    <a:p>
                      <a:r>
                        <a:rPr lang="en-US" sz="1500" dirty="0">
                          <a:solidFill>
                            <a:schemeClr val="bg1">
                              <a:lumMod val="65000"/>
                            </a:schemeClr>
                          </a:solidFill>
                          <a:latin typeface="Gill Sans MT" panose="020B0502020104020203" pitchFamily="34" charset="77"/>
                        </a:rPr>
                        <a:t>Ethics part 2</a:t>
                      </a:r>
                    </a:p>
                  </a:txBody>
                  <a:tcPr marL="76920" marR="76920" marT="38459" marB="38459">
                    <a:lnB w="19050" cap="flat" cmpd="sng" algn="ctr">
                      <a:solidFill>
                        <a:schemeClr val="tx1"/>
                      </a:solidFill>
                      <a:prstDash val="solid"/>
                      <a:round/>
                      <a:headEnd type="none" w="med" len="med"/>
                      <a:tailEnd type="none" w="med" len="med"/>
                    </a:lnB>
                  </a:tcPr>
                </a:tc>
                <a:tc>
                  <a:txBody>
                    <a:bodyPr/>
                    <a:lstStyle/>
                    <a:p>
                      <a:r>
                        <a:rPr lang="en-US" sz="1500" dirty="0">
                          <a:solidFill>
                            <a:schemeClr val="bg1">
                              <a:lumMod val="65000"/>
                            </a:schemeClr>
                          </a:solidFill>
                          <a:latin typeface="Gill Sans MT" panose="020B0502020104020203" pitchFamily="34" charset="77"/>
                        </a:rPr>
                        <a:t>JC4 questions</a:t>
                      </a:r>
                    </a:p>
                  </a:txBody>
                  <a:tcPr marL="76920" marR="76920" marT="38459" marB="38459">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3932080"/>
                  </a:ext>
                </a:extLst>
              </a:tr>
              <a:tr h="3144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bg1">
                              <a:lumMod val="65000"/>
                            </a:schemeClr>
                          </a:solidFill>
                          <a:latin typeface="Gill Sans MT" panose="020B0502020104020203" pitchFamily="34" charset="77"/>
                        </a:rPr>
                        <a:t>Special Topics/Final Projects</a:t>
                      </a:r>
                    </a:p>
                  </a:txBody>
                  <a:tcPr marL="76920" marR="76920" marT="38459" marB="38459">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r>
                        <a:rPr lang="en-US" sz="1500" dirty="0">
                          <a:solidFill>
                            <a:schemeClr val="bg1">
                              <a:lumMod val="65000"/>
                            </a:schemeClr>
                          </a:solidFill>
                          <a:latin typeface="Gill Sans MT" panose="020B0502020104020203" pitchFamily="34" charset="77"/>
                        </a:rPr>
                        <a:t>05-23 (M)</a:t>
                      </a:r>
                    </a:p>
                  </a:txBody>
                  <a:tcPr marL="76920" marR="76920" marT="38459" marB="38459">
                    <a:lnT w="19050" cap="flat" cmpd="sng" algn="ctr">
                      <a:solidFill>
                        <a:schemeClr val="tx1"/>
                      </a:solidFill>
                      <a:prstDash val="solid"/>
                      <a:round/>
                      <a:headEnd type="none" w="med" len="med"/>
                      <a:tailEnd type="none" w="med" len="med"/>
                    </a:lnT>
                  </a:tcPr>
                </a:tc>
                <a:tc>
                  <a:txBody>
                    <a:bodyPr/>
                    <a:lstStyle/>
                    <a:p>
                      <a:r>
                        <a:rPr lang="en-US" sz="1500" dirty="0">
                          <a:solidFill>
                            <a:schemeClr val="bg1">
                              <a:lumMod val="65000"/>
                            </a:schemeClr>
                          </a:solidFill>
                          <a:latin typeface="Gill Sans MT" panose="020B0502020104020203" pitchFamily="34" charset="77"/>
                        </a:rPr>
                        <a:t>Deep learning in genomics</a:t>
                      </a:r>
                    </a:p>
                  </a:txBody>
                  <a:tcPr marL="76920" marR="76920" marT="38459" marB="38459">
                    <a:lnT w="19050" cap="flat" cmpd="sng" algn="ctr">
                      <a:solidFill>
                        <a:schemeClr val="tx1"/>
                      </a:solidFill>
                      <a:prstDash val="solid"/>
                      <a:round/>
                      <a:headEnd type="none" w="med" len="med"/>
                      <a:tailEnd type="none" w="med" len="med"/>
                    </a:lnT>
                  </a:tcPr>
                </a:tc>
                <a:tc>
                  <a:txBody>
                    <a:bodyPr/>
                    <a:lstStyle/>
                    <a:p>
                      <a:endParaRPr lang="en-US" sz="1500" dirty="0">
                        <a:solidFill>
                          <a:schemeClr val="bg1">
                            <a:lumMod val="65000"/>
                          </a:schemeClr>
                        </a:solidFill>
                        <a:latin typeface="Gill Sans MT" panose="020B0502020104020203" pitchFamily="34" charset="77"/>
                      </a:endParaRPr>
                    </a:p>
                  </a:txBody>
                  <a:tcPr marL="76920" marR="76920" marT="38459" marB="38459">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33414914"/>
                  </a:ext>
                </a:extLst>
              </a:tr>
              <a:tr h="314420">
                <a:tc>
                  <a:txBody>
                    <a:bodyPr/>
                    <a:lstStyle/>
                    <a:p>
                      <a:endParaRPr lang="en-US" sz="1500" dirty="0">
                        <a:solidFill>
                          <a:schemeClr val="bg1">
                            <a:lumMod val="65000"/>
                          </a:schemeClr>
                        </a:solidFill>
                        <a:latin typeface="Gill Sans MT" panose="020B0502020104020203" pitchFamily="34" charset="77"/>
                      </a:endParaRPr>
                    </a:p>
                  </a:txBody>
                  <a:tcPr marL="76920" marR="76920" marT="38459" marB="38459">
                    <a:lnL w="19050" cap="flat" cmpd="sng" algn="ctr">
                      <a:solidFill>
                        <a:schemeClr val="tx1"/>
                      </a:solidFill>
                      <a:prstDash val="solid"/>
                      <a:round/>
                      <a:headEnd type="none" w="med" len="med"/>
                      <a:tailEnd type="none" w="med" len="med"/>
                    </a:lnL>
                  </a:tcPr>
                </a:tc>
                <a:tc>
                  <a:txBody>
                    <a:bodyPr/>
                    <a:lstStyle/>
                    <a:p>
                      <a:r>
                        <a:rPr lang="en-US" sz="1500" dirty="0">
                          <a:solidFill>
                            <a:schemeClr val="bg1">
                              <a:lumMod val="65000"/>
                            </a:schemeClr>
                          </a:solidFill>
                          <a:latin typeface="Gill Sans MT" panose="020B0502020104020203" pitchFamily="34" charset="77"/>
                        </a:rPr>
                        <a:t>05-57 (W)</a:t>
                      </a:r>
                    </a:p>
                  </a:txBody>
                  <a:tcPr marL="76920" marR="76920" marT="38459" marB="38459"/>
                </a:tc>
                <a:tc>
                  <a:txBody>
                    <a:bodyPr/>
                    <a:lstStyle/>
                    <a:p>
                      <a:r>
                        <a:rPr lang="en-US" sz="1500" dirty="0">
                          <a:solidFill>
                            <a:schemeClr val="bg1">
                              <a:lumMod val="65000"/>
                            </a:schemeClr>
                          </a:solidFill>
                          <a:latin typeface="Gill Sans MT" panose="020B0502020104020203" pitchFamily="34" charset="77"/>
                        </a:rPr>
                        <a:t>Project presentations</a:t>
                      </a:r>
                    </a:p>
                  </a:txBody>
                  <a:tcPr marL="76920" marR="76920" marT="38459" marB="38459"/>
                </a:tc>
                <a:tc>
                  <a:txBody>
                    <a:bodyPr/>
                    <a:lstStyle/>
                    <a:p>
                      <a:endParaRPr lang="en-US" sz="1500" dirty="0">
                        <a:solidFill>
                          <a:schemeClr val="bg1">
                            <a:lumMod val="65000"/>
                          </a:schemeClr>
                        </a:solidFill>
                        <a:latin typeface="Gill Sans MT" panose="020B0502020104020203" pitchFamily="34" charset="77"/>
                      </a:endParaRPr>
                    </a:p>
                  </a:txBody>
                  <a:tcPr marL="76920" marR="76920" marT="38459" marB="38459">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95874466"/>
                  </a:ext>
                </a:extLst>
              </a:tr>
              <a:tr h="314420">
                <a:tc>
                  <a:txBody>
                    <a:bodyPr/>
                    <a:lstStyle/>
                    <a:p>
                      <a:endParaRPr lang="en-US" sz="1500">
                        <a:solidFill>
                          <a:schemeClr val="bg1">
                            <a:lumMod val="65000"/>
                          </a:schemeClr>
                        </a:solidFill>
                        <a:latin typeface="Gill Sans MT" panose="020B0502020104020203" pitchFamily="34" charset="77"/>
                      </a:endParaRPr>
                    </a:p>
                  </a:txBody>
                  <a:tcPr marL="76920" marR="76920" marT="38459" marB="38459">
                    <a:lnL w="19050" cap="flat" cmpd="sng" algn="ctr">
                      <a:solidFill>
                        <a:schemeClr val="tx1"/>
                      </a:solidFill>
                      <a:prstDash val="solid"/>
                      <a:round/>
                      <a:headEnd type="none" w="med" len="med"/>
                      <a:tailEnd type="none" w="med" len="med"/>
                    </a:lnL>
                  </a:tcPr>
                </a:tc>
                <a:tc>
                  <a:txBody>
                    <a:bodyPr/>
                    <a:lstStyle/>
                    <a:p>
                      <a:r>
                        <a:rPr lang="en-US" sz="1500" dirty="0">
                          <a:solidFill>
                            <a:schemeClr val="bg1">
                              <a:lumMod val="65000"/>
                            </a:schemeClr>
                          </a:solidFill>
                          <a:latin typeface="Gill Sans MT" panose="020B0502020104020203" pitchFamily="34" charset="77"/>
                        </a:rPr>
                        <a:t>05-31 (M)</a:t>
                      </a:r>
                    </a:p>
                  </a:txBody>
                  <a:tcPr marL="76920" marR="76920" marT="38459" marB="38459"/>
                </a:tc>
                <a:tc>
                  <a:txBody>
                    <a:bodyPr/>
                    <a:lstStyle/>
                    <a:p>
                      <a:r>
                        <a:rPr lang="en-US" sz="1500" dirty="0">
                          <a:solidFill>
                            <a:schemeClr val="bg1">
                              <a:lumMod val="65000"/>
                            </a:schemeClr>
                          </a:solidFill>
                          <a:latin typeface="Gill Sans MT" panose="020B0502020104020203" pitchFamily="34" charset="77"/>
                        </a:rPr>
                        <a:t>Memorial Day – no lecture</a:t>
                      </a:r>
                    </a:p>
                  </a:txBody>
                  <a:tcPr marL="76920" marR="76920" marT="38459" marB="38459"/>
                </a:tc>
                <a:tc>
                  <a:txBody>
                    <a:bodyPr/>
                    <a:lstStyle/>
                    <a:p>
                      <a:endParaRPr lang="en-US" sz="1500" dirty="0">
                        <a:solidFill>
                          <a:schemeClr val="bg1">
                            <a:lumMod val="65000"/>
                          </a:schemeClr>
                        </a:solidFill>
                        <a:latin typeface="Gill Sans MT" panose="020B0502020104020203" pitchFamily="34" charset="77"/>
                      </a:endParaRPr>
                    </a:p>
                  </a:txBody>
                  <a:tcPr marL="76920" marR="76920" marT="38459" marB="38459">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99414002"/>
                  </a:ext>
                </a:extLst>
              </a:tr>
              <a:tr h="314420">
                <a:tc>
                  <a:txBody>
                    <a:bodyPr/>
                    <a:lstStyle/>
                    <a:p>
                      <a:endParaRPr lang="en-US" sz="1500">
                        <a:solidFill>
                          <a:schemeClr val="bg1">
                            <a:lumMod val="65000"/>
                          </a:schemeClr>
                        </a:solidFill>
                        <a:latin typeface="Gill Sans MT" panose="020B0502020104020203" pitchFamily="34" charset="77"/>
                      </a:endParaRPr>
                    </a:p>
                  </a:txBody>
                  <a:tcPr marL="76920" marR="76920" marT="38459" marB="38459">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r>
                        <a:rPr lang="en-US" sz="1500" dirty="0">
                          <a:solidFill>
                            <a:schemeClr val="bg1">
                              <a:lumMod val="65000"/>
                            </a:schemeClr>
                          </a:solidFill>
                          <a:latin typeface="Gill Sans MT" panose="020B0502020104020203" pitchFamily="34" charset="77"/>
                        </a:rPr>
                        <a:t>06-02 (W)</a:t>
                      </a:r>
                    </a:p>
                  </a:txBody>
                  <a:tcPr marL="76920" marR="76920" marT="38459" marB="38459">
                    <a:lnB w="19050" cap="flat" cmpd="sng" algn="ctr">
                      <a:solidFill>
                        <a:schemeClr val="tx1"/>
                      </a:solidFill>
                      <a:prstDash val="solid"/>
                      <a:round/>
                      <a:headEnd type="none" w="med" len="med"/>
                      <a:tailEnd type="none" w="med" len="med"/>
                    </a:lnB>
                  </a:tcPr>
                </a:tc>
                <a:tc>
                  <a:txBody>
                    <a:bodyPr/>
                    <a:lstStyle/>
                    <a:p>
                      <a:r>
                        <a:rPr lang="en-US" sz="1500" dirty="0">
                          <a:solidFill>
                            <a:schemeClr val="bg1">
                              <a:lumMod val="65000"/>
                            </a:schemeClr>
                          </a:solidFill>
                          <a:latin typeface="Gill Sans MT" panose="020B0502020104020203" pitchFamily="34" charset="77"/>
                        </a:rPr>
                        <a:t>Project presentations</a:t>
                      </a:r>
                    </a:p>
                  </a:txBody>
                  <a:tcPr marL="76920" marR="76920" marT="38459" marB="38459">
                    <a:lnB w="19050" cap="flat" cmpd="sng" algn="ctr">
                      <a:solidFill>
                        <a:schemeClr val="tx1"/>
                      </a:solidFill>
                      <a:prstDash val="solid"/>
                      <a:round/>
                      <a:headEnd type="none" w="med" len="med"/>
                      <a:tailEnd type="none" w="med" len="med"/>
                    </a:lnB>
                  </a:tcPr>
                </a:tc>
                <a:tc>
                  <a:txBody>
                    <a:bodyPr/>
                    <a:lstStyle/>
                    <a:p>
                      <a:r>
                        <a:rPr lang="en-US" sz="1500" dirty="0">
                          <a:solidFill>
                            <a:schemeClr val="bg1">
                              <a:lumMod val="65000"/>
                            </a:schemeClr>
                          </a:solidFill>
                          <a:latin typeface="Gill Sans MT" panose="020B0502020104020203" pitchFamily="34" charset="77"/>
                        </a:rPr>
                        <a:t>Project Due (06/04)</a:t>
                      </a:r>
                    </a:p>
                  </a:txBody>
                  <a:tcPr marL="76920" marR="76920" marT="38459" marB="38459">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9928278"/>
                  </a:ext>
                </a:extLst>
              </a:tr>
            </a:tbl>
          </a:graphicData>
        </a:graphic>
      </p:graphicFrame>
    </p:spTree>
    <p:extLst>
      <p:ext uri="{BB962C8B-B14F-4D97-AF65-F5344CB8AC3E}">
        <p14:creationId xmlns:p14="http://schemas.microsoft.com/office/powerpoint/2010/main" val="2607938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00C54071-52D0-0E48-AF29-F999E69704AF}"/>
              </a:ext>
            </a:extLst>
          </p:cNvPr>
          <p:cNvGrpSpPr/>
          <p:nvPr/>
        </p:nvGrpSpPr>
        <p:grpSpPr>
          <a:xfrm>
            <a:off x="141583" y="765472"/>
            <a:ext cx="6148135" cy="2929443"/>
            <a:chOff x="2947737" y="3411199"/>
            <a:chExt cx="6148135" cy="2929443"/>
          </a:xfrm>
        </p:grpSpPr>
        <p:sp>
          <p:nvSpPr>
            <p:cNvPr id="12" name="TextBox 11">
              <a:extLst>
                <a:ext uri="{FF2B5EF4-FFF2-40B4-BE49-F238E27FC236}">
                  <a16:creationId xmlns:a16="http://schemas.microsoft.com/office/drawing/2014/main" id="{8243BA84-A3C2-0540-AA4F-FB09B0247A0C}"/>
                </a:ext>
              </a:extLst>
            </p:cNvPr>
            <p:cNvSpPr txBox="1"/>
            <p:nvPr/>
          </p:nvSpPr>
          <p:spPr>
            <a:xfrm>
              <a:off x="4821797" y="3473127"/>
              <a:ext cx="2968826" cy="369332"/>
            </a:xfrm>
            <a:prstGeom prst="rect">
              <a:avLst/>
            </a:prstGeom>
            <a:noFill/>
          </p:spPr>
          <p:txBody>
            <a:bodyPr wrap="none" rtlCol="0">
              <a:spAutoFit/>
            </a:bodyPr>
            <a:lstStyle/>
            <a:p>
              <a:r>
                <a:rPr lang="en-US" dirty="0">
                  <a:latin typeface="Gill Sans MT" panose="020B0502020104020203" pitchFamily="34" charset="77"/>
                </a:rPr>
                <a:t>Part 4: Imputation (04/05/21)</a:t>
              </a:r>
            </a:p>
          </p:txBody>
        </p:sp>
        <p:grpSp>
          <p:nvGrpSpPr>
            <p:cNvPr id="13" name="Group 12">
              <a:extLst>
                <a:ext uri="{FF2B5EF4-FFF2-40B4-BE49-F238E27FC236}">
                  <a16:creationId xmlns:a16="http://schemas.microsoft.com/office/drawing/2014/main" id="{83CD2248-9360-A342-ADAE-F928D03574BF}"/>
                </a:ext>
              </a:extLst>
            </p:cNvPr>
            <p:cNvGrpSpPr/>
            <p:nvPr/>
          </p:nvGrpSpPr>
          <p:grpSpPr>
            <a:xfrm>
              <a:off x="2947737" y="3888857"/>
              <a:ext cx="3428965" cy="2188933"/>
              <a:chOff x="1157763" y="1338322"/>
              <a:chExt cx="7512824" cy="4795928"/>
            </a:xfrm>
          </p:grpSpPr>
          <p:sp>
            <p:nvSpPr>
              <p:cNvPr id="14" name="TextBox 13">
                <a:extLst>
                  <a:ext uri="{FF2B5EF4-FFF2-40B4-BE49-F238E27FC236}">
                    <a16:creationId xmlns:a16="http://schemas.microsoft.com/office/drawing/2014/main" id="{1B18606A-F675-B040-BC96-0D20C830B777}"/>
                  </a:ext>
                </a:extLst>
              </p:cNvPr>
              <p:cNvSpPr txBox="1"/>
              <p:nvPr/>
            </p:nvSpPr>
            <p:spPr>
              <a:xfrm>
                <a:off x="1157763" y="2359224"/>
                <a:ext cx="2786662" cy="809202"/>
              </a:xfrm>
              <a:prstGeom prst="rect">
                <a:avLst/>
              </a:prstGeom>
              <a:noFill/>
            </p:spPr>
            <p:txBody>
              <a:bodyPr wrap="square" rtlCol="0">
                <a:spAutoFit/>
              </a:bodyPr>
              <a:lstStyle/>
              <a:p>
                <a:pPr algn="ctr"/>
                <a:r>
                  <a:rPr lang="en-US" dirty="0">
                    <a:latin typeface="Gill Sans"/>
                    <a:cs typeface="Gill Sans"/>
                  </a:rPr>
                  <a:t>Ref panel</a:t>
                </a:r>
              </a:p>
            </p:txBody>
          </p:sp>
          <p:sp>
            <p:nvSpPr>
              <p:cNvPr id="15" name="TextBox 14">
                <a:extLst>
                  <a:ext uri="{FF2B5EF4-FFF2-40B4-BE49-F238E27FC236}">
                    <a16:creationId xmlns:a16="http://schemas.microsoft.com/office/drawing/2014/main" id="{1FC68ABC-BA4C-7641-A25A-8976DB2B7CF8}"/>
                  </a:ext>
                </a:extLst>
              </p:cNvPr>
              <p:cNvSpPr txBox="1"/>
              <p:nvPr/>
            </p:nvSpPr>
            <p:spPr>
              <a:xfrm>
                <a:off x="1157763" y="4631048"/>
                <a:ext cx="2786662" cy="809202"/>
              </a:xfrm>
              <a:prstGeom prst="rect">
                <a:avLst/>
              </a:prstGeom>
              <a:noFill/>
            </p:spPr>
            <p:txBody>
              <a:bodyPr wrap="square" rtlCol="0">
                <a:spAutoFit/>
              </a:bodyPr>
              <a:lstStyle/>
              <a:p>
                <a:pPr algn="ctr"/>
                <a:r>
                  <a:rPr lang="en-US" dirty="0">
                    <a:latin typeface="Gill Sans"/>
                    <a:cs typeface="Gill Sans"/>
                  </a:rPr>
                  <a:t>Your data</a:t>
                </a:r>
              </a:p>
            </p:txBody>
          </p:sp>
          <p:sp>
            <p:nvSpPr>
              <p:cNvPr id="16" name="TextBox 15">
                <a:extLst>
                  <a:ext uri="{FF2B5EF4-FFF2-40B4-BE49-F238E27FC236}">
                    <a16:creationId xmlns:a16="http://schemas.microsoft.com/office/drawing/2014/main" id="{78FA50D3-11B8-9347-B2BC-116AC2B95935}"/>
                  </a:ext>
                </a:extLst>
              </p:cNvPr>
              <p:cNvSpPr txBox="1"/>
              <p:nvPr/>
            </p:nvSpPr>
            <p:spPr>
              <a:xfrm>
                <a:off x="3880815" y="1338322"/>
                <a:ext cx="4775345" cy="369332"/>
              </a:xfrm>
              <a:prstGeom prst="rect">
                <a:avLst/>
              </a:prstGeom>
              <a:noFill/>
            </p:spPr>
            <p:txBody>
              <a:bodyPr wrap="none" rtlCol="0">
                <a:spAutoFit/>
              </a:bodyPr>
              <a:lstStyle/>
              <a:p>
                <a:r>
                  <a:rPr lang="en-US" dirty="0">
                    <a:solidFill>
                      <a:schemeClr val="tx1">
                        <a:lumMod val="50000"/>
                        <a:lumOff val="50000"/>
                      </a:schemeClr>
                    </a:solidFill>
                    <a:latin typeface="Arial"/>
                    <a:cs typeface="Arial"/>
                  </a:rPr>
                  <a:t>AACAC</a:t>
                </a:r>
                <a:r>
                  <a:rPr lang="en-US" b="1" dirty="0">
                    <a:solidFill>
                      <a:srgbClr val="FF0000"/>
                    </a:solidFill>
                    <a:latin typeface="Arial"/>
                    <a:cs typeface="Arial"/>
                  </a:rPr>
                  <a:t>A</a:t>
                </a:r>
                <a:r>
                  <a:rPr lang="en-US" dirty="0">
                    <a:solidFill>
                      <a:schemeClr val="tx1">
                        <a:lumMod val="50000"/>
                        <a:lumOff val="50000"/>
                      </a:schemeClr>
                    </a:solidFill>
                    <a:latin typeface="Arial"/>
                    <a:cs typeface="Arial"/>
                  </a:rPr>
                  <a:t>AGC</a:t>
                </a:r>
                <a:r>
                  <a:rPr lang="en-US" b="1" dirty="0">
                    <a:solidFill>
                      <a:srgbClr val="FF0000"/>
                    </a:solidFill>
                    <a:latin typeface="Arial"/>
                    <a:cs typeface="Arial"/>
                  </a:rPr>
                  <a:t>T</a:t>
                </a:r>
                <a:r>
                  <a:rPr lang="en-US" dirty="0">
                    <a:solidFill>
                      <a:schemeClr val="tx1">
                        <a:lumMod val="50000"/>
                        <a:lumOff val="50000"/>
                      </a:schemeClr>
                    </a:solidFill>
                    <a:latin typeface="Arial"/>
                    <a:cs typeface="Arial"/>
                  </a:rPr>
                  <a:t>AGCTA</a:t>
                </a:r>
                <a:r>
                  <a:rPr lang="en-US" b="1" dirty="0">
                    <a:solidFill>
                      <a:srgbClr val="FF0000"/>
                    </a:solidFill>
                    <a:latin typeface="Arial"/>
                    <a:cs typeface="Arial"/>
                  </a:rPr>
                  <a:t>C</a:t>
                </a:r>
                <a:r>
                  <a:rPr lang="en-US" dirty="0">
                    <a:solidFill>
                      <a:schemeClr val="tx1">
                        <a:lumMod val="50000"/>
                        <a:lumOff val="50000"/>
                      </a:schemeClr>
                    </a:solidFill>
                    <a:latin typeface="Arial"/>
                    <a:cs typeface="Arial"/>
                  </a:rPr>
                  <a:t>CTA</a:t>
                </a:r>
                <a:r>
                  <a:rPr lang="en-US" b="1" dirty="0">
                    <a:solidFill>
                      <a:srgbClr val="FF0000"/>
                    </a:solidFill>
                    <a:latin typeface="Arial"/>
                    <a:cs typeface="Arial"/>
                  </a:rPr>
                  <a:t>C</a:t>
                </a:r>
                <a:r>
                  <a:rPr lang="en-US" dirty="0">
                    <a:solidFill>
                      <a:schemeClr val="tx1">
                        <a:lumMod val="50000"/>
                        <a:lumOff val="50000"/>
                      </a:schemeClr>
                    </a:solidFill>
                    <a:latin typeface="Arial"/>
                    <a:cs typeface="Arial"/>
                  </a:rPr>
                  <a:t>GTAG</a:t>
                </a:r>
                <a:r>
                  <a:rPr lang="en-US" b="1" dirty="0">
                    <a:solidFill>
                      <a:srgbClr val="FF0000"/>
                    </a:solidFill>
                    <a:latin typeface="Arial"/>
                    <a:cs typeface="Arial"/>
                  </a:rPr>
                  <a:t>C</a:t>
                </a:r>
                <a:r>
                  <a:rPr lang="en-US" dirty="0">
                    <a:solidFill>
                      <a:schemeClr val="tx1">
                        <a:lumMod val="50000"/>
                        <a:lumOff val="50000"/>
                      </a:schemeClr>
                    </a:solidFill>
                    <a:latin typeface="Arial"/>
                    <a:cs typeface="Arial"/>
                  </a:rPr>
                  <a:t>TAC</a:t>
                </a:r>
                <a:r>
                  <a:rPr lang="en-US" b="1" dirty="0">
                    <a:solidFill>
                      <a:srgbClr val="FF0000"/>
                    </a:solidFill>
                    <a:latin typeface="Arial"/>
                    <a:cs typeface="Arial"/>
                  </a:rPr>
                  <a:t>A</a:t>
                </a:r>
                <a:r>
                  <a:rPr lang="en-US" dirty="0">
                    <a:solidFill>
                      <a:schemeClr val="tx1">
                        <a:lumMod val="50000"/>
                        <a:lumOff val="50000"/>
                      </a:schemeClr>
                    </a:solidFill>
                    <a:latin typeface="Arial"/>
                    <a:cs typeface="Arial"/>
                  </a:rPr>
                  <a:t>T</a:t>
                </a:r>
              </a:p>
            </p:txBody>
          </p:sp>
          <p:sp>
            <p:nvSpPr>
              <p:cNvPr id="17" name="TextBox 16">
                <a:extLst>
                  <a:ext uri="{FF2B5EF4-FFF2-40B4-BE49-F238E27FC236}">
                    <a16:creationId xmlns:a16="http://schemas.microsoft.com/office/drawing/2014/main" id="{47C340B5-69FE-8944-BDF1-2F84E25F6AB5}"/>
                  </a:ext>
                </a:extLst>
              </p:cNvPr>
              <p:cNvSpPr txBox="1"/>
              <p:nvPr/>
            </p:nvSpPr>
            <p:spPr>
              <a:xfrm>
                <a:off x="3880815" y="1777834"/>
                <a:ext cx="4778952" cy="369332"/>
              </a:xfrm>
              <a:prstGeom prst="rect">
                <a:avLst/>
              </a:prstGeom>
              <a:noFill/>
            </p:spPr>
            <p:txBody>
              <a:bodyPr wrap="none" rtlCol="0">
                <a:spAutoFit/>
              </a:bodyPr>
              <a:lstStyle/>
              <a:p>
                <a:r>
                  <a:rPr lang="en-US" dirty="0">
                    <a:solidFill>
                      <a:schemeClr val="tx1">
                        <a:lumMod val="50000"/>
                        <a:lumOff val="50000"/>
                      </a:schemeClr>
                    </a:solidFill>
                    <a:latin typeface="Arial"/>
                    <a:cs typeface="Arial"/>
                  </a:rPr>
                  <a:t>AACAC</a:t>
                </a:r>
                <a:r>
                  <a:rPr lang="en-US" b="1" dirty="0">
                    <a:solidFill>
                      <a:srgbClr val="FF0000"/>
                    </a:solidFill>
                    <a:latin typeface="Arial"/>
                    <a:cs typeface="Arial"/>
                  </a:rPr>
                  <a:t>A</a:t>
                </a:r>
                <a:r>
                  <a:rPr lang="en-US" dirty="0">
                    <a:solidFill>
                      <a:schemeClr val="tx1">
                        <a:lumMod val="50000"/>
                        <a:lumOff val="50000"/>
                      </a:schemeClr>
                    </a:solidFill>
                    <a:latin typeface="Arial"/>
                    <a:cs typeface="Arial"/>
                  </a:rPr>
                  <a:t>AGC</a:t>
                </a:r>
                <a:r>
                  <a:rPr lang="en-US" b="1" dirty="0">
                    <a:solidFill>
                      <a:srgbClr val="FF0000"/>
                    </a:solidFill>
                    <a:latin typeface="Arial"/>
                    <a:cs typeface="Arial"/>
                  </a:rPr>
                  <a:t>T</a:t>
                </a:r>
                <a:r>
                  <a:rPr lang="en-US" dirty="0">
                    <a:solidFill>
                      <a:schemeClr val="tx1">
                        <a:lumMod val="50000"/>
                        <a:lumOff val="50000"/>
                      </a:schemeClr>
                    </a:solidFill>
                    <a:latin typeface="Arial"/>
                    <a:cs typeface="Arial"/>
                  </a:rPr>
                  <a:t>AGCTA</a:t>
                </a:r>
                <a:r>
                  <a:rPr lang="en-US" b="1" dirty="0">
                    <a:solidFill>
                      <a:srgbClr val="FF0000"/>
                    </a:solidFill>
                    <a:latin typeface="Arial"/>
                    <a:cs typeface="Arial"/>
                  </a:rPr>
                  <a:t>C</a:t>
                </a:r>
                <a:r>
                  <a:rPr lang="en-US" dirty="0">
                    <a:solidFill>
                      <a:schemeClr val="tx1">
                        <a:lumMod val="50000"/>
                        <a:lumOff val="50000"/>
                      </a:schemeClr>
                    </a:solidFill>
                    <a:latin typeface="Arial"/>
                    <a:cs typeface="Arial"/>
                  </a:rPr>
                  <a:t>CTA</a:t>
                </a:r>
                <a:r>
                  <a:rPr lang="en-US" b="1" dirty="0">
                    <a:solidFill>
                      <a:srgbClr val="FF0000"/>
                    </a:solidFill>
                    <a:latin typeface="Arial"/>
                    <a:cs typeface="Arial"/>
                  </a:rPr>
                  <a:t>C</a:t>
                </a:r>
                <a:r>
                  <a:rPr lang="en-US" dirty="0">
                    <a:solidFill>
                      <a:schemeClr val="tx1">
                        <a:lumMod val="50000"/>
                        <a:lumOff val="50000"/>
                      </a:schemeClr>
                    </a:solidFill>
                    <a:latin typeface="Arial"/>
                    <a:cs typeface="Arial"/>
                  </a:rPr>
                  <a:t>GTAG</a:t>
                </a:r>
                <a:r>
                  <a:rPr lang="en-US" b="1" dirty="0">
                    <a:solidFill>
                      <a:srgbClr val="FF0000"/>
                    </a:solidFill>
                    <a:latin typeface="Arial"/>
                    <a:cs typeface="Arial"/>
                  </a:rPr>
                  <a:t>G</a:t>
                </a:r>
                <a:r>
                  <a:rPr lang="en-US" dirty="0">
                    <a:solidFill>
                      <a:schemeClr val="tx1">
                        <a:lumMod val="50000"/>
                        <a:lumOff val="50000"/>
                      </a:schemeClr>
                    </a:solidFill>
                    <a:latin typeface="Arial"/>
                    <a:cs typeface="Arial"/>
                  </a:rPr>
                  <a:t>TAC</a:t>
                </a:r>
                <a:r>
                  <a:rPr lang="en-US" b="1" dirty="0">
                    <a:solidFill>
                      <a:srgbClr val="FF0000"/>
                    </a:solidFill>
                    <a:latin typeface="Arial"/>
                    <a:cs typeface="Arial"/>
                  </a:rPr>
                  <a:t>A</a:t>
                </a:r>
                <a:r>
                  <a:rPr lang="en-US" dirty="0">
                    <a:solidFill>
                      <a:schemeClr val="tx1">
                        <a:lumMod val="50000"/>
                        <a:lumOff val="50000"/>
                      </a:schemeClr>
                    </a:solidFill>
                    <a:latin typeface="Arial"/>
                    <a:cs typeface="Arial"/>
                  </a:rPr>
                  <a:t>T</a:t>
                </a:r>
              </a:p>
            </p:txBody>
          </p:sp>
          <p:sp>
            <p:nvSpPr>
              <p:cNvPr id="18" name="TextBox 17">
                <a:extLst>
                  <a:ext uri="{FF2B5EF4-FFF2-40B4-BE49-F238E27FC236}">
                    <a16:creationId xmlns:a16="http://schemas.microsoft.com/office/drawing/2014/main" id="{2803C57A-AE00-0D4A-8324-F06A1B33A8CC}"/>
                  </a:ext>
                </a:extLst>
              </p:cNvPr>
              <p:cNvSpPr txBox="1"/>
              <p:nvPr/>
            </p:nvSpPr>
            <p:spPr>
              <a:xfrm>
                <a:off x="3880815" y="2217346"/>
                <a:ext cx="4751901" cy="369332"/>
              </a:xfrm>
              <a:prstGeom prst="rect">
                <a:avLst/>
              </a:prstGeom>
              <a:noFill/>
            </p:spPr>
            <p:txBody>
              <a:bodyPr wrap="none" rtlCol="0">
                <a:spAutoFit/>
              </a:bodyPr>
              <a:lstStyle/>
              <a:p>
                <a:r>
                  <a:rPr lang="en-US" dirty="0">
                    <a:solidFill>
                      <a:schemeClr val="tx1">
                        <a:lumMod val="50000"/>
                        <a:lumOff val="50000"/>
                      </a:schemeClr>
                    </a:solidFill>
                    <a:latin typeface="Arial"/>
                    <a:cs typeface="Arial"/>
                  </a:rPr>
                  <a:t>AACAC</a:t>
                </a:r>
                <a:r>
                  <a:rPr lang="en-US" b="1" dirty="0">
                    <a:solidFill>
                      <a:srgbClr val="FF0000"/>
                    </a:solidFill>
                    <a:latin typeface="Arial"/>
                    <a:cs typeface="Arial"/>
                  </a:rPr>
                  <a:t>T</a:t>
                </a:r>
                <a:r>
                  <a:rPr lang="en-US" dirty="0">
                    <a:solidFill>
                      <a:schemeClr val="tx1">
                        <a:lumMod val="50000"/>
                        <a:lumOff val="50000"/>
                      </a:schemeClr>
                    </a:solidFill>
                    <a:latin typeface="Arial"/>
                    <a:cs typeface="Arial"/>
                  </a:rPr>
                  <a:t>AGC</a:t>
                </a:r>
                <a:r>
                  <a:rPr lang="en-US" b="1" dirty="0">
                    <a:solidFill>
                      <a:srgbClr val="FF0000"/>
                    </a:solidFill>
                    <a:latin typeface="Arial"/>
                    <a:cs typeface="Arial"/>
                  </a:rPr>
                  <a:t>T</a:t>
                </a:r>
                <a:r>
                  <a:rPr lang="en-US" dirty="0">
                    <a:solidFill>
                      <a:schemeClr val="tx1">
                        <a:lumMod val="50000"/>
                        <a:lumOff val="50000"/>
                      </a:schemeClr>
                    </a:solidFill>
                    <a:latin typeface="Arial"/>
                    <a:cs typeface="Arial"/>
                  </a:rPr>
                  <a:t>AGCTA</a:t>
                </a:r>
                <a:r>
                  <a:rPr lang="en-US" b="1" dirty="0">
                    <a:solidFill>
                      <a:srgbClr val="FF0000"/>
                    </a:solidFill>
                    <a:latin typeface="Arial"/>
                    <a:cs typeface="Arial"/>
                  </a:rPr>
                  <a:t>C</a:t>
                </a:r>
                <a:r>
                  <a:rPr lang="en-US" dirty="0">
                    <a:solidFill>
                      <a:schemeClr val="tx1">
                        <a:lumMod val="50000"/>
                        <a:lumOff val="50000"/>
                      </a:schemeClr>
                    </a:solidFill>
                    <a:latin typeface="Arial"/>
                    <a:cs typeface="Arial"/>
                  </a:rPr>
                  <a:t>CTA</a:t>
                </a:r>
                <a:r>
                  <a:rPr lang="en-US" b="1" dirty="0">
                    <a:solidFill>
                      <a:srgbClr val="FF0000"/>
                    </a:solidFill>
                    <a:latin typeface="Arial"/>
                    <a:cs typeface="Arial"/>
                  </a:rPr>
                  <a:t>T</a:t>
                </a:r>
                <a:r>
                  <a:rPr lang="en-US" dirty="0">
                    <a:solidFill>
                      <a:schemeClr val="tx1">
                        <a:lumMod val="50000"/>
                        <a:lumOff val="50000"/>
                      </a:schemeClr>
                    </a:solidFill>
                    <a:latin typeface="Arial"/>
                    <a:cs typeface="Arial"/>
                  </a:rPr>
                  <a:t>GTAG</a:t>
                </a:r>
                <a:r>
                  <a:rPr lang="en-US" b="1" dirty="0">
                    <a:solidFill>
                      <a:srgbClr val="FF0000"/>
                    </a:solidFill>
                    <a:latin typeface="Arial"/>
                    <a:cs typeface="Arial"/>
                  </a:rPr>
                  <a:t>G</a:t>
                </a:r>
                <a:r>
                  <a:rPr lang="en-US" dirty="0">
                    <a:solidFill>
                      <a:schemeClr val="tx1">
                        <a:lumMod val="50000"/>
                        <a:lumOff val="50000"/>
                      </a:schemeClr>
                    </a:solidFill>
                    <a:latin typeface="Arial"/>
                    <a:cs typeface="Arial"/>
                  </a:rPr>
                  <a:t>TAC</a:t>
                </a:r>
                <a:r>
                  <a:rPr lang="en-US" b="1" dirty="0">
                    <a:solidFill>
                      <a:srgbClr val="FF0000"/>
                    </a:solidFill>
                    <a:latin typeface="Arial"/>
                    <a:cs typeface="Arial"/>
                  </a:rPr>
                  <a:t>A</a:t>
                </a:r>
                <a:r>
                  <a:rPr lang="en-US" dirty="0">
                    <a:solidFill>
                      <a:schemeClr val="tx1">
                        <a:lumMod val="50000"/>
                        <a:lumOff val="50000"/>
                      </a:schemeClr>
                    </a:solidFill>
                    <a:latin typeface="Arial"/>
                    <a:cs typeface="Arial"/>
                  </a:rPr>
                  <a:t>T</a:t>
                </a:r>
              </a:p>
            </p:txBody>
          </p:sp>
          <p:sp>
            <p:nvSpPr>
              <p:cNvPr id="19" name="TextBox 18">
                <a:extLst>
                  <a:ext uri="{FF2B5EF4-FFF2-40B4-BE49-F238E27FC236}">
                    <a16:creationId xmlns:a16="http://schemas.microsoft.com/office/drawing/2014/main" id="{4B13096E-D472-8245-A002-9A16A7055891}"/>
                  </a:ext>
                </a:extLst>
              </p:cNvPr>
              <p:cNvSpPr txBox="1"/>
              <p:nvPr/>
            </p:nvSpPr>
            <p:spPr>
              <a:xfrm>
                <a:off x="3880815" y="2656858"/>
                <a:ext cx="4778952" cy="369332"/>
              </a:xfrm>
              <a:prstGeom prst="rect">
                <a:avLst/>
              </a:prstGeom>
              <a:noFill/>
            </p:spPr>
            <p:txBody>
              <a:bodyPr wrap="none" rtlCol="0">
                <a:spAutoFit/>
              </a:bodyPr>
              <a:lstStyle/>
              <a:p>
                <a:r>
                  <a:rPr lang="en-US" dirty="0">
                    <a:solidFill>
                      <a:schemeClr val="tx1">
                        <a:lumMod val="50000"/>
                        <a:lumOff val="50000"/>
                      </a:schemeClr>
                    </a:solidFill>
                    <a:latin typeface="Arial"/>
                    <a:cs typeface="Arial"/>
                  </a:rPr>
                  <a:t>AACAC</a:t>
                </a:r>
                <a:r>
                  <a:rPr lang="en-US" b="1" dirty="0">
                    <a:solidFill>
                      <a:srgbClr val="FF0000"/>
                    </a:solidFill>
                    <a:latin typeface="Arial"/>
                    <a:cs typeface="Arial"/>
                  </a:rPr>
                  <a:t>T</a:t>
                </a:r>
                <a:r>
                  <a:rPr lang="en-US" dirty="0">
                    <a:solidFill>
                      <a:schemeClr val="tx1">
                        <a:lumMod val="50000"/>
                        <a:lumOff val="50000"/>
                      </a:schemeClr>
                    </a:solidFill>
                    <a:latin typeface="Arial"/>
                    <a:cs typeface="Arial"/>
                  </a:rPr>
                  <a:t>AGC</a:t>
                </a:r>
                <a:r>
                  <a:rPr lang="en-US" b="1" dirty="0">
                    <a:solidFill>
                      <a:srgbClr val="FF0000"/>
                    </a:solidFill>
                    <a:latin typeface="Arial"/>
                    <a:cs typeface="Arial"/>
                  </a:rPr>
                  <a:t>A</a:t>
                </a:r>
                <a:r>
                  <a:rPr lang="en-US" dirty="0">
                    <a:solidFill>
                      <a:schemeClr val="tx1">
                        <a:lumMod val="50000"/>
                        <a:lumOff val="50000"/>
                      </a:schemeClr>
                    </a:solidFill>
                    <a:latin typeface="Arial"/>
                    <a:cs typeface="Arial"/>
                  </a:rPr>
                  <a:t>AGCTA</a:t>
                </a:r>
                <a:r>
                  <a:rPr lang="en-US" b="1" dirty="0">
                    <a:solidFill>
                      <a:srgbClr val="FF0000"/>
                    </a:solidFill>
                    <a:latin typeface="Arial"/>
                    <a:cs typeface="Arial"/>
                  </a:rPr>
                  <a:t>C</a:t>
                </a:r>
                <a:r>
                  <a:rPr lang="en-US" dirty="0">
                    <a:solidFill>
                      <a:schemeClr val="tx1">
                        <a:lumMod val="50000"/>
                        <a:lumOff val="50000"/>
                      </a:schemeClr>
                    </a:solidFill>
                    <a:latin typeface="Arial"/>
                    <a:cs typeface="Arial"/>
                  </a:rPr>
                  <a:t>CTA</a:t>
                </a:r>
                <a:r>
                  <a:rPr lang="en-US" b="1" dirty="0">
                    <a:solidFill>
                      <a:srgbClr val="FF0000"/>
                    </a:solidFill>
                    <a:latin typeface="Arial"/>
                    <a:cs typeface="Arial"/>
                  </a:rPr>
                  <a:t>C</a:t>
                </a:r>
                <a:r>
                  <a:rPr lang="en-US" dirty="0">
                    <a:solidFill>
                      <a:schemeClr val="tx1">
                        <a:lumMod val="50000"/>
                        <a:lumOff val="50000"/>
                      </a:schemeClr>
                    </a:solidFill>
                    <a:latin typeface="Arial"/>
                    <a:cs typeface="Arial"/>
                  </a:rPr>
                  <a:t>GTAG</a:t>
                </a:r>
                <a:r>
                  <a:rPr lang="en-US" b="1" dirty="0">
                    <a:solidFill>
                      <a:srgbClr val="FF0000"/>
                    </a:solidFill>
                    <a:latin typeface="Arial"/>
                    <a:cs typeface="Arial"/>
                  </a:rPr>
                  <a:t>G</a:t>
                </a:r>
                <a:r>
                  <a:rPr lang="en-US" dirty="0">
                    <a:solidFill>
                      <a:schemeClr val="tx1">
                        <a:lumMod val="50000"/>
                        <a:lumOff val="50000"/>
                      </a:schemeClr>
                    </a:solidFill>
                    <a:latin typeface="Arial"/>
                    <a:cs typeface="Arial"/>
                  </a:rPr>
                  <a:t>TAC</a:t>
                </a:r>
                <a:r>
                  <a:rPr lang="en-US" b="1" dirty="0">
                    <a:solidFill>
                      <a:srgbClr val="FF0000"/>
                    </a:solidFill>
                    <a:latin typeface="Arial"/>
                    <a:cs typeface="Arial"/>
                  </a:rPr>
                  <a:t>A</a:t>
                </a:r>
                <a:r>
                  <a:rPr lang="en-US" dirty="0">
                    <a:solidFill>
                      <a:schemeClr val="tx1">
                        <a:lumMod val="50000"/>
                        <a:lumOff val="50000"/>
                      </a:schemeClr>
                    </a:solidFill>
                    <a:latin typeface="Arial"/>
                    <a:cs typeface="Arial"/>
                  </a:rPr>
                  <a:t>T</a:t>
                </a:r>
              </a:p>
            </p:txBody>
          </p:sp>
          <p:sp>
            <p:nvSpPr>
              <p:cNvPr id="20" name="TextBox 19">
                <a:extLst>
                  <a:ext uri="{FF2B5EF4-FFF2-40B4-BE49-F238E27FC236}">
                    <a16:creationId xmlns:a16="http://schemas.microsoft.com/office/drawing/2014/main" id="{B792300B-9482-5A4A-9A4C-B4F53BDD5333}"/>
                  </a:ext>
                </a:extLst>
              </p:cNvPr>
              <p:cNvSpPr txBox="1"/>
              <p:nvPr/>
            </p:nvSpPr>
            <p:spPr>
              <a:xfrm>
                <a:off x="3880815" y="3096370"/>
                <a:ext cx="4789772" cy="369332"/>
              </a:xfrm>
              <a:prstGeom prst="rect">
                <a:avLst/>
              </a:prstGeom>
              <a:noFill/>
            </p:spPr>
            <p:txBody>
              <a:bodyPr wrap="none" rtlCol="0">
                <a:spAutoFit/>
              </a:bodyPr>
              <a:lstStyle/>
              <a:p>
                <a:r>
                  <a:rPr lang="en-US" dirty="0">
                    <a:solidFill>
                      <a:schemeClr val="tx1">
                        <a:lumMod val="50000"/>
                        <a:lumOff val="50000"/>
                      </a:schemeClr>
                    </a:solidFill>
                    <a:latin typeface="Arial"/>
                    <a:cs typeface="Arial"/>
                  </a:rPr>
                  <a:t>AACAC</a:t>
                </a:r>
                <a:r>
                  <a:rPr lang="en-US" b="1" dirty="0">
                    <a:solidFill>
                      <a:srgbClr val="FF0000"/>
                    </a:solidFill>
                    <a:latin typeface="Arial"/>
                    <a:cs typeface="Arial"/>
                  </a:rPr>
                  <a:t>T</a:t>
                </a:r>
                <a:r>
                  <a:rPr lang="en-US" dirty="0">
                    <a:solidFill>
                      <a:schemeClr val="tx1">
                        <a:lumMod val="50000"/>
                        <a:lumOff val="50000"/>
                      </a:schemeClr>
                    </a:solidFill>
                    <a:latin typeface="Arial"/>
                    <a:cs typeface="Arial"/>
                  </a:rPr>
                  <a:t>AGC</a:t>
                </a:r>
                <a:r>
                  <a:rPr lang="en-US" b="1" dirty="0">
                    <a:solidFill>
                      <a:srgbClr val="FF0000"/>
                    </a:solidFill>
                    <a:latin typeface="Arial"/>
                    <a:cs typeface="Arial"/>
                  </a:rPr>
                  <a:t>A</a:t>
                </a:r>
                <a:r>
                  <a:rPr lang="en-US" dirty="0">
                    <a:solidFill>
                      <a:schemeClr val="tx1">
                        <a:lumMod val="50000"/>
                        <a:lumOff val="50000"/>
                      </a:schemeClr>
                    </a:solidFill>
                    <a:latin typeface="Arial"/>
                    <a:cs typeface="Arial"/>
                  </a:rPr>
                  <a:t>AGCTA</a:t>
                </a:r>
                <a:r>
                  <a:rPr lang="en-US" b="1" dirty="0">
                    <a:solidFill>
                      <a:srgbClr val="FF0000"/>
                    </a:solidFill>
                    <a:latin typeface="Arial"/>
                    <a:cs typeface="Arial"/>
                  </a:rPr>
                  <a:t>C</a:t>
                </a:r>
                <a:r>
                  <a:rPr lang="en-US" dirty="0">
                    <a:solidFill>
                      <a:schemeClr val="tx1">
                        <a:lumMod val="50000"/>
                        <a:lumOff val="50000"/>
                      </a:schemeClr>
                    </a:solidFill>
                    <a:latin typeface="Arial"/>
                    <a:cs typeface="Arial"/>
                  </a:rPr>
                  <a:t>CTA</a:t>
                </a:r>
                <a:r>
                  <a:rPr lang="en-US" b="1" dirty="0">
                    <a:solidFill>
                      <a:srgbClr val="FF0000"/>
                    </a:solidFill>
                    <a:latin typeface="Arial"/>
                    <a:cs typeface="Arial"/>
                  </a:rPr>
                  <a:t>C</a:t>
                </a:r>
                <a:r>
                  <a:rPr lang="en-US" dirty="0">
                    <a:solidFill>
                      <a:schemeClr val="tx1">
                        <a:lumMod val="50000"/>
                        <a:lumOff val="50000"/>
                      </a:schemeClr>
                    </a:solidFill>
                    <a:latin typeface="Arial"/>
                    <a:cs typeface="Arial"/>
                  </a:rPr>
                  <a:t>GTAG</a:t>
                </a:r>
                <a:r>
                  <a:rPr lang="en-US" b="1" dirty="0">
                    <a:solidFill>
                      <a:srgbClr val="FF0000"/>
                    </a:solidFill>
                    <a:latin typeface="Arial"/>
                    <a:cs typeface="Arial"/>
                  </a:rPr>
                  <a:t>G</a:t>
                </a:r>
                <a:r>
                  <a:rPr lang="en-US" dirty="0">
                    <a:solidFill>
                      <a:schemeClr val="tx1">
                        <a:lumMod val="50000"/>
                        <a:lumOff val="50000"/>
                      </a:schemeClr>
                    </a:solidFill>
                    <a:latin typeface="Arial"/>
                    <a:cs typeface="Arial"/>
                  </a:rPr>
                  <a:t>TAC</a:t>
                </a:r>
                <a:r>
                  <a:rPr lang="en-US" b="1" dirty="0">
                    <a:solidFill>
                      <a:srgbClr val="FF0000"/>
                    </a:solidFill>
                    <a:latin typeface="Arial"/>
                    <a:cs typeface="Arial"/>
                  </a:rPr>
                  <a:t>G</a:t>
                </a:r>
                <a:r>
                  <a:rPr lang="en-US" dirty="0">
                    <a:solidFill>
                      <a:schemeClr val="tx1">
                        <a:lumMod val="50000"/>
                        <a:lumOff val="50000"/>
                      </a:schemeClr>
                    </a:solidFill>
                    <a:latin typeface="Arial"/>
                    <a:cs typeface="Arial"/>
                  </a:rPr>
                  <a:t>T</a:t>
                </a:r>
              </a:p>
            </p:txBody>
          </p:sp>
          <p:sp>
            <p:nvSpPr>
              <p:cNvPr id="21" name="TextBox 20">
                <a:extLst>
                  <a:ext uri="{FF2B5EF4-FFF2-40B4-BE49-F238E27FC236}">
                    <a16:creationId xmlns:a16="http://schemas.microsoft.com/office/drawing/2014/main" id="{9E25FF87-58DC-3046-A931-754DCFDB3DFA}"/>
                  </a:ext>
                </a:extLst>
              </p:cNvPr>
              <p:cNvSpPr txBox="1"/>
              <p:nvPr/>
            </p:nvSpPr>
            <p:spPr>
              <a:xfrm>
                <a:off x="3868835" y="4006870"/>
                <a:ext cx="4647305" cy="369332"/>
              </a:xfrm>
              <a:prstGeom prst="rect">
                <a:avLst/>
              </a:prstGeom>
              <a:noFill/>
            </p:spPr>
            <p:txBody>
              <a:bodyPr wrap="none" rtlCol="0">
                <a:spAutoFit/>
              </a:bodyPr>
              <a:lstStyle/>
              <a:p>
                <a:r>
                  <a:rPr lang="en-US" dirty="0">
                    <a:solidFill>
                      <a:schemeClr val="tx1">
                        <a:lumMod val="50000"/>
                        <a:lumOff val="50000"/>
                      </a:schemeClr>
                    </a:solidFill>
                    <a:latin typeface="Arial"/>
                    <a:cs typeface="Arial"/>
                  </a:rPr>
                  <a:t>AACAC</a:t>
                </a:r>
                <a:r>
                  <a:rPr lang="en-US" b="1" dirty="0">
                    <a:solidFill>
                      <a:srgbClr val="FF0000"/>
                    </a:solidFill>
                    <a:latin typeface="Arial"/>
                    <a:cs typeface="Arial"/>
                  </a:rPr>
                  <a:t>T</a:t>
                </a:r>
                <a:r>
                  <a:rPr lang="en-US" dirty="0">
                    <a:solidFill>
                      <a:schemeClr val="tx1">
                        <a:lumMod val="50000"/>
                        <a:lumOff val="50000"/>
                      </a:schemeClr>
                    </a:solidFill>
                    <a:latin typeface="Arial"/>
                    <a:cs typeface="Arial"/>
                  </a:rPr>
                  <a:t>AGC</a:t>
                </a:r>
                <a:r>
                  <a:rPr lang="en-US" b="1" dirty="0">
                    <a:solidFill>
                      <a:srgbClr val="FF0000"/>
                    </a:solidFill>
                    <a:latin typeface="Arial"/>
                    <a:cs typeface="Arial"/>
                  </a:rPr>
                  <a:t>?</a:t>
                </a:r>
                <a:r>
                  <a:rPr lang="en-US" dirty="0">
                    <a:solidFill>
                      <a:schemeClr val="tx1">
                        <a:lumMod val="50000"/>
                        <a:lumOff val="50000"/>
                      </a:schemeClr>
                    </a:solidFill>
                    <a:latin typeface="Arial"/>
                    <a:cs typeface="Arial"/>
                  </a:rPr>
                  <a:t>AGCTA</a:t>
                </a:r>
                <a:r>
                  <a:rPr lang="en-US" b="1" dirty="0">
                    <a:solidFill>
                      <a:srgbClr val="FF0000"/>
                    </a:solidFill>
                    <a:latin typeface="Arial"/>
                    <a:cs typeface="Arial"/>
                  </a:rPr>
                  <a:t>C</a:t>
                </a:r>
                <a:r>
                  <a:rPr lang="en-US" dirty="0">
                    <a:solidFill>
                      <a:schemeClr val="tx1">
                        <a:lumMod val="50000"/>
                        <a:lumOff val="50000"/>
                      </a:schemeClr>
                    </a:solidFill>
                    <a:latin typeface="Arial"/>
                    <a:cs typeface="Arial"/>
                  </a:rPr>
                  <a:t>CTA</a:t>
                </a:r>
                <a:r>
                  <a:rPr lang="en-US" b="1" dirty="0">
                    <a:solidFill>
                      <a:srgbClr val="FF0000"/>
                    </a:solidFill>
                    <a:latin typeface="Arial"/>
                    <a:cs typeface="Arial"/>
                  </a:rPr>
                  <a:t>?</a:t>
                </a:r>
                <a:r>
                  <a:rPr lang="en-US" dirty="0">
                    <a:solidFill>
                      <a:schemeClr val="tx1">
                        <a:lumMod val="50000"/>
                        <a:lumOff val="50000"/>
                      </a:schemeClr>
                    </a:solidFill>
                    <a:latin typeface="Arial"/>
                    <a:cs typeface="Arial"/>
                  </a:rPr>
                  <a:t>GTAG</a:t>
                </a:r>
                <a:r>
                  <a:rPr lang="en-US" b="1" dirty="0">
                    <a:solidFill>
                      <a:srgbClr val="FF0000"/>
                    </a:solidFill>
                    <a:latin typeface="Arial"/>
                    <a:cs typeface="Arial"/>
                  </a:rPr>
                  <a:t>G</a:t>
                </a:r>
                <a:r>
                  <a:rPr lang="en-US" dirty="0">
                    <a:solidFill>
                      <a:schemeClr val="tx1">
                        <a:lumMod val="50000"/>
                        <a:lumOff val="50000"/>
                      </a:schemeClr>
                    </a:solidFill>
                    <a:latin typeface="Arial"/>
                    <a:cs typeface="Arial"/>
                  </a:rPr>
                  <a:t>TAC</a:t>
                </a:r>
                <a:r>
                  <a:rPr lang="en-US" b="1" dirty="0">
                    <a:solidFill>
                      <a:srgbClr val="FF0000"/>
                    </a:solidFill>
                    <a:latin typeface="Arial"/>
                    <a:cs typeface="Arial"/>
                  </a:rPr>
                  <a:t>?</a:t>
                </a:r>
                <a:r>
                  <a:rPr lang="en-US" dirty="0">
                    <a:solidFill>
                      <a:schemeClr val="tx1">
                        <a:lumMod val="50000"/>
                        <a:lumOff val="50000"/>
                      </a:schemeClr>
                    </a:solidFill>
                    <a:latin typeface="Arial"/>
                    <a:cs typeface="Arial"/>
                  </a:rPr>
                  <a:t>T</a:t>
                </a:r>
              </a:p>
            </p:txBody>
          </p:sp>
          <p:sp>
            <p:nvSpPr>
              <p:cNvPr id="22" name="TextBox 21">
                <a:extLst>
                  <a:ext uri="{FF2B5EF4-FFF2-40B4-BE49-F238E27FC236}">
                    <a16:creationId xmlns:a16="http://schemas.microsoft.com/office/drawing/2014/main" id="{AA43EB0F-CE92-6846-BB0E-6CAD10B351D5}"/>
                  </a:ext>
                </a:extLst>
              </p:cNvPr>
              <p:cNvSpPr txBox="1"/>
              <p:nvPr/>
            </p:nvSpPr>
            <p:spPr>
              <a:xfrm>
                <a:off x="3868835" y="4446382"/>
                <a:ext cx="4657224" cy="369332"/>
              </a:xfrm>
              <a:prstGeom prst="rect">
                <a:avLst/>
              </a:prstGeom>
              <a:noFill/>
            </p:spPr>
            <p:txBody>
              <a:bodyPr wrap="none" rtlCol="0">
                <a:spAutoFit/>
              </a:bodyPr>
              <a:lstStyle/>
              <a:p>
                <a:r>
                  <a:rPr lang="en-US" dirty="0">
                    <a:solidFill>
                      <a:schemeClr val="tx1">
                        <a:lumMod val="50000"/>
                        <a:lumOff val="50000"/>
                      </a:schemeClr>
                    </a:solidFill>
                    <a:latin typeface="Arial"/>
                    <a:cs typeface="Arial"/>
                  </a:rPr>
                  <a:t>AACAC</a:t>
                </a:r>
                <a:r>
                  <a:rPr lang="en-US" b="1" dirty="0">
                    <a:solidFill>
                      <a:srgbClr val="FF0000"/>
                    </a:solidFill>
                    <a:latin typeface="Arial"/>
                    <a:cs typeface="Arial"/>
                  </a:rPr>
                  <a:t>A</a:t>
                </a:r>
                <a:r>
                  <a:rPr lang="en-US" dirty="0">
                    <a:solidFill>
                      <a:schemeClr val="tx1">
                        <a:lumMod val="50000"/>
                        <a:lumOff val="50000"/>
                      </a:schemeClr>
                    </a:solidFill>
                    <a:latin typeface="Arial"/>
                    <a:cs typeface="Arial"/>
                  </a:rPr>
                  <a:t>AGC</a:t>
                </a:r>
                <a:r>
                  <a:rPr lang="en-US" b="1" dirty="0">
                    <a:solidFill>
                      <a:srgbClr val="FF0000"/>
                    </a:solidFill>
                    <a:latin typeface="Arial"/>
                    <a:cs typeface="Arial"/>
                  </a:rPr>
                  <a:t>?</a:t>
                </a:r>
                <a:r>
                  <a:rPr lang="en-US" dirty="0">
                    <a:solidFill>
                      <a:schemeClr val="tx1">
                        <a:lumMod val="50000"/>
                        <a:lumOff val="50000"/>
                      </a:schemeClr>
                    </a:solidFill>
                    <a:latin typeface="Arial"/>
                    <a:cs typeface="Arial"/>
                  </a:rPr>
                  <a:t>AGCTA</a:t>
                </a:r>
                <a:r>
                  <a:rPr lang="en-US" b="1" dirty="0">
                    <a:solidFill>
                      <a:srgbClr val="FF0000"/>
                    </a:solidFill>
                    <a:latin typeface="Arial"/>
                    <a:cs typeface="Arial"/>
                  </a:rPr>
                  <a:t>C</a:t>
                </a:r>
                <a:r>
                  <a:rPr lang="en-US" dirty="0">
                    <a:solidFill>
                      <a:schemeClr val="tx1">
                        <a:lumMod val="50000"/>
                        <a:lumOff val="50000"/>
                      </a:schemeClr>
                    </a:solidFill>
                    <a:latin typeface="Arial"/>
                    <a:cs typeface="Arial"/>
                  </a:rPr>
                  <a:t>CTA</a:t>
                </a:r>
                <a:r>
                  <a:rPr lang="en-US" b="1" dirty="0">
                    <a:solidFill>
                      <a:srgbClr val="FF0000"/>
                    </a:solidFill>
                    <a:latin typeface="Arial"/>
                    <a:cs typeface="Arial"/>
                  </a:rPr>
                  <a:t>?</a:t>
                </a:r>
                <a:r>
                  <a:rPr lang="en-US" dirty="0">
                    <a:solidFill>
                      <a:schemeClr val="tx1">
                        <a:lumMod val="50000"/>
                        <a:lumOff val="50000"/>
                      </a:schemeClr>
                    </a:solidFill>
                    <a:latin typeface="Arial"/>
                    <a:cs typeface="Arial"/>
                  </a:rPr>
                  <a:t>GTAG</a:t>
                </a:r>
                <a:r>
                  <a:rPr lang="en-US" b="1" dirty="0">
                    <a:solidFill>
                      <a:srgbClr val="FF0000"/>
                    </a:solidFill>
                    <a:latin typeface="Arial"/>
                    <a:cs typeface="Arial"/>
                  </a:rPr>
                  <a:t>G</a:t>
                </a:r>
                <a:r>
                  <a:rPr lang="en-US" dirty="0">
                    <a:solidFill>
                      <a:schemeClr val="tx1">
                        <a:lumMod val="50000"/>
                        <a:lumOff val="50000"/>
                      </a:schemeClr>
                    </a:solidFill>
                    <a:latin typeface="Arial"/>
                    <a:cs typeface="Arial"/>
                  </a:rPr>
                  <a:t>TAC</a:t>
                </a:r>
                <a:r>
                  <a:rPr lang="en-US" b="1" dirty="0">
                    <a:solidFill>
                      <a:srgbClr val="FF0000"/>
                    </a:solidFill>
                    <a:latin typeface="Arial"/>
                    <a:cs typeface="Arial"/>
                  </a:rPr>
                  <a:t>?</a:t>
                </a:r>
                <a:r>
                  <a:rPr lang="en-US" dirty="0">
                    <a:solidFill>
                      <a:schemeClr val="tx1">
                        <a:lumMod val="50000"/>
                        <a:lumOff val="50000"/>
                      </a:schemeClr>
                    </a:solidFill>
                    <a:latin typeface="Arial"/>
                    <a:cs typeface="Arial"/>
                  </a:rPr>
                  <a:t>T</a:t>
                </a:r>
              </a:p>
            </p:txBody>
          </p:sp>
          <p:sp>
            <p:nvSpPr>
              <p:cNvPr id="23" name="TextBox 22">
                <a:extLst>
                  <a:ext uri="{FF2B5EF4-FFF2-40B4-BE49-F238E27FC236}">
                    <a16:creationId xmlns:a16="http://schemas.microsoft.com/office/drawing/2014/main" id="{B19A74DC-1E95-0C4C-8C79-3E46EDD58C02}"/>
                  </a:ext>
                </a:extLst>
              </p:cNvPr>
              <p:cNvSpPr txBox="1"/>
              <p:nvPr/>
            </p:nvSpPr>
            <p:spPr>
              <a:xfrm>
                <a:off x="3868835" y="4885894"/>
                <a:ext cx="4647305" cy="369332"/>
              </a:xfrm>
              <a:prstGeom prst="rect">
                <a:avLst/>
              </a:prstGeom>
              <a:noFill/>
            </p:spPr>
            <p:txBody>
              <a:bodyPr wrap="none" rtlCol="0">
                <a:spAutoFit/>
              </a:bodyPr>
              <a:lstStyle/>
              <a:p>
                <a:r>
                  <a:rPr lang="en-US" dirty="0">
                    <a:solidFill>
                      <a:schemeClr val="tx1">
                        <a:lumMod val="50000"/>
                        <a:lumOff val="50000"/>
                      </a:schemeClr>
                    </a:solidFill>
                    <a:latin typeface="Arial"/>
                    <a:cs typeface="Arial"/>
                  </a:rPr>
                  <a:t>AACAC</a:t>
                </a:r>
                <a:r>
                  <a:rPr lang="en-US" b="1" dirty="0">
                    <a:solidFill>
                      <a:srgbClr val="FF0000"/>
                    </a:solidFill>
                    <a:latin typeface="Arial"/>
                    <a:cs typeface="Arial"/>
                  </a:rPr>
                  <a:t>T</a:t>
                </a:r>
                <a:r>
                  <a:rPr lang="en-US" dirty="0">
                    <a:solidFill>
                      <a:schemeClr val="tx1">
                        <a:lumMod val="50000"/>
                        <a:lumOff val="50000"/>
                      </a:schemeClr>
                    </a:solidFill>
                    <a:latin typeface="Arial"/>
                    <a:cs typeface="Arial"/>
                  </a:rPr>
                  <a:t>AGC</a:t>
                </a:r>
                <a:r>
                  <a:rPr lang="en-US" b="1" dirty="0">
                    <a:solidFill>
                      <a:srgbClr val="FF0000"/>
                    </a:solidFill>
                    <a:latin typeface="Arial"/>
                    <a:cs typeface="Arial"/>
                  </a:rPr>
                  <a:t>?</a:t>
                </a:r>
                <a:r>
                  <a:rPr lang="en-US" dirty="0">
                    <a:solidFill>
                      <a:schemeClr val="tx1">
                        <a:lumMod val="50000"/>
                        <a:lumOff val="50000"/>
                      </a:schemeClr>
                    </a:solidFill>
                    <a:latin typeface="Arial"/>
                    <a:cs typeface="Arial"/>
                  </a:rPr>
                  <a:t>AGCTA</a:t>
                </a:r>
                <a:r>
                  <a:rPr lang="en-US" b="1" dirty="0">
                    <a:solidFill>
                      <a:srgbClr val="FF0000"/>
                    </a:solidFill>
                    <a:latin typeface="Arial"/>
                    <a:cs typeface="Arial"/>
                  </a:rPr>
                  <a:t>C</a:t>
                </a:r>
                <a:r>
                  <a:rPr lang="en-US" dirty="0">
                    <a:solidFill>
                      <a:schemeClr val="tx1">
                        <a:lumMod val="50000"/>
                        <a:lumOff val="50000"/>
                      </a:schemeClr>
                    </a:solidFill>
                    <a:latin typeface="Arial"/>
                    <a:cs typeface="Arial"/>
                  </a:rPr>
                  <a:t>CTA</a:t>
                </a:r>
                <a:r>
                  <a:rPr lang="en-US" b="1" dirty="0">
                    <a:solidFill>
                      <a:srgbClr val="FF0000"/>
                    </a:solidFill>
                    <a:latin typeface="Arial"/>
                    <a:cs typeface="Arial"/>
                  </a:rPr>
                  <a:t>?</a:t>
                </a:r>
                <a:r>
                  <a:rPr lang="en-US" dirty="0">
                    <a:solidFill>
                      <a:schemeClr val="tx1">
                        <a:lumMod val="50000"/>
                        <a:lumOff val="50000"/>
                      </a:schemeClr>
                    </a:solidFill>
                    <a:latin typeface="Arial"/>
                    <a:cs typeface="Arial"/>
                  </a:rPr>
                  <a:t>GTAG</a:t>
                </a:r>
                <a:r>
                  <a:rPr lang="en-US" b="1" dirty="0">
                    <a:solidFill>
                      <a:srgbClr val="FF0000"/>
                    </a:solidFill>
                    <a:latin typeface="Arial"/>
                    <a:cs typeface="Arial"/>
                  </a:rPr>
                  <a:t>G</a:t>
                </a:r>
                <a:r>
                  <a:rPr lang="en-US" dirty="0">
                    <a:solidFill>
                      <a:schemeClr val="tx1">
                        <a:lumMod val="50000"/>
                        <a:lumOff val="50000"/>
                      </a:schemeClr>
                    </a:solidFill>
                    <a:latin typeface="Arial"/>
                    <a:cs typeface="Arial"/>
                  </a:rPr>
                  <a:t>TAC</a:t>
                </a:r>
                <a:r>
                  <a:rPr lang="en-US" b="1" dirty="0">
                    <a:solidFill>
                      <a:srgbClr val="FF0000"/>
                    </a:solidFill>
                    <a:latin typeface="Arial"/>
                    <a:cs typeface="Arial"/>
                  </a:rPr>
                  <a:t>?</a:t>
                </a:r>
                <a:r>
                  <a:rPr lang="en-US" dirty="0">
                    <a:solidFill>
                      <a:schemeClr val="tx1">
                        <a:lumMod val="50000"/>
                        <a:lumOff val="50000"/>
                      </a:schemeClr>
                    </a:solidFill>
                    <a:latin typeface="Arial"/>
                    <a:cs typeface="Arial"/>
                  </a:rPr>
                  <a:t>T</a:t>
                </a:r>
              </a:p>
            </p:txBody>
          </p:sp>
          <p:sp>
            <p:nvSpPr>
              <p:cNvPr id="24" name="TextBox 23">
                <a:extLst>
                  <a:ext uri="{FF2B5EF4-FFF2-40B4-BE49-F238E27FC236}">
                    <a16:creationId xmlns:a16="http://schemas.microsoft.com/office/drawing/2014/main" id="{3BB6C27B-C19B-BF44-A808-2340BE8A8052}"/>
                  </a:ext>
                </a:extLst>
              </p:cNvPr>
              <p:cNvSpPr txBox="1"/>
              <p:nvPr/>
            </p:nvSpPr>
            <p:spPr>
              <a:xfrm>
                <a:off x="3868835" y="5325406"/>
                <a:ext cx="4647305" cy="369332"/>
              </a:xfrm>
              <a:prstGeom prst="rect">
                <a:avLst/>
              </a:prstGeom>
              <a:noFill/>
            </p:spPr>
            <p:txBody>
              <a:bodyPr wrap="none" rtlCol="0">
                <a:spAutoFit/>
              </a:bodyPr>
              <a:lstStyle/>
              <a:p>
                <a:r>
                  <a:rPr lang="en-US" dirty="0">
                    <a:solidFill>
                      <a:schemeClr val="tx1">
                        <a:lumMod val="50000"/>
                        <a:lumOff val="50000"/>
                      </a:schemeClr>
                    </a:solidFill>
                    <a:latin typeface="Arial"/>
                    <a:cs typeface="Arial"/>
                  </a:rPr>
                  <a:t>AACAC</a:t>
                </a:r>
                <a:r>
                  <a:rPr lang="en-US" b="1" dirty="0">
                    <a:solidFill>
                      <a:srgbClr val="FF0000"/>
                    </a:solidFill>
                    <a:latin typeface="Arial"/>
                    <a:cs typeface="Arial"/>
                  </a:rPr>
                  <a:t>T</a:t>
                </a:r>
                <a:r>
                  <a:rPr lang="en-US" dirty="0">
                    <a:solidFill>
                      <a:schemeClr val="tx1">
                        <a:lumMod val="50000"/>
                        <a:lumOff val="50000"/>
                      </a:schemeClr>
                    </a:solidFill>
                    <a:latin typeface="Arial"/>
                    <a:cs typeface="Arial"/>
                  </a:rPr>
                  <a:t>AGC</a:t>
                </a:r>
                <a:r>
                  <a:rPr lang="en-US" b="1" dirty="0">
                    <a:solidFill>
                      <a:srgbClr val="FF0000"/>
                    </a:solidFill>
                    <a:latin typeface="Arial"/>
                    <a:cs typeface="Arial"/>
                  </a:rPr>
                  <a:t>?</a:t>
                </a:r>
                <a:r>
                  <a:rPr lang="en-US" dirty="0">
                    <a:solidFill>
                      <a:schemeClr val="tx1">
                        <a:lumMod val="50000"/>
                        <a:lumOff val="50000"/>
                      </a:schemeClr>
                    </a:solidFill>
                    <a:latin typeface="Arial"/>
                    <a:cs typeface="Arial"/>
                  </a:rPr>
                  <a:t>AGCTA</a:t>
                </a:r>
                <a:r>
                  <a:rPr lang="en-US" b="1" dirty="0">
                    <a:solidFill>
                      <a:srgbClr val="FF0000"/>
                    </a:solidFill>
                    <a:latin typeface="Arial"/>
                    <a:cs typeface="Arial"/>
                  </a:rPr>
                  <a:t>C</a:t>
                </a:r>
                <a:r>
                  <a:rPr lang="en-US" dirty="0">
                    <a:solidFill>
                      <a:schemeClr val="tx1">
                        <a:lumMod val="50000"/>
                        <a:lumOff val="50000"/>
                      </a:schemeClr>
                    </a:solidFill>
                    <a:latin typeface="Arial"/>
                    <a:cs typeface="Arial"/>
                  </a:rPr>
                  <a:t>CTA</a:t>
                </a:r>
                <a:r>
                  <a:rPr lang="en-US" b="1" dirty="0">
                    <a:solidFill>
                      <a:srgbClr val="FF0000"/>
                    </a:solidFill>
                    <a:latin typeface="Arial"/>
                    <a:cs typeface="Arial"/>
                  </a:rPr>
                  <a:t>?</a:t>
                </a:r>
                <a:r>
                  <a:rPr lang="en-US" dirty="0">
                    <a:solidFill>
                      <a:schemeClr val="tx1">
                        <a:lumMod val="50000"/>
                        <a:lumOff val="50000"/>
                      </a:schemeClr>
                    </a:solidFill>
                    <a:latin typeface="Arial"/>
                    <a:cs typeface="Arial"/>
                  </a:rPr>
                  <a:t>GTAG</a:t>
                </a:r>
                <a:r>
                  <a:rPr lang="en-US" b="1" dirty="0">
                    <a:solidFill>
                      <a:srgbClr val="FF0000"/>
                    </a:solidFill>
                    <a:latin typeface="Arial"/>
                    <a:cs typeface="Arial"/>
                  </a:rPr>
                  <a:t>G</a:t>
                </a:r>
                <a:r>
                  <a:rPr lang="en-US" dirty="0">
                    <a:solidFill>
                      <a:schemeClr val="tx1">
                        <a:lumMod val="50000"/>
                        <a:lumOff val="50000"/>
                      </a:schemeClr>
                    </a:solidFill>
                    <a:latin typeface="Arial"/>
                    <a:cs typeface="Arial"/>
                  </a:rPr>
                  <a:t>TAC</a:t>
                </a:r>
                <a:r>
                  <a:rPr lang="en-US" b="1" dirty="0">
                    <a:solidFill>
                      <a:srgbClr val="FF0000"/>
                    </a:solidFill>
                    <a:latin typeface="Arial"/>
                    <a:cs typeface="Arial"/>
                  </a:rPr>
                  <a:t>?</a:t>
                </a:r>
                <a:r>
                  <a:rPr lang="en-US" dirty="0">
                    <a:solidFill>
                      <a:schemeClr val="tx1">
                        <a:lumMod val="50000"/>
                        <a:lumOff val="50000"/>
                      </a:schemeClr>
                    </a:solidFill>
                    <a:latin typeface="Arial"/>
                    <a:cs typeface="Arial"/>
                  </a:rPr>
                  <a:t>T</a:t>
                </a:r>
              </a:p>
            </p:txBody>
          </p:sp>
          <p:sp>
            <p:nvSpPr>
              <p:cNvPr id="25" name="TextBox 24">
                <a:extLst>
                  <a:ext uri="{FF2B5EF4-FFF2-40B4-BE49-F238E27FC236}">
                    <a16:creationId xmlns:a16="http://schemas.microsoft.com/office/drawing/2014/main" id="{1049D62A-846A-CB43-AA84-15D34EAB213C}"/>
                  </a:ext>
                </a:extLst>
              </p:cNvPr>
              <p:cNvSpPr txBox="1"/>
              <p:nvPr/>
            </p:nvSpPr>
            <p:spPr>
              <a:xfrm>
                <a:off x="3868835" y="5764918"/>
                <a:ext cx="4653617" cy="369332"/>
              </a:xfrm>
              <a:prstGeom prst="rect">
                <a:avLst/>
              </a:prstGeom>
              <a:noFill/>
            </p:spPr>
            <p:txBody>
              <a:bodyPr wrap="none" rtlCol="0">
                <a:spAutoFit/>
              </a:bodyPr>
              <a:lstStyle/>
              <a:p>
                <a:r>
                  <a:rPr lang="en-US" dirty="0">
                    <a:solidFill>
                      <a:schemeClr val="tx1">
                        <a:lumMod val="50000"/>
                        <a:lumOff val="50000"/>
                      </a:schemeClr>
                    </a:solidFill>
                    <a:latin typeface="Arial"/>
                    <a:cs typeface="Arial"/>
                  </a:rPr>
                  <a:t>AACAC</a:t>
                </a:r>
                <a:r>
                  <a:rPr lang="en-US" b="1" dirty="0">
                    <a:solidFill>
                      <a:srgbClr val="FF0000"/>
                    </a:solidFill>
                    <a:latin typeface="Arial"/>
                    <a:cs typeface="Arial"/>
                  </a:rPr>
                  <a:t>A</a:t>
                </a:r>
                <a:r>
                  <a:rPr lang="en-US" dirty="0">
                    <a:solidFill>
                      <a:schemeClr val="tx1">
                        <a:lumMod val="50000"/>
                        <a:lumOff val="50000"/>
                      </a:schemeClr>
                    </a:solidFill>
                    <a:latin typeface="Arial"/>
                    <a:cs typeface="Arial"/>
                  </a:rPr>
                  <a:t>AGC</a:t>
                </a:r>
                <a:r>
                  <a:rPr lang="en-US" b="1" dirty="0">
                    <a:solidFill>
                      <a:srgbClr val="FF0000"/>
                    </a:solidFill>
                    <a:latin typeface="Arial"/>
                    <a:cs typeface="Arial"/>
                  </a:rPr>
                  <a:t>?</a:t>
                </a:r>
                <a:r>
                  <a:rPr lang="en-US" dirty="0">
                    <a:solidFill>
                      <a:schemeClr val="tx1">
                        <a:lumMod val="50000"/>
                        <a:lumOff val="50000"/>
                      </a:schemeClr>
                    </a:solidFill>
                    <a:latin typeface="Arial"/>
                    <a:cs typeface="Arial"/>
                  </a:rPr>
                  <a:t>AGCTA</a:t>
                </a:r>
                <a:r>
                  <a:rPr lang="en-US" b="1" dirty="0">
                    <a:solidFill>
                      <a:srgbClr val="FF0000"/>
                    </a:solidFill>
                    <a:latin typeface="Arial"/>
                    <a:cs typeface="Arial"/>
                  </a:rPr>
                  <a:t>C</a:t>
                </a:r>
                <a:r>
                  <a:rPr lang="en-US" dirty="0">
                    <a:solidFill>
                      <a:schemeClr val="tx1">
                        <a:lumMod val="50000"/>
                        <a:lumOff val="50000"/>
                      </a:schemeClr>
                    </a:solidFill>
                    <a:latin typeface="Arial"/>
                    <a:cs typeface="Arial"/>
                  </a:rPr>
                  <a:t>CTA</a:t>
                </a:r>
                <a:r>
                  <a:rPr lang="en-US" b="1" dirty="0">
                    <a:solidFill>
                      <a:srgbClr val="FF0000"/>
                    </a:solidFill>
                    <a:latin typeface="Arial"/>
                    <a:cs typeface="Arial"/>
                  </a:rPr>
                  <a:t>?</a:t>
                </a:r>
                <a:r>
                  <a:rPr lang="en-US" dirty="0">
                    <a:solidFill>
                      <a:schemeClr val="tx1">
                        <a:lumMod val="50000"/>
                        <a:lumOff val="50000"/>
                      </a:schemeClr>
                    </a:solidFill>
                    <a:latin typeface="Arial"/>
                    <a:cs typeface="Arial"/>
                  </a:rPr>
                  <a:t>GTAG</a:t>
                </a:r>
                <a:r>
                  <a:rPr lang="en-US" b="1" dirty="0">
                    <a:solidFill>
                      <a:srgbClr val="FF0000"/>
                    </a:solidFill>
                    <a:latin typeface="Arial"/>
                    <a:cs typeface="Arial"/>
                  </a:rPr>
                  <a:t>C</a:t>
                </a:r>
                <a:r>
                  <a:rPr lang="en-US" dirty="0">
                    <a:solidFill>
                      <a:schemeClr val="tx1">
                        <a:lumMod val="50000"/>
                        <a:lumOff val="50000"/>
                      </a:schemeClr>
                    </a:solidFill>
                    <a:latin typeface="Arial"/>
                    <a:cs typeface="Arial"/>
                  </a:rPr>
                  <a:t>TAC</a:t>
                </a:r>
                <a:r>
                  <a:rPr lang="en-US" b="1" dirty="0">
                    <a:solidFill>
                      <a:srgbClr val="FF0000"/>
                    </a:solidFill>
                    <a:latin typeface="Arial"/>
                    <a:cs typeface="Arial"/>
                  </a:rPr>
                  <a:t>?</a:t>
                </a:r>
                <a:r>
                  <a:rPr lang="en-US" dirty="0">
                    <a:solidFill>
                      <a:schemeClr val="tx1">
                        <a:lumMod val="50000"/>
                        <a:lumOff val="50000"/>
                      </a:schemeClr>
                    </a:solidFill>
                    <a:latin typeface="Arial"/>
                    <a:cs typeface="Arial"/>
                  </a:rPr>
                  <a:t>T</a:t>
                </a:r>
              </a:p>
            </p:txBody>
          </p:sp>
        </p:grpSp>
        <p:sp>
          <p:nvSpPr>
            <p:cNvPr id="26" name="Rectangle 25">
              <a:extLst>
                <a:ext uri="{FF2B5EF4-FFF2-40B4-BE49-F238E27FC236}">
                  <a16:creationId xmlns:a16="http://schemas.microsoft.com/office/drawing/2014/main" id="{2F39E587-F838-5C4B-963D-753DC749E9C5}"/>
                </a:ext>
              </a:extLst>
            </p:cNvPr>
            <p:cNvSpPr/>
            <p:nvPr/>
          </p:nvSpPr>
          <p:spPr>
            <a:xfrm>
              <a:off x="2947737" y="3411199"/>
              <a:ext cx="6148135" cy="292944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9CB19605-3A53-F845-9987-BBB52EAA6892}"/>
              </a:ext>
            </a:extLst>
          </p:cNvPr>
          <p:cNvGrpSpPr/>
          <p:nvPr/>
        </p:nvGrpSpPr>
        <p:grpSpPr>
          <a:xfrm>
            <a:off x="5366132" y="3888923"/>
            <a:ext cx="3404966" cy="2737604"/>
            <a:chOff x="307501" y="290918"/>
            <a:chExt cx="3404966" cy="2737604"/>
          </a:xfrm>
        </p:grpSpPr>
        <p:pic>
          <p:nvPicPr>
            <p:cNvPr id="4" name="Picture 3">
              <a:extLst>
                <a:ext uri="{FF2B5EF4-FFF2-40B4-BE49-F238E27FC236}">
                  <a16:creationId xmlns:a16="http://schemas.microsoft.com/office/drawing/2014/main" id="{30F0B343-1102-CF42-A1C9-6DEB36BF9CEF}"/>
                </a:ext>
              </a:extLst>
            </p:cNvPr>
            <p:cNvPicPr>
              <a:picLocks noChangeAspect="1"/>
            </p:cNvPicPr>
            <p:nvPr/>
          </p:nvPicPr>
          <p:blipFill rotWithShape="1">
            <a:blip r:embed="rId2"/>
            <a:srcRect r="12691"/>
            <a:stretch/>
          </p:blipFill>
          <p:spPr>
            <a:xfrm>
              <a:off x="541403" y="703174"/>
              <a:ext cx="2454462" cy="2150644"/>
            </a:xfrm>
            <a:prstGeom prst="rect">
              <a:avLst/>
            </a:prstGeom>
          </p:spPr>
        </p:pic>
        <p:sp>
          <p:nvSpPr>
            <p:cNvPr id="5" name="TextBox 4">
              <a:extLst>
                <a:ext uri="{FF2B5EF4-FFF2-40B4-BE49-F238E27FC236}">
                  <a16:creationId xmlns:a16="http://schemas.microsoft.com/office/drawing/2014/main" id="{65CDDE3B-4B45-8244-A0F2-77C3C9ADB263}"/>
                </a:ext>
              </a:extLst>
            </p:cNvPr>
            <p:cNvSpPr txBox="1"/>
            <p:nvPr/>
          </p:nvSpPr>
          <p:spPr>
            <a:xfrm>
              <a:off x="331349" y="333842"/>
              <a:ext cx="3381118" cy="369332"/>
            </a:xfrm>
            <a:prstGeom prst="rect">
              <a:avLst/>
            </a:prstGeom>
            <a:noFill/>
          </p:spPr>
          <p:txBody>
            <a:bodyPr wrap="none" rtlCol="0">
              <a:spAutoFit/>
            </a:bodyPr>
            <a:lstStyle/>
            <a:p>
              <a:r>
                <a:rPr lang="en-US" dirty="0">
                  <a:latin typeface="Gill Sans MT" panose="020B0502020104020203" pitchFamily="34" charset="77"/>
                </a:rPr>
                <a:t>Part 1: Global ancestry (04/12/21)</a:t>
              </a:r>
            </a:p>
          </p:txBody>
        </p:sp>
        <p:sp>
          <p:nvSpPr>
            <p:cNvPr id="27" name="Rectangle 26">
              <a:extLst>
                <a:ext uri="{FF2B5EF4-FFF2-40B4-BE49-F238E27FC236}">
                  <a16:creationId xmlns:a16="http://schemas.microsoft.com/office/drawing/2014/main" id="{EAC5830E-C0E2-7845-91BE-7115325FF8F4}"/>
                </a:ext>
              </a:extLst>
            </p:cNvPr>
            <p:cNvSpPr/>
            <p:nvPr/>
          </p:nvSpPr>
          <p:spPr>
            <a:xfrm>
              <a:off x="307501" y="290918"/>
              <a:ext cx="3404965" cy="273760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BF5397E4-E8F2-E549-A2D4-884951A912AB}"/>
              </a:ext>
            </a:extLst>
          </p:cNvPr>
          <p:cNvGrpSpPr/>
          <p:nvPr/>
        </p:nvGrpSpPr>
        <p:grpSpPr>
          <a:xfrm>
            <a:off x="237075" y="4375519"/>
            <a:ext cx="4702881" cy="2204843"/>
            <a:chOff x="4056107" y="295631"/>
            <a:chExt cx="4702881" cy="2204843"/>
          </a:xfrm>
        </p:grpSpPr>
        <p:sp>
          <p:nvSpPr>
            <p:cNvPr id="8" name="TextBox 7">
              <a:extLst>
                <a:ext uri="{FF2B5EF4-FFF2-40B4-BE49-F238E27FC236}">
                  <a16:creationId xmlns:a16="http://schemas.microsoft.com/office/drawing/2014/main" id="{4870DA45-27D1-9548-BF16-244F3C50A6C5}"/>
                </a:ext>
              </a:extLst>
            </p:cNvPr>
            <p:cNvSpPr txBox="1"/>
            <p:nvPr/>
          </p:nvSpPr>
          <p:spPr>
            <a:xfrm>
              <a:off x="4719681" y="363304"/>
              <a:ext cx="3375732" cy="369332"/>
            </a:xfrm>
            <a:prstGeom prst="rect">
              <a:avLst/>
            </a:prstGeom>
            <a:noFill/>
          </p:spPr>
          <p:txBody>
            <a:bodyPr wrap="none" rtlCol="0">
              <a:spAutoFit/>
            </a:bodyPr>
            <a:lstStyle/>
            <a:p>
              <a:r>
                <a:rPr lang="en-US" dirty="0">
                  <a:latin typeface="Gill Sans MT" panose="020B0502020104020203" pitchFamily="34" charset="77"/>
                </a:rPr>
                <a:t>Part 3: Relative finding (04/07/21)</a:t>
              </a:r>
            </a:p>
          </p:txBody>
        </p:sp>
        <p:pic>
          <p:nvPicPr>
            <p:cNvPr id="9" name="Picture 8">
              <a:extLst>
                <a:ext uri="{FF2B5EF4-FFF2-40B4-BE49-F238E27FC236}">
                  <a16:creationId xmlns:a16="http://schemas.microsoft.com/office/drawing/2014/main" id="{B16C7EE0-60C3-0F4D-BFC4-C5A7C6E21EEE}"/>
                </a:ext>
              </a:extLst>
            </p:cNvPr>
            <p:cNvPicPr>
              <a:picLocks noChangeAspect="1"/>
            </p:cNvPicPr>
            <p:nvPr/>
          </p:nvPicPr>
          <p:blipFill>
            <a:blip r:embed="rId3"/>
            <a:stretch>
              <a:fillRect/>
            </a:stretch>
          </p:blipFill>
          <p:spPr>
            <a:xfrm>
              <a:off x="6777707" y="991258"/>
              <a:ext cx="1870601" cy="1272284"/>
            </a:xfrm>
            <a:prstGeom prst="rect">
              <a:avLst/>
            </a:prstGeom>
          </p:spPr>
        </p:pic>
        <p:pic>
          <p:nvPicPr>
            <p:cNvPr id="10" name="Picture 9">
              <a:extLst>
                <a:ext uri="{FF2B5EF4-FFF2-40B4-BE49-F238E27FC236}">
                  <a16:creationId xmlns:a16="http://schemas.microsoft.com/office/drawing/2014/main" id="{0E07B48B-0324-434D-B156-F8EE48E6F56A}"/>
                </a:ext>
              </a:extLst>
            </p:cNvPr>
            <p:cNvPicPr>
              <a:picLocks noChangeAspect="1"/>
            </p:cNvPicPr>
            <p:nvPr/>
          </p:nvPicPr>
          <p:blipFill>
            <a:blip r:embed="rId4"/>
            <a:stretch>
              <a:fillRect/>
            </a:stretch>
          </p:blipFill>
          <p:spPr>
            <a:xfrm>
              <a:off x="4146203" y="1135615"/>
              <a:ext cx="1781314" cy="686652"/>
            </a:xfrm>
            <a:prstGeom prst="rect">
              <a:avLst/>
            </a:prstGeom>
          </p:spPr>
        </p:pic>
        <p:sp>
          <p:nvSpPr>
            <p:cNvPr id="11" name="Right Arrow 10">
              <a:extLst>
                <a:ext uri="{FF2B5EF4-FFF2-40B4-BE49-F238E27FC236}">
                  <a16:creationId xmlns:a16="http://schemas.microsoft.com/office/drawing/2014/main" id="{F59800DF-C95D-6347-BB21-D228893D2236}"/>
                </a:ext>
              </a:extLst>
            </p:cNvPr>
            <p:cNvSpPr/>
            <p:nvPr/>
          </p:nvSpPr>
          <p:spPr>
            <a:xfrm>
              <a:off x="6124408" y="1478941"/>
              <a:ext cx="236409" cy="148459"/>
            </a:xfrm>
            <a:prstGeom prst="rightArrow">
              <a:avLst/>
            </a:prstGeom>
            <a:solidFill>
              <a:srgbClr val="0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F2F3443-98D4-9343-BC0A-F9CC46469CE9}"/>
                </a:ext>
              </a:extLst>
            </p:cNvPr>
            <p:cNvSpPr/>
            <p:nvPr/>
          </p:nvSpPr>
          <p:spPr>
            <a:xfrm>
              <a:off x="4056107" y="295631"/>
              <a:ext cx="4702881" cy="220484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580E7AF6-3305-4141-9157-4722C0E56E2C}"/>
              </a:ext>
            </a:extLst>
          </p:cNvPr>
          <p:cNvGrpSpPr/>
          <p:nvPr/>
        </p:nvGrpSpPr>
        <p:grpSpPr>
          <a:xfrm>
            <a:off x="6440401" y="461414"/>
            <a:ext cx="2473151" cy="3273903"/>
            <a:chOff x="275335" y="3223150"/>
            <a:chExt cx="2473151" cy="3273903"/>
          </a:xfrm>
        </p:grpSpPr>
        <p:pic>
          <p:nvPicPr>
            <p:cNvPr id="6" name="Picture 5">
              <a:extLst>
                <a:ext uri="{FF2B5EF4-FFF2-40B4-BE49-F238E27FC236}">
                  <a16:creationId xmlns:a16="http://schemas.microsoft.com/office/drawing/2014/main" id="{1DCF39B1-B93D-324D-B5FA-FBAFBCB0F395}"/>
                </a:ext>
              </a:extLst>
            </p:cNvPr>
            <p:cNvPicPr>
              <a:picLocks noChangeAspect="1"/>
            </p:cNvPicPr>
            <p:nvPr/>
          </p:nvPicPr>
          <p:blipFill>
            <a:blip r:embed="rId5"/>
            <a:stretch>
              <a:fillRect/>
            </a:stretch>
          </p:blipFill>
          <p:spPr>
            <a:xfrm>
              <a:off x="541403" y="3945317"/>
              <a:ext cx="2056400" cy="2395325"/>
            </a:xfrm>
            <a:prstGeom prst="rect">
              <a:avLst/>
            </a:prstGeom>
          </p:spPr>
        </p:pic>
        <p:sp>
          <p:nvSpPr>
            <p:cNvPr id="7" name="TextBox 6">
              <a:extLst>
                <a:ext uri="{FF2B5EF4-FFF2-40B4-BE49-F238E27FC236}">
                  <a16:creationId xmlns:a16="http://schemas.microsoft.com/office/drawing/2014/main" id="{58698B34-5378-044E-8BBA-F90E65885669}"/>
                </a:ext>
              </a:extLst>
            </p:cNvPr>
            <p:cNvSpPr txBox="1"/>
            <p:nvPr/>
          </p:nvSpPr>
          <p:spPr>
            <a:xfrm>
              <a:off x="331349" y="3223150"/>
              <a:ext cx="2200987" cy="646331"/>
            </a:xfrm>
            <a:prstGeom prst="rect">
              <a:avLst/>
            </a:prstGeom>
            <a:noFill/>
          </p:spPr>
          <p:txBody>
            <a:bodyPr wrap="none" rtlCol="0">
              <a:spAutoFit/>
            </a:bodyPr>
            <a:lstStyle/>
            <a:p>
              <a:r>
                <a:rPr lang="en-US" dirty="0">
                  <a:latin typeface="Gill Sans MT" panose="020B0502020104020203" pitchFamily="34" charset="77"/>
                </a:rPr>
                <a:t>Part 2: Local Ancestry</a:t>
              </a:r>
            </a:p>
            <a:p>
              <a:r>
                <a:rPr lang="en-US" dirty="0">
                  <a:latin typeface="Gill Sans MT" panose="020B0502020104020203" pitchFamily="34" charset="77"/>
                </a:rPr>
                <a:t>(04/07/21, 04/12/21)</a:t>
              </a:r>
            </a:p>
          </p:txBody>
        </p:sp>
        <p:sp>
          <p:nvSpPr>
            <p:cNvPr id="29" name="Rectangle 28">
              <a:extLst>
                <a:ext uri="{FF2B5EF4-FFF2-40B4-BE49-F238E27FC236}">
                  <a16:creationId xmlns:a16="http://schemas.microsoft.com/office/drawing/2014/main" id="{30D380D0-8865-4049-87DE-523C47FA135F}"/>
                </a:ext>
              </a:extLst>
            </p:cNvPr>
            <p:cNvSpPr/>
            <p:nvPr/>
          </p:nvSpPr>
          <p:spPr>
            <a:xfrm>
              <a:off x="275335" y="3237838"/>
              <a:ext cx="2473151" cy="325921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459AD159-33D5-C84D-9CC7-F3472E3FD18E}"/>
              </a:ext>
            </a:extLst>
          </p:cNvPr>
          <p:cNvSpPr txBox="1"/>
          <p:nvPr/>
        </p:nvSpPr>
        <p:spPr>
          <a:xfrm>
            <a:off x="63124" y="78329"/>
            <a:ext cx="9144000" cy="646331"/>
          </a:xfrm>
          <a:prstGeom prst="rect">
            <a:avLst/>
          </a:prstGeom>
          <a:noFill/>
        </p:spPr>
        <p:txBody>
          <a:bodyPr wrap="square" rtlCol="0">
            <a:spAutoFit/>
          </a:bodyPr>
          <a:lstStyle/>
          <a:p>
            <a:r>
              <a:rPr lang="en-US" sz="3600" b="1" dirty="0">
                <a:latin typeface="Gill Sans MT" panose="020B0502020104020203" pitchFamily="34" charset="77"/>
              </a:rPr>
              <a:t>PS2 (datahub) </a:t>
            </a:r>
            <a:r>
              <a:rPr lang="en-US" sz="2800" b="1" dirty="0">
                <a:solidFill>
                  <a:srgbClr val="FF0000"/>
                </a:solidFill>
                <a:latin typeface="Gill Sans MT" panose="020B0502020104020203" pitchFamily="34" charset="77"/>
              </a:rPr>
              <a:t>Due *Friday* 4/16</a:t>
            </a:r>
            <a:endParaRPr lang="en-US" sz="3600" b="1" dirty="0">
              <a:solidFill>
                <a:srgbClr val="FF0000"/>
              </a:solidFill>
              <a:latin typeface="Gill Sans MT" panose="020B0502020104020203" pitchFamily="34" charset="77"/>
            </a:endParaRPr>
          </a:p>
        </p:txBody>
      </p:sp>
    </p:spTree>
    <p:extLst>
      <p:ext uri="{BB962C8B-B14F-4D97-AF65-F5344CB8AC3E}">
        <p14:creationId xmlns:p14="http://schemas.microsoft.com/office/powerpoint/2010/main" val="155646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75703"/>
            <a:ext cx="9144000" cy="2585323"/>
          </a:xfrm>
          <a:prstGeom prst="rect">
            <a:avLst/>
          </a:prstGeom>
          <a:noFill/>
        </p:spPr>
        <p:txBody>
          <a:bodyPr wrap="square" rtlCol="0">
            <a:spAutoFit/>
          </a:bodyPr>
          <a:lstStyle/>
          <a:p>
            <a:pPr algn="ctr"/>
            <a:r>
              <a:rPr lang="en-US" sz="5400" dirty="0">
                <a:latin typeface="Gill Sans"/>
                <a:cs typeface="Gill Sans"/>
              </a:rPr>
              <a:t>Break (5 mins)</a:t>
            </a:r>
          </a:p>
          <a:p>
            <a:pPr algn="ctr"/>
            <a:endParaRPr lang="en-US" sz="5400" dirty="0">
              <a:latin typeface="Gill Sans"/>
              <a:cs typeface="Gill Sans"/>
            </a:endParaRPr>
          </a:p>
          <a:p>
            <a:pPr algn="ctr"/>
            <a:r>
              <a:rPr lang="en-US" sz="5400" dirty="0">
                <a:latin typeface="Gill Sans"/>
                <a:cs typeface="Gill Sans"/>
              </a:rPr>
              <a:t>Journal club: Ancestry</a:t>
            </a:r>
          </a:p>
        </p:txBody>
      </p:sp>
    </p:spTree>
    <p:extLst>
      <p:ext uri="{BB962C8B-B14F-4D97-AF65-F5344CB8AC3E}">
        <p14:creationId xmlns:p14="http://schemas.microsoft.com/office/powerpoint/2010/main" val="951875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59257"/>
            <a:ext cx="9144000" cy="2123658"/>
          </a:xfrm>
          <a:prstGeom prst="rect">
            <a:avLst/>
          </a:prstGeom>
          <a:noFill/>
        </p:spPr>
        <p:txBody>
          <a:bodyPr wrap="square" rtlCol="0">
            <a:spAutoFit/>
          </a:bodyPr>
          <a:lstStyle/>
          <a:p>
            <a:pPr algn="ctr"/>
            <a:r>
              <a:rPr lang="en-US" sz="4400" b="1" u="sng" dirty="0">
                <a:latin typeface="Gill Sans MT" panose="020B0502020104020203" pitchFamily="34" charset="77"/>
              </a:rPr>
              <a:t>Population genetics:</a:t>
            </a:r>
            <a:r>
              <a:rPr lang="en-US" sz="4400" b="1" dirty="0">
                <a:latin typeface="Gill Sans MT" panose="020B0502020104020203" pitchFamily="34" charset="77"/>
              </a:rPr>
              <a:t> </a:t>
            </a:r>
            <a:r>
              <a:rPr lang="en-US" sz="4400" dirty="0">
                <a:latin typeface="Gill Sans MT" panose="020B0502020104020203" pitchFamily="34" charset="77"/>
              </a:rPr>
              <a:t>the study of genetic differences and their dynamics within and between populations</a:t>
            </a:r>
          </a:p>
        </p:txBody>
      </p:sp>
      <p:pic>
        <p:nvPicPr>
          <p:cNvPr id="6" name="Picture 5">
            <a:extLst>
              <a:ext uri="{FF2B5EF4-FFF2-40B4-BE49-F238E27FC236}">
                <a16:creationId xmlns:a16="http://schemas.microsoft.com/office/drawing/2014/main" id="{2236B686-025D-A34C-B431-B7BC6CCAE144}"/>
              </a:ext>
            </a:extLst>
          </p:cNvPr>
          <p:cNvPicPr>
            <a:picLocks noChangeAspect="1"/>
          </p:cNvPicPr>
          <p:nvPr/>
        </p:nvPicPr>
        <p:blipFill>
          <a:blip r:embed="rId3"/>
          <a:stretch>
            <a:fillRect/>
          </a:stretch>
        </p:blipFill>
        <p:spPr>
          <a:xfrm>
            <a:off x="505327" y="3171197"/>
            <a:ext cx="1358900" cy="1498600"/>
          </a:xfrm>
          <a:prstGeom prst="rect">
            <a:avLst/>
          </a:prstGeom>
        </p:spPr>
      </p:pic>
      <p:pic>
        <p:nvPicPr>
          <p:cNvPr id="7" name="Picture 6">
            <a:extLst>
              <a:ext uri="{FF2B5EF4-FFF2-40B4-BE49-F238E27FC236}">
                <a16:creationId xmlns:a16="http://schemas.microsoft.com/office/drawing/2014/main" id="{EA18ECEA-C15B-AA42-9846-4D6E1940390A}"/>
              </a:ext>
            </a:extLst>
          </p:cNvPr>
          <p:cNvPicPr>
            <a:picLocks noChangeAspect="1"/>
          </p:cNvPicPr>
          <p:nvPr/>
        </p:nvPicPr>
        <p:blipFill>
          <a:blip r:embed="rId4"/>
          <a:stretch>
            <a:fillRect/>
          </a:stretch>
        </p:blipFill>
        <p:spPr>
          <a:xfrm>
            <a:off x="3801774" y="2955523"/>
            <a:ext cx="4546600" cy="1752600"/>
          </a:xfrm>
          <a:prstGeom prst="rect">
            <a:avLst/>
          </a:prstGeom>
        </p:spPr>
      </p:pic>
      <p:sp>
        <p:nvSpPr>
          <p:cNvPr id="8" name="TextBox 7">
            <a:extLst>
              <a:ext uri="{FF2B5EF4-FFF2-40B4-BE49-F238E27FC236}">
                <a16:creationId xmlns:a16="http://schemas.microsoft.com/office/drawing/2014/main" id="{A73CBAD0-2935-4348-B7CF-17E3264BF67C}"/>
              </a:ext>
            </a:extLst>
          </p:cNvPr>
          <p:cNvSpPr txBox="1"/>
          <p:nvPr/>
        </p:nvSpPr>
        <p:spPr>
          <a:xfrm>
            <a:off x="2344790" y="3589801"/>
            <a:ext cx="577928" cy="523220"/>
          </a:xfrm>
          <a:prstGeom prst="rect">
            <a:avLst/>
          </a:prstGeom>
          <a:noFill/>
        </p:spPr>
        <p:txBody>
          <a:bodyPr wrap="none" rtlCol="0">
            <a:spAutoFit/>
          </a:bodyPr>
          <a:lstStyle/>
          <a:p>
            <a:r>
              <a:rPr lang="en-US" sz="2800" dirty="0">
                <a:latin typeface="Gill Sans"/>
                <a:cs typeface="Gill Sans"/>
              </a:rPr>
              <a:t>vs.</a:t>
            </a:r>
          </a:p>
        </p:txBody>
      </p:sp>
      <p:sp>
        <p:nvSpPr>
          <p:cNvPr id="2" name="TextBox 1">
            <a:extLst>
              <a:ext uri="{FF2B5EF4-FFF2-40B4-BE49-F238E27FC236}">
                <a16:creationId xmlns:a16="http://schemas.microsoft.com/office/drawing/2014/main" id="{BC8FF6FE-205A-364F-B9DF-A472FED24A1D}"/>
              </a:ext>
            </a:extLst>
          </p:cNvPr>
          <p:cNvSpPr txBox="1"/>
          <p:nvPr/>
        </p:nvSpPr>
        <p:spPr>
          <a:xfrm>
            <a:off x="505327" y="5233981"/>
            <a:ext cx="8157410" cy="830997"/>
          </a:xfrm>
          <a:prstGeom prst="rect">
            <a:avLst/>
          </a:prstGeom>
          <a:noFill/>
        </p:spPr>
        <p:txBody>
          <a:bodyPr wrap="square" rtlCol="0">
            <a:spAutoFit/>
          </a:bodyPr>
          <a:lstStyle/>
          <a:p>
            <a:pPr algn="ctr"/>
            <a:r>
              <a:rPr lang="en-US" sz="2400" dirty="0">
                <a:latin typeface="Gill Sans MT" panose="020B0502020104020203" pitchFamily="34" charset="77"/>
              </a:rPr>
              <a:t>If we want to do any personal genomics (n=1), we first need to understand some population genetics (n=lots)</a:t>
            </a:r>
          </a:p>
        </p:txBody>
      </p:sp>
    </p:spTree>
    <p:extLst>
      <p:ext uri="{BB962C8B-B14F-4D97-AF65-F5344CB8AC3E}">
        <p14:creationId xmlns:p14="http://schemas.microsoft.com/office/powerpoint/2010/main" val="1934211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5" name="Rectangle 4"/>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Outline</a:t>
            </a:r>
          </a:p>
        </p:txBody>
      </p:sp>
      <p:sp>
        <p:nvSpPr>
          <p:cNvPr id="6" name="TextBox 5"/>
          <p:cNvSpPr txBox="1"/>
          <p:nvPr/>
        </p:nvSpPr>
        <p:spPr>
          <a:xfrm>
            <a:off x="761828" y="2398211"/>
            <a:ext cx="7620343" cy="2200602"/>
          </a:xfrm>
          <a:prstGeom prst="rect">
            <a:avLst/>
          </a:prstGeom>
          <a:noFill/>
        </p:spPr>
        <p:txBody>
          <a:bodyPr wrap="square" rtlCol="0">
            <a:spAutoFit/>
          </a:bodyPr>
          <a:lstStyle/>
          <a:p>
            <a:pPr marL="285750" indent="-285750">
              <a:spcAft>
                <a:spcPts val="300"/>
              </a:spcAft>
              <a:buFont typeface="Arial"/>
              <a:buChar char="•"/>
            </a:pPr>
            <a:r>
              <a:rPr lang="en-US" sz="4400" dirty="0">
                <a:latin typeface="Gill Sans"/>
                <a:cs typeface="Gill Sans"/>
              </a:rPr>
              <a:t>Forces of genome evolution</a:t>
            </a:r>
          </a:p>
          <a:p>
            <a:pPr marL="285750" indent="-285750">
              <a:spcAft>
                <a:spcPts val="300"/>
              </a:spcAft>
              <a:buFont typeface="Arial"/>
              <a:buChar char="•"/>
            </a:pPr>
            <a:r>
              <a:rPr lang="en-US" sz="4400" dirty="0">
                <a:latin typeface="Gill Sans"/>
                <a:cs typeface="Gill Sans"/>
              </a:rPr>
              <a:t>Overview of PS2</a:t>
            </a:r>
          </a:p>
          <a:p>
            <a:pPr marL="285750" indent="-285750">
              <a:spcAft>
                <a:spcPts val="300"/>
              </a:spcAft>
              <a:buFont typeface="Arial"/>
              <a:buChar char="•"/>
            </a:pPr>
            <a:r>
              <a:rPr lang="en-US" sz="4400" dirty="0">
                <a:latin typeface="Gill Sans"/>
                <a:cs typeface="Gill Sans"/>
              </a:rPr>
              <a:t>Journal club: Ancestry</a:t>
            </a:r>
          </a:p>
        </p:txBody>
      </p:sp>
    </p:spTree>
    <p:extLst>
      <p:ext uri="{BB962C8B-B14F-4D97-AF65-F5344CB8AC3E}">
        <p14:creationId xmlns:p14="http://schemas.microsoft.com/office/powerpoint/2010/main" val="3412529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5" name="Rectangle 4"/>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Genetic similarity gives insight into ancestry</a:t>
            </a:r>
          </a:p>
        </p:txBody>
      </p:sp>
      <p:pic>
        <p:nvPicPr>
          <p:cNvPr id="7" name="Picture 6"/>
          <p:cNvPicPr>
            <a:picLocks noChangeAspect="1"/>
          </p:cNvPicPr>
          <p:nvPr/>
        </p:nvPicPr>
        <p:blipFill>
          <a:blip r:embed="rId3"/>
          <a:stretch>
            <a:fillRect/>
          </a:stretch>
        </p:blipFill>
        <p:spPr>
          <a:xfrm>
            <a:off x="629216" y="1185567"/>
            <a:ext cx="2274708" cy="1633945"/>
          </a:xfrm>
          <a:prstGeom prst="rect">
            <a:avLst/>
          </a:prstGeom>
        </p:spPr>
      </p:pic>
      <p:sp>
        <p:nvSpPr>
          <p:cNvPr id="2" name="TextBox 1"/>
          <p:cNvSpPr txBox="1"/>
          <p:nvPr/>
        </p:nvSpPr>
        <p:spPr>
          <a:xfrm>
            <a:off x="3274246" y="1572869"/>
            <a:ext cx="1970461" cy="646331"/>
          </a:xfrm>
          <a:prstGeom prst="rect">
            <a:avLst/>
          </a:prstGeom>
          <a:noFill/>
        </p:spPr>
        <p:txBody>
          <a:bodyPr wrap="none" rtlCol="0">
            <a:spAutoFit/>
          </a:bodyPr>
          <a:lstStyle/>
          <a:p>
            <a:r>
              <a:rPr lang="en-US" b="1" dirty="0">
                <a:latin typeface="Gill Sans"/>
                <a:cs typeface="Gill Sans"/>
              </a:rPr>
              <a:t>Identical twins:</a:t>
            </a:r>
          </a:p>
          <a:p>
            <a:r>
              <a:rPr lang="en-US" dirty="0">
                <a:latin typeface="Gill Sans"/>
                <a:cs typeface="Gill Sans"/>
              </a:rPr>
              <a:t>0 differences</a:t>
            </a:r>
          </a:p>
        </p:txBody>
      </p:sp>
      <p:pic>
        <p:nvPicPr>
          <p:cNvPr id="3" name="Picture 2"/>
          <p:cNvPicPr>
            <a:picLocks noChangeAspect="1"/>
          </p:cNvPicPr>
          <p:nvPr/>
        </p:nvPicPr>
        <p:blipFill>
          <a:blip r:embed="rId4"/>
          <a:stretch>
            <a:fillRect/>
          </a:stretch>
        </p:blipFill>
        <p:spPr>
          <a:xfrm>
            <a:off x="212220" y="2937621"/>
            <a:ext cx="1617873" cy="1617873"/>
          </a:xfrm>
          <a:prstGeom prst="rect">
            <a:avLst/>
          </a:prstGeom>
        </p:spPr>
      </p:pic>
      <p:pic>
        <p:nvPicPr>
          <p:cNvPr id="9" name="Picture 8"/>
          <p:cNvPicPr>
            <a:picLocks noChangeAspect="1"/>
          </p:cNvPicPr>
          <p:nvPr/>
        </p:nvPicPr>
        <p:blipFill>
          <a:blip r:embed="rId5"/>
          <a:stretch>
            <a:fillRect/>
          </a:stretch>
        </p:blipFill>
        <p:spPr>
          <a:xfrm>
            <a:off x="1969140" y="2819512"/>
            <a:ext cx="1176934" cy="1765401"/>
          </a:xfrm>
          <a:prstGeom prst="rect">
            <a:avLst/>
          </a:prstGeom>
        </p:spPr>
      </p:pic>
      <p:sp>
        <p:nvSpPr>
          <p:cNvPr id="10" name="TextBox 9"/>
          <p:cNvSpPr txBox="1"/>
          <p:nvPr/>
        </p:nvSpPr>
        <p:spPr>
          <a:xfrm>
            <a:off x="3274246" y="3344742"/>
            <a:ext cx="2352665" cy="646331"/>
          </a:xfrm>
          <a:prstGeom prst="rect">
            <a:avLst/>
          </a:prstGeom>
          <a:noFill/>
        </p:spPr>
        <p:txBody>
          <a:bodyPr wrap="none" rtlCol="0">
            <a:spAutoFit/>
          </a:bodyPr>
          <a:lstStyle/>
          <a:p>
            <a:r>
              <a:rPr lang="en-US" b="1" dirty="0">
                <a:latin typeface="Gill Sans"/>
                <a:cs typeface="Gill Sans"/>
              </a:rPr>
              <a:t>Unrelated humans</a:t>
            </a:r>
          </a:p>
          <a:p>
            <a:r>
              <a:rPr lang="en-US" dirty="0">
                <a:latin typeface="Gill Sans"/>
                <a:cs typeface="Gill Sans"/>
              </a:rPr>
              <a:t>1/1,000 differences</a:t>
            </a:r>
          </a:p>
        </p:txBody>
      </p:sp>
      <p:pic>
        <p:nvPicPr>
          <p:cNvPr id="13" name="Picture 12"/>
          <p:cNvPicPr>
            <a:picLocks noChangeAspect="1"/>
          </p:cNvPicPr>
          <p:nvPr/>
        </p:nvPicPr>
        <p:blipFill>
          <a:blip r:embed="rId6"/>
          <a:stretch>
            <a:fillRect/>
          </a:stretch>
        </p:blipFill>
        <p:spPr>
          <a:xfrm>
            <a:off x="466088" y="4777191"/>
            <a:ext cx="2600438" cy="1730473"/>
          </a:xfrm>
          <a:prstGeom prst="rect">
            <a:avLst/>
          </a:prstGeom>
        </p:spPr>
      </p:pic>
      <p:sp>
        <p:nvSpPr>
          <p:cNvPr id="14" name="TextBox 13"/>
          <p:cNvSpPr txBox="1"/>
          <p:nvPr/>
        </p:nvSpPr>
        <p:spPr>
          <a:xfrm>
            <a:off x="3274246" y="5407886"/>
            <a:ext cx="2205577" cy="646331"/>
          </a:xfrm>
          <a:prstGeom prst="rect">
            <a:avLst/>
          </a:prstGeom>
          <a:noFill/>
        </p:spPr>
        <p:txBody>
          <a:bodyPr wrap="none" rtlCol="0">
            <a:spAutoFit/>
          </a:bodyPr>
          <a:lstStyle/>
          <a:p>
            <a:r>
              <a:rPr lang="en-US" b="1" dirty="0">
                <a:latin typeface="Gill Sans"/>
                <a:cs typeface="Gill Sans"/>
              </a:rPr>
              <a:t>Human vs. chimp</a:t>
            </a:r>
          </a:p>
          <a:p>
            <a:r>
              <a:rPr lang="en-US" dirty="0">
                <a:latin typeface="Gill Sans"/>
                <a:cs typeface="Gill Sans"/>
              </a:rPr>
              <a:t>1/100 differences</a:t>
            </a:r>
          </a:p>
        </p:txBody>
      </p:sp>
      <p:pic>
        <p:nvPicPr>
          <p:cNvPr id="16" name="Picture 15"/>
          <p:cNvPicPr>
            <a:picLocks noChangeAspect="1"/>
          </p:cNvPicPr>
          <p:nvPr/>
        </p:nvPicPr>
        <p:blipFill rotWithShape="1">
          <a:blip r:embed="rId7"/>
          <a:srcRect r="58018"/>
          <a:stretch/>
        </p:blipFill>
        <p:spPr>
          <a:xfrm>
            <a:off x="5463885" y="1572869"/>
            <a:ext cx="1364257" cy="4805718"/>
          </a:xfrm>
          <a:prstGeom prst="rect">
            <a:avLst/>
          </a:prstGeom>
        </p:spPr>
      </p:pic>
      <p:sp>
        <p:nvSpPr>
          <p:cNvPr id="17" name="TextBox 16"/>
          <p:cNvSpPr txBox="1"/>
          <p:nvPr/>
        </p:nvSpPr>
        <p:spPr>
          <a:xfrm>
            <a:off x="6956315" y="1726079"/>
            <a:ext cx="737965" cy="369332"/>
          </a:xfrm>
          <a:prstGeom prst="rect">
            <a:avLst/>
          </a:prstGeom>
          <a:noFill/>
        </p:spPr>
        <p:txBody>
          <a:bodyPr wrap="none" rtlCol="0">
            <a:spAutoFit/>
          </a:bodyPr>
          <a:lstStyle/>
          <a:p>
            <a:r>
              <a:rPr lang="en-US" dirty="0">
                <a:latin typeface="Gill Sans"/>
                <a:cs typeface="Gill Sans"/>
              </a:rPr>
              <a:t>Africa</a:t>
            </a:r>
          </a:p>
        </p:txBody>
      </p:sp>
      <p:sp>
        <p:nvSpPr>
          <p:cNvPr id="18" name="TextBox 17"/>
          <p:cNvSpPr txBox="1"/>
          <p:nvPr/>
        </p:nvSpPr>
        <p:spPr>
          <a:xfrm>
            <a:off x="6956315" y="2819512"/>
            <a:ext cx="1403524" cy="369332"/>
          </a:xfrm>
          <a:prstGeom prst="rect">
            <a:avLst/>
          </a:prstGeom>
          <a:noFill/>
        </p:spPr>
        <p:txBody>
          <a:bodyPr wrap="none" rtlCol="0">
            <a:spAutoFit/>
          </a:bodyPr>
          <a:lstStyle/>
          <a:p>
            <a:r>
              <a:rPr lang="en-US" dirty="0">
                <a:latin typeface="Gill Sans"/>
                <a:cs typeface="Gill Sans"/>
              </a:rPr>
              <a:t>West Eurasia</a:t>
            </a:r>
          </a:p>
        </p:txBody>
      </p:sp>
      <p:sp>
        <p:nvSpPr>
          <p:cNvPr id="19" name="TextBox 18"/>
          <p:cNvSpPr txBox="1"/>
          <p:nvPr/>
        </p:nvSpPr>
        <p:spPr>
          <a:xfrm>
            <a:off x="6956315" y="3806407"/>
            <a:ext cx="1171903" cy="369332"/>
          </a:xfrm>
          <a:prstGeom prst="rect">
            <a:avLst/>
          </a:prstGeom>
          <a:noFill/>
        </p:spPr>
        <p:txBody>
          <a:bodyPr wrap="none" rtlCol="0">
            <a:spAutoFit/>
          </a:bodyPr>
          <a:lstStyle/>
          <a:p>
            <a:r>
              <a:rPr lang="en-US" dirty="0">
                <a:latin typeface="Gill Sans"/>
                <a:cs typeface="Gill Sans"/>
              </a:rPr>
              <a:t>South Asia</a:t>
            </a:r>
          </a:p>
        </p:txBody>
      </p:sp>
      <p:sp>
        <p:nvSpPr>
          <p:cNvPr id="20" name="TextBox 19"/>
          <p:cNvSpPr txBox="1"/>
          <p:nvPr/>
        </p:nvSpPr>
        <p:spPr>
          <a:xfrm>
            <a:off x="6956315" y="4549505"/>
            <a:ext cx="968797" cy="369332"/>
          </a:xfrm>
          <a:prstGeom prst="rect">
            <a:avLst/>
          </a:prstGeom>
          <a:noFill/>
        </p:spPr>
        <p:txBody>
          <a:bodyPr wrap="none" rtlCol="0">
            <a:spAutoFit/>
          </a:bodyPr>
          <a:lstStyle/>
          <a:p>
            <a:r>
              <a:rPr lang="en-US" dirty="0">
                <a:latin typeface="Gill Sans"/>
                <a:cs typeface="Gill Sans"/>
              </a:rPr>
              <a:t>America</a:t>
            </a:r>
          </a:p>
        </p:txBody>
      </p:sp>
      <p:sp>
        <p:nvSpPr>
          <p:cNvPr id="21" name="TextBox 20"/>
          <p:cNvSpPr txBox="1"/>
          <p:nvPr/>
        </p:nvSpPr>
        <p:spPr>
          <a:xfrm>
            <a:off x="6956315" y="5223220"/>
            <a:ext cx="1864964" cy="369332"/>
          </a:xfrm>
          <a:prstGeom prst="rect">
            <a:avLst/>
          </a:prstGeom>
          <a:noFill/>
        </p:spPr>
        <p:txBody>
          <a:bodyPr wrap="none" rtlCol="0">
            <a:spAutoFit/>
          </a:bodyPr>
          <a:lstStyle/>
          <a:p>
            <a:r>
              <a:rPr lang="en-US" dirty="0">
                <a:latin typeface="Gill Sans"/>
                <a:cs typeface="Gill Sans"/>
              </a:rPr>
              <a:t>East Asia/Oceania</a:t>
            </a:r>
          </a:p>
        </p:txBody>
      </p:sp>
      <p:sp>
        <p:nvSpPr>
          <p:cNvPr id="22" name="TextBox 21"/>
          <p:cNvSpPr txBox="1"/>
          <p:nvPr/>
        </p:nvSpPr>
        <p:spPr>
          <a:xfrm>
            <a:off x="8034852" y="6611779"/>
            <a:ext cx="1109148" cy="246221"/>
          </a:xfrm>
          <a:prstGeom prst="rect">
            <a:avLst/>
          </a:prstGeom>
          <a:noFill/>
        </p:spPr>
        <p:txBody>
          <a:bodyPr wrap="none" rtlCol="0">
            <a:spAutoFit/>
          </a:bodyPr>
          <a:lstStyle/>
          <a:p>
            <a:pPr algn="r"/>
            <a:r>
              <a:rPr lang="en-US" sz="1000" dirty="0" err="1">
                <a:latin typeface="Gill Sans"/>
                <a:cs typeface="Gill Sans"/>
              </a:rPr>
              <a:t>Mallick</a:t>
            </a:r>
            <a:r>
              <a:rPr lang="en-US" sz="1000" dirty="0">
                <a:latin typeface="Gill Sans"/>
                <a:cs typeface="Gill Sans"/>
              </a:rPr>
              <a:t>, </a:t>
            </a:r>
            <a:r>
              <a:rPr lang="en-US" sz="1000" i="1" dirty="0">
                <a:latin typeface="Gill Sans"/>
                <a:cs typeface="Gill Sans"/>
              </a:rPr>
              <a:t>et al. </a:t>
            </a:r>
            <a:r>
              <a:rPr lang="en-US" sz="1000" dirty="0">
                <a:latin typeface="Gill Sans"/>
                <a:cs typeface="Gill Sans"/>
              </a:rPr>
              <a:t>2016</a:t>
            </a:r>
          </a:p>
        </p:txBody>
      </p:sp>
    </p:spTree>
    <p:extLst>
      <p:ext uri="{BB962C8B-B14F-4D97-AF65-F5344CB8AC3E}">
        <p14:creationId xmlns:p14="http://schemas.microsoft.com/office/powerpoint/2010/main" val="653404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5" name="Rectangle 4"/>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Four forces driving genome evolution</a:t>
            </a:r>
          </a:p>
        </p:txBody>
      </p:sp>
      <p:sp>
        <p:nvSpPr>
          <p:cNvPr id="7" name="TextBox 6"/>
          <p:cNvSpPr txBox="1"/>
          <p:nvPr/>
        </p:nvSpPr>
        <p:spPr>
          <a:xfrm>
            <a:off x="621995" y="1303390"/>
            <a:ext cx="8051778" cy="4832092"/>
          </a:xfrm>
          <a:prstGeom prst="rect">
            <a:avLst/>
          </a:prstGeom>
          <a:noFill/>
        </p:spPr>
        <p:txBody>
          <a:bodyPr wrap="square" rtlCol="0">
            <a:spAutoFit/>
          </a:bodyPr>
          <a:lstStyle/>
          <a:p>
            <a:pPr marL="285750" indent="-285750">
              <a:buFont typeface="Arial"/>
              <a:buChar char="•"/>
            </a:pPr>
            <a:r>
              <a:rPr lang="en-US" sz="2800" b="1" dirty="0">
                <a:latin typeface="Gill Sans"/>
                <a:cs typeface="Gill Sans"/>
              </a:rPr>
              <a:t>Mutation: </a:t>
            </a:r>
            <a:r>
              <a:rPr lang="en-US" sz="2800" dirty="0">
                <a:latin typeface="Gill Sans"/>
                <a:cs typeface="Gill Sans"/>
              </a:rPr>
              <a:t>introduces genetic variation </a:t>
            </a:r>
            <a:r>
              <a:rPr lang="en-US" dirty="0">
                <a:latin typeface="Gill Sans"/>
                <a:cs typeface="Gill Sans"/>
              </a:rPr>
              <a:t>(+recombination, next week)</a:t>
            </a:r>
          </a:p>
          <a:p>
            <a:endParaRPr lang="en-US" sz="2800" dirty="0">
              <a:latin typeface="Gill Sans"/>
              <a:cs typeface="Gill Sans"/>
            </a:endParaRPr>
          </a:p>
          <a:p>
            <a:pPr marL="285750" indent="-285750">
              <a:buFont typeface="Arial"/>
              <a:buChar char="•"/>
            </a:pPr>
            <a:r>
              <a:rPr lang="en-US" sz="2800" b="1" dirty="0">
                <a:latin typeface="Gill Sans"/>
                <a:cs typeface="Gill Sans"/>
              </a:rPr>
              <a:t>Genetic drift: </a:t>
            </a:r>
            <a:r>
              <a:rPr lang="en-US" sz="2800" dirty="0">
                <a:latin typeface="Gill Sans"/>
                <a:cs typeface="Gill Sans"/>
              </a:rPr>
              <a:t>Evolution is inherently a stochastic process</a:t>
            </a:r>
          </a:p>
          <a:p>
            <a:endParaRPr lang="en-US" sz="2800" dirty="0">
              <a:latin typeface="Gill Sans"/>
              <a:cs typeface="Gill Sans"/>
            </a:endParaRPr>
          </a:p>
          <a:p>
            <a:pPr marL="285750" indent="-285750">
              <a:buFont typeface="Arial"/>
              <a:buChar char="•"/>
            </a:pPr>
            <a:r>
              <a:rPr lang="en-US" sz="2800" b="1" dirty="0">
                <a:latin typeface="Gill Sans"/>
                <a:cs typeface="Gill Sans"/>
              </a:rPr>
              <a:t>Natural selection: </a:t>
            </a:r>
            <a:r>
              <a:rPr lang="en-US" sz="2800" dirty="0">
                <a:latin typeface="Gill Sans"/>
                <a:cs typeface="Gill Sans"/>
              </a:rPr>
              <a:t>Advantageous mutations more likely to spread</a:t>
            </a:r>
          </a:p>
          <a:p>
            <a:endParaRPr lang="en-US" sz="2800" dirty="0">
              <a:latin typeface="Gill Sans"/>
              <a:cs typeface="Gill Sans"/>
            </a:endParaRPr>
          </a:p>
          <a:p>
            <a:pPr marL="285750" indent="-285750">
              <a:buFont typeface="Arial"/>
              <a:buChar char="•"/>
            </a:pPr>
            <a:r>
              <a:rPr lang="en-US" sz="2800" b="1" dirty="0">
                <a:latin typeface="Gill Sans"/>
                <a:cs typeface="Gill Sans"/>
              </a:rPr>
              <a:t>Gene flow</a:t>
            </a:r>
            <a:r>
              <a:rPr lang="en-US" sz="2800" dirty="0">
                <a:latin typeface="Gill Sans"/>
                <a:cs typeface="Gill Sans"/>
              </a:rPr>
              <a:t>: exchange of genetic material between populations</a:t>
            </a:r>
            <a:endParaRPr lang="en-US" sz="2800" b="1" dirty="0">
              <a:latin typeface="Gill Sans"/>
              <a:cs typeface="Gill Sans"/>
            </a:endParaRPr>
          </a:p>
        </p:txBody>
      </p:sp>
      <p:sp>
        <p:nvSpPr>
          <p:cNvPr id="2" name="TextBox 1"/>
          <p:cNvSpPr txBox="1"/>
          <p:nvPr/>
        </p:nvSpPr>
        <p:spPr>
          <a:xfrm>
            <a:off x="119803" y="6135482"/>
            <a:ext cx="6241761" cy="646331"/>
          </a:xfrm>
          <a:prstGeom prst="rect">
            <a:avLst/>
          </a:prstGeom>
          <a:noFill/>
        </p:spPr>
        <p:txBody>
          <a:bodyPr wrap="square" rtlCol="0">
            <a:spAutoFit/>
          </a:bodyPr>
          <a:lstStyle/>
          <a:p>
            <a:r>
              <a:rPr lang="en-US" i="1" dirty="0">
                <a:latin typeface="Gill Sans MT" panose="020B0502020104020203" pitchFamily="34" charset="77"/>
              </a:rPr>
              <a:t>“Nothing in biology makes sense except in the light of evolution” </a:t>
            </a:r>
            <a:r>
              <a:rPr lang="en-US" dirty="0">
                <a:latin typeface="Gill Sans MT" panose="020B0502020104020203" pitchFamily="34" charset="77"/>
              </a:rPr>
              <a:t>– Theodosius </a:t>
            </a:r>
            <a:r>
              <a:rPr lang="en-US" dirty="0" err="1">
                <a:latin typeface="Gill Sans MT" panose="020B0502020104020203" pitchFamily="34" charset="77"/>
              </a:rPr>
              <a:t>Dobzhansky</a:t>
            </a:r>
            <a:r>
              <a:rPr lang="en-US" dirty="0">
                <a:latin typeface="Gill Sans MT" panose="020B0502020104020203" pitchFamily="34" charset="77"/>
              </a:rPr>
              <a:t> (1973)</a:t>
            </a:r>
          </a:p>
        </p:txBody>
      </p:sp>
      <p:sp>
        <p:nvSpPr>
          <p:cNvPr id="3" name="Rectangle 2"/>
          <p:cNvSpPr/>
          <p:nvPr/>
        </p:nvSpPr>
        <p:spPr>
          <a:xfrm>
            <a:off x="341008" y="2398682"/>
            <a:ext cx="8332765" cy="3736799"/>
          </a:xfrm>
          <a:prstGeom prst="rect">
            <a:avLst/>
          </a:prstGeom>
          <a:solidFill>
            <a:srgbClr val="FFFFFF">
              <a:alpha val="5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283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a:off x="0" y="1003300"/>
            <a:ext cx="9144000"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5" name="Rectangle 4"/>
          <p:cNvSpPr/>
          <p:nvPr/>
        </p:nvSpPr>
        <p:spPr>
          <a:xfrm>
            <a:off x="0" y="346502"/>
            <a:ext cx="9144000" cy="523220"/>
          </a:xfrm>
          <a:prstGeom prst="rect">
            <a:avLst/>
          </a:prstGeom>
        </p:spPr>
        <p:txBody>
          <a:bodyPr wrap="square">
            <a:spAutoFit/>
          </a:bodyPr>
          <a:lstStyle/>
          <a:p>
            <a:pPr algn="ctr"/>
            <a:r>
              <a:rPr lang="en-US" sz="2800" b="1" i="0" dirty="0">
                <a:latin typeface="Gill Sans"/>
                <a:cs typeface="Gill Sans"/>
              </a:rPr>
              <a:t>Mutation: the fuel for evolution</a:t>
            </a:r>
          </a:p>
        </p:txBody>
      </p:sp>
      <p:sp>
        <p:nvSpPr>
          <p:cNvPr id="8" name="Rectangle 7"/>
          <p:cNvSpPr/>
          <p:nvPr/>
        </p:nvSpPr>
        <p:spPr>
          <a:xfrm>
            <a:off x="1848965" y="1369853"/>
            <a:ext cx="5459048" cy="461665"/>
          </a:xfrm>
          <a:prstGeom prst="rect">
            <a:avLst/>
          </a:prstGeom>
        </p:spPr>
        <p:txBody>
          <a:bodyPr wrap="square">
            <a:spAutoFit/>
          </a:bodyPr>
          <a:lstStyle/>
          <a:p>
            <a:r>
              <a:rPr lang="en-US" sz="2400" dirty="0"/>
              <a:t>TCATTTGAGCATTAA</a:t>
            </a:r>
            <a:r>
              <a:rPr lang="en-US" sz="2400" b="1" dirty="0">
                <a:solidFill>
                  <a:srgbClr val="FF0000"/>
                </a:solidFill>
              </a:rPr>
              <a:t>A</a:t>
            </a:r>
            <a:r>
              <a:rPr lang="en-US" sz="2400" dirty="0"/>
              <a:t>TGTCAAGTTCTGCAC</a:t>
            </a:r>
          </a:p>
        </p:txBody>
      </p:sp>
      <p:sp>
        <p:nvSpPr>
          <p:cNvPr id="9" name="Rectangle 8"/>
          <p:cNvSpPr/>
          <p:nvPr/>
        </p:nvSpPr>
        <p:spPr>
          <a:xfrm>
            <a:off x="1848964" y="2068906"/>
            <a:ext cx="5459049" cy="461665"/>
          </a:xfrm>
          <a:prstGeom prst="rect">
            <a:avLst/>
          </a:prstGeom>
        </p:spPr>
        <p:txBody>
          <a:bodyPr wrap="square">
            <a:spAutoFit/>
          </a:bodyPr>
          <a:lstStyle/>
          <a:p>
            <a:r>
              <a:rPr lang="en-US" sz="2400" dirty="0"/>
              <a:t>TCATTTGAGCATTAA</a:t>
            </a:r>
            <a:r>
              <a:rPr lang="en-US" sz="2400" b="1" dirty="0">
                <a:solidFill>
                  <a:srgbClr val="FF0000"/>
                </a:solidFill>
              </a:rPr>
              <a:t>G</a:t>
            </a:r>
            <a:r>
              <a:rPr lang="en-US" sz="2400" dirty="0"/>
              <a:t>TGTCAAGTTCTGCAC</a:t>
            </a:r>
          </a:p>
        </p:txBody>
      </p:sp>
      <p:sp>
        <p:nvSpPr>
          <p:cNvPr id="10" name="Down Arrow 9"/>
          <p:cNvSpPr/>
          <p:nvPr/>
        </p:nvSpPr>
        <p:spPr>
          <a:xfrm>
            <a:off x="4414841" y="1875854"/>
            <a:ext cx="198086" cy="228067"/>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48047" y="3053334"/>
            <a:ext cx="8187953" cy="3046988"/>
          </a:xfrm>
          <a:prstGeom prst="rect">
            <a:avLst/>
          </a:prstGeom>
          <a:noFill/>
        </p:spPr>
        <p:txBody>
          <a:bodyPr wrap="square" rtlCol="0">
            <a:spAutoFit/>
          </a:bodyPr>
          <a:lstStyle/>
          <a:p>
            <a:pPr marL="285750" indent="-285750">
              <a:buFont typeface="Arial"/>
              <a:buChar char="•"/>
            </a:pPr>
            <a:r>
              <a:rPr lang="en-US" sz="2400" dirty="0">
                <a:latin typeface="Gill Sans"/>
                <a:cs typeface="Gill Sans"/>
              </a:rPr>
              <a:t>Human mutation rate ~1.5 x 10</a:t>
            </a:r>
            <a:r>
              <a:rPr lang="en-US" sz="2400" baseline="30000" dirty="0">
                <a:latin typeface="Gill Sans"/>
                <a:cs typeface="Gill Sans"/>
              </a:rPr>
              <a:t>-8 </a:t>
            </a:r>
            <a:r>
              <a:rPr lang="en-US" sz="2400" dirty="0">
                <a:latin typeface="Gill Sans"/>
                <a:cs typeface="Gill Sans"/>
              </a:rPr>
              <a:t>mutations/</a:t>
            </a:r>
            <a:r>
              <a:rPr lang="en-US" sz="2400" dirty="0" err="1">
                <a:latin typeface="Gill Sans"/>
                <a:cs typeface="Gill Sans"/>
              </a:rPr>
              <a:t>bp</a:t>
            </a:r>
            <a:r>
              <a:rPr lang="en-US" sz="2400" dirty="0">
                <a:latin typeface="Gill Sans"/>
                <a:cs typeface="Gill Sans"/>
              </a:rPr>
              <a:t>/generation (for SNPs)</a:t>
            </a:r>
            <a:r>
              <a:rPr lang="en-US" sz="2400" baseline="30000" dirty="0">
                <a:latin typeface="Gill Sans"/>
                <a:cs typeface="Gill Sans"/>
              </a:rPr>
              <a:t>.</a:t>
            </a:r>
          </a:p>
          <a:p>
            <a:endParaRPr lang="en-US" sz="2400" dirty="0">
              <a:latin typeface="Gill Sans"/>
              <a:cs typeface="Gill Sans"/>
            </a:endParaRPr>
          </a:p>
          <a:p>
            <a:pPr marL="285750" indent="-285750">
              <a:buFont typeface="Arial"/>
              <a:buChar char="•"/>
            </a:pPr>
            <a:r>
              <a:rPr lang="en-US" sz="2400" dirty="0">
                <a:latin typeface="Gill Sans"/>
                <a:cs typeface="Gill Sans"/>
              </a:rPr>
              <a:t>~50-100 new mutations per generation</a:t>
            </a:r>
          </a:p>
          <a:p>
            <a:endParaRPr lang="en-US" sz="2400" dirty="0">
              <a:latin typeface="Gill Sans"/>
              <a:cs typeface="Gill Sans"/>
            </a:endParaRPr>
          </a:p>
          <a:p>
            <a:pPr marL="285750" indent="-285750">
              <a:buFont typeface="Arial"/>
              <a:buChar char="•"/>
            </a:pPr>
            <a:r>
              <a:rPr lang="en-US" sz="2400" dirty="0">
                <a:latin typeface="Gill Sans"/>
                <a:cs typeface="Gill Sans"/>
              </a:rPr>
              <a:t>Mutation rate highly dependent on paternal age</a:t>
            </a:r>
          </a:p>
          <a:p>
            <a:pPr marL="285750" indent="-285750">
              <a:buFont typeface="Arial"/>
              <a:buChar char="•"/>
            </a:pPr>
            <a:endParaRPr lang="en-US" sz="2400" dirty="0">
              <a:latin typeface="Gill Sans"/>
              <a:cs typeface="Gill Sans"/>
            </a:endParaRPr>
          </a:p>
          <a:p>
            <a:pPr marL="285750" indent="-285750">
              <a:buFont typeface="Arial"/>
              <a:buChar char="•"/>
            </a:pPr>
            <a:r>
              <a:rPr lang="en-US" sz="2400" dirty="0">
                <a:latin typeface="Gill Sans"/>
                <a:cs typeface="Gill Sans"/>
              </a:rPr>
              <a:t>Mutation rate highly variable across the genome! </a:t>
            </a:r>
          </a:p>
        </p:txBody>
      </p:sp>
      <p:sp>
        <p:nvSpPr>
          <p:cNvPr id="12" name="TextBox 11"/>
          <p:cNvSpPr txBox="1"/>
          <p:nvPr/>
        </p:nvSpPr>
        <p:spPr>
          <a:xfrm>
            <a:off x="7041052" y="6575834"/>
            <a:ext cx="2102947" cy="246221"/>
          </a:xfrm>
          <a:prstGeom prst="rect">
            <a:avLst/>
          </a:prstGeom>
          <a:noFill/>
        </p:spPr>
        <p:txBody>
          <a:bodyPr wrap="none" rtlCol="0">
            <a:spAutoFit/>
          </a:bodyPr>
          <a:lstStyle/>
          <a:p>
            <a:pPr algn="r"/>
            <a:r>
              <a:rPr lang="en-US" sz="1000" dirty="0">
                <a:latin typeface="Gill Sans"/>
                <a:cs typeface="Gill Sans"/>
              </a:rPr>
              <a:t>Roach </a:t>
            </a:r>
            <a:r>
              <a:rPr lang="en-US" sz="1000" i="1" dirty="0">
                <a:latin typeface="Gill Sans"/>
                <a:cs typeface="Gill Sans"/>
              </a:rPr>
              <a:t>et al. </a:t>
            </a:r>
            <a:r>
              <a:rPr lang="en-US" sz="1000" dirty="0">
                <a:latin typeface="Gill Sans"/>
                <a:cs typeface="Gill Sans"/>
              </a:rPr>
              <a:t>2010; Conrad </a:t>
            </a:r>
            <a:r>
              <a:rPr lang="en-US" sz="1000" i="1" dirty="0">
                <a:latin typeface="Gill Sans"/>
                <a:cs typeface="Gill Sans"/>
              </a:rPr>
              <a:t>et al. </a:t>
            </a:r>
            <a:r>
              <a:rPr lang="en-US" sz="1000" dirty="0">
                <a:latin typeface="Gill Sans"/>
                <a:cs typeface="Gill Sans"/>
              </a:rPr>
              <a:t>2011</a:t>
            </a:r>
          </a:p>
        </p:txBody>
      </p:sp>
      <p:sp>
        <p:nvSpPr>
          <p:cNvPr id="13" name="Rectangle 12"/>
          <p:cNvSpPr/>
          <p:nvPr/>
        </p:nvSpPr>
        <p:spPr>
          <a:xfrm>
            <a:off x="7414171" y="1721627"/>
            <a:ext cx="1574168" cy="923330"/>
          </a:xfrm>
          <a:prstGeom prst="rect">
            <a:avLst/>
          </a:prstGeom>
        </p:spPr>
        <p:txBody>
          <a:bodyPr wrap="square">
            <a:spAutoFit/>
          </a:bodyPr>
          <a:lstStyle/>
          <a:p>
            <a:r>
              <a:rPr lang="en-US" dirty="0">
                <a:latin typeface="Gill Sans"/>
                <a:cs typeface="Gill Sans"/>
              </a:rPr>
              <a:t>Rs12913832</a:t>
            </a:r>
          </a:p>
          <a:p>
            <a:r>
              <a:rPr lang="en-US" dirty="0">
                <a:latin typeface="Gill Sans"/>
                <a:cs typeface="Gill Sans"/>
              </a:rPr>
              <a:t>(e.g. eye color mutation)</a:t>
            </a:r>
            <a:endParaRPr lang="en-US" dirty="0"/>
          </a:p>
        </p:txBody>
      </p:sp>
    </p:spTree>
    <p:extLst>
      <p:ext uri="{BB962C8B-B14F-4D97-AF65-F5344CB8AC3E}">
        <p14:creationId xmlns:p14="http://schemas.microsoft.com/office/powerpoint/2010/main" val="304786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37303</TotalTime>
  <Words>3041</Words>
  <Application>Microsoft Macintosh PowerPoint</Application>
  <PresentationFormat>On-screen Show (4:3)</PresentationFormat>
  <Paragraphs>559</Paragraphs>
  <Slides>41</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ＭＳ ゴシック</vt:lpstr>
      <vt:lpstr>Arial</vt:lpstr>
      <vt:lpstr>Calibri</vt:lpstr>
      <vt:lpstr>Calibri Light</vt:lpstr>
      <vt:lpstr>Gill Sans</vt:lpstr>
      <vt:lpstr>Gill Sans MT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your genome</dc:title>
  <dc:creator>Melissa Gymrek</dc:creator>
  <cp:lastModifiedBy>Gymrek, Melissa</cp:lastModifiedBy>
  <cp:revision>247</cp:revision>
  <dcterms:created xsi:type="dcterms:W3CDTF">2016-12-09T21:51:11Z</dcterms:created>
  <dcterms:modified xsi:type="dcterms:W3CDTF">2021-03-24T16:40:02Z</dcterms:modified>
</cp:coreProperties>
</file>