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8" r:id="rId2"/>
    <p:sldId id="479" r:id="rId3"/>
    <p:sldId id="259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9" r:id="rId13"/>
    <p:sldId id="490" r:id="rId14"/>
    <p:sldId id="492" r:id="rId15"/>
    <p:sldId id="491" r:id="rId16"/>
    <p:sldId id="488" r:id="rId17"/>
    <p:sldId id="477" r:id="rId18"/>
    <p:sldId id="493" r:id="rId19"/>
    <p:sldId id="495" r:id="rId20"/>
    <p:sldId id="494" r:id="rId21"/>
    <p:sldId id="496" r:id="rId22"/>
    <p:sldId id="507" r:id="rId23"/>
    <p:sldId id="508" r:id="rId24"/>
    <p:sldId id="497" r:id="rId25"/>
    <p:sldId id="498" r:id="rId26"/>
    <p:sldId id="499" r:id="rId27"/>
    <p:sldId id="501" r:id="rId28"/>
    <p:sldId id="500" r:id="rId29"/>
    <p:sldId id="509" r:id="rId30"/>
    <p:sldId id="503" r:id="rId31"/>
    <p:sldId id="504" r:id="rId32"/>
    <p:sldId id="510" r:id="rId33"/>
    <p:sldId id="368" r:id="rId34"/>
    <p:sldId id="376" r:id="rId35"/>
    <p:sldId id="392" r:id="rId36"/>
    <p:sldId id="404" r:id="rId37"/>
    <p:sldId id="370" r:id="rId38"/>
    <p:sldId id="263" r:id="rId39"/>
    <p:sldId id="387" r:id="rId40"/>
    <p:sldId id="388" r:id="rId41"/>
    <p:sldId id="389" r:id="rId42"/>
    <p:sldId id="40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03B160-D0B7-D044-B41B-A86BD4E59347}">
          <p14:sldIdLst>
            <p14:sldId id="258"/>
            <p14:sldId id="479"/>
            <p14:sldId id="25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9"/>
            <p14:sldId id="490"/>
            <p14:sldId id="492"/>
            <p14:sldId id="491"/>
            <p14:sldId id="488"/>
            <p14:sldId id="477"/>
            <p14:sldId id="493"/>
            <p14:sldId id="495"/>
            <p14:sldId id="494"/>
            <p14:sldId id="496"/>
            <p14:sldId id="507"/>
            <p14:sldId id="508"/>
            <p14:sldId id="497"/>
            <p14:sldId id="498"/>
            <p14:sldId id="499"/>
            <p14:sldId id="501"/>
            <p14:sldId id="500"/>
            <p14:sldId id="509"/>
            <p14:sldId id="503"/>
            <p14:sldId id="504"/>
            <p14:sldId id="510"/>
            <p14:sldId id="368"/>
            <p14:sldId id="376"/>
            <p14:sldId id="392"/>
            <p14:sldId id="404"/>
            <p14:sldId id="370"/>
            <p14:sldId id="263"/>
            <p14:sldId id="387"/>
            <p14:sldId id="388"/>
            <p14:sldId id="389"/>
            <p14:sldId id="405"/>
          </p14:sldIdLst>
        </p14:section>
        <p14:section name="scratch" id="{46F2CB05-27D2-F544-8AB3-73D8C505300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E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3"/>
    <p:restoredTop sz="89151"/>
  </p:normalViewPr>
  <p:slideViewPr>
    <p:cSldViewPr snapToGrid="0" snapToObjects="1">
      <p:cViewPr varScale="1">
        <p:scale>
          <a:sx n="97" d="100"/>
          <a:sy n="97" d="100"/>
        </p:scale>
        <p:origin x="1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A7752-178D-7645-B129-93A360554228}" type="datetimeFigureOut">
              <a:rPr lang="en-US" smtClean="0"/>
              <a:t>5/19/21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9786A-D4E5-594D-87DB-D5D771207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.vanderbilt.edu/zhanglab/lectures/AB2011Lecture04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.vanderbilt.edu/zhanglab/lectures/AB2011Lecture04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.vanderbilt.edu/zhanglab/lectures/AB2011Lecture04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.vanderbilt.edu/zhanglab/lectures/AB2011Lecture04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CBBresearch/Przytycka/download/lectures/PCB_Lect11_Phylogen_Trees.pdf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mark.silverchair.com/bbn013.pdf?token=AQECAHi208BE49Ooan9kkhW_Ercy7Dm3ZL_9Cf3qfKAc485ysgAAAmkwggJlBgkqhkiG9w0BBwagggJWMIICUgIBADCCAksGCSqGSIb3DQEHATAeBglghkgBZQMEAS4wEQQM_zhXrfhZuiXTTX0UAgEQgIICHDZ9YveaZY2m-mZpBhSLTyHYRjs0CdlIYKAV0u-OD2wh2jHdnHqXufc7GySLGjXmtvJVuB_QnwQT2WfmD89GXJPr_Q8g2Wo4QPDTGz2ISG_84lZGi8iMXqriTj5QcXPvKEtFPIQwchZbwfQ__rdXdaSjmWmN2WNWzHh_ZxUsUuqrYc776v2NHjfxN0vhx36s61nj750DaLly5SWWNsX_M6VGCl1FUvjD8YqmMq0_wq6BSy53jxfL4fZv-oJRNScXQD50lwELqB0FvxnWUXPrCjmB_Q6pNeExUvS-XkqebeYslUGmUolDR1_JqtdN4RJUxWrVrc5lxHNoORrdtmmnKvkUp0aYTnXTIv3h_2jl3PWQPnPJDRGYgZUV_z2k0ef0xbcr2eMMEqm0s6Vzmc3gvLL8WIH2tQDQulXwukdhJL6zsuNDdMM5DtTt_Ldi_-BRPGWq5Foatj1GRIBjExXyveoSxizUvypDfxbW2WEh3ZOhIxKFUpe91oFt3fLujbg3U8QxLh0otg0OeLhWbO3rM2iPA_FZvOWhU8Z173mZoCE9wVDiuCaFI-Fg_g1Hs_F-JIimbMRCb50NmDoW4MMLbp8r3datnptWPa-vYTWDbjf36GGxEkCxfqqnzbWTobxrrgdfToC_lHQP9SOdoAqn7GIxBg3HGpP9lZZw544p1K18MDqmYqAYorLRrFP3yVm8yPQvrsrSdcHmevwoE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1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http://bioinfo.vanderbilt.edu/zhanglab/lectures/AB2011Lecture04.pdf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8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http://bioinfo.vanderbilt.edu/zhanglab/lectures/AB2011Lecture04.pdf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24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http://bioinfo.vanderbilt.edu/zhanglab/lectures/AB2011Lecture04.pdf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12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http://bioinfo.vanderbilt.edu/zhanglab/lectures/AB2011Lecture04.pdf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68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79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06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"/>
                <a:cs typeface="Gill Sans"/>
              </a:rPr>
              <a:t>TODO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"/>
                <a:cs typeface="Gill Sans"/>
              </a:rPr>
              <a:t>Leaves branches, clades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"/>
                <a:cs typeface="Gill Sans"/>
              </a:rPr>
              <a:t>How to describe branch lengths – </a:t>
            </a:r>
            <a:r>
              <a:rPr lang="en-US" sz="1200" dirty="0" err="1">
                <a:latin typeface="Gill Sans"/>
                <a:cs typeface="Gill Sans"/>
              </a:rPr>
              <a:t>ultrametric</a:t>
            </a:r>
            <a:endParaRPr lang="en-US" sz="1200" dirty="0">
              <a:latin typeface="Gill Sans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"/>
                <a:cs typeface="Gill Sans"/>
              </a:rPr>
              <a:t>Rooted vs. unrooted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50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Gill Sans"/>
              <a:cs typeface="Gill Sans"/>
            </a:endParaRPr>
          </a:p>
          <a:p>
            <a:r>
              <a:rPr lang="en-US" sz="1200" dirty="0">
                <a:latin typeface="Gill Sans"/>
                <a:cs typeface="Gill Sans"/>
              </a:rPr>
              <a:t>Assume:</a:t>
            </a:r>
          </a:p>
          <a:p>
            <a:pPr marL="342900" indent="-342900">
              <a:buFontTx/>
              <a:buChar char="-"/>
            </a:pPr>
            <a:r>
              <a:rPr lang="en-US" sz="1200" dirty="0">
                <a:latin typeface="Gill Sans"/>
                <a:cs typeface="Gill Sans"/>
              </a:rPr>
              <a:t>Positions evolved independently</a:t>
            </a:r>
          </a:p>
          <a:p>
            <a:pPr marL="342900" indent="-342900">
              <a:buFontTx/>
              <a:buChar char="-"/>
            </a:pPr>
            <a:r>
              <a:rPr lang="en-US" sz="1200" dirty="0">
                <a:latin typeface="Gill Sans"/>
                <a:cs typeface="Gill Sans"/>
              </a:rPr>
              <a:t>After species diverge, they evolve independently (e.g. no recomb)</a:t>
            </a:r>
          </a:p>
          <a:p>
            <a:pPr marL="342900" indent="-342900">
              <a:buFontTx/>
              <a:buChar char="-"/>
            </a:pPr>
            <a:endParaRPr lang="en-US" sz="1200" dirty="0">
              <a:latin typeface="Gill Sans"/>
              <a:cs typeface="Gill San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32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83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Gill Sans"/>
                <a:cs typeface="Gill Sans"/>
              </a:rPr>
              <a:t>Show P(</a:t>
            </a:r>
            <a:r>
              <a:rPr lang="en-US" sz="1200" dirty="0" err="1">
                <a:latin typeface="Gill Sans"/>
                <a:cs typeface="Gill Sans"/>
              </a:rPr>
              <a:t>D_i|T,M</a:t>
            </a:r>
            <a:r>
              <a:rPr lang="en-US" sz="1200" dirty="0">
                <a:latin typeface="Gill Sans"/>
                <a:cs typeface="Gill Sans"/>
              </a:rPr>
              <a:t>)</a:t>
            </a:r>
          </a:p>
          <a:p>
            <a:r>
              <a:rPr lang="en-US" sz="1200" dirty="0">
                <a:hlinkClick r:id="rId3"/>
              </a:rPr>
              <a:t>https://www.ncbi.nlm.nih.gov/CBBresearch/Przytycka/download/lectures/PCB_Lect11_Phylogen_Trees.pdf</a:t>
            </a:r>
            <a:r>
              <a:rPr lang="en-US" sz="1200" dirty="0"/>
              <a:t> slide 61</a:t>
            </a:r>
            <a:endParaRPr lang="en-US" sz="1200" dirty="0">
              <a:latin typeface="Gill Sans"/>
              <a:cs typeface="Gill San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83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60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00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9B7D-D210-6A44-8F5D-9083C63CED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10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9B7D-D210-6A44-8F5D-9083C63CED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7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37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1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9B7D-D210-6A44-8F5D-9083C63CED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9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9B7D-D210-6A44-8F5D-9083C63CED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76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9B7D-D210-6A44-8F5D-9083C63CED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33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0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08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3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54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1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9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00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atermark.silverchair.com/bbn013.pdf?token=AQECAHi208BE49Ooan9kkhW_Ercy7Dm3ZL_9Cf3qfKAc485ysgAAAmkwggJlBgkqhkiG9w0BBwagggJWMIICUgIBADCCAksGCSqGSIb3DQEHATAeBglghkgBZQMEAS4wEQQM_zhXrfhZuiXTTX0UAgEQgIICHDZ9YveaZY2m-mZpBhSLTyHYRjs0CdlIYKAV0u-OD2wh2jHdnHqXufc7GySLGjXmtvJVuB_QnwQT2WfmD89GXJPr_Q8g2Wo4QPDTGz2ISG_84lZGi8iMXqriTj5QcXPvKEtFPIQwchZbwfQ__rdXdaSjmWmN2WNWzHh_ZxUsUuqrYc776v2NHjfxN0vhx36s61nj750DaLly5SWWNsX_M6VGCl1FUvjD8YqmMq0_wq6BSy53jxfL4fZv-oJRNScXQD50lwELqB0FvxnWUXPrCjmB_Q6pNeExUvS-XkqebeYslUGmUolDR1_JqtdN4RJUxWrVrc5lxHNoORrdtmmnKvkUp0aYTnXTIv3h_2jl3PWQPnPJDRGYgZUV_z2k0ef0xbcr2eMMEqm0s6Vzmc3gvLL8WIH2tQDQulXwukdhJL6zsuNDdMM5DtTt_Ldi_-BRPGWq5Foatj1GRIBjExXyveoSxizUvypDfxbW2WEh3ZOhIxKFUpe91oFt3fLujbg3U8QxLh0otg0OeLhWbO3rM2iPA_FZvOWhU8Z173mZoCE9wVDiuCaFI-Fg_g1Hs_F-JIimbMRCb50NmDoW4MMLbp8r3datnptWPa-vYTWDbjf36GGxEkCxfqqnzbWTobxrrgdfToC_lHQP9SOdoAqn7GIxBg3HGpP9lZZw544p1K18MDqmYqAYorLRrFP3yVm8yPQvrsrSdcHmevwo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0B6A-FB93-5441-9DB6-4A32CD6BF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42CCA-180E-5441-A865-7EA0C4F5B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4FF7-55EB-1D44-AF74-A18128F6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A9BD7-D2B9-584F-98B9-08E1E299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C4DB4-3952-7D43-8D15-FA917A124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3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1A53-03A0-F141-8E46-FC4A049A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F2C7E-D8FA-7842-B333-95A2469EB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5C4B6-BC20-5B4B-A983-4879583D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58A56-652E-934D-9971-4C50BCE2F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15F02-49B4-924A-9849-3366D607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3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D5A35-35EE-D541-8F94-546426C59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10A61-CDA4-B247-82BF-A76F6DA0F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811DB-55FB-DC48-8917-C985C2506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91AD7-49BA-6544-91D9-0918CF44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BFC62-8429-8D41-BE29-A8E98458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9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4A7F-5FD6-284A-A40B-AD70408F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D3813-AA05-1C47-9D6A-F63DFF9A9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B279-51E9-604A-A899-37D22EF5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143CE-A45D-484A-B19B-5CFD2D3C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F6AB-0FAA-2642-971B-1BCF7B38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6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2361-D80B-9144-AA59-6000BFCA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FB6E5-C217-1E4C-8F29-26BBF03CF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22F88-9BD4-FD49-93DB-CC922815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47B03-4EA0-7E49-83CC-82B95C59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5195D-C2FA-5940-8773-413CA986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5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FF55-B521-CF42-BA30-C768765A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6FE28-08FF-4245-BCED-41FF16DE1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8E7DD-44DA-E64D-9F68-A88D98BDF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EC7AA-7FE3-0746-95D8-7C666A1F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7699A-AAA2-EB40-AFD0-21B583B9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41D97-C6AF-D843-8067-A9A36D82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2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001D-E3A0-3647-B12D-92E5BBCD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20A7-34E1-0548-B71B-3C4849CD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CE81F-421F-1F46-8B13-B69A5C30F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7D83F-2057-5347-944F-B6504C581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7357D-7F75-F948-98E1-3B8BE0AAA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85A526-DA9E-6E46-B2DB-01111C3A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CEC03-0071-084D-BF62-3F29D431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53E803-7297-AD46-B99C-1C94BB16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8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D581-12EC-2947-AC5F-22CCDC64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5276C-9AA1-DC4E-BE60-2E427708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498AB-61B0-1546-BEEA-9B868C10E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81283-A5C0-BE44-BF8F-6813F338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2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496AD-807B-4841-82F8-15492A61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DD528-2503-064B-8076-C2BE694F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6B849-89A7-194F-A594-389987DB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0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B56B-4CCE-0744-B2A3-AC421F84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DD5E3-EA5F-A940-8C59-8B7D0C467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96AB6-84DB-6D4B-AAB1-D7D46A5C5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2C5C8-C624-D34C-8FD8-01B1DB191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8C9E6-D5AD-B34C-8DA5-D3D24B78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AFC03-E959-8149-BFD7-D29E409A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2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7D6E-48D6-D94E-8843-8D02D8E4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462DB5-D224-3D4C-8E19-4129DAD7A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F5C96-0C86-8042-8AD7-FB2C2843F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C5AA0-59C4-AF41-9F64-CFF6FAAD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CD1ED-23E7-1644-9A27-EA9AFD99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72F0C-7B2D-BE4B-A13A-DBEAF72E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7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718A3-BD40-F346-8148-864C0C31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0B69C-0478-5E4A-A759-824F200E8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DBDCF-7BEE-C442-BF30-6715A981B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DA339-F6E3-974F-A28A-17A44BBAD57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4CFF-FE69-CC47-A5AE-5C3683A85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B2E6-41BB-AC4C-9B05-04023C27E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3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lancet.com/journals/lancet/article/PIIS0140-6736(20)30251-8/fulltex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5.tiff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ll.com/trends/molecular-medicine/fulltext/S1471-4914(20)30065-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223143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e.ucsd.ed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gymreklab.com/teaching/medpopgen_seminar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4E6AE4-C16B-E148-9FD5-126D143E11C5}"/>
              </a:ext>
            </a:extLst>
          </p:cNvPr>
          <p:cNvSpPr txBox="1"/>
          <p:nvPr/>
        </p:nvSpPr>
        <p:spPr>
          <a:xfrm>
            <a:off x="502920" y="224532"/>
            <a:ext cx="7818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CSE185–Week 8 Part2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i="1" dirty="0">
                <a:latin typeface="Gill Sans MT" panose="020B0502020104020203" pitchFamily="34" charset="0"/>
              </a:rPr>
              <a:t>Phylogenetics Analysis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May 20, 2021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E9995-F61A-5940-80F7-00A475C183F2}"/>
              </a:ext>
            </a:extLst>
          </p:cNvPr>
          <p:cNvSpPr/>
          <p:nvPr/>
        </p:nvSpPr>
        <p:spPr>
          <a:xfrm>
            <a:off x="438933" y="2579211"/>
            <a:ext cx="53433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Gill Sans MT" panose="020B0502020104020203" pitchFamily="34" charset="77"/>
              </a:rPr>
              <a:t>Announcements:</a:t>
            </a:r>
            <a:endParaRPr lang="en-US" sz="2800" i="1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Sign up for project meetings next T/R 10am-12:30pm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Starting next week I won’t be holding 9pm OH.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64AA4-F4D7-7F44-8CE2-A748A5A69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r="28552"/>
          <a:stretch/>
        </p:blipFill>
        <p:spPr>
          <a:xfrm>
            <a:off x="5782235" y="1017532"/>
            <a:ext cx="6055659" cy="41013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90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Affine gap penalties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24AE4-37AB-FB49-833F-B9C7F550C87D}"/>
              </a:ext>
            </a:extLst>
          </p:cNvPr>
          <p:cNvSpPr txBox="1"/>
          <p:nvPr/>
        </p:nvSpPr>
        <p:spPr>
          <a:xfrm>
            <a:off x="2296361" y="1259615"/>
            <a:ext cx="77636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Motivation: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Scoring scheme above treats all gaps the same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More plausible to have one long gap vs. multiple short gaps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5B9F56-BE9B-FD42-99D9-C859D5D2F77C}"/>
              </a:ext>
            </a:extLst>
          </p:cNvPr>
          <p:cNvSpPr/>
          <p:nvPr/>
        </p:nvSpPr>
        <p:spPr>
          <a:xfrm>
            <a:off x="3836289" y="2613135"/>
            <a:ext cx="58041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ACGATCATCAAAAAAAAAAAACTGATGTTCATA</a:t>
            </a:r>
          </a:p>
          <a:p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ACGATCATC-A-AA--A--A-CTGATGTTCATA</a:t>
            </a:r>
          </a:p>
          <a:p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ACGATCATCAAAAA-------CTGATGTTCATA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AA8A9-8A28-6740-962E-EDAB11CE0FF3}"/>
              </a:ext>
            </a:extLst>
          </p:cNvPr>
          <p:cNvSpPr txBox="1"/>
          <p:nvPr/>
        </p:nvSpPr>
        <p:spPr>
          <a:xfrm>
            <a:off x="2296361" y="4090463"/>
            <a:ext cx="64386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Affine gap penalty: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Gap open penalty (expensive) (O)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Gap extension penalty (cheaper) (E)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Score = O + E*L, where L is length of gap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But you need to keep track of 3 DP matrices…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Setting scores is somewhat of an art form…</a:t>
            </a:r>
          </a:p>
        </p:txBody>
      </p:sp>
    </p:spTree>
    <p:extLst>
      <p:ext uri="{BB962C8B-B14F-4D97-AF65-F5344CB8AC3E}">
        <p14:creationId xmlns:p14="http://schemas.microsoft.com/office/powerpoint/2010/main" val="13131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if we have more than two sequences?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E765D-5923-8C49-B44D-DBD0027A54A5}"/>
              </a:ext>
            </a:extLst>
          </p:cNvPr>
          <p:cNvSpPr txBox="1"/>
          <p:nvPr/>
        </p:nvSpPr>
        <p:spPr>
          <a:xfrm>
            <a:off x="2013952" y="1499661"/>
            <a:ext cx="87840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Needleman Wunch – O(L</a:t>
            </a:r>
            <a:r>
              <a:rPr lang="en-US" sz="2800" baseline="30000" dirty="0">
                <a:latin typeface="Gill Sans"/>
                <a:cs typeface="Gill Sans"/>
              </a:rPr>
              <a:t>2</a:t>
            </a:r>
            <a:r>
              <a:rPr lang="en-US" sz="2800" dirty="0">
                <a:latin typeface="Gill Sans"/>
                <a:cs typeface="Gill Sans"/>
              </a:rPr>
              <a:t>) where L is sequence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Could be extended to N sequences, but becomes O(L</a:t>
            </a:r>
            <a:r>
              <a:rPr lang="en-US" sz="2800" baseline="30000" dirty="0">
                <a:latin typeface="Gill Sans"/>
                <a:cs typeface="Gill Sans"/>
              </a:rPr>
              <a:t>N</a:t>
            </a:r>
            <a:r>
              <a:rPr lang="en-US" sz="2800" dirty="0">
                <a:latin typeface="Gill Sans"/>
                <a:cs typeface="Gill Sans"/>
              </a:rPr>
              <a:t>) – computationally intractable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Practical MSA solutions need to use some </a:t>
            </a:r>
            <a:r>
              <a:rPr lang="en-US" sz="2800" b="1" i="1" dirty="0">
                <a:latin typeface="Gill Sans"/>
                <a:cs typeface="Gill Sans"/>
              </a:rPr>
              <a:t>heuristics</a:t>
            </a:r>
            <a:r>
              <a:rPr lang="en-US" sz="2800" dirty="0">
                <a:latin typeface="Gill Sans"/>
                <a:cs typeface="Gill Sans"/>
              </a:rPr>
              <a:t> (reasonable shortcuts) to speed up (won’t be optimal)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Common MSA programs: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MAFFT (used in our lab)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MUSCLE (used in the NEJM paper)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Gill Sans"/>
                <a:cs typeface="Gill Sans"/>
              </a:rPr>
              <a:t>Clustal</a:t>
            </a:r>
            <a:r>
              <a:rPr lang="en-US" sz="2800" dirty="0">
                <a:latin typeface="Gill Sans"/>
                <a:cs typeface="Gill Sans"/>
              </a:rPr>
              <a:t> (for amino acid sequences)</a:t>
            </a:r>
          </a:p>
        </p:txBody>
      </p:sp>
    </p:spTree>
    <p:extLst>
      <p:ext uri="{BB962C8B-B14F-4D97-AF65-F5344CB8AC3E}">
        <p14:creationId xmlns:p14="http://schemas.microsoft.com/office/powerpoint/2010/main" val="4640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MSA: the progressive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A2CE3-D9E0-A443-A45A-015708B96F88}"/>
              </a:ext>
            </a:extLst>
          </p:cNvPr>
          <p:cNvSpPr txBox="1"/>
          <p:nvPr/>
        </p:nvSpPr>
        <p:spPr>
          <a:xfrm>
            <a:off x="247905" y="1259615"/>
            <a:ext cx="5749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ill Sans"/>
                <a:cs typeface="Gill Sans"/>
              </a:rPr>
              <a:t>Overview:</a:t>
            </a:r>
          </a:p>
          <a:p>
            <a:r>
              <a:rPr lang="en-US" sz="2400" b="1" dirty="0">
                <a:latin typeface="Gill Sans"/>
                <a:cs typeface="Gill Sans"/>
              </a:rPr>
              <a:t>Step 1</a:t>
            </a:r>
            <a:r>
              <a:rPr lang="en-US" sz="2400" dirty="0">
                <a:latin typeface="Gill Sans"/>
                <a:cs typeface="Gill Sans"/>
              </a:rPr>
              <a:t>:  Compute a pairwise comparison of all alignments (e.g. using NW or other score)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D75B22-2A12-FE47-B4FC-AE5CEF46E82E}"/>
              </a:ext>
            </a:extLst>
          </p:cNvPr>
          <p:cNvCxnSpPr>
            <a:cxnSpLocks/>
          </p:cNvCxnSpPr>
          <p:nvPr/>
        </p:nvCxnSpPr>
        <p:spPr>
          <a:xfrm>
            <a:off x="6777318" y="1140143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794A-9931-1F41-AA7C-4EBCC2C1031E}"/>
              </a:ext>
            </a:extLst>
          </p:cNvPr>
          <p:cNvCxnSpPr>
            <a:cxnSpLocks/>
          </p:cNvCxnSpPr>
          <p:nvPr/>
        </p:nvCxnSpPr>
        <p:spPr>
          <a:xfrm>
            <a:off x="8866094" y="1140143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8CEDBD-3D59-3940-BD74-7F42B012A16E}"/>
              </a:ext>
            </a:extLst>
          </p:cNvPr>
          <p:cNvCxnSpPr>
            <a:cxnSpLocks/>
          </p:cNvCxnSpPr>
          <p:nvPr/>
        </p:nvCxnSpPr>
        <p:spPr>
          <a:xfrm>
            <a:off x="10820400" y="1140143"/>
            <a:ext cx="8068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BCAC2F-EC82-3A4B-B381-296CD9384B9E}"/>
              </a:ext>
            </a:extLst>
          </p:cNvPr>
          <p:cNvCxnSpPr>
            <a:cxnSpLocks/>
          </p:cNvCxnSpPr>
          <p:nvPr/>
        </p:nvCxnSpPr>
        <p:spPr>
          <a:xfrm>
            <a:off x="6777318" y="1283578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4FE311-7295-8A43-A2BA-AF126CA34B38}"/>
              </a:ext>
            </a:extLst>
          </p:cNvPr>
          <p:cNvCxnSpPr>
            <a:cxnSpLocks/>
          </p:cNvCxnSpPr>
          <p:nvPr/>
        </p:nvCxnSpPr>
        <p:spPr>
          <a:xfrm>
            <a:off x="9466730" y="1283578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E99D00-D0DA-9E4F-BFD0-126471F4DA2E}"/>
              </a:ext>
            </a:extLst>
          </p:cNvPr>
          <p:cNvSpPr txBox="1"/>
          <p:nvPr/>
        </p:nvSpPr>
        <p:spPr>
          <a:xfrm>
            <a:off x="6325976" y="699094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Seqs</a:t>
            </a:r>
            <a:r>
              <a:rPr lang="en-US" dirty="0">
                <a:latin typeface="Gill Sans MT" panose="020B0502020104020203" pitchFamily="34" charset="77"/>
              </a:rPr>
              <a:t> 1-2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AB1677-690D-4849-9386-002078809DD6}"/>
              </a:ext>
            </a:extLst>
          </p:cNvPr>
          <p:cNvSpPr txBox="1"/>
          <p:nvPr/>
        </p:nvSpPr>
        <p:spPr>
          <a:xfrm>
            <a:off x="6309980" y="162864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Seqs</a:t>
            </a:r>
            <a:r>
              <a:rPr lang="en-US" dirty="0">
                <a:latin typeface="Gill Sans MT" panose="020B0502020104020203" pitchFamily="34" charset="77"/>
              </a:rPr>
              <a:t> 1-3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920FA1-D4AF-B746-994E-78DC5EBFFE63}"/>
              </a:ext>
            </a:extLst>
          </p:cNvPr>
          <p:cNvCxnSpPr>
            <a:cxnSpLocks/>
          </p:cNvCxnSpPr>
          <p:nvPr/>
        </p:nvCxnSpPr>
        <p:spPr>
          <a:xfrm>
            <a:off x="6777318" y="2189471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2BD93E-F4D3-2E42-AAF9-9A6CF4394FC8}"/>
              </a:ext>
            </a:extLst>
          </p:cNvPr>
          <p:cNvCxnSpPr>
            <a:cxnSpLocks/>
          </p:cNvCxnSpPr>
          <p:nvPr/>
        </p:nvCxnSpPr>
        <p:spPr>
          <a:xfrm>
            <a:off x="8866094" y="2189471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2744B7-331F-6C49-B5E0-1DE11E0E3D40}"/>
              </a:ext>
            </a:extLst>
          </p:cNvPr>
          <p:cNvCxnSpPr>
            <a:cxnSpLocks/>
          </p:cNvCxnSpPr>
          <p:nvPr/>
        </p:nvCxnSpPr>
        <p:spPr>
          <a:xfrm>
            <a:off x="11152095" y="2189471"/>
            <a:ext cx="8068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0A134F-166A-6844-BD43-94D625D84485}"/>
              </a:ext>
            </a:extLst>
          </p:cNvPr>
          <p:cNvCxnSpPr>
            <a:cxnSpLocks/>
          </p:cNvCxnSpPr>
          <p:nvPr/>
        </p:nvCxnSpPr>
        <p:spPr>
          <a:xfrm>
            <a:off x="6777318" y="2332906"/>
            <a:ext cx="11295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0BDDAF-4CB8-4346-B383-D8164C5CCD94}"/>
              </a:ext>
            </a:extLst>
          </p:cNvPr>
          <p:cNvCxnSpPr>
            <a:cxnSpLocks/>
          </p:cNvCxnSpPr>
          <p:nvPr/>
        </p:nvCxnSpPr>
        <p:spPr>
          <a:xfrm>
            <a:off x="9466730" y="2332906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DAD1FC-41DA-5145-9A3A-2D84E37B9362}"/>
              </a:ext>
            </a:extLst>
          </p:cNvPr>
          <p:cNvSpPr txBox="1"/>
          <p:nvPr/>
        </p:nvSpPr>
        <p:spPr>
          <a:xfrm>
            <a:off x="6309980" y="262276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Seqs</a:t>
            </a:r>
            <a:r>
              <a:rPr lang="en-US" dirty="0">
                <a:latin typeface="Gill Sans MT" panose="020B0502020104020203" pitchFamily="34" charset="77"/>
              </a:rPr>
              <a:t> 4-5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ED0411-0F58-FF49-8A03-BF72C8970B46}"/>
              </a:ext>
            </a:extLst>
          </p:cNvPr>
          <p:cNvCxnSpPr>
            <a:cxnSpLocks/>
          </p:cNvCxnSpPr>
          <p:nvPr/>
        </p:nvCxnSpPr>
        <p:spPr>
          <a:xfrm>
            <a:off x="6777318" y="3183591"/>
            <a:ext cx="6813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B96FBF-AD88-6740-9641-2FE01B8A576C}"/>
              </a:ext>
            </a:extLst>
          </p:cNvPr>
          <p:cNvCxnSpPr>
            <a:cxnSpLocks/>
          </p:cNvCxnSpPr>
          <p:nvPr/>
        </p:nvCxnSpPr>
        <p:spPr>
          <a:xfrm>
            <a:off x="8122023" y="3183591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6C1F1A-17F4-3D45-86BE-E5AD37243E73}"/>
              </a:ext>
            </a:extLst>
          </p:cNvPr>
          <p:cNvCxnSpPr>
            <a:cxnSpLocks/>
          </p:cNvCxnSpPr>
          <p:nvPr/>
        </p:nvCxnSpPr>
        <p:spPr>
          <a:xfrm>
            <a:off x="11152095" y="3183591"/>
            <a:ext cx="8068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C1C0F9-A42D-3345-B8F9-E268FC7F62CB}"/>
              </a:ext>
            </a:extLst>
          </p:cNvPr>
          <p:cNvCxnSpPr>
            <a:cxnSpLocks/>
          </p:cNvCxnSpPr>
          <p:nvPr/>
        </p:nvCxnSpPr>
        <p:spPr>
          <a:xfrm>
            <a:off x="6777318" y="3327026"/>
            <a:ext cx="11295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B82B7D-DFF0-6845-B70C-B5C7E92B85EA}"/>
              </a:ext>
            </a:extLst>
          </p:cNvPr>
          <p:cNvCxnSpPr>
            <a:cxnSpLocks/>
          </p:cNvCxnSpPr>
          <p:nvPr/>
        </p:nvCxnSpPr>
        <p:spPr>
          <a:xfrm>
            <a:off x="9466730" y="3327026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own Arrow 29">
            <a:extLst>
              <a:ext uri="{FF2B5EF4-FFF2-40B4-BE49-F238E27FC236}">
                <a16:creationId xmlns:a16="http://schemas.microsoft.com/office/drawing/2014/main" id="{2596E1A4-9D91-5C44-B9C8-C5606BA0317B}"/>
              </a:ext>
            </a:extLst>
          </p:cNvPr>
          <p:cNvSpPr/>
          <p:nvPr/>
        </p:nvSpPr>
        <p:spPr>
          <a:xfrm>
            <a:off x="8991601" y="3677155"/>
            <a:ext cx="251011" cy="4572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730D1307-C312-4F4F-94D8-F6F8438AF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670976"/>
              </p:ext>
            </p:extLst>
          </p:nvPr>
        </p:nvGraphicFramePr>
        <p:xfrm>
          <a:off x="8122023" y="4321146"/>
          <a:ext cx="2586114" cy="167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19">
                  <a:extLst>
                    <a:ext uri="{9D8B030D-6E8A-4147-A177-3AD203B41FA5}">
                      <a16:colId xmlns:a16="http://schemas.microsoft.com/office/drawing/2014/main" val="2835628001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2479972510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3149458180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1444211508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3434138120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1617077403"/>
                    </a:ext>
                  </a:extLst>
                </a:gridCol>
              </a:tblGrid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38236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488044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384151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1.0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53965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1.6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1.1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525638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369381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28EA1116-EF2D-C44A-AF32-76FAC807035E}"/>
              </a:ext>
            </a:extLst>
          </p:cNvPr>
          <p:cNvSpPr txBox="1"/>
          <p:nvPr/>
        </p:nvSpPr>
        <p:spPr>
          <a:xfrm>
            <a:off x="9319914" y="3664944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Distance matrix</a:t>
            </a:r>
          </a:p>
        </p:txBody>
      </p:sp>
    </p:spTree>
    <p:extLst>
      <p:ext uri="{BB962C8B-B14F-4D97-AF65-F5344CB8AC3E}">
        <p14:creationId xmlns:p14="http://schemas.microsoft.com/office/powerpoint/2010/main" val="1608929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MSA: the progressive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A2CE3-D9E0-A443-A45A-015708B96F88}"/>
              </a:ext>
            </a:extLst>
          </p:cNvPr>
          <p:cNvSpPr txBox="1"/>
          <p:nvPr/>
        </p:nvSpPr>
        <p:spPr>
          <a:xfrm>
            <a:off x="247905" y="1259615"/>
            <a:ext cx="57494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ill Sans"/>
                <a:cs typeface="Gill Sans"/>
              </a:rPr>
              <a:t>Overview: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Step 1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:  Compute a pairwise comparison of all alignments</a:t>
            </a:r>
          </a:p>
          <a:p>
            <a:r>
              <a:rPr lang="en-US" sz="2400" b="1" dirty="0">
                <a:latin typeface="Gill Sans"/>
                <a:cs typeface="Gill Sans"/>
              </a:rPr>
              <a:t>Step 2</a:t>
            </a:r>
            <a:r>
              <a:rPr lang="en-US" sz="2400" dirty="0">
                <a:latin typeface="Gill Sans"/>
                <a:cs typeface="Gill Sans"/>
              </a:rPr>
              <a:t>:  Construct a tentative “guide tree” to order the sequences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UPGMA tree – hierarchical clustering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Greedily combine most similar sequences/groups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171B4C2-7B23-2343-8898-1E407F4EE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012978"/>
              </p:ext>
            </p:extLst>
          </p:nvPr>
        </p:nvGraphicFramePr>
        <p:xfrm>
          <a:off x="8231213" y="1338951"/>
          <a:ext cx="2586114" cy="167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19">
                  <a:extLst>
                    <a:ext uri="{9D8B030D-6E8A-4147-A177-3AD203B41FA5}">
                      <a16:colId xmlns:a16="http://schemas.microsoft.com/office/drawing/2014/main" val="2835628001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2479972510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3149458180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1444211508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3434138120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1617077403"/>
                    </a:ext>
                  </a:extLst>
                </a:gridCol>
              </a:tblGrid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38236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488044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384151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1.0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53965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1.6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1.1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525638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369381"/>
                  </a:ext>
                </a:extLst>
              </a:tr>
            </a:tbl>
          </a:graphicData>
        </a:graphic>
      </p:graphicFrame>
      <p:sp>
        <p:nvSpPr>
          <p:cNvPr id="33" name="Down Arrow 32">
            <a:extLst>
              <a:ext uri="{FF2B5EF4-FFF2-40B4-BE49-F238E27FC236}">
                <a16:creationId xmlns:a16="http://schemas.microsoft.com/office/drawing/2014/main" id="{1D728B21-4DF4-BC48-985E-F65CB2C7DA18}"/>
              </a:ext>
            </a:extLst>
          </p:cNvPr>
          <p:cNvSpPr/>
          <p:nvPr/>
        </p:nvSpPr>
        <p:spPr>
          <a:xfrm>
            <a:off x="9217332" y="3341033"/>
            <a:ext cx="251011" cy="4572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098D8B-1177-C24C-8944-E86312444913}"/>
              </a:ext>
            </a:extLst>
          </p:cNvPr>
          <p:cNvSpPr txBox="1"/>
          <p:nvPr/>
        </p:nvSpPr>
        <p:spPr>
          <a:xfrm>
            <a:off x="9545645" y="3328822"/>
            <a:ext cx="119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Guide tree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4000DF-1BDC-D34F-82C7-4180B0550C0F}"/>
              </a:ext>
            </a:extLst>
          </p:cNvPr>
          <p:cNvGrpSpPr/>
          <p:nvPr/>
        </p:nvGrpSpPr>
        <p:grpSpPr>
          <a:xfrm>
            <a:off x="6536884" y="4200455"/>
            <a:ext cx="2133600" cy="851647"/>
            <a:chOff x="6759388" y="3379694"/>
            <a:chExt cx="2133600" cy="85164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7981D72-18A0-2B46-9C15-4638B1DC5A8D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452569E-41EC-8341-803C-1C7680B75C89}"/>
                </a:ext>
              </a:extLst>
            </p:cNvPr>
            <p:cNvCxnSpPr/>
            <p:nvPr/>
          </p:nvCxnSpPr>
          <p:spPr>
            <a:xfrm>
              <a:off x="6759388" y="4231341"/>
              <a:ext cx="2133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BA3F9D4-1B8F-E545-96F1-62934217DAA5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6CBA847-51ED-CA41-9443-CAC9D3CDA4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CF6C1E3-E305-ED40-9485-7D3A8F49977D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813C2DE-B850-1445-AE35-FF8549E320CB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77E4866-5DD9-EB4F-B76C-C192F082DC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C0BA6A9-52A6-1449-9FE8-BE01101FE7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0C39332-DAAD-4D4B-A9B8-6BE3E7DE4323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E64522-539B-2C44-95ED-6EE713315C07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346A03F-D149-804D-8511-5E3FFB364331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4481022-7BE3-E345-A93B-84B2DD500888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1DD857E-CBDB-F84B-9BB0-BE58476785C9}"/>
              </a:ext>
            </a:extLst>
          </p:cNvPr>
          <p:cNvCxnSpPr>
            <a:cxnSpLocks/>
          </p:cNvCxnSpPr>
          <p:nvPr/>
        </p:nvCxnSpPr>
        <p:spPr>
          <a:xfrm>
            <a:off x="9059839" y="4176441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66CA771-C6DE-2643-925C-FF7F5E25E7A6}"/>
              </a:ext>
            </a:extLst>
          </p:cNvPr>
          <p:cNvCxnSpPr>
            <a:cxnSpLocks/>
          </p:cNvCxnSpPr>
          <p:nvPr/>
        </p:nvCxnSpPr>
        <p:spPr>
          <a:xfrm>
            <a:off x="9059839" y="4413367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6EDF524-AF60-FB45-892F-625371221F72}"/>
              </a:ext>
            </a:extLst>
          </p:cNvPr>
          <p:cNvCxnSpPr>
            <a:cxnSpLocks/>
          </p:cNvCxnSpPr>
          <p:nvPr/>
        </p:nvCxnSpPr>
        <p:spPr>
          <a:xfrm>
            <a:off x="9059839" y="4626279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003E71B-47C8-7C4F-A549-2F7AF33E39E9}"/>
              </a:ext>
            </a:extLst>
          </p:cNvPr>
          <p:cNvCxnSpPr>
            <a:cxnSpLocks/>
          </p:cNvCxnSpPr>
          <p:nvPr/>
        </p:nvCxnSpPr>
        <p:spPr>
          <a:xfrm>
            <a:off x="9059839" y="4842609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C4B8D0A-F5D1-634B-BA10-19D4B02A73AD}"/>
              </a:ext>
            </a:extLst>
          </p:cNvPr>
          <p:cNvCxnSpPr>
            <a:cxnSpLocks/>
          </p:cNvCxnSpPr>
          <p:nvPr/>
        </p:nvCxnSpPr>
        <p:spPr>
          <a:xfrm>
            <a:off x="9059839" y="5052102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3D625C6-50CA-C547-8B09-53DD3DDB2926}"/>
              </a:ext>
            </a:extLst>
          </p:cNvPr>
          <p:cNvSpPr txBox="1"/>
          <p:nvPr/>
        </p:nvSpPr>
        <p:spPr>
          <a:xfrm>
            <a:off x="8670484" y="39849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81E59CF-A4BC-064F-BCAE-7029B0A30F41}"/>
              </a:ext>
            </a:extLst>
          </p:cNvPr>
          <p:cNvSpPr txBox="1"/>
          <p:nvPr/>
        </p:nvSpPr>
        <p:spPr>
          <a:xfrm>
            <a:off x="8670484" y="42118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D035E9C-F7F4-A445-ABE2-FA70FD9A38AE}"/>
              </a:ext>
            </a:extLst>
          </p:cNvPr>
          <p:cNvSpPr txBox="1"/>
          <p:nvPr/>
        </p:nvSpPr>
        <p:spPr>
          <a:xfrm>
            <a:off x="8670484" y="44387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A211FD-7E52-AE48-B173-DE112DA283F7}"/>
              </a:ext>
            </a:extLst>
          </p:cNvPr>
          <p:cNvSpPr txBox="1"/>
          <p:nvPr/>
        </p:nvSpPr>
        <p:spPr>
          <a:xfrm>
            <a:off x="8670484" y="46656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AE40849-5396-AC41-BBA6-4FCB603F2A09}"/>
              </a:ext>
            </a:extLst>
          </p:cNvPr>
          <p:cNvSpPr txBox="1"/>
          <p:nvPr/>
        </p:nvSpPr>
        <p:spPr>
          <a:xfrm>
            <a:off x="8670484" y="48925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09520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MSA: the progressive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A2CE3-D9E0-A443-A45A-015708B96F88}"/>
              </a:ext>
            </a:extLst>
          </p:cNvPr>
          <p:cNvSpPr txBox="1"/>
          <p:nvPr/>
        </p:nvSpPr>
        <p:spPr>
          <a:xfrm>
            <a:off x="247905" y="1259615"/>
            <a:ext cx="57494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ill Sans"/>
                <a:cs typeface="Gill Sans"/>
              </a:rPr>
              <a:t>Overview: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Step 1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:  Compute a pairwise comparison of all alignments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Step 2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:  Construct a tentative “guide tree” to order the sequences (UPGMA tree)</a:t>
            </a:r>
          </a:p>
          <a:p>
            <a:r>
              <a:rPr lang="en-US" sz="2400" b="1" dirty="0">
                <a:latin typeface="Gill Sans"/>
                <a:cs typeface="Gill Sans"/>
              </a:rPr>
              <a:t>Step 3</a:t>
            </a:r>
            <a:r>
              <a:rPr lang="en-US" sz="2400" dirty="0">
                <a:latin typeface="Gill Sans"/>
                <a:cs typeface="Gill Sans"/>
              </a:rPr>
              <a:t>:  “Fix” the alignment for a high scoring pair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BEB8EE-07B5-FF43-A602-ACA1A4EE2698}"/>
              </a:ext>
            </a:extLst>
          </p:cNvPr>
          <p:cNvGrpSpPr/>
          <p:nvPr/>
        </p:nvGrpSpPr>
        <p:grpSpPr>
          <a:xfrm>
            <a:off x="7094668" y="881183"/>
            <a:ext cx="2133600" cy="851647"/>
            <a:chOff x="6759388" y="3379694"/>
            <a:chExt cx="2133600" cy="85164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9FBC4FD-BEE8-8944-96D3-CB322D0338A3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79BE9CB-5A6E-BA4C-9381-607C0E3F74E2}"/>
                </a:ext>
              </a:extLst>
            </p:cNvPr>
            <p:cNvCxnSpPr/>
            <p:nvPr/>
          </p:nvCxnSpPr>
          <p:spPr>
            <a:xfrm>
              <a:off x="6759388" y="4231341"/>
              <a:ext cx="2133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BB5A013-8236-3142-90AA-C57EA449D0E7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51BE6E0-237A-1642-B928-563F8067C1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7DD8036-0661-4F43-9FFB-1F9BCFF69914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65E68E2-8B63-7746-A86F-7D814FCB08E3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00AA1B-ABBE-DA47-9944-3786DD751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B590E57-BCBB-E24B-A11C-100665278E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7A2CC35-0EA9-9A4A-BAA2-3EA187DEF63A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B070475-81DD-DF40-8D22-1826334E5E91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9B08BFC-BE9F-E54D-9053-8932771D3BEF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60885B6-9C77-4C47-BCBA-E2FA146316D4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7A0D758-DD69-7041-BAC8-4CA3C7A71609}"/>
              </a:ext>
            </a:extLst>
          </p:cNvPr>
          <p:cNvCxnSpPr>
            <a:cxnSpLocks/>
          </p:cNvCxnSpPr>
          <p:nvPr/>
        </p:nvCxnSpPr>
        <p:spPr>
          <a:xfrm>
            <a:off x="9617623" y="857169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B6C6E95-559F-B141-B3BE-B2DFD30DA2CE}"/>
              </a:ext>
            </a:extLst>
          </p:cNvPr>
          <p:cNvCxnSpPr>
            <a:cxnSpLocks/>
          </p:cNvCxnSpPr>
          <p:nvPr/>
        </p:nvCxnSpPr>
        <p:spPr>
          <a:xfrm>
            <a:off x="9617623" y="1094095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0D0CB0A-1612-9247-AB53-456AF529AB24}"/>
              </a:ext>
            </a:extLst>
          </p:cNvPr>
          <p:cNvCxnSpPr>
            <a:cxnSpLocks/>
          </p:cNvCxnSpPr>
          <p:nvPr/>
        </p:nvCxnSpPr>
        <p:spPr>
          <a:xfrm>
            <a:off x="9617623" y="1307007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8C0E5A3-42B4-0845-8A10-D289582C6E60}"/>
              </a:ext>
            </a:extLst>
          </p:cNvPr>
          <p:cNvCxnSpPr>
            <a:cxnSpLocks/>
          </p:cNvCxnSpPr>
          <p:nvPr/>
        </p:nvCxnSpPr>
        <p:spPr>
          <a:xfrm>
            <a:off x="9617623" y="1523337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A443046-3942-B644-9377-3512E59F7217}"/>
              </a:ext>
            </a:extLst>
          </p:cNvPr>
          <p:cNvCxnSpPr>
            <a:cxnSpLocks/>
          </p:cNvCxnSpPr>
          <p:nvPr/>
        </p:nvCxnSpPr>
        <p:spPr>
          <a:xfrm>
            <a:off x="9617623" y="1732830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6F9D100C-6268-E448-95FE-3D44C7639A46}"/>
              </a:ext>
            </a:extLst>
          </p:cNvPr>
          <p:cNvSpPr txBox="1"/>
          <p:nvPr/>
        </p:nvSpPr>
        <p:spPr>
          <a:xfrm>
            <a:off x="9228268" y="6657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1DBD507-5554-DE4D-B2B2-1F534E089979}"/>
              </a:ext>
            </a:extLst>
          </p:cNvPr>
          <p:cNvSpPr txBox="1"/>
          <p:nvPr/>
        </p:nvSpPr>
        <p:spPr>
          <a:xfrm>
            <a:off x="9228268" y="8926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F1862DC-E6E1-B346-8311-4B6258398E6E}"/>
              </a:ext>
            </a:extLst>
          </p:cNvPr>
          <p:cNvSpPr txBox="1"/>
          <p:nvPr/>
        </p:nvSpPr>
        <p:spPr>
          <a:xfrm>
            <a:off x="9228268" y="11194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B3AFDFE-4835-C34C-B2E5-32FB5483E345}"/>
              </a:ext>
            </a:extLst>
          </p:cNvPr>
          <p:cNvSpPr txBox="1"/>
          <p:nvPr/>
        </p:nvSpPr>
        <p:spPr>
          <a:xfrm>
            <a:off x="9228268" y="13463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925BCD7-B6F8-0B42-9211-425C1D8DF9FD}"/>
              </a:ext>
            </a:extLst>
          </p:cNvPr>
          <p:cNvSpPr txBox="1"/>
          <p:nvPr/>
        </p:nvSpPr>
        <p:spPr>
          <a:xfrm>
            <a:off x="9228268" y="15732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76626E3-F985-2B4C-B92B-86D3DB33DE7B}"/>
              </a:ext>
            </a:extLst>
          </p:cNvPr>
          <p:cNvSpPr/>
          <p:nvPr/>
        </p:nvSpPr>
        <p:spPr>
          <a:xfrm>
            <a:off x="9617623" y="857169"/>
            <a:ext cx="1685365" cy="236926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7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MSA: the progressive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A2CE3-D9E0-A443-A45A-015708B96F88}"/>
              </a:ext>
            </a:extLst>
          </p:cNvPr>
          <p:cNvSpPr txBox="1"/>
          <p:nvPr/>
        </p:nvSpPr>
        <p:spPr>
          <a:xfrm>
            <a:off x="247905" y="1259615"/>
            <a:ext cx="5749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ill Sans"/>
                <a:cs typeface="Gill Sans"/>
              </a:rPr>
              <a:t>Overview: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Step 1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:  Compute a pairwise comparison of all alignments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Step 2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:  Construct a tentative “guide tree” to order the sequences (UPGMA tree)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Step 3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:  “Fix” the alignment for a high scoring pair</a:t>
            </a:r>
          </a:p>
          <a:p>
            <a:r>
              <a:rPr lang="en-US" sz="2400" b="1" dirty="0">
                <a:latin typeface="Gill Sans"/>
                <a:cs typeface="Gill Sans"/>
              </a:rPr>
              <a:t>Step 4</a:t>
            </a:r>
            <a:r>
              <a:rPr lang="en-US" sz="2400" dirty="0">
                <a:latin typeface="Gill Sans"/>
                <a:cs typeface="Gill Sans"/>
              </a:rPr>
              <a:t>: Progressively add other sequences, or groups of sequences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0D362-F033-4D4C-A79A-23D1A14961C3}"/>
              </a:ext>
            </a:extLst>
          </p:cNvPr>
          <p:cNvSpPr txBox="1"/>
          <p:nvPr/>
        </p:nvSpPr>
        <p:spPr>
          <a:xfrm>
            <a:off x="247905" y="4772421"/>
            <a:ext cx="4342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FF0000"/>
                </a:solidFill>
                <a:latin typeface="Gill Sans"/>
                <a:cs typeface="Gill Sans"/>
              </a:rPr>
              <a:t>Lots of choices, vary by method:</a:t>
            </a:r>
          </a:p>
          <a:p>
            <a:r>
              <a:rPr lang="en-US" sz="1600" dirty="0">
                <a:solidFill>
                  <a:srgbClr val="FF0000"/>
                </a:solidFill>
                <a:latin typeface="Gill Sans"/>
                <a:cs typeface="Gill Sans"/>
              </a:rPr>
              <a:t>How to choose the order?</a:t>
            </a:r>
          </a:p>
          <a:p>
            <a:r>
              <a:rPr lang="en-US" sz="1600" dirty="0">
                <a:solidFill>
                  <a:srgbClr val="FF0000"/>
                </a:solidFill>
                <a:latin typeface="Gill Sans"/>
                <a:cs typeface="Gill Sans"/>
              </a:rPr>
              <a:t>Align single sequences or groups of sequences?</a:t>
            </a:r>
          </a:p>
          <a:p>
            <a:r>
              <a:rPr lang="en-US" sz="1600" dirty="0">
                <a:solidFill>
                  <a:srgbClr val="FF0000"/>
                </a:solidFill>
                <a:latin typeface="Gill Sans"/>
                <a:cs typeface="Gill Sans"/>
              </a:rPr>
              <a:t>Scoring framework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5DD955-846B-1A45-9533-F26360A0FAAC}"/>
              </a:ext>
            </a:extLst>
          </p:cNvPr>
          <p:cNvGrpSpPr/>
          <p:nvPr/>
        </p:nvGrpSpPr>
        <p:grpSpPr>
          <a:xfrm>
            <a:off x="7094668" y="881183"/>
            <a:ext cx="2133600" cy="851647"/>
            <a:chOff x="6759388" y="3379694"/>
            <a:chExt cx="2133600" cy="85164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27D6AA-7F04-2048-BC01-34D84E27FEB1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DAE3054-A0EB-344C-9747-8997BA61D2FF}"/>
                </a:ext>
              </a:extLst>
            </p:cNvPr>
            <p:cNvCxnSpPr/>
            <p:nvPr/>
          </p:nvCxnSpPr>
          <p:spPr>
            <a:xfrm>
              <a:off x="6759388" y="4231341"/>
              <a:ext cx="2133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20E6F63-C486-8F49-8162-F51327F0FB6D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4143019-0566-7744-862C-A68E73E57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C65265-E41C-ED46-81E5-215AF1DB8521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FA0B80-3C73-EB47-8E58-C198118FDCA9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892950E-AF35-3A46-A55E-C3E368311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322BF4-D3C5-764E-A915-E9428262B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C67597-310D-3645-A5AC-60E4C30EB062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8D87CE5-F2E3-7846-9365-BD2A32E04080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C5F0CB4-594A-2647-B578-4B8461FE3558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A5EEA0F-16EE-A349-B867-C6DC17D37064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4F3DCD-2F3A-2041-B36C-9766F274AC26}"/>
              </a:ext>
            </a:extLst>
          </p:cNvPr>
          <p:cNvCxnSpPr>
            <a:cxnSpLocks/>
          </p:cNvCxnSpPr>
          <p:nvPr/>
        </p:nvCxnSpPr>
        <p:spPr>
          <a:xfrm>
            <a:off x="9617623" y="857169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528047-5246-3840-B665-78A1197C5DEF}"/>
              </a:ext>
            </a:extLst>
          </p:cNvPr>
          <p:cNvCxnSpPr>
            <a:cxnSpLocks/>
          </p:cNvCxnSpPr>
          <p:nvPr/>
        </p:nvCxnSpPr>
        <p:spPr>
          <a:xfrm>
            <a:off x="9617623" y="1094095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7931345-4F12-6343-B180-2C2D7268145B}"/>
              </a:ext>
            </a:extLst>
          </p:cNvPr>
          <p:cNvCxnSpPr>
            <a:cxnSpLocks/>
          </p:cNvCxnSpPr>
          <p:nvPr/>
        </p:nvCxnSpPr>
        <p:spPr>
          <a:xfrm>
            <a:off x="9617623" y="1307007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051B3E6-34A7-2943-B777-C8A8CF040EE9}"/>
              </a:ext>
            </a:extLst>
          </p:cNvPr>
          <p:cNvCxnSpPr>
            <a:cxnSpLocks/>
          </p:cNvCxnSpPr>
          <p:nvPr/>
        </p:nvCxnSpPr>
        <p:spPr>
          <a:xfrm>
            <a:off x="9617623" y="1523337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741796-1641-734A-99DE-B338757BDF1F}"/>
              </a:ext>
            </a:extLst>
          </p:cNvPr>
          <p:cNvCxnSpPr>
            <a:cxnSpLocks/>
          </p:cNvCxnSpPr>
          <p:nvPr/>
        </p:nvCxnSpPr>
        <p:spPr>
          <a:xfrm>
            <a:off x="9617623" y="1732830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2FB2179-E28A-7444-9B66-FF2894748E46}"/>
              </a:ext>
            </a:extLst>
          </p:cNvPr>
          <p:cNvSpPr txBox="1"/>
          <p:nvPr/>
        </p:nvSpPr>
        <p:spPr>
          <a:xfrm>
            <a:off x="9228268" y="6657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57FA2F-492B-D545-AAF2-661D8D67799D}"/>
              </a:ext>
            </a:extLst>
          </p:cNvPr>
          <p:cNvSpPr txBox="1"/>
          <p:nvPr/>
        </p:nvSpPr>
        <p:spPr>
          <a:xfrm>
            <a:off x="9228268" y="8926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A0F0C7-BA25-B547-B014-02BC10B83ED3}"/>
              </a:ext>
            </a:extLst>
          </p:cNvPr>
          <p:cNvSpPr txBox="1"/>
          <p:nvPr/>
        </p:nvSpPr>
        <p:spPr>
          <a:xfrm>
            <a:off x="9228268" y="11194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F2F45B-8A90-854E-8825-C48B35FFF0A6}"/>
              </a:ext>
            </a:extLst>
          </p:cNvPr>
          <p:cNvSpPr txBox="1"/>
          <p:nvPr/>
        </p:nvSpPr>
        <p:spPr>
          <a:xfrm>
            <a:off x="9228268" y="13463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665397-52CC-BE4E-8559-EACD521E3166}"/>
              </a:ext>
            </a:extLst>
          </p:cNvPr>
          <p:cNvSpPr txBox="1"/>
          <p:nvPr/>
        </p:nvSpPr>
        <p:spPr>
          <a:xfrm>
            <a:off x="9228268" y="15732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318D943-484E-5346-9CA8-347568F74315}"/>
              </a:ext>
            </a:extLst>
          </p:cNvPr>
          <p:cNvSpPr/>
          <p:nvPr/>
        </p:nvSpPr>
        <p:spPr>
          <a:xfrm>
            <a:off x="9617623" y="857169"/>
            <a:ext cx="1685365" cy="236926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B615C4-75D8-1B4D-A4E1-B5206F5E5BCA}"/>
              </a:ext>
            </a:extLst>
          </p:cNvPr>
          <p:cNvGrpSpPr/>
          <p:nvPr/>
        </p:nvGrpSpPr>
        <p:grpSpPr>
          <a:xfrm>
            <a:off x="7094668" y="2455458"/>
            <a:ext cx="2133600" cy="851647"/>
            <a:chOff x="6759388" y="3379694"/>
            <a:chExt cx="2133600" cy="85164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4081F6C-68DC-8345-A5A0-B862244AEBD2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E033C53-0A32-EB4B-B235-C5CB1A9D959A}"/>
                </a:ext>
              </a:extLst>
            </p:cNvPr>
            <p:cNvCxnSpPr/>
            <p:nvPr/>
          </p:nvCxnSpPr>
          <p:spPr>
            <a:xfrm>
              <a:off x="6759388" y="4231341"/>
              <a:ext cx="2133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EC1F061-5C70-A348-B34A-5CD8CF944328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62A097D-E139-064B-9415-0294D70E6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7CA7D9C-6D91-A547-B3C6-49BFEF6ED342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CB90792-57A6-2347-B6A8-C3C65A243494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3F94350-201E-1F40-8573-AB722D7313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052DD57-6571-4C49-A3C6-0193FEA1C5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1F10BFD-55FF-D440-9ADF-A0F46F8765F9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5004C9B-A236-1643-81F4-430BFE7993BF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945A1EC-CE8C-CE40-87B2-3F656D8333B5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84B2163-9323-9848-B7F4-A33925DEB3B6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73946A5-AFCE-9546-A0B0-F4E7F2A124E9}"/>
              </a:ext>
            </a:extLst>
          </p:cNvPr>
          <p:cNvCxnSpPr>
            <a:cxnSpLocks/>
          </p:cNvCxnSpPr>
          <p:nvPr/>
        </p:nvCxnSpPr>
        <p:spPr>
          <a:xfrm>
            <a:off x="9617623" y="2431444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63F5467-6D86-6845-BE37-4AE7ACE20730}"/>
              </a:ext>
            </a:extLst>
          </p:cNvPr>
          <p:cNvCxnSpPr>
            <a:cxnSpLocks/>
          </p:cNvCxnSpPr>
          <p:nvPr/>
        </p:nvCxnSpPr>
        <p:spPr>
          <a:xfrm>
            <a:off x="9617623" y="2668370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2D97A26-6A3C-FA45-A2F1-5C7D63854E8B}"/>
              </a:ext>
            </a:extLst>
          </p:cNvPr>
          <p:cNvCxnSpPr>
            <a:cxnSpLocks/>
          </p:cNvCxnSpPr>
          <p:nvPr/>
        </p:nvCxnSpPr>
        <p:spPr>
          <a:xfrm>
            <a:off x="9617623" y="2881282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D71FCB8-A45C-2D43-8C2F-3A1BEE9E40B0}"/>
              </a:ext>
            </a:extLst>
          </p:cNvPr>
          <p:cNvCxnSpPr>
            <a:cxnSpLocks/>
          </p:cNvCxnSpPr>
          <p:nvPr/>
        </p:nvCxnSpPr>
        <p:spPr>
          <a:xfrm>
            <a:off x="9617623" y="3097612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7F22728-01FB-A14B-8553-236E51DE0C2F}"/>
              </a:ext>
            </a:extLst>
          </p:cNvPr>
          <p:cNvCxnSpPr>
            <a:cxnSpLocks/>
          </p:cNvCxnSpPr>
          <p:nvPr/>
        </p:nvCxnSpPr>
        <p:spPr>
          <a:xfrm>
            <a:off x="9617623" y="3307105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E59345F-EBEF-7041-8C7A-1823F2E66738}"/>
              </a:ext>
            </a:extLst>
          </p:cNvPr>
          <p:cNvSpPr txBox="1"/>
          <p:nvPr/>
        </p:nvSpPr>
        <p:spPr>
          <a:xfrm>
            <a:off x="9228268" y="22399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DB70C3A-D1D4-9440-8922-023739D776AC}"/>
              </a:ext>
            </a:extLst>
          </p:cNvPr>
          <p:cNvSpPr txBox="1"/>
          <p:nvPr/>
        </p:nvSpPr>
        <p:spPr>
          <a:xfrm>
            <a:off x="9228268" y="24668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223EA86-3B82-1D47-B40E-F426ACAAFBA8}"/>
              </a:ext>
            </a:extLst>
          </p:cNvPr>
          <p:cNvSpPr txBox="1"/>
          <p:nvPr/>
        </p:nvSpPr>
        <p:spPr>
          <a:xfrm>
            <a:off x="9228268" y="26937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80B80B3-4CBE-8F49-BAE1-5E88D7CA8BC8}"/>
              </a:ext>
            </a:extLst>
          </p:cNvPr>
          <p:cNvSpPr txBox="1"/>
          <p:nvPr/>
        </p:nvSpPr>
        <p:spPr>
          <a:xfrm>
            <a:off x="9228268" y="29206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37E40D2-B753-2F46-846A-BA90FF3F8BBB}"/>
              </a:ext>
            </a:extLst>
          </p:cNvPr>
          <p:cNvSpPr txBox="1"/>
          <p:nvPr/>
        </p:nvSpPr>
        <p:spPr>
          <a:xfrm>
            <a:off x="9228268" y="31475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4F40E8A-41CC-E944-82D0-DFFFE7BB80DF}"/>
              </a:ext>
            </a:extLst>
          </p:cNvPr>
          <p:cNvSpPr/>
          <p:nvPr/>
        </p:nvSpPr>
        <p:spPr>
          <a:xfrm>
            <a:off x="9617623" y="2431444"/>
            <a:ext cx="1685365" cy="23692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32C648B-756A-8145-B23A-3343E22D168C}"/>
              </a:ext>
            </a:extLst>
          </p:cNvPr>
          <p:cNvSpPr/>
          <p:nvPr/>
        </p:nvSpPr>
        <p:spPr>
          <a:xfrm>
            <a:off x="9622714" y="2877862"/>
            <a:ext cx="1685365" cy="236926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9AD7D66-916E-8C4B-B43F-DB30EB58CF20}"/>
              </a:ext>
            </a:extLst>
          </p:cNvPr>
          <p:cNvGrpSpPr/>
          <p:nvPr/>
        </p:nvGrpSpPr>
        <p:grpSpPr>
          <a:xfrm>
            <a:off x="7094668" y="3961319"/>
            <a:ext cx="2133600" cy="851647"/>
            <a:chOff x="6759388" y="3379694"/>
            <a:chExt cx="2133600" cy="85164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6DB8E38-F045-E144-8D95-CADD7AC6E4CD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7029294-9080-1E45-821B-1EA18C06E8BB}"/>
                </a:ext>
              </a:extLst>
            </p:cNvPr>
            <p:cNvCxnSpPr/>
            <p:nvPr/>
          </p:nvCxnSpPr>
          <p:spPr>
            <a:xfrm>
              <a:off x="6759388" y="4231341"/>
              <a:ext cx="2133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DB7C1A9-D672-6E46-A1D8-C18C6C87E8B0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71A21C0-262D-174A-BF58-718D4A06B9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06587F3-E14C-4440-84DC-45DE38D156F7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4692F88-1F4E-2B4B-81AB-6EDC5B5B9315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8E18EC5-F4BA-234B-9FFE-01FF945E17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DCACFD8-46FA-E046-88EA-9F0C6EC93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0083B5B-9775-EE44-941E-148057299BD8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AA25B37-5764-DA41-89E5-E8D8E02C3D79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2E5C210-7554-9846-B220-72D693B20014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C0DCC86-87E2-A04F-9E5A-1D0641A9540A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B1CAE59-3B54-404D-A16A-C1071D27F812}"/>
              </a:ext>
            </a:extLst>
          </p:cNvPr>
          <p:cNvCxnSpPr>
            <a:cxnSpLocks/>
          </p:cNvCxnSpPr>
          <p:nvPr/>
        </p:nvCxnSpPr>
        <p:spPr>
          <a:xfrm>
            <a:off x="9617623" y="3937305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D9C02FD-F088-E646-BADA-14E7BC98E8EF}"/>
              </a:ext>
            </a:extLst>
          </p:cNvPr>
          <p:cNvCxnSpPr>
            <a:cxnSpLocks/>
          </p:cNvCxnSpPr>
          <p:nvPr/>
        </p:nvCxnSpPr>
        <p:spPr>
          <a:xfrm>
            <a:off x="9617623" y="4174231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0F66B53-79EF-3D41-A202-123BB8407AB3}"/>
              </a:ext>
            </a:extLst>
          </p:cNvPr>
          <p:cNvCxnSpPr>
            <a:cxnSpLocks/>
          </p:cNvCxnSpPr>
          <p:nvPr/>
        </p:nvCxnSpPr>
        <p:spPr>
          <a:xfrm>
            <a:off x="9617623" y="4387143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51ACD9C-55FE-A64B-8E05-13D8BBCDB735}"/>
              </a:ext>
            </a:extLst>
          </p:cNvPr>
          <p:cNvCxnSpPr>
            <a:cxnSpLocks/>
          </p:cNvCxnSpPr>
          <p:nvPr/>
        </p:nvCxnSpPr>
        <p:spPr>
          <a:xfrm>
            <a:off x="9617623" y="4603473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B21B279-95E1-9F4C-96AA-D0C2E6E86C84}"/>
              </a:ext>
            </a:extLst>
          </p:cNvPr>
          <p:cNvCxnSpPr>
            <a:cxnSpLocks/>
          </p:cNvCxnSpPr>
          <p:nvPr/>
        </p:nvCxnSpPr>
        <p:spPr>
          <a:xfrm>
            <a:off x="9617623" y="4812966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F23FD127-81D6-D94F-909D-CF253CD0D9C1}"/>
              </a:ext>
            </a:extLst>
          </p:cNvPr>
          <p:cNvSpPr txBox="1"/>
          <p:nvPr/>
        </p:nvSpPr>
        <p:spPr>
          <a:xfrm>
            <a:off x="9228268" y="37458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339AC50-1DCC-5441-AD3C-34D5C432FD8F}"/>
              </a:ext>
            </a:extLst>
          </p:cNvPr>
          <p:cNvSpPr txBox="1"/>
          <p:nvPr/>
        </p:nvSpPr>
        <p:spPr>
          <a:xfrm>
            <a:off x="9228268" y="39727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48D56FC-01ED-5941-A748-C65A05C62175}"/>
              </a:ext>
            </a:extLst>
          </p:cNvPr>
          <p:cNvSpPr txBox="1"/>
          <p:nvPr/>
        </p:nvSpPr>
        <p:spPr>
          <a:xfrm>
            <a:off x="9228268" y="41996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E4AEF70-CFF8-564F-9E20-5A60F283A05B}"/>
              </a:ext>
            </a:extLst>
          </p:cNvPr>
          <p:cNvSpPr txBox="1"/>
          <p:nvPr/>
        </p:nvSpPr>
        <p:spPr>
          <a:xfrm>
            <a:off x="9228268" y="44265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BE5B88-49FF-1B4D-9FA4-866C8BE19008}"/>
              </a:ext>
            </a:extLst>
          </p:cNvPr>
          <p:cNvSpPr txBox="1"/>
          <p:nvPr/>
        </p:nvSpPr>
        <p:spPr>
          <a:xfrm>
            <a:off x="9228268" y="46533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2351E1C-DB34-9E48-B495-8BF253CE0401}"/>
              </a:ext>
            </a:extLst>
          </p:cNvPr>
          <p:cNvSpPr/>
          <p:nvPr/>
        </p:nvSpPr>
        <p:spPr>
          <a:xfrm>
            <a:off x="9617623" y="3937305"/>
            <a:ext cx="1685365" cy="23692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4AF5802-8343-4E42-A77E-7D317624AA6F}"/>
              </a:ext>
            </a:extLst>
          </p:cNvPr>
          <p:cNvSpPr/>
          <p:nvPr/>
        </p:nvSpPr>
        <p:spPr>
          <a:xfrm>
            <a:off x="9617622" y="4182207"/>
            <a:ext cx="1685365" cy="236926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41EA9C9-95FA-8343-85B6-62762BCD922F}"/>
              </a:ext>
            </a:extLst>
          </p:cNvPr>
          <p:cNvSpPr/>
          <p:nvPr/>
        </p:nvSpPr>
        <p:spPr>
          <a:xfrm>
            <a:off x="9622713" y="4427118"/>
            <a:ext cx="1685365" cy="23692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47BADD4-0D28-1E43-A74F-7CEC63C8054A}"/>
              </a:ext>
            </a:extLst>
          </p:cNvPr>
          <p:cNvGrpSpPr/>
          <p:nvPr/>
        </p:nvGrpSpPr>
        <p:grpSpPr>
          <a:xfrm>
            <a:off x="7094668" y="5311030"/>
            <a:ext cx="2133600" cy="851647"/>
            <a:chOff x="6759388" y="3379694"/>
            <a:chExt cx="2133600" cy="851647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89614B3-80EE-6049-828F-C056093F5400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8F7543-A0CD-9249-AFC9-A4844DAFB3A5}"/>
                </a:ext>
              </a:extLst>
            </p:cNvPr>
            <p:cNvCxnSpPr/>
            <p:nvPr/>
          </p:nvCxnSpPr>
          <p:spPr>
            <a:xfrm>
              <a:off x="6759388" y="4231341"/>
              <a:ext cx="2133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FC66F84-80F4-F94C-9767-3AF2ED937EDF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981D605-3659-194E-B30E-40299A918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C6BE57D-1F6B-3947-8DB2-A91565951DB8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7999F0B-9A61-334F-947F-F231CBD7B9D6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223367E-7895-AD4C-A203-7F123298D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B56B5DF-5EDB-6640-B140-5E729C54A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6BE1F03-5909-C042-8E6A-B8F056B2E511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2C09670-7FDD-7446-B7AA-5BA02D2D7E67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B3FCA6D-328B-114A-812A-198B66EF2D3F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AFCA40D-A21F-9548-8B91-3E754DA0B6A0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78B70F67-CA9C-724F-884C-45ABE3448D28}"/>
              </a:ext>
            </a:extLst>
          </p:cNvPr>
          <p:cNvCxnSpPr>
            <a:cxnSpLocks/>
          </p:cNvCxnSpPr>
          <p:nvPr/>
        </p:nvCxnSpPr>
        <p:spPr>
          <a:xfrm>
            <a:off x="9617623" y="5287016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4F0EE35-4C18-0A49-8883-7F380D045FD9}"/>
              </a:ext>
            </a:extLst>
          </p:cNvPr>
          <p:cNvCxnSpPr>
            <a:cxnSpLocks/>
          </p:cNvCxnSpPr>
          <p:nvPr/>
        </p:nvCxnSpPr>
        <p:spPr>
          <a:xfrm>
            <a:off x="9617623" y="5523942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91FE829-58CF-C14F-A056-6F9E6538BD54}"/>
              </a:ext>
            </a:extLst>
          </p:cNvPr>
          <p:cNvCxnSpPr>
            <a:cxnSpLocks/>
          </p:cNvCxnSpPr>
          <p:nvPr/>
        </p:nvCxnSpPr>
        <p:spPr>
          <a:xfrm>
            <a:off x="9617623" y="5736854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9905D0A-4738-8B4F-A92F-FB7945DB5ACD}"/>
              </a:ext>
            </a:extLst>
          </p:cNvPr>
          <p:cNvCxnSpPr>
            <a:cxnSpLocks/>
          </p:cNvCxnSpPr>
          <p:nvPr/>
        </p:nvCxnSpPr>
        <p:spPr>
          <a:xfrm>
            <a:off x="9617623" y="5953184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91D4634-BAD6-0B42-AF37-178880FFFE37}"/>
              </a:ext>
            </a:extLst>
          </p:cNvPr>
          <p:cNvCxnSpPr>
            <a:cxnSpLocks/>
          </p:cNvCxnSpPr>
          <p:nvPr/>
        </p:nvCxnSpPr>
        <p:spPr>
          <a:xfrm>
            <a:off x="9617623" y="6162677"/>
            <a:ext cx="1685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B14E05C9-28D2-E744-ABE9-23F94667A8FA}"/>
              </a:ext>
            </a:extLst>
          </p:cNvPr>
          <p:cNvSpPr txBox="1"/>
          <p:nvPr/>
        </p:nvSpPr>
        <p:spPr>
          <a:xfrm>
            <a:off x="9228268" y="50955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FDE6ABA-794B-6B4C-A344-6E832AF9BBC8}"/>
              </a:ext>
            </a:extLst>
          </p:cNvPr>
          <p:cNvSpPr txBox="1"/>
          <p:nvPr/>
        </p:nvSpPr>
        <p:spPr>
          <a:xfrm>
            <a:off x="9228268" y="53224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CA6F239-9E56-A744-9B38-EC05CCEBAA3C}"/>
              </a:ext>
            </a:extLst>
          </p:cNvPr>
          <p:cNvSpPr txBox="1"/>
          <p:nvPr/>
        </p:nvSpPr>
        <p:spPr>
          <a:xfrm>
            <a:off x="9228268" y="55493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096CD7F-E961-014E-9A67-72A8DD8C93A6}"/>
              </a:ext>
            </a:extLst>
          </p:cNvPr>
          <p:cNvSpPr txBox="1"/>
          <p:nvPr/>
        </p:nvSpPr>
        <p:spPr>
          <a:xfrm>
            <a:off x="9228268" y="57762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1122E57-0326-814C-B1B0-68D15DC34C2C}"/>
              </a:ext>
            </a:extLst>
          </p:cNvPr>
          <p:cNvSpPr txBox="1"/>
          <p:nvPr/>
        </p:nvSpPr>
        <p:spPr>
          <a:xfrm>
            <a:off x="9228268" y="60031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BCD385D-89BB-674A-9A57-FD33648AB7C0}"/>
              </a:ext>
            </a:extLst>
          </p:cNvPr>
          <p:cNvSpPr/>
          <p:nvPr/>
        </p:nvSpPr>
        <p:spPr>
          <a:xfrm>
            <a:off x="9617623" y="5287016"/>
            <a:ext cx="1685365" cy="23692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061F240-B4A8-3748-AE80-6C973AC29386}"/>
              </a:ext>
            </a:extLst>
          </p:cNvPr>
          <p:cNvSpPr/>
          <p:nvPr/>
        </p:nvSpPr>
        <p:spPr>
          <a:xfrm>
            <a:off x="9617622" y="6027093"/>
            <a:ext cx="1685365" cy="236926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CAC2B9FF-C352-AA41-9BD3-4BF0F05A24FE}"/>
              </a:ext>
            </a:extLst>
          </p:cNvPr>
          <p:cNvSpPr/>
          <p:nvPr/>
        </p:nvSpPr>
        <p:spPr>
          <a:xfrm>
            <a:off x="9622713" y="5776829"/>
            <a:ext cx="1685365" cy="23692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2BCA7D2-FD29-B043-9A28-3531CB534F6F}"/>
              </a:ext>
            </a:extLst>
          </p:cNvPr>
          <p:cNvSpPr/>
          <p:nvPr/>
        </p:nvSpPr>
        <p:spPr>
          <a:xfrm>
            <a:off x="9626766" y="5536112"/>
            <a:ext cx="1685365" cy="23692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4F5F4DE-7713-6D4C-931A-CB819A292DB5}"/>
              </a:ext>
            </a:extLst>
          </p:cNvPr>
          <p:cNvSpPr txBox="1"/>
          <p:nvPr/>
        </p:nvSpPr>
        <p:spPr>
          <a:xfrm>
            <a:off x="232693" y="5855805"/>
            <a:ext cx="5493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  <a:latin typeface="Gill Sans"/>
                <a:cs typeface="Gill Sans"/>
              </a:rPr>
              <a:t>Iterative methods: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Can go back and refine previously calculated alignments</a:t>
            </a:r>
          </a:p>
        </p:txBody>
      </p:sp>
    </p:spTree>
    <p:extLst>
      <p:ext uri="{BB962C8B-B14F-4D97-AF65-F5344CB8AC3E}">
        <p14:creationId xmlns:p14="http://schemas.microsoft.com/office/powerpoint/2010/main" val="292451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4" grpId="0"/>
      <p:bldP spid="75" grpId="0"/>
      <p:bldP spid="76" grpId="0"/>
      <p:bldP spid="77" grpId="0"/>
      <p:bldP spid="78" grpId="0"/>
      <p:bldP spid="79" grpId="0" animBg="1"/>
      <p:bldP spid="80" grpId="0" animBg="1"/>
      <p:bldP spid="100" grpId="0"/>
      <p:bldP spid="101" grpId="0"/>
      <p:bldP spid="102" grpId="0"/>
      <p:bldP spid="103" grpId="0"/>
      <p:bldP spid="104" grpId="0"/>
      <p:bldP spid="105" grpId="0" animBg="1"/>
      <p:bldP spid="106" grpId="0" animBg="1"/>
      <p:bldP spid="107" grpId="0" animBg="1"/>
      <p:bldP spid="126" grpId="0"/>
      <p:bldP spid="127" grpId="0"/>
      <p:bldP spid="128" grpId="0"/>
      <p:bldP spid="129" grpId="0"/>
      <p:bldP spid="130" grpId="0"/>
      <p:bldP spid="131" grpId="0" animBg="1"/>
      <p:bldP spid="132" grpId="0" animBg="1"/>
      <p:bldP spid="133" grpId="0" animBg="1"/>
      <p:bldP spid="134" grpId="0" animBg="1"/>
      <p:bldP spid="1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A real example (on amino acids)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E011D-00D5-0F43-BDE3-E62AAB413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63" y="1397841"/>
            <a:ext cx="11506870" cy="4344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2C88A1-DB41-684D-99C5-33BCE9DB8BC5}"/>
              </a:ext>
            </a:extLst>
          </p:cNvPr>
          <p:cNvSpPr/>
          <p:nvPr/>
        </p:nvSpPr>
        <p:spPr>
          <a:xfrm>
            <a:off x="173736" y="5830300"/>
            <a:ext cx="8301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https://www.thelancet.com/journals/lancet/article/PIIS0140-6736(20)30251-8/fulltext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50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147060" y="1912204"/>
            <a:ext cx="53949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Building phylogenetics trees</a:t>
            </a:r>
          </a:p>
        </p:txBody>
      </p:sp>
    </p:spTree>
    <p:extLst>
      <p:ext uri="{BB962C8B-B14F-4D97-AF65-F5344CB8AC3E}">
        <p14:creationId xmlns:p14="http://schemas.microsoft.com/office/powerpoint/2010/main" val="2665613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From genomes to trees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B08B8-BF95-0E4B-B05F-210D1152952C}"/>
              </a:ext>
            </a:extLst>
          </p:cNvPr>
          <p:cNvSpPr txBox="1"/>
          <p:nvPr/>
        </p:nvSpPr>
        <p:spPr>
          <a:xfrm>
            <a:off x="770808" y="2851503"/>
            <a:ext cx="22525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&gt;Virus genome 1</a:t>
            </a:r>
          </a:p>
          <a:p>
            <a:r>
              <a:rPr lang="en-US" dirty="0">
                <a:latin typeface="Courier" pitchFamily="2" charset="0"/>
              </a:rPr>
              <a:t>ATTCTAGT</a:t>
            </a:r>
          </a:p>
          <a:p>
            <a:r>
              <a:rPr lang="en-US" dirty="0">
                <a:latin typeface="Courier" pitchFamily="2" charset="0"/>
              </a:rPr>
              <a:t>&gt;Virus genome 2</a:t>
            </a:r>
          </a:p>
          <a:p>
            <a:r>
              <a:rPr lang="en-US" dirty="0">
                <a:latin typeface="Courier" pitchFamily="2" charset="0"/>
              </a:rPr>
              <a:t>ATCCTTCTAGT</a:t>
            </a:r>
          </a:p>
          <a:p>
            <a:r>
              <a:rPr lang="en-US" dirty="0">
                <a:latin typeface="Courier" pitchFamily="2" charset="0"/>
              </a:rPr>
              <a:t>&gt;Virus genome 3</a:t>
            </a:r>
          </a:p>
          <a:p>
            <a:r>
              <a:rPr lang="en-US" dirty="0">
                <a:latin typeface="Courier" pitchFamily="2" charset="0"/>
              </a:rPr>
              <a:t>ACCTTCGA </a:t>
            </a:r>
          </a:p>
          <a:p>
            <a:r>
              <a:rPr lang="en-US" dirty="0">
                <a:latin typeface="Courier" pitchFamily="2" charset="0"/>
              </a:rPr>
              <a:t>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5D453-6C84-1845-B132-58B3092992A7}"/>
              </a:ext>
            </a:extLst>
          </p:cNvPr>
          <p:cNvSpPr txBox="1"/>
          <p:nvPr/>
        </p:nvSpPr>
        <p:spPr>
          <a:xfrm>
            <a:off x="802342" y="1599195"/>
            <a:ext cx="222100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77"/>
              </a:rPr>
              <a:t>FASTA</a:t>
            </a:r>
          </a:p>
          <a:p>
            <a:pPr algn="ctr"/>
            <a:r>
              <a:rPr lang="en-US" sz="3200" dirty="0">
                <a:latin typeface="Gill Sans MT" panose="020B0502020104020203" pitchFamily="34" charset="77"/>
              </a:rPr>
              <a:t>(genomes)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8A017-96EC-4847-948A-60E813F4ED74}"/>
              </a:ext>
            </a:extLst>
          </p:cNvPr>
          <p:cNvSpPr txBox="1"/>
          <p:nvPr/>
        </p:nvSpPr>
        <p:spPr>
          <a:xfrm>
            <a:off x="4652683" y="1599195"/>
            <a:ext cx="222100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77"/>
              </a:rPr>
              <a:t>FASTA</a:t>
            </a:r>
          </a:p>
          <a:p>
            <a:pPr algn="ctr"/>
            <a:r>
              <a:rPr lang="en-US" sz="3200" dirty="0">
                <a:latin typeface="Gill Sans MT" panose="020B0502020104020203" pitchFamily="34" charset="77"/>
              </a:rPr>
              <a:t>(alignment)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A779F-6B71-7743-BD88-8169460E5614}"/>
              </a:ext>
            </a:extLst>
          </p:cNvPr>
          <p:cNvSpPr txBox="1"/>
          <p:nvPr/>
        </p:nvSpPr>
        <p:spPr>
          <a:xfrm>
            <a:off x="9027459" y="1599195"/>
            <a:ext cx="222100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77"/>
              </a:rPr>
              <a:t>NEWICK</a:t>
            </a:r>
          </a:p>
          <a:p>
            <a:pPr algn="ctr"/>
            <a:r>
              <a:rPr lang="en-US" sz="3200" dirty="0">
                <a:latin typeface="Gill Sans MT" panose="020B0502020104020203" pitchFamily="34" charset="77"/>
              </a:rPr>
              <a:t>(tree)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861DB-EF1C-F34E-9DB0-59F7A1166A7B}"/>
              </a:ext>
            </a:extLst>
          </p:cNvPr>
          <p:cNvSpPr txBox="1"/>
          <p:nvPr/>
        </p:nvSpPr>
        <p:spPr>
          <a:xfrm>
            <a:off x="2894482" y="1554228"/>
            <a:ext cx="17357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Step 1: MSA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mafft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6B460-BA6E-5544-9C58-57EE1A4D1E66}"/>
              </a:ext>
            </a:extLst>
          </p:cNvPr>
          <p:cNvSpPr txBox="1"/>
          <p:nvPr/>
        </p:nvSpPr>
        <p:spPr>
          <a:xfrm>
            <a:off x="7198661" y="1545801"/>
            <a:ext cx="15486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Step 2: build tree (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RAxML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0F52A7-B61B-9C48-AF41-61B750984160}"/>
              </a:ext>
            </a:extLst>
          </p:cNvPr>
          <p:cNvCxnSpPr/>
          <p:nvPr/>
        </p:nvCxnSpPr>
        <p:spPr>
          <a:xfrm>
            <a:off x="3023348" y="2312894"/>
            <a:ext cx="14276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4971F8-E614-C04F-A071-34A4C7B5F15A}"/>
              </a:ext>
            </a:extLst>
          </p:cNvPr>
          <p:cNvCxnSpPr/>
          <p:nvPr/>
        </p:nvCxnSpPr>
        <p:spPr>
          <a:xfrm>
            <a:off x="7357782" y="2312894"/>
            <a:ext cx="14276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C44C186-42A3-E244-A052-A44FFFD82E44}"/>
              </a:ext>
            </a:extLst>
          </p:cNvPr>
          <p:cNvSpPr txBox="1"/>
          <p:nvPr/>
        </p:nvSpPr>
        <p:spPr>
          <a:xfrm>
            <a:off x="4652683" y="2851502"/>
            <a:ext cx="22525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&gt;Virus genome 1</a:t>
            </a:r>
          </a:p>
          <a:p>
            <a:r>
              <a:rPr lang="en-US" dirty="0">
                <a:latin typeface="Courier" pitchFamily="2" charset="0"/>
              </a:rPr>
              <a:t>AT---TCTAGT</a:t>
            </a:r>
          </a:p>
          <a:p>
            <a:r>
              <a:rPr lang="en-US" dirty="0">
                <a:latin typeface="Courier" pitchFamily="2" charset="0"/>
              </a:rPr>
              <a:t>&gt;Virus genome 2</a:t>
            </a:r>
          </a:p>
          <a:p>
            <a:r>
              <a:rPr lang="en-US" dirty="0">
                <a:latin typeface="Courier" pitchFamily="2" charset="0"/>
              </a:rPr>
              <a:t>ATCCTTCTAGT</a:t>
            </a:r>
          </a:p>
          <a:p>
            <a:r>
              <a:rPr lang="en-US" dirty="0">
                <a:latin typeface="Courier" pitchFamily="2" charset="0"/>
              </a:rPr>
              <a:t>&gt;Virus genome 3</a:t>
            </a:r>
          </a:p>
          <a:p>
            <a:r>
              <a:rPr lang="en-US" dirty="0">
                <a:latin typeface="Courier" pitchFamily="2" charset="0"/>
              </a:rPr>
              <a:t>A-CCTTC--GA </a:t>
            </a:r>
          </a:p>
          <a:p>
            <a:r>
              <a:rPr lang="en-US" dirty="0">
                <a:latin typeface="Courier" pitchFamily="2" charset="0"/>
              </a:rPr>
              <a:t>…..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38B24E-765D-884D-9835-90ADCC27385B}"/>
              </a:ext>
            </a:extLst>
          </p:cNvPr>
          <p:cNvSpPr txBox="1"/>
          <p:nvPr/>
        </p:nvSpPr>
        <p:spPr>
          <a:xfrm>
            <a:off x="9287408" y="285150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(V1(V2,V3))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5B7CB6-78AE-1B44-86E1-1A6AB10B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78" y="4995163"/>
            <a:ext cx="4099484" cy="1547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5947E2-A3F7-0B4F-89FC-6F55C06CE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6" r="28552"/>
          <a:stretch/>
        </p:blipFill>
        <p:spPr>
          <a:xfrm>
            <a:off x="7625897" y="3561435"/>
            <a:ext cx="4233847" cy="2867456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D9003-062C-2745-9DFA-F6994D79959F}"/>
              </a:ext>
            </a:extLst>
          </p:cNvPr>
          <p:cNvSpPr txBox="1"/>
          <p:nvPr/>
        </p:nvSpPr>
        <p:spPr>
          <a:xfrm>
            <a:off x="7972985" y="3395923"/>
            <a:ext cx="338800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Step 2.1: Building the tree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Step 2.2: Quantifying uncertainty (bootstrapping)</a:t>
            </a:r>
          </a:p>
        </p:txBody>
      </p:sp>
    </p:spTree>
    <p:extLst>
      <p:ext uri="{BB962C8B-B14F-4D97-AF65-F5344CB8AC3E}">
        <p14:creationId xmlns:p14="http://schemas.microsoft.com/office/powerpoint/2010/main" val="39181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Basic tree terminology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40D0AC-06FC-D048-A1AD-F967815867B0}"/>
              </a:ext>
            </a:extLst>
          </p:cNvPr>
          <p:cNvGrpSpPr/>
          <p:nvPr/>
        </p:nvGrpSpPr>
        <p:grpSpPr>
          <a:xfrm>
            <a:off x="1018032" y="1843582"/>
            <a:ext cx="3501231" cy="1397550"/>
            <a:chOff x="6759388" y="3379694"/>
            <a:chExt cx="2133600" cy="85164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B2FB3A-B4FB-6541-8D03-8FD905FB9E50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936A8BB-A1AD-734F-8D36-2E26B8063E21}"/>
                </a:ext>
              </a:extLst>
            </p:cNvPr>
            <p:cNvCxnSpPr/>
            <p:nvPr/>
          </p:nvCxnSpPr>
          <p:spPr>
            <a:xfrm>
              <a:off x="6759388" y="4231341"/>
              <a:ext cx="2133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1F8F37A-9E03-9244-9F32-71CB694B9CEB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848DED-120B-6443-B4A6-91551FBFAD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813D6B-99E2-B647-9F9D-E8E239965D54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B5508F9-08CC-294A-8887-81B313C312C8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1573C34-B3B1-C841-AA0C-2FD4908C73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59FB32-BD57-3742-ACBC-A05BB1D73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672C55-F99B-494E-9B26-355522E03D74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1658B42-CDCB-5F41-AD8B-EE2D885D6D67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C274CBE-581D-6844-A0FD-10524F70C929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6B2201F-D4B0-F842-8B62-71DA1791636E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A12EC5-9D1C-484E-9BEF-30A3467754B7}"/>
              </a:ext>
            </a:extLst>
          </p:cNvPr>
          <p:cNvGrpSpPr/>
          <p:nvPr/>
        </p:nvGrpSpPr>
        <p:grpSpPr>
          <a:xfrm>
            <a:off x="1018032" y="4041214"/>
            <a:ext cx="3501231" cy="1397550"/>
            <a:chOff x="6759388" y="3379694"/>
            <a:chExt cx="2133600" cy="85164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20DF08-8ECF-5C47-B0D5-EF6E2B569908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EAA1A8-B9C6-C34F-BD65-01E9A426F8CD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4231341"/>
              <a:ext cx="11751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4C18DA-6FC6-8C4E-BB5D-B98210BA1276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D0851D5-C251-F341-95F9-53705D8292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BF9F167-58A5-F842-962F-CC3BAAB36ADA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B91462-D6DC-0F46-9719-25A2E7E76A26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4303FA-E65C-DF4E-9EC5-310A465652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8234A10-E7B6-D941-AB7E-882282CCC1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940E9A-2606-3B47-A4D8-49D94F3BE718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4527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059975-79DF-FC41-AD0E-1585BA0AD649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60943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F0ECE2D-242B-3E41-9E50-3DD81526F631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32462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C7893BC-E3B7-ED4D-B839-C033CF572D47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E0870CC-E7FA-AF4A-97AA-71D92E9EF1D7}"/>
              </a:ext>
            </a:extLst>
          </p:cNvPr>
          <p:cNvSpPr/>
          <p:nvPr/>
        </p:nvSpPr>
        <p:spPr>
          <a:xfrm>
            <a:off x="4509885" y="1620583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1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626D3B-F57B-0946-B915-922EFFB06878}"/>
              </a:ext>
            </a:extLst>
          </p:cNvPr>
          <p:cNvSpPr/>
          <p:nvPr/>
        </p:nvSpPr>
        <p:spPr>
          <a:xfrm>
            <a:off x="4509885" y="1984540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2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7CA82B-A3E3-3745-88EB-5692A9F8E80B}"/>
              </a:ext>
            </a:extLst>
          </p:cNvPr>
          <p:cNvSpPr/>
          <p:nvPr/>
        </p:nvSpPr>
        <p:spPr>
          <a:xfrm>
            <a:off x="4509885" y="2348497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3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3F8600-7A0C-B14F-AD63-24A8803934F1}"/>
              </a:ext>
            </a:extLst>
          </p:cNvPr>
          <p:cNvSpPr/>
          <p:nvPr/>
        </p:nvSpPr>
        <p:spPr>
          <a:xfrm>
            <a:off x="4509885" y="2712454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4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748B90-3214-FB4F-9233-6F637B01ABBE}"/>
              </a:ext>
            </a:extLst>
          </p:cNvPr>
          <p:cNvSpPr/>
          <p:nvPr/>
        </p:nvSpPr>
        <p:spPr>
          <a:xfrm>
            <a:off x="4509885" y="3076410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5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9E6C46-341D-AE4B-9EBD-7E46625BF9F2}"/>
              </a:ext>
            </a:extLst>
          </p:cNvPr>
          <p:cNvSpPr/>
          <p:nvPr/>
        </p:nvSpPr>
        <p:spPr>
          <a:xfrm>
            <a:off x="3601643" y="3804323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1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0602D0-DC6E-E746-B5A4-A56542C3A1DF}"/>
              </a:ext>
            </a:extLst>
          </p:cNvPr>
          <p:cNvSpPr/>
          <p:nvPr/>
        </p:nvSpPr>
        <p:spPr>
          <a:xfrm>
            <a:off x="4554745" y="4168280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2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07B0D73-65AA-6540-A9B6-AD57E83819D1}"/>
              </a:ext>
            </a:extLst>
          </p:cNvPr>
          <p:cNvSpPr/>
          <p:nvPr/>
        </p:nvSpPr>
        <p:spPr>
          <a:xfrm>
            <a:off x="4001262" y="4532237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3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5AABF0-91B4-9146-8434-0DF50F8695B5}"/>
              </a:ext>
            </a:extLst>
          </p:cNvPr>
          <p:cNvSpPr/>
          <p:nvPr/>
        </p:nvSpPr>
        <p:spPr>
          <a:xfrm>
            <a:off x="3776354" y="4896194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4</a:t>
            </a:r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A27411-4574-FB45-92C5-C15447B7B9B1}"/>
              </a:ext>
            </a:extLst>
          </p:cNvPr>
          <p:cNvSpPr/>
          <p:nvPr/>
        </p:nvSpPr>
        <p:spPr>
          <a:xfrm>
            <a:off x="2954180" y="5260150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Species 5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5742D9-45E8-434E-8C46-60CC38BA2529}"/>
              </a:ext>
            </a:extLst>
          </p:cNvPr>
          <p:cNvSpPr txBox="1"/>
          <p:nvPr/>
        </p:nvSpPr>
        <p:spPr>
          <a:xfrm>
            <a:off x="5111724" y="1366932"/>
            <a:ext cx="384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Leaves</a:t>
            </a:r>
            <a:r>
              <a:rPr lang="en-US" dirty="0">
                <a:latin typeface="Gill Sans MT" panose="020B0502020104020203" pitchFamily="34" charset="77"/>
              </a:rPr>
              <a:t> (present-day species/sequences)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70CD80-07B0-DC46-9653-5BB1AE5A94C4}"/>
              </a:ext>
            </a:extLst>
          </p:cNvPr>
          <p:cNvSpPr txBox="1"/>
          <p:nvPr/>
        </p:nvSpPr>
        <p:spPr>
          <a:xfrm>
            <a:off x="3118158" y="1496811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Branches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D1DECD-E31A-6041-8B9B-B8178C6EDDA0}"/>
              </a:ext>
            </a:extLst>
          </p:cNvPr>
          <p:cNvSpPr txBox="1"/>
          <p:nvPr/>
        </p:nvSpPr>
        <p:spPr>
          <a:xfrm>
            <a:off x="1203496" y="1382153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Internal node</a:t>
            </a:r>
            <a:endParaRPr lang="en-US" dirty="0">
              <a:latin typeface="Gill Sans MT" panose="020B0502020104020203" pitchFamily="34" charset="77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8ACA09-B0C1-CC44-98E9-75605C642BA0}"/>
              </a:ext>
            </a:extLst>
          </p:cNvPr>
          <p:cNvCxnSpPr>
            <a:stCxn id="46" idx="2"/>
          </p:cNvCxnSpPr>
          <p:nvPr/>
        </p:nvCxnSpPr>
        <p:spPr>
          <a:xfrm>
            <a:off x="1921000" y="1751485"/>
            <a:ext cx="509294" cy="243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3FA979D-5F54-D543-A0F6-6A95FE2338F8}"/>
              </a:ext>
            </a:extLst>
          </p:cNvPr>
          <p:cNvCxnSpPr>
            <a:cxnSpLocks/>
          </p:cNvCxnSpPr>
          <p:nvPr/>
        </p:nvCxnSpPr>
        <p:spPr>
          <a:xfrm>
            <a:off x="400169" y="2891746"/>
            <a:ext cx="61786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3342D67-FED7-1746-9BF1-C15F740384C3}"/>
              </a:ext>
            </a:extLst>
          </p:cNvPr>
          <p:cNvSpPr txBox="1"/>
          <p:nvPr/>
        </p:nvSpPr>
        <p:spPr>
          <a:xfrm>
            <a:off x="-65974" y="250558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Root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A736501-1444-CC46-AEC7-0998C69B0B18}"/>
              </a:ext>
            </a:extLst>
          </p:cNvPr>
          <p:cNvSpPr txBox="1"/>
          <p:nvPr/>
        </p:nvSpPr>
        <p:spPr>
          <a:xfrm>
            <a:off x="76349" y="3433895"/>
            <a:ext cx="543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rgbClr val="FF0000"/>
                </a:solidFill>
                <a:latin typeface="Gill Sans MT" panose="020B0502020104020203" pitchFamily="34" charset="77"/>
              </a:rPr>
              <a:t>Ultrametric</a:t>
            </a:r>
            <a:r>
              <a:rPr lang="en-US" u="sng" dirty="0">
                <a:solidFill>
                  <a:srgbClr val="FF0000"/>
                </a:solidFill>
                <a:latin typeface="Gill Sans MT" panose="020B0502020104020203" pitchFamily="34" charset="77"/>
              </a:rPr>
              <a:t> Tree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: all leaves are equidistant from the root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0CD386-5168-D446-9716-E20911191359}"/>
              </a:ext>
            </a:extLst>
          </p:cNvPr>
          <p:cNvSpPr txBox="1"/>
          <p:nvPr/>
        </p:nvSpPr>
        <p:spPr>
          <a:xfrm>
            <a:off x="76349" y="5969417"/>
            <a:ext cx="5501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Gill Sans MT" panose="020B0502020104020203" pitchFamily="34" charset="77"/>
              </a:rPr>
              <a:t>Non-</a:t>
            </a:r>
            <a:r>
              <a:rPr lang="en-US" u="sng" dirty="0" err="1">
                <a:solidFill>
                  <a:srgbClr val="FF0000"/>
                </a:solidFill>
                <a:latin typeface="Gill Sans MT" panose="020B0502020104020203" pitchFamily="34" charset="77"/>
              </a:rPr>
              <a:t>ultrametric</a:t>
            </a:r>
            <a:r>
              <a:rPr lang="en-US" u="sng" dirty="0">
                <a:solidFill>
                  <a:srgbClr val="FF0000"/>
                </a:solidFill>
                <a:latin typeface="Gill Sans MT" panose="020B0502020104020203" pitchFamily="34" charset="77"/>
              </a:rPr>
              <a:t> tree: 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allow non-equal evolutionary rates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505FCF-505E-8B4A-B73A-0BA221AE1860}"/>
              </a:ext>
            </a:extLst>
          </p:cNvPr>
          <p:cNvSpPr txBox="1"/>
          <p:nvPr/>
        </p:nvSpPr>
        <p:spPr>
          <a:xfrm>
            <a:off x="10103019" y="4228756"/>
            <a:ext cx="133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Rooted tree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31C879D-4F0C-C342-BE17-974F73F63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367" y="2473946"/>
            <a:ext cx="5321300" cy="17272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6D3954E-1D67-C149-817F-5F53C360521D}"/>
              </a:ext>
            </a:extLst>
          </p:cNvPr>
          <p:cNvSpPr txBox="1"/>
          <p:nvPr/>
        </p:nvSpPr>
        <p:spPr>
          <a:xfrm>
            <a:off x="6819467" y="4205936"/>
            <a:ext cx="155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Unrooted tree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43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52" grpId="0"/>
      <p:bldP spid="53" grpId="0"/>
      <p:bldP spid="55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From genomes to trees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B08B8-BF95-0E4B-B05F-210D1152952C}"/>
              </a:ext>
            </a:extLst>
          </p:cNvPr>
          <p:cNvSpPr txBox="1"/>
          <p:nvPr/>
        </p:nvSpPr>
        <p:spPr>
          <a:xfrm>
            <a:off x="770808" y="2851503"/>
            <a:ext cx="22525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&gt;Virus genome 1</a:t>
            </a:r>
          </a:p>
          <a:p>
            <a:r>
              <a:rPr lang="en-US" dirty="0">
                <a:latin typeface="Courier" pitchFamily="2" charset="0"/>
              </a:rPr>
              <a:t>ATTCTAGT</a:t>
            </a:r>
          </a:p>
          <a:p>
            <a:r>
              <a:rPr lang="en-US" dirty="0">
                <a:latin typeface="Courier" pitchFamily="2" charset="0"/>
              </a:rPr>
              <a:t>&gt;Virus genome 2</a:t>
            </a:r>
          </a:p>
          <a:p>
            <a:r>
              <a:rPr lang="en-US" dirty="0">
                <a:latin typeface="Courier" pitchFamily="2" charset="0"/>
              </a:rPr>
              <a:t>ATCCTTCTAGT</a:t>
            </a:r>
          </a:p>
          <a:p>
            <a:r>
              <a:rPr lang="en-US" dirty="0">
                <a:latin typeface="Courier" pitchFamily="2" charset="0"/>
              </a:rPr>
              <a:t>&gt;Virus genome 3</a:t>
            </a:r>
          </a:p>
          <a:p>
            <a:r>
              <a:rPr lang="en-US" dirty="0">
                <a:latin typeface="Courier" pitchFamily="2" charset="0"/>
              </a:rPr>
              <a:t>ACCTTCGA </a:t>
            </a:r>
          </a:p>
          <a:p>
            <a:r>
              <a:rPr lang="en-US" dirty="0">
                <a:latin typeface="Courier" pitchFamily="2" charset="0"/>
              </a:rPr>
              <a:t>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5D453-6C84-1845-B132-58B3092992A7}"/>
              </a:ext>
            </a:extLst>
          </p:cNvPr>
          <p:cNvSpPr txBox="1"/>
          <p:nvPr/>
        </p:nvSpPr>
        <p:spPr>
          <a:xfrm>
            <a:off x="802342" y="1599195"/>
            <a:ext cx="222100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77"/>
              </a:rPr>
              <a:t>FASTA</a:t>
            </a:r>
          </a:p>
          <a:p>
            <a:pPr algn="ctr"/>
            <a:r>
              <a:rPr lang="en-US" sz="3200" dirty="0">
                <a:latin typeface="Gill Sans MT" panose="020B0502020104020203" pitchFamily="34" charset="77"/>
              </a:rPr>
              <a:t>(genomes)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8A017-96EC-4847-948A-60E813F4ED74}"/>
              </a:ext>
            </a:extLst>
          </p:cNvPr>
          <p:cNvSpPr txBox="1"/>
          <p:nvPr/>
        </p:nvSpPr>
        <p:spPr>
          <a:xfrm>
            <a:off x="4652683" y="1599195"/>
            <a:ext cx="222100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77"/>
              </a:rPr>
              <a:t>FASTA</a:t>
            </a:r>
          </a:p>
          <a:p>
            <a:pPr algn="ctr"/>
            <a:r>
              <a:rPr lang="en-US" sz="3200" dirty="0">
                <a:latin typeface="Gill Sans MT" panose="020B0502020104020203" pitchFamily="34" charset="77"/>
              </a:rPr>
              <a:t>(alignment)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A779F-6B71-7743-BD88-8169460E5614}"/>
              </a:ext>
            </a:extLst>
          </p:cNvPr>
          <p:cNvSpPr txBox="1"/>
          <p:nvPr/>
        </p:nvSpPr>
        <p:spPr>
          <a:xfrm>
            <a:off x="9027459" y="1599195"/>
            <a:ext cx="222100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77"/>
              </a:rPr>
              <a:t>NEWICK</a:t>
            </a:r>
          </a:p>
          <a:p>
            <a:pPr algn="ctr"/>
            <a:r>
              <a:rPr lang="en-US" sz="3200" dirty="0">
                <a:latin typeface="Gill Sans MT" panose="020B0502020104020203" pitchFamily="34" charset="77"/>
              </a:rPr>
              <a:t>(tree)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861DB-EF1C-F34E-9DB0-59F7A1166A7B}"/>
              </a:ext>
            </a:extLst>
          </p:cNvPr>
          <p:cNvSpPr txBox="1"/>
          <p:nvPr/>
        </p:nvSpPr>
        <p:spPr>
          <a:xfrm>
            <a:off x="2894482" y="1554228"/>
            <a:ext cx="17357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Step 1: MSA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mafft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6B460-BA6E-5544-9C58-57EE1A4D1E66}"/>
              </a:ext>
            </a:extLst>
          </p:cNvPr>
          <p:cNvSpPr txBox="1"/>
          <p:nvPr/>
        </p:nvSpPr>
        <p:spPr>
          <a:xfrm>
            <a:off x="7198661" y="1545801"/>
            <a:ext cx="15486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Step 2: build tree (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RAxML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0F52A7-B61B-9C48-AF41-61B750984160}"/>
              </a:ext>
            </a:extLst>
          </p:cNvPr>
          <p:cNvCxnSpPr/>
          <p:nvPr/>
        </p:nvCxnSpPr>
        <p:spPr>
          <a:xfrm>
            <a:off x="3023348" y="2312894"/>
            <a:ext cx="14276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4971F8-E614-C04F-A071-34A4C7B5F15A}"/>
              </a:ext>
            </a:extLst>
          </p:cNvPr>
          <p:cNvCxnSpPr/>
          <p:nvPr/>
        </p:nvCxnSpPr>
        <p:spPr>
          <a:xfrm>
            <a:off x="7357782" y="2312894"/>
            <a:ext cx="14276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C44C186-42A3-E244-A052-A44FFFD82E44}"/>
              </a:ext>
            </a:extLst>
          </p:cNvPr>
          <p:cNvSpPr txBox="1"/>
          <p:nvPr/>
        </p:nvSpPr>
        <p:spPr>
          <a:xfrm>
            <a:off x="4652683" y="2851502"/>
            <a:ext cx="22525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&gt;Virus genome 1</a:t>
            </a:r>
          </a:p>
          <a:p>
            <a:r>
              <a:rPr lang="en-US" dirty="0">
                <a:latin typeface="Courier" pitchFamily="2" charset="0"/>
              </a:rPr>
              <a:t>AT---TCTAGT</a:t>
            </a:r>
          </a:p>
          <a:p>
            <a:r>
              <a:rPr lang="en-US" dirty="0">
                <a:latin typeface="Courier" pitchFamily="2" charset="0"/>
              </a:rPr>
              <a:t>&gt;Virus genome 2</a:t>
            </a:r>
          </a:p>
          <a:p>
            <a:r>
              <a:rPr lang="en-US" dirty="0">
                <a:latin typeface="Courier" pitchFamily="2" charset="0"/>
              </a:rPr>
              <a:t>ATCCTTCTAGT</a:t>
            </a:r>
          </a:p>
          <a:p>
            <a:r>
              <a:rPr lang="en-US" dirty="0">
                <a:latin typeface="Courier" pitchFamily="2" charset="0"/>
              </a:rPr>
              <a:t>&gt;Virus genome 3</a:t>
            </a:r>
          </a:p>
          <a:p>
            <a:r>
              <a:rPr lang="en-US" dirty="0">
                <a:latin typeface="Courier" pitchFamily="2" charset="0"/>
              </a:rPr>
              <a:t>A-CCTTC--GA </a:t>
            </a:r>
          </a:p>
          <a:p>
            <a:r>
              <a:rPr lang="en-US" dirty="0">
                <a:latin typeface="Courier" pitchFamily="2" charset="0"/>
              </a:rPr>
              <a:t>…..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38B24E-765D-884D-9835-90ADCC27385B}"/>
              </a:ext>
            </a:extLst>
          </p:cNvPr>
          <p:cNvSpPr txBox="1"/>
          <p:nvPr/>
        </p:nvSpPr>
        <p:spPr>
          <a:xfrm>
            <a:off x="9287408" y="285150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(V1(V2,V3))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5B7CB6-78AE-1B44-86E1-1A6AB10B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78" y="4995163"/>
            <a:ext cx="4099484" cy="1547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5947E2-A3F7-0B4F-89FC-6F55C06CE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6" r="28552"/>
          <a:stretch/>
        </p:blipFill>
        <p:spPr>
          <a:xfrm>
            <a:off x="7625897" y="3561435"/>
            <a:ext cx="4233847" cy="286745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3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How to build a tree – there are many ways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17875-1693-7749-BC64-02BE13B4712B}"/>
              </a:ext>
            </a:extLst>
          </p:cNvPr>
          <p:cNvSpPr txBox="1"/>
          <p:nvPr/>
        </p:nvSpPr>
        <p:spPr>
          <a:xfrm>
            <a:off x="398273" y="1623343"/>
            <a:ext cx="71709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Gill Sans"/>
                <a:cs typeface="Gill Sans"/>
              </a:rPr>
              <a:t>Parsimony</a:t>
            </a:r>
            <a:r>
              <a:rPr lang="en-US" sz="2400" dirty="0">
                <a:latin typeface="Gill Sans"/>
                <a:cs typeface="Gill Sans"/>
              </a:rPr>
              <a:t>: find the tree that requires the fewest evolutionary changes (e.g. mutations)</a:t>
            </a:r>
          </a:p>
          <a:p>
            <a:endParaRPr lang="en-US" sz="2400" dirty="0">
              <a:latin typeface="Gill Sans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Gill Sans"/>
                <a:cs typeface="Gill Sans"/>
              </a:rPr>
              <a:t>Unweighted Pair Group Method (UPGMA)</a:t>
            </a:r>
            <a:r>
              <a:rPr lang="en-US" sz="2400" dirty="0">
                <a:latin typeface="Gill Sans"/>
                <a:cs typeface="Gill Sans"/>
              </a:rPr>
              <a:t>: based on hierarchical clustering of the distance matrix. At each step, nearest two clusters combined to a high-level cluster (rooted)</a:t>
            </a:r>
          </a:p>
          <a:p>
            <a:endParaRPr lang="en-US" sz="2400" u="sng" dirty="0">
              <a:latin typeface="Gill Sans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Gill Sans"/>
                <a:cs typeface="Gill Sans"/>
              </a:rPr>
              <a:t>Neighbor Joining (NJ): </a:t>
            </a:r>
            <a:r>
              <a:rPr lang="en-US" sz="2400" dirty="0">
                <a:latin typeface="Gill Sans"/>
                <a:cs typeface="Gill Sans"/>
              </a:rPr>
              <a:t>similar to UPGMA, but allow for unequal rates of evolution (unrooted)</a:t>
            </a:r>
          </a:p>
          <a:p>
            <a:endParaRPr lang="en-US" sz="2400" dirty="0">
              <a:latin typeface="Gill Sans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"/>
                <a:cs typeface="Gill Sans"/>
              </a:rPr>
              <a:t>Maximum likelihood (used in </a:t>
            </a:r>
            <a:r>
              <a:rPr lang="en-US" sz="2400" b="1" dirty="0" err="1">
                <a:latin typeface="Gill Sans"/>
                <a:cs typeface="Gill Sans"/>
              </a:rPr>
              <a:t>RAxML</a:t>
            </a:r>
            <a:r>
              <a:rPr lang="en-US" sz="2400" b="1" dirty="0">
                <a:latin typeface="Gill Sans"/>
                <a:cs typeface="Gill Sans"/>
              </a:rPr>
              <a:t>) </a:t>
            </a:r>
            <a:r>
              <a:rPr lang="en-US" sz="2400" dirty="0">
                <a:latin typeface="Gill Sans"/>
                <a:cs typeface="Gill Sans"/>
              </a:rPr>
              <a:t>based on the MSA</a:t>
            </a:r>
            <a:endParaRPr lang="en-US" sz="2400" b="1" dirty="0">
              <a:latin typeface="Gill Sans"/>
              <a:cs typeface="Gill San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4E11D58-0B03-B64D-B015-35988F5AC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82479"/>
              </p:ext>
            </p:extLst>
          </p:nvPr>
        </p:nvGraphicFramePr>
        <p:xfrm>
          <a:off x="8657933" y="2558151"/>
          <a:ext cx="2586114" cy="167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19">
                  <a:extLst>
                    <a:ext uri="{9D8B030D-6E8A-4147-A177-3AD203B41FA5}">
                      <a16:colId xmlns:a16="http://schemas.microsoft.com/office/drawing/2014/main" val="2835628001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2479972510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3149458180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1444211508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3434138120"/>
                    </a:ext>
                  </a:extLst>
                </a:gridCol>
                <a:gridCol w="431019">
                  <a:extLst>
                    <a:ext uri="{9D8B030D-6E8A-4147-A177-3AD203B41FA5}">
                      <a16:colId xmlns:a16="http://schemas.microsoft.com/office/drawing/2014/main" val="1617077403"/>
                    </a:ext>
                  </a:extLst>
                </a:gridCol>
              </a:tblGrid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38236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488044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384151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1.0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</a:t>
                      </a:r>
                    </a:p>
                  </a:txBody>
                  <a:tcPr marL="60238" marR="60238" marT="30119" marB="30119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53965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1.6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1.1</a:t>
                      </a:r>
                    </a:p>
                  </a:txBody>
                  <a:tcPr marL="60238" marR="60238" marT="30119" marB="301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238" marR="60238" marT="30119" marB="301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525638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60238" marR="60238" marT="30119" marB="30119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36938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A9537-FDB0-1744-AF1B-2A4DD674A1A2}"/>
              </a:ext>
            </a:extLst>
          </p:cNvPr>
          <p:cNvGrpSpPr/>
          <p:nvPr/>
        </p:nvGrpSpPr>
        <p:grpSpPr>
          <a:xfrm rot="16200000">
            <a:off x="9080413" y="4473960"/>
            <a:ext cx="2133601" cy="1813743"/>
            <a:chOff x="6759387" y="3379694"/>
            <a:chExt cx="2133601" cy="85164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408203F-96A8-9549-A7DE-D9C2F1AA83A9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C14FB43-2806-9241-8DDB-B66D61104D0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996163" y="3994566"/>
              <a:ext cx="0" cy="47355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D6A43B-DAC5-CD41-99B7-7E0C31D67291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23C79AE-3D32-0143-BBBD-A91E470902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B057BA-D17E-C14D-80CF-0358958C1CA9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8724C8-1C7F-4A41-9A6C-F35C4925331F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B3753E-DBDD-7940-ACD0-FF9741B8FB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707319-1A6D-E848-AACA-F2FBC3B244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A09E348-555D-B542-BD2F-02493B955AC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194445" y="3811537"/>
              <a:ext cx="0" cy="4137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6677557-25CC-464E-855F-92F40F61978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230005" y="3563066"/>
              <a:ext cx="0" cy="4849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609B98-D533-0C46-AC48-45DC1E77CCB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194445" y="3172802"/>
              <a:ext cx="1" cy="4137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827019D-8B9D-C84F-91CF-58E6A298D08B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D246EB-199D-3D41-A1A0-B8F95CE03F5B}"/>
              </a:ext>
            </a:extLst>
          </p:cNvPr>
          <p:cNvGrpSpPr/>
          <p:nvPr/>
        </p:nvGrpSpPr>
        <p:grpSpPr>
          <a:xfrm rot="16200000" flipH="1">
            <a:off x="9080413" y="614653"/>
            <a:ext cx="2133600" cy="1813741"/>
            <a:chOff x="6759388" y="3379694"/>
            <a:chExt cx="2133600" cy="85164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58266BB-6935-4B4D-B64A-C8426B93EA55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87C4D46-91A3-0346-8A3E-5401006424C4}"/>
                </a:ext>
              </a:extLst>
            </p:cNvPr>
            <p:cNvCxnSpPr/>
            <p:nvPr/>
          </p:nvCxnSpPr>
          <p:spPr>
            <a:xfrm>
              <a:off x="6759388" y="4231341"/>
              <a:ext cx="2133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E25C8E0-EB40-044D-A7D0-81D063F387BB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D7FE5E2-9B41-7E4C-AD47-929CE96CF4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C3C2D5D-BB0E-CE4E-B443-9A2B18BBD22C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7348D36-2846-874F-ABF9-137559D00180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897934F-D9FE-064E-95C1-8246DC0963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59204F8-4FB4-C146-B2B6-850F11CBFE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FA164A8-3940-404E-9A91-937D17C8D885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A0BF9A9-3A15-C341-A4D7-ACB47710526B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E77E745-5FA1-F049-B6DF-A70840D4005D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58175DE-6621-6C42-8425-535E59EABBF5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D80F00-012B-1544-803E-42EF87549381}"/>
              </a:ext>
            </a:extLst>
          </p:cNvPr>
          <p:cNvSpPr txBox="1"/>
          <p:nvPr/>
        </p:nvSpPr>
        <p:spPr>
          <a:xfrm>
            <a:off x="8931622" y="454508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UPGMA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8694E21-2E66-BC45-9290-37A2FB47F291}"/>
              </a:ext>
            </a:extLst>
          </p:cNvPr>
          <p:cNvSpPr txBox="1"/>
          <p:nvPr/>
        </p:nvSpPr>
        <p:spPr>
          <a:xfrm>
            <a:off x="9617585" y="588964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NJ</a:t>
            </a:r>
          </a:p>
        </p:txBody>
      </p:sp>
    </p:spTree>
    <p:extLst>
      <p:ext uri="{BB962C8B-B14F-4D97-AF65-F5344CB8AC3E}">
        <p14:creationId xmlns:p14="http://schemas.microsoft.com/office/powerpoint/2010/main" val="12099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Building a maximum likelihood tree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E4FD4-E1F9-2748-A455-9AD9F031C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038" y="1137695"/>
            <a:ext cx="4099484" cy="1547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E63C10-7BFE-0B4C-A312-0539D79C858D}"/>
              </a:ext>
            </a:extLst>
          </p:cNvPr>
          <p:cNvSpPr txBox="1"/>
          <p:nvPr/>
        </p:nvSpPr>
        <p:spPr>
          <a:xfrm>
            <a:off x="1104333" y="1680773"/>
            <a:ext cx="1107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MSA (data)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5ACD7-0A12-5345-92E0-074FF44A118B}"/>
              </a:ext>
            </a:extLst>
          </p:cNvPr>
          <p:cNvSpPr txBox="1"/>
          <p:nvPr/>
        </p:nvSpPr>
        <p:spPr>
          <a:xfrm>
            <a:off x="1095680" y="2989791"/>
            <a:ext cx="557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Substitution model M (e.g. GTRCAT)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288282-B859-C244-AD40-D69284BF6FAB}"/>
              </a:ext>
            </a:extLst>
          </p:cNvPr>
          <p:cNvSpPr txBox="1"/>
          <p:nvPr/>
        </p:nvSpPr>
        <p:spPr>
          <a:xfrm>
            <a:off x="1571148" y="2495391"/>
            <a:ext cx="64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546619-D63B-3A4A-B96E-59A9D0154694}"/>
              </a:ext>
            </a:extLst>
          </p:cNvPr>
          <p:cNvSpPr txBox="1"/>
          <p:nvPr/>
        </p:nvSpPr>
        <p:spPr>
          <a:xfrm>
            <a:off x="1044880" y="4417021"/>
            <a:ext cx="485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Tree T that maximizes P(</a:t>
            </a:r>
            <a:r>
              <a:rPr lang="en-US" sz="2400" dirty="0" err="1">
                <a:latin typeface="Gill Sans"/>
                <a:cs typeface="Gill Sans"/>
              </a:rPr>
              <a:t>data|T</a:t>
            </a:r>
            <a:r>
              <a:rPr lang="en-US" sz="2400" dirty="0">
                <a:latin typeface="Gill Sans"/>
                <a:cs typeface="Gill Sans"/>
              </a:rPr>
              <a:t>, M)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EA122332-03DA-6942-8688-66153E074A68}"/>
              </a:ext>
            </a:extLst>
          </p:cNvPr>
          <p:cNvSpPr/>
          <p:nvPr/>
        </p:nvSpPr>
        <p:spPr>
          <a:xfrm>
            <a:off x="3698241" y="3771672"/>
            <a:ext cx="251011" cy="4572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D67E4-9DB5-6647-8BD2-462192BB2F3A}"/>
              </a:ext>
            </a:extLst>
          </p:cNvPr>
          <p:cNvSpPr txBox="1"/>
          <p:nvPr/>
        </p:nvSpPr>
        <p:spPr>
          <a:xfrm rot="16200000">
            <a:off x="204522" y="2264558"/>
            <a:ext cx="133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850AF-4CA8-D14D-94E2-1A0CA43876BA}"/>
              </a:ext>
            </a:extLst>
          </p:cNvPr>
          <p:cNvSpPr txBox="1"/>
          <p:nvPr/>
        </p:nvSpPr>
        <p:spPr>
          <a:xfrm rot="16200000">
            <a:off x="33344" y="4996159"/>
            <a:ext cx="168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OUTPUT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236761-22E9-BF41-A243-9F5904F49DD8}"/>
              </a:ext>
            </a:extLst>
          </p:cNvPr>
          <p:cNvGrpSpPr/>
          <p:nvPr/>
        </p:nvGrpSpPr>
        <p:grpSpPr>
          <a:xfrm>
            <a:off x="2245360" y="5122030"/>
            <a:ext cx="2133600" cy="851647"/>
            <a:chOff x="6759388" y="3379694"/>
            <a:chExt cx="2133600" cy="85164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96465A-DA8A-FC42-8943-56D8284EF388}"/>
                </a:ext>
              </a:extLst>
            </p:cNvPr>
            <p:cNvCxnSpPr/>
            <p:nvPr/>
          </p:nvCxnSpPr>
          <p:spPr>
            <a:xfrm>
              <a:off x="6759388" y="3783106"/>
              <a:ext cx="0" cy="4482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97436B8-9C9A-624C-AA47-1CA5E743049E}"/>
                </a:ext>
              </a:extLst>
            </p:cNvPr>
            <p:cNvCxnSpPr/>
            <p:nvPr/>
          </p:nvCxnSpPr>
          <p:spPr>
            <a:xfrm>
              <a:off x="6759388" y="4231341"/>
              <a:ext cx="2133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CE7906B-A49C-CB4B-B691-5071D7DA9537}"/>
                </a:ext>
              </a:extLst>
            </p:cNvPr>
            <p:cNvCxnSpPr>
              <a:cxnSpLocks/>
            </p:cNvCxnSpPr>
            <p:nvPr/>
          </p:nvCxnSpPr>
          <p:spPr>
            <a:xfrm>
              <a:off x="6759388" y="3783106"/>
              <a:ext cx="8606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D11C75-0BC5-554D-9497-391AD7B1DB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3484656"/>
              <a:ext cx="0" cy="468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4240D8-8DEB-5040-BD0B-2FB746C967DF}"/>
                </a:ext>
              </a:extLst>
            </p:cNvPr>
            <p:cNvCxnSpPr>
              <a:cxnSpLocks/>
            </p:cNvCxnSpPr>
            <p:nvPr/>
          </p:nvCxnSpPr>
          <p:spPr>
            <a:xfrm>
              <a:off x="7611036" y="3935504"/>
              <a:ext cx="3765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31C261-9259-1645-A64E-3DA2A04774A8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484656"/>
              <a:ext cx="3675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460C30-A98C-6340-A5C7-10842A378D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7553" y="3379694"/>
              <a:ext cx="0" cy="2129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7DD7CD-B303-2F49-B92A-33102261E2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518" y="3783106"/>
              <a:ext cx="0" cy="2353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0C32CF-35EC-FF4A-9B4B-90C636D0455C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4018430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D53742E-6018-0946-B524-A2DC9E56D8D5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805518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DFAFF8-FFE2-FE40-835F-6C1711DC1CD1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379694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4BD4744-ECD9-CF44-94CC-D806F42EB7E4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53" y="3592606"/>
              <a:ext cx="9054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79CE53C-E662-FF4D-B0AF-D7018E554769}"/>
              </a:ext>
            </a:extLst>
          </p:cNvPr>
          <p:cNvSpPr txBox="1"/>
          <p:nvPr/>
        </p:nvSpPr>
        <p:spPr>
          <a:xfrm>
            <a:off x="6952412" y="2289880"/>
            <a:ext cx="4857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Assumptions: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Each position in the MSA is evolving independently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After species diverge, they evolve independently</a:t>
            </a:r>
          </a:p>
        </p:txBody>
      </p:sp>
    </p:spTree>
    <p:extLst>
      <p:ext uri="{BB962C8B-B14F-4D97-AF65-F5344CB8AC3E}">
        <p14:creationId xmlns:p14="http://schemas.microsoft.com/office/powerpoint/2010/main" val="65994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Substitution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A32CF-DBB3-4948-8EDB-70E2001DDC6F}"/>
              </a:ext>
            </a:extLst>
          </p:cNvPr>
          <p:cNvSpPr txBox="1"/>
          <p:nvPr/>
        </p:nvSpPr>
        <p:spPr>
          <a:xfrm>
            <a:off x="958012" y="2939685"/>
            <a:ext cx="485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Mutate from this nucleotide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51D9F-A408-6E46-80CD-30D0348F1E86}"/>
              </a:ext>
            </a:extLst>
          </p:cNvPr>
          <p:cNvSpPr txBox="1"/>
          <p:nvPr/>
        </p:nvSpPr>
        <p:spPr>
          <a:xfrm>
            <a:off x="5631612" y="1259615"/>
            <a:ext cx="485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To this nucleotide</a:t>
            </a:r>
          </a:p>
        </p:txBody>
      </p:sp>
      <p:sp>
        <p:nvSpPr>
          <p:cNvPr id="2" name="Double Bracket 1">
            <a:extLst>
              <a:ext uri="{FF2B5EF4-FFF2-40B4-BE49-F238E27FC236}">
                <a16:creationId xmlns:a16="http://schemas.microsoft.com/office/drawing/2014/main" id="{CCA3F239-E9A1-A94B-82D9-92CCFCC32DE7}"/>
              </a:ext>
            </a:extLst>
          </p:cNvPr>
          <p:cNvSpPr/>
          <p:nvPr/>
        </p:nvSpPr>
        <p:spPr>
          <a:xfrm>
            <a:off x="5212080" y="2397325"/>
            <a:ext cx="3820160" cy="2621280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94A80-C9C3-9644-8C9D-012EC4C85765}"/>
              </a:ext>
            </a:extLst>
          </p:cNvPr>
          <p:cNvSpPr txBox="1"/>
          <p:nvPr/>
        </p:nvSpPr>
        <p:spPr>
          <a:xfrm>
            <a:off x="4747692" y="2708852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13B56-E805-9447-83B1-1F4B175985BF}"/>
              </a:ext>
            </a:extLst>
          </p:cNvPr>
          <p:cNvSpPr txBox="1"/>
          <p:nvPr/>
        </p:nvSpPr>
        <p:spPr>
          <a:xfrm>
            <a:off x="4747692" y="3286647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DCCADA-B65A-F946-9F50-67579124A876}"/>
              </a:ext>
            </a:extLst>
          </p:cNvPr>
          <p:cNvSpPr txBox="1"/>
          <p:nvPr/>
        </p:nvSpPr>
        <p:spPr>
          <a:xfrm>
            <a:off x="4747692" y="3864442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EF61F4-7BFA-1544-81D8-C865078BEB86}"/>
              </a:ext>
            </a:extLst>
          </p:cNvPr>
          <p:cNvSpPr txBox="1"/>
          <p:nvPr/>
        </p:nvSpPr>
        <p:spPr>
          <a:xfrm>
            <a:off x="4747692" y="4442237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E8E17-CE02-BB41-BD41-AD546F8C8FBB}"/>
              </a:ext>
            </a:extLst>
          </p:cNvPr>
          <p:cNvSpPr txBox="1"/>
          <p:nvPr/>
        </p:nvSpPr>
        <p:spPr>
          <a:xfrm>
            <a:off x="5450218" y="1865701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57850-DF14-E14A-895E-739379B4F5A4}"/>
              </a:ext>
            </a:extLst>
          </p:cNvPr>
          <p:cNvSpPr txBox="1"/>
          <p:nvPr/>
        </p:nvSpPr>
        <p:spPr>
          <a:xfrm>
            <a:off x="6332652" y="1843518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4805E5-A860-FE41-9BA9-4C1FC708D004}"/>
                  </a:ext>
                </a:extLst>
              </p:cNvPr>
              <p:cNvSpPr txBox="1"/>
              <p:nvPr/>
            </p:nvSpPr>
            <p:spPr>
              <a:xfrm>
                <a:off x="5212080" y="2592723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Gill Sans"/>
                        </a:rPr>
                        <m:t>1−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Gill Sans"/>
                        </a:rPr>
                        <m:t>𝜇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4805E5-A860-FE41-9BA9-4C1FC708D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080" y="2592723"/>
                <a:ext cx="1013028" cy="369332"/>
              </a:xfrm>
              <a:prstGeom prst="rect">
                <a:avLst/>
              </a:prstGeom>
              <a:blipFill>
                <a:blip r:embed="rId2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94E2AD5-4270-214C-A31D-0A04342839DE}"/>
              </a:ext>
            </a:extLst>
          </p:cNvPr>
          <p:cNvSpPr txBox="1"/>
          <p:nvPr/>
        </p:nvSpPr>
        <p:spPr>
          <a:xfrm>
            <a:off x="8242732" y="1865701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F85540-7CBB-2442-977E-F309F435FE18}"/>
              </a:ext>
            </a:extLst>
          </p:cNvPr>
          <p:cNvSpPr txBox="1"/>
          <p:nvPr/>
        </p:nvSpPr>
        <p:spPr>
          <a:xfrm>
            <a:off x="7287692" y="1828470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716A9E-336D-504F-8554-F4C6E3445FCC}"/>
                  </a:ext>
                </a:extLst>
              </p:cNvPr>
              <p:cNvSpPr txBox="1"/>
              <p:nvPr/>
            </p:nvSpPr>
            <p:spPr>
              <a:xfrm>
                <a:off x="6109132" y="2511536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716A9E-336D-504F-8554-F4C6E3445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132" y="2511536"/>
                <a:ext cx="1013028" cy="562975"/>
              </a:xfrm>
              <a:prstGeom prst="rect">
                <a:avLst/>
              </a:prstGeom>
              <a:blipFill>
                <a:blip r:embed="rId3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F711C7-EC03-BE4A-B200-0BCFE0199041}"/>
                  </a:ext>
                </a:extLst>
              </p:cNvPr>
              <p:cNvSpPr txBox="1"/>
              <p:nvPr/>
            </p:nvSpPr>
            <p:spPr>
              <a:xfrm>
                <a:off x="7006184" y="2511536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F711C7-EC03-BE4A-B200-0BCFE0199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184" y="2511536"/>
                <a:ext cx="1013028" cy="562975"/>
              </a:xfrm>
              <a:prstGeom prst="rect">
                <a:avLst/>
              </a:prstGeom>
              <a:blipFill>
                <a:blip r:embed="rId4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76D0F8-7048-154A-9805-51C3845FB0E6}"/>
                  </a:ext>
                </a:extLst>
              </p:cNvPr>
              <p:cNvSpPr txBox="1"/>
              <p:nvPr/>
            </p:nvSpPr>
            <p:spPr>
              <a:xfrm>
                <a:off x="7903236" y="2513270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76D0F8-7048-154A-9805-51C3845FB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236" y="2513270"/>
                <a:ext cx="1013028" cy="562975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3068C7-0A5F-0449-8C20-680E3E1DB206}"/>
                  </a:ext>
                </a:extLst>
              </p:cNvPr>
              <p:cNvSpPr txBox="1"/>
              <p:nvPr/>
            </p:nvSpPr>
            <p:spPr>
              <a:xfrm>
                <a:off x="5212080" y="3032907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3068C7-0A5F-0449-8C20-680E3E1DB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080" y="3032907"/>
                <a:ext cx="1013028" cy="562975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1D5821-C4E9-CA4C-8E16-A530126FB70D}"/>
                  </a:ext>
                </a:extLst>
              </p:cNvPr>
              <p:cNvSpPr txBox="1"/>
              <p:nvPr/>
            </p:nvSpPr>
            <p:spPr>
              <a:xfrm>
                <a:off x="5212080" y="3750949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1D5821-C4E9-CA4C-8E16-A530126FB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080" y="3750949"/>
                <a:ext cx="1013028" cy="562975"/>
              </a:xfrm>
              <a:prstGeom prst="rect">
                <a:avLst/>
              </a:prstGeom>
              <a:blipFill>
                <a:blip r:embed="rId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06179A-202A-DF40-B151-6ACCE5F29F2A}"/>
                  </a:ext>
                </a:extLst>
              </p:cNvPr>
              <p:cNvSpPr txBox="1"/>
              <p:nvPr/>
            </p:nvSpPr>
            <p:spPr>
              <a:xfrm>
                <a:off x="5204892" y="4435361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06179A-202A-DF40-B151-6ACCE5F29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892" y="4435361"/>
                <a:ext cx="1013028" cy="562975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FBAE64-B707-344B-B389-0C6C9E945A51}"/>
                  </a:ext>
                </a:extLst>
              </p:cNvPr>
              <p:cNvSpPr txBox="1"/>
              <p:nvPr/>
            </p:nvSpPr>
            <p:spPr>
              <a:xfrm>
                <a:off x="6109132" y="3161972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Gill Sans"/>
                        </a:rPr>
                        <m:t>1−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Gill Sans"/>
                        </a:rPr>
                        <m:t>𝜇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FBAE64-B707-344B-B389-0C6C9E945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132" y="3161972"/>
                <a:ext cx="1013028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9EAB159-44B5-9D46-931F-CE9561802E0F}"/>
                  </a:ext>
                </a:extLst>
              </p:cNvPr>
              <p:cNvSpPr txBox="1"/>
              <p:nvPr/>
            </p:nvSpPr>
            <p:spPr>
              <a:xfrm>
                <a:off x="7006184" y="3129614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9EAB159-44B5-9D46-931F-CE9561802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184" y="3129614"/>
                <a:ext cx="1013028" cy="562975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22D269-787D-DB4F-9EC2-2B625A63CF7B}"/>
                  </a:ext>
                </a:extLst>
              </p:cNvPr>
              <p:cNvSpPr txBox="1"/>
              <p:nvPr/>
            </p:nvSpPr>
            <p:spPr>
              <a:xfrm>
                <a:off x="7903236" y="3131348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22D269-787D-DB4F-9EC2-2B625A63C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236" y="3131348"/>
                <a:ext cx="1013028" cy="562975"/>
              </a:xfrm>
              <a:prstGeom prst="rect">
                <a:avLst/>
              </a:prstGeom>
              <a:blipFill>
                <a:blip r:embed="rId11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597F521-3378-E046-8D68-907BE634F5F4}"/>
                  </a:ext>
                </a:extLst>
              </p:cNvPr>
              <p:cNvSpPr txBox="1"/>
              <p:nvPr/>
            </p:nvSpPr>
            <p:spPr>
              <a:xfrm>
                <a:off x="7047229" y="3806498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Gill Sans"/>
                        </a:rPr>
                        <m:t>1−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Gill Sans"/>
                        </a:rPr>
                        <m:t>𝜇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597F521-3378-E046-8D68-907BE634F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229" y="3806498"/>
                <a:ext cx="1013028" cy="369332"/>
              </a:xfrm>
              <a:prstGeom prst="rect">
                <a:avLst/>
              </a:prstGeom>
              <a:blipFill>
                <a:blip r:embed="rId12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981F4A-0F83-3C43-B252-29E47DAACDFC}"/>
                  </a:ext>
                </a:extLst>
              </p:cNvPr>
              <p:cNvSpPr txBox="1"/>
              <p:nvPr/>
            </p:nvSpPr>
            <p:spPr>
              <a:xfrm>
                <a:off x="6093028" y="3749215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981F4A-0F83-3C43-B252-29E47DAAC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028" y="3749215"/>
                <a:ext cx="1013028" cy="562975"/>
              </a:xfrm>
              <a:prstGeom prst="rect">
                <a:avLst/>
              </a:prstGeom>
              <a:blipFill>
                <a:blip r:embed="rId1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9F9351-E129-8C4E-A852-B904B067DC8E}"/>
                  </a:ext>
                </a:extLst>
              </p:cNvPr>
              <p:cNvSpPr txBox="1"/>
              <p:nvPr/>
            </p:nvSpPr>
            <p:spPr>
              <a:xfrm>
                <a:off x="7887132" y="3750949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Gill Sans"/>
                        </a:rPr>
                        <m:t>3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9F9351-E129-8C4E-A852-B904B067D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132" y="3750949"/>
                <a:ext cx="101302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66E57A-1D58-364E-9511-F00E10F592C1}"/>
                  </a:ext>
                </a:extLst>
              </p:cNvPr>
              <p:cNvSpPr txBox="1"/>
              <p:nvPr/>
            </p:nvSpPr>
            <p:spPr>
              <a:xfrm>
                <a:off x="7887132" y="4465474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Gill Sans"/>
                        </a:rPr>
                        <m:t>1−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Gill Sans"/>
                        </a:rPr>
                        <m:t>𝜇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66E57A-1D58-364E-9511-F00E10F59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132" y="4465474"/>
                <a:ext cx="1013028" cy="369332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55D0E58-4A95-4B42-82D8-B1A6BD85C1CB}"/>
                  </a:ext>
                </a:extLst>
              </p:cNvPr>
              <p:cNvSpPr txBox="1"/>
              <p:nvPr/>
            </p:nvSpPr>
            <p:spPr>
              <a:xfrm>
                <a:off x="6093028" y="4397888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55D0E58-4A95-4B42-82D8-B1A6BD85C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028" y="4397888"/>
                <a:ext cx="1013028" cy="562975"/>
              </a:xfrm>
              <a:prstGeom prst="rect">
                <a:avLst/>
              </a:prstGeom>
              <a:blipFill>
                <a:blip r:embed="rId1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379E8B6-8A19-7C44-AE08-6A0BD0C35274}"/>
                  </a:ext>
                </a:extLst>
              </p:cNvPr>
              <p:cNvSpPr txBox="1"/>
              <p:nvPr/>
            </p:nvSpPr>
            <p:spPr>
              <a:xfrm>
                <a:off x="7098868" y="4355742"/>
                <a:ext cx="101302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Gill San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379E8B6-8A19-7C44-AE08-6A0BD0C35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868" y="4355742"/>
                <a:ext cx="1013028" cy="562975"/>
              </a:xfrm>
              <a:prstGeom prst="rect">
                <a:avLst/>
              </a:prstGeom>
              <a:blipFill>
                <a:blip r:embed="rId1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C10DEF5-FD73-1D4F-9996-92F0ADBA59F4}"/>
                  </a:ext>
                </a:extLst>
              </p:cNvPr>
              <p:cNvSpPr txBox="1"/>
              <p:nvPr/>
            </p:nvSpPr>
            <p:spPr>
              <a:xfrm>
                <a:off x="450012" y="5330132"/>
                <a:ext cx="81555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>
                    <a:latin typeface="Gill Sans"/>
                    <a:cs typeface="Gill Sans"/>
                  </a:rPr>
                  <a:t>Jukes-Cantor Model:</a:t>
                </a:r>
                <a:r>
                  <a:rPr lang="en-US" sz="2400" b="1" dirty="0">
                    <a:latin typeface="Gill Sans"/>
                    <a:cs typeface="Gill Sans"/>
                  </a:rPr>
                  <a:t> </a:t>
                </a:r>
                <a:r>
                  <a:rPr lang="en-US" sz="2400" dirty="0">
                    <a:latin typeface="Gill Sans"/>
                    <a:cs typeface="Gill Sans"/>
                  </a:rPr>
                  <a:t>Mutations happen at some rate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Gill Sans"/>
                      </a:rPr>
                      <m:t>𝜇</m:t>
                    </m:r>
                  </m:oMath>
                </a14:m>
                <a:r>
                  <a:rPr lang="en-US" sz="2400" dirty="0">
                    <a:latin typeface="Gill Sans"/>
                    <a:cs typeface="Gill Sans"/>
                  </a:rPr>
                  <a:t>. Equally likely to mutate to any other base</a:t>
                </a:r>
                <a:endParaRPr lang="en-US" sz="2400" b="1" u="sng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C10DEF5-FD73-1D4F-9996-92F0ADBA5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12" y="5330132"/>
                <a:ext cx="8155508" cy="830997"/>
              </a:xfrm>
              <a:prstGeom prst="rect">
                <a:avLst/>
              </a:prstGeom>
              <a:blipFill>
                <a:blip r:embed="rId17"/>
                <a:stretch>
                  <a:fillRect l="-1087" t="-7692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018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Substitution model</a:t>
            </a:r>
          </a:p>
        </p:txBody>
      </p:sp>
      <p:sp>
        <p:nvSpPr>
          <p:cNvPr id="33" name="Double Bracket 32">
            <a:extLst>
              <a:ext uri="{FF2B5EF4-FFF2-40B4-BE49-F238E27FC236}">
                <a16:creationId xmlns:a16="http://schemas.microsoft.com/office/drawing/2014/main" id="{701E67C7-AA03-EA40-8038-A7A7768281F4}"/>
              </a:ext>
            </a:extLst>
          </p:cNvPr>
          <p:cNvSpPr/>
          <p:nvPr/>
        </p:nvSpPr>
        <p:spPr>
          <a:xfrm>
            <a:off x="731520" y="1828470"/>
            <a:ext cx="3820160" cy="2621280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63EE90-8E21-D649-9AE4-4B323F405BFA}"/>
              </a:ext>
            </a:extLst>
          </p:cNvPr>
          <p:cNvSpPr txBox="1"/>
          <p:nvPr/>
        </p:nvSpPr>
        <p:spPr>
          <a:xfrm>
            <a:off x="267132" y="2139997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720F0F-61A1-434C-AEE0-C852B0D599C9}"/>
              </a:ext>
            </a:extLst>
          </p:cNvPr>
          <p:cNvSpPr txBox="1"/>
          <p:nvPr/>
        </p:nvSpPr>
        <p:spPr>
          <a:xfrm>
            <a:off x="267132" y="2717792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3711C7-B385-1C47-91AA-17493AE2E9FD}"/>
              </a:ext>
            </a:extLst>
          </p:cNvPr>
          <p:cNvSpPr txBox="1"/>
          <p:nvPr/>
        </p:nvSpPr>
        <p:spPr>
          <a:xfrm>
            <a:off x="267132" y="3295587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3A6B31-41DD-5D44-814C-7F52DC495B25}"/>
              </a:ext>
            </a:extLst>
          </p:cNvPr>
          <p:cNvSpPr txBox="1"/>
          <p:nvPr/>
        </p:nvSpPr>
        <p:spPr>
          <a:xfrm>
            <a:off x="267132" y="3873382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8B0558-57DB-BC42-B46F-95340F0E8B74}"/>
              </a:ext>
            </a:extLst>
          </p:cNvPr>
          <p:cNvSpPr txBox="1"/>
          <p:nvPr/>
        </p:nvSpPr>
        <p:spPr>
          <a:xfrm>
            <a:off x="969658" y="1296846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D7B3CD-9178-4644-A6AA-10FCFFF7F32A}"/>
              </a:ext>
            </a:extLst>
          </p:cNvPr>
          <p:cNvSpPr txBox="1"/>
          <p:nvPr/>
        </p:nvSpPr>
        <p:spPr>
          <a:xfrm>
            <a:off x="1852092" y="1274663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2ADC89-1140-624F-9B55-27918944FC05}"/>
                  </a:ext>
                </a:extLst>
              </p:cNvPr>
              <p:cNvSpPr txBox="1"/>
              <p:nvPr/>
            </p:nvSpPr>
            <p:spPr>
              <a:xfrm>
                <a:off x="731520" y="2177066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Gill Sans"/>
                        </a:rPr>
                        <m:t>∗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2ADC89-1140-624F-9B55-27918944F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2177066"/>
                <a:ext cx="101302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AE7ECEDB-4D5D-8140-948B-FF9FABE75564}"/>
              </a:ext>
            </a:extLst>
          </p:cNvPr>
          <p:cNvSpPr txBox="1"/>
          <p:nvPr/>
        </p:nvSpPr>
        <p:spPr>
          <a:xfrm>
            <a:off x="3762172" y="1296846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F45239-6415-7C49-BE10-FD5EE96EE91E}"/>
              </a:ext>
            </a:extLst>
          </p:cNvPr>
          <p:cNvSpPr txBox="1"/>
          <p:nvPr/>
        </p:nvSpPr>
        <p:spPr>
          <a:xfrm>
            <a:off x="2807132" y="1259615"/>
            <a:ext cx="36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0DFBD8F-B69D-D742-A7F0-79E91DC83A85}"/>
                  </a:ext>
                </a:extLst>
              </p:cNvPr>
              <p:cNvSpPr txBox="1"/>
              <p:nvPr/>
            </p:nvSpPr>
            <p:spPr>
              <a:xfrm>
                <a:off x="1628572" y="2084924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Gill Sans"/>
                        </a:rPr>
                        <m:t>𝛼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0DFBD8F-B69D-D742-A7F0-79E91DC8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572" y="2084924"/>
                <a:ext cx="10130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B390454-DD17-0244-B973-BCDF89D88D02}"/>
                  </a:ext>
                </a:extLst>
              </p:cNvPr>
              <p:cNvSpPr txBox="1"/>
              <p:nvPr/>
            </p:nvSpPr>
            <p:spPr>
              <a:xfrm>
                <a:off x="2525624" y="1942681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cs typeface="Gill Sans"/>
                        </a:rPr>
                        <m:t>𝛽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B390454-DD17-0244-B973-BCDF89D88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624" y="1942681"/>
                <a:ext cx="1013028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D7C1B99-8316-A041-B6A4-53153E0F8116}"/>
                  </a:ext>
                </a:extLst>
              </p:cNvPr>
              <p:cNvSpPr txBox="1"/>
              <p:nvPr/>
            </p:nvSpPr>
            <p:spPr>
              <a:xfrm>
                <a:off x="3422676" y="1944415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cs typeface="Gill Sans"/>
                        </a:rPr>
                        <m:t>𝛽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D7C1B99-8316-A041-B6A4-53153E0F8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676" y="1944415"/>
                <a:ext cx="101302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B908B3-30F7-124C-9727-063A857DA75C}"/>
                  </a:ext>
                </a:extLst>
              </p:cNvPr>
              <p:cNvSpPr txBox="1"/>
              <p:nvPr/>
            </p:nvSpPr>
            <p:spPr>
              <a:xfrm>
                <a:off x="731520" y="2750310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Gill Sans"/>
                        </a:rPr>
                        <m:t>𝛼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B908B3-30F7-124C-9727-063A857DA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2750310"/>
                <a:ext cx="101302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A5E119D-4C4E-BA45-B46D-C79905804AE6}"/>
                  </a:ext>
                </a:extLst>
              </p:cNvPr>
              <p:cNvSpPr txBox="1"/>
              <p:nvPr/>
            </p:nvSpPr>
            <p:spPr>
              <a:xfrm>
                <a:off x="731520" y="3182094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Gill Sans"/>
                        </a:rPr>
                        <m:t>𝛽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A5E119D-4C4E-BA45-B46D-C79905804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3182094"/>
                <a:ext cx="1013028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FAF8B23-2A5D-F34A-B0DB-A1486A51D0FB}"/>
                  </a:ext>
                </a:extLst>
              </p:cNvPr>
              <p:cNvSpPr txBox="1"/>
              <p:nvPr/>
            </p:nvSpPr>
            <p:spPr>
              <a:xfrm>
                <a:off x="724332" y="3866506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cs typeface="Gill Sans"/>
                        </a:rPr>
                        <m:t>𝛽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FAF8B23-2A5D-F34A-B0DB-A1486A51D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32" y="3866506"/>
                <a:ext cx="1013028" cy="3693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90BFBC-F49D-D24C-9AE4-D126BADCA625}"/>
                  </a:ext>
                </a:extLst>
              </p:cNvPr>
              <p:cNvSpPr txBox="1"/>
              <p:nvPr/>
            </p:nvSpPr>
            <p:spPr>
              <a:xfrm>
                <a:off x="1628572" y="2593117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Gill Sans"/>
                        </a:rPr>
                        <m:t>∗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90BFBC-F49D-D24C-9AE4-D126BADCA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572" y="2593117"/>
                <a:ext cx="101302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C9C90E9-1345-7848-8236-09286ABEACFE}"/>
                  </a:ext>
                </a:extLst>
              </p:cNvPr>
              <p:cNvSpPr txBox="1"/>
              <p:nvPr/>
            </p:nvSpPr>
            <p:spPr>
              <a:xfrm>
                <a:off x="2525624" y="2560759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cs typeface="Gill Sans"/>
                        </a:rPr>
                        <m:t>𝛽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C9C90E9-1345-7848-8236-09286ABEA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624" y="2560759"/>
                <a:ext cx="1013028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E4DC5DC-798C-384B-B9B7-22531263A816}"/>
                  </a:ext>
                </a:extLst>
              </p:cNvPr>
              <p:cNvSpPr txBox="1"/>
              <p:nvPr/>
            </p:nvSpPr>
            <p:spPr>
              <a:xfrm>
                <a:off x="3422676" y="2562493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cs typeface="Gill Sans"/>
                        </a:rPr>
                        <m:t>𝛽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E4DC5DC-798C-384B-B9B7-22531263A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676" y="2562493"/>
                <a:ext cx="101302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6253E58-605B-EC42-B6E3-684CDEFAD9D5}"/>
                  </a:ext>
                </a:extLst>
              </p:cNvPr>
              <p:cNvSpPr txBox="1"/>
              <p:nvPr/>
            </p:nvSpPr>
            <p:spPr>
              <a:xfrm>
                <a:off x="2566669" y="3237643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Gill Sans"/>
                        </a:rPr>
                        <m:t>∗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6253E58-605B-EC42-B6E3-684CDEFAD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669" y="3237643"/>
                <a:ext cx="101302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3C6901B-DE31-3849-B0C5-E9ED6E9196BD}"/>
                  </a:ext>
                </a:extLst>
              </p:cNvPr>
              <p:cNvSpPr txBox="1"/>
              <p:nvPr/>
            </p:nvSpPr>
            <p:spPr>
              <a:xfrm>
                <a:off x="1612468" y="3180360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cs typeface="Gill Sans"/>
                        </a:rPr>
                        <m:t>𝛽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3C6901B-DE31-3849-B0C5-E9ED6E919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468" y="3180360"/>
                <a:ext cx="1013028" cy="3693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40DCEE-1098-BF4A-8AE6-74BEEFA02861}"/>
                  </a:ext>
                </a:extLst>
              </p:cNvPr>
              <p:cNvSpPr txBox="1"/>
              <p:nvPr/>
            </p:nvSpPr>
            <p:spPr>
              <a:xfrm>
                <a:off x="3406572" y="3182094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cs typeface="Gill Sans"/>
                        </a:rPr>
                        <m:t>𝛼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40DCEE-1098-BF4A-8AE6-74BEEFA02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572" y="3182094"/>
                <a:ext cx="101302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1B4B1E7-5B12-F94E-9E18-73D5CF042D1B}"/>
                  </a:ext>
                </a:extLst>
              </p:cNvPr>
              <p:cNvSpPr txBox="1"/>
              <p:nvPr/>
            </p:nvSpPr>
            <p:spPr>
              <a:xfrm>
                <a:off x="3406572" y="3896619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Gill Sans"/>
                        </a:rPr>
                        <m:t>∗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1B4B1E7-5B12-F94E-9E18-73D5CF042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572" y="3896619"/>
                <a:ext cx="101302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675436C-E6EE-BB45-A95A-508FC6757178}"/>
                  </a:ext>
                </a:extLst>
              </p:cNvPr>
              <p:cNvSpPr txBox="1"/>
              <p:nvPr/>
            </p:nvSpPr>
            <p:spPr>
              <a:xfrm>
                <a:off x="1612468" y="3829033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cs typeface="Gill Sans"/>
                        </a:rPr>
                        <m:t>𝛽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675436C-E6EE-BB45-A95A-508FC6757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468" y="3829033"/>
                <a:ext cx="1013028" cy="369332"/>
              </a:xfrm>
              <a:prstGeom prst="rect">
                <a:avLst/>
              </a:prstGeom>
              <a:blipFill>
                <a:blip r:embed="rId1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B47DDF2-7CE1-0B43-869A-FD105A8BF640}"/>
                  </a:ext>
                </a:extLst>
              </p:cNvPr>
              <p:cNvSpPr txBox="1"/>
              <p:nvPr/>
            </p:nvSpPr>
            <p:spPr>
              <a:xfrm>
                <a:off x="2618308" y="3786887"/>
                <a:ext cx="1013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cs typeface="Gill Sans"/>
                        </a:rPr>
                        <m:t>𝛼</m:t>
                      </m:r>
                    </m:oMath>
                  </m:oMathPara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B47DDF2-7CE1-0B43-869A-FD105A8BF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308" y="3786887"/>
                <a:ext cx="10130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3112DD09-C911-AA44-8432-B03FFD537718}"/>
              </a:ext>
            </a:extLst>
          </p:cNvPr>
          <p:cNvSpPr txBox="1"/>
          <p:nvPr/>
        </p:nvSpPr>
        <p:spPr>
          <a:xfrm>
            <a:off x="450012" y="5330132"/>
            <a:ext cx="4345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Gill Sans"/>
                <a:cs typeface="Gill Sans"/>
              </a:rPr>
              <a:t>Kimura (2 </a:t>
            </a:r>
            <a:r>
              <a:rPr lang="en-US" sz="2400" b="1" u="sng" dirty="0" err="1">
                <a:latin typeface="Gill Sans"/>
                <a:cs typeface="Gill Sans"/>
              </a:rPr>
              <a:t>param</a:t>
            </a:r>
            <a:r>
              <a:rPr lang="en-US" sz="2400" b="1" u="sng" dirty="0">
                <a:latin typeface="Gill Sans"/>
                <a:cs typeface="Gill Sans"/>
              </a:rPr>
              <a:t>) Model:</a:t>
            </a:r>
            <a:r>
              <a:rPr lang="en-US" sz="2400" b="1" dirty="0">
                <a:latin typeface="Gill Sans"/>
                <a:cs typeface="Gill Sans"/>
              </a:rPr>
              <a:t> </a:t>
            </a:r>
            <a:r>
              <a:rPr lang="en-US" sz="2400" dirty="0">
                <a:latin typeface="Gill Sans"/>
                <a:cs typeface="Gill Sans"/>
              </a:rPr>
              <a:t>Separate rate for transitions (A/G+C/T) vs. transversions</a:t>
            </a:r>
            <a:endParaRPr lang="en-US" sz="2400" b="1" u="sng" dirty="0">
              <a:latin typeface="Gill Sans"/>
              <a:cs typeface="Gill San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A88F41-E679-564E-9E67-7F02B8ACDDC3}"/>
              </a:ext>
            </a:extLst>
          </p:cNvPr>
          <p:cNvSpPr txBox="1"/>
          <p:nvPr/>
        </p:nvSpPr>
        <p:spPr>
          <a:xfrm>
            <a:off x="6096000" y="5330132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Gill Sans"/>
                <a:cs typeface="Gill Sans"/>
              </a:rPr>
              <a:t>Generalized time-reversible Model (GTR):</a:t>
            </a:r>
            <a:r>
              <a:rPr lang="en-US" sz="2400" b="1" dirty="0">
                <a:latin typeface="Gill Sans"/>
                <a:cs typeface="Gill Sans"/>
              </a:rPr>
              <a:t> </a:t>
            </a:r>
            <a:r>
              <a:rPr lang="en-US" sz="2400" dirty="0">
                <a:latin typeface="Gill Sans"/>
                <a:cs typeface="Gill Sans"/>
              </a:rPr>
              <a:t>6 rate parameters (also takes into account nucleotide frequencies)</a:t>
            </a:r>
            <a:endParaRPr lang="en-US" sz="2400" b="1" u="sng" dirty="0">
              <a:latin typeface="Gill Sans"/>
              <a:cs typeface="Gill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89D5F-89F0-E446-B6F5-60DE2FB258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6400" y="1664420"/>
            <a:ext cx="4097342" cy="29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66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Building a maximum likelihood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217875-1693-7749-BC64-02BE13B4712B}"/>
                  </a:ext>
                </a:extLst>
              </p:cNvPr>
              <p:cNvSpPr txBox="1"/>
              <p:nvPr/>
            </p:nvSpPr>
            <p:spPr>
              <a:xfrm>
                <a:off x="5571564" y="1381853"/>
                <a:ext cx="5749483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Gill Sans"/>
                    <a:cs typeface="Gill Sans"/>
                  </a:rPr>
                  <a:t>Data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Gill Sans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Gill Sans"/>
                          </a:rPr>
                          <m:t>,…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Gill Sans"/>
                    <a:cs typeface="Gill Sans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Gill Sans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Gill Sans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latin typeface="Gill Sans"/>
                    <a:cs typeface="Gill Sans"/>
                  </a:rPr>
                  <a:t> represents column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𝑖</m:t>
                    </m:r>
                  </m:oMath>
                </a14:m>
                <a:r>
                  <a:rPr lang="en-US" sz="2400" dirty="0">
                    <a:latin typeface="Gill Sans"/>
                    <a:cs typeface="Gill Sans"/>
                  </a:rPr>
                  <a:t> of the MSA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𝑛</m:t>
                    </m:r>
                  </m:oMath>
                </a14:m>
                <a:r>
                  <a:rPr lang="en-US" sz="2400" dirty="0">
                    <a:latin typeface="Gill Sans"/>
                    <a:cs typeface="Gill Sans"/>
                  </a:rPr>
                  <a:t> is the length of the MSA </a:t>
                </a:r>
              </a:p>
              <a:p>
                <a:endParaRPr lang="en-US" sz="2400" dirty="0">
                  <a:latin typeface="Gill Sans"/>
                  <a:cs typeface="Gill Sans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|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)</m:t>
                    </m:r>
                  </m:oMath>
                </a14:m>
                <a:r>
                  <a:rPr lang="en-US" sz="2400" dirty="0">
                    <a:latin typeface="Gill Sans"/>
                    <a:cs typeface="Gill Sans"/>
                  </a:rPr>
                  <a:t>: probability tree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𝑇</m:t>
                    </m:r>
                  </m:oMath>
                </a14:m>
                <a:r>
                  <a:rPr lang="en-US" sz="2400" dirty="0">
                    <a:latin typeface="Gill Sans"/>
                    <a:cs typeface="Gill Sans"/>
                  </a:rPr>
                  <a:t> generated this MSA data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Gill Sans"/>
                      </a:rPr>
                      <m:t>𝐷</m:t>
                    </m:r>
                  </m:oMath>
                </a14:m>
                <a:r>
                  <a:rPr lang="en-US" sz="2400" dirty="0">
                    <a:latin typeface="Gill Sans"/>
                    <a:cs typeface="Gill Sans"/>
                  </a:rPr>
                  <a:t> under substitution model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Gill Sans"/>
                      </a:rPr>
                      <m:t>𝑀</m:t>
                    </m:r>
                  </m:oMath>
                </a14:m>
                <a:endParaRPr lang="en-US" sz="2400" dirty="0">
                  <a:latin typeface="Gill Sans"/>
                  <a:cs typeface="Gill Sans"/>
                </a:endParaRPr>
              </a:p>
              <a:p>
                <a:endParaRPr lang="en-US" sz="2400" dirty="0">
                  <a:latin typeface="Gill Sans"/>
                  <a:cs typeface="Gill San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𝐷</m:t>
                          </m:r>
                        </m: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𝑀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Gill Sans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Gill Sans"/>
                            </a:rPr>
                            <m:t>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Gill Sans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Gill Sans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Gill Sans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Gill Sans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Gill Sans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Gill Sans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Gill Sans"/>
                  <a:cs typeface="Gill Sans"/>
                </a:endParaRPr>
              </a:p>
              <a:p>
                <a:endParaRPr lang="en-US" sz="2400" dirty="0">
                  <a:latin typeface="Gill Sans"/>
                  <a:cs typeface="Gill San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Gill Sans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Gill Sans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Gill Sans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Gill Sans"/>
                                </a:rPr>
                                <m:t>𝑇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Gill Sans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Gill Sans"/>
                                </a:rPr>
                                <m:t>𝑀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latin typeface="Cambria Math" panose="02040503050406030204" pitchFamily="18" charset="0"/>
                          <a:cs typeface="Gill Sans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Gill Sans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Gill Sans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Gill Sans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Gill Sans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Gill Sans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Gill Sans"/>
                              <a:cs typeface="Gill Sans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2400" dirty="0">
                  <a:latin typeface="Gill Sans"/>
                  <a:cs typeface="Gill Sans"/>
                </a:endParaRPr>
              </a:p>
              <a:p>
                <a:pPr marL="342900" indent="-342900">
                  <a:buFontTx/>
                  <a:buChar char="-"/>
                </a:pPr>
                <a:endParaRPr lang="en-US" sz="2400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217875-1693-7749-BC64-02BE13B47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564" y="1381853"/>
                <a:ext cx="5749483" cy="4154984"/>
              </a:xfrm>
              <a:prstGeom prst="rect">
                <a:avLst/>
              </a:prstGeom>
              <a:blipFill>
                <a:blip r:embed="rId2"/>
                <a:stretch>
                  <a:fillRect l="-1545" t="-915" r="-1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1B572B-5E0A-2741-A4B2-FDBCD8D86B8C}"/>
              </a:ext>
            </a:extLst>
          </p:cNvPr>
          <p:cNvSpPr txBox="1"/>
          <p:nvPr/>
        </p:nvSpPr>
        <p:spPr>
          <a:xfrm>
            <a:off x="660135" y="2030506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Chimpanzee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E473D-026E-B94A-BD7E-EE35B4CDA963}"/>
              </a:ext>
            </a:extLst>
          </p:cNvPr>
          <p:cNvSpPr txBox="1"/>
          <p:nvPr/>
        </p:nvSpPr>
        <p:spPr>
          <a:xfrm>
            <a:off x="1079737" y="239983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Bonobo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7D2EE-048B-C24F-8E61-3593B965BD53}"/>
              </a:ext>
            </a:extLst>
          </p:cNvPr>
          <p:cNvSpPr txBox="1"/>
          <p:nvPr/>
        </p:nvSpPr>
        <p:spPr>
          <a:xfrm>
            <a:off x="1131033" y="2821145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Human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1AC06-74B6-5943-AFD8-892F227744DB}"/>
              </a:ext>
            </a:extLst>
          </p:cNvPr>
          <p:cNvSpPr txBox="1"/>
          <p:nvPr/>
        </p:nvSpPr>
        <p:spPr>
          <a:xfrm>
            <a:off x="1196755" y="324245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Gorilla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46BCB-FAF6-F843-A20C-167D6CDF961F}"/>
              </a:ext>
            </a:extLst>
          </p:cNvPr>
          <p:cNvSpPr txBox="1"/>
          <p:nvPr/>
        </p:nvSpPr>
        <p:spPr>
          <a:xfrm>
            <a:off x="816395" y="3663759"/>
            <a:ext cx="11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Orangutan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6E9FD-0D25-C948-8247-31F6CEC10A47}"/>
              </a:ext>
            </a:extLst>
          </p:cNvPr>
          <p:cNvSpPr txBox="1"/>
          <p:nvPr/>
        </p:nvSpPr>
        <p:spPr>
          <a:xfrm>
            <a:off x="2071612" y="203050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ACATCGACTGGCGATC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D47A5-8724-6A46-BE26-628504F5FAF1}"/>
              </a:ext>
            </a:extLst>
          </p:cNvPr>
          <p:cNvSpPr txBox="1"/>
          <p:nvPr/>
        </p:nvSpPr>
        <p:spPr>
          <a:xfrm>
            <a:off x="2071612" y="239983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ACATCG---GGCGATC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0CB30C-05D4-CC4B-B0E6-DFEC19E9B6DC}"/>
              </a:ext>
            </a:extLst>
          </p:cNvPr>
          <p:cNvSpPr txBox="1"/>
          <p:nvPr/>
        </p:nvSpPr>
        <p:spPr>
          <a:xfrm>
            <a:off x="2071612" y="2821145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A--TCGACTGGCGAAC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6D8954-CA37-E14D-A930-241309A66694}"/>
              </a:ext>
            </a:extLst>
          </p:cNvPr>
          <p:cNvSpPr txBox="1"/>
          <p:nvPr/>
        </p:nvSpPr>
        <p:spPr>
          <a:xfrm>
            <a:off x="2071612" y="324245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A-----ACTGGCGAAC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AC79B6-61F3-D04B-B91B-F4988D28EA59}"/>
              </a:ext>
            </a:extLst>
          </p:cNvPr>
          <p:cNvSpPr txBox="1"/>
          <p:nvPr/>
        </p:nvSpPr>
        <p:spPr>
          <a:xfrm>
            <a:off x="2071612" y="3663759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A----GACTGGCTAAC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1F6240-B63B-8847-9BB3-B69156EBE111}"/>
              </a:ext>
            </a:extLst>
          </p:cNvPr>
          <p:cNvCxnSpPr/>
          <p:nvPr/>
        </p:nvCxnSpPr>
        <p:spPr>
          <a:xfrm>
            <a:off x="2299447" y="1869141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771FA3-FFEF-7D40-85A7-1010575D7A6D}"/>
              </a:ext>
            </a:extLst>
          </p:cNvPr>
          <p:cNvCxnSpPr/>
          <p:nvPr/>
        </p:nvCxnSpPr>
        <p:spPr>
          <a:xfrm>
            <a:off x="2438400" y="1869141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D82819-7334-3C42-AD11-979AD80311CA}"/>
              </a:ext>
            </a:extLst>
          </p:cNvPr>
          <p:cNvCxnSpPr/>
          <p:nvPr/>
        </p:nvCxnSpPr>
        <p:spPr>
          <a:xfrm>
            <a:off x="2599764" y="1869141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4328C1-DC14-AA41-8AC6-403CE1494F41}"/>
              </a:ext>
            </a:extLst>
          </p:cNvPr>
          <p:cNvCxnSpPr/>
          <p:nvPr/>
        </p:nvCxnSpPr>
        <p:spPr>
          <a:xfrm>
            <a:off x="2734235" y="185569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AE4F09-E784-634C-9BFD-02D2E08ED08A}"/>
              </a:ext>
            </a:extLst>
          </p:cNvPr>
          <p:cNvCxnSpPr/>
          <p:nvPr/>
        </p:nvCxnSpPr>
        <p:spPr>
          <a:xfrm>
            <a:off x="2873188" y="185569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F94AF7-73D8-E44D-8282-F627FAB8F227}"/>
              </a:ext>
            </a:extLst>
          </p:cNvPr>
          <p:cNvCxnSpPr/>
          <p:nvPr/>
        </p:nvCxnSpPr>
        <p:spPr>
          <a:xfrm>
            <a:off x="3007658" y="185569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DBBB2B-C6B7-5D47-8D9F-E68413A60718}"/>
              </a:ext>
            </a:extLst>
          </p:cNvPr>
          <p:cNvCxnSpPr/>
          <p:nvPr/>
        </p:nvCxnSpPr>
        <p:spPr>
          <a:xfrm>
            <a:off x="3137647" y="185569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94D07F-F379-DE41-A714-477CCDCAC558}"/>
              </a:ext>
            </a:extLst>
          </p:cNvPr>
          <p:cNvCxnSpPr/>
          <p:nvPr/>
        </p:nvCxnSpPr>
        <p:spPr>
          <a:xfrm>
            <a:off x="3276600" y="185569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944773-05DB-5D43-8C39-A22D04EEF9C3}"/>
              </a:ext>
            </a:extLst>
          </p:cNvPr>
          <p:cNvCxnSpPr/>
          <p:nvPr/>
        </p:nvCxnSpPr>
        <p:spPr>
          <a:xfrm>
            <a:off x="3397623" y="185569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EA2DF5-0405-B84B-BFE6-45ADA9CF4026}"/>
              </a:ext>
            </a:extLst>
          </p:cNvPr>
          <p:cNvCxnSpPr/>
          <p:nvPr/>
        </p:nvCxnSpPr>
        <p:spPr>
          <a:xfrm>
            <a:off x="3545541" y="1842247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91F771-5A9F-FB46-8217-7152AD655305}"/>
              </a:ext>
            </a:extLst>
          </p:cNvPr>
          <p:cNvCxnSpPr/>
          <p:nvPr/>
        </p:nvCxnSpPr>
        <p:spPr>
          <a:xfrm>
            <a:off x="3684494" y="1842247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B1EEFB-49C4-F147-B1C4-C39BE8EFFB33}"/>
              </a:ext>
            </a:extLst>
          </p:cNvPr>
          <p:cNvCxnSpPr/>
          <p:nvPr/>
        </p:nvCxnSpPr>
        <p:spPr>
          <a:xfrm>
            <a:off x="3818964" y="1842247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D79833-6206-F149-8184-D766DFBD6FA3}"/>
              </a:ext>
            </a:extLst>
          </p:cNvPr>
          <p:cNvCxnSpPr/>
          <p:nvPr/>
        </p:nvCxnSpPr>
        <p:spPr>
          <a:xfrm>
            <a:off x="3939989" y="185569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28F09D4-FAC0-8E45-A2C0-342DAE8B0EF3}"/>
              </a:ext>
            </a:extLst>
          </p:cNvPr>
          <p:cNvCxnSpPr/>
          <p:nvPr/>
        </p:nvCxnSpPr>
        <p:spPr>
          <a:xfrm>
            <a:off x="4078942" y="185569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7CA99F-31A3-D64B-9543-D44A5896E181}"/>
              </a:ext>
            </a:extLst>
          </p:cNvPr>
          <p:cNvCxnSpPr/>
          <p:nvPr/>
        </p:nvCxnSpPr>
        <p:spPr>
          <a:xfrm>
            <a:off x="4213412" y="185569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B387E84-8CBE-5F49-8EDC-A57C58174C4E}"/>
              </a:ext>
            </a:extLst>
          </p:cNvPr>
          <p:cNvSpPr/>
          <p:nvPr/>
        </p:nvSpPr>
        <p:spPr>
          <a:xfrm>
            <a:off x="766486" y="4752007"/>
            <a:ext cx="3993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Assume each position in the MSA is evolving independently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530F5B-D1FA-4F45-9498-95298C367F66}"/>
              </a:ext>
            </a:extLst>
          </p:cNvPr>
          <p:cNvSpPr/>
          <p:nvPr/>
        </p:nvSpPr>
        <p:spPr>
          <a:xfrm>
            <a:off x="9130553" y="4652682"/>
            <a:ext cx="1559859" cy="5148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A0E35A-4BBF-2543-82F3-557660E011AD}"/>
              </a:ext>
            </a:extLst>
          </p:cNvPr>
          <p:cNvSpPr/>
          <p:nvPr/>
        </p:nvSpPr>
        <p:spPr>
          <a:xfrm>
            <a:off x="6828174" y="5306005"/>
            <a:ext cx="3993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Just need to know how to compute for one position!</a:t>
            </a:r>
          </a:p>
        </p:txBody>
      </p:sp>
    </p:spTree>
    <p:extLst>
      <p:ext uri="{BB962C8B-B14F-4D97-AF65-F5344CB8AC3E}">
        <p14:creationId xmlns:p14="http://schemas.microsoft.com/office/powerpoint/2010/main" val="21741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 animBg="1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Computing the probability for one position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A5EB41-EB91-7C4C-90D9-70BCC85B78D4}"/>
              </a:ext>
            </a:extLst>
          </p:cNvPr>
          <p:cNvSpPr txBox="1"/>
          <p:nvPr/>
        </p:nvSpPr>
        <p:spPr>
          <a:xfrm>
            <a:off x="8897728" y="3618529"/>
            <a:ext cx="461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77"/>
              </a:rPr>
              <a:t>C</a:t>
            </a:r>
          </a:p>
          <a:p>
            <a:pPr algn="ctr"/>
            <a:endParaRPr lang="en-US" sz="2800" b="1" dirty="0">
              <a:latin typeface="Gill Sans MT" panose="020B050202010402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1BC6FDE-BB2B-074F-8044-4E2E928CEF93}"/>
                  </a:ext>
                </a:extLst>
              </p:cNvPr>
              <p:cNvSpPr/>
              <p:nvPr/>
            </p:nvSpPr>
            <p:spPr>
              <a:xfrm>
                <a:off x="10950586" y="4124691"/>
                <a:ext cx="8223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cs typeface="Gill Sans"/>
                            </a:rPr>
                            <m:t>𝑫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  <a:cs typeface="Gill Sans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1BC6FDE-BB2B-074F-8044-4E2E928CE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586" y="4124691"/>
                <a:ext cx="822357" cy="584775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73F8F5A-53D2-4C47-AF7C-11EDDACAE171}"/>
                  </a:ext>
                </a:extLst>
              </p:cNvPr>
              <p:cNvSpPr/>
              <p:nvPr/>
            </p:nvSpPr>
            <p:spPr>
              <a:xfrm>
                <a:off x="249644" y="5031634"/>
                <a:ext cx="19219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𝑃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𝐷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Gill Sans"/>
                            </a:rPr>
                            <m:t>𝑻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73F8F5A-53D2-4C47-AF7C-11EDDACAE1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44" y="5031634"/>
                <a:ext cx="1921936" cy="523220"/>
              </a:xfrm>
              <a:prstGeom prst="rect">
                <a:avLst/>
              </a:prstGeom>
              <a:blipFill>
                <a:blip r:embed="rId4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7032271-E658-4A45-B139-421FA422EE01}"/>
                  </a:ext>
                </a:extLst>
              </p:cNvPr>
              <p:cNvSpPr/>
              <p:nvPr/>
            </p:nvSpPr>
            <p:spPr>
              <a:xfrm>
                <a:off x="608323" y="5554854"/>
                <a:ext cx="5529014" cy="565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  <a:cs typeface="Gill Sans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  <a:cs typeface="Gill Sans"/>
                            </a:rPr>
                            <m:t>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∈{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𝐶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𝐺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}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  <a:cs typeface="Gill Sans"/>
                            </a:rPr>
                            <m:t>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∈{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𝐶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𝐺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}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  <a:cs typeface="Gill Sans"/>
                            </a:rPr>
                            <m:t>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𝑧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∈{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𝐶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𝐺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Gill Sans"/>
                            </a:rPr>
                            <m:t>}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7032271-E658-4A45-B139-421FA422E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23" y="5554854"/>
                <a:ext cx="5529014" cy="565476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4B6F987E-0E83-A742-8840-24F74213CD3D}"/>
              </a:ext>
            </a:extLst>
          </p:cNvPr>
          <p:cNvSpPr/>
          <p:nvPr/>
        </p:nvSpPr>
        <p:spPr>
          <a:xfrm>
            <a:off x="6096000" y="5236713"/>
            <a:ext cx="6455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Sum over all possible values for internal nodes since we don’t actually observe them!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CE2E1E3-EC92-4A43-AE26-2C995EAB5E6A}"/>
                  </a:ext>
                </a:extLst>
              </p:cNvPr>
              <p:cNvSpPr/>
              <p:nvPr/>
            </p:nvSpPr>
            <p:spPr>
              <a:xfrm>
                <a:off x="1272780" y="6099561"/>
                <a:ext cx="101442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𝐴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𝐶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𝑧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5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CE2E1E3-EC92-4A43-AE26-2C995EAB5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780" y="6099561"/>
                <a:ext cx="10144252" cy="523220"/>
              </a:xfrm>
              <a:prstGeom prst="rect">
                <a:avLst/>
              </a:prstGeom>
              <a:blipFill>
                <a:blip r:embed="rId6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711849F-9FB0-1F41-915E-850AD21D047E}"/>
              </a:ext>
            </a:extLst>
          </p:cNvPr>
          <p:cNvSpPr txBox="1"/>
          <p:nvPr/>
        </p:nvSpPr>
        <p:spPr>
          <a:xfrm>
            <a:off x="8117458" y="991932"/>
            <a:ext cx="391057" cy="429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1C9397-A39C-2E42-89DC-3D8E28B7A3F7}"/>
              </a:ext>
            </a:extLst>
          </p:cNvPr>
          <p:cNvSpPr txBox="1"/>
          <p:nvPr/>
        </p:nvSpPr>
        <p:spPr>
          <a:xfrm>
            <a:off x="6479572" y="1693251"/>
            <a:ext cx="301582" cy="429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962047-06A0-564C-B195-C1B95497A065}"/>
              </a:ext>
            </a:extLst>
          </p:cNvPr>
          <p:cNvSpPr txBox="1"/>
          <p:nvPr/>
        </p:nvSpPr>
        <p:spPr>
          <a:xfrm>
            <a:off x="9871743" y="1693251"/>
            <a:ext cx="356846" cy="429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272D98-7CA4-624D-8591-E22C73D65ADB}"/>
              </a:ext>
            </a:extLst>
          </p:cNvPr>
          <p:cNvSpPr txBox="1"/>
          <p:nvPr/>
        </p:nvSpPr>
        <p:spPr>
          <a:xfrm>
            <a:off x="6125680" y="3606842"/>
            <a:ext cx="465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AA50CE-79EB-7B47-B553-86D640FA8EB0}"/>
              </a:ext>
            </a:extLst>
          </p:cNvPr>
          <p:cNvSpPr txBox="1"/>
          <p:nvPr/>
        </p:nvSpPr>
        <p:spPr>
          <a:xfrm>
            <a:off x="7506526" y="3618530"/>
            <a:ext cx="4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77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B4356E-B4DA-694F-A2F7-21D4584E39B1}"/>
              </a:ext>
            </a:extLst>
          </p:cNvPr>
          <p:cNvSpPr txBox="1"/>
          <p:nvPr/>
        </p:nvSpPr>
        <p:spPr>
          <a:xfrm>
            <a:off x="10328345" y="3645230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77"/>
              </a:rPr>
              <a:t>D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8356A2-9BD5-124E-9084-A82690934402}"/>
              </a:ext>
            </a:extLst>
          </p:cNvPr>
          <p:cNvGrpSpPr/>
          <p:nvPr/>
        </p:nvGrpSpPr>
        <p:grpSpPr>
          <a:xfrm>
            <a:off x="5723201" y="1441886"/>
            <a:ext cx="5242931" cy="2190238"/>
            <a:chOff x="3275836" y="1534758"/>
            <a:chExt cx="5242931" cy="21902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20D893-1300-3445-A3DC-B2228D01029E}"/>
                </a:ext>
              </a:extLst>
            </p:cNvPr>
            <p:cNvGrpSpPr/>
            <p:nvPr/>
          </p:nvGrpSpPr>
          <p:grpSpPr>
            <a:xfrm>
              <a:off x="3877943" y="1534758"/>
              <a:ext cx="4200328" cy="2190238"/>
              <a:chOff x="3099248" y="4956185"/>
              <a:chExt cx="638736" cy="165846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D2CE030-5B44-BF4C-A288-14D4F066ACA7}"/>
                  </a:ext>
                </a:extLst>
              </p:cNvPr>
              <p:cNvGrpSpPr/>
              <p:nvPr/>
            </p:nvGrpSpPr>
            <p:grpSpPr>
              <a:xfrm rot="5400000">
                <a:off x="2777640" y="5654310"/>
                <a:ext cx="1281952" cy="638736"/>
                <a:chOff x="7611036" y="3379694"/>
                <a:chExt cx="1281952" cy="638736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AEF12E9-A2F9-1A43-9071-B41C49F0FE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7394577" y="3710080"/>
                  <a:ext cx="450848" cy="0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0D2E903-98B4-FB4F-9B69-7A7FD7B8E3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1036" y="3935504"/>
                  <a:ext cx="376517" cy="0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56158AB-D2D6-8E49-99C3-2BF115668B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20000" y="3484656"/>
                  <a:ext cx="367553" cy="0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34EB4064-079B-7E40-9363-2DE28B8405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87553" y="3379694"/>
                  <a:ext cx="0" cy="212912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C8735F4D-C66D-6A45-8C15-85CD797A47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7890063" y="3911974"/>
                  <a:ext cx="212913" cy="0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CEDEE69-E5AA-FE48-8C3E-2FAAB1BCFB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87553" y="4018430"/>
                  <a:ext cx="905435" cy="0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54964F2-9039-AB41-92E3-DDB858117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87553" y="3805518"/>
                  <a:ext cx="905435" cy="0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14E49835-A71F-2E41-AD65-2C3944DC2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87553" y="3379694"/>
                  <a:ext cx="905435" cy="0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9BE2110-D904-3A43-AD2B-53401C361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87553" y="3592606"/>
                  <a:ext cx="905435" cy="0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BE7103F-9F32-534F-8394-C556111278F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13252" y="5144444"/>
                <a:ext cx="376517" cy="0"/>
              </a:xfrm>
              <a:prstGeom prst="line">
                <a:avLst/>
              </a:prstGeom>
              <a:ln w="571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898BC98-D7D8-BD41-99B6-CFDC7BC3531D}"/>
                </a:ext>
              </a:extLst>
            </p:cNvPr>
            <p:cNvSpPr txBox="1"/>
            <p:nvPr/>
          </p:nvSpPr>
          <p:spPr>
            <a:xfrm>
              <a:off x="4425454" y="1993523"/>
              <a:ext cx="461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t</a:t>
              </a:r>
              <a:r>
                <a:rPr lang="en-US" sz="2800" b="1" baseline="-25000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EF0190C-16A5-6249-87BD-4F59D68842EC}"/>
                </a:ext>
              </a:extLst>
            </p:cNvPr>
            <p:cNvSpPr txBox="1"/>
            <p:nvPr/>
          </p:nvSpPr>
          <p:spPr>
            <a:xfrm>
              <a:off x="3275836" y="2935653"/>
              <a:ext cx="461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t</a:t>
              </a:r>
              <a:r>
                <a:rPr lang="en-US" sz="2800" b="1" baseline="-25000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CE831E-BF78-8E43-AC64-B24C4B50D37F}"/>
                </a:ext>
              </a:extLst>
            </p:cNvPr>
            <p:cNvSpPr txBox="1"/>
            <p:nvPr/>
          </p:nvSpPr>
          <p:spPr>
            <a:xfrm>
              <a:off x="6302258" y="1918143"/>
              <a:ext cx="461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t</a:t>
              </a:r>
              <a:r>
                <a:rPr lang="en-US" sz="2800" b="1" baseline="-25000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695A03-DA51-F74D-BF8C-BF3DBA69F62C}"/>
                </a:ext>
              </a:extLst>
            </p:cNvPr>
            <p:cNvSpPr txBox="1"/>
            <p:nvPr/>
          </p:nvSpPr>
          <p:spPr>
            <a:xfrm>
              <a:off x="5284416" y="2931150"/>
              <a:ext cx="461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t</a:t>
              </a:r>
              <a:r>
                <a:rPr lang="en-US" sz="2800" b="1" baseline="-25000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F99A2DE-D994-D646-8707-DFB53D9D5660}"/>
                </a:ext>
              </a:extLst>
            </p:cNvPr>
            <p:cNvSpPr txBox="1"/>
            <p:nvPr/>
          </p:nvSpPr>
          <p:spPr>
            <a:xfrm>
              <a:off x="6667417" y="2869149"/>
              <a:ext cx="461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t</a:t>
              </a:r>
              <a:r>
                <a:rPr lang="en-US" sz="2800" b="1" baseline="-25000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1D61451-FB8A-5F46-A197-6F4ABD202AAA}"/>
                </a:ext>
              </a:extLst>
            </p:cNvPr>
            <p:cNvSpPr txBox="1"/>
            <p:nvPr/>
          </p:nvSpPr>
          <p:spPr>
            <a:xfrm>
              <a:off x="8056781" y="2872063"/>
              <a:ext cx="461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t</a:t>
              </a:r>
              <a:r>
                <a:rPr lang="en-US" sz="2800" b="1" baseline="-25000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5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9ECBF-ACAF-E048-8D14-7350F94C436B}"/>
              </a:ext>
            </a:extLst>
          </p:cNvPr>
          <p:cNvSpPr/>
          <p:nvPr/>
        </p:nvSpPr>
        <p:spPr>
          <a:xfrm>
            <a:off x="10163191" y="4130062"/>
            <a:ext cx="787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(“T”)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424D4EF-0A13-0841-90E0-927ED4B1D8C2}"/>
              </a:ext>
            </a:extLst>
          </p:cNvPr>
          <p:cNvSpPr/>
          <p:nvPr/>
        </p:nvSpPr>
        <p:spPr>
          <a:xfrm>
            <a:off x="8744737" y="4130062"/>
            <a:ext cx="787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(“T”)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EEC2EC-FC33-4546-9661-F6A18D9BBE9B}"/>
              </a:ext>
            </a:extLst>
          </p:cNvPr>
          <p:cNvSpPr/>
          <p:nvPr/>
        </p:nvSpPr>
        <p:spPr>
          <a:xfrm>
            <a:off x="7315695" y="4109847"/>
            <a:ext cx="824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(“A”)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71D2C8-4597-6044-8F1A-9BEF26E7CA99}"/>
              </a:ext>
            </a:extLst>
          </p:cNvPr>
          <p:cNvSpPr/>
          <p:nvPr/>
        </p:nvSpPr>
        <p:spPr>
          <a:xfrm>
            <a:off x="5929501" y="4078795"/>
            <a:ext cx="887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(“A”)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78230AE-E7B0-C349-9423-B05E98BA56AE}"/>
                  </a:ext>
                </a:extLst>
              </p:cNvPr>
              <p:cNvSpPr/>
              <p:nvPr/>
            </p:nvSpPr>
            <p:spPr>
              <a:xfrm>
                <a:off x="662276" y="1931428"/>
                <a:ext cx="494356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Gill Sans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Gill San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/>
                  <a:t>:</a:t>
                </a:r>
                <a:r>
                  <a:rPr lang="en-US" sz="2400" dirty="0">
                    <a:latin typeface="Gill Sans MT" panose="020B0502020104020203" pitchFamily="34" charset="77"/>
                  </a:rPr>
                  <a:t>prior prob. of root nucleotide</a:t>
                </a: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78230AE-E7B0-C349-9423-B05E98BA56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76" y="1931428"/>
                <a:ext cx="4943567" cy="461665"/>
              </a:xfrm>
              <a:prstGeom prst="rect">
                <a:avLst/>
              </a:prstGeom>
              <a:blipFill>
                <a:blip r:embed="rId7"/>
                <a:stretch>
                  <a:fillRect l="-256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6662E5D-5DF1-3B4E-AB3A-1353D81C31A5}"/>
                  </a:ext>
                </a:extLst>
              </p:cNvPr>
              <p:cNvSpPr/>
              <p:nvPr/>
            </p:nvSpPr>
            <p:spPr>
              <a:xfrm>
                <a:off x="662276" y="2791757"/>
                <a:ext cx="475352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Gill Sans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Gill Sans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Gill Sans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Gill Sans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Gill Sans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Gill Sans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/>
                  <a:t>:</a:t>
                </a:r>
                <a:r>
                  <a:rPr lang="en-US" sz="2400" dirty="0">
                    <a:latin typeface="Gill Sans MT" panose="020B0502020104020203" pitchFamily="34" charset="77"/>
                  </a:rPr>
                  <a:t>prob. That node x mutates to node y in time t (calculated from model e.g. GTRCAT)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6662E5D-5DF1-3B4E-AB3A-1353D81C3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76" y="2791757"/>
                <a:ext cx="4753526" cy="1200329"/>
              </a:xfrm>
              <a:prstGeom prst="rect">
                <a:avLst/>
              </a:prstGeom>
              <a:blipFill>
                <a:blip r:embed="rId8"/>
                <a:stretch>
                  <a:fillRect l="-1867" t="-3158" r="-1600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01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6" grpId="0"/>
      <p:bldP spid="23" grpId="0"/>
      <p:bldP spid="24" grpId="0"/>
      <p:bldP spid="25" grpId="0"/>
      <p:bldP spid="43" grpId="0"/>
      <p:bldP spid="45" grpId="0"/>
      <p:bldP spid="46" grpId="0"/>
      <p:bldP spid="47" grpId="0"/>
      <p:bldP spid="49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Find the tree that maximizes the likelihood (not so easy)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217875-1693-7749-BC64-02BE13B4712B}"/>
                  </a:ext>
                </a:extLst>
              </p:cNvPr>
              <p:cNvSpPr txBox="1"/>
              <p:nvPr/>
            </p:nvSpPr>
            <p:spPr>
              <a:xfrm>
                <a:off x="699247" y="1587186"/>
                <a:ext cx="10590962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Gill Sans"/>
                    <a:cs typeface="Gill Sans"/>
                  </a:rPr>
                  <a:t>We can compute the probability of the whole tree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𝐷</m:t>
                    </m:r>
                    <m:d>
                      <m:dPr>
                        <m:begChr m:val="|"/>
                        <m:ctrlPr>
                          <a:rPr lang="en-US" sz="2800" i="1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/>
                          </a:rPr>
                          <m:t>𝑻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Gill Sans"/>
                          </a:rPr>
                          <m:t>,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Gill Sans"/>
                          </a:rPr>
                          <m:t>𝑀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latin typeface="Gill Sans"/>
                    <a:cs typeface="Gill Sans"/>
                  </a:rPr>
                  <a:t>by just summing over all columns of the MSA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Gill Sans"/>
                    <a:cs typeface="Gill Sans"/>
                  </a:rPr>
                  <a:t>Now, just find the best tree </a:t>
                </a:r>
                <a:r>
                  <a:rPr lang="en-US" sz="2800" b="1" dirty="0">
                    <a:latin typeface="Gill Sans"/>
                    <a:cs typeface="Gill Sans"/>
                  </a:rPr>
                  <a:t>T </a:t>
                </a:r>
                <a:r>
                  <a:rPr lang="en-US" sz="2800" dirty="0">
                    <a:latin typeface="Gill Sans"/>
                    <a:cs typeface="Gill Sans"/>
                  </a:rPr>
                  <a:t>that maximizes the probability!</a:t>
                </a:r>
                <a:endParaRPr lang="en-US" sz="2800" b="1" dirty="0">
                  <a:latin typeface="Gill Sans"/>
                  <a:cs typeface="Gill Sans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Gill Sans"/>
                    <a:cs typeface="Gill Sans"/>
                  </a:rPr>
                  <a:t>But there are a HUGE possible number of trees!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Gill Sans"/>
                    <a:cs typeface="Gill Sans"/>
                  </a:rPr>
                  <a:t>All possible branches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Gill Sans"/>
                    <a:cs typeface="Gill Sans"/>
                  </a:rPr>
                  <a:t>All possible branch lengths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Gill Sans"/>
                    <a:cs typeface="Gill Sans"/>
                  </a:rPr>
                  <a:t>In practice, need heuristics to make this reasonably fast (we won’t talk about those here)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Gill Sans"/>
                    <a:cs typeface="Gill Sans"/>
                  </a:rPr>
                  <a:t>Often this process is random, if run multiple times can get different answers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217875-1693-7749-BC64-02BE13B47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1587186"/>
                <a:ext cx="10590962" cy="4401205"/>
              </a:xfrm>
              <a:prstGeom prst="rect">
                <a:avLst/>
              </a:prstGeom>
              <a:blipFill>
                <a:blip r:embed="rId2"/>
                <a:stretch>
                  <a:fillRect l="-958" t="-1437" r="-958" b="-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1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In practice - </a:t>
            </a:r>
            <a:r>
              <a:rPr lang="en-US" sz="3600" dirty="0" err="1">
                <a:latin typeface="Gill Sans MT" panose="020B0502020104020203" pitchFamily="34" charset="0"/>
              </a:rPr>
              <a:t>RAxML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17875-1693-7749-BC64-02BE13B4712B}"/>
              </a:ext>
            </a:extLst>
          </p:cNvPr>
          <p:cNvSpPr txBox="1"/>
          <p:nvPr/>
        </p:nvSpPr>
        <p:spPr>
          <a:xfrm>
            <a:off x="1363473" y="1735103"/>
            <a:ext cx="5931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urier" pitchFamily="2" charset="0"/>
                <a:cs typeface="Gill Sans"/>
              </a:rPr>
              <a:t>raxml</a:t>
            </a:r>
            <a:r>
              <a:rPr lang="en-US" sz="2400" dirty="0">
                <a:latin typeface="Courier" pitchFamily="2" charset="0"/>
                <a:cs typeface="Gill Sans"/>
              </a:rPr>
              <a:t> \</a:t>
            </a:r>
          </a:p>
          <a:p>
            <a:r>
              <a:rPr lang="en-US" sz="2400" dirty="0">
                <a:latin typeface="Courier" pitchFamily="2" charset="0"/>
                <a:cs typeface="Gill Sans"/>
              </a:rPr>
              <a:t>  -s lab7_virus_genomes.aln \</a:t>
            </a:r>
          </a:p>
          <a:p>
            <a:r>
              <a:rPr lang="en-US" sz="2400" dirty="0">
                <a:latin typeface="Courier" pitchFamily="2" charset="0"/>
                <a:cs typeface="Gill Sans"/>
              </a:rPr>
              <a:t>  -m GTRCAT \</a:t>
            </a:r>
          </a:p>
          <a:p>
            <a:r>
              <a:rPr lang="en-US" sz="2400" dirty="0">
                <a:latin typeface="Courier" pitchFamily="2" charset="0"/>
                <a:cs typeface="Gill Sans"/>
              </a:rPr>
              <a:t>  -n lab7_raxml \</a:t>
            </a:r>
          </a:p>
          <a:p>
            <a:r>
              <a:rPr lang="en-US" sz="2400" dirty="0">
                <a:latin typeface="Courier" pitchFamily="2" charset="0"/>
                <a:cs typeface="Gill Sans"/>
              </a:rPr>
              <a:t>  -p 12345 \</a:t>
            </a:r>
          </a:p>
          <a:p>
            <a:r>
              <a:rPr lang="en-US" sz="2400" dirty="0">
                <a:latin typeface="Courier" pitchFamily="2" charset="0"/>
                <a:cs typeface="Gill Sans"/>
              </a:rPr>
              <a:t>  -# 20 \</a:t>
            </a:r>
          </a:p>
          <a:p>
            <a:r>
              <a:rPr lang="en-US" sz="2400" dirty="0">
                <a:latin typeface="Courier" pitchFamily="2" charset="0"/>
                <a:cs typeface="Gill Sans"/>
              </a:rPr>
              <a:t>  -T 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007A0E-B3C7-4749-800F-F3972088B858}"/>
              </a:ext>
            </a:extLst>
          </p:cNvPr>
          <p:cNvSpPr txBox="1"/>
          <p:nvPr/>
        </p:nvSpPr>
        <p:spPr>
          <a:xfrm>
            <a:off x="6786880" y="2123440"/>
            <a:ext cx="2539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Input: MSA from </a:t>
            </a:r>
            <a:r>
              <a:rPr lang="en-US" sz="20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mafft</a:t>
            </a:r>
            <a:endParaRPr lang="en-US" sz="2000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2DAEF-0406-E441-861B-5A8143039C65}"/>
              </a:ext>
            </a:extLst>
          </p:cNvPr>
          <p:cNvSpPr txBox="1"/>
          <p:nvPr/>
        </p:nvSpPr>
        <p:spPr>
          <a:xfrm>
            <a:off x="4165600" y="2503230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Input: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F68FC0-A3AD-0447-BA26-A56EDB628BFC}"/>
              </a:ext>
            </a:extLst>
          </p:cNvPr>
          <p:cNvSpPr txBox="1"/>
          <p:nvPr/>
        </p:nvSpPr>
        <p:spPr>
          <a:xfrm>
            <a:off x="4705035" y="2853556"/>
            <a:ext cx="1617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Output prefix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1B04D-00F4-C941-844D-DB1CEBE557EF}"/>
              </a:ext>
            </a:extLst>
          </p:cNvPr>
          <p:cNvSpPr txBox="1"/>
          <p:nvPr/>
        </p:nvSpPr>
        <p:spPr>
          <a:xfrm>
            <a:off x="3912606" y="3233047"/>
            <a:ext cx="601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Seed. Since it’s stochastic, can use to make reproducible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792CA-B471-374E-9D45-FC1FBE739CAB}"/>
              </a:ext>
            </a:extLst>
          </p:cNvPr>
          <p:cNvSpPr txBox="1"/>
          <p:nvPr/>
        </p:nvSpPr>
        <p:spPr>
          <a:xfrm>
            <a:off x="3280959" y="3612538"/>
            <a:ext cx="3860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Number of tries to get the ML tree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B73CE-224F-5F42-8C6B-CA6EAA5AB058}"/>
              </a:ext>
            </a:extLst>
          </p:cNvPr>
          <p:cNvSpPr txBox="1"/>
          <p:nvPr/>
        </p:nvSpPr>
        <p:spPr>
          <a:xfrm>
            <a:off x="2835646" y="3992029"/>
            <a:ext cx="5708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You can try to use multiple processors to speed it up</a:t>
            </a:r>
          </a:p>
        </p:txBody>
      </p:sp>
    </p:spTree>
    <p:extLst>
      <p:ext uri="{BB962C8B-B14F-4D97-AF65-F5344CB8AC3E}">
        <p14:creationId xmlns:p14="http://schemas.microsoft.com/office/powerpoint/2010/main" val="4249005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Quantifying uncertainty - bootstrapping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17875-1693-7749-BC64-02BE13B4712B}"/>
              </a:ext>
            </a:extLst>
          </p:cNvPr>
          <p:cNvSpPr txBox="1"/>
          <p:nvPr/>
        </p:nvSpPr>
        <p:spPr>
          <a:xfrm>
            <a:off x="5934769" y="2460989"/>
            <a:ext cx="5749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Are we confident this branch is correct?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842C5D-9AE3-9945-94D4-B8B5055DC824}"/>
              </a:ext>
            </a:extLst>
          </p:cNvPr>
          <p:cNvGrpSpPr/>
          <p:nvPr/>
        </p:nvGrpSpPr>
        <p:grpSpPr>
          <a:xfrm>
            <a:off x="1850448" y="2016049"/>
            <a:ext cx="5242931" cy="3130750"/>
            <a:chOff x="1850448" y="2016049"/>
            <a:chExt cx="5242931" cy="31307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73D849-D942-DB4A-8C34-263E5D62DDF7}"/>
                </a:ext>
              </a:extLst>
            </p:cNvPr>
            <p:cNvSpPr txBox="1"/>
            <p:nvPr/>
          </p:nvSpPr>
          <p:spPr>
            <a:xfrm>
              <a:off x="5024975" y="4192692"/>
              <a:ext cx="46198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Gill Sans MT" panose="020B0502020104020203" pitchFamily="34" charset="77"/>
                </a:rPr>
                <a:t>C</a:t>
              </a:r>
            </a:p>
            <a:p>
              <a:pPr algn="ctr"/>
              <a:endParaRPr lang="en-US" sz="2800" b="1" dirty="0">
                <a:latin typeface="Gill Sans MT" panose="020B0502020104020203" pitchFamily="34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12A64C-F5A8-B24C-BC80-E6D8086774CE}"/>
                </a:ext>
              </a:extLst>
            </p:cNvPr>
            <p:cNvSpPr txBox="1"/>
            <p:nvPr/>
          </p:nvSpPr>
          <p:spPr>
            <a:xfrm>
              <a:off x="2252927" y="4181005"/>
              <a:ext cx="4651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D39163-81B5-0D45-B012-6F5BA7B1BEB0}"/>
                </a:ext>
              </a:extLst>
            </p:cNvPr>
            <p:cNvSpPr txBox="1"/>
            <p:nvPr/>
          </p:nvSpPr>
          <p:spPr>
            <a:xfrm>
              <a:off x="3633773" y="4192693"/>
              <a:ext cx="434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Gill Sans MT" panose="020B0502020104020203" pitchFamily="34" charset="77"/>
                </a:rPr>
                <a:t>B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01EA59-C255-014C-96B1-DEE9B64F51CF}"/>
                </a:ext>
              </a:extLst>
            </p:cNvPr>
            <p:cNvSpPr txBox="1"/>
            <p:nvPr/>
          </p:nvSpPr>
          <p:spPr>
            <a:xfrm>
              <a:off x="6455592" y="4219393"/>
              <a:ext cx="473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Gill Sans MT" panose="020B0502020104020203" pitchFamily="34" charset="77"/>
                </a:rPr>
                <a:t>D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E18D39-6EE0-3348-9630-AB683DA5D641}"/>
                </a:ext>
              </a:extLst>
            </p:cNvPr>
            <p:cNvGrpSpPr/>
            <p:nvPr/>
          </p:nvGrpSpPr>
          <p:grpSpPr>
            <a:xfrm>
              <a:off x="1850448" y="2016049"/>
              <a:ext cx="5242931" cy="2190238"/>
              <a:chOff x="3275836" y="1534758"/>
              <a:chExt cx="5242931" cy="219023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3743B4F-0D6E-7A45-8C3B-0A5D394680E6}"/>
                  </a:ext>
                </a:extLst>
              </p:cNvPr>
              <p:cNvGrpSpPr/>
              <p:nvPr/>
            </p:nvGrpSpPr>
            <p:grpSpPr>
              <a:xfrm>
                <a:off x="3877943" y="1534758"/>
                <a:ext cx="4200328" cy="2190238"/>
                <a:chOff x="3099248" y="4956185"/>
                <a:chExt cx="638736" cy="1658469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6BF18805-4547-0249-8D2A-16DCE39861EF}"/>
                    </a:ext>
                  </a:extLst>
                </p:cNvPr>
                <p:cNvGrpSpPr/>
                <p:nvPr/>
              </p:nvGrpSpPr>
              <p:grpSpPr>
                <a:xfrm rot="5400000">
                  <a:off x="2777640" y="5654310"/>
                  <a:ext cx="1281952" cy="638736"/>
                  <a:chOff x="7611036" y="3379694"/>
                  <a:chExt cx="1281952" cy="638736"/>
                </a:xfrm>
              </p:grpSpPr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10002ECD-3421-9943-B2E8-949492CD5A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7394577" y="3710080"/>
                    <a:ext cx="450848" cy="0"/>
                  </a:xfrm>
                  <a:prstGeom prst="line">
                    <a:avLst/>
                  </a:prstGeom>
                  <a:ln w="571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66EB01A5-393F-354F-AB49-8B33AF9AF5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11036" y="3935504"/>
                    <a:ext cx="376517" cy="0"/>
                  </a:xfrm>
                  <a:prstGeom prst="line">
                    <a:avLst/>
                  </a:prstGeom>
                  <a:ln w="571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CA19C3B-E046-D748-8DE0-A2DEDE364F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20000" y="3484656"/>
                    <a:ext cx="367553" cy="0"/>
                  </a:xfrm>
                  <a:prstGeom prst="line">
                    <a:avLst/>
                  </a:prstGeom>
                  <a:ln w="571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549FA9A1-0D92-5C43-8F45-73325B9977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87553" y="3379694"/>
                    <a:ext cx="0" cy="212912"/>
                  </a:xfrm>
                  <a:prstGeom prst="line">
                    <a:avLst/>
                  </a:prstGeom>
                  <a:ln w="571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BF7FFC2-C8F7-724B-BEBF-55C6C7A0C5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7890063" y="3911974"/>
                    <a:ext cx="212913" cy="0"/>
                  </a:xfrm>
                  <a:prstGeom prst="line">
                    <a:avLst/>
                  </a:prstGeom>
                  <a:ln w="571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87FCB000-B0A1-B847-84BA-23FD702A53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87553" y="4018430"/>
                    <a:ext cx="905435" cy="0"/>
                  </a:xfrm>
                  <a:prstGeom prst="line">
                    <a:avLst/>
                  </a:prstGeom>
                  <a:ln w="571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F0BB1846-C5D4-5C44-9786-8DE8E7F72E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87553" y="3805518"/>
                    <a:ext cx="905435" cy="0"/>
                  </a:xfrm>
                  <a:prstGeom prst="line">
                    <a:avLst/>
                  </a:prstGeom>
                  <a:ln w="571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F04545F8-9EF5-334D-8EB6-39C06FF8E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87553" y="3379694"/>
                    <a:ext cx="905435" cy="0"/>
                  </a:xfrm>
                  <a:prstGeom prst="line">
                    <a:avLst/>
                  </a:prstGeom>
                  <a:ln w="571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E3E123E0-0869-2543-A286-83AB556258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87553" y="3592606"/>
                    <a:ext cx="905435" cy="0"/>
                  </a:xfrm>
                  <a:prstGeom prst="line">
                    <a:avLst/>
                  </a:prstGeom>
                  <a:ln w="571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8F752235-4914-BE46-94D2-066CF5BA98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213252" y="5144444"/>
                  <a:ext cx="376517" cy="0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35702A-764B-7342-909D-56CF95A0FDB1}"/>
                  </a:ext>
                </a:extLst>
              </p:cNvPr>
              <p:cNvSpPr txBox="1"/>
              <p:nvPr/>
            </p:nvSpPr>
            <p:spPr>
              <a:xfrm>
                <a:off x="4425454" y="1993523"/>
                <a:ext cx="4619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t</a:t>
                </a:r>
                <a:r>
                  <a:rPr lang="en-US" sz="2800" b="1" baseline="-250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21844C-87C5-0341-A06D-D474DFBF63B9}"/>
                  </a:ext>
                </a:extLst>
              </p:cNvPr>
              <p:cNvSpPr txBox="1"/>
              <p:nvPr/>
            </p:nvSpPr>
            <p:spPr>
              <a:xfrm>
                <a:off x="3275836" y="2935653"/>
                <a:ext cx="4619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t</a:t>
                </a:r>
                <a:r>
                  <a:rPr lang="en-US" sz="2800" b="1" baseline="-250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E766BC-2954-1E49-AF0B-2132E633F72A}"/>
                  </a:ext>
                </a:extLst>
              </p:cNvPr>
              <p:cNvSpPr txBox="1"/>
              <p:nvPr/>
            </p:nvSpPr>
            <p:spPr>
              <a:xfrm>
                <a:off x="6302258" y="1918143"/>
                <a:ext cx="4619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t</a:t>
                </a:r>
                <a:r>
                  <a:rPr lang="en-US" sz="2800" b="1" baseline="-250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86FCC3-0B10-814A-890C-47ED185F13DF}"/>
                  </a:ext>
                </a:extLst>
              </p:cNvPr>
              <p:cNvSpPr txBox="1"/>
              <p:nvPr/>
            </p:nvSpPr>
            <p:spPr>
              <a:xfrm>
                <a:off x="5284416" y="2931150"/>
                <a:ext cx="4619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t</a:t>
                </a:r>
                <a:r>
                  <a:rPr lang="en-US" sz="2800" b="1" baseline="-250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6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7085AF-B8DA-F34C-B68B-3BF4A043EC2A}"/>
                  </a:ext>
                </a:extLst>
              </p:cNvPr>
              <p:cNvSpPr txBox="1"/>
              <p:nvPr/>
            </p:nvSpPr>
            <p:spPr>
              <a:xfrm>
                <a:off x="6667417" y="2869149"/>
                <a:ext cx="4619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t</a:t>
                </a:r>
                <a:r>
                  <a:rPr lang="en-US" sz="2800" b="1" baseline="-250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4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D3257B-CF66-DB43-8316-2458001C7D8D}"/>
                  </a:ext>
                </a:extLst>
              </p:cNvPr>
              <p:cNvSpPr txBox="1"/>
              <p:nvPr/>
            </p:nvSpPr>
            <p:spPr>
              <a:xfrm>
                <a:off x="8056781" y="2872063"/>
                <a:ext cx="4619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t</a:t>
                </a:r>
                <a:r>
                  <a:rPr lang="en-US" sz="2800" b="1" baseline="-250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7148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Quantifying uncertainty - bootstrapping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676151-DAA1-094E-A78A-76D3FB759D04}"/>
              </a:ext>
            </a:extLst>
          </p:cNvPr>
          <p:cNvSpPr txBox="1"/>
          <p:nvPr/>
        </p:nvSpPr>
        <p:spPr>
          <a:xfrm>
            <a:off x="4448563" y="1188261"/>
            <a:ext cx="75034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Randomly sample positions (with replacement) from our MSA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Build a new tree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Repeat N times (e.g. 100 in the lab, 1,000 in the paper)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For each edge of the original tree, calculate the % of times it is present in the bootstrap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Should be robust to extreme outlier positions in MSA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212312-37EB-4C49-BC88-15233DCDC8BC}"/>
              </a:ext>
            </a:extLst>
          </p:cNvPr>
          <p:cNvSpPr txBox="1"/>
          <p:nvPr/>
        </p:nvSpPr>
        <p:spPr>
          <a:xfrm>
            <a:off x="350854" y="1349626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Chimpanzee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248C76-2E02-9E41-870B-1F1889891993}"/>
              </a:ext>
            </a:extLst>
          </p:cNvPr>
          <p:cNvSpPr txBox="1"/>
          <p:nvPr/>
        </p:nvSpPr>
        <p:spPr>
          <a:xfrm>
            <a:off x="770456" y="171895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Bonobo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F9F978-7888-AD44-B39F-CBF54ACC0713}"/>
              </a:ext>
            </a:extLst>
          </p:cNvPr>
          <p:cNvSpPr txBox="1"/>
          <p:nvPr/>
        </p:nvSpPr>
        <p:spPr>
          <a:xfrm>
            <a:off x="821752" y="2140265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Human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150376-9608-8549-AC07-A1E9C2D717EC}"/>
              </a:ext>
            </a:extLst>
          </p:cNvPr>
          <p:cNvSpPr txBox="1"/>
          <p:nvPr/>
        </p:nvSpPr>
        <p:spPr>
          <a:xfrm>
            <a:off x="887474" y="256157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Gorilla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38F750-5242-D14D-B86A-87B1F1AAB3EC}"/>
              </a:ext>
            </a:extLst>
          </p:cNvPr>
          <p:cNvSpPr txBox="1"/>
          <p:nvPr/>
        </p:nvSpPr>
        <p:spPr>
          <a:xfrm>
            <a:off x="507114" y="2982879"/>
            <a:ext cx="11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Orangutan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482245-E022-2A47-854A-DB58F5F214CC}"/>
              </a:ext>
            </a:extLst>
          </p:cNvPr>
          <p:cNvSpPr txBox="1"/>
          <p:nvPr/>
        </p:nvSpPr>
        <p:spPr>
          <a:xfrm>
            <a:off x="1762331" y="134962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ACATCGACTGGCGATC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96C326-CECD-7B4D-8C7C-724D0D2AC917}"/>
              </a:ext>
            </a:extLst>
          </p:cNvPr>
          <p:cNvSpPr txBox="1"/>
          <p:nvPr/>
        </p:nvSpPr>
        <p:spPr>
          <a:xfrm>
            <a:off x="1762331" y="171895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ACATCG---GGCGATC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0F95E1-562E-5F4F-B0ED-B4EB913F4DD6}"/>
              </a:ext>
            </a:extLst>
          </p:cNvPr>
          <p:cNvSpPr txBox="1"/>
          <p:nvPr/>
        </p:nvSpPr>
        <p:spPr>
          <a:xfrm>
            <a:off x="1762331" y="2140265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A--TCGACTGGCGAAC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9894AD-9F7B-5D42-8C8B-50926034C725}"/>
              </a:ext>
            </a:extLst>
          </p:cNvPr>
          <p:cNvSpPr txBox="1"/>
          <p:nvPr/>
        </p:nvSpPr>
        <p:spPr>
          <a:xfrm>
            <a:off x="1762331" y="256157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A-----ACTGGCGAAC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B02C27-DBDA-DA41-9EC8-D1408BD86CD4}"/>
              </a:ext>
            </a:extLst>
          </p:cNvPr>
          <p:cNvSpPr txBox="1"/>
          <p:nvPr/>
        </p:nvSpPr>
        <p:spPr>
          <a:xfrm>
            <a:off x="1762331" y="2982879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A----GACTGGCTAAC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7BBC7A-4FFA-B649-BBC1-B231C78F245C}"/>
              </a:ext>
            </a:extLst>
          </p:cNvPr>
          <p:cNvCxnSpPr/>
          <p:nvPr/>
        </p:nvCxnSpPr>
        <p:spPr>
          <a:xfrm>
            <a:off x="1990166" y="1188261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D6BAF1-0779-044D-8046-F4DDA10E9E16}"/>
              </a:ext>
            </a:extLst>
          </p:cNvPr>
          <p:cNvCxnSpPr/>
          <p:nvPr/>
        </p:nvCxnSpPr>
        <p:spPr>
          <a:xfrm>
            <a:off x="2129119" y="1188261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6C1F98D-68B1-C946-8A5B-8DC7B902E00E}"/>
              </a:ext>
            </a:extLst>
          </p:cNvPr>
          <p:cNvCxnSpPr/>
          <p:nvPr/>
        </p:nvCxnSpPr>
        <p:spPr>
          <a:xfrm>
            <a:off x="2290483" y="1188261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61F0428-3B2A-5442-8214-15CA2F64289C}"/>
              </a:ext>
            </a:extLst>
          </p:cNvPr>
          <p:cNvCxnSpPr/>
          <p:nvPr/>
        </p:nvCxnSpPr>
        <p:spPr>
          <a:xfrm>
            <a:off x="2424954" y="117481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56417AC-68AE-CA40-8833-A2047FCCC594}"/>
              </a:ext>
            </a:extLst>
          </p:cNvPr>
          <p:cNvCxnSpPr/>
          <p:nvPr/>
        </p:nvCxnSpPr>
        <p:spPr>
          <a:xfrm>
            <a:off x="2563907" y="117481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1C5867-4B5D-774F-80C4-5193A90DB328}"/>
              </a:ext>
            </a:extLst>
          </p:cNvPr>
          <p:cNvCxnSpPr/>
          <p:nvPr/>
        </p:nvCxnSpPr>
        <p:spPr>
          <a:xfrm>
            <a:off x="2698377" y="117481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A6F6A7-926D-F241-B3F7-F596229F374F}"/>
              </a:ext>
            </a:extLst>
          </p:cNvPr>
          <p:cNvCxnSpPr/>
          <p:nvPr/>
        </p:nvCxnSpPr>
        <p:spPr>
          <a:xfrm>
            <a:off x="2828366" y="117481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0FDB5D8-951E-C544-A92A-62B118E4A911}"/>
              </a:ext>
            </a:extLst>
          </p:cNvPr>
          <p:cNvCxnSpPr/>
          <p:nvPr/>
        </p:nvCxnSpPr>
        <p:spPr>
          <a:xfrm>
            <a:off x="2967319" y="117481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A6641FE-7CBA-104D-8229-18FE7965AE8C}"/>
              </a:ext>
            </a:extLst>
          </p:cNvPr>
          <p:cNvCxnSpPr/>
          <p:nvPr/>
        </p:nvCxnSpPr>
        <p:spPr>
          <a:xfrm>
            <a:off x="3088342" y="117481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EB0E8D5-F3E0-3042-8CAF-669A808B7F3E}"/>
              </a:ext>
            </a:extLst>
          </p:cNvPr>
          <p:cNvCxnSpPr/>
          <p:nvPr/>
        </p:nvCxnSpPr>
        <p:spPr>
          <a:xfrm>
            <a:off x="3236260" y="1161367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F29E8FA-6B45-DC40-95C2-2BF5427A46DD}"/>
              </a:ext>
            </a:extLst>
          </p:cNvPr>
          <p:cNvCxnSpPr/>
          <p:nvPr/>
        </p:nvCxnSpPr>
        <p:spPr>
          <a:xfrm>
            <a:off x="3375213" y="1161367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08BBFE-35F8-8F42-B28B-F72688E4628D}"/>
              </a:ext>
            </a:extLst>
          </p:cNvPr>
          <p:cNvCxnSpPr/>
          <p:nvPr/>
        </p:nvCxnSpPr>
        <p:spPr>
          <a:xfrm>
            <a:off x="3509683" y="1161367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1F97CEC-FCD3-CF40-B123-46D1EB869E5E}"/>
              </a:ext>
            </a:extLst>
          </p:cNvPr>
          <p:cNvCxnSpPr/>
          <p:nvPr/>
        </p:nvCxnSpPr>
        <p:spPr>
          <a:xfrm>
            <a:off x="3630708" y="117481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72E4070-28D1-1F4D-B6E8-7E7026BF7D7D}"/>
              </a:ext>
            </a:extLst>
          </p:cNvPr>
          <p:cNvCxnSpPr/>
          <p:nvPr/>
        </p:nvCxnSpPr>
        <p:spPr>
          <a:xfrm>
            <a:off x="3769661" y="117481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EC0EA9C-C3D7-3F40-8603-4B015FB08551}"/>
              </a:ext>
            </a:extLst>
          </p:cNvPr>
          <p:cNvCxnSpPr/>
          <p:nvPr/>
        </p:nvCxnSpPr>
        <p:spPr>
          <a:xfrm>
            <a:off x="3904131" y="1174814"/>
            <a:ext cx="0" cy="216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E43BF389-1D7F-7B48-BFAC-C6DB9FED0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1" t="59746" r="28552"/>
          <a:stretch/>
        </p:blipFill>
        <p:spPr>
          <a:xfrm>
            <a:off x="1299332" y="4145240"/>
            <a:ext cx="10022547" cy="3095260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A74FED-1D33-DB42-81BE-36ACF33AA48E}"/>
              </a:ext>
            </a:extLst>
          </p:cNvPr>
          <p:cNvSpPr/>
          <p:nvPr/>
        </p:nvSpPr>
        <p:spPr>
          <a:xfrm>
            <a:off x="4849909" y="5862918"/>
            <a:ext cx="515467" cy="3496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F8515C2-C6E3-9B46-AA24-6266E5BF4EE3}"/>
              </a:ext>
            </a:extLst>
          </p:cNvPr>
          <p:cNvSpPr txBox="1"/>
          <p:nvPr/>
        </p:nvSpPr>
        <p:spPr>
          <a:xfrm>
            <a:off x="3509683" y="6373323"/>
            <a:ext cx="5896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100% of BS samples had these 4 strains forming a clade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5F9BBCE-71ED-BF46-B372-45A8A301DF92}"/>
              </a:ext>
            </a:extLst>
          </p:cNvPr>
          <p:cNvSpPr/>
          <p:nvPr/>
        </p:nvSpPr>
        <p:spPr>
          <a:xfrm>
            <a:off x="3222812" y="5343247"/>
            <a:ext cx="515467" cy="3496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3B23C94-AAA8-A241-AE0A-BA0288D0952A}"/>
              </a:ext>
            </a:extLst>
          </p:cNvPr>
          <p:cNvSpPr txBox="1"/>
          <p:nvPr/>
        </p:nvSpPr>
        <p:spPr>
          <a:xfrm>
            <a:off x="3038293" y="5665975"/>
            <a:ext cx="61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96%</a:t>
            </a:r>
          </a:p>
        </p:txBody>
      </p:sp>
    </p:spTree>
    <p:extLst>
      <p:ext uri="{BB962C8B-B14F-4D97-AF65-F5344CB8AC3E}">
        <p14:creationId xmlns:p14="http://schemas.microsoft.com/office/powerpoint/2010/main" val="10338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0" grpId="0"/>
      <p:bldP spid="81" grpId="0" animBg="1"/>
      <p:bldP spid="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213449" y="1924345"/>
            <a:ext cx="97651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Multiple sequence alignment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Building phylogenetic trees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Projects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Course wrap-up info</a:t>
            </a:r>
          </a:p>
        </p:txBody>
      </p:sp>
    </p:spTree>
    <p:extLst>
      <p:ext uri="{BB962C8B-B14F-4D97-AF65-F5344CB8AC3E}">
        <p14:creationId xmlns:p14="http://schemas.microsoft.com/office/powerpoint/2010/main" val="353149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In practice – </a:t>
            </a:r>
            <a:r>
              <a:rPr lang="en-US" sz="3600" dirty="0" err="1">
                <a:latin typeface="Gill Sans MT" panose="020B0502020104020203" pitchFamily="34" charset="0"/>
              </a:rPr>
              <a:t>Newick</a:t>
            </a:r>
            <a:r>
              <a:rPr lang="en-US" sz="3600" dirty="0">
                <a:latin typeface="Gill Sans MT" panose="020B0502020104020203" pitchFamily="34" charset="0"/>
              </a:rPr>
              <a:t> 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17875-1693-7749-BC64-02BE13B4712B}"/>
              </a:ext>
            </a:extLst>
          </p:cNvPr>
          <p:cNvSpPr txBox="1"/>
          <p:nvPr/>
        </p:nvSpPr>
        <p:spPr>
          <a:xfrm>
            <a:off x="1363473" y="2182143"/>
            <a:ext cx="98226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" pitchFamily="2" charset="0"/>
                <a:cs typeface="Gill Sans"/>
              </a:rPr>
              <a:t>(AY390556.1:0.00003637225049064436,(((((KY770859.1:0.01387409618377601767,KJ473816.1:0.01104642888137926868):0.01670508892486941357</a:t>
            </a:r>
            <a:r>
              <a:rPr lang="en-US" sz="1200" b="1" dirty="0">
                <a:solidFill>
                  <a:srgbClr val="FF0000"/>
                </a:solidFill>
                <a:latin typeface="Courier" pitchFamily="2" charset="0"/>
                <a:cs typeface="Gill Sans"/>
              </a:rPr>
              <a:t>[100]</a:t>
            </a:r>
            <a:r>
              <a:rPr lang="en-US" sz="1200" dirty="0">
                <a:latin typeface="Courier" pitchFamily="2" charset="0"/>
                <a:cs typeface="Gill Sans"/>
              </a:rPr>
              <a:t>,((KY417142.1:0.01104020442760675520,KY417148.1:0.01378429115850069234):0.00326396829504533225</a:t>
            </a:r>
            <a:r>
              <a:rPr lang="en-US" sz="1200" b="1" dirty="0">
                <a:solidFill>
                  <a:srgbClr val="FF0000"/>
                </a:solidFill>
                <a:latin typeface="Courier" pitchFamily="2" charset="0"/>
                <a:cs typeface="Gill Sans"/>
              </a:rPr>
              <a:t>[73]</a:t>
            </a:r>
            <a:r>
              <a:rPr lang="en-US" sz="1200" dirty="0">
                <a:latin typeface="Courier" pitchFamily="2" charset="0"/>
                <a:cs typeface="Gill Sans"/>
              </a:rPr>
              <a:t>,(KJ473815.1:0.04591818406253295876,(JX993988.1:0.06424733764405721193,(MK211374.1:0.04966343157142111275,(((MG772933.1:0.01390183522608306500,MG772934.1:0.01468061084685984979):0.04404600826351990489</a:t>
            </a:r>
            <a:r>
              <a:rPr lang="en-US" sz="1200" b="1" dirty="0">
                <a:solidFill>
                  <a:srgbClr val="FF0000"/>
                </a:solidFill>
                <a:latin typeface="Courier" pitchFamily="2" charset="0"/>
                <a:cs typeface="Gill Sans"/>
              </a:rPr>
              <a:t>[100]</a:t>
            </a:r>
            <a:r>
              <a:rPr lang="en-US" sz="1200" dirty="0">
                <a:latin typeface="Courier" pitchFamily="2" charset="0"/>
                <a:cs typeface="Gill Sans"/>
              </a:rPr>
              <a:t>,(MT188341.1:0.00037039951406170742,NC_045512.1:0.00043206693660585282):0.10313867793099791570[100]):0.10326793107311695030[100],(KF636752.1:0.67312255458994796342,((KU762338.1:0.36116072886906985806,EF065513.1:0.36066627096315262424):0.77969138610909249909[100],((((EF065509.1:0.25033334892850872544,EF065505.1:0.26373153406348648353):0.11737907990044371687[100],JX869059.1:0.25391338225585191601):0.08201005122809228165[100],KC545386.1:0.30891969069664665382):0.58912595603095330166[100],((KM349744.1:0.30002105470615114680,AY391777.1:0.18945287536434426978):0.06548123302769244536[100],(MK167038.1:0.28485652870514382995,FJ647223.1:0.23906916319451873565):0.05416533351513019151[0]):1.05420590099099809045[100]):0.18282182583111139529[98]):0.28006375118467108365[100]):0.48653845907785669977[100]):0.09006874231024417088[100]):0.01912348970320522021[83]):0.00747160597154931504[79]):0.01170301006061528169[100]):0.00705099075874861692[100]):0.02329829975358251384[100],(MK211376.1:0.00733071157151126643,(KY417151.1:0.00492535095120821484,KY417152.1:0.00410397520465797735):0.00406148894763068858[100]):0.00726195699348327218[100]):0.00571413403037812108[100],KT444582.1:0.01213992303237837987):0.03047550507804399483[100],(AY508724.1:0.00043644382191545606,AY485277.1:0.00032551326925554889):0.00086260628645615928[100]):0.00041588086609119061[100],AY278489.1:0.00065154685942304870)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CD266F-72CC-E44E-A4C1-0B043E060598}"/>
              </a:ext>
            </a:extLst>
          </p:cNvPr>
          <p:cNvSpPr txBox="1"/>
          <p:nvPr/>
        </p:nvSpPr>
        <p:spPr>
          <a:xfrm>
            <a:off x="365760" y="1536213"/>
            <a:ext cx="616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Bracketed numbers give bootstrap support values for each edge</a:t>
            </a:r>
          </a:p>
        </p:txBody>
      </p:sp>
    </p:spTree>
    <p:extLst>
      <p:ext uri="{BB962C8B-B14F-4D97-AF65-F5344CB8AC3E}">
        <p14:creationId xmlns:p14="http://schemas.microsoft.com/office/powerpoint/2010/main" val="3592225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Complications when working with real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17875-1693-7749-BC64-02BE13B4712B}"/>
              </a:ext>
            </a:extLst>
          </p:cNvPr>
          <p:cNvSpPr txBox="1"/>
          <p:nvPr/>
        </p:nvSpPr>
        <p:spPr>
          <a:xfrm>
            <a:off x="1881633" y="1714783"/>
            <a:ext cx="78618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All of these methods rely on heuristics. Computationally intractable to find best MSA/phylogeny for reasonably sized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Ultimately, we don’t have a “ground truth”. We can only do as well as our models actually capture real biology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Gene vs. species trees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Recombination and other processes break up genomes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Different genes/genome regions may have different trees!</a:t>
            </a:r>
          </a:p>
        </p:txBody>
      </p:sp>
    </p:spTree>
    <p:extLst>
      <p:ext uri="{BB962C8B-B14F-4D97-AF65-F5344CB8AC3E}">
        <p14:creationId xmlns:p14="http://schemas.microsoft.com/office/powerpoint/2010/main" val="88096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7DACA-B104-F84A-87E8-4794D9CA8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723" y="222605"/>
            <a:ext cx="9927653" cy="65143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5DC4D8-8C69-2144-B3D3-CF1E433C3B4E}"/>
              </a:ext>
            </a:extLst>
          </p:cNvPr>
          <p:cNvSpPr/>
          <p:nvPr/>
        </p:nvSpPr>
        <p:spPr>
          <a:xfrm>
            <a:off x="0" y="6488668"/>
            <a:ext cx="97401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“COVID-19: Epidemiology, Evolution, and Cross-Disciplinary Perspectives”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FB6A4-FF98-D041-AB1F-A2C30B6F26F7}"/>
              </a:ext>
            </a:extLst>
          </p:cNvPr>
          <p:cNvSpPr txBox="1"/>
          <p:nvPr/>
        </p:nvSpPr>
        <p:spPr>
          <a:xfrm>
            <a:off x="914400" y="5916706"/>
            <a:ext cx="597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Different trees in different regions -&gt; suggests recombination!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50719-A976-2C41-93FB-A8E07133A51C}"/>
              </a:ext>
            </a:extLst>
          </p:cNvPr>
          <p:cNvSpPr txBox="1"/>
          <p:nvPr/>
        </p:nvSpPr>
        <p:spPr>
          <a:xfrm>
            <a:off x="6678759" y="502024"/>
            <a:ext cx="55132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Spike protein shows little variation across human isolates</a:t>
            </a:r>
          </a:p>
        </p:txBody>
      </p:sp>
    </p:spTree>
    <p:extLst>
      <p:ext uri="{BB962C8B-B14F-4D97-AF65-F5344CB8AC3E}">
        <p14:creationId xmlns:p14="http://schemas.microsoft.com/office/powerpoint/2010/main" val="825116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225745" y="2368079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Some project FAQ</a:t>
            </a:r>
          </a:p>
        </p:txBody>
      </p:sp>
    </p:spTree>
    <p:extLst>
      <p:ext uri="{BB962C8B-B14F-4D97-AF65-F5344CB8AC3E}">
        <p14:creationId xmlns:p14="http://schemas.microsoft.com/office/powerpoint/2010/main" val="733692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Project FAQ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F7E5-687E-C04A-A140-EA470D421AF9}"/>
              </a:ext>
            </a:extLst>
          </p:cNvPr>
          <p:cNvSpPr txBox="1"/>
          <p:nvPr/>
        </p:nvSpPr>
        <p:spPr>
          <a:xfrm>
            <a:off x="338137" y="1259615"/>
            <a:ext cx="11515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How should I find a good paper for the project? Do you prefer we use one of the examples?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Google/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pubmed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/SRA/GEO good places to start.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Strongly prefer you find your own rather than use our examples!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Does R/Seurat count as a “command line tool we didn’t use in class?” 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Yes that’s fine with me</a:t>
            </a:r>
          </a:p>
          <a:p>
            <a:endParaRPr lang="en-US" sz="2400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For </a:t>
            </a:r>
            <a:r>
              <a:rPr lang="en-US" sz="2400" dirty="0" err="1">
                <a:latin typeface="Gill Sans MT" panose="020B0502020104020203" pitchFamily="34" charset="77"/>
              </a:rPr>
              <a:t>scRNA</a:t>
            </a:r>
            <a:r>
              <a:rPr lang="en-US" sz="2400" dirty="0">
                <a:latin typeface="Gill Sans MT" panose="020B0502020104020203" pitchFamily="34" charset="77"/>
              </a:rPr>
              <a:t>-seq, should I start from the </a:t>
            </a:r>
            <a:r>
              <a:rPr lang="en-US" sz="2400" dirty="0" err="1">
                <a:latin typeface="Gill Sans MT" panose="020B0502020104020203" pitchFamily="34" charset="77"/>
              </a:rPr>
              <a:t>fastqs</a:t>
            </a:r>
            <a:r>
              <a:rPr lang="en-US" sz="2400" dirty="0">
                <a:latin typeface="Gill Sans MT" panose="020B0502020104020203" pitchFamily="34" charset="77"/>
              </a:rPr>
              <a:t>? Count matrix? Filtered count matrix? 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You can start with the filtered count matrix. Usually available on GEO</a:t>
            </a:r>
          </a:p>
          <a:p>
            <a:endParaRPr lang="en-US" sz="2400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How should I determine which results to reproduce? 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Focus on the figure (or possibly table) you think tells the most interesting story. I’ll show some examples in a second.</a:t>
            </a:r>
            <a:endParaRPr lang="en-US" sz="24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79915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Each figure should tell a story!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18342C-5E92-6841-8508-872078D30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90" r="34234" b="9936"/>
          <a:stretch/>
        </p:blipFill>
        <p:spPr>
          <a:xfrm>
            <a:off x="1018331" y="995423"/>
            <a:ext cx="6389466" cy="52086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3337C3-12FF-8A40-9A68-E3EEF78FAC50}"/>
              </a:ext>
            </a:extLst>
          </p:cNvPr>
          <p:cNvSpPr/>
          <p:nvPr/>
        </p:nvSpPr>
        <p:spPr>
          <a:xfrm>
            <a:off x="0" y="6404620"/>
            <a:ext cx="8688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https://www.cell.com/trends/molecular-medicine/fulltext/S1471-4914(20)30065-4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246B74-3480-134F-B627-AE1A329C8597}"/>
              </a:ext>
            </a:extLst>
          </p:cNvPr>
          <p:cNvSpPr txBox="1"/>
          <p:nvPr/>
        </p:nvSpPr>
        <p:spPr>
          <a:xfrm>
            <a:off x="7705678" y="2227850"/>
            <a:ext cx="4042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What is this figure trying to say?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C2E021-2890-4648-81E6-9B895D03A6C5}"/>
              </a:ext>
            </a:extLst>
          </p:cNvPr>
          <p:cNvSpPr txBox="1"/>
          <p:nvPr/>
        </p:nvSpPr>
        <p:spPr>
          <a:xfrm>
            <a:off x="7778585" y="2954160"/>
            <a:ext cx="4042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SARS-CoV-2 likely has a complex evolutionary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Most recent common ancestor with bat </a:t>
            </a:r>
            <a:r>
              <a:rPr lang="en-US" dirty="0" err="1"/>
              <a:t>BetaCoV</a:t>
            </a:r>
            <a:r>
              <a:rPr lang="en-US" dirty="0"/>
              <a:t>/RaTG13/2013</a:t>
            </a:r>
            <a:endParaRPr lang="en-US" sz="20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Different trees in different genomic regions show evidence  of recombination with other viruses and complex evolutionary history</a:t>
            </a:r>
          </a:p>
        </p:txBody>
      </p:sp>
    </p:spTree>
    <p:extLst>
      <p:ext uri="{BB962C8B-B14F-4D97-AF65-F5344CB8AC3E}">
        <p14:creationId xmlns:p14="http://schemas.microsoft.com/office/powerpoint/2010/main" val="3787959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Each figure should tell a story!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3337C3-12FF-8A40-9A68-E3EEF78FAC50}"/>
              </a:ext>
            </a:extLst>
          </p:cNvPr>
          <p:cNvSpPr/>
          <p:nvPr/>
        </p:nvSpPr>
        <p:spPr>
          <a:xfrm>
            <a:off x="0" y="6404620"/>
            <a:ext cx="8688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https://www.ncbi.nlm.nih.gov/pmc/articles/PMC5223143/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246B74-3480-134F-B627-AE1A329C8597}"/>
              </a:ext>
            </a:extLst>
          </p:cNvPr>
          <p:cNvSpPr txBox="1"/>
          <p:nvPr/>
        </p:nvSpPr>
        <p:spPr>
          <a:xfrm>
            <a:off x="7705678" y="2227850"/>
            <a:ext cx="4042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What is this figure trying to say?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C2E021-2890-4648-81E6-9B895D03A6C5}"/>
              </a:ext>
            </a:extLst>
          </p:cNvPr>
          <p:cNvSpPr txBox="1"/>
          <p:nvPr/>
        </p:nvSpPr>
        <p:spPr>
          <a:xfrm>
            <a:off x="7705678" y="3231952"/>
            <a:ext cx="40426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HFD changes in liver reversed after returning mice to a Chow diet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Each panel gives us pieces of evidence about this story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CBA9C2-0946-2E41-B44D-BDE2B550E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65" y="1259615"/>
            <a:ext cx="6203291" cy="45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02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09" y="2460844"/>
            <a:ext cx="58581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Course wrap-up</a:t>
            </a:r>
          </a:p>
        </p:txBody>
      </p:sp>
    </p:spTree>
    <p:extLst>
      <p:ext uri="{BB962C8B-B14F-4D97-AF65-F5344CB8AC3E}">
        <p14:creationId xmlns:p14="http://schemas.microsoft.com/office/powerpoint/2010/main" val="893331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D9ECC-B35A-48C3-BCB6-666336C00F39}"/>
              </a:ext>
            </a:extLst>
          </p:cNvPr>
          <p:cNvGraphicFramePr>
            <a:graphicFrameLocks noGrp="1"/>
          </p:cNvGraphicFramePr>
          <p:nvPr/>
        </p:nvGraphicFramePr>
        <p:xfrm>
          <a:off x="787879" y="466624"/>
          <a:ext cx="10230257" cy="565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13">
                  <a:extLst>
                    <a:ext uri="{9D8B030D-6E8A-4147-A177-3AD203B41FA5}">
                      <a16:colId xmlns:a16="http://schemas.microsoft.com/office/drawing/2014/main" val="1458310825"/>
                    </a:ext>
                  </a:extLst>
                </a:gridCol>
                <a:gridCol w="1891618">
                  <a:extLst>
                    <a:ext uri="{9D8B030D-6E8A-4147-A177-3AD203B41FA5}">
                      <a16:colId xmlns:a16="http://schemas.microsoft.com/office/drawing/2014/main" val="3179525706"/>
                    </a:ext>
                  </a:extLst>
                </a:gridCol>
                <a:gridCol w="6838926">
                  <a:extLst>
                    <a:ext uri="{9D8B030D-6E8A-4147-A177-3AD203B41FA5}">
                      <a16:colId xmlns:a16="http://schemas.microsoft.com/office/drawing/2014/main" val="2397555920"/>
                    </a:ext>
                  </a:extLst>
                </a:gridCol>
              </a:tblGrid>
              <a:tr h="31997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Date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Topic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777248"/>
                  </a:ext>
                </a:extLst>
              </a:tr>
              <a:tr h="4339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03/30/2021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Python Lightning course / start on Lab 1</a:t>
                      </a:r>
                      <a:endParaRPr lang="en-US" sz="1400" b="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070439"/>
                  </a:ext>
                </a:extLst>
              </a:tr>
              <a:tr h="61670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04/06/2021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1: Mutation hunting: find the needle in a haystack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NGS, sequence alignment, variant calling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399571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04/13/2021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2: So where do all those reference genomes come from, anyway?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Genome size estimation, genome assembly</a:t>
                      </a:r>
                    </a:p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500289"/>
                  </a:ext>
                </a:extLst>
              </a:tr>
              <a:tr h="4945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04/20/2021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3: How tall should I be?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GWAS, Ancestry, PCA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710275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04/27/2021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4: You are what you eat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Gill Sans MT" panose="020B0502020104020203" pitchFamily="34" charset="77"/>
                      </a:endParaRP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RNA-</a:t>
                      </a:r>
                      <a:r>
                        <a:rPr lang="en-US" sz="1400" b="0" dirty="0" err="1">
                          <a:latin typeface="Gill Sans MT" panose="020B0502020104020203" pitchFamily="34" charset="77"/>
                        </a:rPr>
                        <a:t>seq</a:t>
                      </a:r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, differential expression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418706"/>
                  </a:ext>
                </a:extLst>
              </a:tr>
              <a:tr h="4945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05/04/2021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5: The dark matter of the genome</a:t>
                      </a:r>
                    </a:p>
                    <a:p>
                      <a:r>
                        <a:rPr lang="en-US" sz="1400" b="0" dirty="0" err="1">
                          <a:latin typeface="Gill Sans MT" panose="020B0502020104020203" pitchFamily="34" charset="77"/>
                        </a:rPr>
                        <a:t>ChIP-seq</a:t>
                      </a:r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, machine learning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082847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05/11/2021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Lab 6: Don’t get lost in the crowd</a:t>
                      </a:r>
                    </a:p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Single-cell genomics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87435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05/20/2021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7: COVID-19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Comparative genomics, phylogenetics</a:t>
                      </a:r>
                    </a:p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Project proposals due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048829"/>
                  </a:ext>
                </a:extLst>
              </a:tr>
              <a:tr h="2908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Weeks 9-10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05/27/2021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Independent Projects (report due in Finals week)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40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022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we didn’t cover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1FC3B-A0D7-A24C-89EC-FB24515ED7DC}"/>
              </a:ext>
            </a:extLst>
          </p:cNvPr>
          <p:cNvSpPr txBox="1"/>
          <p:nvPr/>
        </p:nvSpPr>
        <p:spPr>
          <a:xfrm>
            <a:off x="881787" y="973866"/>
            <a:ext cx="107854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Short answer: a LOT!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We focused on mammal (human, mouse) applications, and looked at a lot of NGS data</a:t>
            </a:r>
          </a:p>
          <a:p>
            <a:endParaRPr lang="en-US" sz="3200" dirty="0">
              <a:latin typeface="Gill Sans MT" panose="020B0502020104020203" pitchFamily="34" charset="77"/>
            </a:endParaRPr>
          </a:p>
          <a:p>
            <a:r>
              <a:rPr lang="en-US" sz="3200" dirty="0">
                <a:latin typeface="Gill Sans MT" panose="020B0502020104020203" pitchFamily="34" charset="77"/>
              </a:rPr>
              <a:t>Some things we didn’t cover: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Metagenomics, microbiome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Metabolomics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Cancer genomics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DNA methylation, Hi-C, ATAC-</a:t>
            </a:r>
            <a:r>
              <a:rPr lang="en-US" sz="3200" dirty="0" err="1">
                <a:latin typeface="Gill Sans MT" panose="020B0502020104020203" pitchFamily="34" charset="77"/>
              </a:rPr>
              <a:t>seq</a:t>
            </a:r>
            <a:endParaRPr lang="en-US" sz="3200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Lots of proteomics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And lots more</a:t>
            </a:r>
          </a:p>
        </p:txBody>
      </p:sp>
    </p:spTree>
    <p:extLst>
      <p:ext uri="{BB962C8B-B14F-4D97-AF65-F5344CB8AC3E}">
        <p14:creationId xmlns:p14="http://schemas.microsoft.com/office/powerpoint/2010/main" val="4130740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147060" y="1912204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Multiple sequence alignment</a:t>
            </a:r>
          </a:p>
        </p:txBody>
      </p:sp>
    </p:spTree>
    <p:extLst>
      <p:ext uri="{BB962C8B-B14F-4D97-AF65-F5344CB8AC3E}">
        <p14:creationId xmlns:p14="http://schemas.microsoft.com/office/powerpoint/2010/main" val="2124927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Fill our course evaluations!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E26FF-C6EB-844B-A642-C0E400B54616}"/>
              </a:ext>
            </a:extLst>
          </p:cNvPr>
          <p:cNvSpPr txBox="1"/>
          <p:nvPr/>
        </p:nvSpPr>
        <p:spPr>
          <a:xfrm>
            <a:off x="580846" y="1483151"/>
            <a:ext cx="107854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  <a:hlinkClick r:id="rId3"/>
              </a:rPr>
              <a:t>http://www.cape.ucsd.edu/</a:t>
            </a:r>
            <a:endParaRPr lang="en-US" sz="3200" dirty="0">
              <a:latin typeface="Gill Sans MT" panose="020B0502020104020203" pitchFamily="34" charset="77"/>
            </a:endParaRPr>
          </a:p>
          <a:p>
            <a:r>
              <a:rPr lang="en-US" sz="3200" dirty="0">
                <a:latin typeface="Gill Sans MT" panose="020B0502020104020203" pitchFamily="34" charset="77"/>
              </a:rPr>
              <a:t>You should be getting an email from CAPE.</a:t>
            </a:r>
          </a:p>
          <a:p>
            <a:endParaRPr lang="en-US" sz="3200" dirty="0">
              <a:latin typeface="Gill Sans MT" panose="020B0502020104020203" pitchFamily="34" charset="77"/>
            </a:endParaRPr>
          </a:p>
          <a:p>
            <a:r>
              <a:rPr lang="en-US" sz="3200" dirty="0">
                <a:latin typeface="Gill Sans MT" panose="020B0502020104020203" pitchFamily="34" charset="77"/>
              </a:rPr>
              <a:t>Your feedback is very valuable to us! Help us improve future courses.</a:t>
            </a:r>
          </a:p>
          <a:p>
            <a:endParaRPr lang="en-US" sz="3200" dirty="0">
              <a:latin typeface="Gill Sans MT" panose="020B0502020104020203" pitchFamily="34" charset="77"/>
            </a:endParaRPr>
          </a:p>
          <a:p>
            <a:r>
              <a:rPr lang="en-US" sz="3200" dirty="0">
                <a:latin typeface="Gill Sans MT" panose="020B0502020104020203" pitchFamily="34" charset="77"/>
              </a:rPr>
              <a:t>If we get at least 90% participation, we’ll add 2% extra credit points to each person’s grade.</a:t>
            </a:r>
          </a:p>
        </p:txBody>
      </p:sp>
    </p:spTree>
    <p:extLst>
      <p:ext uri="{BB962C8B-B14F-4D97-AF65-F5344CB8AC3E}">
        <p14:creationId xmlns:p14="http://schemas.microsoft.com/office/powerpoint/2010/main" val="1930761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If you’re looking for more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F3AE-E847-E340-B1E4-7ABE8F1929B2}"/>
              </a:ext>
            </a:extLst>
          </p:cNvPr>
          <p:cNvSpPr txBox="1"/>
          <p:nvPr/>
        </p:nvSpPr>
        <p:spPr>
          <a:xfrm>
            <a:off x="580846" y="1483151"/>
            <a:ext cx="110980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CSE284: Personal Genomics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Offered in spring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Focus on human genetics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CSE290: Seminar in Medical and Population Genetics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hlinkClick r:id="rId3"/>
              </a:rPr>
              <a:t>http://gymreklab.com/teaching/medpopgen_seminar.html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BISB Seminars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Thursdays 12-1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Or, email me and I’m happy to chat after the quarter’s over!</a:t>
            </a:r>
          </a:p>
        </p:txBody>
      </p:sp>
    </p:spTree>
    <p:extLst>
      <p:ext uri="{BB962C8B-B14F-4D97-AF65-F5344CB8AC3E}">
        <p14:creationId xmlns:p14="http://schemas.microsoft.com/office/powerpoint/2010/main" val="4025807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461983" y="1974955"/>
            <a:ext cx="804783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Thank you!</a:t>
            </a:r>
          </a:p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See you at presentations next week</a:t>
            </a:r>
          </a:p>
        </p:txBody>
      </p:sp>
    </p:spTree>
    <p:extLst>
      <p:ext uri="{BB962C8B-B14F-4D97-AF65-F5344CB8AC3E}">
        <p14:creationId xmlns:p14="http://schemas.microsoft.com/office/powerpoint/2010/main" val="152212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Goal: compare genomes of multiple species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8E9AB-6DEA-B644-BA84-90E482F3004B}"/>
              </a:ext>
            </a:extLst>
          </p:cNvPr>
          <p:cNvSpPr txBox="1"/>
          <p:nvPr/>
        </p:nvSpPr>
        <p:spPr>
          <a:xfrm>
            <a:off x="345773" y="2070011"/>
            <a:ext cx="59973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ill Sans MT" panose="020B0502020104020203" pitchFamily="34" charset="77"/>
              </a:rPr>
              <a:t>Input</a:t>
            </a:r>
            <a:r>
              <a:rPr lang="en-US" sz="2400" dirty="0">
                <a:latin typeface="Gill Sans MT" panose="020B0502020104020203" pitchFamily="34" charset="77"/>
              </a:rPr>
              <a:t>: </a:t>
            </a:r>
            <a:r>
              <a:rPr lang="en-US" sz="2400" b="1" i="1" dirty="0">
                <a:latin typeface="Gill Sans MT" panose="020B0502020104020203" pitchFamily="34" charset="77"/>
              </a:rPr>
              <a:t>homologous </a:t>
            </a:r>
            <a:r>
              <a:rPr lang="en-US" sz="2400" dirty="0">
                <a:latin typeface="Gill Sans MT" panose="020B0502020104020203" pitchFamily="34" charset="77"/>
              </a:rPr>
              <a:t>sequences from multiple species (nucleotides or amino acids)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u="sng" dirty="0">
                <a:latin typeface="Gill Sans MT" panose="020B0502020104020203" pitchFamily="34" charset="77"/>
              </a:rPr>
              <a:t>Goal:</a:t>
            </a:r>
            <a:r>
              <a:rPr lang="en-US" sz="2400" dirty="0">
                <a:latin typeface="Gill Sans MT" panose="020B0502020104020203" pitchFamily="34" charset="77"/>
              </a:rPr>
              <a:t> introduce gaps so columns of the alignment are homologous (=comparable)</a:t>
            </a:r>
          </a:p>
          <a:p>
            <a:endParaRPr lang="en-US" sz="2400" u="sng" dirty="0">
              <a:latin typeface="Gill Sans MT" panose="020B0502020104020203" pitchFamily="34" charset="77"/>
            </a:endParaRPr>
          </a:p>
          <a:p>
            <a:r>
              <a:rPr lang="en-US" sz="2400" u="sng" dirty="0">
                <a:latin typeface="Gill Sans MT" panose="020B0502020104020203" pitchFamily="34" charset="77"/>
              </a:rPr>
              <a:t>Output</a:t>
            </a:r>
            <a:r>
              <a:rPr lang="en-US" sz="2400" dirty="0">
                <a:latin typeface="Gill Sans MT" panose="020B0502020104020203" pitchFamily="34" charset="77"/>
              </a:rPr>
              <a:t>: Aligned sequences accounting for possible gaps between sequences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9F4E0-2E71-2641-A2E0-B1FD5047D77A}"/>
              </a:ext>
            </a:extLst>
          </p:cNvPr>
          <p:cNvSpPr txBox="1"/>
          <p:nvPr/>
        </p:nvSpPr>
        <p:spPr>
          <a:xfrm>
            <a:off x="7106384" y="1452282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Chimpanzee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0872E2-991F-5649-9619-1C79BDB3333D}"/>
              </a:ext>
            </a:extLst>
          </p:cNvPr>
          <p:cNvSpPr txBox="1"/>
          <p:nvPr/>
        </p:nvSpPr>
        <p:spPr>
          <a:xfrm>
            <a:off x="7525986" y="182161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Bonobo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D9FEC2-0363-DA41-9AA1-0C9A18E0965A}"/>
              </a:ext>
            </a:extLst>
          </p:cNvPr>
          <p:cNvSpPr txBox="1"/>
          <p:nvPr/>
        </p:nvSpPr>
        <p:spPr>
          <a:xfrm>
            <a:off x="7577282" y="2242921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Human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1CDCB0-F94B-FA49-9840-F492BD2EA565}"/>
              </a:ext>
            </a:extLst>
          </p:cNvPr>
          <p:cNvSpPr txBox="1"/>
          <p:nvPr/>
        </p:nvSpPr>
        <p:spPr>
          <a:xfrm>
            <a:off x="7643004" y="26642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Gorilla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FB5917-B083-3A4F-891C-76D72B966A9F}"/>
              </a:ext>
            </a:extLst>
          </p:cNvPr>
          <p:cNvSpPr txBox="1"/>
          <p:nvPr/>
        </p:nvSpPr>
        <p:spPr>
          <a:xfrm>
            <a:off x="7262644" y="3085535"/>
            <a:ext cx="11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Orangutan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E46429-9BA4-7243-8AF6-15A6377306E4}"/>
              </a:ext>
            </a:extLst>
          </p:cNvPr>
          <p:cNvSpPr txBox="1"/>
          <p:nvPr/>
        </p:nvSpPr>
        <p:spPr>
          <a:xfrm>
            <a:off x="8517861" y="145228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ACATCGACTGGCGATC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E68577-FD2C-7E4A-8957-A54AC6F20341}"/>
              </a:ext>
            </a:extLst>
          </p:cNvPr>
          <p:cNvSpPr txBox="1"/>
          <p:nvPr/>
        </p:nvSpPr>
        <p:spPr>
          <a:xfrm>
            <a:off x="8517861" y="1821614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ACATCGGGCGATC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D71DC7-6968-9A48-8D6A-42F5EF5074F1}"/>
              </a:ext>
            </a:extLst>
          </p:cNvPr>
          <p:cNvSpPr txBox="1"/>
          <p:nvPr/>
        </p:nvSpPr>
        <p:spPr>
          <a:xfrm>
            <a:off x="8517861" y="2242921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ATCGACTGGCGAAC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73D0E3-703F-CE4B-B4A0-E0086FAB8E27}"/>
              </a:ext>
            </a:extLst>
          </p:cNvPr>
          <p:cNvSpPr txBox="1"/>
          <p:nvPr/>
        </p:nvSpPr>
        <p:spPr>
          <a:xfrm>
            <a:off x="8517861" y="2664228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AACTGGCGAAC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87B01D-EE6F-BB48-A9BC-18578842AB39}"/>
              </a:ext>
            </a:extLst>
          </p:cNvPr>
          <p:cNvSpPr txBox="1"/>
          <p:nvPr/>
        </p:nvSpPr>
        <p:spPr>
          <a:xfrm>
            <a:off x="8517861" y="308553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AGACTGGCTAAC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8F423E-D6D1-5441-8FA5-2C64FF599EE6}"/>
              </a:ext>
            </a:extLst>
          </p:cNvPr>
          <p:cNvSpPr txBox="1"/>
          <p:nvPr/>
        </p:nvSpPr>
        <p:spPr>
          <a:xfrm>
            <a:off x="9010761" y="100472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Gene 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6EB23E-CC70-5947-A38E-7731B7059DD0}"/>
              </a:ext>
            </a:extLst>
          </p:cNvPr>
          <p:cNvSpPr txBox="1"/>
          <p:nvPr/>
        </p:nvSpPr>
        <p:spPr>
          <a:xfrm>
            <a:off x="7128170" y="4141694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Chimpanzee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C9DF4F-00FF-D54B-8BA0-A7884EB13A85}"/>
              </a:ext>
            </a:extLst>
          </p:cNvPr>
          <p:cNvSpPr txBox="1"/>
          <p:nvPr/>
        </p:nvSpPr>
        <p:spPr>
          <a:xfrm>
            <a:off x="7547772" y="451102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Bonobo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986839-EC89-524C-BB30-2088CE335304}"/>
              </a:ext>
            </a:extLst>
          </p:cNvPr>
          <p:cNvSpPr txBox="1"/>
          <p:nvPr/>
        </p:nvSpPr>
        <p:spPr>
          <a:xfrm>
            <a:off x="7599068" y="493233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Human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F4C832-4E15-0E49-91E5-198D57DB6504}"/>
              </a:ext>
            </a:extLst>
          </p:cNvPr>
          <p:cNvSpPr txBox="1"/>
          <p:nvPr/>
        </p:nvSpPr>
        <p:spPr>
          <a:xfrm>
            <a:off x="7664790" y="535364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Gorilla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B5CF77-E4D6-D441-ACF4-6303FE7163AE}"/>
              </a:ext>
            </a:extLst>
          </p:cNvPr>
          <p:cNvSpPr txBox="1"/>
          <p:nvPr/>
        </p:nvSpPr>
        <p:spPr>
          <a:xfrm>
            <a:off x="7284430" y="5774947"/>
            <a:ext cx="11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Orangutan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2BCBDF-0D3E-0445-A6B1-2965A60434EE}"/>
              </a:ext>
            </a:extLst>
          </p:cNvPr>
          <p:cNvSpPr txBox="1"/>
          <p:nvPr/>
        </p:nvSpPr>
        <p:spPr>
          <a:xfrm>
            <a:off x="8539647" y="414169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ACATCGACTGGCGATC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133202-D48D-8A48-A8CF-D332D5328099}"/>
              </a:ext>
            </a:extLst>
          </p:cNvPr>
          <p:cNvSpPr txBox="1"/>
          <p:nvPr/>
        </p:nvSpPr>
        <p:spPr>
          <a:xfrm>
            <a:off x="8539647" y="451102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ACATCG---GGCGATC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D5923-2430-204B-8F7E-A637B19B24B2}"/>
              </a:ext>
            </a:extLst>
          </p:cNvPr>
          <p:cNvSpPr txBox="1"/>
          <p:nvPr/>
        </p:nvSpPr>
        <p:spPr>
          <a:xfrm>
            <a:off x="8539647" y="4932333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A--TCGACTGGCGAAC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A8EB7A-BFBD-5441-B77C-7CD96367F83C}"/>
              </a:ext>
            </a:extLst>
          </p:cNvPr>
          <p:cNvSpPr txBox="1"/>
          <p:nvPr/>
        </p:nvSpPr>
        <p:spPr>
          <a:xfrm>
            <a:off x="8539647" y="535364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A-----ACTGGCGAAC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604BAC-8B54-CA41-A7F0-4B89E0DBEC13}"/>
              </a:ext>
            </a:extLst>
          </p:cNvPr>
          <p:cNvSpPr txBox="1"/>
          <p:nvPr/>
        </p:nvSpPr>
        <p:spPr>
          <a:xfrm>
            <a:off x="8539647" y="577494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A----GACTGGCTAAC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063534-C474-0E4D-A976-A30CAF5A4C97}"/>
              </a:ext>
            </a:extLst>
          </p:cNvPr>
          <p:cNvSpPr txBox="1"/>
          <p:nvPr/>
        </p:nvSpPr>
        <p:spPr>
          <a:xfrm>
            <a:off x="6756736" y="3743483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After MSA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CC3AD0-C698-E14C-86BA-52173A736C09}"/>
              </a:ext>
            </a:extLst>
          </p:cNvPr>
          <p:cNvSpPr txBox="1"/>
          <p:nvPr/>
        </p:nvSpPr>
        <p:spPr>
          <a:xfrm>
            <a:off x="6841337" y="1089389"/>
            <a:ext cx="149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Before MSA</a:t>
            </a:r>
          </a:p>
        </p:txBody>
      </p:sp>
    </p:spTree>
    <p:extLst>
      <p:ext uri="{BB962C8B-B14F-4D97-AF65-F5344CB8AC3E}">
        <p14:creationId xmlns:p14="http://schemas.microsoft.com/office/powerpoint/2010/main" val="38804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MSA Intuition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8E9AB-6DEA-B644-BA84-90E482F3004B}"/>
              </a:ext>
            </a:extLst>
          </p:cNvPr>
          <p:cNvSpPr txBox="1"/>
          <p:nvPr/>
        </p:nvSpPr>
        <p:spPr>
          <a:xfrm>
            <a:off x="345773" y="1567988"/>
            <a:ext cx="5997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Score many possible alignments and choosing the one with the best “score”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Different scores for matching nucleotide, mismatching nucleotide, and gaps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9F4E0-2E71-2641-A2E0-B1FD5047D77A}"/>
              </a:ext>
            </a:extLst>
          </p:cNvPr>
          <p:cNvSpPr txBox="1"/>
          <p:nvPr/>
        </p:nvSpPr>
        <p:spPr>
          <a:xfrm>
            <a:off x="7106384" y="1452282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Chimpanzee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0872E2-991F-5649-9619-1C79BDB3333D}"/>
              </a:ext>
            </a:extLst>
          </p:cNvPr>
          <p:cNvSpPr txBox="1"/>
          <p:nvPr/>
        </p:nvSpPr>
        <p:spPr>
          <a:xfrm>
            <a:off x="7525986" y="182161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Bonobo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D9FEC2-0363-DA41-9AA1-0C9A18E0965A}"/>
              </a:ext>
            </a:extLst>
          </p:cNvPr>
          <p:cNvSpPr txBox="1"/>
          <p:nvPr/>
        </p:nvSpPr>
        <p:spPr>
          <a:xfrm>
            <a:off x="7577282" y="2242921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Human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1CDCB0-F94B-FA49-9840-F492BD2EA565}"/>
              </a:ext>
            </a:extLst>
          </p:cNvPr>
          <p:cNvSpPr txBox="1"/>
          <p:nvPr/>
        </p:nvSpPr>
        <p:spPr>
          <a:xfrm>
            <a:off x="7643004" y="26642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Gorilla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FB5917-B083-3A4F-891C-76D72B966A9F}"/>
              </a:ext>
            </a:extLst>
          </p:cNvPr>
          <p:cNvSpPr txBox="1"/>
          <p:nvPr/>
        </p:nvSpPr>
        <p:spPr>
          <a:xfrm>
            <a:off x="7262644" y="3085535"/>
            <a:ext cx="11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Orangutan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E46429-9BA4-7243-8AF6-15A6377306E4}"/>
              </a:ext>
            </a:extLst>
          </p:cNvPr>
          <p:cNvSpPr txBox="1"/>
          <p:nvPr/>
        </p:nvSpPr>
        <p:spPr>
          <a:xfrm>
            <a:off x="8517861" y="145228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ACATCGACTGGCGATC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E68577-FD2C-7E4A-8957-A54AC6F20341}"/>
              </a:ext>
            </a:extLst>
          </p:cNvPr>
          <p:cNvSpPr txBox="1"/>
          <p:nvPr/>
        </p:nvSpPr>
        <p:spPr>
          <a:xfrm>
            <a:off x="8517861" y="1821614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ACATCGGGCGATC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D71DC7-6968-9A48-8D6A-42F5EF5074F1}"/>
              </a:ext>
            </a:extLst>
          </p:cNvPr>
          <p:cNvSpPr txBox="1"/>
          <p:nvPr/>
        </p:nvSpPr>
        <p:spPr>
          <a:xfrm>
            <a:off x="8517861" y="2242921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ATCGACTGGCGAAC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73D0E3-703F-CE4B-B4A0-E0086FAB8E27}"/>
              </a:ext>
            </a:extLst>
          </p:cNvPr>
          <p:cNvSpPr txBox="1"/>
          <p:nvPr/>
        </p:nvSpPr>
        <p:spPr>
          <a:xfrm>
            <a:off x="8517861" y="2664228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AACTGGCGAAC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87B01D-EE6F-BB48-A9BC-18578842AB39}"/>
              </a:ext>
            </a:extLst>
          </p:cNvPr>
          <p:cNvSpPr txBox="1"/>
          <p:nvPr/>
        </p:nvSpPr>
        <p:spPr>
          <a:xfrm>
            <a:off x="8517861" y="308553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AGACTGGCTAAC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8F423E-D6D1-5441-8FA5-2C64FF599EE6}"/>
              </a:ext>
            </a:extLst>
          </p:cNvPr>
          <p:cNvSpPr txBox="1"/>
          <p:nvPr/>
        </p:nvSpPr>
        <p:spPr>
          <a:xfrm>
            <a:off x="9010761" y="100472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Gene 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6EB23E-CC70-5947-A38E-7731B7059DD0}"/>
              </a:ext>
            </a:extLst>
          </p:cNvPr>
          <p:cNvSpPr txBox="1"/>
          <p:nvPr/>
        </p:nvSpPr>
        <p:spPr>
          <a:xfrm>
            <a:off x="7128170" y="4141694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Chimpanzee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C9DF4F-00FF-D54B-8BA0-A7884EB13A85}"/>
              </a:ext>
            </a:extLst>
          </p:cNvPr>
          <p:cNvSpPr txBox="1"/>
          <p:nvPr/>
        </p:nvSpPr>
        <p:spPr>
          <a:xfrm>
            <a:off x="7547772" y="451102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Bonobo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986839-EC89-524C-BB30-2088CE335304}"/>
              </a:ext>
            </a:extLst>
          </p:cNvPr>
          <p:cNvSpPr txBox="1"/>
          <p:nvPr/>
        </p:nvSpPr>
        <p:spPr>
          <a:xfrm>
            <a:off x="7599068" y="493233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Human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F4C832-4E15-0E49-91E5-198D57DB6504}"/>
              </a:ext>
            </a:extLst>
          </p:cNvPr>
          <p:cNvSpPr txBox="1"/>
          <p:nvPr/>
        </p:nvSpPr>
        <p:spPr>
          <a:xfrm>
            <a:off x="7664790" y="535364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Gorilla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B5CF77-E4D6-D441-ACF4-6303FE7163AE}"/>
              </a:ext>
            </a:extLst>
          </p:cNvPr>
          <p:cNvSpPr txBox="1"/>
          <p:nvPr/>
        </p:nvSpPr>
        <p:spPr>
          <a:xfrm>
            <a:off x="7284430" y="5774947"/>
            <a:ext cx="11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Orangutan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2BCBDF-0D3E-0445-A6B1-2965A60434EE}"/>
              </a:ext>
            </a:extLst>
          </p:cNvPr>
          <p:cNvSpPr txBox="1"/>
          <p:nvPr/>
        </p:nvSpPr>
        <p:spPr>
          <a:xfrm>
            <a:off x="8539647" y="414169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ACATCGACTGGCGATC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133202-D48D-8A48-A8CF-D332D5328099}"/>
              </a:ext>
            </a:extLst>
          </p:cNvPr>
          <p:cNvSpPr txBox="1"/>
          <p:nvPr/>
        </p:nvSpPr>
        <p:spPr>
          <a:xfrm>
            <a:off x="8539647" y="451102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ACATCG---GGCGATC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D5923-2430-204B-8F7E-A637B19B24B2}"/>
              </a:ext>
            </a:extLst>
          </p:cNvPr>
          <p:cNvSpPr txBox="1"/>
          <p:nvPr/>
        </p:nvSpPr>
        <p:spPr>
          <a:xfrm>
            <a:off x="8539647" y="4932333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A--TCGACTGGCGAAC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A8EB7A-BFBD-5441-B77C-7CD96367F83C}"/>
              </a:ext>
            </a:extLst>
          </p:cNvPr>
          <p:cNvSpPr txBox="1"/>
          <p:nvPr/>
        </p:nvSpPr>
        <p:spPr>
          <a:xfrm>
            <a:off x="8539647" y="535364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A-----ACTGGCGAAC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604BAC-8B54-CA41-A7F0-4B89E0DBEC13}"/>
              </a:ext>
            </a:extLst>
          </p:cNvPr>
          <p:cNvSpPr txBox="1"/>
          <p:nvPr/>
        </p:nvSpPr>
        <p:spPr>
          <a:xfrm>
            <a:off x="8539647" y="577494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A----GACTGGCTAAC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063534-C474-0E4D-A976-A30CAF5A4C97}"/>
              </a:ext>
            </a:extLst>
          </p:cNvPr>
          <p:cNvSpPr txBox="1"/>
          <p:nvPr/>
        </p:nvSpPr>
        <p:spPr>
          <a:xfrm>
            <a:off x="6756736" y="3743483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After MSA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CC3AD0-C698-E14C-86BA-52173A736C09}"/>
              </a:ext>
            </a:extLst>
          </p:cNvPr>
          <p:cNvSpPr txBox="1"/>
          <p:nvPr/>
        </p:nvSpPr>
        <p:spPr>
          <a:xfrm>
            <a:off x="6841337" y="1089389"/>
            <a:ext cx="149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Before MSA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F1F6C8-046E-FF4E-9EB1-87B75130C424}"/>
              </a:ext>
            </a:extLst>
          </p:cNvPr>
          <p:cNvSpPr txBox="1"/>
          <p:nvPr/>
        </p:nvSpPr>
        <p:spPr>
          <a:xfrm>
            <a:off x="345773" y="4205287"/>
            <a:ext cx="599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Let’s first start with aligning a pair of sequences. Then move to aligning more than two!</a:t>
            </a:r>
          </a:p>
        </p:txBody>
      </p:sp>
    </p:spTree>
    <p:extLst>
      <p:ext uri="{BB962C8B-B14F-4D97-AF65-F5344CB8AC3E}">
        <p14:creationId xmlns:p14="http://schemas.microsoft.com/office/powerpoint/2010/main" val="174103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Pairwise alignment – Needleman Wunsch Dynamic Programming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3B766-1628-6848-AFCD-099A41F7DA1B}"/>
              </a:ext>
            </a:extLst>
          </p:cNvPr>
          <p:cNvSpPr txBox="1"/>
          <p:nvPr/>
        </p:nvSpPr>
        <p:spPr>
          <a:xfrm>
            <a:off x="446821" y="1225806"/>
            <a:ext cx="111086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Goal: </a:t>
            </a:r>
            <a:r>
              <a:rPr lang="en-US" sz="2400" dirty="0">
                <a:latin typeface="Gill Sans"/>
                <a:cs typeface="Gill Sans"/>
              </a:rPr>
              <a:t>align two sequences to each other in order to maximize some score function</a:t>
            </a:r>
          </a:p>
          <a:p>
            <a:endParaRPr lang="en-US" sz="2400" b="1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Score: (Example)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Match: +1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Mismatch: -1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latin typeface="Gill Sans"/>
                <a:cs typeface="Gill Sans"/>
              </a:rPr>
              <a:t>Indel</a:t>
            </a:r>
            <a:r>
              <a:rPr lang="en-US" sz="2400" dirty="0">
                <a:latin typeface="Gill Sans"/>
                <a:cs typeface="Gill Sans"/>
              </a:rPr>
              <a:t>: -1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Gill Sans"/>
              <a:cs typeface="Gill Sans"/>
            </a:endParaRPr>
          </a:p>
          <a:p>
            <a:r>
              <a:rPr lang="en-US" sz="2400" dirty="0">
                <a:latin typeface="Gill Sans"/>
                <a:cs typeface="Gill Sans"/>
              </a:rPr>
              <a:t>E.g.: GCATGCA and GATTACA</a:t>
            </a:r>
          </a:p>
          <a:p>
            <a:r>
              <a:rPr lang="en-US" sz="2400" dirty="0">
                <a:latin typeface="Courier New"/>
                <a:cs typeface="Courier New"/>
              </a:rPr>
              <a:t>GCATG-CA</a:t>
            </a:r>
          </a:p>
          <a:p>
            <a:r>
              <a:rPr lang="en-US" sz="2400" dirty="0">
                <a:latin typeface="Courier New"/>
                <a:cs typeface="Courier New"/>
              </a:rPr>
              <a:t>G-ATTACA</a:t>
            </a:r>
          </a:p>
          <a:p>
            <a:endParaRPr lang="en-US" sz="2400" dirty="0">
              <a:latin typeface="Courier New"/>
              <a:cs typeface="Courier New"/>
            </a:endParaRPr>
          </a:p>
          <a:p>
            <a:r>
              <a:rPr lang="en-US" sz="2400" b="1" dirty="0">
                <a:latin typeface="Gill Sans"/>
                <a:cs typeface="Gill Sans"/>
              </a:rPr>
              <a:t>Score = 2. </a:t>
            </a:r>
            <a:r>
              <a:rPr lang="en-US" sz="2400" dirty="0">
                <a:latin typeface="Gill Sans"/>
                <a:cs typeface="Gill Sans"/>
              </a:rPr>
              <a:t> </a:t>
            </a:r>
          </a:p>
          <a:p>
            <a:r>
              <a:rPr lang="en-US" sz="2400" dirty="0">
                <a:latin typeface="Gill Sans"/>
                <a:cs typeface="Gill Sans"/>
              </a:rPr>
              <a:t># Possible alignments between two length N sequences is 2</a:t>
            </a:r>
            <a:r>
              <a:rPr lang="en-US" sz="2400" baseline="30000" dirty="0">
                <a:latin typeface="Gill Sans"/>
                <a:cs typeface="Gill Sans"/>
              </a:rPr>
              <a:t>2N</a:t>
            </a:r>
            <a:r>
              <a:rPr lang="en-US" sz="2400" dirty="0">
                <a:latin typeface="Gill Sans"/>
                <a:cs typeface="Gill Sans"/>
              </a:rPr>
              <a:t>/</a:t>
            </a:r>
            <a:r>
              <a:rPr lang="en-US" sz="2400" dirty="0" err="1">
                <a:latin typeface="Gill Sans"/>
                <a:cs typeface="Gill Sans"/>
              </a:rPr>
              <a:t>sqrt</a:t>
            </a:r>
            <a:r>
              <a:rPr lang="en-US" sz="2400" dirty="0">
                <a:latin typeface="Gill Sans"/>
                <a:cs typeface="Gill Sans"/>
              </a:rPr>
              <a:t>(pi*N). Need a smart way to narrow this down!</a:t>
            </a:r>
            <a:endParaRPr lang="en-US" sz="2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9235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Pairwise alignment – Needleman Wunsch Dynamic Programming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DFB4A3C-14BD-0041-92CE-E4471020D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97344"/>
              </p:ext>
            </p:extLst>
          </p:nvPr>
        </p:nvGraphicFramePr>
        <p:xfrm>
          <a:off x="3080949" y="2796815"/>
          <a:ext cx="5486400" cy="333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242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DE9FD32-294B-3B40-8CD8-0334A06452EF}"/>
              </a:ext>
            </a:extLst>
          </p:cNvPr>
          <p:cNvSpPr txBox="1"/>
          <p:nvPr/>
        </p:nvSpPr>
        <p:spPr>
          <a:xfrm>
            <a:off x="1698056" y="1364541"/>
            <a:ext cx="8725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Dynamic programming principle: </a:t>
            </a:r>
            <a:r>
              <a:rPr lang="en-US" sz="2400" dirty="0">
                <a:latin typeface="Gill Sans MT" panose="020B0502020104020203" pitchFamily="34" charset="77"/>
              </a:rPr>
              <a:t>simplify the problem by solving </a:t>
            </a:r>
            <a:r>
              <a:rPr lang="en-US" sz="2400" dirty="0" err="1">
                <a:latin typeface="Gill Sans MT" panose="020B0502020104020203" pitchFamily="34" charset="77"/>
              </a:rPr>
              <a:t>subproblems</a:t>
            </a:r>
            <a:r>
              <a:rPr lang="en-US" sz="2400" dirty="0">
                <a:latin typeface="Gill Sans MT" panose="020B0502020104020203" pitchFamily="34" charset="77"/>
              </a:rPr>
              <a:t>. </a:t>
            </a:r>
            <a:r>
              <a:rPr lang="en-US" sz="2400" dirty="0" err="1">
                <a:latin typeface="Gill Sans MT" panose="020B0502020104020203" pitchFamily="34" charset="77"/>
              </a:rPr>
              <a:t>Subproblem</a:t>
            </a:r>
            <a:r>
              <a:rPr lang="en-US" sz="2400" dirty="0">
                <a:latin typeface="Gill Sans MT" panose="020B0502020104020203" pitchFamily="34" charset="77"/>
              </a:rPr>
              <a:t> solutions</a:t>
            </a:r>
            <a:r>
              <a:rPr lang="en-US" sz="2400" b="1" dirty="0">
                <a:latin typeface="Gill Sans MT" panose="020B0502020104020203" pitchFamily="34" charset="77"/>
              </a:rPr>
              <a:t> </a:t>
            </a:r>
            <a:r>
              <a:rPr lang="en-US" sz="2400" dirty="0">
                <a:latin typeface="Gill Sans MT" panose="020B0502020104020203" pitchFamily="34" charset="77"/>
              </a:rPr>
              <a:t>make it easier to compute the overall solution</a:t>
            </a:r>
          </a:p>
          <a:p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E972B-58D1-B947-A940-C09B83CE067A}"/>
              </a:ext>
            </a:extLst>
          </p:cNvPr>
          <p:cNvSpPr/>
          <p:nvPr/>
        </p:nvSpPr>
        <p:spPr>
          <a:xfrm>
            <a:off x="4536722" y="42051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For NW alignment: </a:t>
            </a:r>
            <a:r>
              <a:rPr lang="en-US" dirty="0">
                <a:latin typeface="Gill Sans MT" panose="020B0502020104020203" pitchFamily="34" charset="77"/>
              </a:rPr>
              <a:t>D[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r>
              <a:rPr lang="en-US" dirty="0">
                <a:latin typeface="Gill Sans MT" panose="020B0502020104020203" pitchFamily="34" charset="77"/>
              </a:rPr>
              <a:t>, j] gives score of optimal alignment ending at position A[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r>
              <a:rPr lang="en-US" dirty="0">
                <a:latin typeface="Gill Sans MT" panose="020B0502020104020203" pitchFamily="34" charset="77"/>
              </a:rPr>
              <a:t>] and B[j]. Where “A” and “B” are the two sequences.</a:t>
            </a:r>
            <a:endParaRPr lang="en-US" b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16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Pairwise alignment – Needleman Wunsch Dynamic Programming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449B6D9-9FAA-4248-800E-0D8AD0C3E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219971"/>
              </p:ext>
            </p:extLst>
          </p:nvPr>
        </p:nvGraphicFramePr>
        <p:xfrm>
          <a:off x="3439537" y="1380511"/>
          <a:ext cx="5486400" cy="333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24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C20698E-8BB3-BA44-8D62-733A221EAFB1}"/>
              </a:ext>
            </a:extLst>
          </p:cNvPr>
          <p:cNvSpPr txBox="1"/>
          <p:nvPr/>
        </p:nvSpPr>
        <p:spPr>
          <a:xfrm>
            <a:off x="2056644" y="5283016"/>
            <a:ext cx="138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D[</a:t>
            </a:r>
            <a:r>
              <a:rPr lang="en-US" b="1" dirty="0" err="1"/>
              <a:t>i,j</a:t>
            </a:r>
            <a:r>
              <a:rPr lang="en-US" b="1" dirty="0"/>
              <a:t>] = max{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6F3C8-13E4-BB40-BA0C-CB61A769BA31}"/>
              </a:ext>
            </a:extLst>
          </p:cNvPr>
          <p:cNvSpPr txBox="1"/>
          <p:nvPr/>
        </p:nvSpPr>
        <p:spPr>
          <a:xfrm>
            <a:off x="3314379" y="4956336"/>
            <a:ext cx="3998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D[i-1, j-1] + match(A[</a:t>
            </a:r>
            <a:r>
              <a:rPr lang="en-US" b="1" dirty="0" err="1"/>
              <a:t>i</a:t>
            </a:r>
            <a:r>
              <a:rPr lang="en-US" b="1" dirty="0"/>
              <a:t>], B[j])</a:t>
            </a:r>
          </a:p>
          <a:p>
            <a:r>
              <a:rPr lang="en-US" b="1" dirty="0"/>
              <a:t>D[i-1,j] + G</a:t>
            </a:r>
          </a:p>
          <a:p>
            <a:r>
              <a:rPr lang="en-US" b="1" dirty="0"/>
              <a:t>D[i,j-1] +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D22BF5-44D8-2949-8743-103EFB8661D4}"/>
              </a:ext>
            </a:extLst>
          </p:cNvPr>
          <p:cNvSpPr txBox="1"/>
          <p:nvPr/>
        </p:nvSpPr>
        <p:spPr>
          <a:xfrm>
            <a:off x="6606401" y="4929353"/>
            <a:ext cx="399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Match(A, B) =  +1 if A=B, else -1</a:t>
            </a:r>
          </a:p>
          <a:p>
            <a:r>
              <a:rPr lang="en-US" b="1" dirty="0"/>
              <a:t>G = gap penalty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4B928D-BA6F-2845-8787-EA38E78AFF29}"/>
              </a:ext>
            </a:extLst>
          </p:cNvPr>
          <p:cNvSpPr txBox="1"/>
          <p:nvPr/>
        </p:nvSpPr>
        <p:spPr>
          <a:xfrm>
            <a:off x="2103679" y="5913195"/>
            <a:ext cx="831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Trace back the process to create the optimal alignment!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753C78-0343-9344-92D8-4C6E97981330}"/>
              </a:ext>
            </a:extLst>
          </p:cNvPr>
          <p:cNvCxnSpPr/>
          <p:nvPr/>
        </p:nvCxnSpPr>
        <p:spPr>
          <a:xfrm>
            <a:off x="4408419" y="2052964"/>
            <a:ext cx="199901" cy="1293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61A0E3-4C27-274A-A1F1-2E2825794996}"/>
              </a:ext>
            </a:extLst>
          </p:cNvPr>
          <p:cNvCxnSpPr/>
          <p:nvPr/>
        </p:nvCxnSpPr>
        <p:spPr>
          <a:xfrm>
            <a:off x="4808221" y="1888348"/>
            <a:ext cx="0" cy="2939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1AC252-34E6-104A-9595-2480E28C3829}"/>
              </a:ext>
            </a:extLst>
          </p:cNvPr>
          <p:cNvCxnSpPr/>
          <p:nvPr/>
        </p:nvCxnSpPr>
        <p:spPr>
          <a:xfrm flipV="1">
            <a:off x="4408419" y="2311645"/>
            <a:ext cx="282213" cy="117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6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12595</TotalTime>
  <Words>3134</Words>
  <Application>Microsoft Macintosh PowerPoint</Application>
  <PresentationFormat>Widescreen</PresentationFormat>
  <Paragraphs>738</Paragraphs>
  <Slides>42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Courier</vt:lpstr>
      <vt:lpstr>Courier New</vt:lpstr>
      <vt:lpstr>Gill Sans</vt:lpstr>
      <vt:lpstr>Gill Sans MT</vt:lpstr>
      <vt:lpstr>Office Theme</vt:lpstr>
      <vt:lpstr>PowerPoint Presentation</vt:lpstr>
      <vt:lpstr>From genomes to trees</vt:lpstr>
      <vt:lpstr>Today’s schedule</vt:lpstr>
      <vt:lpstr>PowerPoint Presentation</vt:lpstr>
      <vt:lpstr>Goal: compare genomes of multiple species</vt:lpstr>
      <vt:lpstr>MSA Intuition</vt:lpstr>
      <vt:lpstr>Pairwise alignment – Needleman Wunsch Dynamic Programming</vt:lpstr>
      <vt:lpstr>Pairwise alignment – Needleman Wunsch Dynamic Programming</vt:lpstr>
      <vt:lpstr>Pairwise alignment – Needleman Wunsch Dynamic Programming</vt:lpstr>
      <vt:lpstr>Affine gap penalties</vt:lpstr>
      <vt:lpstr>What if we have more than two sequences?</vt:lpstr>
      <vt:lpstr>MSA: the progressive method</vt:lpstr>
      <vt:lpstr>MSA: the progressive method</vt:lpstr>
      <vt:lpstr>MSA: the progressive method</vt:lpstr>
      <vt:lpstr>MSA: the progressive method</vt:lpstr>
      <vt:lpstr>A real example (on amino acids)</vt:lpstr>
      <vt:lpstr>PowerPoint Presentation</vt:lpstr>
      <vt:lpstr>From genomes to trees</vt:lpstr>
      <vt:lpstr>Basic tree terminology</vt:lpstr>
      <vt:lpstr>How to build a tree – there are many ways</vt:lpstr>
      <vt:lpstr>Building a maximum likelihood tree</vt:lpstr>
      <vt:lpstr>Substitution model</vt:lpstr>
      <vt:lpstr>Substitution model</vt:lpstr>
      <vt:lpstr>Building a maximum likelihood tree</vt:lpstr>
      <vt:lpstr>Computing the probability for one position</vt:lpstr>
      <vt:lpstr>Find the tree that maximizes the likelihood (not so easy)</vt:lpstr>
      <vt:lpstr>In practice - RAxML</vt:lpstr>
      <vt:lpstr>Quantifying uncertainty - bootstrapping</vt:lpstr>
      <vt:lpstr>Quantifying uncertainty - bootstrapping</vt:lpstr>
      <vt:lpstr>In practice – Newick files</vt:lpstr>
      <vt:lpstr>Complications when working with real data</vt:lpstr>
      <vt:lpstr>PowerPoint Presentation</vt:lpstr>
      <vt:lpstr>PowerPoint Presentation</vt:lpstr>
      <vt:lpstr>Project FAQ</vt:lpstr>
      <vt:lpstr>Each figure should tell a story!</vt:lpstr>
      <vt:lpstr>Each figure should tell a story!</vt:lpstr>
      <vt:lpstr>PowerPoint Presentation</vt:lpstr>
      <vt:lpstr>PowerPoint Presentation</vt:lpstr>
      <vt:lpstr>What we didn’t cover</vt:lpstr>
      <vt:lpstr>Fill our course evaluations!</vt:lpstr>
      <vt:lpstr>If you’re looking for more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270</cp:revision>
  <dcterms:created xsi:type="dcterms:W3CDTF">2019-05-03T15:35:17Z</dcterms:created>
  <dcterms:modified xsi:type="dcterms:W3CDTF">2021-05-20T04:09:25Z</dcterms:modified>
</cp:coreProperties>
</file>