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58" r:id="rId2"/>
    <p:sldId id="374" r:id="rId3"/>
    <p:sldId id="376" r:id="rId4"/>
    <p:sldId id="397" r:id="rId5"/>
    <p:sldId id="464" r:id="rId6"/>
    <p:sldId id="380" r:id="rId7"/>
    <p:sldId id="398" r:id="rId8"/>
    <p:sldId id="259" r:id="rId9"/>
    <p:sldId id="413" r:id="rId10"/>
    <p:sldId id="415" r:id="rId11"/>
    <p:sldId id="420" r:id="rId12"/>
    <p:sldId id="417" r:id="rId13"/>
    <p:sldId id="416" r:id="rId14"/>
    <p:sldId id="419" r:id="rId15"/>
    <p:sldId id="448" r:id="rId16"/>
    <p:sldId id="421" r:id="rId17"/>
    <p:sldId id="423" r:id="rId18"/>
    <p:sldId id="406" r:id="rId19"/>
    <p:sldId id="446" r:id="rId20"/>
    <p:sldId id="447" r:id="rId21"/>
    <p:sldId id="438" r:id="rId22"/>
    <p:sldId id="425" r:id="rId23"/>
    <p:sldId id="449" r:id="rId24"/>
    <p:sldId id="441" r:id="rId25"/>
    <p:sldId id="427" r:id="rId26"/>
    <p:sldId id="424" r:id="rId27"/>
    <p:sldId id="418" r:id="rId28"/>
    <p:sldId id="450" r:id="rId29"/>
    <p:sldId id="451" r:id="rId30"/>
    <p:sldId id="428" r:id="rId31"/>
    <p:sldId id="454" r:id="rId32"/>
    <p:sldId id="442" r:id="rId33"/>
    <p:sldId id="452" r:id="rId34"/>
    <p:sldId id="455" r:id="rId35"/>
    <p:sldId id="456" r:id="rId36"/>
    <p:sldId id="457" r:id="rId37"/>
    <p:sldId id="458" r:id="rId38"/>
    <p:sldId id="453" r:id="rId39"/>
    <p:sldId id="459" r:id="rId40"/>
    <p:sldId id="444" r:id="rId41"/>
    <p:sldId id="463" r:id="rId42"/>
    <p:sldId id="461" r:id="rId43"/>
    <p:sldId id="445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903B160-D0B7-D044-B41B-A86BD4E59347}">
          <p14:sldIdLst>
            <p14:sldId id="258"/>
            <p14:sldId id="374"/>
            <p14:sldId id="376"/>
            <p14:sldId id="397"/>
            <p14:sldId id="464"/>
            <p14:sldId id="380"/>
            <p14:sldId id="398"/>
            <p14:sldId id="259"/>
            <p14:sldId id="413"/>
            <p14:sldId id="415"/>
            <p14:sldId id="420"/>
            <p14:sldId id="417"/>
            <p14:sldId id="416"/>
            <p14:sldId id="419"/>
            <p14:sldId id="448"/>
            <p14:sldId id="421"/>
            <p14:sldId id="423"/>
            <p14:sldId id="406"/>
            <p14:sldId id="446"/>
            <p14:sldId id="447"/>
            <p14:sldId id="438"/>
            <p14:sldId id="425"/>
            <p14:sldId id="449"/>
            <p14:sldId id="441"/>
            <p14:sldId id="427"/>
            <p14:sldId id="424"/>
            <p14:sldId id="418"/>
            <p14:sldId id="450"/>
            <p14:sldId id="451"/>
            <p14:sldId id="428"/>
            <p14:sldId id="454"/>
            <p14:sldId id="442"/>
            <p14:sldId id="452"/>
            <p14:sldId id="455"/>
            <p14:sldId id="456"/>
            <p14:sldId id="457"/>
            <p14:sldId id="458"/>
            <p14:sldId id="453"/>
            <p14:sldId id="459"/>
            <p14:sldId id="444"/>
            <p14:sldId id="463"/>
            <p14:sldId id="461"/>
            <p14:sldId id="44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74"/>
    <p:restoredTop sz="73865"/>
  </p:normalViewPr>
  <p:slideViewPr>
    <p:cSldViewPr snapToGrid="0" snapToObjects="1">
      <p:cViewPr varScale="1">
        <p:scale>
          <a:sx n="80" d="100"/>
          <a:sy n="80" d="100"/>
        </p:scale>
        <p:origin x="211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6A7752-178D-7645-B129-93A360554228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89786A-D4E5-594D-87DB-D5D7712070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444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98299717300493" TargetMode="External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098299717300493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data is so sparse, hard to learn much from one cell on its own</a:t>
            </a:r>
          </a:p>
          <a:p>
            <a:r>
              <a:rPr lang="en-US" dirty="0"/>
              <a:t>get info by looking at groups of similar cells</a:t>
            </a:r>
          </a:p>
          <a:p>
            <a:r>
              <a:rPr lang="en-US" dirty="0"/>
              <a:t>clustering is a good way to do that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89786A-D4E5-594D-87DB-D5D7712070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217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cell cycle</a:t>
            </a:r>
          </a:p>
          <a:p>
            <a:r>
              <a:rPr lang="en-US" dirty="0"/>
              <a:t>Show cells in different states</a:t>
            </a:r>
          </a:p>
          <a:p>
            <a:r>
              <a:rPr lang="en-US" dirty="0"/>
              <a:t>Next slide: show paper + marker genes</a:t>
            </a:r>
          </a:p>
          <a:p>
            <a:r>
              <a:rPr lang="en-US" dirty="0" err="1"/>
              <a:t>Nex</a:t>
            </a:r>
            <a:r>
              <a:rPr lang="en-US" dirty="0"/>
              <a:t> slide: show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6104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cell cycle</a:t>
            </a:r>
          </a:p>
          <a:p>
            <a:r>
              <a:rPr lang="en-US" dirty="0"/>
              <a:t>Show cells in different states</a:t>
            </a:r>
          </a:p>
          <a:p>
            <a:r>
              <a:rPr lang="en-US" dirty="0"/>
              <a:t>Next slide: show paper + marker genes</a:t>
            </a:r>
          </a:p>
          <a:p>
            <a:r>
              <a:rPr lang="en-US" dirty="0" err="1"/>
              <a:t>Nex</a:t>
            </a:r>
            <a:r>
              <a:rPr lang="en-US" dirty="0"/>
              <a:t> slide: show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95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cell cycle</a:t>
            </a:r>
          </a:p>
          <a:p>
            <a:r>
              <a:rPr lang="en-US" dirty="0"/>
              <a:t>Show cells in different states</a:t>
            </a:r>
          </a:p>
          <a:p>
            <a:r>
              <a:rPr lang="en-US" dirty="0"/>
              <a:t>Next slide: show paper + marker genes</a:t>
            </a:r>
          </a:p>
          <a:p>
            <a:r>
              <a:rPr lang="en-US" dirty="0" err="1"/>
              <a:t>Nex</a:t>
            </a:r>
            <a:r>
              <a:rPr lang="en-US" dirty="0"/>
              <a:t> slide: show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4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991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4105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752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75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https://www.sciencedirect.com/science/article/pii/S0098299717300493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912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https://www.sciencedirect.com/science/article/pii/S0098299717300493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5966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43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46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4A154-59F4-4969-B1EB-E83DD9ADD5C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59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cell cycle</a:t>
            </a:r>
          </a:p>
          <a:p>
            <a:r>
              <a:rPr lang="en-US" dirty="0"/>
              <a:t>Show cells in different states</a:t>
            </a:r>
          </a:p>
          <a:p>
            <a:r>
              <a:rPr lang="en-US" dirty="0"/>
              <a:t>Next slide: show paper + marker genes</a:t>
            </a:r>
          </a:p>
          <a:p>
            <a:r>
              <a:rPr lang="en-US" dirty="0" err="1"/>
              <a:t>Nex</a:t>
            </a:r>
            <a:r>
              <a:rPr lang="en-US" dirty="0"/>
              <a:t> slide: show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4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 show cell cycle</a:t>
            </a:r>
          </a:p>
          <a:p>
            <a:r>
              <a:rPr lang="en-US" dirty="0"/>
              <a:t>Show cells in different states</a:t>
            </a:r>
          </a:p>
          <a:p>
            <a:r>
              <a:rPr lang="en-US" dirty="0"/>
              <a:t>Next slide: show paper + marker genes</a:t>
            </a:r>
          </a:p>
          <a:p>
            <a:r>
              <a:rPr lang="en-US" dirty="0" err="1"/>
              <a:t>Nex</a:t>
            </a:r>
            <a:r>
              <a:rPr lang="en-US" dirty="0"/>
              <a:t> slide: show method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3CFF99-BDE9-6744-9DBA-E547001D510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839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30B6A-FB93-5441-9DB6-4A32CD6BFC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42CCA-180E-5441-A865-7EA0C4F5B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44FF7-55EB-1D44-AF74-A18128F60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8A9BD7-D2B9-584F-98B9-08E1E2996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C4DB4-3952-7D43-8D15-FA917A124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13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11A53-03A0-F141-8E46-FC4A049AE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F2C7E-D8FA-7842-B333-95A2469EB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5C4B6-BC20-5B4B-A983-4879583D5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658A56-652E-934D-9971-4C50BCE2F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15F02-49B4-924A-9849-3366D607B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32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AD5A35-35EE-D541-8F94-546426C59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B10A61-CDA4-B247-82BF-A76F6DA0F0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0811DB-55FB-DC48-8917-C985C2506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91AD7-49BA-6544-91D9-0918CF443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FBFC62-8429-8D41-BE29-A8E984587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934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74A7F-5FD6-284A-A40B-AD70408F15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7D3813-AA05-1C47-9D6A-F63DFF9A9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3B279-51E9-604A-A899-37D22EF5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143CE-A45D-484A-B19B-5CFD2D3C2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44F6AB-0FAA-2642-971B-1BCF7B38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2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72361-D80B-9144-AA59-6000BFCA3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8FB6E5-C217-1E4C-8F29-26BBF03CF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22F88-9BD4-FD49-93DB-CC922815D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047B03-4EA0-7E49-83CC-82B95C594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5195D-C2FA-5940-8773-413CA9865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56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DFF55-B521-CF42-BA30-C768765AC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6FE28-08FF-4245-BCED-41FF16DE12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98E7DD-44DA-E64D-9F68-A88D98BDF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DEC7AA-7FE3-0746-95D8-7C666A1F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F7699A-AAA2-EB40-AFD0-21B583B92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941D97-C6AF-D843-8067-A9A36D82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029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9001D-E3A0-3647-B12D-92E5BBCD0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9320A7-34E1-0548-B71B-3C4849CD5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CE81F-421F-1F46-8B13-B69A5C30F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E7D83F-2057-5347-944F-B6504C581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7357D-7F75-F948-98E1-3B8BE0AAA1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85A526-DA9E-6E46-B2DB-01111C3AD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BCEC03-0071-084D-BF62-3F29D431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53E803-7297-AD46-B99C-1C94BB16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5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5D581-12EC-2947-AC5F-22CCDC64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A5276C-9AA1-DC4E-BE60-2E427708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6498AB-61B0-1546-BEEA-9B868C10E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781283-A5C0-BE44-BF8F-6813F338D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1208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8496AD-807B-4841-82F8-15492A615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1DD528-2503-064B-8076-C2BE694F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F6B849-89A7-194F-A594-389987DB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3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9B56B-4CCE-0744-B2A3-AC421F848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DD5E3-EA5F-A940-8C59-8B7D0C467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96AB6-84DB-6D4B-AAB1-D7D46A5C5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2C5C8-C624-D34C-8FD8-01B1DB191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18C9E6-D5AD-B34C-8DA5-D3D24B781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AFC03-E959-8149-BFD7-D29E409AF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72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A7D6E-48D6-D94E-8843-8D02D8E43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462DB5-D224-3D4C-8E19-4129DAD7A7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6F5C96-0C86-8042-8AD7-FB2C2843F5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0C5AA0-59C4-AF41-9F64-CFF6FAAD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6CD1ED-23E7-1644-9A27-EA9AFD99E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E72F0C-7B2D-BE4B-A13A-DBEAF72E5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7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5718A3-BD40-F346-8148-864C0C314E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70B69C-0478-5E4A-A759-824F200E8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3DBDCF-7BEE-C442-BF30-6715A981B6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DA339-F6E3-974F-A28A-17A44BBAD574}" type="datetimeFigureOut">
              <a:rPr lang="en-US" smtClean="0"/>
              <a:t>5/12/21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5A4CFF-FE69-CC47-A5AE-5C3683A85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9B2E6-41BB-AC4C-9B05-04023C27EF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32A5E-9AE4-7C47-998A-9A8F5AAAD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36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lmelville.github.io/uwot/umap-examples.html#tasic2018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hyperlink" Target="https://www.oreilly.com/content/wp-content/uploads/sites/2/2019/06/animation-94a2c1ff.gif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ioramble.wordpress.com/2016/01/30/why-sequencing-data-is-modeled-as-negative-binomial/" TargetMode="External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hyperlink" Target="https://neo4j.com/blog/graph-algorithms-neo4j-louvain-modularity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lmelville.github.io/uwot/umap-examples.html#tasic2018" TargetMode="Externa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cole-trapnell-lab.github.io/monocle3/docs/trajectories/#order-cell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wardsdatascience.com/tsne-vs-umap-global-structure-4d8045acba17" TargetMode="External"/><Relationship Id="rId5" Type="http://schemas.openxmlformats.org/officeDocument/2006/relationships/hyperlink" Target="https://umap-learn.readthedocs.io/en/latest/" TargetMode="External"/><Relationship Id="rId4" Type="http://schemas.openxmlformats.org/officeDocument/2006/relationships/image" Target="../media/image24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tiff"/><Relationship Id="rId5" Type="http://schemas.openxmlformats.org/officeDocument/2006/relationships/hyperlink" Target="https://upload.wikimedia.org/wikipedia/commons/3/37/Wilson1900Fig2.jpg" TargetMode="External"/><Relationship Id="rId4" Type="http://schemas.openxmlformats.org/officeDocument/2006/relationships/hyperlink" Target="https://teachmephysiology.com/basics/cell-growth-death/cell-cycle/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tif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le-trapnell-lab.github.io/monocle3" TargetMode="External"/><Relationship Id="rId4" Type="http://schemas.openxmlformats.org/officeDocument/2006/relationships/image" Target="../media/image3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tiff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tiff"/><Relationship Id="rId5" Type="http://schemas.openxmlformats.org/officeDocument/2006/relationships/image" Target="../media/image47.tiff"/><Relationship Id="rId4" Type="http://schemas.openxmlformats.org/officeDocument/2006/relationships/image" Target="../media/image46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4E6AE4-C16B-E148-9FD5-126D143E11C5}"/>
              </a:ext>
            </a:extLst>
          </p:cNvPr>
          <p:cNvSpPr txBox="1"/>
          <p:nvPr/>
        </p:nvSpPr>
        <p:spPr>
          <a:xfrm>
            <a:off x="502920" y="224532"/>
            <a:ext cx="7818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0"/>
              </a:rPr>
              <a:t>CSE185 – Week 7 Part 2</a:t>
            </a:r>
            <a:br>
              <a:rPr lang="en-US" sz="3200" dirty="0">
                <a:latin typeface="Gill Sans MT" panose="020B0502020104020203" pitchFamily="34" charset="0"/>
              </a:rPr>
            </a:br>
            <a:r>
              <a:rPr lang="en-US" sz="3200" i="1" dirty="0">
                <a:latin typeface="Gill Sans MT" panose="020B0502020104020203" pitchFamily="34" charset="0"/>
              </a:rPr>
              <a:t>Analysis of </a:t>
            </a:r>
            <a:r>
              <a:rPr lang="en-US" sz="3200" i="1" dirty="0" err="1">
                <a:latin typeface="Gill Sans MT" panose="020B0502020104020203" pitchFamily="34" charset="0"/>
              </a:rPr>
              <a:t>scRNAseq</a:t>
            </a:r>
            <a:endParaRPr lang="en-US" sz="3200" i="1" dirty="0">
              <a:latin typeface="Gill Sans MT" panose="020B0502020104020203" pitchFamily="34" charset="0"/>
            </a:endParaRPr>
          </a:p>
          <a:p>
            <a:r>
              <a:rPr lang="en-US" sz="3200" dirty="0">
                <a:latin typeface="Gill Sans MT" panose="020B0502020104020203" pitchFamily="34" charset="0"/>
              </a:rPr>
              <a:t>May 13, 2021</a:t>
            </a:r>
            <a:endParaRPr lang="en-US" sz="32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A4E9995-F61A-5940-80F7-00A475C183F2}"/>
              </a:ext>
            </a:extLst>
          </p:cNvPr>
          <p:cNvSpPr/>
          <p:nvPr/>
        </p:nvSpPr>
        <p:spPr>
          <a:xfrm>
            <a:off x="421003" y="2095117"/>
            <a:ext cx="46424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>
                <a:latin typeface="Gill Sans MT" panose="020B0502020104020203" pitchFamily="34" charset="77"/>
              </a:rPr>
              <a:t>Announcements:</a:t>
            </a:r>
            <a:endParaRPr lang="en-US" sz="2800" i="1" dirty="0">
              <a:latin typeface="Gill Sans MT" panose="020B0502020104020203" pitchFamily="34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Quiz 3 today!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439877-9AD5-4C4F-B49B-D77216E193B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67214" y="1308294"/>
            <a:ext cx="5509462" cy="50059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B46E46-A46B-DD4A-940B-59974EF342CE}"/>
              </a:ext>
            </a:extLst>
          </p:cNvPr>
          <p:cNvSpPr txBox="1"/>
          <p:nvPr/>
        </p:nvSpPr>
        <p:spPr>
          <a:xfrm>
            <a:off x="9101797" y="6160315"/>
            <a:ext cx="1600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Macosko</a:t>
            </a:r>
            <a:r>
              <a:rPr lang="en-US" sz="1400" dirty="0">
                <a:latin typeface="Gill Sans MT" panose="020B0502020104020203" pitchFamily="34" charset="77"/>
              </a:rPr>
              <a:t>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3655902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There are many ways to visualize clusters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B2477-48EC-3948-91C9-9D564BBA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" y="1916430"/>
            <a:ext cx="3448333" cy="3153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AEC2AF-7B5A-1947-95AE-FC0C477BBD70}"/>
              </a:ext>
            </a:extLst>
          </p:cNvPr>
          <p:cNvSpPr/>
          <p:nvPr/>
        </p:nvSpPr>
        <p:spPr>
          <a:xfrm>
            <a:off x="2242325" y="2936240"/>
            <a:ext cx="1724167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52218-0711-9E46-913B-A50AF2BD977C}"/>
              </a:ext>
            </a:extLst>
          </p:cNvPr>
          <p:cNvSpPr txBox="1"/>
          <p:nvPr/>
        </p:nvSpPr>
        <p:spPr>
          <a:xfrm>
            <a:off x="1810155" y="526499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PCA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338CE-BF53-B74A-89C9-B815AACA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51" y="1756942"/>
            <a:ext cx="3868497" cy="364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039C-7DF4-AD40-90B8-9A14894534DF}"/>
              </a:ext>
            </a:extLst>
          </p:cNvPr>
          <p:cNvSpPr txBox="1"/>
          <p:nvPr/>
        </p:nvSpPr>
        <p:spPr>
          <a:xfrm>
            <a:off x="5663829" y="5440044"/>
            <a:ext cx="108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T-SNE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EFB0A-7E67-0243-9626-2081F128E255}"/>
              </a:ext>
            </a:extLst>
          </p:cNvPr>
          <p:cNvSpPr txBox="1"/>
          <p:nvPr/>
        </p:nvSpPr>
        <p:spPr>
          <a:xfrm>
            <a:off x="121920" y="1212341"/>
            <a:ext cx="38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Data:  </a:t>
            </a:r>
            <a:r>
              <a:rPr lang="en-US" dirty="0" err="1">
                <a:latin typeface="Gill Sans MT" panose="020B0502020104020203" pitchFamily="34" charset="77"/>
              </a:rPr>
              <a:t>Tasic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i="1" dirty="0">
                <a:latin typeface="Gill Sans MT" panose="020B0502020104020203" pitchFamily="34" charset="77"/>
              </a:rPr>
              <a:t>et al. </a:t>
            </a:r>
            <a:r>
              <a:rPr lang="en-US" dirty="0">
                <a:latin typeface="Gill Sans MT" panose="020B0502020104020203" pitchFamily="34" charset="77"/>
              </a:rPr>
              <a:t>(primary visual cortex)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4FB93-627F-CA43-B9F3-2A0CB0131E22}"/>
              </a:ext>
            </a:extLst>
          </p:cNvPr>
          <p:cNvSpPr txBox="1"/>
          <p:nvPr/>
        </p:nvSpPr>
        <p:spPr>
          <a:xfrm>
            <a:off x="0" y="6364396"/>
            <a:ext cx="324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Kobak and Berens, </a:t>
            </a:r>
            <a:r>
              <a:rPr lang="en-US" sz="1200" i="1" dirty="0" err="1">
                <a:latin typeface="Gill Sans MT" panose="020B0502020104020203" pitchFamily="34" charset="77"/>
              </a:rPr>
              <a:t>bioRxiv</a:t>
            </a:r>
            <a:r>
              <a:rPr lang="en-US" sz="1200" i="1" dirty="0">
                <a:latin typeface="Gill Sans MT" panose="020B0502020104020203" pitchFamily="34" charset="77"/>
              </a:rPr>
              <a:t> </a:t>
            </a:r>
            <a:r>
              <a:rPr lang="en-US" sz="1200" dirty="0">
                <a:latin typeface="Gill Sans MT" panose="020B0502020104020203" pitchFamily="34" charset="77"/>
              </a:rPr>
              <a:t>2018 (PCA and t-SNE)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7D845-CC0F-7C41-9C4B-86123D467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994" y="2052320"/>
            <a:ext cx="3582475" cy="3212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411CA-7F25-194F-8E3C-B3D0FD2D4EC5}"/>
              </a:ext>
            </a:extLst>
          </p:cNvPr>
          <p:cNvSpPr txBox="1"/>
          <p:nvPr/>
        </p:nvSpPr>
        <p:spPr>
          <a:xfrm>
            <a:off x="9501791" y="540313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UMAP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87003-D1D1-E84A-9009-A008D3E1E345}"/>
              </a:ext>
            </a:extLst>
          </p:cNvPr>
          <p:cNvSpPr txBox="1"/>
          <p:nvPr/>
        </p:nvSpPr>
        <p:spPr>
          <a:xfrm>
            <a:off x="0" y="6602999"/>
            <a:ext cx="463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hlinkClick r:id="rId6"/>
              </a:rPr>
              <a:t>https://jlmelville.github.io/uwot/umap-examples.html#tasic2018</a:t>
            </a:r>
            <a:r>
              <a:rPr lang="en-US" sz="1200" dirty="0">
                <a:latin typeface="Gill Sans MT" panose="020B0502020104020203" pitchFamily="34" charset="77"/>
              </a:rPr>
              <a:t> (UMAP)</a:t>
            </a:r>
          </a:p>
        </p:txBody>
      </p:sp>
    </p:spTree>
    <p:extLst>
      <p:ext uri="{BB962C8B-B14F-4D97-AF65-F5344CB8AC3E}">
        <p14:creationId xmlns:p14="http://schemas.microsoft.com/office/powerpoint/2010/main" val="2345780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Review: PCA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EA8DD-BBDE-4745-A2ED-B8709CED115D}"/>
              </a:ext>
            </a:extLst>
          </p:cNvPr>
          <p:cNvSpPr txBox="1"/>
          <p:nvPr/>
        </p:nvSpPr>
        <p:spPr>
          <a:xfrm>
            <a:off x="0" y="6581001"/>
            <a:ext cx="324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Kobak and Berens, </a:t>
            </a:r>
            <a:r>
              <a:rPr lang="en-US" sz="1200" i="1" dirty="0" err="1">
                <a:latin typeface="Gill Sans MT" panose="020B0502020104020203" pitchFamily="34" charset="77"/>
              </a:rPr>
              <a:t>bioRxiv</a:t>
            </a:r>
            <a:r>
              <a:rPr lang="en-US" sz="1200" i="1" dirty="0">
                <a:latin typeface="Gill Sans MT" panose="020B0502020104020203" pitchFamily="34" charset="77"/>
              </a:rPr>
              <a:t> </a:t>
            </a:r>
            <a:r>
              <a:rPr lang="en-US" sz="1200" dirty="0">
                <a:latin typeface="Gill Sans MT" panose="020B0502020104020203" pitchFamily="34" charset="77"/>
              </a:rPr>
              <a:t>2018 (PCA and t-SNE)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99AC43-E982-D34D-9A7C-FA555280AC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790" y="1849120"/>
            <a:ext cx="5778658" cy="34747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E40271C-0463-A94A-912F-AA0834EF4661}"/>
              </a:ext>
            </a:extLst>
          </p:cNvPr>
          <p:cNvSpPr txBox="1"/>
          <p:nvPr/>
        </p:nvSpPr>
        <p:spPr>
          <a:xfrm>
            <a:off x="6714648" y="1520428"/>
            <a:ext cx="491855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PCA: what directions (combinations of genes) explain the most variation in our data?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 err="1">
                <a:latin typeface="Gill Sans MT" panose="020B0502020104020203" pitchFamily="34" charset="77"/>
              </a:rPr>
              <a:t>Tasic</a:t>
            </a:r>
            <a:r>
              <a:rPr lang="en-US" sz="2400" dirty="0">
                <a:latin typeface="Gill Sans MT" panose="020B0502020104020203" pitchFamily="34" charset="77"/>
              </a:rPr>
              <a:t> et al example: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PC1 (explains most variation): neurons vs. non-neurons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PC2 (explains next most variation): excitatory vs. inhibitory neurons</a:t>
            </a:r>
          </a:p>
        </p:txBody>
      </p:sp>
    </p:spTree>
    <p:extLst>
      <p:ext uri="{BB962C8B-B14F-4D97-AF65-F5344CB8AC3E}">
        <p14:creationId xmlns:p14="http://schemas.microsoft.com/office/powerpoint/2010/main" val="109596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Limitations of PCA for </a:t>
            </a:r>
            <a:r>
              <a:rPr lang="en-US" sz="3600" dirty="0" err="1">
                <a:latin typeface="Gill Sans MT" panose="020B0502020104020203" pitchFamily="34" charset="0"/>
              </a:rPr>
              <a:t>scRNA-seq</a:t>
            </a:r>
            <a:r>
              <a:rPr lang="en-US" sz="3600" dirty="0">
                <a:latin typeface="Gill Sans MT" panose="020B0502020104020203" pitchFamily="34" charset="0"/>
              </a:rPr>
              <a:t> cluster visualization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556D1E5-D6FC-AC47-957E-64F12509E578}"/>
              </a:ext>
            </a:extLst>
          </p:cNvPr>
          <p:cNvSpPr/>
          <p:nvPr/>
        </p:nvSpPr>
        <p:spPr>
          <a:xfrm>
            <a:off x="2242325" y="2936240"/>
            <a:ext cx="1724167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619858-DA46-1D49-9FCB-FE32C9A32B7E}"/>
              </a:ext>
            </a:extLst>
          </p:cNvPr>
          <p:cNvSpPr txBox="1"/>
          <p:nvPr/>
        </p:nvSpPr>
        <p:spPr>
          <a:xfrm>
            <a:off x="6013319" y="1463130"/>
            <a:ext cx="547624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Great for visualizing overall 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Preserves long-range and short-range relationships between data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r>
              <a:rPr lang="en-US" sz="2400" dirty="0">
                <a:latin typeface="Gill Sans MT" panose="020B0502020104020203" pitchFamily="34" charset="77"/>
              </a:rPr>
              <a:t>Disadvantages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We cannot visualize all of the clusters on a single 2-D plot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(We could go digging in lower PCs, but that’s not super straightforward)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Our data is very sparse!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(Variants of PCA to handle sparse data do exist)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D4BF01-6548-534B-8688-B624F5BA71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862" y="1706880"/>
            <a:ext cx="5018308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1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T-SNE: t-distributed stochastic neighbor embedding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76535-4C15-F643-A23E-8BABFFCF3E68}"/>
              </a:ext>
            </a:extLst>
          </p:cNvPr>
          <p:cNvSpPr txBox="1"/>
          <p:nvPr/>
        </p:nvSpPr>
        <p:spPr>
          <a:xfrm>
            <a:off x="5735321" y="1418352"/>
            <a:ext cx="4638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Main advantage: </a:t>
            </a:r>
            <a:r>
              <a:rPr lang="en-US" sz="2800" b="1" dirty="0">
                <a:latin typeface="Gill Sans MT" panose="020B0502020104020203" pitchFamily="34" charset="77"/>
              </a:rPr>
              <a:t>visualize</a:t>
            </a:r>
            <a:r>
              <a:rPr lang="en-US" sz="2800" dirty="0">
                <a:latin typeface="Gill Sans MT" panose="020B0502020104020203" pitchFamily="34" charset="77"/>
              </a:rPr>
              <a:t> a high number of clusters in 2D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F768EA-FF6B-C34F-BBB2-AF3002485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51" y="1418352"/>
            <a:ext cx="5230536" cy="49316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C02C389-AAF6-9047-9A51-AF9C68FF1FA0}"/>
              </a:ext>
            </a:extLst>
          </p:cNvPr>
          <p:cNvSpPr txBox="1"/>
          <p:nvPr/>
        </p:nvSpPr>
        <p:spPr>
          <a:xfrm>
            <a:off x="5735321" y="2673379"/>
            <a:ext cx="463804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Disadvantages: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Lose long-range information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Stochastic: different results on different runs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Requires some tuning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4B3D30-F4A5-724C-B117-69E3B12B109C}"/>
              </a:ext>
            </a:extLst>
          </p:cNvPr>
          <p:cNvSpPr txBox="1"/>
          <p:nvPr/>
        </p:nvSpPr>
        <p:spPr>
          <a:xfrm>
            <a:off x="5735321" y="4673927"/>
            <a:ext cx="46380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T-SNE is primarily a </a:t>
            </a:r>
            <a:r>
              <a:rPr lang="en-US" sz="2800" i="1" dirty="0">
                <a:latin typeface="Gill Sans MT" panose="020B0502020104020203" pitchFamily="34" charset="77"/>
              </a:rPr>
              <a:t>visualization</a:t>
            </a:r>
            <a:r>
              <a:rPr lang="en-US" sz="2800" dirty="0">
                <a:latin typeface="Gill Sans MT" panose="020B0502020104020203" pitchFamily="34" charset="77"/>
              </a:rPr>
              <a:t> technique. We’ll use another method (Louvain) to actually perform </a:t>
            </a:r>
            <a:r>
              <a:rPr lang="en-US" sz="2800" i="1" dirty="0">
                <a:latin typeface="Gill Sans MT" panose="020B0502020104020203" pitchFamily="34" charset="77"/>
              </a:rPr>
              <a:t>clustering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7156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T-SNE: t-distributed stochastic neighbor embedding (informal)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276535-4C15-F643-A23E-8BABFFCF3E68}"/>
              </a:ext>
            </a:extLst>
          </p:cNvPr>
          <p:cNvSpPr txBox="1"/>
          <p:nvPr/>
        </p:nvSpPr>
        <p:spPr>
          <a:xfrm>
            <a:off x="723790" y="1596064"/>
            <a:ext cx="51601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Treat each cell like a physical particle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Initially place each cell at a random position in 2D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Compute similarity metric (~Euclidian distance) between each pair of points </a:t>
            </a:r>
          </a:p>
          <a:p>
            <a:endParaRPr lang="en-US" sz="2400" dirty="0">
              <a:latin typeface="Gill Sans MT" panose="020B0502020104020203" pitchFamily="34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Apply two “forces”: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All points repel each other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Each point is attracted to P of its nearest neighbors (P=perplexity)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F596EE-608A-E444-B908-22DD6A0BDD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391" y="1387872"/>
            <a:ext cx="4768889" cy="44963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258136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T-SNE: t-distributed stochastic neighbor embedding (informal)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3BB955-BA81-8645-AD89-191A40ECE25E}"/>
              </a:ext>
            </a:extLst>
          </p:cNvPr>
          <p:cNvSpPr/>
          <p:nvPr/>
        </p:nvSpPr>
        <p:spPr>
          <a:xfrm>
            <a:off x="392391" y="6456828"/>
            <a:ext cx="117068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https://www.oreilly.com/content/wp-content/uploads/sites/2/2019/06/animation-94a2c1ff.gif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FDA6561-F9C8-B749-A14D-43BA12783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0" y="1397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105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Steps to create a t-SNE plot for </a:t>
            </a:r>
            <a:r>
              <a:rPr lang="en-US" sz="3600" dirty="0" err="1">
                <a:latin typeface="Gill Sans MT" panose="020B0502020104020203" pitchFamily="34" charset="0"/>
              </a:rPr>
              <a:t>scRNAseq</a:t>
            </a:r>
            <a:r>
              <a:rPr lang="en-US" sz="3600" dirty="0">
                <a:latin typeface="Gill Sans MT" panose="020B0502020104020203" pitchFamily="34" charset="0"/>
              </a:rPr>
              <a:t> data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C1E23D-3747-A043-B65C-951880933E20}"/>
              </a:ext>
            </a:extLst>
          </p:cNvPr>
          <p:cNvSpPr txBox="1"/>
          <p:nvPr/>
        </p:nvSpPr>
        <p:spPr>
          <a:xfrm>
            <a:off x="73660" y="1259615"/>
            <a:ext cx="4036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Library size normalization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Data transformation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Feature selection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T-SNE projection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Identify + visualize clusters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AEBD88-C1EA-5B41-BA80-5E0F72343C5F}"/>
              </a:ext>
            </a:extLst>
          </p:cNvPr>
          <p:cNvSpPr/>
          <p:nvPr/>
        </p:nvSpPr>
        <p:spPr>
          <a:xfrm>
            <a:off x="73660" y="1259615"/>
            <a:ext cx="393954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C2F6A41-30EE-A740-9EDE-631CB2743CC1}"/>
              </a:ext>
            </a:extLst>
          </p:cNvPr>
          <p:cNvGraphicFramePr>
            <a:graphicFrameLocks noGrp="1"/>
          </p:cNvGraphicFramePr>
          <p:nvPr/>
        </p:nvGraphicFramePr>
        <p:xfrm>
          <a:off x="6618240" y="1062685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359F8F6C-8EA9-474C-A63E-4E7D01D5F5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63" y="6296660"/>
            <a:ext cx="6807200" cy="279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BD540D-28D2-A745-BEA7-F049C110822F}"/>
              </a:ext>
            </a:extLst>
          </p:cNvPr>
          <p:cNvSpPr/>
          <p:nvPr/>
        </p:nvSpPr>
        <p:spPr>
          <a:xfrm>
            <a:off x="0" y="5917660"/>
            <a:ext cx="110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 </a:t>
            </a:r>
            <a:r>
              <a:rPr lang="en-US" dirty="0" err="1">
                <a:latin typeface="Gill Sans MT" panose="020B0502020104020203" pitchFamily="34" charset="77"/>
              </a:rPr>
              <a:t>Scanpy</a:t>
            </a:r>
            <a:r>
              <a:rPr lang="en-US" dirty="0">
                <a:latin typeface="Gill Sans MT" panose="020B0502020104020203" pitchFamily="34" charset="77"/>
              </a:rPr>
              <a:t>: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7B87CA-2AE9-1C42-931E-5F6F56FBE102}"/>
              </a:ext>
            </a:extLst>
          </p:cNvPr>
          <p:cNvSpPr/>
          <p:nvPr/>
        </p:nvSpPr>
        <p:spPr>
          <a:xfrm>
            <a:off x="6007175" y="2183834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 = 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22888-1C1D-A54D-A775-798DFC5C9912}"/>
              </a:ext>
            </a:extLst>
          </p:cNvPr>
          <p:cNvSpPr/>
          <p:nvPr/>
        </p:nvSpPr>
        <p:spPr>
          <a:xfrm>
            <a:off x="6785442" y="3791406"/>
            <a:ext cx="3442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X[</a:t>
            </a:r>
            <a:r>
              <a:rPr lang="en-US" dirty="0" err="1">
                <a:latin typeface="Gill Sans MT" panose="020B0502020104020203" pitchFamily="34" charset="77"/>
              </a:rPr>
              <a:t>i,j</a:t>
            </a:r>
            <a:r>
              <a:rPr lang="en-US" dirty="0">
                <a:latin typeface="Gill Sans MT" panose="020B0502020104020203" pitchFamily="34" charset="77"/>
              </a:rPr>
              <a:t>]: read count for 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r>
              <a:rPr lang="en-US" dirty="0">
                <a:latin typeface="Gill Sans MT" panose="020B0502020104020203" pitchFamily="34" charset="77"/>
              </a:rPr>
              <a:t> in cell j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7D7A3D-1A69-FC49-8272-AEDA6AFE25C3}"/>
              </a:ext>
            </a:extLst>
          </p:cNvPr>
          <p:cNvSpPr/>
          <p:nvPr/>
        </p:nvSpPr>
        <p:spPr>
          <a:xfrm>
            <a:off x="348763" y="4296503"/>
            <a:ext cx="98310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Normalize all cells (columns) to have the same count (e.g. 10,000):</a:t>
            </a:r>
            <a:endParaRPr lang="en-US" sz="2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768567-2622-1E44-811C-5EE705306EBB}"/>
              </a:ext>
            </a:extLst>
          </p:cNvPr>
          <p:cNvSpPr/>
          <p:nvPr/>
        </p:nvSpPr>
        <p:spPr>
          <a:xfrm>
            <a:off x="3710959" y="5133358"/>
            <a:ext cx="17572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Xnorm</a:t>
            </a:r>
            <a:r>
              <a:rPr lang="en-US" sz="2400" dirty="0">
                <a:latin typeface="Gill Sans MT" panose="020B0502020104020203" pitchFamily="34" charset="77"/>
              </a:rPr>
              <a:t>[</a:t>
            </a:r>
            <a:r>
              <a:rPr lang="en-US" sz="2400" dirty="0" err="1">
                <a:latin typeface="Gill Sans MT" panose="020B0502020104020203" pitchFamily="34" charset="77"/>
              </a:rPr>
              <a:t>i,j</a:t>
            </a:r>
            <a:r>
              <a:rPr lang="en-US" sz="2400" dirty="0">
                <a:latin typeface="Gill Sans MT" panose="020B0502020104020203" pitchFamily="34" charset="77"/>
              </a:rPr>
              <a:t>] =</a:t>
            </a:r>
            <a:endParaRPr lang="en-US" sz="24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59D44D-EF22-4948-9670-51FB1F4563DE}"/>
              </a:ext>
            </a:extLst>
          </p:cNvPr>
          <p:cNvSpPr/>
          <p:nvPr/>
        </p:nvSpPr>
        <p:spPr>
          <a:xfrm>
            <a:off x="5497788" y="4941944"/>
            <a:ext cx="720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 [</a:t>
            </a:r>
            <a:r>
              <a:rPr lang="en-US" dirty="0" err="1">
                <a:latin typeface="Gill Sans MT" panose="020B0502020104020203" pitchFamily="34" charset="77"/>
              </a:rPr>
              <a:t>i,j</a:t>
            </a:r>
            <a:r>
              <a:rPr lang="en-US" dirty="0">
                <a:latin typeface="Gill Sans MT" panose="020B0502020104020203" pitchFamily="34" charset="77"/>
              </a:rPr>
              <a:t>]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377EA07-4BD1-ED49-BA9E-C0D42CDE4188}"/>
              </a:ext>
            </a:extLst>
          </p:cNvPr>
          <p:cNvSpPr/>
          <p:nvPr/>
        </p:nvSpPr>
        <p:spPr>
          <a:xfrm>
            <a:off x="5245537" y="5421502"/>
            <a:ext cx="1269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Sum(X [:,j])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B66F7BB-D9AA-8443-A6B9-797D882FCF71}"/>
              </a:ext>
            </a:extLst>
          </p:cNvPr>
          <p:cNvSpPr/>
          <p:nvPr/>
        </p:nvSpPr>
        <p:spPr>
          <a:xfrm>
            <a:off x="6298770" y="5196416"/>
            <a:ext cx="973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* 10,000</a:t>
            </a:r>
            <a:endParaRPr lang="en-US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81C4BD9-9EB8-AB42-B5D7-DAAA0ED56D7C}"/>
              </a:ext>
            </a:extLst>
          </p:cNvPr>
          <p:cNvCxnSpPr/>
          <p:nvPr/>
        </p:nvCxnSpPr>
        <p:spPr>
          <a:xfrm>
            <a:off x="5497788" y="5356246"/>
            <a:ext cx="72006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917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Transforming the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2F1A83-AC98-2A41-8709-467A3C54029A}"/>
              </a:ext>
            </a:extLst>
          </p:cNvPr>
          <p:cNvSpPr txBox="1"/>
          <p:nvPr/>
        </p:nvSpPr>
        <p:spPr>
          <a:xfrm>
            <a:off x="73660" y="1259615"/>
            <a:ext cx="4036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Library size normalization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Data transformation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Feature selection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T-SNE projection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Identify + visualize clusters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B84827-5B61-0944-9029-59274272E3AD}"/>
              </a:ext>
            </a:extLst>
          </p:cNvPr>
          <p:cNvSpPr/>
          <p:nvPr/>
        </p:nvSpPr>
        <p:spPr>
          <a:xfrm>
            <a:off x="73660" y="1583613"/>
            <a:ext cx="393954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E8041C-362D-4342-9DC4-1B1A3E0CB580}"/>
              </a:ext>
            </a:extLst>
          </p:cNvPr>
          <p:cNvGraphicFramePr>
            <a:graphicFrameLocks noGrp="1"/>
          </p:cNvGraphicFramePr>
          <p:nvPr/>
        </p:nvGraphicFramePr>
        <p:xfrm>
          <a:off x="7048545" y="873644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496043F6-E295-C74B-A026-616065676A87}"/>
              </a:ext>
            </a:extLst>
          </p:cNvPr>
          <p:cNvSpPr/>
          <p:nvPr/>
        </p:nvSpPr>
        <p:spPr>
          <a:xfrm>
            <a:off x="6437480" y="1994793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 = 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378723-1603-624F-A852-3AF2FA7EEF02}"/>
              </a:ext>
            </a:extLst>
          </p:cNvPr>
          <p:cNvSpPr/>
          <p:nvPr/>
        </p:nvSpPr>
        <p:spPr>
          <a:xfrm>
            <a:off x="7215747" y="3602365"/>
            <a:ext cx="3442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X[</a:t>
            </a:r>
            <a:r>
              <a:rPr lang="en-US" dirty="0" err="1">
                <a:latin typeface="Gill Sans MT" panose="020B0502020104020203" pitchFamily="34" charset="77"/>
              </a:rPr>
              <a:t>i,j</a:t>
            </a:r>
            <a:r>
              <a:rPr lang="en-US" dirty="0">
                <a:latin typeface="Gill Sans MT" panose="020B0502020104020203" pitchFamily="34" charset="77"/>
              </a:rPr>
              <a:t>]: read count for gene </a:t>
            </a:r>
            <a:r>
              <a:rPr lang="en-US" dirty="0" err="1">
                <a:latin typeface="Gill Sans MT" panose="020B0502020104020203" pitchFamily="34" charset="77"/>
              </a:rPr>
              <a:t>i</a:t>
            </a:r>
            <a:r>
              <a:rPr lang="en-US" dirty="0">
                <a:latin typeface="Gill Sans MT" panose="020B0502020104020203" pitchFamily="34" charset="77"/>
              </a:rPr>
              <a:t> in cell j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D905EB-3A35-9C47-8EA7-BD4855619094}"/>
              </a:ext>
            </a:extLst>
          </p:cNvPr>
          <p:cNvSpPr/>
          <p:nvPr/>
        </p:nvSpPr>
        <p:spPr>
          <a:xfrm>
            <a:off x="357385" y="3994235"/>
            <a:ext cx="26349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Scale all counts:  </a:t>
            </a:r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33449A-2223-D742-8763-FECCAF984652}"/>
              </a:ext>
            </a:extLst>
          </p:cNvPr>
          <p:cNvSpPr/>
          <p:nvPr/>
        </p:nvSpPr>
        <p:spPr>
          <a:xfrm>
            <a:off x="2830972" y="4025013"/>
            <a:ext cx="41601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Xtrans</a:t>
            </a:r>
            <a:r>
              <a:rPr lang="en-US" sz="2400" dirty="0">
                <a:latin typeface="Gill Sans MT" panose="020B0502020104020203" pitchFamily="34" charset="77"/>
              </a:rPr>
              <a:t>[</a:t>
            </a:r>
            <a:r>
              <a:rPr lang="en-US" sz="2400" dirty="0" err="1">
                <a:latin typeface="Gill Sans MT" panose="020B0502020104020203" pitchFamily="34" charset="77"/>
              </a:rPr>
              <a:t>i,j</a:t>
            </a:r>
            <a:r>
              <a:rPr lang="en-US" sz="2400" dirty="0">
                <a:latin typeface="Gill Sans MT" panose="020B0502020104020203" pitchFamily="34" charset="77"/>
              </a:rPr>
              <a:t>] = log2(</a:t>
            </a:r>
            <a:r>
              <a:rPr lang="en-US" sz="2400" dirty="0" err="1">
                <a:latin typeface="Gill Sans MT" panose="020B0502020104020203" pitchFamily="34" charset="77"/>
              </a:rPr>
              <a:t>Xnorm</a:t>
            </a:r>
            <a:r>
              <a:rPr lang="en-US" sz="2400" dirty="0">
                <a:latin typeface="Gill Sans MT" panose="020B0502020104020203" pitchFamily="34" charset="77"/>
              </a:rPr>
              <a:t>[</a:t>
            </a:r>
            <a:r>
              <a:rPr lang="en-US" sz="2400" dirty="0" err="1">
                <a:latin typeface="Gill Sans MT" panose="020B0502020104020203" pitchFamily="34" charset="77"/>
              </a:rPr>
              <a:t>i,j</a:t>
            </a:r>
            <a:r>
              <a:rPr lang="en-US" sz="2400" dirty="0">
                <a:latin typeface="Gill Sans MT" panose="020B0502020104020203" pitchFamily="34" charset="77"/>
              </a:rPr>
              <a:t>]+1)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B5E28E-7FFB-4F4A-94D4-FB8E2372511A}"/>
              </a:ext>
            </a:extLst>
          </p:cNvPr>
          <p:cNvSpPr/>
          <p:nvPr/>
        </p:nvSpPr>
        <p:spPr>
          <a:xfrm>
            <a:off x="1101455" y="4724660"/>
            <a:ext cx="885672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All 0’s stay 0’s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Without transformation, distances dominated by few genes with highest counts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With transformation, all genes are roughly comparable to each other</a:t>
            </a:r>
            <a:endParaRPr lang="en-US" sz="20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2C9295-515D-6E4A-85F8-25B9D7C98C25}"/>
              </a:ext>
            </a:extLst>
          </p:cNvPr>
          <p:cNvSpPr/>
          <p:nvPr/>
        </p:nvSpPr>
        <p:spPr>
          <a:xfrm>
            <a:off x="0" y="5917660"/>
            <a:ext cx="11014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In </a:t>
            </a:r>
            <a:r>
              <a:rPr lang="en-US" dirty="0" err="1">
                <a:latin typeface="Gill Sans MT" panose="020B0502020104020203" pitchFamily="34" charset="77"/>
              </a:rPr>
              <a:t>Scanpy</a:t>
            </a:r>
            <a:r>
              <a:rPr lang="en-US" dirty="0">
                <a:latin typeface="Gill Sans MT" panose="020B0502020104020203" pitchFamily="34" charset="77"/>
              </a:rPr>
              <a:t>: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091E83-055B-9640-959A-9BF9C7B83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15" y="6370615"/>
            <a:ext cx="3081480" cy="30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2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Feature selection - identifying the most highly variable genes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CA2D6-90F0-9C4E-98AA-DE1A842FBFEC}"/>
              </a:ext>
            </a:extLst>
          </p:cNvPr>
          <p:cNvSpPr txBox="1"/>
          <p:nvPr/>
        </p:nvSpPr>
        <p:spPr>
          <a:xfrm>
            <a:off x="73660" y="1259615"/>
            <a:ext cx="4036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Library size normalization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Data transformation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Feature selection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T-SNE projection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Identify + visualize clusters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436DE-E66D-D147-876C-D9DE484EA95C}"/>
              </a:ext>
            </a:extLst>
          </p:cNvPr>
          <p:cNvSpPr/>
          <p:nvPr/>
        </p:nvSpPr>
        <p:spPr>
          <a:xfrm>
            <a:off x="73660" y="2010558"/>
            <a:ext cx="393954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5B81A36-C7DB-4B43-8772-6A93708BF9B1}"/>
              </a:ext>
            </a:extLst>
          </p:cNvPr>
          <p:cNvSpPr/>
          <p:nvPr/>
        </p:nvSpPr>
        <p:spPr>
          <a:xfrm>
            <a:off x="4758869" y="1501519"/>
            <a:ext cx="637529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Only genes that are highly variable across cells will be informative for clustering!</a:t>
            </a:r>
            <a:endParaRPr lang="en-US" sz="24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D053F3C-B608-FE41-B4C1-8FC301F3B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298005"/>
              </p:ext>
            </p:extLst>
          </p:nvPr>
        </p:nvGraphicFramePr>
        <p:xfrm>
          <a:off x="3501378" y="3547256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1A5E1B1D-3B95-3849-BD4C-95C9D27DFC67}"/>
              </a:ext>
            </a:extLst>
          </p:cNvPr>
          <p:cNvSpPr/>
          <p:nvPr/>
        </p:nvSpPr>
        <p:spPr>
          <a:xfrm>
            <a:off x="2890313" y="4668405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 = 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D864FBE-8E2D-1F4F-882E-D1DD43234750}"/>
              </a:ext>
            </a:extLst>
          </p:cNvPr>
          <p:cNvSpPr/>
          <p:nvPr/>
        </p:nvSpPr>
        <p:spPr>
          <a:xfrm>
            <a:off x="3299792" y="5406887"/>
            <a:ext cx="4320209" cy="371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EE95F68-6662-D64D-B0E4-590B6165B05A}"/>
              </a:ext>
            </a:extLst>
          </p:cNvPr>
          <p:cNvSpPr/>
          <p:nvPr/>
        </p:nvSpPr>
        <p:spPr>
          <a:xfrm>
            <a:off x="7479850" y="5777948"/>
            <a:ext cx="3146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Gene 7 not very interesting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234633-A726-BF47-8CB0-7A4D5CCBC526}"/>
              </a:ext>
            </a:extLst>
          </p:cNvPr>
          <p:cNvSpPr/>
          <p:nvPr/>
        </p:nvSpPr>
        <p:spPr>
          <a:xfrm>
            <a:off x="3299792" y="5076855"/>
            <a:ext cx="4320209" cy="37106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5DA8E-D76A-9D46-B807-1FD5A06FE374}"/>
              </a:ext>
            </a:extLst>
          </p:cNvPr>
          <p:cNvSpPr/>
          <p:nvPr/>
        </p:nvSpPr>
        <p:spPr>
          <a:xfrm>
            <a:off x="7278264" y="4637627"/>
            <a:ext cx="3146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Gill Sans MT" panose="020B0502020104020203" pitchFamily="34" charset="77"/>
              </a:rPr>
              <a:t>Gene 6 is! Lot of variation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60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/>
      <p:bldP spid="14" grpId="0" animBg="1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Feature selection - identifying the most highly variable genes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144F0E-EE67-1C44-ACF0-494D1000139A}"/>
              </a:ext>
            </a:extLst>
          </p:cNvPr>
          <p:cNvSpPr/>
          <p:nvPr/>
        </p:nvSpPr>
        <p:spPr>
          <a:xfrm>
            <a:off x="272898" y="1299771"/>
            <a:ext cx="586163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Variance measures variability in our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But recall variance usually higher for more highly expressed genes</a:t>
            </a:r>
            <a:endParaRPr lang="en-US" sz="240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1374F4E-27DE-0143-9012-02CBD3FF94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7661" y="2309178"/>
            <a:ext cx="5914483" cy="373565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CEA0539-8BDF-D640-B9AF-8CC0D441A1EC}"/>
              </a:ext>
            </a:extLst>
          </p:cNvPr>
          <p:cNvSpPr txBox="1"/>
          <p:nvPr/>
        </p:nvSpPr>
        <p:spPr>
          <a:xfrm>
            <a:off x="6134531" y="5829198"/>
            <a:ext cx="5237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Mean gene expression level (log10 scale)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86F3994-206D-2D42-939C-5CCE19E75799}"/>
              </a:ext>
            </a:extLst>
          </p:cNvPr>
          <p:cNvSpPr txBox="1"/>
          <p:nvPr/>
        </p:nvSpPr>
        <p:spPr>
          <a:xfrm rot="16200000">
            <a:off x="4021623" y="3418982"/>
            <a:ext cx="2970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Expression variance (log10 scale)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458DBBA-499D-484A-AF4F-D65C7325673E}"/>
              </a:ext>
            </a:extLst>
          </p:cNvPr>
          <p:cNvSpPr/>
          <p:nvPr/>
        </p:nvSpPr>
        <p:spPr>
          <a:xfrm>
            <a:off x="272898" y="3164293"/>
            <a:ext cx="46868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Dispersion: how “stretched” or “squeezed” a distribution is </a:t>
            </a:r>
            <a:endParaRPr lang="en-US" sz="24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C0453C9-A6BE-FB4B-9CE4-61099D9C42BD}"/>
              </a:ext>
            </a:extLst>
          </p:cNvPr>
          <p:cNvSpPr/>
          <p:nvPr/>
        </p:nvSpPr>
        <p:spPr>
          <a:xfrm>
            <a:off x="759903" y="4193767"/>
            <a:ext cx="27942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e.g. Variance/Mean</a:t>
            </a:r>
            <a:endParaRPr lang="en-US" sz="2400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EEAE4F3-90A5-B344-91EC-1B3BA708D6A4}"/>
              </a:ext>
            </a:extLst>
          </p:cNvPr>
          <p:cNvSpPr/>
          <p:nvPr/>
        </p:nvSpPr>
        <p:spPr>
          <a:xfrm>
            <a:off x="0" y="6581001"/>
            <a:ext cx="68022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https://bioramble.wordpress.com/2016/01/30/why-sequencing-data-is-modeled-as-negative-binomial/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292680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workflow</a:t>
            </a:r>
          </a:p>
        </p:txBody>
      </p:sp>
      <p:pic>
        <p:nvPicPr>
          <p:cNvPr id="5" name="Picture 4" descr="images.png">
            <a:extLst>
              <a:ext uri="{FF2B5EF4-FFF2-40B4-BE49-F238E27FC236}">
                <a16:creationId xmlns:a16="http://schemas.microsoft.com/office/drawing/2014/main" id="{944B2652-C104-654F-9EF2-13479AC0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61" r="20766"/>
          <a:stretch/>
        </p:blipFill>
        <p:spPr>
          <a:xfrm>
            <a:off x="807491" y="2816129"/>
            <a:ext cx="1138973" cy="1119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BAC048-5DD5-E147-97E2-A3093B24193F}"/>
              </a:ext>
            </a:extLst>
          </p:cNvPr>
          <p:cNvCxnSpPr>
            <a:cxnSpLocks/>
          </p:cNvCxnSpPr>
          <p:nvPr/>
        </p:nvCxnSpPr>
        <p:spPr>
          <a:xfrm flipV="1">
            <a:off x="1376977" y="2688870"/>
            <a:ext cx="678507" cy="293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3A45E-313E-944D-9046-B257EE32AFE2}"/>
              </a:ext>
            </a:extLst>
          </p:cNvPr>
          <p:cNvCxnSpPr>
            <a:cxnSpLocks/>
          </p:cNvCxnSpPr>
          <p:nvPr/>
        </p:nvCxnSpPr>
        <p:spPr>
          <a:xfrm>
            <a:off x="1376977" y="3037573"/>
            <a:ext cx="678507" cy="82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73CDB5D-28E5-F740-9694-35871C8AF881}"/>
              </a:ext>
            </a:extLst>
          </p:cNvPr>
          <p:cNvSpPr/>
          <p:nvPr/>
        </p:nvSpPr>
        <p:spPr>
          <a:xfrm>
            <a:off x="2146493" y="233013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A9AA3-5DE6-5548-AE76-EFC2E7ED885A}"/>
              </a:ext>
            </a:extLst>
          </p:cNvPr>
          <p:cNvSpPr/>
          <p:nvPr/>
        </p:nvSpPr>
        <p:spPr>
          <a:xfrm>
            <a:off x="2146493" y="249437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743056-833C-3D41-87B6-3BA069FA7943}"/>
              </a:ext>
            </a:extLst>
          </p:cNvPr>
          <p:cNvSpPr/>
          <p:nvPr/>
        </p:nvSpPr>
        <p:spPr>
          <a:xfrm>
            <a:off x="2299326" y="240023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CC05B2-4572-B343-BBA1-27CB41C264B1}"/>
              </a:ext>
            </a:extLst>
          </p:cNvPr>
          <p:cNvSpPr/>
          <p:nvPr/>
        </p:nvSpPr>
        <p:spPr>
          <a:xfrm>
            <a:off x="2070077" y="257248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FF2944-FA31-274A-AAA9-4F996073A771}"/>
              </a:ext>
            </a:extLst>
          </p:cNvPr>
          <p:cNvSpPr/>
          <p:nvPr/>
        </p:nvSpPr>
        <p:spPr>
          <a:xfrm>
            <a:off x="2251866" y="262894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F3E74-ADFC-1845-9234-2012AAB819AE}"/>
              </a:ext>
            </a:extLst>
          </p:cNvPr>
          <p:cNvSpPr/>
          <p:nvPr/>
        </p:nvSpPr>
        <p:spPr>
          <a:xfrm>
            <a:off x="2373261" y="251459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03B343-FFA6-344A-9687-2297DCEE4070}"/>
              </a:ext>
            </a:extLst>
          </p:cNvPr>
          <p:cNvSpPr/>
          <p:nvPr/>
        </p:nvSpPr>
        <p:spPr>
          <a:xfrm>
            <a:off x="2108285" y="27367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09C182-0886-B34B-B6BC-744942B8CA89}"/>
              </a:ext>
            </a:extLst>
          </p:cNvPr>
          <p:cNvSpPr/>
          <p:nvPr/>
        </p:nvSpPr>
        <p:spPr>
          <a:xfrm>
            <a:off x="2241373" y="281483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84F241-704E-A64C-BAF7-9EE8E3A2903A}"/>
              </a:ext>
            </a:extLst>
          </p:cNvPr>
          <p:cNvSpPr/>
          <p:nvPr/>
        </p:nvSpPr>
        <p:spPr>
          <a:xfrm>
            <a:off x="2339343" y="264377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AFE4DA-87DA-104C-82B0-557DFDC3875B}"/>
              </a:ext>
            </a:extLst>
          </p:cNvPr>
          <p:cNvSpPr/>
          <p:nvPr/>
        </p:nvSpPr>
        <p:spPr>
          <a:xfrm>
            <a:off x="2117517" y="29226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D8EE66-B0CC-A444-A153-11299B89BF57}"/>
              </a:ext>
            </a:extLst>
          </p:cNvPr>
          <p:cNvSpPr/>
          <p:nvPr/>
        </p:nvSpPr>
        <p:spPr>
          <a:xfrm>
            <a:off x="2330636" y="248597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2DE559-2122-5647-8EDF-66170DDE858D}"/>
              </a:ext>
            </a:extLst>
          </p:cNvPr>
          <p:cNvSpPr/>
          <p:nvPr/>
        </p:nvSpPr>
        <p:spPr>
          <a:xfrm>
            <a:off x="2330636" y="265021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C561C7-A765-F748-A20F-3736A7A7B60E}"/>
              </a:ext>
            </a:extLst>
          </p:cNvPr>
          <p:cNvSpPr/>
          <p:nvPr/>
        </p:nvSpPr>
        <p:spPr>
          <a:xfrm>
            <a:off x="2483468" y="255607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2679D1-FDFF-AC49-B22A-414D41189513}"/>
              </a:ext>
            </a:extLst>
          </p:cNvPr>
          <p:cNvSpPr/>
          <p:nvPr/>
        </p:nvSpPr>
        <p:spPr>
          <a:xfrm>
            <a:off x="2254219" y="2728331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875121-DEE9-494A-8ADD-F0655C1C8697}"/>
              </a:ext>
            </a:extLst>
          </p:cNvPr>
          <p:cNvSpPr/>
          <p:nvPr/>
        </p:nvSpPr>
        <p:spPr>
          <a:xfrm>
            <a:off x="2436008" y="278479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2E624-7675-0242-825A-E30B7A462A6C}"/>
              </a:ext>
            </a:extLst>
          </p:cNvPr>
          <p:cNvSpPr/>
          <p:nvPr/>
        </p:nvSpPr>
        <p:spPr>
          <a:xfrm>
            <a:off x="2557403" y="267043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DA2F60-C2C4-D94E-8417-484AC37775F6}"/>
              </a:ext>
            </a:extLst>
          </p:cNvPr>
          <p:cNvSpPr/>
          <p:nvPr/>
        </p:nvSpPr>
        <p:spPr>
          <a:xfrm>
            <a:off x="2292427" y="289257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CE592-13F9-7D4B-8B81-CB4F531B0AB0}"/>
              </a:ext>
            </a:extLst>
          </p:cNvPr>
          <p:cNvSpPr/>
          <p:nvPr/>
        </p:nvSpPr>
        <p:spPr>
          <a:xfrm>
            <a:off x="2425515" y="297068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C6626F-5C8A-9646-A12D-C3E022E8E285}"/>
              </a:ext>
            </a:extLst>
          </p:cNvPr>
          <p:cNvSpPr/>
          <p:nvPr/>
        </p:nvSpPr>
        <p:spPr>
          <a:xfrm>
            <a:off x="2523485" y="27996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9874B-43BC-B141-80FA-E2AD83BBBADB}"/>
              </a:ext>
            </a:extLst>
          </p:cNvPr>
          <p:cNvSpPr/>
          <p:nvPr/>
        </p:nvSpPr>
        <p:spPr>
          <a:xfrm>
            <a:off x="2301659" y="307846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D26F6B-0A5E-0D44-A2B4-BAB1921ACD42}"/>
              </a:ext>
            </a:extLst>
          </p:cNvPr>
          <p:cNvSpPr/>
          <p:nvPr/>
        </p:nvSpPr>
        <p:spPr>
          <a:xfrm>
            <a:off x="2115949" y="268566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2BDDCD-6966-2D47-9E8E-4A12E72BC13B}"/>
              </a:ext>
            </a:extLst>
          </p:cNvPr>
          <p:cNvSpPr/>
          <p:nvPr/>
        </p:nvSpPr>
        <p:spPr>
          <a:xfrm>
            <a:off x="2115949" y="284990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A6F54-433C-5B49-8B52-FA37D10B5045}"/>
              </a:ext>
            </a:extLst>
          </p:cNvPr>
          <p:cNvSpPr/>
          <p:nvPr/>
        </p:nvSpPr>
        <p:spPr>
          <a:xfrm>
            <a:off x="2268782" y="275576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C53FD8-84F5-1640-B76A-61440DA7BBF8}"/>
              </a:ext>
            </a:extLst>
          </p:cNvPr>
          <p:cNvSpPr/>
          <p:nvPr/>
        </p:nvSpPr>
        <p:spPr>
          <a:xfrm>
            <a:off x="2039533" y="292802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CEAB39-D778-C343-80B0-F7D9566BA7AF}"/>
              </a:ext>
            </a:extLst>
          </p:cNvPr>
          <p:cNvSpPr/>
          <p:nvPr/>
        </p:nvSpPr>
        <p:spPr>
          <a:xfrm>
            <a:off x="2221321" y="298448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B2E9-6360-9647-8CFC-B4611E4F89DF}"/>
              </a:ext>
            </a:extLst>
          </p:cNvPr>
          <p:cNvSpPr/>
          <p:nvPr/>
        </p:nvSpPr>
        <p:spPr>
          <a:xfrm>
            <a:off x="2342717" y="287012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5333D1-EF36-8E4F-BAF5-08B6BA4CA2A5}"/>
              </a:ext>
            </a:extLst>
          </p:cNvPr>
          <p:cNvSpPr/>
          <p:nvPr/>
        </p:nvSpPr>
        <p:spPr>
          <a:xfrm>
            <a:off x="2077741" y="309226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01E9ACA-6DDC-6D40-8282-5C74A1625062}"/>
              </a:ext>
            </a:extLst>
          </p:cNvPr>
          <p:cNvSpPr/>
          <p:nvPr/>
        </p:nvSpPr>
        <p:spPr>
          <a:xfrm>
            <a:off x="2210828" y="317037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927A5A-D11B-F942-853E-D0717132B39E}"/>
              </a:ext>
            </a:extLst>
          </p:cNvPr>
          <p:cNvSpPr/>
          <p:nvPr/>
        </p:nvSpPr>
        <p:spPr>
          <a:xfrm>
            <a:off x="2308799" y="29993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BD40BC-372C-7048-A4A6-614FDE88B9CB}"/>
              </a:ext>
            </a:extLst>
          </p:cNvPr>
          <p:cNvSpPr/>
          <p:nvPr/>
        </p:nvSpPr>
        <p:spPr>
          <a:xfrm>
            <a:off x="2086973" y="327815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C0DCE8-1BA8-4E4D-9AF8-36152DF3A18F}"/>
              </a:ext>
            </a:extLst>
          </p:cNvPr>
          <p:cNvSpPr txBox="1"/>
          <p:nvPr/>
        </p:nvSpPr>
        <p:spPr>
          <a:xfrm>
            <a:off x="1867181" y="360682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Extract cells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D993A9-3376-E641-9491-07B9BB3D6B28}"/>
              </a:ext>
            </a:extLst>
          </p:cNvPr>
          <p:cNvSpPr txBox="1"/>
          <p:nvPr/>
        </p:nvSpPr>
        <p:spPr>
          <a:xfrm>
            <a:off x="3549536" y="3468321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Separate to single cells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3F70DD2-DF4A-C64E-B7A3-C42900D0434C}"/>
              </a:ext>
            </a:extLst>
          </p:cNvPr>
          <p:cNvSpPr/>
          <p:nvPr/>
        </p:nvSpPr>
        <p:spPr>
          <a:xfrm>
            <a:off x="4034835" y="212365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6272D5-158B-2C48-83D2-860EE0E18BA9}"/>
              </a:ext>
            </a:extLst>
          </p:cNvPr>
          <p:cNvSpPr/>
          <p:nvPr/>
        </p:nvSpPr>
        <p:spPr>
          <a:xfrm>
            <a:off x="4034835" y="309226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78F36D-D094-AB4A-A08C-1EB352D939EF}"/>
              </a:ext>
            </a:extLst>
          </p:cNvPr>
          <p:cNvSpPr/>
          <p:nvPr/>
        </p:nvSpPr>
        <p:spPr>
          <a:xfrm>
            <a:off x="4034835" y="2543469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D323539-D7C0-0544-BBFC-838142C0A30D}"/>
              </a:ext>
            </a:extLst>
          </p:cNvPr>
          <p:cNvSpPr/>
          <p:nvPr/>
        </p:nvSpPr>
        <p:spPr>
          <a:xfrm>
            <a:off x="2995665" y="2650218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24452-4987-3443-8F73-CE0B10162CAF}"/>
              </a:ext>
            </a:extLst>
          </p:cNvPr>
          <p:cNvSpPr txBox="1"/>
          <p:nvPr/>
        </p:nvSpPr>
        <p:spPr>
          <a:xfrm>
            <a:off x="5347081" y="3514487"/>
            <a:ext cx="14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Extract and label cDNA separately for each cell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08C635-2D3A-214F-A11B-96ABE38C615C}"/>
              </a:ext>
            </a:extLst>
          </p:cNvPr>
          <p:cNvGrpSpPr/>
          <p:nvPr/>
        </p:nvGrpSpPr>
        <p:grpSpPr>
          <a:xfrm>
            <a:off x="5536757" y="2611598"/>
            <a:ext cx="878352" cy="173578"/>
            <a:chOff x="4979523" y="1663251"/>
            <a:chExt cx="1374678" cy="2716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DFA827-58B8-6D4F-B639-43418D42733F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F16447-C34B-FB49-894E-6E884D31D509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5EA3697-79CB-564C-8D77-79DFAFB5F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2209A6-90D6-2D46-9981-64CE63FE0E31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57E37EF-62A0-E14B-806D-3C57131A4C18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514EEC-FBA8-F744-9619-2151EE3C9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07C13F-3C9A-4249-AF91-DAC774D8EF49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F389BC-3120-584A-AC70-E5B3C6D9522C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75EE3BC-8C9B-4E42-8B20-60A8B1444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69EC8B-78CA-6749-A224-C96030D90C8E}"/>
              </a:ext>
            </a:extLst>
          </p:cNvPr>
          <p:cNvGrpSpPr/>
          <p:nvPr/>
        </p:nvGrpSpPr>
        <p:grpSpPr>
          <a:xfrm>
            <a:off x="5532538" y="2106282"/>
            <a:ext cx="878352" cy="173578"/>
            <a:chOff x="4979523" y="1663251"/>
            <a:chExt cx="1374678" cy="27166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22AF184-6588-9844-845A-2E9E23D73A29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EFB460-E4DC-6D4E-B1D2-A5B89107F54A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F88EF6D-ABC7-0040-A0DA-C35EB2551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C28F29B-06BA-5D4D-B3D0-DE917484486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02A393B-A645-DE48-A471-D9EC523486AD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DF1C06C-8E51-A84E-9BB7-75E8522C4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C97D82-04F1-D043-9748-1B8E9E63901D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33871AF-F69F-F747-BF2E-05B0FFC868FF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4F33300-DC02-404E-967B-C4AA3EB10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C32422-4424-9D46-8A70-C7FE8243599F}"/>
              </a:ext>
            </a:extLst>
          </p:cNvPr>
          <p:cNvGrpSpPr/>
          <p:nvPr/>
        </p:nvGrpSpPr>
        <p:grpSpPr>
          <a:xfrm>
            <a:off x="5532537" y="3147903"/>
            <a:ext cx="878352" cy="173578"/>
            <a:chOff x="4979523" y="1663251"/>
            <a:chExt cx="1374678" cy="27166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91DB013-90E1-F145-9E56-4ACC5CE83670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66CEC78-F2D2-7B46-BBB1-4748DCACCBB2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B35FF31-13E3-7049-8999-3E5FEF530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EC4C92D-9BF1-1347-8F95-83318344A1F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802758F-946B-DE48-8053-81E6AB4E2607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04B673D-02BD-6643-B6DF-BA495F8E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65F465C-477F-CE41-BF82-3E39D19A5F17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2D61DBB-4134-2F43-952A-1354D2226966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1C1B12-83E8-F546-8D3C-FCBA5CE8A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ight Arrow 88">
            <a:extLst>
              <a:ext uri="{FF2B5EF4-FFF2-40B4-BE49-F238E27FC236}">
                <a16:creationId xmlns:a16="http://schemas.microsoft.com/office/drawing/2014/main" id="{0FB93A2A-790A-7945-B701-0879EAC7D032}"/>
              </a:ext>
            </a:extLst>
          </p:cNvPr>
          <p:cNvSpPr/>
          <p:nvPr/>
        </p:nvSpPr>
        <p:spPr>
          <a:xfrm>
            <a:off x="4584979" y="2660294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69650F-7AEF-EE4C-A7F0-23BDCB41CC79}"/>
              </a:ext>
            </a:extLst>
          </p:cNvPr>
          <p:cNvSpPr txBox="1"/>
          <p:nvPr/>
        </p:nvSpPr>
        <p:spPr>
          <a:xfrm>
            <a:off x="7390006" y="3580756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Pool data from all cells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C746A6E-57BB-434A-9263-039BA3FB7DEE}"/>
              </a:ext>
            </a:extLst>
          </p:cNvPr>
          <p:cNvSpPr/>
          <p:nvPr/>
        </p:nvSpPr>
        <p:spPr>
          <a:xfrm>
            <a:off x="6816156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49F5BF-9CC9-A24E-8F5D-AB6447743FA6}"/>
              </a:ext>
            </a:extLst>
          </p:cNvPr>
          <p:cNvCxnSpPr/>
          <p:nvPr/>
        </p:nvCxnSpPr>
        <p:spPr>
          <a:xfrm>
            <a:off x="7743680" y="244165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EDCF52-1A5F-9F4C-824A-ED365D6BB2CE}"/>
              </a:ext>
            </a:extLst>
          </p:cNvPr>
          <p:cNvCxnSpPr>
            <a:cxnSpLocks/>
          </p:cNvCxnSpPr>
          <p:nvPr/>
        </p:nvCxnSpPr>
        <p:spPr>
          <a:xfrm>
            <a:off x="8415070" y="2441651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C51145-FF12-4248-BF11-E2AEC929149C}"/>
              </a:ext>
            </a:extLst>
          </p:cNvPr>
          <p:cNvCxnSpPr/>
          <p:nvPr/>
        </p:nvCxnSpPr>
        <p:spPr>
          <a:xfrm>
            <a:off x="7743680" y="235353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219E2D-DAAC-A842-9FB4-5E50E39070CA}"/>
              </a:ext>
            </a:extLst>
          </p:cNvPr>
          <p:cNvCxnSpPr>
            <a:cxnSpLocks/>
          </p:cNvCxnSpPr>
          <p:nvPr/>
        </p:nvCxnSpPr>
        <p:spPr>
          <a:xfrm>
            <a:off x="8415070" y="235353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A758F4A-68C5-8D48-B798-C054D1A8356F}"/>
              </a:ext>
            </a:extLst>
          </p:cNvPr>
          <p:cNvCxnSpPr/>
          <p:nvPr/>
        </p:nvCxnSpPr>
        <p:spPr>
          <a:xfrm>
            <a:off x="7743680" y="226541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B15A4AA-1682-954A-988D-FA2E46876BCE}"/>
              </a:ext>
            </a:extLst>
          </p:cNvPr>
          <p:cNvCxnSpPr>
            <a:cxnSpLocks/>
          </p:cNvCxnSpPr>
          <p:nvPr/>
        </p:nvCxnSpPr>
        <p:spPr>
          <a:xfrm>
            <a:off x="8415070" y="2265419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759BE98-A8FE-B647-B292-90D65DA0B094}"/>
              </a:ext>
            </a:extLst>
          </p:cNvPr>
          <p:cNvCxnSpPr/>
          <p:nvPr/>
        </p:nvCxnSpPr>
        <p:spPr>
          <a:xfrm>
            <a:off x="7743680" y="270599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D5E09CA-2349-6444-94FC-3098D62E3F47}"/>
              </a:ext>
            </a:extLst>
          </p:cNvPr>
          <p:cNvCxnSpPr>
            <a:cxnSpLocks/>
          </p:cNvCxnSpPr>
          <p:nvPr/>
        </p:nvCxnSpPr>
        <p:spPr>
          <a:xfrm>
            <a:off x="8415070" y="270599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48E129-FBDA-6F48-A2D6-6D028EFF488C}"/>
              </a:ext>
            </a:extLst>
          </p:cNvPr>
          <p:cNvCxnSpPr/>
          <p:nvPr/>
        </p:nvCxnSpPr>
        <p:spPr>
          <a:xfrm>
            <a:off x="7743680" y="261788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54A87AF-0509-EA49-9B5C-F293E5BCF3D4}"/>
              </a:ext>
            </a:extLst>
          </p:cNvPr>
          <p:cNvCxnSpPr>
            <a:cxnSpLocks/>
          </p:cNvCxnSpPr>
          <p:nvPr/>
        </p:nvCxnSpPr>
        <p:spPr>
          <a:xfrm>
            <a:off x="8415070" y="2617883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4CB9233-709B-FA45-AE28-8AC16159C65A}"/>
              </a:ext>
            </a:extLst>
          </p:cNvPr>
          <p:cNvCxnSpPr/>
          <p:nvPr/>
        </p:nvCxnSpPr>
        <p:spPr>
          <a:xfrm>
            <a:off x="7743680" y="252976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C86F533-6BAA-054E-9835-7F508412BCDD}"/>
              </a:ext>
            </a:extLst>
          </p:cNvPr>
          <p:cNvCxnSpPr>
            <a:cxnSpLocks/>
          </p:cNvCxnSpPr>
          <p:nvPr/>
        </p:nvCxnSpPr>
        <p:spPr>
          <a:xfrm>
            <a:off x="8415070" y="2529767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9D005AD-9A0A-2F49-9D34-9C589130878C}"/>
              </a:ext>
            </a:extLst>
          </p:cNvPr>
          <p:cNvCxnSpPr/>
          <p:nvPr/>
        </p:nvCxnSpPr>
        <p:spPr>
          <a:xfrm>
            <a:off x="7743680" y="297034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D3AEBAC-2467-3E43-A9AD-A44C8FE5C6EC}"/>
              </a:ext>
            </a:extLst>
          </p:cNvPr>
          <p:cNvCxnSpPr>
            <a:cxnSpLocks/>
          </p:cNvCxnSpPr>
          <p:nvPr/>
        </p:nvCxnSpPr>
        <p:spPr>
          <a:xfrm>
            <a:off x="8415070" y="2970347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818E1C8-EDA7-0642-BFFD-82B3C068AAC4}"/>
              </a:ext>
            </a:extLst>
          </p:cNvPr>
          <p:cNvCxnSpPr/>
          <p:nvPr/>
        </p:nvCxnSpPr>
        <p:spPr>
          <a:xfrm>
            <a:off x="7743680" y="288223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B6A04C8-81D5-4F44-A057-98A8E48C1AC0}"/>
              </a:ext>
            </a:extLst>
          </p:cNvPr>
          <p:cNvCxnSpPr>
            <a:cxnSpLocks/>
          </p:cNvCxnSpPr>
          <p:nvPr/>
        </p:nvCxnSpPr>
        <p:spPr>
          <a:xfrm>
            <a:off x="8415070" y="2882231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B0739EA-C2C7-374C-B514-3F0994B7CE97}"/>
              </a:ext>
            </a:extLst>
          </p:cNvPr>
          <p:cNvCxnSpPr/>
          <p:nvPr/>
        </p:nvCxnSpPr>
        <p:spPr>
          <a:xfrm>
            <a:off x="7743680" y="279411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81548CF-514E-ED43-890B-D4A110303795}"/>
              </a:ext>
            </a:extLst>
          </p:cNvPr>
          <p:cNvCxnSpPr>
            <a:cxnSpLocks/>
          </p:cNvCxnSpPr>
          <p:nvPr/>
        </p:nvCxnSpPr>
        <p:spPr>
          <a:xfrm>
            <a:off x="8415070" y="279411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128D83-E2C6-7446-A101-9BE2147C6C6D}"/>
              </a:ext>
            </a:extLst>
          </p:cNvPr>
          <p:cNvCxnSpPr/>
          <p:nvPr/>
        </p:nvCxnSpPr>
        <p:spPr>
          <a:xfrm>
            <a:off x="7743680" y="3234692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974EA37-B36E-2748-A0F1-78A884D2C064}"/>
              </a:ext>
            </a:extLst>
          </p:cNvPr>
          <p:cNvCxnSpPr>
            <a:cxnSpLocks/>
          </p:cNvCxnSpPr>
          <p:nvPr/>
        </p:nvCxnSpPr>
        <p:spPr>
          <a:xfrm>
            <a:off x="8415070" y="3234692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509AE15-21D3-3F44-A371-1D2B191243DF}"/>
              </a:ext>
            </a:extLst>
          </p:cNvPr>
          <p:cNvCxnSpPr/>
          <p:nvPr/>
        </p:nvCxnSpPr>
        <p:spPr>
          <a:xfrm>
            <a:off x="7743680" y="314657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7495727-E1F6-8740-B090-8ACD1A538948}"/>
              </a:ext>
            </a:extLst>
          </p:cNvPr>
          <p:cNvCxnSpPr>
            <a:cxnSpLocks/>
          </p:cNvCxnSpPr>
          <p:nvPr/>
        </p:nvCxnSpPr>
        <p:spPr>
          <a:xfrm>
            <a:off x="8415070" y="314657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8585680-A50F-E648-9D8C-AC4D37F2EC5E}"/>
              </a:ext>
            </a:extLst>
          </p:cNvPr>
          <p:cNvCxnSpPr/>
          <p:nvPr/>
        </p:nvCxnSpPr>
        <p:spPr>
          <a:xfrm>
            <a:off x="7743680" y="305846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00E3D2D-A6E9-8849-9B4B-4D7D7CE02E23}"/>
              </a:ext>
            </a:extLst>
          </p:cNvPr>
          <p:cNvCxnSpPr>
            <a:cxnSpLocks/>
          </p:cNvCxnSpPr>
          <p:nvPr/>
        </p:nvCxnSpPr>
        <p:spPr>
          <a:xfrm>
            <a:off x="8415070" y="3058463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A8436BE-5877-2B4D-AF97-47CB926BDCE4}"/>
              </a:ext>
            </a:extLst>
          </p:cNvPr>
          <p:cNvSpPr txBox="1"/>
          <p:nvPr/>
        </p:nvSpPr>
        <p:spPr>
          <a:xfrm>
            <a:off x="9654023" y="2598725"/>
            <a:ext cx="14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Sequence</a:t>
            </a:r>
          </a:p>
        </p:txBody>
      </p:sp>
      <p:sp>
        <p:nvSpPr>
          <p:cNvPr id="133" name="Right Arrow 132">
            <a:extLst>
              <a:ext uri="{FF2B5EF4-FFF2-40B4-BE49-F238E27FC236}">
                <a16:creationId xmlns:a16="http://schemas.microsoft.com/office/drawing/2014/main" id="{34976565-CEFB-E94B-A4CB-8BA05EC3F749}"/>
              </a:ext>
            </a:extLst>
          </p:cNvPr>
          <p:cNvSpPr/>
          <p:nvPr/>
        </p:nvSpPr>
        <p:spPr>
          <a:xfrm>
            <a:off x="8916551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6C064A-44E7-004F-BD54-88B9ACFAACAA}"/>
              </a:ext>
            </a:extLst>
          </p:cNvPr>
          <p:cNvSpPr txBox="1"/>
          <p:nvPr/>
        </p:nvSpPr>
        <p:spPr>
          <a:xfrm>
            <a:off x="415785" y="1332340"/>
            <a:ext cx="640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Experimental pipeline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6BB0B6-A942-D548-8973-FE196FAB41A3}"/>
              </a:ext>
            </a:extLst>
          </p:cNvPr>
          <p:cNvSpPr txBox="1"/>
          <p:nvPr/>
        </p:nvSpPr>
        <p:spPr>
          <a:xfrm>
            <a:off x="455616" y="4600957"/>
            <a:ext cx="379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Analysis pipeline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58D0033-8ED2-914D-B331-AB08CC13460D}"/>
              </a:ext>
            </a:extLst>
          </p:cNvPr>
          <p:cNvSpPr txBox="1"/>
          <p:nvPr/>
        </p:nvSpPr>
        <p:spPr>
          <a:xfrm>
            <a:off x="118577" y="5687701"/>
            <a:ext cx="22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Align reads</a:t>
            </a:r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72CD14F2-BF88-EE45-A0B7-C584AA728900}"/>
              </a:ext>
            </a:extLst>
          </p:cNvPr>
          <p:cNvSpPr/>
          <p:nvPr/>
        </p:nvSpPr>
        <p:spPr>
          <a:xfrm>
            <a:off x="206200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BC6AA2D-8F43-984D-897D-BF1DA716B6E7}"/>
              </a:ext>
            </a:extLst>
          </p:cNvPr>
          <p:cNvSpPr txBox="1"/>
          <p:nvPr/>
        </p:nvSpPr>
        <p:spPr>
          <a:xfrm>
            <a:off x="2440710" y="5318369"/>
            <a:ext cx="3759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Compute gene x cell (feature x barcode) expression matrix</a:t>
            </a: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B115EF9F-DBBC-DA4C-BEA5-91B965588434}"/>
              </a:ext>
            </a:extLst>
          </p:cNvPr>
          <p:cNvSpPr/>
          <p:nvPr/>
        </p:nvSpPr>
        <p:spPr>
          <a:xfrm>
            <a:off x="565714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86512D-E2B4-A648-B3DC-00CF90D2EA24}"/>
              </a:ext>
            </a:extLst>
          </p:cNvPr>
          <p:cNvSpPr txBox="1"/>
          <p:nvPr/>
        </p:nvSpPr>
        <p:spPr>
          <a:xfrm>
            <a:off x="6499669" y="5503035"/>
            <a:ext cx="27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Identify cell types (clustering)</a:t>
            </a: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8B93E57F-337A-F449-B5C9-7840FB125B8F}"/>
              </a:ext>
            </a:extLst>
          </p:cNvPr>
          <p:cNvSpPr/>
          <p:nvPr/>
        </p:nvSpPr>
        <p:spPr>
          <a:xfrm>
            <a:off x="9293421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D13942-9B40-824C-BA36-C1C5C019D2FA}"/>
              </a:ext>
            </a:extLst>
          </p:cNvPr>
          <p:cNvSpPr txBox="1"/>
          <p:nvPr/>
        </p:nvSpPr>
        <p:spPr>
          <a:xfrm>
            <a:off x="10087716" y="5503035"/>
            <a:ext cx="192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Characterize cell 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DACA3-8D4F-F641-ACDE-2562D78CA9A5}"/>
              </a:ext>
            </a:extLst>
          </p:cNvPr>
          <p:cNvSpPr txBox="1"/>
          <p:nvPr/>
        </p:nvSpPr>
        <p:spPr>
          <a:xfrm>
            <a:off x="4737348" y="1472867"/>
            <a:ext cx="460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(focus on 10X Genomics. But there are others)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0D0F4-4EB9-EF44-92E1-CA786A97BA13}"/>
              </a:ext>
            </a:extLst>
          </p:cNvPr>
          <p:cNvSpPr/>
          <p:nvPr/>
        </p:nvSpPr>
        <p:spPr>
          <a:xfrm>
            <a:off x="251460" y="1332340"/>
            <a:ext cx="11167110" cy="3491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9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Feature selection - identifying the most highly variable genes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4BA9A9-54F7-7546-A97A-534820B8B9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38" y="2385391"/>
            <a:ext cx="4862889" cy="433727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B49968B-E576-C343-AF6F-D9219519C5CC}"/>
              </a:ext>
            </a:extLst>
          </p:cNvPr>
          <p:cNvSpPr/>
          <p:nvPr/>
        </p:nvSpPr>
        <p:spPr>
          <a:xfrm>
            <a:off x="5529249" y="2090612"/>
            <a:ext cx="6448431" cy="415498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“Normalized dispersion” (Zheng </a:t>
            </a:r>
            <a:r>
              <a:rPr lang="en-US" sz="2400" i="1" dirty="0">
                <a:latin typeface="Gill Sans MT" panose="020B0502020104020203" pitchFamily="34" charset="77"/>
              </a:rPr>
              <a:t>et al. </a:t>
            </a:r>
            <a:r>
              <a:rPr lang="en-US" sz="2400" dirty="0">
                <a:latin typeface="Gill Sans MT" panose="020B0502020104020203" pitchFamily="34" charset="77"/>
              </a:rPr>
              <a:t>2017)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Bin genes based on mean expression level (~20 bins)</a:t>
            </a:r>
          </a:p>
          <a:p>
            <a:pPr marL="457200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For each bin:</a:t>
            </a:r>
          </a:p>
          <a:p>
            <a:pPr marL="914400" lvl="1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Compute dispersion for each gene </a:t>
            </a:r>
            <a:r>
              <a:rPr lang="en-US" sz="2400" dirty="0" err="1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 (d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)</a:t>
            </a:r>
          </a:p>
          <a:p>
            <a:pPr marL="914400" lvl="1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Compute median dispersion across all genes (median(d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))</a:t>
            </a:r>
          </a:p>
          <a:p>
            <a:pPr marL="914400" lvl="1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Compute deviation from median for each gene 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= | d</a:t>
            </a:r>
            <a:r>
              <a:rPr lang="en-US" sz="2400" baseline="-25000" dirty="0">
                <a:latin typeface="Gill Sans MT" panose="020B0502020104020203" pitchFamily="34" charset="77"/>
              </a:rPr>
              <a:t>i </a:t>
            </a:r>
            <a:r>
              <a:rPr lang="en-US" sz="2400" dirty="0">
                <a:latin typeface="Gill Sans MT" panose="020B0502020104020203" pitchFamily="34" charset="77"/>
              </a:rPr>
              <a:t>-median(d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)|</a:t>
            </a:r>
          </a:p>
          <a:p>
            <a:pPr marL="914400" lvl="1" indent="-45720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Return normalized dispersion for each gene 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/median(D</a:t>
            </a:r>
            <a:r>
              <a:rPr lang="en-US" sz="2400" baseline="-25000" dirty="0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) </a:t>
            </a:r>
            <a:endParaRPr lang="en-US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34A8C36-7EA3-614B-A2F1-426039B53B75}"/>
              </a:ext>
            </a:extLst>
          </p:cNvPr>
          <p:cNvSpPr/>
          <p:nvPr/>
        </p:nvSpPr>
        <p:spPr>
          <a:xfrm>
            <a:off x="563435" y="1259615"/>
            <a:ext cx="4528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Still not perfect – dispersion differs across gene expression bins</a:t>
            </a:r>
            <a:endParaRPr lang="en-US" sz="24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985E98E-7357-DA44-9D0D-8ABD90E40F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806" y="6120367"/>
            <a:ext cx="10795000" cy="546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731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Feature selection – </a:t>
            </a:r>
            <a:r>
              <a:rPr lang="en-US" sz="3600" dirty="0" err="1">
                <a:latin typeface="Gill Sans MT" panose="020B0502020104020203" pitchFamily="34" charset="0"/>
              </a:rPr>
              <a:t>tSNE</a:t>
            </a:r>
            <a:r>
              <a:rPr lang="en-US" sz="3600" dirty="0">
                <a:latin typeface="Gill Sans MT" panose="020B0502020104020203" pitchFamily="34" charset="0"/>
              </a:rPr>
              <a:t> projection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7CA2D6-90F0-9C4E-98AA-DE1A842FBFEC}"/>
              </a:ext>
            </a:extLst>
          </p:cNvPr>
          <p:cNvSpPr txBox="1"/>
          <p:nvPr/>
        </p:nvSpPr>
        <p:spPr>
          <a:xfrm>
            <a:off x="73660" y="1259615"/>
            <a:ext cx="4036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Library size normalization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Data transformation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Feature selection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T-SNE projection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Identify + visualize clusters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A436DE-E66D-D147-876C-D9DE484EA95C}"/>
              </a:ext>
            </a:extLst>
          </p:cNvPr>
          <p:cNvSpPr/>
          <p:nvPr/>
        </p:nvSpPr>
        <p:spPr>
          <a:xfrm>
            <a:off x="73660" y="2355998"/>
            <a:ext cx="393954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4AAEAE-48BA-7D4B-9207-EC97540E94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196"/>
          <a:stretch/>
        </p:blipFill>
        <p:spPr>
          <a:xfrm>
            <a:off x="1819818" y="3988563"/>
            <a:ext cx="8808425" cy="4150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DD0B58A-066A-FF45-90F4-AF89EAF48F23}"/>
              </a:ext>
            </a:extLst>
          </p:cNvPr>
          <p:cNvSpPr/>
          <p:nvPr/>
        </p:nvSpPr>
        <p:spPr>
          <a:xfrm>
            <a:off x="2092001" y="5193604"/>
            <a:ext cx="37018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Run on highly variable genes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A4BB1A1-00C4-0542-8089-B86A2C609864}"/>
              </a:ext>
            </a:extLst>
          </p:cNvPr>
          <p:cNvCxnSpPr/>
          <p:nvPr/>
        </p:nvCxnSpPr>
        <p:spPr>
          <a:xfrm flipV="1">
            <a:off x="4479235" y="4518991"/>
            <a:ext cx="238539" cy="5565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1335568A-6448-0644-86A2-C79D420F4C2B}"/>
              </a:ext>
            </a:extLst>
          </p:cNvPr>
          <p:cNvSpPr/>
          <p:nvPr/>
        </p:nvSpPr>
        <p:spPr>
          <a:xfrm>
            <a:off x="5169431" y="2229111"/>
            <a:ext cx="29817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Initialize with PCs to reduce dimensionality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3B5A32-4B77-1E46-A638-30B40CD4DEB0}"/>
              </a:ext>
            </a:extLst>
          </p:cNvPr>
          <p:cNvCxnSpPr>
            <a:cxnSpLocks/>
          </p:cNvCxnSpPr>
          <p:nvPr/>
        </p:nvCxnSpPr>
        <p:spPr>
          <a:xfrm>
            <a:off x="9443490" y="3255030"/>
            <a:ext cx="177588" cy="61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B3ADB4E-90BB-A646-B4BA-A1B9D6F66BEC}"/>
              </a:ext>
            </a:extLst>
          </p:cNvPr>
          <p:cNvCxnSpPr>
            <a:cxnSpLocks/>
          </p:cNvCxnSpPr>
          <p:nvPr/>
        </p:nvCxnSpPr>
        <p:spPr>
          <a:xfrm>
            <a:off x="6693664" y="3149552"/>
            <a:ext cx="177588" cy="6181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47EF4A1C-FCD9-8B46-B852-7506433D17DF}"/>
              </a:ext>
            </a:extLst>
          </p:cNvPr>
          <p:cNvSpPr/>
          <p:nvPr/>
        </p:nvSpPr>
        <p:spPr>
          <a:xfrm>
            <a:off x="8581866" y="2687887"/>
            <a:ext cx="29817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Set perplexity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6873BA6-ACFB-A042-9EB4-452B5726103E}"/>
              </a:ext>
            </a:extLst>
          </p:cNvPr>
          <p:cNvSpPr/>
          <p:nvPr/>
        </p:nvSpPr>
        <p:spPr>
          <a:xfrm>
            <a:off x="7228518" y="5004226"/>
            <a:ext cx="36647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There is some wiggle room for all of these. You’ll need to play around to find best </a:t>
            </a:r>
            <a:r>
              <a:rPr lang="en-US" sz="2400" dirty="0" err="1">
                <a:solidFill>
                  <a:srgbClr val="FF0000"/>
                </a:solidFill>
                <a:latin typeface="Gill Sans MT" panose="020B0502020104020203" pitchFamily="34" charset="77"/>
              </a:rPr>
              <a:t>params</a:t>
            </a:r>
            <a:endParaRPr lang="en-US" sz="2400" dirty="0">
              <a:solidFill>
                <a:srgbClr val="FF0000"/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42563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Effect of perplexity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A830F2-285A-6141-96A7-9A474D6F6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270" y="1583690"/>
            <a:ext cx="11227124" cy="39128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2914BC-8C12-374D-8774-4B183ADAB624}"/>
              </a:ext>
            </a:extLst>
          </p:cNvPr>
          <p:cNvSpPr txBox="1"/>
          <p:nvPr/>
        </p:nvSpPr>
        <p:spPr>
          <a:xfrm>
            <a:off x="0" y="6581001"/>
            <a:ext cx="324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Kobak and Berens, </a:t>
            </a:r>
            <a:r>
              <a:rPr lang="en-US" sz="1200" i="1" dirty="0" err="1">
                <a:latin typeface="Gill Sans MT" panose="020B0502020104020203" pitchFamily="34" charset="77"/>
              </a:rPr>
              <a:t>bioRxiv</a:t>
            </a:r>
            <a:r>
              <a:rPr lang="en-US" sz="1200" i="1" dirty="0">
                <a:latin typeface="Gill Sans MT" panose="020B0502020104020203" pitchFamily="34" charset="77"/>
              </a:rPr>
              <a:t> </a:t>
            </a:r>
            <a:r>
              <a:rPr lang="en-US" sz="1200" dirty="0">
                <a:latin typeface="Gill Sans MT" panose="020B0502020104020203" pitchFamily="34" charset="77"/>
              </a:rPr>
              <a:t>2018 (PCA and t-SNE)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23E40-053C-FE48-98D7-CB0BEF99ECD9}"/>
              </a:ext>
            </a:extLst>
          </p:cNvPr>
          <p:cNvSpPr txBox="1"/>
          <p:nvPr/>
        </p:nvSpPr>
        <p:spPr>
          <a:xfrm>
            <a:off x="4627880" y="5907633"/>
            <a:ext cx="5918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Higher perplexity = tighter clusters</a:t>
            </a:r>
          </a:p>
        </p:txBody>
      </p:sp>
    </p:spTree>
    <p:extLst>
      <p:ext uri="{BB962C8B-B14F-4D97-AF65-F5344CB8AC3E}">
        <p14:creationId xmlns:p14="http://schemas.microsoft.com/office/powerpoint/2010/main" val="126128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Identifying clusters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7D1E8-6BA9-154B-89D8-7E8B46399AE2}"/>
              </a:ext>
            </a:extLst>
          </p:cNvPr>
          <p:cNvSpPr txBox="1"/>
          <p:nvPr/>
        </p:nvSpPr>
        <p:spPr>
          <a:xfrm>
            <a:off x="73660" y="1259615"/>
            <a:ext cx="40366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Library size normalization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Data transformation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Feature selection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T-SNE projection</a:t>
            </a:r>
          </a:p>
          <a:p>
            <a:pPr marL="514350" indent="-514350">
              <a:buAutoNum type="arabicPeriod"/>
            </a:pPr>
            <a:r>
              <a:rPr lang="en-US" sz="2400" dirty="0">
                <a:latin typeface="Gill Sans MT" panose="020B0502020104020203" pitchFamily="34" charset="77"/>
              </a:rPr>
              <a:t>Identify + visualize clusters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2828E4-144D-1F4A-90E2-0F92FE4CA620}"/>
              </a:ext>
            </a:extLst>
          </p:cNvPr>
          <p:cNvSpPr/>
          <p:nvPr/>
        </p:nvSpPr>
        <p:spPr>
          <a:xfrm>
            <a:off x="122231" y="2750445"/>
            <a:ext cx="393954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0C274B9-08ED-CA48-A204-EB60A2D3599A}"/>
              </a:ext>
            </a:extLst>
          </p:cNvPr>
          <p:cNvSpPr/>
          <p:nvPr/>
        </p:nvSpPr>
        <p:spPr>
          <a:xfrm>
            <a:off x="4914714" y="1543364"/>
            <a:ext cx="53976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u="sng" dirty="0" err="1">
                <a:latin typeface="Gill Sans MT" panose="020B0502020104020203" pitchFamily="34" charset="77"/>
              </a:rPr>
              <a:t>tSNE</a:t>
            </a:r>
            <a:r>
              <a:rPr lang="en-US" sz="3200" dirty="0">
                <a:latin typeface="Gill Sans MT" panose="020B0502020104020203" pitchFamily="34" charset="77"/>
              </a:rPr>
              <a:t> is a </a:t>
            </a:r>
            <a:r>
              <a:rPr lang="en-US" sz="3200" i="1" dirty="0">
                <a:latin typeface="Gill Sans MT" panose="020B0502020104020203" pitchFamily="34" charset="77"/>
              </a:rPr>
              <a:t>visualization </a:t>
            </a:r>
            <a:r>
              <a:rPr lang="en-US" sz="3200" dirty="0">
                <a:latin typeface="Gill Sans MT" panose="020B0502020104020203" pitchFamily="34" charset="77"/>
              </a:rPr>
              <a:t>technique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7CEE40-93A7-4F4A-BD04-7FFA57BB3933}"/>
              </a:ext>
            </a:extLst>
          </p:cNvPr>
          <p:cNvCxnSpPr>
            <a:stCxn id="15" idx="1"/>
          </p:cNvCxnSpPr>
          <p:nvPr/>
        </p:nvCxnSpPr>
        <p:spPr>
          <a:xfrm flipH="1">
            <a:off x="2875722" y="1835752"/>
            <a:ext cx="2038992" cy="774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24628F6-9F8D-1347-AE4A-B0ED842E61E7}"/>
              </a:ext>
            </a:extLst>
          </p:cNvPr>
          <p:cNvSpPr/>
          <p:nvPr/>
        </p:nvSpPr>
        <p:spPr>
          <a:xfrm>
            <a:off x="4914715" y="3130656"/>
            <a:ext cx="607133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We need another technique to actually </a:t>
            </a:r>
            <a:r>
              <a:rPr lang="en-US" sz="3200" i="1" dirty="0">
                <a:latin typeface="Gill Sans MT" panose="020B0502020104020203" pitchFamily="34" charset="77"/>
              </a:rPr>
              <a:t>cluster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K-means (output by cell ranger)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Gill Sans MT" panose="020B0502020104020203" pitchFamily="34" charset="77"/>
              </a:rPr>
              <a:t>Louvain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ABF19CD-F3F6-CE48-B605-F1C72EA68A39}"/>
              </a:ext>
            </a:extLst>
          </p:cNvPr>
          <p:cNvCxnSpPr>
            <a:cxnSpLocks/>
            <a:stCxn id="20" idx="1"/>
          </p:cNvCxnSpPr>
          <p:nvPr/>
        </p:nvCxnSpPr>
        <p:spPr>
          <a:xfrm flipH="1" flipV="1">
            <a:off x="4110343" y="3130658"/>
            <a:ext cx="804372" cy="103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A54AC8F0-3214-F44E-928C-1FBC85C3E039}"/>
              </a:ext>
            </a:extLst>
          </p:cNvPr>
          <p:cNvSpPr/>
          <p:nvPr/>
        </p:nvSpPr>
        <p:spPr>
          <a:xfrm>
            <a:off x="5244196" y="4701471"/>
            <a:ext cx="1739700" cy="43710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796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Representing single cell data as a graph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6560EC-454A-BA4A-B0A3-9D9133DF7B9F}"/>
              </a:ext>
            </a:extLst>
          </p:cNvPr>
          <p:cNvSpPr txBox="1"/>
          <p:nvPr/>
        </p:nvSpPr>
        <p:spPr>
          <a:xfrm>
            <a:off x="1235324" y="3980016"/>
            <a:ext cx="39405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Gill Sans MT" panose="020B0502020104020203" pitchFamily="34" charset="77"/>
              </a:rPr>
              <a:t>kNN</a:t>
            </a:r>
            <a:r>
              <a:rPr lang="en-US" sz="3200" dirty="0">
                <a:latin typeface="Gill Sans MT" panose="020B0502020104020203" pitchFamily="34" charset="77"/>
              </a:rPr>
              <a:t> graph: connect each cell to its k nearest neighbors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7A13808-6F8D-1144-84C8-2F61DEAC9835}"/>
              </a:ext>
            </a:extLst>
          </p:cNvPr>
          <p:cNvGrpSpPr/>
          <p:nvPr/>
        </p:nvGrpSpPr>
        <p:grpSpPr>
          <a:xfrm>
            <a:off x="6868757" y="1416503"/>
            <a:ext cx="2067668" cy="1854635"/>
            <a:chOff x="6096000" y="2871544"/>
            <a:chExt cx="2067668" cy="1854635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48848BBE-4189-D148-8992-80A4E8F98BE8}"/>
                </a:ext>
              </a:extLst>
            </p:cNvPr>
            <p:cNvSpPr/>
            <p:nvPr/>
          </p:nvSpPr>
          <p:spPr>
            <a:xfrm>
              <a:off x="6096000" y="4094167"/>
              <a:ext cx="632012" cy="632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132A50-872D-C248-956E-E3F1531E3BF4}"/>
                </a:ext>
              </a:extLst>
            </p:cNvPr>
            <p:cNvSpPr txBox="1"/>
            <p:nvPr/>
          </p:nvSpPr>
          <p:spPr>
            <a:xfrm>
              <a:off x="6790765" y="4313375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Cell 1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6B9C5F4-46DB-3346-8ED2-DF031251BF5F}"/>
                </a:ext>
              </a:extLst>
            </p:cNvPr>
            <p:cNvSpPr/>
            <p:nvPr/>
          </p:nvSpPr>
          <p:spPr>
            <a:xfrm>
              <a:off x="6790748" y="2871544"/>
              <a:ext cx="632012" cy="63201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539CF5-FCFF-554E-B089-56A104E40FF2}"/>
                </a:ext>
              </a:extLst>
            </p:cNvPr>
            <p:cNvSpPr txBox="1"/>
            <p:nvPr/>
          </p:nvSpPr>
          <p:spPr>
            <a:xfrm>
              <a:off x="7422760" y="3002884"/>
              <a:ext cx="7409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Gill Sans MT" panose="020B0502020104020203" pitchFamily="34" charset="77"/>
                </a:rPr>
                <a:t>Cell 2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29ABB66-717B-924C-9271-964489A42680}"/>
                </a:ext>
              </a:extLst>
            </p:cNvPr>
            <p:cNvCxnSpPr>
              <a:stCxn id="11" idx="0"/>
              <a:endCxn id="13" idx="3"/>
            </p:cNvCxnSpPr>
            <p:nvPr/>
          </p:nvCxnSpPr>
          <p:spPr>
            <a:xfrm flipV="1">
              <a:off x="6412006" y="3411000"/>
              <a:ext cx="471298" cy="683167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CED3721B-4C7A-7F44-AD6E-58C773EECDA4}"/>
              </a:ext>
            </a:extLst>
          </p:cNvPr>
          <p:cNvSpPr txBox="1"/>
          <p:nvPr/>
        </p:nvSpPr>
        <p:spPr>
          <a:xfrm>
            <a:off x="1235324" y="1701478"/>
            <a:ext cx="45028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Gill Sans MT" panose="020B0502020104020203" pitchFamily="34" charset="77"/>
              </a:rPr>
              <a:t>Vertices</a:t>
            </a:r>
            <a:r>
              <a:rPr lang="en-US" sz="3200" dirty="0">
                <a:latin typeface="Gill Sans MT" panose="020B0502020104020203" pitchFamily="34" charset="77"/>
              </a:rPr>
              <a:t>=cells</a:t>
            </a:r>
          </a:p>
          <a:p>
            <a:r>
              <a:rPr lang="en-US" sz="3200" u="sng" dirty="0">
                <a:latin typeface="Gill Sans MT" panose="020B0502020104020203" pitchFamily="34" charset="77"/>
              </a:rPr>
              <a:t>Edges</a:t>
            </a:r>
            <a:r>
              <a:rPr lang="en-US" sz="3200" dirty="0">
                <a:latin typeface="Gill Sans MT" panose="020B0502020104020203" pitchFamily="34" charset="77"/>
              </a:rPr>
              <a:t>: connect two cells if they are similar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B1261673-6451-964F-AAF7-A6633FCB3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862980" y="3211985"/>
            <a:ext cx="2882900" cy="3619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AA266DE-EB7D-244B-B0EF-02A6C5E3BD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4166" y="6211644"/>
            <a:ext cx="9783320" cy="50308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9553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Louvain clustering detects clusters from large graphs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8205A4-A3CB-3144-A336-8E27F5555170}"/>
              </a:ext>
            </a:extLst>
          </p:cNvPr>
          <p:cNvSpPr txBox="1"/>
          <p:nvPr/>
        </p:nvSpPr>
        <p:spPr>
          <a:xfrm>
            <a:off x="851581" y="1808218"/>
            <a:ext cx="22200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Modularity =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5C6A67-D7AF-034A-BBCD-E19F5981CE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777" y="4433818"/>
            <a:ext cx="5136652" cy="14097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54DC7-C6EE-1A4C-9F7B-BDF00727A0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4314550"/>
            <a:ext cx="5136652" cy="1476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47B244-476F-7B4A-B811-38E49F139BD0}"/>
              </a:ext>
            </a:extLst>
          </p:cNvPr>
          <p:cNvSpPr txBox="1"/>
          <p:nvPr/>
        </p:nvSpPr>
        <p:spPr>
          <a:xfrm>
            <a:off x="0" y="6339068"/>
            <a:ext cx="6637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https://neo4j.com/blog/graph-algorithms-neo4j-louvain-modularity/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162938-6E6B-3F44-BB62-72A64CED7F01}"/>
              </a:ext>
            </a:extLst>
          </p:cNvPr>
          <p:cNvSpPr txBox="1"/>
          <p:nvPr/>
        </p:nvSpPr>
        <p:spPr>
          <a:xfrm>
            <a:off x="827970" y="2990632"/>
            <a:ext cx="8554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Goal: </a:t>
            </a:r>
            <a:r>
              <a:rPr lang="en-US" sz="2400" dirty="0">
                <a:latin typeface="Gill Sans MT" panose="020B0502020104020203" pitchFamily="34" charset="77"/>
              </a:rPr>
              <a:t>find cluster assignments that maximize </a:t>
            </a:r>
            <a:r>
              <a:rPr lang="en-US" sz="2400" b="1" dirty="0">
                <a:latin typeface="Gill Sans MT" panose="020B0502020104020203" pitchFamily="34" charset="77"/>
              </a:rPr>
              <a:t>modularity</a:t>
            </a:r>
            <a:endParaRPr lang="en-US" sz="2400" dirty="0">
              <a:latin typeface="Gill Sans MT" panose="020B0502020104020203" pitchFamily="34" charset="77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905237-D535-704F-AFA7-CD6C322E65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6111500"/>
            <a:ext cx="5803900" cy="596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7B11D10-0CAC-174E-B0C5-8356CCC18A92}"/>
              </a:ext>
            </a:extLst>
          </p:cNvPr>
          <p:cNvSpPr/>
          <p:nvPr/>
        </p:nvSpPr>
        <p:spPr>
          <a:xfrm>
            <a:off x="3071611" y="1664102"/>
            <a:ext cx="6891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(fraction of edges that fall within clusters – 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Fraction expected if edges were random)</a:t>
            </a:r>
          </a:p>
        </p:txBody>
      </p:sp>
    </p:spTree>
    <p:extLst>
      <p:ext uri="{BB962C8B-B14F-4D97-AF65-F5344CB8AC3E}">
        <p14:creationId xmlns:p14="http://schemas.microsoft.com/office/powerpoint/2010/main" val="116923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Gill Sans MT" panose="020B0502020104020203" pitchFamily="34" charset="0"/>
              </a:rPr>
              <a:t>tSNE</a:t>
            </a:r>
            <a:r>
              <a:rPr lang="en-US" sz="3600" dirty="0">
                <a:latin typeface="Gill Sans MT" panose="020B0502020104020203" pitchFamily="34" charset="0"/>
              </a:rPr>
              <a:t> vs. PCA – our lab dataset (</a:t>
            </a:r>
            <a:r>
              <a:rPr lang="en-US" sz="3600" dirty="0" err="1">
                <a:latin typeface="Gill Sans MT" panose="020B0502020104020203" pitchFamily="34" charset="0"/>
              </a:rPr>
              <a:t>CellRanger</a:t>
            </a:r>
            <a:r>
              <a:rPr lang="en-US" sz="3600" dirty="0">
                <a:latin typeface="Gill Sans MT" panose="020B0502020104020203" pitchFamily="34" charset="0"/>
              </a:rPr>
              <a:t> output)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3F7CDF-6B44-BC4D-861B-DDA7ADC72B7E}"/>
              </a:ext>
            </a:extLst>
          </p:cNvPr>
          <p:cNvSpPr txBox="1"/>
          <p:nvPr/>
        </p:nvSpPr>
        <p:spPr>
          <a:xfrm>
            <a:off x="3201073" y="6129508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7845DD-C3B9-854C-84ED-FDF0E8477F9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089" y="1429907"/>
            <a:ext cx="4959602" cy="468850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3D14FC-27C7-7D4C-934F-D0795BFBC5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19781" y="1600200"/>
            <a:ext cx="4381620" cy="41685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E2D6AF-8418-D843-A09A-F7D0365F0D3D}"/>
              </a:ext>
            </a:extLst>
          </p:cNvPr>
          <p:cNvSpPr txBox="1"/>
          <p:nvPr/>
        </p:nvSpPr>
        <p:spPr>
          <a:xfrm>
            <a:off x="244962" y="3227348"/>
            <a:ext cx="713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D44108-A2B8-D841-AC71-F837AAAF5867}"/>
              </a:ext>
            </a:extLst>
          </p:cNvPr>
          <p:cNvSpPr txBox="1"/>
          <p:nvPr/>
        </p:nvSpPr>
        <p:spPr>
          <a:xfrm>
            <a:off x="8327188" y="968242"/>
            <a:ext cx="9530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T-SNE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33973A-9EEC-0849-A2FE-F48C173A8166}"/>
              </a:ext>
            </a:extLst>
          </p:cNvPr>
          <p:cNvSpPr txBox="1"/>
          <p:nvPr/>
        </p:nvSpPr>
        <p:spPr>
          <a:xfrm>
            <a:off x="2814749" y="968242"/>
            <a:ext cx="772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PCA</a:t>
            </a:r>
          </a:p>
        </p:txBody>
      </p:sp>
    </p:spTree>
    <p:extLst>
      <p:ext uri="{BB962C8B-B14F-4D97-AF65-F5344CB8AC3E}">
        <p14:creationId xmlns:p14="http://schemas.microsoft.com/office/powerpoint/2010/main" val="16706102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T-SNE limitations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54B7BA2-0952-5447-9746-4A86A7485766}"/>
              </a:ext>
            </a:extLst>
          </p:cNvPr>
          <p:cNvSpPr txBox="1"/>
          <p:nvPr/>
        </p:nvSpPr>
        <p:spPr>
          <a:xfrm>
            <a:off x="1766146" y="1259615"/>
            <a:ext cx="81011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The placement of clusters doesn’t mean a whole lot (whereas in PCA, they do)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May get different looking plot each time you run (although cluster assignments should stay the same)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Somewhat sensitive to parameters + preprocessing used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How to compare two t-SNE plots? (e.g. the </a:t>
            </a:r>
            <a:r>
              <a:rPr lang="en-US" sz="2800" dirty="0" err="1">
                <a:latin typeface="Gill Sans MT" panose="020B0502020104020203" pitchFamily="34" charset="77"/>
              </a:rPr>
              <a:t>CellRanger</a:t>
            </a:r>
            <a:r>
              <a:rPr lang="en-US" sz="2800" dirty="0">
                <a:latin typeface="Gill Sans MT" panose="020B0502020104020203" pitchFamily="34" charset="77"/>
              </a:rPr>
              <a:t> output vs. our </a:t>
            </a:r>
            <a:r>
              <a:rPr lang="en-US" sz="2800" dirty="0" err="1">
                <a:latin typeface="Gill Sans MT" panose="020B0502020104020203" pitchFamily="34" charset="77"/>
              </a:rPr>
              <a:t>Scanpy</a:t>
            </a:r>
            <a:r>
              <a:rPr lang="en-US" sz="2800" dirty="0">
                <a:latin typeface="Gill Sans MT" panose="020B0502020104020203" pitchFamily="34" charset="77"/>
              </a:rPr>
              <a:t> output? One way – color your t-SNE plot based on </a:t>
            </a:r>
            <a:r>
              <a:rPr lang="en-US" sz="2800" dirty="0" err="1">
                <a:latin typeface="Gill Sans MT" panose="020B0502020104020203" pitchFamily="34" charset="77"/>
              </a:rPr>
              <a:t>CellRanger</a:t>
            </a:r>
            <a:r>
              <a:rPr lang="en-US" sz="2800" dirty="0">
                <a:latin typeface="Gill Sans MT" panose="020B0502020104020203" pitchFamily="34" charset="77"/>
              </a:rPr>
              <a:t> clusters)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See “</a:t>
            </a:r>
            <a:r>
              <a:rPr lang="en-US" sz="2800" b="1" dirty="0">
                <a:latin typeface="Gill Sans MT" panose="020B0502020104020203" pitchFamily="34" charset="77"/>
              </a:rPr>
              <a:t>The art of using t-SNE for single-cell transcriptomics”</a:t>
            </a:r>
          </a:p>
        </p:txBody>
      </p:sp>
    </p:spTree>
    <p:extLst>
      <p:ext uri="{BB962C8B-B14F-4D97-AF65-F5344CB8AC3E}">
        <p14:creationId xmlns:p14="http://schemas.microsoft.com/office/powerpoint/2010/main" val="9691101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There are many ways to visualize clusters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5B2477-48EC-3948-91C9-9D564BBA4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59" y="1916430"/>
            <a:ext cx="3448333" cy="31534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AEC2AF-7B5A-1947-95AE-FC0C477BBD70}"/>
              </a:ext>
            </a:extLst>
          </p:cNvPr>
          <p:cNvSpPr/>
          <p:nvPr/>
        </p:nvSpPr>
        <p:spPr>
          <a:xfrm>
            <a:off x="2242325" y="2936240"/>
            <a:ext cx="1724167" cy="2133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B52218-0711-9E46-913B-A50AF2BD977C}"/>
              </a:ext>
            </a:extLst>
          </p:cNvPr>
          <p:cNvSpPr txBox="1"/>
          <p:nvPr/>
        </p:nvSpPr>
        <p:spPr>
          <a:xfrm>
            <a:off x="1810155" y="5264990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PCA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7338CE-BF53-B74A-89C9-B815AACA8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1751" y="1756942"/>
            <a:ext cx="3868497" cy="36474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63039C-7DF4-AD40-90B8-9A14894534DF}"/>
              </a:ext>
            </a:extLst>
          </p:cNvPr>
          <p:cNvSpPr txBox="1"/>
          <p:nvPr/>
        </p:nvSpPr>
        <p:spPr>
          <a:xfrm>
            <a:off x="5663829" y="5440044"/>
            <a:ext cx="1085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T-SNE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EFB0A-7E67-0243-9626-2081F128E255}"/>
              </a:ext>
            </a:extLst>
          </p:cNvPr>
          <p:cNvSpPr txBox="1"/>
          <p:nvPr/>
        </p:nvSpPr>
        <p:spPr>
          <a:xfrm>
            <a:off x="121920" y="1212341"/>
            <a:ext cx="38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Data:  </a:t>
            </a:r>
            <a:r>
              <a:rPr lang="en-US" dirty="0" err="1">
                <a:latin typeface="Gill Sans MT" panose="020B0502020104020203" pitchFamily="34" charset="77"/>
              </a:rPr>
              <a:t>Tasic</a:t>
            </a:r>
            <a:r>
              <a:rPr lang="en-US" dirty="0">
                <a:latin typeface="Gill Sans MT" panose="020B0502020104020203" pitchFamily="34" charset="77"/>
              </a:rPr>
              <a:t> </a:t>
            </a:r>
            <a:r>
              <a:rPr lang="en-US" i="1" dirty="0">
                <a:latin typeface="Gill Sans MT" panose="020B0502020104020203" pitchFamily="34" charset="77"/>
              </a:rPr>
              <a:t>et al. </a:t>
            </a:r>
            <a:r>
              <a:rPr lang="en-US" dirty="0">
                <a:latin typeface="Gill Sans MT" panose="020B0502020104020203" pitchFamily="34" charset="77"/>
              </a:rPr>
              <a:t>(primary visual cortex)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84FB93-627F-CA43-B9F3-2A0CB0131E22}"/>
              </a:ext>
            </a:extLst>
          </p:cNvPr>
          <p:cNvSpPr txBox="1"/>
          <p:nvPr/>
        </p:nvSpPr>
        <p:spPr>
          <a:xfrm>
            <a:off x="0" y="6364396"/>
            <a:ext cx="32433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</a:rPr>
              <a:t>Kobak and Berens, </a:t>
            </a:r>
            <a:r>
              <a:rPr lang="en-US" sz="1200" i="1" dirty="0" err="1">
                <a:latin typeface="Gill Sans MT" panose="020B0502020104020203" pitchFamily="34" charset="77"/>
              </a:rPr>
              <a:t>bioRxiv</a:t>
            </a:r>
            <a:r>
              <a:rPr lang="en-US" sz="1200" i="1" dirty="0">
                <a:latin typeface="Gill Sans MT" panose="020B0502020104020203" pitchFamily="34" charset="77"/>
              </a:rPr>
              <a:t> </a:t>
            </a:r>
            <a:r>
              <a:rPr lang="en-US" sz="1200" dirty="0">
                <a:latin typeface="Gill Sans MT" panose="020B0502020104020203" pitchFamily="34" charset="77"/>
              </a:rPr>
              <a:t>2018 (PCA and t-SNE)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E7D845-CC0F-7C41-9C4B-86123D467E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86994" y="2052320"/>
            <a:ext cx="3582475" cy="32126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33411CA-7F25-194F-8E3C-B3D0FD2D4EC5}"/>
              </a:ext>
            </a:extLst>
          </p:cNvPr>
          <p:cNvSpPr txBox="1"/>
          <p:nvPr/>
        </p:nvSpPr>
        <p:spPr>
          <a:xfrm>
            <a:off x="9501791" y="540313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Gill Sans MT" panose="020B0502020104020203" pitchFamily="34" charset="77"/>
              </a:rPr>
              <a:t>UMAP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87003-D1D1-E84A-9009-A008D3E1E345}"/>
              </a:ext>
            </a:extLst>
          </p:cNvPr>
          <p:cNvSpPr txBox="1"/>
          <p:nvPr/>
        </p:nvSpPr>
        <p:spPr>
          <a:xfrm>
            <a:off x="0" y="6602999"/>
            <a:ext cx="46396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Gill Sans MT" panose="020B0502020104020203" pitchFamily="34" charset="77"/>
                <a:hlinkClick r:id="rId6"/>
              </a:rPr>
              <a:t>https://jlmelville.github.io/uwot/umap-examples.html#tasic2018</a:t>
            </a:r>
            <a:r>
              <a:rPr lang="en-US" sz="1200" dirty="0">
                <a:latin typeface="Gill Sans MT" panose="020B0502020104020203" pitchFamily="34" charset="77"/>
              </a:rPr>
              <a:t> (UMAP)</a:t>
            </a:r>
          </a:p>
        </p:txBody>
      </p:sp>
    </p:spTree>
    <p:extLst>
      <p:ext uri="{BB962C8B-B14F-4D97-AF65-F5344CB8AC3E}">
        <p14:creationId xmlns:p14="http://schemas.microsoft.com/office/powerpoint/2010/main" val="3565051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UMAP for visualization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087003-D1D1-E84A-9009-A008D3E1E345}"/>
              </a:ext>
            </a:extLst>
          </p:cNvPr>
          <p:cNvSpPr txBox="1"/>
          <p:nvPr/>
        </p:nvSpPr>
        <p:spPr>
          <a:xfrm>
            <a:off x="0" y="6602999"/>
            <a:ext cx="48764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https://cole-trapnell-lab.github.io/monocle3/docs/trajectories/#order-cells</a:t>
            </a:r>
            <a:endParaRPr lang="en-US" sz="1200" dirty="0"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36AC6D-545C-8545-A822-470FF5DB6BB3}"/>
              </a:ext>
            </a:extLst>
          </p:cNvPr>
          <p:cNvSpPr txBox="1"/>
          <p:nvPr/>
        </p:nvSpPr>
        <p:spPr>
          <a:xfrm>
            <a:off x="469681" y="1078478"/>
            <a:ext cx="10467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UMAP: Uniform Manifold Approximation and Projection for Dimension Reduction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3CC2EB-4A25-6542-A4FA-6AEDD2B5F9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81" y="1734733"/>
            <a:ext cx="4906360" cy="39250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B19D735-7F4D-E94F-BD06-0B63F0B5FF7A}"/>
              </a:ext>
            </a:extLst>
          </p:cNvPr>
          <p:cNvSpPr/>
          <p:nvPr/>
        </p:nvSpPr>
        <p:spPr>
          <a:xfrm>
            <a:off x="0" y="6233667"/>
            <a:ext cx="4475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https://umap-learn.readthedocs.io/en/latest/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7D2E91-D97F-154C-ACAA-931451D66143}"/>
              </a:ext>
            </a:extLst>
          </p:cNvPr>
          <p:cNvSpPr txBox="1"/>
          <p:nvPr/>
        </p:nvSpPr>
        <p:spPr>
          <a:xfrm>
            <a:off x="5703197" y="2283519"/>
            <a:ext cx="620046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T-SNE preserves local but not global structure (differences between clusters doesn’t mean anything)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UMAP preserves both global and local structure (kind of)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Read more: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C9F690C-5F15-A041-BEBF-A34BF736E5FB}"/>
              </a:ext>
            </a:extLst>
          </p:cNvPr>
          <p:cNvSpPr/>
          <p:nvPr/>
        </p:nvSpPr>
        <p:spPr>
          <a:xfrm>
            <a:off x="6096000" y="480851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6"/>
              </a:rPr>
              <a:t>https://towardsdatascience.com/tsne-vs-umap-global-structure-4d8045acba17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35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Review: 10X Genomes single-cell </a:t>
            </a:r>
            <a:r>
              <a:rPr lang="en-US" sz="3600" dirty="0" err="1">
                <a:latin typeface="Gill Sans MT" panose="020B0502020104020203" pitchFamily="34" charset="0"/>
              </a:rPr>
              <a:t>RNAseq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E6EE3-804C-9D4C-8AC7-8B8DB1B97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7213" y="1912555"/>
            <a:ext cx="800100" cy="24347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C55A229-58D6-2040-9A7B-BCD9D3996084}"/>
              </a:ext>
            </a:extLst>
          </p:cNvPr>
          <p:cNvCxnSpPr/>
          <p:nvPr/>
        </p:nvCxnSpPr>
        <p:spPr>
          <a:xfrm flipV="1">
            <a:off x="1085850" y="2504392"/>
            <a:ext cx="1185863" cy="57211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71DCEC-DA7C-194F-9439-BFDCBE58A9CC}"/>
              </a:ext>
            </a:extLst>
          </p:cNvPr>
          <p:cNvCxnSpPr/>
          <p:nvPr/>
        </p:nvCxnSpPr>
        <p:spPr>
          <a:xfrm>
            <a:off x="1085850" y="3100484"/>
            <a:ext cx="1231392" cy="4076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D2DB48CB-BE1C-0943-9F26-A64F007581AD}"/>
              </a:ext>
            </a:extLst>
          </p:cNvPr>
          <p:cNvSpPr/>
          <p:nvPr/>
        </p:nvSpPr>
        <p:spPr>
          <a:xfrm>
            <a:off x="2093959" y="2124489"/>
            <a:ext cx="2123845" cy="1684997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1FF296-C69A-3344-9727-43D8708E7EE0}"/>
              </a:ext>
            </a:extLst>
          </p:cNvPr>
          <p:cNvCxnSpPr>
            <a:cxnSpLocks/>
          </p:cNvCxnSpPr>
          <p:nvPr/>
        </p:nvCxnSpPr>
        <p:spPr>
          <a:xfrm>
            <a:off x="4100843" y="2586742"/>
            <a:ext cx="1561288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14314C8-9BD5-824B-9427-A3FD218BDC6F}"/>
              </a:ext>
            </a:extLst>
          </p:cNvPr>
          <p:cNvCxnSpPr>
            <a:cxnSpLocks/>
          </p:cNvCxnSpPr>
          <p:nvPr/>
        </p:nvCxnSpPr>
        <p:spPr>
          <a:xfrm>
            <a:off x="4372824" y="2586742"/>
            <a:ext cx="42976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5999226-3B7D-AB4A-A578-412F7FF90F54}"/>
              </a:ext>
            </a:extLst>
          </p:cNvPr>
          <p:cNvSpPr txBox="1"/>
          <p:nvPr/>
        </p:nvSpPr>
        <p:spPr>
          <a:xfrm>
            <a:off x="3699413" y="1477040"/>
            <a:ext cx="13468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R1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(adapter for sequencing)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9C3DB1C-CEBD-A048-A8C1-CCF6B8452680}"/>
              </a:ext>
            </a:extLst>
          </p:cNvPr>
          <p:cNvCxnSpPr/>
          <p:nvPr/>
        </p:nvCxnSpPr>
        <p:spPr>
          <a:xfrm>
            <a:off x="4217804" y="2357852"/>
            <a:ext cx="0" cy="22889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DC3D901-CC29-DC4C-A519-86E10956C4B2}"/>
              </a:ext>
            </a:extLst>
          </p:cNvPr>
          <p:cNvCxnSpPr>
            <a:cxnSpLocks/>
          </p:cNvCxnSpPr>
          <p:nvPr/>
        </p:nvCxnSpPr>
        <p:spPr>
          <a:xfrm>
            <a:off x="4587708" y="2676004"/>
            <a:ext cx="214885" cy="854947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6B6EA34-D940-E64A-B080-1C7168438A0E}"/>
              </a:ext>
            </a:extLst>
          </p:cNvPr>
          <p:cNvSpPr txBox="1"/>
          <p:nvPr/>
        </p:nvSpPr>
        <p:spPr>
          <a:xfrm>
            <a:off x="3643629" y="3530951"/>
            <a:ext cx="3242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10X barcode</a:t>
            </a:r>
          </a:p>
          <a:p>
            <a:pPr algn="ctr"/>
            <a:r>
              <a:rPr lang="en-US" b="1" dirty="0">
                <a:solidFill>
                  <a:schemeClr val="accent6"/>
                </a:solidFill>
                <a:latin typeface="Gill Sans MT" panose="020B0502020104020203" pitchFamily="34" charset="77"/>
              </a:rPr>
              <a:t>(~16bp) unique per bead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C628A66-D111-5846-9CFD-13886F130C4D}"/>
              </a:ext>
            </a:extLst>
          </p:cNvPr>
          <p:cNvCxnSpPr>
            <a:cxnSpLocks/>
          </p:cNvCxnSpPr>
          <p:nvPr/>
        </p:nvCxnSpPr>
        <p:spPr>
          <a:xfrm>
            <a:off x="4802593" y="2586742"/>
            <a:ext cx="429769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FAC5333-380B-5342-BD5B-C838B278333B}"/>
              </a:ext>
            </a:extLst>
          </p:cNvPr>
          <p:cNvSpPr txBox="1"/>
          <p:nvPr/>
        </p:nvSpPr>
        <p:spPr>
          <a:xfrm>
            <a:off x="5319431" y="1638132"/>
            <a:ext cx="24809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  <a:latin typeface="Gill Sans MT" panose="020B0502020104020203" pitchFamily="34" charset="77"/>
              </a:rPr>
              <a:t>UMI (“unique molecular identifier) ~10bp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D6F9DBA-3445-9A41-82FF-AFD647A8D55D}"/>
              </a:ext>
            </a:extLst>
          </p:cNvPr>
          <p:cNvCxnSpPr>
            <a:cxnSpLocks/>
          </p:cNvCxnSpPr>
          <p:nvPr/>
        </p:nvCxnSpPr>
        <p:spPr>
          <a:xfrm flipH="1">
            <a:off x="5120453" y="2221559"/>
            <a:ext cx="1279693" cy="282833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D02632C-6883-7A4F-954C-379B51BAF8D3}"/>
              </a:ext>
            </a:extLst>
          </p:cNvPr>
          <p:cNvCxnSpPr>
            <a:cxnSpLocks/>
          </p:cNvCxnSpPr>
          <p:nvPr/>
        </p:nvCxnSpPr>
        <p:spPr>
          <a:xfrm>
            <a:off x="5232362" y="2586742"/>
            <a:ext cx="429769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D3A2875-288F-BA4C-96AC-C66F617A920D}"/>
              </a:ext>
            </a:extLst>
          </p:cNvPr>
          <p:cNvSpPr txBox="1"/>
          <p:nvPr/>
        </p:nvSpPr>
        <p:spPr>
          <a:xfrm>
            <a:off x="4954450" y="2823437"/>
            <a:ext cx="24809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Poly dT (30bp)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A802FC0-47E3-D440-803F-AE7C59B8B7AE}"/>
              </a:ext>
            </a:extLst>
          </p:cNvPr>
          <p:cNvCxnSpPr>
            <a:cxnSpLocks/>
            <a:stCxn id="25" idx="0"/>
          </p:cNvCxnSpPr>
          <p:nvPr/>
        </p:nvCxnSpPr>
        <p:spPr>
          <a:xfrm flipH="1" flipV="1">
            <a:off x="5436501" y="2613713"/>
            <a:ext cx="758422" cy="2097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4B63F0E-961D-FE48-B8FF-5B636C9DA297}"/>
              </a:ext>
            </a:extLst>
          </p:cNvPr>
          <p:cNvSpPr txBox="1"/>
          <p:nvPr/>
        </p:nvSpPr>
        <p:spPr>
          <a:xfrm>
            <a:off x="748832" y="4626863"/>
            <a:ext cx="579569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Each bead has a unique barcode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Millions of oligos with the barcode attached to each bead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atin typeface="Gill Sans MT" panose="020B0502020104020203" pitchFamily="34" charset="77"/>
              </a:rPr>
              <a:t>750K unique barcodes available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DB182D8-8C42-6D40-BD6F-F5C707FD8D31}"/>
              </a:ext>
            </a:extLst>
          </p:cNvPr>
          <p:cNvSpPr txBox="1"/>
          <p:nvPr/>
        </p:nvSpPr>
        <p:spPr>
          <a:xfrm>
            <a:off x="2111188" y="2709333"/>
            <a:ext cx="20056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Gill Sans MT" panose="020B0502020104020203" pitchFamily="34" charset="77"/>
              </a:rPr>
              <a:t>“GEM” bead</a:t>
            </a:r>
          </a:p>
          <a:p>
            <a:pPr algn="ctr"/>
            <a:r>
              <a:rPr lang="en-US" dirty="0">
                <a:latin typeface="Gill Sans MT" panose="020B0502020104020203" pitchFamily="34" charset="77"/>
              </a:rPr>
              <a:t>Gel emersion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55789C1-5549-C348-AF8E-752BF6BE6952}"/>
              </a:ext>
            </a:extLst>
          </p:cNvPr>
          <p:cNvSpPr txBox="1"/>
          <p:nvPr/>
        </p:nvSpPr>
        <p:spPr>
          <a:xfrm>
            <a:off x="6953629" y="5658743"/>
            <a:ext cx="48768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Barcode (usually) uniquely identifies a cell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547B74F-EC9F-9E45-97BF-0530EB0F8171}"/>
              </a:ext>
            </a:extLst>
          </p:cNvPr>
          <p:cNvSpPr/>
          <p:nvPr/>
        </p:nvSpPr>
        <p:spPr>
          <a:xfrm>
            <a:off x="9172891" y="3540330"/>
            <a:ext cx="1352724" cy="1190211"/>
          </a:xfrm>
          <a:prstGeom prst="ellipse">
            <a:avLst/>
          </a:prstGeom>
          <a:solidFill>
            <a:schemeClr val="bg1">
              <a:lumMod val="75000"/>
            </a:schemeClr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55437B-2EAC-3249-9B8A-6E69B49D0C11}"/>
              </a:ext>
            </a:extLst>
          </p:cNvPr>
          <p:cNvSpPr/>
          <p:nvPr/>
        </p:nvSpPr>
        <p:spPr>
          <a:xfrm>
            <a:off x="9387484" y="3930904"/>
            <a:ext cx="322483" cy="255849"/>
          </a:xfrm>
          <a:prstGeom prst="ellipse">
            <a:avLst/>
          </a:prstGeom>
          <a:noFill/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EA3E0F-4239-0C48-A5C0-6EAD94479F00}"/>
              </a:ext>
            </a:extLst>
          </p:cNvPr>
          <p:cNvCxnSpPr>
            <a:stCxn id="33" idx="0"/>
          </p:cNvCxnSpPr>
          <p:nvPr/>
        </p:nvCxnSpPr>
        <p:spPr>
          <a:xfrm flipV="1">
            <a:off x="9548726" y="3700304"/>
            <a:ext cx="161241" cy="2306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C2B4F0D-B5AD-1B43-BE63-82C373D43DB6}"/>
              </a:ext>
            </a:extLst>
          </p:cNvPr>
          <p:cNvCxnSpPr>
            <a:cxnSpLocks/>
          </p:cNvCxnSpPr>
          <p:nvPr/>
        </p:nvCxnSpPr>
        <p:spPr>
          <a:xfrm>
            <a:off x="9701126" y="4083304"/>
            <a:ext cx="209780" cy="41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E69ED62-B714-5142-9BF4-1082B53E7822}"/>
              </a:ext>
            </a:extLst>
          </p:cNvPr>
          <p:cNvCxnSpPr>
            <a:cxnSpLocks/>
          </p:cNvCxnSpPr>
          <p:nvPr/>
        </p:nvCxnSpPr>
        <p:spPr>
          <a:xfrm>
            <a:off x="9500187" y="4198604"/>
            <a:ext cx="48538" cy="12287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Oval 41">
            <a:extLst>
              <a:ext uri="{FF2B5EF4-FFF2-40B4-BE49-F238E27FC236}">
                <a16:creationId xmlns:a16="http://schemas.microsoft.com/office/drawing/2014/main" id="{EE0EB535-280E-D048-A6A6-E36F7B9D8B0A}"/>
              </a:ext>
            </a:extLst>
          </p:cNvPr>
          <p:cNvSpPr/>
          <p:nvPr/>
        </p:nvSpPr>
        <p:spPr>
          <a:xfrm>
            <a:off x="9870085" y="4314838"/>
            <a:ext cx="217795" cy="167509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46BF719-4918-D844-87FF-91FC1B3487B5}"/>
              </a:ext>
            </a:extLst>
          </p:cNvPr>
          <p:cNvSpPr/>
          <p:nvPr/>
        </p:nvSpPr>
        <p:spPr>
          <a:xfrm>
            <a:off x="9218735" y="3890709"/>
            <a:ext cx="651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GEM</a:t>
            </a:r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A1DB957E-22E6-7B43-A57D-AC1F407B0076}"/>
              </a:ext>
            </a:extLst>
          </p:cNvPr>
          <p:cNvSpPr/>
          <p:nvPr/>
        </p:nvSpPr>
        <p:spPr>
          <a:xfrm>
            <a:off x="9996491" y="4110277"/>
            <a:ext cx="4988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cell</a:t>
            </a:r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8B8BF0-EC6F-2E42-A2C0-7501725F370C}"/>
              </a:ext>
            </a:extLst>
          </p:cNvPr>
          <p:cNvSpPr/>
          <p:nvPr/>
        </p:nvSpPr>
        <p:spPr>
          <a:xfrm>
            <a:off x="10091247" y="3275103"/>
            <a:ext cx="924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Droplet</a:t>
            </a:r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DB55EB1B-BA2D-5249-9C52-19B500CF0B05}"/>
              </a:ext>
            </a:extLst>
          </p:cNvPr>
          <p:cNvSpPr/>
          <p:nvPr/>
        </p:nvSpPr>
        <p:spPr>
          <a:xfrm>
            <a:off x="8411021" y="1179527"/>
            <a:ext cx="330135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Microfluidic device loads: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~1 bead/droplet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~1 cell/droplet</a:t>
            </a:r>
          </a:p>
          <a:p>
            <a:r>
              <a:rPr lang="en-US" sz="2400" dirty="0">
                <a:latin typeface="Gill Sans MT" panose="020B0502020104020203" pitchFamily="34" charset="77"/>
              </a:rPr>
              <a:t>(not always)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84680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Characterizing the clusters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16F0A2-CDF2-D341-BE17-BF674D61B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3" y="1259614"/>
            <a:ext cx="6853306" cy="486846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971AFDE-65C6-2A40-846E-A0F25460E09D}"/>
              </a:ext>
            </a:extLst>
          </p:cNvPr>
          <p:cNvCxnSpPr/>
          <p:nvPr/>
        </p:nvCxnSpPr>
        <p:spPr>
          <a:xfrm flipV="1">
            <a:off x="2342147" y="1259614"/>
            <a:ext cx="5049572" cy="122691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E81DF92-52D9-4746-B788-22ACB1C65626}"/>
              </a:ext>
            </a:extLst>
          </p:cNvPr>
          <p:cNvCxnSpPr/>
          <p:nvPr/>
        </p:nvCxnSpPr>
        <p:spPr>
          <a:xfrm flipV="1">
            <a:off x="2342147" y="1604211"/>
            <a:ext cx="5049572" cy="93044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686C31A1-D9E7-6141-9D61-6138B41CB762}"/>
              </a:ext>
            </a:extLst>
          </p:cNvPr>
          <p:cNvSpPr txBox="1"/>
          <p:nvPr/>
        </p:nvSpPr>
        <p:spPr>
          <a:xfrm>
            <a:off x="7492958" y="1060739"/>
            <a:ext cx="2715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Cluster 14: (blood cells!)</a:t>
            </a:r>
          </a:p>
          <a:p>
            <a:r>
              <a:rPr lang="en-US" sz="2000" dirty="0" err="1">
                <a:latin typeface="Gill Sans MT" panose="020B0502020104020203" pitchFamily="34" charset="77"/>
              </a:rPr>
              <a:t>Hbb-bs</a:t>
            </a:r>
            <a:r>
              <a:rPr lang="en-US" sz="2000" dirty="0">
                <a:latin typeface="Gill Sans MT" panose="020B0502020104020203" pitchFamily="34" charset="77"/>
              </a:rPr>
              <a:t>, </a:t>
            </a:r>
            <a:r>
              <a:rPr lang="en-US" sz="2000" dirty="0" err="1">
                <a:latin typeface="Gill Sans MT" panose="020B0502020104020203" pitchFamily="34" charset="77"/>
              </a:rPr>
              <a:t>Hbb-bt</a:t>
            </a:r>
            <a:r>
              <a:rPr lang="en-US" sz="2000" dirty="0">
                <a:latin typeface="Gill Sans MT" panose="020B0502020104020203" pitchFamily="34" charset="77"/>
              </a:rPr>
              <a:t>, </a:t>
            </a:r>
            <a:r>
              <a:rPr lang="en-US" sz="2000" dirty="0" err="1">
                <a:latin typeface="Gill Sans MT" panose="020B0502020104020203" pitchFamily="34" charset="77"/>
              </a:rPr>
              <a:t>Hbb</a:t>
            </a:r>
            <a:r>
              <a:rPr lang="en-US" sz="2000" dirty="0">
                <a:latin typeface="Gill Sans MT" panose="020B0502020104020203" pitchFamily="34" charset="77"/>
              </a:rPr>
              <a:t>-al 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2C1106-1675-CE4C-BF21-17B305CC079D}"/>
              </a:ext>
            </a:extLst>
          </p:cNvPr>
          <p:cNvCxnSpPr>
            <a:cxnSpLocks/>
          </p:cNvCxnSpPr>
          <p:nvPr/>
        </p:nvCxnSpPr>
        <p:spPr>
          <a:xfrm flipV="1">
            <a:off x="1681457" y="2534653"/>
            <a:ext cx="5956472" cy="152338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6466C19-0FE8-8B42-AAD7-ACA521046BF1}"/>
              </a:ext>
            </a:extLst>
          </p:cNvPr>
          <p:cNvCxnSpPr>
            <a:cxnSpLocks/>
          </p:cNvCxnSpPr>
          <p:nvPr/>
        </p:nvCxnSpPr>
        <p:spPr>
          <a:xfrm flipV="1">
            <a:off x="1744529" y="2831122"/>
            <a:ext cx="5893400" cy="12037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B7FCCC1-7F20-F64F-B20A-99658E2C44EF}"/>
              </a:ext>
            </a:extLst>
          </p:cNvPr>
          <p:cNvSpPr txBox="1"/>
          <p:nvPr/>
        </p:nvSpPr>
        <p:spPr>
          <a:xfrm>
            <a:off x="7701001" y="2258155"/>
            <a:ext cx="2165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Cluster 1:</a:t>
            </a:r>
          </a:p>
          <a:p>
            <a:r>
              <a:rPr lang="en-US" sz="2000" dirty="0">
                <a:latin typeface="Gill Sans MT" panose="020B0502020104020203" pitchFamily="34" charset="77"/>
              </a:rPr>
              <a:t>Gria1, </a:t>
            </a:r>
            <a:r>
              <a:rPr lang="en-US" sz="2000" dirty="0" err="1">
                <a:latin typeface="Gill Sans MT" panose="020B0502020104020203" pitchFamily="34" charset="77"/>
              </a:rPr>
              <a:t>Maf</a:t>
            </a:r>
            <a:r>
              <a:rPr lang="en-US" sz="2000" dirty="0">
                <a:latin typeface="Gill Sans MT" panose="020B0502020104020203" pitchFamily="34" charset="77"/>
              </a:rPr>
              <a:t>, Lhx6,…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390E16-A8E2-4D40-AD0F-EF8D22387F45}"/>
              </a:ext>
            </a:extLst>
          </p:cNvPr>
          <p:cNvSpPr txBox="1"/>
          <p:nvPr/>
        </p:nvSpPr>
        <p:spPr>
          <a:xfrm>
            <a:off x="7701001" y="3704091"/>
            <a:ext cx="41801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Look at: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Top differentially expressed genes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Gill Sans MT" panose="020B0502020104020203" pitchFamily="34" charset="77"/>
              </a:rPr>
              <a:t>Expression of known marker genes</a:t>
            </a:r>
          </a:p>
        </p:txBody>
      </p:sp>
    </p:spTree>
    <p:extLst>
      <p:ext uri="{BB962C8B-B14F-4D97-AF65-F5344CB8AC3E}">
        <p14:creationId xmlns:p14="http://schemas.microsoft.com/office/powerpoint/2010/main" val="303240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1D9F41-4465-FD4F-B62F-48E9FC3D8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8222" y="1463525"/>
            <a:ext cx="10167643" cy="4382605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4E4514A-BC30-C34D-871A-75AC8444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Characterizing the clusters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6CBE71-EBA4-F844-8C6B-05D8A2EA3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74" y="6050040"/>
            <a:ext cx="102489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645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037481" y="2021923"/>
            <a:ext cx="6117038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Controlling for artifacts</a:t>
            </a:r>
          </a:p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“advanced topics”</a:t>
            </a:r>
          </a:p>
        </p:txBody>
      </p:sp>
    </p:spTree>
    <p:extLst>
      <p:ext uri="{BB962C8B-B14F-4D97-AF65-F5344CB8AC3E}">
        <p14:creationId xmlns:p14="http://schemas.microsoft.com/office/powerpoint/2010/main" val="3244178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Cell cycle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1EDDFA-90A8-6545-95BD-472192AC5D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1519" y="1802124"/>
            <a:ext cx="3331541" cy="32833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4683DE-320C-EE4D-9F20-6B42BE9DEC0D}"/>
              </a:ext>
            </a:extLst>
          </p:cNvPr>
          <p:cNvSpPr txBox="1"/>
          <p:nvPr/>
        </p:nvSpPr>
        <p:spPr>
          <a:xfrm>
            <a:off x="172278" y="1961321"/>
            <a:ext cx="20617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DNA synthesis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2A74353-0290-C942-BD69-7E58A6152295}"/>
              </a:ext>
            </a:extLst>
          </p:cNvPr>
          <p:cNvSpPr txBox="1"/>
          <p:nvPr/>
        </p:nvSpPr>
        <p:spPr>
          <a:xfrm>
            <a:off x="2617304" y="5164375"/>
            <a:ext cx="117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Growth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9143F6-DB60-1E46-8EDC-9DC46C420526}"/>
              </a:ext>
            </a:extLst>
          </p:cNvPr>
          <p:cNvSpPr txBox="1"/>
          <p:nvPr/>
        </p:nvSpPr>
        <p:spPr>
          <a:xfrm>
            <a:off x="4924974" y="2694007"/>
            <a:ext cx="22894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Mitosis (division)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0DFB30-6A51-2943-89F6-551DCF455DA3}"/>
              </a:ext>
            </a:extLst>
          </p:cNvPr>
          <p:cNvSpPr txBox="1"/>
          <p:nvPr/>
        </p:nvSpPr>
        <p:spPr>
          <a:xfrm>
            <a:off x="3526869" y="1492438"/>
            <a:ext cx="1171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Growth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C6A276-2CAF-4D4B-B31F-05CF3A67C36B}"/>
              </a:ext>
            </a:extLst>
          </p:cNvPr>
          <p:cNvSpPr/>
          <p:nvPr/>
        </p:nvSpPr>
        <p:spPr>
          <a:xfrm>
            <a:off x="172278" y="6185957"/>
            <a:ext cx="72754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https://teachmephysiology.com/basics/cell-growth-death/cell-cycle/</a:t>
            </a:r>
            <a:endParaRPr lang="en-US" sz="1200" dirty="0"/>
          </a:p>
          <a:p>
            <a:r>
              <a:rPr lang="en-US" sz="1200" dirty="0">
                <a:hlinkClick r:id="rId5"/>
              </a:rPr>
              <a:t>https://upload.wikimedia.org/wikipedia/commons/3/37/Wilson1900Fig2.jpg</a:t>
            </a:r>
            <a:endParaRPr lang="en-US" sz="1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D9D100-EABC-644D-85A5-1714D8CF907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7886" y="1905906"/>
            <a:ext cx="4390151" cy="31076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C84D72B-32C4-8042-A34A-D4FB8AD49EF6}"/>
              </a:ext>
            </a:extLst>
          </p:cNvPr>
          <p:cNvSpPr txBox="1"/>
          <p:nvPr/>
        </p:nvSpPr>
        <p:spPr>
          <a:xfrm>
            <a:off x="7437886" y="5327169"/>
            <a:ext cx="405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For many samples, cells will be in a variety of cell cycle stages</a:t>
            </a:r>
          </a:p>
        </p:txBody>
      </p:sp>
    </p:spTree>
    <p:extLst>
      <p:ext uri="{BB962C8B-B14F-4D97-AF65-F5344CB8AC3E}">
        <p14:creationId xmlns:p14="http://schemas.microsoft.com/office/powerpoint/2010/main" val="1330602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Cell cycle variability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C2F331-5E8F-5D42-985E-0E1047C2703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828" y="1259615"/>
            <a:ext cx="6731000" cy="18892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711007-4012-ED4F-B4D8-844CF688B7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199616"/>
            <a:ext cx="7302500" cy="453138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41317B-6280-1A4F-B94F-01E7F83735B3}"/>
              </a:ext>
            </a:extLst>
          </p:cNvPr>
          <p:cNvSpPr txBox="1"/>
          <p:nvPr/>
        </p:nvSpPr>
        <p:spPr>
          <a:xfrm>
            <a:off x="134440" y="3938379"/>
            <a:ext cx="40517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Identified gene expression signatures of each cell cycle stage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“S” genes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“G2M” genes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B193AE-1343-2D40-BB52-69112FECB4EF}"/>
              </a:ext>
            </a:extLst>
          </p:cNvPr>
          <p:cNvSpPr txBox="1"/>
          <p:nvPr/>
        </p:nvSpPr>
        <p:spPr>
          <a:xfrm>
            <a:off x="6692895" y="614597"/>
            <a:ext cx="4051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Gill Sans MT" panose="020B0502020104020203" pitchFamily="34" charset="77"/>
              </a:rPr>
              <a:t>These changes could overwhelm true cell-type differences! (although don’t worry about it in our lab)</a:t>
            </a:r>
          </a:p>
        </p:txBody>
      </p:sp>
    </p:spTree>
    <p:extLst>
      <p:ext uri="{BB962C8B-B14F-4D97-AF65-F5344CB8AC3E}">
        <p14:creationId xmlns:p14="http://schemas.microsoft.com/office/powerpoint/2010/main" val="38033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Cell cycle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1701C6-A331-6C48-B7AE-937F4A597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958" y="2318606"/>
            <a:ext cx="7721600" cy="2921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479483-6DFD-D04D-BEE7-AC3CA782DAEF}"/>
              </a:ext>
            </a:extLst>
          </p:cNvPr>
          <p:cNvSpPr txBox="1"/>
          <p:nvPr/>
        </p:nvSpPr>
        <p:spPr>
          <a:xfrm>
            <a:off x="7228483" y="1373612"/>
            <a:ext cx="40517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s_genes</a:t>
            </a:r>
            <a:r>
              <a:rPr lang="en-US" sz="2400" dirty="0">
                <a:latin typeface="Gill Sans MT" panose="020B0502020104020203" pitchFamily="34" charset="77"/>
              </a:rPr>
              <a:t> and g2m_genes taken from </a:t>
            </a:r>
            <a:r>
              <a:rPr lang="en-US" sz="2400" dirty="0" err="1">
                <a:latin typeface="Gill Sans MT" panose="020B0502020104020203" pitchFamily="34" charset="77"/>
              </a:rPr>
              <a:t>Kowalcyk</a:t>
            </a:r>
            <a:r>
              <a:rPr lang="en-US" sz="2400" dirty="0">
                <a:latin typeface="Gill Sans MT" panose="020B0502020104020203" pitchFamily="34" charset="77"/>
              </a:rPr>
              <a:t> and </a:t>
            </a:r>
            <a:r>
              <a:rPr lang="en-US" sz="2400" dirty="0" err="1">
                <a:latin typeface="Gill Sans MT" panose="020B0502020104020203" pitchFamily="34" charset="77"/>
              </a:rPr>
              <a:t>Tirosh</a:t>
            </a:r>
            <a:r>
              <a:rPr lang="en-US" sz="2400" dirty="0">
                <a:latin typeface="Gill Sans MT" panose="020B0502020104020203" pitchFamily="34" charset="77"/>
              </a:rPr>
              <a:t> et al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F46B0-A08A-454D-B77C-CD7E9BA5D55A}"/>
              </a:ext>
            </a:extLst>
          </p:cNvPr>
          <p:cNvSpPr txBox="1"/>
          <p:nvPr/>
        </p:nvSpPr>
        <p:spPr>
          <a:xfrm>
            <a:off x="286838" y="1229652"/>
            <a:ext cx="6527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Gill Sans MT" panose="020B0502020104020203" pitchFamily="34" charset="77"/>
              </a:rPr>
              <a:t>Scanpy</a:t>
            </a:r>
            <a:r>
              <a:rPr lang="en-US" sz="2400" dirty="0">
                <a:latin typeface="Gill Sans MT" panose="020B0502020104020203" pitchFamily="34" charset="77"/>
              </a:rPr>
              <a:t> can assign cells to “score” gene sets based on the average expression of genes in a list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DD2AA-D1BC-5845-8620-C24060C19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462" y="2868663"/>
            <a:ext cx="4419600" cy="375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953DCF-82C3-C149-A454-EA67D1CEA582}"/>
              </a:ext>
            </a:extLst>
          </p:cNvPr>
          <p:cNvSpPr txBox="1"/>
          <p:nvPr/>
        </p:nvSpPr>
        <p:spPr>
          <a:xfrm>
            <a:off x="3359584" y="3833943"/>
            <a:ext cx="2950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PCA plot using cell cycle genes on HEK293T cells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9F4B374-DA2A-5D41-812D-22B610817763}"/>
              </a:ext>
            </a:extLst>
          </p:cNvPr>
          <p:cNvSpPr txBox="1"/>
          <p:nvPr/>
        </p:nvSpPr>
        <p:spPr>
          <a:xfrm>
            <a:off x="251803" y="2888807"/>
            <a:ext cx="6527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Adds “G2M_score” and “</a:t>
            </a:r>
            <a:r>
              <a:rPr lang="en-US" sz="2400" dirty="0" err="1">
                <a:latin typeface="Gill Sans MT" panose="020B0502020104020203" pitchFamily="34" charset="77"/>
              </a:rPr>
              <a:t>S_score</a:t>
            </a:r>
            <a:r>
              <a:rPr lang="en-US" sz="2400" dirty="0">
                <a:latin typeface="Gill Sans MT" panose="020B0502020104020203" pitchFamily="34" charset="77"/>
              </a:rPr>
              <a:t>” to </a:t>
            </a:r>
            <a:r>
              <a:rPr lang="en-US" sz="2400" dirty="0" err="1">
                <a:latin typeface="Gill Sans MT" panose="020B0502020104020203" pitchFamily="34" charset="77"/>
              </a:rPr>
              <a:t>data.obs</a:t>
            </a:r>
            <a:endParaRPr lang="en-US" sz="2400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534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Cell cycle variability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BF46B0-A08A-454D-B77C-CD7E9BA5D55A}"/>
              </a:ext>
            </a:extLst>
          </p:cNvPr>
          <p:cNvSpPr txBox="1"/>
          <p:nvPr/>
        </p:nvSpPr>
        <p:spPr>
          <a:xfrm>
            <a:off x="286838" y="1558278"/>
            <a:ext cx="9913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You can “regress out” custom gene sets or scores (like cell cycle genes)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35D0FD-E9BA-4048-9CBD-1F7A65E17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36" y="2318606"/>
            <a:ext cx="9135966" cy="412312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1713ED0-AB56-3A49-930E-6E1079FCB5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180454"/>
              </p:ext>
            </p:extLst>
          </p:nvPr>
        </p:nvGraphicFramePr>
        <p:xfrm>
          <a:off x="7595702" y="3029581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/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10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/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/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D491460C-40E7-484F-BA0C-4F676F522868}"/>
              </a:ext>
            </a:extLst>
          </p:cNvPr>
          <p:cNvSpPr/>
          <p:nvPr/>
        </p:nvSpPr>
        <p:spPr>
          <a:xfrm>
            <a:off x="6984637" y="4150730"/>
            <a:ext cx="611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X =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B4031E-67E0-CD4A-86B5-A40F1A8C49C3}"/>
                  </a:ext>
                </a:extLst>
              </p:cNvPr>
              <p:cNvSpPr txBox="1"/>
              <p:nvPr/>
            </p:nvSpPr>
            <p:spPr>
              <a:xfrm>
                <a:off x="636875" y="4182140"/>
                <a:ext cx="6042230" cy="53200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2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EB4031E-67E0-CD4A-86B5-A40F1A8C49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875" y="4182140"/>
                <a:ext cx="6042230" cy="532005"/>
              </a:xfrm>
              <a:prstGeom prst="rect">
                <a:avLst/>
              </a:prstGeom>
              <a:blipFill>
                <a:blip r:embed="rId4"/>
                <a:stretch>
                  <a:fillRect b="-232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DA47D3F8-4F8A-4044-89F9-CC44EB5F4C4C}"/>
              </a:ext>
            </a:extLst>
          </p:cNvPr>
          <p:cNvSpPr/>
          <p:nvPr/>
        </p:nvSpPr>
        <p:spPr>
          <a:xfrm>
            <a:off x="7290169" y="3310759"/>
            <a:ext cx="4518203" cy="2522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EC425DA-3D78-4C46-9DC8-CA5777F3E58C}"/>
              </a:ext>
            </a:extLst>
          </p:cNvPr>
          <p:cNvSpPr txBox="1"/>
          <p:nvPr/>
        </p:nvSpPr>
        <p:spPr>
          <a:xfrm>
            <a:off x="286839" y="2975218"/>
            <a:ext cx="60824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For each gene </a:t>
            </a:r>
            <a:r>
              <a:rPr lang="en-US" sz="2400" dirty="0" err="1">
                <a:latin typeface="Gill Sans MT" panose="020B0502020104020203" pitchFamily="34" charset="77"/>
              </a:rPr>
              <a:t>i</a:t>
            </a:r>
            <a:r>
              <a:rPr lang="en-US" sz="2400" dirty="0">
                <a:latin typeface="Gill Sans MT" panose="020B0502020104020203" pitchFamily="34" charset="77"/>
              </a:rPr>
              <a:t>, regress expression on S/G2M scores for each cell: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173160-BE5A-014A-A8C7-F75E811915BB}"/>
              </a:ext>
            </a:extLst>
          </p:cNvPr>
          <p:cNvSpPr txBox="1"/>
          <p:nvPr/>
        </p:nvSpPr>
        <p:spPr>
          <a:xfrm>
            <a:off x="286839" y="4986437"/>
            <a:ext cx="63922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Gill Sans MT" panose="020B0502020104020203" pitchFamily="34" charset="77"/>
              </a:rPr>
              <a:t>Return residuals as “adjusted” expression values: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8AAFBE-AF08-1446-B59D-F20EAF021008}"/>
                  </a:ext>
                </a:extLst>
              </p:cNvPr>
              <p:cNvSpPr txBox="1"/>
              <p:nvPr/>
            </p:nvSpPr>
            <p:spPr>
              <a:xfrm>
                <a:off x="2678200" y="5620125"/>
                <a:ext cx="1609543" cy="5484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  <m:sup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𝑖𝑗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08AAFBE-AF08-1446-B59D-F20EAF0210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200" y="5620125"/>
                <a:ext cx="1609543" cy="548483"/>
              </a:xfrm>
              <a:prstGeom prst="rect">
                <a:avLst/>
              </a:prstGeom>
              <a:blipFill>
                <a:blip r:embed="rId5"/>
                <a:stretch>
                  <a:fillRect l="-4688" r="-2344" b="-2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2116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7" grpId="0" animBg="1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Cell cycle variability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94E3C-9485-2744-A3F5-75A346740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1798" y="1123950"/>
            <a:ext cx="5872436" cy="498215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9B07E7-0252-294D-A652-F4FD8B1DC8A1}"/>
              </a:ext>
            </a:extLst>
          </p:cNvPr>
          <p:cNvSpPr txBox="1"/>
          <p:nvPr/>
        </p:nvSpPr>
        <p:spPr>
          <a:xfrm>
            <a:off x="286839" y="1558278"/>
            <a:ext cx="44771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After “regressing” out cell cycle genes, cells no longer cluster based on cell cycle annotation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412F8A-09BF-B74B-8DE2-E22E707D1858}"/>
              </a:ext>
            </a:extLst>
          </p:cNvPr>
          <p:cNvSpPr txBox="1"/>
          <p:nvPr/>
        </p:nvSpPr>
        <p:spPr>
          <a:xfrm>
            <a:off x="286838" y="3870554"/>
            <a:ext cx="44771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What other unwanted sources of variation might be driving clustering?</a:t>
            </a:r>
          </a:p>
          <a:p>
            <a:endParaRPr lang="en-US" sz="2800" dirty="0">
              <a:solidFill>
                <a:srgbClr val="FF0000"/>
              </a:solidFill>
              <a:latin typeface="Gill Sans MT" panose="020B0502020104020203" pitchFamily="34" charset="77"/>
            </a:endParaRPr>
          </a:p>
          <a:p>
            <a:r>
              <a:rPr lang="en-US" sz="2800" dirty="0">
                <a:solidFill>
                  <a:srgbClr val="FF0000"/>
                </a:solidFill>
                <a:latin typeface="Gill Sans MT" panose="020B0502020104020203" pitchFamily="34" charset="77"/>
              </a:rPr>
              <a:t>Could use similar “regress out” technique</a:t>
            </a:r>
          </a:p>
        </p:txBody>
      </p:sp>
    </p:spTree>
    <p:extLst>
      <p:ext uri="{BB962C8B-B14F-4D97-AF65-F5344CB8AC3E}">
        <p14:creationId xmlns:p14="http://schemas.microsoft.com/office/powerpoint/2010/main" val="128445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“</a:t>
            </a:r>
            <a:r>
              <a:rPr lang="en-US" sz="3600" dirty="0" err="1">
                <a:latin typeface="Gill Sans MT" panose="020B0502020104020203" pitchFamily="34" charset="0"/>
              </a:rPr>
              <a:t>Pseudotime</a:t>
            </a:r>
            <a:r>
              <a:rPr lang="en-US" sz="3600" dirty="0">
                <a:latin typeface="Gill Sans MT" panose="020B0502020104020203" pitchFamily="34" charset="0"/>
              </a:rPr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96F83-1F6B-234A-9438-8EAF62B3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259615"/>
            <a:ext cx="8534400" cy="1701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87AC9E-0A0F-D346-A511-52CB53046C3C}"/>
              </a:ext>
            </a:extLst>
          </p:cNvPr>
          <p:cNvSpPr txBox="1"/>
          <p:nvPr/>
        </p:nvSpPr>
        <p:spPr>
          <a:xfrm>
            <a:off x="1497725" y="3627847"/>
            <a:ext cx="9632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“</a:t>
            </a:r>
            <a:r>
              <a:rPr lang="en-US" sz="3200" dirty="0" err="1">
                <a:latin typeface="Gill Sans MT" panose="020B0502020104020203" pitchFamily="34" charset="77"/>
              </a:rPr>
              <a:t>pseudotime</a:t>
            </a:r>
            <a:r>
              <a:rPr lang="en-US" sz="3200" dirty="0">
                <a:latin typeface="Gill Sans MT" panose="020B0502020104020203" pitchFamily="34" charset="77"/>
              </a:rPr>
              <a:t>”: measures how much progress a cell has made through a process such as cell differentiation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FBBF3-F47F-2949-9E08-FED7CF32A2ED}"/>
              </a:ext>
            </a:extLst>
          </p:cNvPr>
          <p:cNvSpPr txBox="1"/>
          <p:nvPr/>
        </p:nvSpPr>
        <p:spPr>
          <a:xfrm>
            <a:off x="1497725" y="4832888"/>
            <a:ext cx="963273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If you collect differentiating cells, they may be at a mixture of stages along this process</a:t>
            </a:r>
          </a:p>
        </p:txBody>
      </p:sp>
    </p:spTree>
    <p:extLst>
      <p:ext uri="{BB962C8B-B14F-4D97-AF65-F5344CB8AC3E}">
        <p14:creationId xmlns:p14="http://schemas.microsoft.com/office/powerpoint/2010/main" val="1815204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“</a:t>
            </a:r>
            <a:r>
              <a:rPr lang="en-US" sz="3600" dirty="0" err="1">
                <a:latin typeface="Gill Sans MT" panose="020B0502020104020203" pitchFamily="34" charset="0"/>
              </a:rPr>
              <a:t>Pseudotime</a:t>
            </a:r>
            <a:r>
              <a:rPr lang="en-US" sz="3600" dirty="0">
                <a:latin typeface="Gill Sans MT" panose="020B0502020104020203" pitchFamily="34" charset="0"/>
              </a:rPr>
              <a:t>” (Monocle software)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496F83-1F6B-234A-9438-8EAF62B306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41" y="1259615"/>
            <a:ext cx="8534400" cy="1701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C5AC50B-2797-D242-B471-48FF1A8B0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391" y="1702656"/>
            <a:ext cx="5727700" cy="4927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717FB5-40AA-F244-AEBE-97B59723E242}"/>
              </a:ext>
            </a:extLst>
          </p:cNvPr>
          <p:cNvSpPr/>
          <p:nvPr/>
        </p:nvSpPr>
        <p:spPr>
          <a:xfrm>
            <a:off x="250795" y="6445590"/>
            <a:ext cx="4363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https://cole-trapnell-lab.github.io/monocle3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65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Review: the data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D0AFDB2-EA24-B645-8B88-DC20304078F9}"/>
              </a:ext>
            </a:extLst>
          </p:cNvPr>
          <p:cNvGrpSpPr/>
          <p:nvPr/>
        </p:nvGrpSpPr>
        <p:grpSpPr>
          <a:xfrm flipH="1">
            <a:off x="5349822" y="2430327"/>
            <a:ext cx="3776288" cy="0"/>
            <a:chOff x="4534712" y="2233374"/>
            <a:chExt cx="1987668" cy="0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DF8499FA-2920-F045-A637-2AAB218D5244}"/>
                </a:ext>
              </a:extLst>
            </p:cNvPr>
            <p:cNvCxnSpPr>
              <a:cxnSpLocks/>
            </p:cNvCxnSpPr>
            <p:nvPr/>
          </p:nvCxnSpPr>
          <p:spPr>
            <a:xfrm>
              <a:off x="4534712" y="2233374"/>
              <a:ext cx="1561288" cy="0"/>
            </a:xfrm>
            <a:prstGeom prst="line">
              <a:avLst/>
            </a:prstGeom>
            <a:ln w="571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62D8E830-B27F-DD4B-AB6A-1CB79DC99ECE}"/>
                </a:ext>
              </a:extLst>
            </p:cNvPr>
            <p:cNvCxnSpPr>
              <a:cxnSpLocks/>
            </p:cNvCxnSpPr>
            <p:nvPr/>
          </p:nvCxnSpPr>
          <p:spPr>
            <a:xfrm>
              <a:off x="4806693" y="2233374"/>
              <a:ext cx="429769" cy="0"/>
            </a:xfrm>
            <a:prstGeom prst="line">
              <a:avLst/>
            </a:prstGeom>
            <a:ln w="571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C6ACDD52-BE7E-AC49-A772-64276940F1CA}"/>
                </a:ext>
              </a:extLst>
            </p:cNvPr>
            <p:cNvCxnSpPr>
              <a:cxnSpLocks/>
            </p:cNvCxnSpPr>
            <p:nvPr/>
          </p:nvCxnSpPr>
          <p:spPr>
            <a:xfrm>
              <a:off x="5236462" y="2233374"/>
              <a:ext cx="429769" cy="0"/>
            </a:xfrm>
            <a:prstGeom prst="line">
              <a:avLst/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C864913-CD31-F041-87AB-A4695E09EEC7}"/>
                </a:ext>
              </a:extLst>
            </p:cNvPr>
            <p:cNvCxnSpPr>
              <a:cxnSpLocks/>
            </p:cNvCxnSpPr>
            <p:nvPr/>
          </p:nvCxnSpPr>
          <p:spPr>
            <a:xfrm>
              <a:off x="5666231" y="2233374"/>
              <a:ext cx="856149" cy="0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B6632BDC-C6FF-5840-A20E-D74F690A477A}"/>
              </a:ext>
            </a:extLst>
          </p:cNvPr>
          <p:cNvSpPr txBox="1"/>
          <p:nvPr/>
        </p:nvSpPr>
        <p:spPr>
          <a:xfrm flipH="1">
            <a:off x="5338303" y="2245661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C8E8899E-A462-A247-BE57-481B08CABAE7}"/>
              </a:ext>
            </a:extLst>
          </p:cNvPr>
          <p:cNvCxnSpPr>
            <a:cxnSpLocks/>
          </p:cNvCxnSpPr>
          <p:nvPr/>
        </p:nvCxnSpPr>
        <p:spPr>
          <a:xfrm flipH="1">
            <a:off x="2372077" y="2430327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15DE4CC3-5A78-E84F-B5C3-945A3E7F8ECE}"/>
              </a:ext>
            </a:extLst>
          </p:cNvPr>
          <p:cNvCxnSpPr>
            <a:cxnSpLocks/>
          </p:cNvCxnSpPr>
          <p:nvPr/>
        </p:nvCxnSpPr>
        <p:spPr>
          <a:xfrm flipH="1">
            <a:off x="2364536" y="2057793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C5148D60-E21F-C34D-9E32-11827B181246}"/>
              </a:ext>
            </a:extLst>
          </p:cNvPr>
          <p:cNvSpPr txBox="1"/>
          <p:nvPr/>
        </p:nvSpPr>
        <p:spPr>
          <a:xfrm flipH="1">
            <a:off x="5338303" y="1846566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6A0969A4-2374-4F4D-9CC7-2E626920D4DA}"/>
              </a:ext>
            </a:extLst>
          </p:cNvPr>
          <p:cNvCxnSpPr>
            <a:cxnSpLocks/>
          </p:cNvCxnSpPr>
          <p:nvPr/>
        </p:nvCxnSpPr>
        <p:spPr>
          <a:xfrm flipH="1">
            <a:off x="8609384" y="2057793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4916704B-4BF9-EE4E-A762-8BC7B9EFE49E}"/>
              </a:ext>
            </a:extLst>
          </p:cNvPr>
          <p:cNvCxnSpPr>
            <a:cxnSpLocks/>
          </p:cNvCxnSpPr>
          <p:nvPr/>
        </p:nvCxnSpPr>
        <p:spPr>
          <a:xfrm flipH="1">
            <a:off x="7807690" y="2057793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F7006309-59EA-8C4F-8CCB-0BE12391F94E}"/>
              </a:ext>
            </a:extLst>
          </p:cNvPr>
          <p:cNvCxnSpPr>
            <a:cxnSpLocks/>
          </p:cNvCxnSpPr>
          <p:nvPr/>
        </p:nvCxnSpPr>
        <p:spPr>
          <a:xfrm flipH="1">
            <a:off x="6991190" y="2057793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FC6173A-67B5-1946-9CA9-239A06310034}"/>
              </a:ext>
            </a:extLst>
          </p:cNvPr>
          <p:cNvSpPr txBox="1"/>
          <p:nvPr/>
        </p:nvSpPr>
        <p:spPr>
          <a:xfrm>
            <a:off x="8672518" y="1549962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R1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28A21DF-E91E-8045-B0E8-F409491994A7}"/>
              </a:ext>
            </a:extLst>
          </p:cNvPr>
          <p:cNvSpPr txBox="1"/>
          <p:nvPr/>
        </p:nvSpPr>
        <p:spPr>
          <a:xfrm>
            <a:off x="7946096" y="1549962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BC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C911898-3F07-6F40-B5EC-646FE244941E}"/>
              </a:ext>
            </a:extLst>
          </p:cNvPr>
          <p:cNvSpPr txBox="1"/>
          <p:nvPr/>
        </p:nvSpPr>
        <p:spPr>
          <a:xfrm>
            <a:off x="7099449" y="1549962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UMI</a:t>
            </a:r>
          </a:p>
        </p:txBody>
      </p:sp>
      <p:sp>
        <p:nvSpPr>
          <p:cNvPr id="68" name="Down Arrow 67">
            <a:extLst>
              <a:ext uri="{FF2B5EF4-FFF2-40B4-BE49-F238E27FC236}">
                <a16:creationId xmlns:a16="http://schemas.microsoft.com/office/drawing/2014/main" id="{42BB9713-BC96-E346-A87E-DFA6B9AA3679}"/>
              </a:ext>
            </a:extLst>
          </p:cNvPr>
          <p:cNvSpPr/>
          <p:nvPr/>
        </p:nvSpPr>
        <p:spPr>
          <a:xfrm>
            <a:off x="5571067" y="2861733"/>
            <a:ext cx="304800" cy="7450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121CD28-F33C-3F42-8DAE-3E2198756AFD}"/>
              </a:ext>
            </a:extLst>
          </p:cNvPr>
          <p:cNvSpPr txBox="1"/>
          <p:nvPr/>
        </p:nvSpPr>
        <p:spPr>
          <a:xfrm>
            <a:off x="6170641" y="3034211"/>
            <a:ext cx="5265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Add Illumina adapters (P5/P7) and sample indices</a:t>
            </a: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81CBA602-1198-CA4C-BE7C-976ECB63E7DD}"/>
              </a:ext>
            </a:extLst>
          </p:cNvPr>
          <p:cNvCxnSpPr>
            <a:cxnSpLocks/>
          </p:cNvCxnSpPr>
          <p:nvPr/>
        </p:nvCxnSpPr>
        <p:spPr>
          <a:xfrm flipH="1">
            <a:off x="6183568" y="4430605"/>
            <a:ext cx="2966226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866C78CA-661D-D24E-9E23-A1207233BAFD}"/>
              </a:ext>
            </a:extLst>
          </p:cNvPr>
          <p:cNvCxnSpPr>
            <a:cxnSpLocks/>
          </p:cNvCxnSpPr>
          <p:nvPr/>
        </p:nvCxnSpPr>
        <p:spPr>
          <a:xfrm flipH="1">
            <a:off x="7807690" y="4430605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D498829-6F89-0D46-AA45-4084914083D8}"/>
              </a:ext>
            </a:extLst>
          </p:cNvPr>
          <p:cNvCxnSpPr>
            <a:cxnSpLocks/>
          </p:cNvCxnSpPr>
          <p:nvPr/>
        </p:nvCxnSpPr>
        <p:spPr>
          <a:xfrm flipH="1">
            <a:off x="6991190" y="4430605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119FAC66-FAED-1B4B-A859-52BD83C5383D}"/>
              </a:ext>
            </a:extLst>
          </p:cNvPr>
          <p:cNvCxnSpPr>
            <a:cxnSpLocks/>
          </p:cNvCxnSpPr>
          <p:nvPr/>
        </p:nvCxnSpPr>
        <p:spPr>
          <a:xfrm flipH="1">
            <a:off x="5364628" y="4430605"/>
            <a:ext cx="1626562" cy="0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279B0A6-658A-3548-888C-83792417DFDA}"/>
              </a:ext>
            </a:extLst>
          </p:cNvPr>
          <p:cNvSpPr txBox="1"/>
          <p:nvPr/>
        </p:nvSpPr>
        <p:spPr>
          <a:xfrm flipH="1">
            <a:off x="5353109" y="4245939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TTTTTTTTTT</a:t>
            </a:r>
          </a:p>
        </p:txBody>
      </p: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DA2C2DCB-F584-3642-8657-3C4290A4BF7B}"/>
              </a:ext>
            </a:extLst>
          </p:cNvPr>
          <p:cNvCxnSpPr>
            <a:cxnSpLocks/>
          </p:cNvCxnSpPr>
          <p:nvPr/>
        </p:nvCxnSpPr>
        <p:spPr>
          <a:xfrm flipH="1">
            <a:off x="2386883" y="4430605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162FA9D5-37DE-C24E-B8BD-E4CB768C38C2}"/>
              </a:ext>
            </a:extLst>
          </p:cNvPr>
          <p:cNvCxnSpPr>
            <a:cxnSpLocks/>
          </p:cNvCxnSpPr>
          <p:nvPr/>
        </p:nvCxnSpPr>
        <p:spPr>
          <a:xfrm flipH="1">
            <a:off x="2379342" y="4058071"/>
            <a:ext cx="2966226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>
            <a:extLst>
              <a:ext uri="{FF2B5EF4-FFF2-40B4-BE49-F238E27FC236}">
                <a16:creationId xmlns:a16="http://schemas.microsoft.com/office/drawing/2014/main" id="{2D43193D-E748-4543-8038-41F780F149DE}"/>
              </a:ext>
            </a:extLst>
          </p:cNvPr>
          <p:cNvSpPr txBox="1"/>
          <p:nvPr/>
        </p:nvSpPr>
        <p:spPr>
          <a:xfrm flipH="1">
            <a:off x="5353109" y="3846844"/>
            <a:ext cx="1643161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70C0"/>
                </a:solidFill>
                <a:latin typeface="Gill Sans MT" panose="020B0502020104020203" pitchFamily="34" charset="77"/>
              </a:rPr>
              <a:t>AAAAAAAAA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36822018-0E01-A34E-B78A-A6734FCE244D}"/>
              </a:ext>
            </a:extLst>
          </p:cNvPr>
          <p:cNvCxnSpPr>
            <a:cxnSpLocks/>
          </p:cNvCxnSpPr>
          <p:nvPr/>
        </p:nvCxnSpPr>
        <p:spPr>
          <a:xfrm flipH="1">
            <a:off x="8624190" y="4058071"/>
            <a:ext cx="531532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3CC0AAD8-3D2F-2F41-A6DF-77A8D2C61766}"/>
              </a:ext>
            </a:extLst>
          </p:cNvPr>
          <p:cNvCxnSpPr>
            <a:cxnSpLocks/>
          </p:cNvCxnSpPr>
          <p:nvPr/>
        </p:nvCxnSpPr>
        <p:spPr>
          <a:xfrm flipH="1">
            <a:off x="7822496" y="4058071"/>
            <a:ext cx="8165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CB99DA91-25F6-3C48-A838-8D4CE5266069}"/>
              </a:ext>
            </a:extLst>
          </p:cNvPr>
          <p:cNvCxnSpPr>
            <a:cxnSpLocks/>
          </p:cNvCxnSpPr>
          <p:nvPr/>
        </p:nvCxnSpPr>
        <p:spPr>
          <a:xfrm flipH="1">
            <a:off x="7005996" y="4058071"/>
            <a:ext cx="816500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id="{28DFB75A-5CC5-DE46-89A5-083C1C8B5A5E}"/>
              </a:ext>
            </a:extLst>
          </p:cNvPr>
          <p:cNvSpPr txBox="1"/>
          <p:nvPr/>
        </p:nvSpPr>
        <p:spPr>
          <a:xfrm>
            <a:off x="8687324" y="3550240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R1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6467E1D-D4A0-374C-A075-9F8E24AA68AE}"/>
              </a:ext>
            </a:extLst>
          </p:cNvPr>
          <p:cNvSpPr txBox="1"/>
          <p:nvPr/>
        </p:nvSpPr>
        <p:spPr>
          <a:xfrm>
            <a:off x="7960902" y="3550240"/>
            <a:ext cx="5100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BC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BAD963D-12C5-D24A-BAE5-80719D1657EE}"/>
              </a:ext>
            </a:extLst>
          </p:cNvPr>
          <p:cNvSpPr txBox="1"/>
          <p:nvPr/>
        </p:nvSpPr>
        <p:spPr>
          <a:xfrm>
            <a:off x="7114255" y="3550240"/>
            <a:ext cx="6303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UMI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DEF90511-ACDE-5643-A0F6-09F749A11624}"/>
              </a:ext>
            </a:extLst>
          </p:cNvPr>
          <p:cNvSpPr txBox="1"/>
          <p:nvPr/>
        </p:nvSpPr>
        <p:spPr>
          <a:xfrm>
            <a:off x="2421939" y="3544653"/>
            <a:ext cx="7521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index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C645FD7-7FD5-8144-89B4-D6175B6ECB92}"/>
              </a:ext>
            </a:extLst>
          </p:cNvPr>
          <p:cNvCxnSpPr>
            <a:cxnSpLocks/>
          </p:cNvCxnSpPr>
          <p:nvPr/>
        </p:nvCxnSpPr>
        <p:spPr>
          <a:xfrm flipH="1">
            <a:off x="9149543" y="4430605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123A0026-8076-D345-9B80-F333C4C58AA6}"/>
              </a:ext>
            </a:extLst>
          </p:cNvPr>
          <p:cNvCxnSpPr>
            <a:cxnSpLocks/>
          </p:cNvCxnSpPr>
          <p:nvPr/>
        </p:nvCxnSpPr>
        <p:spPr>
          <a:xfrm flipH="1">
            <a:off x="9149543" y="4058071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3A04E17C-49F1-734A-864E-AFCC4D993745}"/>
              </a:ext>
            </a:extLst>
          </p:cNvPr>
          <p:cNvSpPr txBox="1"/>
          <p:nvPr/>
        </p:nvSpPr>
        <p:spPr>
          <a:xfrm>
            <a:off x="9320629" y="354465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P5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F8AD75A2-9B44-F148-A0F4-9B52C50D998B}"/>
              </a:ext>
            </a:extLst>
          </p:cNvPr>
          <p:cNvCxnSpPr>
            <a:cxnSpLocks/>
          </p:cNvCxnSpPr>
          <p:nvPr/>
        </p:nvCxnSpPr>
        <p:spPr>
          <a:xfrm flipH="1">
            <a:off x="1605439" y="4430605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9340E089-762F-1544-8821-B8FD6D648F50}"/>
              </a:ext>
            </a:extLst>
          </p:cNvPr>
          <p:cNvCxnSpPr>
            <a:cxnSpLocks/>
          </p:cNvCxnSpPr>
          <p:nvPr/>
        </p:nvCxnSpPr>
        <p:spPr>
          <a:xfrm flipH="1">
            <a:off x="1605439" y="4058071"/>
            <a:ext cx="81650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:a16="http://schemas.microsoft.com/office/drawing/2014/main" id="{073667AF-A9C9-A74C-8B55-FFB18C960DC5}"/>
              </a:ext>
            </a:extLst>
          </p:cNvPr>
          <p:cNvSpPr txBox="1"/>
          <p:nvPr/>
        </p:nvSpPr>
        <p:spPr>
          <a:xfrm>
            <a:off x="1776525" y="3544653"/>
            <a:ext cx="4443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P7</a:t>
            </a:r>
          </a:p>
        </p:txBody>
      </p:sp>
      <p:sp>
        <p:nvSpPr>
          <p:cNvPr id="98" name="Down Arrow 97">
            <a:extLst>
              <a:ext uri="{FF2B5EF4-FFF2-40B4-BE49-F238E27FC236}">
                <a16:creationId xmlns:a16="http://schemas.microsoft.com/office/drawing/2014/main" id="{CEF0D649-9BE8-9B48-A659-517DEB208587}"/>
              </a:ext>
            </a:extLst>
          </p:cNvPr>
          <p:cNvSpPr/>
          <p:nvPr/>
        </p:nvSpPr>
        <p:spPr>
          <a:xfrm>
            <a:off x="5555471" y="4843112"/>
            <a:ext cx="304800" cy="74506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4D8B3A5E-CCD7-9043-B83C-634F050EC672}"/>
              </a:ext>
            </a:extLst>
          </p:cNvPr>
          <p:cNvSpPr txBox="1"/>
          <p:nvPr/>
        </p:nvSpPr>
        <p:spPr>
          <a:xfrm>
            <a:off x="4941155" y="5873684"/>
            <a:ext cx="18694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Gill Sans MT" panose="020B0502020104020203" pitchFamily="34" charset="77"/>
              </a:rPr>
              <a:t>Sequence!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45202CA-1455-5347-B8BB-CD127D5F8A72}"/>
              </a:ext>
            </a:extLst>
          </p:cNvPr>
          <p:cNvSpPr txBox="1"/>
          <p:nvPr/>
        </p:nvSpPr>
        <p:spPr>
          <a:xfrm>
            <a:off x="1607111" y="4519467"/>
            <a:ext cx="226288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Gill Sans MT" panose="020B0502020104020203" pitchFamily="34" charset="77"/>
              </a:rPr>
              <a:t>Index: used if you are pooling multiple libraries in one run. Later, samples are “demultiplexed” by index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6BDAA4-1123-3643-BBBB-A27710B8D7EE}"/>
              </a:ext>
            </a:extLst>
          </p:cNvPr>
          <p:cNvCxnSpPr>
            <a:cxnSpLocks/>
          </p:cNvCxnSpPr>
          <p:nvPr/>
        </p:nvCxnSpPr>
        <p:spPr>
          <a:xfrm flipH="1">
            <a:off x="2421939" y="4430605"/>
            <a:ext cx="81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572804B7-2639-E549-9564-683A609B0371}"/>
              </a:ext>
            </a:extLst>
          </p:cNvPr>
          <p:cNvCxnSpPr>
            <a:cxnSpLocks/>
          </p:cNvCxnSpPr>
          <p:nvPr/>
        </p:nvCxnSpPr>
        <p:spPr>
          <a:xfrm flipH="1">
            <a:off x="2421939" y="4058071"/>
            <a:ext cx="8165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4424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EDA14E-E2CE-C445-885F-070C0ABA730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849"/>
            <a:ext cx="12192000" cy="67823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6D22C5D-F14F-AD41-8717-FFFC56E532C9}"/>
              </a:ext>
            </a:extLst>
          </p:cNvPr>
          <p:cNvSpPr txBox="1"/>
          <p:nvPr/>
        </p:nvSpPr>
        <p:spPr>
          <a:xfrm>
            <a:off x="3037481" y="2023522"/>
            <a:ext cx="6117038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Gill Sans MT" panose="020B0502020104020203" pitchFamily="34" charset="0"/>
              </a:rPr>
              <a:t>Real world </a:t>
            </a:r>
            <a:r>
              <a:rPr lang="en-US" sz="4800" b="1" dirty="0" err="1">
                <a:latin typeface="Gill Sans MT" panose="020B0502020104020203" pitchFamily="34" charset="0"/>
              </a:rPr>
              <a:t>scRNAseq</a:t>
            </a:r>
            <a:r>
              <a:rPr lang="en-US" sz="4800" b="1" dirty="0">
                <a:latin typeface="Gill Sans MT" panose="020B0502020104020203" pitchFamily="34" charset="0"/>
              </a:rPr>
              <a:t> examples</a:t>
            </a:r>
          </a:p>
        </p:txBody>
      </p:sp>
    </p:spTree>
    <p:extLst>
      <p:ext uri="{BB962C8B-B14F-4D97-AF65-F5344CB8AC3E}">
        <p14:creationId xmlns:p14="http://schemas.microsoft.com/office/powerpoint/2010/main" val="3561082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184FA6-E210-DB4A-910B-2CA489D7745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689" y="531857"/>
            <a:ext cx="5892800" cy="10488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81C121-2B90-404F-9109-3B4229D143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669" y="2651204"/>
            <a:ext cx="9002110" cy="35325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460136-4469-F846-AA96-BCAFDB7C778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766" y="804974"/>
            <a:ext cx="9427779" cy="42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4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7B5891D-4255-FD42-9E8E-DC5A1AF135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2479"/>
            <a:ext cx="12192000" cy="58730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0A223F8-4537-E54A-BCA6-9A5265FFE0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38377"/>
            <a:ext cx="12192000" cy="100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1525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What else can we assay with single-cell technology?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6CAEB5-C3FD-5942-8A29-8B1AFE2B462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47" y="1160900"/>
            <a:ext cx="5529587" cy="1798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39EEA0-2A19-4446-8D4F-EB861EA66FD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11" y="3047395"/>
            <a:ext cx="6910457" cy="18810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887201-EB42-B945-8454-2E1FFBFAFC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359" y="4782063"/>
            <a:ext cx="7759700" cy="1600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5A10011-F734-024F-87D0-74E965C85D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4325" y="2535236"/>
            <a:ext cx="5980596" cy="1088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381E92-1F00-D44B-884C-3772D16AAB6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160900"/>
            <a:ext cx="5922927" cy="100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00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Difference between 3’ and 5’ end based protocols?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B9A7A6-0F46-D248-88B9-B7919A142238}"/>
              </a:ext>
            </a:extLst>
          </p:cNvPr>
          <p:cNvSpPr/>
          <p:nvPr/>
        </p:nvSpPr>
        <p:spPr>
          <a:xfrm>
            <a:off x="0" y="6434094"/>
            <a:ext cx="122882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www.bioconductor.org</a:t>
            </a:r>
            <a:r>
              <a:rPr lang="en-US" dirty="0"/>
              <a:t>/help/course-materials/2019/CSAMA/materials/lectures/Group3_10x_VDJ.pdf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C56C2-B690-104C-8898-770A8479EC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9305" y="1259615"/>
            <a:ext cx="5362073" cy="49485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8D05F7-786A-A64F-A10C-205C9DAF899C}"/>
              </a:ext>
            </a:extLst>
          </p:cNvPr>
          <p:cNvSpPr txBox="1"/>
          <p:nvPr/>
        </p:nvSpPr>
        <p:spPr>
          <a:xfrm>
            <a:off x="497305" y="1796716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Standard 10X protocol captures 3’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One of motivating factors behind 5’ method is to look at VDJ recombination of T and B cells, where most variable parts of receptors are at the 5’ ends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Gill Sans MT" panose="020B0502020104020203" pitchFamily="34" charset="77"/>
              </a:rPr>
              <a:t>Generally, 3’ end more widely used and may be more reliable</a:t>
            </a:r>
          </a:p>
        </p:txBody>
      </p:sp>
    </p:spTree>
    <p:extLst>
      <p:ext uri="{BB962C8B-B14F-4D97-AF65-F5344CB8AC3E}">
        <p14:creationId xmlns:p14="http://schemas.microsoft.com/office/powerpoint/2010/main" val="7120654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The “Feature-barcode” matrix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3703B0-E938-3A48-89CA-1CACB20A1F26}"/>
              </a:ext>
            </a:extLst>
          </p:cNvPr>
          <p:cNvGraphicFramePr>
            <a:graphicFrameLocks noGrp="1"/>
          </p:cNvGraphicFramePr>
          <p:nvPr/>
        </p:nvGraphicFramePr>
        <p:xfrm>
          <a:off x="1465775" y="2061372"/>
          <a:ext cx="9517574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65234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895119551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035894764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26466759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1875319916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4233336270"/>
                    </a:ext>
                  </a:extLst>
                </a:gridCol>
                <a:gridCol w="865234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3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Cell 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Gene 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…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B6F790C0-F3DE-184B-ADC2-8D97B79BF2FD}"/>
              </a:ext>
            </a:extLst>
          </p:cNvPr>
          <p:cNvSpPr txBox="1"/>
          <p:nvPr/>
        </p:nvSpPr>
        <p:spPr>
          <a:xfrm rot="16200000">
            <a:off x="-1194434" y="3653961"/>
            <a:ext cx="4226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Rows = “features” (</a:t>
            </a:r>
            <a:r>
              <a:rPr lang="en-US" sz="2800" dirty="0" err="1">
                <a:latin typeface="Gill Sans MT" panose="020B0502020104020203" pitchFamily="34" charset="77"/>
              </a:rPr>
              <a:t>genews</a:t>
            </a:r>
            <a:r>
              <a:rPr lang="en-US" sz="2800" dirty="0">
                <a:latin typeface="Gill Sans MT" panose="020B0502020104020203" pitchFamily="34" charset="77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04399-DF94-7141-B51D-140C6C240A6E}"/>
              </a:ext>
            </a:extLst>
          </p:cNvPr>
          <p:cNvSpPr txBox="1"/>
          <p:nvPr/>
        </p:nvSpPr>
        <p:spPr>
          <a:xfrm>
            <a:off x="3987166" y="1340905"/>
            <a:ext cx="4440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Gill Sans MT" panose="020B0502020104020203" pitchFamily="34" charset="77"/>
              </a:rPr>
              <a:t>Columns = “barcodes” (cells)</a:t>
            </a:r>
          </a:p>
        </p:txBody>
      </p:sp>
    </p:spTree>
    <p:extLst>
      <p:ext uri="{BB962C8B-B14F-4D97-AF65-F5344CB8AC3E}">
        <p14:creationId xmlns:p14="http://schemas.microsoft.com/office/powerpoint/2010/main" val="274040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Single cell workflow</a:t>
            </a:r>
          </a:p>
        </p:txBody>
      </p:sp>
      <p:pic>
        <p:nvPicPr>
          <p:cNvPr id="5" name="Picture 4" descr="images.png">
            <a:extLst>
              <a:ext uri="{FF2B5EF4-FFF2-40B4-BE49-F238E27FC236}">
                <a16:creationId xmlns:a16="http://schemas.microsoft.com/office/drawing/2014/main" id="{944B2652-C104-654F-9EF2-13479AC081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261" r="20766"/>
          <a:stretch/>
        </p:blipFill>
        <p:spPr>
          <a:xfrm>
            <a:off x="807491" y="2816129"/>
            <a:ext cx="1138973" cy="111953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FBAC048-5DD5-E147-97E2-A3093B24193F}"/>
              </a:ext>
            </a:extLst>
          </p:cNvPr>
          <p:cNvCxnSpPr>
            <a:cxnSpLocks/>
          </p:cNvCxnSpPr>
          <p:nvPr/>
        </p:nvCxnSpPr>
        <p:spPr>
          <a:xfrm flipV="1">
            <a:off x="1376977" y="2688870"/>
            <a:ext cx="678507" cy="29359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383A45E-313E-944D-9046-B257EE32AFE2}"/>
              </a:ext>
            </a:extLst>
          </p:cNvPr>
          <p:cNvCxnSpPr>
            <a:cxnSpLocks/>
          </p:cNvCxnSpPr>
          <p:nvPr/>
        </p:nvCxnSpPr>
        <p:spPr>
          <a:xfrm>
            <a:off x="1376977" y="3037573"/>
            <a:ext cx="678507" cy="829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273CDB5D-28E5-F740-9694-35871C8AF881}"/>
              </a:ext>
            </a:extLst>
          </p:cNvPr>
          <p:cNvSpPr/>
          <p:nvPr/>
        </p:nvSpPr>
        <p:spPr>
          <a:xfrm>
            <a:off x="2146493" y="233013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24A9AA3-5DE6-5548-AE76-EFC2E7ED885A}"/>
              </a:ext>
            </a:extLst>
          </p:cNvPr>
          <p:cNvSpPr/>
          <p:nvPr/>
        </p:nvSpPr>
        <p:spPr>
          <a:xfrm>
            <a:off x="2146493" y="249437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4743056-833C-3D41-87B6-3BA069FA7943}"/>
              </a:ext>
            </a:extLst>
          </p:cNvPr>
          <p:cNvSpPr/>
          <p:nvPr/>
        </p:nvSpPr>
        <p:spPr>
          <a:xfrm>
            <a:off x="2299326" y="240023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1CC05B2-4572-B343-BBA1-27CB41C264B1}"/>
              </a:ext>
            </a:extLst>
          </p:cNvPr>
          <p:cNvSpPr/>
          <p:nvPr/>
        </p:nvSpPr>
        <p:spPr>
          <a:xfrm>
            <a:off x="2070077" y="257248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4FF2944-FA31-274A-AAA9-4F996073A771}"/>
              </a:ext>
            </a:extLst>
          </p:cNvPr>
          <p:cNvSpPr/>
          <p:nvPr/>
        </p:nvSpPr>
        <p:spPr>
          <a:xfrm>
            <a:off x="2251866" y="262894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8EF3E74-ADFC-1845-9234-2012AAB819AE}"/>
              </a:ext>
            </a:extLst>
          </p:cNvPr>
          <p:cNvSpPr/>
          <p:nvPr/>
        </p:nvSpPr>
        <p:spPr>
          <a:xfrm>
            <a:off x="2373261" y="2514590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903B343-FFA6-344A-9687-2297DCEE4070}"/>
              </a:ext>
            </a:extLst>
          </p:cNvPr>
          <p:cNvSpPr/>
          <p:nvPr/>
        </p:nvSpPr>
        <p:spPr>
          <a:xfrm>
            <a:off x="2108285" y="27367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209C182-0886-B34B-B6BC-744942B8CA89}"/>
              </a:ext>
            </a:extLst>
          </p:cNvPr>
          <p:cNvSpPr/>
          <p:nvPr/>
        </p:nvSpPr>
        <p:spPr>
          <a:xfrm>
            <a:off x="2241373" y="281483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684F241-704E-A64C-BAF7-9EE8E3A2903A}"/>
              </a:ext>
            </a:extLst>
          </p:cNvPr>
          <p:cNvSpPr/>
          <p:nvPr/>
        </p:nvSpPr>
        <p:spPr>
          <a:xfrm>
            <a:off x="2339343" y="264377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FAFE4DA-87DA-104C-82B0-557DFDC3875B}"/>
              </a:ext>
            </a:extLst>
          </p:cNvPr>
          <p:cNvSpPr/>
          <p:nvPr/>
        </p:nvSpPr>
        <p:spPr>
          <a:xfrm>
            <a:off x="2117517" y="29226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3D8EE66-B0CC-A444-A153-11299B89BF57}"/>
              </a:ext>
            </a:extLst>
          </p:cNvPr>
          <p:cNvSpPr/>
          <p:nvPr/>
        </p:nvSpPr>
        <p:spPr>
          <a:xfrm>
            <a:off x="2330636" y="248597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B2DE559-2122-5647-8EDF-66170DDE858D}"/>
              </a:ext>
            </a:extLst>
          </p:cNvPr>
          <p:cNvSpPr/>
          <p:nvPr/>
        </p:nvSpPr>
        <p:spPr>
          <a:xfrm>
            <a:off x="2330636" y="265021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BC561C7-A765-F748-A20F-3736A7A7B60E}"/>
              </a:ext>
            </a:extLst>
          </p:cNvPr>
          <p:cNvSpPr/>
          <p:nvPr/>
        </p:nvSpPr>
        <p:spPr>
          <a:xfrm>
            <a:off x="2483468" y="255607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A2679D1-FDFF-AC49-B22A-414D41189513}"/>
              </a:ext>
            </a:extLst>
          </p:cNvPr>
          <p:cNvSpPr/>
          <p:nvPr/>
        </p:nvSpPr>
        <p:spPr>
          <a:xfrm>
            <a:off x="2254219" y="2728331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E875121-DEE9-494A-8ADD-F0655C1C8697}"/>
              </a:ext>
            </a:extLst>
          </p:cNvPr>
          <p:cNvSpPr/>
          <p:nvPr/>
        </p:nvSpPr>
        <p:spPr>
          <a:xfrm>
            <a:off x="2436008" y="278479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0182E624-7675-0242-825A-E30B7A462A6C}"/>
              </a:ext>
            </a:extLst>
          </p:cNvPr>
          <p:cNvSpPr/>
          <p:nvPr/>
        </p:nvSpPr>
        <p:spPr>
          <a:xfrm>
            <a:off x="2557403" y="267043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13DA2F60-C2C4-D94E-8417-484AC37775F6}"/>
              </a:ext>
            </a:extLst>
          </p:cNvPr>
          <p:cNvSpPr/>
          <p:nvPr/>
        </p:nvSpPr>
        <p:spPr>
          <a:xfrm>
            <a:off x="2292427" y="289257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24CE592-13F9-7D4B-8B81-CB4F531B0AB0}"/>
              </a:ext>
            </a:extLst>
          </p:cNvPr>
          <p:cNvSpPr/>
          <p:nvPr/>
        </p:nvSpPr>
        <p:spPr>
          <a:xfrm>
            <a:off x="2425515" y="297068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BC6626F-5C8A-9646-A12D-C3E022E8E285}"/>
              </a:ext>
            </a:extLst>
          </p:cNvPr>
          <p:cNvSpPr/>
          <p:nvPr/>
        </p:nvSpPr>
        <p:spPr>
          <a:xfrm>
            <a:off x="2523485" y="2799625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AB9874B-43BC-B141-80FA-E2AD83BBBADB}"/>
              </a:ext>
            </a:extLst>
          </p:cNvPr>
          <p:cNvSpPr/>
          <p:nvPr/>
        </p:nvSpPr>
        <p:spPr>
          <a:xfrm>
            <a:off x="2301659" y="307846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D26F6B-0A5E-0D44-A2B4-BAB1921ACD42}"/>
              </a:ext>
            </a:extLst>
          </p:cNvPr>
          <p:cNvSpPr/>
          <p:nvPr/>
        </p:nvSpPr>
        <p:spPr>
          <a:xfrm>
            <a:off x="2115949" y="268566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B42BDDCD-6966-2D47-9E8E-4A12E72BC13B}"/>
              </a:ext>
            </a:extLst>
          </p:cNvPr>
          <p:cNvSpPr/>
          <p:nvPr/>
        </p:nvSpPr>
        <p:spPr>
          <a:xfrm>
            <a:off x="2115949" y="2849908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B3A6F54-433C-5B49-8B52-FA37D10B5045}"/>
              </a:ext>
            </a:extLst>
          </p:cNvPr>
          <p:cNvSpPr/>
          <p:nvPr/>
        </p:nvSpPr>
        <p:spPr>
          <a:xfrm>
            <a:off x="2268782" y="2755769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8C53FD8-84F5-1640-B76A-61440DA7BBF8}"/>
              </a:ext>
            </a:extLst>
          </p:cNvPr>
          <p:cNvSpPr/>
          <p:nvPr/>
        </p:nvSpPr>
        <p:spPr>
          <a:xfrm>
            <a:off x="2039533" y="292802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BFCEAB39-D778-C343-80B0-F7D9566BA7AF}"/>
              </a:ext>
            </a:extLst>
          </p:cNvPr>
          <p:cNvSpPr/>
          <p:nvPr/>
        </p:nvSpPr>
        <p:spPr>
          <a:xfrm>
            <a:off x="2221321" y="2984484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23FB2E9-6360-9647-8CFC-B4611E4F89DF}"/>
              </a:ext>
            </a:extLst>
          </p:cNvPr>
          <p:cNvSpPr/>
          <p:nvPr/>
        </p:nvSpPr>
        <p:spPr>
          <a:xfrm>
            <a:off x="2342717" y="2870127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05333D1-EF36-8E4F-BAF5-08B6BA4CA2A5}"/>
              </a:ext>
            </a:extLst>
          </p:cNvPr>
          <p:cNvSpPr/>
          <p:nvPr/>
        </p:nvSpPr>
        <p:spPr>
          <a:xfrm>
            <a:off x="2077741" y="3092262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D01E9ACA-6DDC-6D40-8282-5C74A1625062}"/>
              </a:ext>
            </a:extLst>
          </p:cNvPr>
          <p:cNvSpPr/>
          <p:nvPr/>
        </p:nvSpPr>
        <p:spPr>
          <a:xfrm>
            <a:off x="2210828" y="317037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7927A5A-D11B-F942-853E-D0717132B39E}"/>
              </a:ext>
            </a:extLst>
          </p:cNvPr>
          <p:cNvSpPr/>
          <p:nvPr/>
        </p:nvSpPr>
        <p:spPr>
          <a:xfrm>
            <a:off x="2308799" y="2999316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A4BD40BC-372C-7048-A4A6-614FDE88B9CB}"/>
              </a:ext>
            </a:extLst>
          </p:cNvPr>
          <p:cNvSpPr/>
          <p:nvPr/>
        </p:nvSpPr>
        <p:spPr>
          <a:xfrm>
            <a:off x="2086973" y="3278153"/>
            <a:ext cx="152833" cy="15622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7C0DCE8-1BA8-4E4D-9AF8-36152DF3A18F}"/>
              </a:ext>
            </a:extLst>
          </p:cNvPr>
          <p:cNvSpPr txBox="1"/>
          <p:nvPr/>
        </p:nvSpPr>
        <p:spPr>
          <a:xfrm>
            <a:off x="1867181" y="360682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Gill Sans MT" panose="020B0502020104020203" pitchFamily="34" charset="77"/>
              </a:rPr>
              <a:t>Extract cells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6D993A9-3376-E641-9491-07B9BB3D6B28}"/>
              </a:ext>
            </a:extLst>
          </p:cNvPr>
          <p:cNvSpPr txBox="1"/>
          <p:nvPr/>
        </p:nvSpPr>
        <p:spPr>
          <a:xfrm>
            <a:off x="3549536" y="3468321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Separate to single cells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E3F70DD2-DF4A-C64E-B7A3-C42900D0434C}"/>
              </a:ext>
            </a:extLst>
          </p:cNvPr>
          <p:cNvSpPr/>
          <p:nvPr/>
        </p:nvSpPr>
        <p:spPr>
          <a:xfrm>
            <a:off x="4034835" y="212365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C6272D5-158B-2C48-83D2-860EE0E18BA9}"/>
              </a:ext>
            </a:extLst>
          </p:cNvPr>
          <p:cNvSpPr/>
          <p:nvPr/>
        </p:nvSpPr>
        <p:spPr>
          <a:xfrm>
            <a:off x="4034835" y="3092262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C78F36D-D094-AB4A-A08C-1EB352D939EF}"/>
              </a:ext>
            </a:extLst>
          </p:cNvPr>
          <p:cNvSpPr/>
          <p:nvPr/>
        </p:nvSpPr>
        <p:spPr>
          <a:xfrm>
            <a:off x="4034835" y="2543469"/>
            <a:ext cx="218040" cy="222885"/>
          </a:xfrm>
          <a:prstGeom prst="ellipse">
            <a:avLst/>
          </a:prstGeom>
          <a:solidFill>
            <a:schemeClr val="bg1">
              <a:lumMod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>
            <a:extLst>
              <a:ext uri="{FF2B5EF4-FFF2-40B4-BE49-F238E27FC236}">
                <a16:creationId xmlns:a16="http://schemas.microsoft.com/office/drawing/2014/main" id="{FD323539-D7C0-0544-BBFC-838142C0A30D}"/>
              </a:ext>
            </a:extLst>
          </p:cNvPr>
          <p:cNvSpPr/>
          <p:nvPr/>
        </p:nvSpPr>
        <p:spPr>
          <a:xfrm>
            <a:off x="2995665" y="2650218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4524452-4987-3443-8F73-CE0B10162CAF}"/>
              </a:ext>
            </a:extLst>
          </p:cNvPr>
          <p:cNvSpPr txBox="1"/>
          <p:nvPr/>
        </p:nvSpPr>
        <p:spPr>
          <a:xfrm>
            <a:off x="5347081" y="3514487"/>
            <a:ext cx="14066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Extract and label cDNA separately for each cell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FA08C635-2D3A-214F-A11B-96ABE38C615C}"/>
              </a:ext>
            </a:extLst>
          </p:cNvPr>
          <p:cNvGrpSpPr/>
          <p:nvPr/>
        </p:nvGrpSpPr>
        <p:grpSpPr>
          <a:xfrm>
            <a:off x="5536757" y="2611598"/>
            <a:ext cx="878352" cy="173578"/>
            <a:chOff x="4979523" y="1663251"/>
            <a:chExt cx="1374678" cy="271661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CDFA827-58B8-6D4F-B639-43418D42733F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4EF16447-C34B-FB49-894E-6E884D31D509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D5EA3697-79CB-564C-8D77-79DFAFB5F60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E12209A6-90D6-2D46-9981-64CE63FE0E31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557E37EF-62A0-E14B-806D-3C57131A4C18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94514EEC-FBA8-F744-9619-2151EE3C904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307C13F-3C9A-4249-AF91-DAC774D8EF49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27F389BC-3120-584A-AC70-E5B3C6D9522C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75EE3BC-8C9B-4E42-8B20-60A8B14446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5369EC8B-78CA-6749-A224-C96030D90C8E}"/>
              </a:ext>
            </a:extLst>
          </p:cNvPr>
          <p:cNvGrpSpPr/>
          <p:nvPr/>
        </p:nvGrpSpPr>
        <p:grpSpPr>
          <a:xfrm>
            <a:off x="5532538" y="2106282"/>
            <a:ext cx="878352" cy="173578"/>
            <a:chOff x="4979523" y="1663251"/>
            <a:chExt cx="1374678" cy="271661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322AF184-6588-9844-845A-2E9E23D73A29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9EEFB460-E4DC-6D4E-B1D2-A5B89107F54A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BF88EF6D-ABC7-0040-A0DA-C35EB2551F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EC28F29B-06BA-5D4D-B3D0-DE917484486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402A393B-A645-DE48-A471-D9EC523486AD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DF1C06C-8E51-A84E-9BB7-75E8522C4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3EC97D82-04F1-D043-9748-1B8E9E63901D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F33871AF-F69F-F747-BF2E-05B0FFC868FF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B4F33300-DC02-404E-967B-C4AA3EB10E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99C32422-4424-9D46-8A70-C7FE8243599F}"/>
              </a:ext>
            </a:extLst>
          </p:cNvPr>
          <p:cNvGrpSpPr/>
          <p:nvPr/>
        </p:nvGrpSpPr>
        <p:grpSpPr>
          <a:xfrm>
            <a:off x="5532537" y="3147903"/>
            <a:ext cx="878352" cy="173578"/>
            <a:chOff x="4979523" y="1663251"/>
            <a:chExt cx="1374678" cy="271661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91DB013-90E1-F145-9E56-4ACC5CE83670}"/>
                </a:ext>
              </a:extLst>
            </p:cNvPr>
            <p:cNvGrpSpPr/>
            <p:nvPr/>
          </p:nvGrpSpPr>
          <p:grpSpPr>
            <a:xfrm>
              <a:off x="4979524" y="1934912"/>
              <a:ext cx="1374677" cy="0"/>
              <a:chOff x="4350874" y="4971170"/>
              <a:chExt cx="1374677" cy="0"/>
            </a:xfrm>
          </p:grpSpPr>
          <p:cxnSp>
            <p:nvCxnSpPr>
              <p:cNvPr id="87" name="Straight Connector 86">
                <a:extLst>
                  <a:ext uri="{FF2B5EF4-FFF2-40B4-BE49-F238E27FC236}">
                    <a16:creationId xmlns:a16="http://schemas.microsoft.com/office/drawing/2014/main" id="{466CEC78-F2D2-7B46-BBB1-4748DCACCBB2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3B35FF31-13E3-7049-8999-3E5FEF530E2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FEC4C92D-9BF1-1347-8F95-83318344A1FC}"/>
                </a:ext>
              </a:extLst>
            </p:cNvPr>
            <p:cNvGrpSpPr/>
            <p:nvPr/>
          </p:nvGrpSpPr>
          <p:grpSpPr>
            <a:xfrm>
              <a:off x="4979524" y="1799082"/>
              <a:ext cx="1374677" cy="0"/>
              <a:chOff x="4350874" y="4971170"/>
              <a:chExt cx="1374677" cy="0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F802758F-946B-DE48-8053-81E6AB4E2607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104B673D-02BD-6643-B6DF-BA495F8E41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F65F465C-477F-CE41-BF82-3E39D19A5F17}"/>
                </a:ext>
              </a:extLst>
            </p:cNvPr>
            <p:cNvGrpSpPr/>
            <p:nvPr/>
          </p:nvGrpSpPr>
          <p:grpSpPr>
            <a:xfrm>
              <a:off x="4979523" y="1663251"/>
              <a:ext cx="1374677" cy="0"/>
              <a:chOff x="4350874" y="4971170"/>
              <a:chExt cx="1374677" cy="0"/>
            </a:xfrm>
          </p:grpSpPr>
          <p:cxnSp>
            <p:nvCxnSpPr>
              <p:cNvPr id="83" name="Straight Connector 82">
                <a:extLst>
                  <a:ext uri="{FF2B5EF4-FFF2-40B4-BE49-F238E27FC236}">
                    <a16:creationId xmlns:a16="http://schemas.microsoft.com/office/drawing/2014/main" id="{22D61DBB-4134-2F43-952A-1354D2226966}"/>
                  </a:ext>
                </a:extLst>
              </p:cNvPr>
              <p:cNvCxnSpPr/>
              <p:nvPr/>
            </p:nvCxnSpPr>
            <p:spPr>
              <a:xfrm>
                <a:off x="4350874" y="4971170"/>
                <a:ext cx="1374677" cy="0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>
                <a:extLst>
                  <a:ext uri="{FF2B5EF4-FFF2-40B4-BE49-F238E27FC236}">
                    <a16:creationId xmlns:a16="http://schemas.microsoft.com/office/drawing/2014/main" id="{8B1C1B12-83E8-F546-8D3C-FCBA5CE8A0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1644" y="4971170"/>
                <a:ext cx="323907" cy="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9" name="Right Arrow 88">
            <a:extLst>
              <a:ext uri="{FF2B5EF4-FFF2-40B4-BE49-F238E27FC236}">
                <a16:creationId xmlns:a16="http://schemas.microsoft.com/office/drawing/2014/main" id="{0FB93A2A-790A-7945-B701-0879EAC7D032}"/>
              </a:ext>
            </a:extLst>
          </p:cNvPr>
          <p:cNvSpPr/>
          <p:nvPr/>
        </p:nvSpPr>
        <p:spPr>
          <a:xfrm>
            <a:off x="4584979" y="2660294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169650F-7AEF-EE4C-A7F0-23BDCB41CC79}"/>
              </a:ext>
            </a:extLst>
          </p:cNvPr>
          <p:cNvSpPr txBox="1"/>
          <p:nvPr/>
        </p:nvSpPr>
        <p:spPr>
          <a:xfrm>
            <a:off x="7390006" y="3580756"/>
            <a:ext cx="14066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Pool data from all cells</a:t>
            </a:r>
          </a:p>
        </p:txBody>
      </p:sp>
      <p:sp>
        <p:nvSpPr>
          <p:cNvPr id="91" name="Right Arrow 90">
            <a:extLst>
              <a:ext uri="{FF2B5EF4-FFF2-40B4-BE49-F238E27FC236}">
                <a16:creationId xmlns:a16="http://schemas.microsoft.com/office/drawing/2014/main" id="{BC746A6E-57BB-434A-9263-039BA3FB7DEE}"/>
              </a:ext>
            </a:extLst>
          </p:cNvPr>
          <p:cNvSpPr/>
          <p:nvPr/>
        </p:nvSpPr>
        <p:spPr>
          <a:xfrm>
            <a:off x="6816156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4749F5BF-9CC9-A24E-8F5D-AB6447743FA6}"/>
              </a:ext>
            </a:extLst>
          </p:cNvPr>
          <p:cNvCxnSpPr/>
          <p:nvPr/>
        </p:nvCxnSpPr>
        <p:spPr>
          <a:xfrm>
            <a:off x="7743680" y="244165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39EDCF52-1A5F-9F4C-824A-ED365D6BB2CE}"/>
              </a:ext>
            </a:extLst>
          </p:cNvPr>
          <p:cNvCxnSpPr>
            <a:cxnSpLocks/>
          </p:cNvCxnSpPr>
          <p:nvPr/>
        </p:nvCxnSpPr>
        <p:spPr>
          <a:xfrm>
            <a:off x="8415070" y="2441651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6BC51145-FF12-4248-BF11-E2AEC929149C}"/>
              </a:ext>
            </a:extLst>
          </p:cNvPr>
          <p:cNvCxnSpPr/>
          <p:nvPr/>
        </p:nvCxnSpPr>
        <p:spPr>
          <a:xfrm>
            <a:off x="7743680" y="235353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9219E2D-DAAC-A842-9FB4-5E50E39070CA}"/>
              </a:ext>
            </a:extLst>
          </p:cNvPr>
          <p:cNvCxnSpPr>
            <a:cxnSpLocks/>
          </p:cNvCxnSpPr>
          <p:nvPr/>
        </p:nvCxnSpPr>
        <p:spPr>
          <a:xfrm>
            <a:off x="8415070" y="235353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2A758F4A-68C5-8D48-B798-C054D1A8356F}"/>
              </a:ext>
            </a:extLst>
          </p:cNvPr>
          <p:cNvCxnSpPr/>
          <p:nvPr/>
        </p:nvCxnSpPr>
        <p:spPr>
          <a:xfrm>
            <a:off x="7743680" y="226541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6B15A4AA-1682-954A-988D-FA2E46876BCE}"/>
              </a:ext>
            </a:extLst>
          </p:cNvPr>
          <p:cNvCxnSpPr>
            <a:cxnSpLocks/>
          </p:cNvCxnSpPr>
          <p:nvPr/>
        </p:nvCxnSpPr>
        <p:spPr>
          <a:xfrm>
            <a:off x="8415070" y="2265419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1759BE98-A8FE-B647-B292-90D65DA0B094}"/>
              </a:ext>
            </a:extLst>
          </p:cNvPr>
          <p:cNvCxnSpPr/>
          <p:nvPr/>
        </p:nvCxnSpPr>
        <p:spPr>
          <a:xfrm>
            <a:off x="7743680" y="270599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9D5E09CA-2349-6444-94FC-3098D62E3F47}"/>
              </a:ext>
            </a:extLst>
          </p:cNvPr>
          <p:cNvCxnSpPr>
            <a:cxnSpLocks/>
          </p:cNvCxnSpPr>
          <p:nvPr/>
        </p:nvCxnSpPr>
        <p:spPr>
          <a:xfrm>
            <a:off x="8415070" y="270599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5748E129-FBDA-6F48-A2D6-6D028EFF488C}"/>
              </a:ext>
            </a:extLst>
          </p:cNvPr>
          <p:cNvCxnSpPr/>
          <p:nvPr/>
        </p:nvCxnSpPr>
        <p:spPr>
          <a:xfrm>
            <a:off x="7743680" y="261788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954A87AF-0509-EA49-9B5C-F293E5BCF3D4}"/>
              </a:ext>
            </a:extLst>
          </p:cNvPr>
          <p:cNvCxnSpPr>
            <a:cxnSpLocks/>
          </p:cNvCxnSpPr>
          <p:nvPr/>
        </p:nvCxnSpPr>
        <p:spPr>
          <a:xfrm>
            <a:off x="8415070" y="2617883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B4CB9233-709B-FA45-AE28-8AC16159C65A}"/>
              </a:ext>
            </a:extLst>
          </p:cNvPr>
          <p:cNvCxnSpPr/>
          <p:nvPr/>
        </p:nvCxnSpPr>
        <p:spPr>
          <a:xfrm>
            <a:off x="7743680" y="252976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0C86F533-6BAA-054E-9835-7F508412BCDD}"/>
              </a:ext>
            </a:extLst>
          </p:cNvPr>
          <p:cNvCxnSpPr>
            <a:cxnSpLocks/>
          </p:cNvCxnSpPr>
          <p:nvPr/>
        </p:nvCxnSpPr>
        <p:spPr>
          <a:xfrm>
            <a:off x="8415070" y="2529767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id="{E9D005AD-9A0A-2F49-9D34-9C589130878C}"/>
              </a:ext>
            </a:extLst>
          </p:cNvPr>
          <p:cNvCxnSpPr/>
          <p:nvPr/>
        </p:nvCxnSpPr>
        <p:spPr>
          <a:xfrm>
            <a:off x="7743680" y="2970347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DD3AEBAC-2467-3E43-A9AD-A44C8FE5C6EC}"/>
              </a:ext>
            </a:extLst>
          </p:cNvPr>
          <p:cNvCxnSpPr>
            <a:cxnSpLocks/>
          </p:cNvCxnSpPr>
          <p:nvPr/>
        </p:nvCxnSpPr>
        <p:spPr>
          <a:xfrm>
            <a:off x="8415070" y="2970347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5818E1C8-EDA7-0642-BFFD-82B3C068AAC4}"/>
              </a:ext>
            </a:extLst>
          </p:cNvPr>
          <p:cNvCxnSpPr/>
          <p:nvPr/>
        </p:nvCxnSpPr>
        <p:spPr>
          <a:xfrm>
            <a:off x="7743680" y="2882231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B6A04C8-81D5-4F44-A057-98A8E48C1AC0}"/>
              </a:ext>
            </a:extLst>
          </p:cNvPr>
          <p:cNvCxnSpPr>
            <a:cxnSpLocks/>
          </p:cNvCxnSpPr>
          <p:nvPr/>
        </p:nvCxnSpPr>
        <p:spPr>
          <a:xfrm>
            <a:off x="8415070" y="2882231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9B0739EA-C2C7-374C-B514-3F0994B7CE97}"/>
              </a:ext>
            </a:extLst>
          </p:cNvPr>
          <p:cNvCxnSpPr/>
          <p:nvPr/>
        </p:nvCxnSpPr>
        <p:spPr>
          <a:xfrm>
            <a:off x="7743680" y="2794115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381548CF-514E-ED43-890B-D4A110303795}"/>
              </a:ext>
            </a:extLst>
          </p:cNvPr>
          <p:cNvCxnSpPr>
            <a:cxnSpLocks/>
          </p:cNvCxnSpPr>
          <p:nvPr/>
        </p:nvCxnSpPr>
        <p:spPr>
          <a:xfrm>
            <a:off x="8415070" y="2794115"/>
            <a:ext cx="206961" cy="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C0128D83-E2C6-7446-A101-9BE2147C6C6D}"/>
              </a:ext>
            </a:extLst>
          </p:cNvPr>
          <p:cNvCxnSpPr/>
          <p:nvPr/>
        </p:nvCxnSpPr>
        <p:spPr>
          <a:xfrm>
            <a:off x="7743680" y="3234692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1974EA37-B36E-2748-A0F1-78A884D2C064}"/>
              </a:ext>
            </a:extLst>
          </p:cNvPr>
          <p:cNvCxnSpPr>
            <a:cxnSpLocks/>
          </p:cNvCxnSpPr>
          <p:nvPr/>
        </p:nvCxnSpPr>
        <p:spPr>
          <a:xfrm>
            <a:off x="8415070" y="3234692"/>
            <a:ext cx="206961" cy="0"/>
          </a:xfrm>
          <a:prstGeom prst="line">
            <a:avLst/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7509AE15-21D3-3F44-A371-1D2B191243DF}"/>
              </a:ext>
            </a:extLst>
          </p:cNvPr>
          <p:cNvCxnSpPr/>
          <p:nvPr/>
        </p:nvCxnSpPr>
        <p:spPr>
          <a:xfrm>
            <a:off x="7743680" y="3146579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47495727-E1F6-8740-B090-8ACD1A538948}"/>
              </a:ext>
            </a:extLst>
          </p:cNvPr>
          <p:cNvCxnSpPr>
            <a:cxnSpLocks/>
          </p:cNvCxnSpPr>
          <p:nvPr/>
        </p:nvCxnSpPr>
        <p:spPr>
          <a:xfrm>
            <a:off x="8415070" y="3146579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88585680-A50F-E648-9D8C-AC4D37F2EC5E}"/>
              </a:ext>
            </a:extLst>
          </p:cNvPr>
          <p:cNvCxnSpPr/>
          <p:nvPr/>
        </p:nvCxnSpPr>
        <p:spPr>
          <a:xfrm>
            <a:off x="7743680" y="3058463"/>
            <a:ext cx="878351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200E3D2D-A6E9-8849-9B4B-4D7D7CE02E23}"/>
              </a:ext>
            </a:extLst>
          </p:cNvPr>
          <p:cNvCxnSpPr>
            <a:cxnSpLocks/>
          </p:cNvCxnSpPr>
          <p:nvPr/>
        </p:nvCxnSpPr>
        <p:spPr>
          <a:xfrm>
            <a:off x="8415070" y="3058463"/>
            <a:ext cx="206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TextBox 131">
            <a:extLst>
              <a:ext uri="{FF2B5EF4-FFF2-40B4-BE49-F238E27FC236}">
                <a16:creationId xmlns:a16="http://schemas.microsoft.com/office/drawing/2014/main" id="{BA8436BE-5877-2B4D-AF97-47CB926BDCE4}"/>
              </a:ext>
            </a:extLst>
          </p:cNvPr>
          <p:cNvSpPr txBox="1"/>
          <p:nvPr/>
        </p:nvSpPr>
        <p:spPr>
          <a:xfrm>
            <a:off x="9654023" y="2598725"/>
            <a:ext cx="1406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Gill Sans MT" panose="020B0502020104020203" pitchFamily="34" charset="77"/>
              </a:rPr>
              <a:t>Sequence</a:t>
            </a:r>
          </a:p>
        </p:txBody>
      </p:sp>
      <p:sp>
        <p:nvSpPr>
          <p:cNvPr id="133" name="Right Arrow 132">
            <a:extLst>
              <a:ext uri="{FF2B5EF4-FFF2-40B4-BE49-F238E27FC236}">
                <a16:creationId xmlns:a16="http://schemas.microsoft.com/office/drawing/2014/main" id="{34976565-CEFB-E94B-A4CB-8BA05EC3F749}"/>
              </a:ext>
            </a:extLst>
          </p:cNvPr>
          <p:cNvSpPr/>
          <p:nvPr/>
        </p:nvSpPr>
        <p:spPr>
          <a:xfrm>
            <a:off x="8916551" y="2698387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266C064A-44E7-004F-BD54-88B9ACFAACAA}"/>
              </a:ext>
            </a:extLst>
          </p:cNvPr>
          <p:cNvSpPr txBox="1"/>
          <p:nvPr/>
        </p:nvSpPr>
        <p:spPr>
          <a:xfrm>
            <a:off x="415785" y="1332340"/>
            <a:ext cx="6400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Experimental pipeline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4B6BB0B6-A942-D548-8973-FE196FAB41A3}"/>
              </a:ext>
            </a:extLst>
          </p:cNvPr>
          <p:cNvSpPr txBox="1"/>
          <p:nvPr/>
        </p:nvSpPr>
        <p:spPr>
          <a:xfrm>
            <a:off x="455616" y="4600957"/>
            <a:ext cx="37972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Gill Sans MT" panose="020B0502020104020203" pitchFamily="34" charset="77"/>
              </a:rPr>
              <a:t>Analysis pipeline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E58D0033-8ED2-914D-B331-AB08CC13460D}"/>
              </a:ext>
            </a:extLst>
          </p:cNvPr>
          <p:cNvSpPr txBox="1"/>
          <p:nvPr/>
        </p:nvSpPr>
        <p:spPr>
          <a:xfrm>
            <a:off x="118577" y="5687701"/>
            <a:ext cx="2245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Align reads</a:t>
            </a:r>
          </a:p>
        </p:txBody>
      </p:sp>
      <p:sp>
        <p:nvSpPr>
          <p:cNvPr id="137" name="Right Arrow 136">
            <a:extLst>
              <a:ext uri="{FF2B5EF4-FFF2-40B4-BE49-F238E27FC236}">
                <a16:creationId xmlns:a16="http://schemas.microsoft.com/office/drawing/2014/main" id="{72CD14F2-BF88-EE45-A0B7-C584AA728900}"/>
              </a:ext>
            </a:extLst>
          </p:cNvPr>
          <p:cNvSpPr/>
          <p:nvPr/>
        </p:nvSpPr>
        <p:spPr>
          <a:xfrm>
            <a:off x="206200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BC6AA2D-8F43-984D-897D-BF1DA716B6E7}"/>
              </a:ext>
            </a:extLst>
          </p:cNvPr>
          <p:cNvSpPr txBox="1"/>
          <p:nvPr/>
        </p:nvSpPr>
        <p:spPr>
          <a:xfrm>
            <a:off x="2440710" y="5318369"/>
            <a:ext cx="3759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Compute gene x cell (feature x barcode) expression matrix</a:t>
            </a:r>
          </a:p>
        </p:txBody>
      </p:sp>
      <p:sp>
        <p:nvSpPr>
          <p:cNvPr id="139" name="Right Arrow 138">
            <a:extLst>
              <a:ext uri="{FF2B5EF4-FFF2-40B4-BE49-F238E27FC236}">
                <a16:creationId xmlns:a16="http://schemas.microsoft.com/office/drawing/2014/main" id="{B115EF9F-DBBC-DA4C-BEA5-91B965588434}"/>
              </a:ext>
            </a:extLst>
          </p:cNvPr>
          <p:cNvSpPr/>
          <p:nvPr/>
        </p:nvSpPr>
        <p:spPr>
          <a:xfrm>
            <a:off x="5657148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786512D-E2B4-A648-B3DC-00CF90D2EA24}"/>
              </a:ext>
            </a:extLst>
          </p:cNvPr>
          <p:cNvSpPr txBox="1"/>
          <p:nvPr/>
        </p:nvSpPr>
        <p:spPr>
          <a:xfrm>
            <a:off x="6499669" y="5503035"/>
            <a:ext cx="27526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Identify cell types (clustering)</a:t>
            </a:r>
          </a:p>
        </p:txBody>
      </p:sp>
      <p:sp>
        <p:nvSpPr>
          <p:cNvPr id="141" name="Right Arrow 140">
            <a:extLst>
              <a:ext uri="{FF2B5EF4-FFF2-40B4-BE49-F238E27FC236}">
                <a16:creationId xmlns:a16="http://schemas.microsoft.com/office/drawing/2014/main" id="{8B93E57F-337A-F449-B5C9-7840FB125B8F}"/>
              </a:ext>
            </a:extLst>
          </p:cNvPr>
          <p:cNvSpPr/>
          <p:nvPr/>
        </p:nvSpPr>
        <p:spPr>
          <a:xfrm>
            <a:off x="9293421" y="5826700"/>
            <a:ext cx="753740" cy="18366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1D13942-9B40-824C-BA36-C1C5C019D2FA}"/>
              </a:ext>
            </a:extLst>
          </p:cNvPr>
          <p:cNvSpPr txBox="1"/>
          <p:nvPr/>
        </p:nvSpPr>
        <p:spPr>
          <a:xfrm>
            <a:off x="10087716" y="5503035"/>
            <a:ext cx="1926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Gill Sans MT" panose="020B0502020104020203" pitchFamily="34" charset="77"/>
              </a:rPr>
              <a:t>Characterize cell types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6DACA3-8D4F-F641-ACDE-2562D78CA9A5}"/>
              </a:ext>
            </a:extLst>
          </p:cNvPr>
          <p:cNvSpPr txBox="1"/>
          <p:nvPr/>
        </p:nvSpPr>
        <p:spPr>
          <a:xfrm>
            <a:off x="4737348" y="1472867"/>
            <a:ext cx="4604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Gill Sans MT" panose="020B0502020104020203" pitchFamily="34" charset="77"/>
              </a:rPr>
              <a:t>(focus on 10X Genomics. But there are others)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B90D0F4-4EB9-EF44-92E1-CA786A97BA13}"/>
              </a:ext>
            </a:extLst>
          </p:cNvPr>
          <p:cNvSpPr/>
          <p:nvPr/>
        </p:nvSpPr>
        <p:spPr>
          <a:xfrm>
            <a:off x="5312565" y="5148992"/>
            <a:ext cx="6662036" cy="154314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5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  Today’s schedule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AF97BB-9B5B-48FF-A035-AC16C5BBA4AD}"/>
              </a:ext>
            </a:extLst>
          </p:cNvPr>
          <p:cNvSpPr txBox="1"/>
          <p:nvPr/>
        </p:nvSpPr>
        <p:spPr>
          <a:xfrm>
            <a:off x="1213449" y="1672553"/>
            <a:ext cx="976510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Clustering single cell data (t-SNE/</a:t>
            </a:r>
            <a:r>
              <a:rPr lang="en-US" sz="4000" dirty="0">
                <a:solidFill>
                  <a:schemeClr val="bg1">
                    <a:lumMod val="65000"/>
                  </a:schemeClr>
                </a:solidFill>
                <a:latin typeface="Gill Sans MT" panose="020B0502020104020203" pitchFamily="34" charset="0"/>
              </a:rPr>
              <a:t>UMAP/PCA</a:t>
            </a:r>
            <a:r>
              <a:rPr lang="en-US" sz="4000" dirty="0">
                <a:latin typeface="Gill Sans MT" panose="020B0502020104020203" pitchFamily="34" charset="0"/>
              </a:rPr>
              <a:t>)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Characterizing clusters</a:t>
            </a:r>
          </a:p>
          <a:p>
            <a:pPr marL="742950" indent="-742950">
              <a:buFontTx/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Controlling for artifacts</a:t>
            </a:r>
          </a:p>
          <a:p>
            <a:pPr marL="742950" indent="-742950">
              <a:buAutoNum type="arabicPeriod"/>
            </a:pPr>
            <a:r>
              <a:rPr lang="en-US" sz="4000" dirty="0">
                <a:latin typeface="Gill Sans MT" panose="020B0502020104020203" pitchFamily="34" charset="0"/>
              </a:rPr>
              <a:t>Real example datasets</a:t>
            </a:r>
          </a:p>
        </p:txBody>
      </p:sp>
    </p:spTree>
    <p:extLst>
      <p:ext uri="{BB962C8B-B14F-4D97-AF65-F5344CB8AC3E}">
        <p14:creationId xmlns:p14="http://schemas.microsoft.com/office/powerpoint/2010/main" val="3676642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70CB368-A5A2-4DF1-829B-521589BC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74"/>
            <a:ext cx="12192000" cy="1205041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ill Sans MT" panose="020B0502020104020203" pitchFamily="34" charset="0"/>
              </a:rPr>
              <a:t>Goal: identifying distinct cell types using </a:t>
            </a:r>
            <a:r>
              <a:rPr lang="en-US" sz="3600" dirty="0" err="1">
                <a:latin typeface="Gill Sans MT" panose="020B0502020104020203" pitchFamily="34" charset="0"/>
              </a:rPr>
              <a:t>scRNA-seq</a:t>
            </a:r>
            <a:endParaRPr lang="en-US" sz="3600" dirty="0">
              <a:latin typeface="Gill Sans MT" panose="020B050202010402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692FEA-54AC-E14E-BA29-17E43072910B}"/>
              </a:ext>
            </a:extLst>
          </p:cNvPr>
          <p:cNvSpPr txBox="1"/>
          <p:nvPr/>
        </p:nvSpPr>
        <p:spPr>
          <a:xfrm>
            <a:off x="4724081" y="3750038"/>
            <a:ext cx="2743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Gill Sans MT" panose="020B0502020104020203" pitchFamily="34" charset="77"/>
              </a:rPr>
              <a:t>Cluster cells (columns)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CB06D17-25A0-1E41-B36C-E96A423AEFFD}"/>
              </a:ext>
            </a:extLst>
          </p:cNvPr>
          <p:cNvGraphicFramePr>
            <a:graphicFrameLocks noGrp="1"/>
          </p:cNvGraphicFramePr>
          <p:nvPr/>
        </p:nvGraphicFramePr>
        <p:xfrm>
          <a:off x="431360" y="2140746"/>
          <a:ext cx="3776886" cy="269796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29481">
                  <a:extLst>
                    <a:ext uri="{9D8B030D-6E8A-4147-A177-3AD203B41FA5}">
                      <a16:colId xmlns:a16="http://schemas.microsoft.com/office/drawing/2014/main" val="3363490424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12030378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92446645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1350737331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49975520"/>
                    </a:ext>
                  </a:extLst>
                </a:gridCol>
                <a:gridCol w="629481">
                  <a:extLst>
                    <a:ext uri="{9D8B030D-6E8A-4147-A177-3AD203B41FA5}">
                      <a16:colId xmlns:a16="http://schemas.microsoft.com/office/drawing/2014/main" val="3420255303"/>
                    </a:ext>
                  </a:extLst>
                </a:gridCol>
              </a:tblGrid>
              <a:tr h="269796">
                <a:tc>
                  <a:txBody>
                    <a:bodyPr/>
                    <a:lstStyle/>
                    <a:p>
                      <a:endParaRPr lang="en-US" sz="1300" dirty="0">
                        <a:latin typeface="Gill Sans MT" panose="020B0502020104020203" pitchFamily="34" charset="77"/>
                      </a:endParaRP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Cell 1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Cell 2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Cell 3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Cell 4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8918233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2416973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1995581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90315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1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2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559858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869859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6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398675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7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9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10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132887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Gene 8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3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5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4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1032808"/>
                  </a:ext>
                </a:extLst>
              </a:tr>
              <a:tr h="269796">
                <a:tc>
                  <a:txBody>
                    <a:bodyPr/>
                    <a:lstStyle/>
                    <a:p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dirty="0">
                          <a:latin typeface="Gill Sans MT" panose="020B0502020104020203" pitchFamily="34" charset="77"/>
                        </a:rPr>
                        <a:t>…</a:t>
                      </a:r>
                    </a:p>
                  </a:txBody>
                  <a:tcPr marL="66525" marR="66525" marT="33263" marB="33263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2423816"/>
                  </a:ext>
                </a:extLst>
              </a:tr>
            </a:tbl>
          </a:graphicData>
        </a:graphic>
      </p:graphicFrame>
      <p:sp>
        <p:nvSpPr>
          <p:cNvPr id="6" name="Right Arrow 5">
            <a:extLst>
              <a:ext uri="{FF2B5EF4-FFF2-40B4-BE49-F238E27FC236}">
                <a16:creationId xmlns:a16="http://schemas.microsoft.com/office/drawing/2014/main" id="{3C09A942-48BB-494E-B689-8FBC8DFCC99C}"/>
              </a:ext>
            </a:extLst>
          </p:cNvPr>
          <p:cNvSpPr/>
          <p:nvPr/>
        </p:nvSpPr>
        <p:spPr>
          <a:xfrm>
            <a:off x="5550375" y="3164689"/>
            <a:ext cx="814388" cy="32503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F0A9CF-7153-4B45-AFD6-505E5E1BFBD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71314" y="1519927"/>
            <a:ext cx="4144423" cy="37656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71587E-388D-4D41-827A-4F41712907B4}"/>
              </a:ext>
            </a:extLst>
          </p:cNvPr>
          <p:cNvSpPr txBox="1"/>
          <p:nvPr/>
        </p:nvSpPr>
        <p:spPr>
          <a:xfrm>
            <a:off x="7590790" y="5131670"/>
            <a:ext cx="24320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Gill Sans MT" panose="020B0502020104020203" pitchFamily="34" charset="77"/>
              </a:rPr>
              <a:t>Macosko</a:t>
            </a:r>
            <a:r>
              <a:rPr lang="en-US" sz="1400" dirty="0">
                <a:latin typeface="Gill Sans MT" panose="020B0502020104020203" pitchFamily="34" charset="77"/>
              </a:rPr>
              <a:t> </a:t>
            </a:r>
            <a:r>
              <a:rPr lang="en-US" sz="1400" i="1" dirty="0">
                <a:latin typeface="Gill Sans MT" panose="020B0502020104020203" pitchFamily="34" charset="77"/>
              </a:rPr>
              <a:t>et al. </a:t>
            </a:r>
            <a:r>
              <a:rPr lang="en-US" sz="1400" dirty="0">
                <a:latin typeface="Gill Sans MT" panose="020B0502020104020203" pitchFamily="34" charset="77"/>
              </a:rPr>
              <a:t>2015</a:t>
            </a:r>
          </a:p>
        </p:txBody>
      </p:sp>
    </p:spTree>
    <p:extLst>
      <p:ext uri="{BB962C8B-B14F-4D97-AF65-F5344CB8AC3E}">
        <p14:creationId xmlns:p14="http://schemas.microsoft.com/office/powerpoint/2010/main" val="2067029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6235</TotalTime>
  <Words>2577</Words>
  <Application>Microsoft Macintosh PowerPoint</Application>
  <PresentationFormat>Widescreen</PresentationFormat>
  <Paragraphs>735</Paragraphs>
  <Slides>43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Gill Sans MT</vt:lpstr>
      <vt:lpstr>Office Theme</vt:lpstr>
      <vt:lpstr>PowerPoint Presentation</vt:lpstr>
      <vt:lpstr>Single cell workflow</vt:lpstr>
      <vt:lpstr>Review: 10X Genomes single-cell RNAseq</vt:lpstr>
      <vt:lpstr>Review: the data</vt:lpstr>
      <vt:lpstr>Difference between 3’ and 5’ end based protocols?</vt:lpstr>
      <vt:lpstr>The “Feature-barcode” matrix</vt:lpstr>
      <vt:lpstr>Single cell workflow</vt:lpstr>
      <vt:lpstr>  Today’s schedule</vt:lpstr>
      <vt:lpstr>Goal: identifying distinct cell types using scRNA-seq</vt:lpstr>
      <vt:lpstr>There are many ways to visualize clusters</vt:lpstr>
      <vt:lpstr>Review: PCA</vt:lpstr>
      <vt:lpstr>Limitations of PCA for scRNA-seq cluster visualization</vt:lpstr>
      <vt:lpstr>T-SNE: t-distributed stochastic neighbor embedding </vt:lpstr>
      <vt:lpstr>T-SNE: t-distributed stochastic neighbor embedding (informal) </vt:lpstr>
      <vt:lpstr>T-SNE: t-distributed stochastic neighbor embedding (informal) </vt:lpstr>
      <vt:lpstr>Steps to create a t-SNE plot for scRNAseq data</vt:lpstr>
      <vt:lpstr>Transforming the data</vt:lpstr>
      <vt:lpstr>Feature selection - identifying the most highly variable genes</vt:lpstr>
      <vt:lpstr>Feature selection - identifying the most highly variable genes</vt:lpstr>
      <vt:lpstr>Feature selection - identifying the most highly variable genes</vt:lpstr>
      <vt:lpstr>Feature selection – tSNE projection</vt:lpstr>
      <vt:lpstr>Effect of perplexity</vt:lpstr>
      <vt:lpstr>Identifying clusters</vt:lpstr>
      <vt:lpstr>Representing single cell data as a graph</vt:lpstr>
      <vt:lpstr>Louvain clustering detects clusters from large graphs</vt:lpstr>
      <vt:lpstr>tSNE vs. PCA – our lab dataset (CellRanger output)</vt:lpstr>
      <vt:lpstr>T-SNE limitations</vt:lpstr>
      <vt:lpstr>There are many ways to visualize clusters</vt:lpstr>
      <vt:lpstr>UMAP for visualization</vt:lpstr>
      <vt:lpstr>Characterizing the clusters</vt:lpstr>
      <vt:lpstr>Characterizing the clusters</vt:lpstr>
      <vt:lpstr>PowerPoint Presentation</vt:lpstr>
      <vt:lpstr>Cell cycle variability</vt:lpstr>
      <vt:lpstr>Cell cycle variability</vt:lpstr>
      <vt:lpstr>Cell cycle variability</vt:lpstr>
      <vt:lpstr>Cell cycle variability</vt:lpstr>
      <vt:lpstr>Cell cycle variability</vt:lpstr>
      <vt:lpstr>“Pseudotime”</vt:lpstr>
      <vt:lpstr>“Pseudotime” (Monocle software)</vt:lpstr>
      <vt:lpstr>PowerPoint Presentation</vt:lpstr>
      <vt:lpstr>PowerPoint Presentation</vt:lpstr>
      <vt:lpstr>PowerPoint Presentation</vt:lpstr>
      <vt:lpstr>What else can we assay with single-cell technology?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Gymrek</dc:creator>
  <cp:lastModifiedBy>Gymrek, Melissa</cp:lastModifiedBy>
  <cp:revision>140</cp:revision>
  <dcterms:created xsi:type="dcterms:W3CDTF">2019-05-03T15:35:17Z</dcterms:created>
  <dcterms:modified xsi:type="dcterms:W3CDTF">2021-05-13T05:11:44Z</dcterms:modified>
</cp:coreProperties>
</file>