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5"/>
  </p:notesMasterIdLst>
  <p:sldIdLst>
    <p:sldId id="258" r:id="rId2"/>
    <p:sldId id="263" r:id="rId3"/>
    <p:sldId id="259" r:id="rId4"/>
    <p:sldId id="368" r:id="rId5"/>
    <p:sldId id="370" r:id="rId6"/>
    <p:sldId id="369" r:id="rId7"/>
    <p:sldId id="372" r:id="rId8"/>
    <p:sldId id="385" r:id="rId9"/>
    <p:sldId id="364" r:id="rId10"/>
    <p:sldId id="374" r:id="rId11"/>
    <p:sldId id="373" r:id="rId12"/>
    <p:sldId id="376" r:id="rId13"/>
    <p:sldId id="387" r:id="rId14"/>
    <p:sldId id="388" r:id="rId15"/>
    <p:sldId id="389" r:id="rId16"/>
    <p:sldId id="397" r:id="rId17"/>
    <p:sldId id="403" r:id="rId18"/>
    <p:sldId id="375" r:id="rId19"/>
    <p:sldId id="434" r:id="rId20"/>
    <p:sldId id="405" r:id="rId21"/>
    <p:sldId id="396" r:id="rId22"/>
    <p:sldId id="398" r:id="rId23"/>
    <p:sldId id="378" r:id="rId24"/>
    <p:sldId id="399" r:id="rId25"/>
    <p:sldId id="393" r:id="rId26"/>
    <p:sldId id="400" r:id="rId27"/>
    <p:sldId id="401" r:id="rId28"/>
    <p:sldId id="380" r:id="rId29"/>
    <p:sldId id="402" r:id="rId30"/>
    <p:sldId id="430" r:id="rId31"/>
    <p:sldId id="431" r:id="rId32"/>
    <p:sldId id="432" r:id="rId33"/>
    <p:sldId id="383" r:id="rId34"/>
    <p:sldId id="384" r:id="rId35"/>
    <p:sldId id="435" r:id="rId36"/>
    <p:sldId id="366" r:id="rId37"/>
    <p:sldId id="382" r:id="rId38"/>
    <p:sldId id="406" r:id="rId39"/>
    <p:sldId id="408" r:id="rId40"/>
    <p:sldId id="407" r:id="rId41"/>
    <p:sldId id="410" r:id="rId42"/>
    <p:sldId id="409" r:id="rId43"/>
    <p:sldId id="433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E903B160-D0B7-D044-B41B-A86BD4E59347}">
          <p14:sldIdLst>
            <p14:sldId id="258"/>
            <p14:sldId id="263"/>
            <p14:sldId id="259"/>
            <p14:sldId id="368"/>
            <p14:sldId id="370"/>
            <p14:sldId id="369"/>
            <p14:sldId id="372"/>
            <p14:sldId id="385"/>
            <p14:sldId id="364"/>
            <p14:sldId id="374"/>
            <p14:sldId id="373"/>
            <p14:sldId id="376"/>
            <p14:sldId id="387"/>
            <p14:sldId id="388"/>
            <p14:sldId id="389"/>
            <p14:sldId id="397"/>
            <p14:sldId id="403"/>
            <p14:sldId id="375"/>
            <p14:sldId id="434"/>
            <p14:sldId id="405"/>
            <p14:sldId id="396"/>
            <p14:sldId id="398"/>
            <p14:sldId id="378"/>
            <p14:sldId id="399"/>
            <p14:sldId id="393"/>
            <p14:sldId id="400"/>
            <p14:sldId id="401"/>
            <p14:sldId id="380"/>
            <p14:sldId id="402"/>
            <p14:sldId id="430"/>
            <p14:sldId id="431"/>
            <p14:sldId id="432"/>
            <p14:sldId id="383"/>
            <p14:sldId id="384"/>
            <p14:sldId id="435"/>
            <p14:sldId id="366"/>
            <p14:sldId id="382"/>
            <p14:sldId id="406"/>
            <p14:sldId id="408"/>
            <p14:sldId id="407"/>
            <p14:sldId id="410"/>
            <p14:sldId id="409"/>
            <p14:sldId id="433"/>
          </p14:sldIdLst>
        </p14:section>
        <p14:section name="scratch" id="{46F2CB05-27D2-F544-8AB3-73D8C5053008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394"/>
    <p:restoredTop sz="94676"/>
  </p:normalViewPr>
  <p:slideViewPr>
    <p:cSldViewPr snapToGrid="0" snapToObjects="1">
      <p:cViewPr varScale="1">
        <p:scale>
          <a:sx n="112" d="100"/>
          <a:sy n="112" d="100"/>
        </p:scale>
        <p:origin x="81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6A7752-178D-7645-B129-93A360554228}" type="datetimeFigureOut">
              <a:rPr lang="en-US" smtClean="0"/>
              <a:t>5/10/21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89786A-D4E5-594D-87DB-D5D7712070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4443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bioinformatics.stackexchange.com/questions/3349/are-mitochondrial-genes-to-exclude-in-scrna-seq-such-as-ribosomal-genes" TargetMode="External"/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now we're going to shift gears </a:t>
            </a:r>
          </a:p>
          <a:p>
            <a:r>
              <a:rPr lang="en-US" dirty="0"/>
              <a:t>and use similar tools to look at other aspects of biology</a:t>
            </a:r>
          </a:p>
          <a:p>
            <a:endParaRPr lang="en-US" dirty="0"/>
          </a:p>
          <a:p>
            <a:r>
              <a:rPr lang="en-US" dirty="0"/>
              <a:t>next 3 weeks generally looking at different aspects of gene regulation</a:t>
            </a:r>
          </a:p>
          <a:p>
            <a:r>
              <a:rPr lang="en-US" dirty="0"/>
              <a:t>this week we'll talk about RNA-seq to look at gene expression</a:t>
            </a:r>
          </a:p>
          <a:p>
            <a:r>
              <a:rPr lang="en-US" dirty="0"/>
              <a:t>next week use </a:t>
            </a:r>
            <a:r>
              <a:rPr lang="en-US" dirty="0" err="1"/>
              <a:t>ChIP</a:t>
            </a:r>
            <a:r>
              <a:rPr lang="en-US" dirty="0"/>
              <a:t>-seq to get further insights into gene regulation</a:t>
            </a:r>
          </a:p>
          <a:p>
            <a:r>
              <a:rPr lang="en-US" dirty="0"/>
              <a:t>then lab 6 will go back to </a:t>
            </a:r>
            <a:r>
              <a:rPr lang="en-US" dirty="0" err="1"/>
              <a:t>rna</a:t>
            </a:r>
            <a:r>
              <a:rPr lang="en-US" dirty="0"/>
              <a:t>-seq, but looking at single cell RNA-seq data</a:t>
            </a:r>
          </a:p>
          <a:p>
            <a:endParaRPr lang="en-US" dirty="0"/>
          </a:p>
          <a:p>
            <a:r>
              <a:rPr lang="en-US" dirty="0"/>
              <a:t>finally our last lab, lab 7, will be using comparative genomics to analyze genome of the virus that causes covid-19</a:t>
            </a:r>
          </a:p>
          <a:p>
            <a:endParaRPr lang="en-US" dirty="0"/>
          </a:p>
          <a:p>
            <a:r>
              <a:rPr lang="en-US" dirty="0"/>
              <a:t>this week we're also starting a new lab format to get ready for writing project reports</a:t>
            </a:r>
          </a:p>
          <a:p>
            <a:r>
              <a:rPr lang="en-US" dirty="0"/>
              <a:t>less overall stuff for you to do, a little more open-ended</a:t>
            </a:r>
          </a:p>
          <a:p>
            <a:r>
              <a:rPr lang="en-US" dirty="0"/>
              <a:t>I'll say more on this at the end of today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4A154-59F4-4969-B1EB-E83DD9ADD5C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718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4A154-59F4-4969-B1EB-E83DD9ADD5C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745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4A154-59F4-4969-B1EB-E83DD9ADD5C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7336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hlinkClick r:id="rId3"/>
              </a:rPr>
              <a:t>https://bioinformatics.stackexchange.com/questions/3349/are-mitochondrial-genes-to-exclude-in-scrna-seq-such-as-ribosomal-genes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3CFF99-BDE9-6744-9DBA-E547001D510D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25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4A154-59F4-4969-B1EB-E83DD9ADD5C8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2260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F30B6A-FB93-5441-9DB6-4A32CD6BFC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FA42CCA-180E-5441-A865-7EA0C4F5BE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A44FF7-55EB-1D44-AF74-A18128F601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DA339-F6E3-974F-A28A-17A44BBAD574}" type="datetimeFigureOut">
              <a:rPr lang="en-US" smtClean="0"/>
              <a:t>5/10/21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8A9BD7-D2B9-584F-98B9-08E1E2996F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AC4DB4-3952-7D43-8D15-FA917A1249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32A5E-9AE4-7C47-998A-9A8F5AAAD3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1348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B11A53-03A0-F141-8E46-FC4A049AE2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BEF2C7E-D8FA-7842-B333-95A2469EB7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75C4B6-BC20-5B4B-A983-4879583D59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DA339-F6E3-974F-A28A-17A44BBAD574}" type="datetimeFigureOut">
              <a:rPr lang="en-US" smtClean="0"/>
              <a:t>5/10/21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658A56-652E-934D-9971-4C50BCE2F6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415F02-49B4-924A-9849-3366D607B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32A5E-9AE4-7C47-998A-9A8F5AAAD3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3320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AAD5A35-35EE-D541-8F94-546426C5904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9B10A61-CDA4-B247-82BF-A76F6DA0F0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0811DB-55FB-DC48-8917-C985C25065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DA339-F6E3-974F-A28A-17A44BBAD574}" type="datetimeFigureOut">
              <a:rPr lang="en-US" smtClean="0"/>
              <a:t>5/10/21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B91AD7-49BA-6544-91D9-0918CF443C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FBFC62-8429-8D41-BE29-A8E984587B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32A5E-9AE4-7C47-998A-9A8F5AAAD3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6934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074A7F-5FD6-284A-A40B-AD70408F15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7D3813-AA05-1C47-9D6A-F63DFF9A9B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63B279-51E9-604A-A899-37D22EF5D6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DA339-F6E3-974F-A28A-17A44BBAD574}" type="datetimeFigureOut">
              <a:rPr lang="en-US" smtClean="0"/>
              <a:t>5/10/21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6143CE-A45D-484A-B19B-5CFD2D3C2A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44F6AB-0FAA-2642-971B-1BCF7B38F6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32A5E-9AE4-7C47-998A-9A8F5AAAD3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4628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72361-D80B-9144-AA59-6000BFCA3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8FB6E5-C217-1E4C-8F29-26BBF03CF3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622F88-9BD4-FD49-93DB-CC922815DD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DA339-F6E3-974F-A28A-17A44BBAD574}" type="datetimeFigureOut">
              <a:rPr lang="en-US" smtClean="0"/>
              <a:t>5/10/21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047B03-4EA0-7E49-83CC-82B95C594C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05195D-C2FA-5940-8773-413CA9865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32A5E-9AE4-7C47-998A-9A8F5AAAD3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9561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8DFF55-B521-CF42-BA30-C768765ACF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76FE28-08FF-4245-BCED-41FF16DE12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98E7DD-44DA-E64D-9F68-A88D98BDF4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DEC7AA-7FE3-0746-95D8-7C666A1FCA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DA339-F6E3-974F-A28A-17A44BBAD574}" type="datetimeFigureOut">
              <a:rPr lang="en-US" smtClean="0"/>
              <a:t>5/10/21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F7699A-AAA2-EB40-AFD0-21B583B92D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941D97-C6AF-D843-8067-A9A36D8285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32A5E-9AE4-7C47-998A-9A8F5AAAD3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029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19001D-E3A0-3647-B12D-92E5BBCD03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9320A7-34E1-0548-B71B-3C4849CD50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9CE81F-421F-1F46-8B13-B69A5C30F9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0E7D83F-2057-5347-944F-B6504C581B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AD7357D-7F75-F948-98E1-3B8BE0AAA1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785A526-DA9E-6E46-B2DB-01111C3AD0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DA339-F6E3-974F-A28A-17A44BBAD574}" type="datetimeFigureOut">
              <a:rPr lang="en-US" smtClean="0"/>
              <a:t>5/10/21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BCEC03-0071-084D-BF62-3F29D4315E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853E803-7297-AD46-B99C-1C94BB1636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32A5E-9AE4-7C47-998A-9A8F5AAAD3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1854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65D581-12EC-2947-AC5F-22CCDC642E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A5276C-9AA1-DC4E-BE60-2E4277081E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DA339-F6E3-974F-A28A-17A44BBAD574}" type="datetimeFigureOut">
              <a:rPr lang="en-US" smtClean="0"/>
              <a:t>5/10/21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6498AB-61B0-1546-BEEA-9B868C10EA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781283-A5C0-BE44-BF8F-6813F338D8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32A5E-9AE4-7C47-998A-9A8F5AAAD3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1208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8496AD-807B-4841-82F8-15492A6154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DA339-F6E3-974F-A28A-17A44BBAD574}" type="datetimeFigureOut">
              <a:rPr lang="en-US" smtClean="0"/>
              <a:t>5/10/21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11DD528-2503-064B-8076-C2BE694F52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F6B849-89A7-194F-A594-389987DB0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32A5E-9AE4-7C47-998A-9A8F5AAAD3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9036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69B56B-4CCE-0744-B2A3-AC421F848F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7DD5E3-EA5F-A940-8C59-8B7D0C4671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E96AB6-84DB-6D4B-AAB1-D7D46A5C54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42C5C8-C624-D34C-8FD8-01B1DB1917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DA339-F6E3-974F-A28A-17A44BBAD574}" type="datetimeFigureOut">
              <a:rPr lang="en-US" smtClean="0"/>
              <a:t>5/10/21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18C9E6-D5AD-B34C-8DA5-D3D24B781C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AAFC03-E959-8149-BFD7-D29E409AF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32A5E-9AE4-7C47-998A-9A8F5AAAD3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7264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8A7D6E-48D6-D94E-8843-8D02D8E43F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8462DB5-D224-3D4C-8E19-4129DAD7A79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6F5C96-0C86-8042-8AD7-FB2C2843F5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0C5AA0-59C4-AF41-9F64-CFF6FAADD1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DA339-F6E3-974F-A28A-17A44BBAD574}" type="datetimeFigureOut">
              <a:rPr lang="en-US" smtClean="0"/>
              <a:t>5/10/21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6CD1ED-23E7-1644-9A27-EA9AFD99EA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E72F0C-7B2D-BE4B-A13A-DBEAF72E5E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32A5E-9AE4-7C47-998A-9A8F5AAAD3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8743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5718A3-BD40-F346-8148-864C0C314E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70B69C-0478-5E4A-A759-824F200E86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3DBDCF-7BEE-C442-BF30-6715A981B6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BDA339-F6E3-974F-A28A-17A44BBAD574}" type="datetimeFigureOut">
              <a:rPr lang="en-US" smtClean="0"/>
              <a:t>5/10/21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5A4CFF-FE69-CC47-A5AE-5C3683A85A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E9B2E6-41BB-AC4C-9B05-04023C27EF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032A5E-9AE4-7C47-998A-9A8F5AAAD3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736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dCCZVrnsvUE" TargetMode="External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akarabio.com/" TargetMode="External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tiff"/><Relationship Id="rId4" Type="http://schemas.openxmlformats.org/officeDocument/2006/relationships/image" Target="../media/image19.tif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support.10xgenomics.com/single-cell-gene-expression/software/pipelines/latest/map/cr-counter" TargetMode="External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genomebiology.biomedcentral.com/articles/10.1186/s13059-016-0888-1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tif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support.10xgenomics.com/single-cell-gene-expression/datasets/2.1.0/neurons_900" TargetMode="External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hyperlink" Target="https://scanpy.readthedocs.io/en/stable/index.html" TargetMode="Externa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E4E6AE4-C16B-E148-9FD5-126D143E11C5}"/>
              </a:ext>
            </a:extLst>
          </p:cNvPr>
          <p:cNvSpPr txBox="1"/>
          <p:nvPr/>
        </p:nvSpPr>
        <p:spPr>
          <a:xfrm>
            <a:off x="502920" y="224532"/>
            <a:ext cx="78181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Gill Sans MT" panose="020B0502020104020203" pitchFamily="34" charset="0"/>
              </a:rPr>
              <a:t>CSE185 – Week 7 Part 1</a:t>
            </a:r>
            <a:br>
              <a:rPr lang="en-US" sz="3200" dirty="0">
                <a:latin typeface="Gill Sans MT" panose="020B0502020104020203" pitchFamily="34" charset="0"/>
              </a:rPr>
            </a:br>
            <a:r>
              <a:rPr lang="en-US" sz="3200" i="1" dirty="0">
                <a:latin typeface="Gill Sans MT" panose="020B0502020104020203" pitchFamily="34" charset="0"/>
              </a:rPr>
              <a:t>Single-cell RNA-sequencing </a:t>
            </a:r>
          </a:p>
          <a:p>
            <a:r>
              <a:rPr lang="en-US" sz="3200" dirty="0">
                <a:latin typeface="Gill Sans MT" panose="020B0502020104020203" pitchFamily="34" charset="0"/>
              </a:rPr>
              <a:t>May 11, 2021</a:t>
            </a:r>
            <a:endParaRPr lang="en-US" sz="32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A4E9995-F61A-5940-80F7-00A475C183F2}"/>
              </a:ext>
            </a:extLst>
          </p:cNvPr>
          <p:cNvSpPr/>
          <p:nvPr/>
        </p:nvSpPr>
        <p:spPr>
          <a:xfrm>
            <a:off x="421003" y="2095117"/>
            <a:ext cx="464248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i="1" dirty="0">
                <a:latin typeface="Gill Sans MT" panose="020B0502020104020203" pitchFamily="34" charset="77"/>
              </a:rPr>
              <a:t>Announcements:</a:t>
            </a:r>
            <a:endParaRPr lang="en-US" sz="2800" i="1" dirty="0">
              <a:latin typeface="Gill Sans MT" panose="020B0502020104020203" pitchFamily="34" charset="77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Gill Sans MT" panose="020B0502020104020203" pitchFamily="34" charset="77"/>
              </a:rPr>
              <a:t>Lab 6 released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Gill Sans MT" panose="020B0502020104020203" pitchFamily="34" charset="77"/>
              </a:rPr>
              <a:t>Reminder Quiz 3 Thursday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Gill Sans MT" panose="020B0502020104020203" pitchFamily="34" charset="77"/>
              </a:rPr>
              <a:t>Quiz 3 info released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8439877-9AD5-4C4F-B49B-D77216E193B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67214" y="1308294"/>
            <a:ext cx="5509462" cy="500590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CB46E46-A46B-DD4A-940B-59974EF342CE}"/>
              </a:ext>
            </a:extLst>
          </p:cNvPr>
          <p:cNvSpPr txBox="1"/>
          <p:nvPr/>
        </p:nvSpPr>
        <p:spPr>
          <a:xfrm>
            <a:off x="9101797" y="6160315"/>
            <a:ext cx="16008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latin typeface="Gill Sans MT" panose="020B0502020104020203" pitchFamily="34" charset="77"/>
              </a:rPr>
              <a:t>Macosko</a:t>
            </a:r>
            <a:r>
              <a:rPr lang="en-US" sz="1400" dirty="0">
                <a:latin typeface="Gill Sans MT" panose="020B0502020104020203" pitchFamily="34" charset="77"/>
              </a:rPr>
              <a:t> </a:t>
            </a:r>
            <a:r>
              <a:rPr lang="en-US" sz="1400" i="1" dirty="0">
                <a:latin typeface="Gill Sans MT" panose="020B0502020104020203" pitchFamily="34" charset="77"/>
              </a:rPr>
              <a:t>et al. </a:t>
            </a:r>
            <a:r>
              <a:rPr lang="en-US" sz="1400" dirty="0">
                <a:latin typeface="Gill Sans MT" panose="020B0502020104020203" pitchFamily="34" charset="77"/>
              </a:rPr>
              <a:t>2015</a:t>
            </a:r>
          </a:p>
        </p:txBody>
      </p:sp>
    </p:spTree>
    <p:extLst>
      <p:ext uri="{BB962C8B-B14F-4D97-AF65-F5344CB8AC3E}">
        <p14:creationId xmlns:p14="http://schemas.microsoft.com/office/powerpoint/2010/main" val="36559020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70CB368-A5A2-4DF1-829B-521589BCC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Gill Sans MT" panose="020B0502020104020203" pitchFamily="34" charset="0"/>
              </a:rPr>
              <a:t>Single cell workflow</a:t>
            </a:r>
          </a:p>
        </p:txBody>
      </p:sp>
      <p:pic>
        <p:nvPicPr>
          <p:cNvPr id="5" name="Picture 4" descr="images.png">
            <a:extLst>
              <a:ext uri="{FF2B5EF4-FFF2-40B4-BE49-F238E27FC236}">
                <a16:creationId xmlns:a16="http://schemas.microsoft.com/office/drawing/2014/main" id="{944B2652-C104-654F-9EF2-13479AC081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61" r="20766"/>
          <a:stretch/>
        </p:blipFill>
        <p:spPr>
          <a:xfrm>
            <a:off x="807491" y="2816129"/>
            <a:ext cx="1138973" cy="111953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FBAC048-5DD5-E147-97E2-A3093B24193F}"/>
              </a:ext>
            </a:extLst>
          </p:cNvPr>
          <p:cNvCxnSpPr>
            <a:cxnSpLocks/>
          </p:cNvCxnSpPr>
          <p:nvPr/>
        </p:nvCxnSpPr>
        <p:spPr>
          <a:xfrm flipV="1">
            <a:off x="1376977" y="2688870"/>
            <a:ext cx="678507" cy="29359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383A45E-313E-944D-9046-B257EE32AFE2}"/>
              </a:ext>
            </a:extLst>
          </p:cNvPr>
          <p:cNvCxnSpPr>
            <a:cxnSpLocks/>
          </p:cNvCxnSpPr>
          <p:nvPr/>
        </p:nvCxnSpPr>
        <p:spPr>
          <a:xfrm>
            <a:off x="1376977" y="3037573"/>
            <a:ext cx="678507" cy="8294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>
            <a:extLst>
              <a:ext uri="{FF2B5EF4-FFF2-40B4-BE49-F238E27FC236}">
                <a16:creationId xmlns:a16="http://schemas.microsoft.com/office/drawing/2014/main" id="{273CDB5D-28E5-F740-9694-35871C8AF881}"/>
              </a:ext>
            </a:extLst>
          </p:cNvPr>
          <p:cNvSpPr/>
          <p:nvPr/>
        </p:nvSpPr>
        <p:spPr>
          <a:xfrm>
            <a:off x="2146493" y="2330130"/>
            <a:ext cx="152833" cy="156229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24A9AA3-5DE6-5548-AE76-EFC2E7ED885A}"/>
              </a:ext>
            </a:extLst>
          </p:cNvPr>
          <p:cNvSpPr/>
          <p:nvPr/>
        </p:nvSpPr>
        <p:spPr>
          <a:xfrm>
            <a:off x="2146493" y="2494370"/>
            <a:ext cx="152833" cy="156229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4743056-833C-3D41-87B6-3BA069FA7943}"/>
              </a:ext>
            </a:extLst>
          </p:cNvPr>
          <p:cNvSpPr/>
          <p:nvPr/>
        </p:nvSpPr>
        <p:spPr>
          <a:xfrm>
            <a:off x="2299326" y="2400232"/>
            <a:ext cx="152833" cy="156229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1CC05B2-4572-B343-BBA1-27CB41C264B1}"/>
              </a:ext>
            </a:extLst>
          </p:cNvPr>
          <p:cNvSpPr/>
          <p:nvPr/>
        </p:nvSpPr>
        <p:spPr>
          <a:xfrm>
            <a:off x="2070077" y="2572485"/>
            <a:ext cx="152833" cy="156229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44FF2944-FA31-274A-AAA9-4F996073A771}"/>
              </a:ext>
            </a:extLst>
          </p:cNvPr>
          <p:cNvSpPr/>
          <p:nvPr/>
        </p:nvSpPr>
        <p:spPr>
          <a:xfrm>
            <a:off x="2251866" y="2628947"/>
            <a:ext cx="152833" cy="156229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98EF3E74-ADFC-1845-9234-2012AAB819AE}"/>
              </a:ext>
            </a:extLst>
          </p:cNvPr>
          <p:cNvSpPr/>
          <p:nvPr/>
        </p:nvSpPr>
        <p:spPr>
          <a:xfrm>
            <a:off x="2373261" y="2514590"/>
            <a:ext cx="152833" cy="156229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903B343-FFA6-344A-9687-2297DCEE4070}"/>
              </a:ext>
            </a:extLst>
          </p:cNvPr>
          <p:cNvSpPr/>
          <p:nvPr/>
        </p:nvSpPr>
        <p:spPr>
          <a:xfrm>
            <a:off x="2108285" y="2736725"/>
            <a:ext cx="152833" cy="156229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209C182-0886-B34B-B6BC-744942B8CA89}"/>
              </a:ext>
            </a:extLst>
          </p:cNvPr>
          <p:cNvSpPr/>
          <p:nvPr/>
        </p:nvSpPr>
        <p:spPr>
          <a:xfrm>
            <a:off x="2241373" y="2814839"/>
            <a:ext cx="152833" cy="156229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684F241-704E-A64C-BAF7-9EE8E3A2903A}"/>
              </a:ext>
            </a:extLst>
          </p:cNvPr>
          <p:cNvSpPr/>
          <p:nvPr/>
        </p:nvSpPr>
        <p:spPr>
          <a:xfrm>
            <a:off x="2339343" y="2643778"/>
            <a:ext cx="152833" cy="156229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8FAFE4DA-87DA-104C-82B0-557DFDC3875B}"/>
              </a:ext>
            </a:extLst>
          </p:cNvPr>
          <p:cNvSpPr/>
          <p:nvPr/>
        </p:nvSpPr>
        <p:spPr>
          <a:xfrm>
            <a:off x="2117517" y="2922616"/>
            <a:ext cx="152833" cy="156229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83D8EE66-B0CC-A444-A153-11299B89BF57}"/>
              </a:ext>
            </a:extLst>
          </p:cNvPr>
          <p:cNvSpPr/>
          <p:nvPr/>
        </p:nvSpPr>
        <p:spPr>
          <a:xfrm>
            <a:off x="2330636" y="2485977"/>
            <a:ext cx="152833" cy="156229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6B2DE559-2122-5647-8EDF-66170DDE858D}"/>
              </a:ext>
            </a:extLst>
          </p:cNvPr>
          <p:cNvSpPr/>
          <p:nvPr/>
        </p:nvSpPr>
        <p:spPr>
          <a:xfrm>
            <a:off x="2330636" y="2650217"/>
            <a:ext cx="152833" cy="156229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4BC561C7-A765-F748-A20F-3736A7A7B60E}"/>
              </a:ext>
            </a:extLst>
          </p:cNvPr>
          <p:cNvSpPr/>
          <p:nvPr/>
        </p:nvSpPr>
        <p:spPr>
          <a:xfrm>
            <a:off x="2483468" y="2556079"/>
            <a:ext cx="152833" cy="156229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1A2679D1-FDFF-AC49-B22A-414D41189513}"/>
              </a:ext>
            </a:extLst>
          </p:cNvPr>
          <p:cNvSpPr/>
          <p:nvPr/>
        </p:nvSpPr>
        <p:spPr>
          <a:xfrm>
            <a:off x="2254219" y="2728331"/>
            <a:ext cx="152833" cy="156229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9E875121-DEE9-494A-8ADD-F0655C1C8697}"/>
              </a:ext>
            </a:extLst>
          </p:cNvPr>
          <p:cNvSpPr/>
          <p:nvPr/>
        </p:nvSpPr>
        <p:spPr>
          <a:xfrm>
            <a:off x="2436008" y="2784794"/>
            <a:ext cx="152833" cy="156229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0182E624-7675-0242-825A-E30B7A462A6C}"/>
              </a:ext>
            </a:extLst>
          </p:cNvPr>
          <p:cNvSpPr/>
          <p:nvPr/>
        </p:nvSpPr>
        <p:spPr>
          <a:xfrm>
            <a:off x="2557403" y="2670436"/>
            <a:ext cx="152833" cy="156229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13DA2F60-C2C4-D94E-8417-484AC37775F6}"/>
              </a:ext>
            </a:extLst>
          </p:cNvPr>
          <p:cNvSpPr/>
          <p:nvPr/>
        </p:nvSpPr>
        <p:spPr>
          <a:xfrm>
            <a:off x="2292427" y="2892572"/>
            <a:ext cx="152833" cy="156229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124CE592-13F9-7D4B-8B81-CB4F531B0AB0}"/>
              </a:ext>
            </a:extLst>
          </p:cNvPr>
          <p:cNvSpPr/>
          <p:nvPr/>
        </p:nvSpPr>
        <p:spPr>
          <a:xfrm>
            <a:off x="2425515" y="2970686"/>
            <a:ext cx="152833" cy="156229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EBC6626F-5C8A-9646-A12D-C3E022E8E285}"/>
              </a:ext>
            </a:extLst>
          </p:cNvPr>
          <p:cNvSpPr/>
          <p:nvPr/>
        </p:nvSpPr>
        <p:spPr>
          <a:xfrm>
            <a:off x="2523485" y="2799625"/>
            <a:ext cx="152833" cy="156229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1AB9874B-43BC-B141-80FA-E2AD83BBBADB}"/>
              </a:ext>
            </a:extLst>
          </p:cNvPr>
          <p:cNvSpPr/>
          <p:nvPr/>
        </p:nvSpPr>
        <p:spPr>
          <a:xfrm>
            <a:off x="2301659" y="3078463"/>
            <a:ext cx="152833" cy="156229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11D26F6B-0A5E-0D44-A2B4-BAB1921ACD42}"/>
              </a:ext>
            </a:extLst>
          </p:cNvPr>
          <p:cNvSpPr/>
          <p:nvPr/>
        </p:nvSpPr>
        <p:spPr>
          <a:xfrm>
            <a:off x="2115949" y="2685667"/>
            <a:ext cx="152833" cy="156229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B42BDDCD-6966-2D47-9E8E-4A12E72BC13B}"/>
              </a:ext>
            </a:extLst>
          </p:cNvPr>
          <p:cNvSpPr/>
          <p:nvPr/>
        </p:nvSpPr>
        <p:spPr>
          <a:xfrm>
            <a:off x="2115949" y="2849908"/>
            <a:ext cx="152833" cy="156229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3B3A6F54-433C-5B49-8B52-FA37D10B5045}"/>
              </a:ext>
            </a:extLst>
          </p:cNvPr>
          <p:cNvSpPr/>
          <p:nvPr/>
        </p:nvSpPr>
        <p:spPr>
          <a:xfrm>
            <a:off x="2268782" y="2755769"/>
            <a:ext cx="152833" cy="156229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28C53FD8-84F5-1640-B76A-61440DA7BBF8}"/>
              </a:ext>
            </a:extLst>
          </p:cNvPr>
          <p:cNvSpPr/>
          <p:nvPr/>
        </p:nvSpPr>
        <p:spPr>
          <a:xfrm>
            <a:off x="2039533" y="2928022"/>
            <a:ext cx="152833" cy="156229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BFCEAB39-D778-C343-80B0-F7D9566BA7AF}"/>
              </a:ext>
            </a:extLst>
          </p:cNvPr>
          <p:cNvSpPr/>
          <p:nvPr/>
        </p:nvSpPr>
        <p:spPr>
          <a:xfrm>
            <a:off x="2221321" y="2984484"/>
            <a:ext cx="152833" cy="156229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223FB2E9-6360-9647-8CFC-B4611E4F89DF}"/>
              </a:ext>
            </a:extLst>
          </p:cNvPr>
          <p:cNvSpPr/>
          <p:nvPr/>
        </p:nvSpPr>
        <p:spPr>
          <a:xfrm>
            <a:off x="2342717" y="2870127"/>
            <a:ext cx="152833" cy="156229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605333D1-EF36-8E4F-BAF5-08B6BA4CA2A5}"/>
              </a:ext>
            </a:extLst>
          </p:cNvPr>
          <p:cNvSpPr/>
          <p:nvPr/>
        </p:nvSpPr>
        <p:spPr>
          <a:xfrm>
            <a:off x="2077741" y="3092262"/>
            <a:ext cx="152833" cy="156229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D01E9ACA-6DDC-6D40-8282-5C74A1625062}"/>
              </a:ext>
            </a:extLst>
          </p:cNvPr>
          <p:cNvSpPr/>
          <p:nvPr/>
        </p:nvSpPr>
        <p:spPr>
          <a:xfrm>
            <a:off x="2210828" y="3170376"/>
            <a:ext cx="152833" cy="156229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77927A5A-D11B-F942-853E-D0717132B39E}"/>
              </a:ext>
            </a:extLst>
          </p:cNvPr>
          <p:cNvSpPr/>
          <p:nvPr/>
        </p:nvSpPr>
        <p:spPr>
          <a:xfrm>
            <a:off x="2308799" y="2999316"/>
            <a:ext cx="152833" cy="156229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A4BD40BC-372C-7048-A4A6-614FDE88B9CB}"/>
              </a:ext>
            </a:extLst>
          </p:cNvPr>
          <p:cNvSpPr/>
          <p:nvPr/>
        </p:nvSpPr>
        <p:spPr>
          <a:xfrm>
            <a:off x="2086973" y="3278153"/>
            <a:ext cx="152833" cy="156229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7C0DCE8-1BA8-4E4D-9AF8-36152DF3A18F}"/>
              </a:ext>
            </a:extLst>
          </p:cNvPr>
          <p:cNvSpPr txBox="1"/>
          <p:nvPr/>
        </p:nvSpPr>
        <p:spPr>
          <a:xfrm>
            <a:off x="1867181" y="3606821"/>
            <a:ext cx="1326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Extract cells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6D993A9-3376-E641-9491-07B9BB3D6B28}"/>
              </a:ext>
            </a:extLst>
          </p:cNvPr>
          <p:cNvSpPr txBox="1"/>
          <p:nvPr/>
        </p:nvSpPr>
        <p:spPr>
          <a:xfrm>
            <a:off x="3549536" y="3468321"/>
            <a:ext cx="14066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Gill Sans MT" panose="020B0502020104020203" pitchFamily="34" charset="77"/>
              </a:rPr>
              <a:t>Separate to single cells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E3F70DD2-DF4A-C64E-B7A3-C42900D0434C}"/>
              </a:ext>
            </a:extLst>
          </p:cNvPr>
          <p:cNvSpPr/>
          <p:nvPr/>
        </p:nvSpPr>
        <p:spPr>
          <a:xfrm>
            <a:off x="4034835" y="2123652"/>
            <a:ext cx="218040" cy="222885"/>
          </a:xfrm>
          <a:prstGeom prst="ellipse">
            <a:avLst/>
          </a:prstGeom>
          <a:solidFill>
            <a:schemeClr val="bg1">
              <a:lumMod val="7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FC6272D5-158B-2C48-83D2-860EE0E18BA9}"/>
              </a:ext>
            </a:extLst>
          </p:cNvPr>
          <p:cNvSpPr/>
          <p:nvPr/>
        </p:nvSpPr>
        <p:spPr>
          <a:xfrm>
            <a:off x="4034835" y="3092262"/>
            <a:ext cx="218040" cy="222885"/>
          </a:xfrm>
          <a:prstGeom prst="ellipse">
            <a:avLst/>
          </a:prstGeom>
          <a:solidFill>
            <a:schemeClr val="bg1">
              <a:lumMod val="7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CC78F36D-D094-AB4A-A08C-1EB352D939EF}"/>
              </a:ext>
            </a:extLst>
          </p:cNvPr>
          <p:cNvSpPr/>
          <p:nvPr/>
        </p:nvSpPr>
        <p:spPr>
          <a:xfrm>
            <a:off x="4034835" y="2543469"/>
            <a:ext cx="218040" cy="222885"/>
          </a:xfrm>
          <a:prstGeom prst="ellipse">
            <a:avLst/>
          </a:prstGeom>
          <a:solidFill>
            <a:schemeClr val="bg1">
              <a:lumMod val="7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ight Arrow 44">
            <a:extLst>
              <a:ext uri="{FF2B5EF4-FFF2-40B4-BE49-F238E27FC236}">
                <a16:creationId xmlns:a16="http://schemas.microsoft.com/office/drawing/2014/main" id="{FD323539-D7C0-0544-BBFC-838142C0A30D}"/>
              </a:ext>
            </a:extLst>
          </p:cNvPr>
          <p:cNvSpPr/>
          <p:nvPr/>
        </p:nvSpPr>
        <p:spPr>
          <a:xfrm>
            <a:off x="2995665" y="2650218"/>
            <a:ext cx="753740" cy="183666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B4524452-4987-3443-8F73-CE0B10162CAF}"/>
              </a:ext>
            </a:extLst>
          </p:cNvPr>
          <p:cNvSpPr txBox="1"/>
          <p:nvPr/>
        </p:nvSpPr>
        <p:spPr>
          <a:xfrm>
            <a:off x="5347081" y="3514487"/>
            <a:ext cx="14066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Gill Sans MT" panose="020B0502020104020203" pitchFamily="34" charset="77"/>
              </a:rPr>
              <a:t>Extract and label cDNA separately for each cell</a:t>
            </a:r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FA08C635-2D3A-214F-A11B-96ABE38C615C}"/>
              </a:ext>
            </a:extLst>
          </p:cNvPr>
          <p:cNvGrpSpPr/>
          <p:nvPr/>
        </p:nvGrpSpPr>
        <p:grpSpPr>
          <a:xfrm>
            <a:off x="5536757" y="2611598"/>
            <a:ext cx="878352" cy="173578"/>
            <a:chOff x="4979523" y="1663251"/>
            <a:chExt cx="1374678" cy="271661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2CDFA827-58B8-6D4F-B639-43418D42733F}"/>
                </a:ext>
              </a:extLst>
            </p:cNvPr>
            <p:cNvGrpSpPr/>
            <p:nvPr/>
          </p:nvGrpSpPr>
          <p:grpSpPr>
            <a:xfrm>
              <a:off x="4979524" y="1934912"/>
              <a:ext cx="1374677" cy="0"/>
              <a:chOff x="4350874" y="4971170"/>
              <a:chExt cx="1374677" cy="0"/>
            </a:xfrm>
          </p:grpSpPr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4EF16447-C34B-FB49-894E-6E884D31D509}"/>
                  </a:ext>
                </a:extLst>
              </p:cNvPr>
              <p:cNvCxnSpPr/>
              <p:nvPr/>
            </p:nvCxnSpPr>
            <p:spPr>
              <a:xfrm>
                <a:off x="4350874" y="4971170"/>
                <a:ext cx="1374677" cy="0"/>
              </a:xfrm>
              <a:prstGeom prst="line">
                <a:avLst/>
              </a:prstGeom>
              <a:ln w="381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D5EA3697-79CB-564C-8D77-79DFAFB5F60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01644" y="4971170"/>
                <a:ext cx="323907" cy="0"/>
              </a:xfrm>
              <a:prstGeom prst="line">
                <a:avLst/>
              </a:prstGeom>
              <a:ln w="3810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E12209A6-90D6-2D46-9981-64CE63FE0E31}"/>
                </a:ext>
              </a:extLst>
            </p:cNvPr>
            <p:cNvGrpSpPr/>
            <p:nvPr/>
          </p:nvGrpSpPr>
          <p:grpSpPr>
            <a:xfrm>
              <a:off x="4979524" y="1799082"/>
              <a:ext cx="1374677" cy="0"/>
              <a:chOff x="4350874" y="4971170"/>
              <a:chExt cx="1374677" cy="0"/>
            </a:xfrm>
          </p:grpSpPr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557E37EF-62A0-E14B-806D-3C57131A4C18}"/>
                  </a:ext>
                </a:extLst>
              </p:cNvPr>
              <p:cNvCxnSpPr/>
              <p:nvPr/>
            </p:nvCxnSpPr>
            <p:spPr>
              <a:xfrm>
                <a:off x="4350874" y="4971170"/>
                <a:ext cx="1374677" cy="0"/>
              </a:xfrm>
              <a:prstGeom prst="line">
                <a:avLst/>
              </a:prstGeom>
              <a:ln w="381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94514EEC-FBA8-F744-9619-2151EE3C904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01644" y="4971170"/>
                <a:ext cx="323907" cy="0"/>
              </a:xfrm>
              <a:prstGeom prst="line">
                <a:avLst/>
              </a:prstGeom>
              <a:ln w="3810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A307C13F-3C9A-4249-AF91-DAC774D8EF49}"/>
                </a:ext>
              </a:extLst>
            </p:cNvPr>
            <p:cNvGrpSpPr/>
            <p:nvPr/>
          </p:nvGrpSpPr>
          <p:grpSpPr>
            <a:xfrm>
              <a:off x="4979523" y="1663251"/>
              <a:ext cx="1374677" cy="0"/>
              <a:chOff x="4350874" y="4971170"/>
              <a:chExt cx="1374677" cy="0"/>
            </a:xfrm>
          </p:grpSpPr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27F389BC-3120-584A-AC70-E5B3C6D9522C}"/>
                  </a:ext>
                </a:extLst>
              </p:cNvPr>
              <p:cNvCxnSpPr/>
              <p:nvPr/>
            </p:nvCxnSpPr>
            <p:spPr>
              <a:xfrm>
                <a:off x="4350874" y="4971170"/>
                <a:ext cx="1374677" cy="0"/>
              </a:xfrm>
              <a:prstGeom prst="line">
                <a:avLst/>
              </a:prstGeom>
              <a:ln w="381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>
                <a:extLst>
                  <a:ext uri="{FF2B5EF4-FFF2-40B4-BE49-F238E27FC236}">
                    <a16:creationId xmlns:a16="http://schemas.microsoft.com/office/drawing/2014/main" id="{975EE3BC-8C9B-4E42-8B20-60A8B144469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01644" y="4971170"/>
                <a:ext cx="323907" cy="0"/>
              </a:xfrm>
              <a:prstGeom prst="line">
                <a:avLst/>
              </a:prstGeom>
              <a:ln w="3810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5369EC8B-78CA-6749-A224-C96030D90C8E}"/>
              </a:ext>
            </a:extLst>
          </p:cNvPr>
          <p:cNvGrpSpPr/>
          <p:nvPr/>
        </p:nvGrpSpPr>
        <p:grpSpPr>
          <a:xfrm>
            <a:off x="5532538" y="2106282"/>
            <a:ext cx="878352" cy="173578"/>
            <a:chOff x="4979523" y="1663251"/>
            <a:chExt cx="1374678" cy="271661"/>
          </a:xfrm>
        </p:grpSpPr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322AF184-6588-9844-845A-2E9E23D73A29}"/>
                </a:ext>
              </a:extLst>
            </p:cNvPr>
            <p:cNvGrpSpPr/>
            <p:nvPr/>
          </p:nvGrpSpPr>
          <p:grpSpPr>
            <a:xfrm>
              <a:off x="4979524" y="1934912"/>
              <a:ext cx="1374677" cy="0"/>
              <a:chOff x="4350874" y="4971170"/>
              <a:chExt cx="1374677" cy="0"/>
            </a:xfrm>
          </p:grpSpPr>
          <p:cxnSp>
            <p:nvCxnSpPr>
              <p:cNvPr id="74" name="Straight Connector 73">
                <a:extLst>
                  <a:ext uri="{FF2B5EF4-FFF2-40B4-BE49-F238E27FC236}">
                    <a16:creationId xmlns:a16="http://schemas.microsoft.com/office/drawing/2014/main" id="{9EEFB460-E4DC-6D4E-B1D2-A5B89107F54A}"/>
                  </a:ext>
                </a:extLst>
              </p:cNvPr>
              <p:cNvCxnSpPr/>
              <p:nvPr/>
            </p:nvCxnSpPr>
            <p:spPr>
              <a:xfrm>
                <a:off x="4350874" y="4971170"/>
                <a:ext cx="1374677" cy="0"/>
              </a:xfrm>
              <a:prstGeom prst="line">
                <a:avLst/>
              </a:prstGeom>
              <a:ln w="381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>
                <a:extLst>
                  <a:ext uri="{FF2B5EF4-FFF2-40B4-BE49-F238E27FC236}">
                    <a16:creationId xmlns:a16="http://schemas.microsoft.com/office/drawing/2014/main" id="{BF88EF6D-ABC7-0040-A0DA-C35EB2551FB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01644" y="4971170"/>
                <a:ext cx="323907" cy="0"/>
              </a:xfrm>
              <a:prstGeom prst="line">
                <a:avLst/>
              </a:prstGeom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EC28F29B-06BA-5D4D-B3D0-DE917484486C}"/>
                </a:ext>
              </a:extLst>
            </p:cNvPr>
            <p:cNvGrpSpPr/>
            <p:nvPr/>
          </p:nvGrpSpPr>
          <p:grpSpPr>
            <a:xfrm>
              <a:off x="4979524" y="1799082"/>
              <a:ext cx="1374677" cy="0"/>
              <a:chOff x="4350874" y="4971170"/>
              <a:chExt cx="1374677" cy="0"/>
            </a:xfrm>
          </p:grpSpPr>
          <p:cxnSp>
            <p:nvCxnSpPr>
              <p:cNvPr id="72" name="Straight Connector 71">
                <a:extLst>
                  <a:ext uri="{FF2B5EF4-FFF2-40B4-BE49-F238E27FC236}">
                    <a16:creationId xmlns:a16="http://schemas.microsoft.com/office/drawing/2014/main" id="{402A393B-A645-DE48-A471-D9EC523486AD}"/>
                  </a:ext>
                </a:extLst>
              </p:cNvPr>
              <p:cNvCxnSpPr/>
              <p:nvPr/>
            </p:nvCxnSpPr>
            <p:spPr>
              <a:xfrm>
                <a:off x="4350874" y="4971170"/>
                <a:ext cx="1374677" cy="0"/>
              </a:xfrm>
              <a:prstGeom prst="line">
                <a:avLst/>
              </a:prstGeom>
              <a:ln w="381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>
                <a:extLst>
                  <a:ext uri="{FF2B5EF4-FFF2-40B4-BE49-F238E27FC236}">
                    <a16:creationId xmlns:a16="http://schemas.microsoft.com/office/drawing/2014/main" id="{5DF1C06C-8E51-A84E-9BB7-75E8522C4A4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01644" y="4971170"/>
                <a:ext cx="323907" cy="0"/>
              </a:xfrm>
              <a:prstGeom prst="line">
                <a:avLst/>
              </a:prstGeom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3EC97D82-04F1-D043-9748-1B8E9E63901D}"/>
                </a:ext>
              </a:extLst>
            </p:cNvPr>
            <p:cNvGrpSpPr/>
            <p:nvPr/>
          </p:nvGrpSpPr>
          <p:grpSpPr>
            <a:xfrm>
              <a:off x="4979523" y="1663251"/>
              <a:ext cx="1374677" cy="0"/>
              <a:chOff x="4350874" y="4971170"/>
              <a:chExt cx="1374677" cy="0"/>
            </a:xfrm>
          </p:grpSpPr>
          <p:cxnSp>
            <p:nvCxnSpPr>
              <p:cNvPr id="70" name="Straight Connector 69">
                <a:extLst>
                  <a:ext uri="{FF2B5EF4-FFF2-40B4-BE49-F238E27FC236}">
                    <a16:creationId xmlns:a16="http://schemas.microsoft.com/office/drawing/2014/main" id="{F33871AF-F69F-F747-BF2E-05B0FFC868FF}"/>
                  </a:ext>
                </a:extLst>
              </p:cNvPr>
              <p:cNvCxnSpPr/>
              <p:nvPr/>
            </p:nvCxnSpPr>
            <p:spPr>
              <a:xfrm>
                <a:off x="4350874" y="4971170"/>
                <a:ext cx="1374677" cy="0"/>
              </a:xfrm>
              <a:prstGeom prst="line">
                <a:avLst/>
              </a:prstGeom>
              <a:ln w="381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>
                <a:extLst>
                  <a:ext uri="{FF2B5EF4-FFF2-40B4-BE49-F238E27FC236}">
                    <a16:creationId xmlns:a16="http://schemas.microsoft.com/office/drawing/2014/main" id="{B4F33300-DC02-404E-967B-C4AA3EB10EA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01644" y="4971170"/>
                <a:ext cx="323907" cy="0"/>
              </a:xfrm>
              <a:prstGeom prst="line">
                <a:avLst/>
              </a:prstGeom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99C32422-4424-9D46-8A70-C7FE8243599F}"/>
              </a:ext>
            </a:extLst>
          </p:cNvPr>
          <p:cNvGrpSpPr/>
          <p:nvPr/>
        </p:nvGrpSpPr>
        <p:grpSpPr>
          <a:xfrm>
            <a:off x="5532537" y="3147903"/>
            <a:ext cx="878352" cy="173578"/>
            <a:chOff x="4979523" y="1663251"/>
            <a:chExt cx="1374678" cy="271661"/>
          </a:xfrm>
        </p:grpSpPr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991DB013-90E1-F145-9E56-4ACC5CE83670}"/>
                </a:ext>
              </a:extLst>
            </p:cNvPr>
            <p:cNvGrpSpPr/>
            <p:nvPr/>
          </p:nvGrpSpPr>
          <p:grpSpPr>
            <a:xfrm>
              <a:off x="4979524" y="1934912"/>
              <a:ext cx="1374677" cy="0"/>
              <a:chOff x="4350874" y="4971170"/>
              <a:chExt cx="1374677" cy="0"/>
            </a:xfrm>
          </p:grpSpPr>
          <p:cxnSp>
            <p:nvCxnSpPr>
              <p:cNvPr id="87" name="Straight Connector 86">
                <a:extLst>
                  <a:ext uri="{FF2B5EF4-FFF2-40B4-BE49-F238E27FC236}">
                    <a16:creationId xmlns:a16="http://schemas.microsoft.com/office/drawing/2014/main" id="{466CEC78-F2D2-7B46-BBB1-4748DCACCBB2}"/>
                  </a:ext>
                </a:extLst>
              </p:cNvPr>
              <p:cNvCxnSpPr/>
              <p:nvPr/>
            </p:nvCxnSpPr>
            <p:spPr>
              <a:xfrm>
                <a:off x="4350874" y="4971170"/>
                <a:ext cx="1374677" cy="0"/>
              </a:xfrm>
              <a:prstGeom prst="line">
                <a:avLst/>
              </a:prstGeom>
              <a:ln w="381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>
                <a:extLst>
                  <a:ext uri="{FF2B5EF4-FFF2-40B4-BE49-F238E27FC236}">
                    <a16:creationId xmlns:a16="http://schemas.microsoft.com/office/drawing/2014/main" id="{3B35FF31-13E3-7049-8999-3E5FEF530E2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01644" y="4971170"/>
                <a:ext cx="323907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FEC4C92D-9BF1-1347-8F95-83318344A1FC}"/>
                </a:ext>
              </a:extLst>
            </p:cNvPr>
            <p:cNvGrpSpPr/>
            <p:nvPr/>
          </p:nvGrpSpPr>
          <p:grpSpPr>
            <a:xfrm>
              <a:off x="4979524" y="1799082"/>
              <a:ext cx="1374677" cy="0"/>
              <a:chOff x="4350874" y="4971170"/>
              <a:chExt cx="1374677" cy="0"/>
            </a:xfrm>
          </p:grpSpPr>
          <p:cxnSp>
            <p:nvCxnSpPr>
              <p:cNvPr id="85" name="Straight Connector 84">
                <a:extLst>
                  <a:ext uri="{FF2B5EF4-FFF2-40B4-BE49-F238E27FC236}">
                    <a16:creationId xmlns:a16="http://schemas.microsoft.com/office/drawing/2014/main" id="{F802758F-946B-DE48-8053-81E6AB4E2607}"/>
                  </a:ext>
                </a:extLst>
              </p:cNvPr>
              <p:cNvCxnSpPr/>
              <p:nvPr/>
            </p:nvCxnSpPr>
            <p:spPr>
              <a:xfrm>
                <a:off x="4350874" y="4971170"/>
                <a:ext cx="1374677" cy="0"/>
              </a:xfrm>
              <a:prstGeom prst="line">
                <a:avLst/>
              </a:prstGeom>
              <a:ln w="381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>
                <a:extLst>
                  <a:ext uri="{FF2B5EF4-FFF2-40B4-BE49-F238E27FC236}">
                    <a16:creationId xmlns:a16="http://schemas.microsoft.com/office/drawing/2014/main" id="{104B673D-02BD-6643-B6DF-BA495F8E41A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01644" y="4971170"/>
                <a:ext cx="323907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F65F465C-477F-CE41-BF82-3E39D19A5F17}"/>
                </a:ext>
              </a:extLst>
            </p:cNvPr>
            <p:cNvGrpSpPr/>
            <p:nvPr/>
          </p:nvGrpSpPr>
          <p:grpSpPr>
            <a:xfrm>
              <a:off x="4979523" y="1663251"/>
              <a:ext cx="1374677" cy="0"/>
              <a:chOff x="4350874" y="4971170"/>
              <a:chExt cx="1374677" cy="0"/>
            </a:xfrm>
          </p:grpSpPr>
          <p:cxnSp>
            <p:nvCxnSpPr>
              <p:cNvPr id="83" name="Straight Connector 82">
                <a:extLst>
                  <a:ext uri="{FF2B5EF4-FFF2-40B4-BE49-F238E27FC236}">
                    <a16:creationId xmlns:a16="http://schemas.microsoft.com/office/drawing/2014/main" id="{22D61DBB-4134-2F43-952A-1354D2226966}"/>
                  </a:ext>
                </a:extLst>
              </p:cNvPr>
              <p:cNvCxnSpPr/>
              <p:nvPr/>
            </p:nvCxnSpPr>
            <p:spPr>
              <a:xfrm>
                <a:off x="4350874" y="4971170"/>
                <a:ext cx="1374677" cy="0"/>
              </a:xfrm>
              <a:prstGeom prst="line">
                <a:avLst/>
              </a:prstGeom>
              <a:ln w="381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83">
                <a:extLst>
                  <a:ext uri="{FF2B5EF4-FFF2-40B4-BE49-F238E27FC236}">
                    <a16:creationId xmlns:a16="http://schemas.microsoft.com/office/drawing/2014/main" id="{8B1C1B12-83E8-F546-8D3C-FCBA5CE8A05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01644" y="4971170"/>
                <a:ext cx="323907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89" name="Right Arrow 88">
            <a:extLst>
              <a:ext uri="{FF2B5EF4-FFF2-40B4-BE49-F238E27FC236}">
                <a16:creationId xmlns:a16="http://schemas.microsoft.com/office/drawing/2014/main" id="{0FB93A2A-790A-7945-B701-0879EAC7D032}"/>
              </a:ext>
            </a:extLst>
          </p:cNvPr>
          <p:cNvSpPr/>
          <p:nvPr/>
        </p:nvSpPr>
        <p:spPr>
          <a:xfrm>
            <a:off x="4584979" y="2660294"/>
            <a:ext cx="753740" cy="183666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8169650F-7AEF-EE4C-A7F0-23BDCB41CC79}"/>
              </a:ext>
            </a:extLst>
          </p:cNvPr>
          <p:cNvSpPr txBox="1"/>
          <p:nvPr/>
        </p:nvSpPr>
        <p:spPr>
          <a:xfrm>
            <a:off x="7390006" y="3580756"/>
            <a:ext cx="14066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Gill Sans MT" panose="020B0502020104020203" pitchFamily="34" charset="77"/>
              </a:rPr>
              <a:t>Pool data from all cells</a:t>
            </a:r>
          </a:p>
        </p:txBody>
      </p:sp>
      <p:sp>
        <p:nvSpPr>
          <p:cNvPr id="91" name="Right Arrow 90">
            <a:extLst>
              <a:ext uri="{FF2B5EF4-FFF2-40B4-BE49-F238E27FC236}">
                <a16:creationId xmlns:a16="http://schemas.microsoft.com/office/drawing/2014/main" id="{BC746A6E-57BB-434A-9263-039BA3FB7DEE}"/>
              </a:ext>
            </a:extLst>
          </p:cNvPr>
          <p:cNvSpPr/>
          <p:nvPr/>
        </p:nvSpPr>
        <p:spPr>
          <a:xfrm>
            <a:off x="6816156" y="2698387"/>
            <a:ext cx="753740" cy="183666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4749F5BF-9CC9-A24E-8F5D-AB6447743FA6}"/>
              </a:ext>
            </a:extLst>
          </p:cNvPr>
          <p:cNvCxnSpPr/>
          <p:nvPr/>
        </p:nvCxnSpPr>
        <p:spPr>
          <a:xfrm>
            <a:off x="7743680" y="2441651"/>
            <a:ext cx="878351" cy="0"/>
          </a:xfrm>
          <a:prstGeom prst="line">
            <a:avLst/>
          </a:pr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39EDCF52-1A5F-9F4C-824A-ED365D6BB2CE}"/>
              </a:ext>
            </a:extLst>
          </p:cNvPr>
          <p:cNvCxnSpPr>
            <a:cxnSpLocks/>
          </p:cNvCxnSpPr>
          <p:nvPr/>
        </p:nvCxnSpPr>
        <p:spPr>
          <a:xfrm>
            <a:off x="8415070" y="2441651"/>
            <a:ext cx="20696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6BC51145-FF12-4248-BF11-E2AEC929149C}"/>
              </a:ext>
            </a:extLst>
          </p:cNvPr>
          <p:cNvCxnSpPr/>
          <p:nvPr/>
        </p:nvCxnSpPr>
        <p:spPr>
          <a:xfrm>
            <a:off x="7743680" y="2353535"/>
            <a:ext cx="878351" cy="0"/>
          </a:xfrm>
          <a:prstGeom prst="line">
            <a:avLst/>
          </a:pr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89219E2D-DAAC-A842-9FB4-5E50E39070CA}"/>
              </a:ext>
            </a:extLst>
          </p:cNvPr>
          <p:cNvCxnSpPr>
            <a:cxnSpLocks/>
          </p:cNvCxnSpPr>
          <p:nvPr/>
        </p:nvCxnSpPr>
        <p:spPr>
          <a:xfrm>
            <a:off x="8415070" y="2353535"/>
            <a:ext cx="206961" cy="0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2A758F4A-68C5-8D48-B798-C054D1A8356F}"/>
              </a:ext>
            </a:extLst>
          </p:cNvPr>
          <p:cNvCxnSpPr/>
          <p:nvPr/>
        </p:nvCxnSpPr>
        <p:spPr>
          <a:xfrm>
            <a:off x="7743680" y="2265419"/>
            <a:ext cx="878351" cy="0"/>
          </a:xfrm>
          <a:prstGeom prst="line">
            <a:avLst/>
          </a:pr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6B15A4AA-1682-954A-988D-FA2E46876BCE}"/>
              </a:ext>
            </a:extLst>
          </p:cNvPr>
          <p:cNvCxnSpPr>
            <a:cxnSpLocks/>
          </p:cNvCxnSpPr>
          <p:nvPr/>
        </p:nvCxnSpPr>
        <p:spPr>
          <a:xfrm>
            <a:off x="8415070" y="2265419"/>
            <a:ext cx="206961" cy="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>
            <a:extLst>
              <a:ext uri="{FF2B5EF4-FFF2-40B4-BE49-F238E27FC236}">
                <a16:creationId xmlns:a16="http://schemas.microsoft.com/office/drawing/2014/main" id="{1759BE98-A8FE-B647-B292-90D65DA0B094}"/>
              </a:ext>
            </a:extLst>
          </p:cNvPr>
          <p:cNvCxnSpPr/>
          <p:nvPr/>
        </p:nvCxnSpPr>
        <p:spPr>
          <a:xfrm>
            <a:off x="7743680" y="2705999"/>
            <a:ext cx="878351" cy="0"/>
          </a:xfrm>
          <a:prstGeom prst="line">
            <a:avLst/>
          </a:pr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9D5E09CA-2349-6444-94FC-3098D62E3F47}"/>
              </a:ext>
            </a:extLst>
          </p:cNvPr>
          <p:cNvCxnSpPr>
            <a:cxnSpLocks/>
          </p:cNvCxnSpPr>
          <p:nvPr/>
        </p:nvCxnSpPr>
        <p:spPr>
          <a:xfrm>
            <a:off x="8415070" y="2705999"/>
            <a:ext cx="20696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108">
            <a:extLst>
              <a:ext uri="{FF2B5EF4-FFF2-40B4-BE49-F238E27FC236}">
                <a16:creationId xmlns:a16="http://schemas.microsoft.com/office/drawing/2014/main" id="{5748E129-FBDA-6F48-A2D6-6D028EFF488C}"/>
              </a:ext>
            </a:extLst>
          </p:cNvPr>
          <p:cNvCxnSpPr/>
          <p:nvPr/>
        </p:nvCxnSpPr>
        <p:spPr>
          <a:xfrm>
            <a:off x="7743680" y="2617883"/>
            <a:ext cx="878351" cy="0"/>
          </a:xfrm>
          <a:prstGeom prst="line">
            <a:avLst/>
          </a:pr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109">
            <a:extLst>
              <a:ext uri="{FF2B5EF4-FFF2-40B4-BE49-F238E27FC236}">
                <a16:creationId xmlns:a16="http://schemas.microsoft.com/office/drawing/2014/main" id="{954A87AF-0509-EA49-9B5C-F293E5BCF3D4}"/>
              </a:ext>
            </a:extLst>
          </p:cNvPr>
          <p:cNvCxnSpPr>
            <a:cxnSpLocks/>
          </p:cNvCxnSpPr>
          <p:nvPr/>
        </p:nvCxnSpPr>
        <p:spPr>
          <a:xfrm>
            <a:off x="8415070" y="2617883"/>
            <a:ext cx="206961" cy="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111">
            <a:extLst>
              <a:ext uri="{FF2B5EF4-FFF2-40B4-BE49-F238E27FC236}">
                <a16:creationId xmlns:a16="http://schemas.microsoft.com/office/drawing/2014/main" id="{B4CB9233-709B-FA45-AE28-8AC16159C65A}"/>
              </a:ext>
            </a:extLst>
          </p:cNvPr>
          <p:cNvCxnSpPr/>
          <p:nvPr/>
        </p:nvCxnSpPr>
        <p:spPr>
          <a:xfrm>
            <a:off x="7743680" y="2529767"/>
            <a:ext cx="878351" cy="0"/>
          </a:xfrm>
          <a:prstGeom prst="line">
            <a:avLst/>
          </a:pr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Connector 112">
            <a:extLst>
              <a:ext uri="{FF2B5EF4-FFF2-40B4-BE49-F238E27FC236}">
                <a16:creationId xmlns:a16="http://schemas.microsoft.com/office/drawing/2014/main" id="{0C86F533-6BAA-054E-9835-7F508412BCDD}"/>
              </a:ext>
            </a:extLst>
          </p:cNvPr>
          <p:cNvCxnSpPr>
            <a:cxnSpLocks/>
          </p:cNvCxnSpPr>
          <p:nvPr/>
        </p:nvCxnSpPr>
        <p:spPr>
          <a:xfrm>
            <a:off x="8415070" y="2529767"/>
            <a:ext cx="20696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Connector 114">
            <a:extLst>
              <a:ext uri="{FF2B5EF4-FFF2-40B4-BE49-F238E27FC236}">
                <a16:creationId xmlns:a16="http://schemas.microsoft.com/office/drawing/2014/main" id="{E9D005AD-9A0A-2F49-9D34-9C589130878C}"/>
              </a:ext>
            </a:extLst>
          </p:cNvPr>
          <p:cNvCxnSpPr/>
          <p:nvPr/>
        </p:nvCxnSpPr>
        <p:spPr>
          <a:xfrm>
            <a:off x="7743680" y="2970347"/>
            <a:ext cx="878351" cy="0"/>
          </a:xfrm>
          <a:prstGeom prst="line">
            <a:avLst/>
          </a:pr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Connector 115">
            <a:extLst>
              <a:ext uri="{FF2B5EF4-FFF2-40B4-BE49-F238E27FC236}">
                <a16:creationId xmlns:a16="http://schemas.microsoft.com/office/drawing/2014/main" id="{DD3AEBAC-2467-3E43-A9AD-A44C8FE5C6EC}"/>
              </a:ext>
            </a:extLst>
          </p:cNvPr>
          <p:cNvCxnSpPr>
            <a:cxnSpLocks/>
          </p:cNvCxnSpPr>
          <p:nvPr/>
        </p:nvCxnSpPr>
        <p:spPr>
          <a:xfrm>
            <a:off x="8415070" y="2970347"/>
            <a:ext cx="206961" cy="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5818E1C8-EDA7-0642-BFFD-82B3C068AAC4}"/>
              </a:ext>
            </a:extLst>
          </p:cNvPr>
          <p:cNvCxnSpPr/>
          <p:nvPr/>
        </p:nvCxnSpPr>
        <p:spPr>
          <a:xfrm>
            <a:off x="7743680" y="2882231"/>
            <a:ext cx="878351" cy="0"/>
          </a:xfrm>
          <a:prstGeom prst="line">
            <a:avLst/>
          </a:pr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Connector 118">
            <a:extLst>
              <a:ext uri="{FF2B5EF4-FFF2-40B4-BE49-F238E27FC236}">
                <a16:creationId xmlns:a16="http://schemas.microsoft.com/office/drawing/2014/main" id="{8B6A04C8-81D5-4F44-A057-98A8E48C1AC0}"/>
              </a:ext>
            </a:extLst>
          </p:cNvPr>
          <p:cNvCxnSpPr>
            <a:cxnSpLocks/>
          </p:cNvCxnSpPr>
          <p:nvPr/>
        </p:nvCxnSpPr>
        <p:spPr>
          <a:xfrm>
            <a:off x="8415070" y="2882231"/>
            <a:ext cx="206961" cy="0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Connector 120">
            <a:extLst>
              <a:ext uri="{FF2B5EF4-FFF2-40B4-BE49-F238E27FC236}">
                <a16:creationId xmlns:a16="http://schemas.microsoft.com/office/drawing/2014/main" id="{9B0739EA-C2C7-374C-B514-3F0994B7CE97}"/>
              </a:ext>
            </a:extLst>
          </p:cNvPr>
          <p:cNvCxnSpPr/>
          <p:nvPr/>
        </p:nvCxnSpPr>
        <p:spPr>
          <a:xfrm>
            <a:off x="7743680" y="2794115"/>
            <a:ext cx="878351" cy="0"/>
          </a:xfrm>
          <a:prstGeom prst="line">
            <a:avLst/>
          </a:pr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381548CF-514E-ED43-890B-D4A110303795}"/>
              </a:ext>
            </a:extLst>
          </p:cNvPr>
          <p:cNvCxnSpPr>
            <a:cxnSpLocks/>
          </p:cNvCxnSpPr>
          <p:nvPr/>
        </p:nvCxnSpPr>
        <p:spPr>
          <a:xfrm>
            <a:off x="8415070" y="2794115"/>
            <a:ext cx="206961" cy="0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C0128D83-E2C6-7446-A101-9BE2147C6C6D}"/>
              </a:ext>
            </a:extLst>
          </p:cNvPr>
          <p:cNvCxnSpPr/>
          <p:nvPr/>
        </p:nvCxnSpPr>
        <p:spPr>
          <a:xfrm>
            <a:off x="7743680" y="3234692"/>
            <a:ext cx="878351" cy="0"/>
          </a:xfrm>
          <a:prstGeom prst="line">
            <a:avLst/>
          </a:pr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Connector 124">
            <a:extLst>
              <a:ext uri="{FF2B5EF4-FFF2-40B4-BE49-F238E27FC236}">
                <a16:creationId xmlns:a16="http://schemas.microsoft.com/office/drawing/2014/main" id="{1974EA37-B36E-2748-A0F1-78A884D2C064}"/>
              </a:ext>
            </a:extLst>
          </p:cNvPr>
          <p:cNvCxnSpPr>
            <a:cxnSpLocks/>
          </p:cNvCxnSpPr>
          <p:nvPr/>
        </p:nvCxnSpPr>
        <p:spPr>
          <a:xfrm>
            <a:off x="8415070" y="3234692"/>
            <a:ext cx="206961" cy="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Connector 126">
            <a:extLst>
              <a:ext uri="{FF2B5EF4-FFF2-40B4-BE49-F238E27FC236}">
                <a16:creationId xmlns:a16="http://schemas.microsoft.com/office/drawing/2014/main" id="{7509AE15-21D3-3F44-A371-1D2B191243DF}"/>
              </a:ext>
            </a:extLst>
          </p:cNvPr>
          <p:cNvCxnSpPr/>
          <p:nvPr/>
        </p:nvCxnSpPr>
        <p:spPr>
          <a:xfrm>
            <a:off x="7743680" y="3146579"/>
            <a:ext cx="878351" cy="0"/>
          </a:xfrm>
          <a:prstGeom prst="line">
            <a:avLst/>
          </a:pr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47495727-E1F6-8740-B090-8ACD1A538948}"/>
              </a:ext>
            </a:extLst>
          </p:cNvPr>
          <p:cNvCxnSpPr>
            <a:cxnSpLocks/>
          </p:cNvCxnSpPr>
          <p:nvPr/>
        </p:nvCxnSpPr>
        <p:spPr>
          <a:xfrm>
            <a:off x="8415070" y="3146579"/>
            <a:ext cx="20696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88585680-A50F-E648-9D8C-AC4D37F2EC5E}"/>
              </a:ext>
            </a:extLst>
          </p:cNvPr>
          <p:cNvCxnSpPr/>
          <p:nvPr/>
        </p:nvCxnSpPr>
        <p:spPr>
          <a:xfrm>
            <a:off x="7743680" y="3058463"/>
            <a:ext cx="878351" cy="0"/>
          </a:xfrm>
          <a:prstGeom prst="line">
            <a:avLst/>
          </a:pr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Straight Connector 130">
            <a:extLst>
              <a:ext uri="{FF2B5EF4-FFF2-40B4-BE49-F238E27FC236}">
                <a16:creationId xmlns:a16="http://schemas.microsoft.com/office/drawing/2014/main" id="{200E3D2D-A6E9-8849-9B4B-4D7D7CE02E23}"/>
              </a:ext>
            </a:extLst>
          </p:cNvPr>
          <p:cNvCxnSpPr>
            <a:cxnSpLocks/>
          </p:cNvCxnSpPr>
          <p:nvPr/>
        </p:nvCxnSpPr>
        <p:spPr>
          <a:xfrm>
            <a:off x="8415070" y="3058463"/>
            <a:ext cx="20696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2" name="TextBox 131">
            <a:extLst>
              <a:ext uri="{FF2B5EF4-FFF2-40B4-BE49-F238E27FC236}">
                <a16:creationId xmlns:a16="http://schemas.microsoft.com/office/drawing/2014/main" id="{BA8436BE-5877-2B4D-AF97-47CB926BDCE4}"/>
              </a:ext>
            </a:extLst>
          </p:cNvPr>
          <p:cNvSpPr txBox="1"/>
          <p:nvPr/>
        </p:nvSpPr>
        <p:spPr>
          <a:xfrm>
            <a:off x="9654023" y="2598725"/>
            <a:ext cx="14066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Gill Sans MT" panose="020B0502020104020203" pitchFamily="34" charset="77"/>
              </a:rPr>
              <a:t>Sequence</a:t>
            </a:r>
          </a:p>
        </p:txBody>
      </p:sp>
      <p:sp>
        <p:nvSpPr>
          <p:cNvPr id="133" name="Right Arrow 132">
            <a:extLst>
              <a:ext uri="{FF2B5EF4-FFF2-40B4-BE49-F238E27FC236}">
                <a16:creationId xmlns:a16="http://schemas.microsoft.com/office/drawing/2014/main" id="{34976565-CEFB-E94B-A4CB-8BA05EC3F749}"/>
              </a:ext>
            </a:extLst>
          </p:cNvPr>
          <p:cNvSpPr/>
          <p:nvPr/>
        </p:nvSpPr>
        <p:spPr>
          <a:xfrm>
            <a:off x="8916551" y="2698387"/>
            <a:ext cx="753740" cy="183666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266C064A-44E7-004F-BD54-88B9ACFAACAA}"/>
              </a:ext>
            </a:extLst>
          </p:cNvPr>
          <p:cNvSpPr txBox="1"/>
          <p:nvPr/>
        </p:nvSpPr>
        <p:spPr>
          <a:xfrm>
            <a:off x="415785" y="1332340"/>
            <a:ext cx="64003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Gill Sans MT" panose="020B0502020104020203" pitchFamily="34" charset="77"/>
              </a:rPr>
              <a:t>Experimental pipeline</a:t>
            </a: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4B6BB0B6-A942-D548-8973-FE196FAB41A3}"/>
              </a:ext>
            </a:extLst>
          </p:cNvPr>
          <p:cNvSpPr txBox="1"/>
          <p:nvPr/>
        </p:nvSpPr>
        <p:spPr>
          <a:xfrm>
            <a:off x="455616" y="4600957"/>
            <a:ext cx="37972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Gill Sans MT" panose="020B0502020104020203" pitchFamily="34" charset="77"/>
              </a:rPr>
              <a:t>Analysis pipeline</a:t>
            </a: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E58D0033-8ED2-914D-B331-AB08CC13460D}"/>
              </a:ext>
            </a:extLst>
          </p:cNvPr>
          <p:cNvSpPr txBox="1"/>
          <p:nvPr/>
        </p:nvSpPr>
        <p:spPr>
          <a:xfrm>
            <a:off x="118577" y="5687701"/>
            <a:ext cx="22450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Gill Sans MT" panose="020B0502020104020203" pitchFamily="34" charset="77"/>
              </a:rPr>
              <a:t>Align reads</a:t>
            </a:r>
          </a:p>
        </p:txBody>
      </p:sp>
      <p:sp>
        <p:nvSpPr>
          <p:cNvPr id="137" name="Right Arrow 136">
            <a:extLst>
              <a:ext uri="{FF2B5EF4-FFF2-40B4-BE49-F238E27FC236}">
                <a16:creationId xmlns:a16="http://schemas.microsoft.com/office/drawing/2014/main" id="{72CD14F2-BF88-EE45-A0B7-C584AA728900}"/>
              </a:ext>
            </a:extLst>
          </p:cNvPr>
          <p:cNvSpPr/>
          <p:nvPr/>
        </p:nvSpPr>
        <p:spPr>
          <a:xfrm>
            <a:off x="2062008" y="5826700"/>
            <a:ext cx="753740" cy="183666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BBC6AA2D-8F43-984D-897D-BF1DA716B6E7}"/>
              </a:ext>
            </a:extLst>
          </p:cNvPr>
          <p:cNvSpPr txBox="1"/>
          <p:nvPr/>
        </p:nvSpPr>
        <p:spPr>
          <a:xfrm>
            <a:off x="2440710" y="5318369"/>
            <a:ext cx="37593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Gill Sans MT" panose="020B0502020104020203" pitchFamily="34" charset="77"/>
              </a:rPr>
              <a:t>Compute gene x cell (feature x barcode) expression matrix</a:t>
            </a:r>
          </a:p>
        </p:txBody>
      </p:sp>
      <p:sp>
        <p:nvSpPr>
          <p:cNvPr id="139" name="Right Arrow 138">
            <a:extLst>
              <a:ext uri="{FF2B5EF4-FFF2-40B4-BE49-F238E27FC236}">
                <a16:creationId xmlns:a16="http://schemas.microsoft.com/office/drawing/2014/main" id="{B115EF9F-DBBC-DA4C-BEA5-91B965588434}"/>
              </a:ext>
            </a:extLst>
          </p:cNvPr>
          <p:cNvSpPr/>
          <p:nvPr/>
        </p:nvSpPr>
        <p:spPr>
          <a:xfrm>
            <a:off x="5657148" y="5826700"/>
            <a:ext cx="753740" cy="183666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9786512D-E2B4-A648-B3DC-00CF90D2EA24}"/>
              </a:ext>
            </a:extLst>
          </p:cNvPr>
          <p:cNvSpPr txBox="1"/>
          <p:nvPr/>
        </p:nvSpPr>
        <p:spPr>
          <a:xfrm>
            <a:off x="6499669" y="5503035"/>
            <a:ext cx="27526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Gill Sans MT" panose="020B0502020104020203" pitchFamily="34" charset="77"/>
              </a:rPr>
              <a:t>Identify cell types (clustering)</a:t>
            </a:r>
          </a:p>
        </p:txBody>
      </p:sp>
      <p:sp>
        <p:nvSpPr>
          <p:cNvPr id="141" name="Right Arrow 140">
            <a:extLst>
              <a:ext uri="{FF2B5EF4-FFF2-40B4-BE49-F238E27FC236}">
                <a16:creationId xmlns:a16="http://schemas.microsoft.com/office/drawing/2014/main" id="{8B93E57F-337A-F449-B5C9-7840FB125B8F}"/>
              </a:ext>
            </a:extLst>
          </p:cNvPr>
          <p:cNvSpPr/>
          <p:nvPr/>
        </p:nvSpPr>
        <p:spPr>
          <a:xfrm>
            <a:off x="9293421" y="5826700"/>
            <a:ext cx="753740" cy="183666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81D13942-9B40-824C-BA36-C1C5C019D2FA}"/>
              </a:ext>
            </a:extLst>
          </p:cNvPr>
          <p:cNvSpPr txBox="1"/>
          <p:nvPr/>
        </p:nvSpPr>
        <p:spPr>
          <a:xfrm>
            <a:off x="10087716" y="5503035"/>
            <a:ext cx="19266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Gill Sans MT" panose="020B0502020104020203" pitchFamily="34" charset="77"/>
              </a:rPr>
              <a:t>Characterize cell types</a:t>
            </a:r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id="{B3EA828B-ABC2-F14C-9E7E-C024ECADBF5E}"/>
              </a:ext>
            </a:extLst>
          </p:cNvPr>
          <p:cNvSpPr txBox="1"/>
          <p:nvPr/>
        </p:nvSpPr>
        <p:spPr>
          <a:xfrm>
            <a:off x="4034835" y="4943705"/>
            <a:ext cx="8554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Gill Sans MT" panose="020B0502020104020203" pitchFamily="34" charset="77"/>
              </a:rPr>
              <a:t>More on computational challenges + t-SNE Thursday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16DACA3-8D4F-F641-ACDE-2562D78CA9A5}"/>
              </a:ext>
            </a:extLst>
          </p:cNvPr>
          <p:cNvSpPr txBox="1"/>
          <p:nvPr/>
        </p:nvSpPr>
        <p:spPr>
          <a:xfrm>
            <a:off x="4737348" y="1472867"/>
            <a:ext cx="4604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Gill Sans MT" panose="020B0502020104020203" pitchFamily="34" charset="77"/>
              </a:rPr>
              <a:t>(focus on 10X Genomics. But there are others)</a:t>
            </a:r>
          </a:p>
        </p:txBody>
      </p:sp>
    </p:spTree>
    <p:extLst>
      <p:ext uri="{BB962C8B-B14F-4D97-AF65-F5344CB8AC3E}">
        <p14:creationId xmlns:p14="http://schemas.microsoft.com/office/powerpoint/2010/main" val="1278545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40" grpId="0"/>
      <p:bldP spid="41" grpId="0"/>
      <p:bldP spid="42" grpId="0" animBg="1"/>
      <p:bldP spid="43" grpId="0" animBg="1"/>
      <p:bldP spid="44" grpId="0" animBg="1"/>
      <p:bldP spid="45" grpId="0" animBg="1"/>
      <p:bldP spid="46" grpId="0"/>
      <p:bldP spid="89" grpId="0" animBg="1"/>
      <p:bldP spid="90" grpId="0"/>
      <p:bldP spid="91" grpId="0" animBg="1"/>
      <p:bldP spid="132" grpId="0"/>
      <p:bldP spid="133" grpId="0" animBg="1"/>
      <p:bldP spid="134" grpId="0"/>
      <p:bldP spid="135" grpId="0"/>
      <p:bldP spid="136" grpId="0"/>
      <p:bldP spid="137" grpId="0" animBg="1"/>
      <p:bldP spid="138" grpId="0"/>
      <p:bldP spid="139" grpId="0" animBg="1"/>
      <p:bldP spid="140" grpId="0"/>
      <p:bldP spid="141" grpId="0" animBg="1"/>
      <p:bldP spid="142" grpId="0"/>
      <p:bldP spid="144" grpId="0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70CB368-A5A2-4DF1-829B-521589BCC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Gill Sans MT" panose="020B0502020104020203" pitchFamily="34" charset="0"/>
              </a:rPr>
              <a:t>How to separate individual cells?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87E8A6D-5FC8-5D43-A90C-C4DDCB91AD9F}"/>
              </a:ext>
            </a:extLst>
          </p:cNvPr>
          <p:cNvSpPr txBox="1"/>
          <p:nvPr/>
        </p:nvSpPr>
        <p:spPr>
          <a:xfrm>
            <a:off x="270933" y="1571494"/>
            <a:ext cx="1173056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Gill Sans MT" panose="020B0502020104020203" pitchFamily="34" charset="77"/>
              </a:rPr>
              <a:t>Key: perform reactions for each cell separately in “droplets”, or “gel beads”, equipped with reagents and unique labels </a:t>
            </a:r>
            <a:r>
              <a:rPr lang="en-US" sz="2000" dirty="0">
                <a:latin typeface="Gill Sans MT" panose="020B0502020104020203" pitchFamily="34" charset="77"/>
              </a:rPr>
              <a:t>(other solutions exist) </a:t>
            </a:r>
            <a:endParaRPr lang="en-US" sz="3200" dirty="0">
              <a:latin typeface="Gill Sans MT" panose="020B0502020104020203" pitchFamily="34" charset="77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6A96E28-6BB8-3E40-834F-967E1EF645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077" b="67590"/>
          <a:stretch/>
        </p:blipFill>
        <p:spPr>
          <a:xfrm>
            <a:off x="2311458" y="2982809"/>
            <a:ext cx="7981360" cy="129085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96862D5-E805-7646-AB8F-AD03C591E722}"/>
              </a:ext>
            </a:extLst>
          </p:cNvPr>
          <p:cNvSpPr txBox="1"/>
          <p:nvPr/>
        </p:nvSpPr>
        <p:spPr>
          <a:xfrm>
            <a:off x="2043693" y="4237320"/>
            <a:ext cx="19266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>
                <a:latin typeface="Gill Sans MT" panose="020B0502020104020203" pitchFamily="34" charset="77"/>
              </a:rPr>
              <a:t>Zilionis</a:t>
            </a:r>
            <a:r>
              <a:rPr lang="en-US" sz="1600" dirty="0">
                <a:latin typeface="Gill Sans MT" panose="020B0502020104020203" pitchFamily="34" charset="77"/>
              </a:rPr>
              <a:t> </a:t>
            </a:r>
            <a:r>
              <a:rPr lang="en-US" sz="1600" i="1" dirty="0">
                <a:latin typeface="Gill Sans MT" panose="020B0502020104020203" pitchFamily="34" charset="77"/>
              </a:rPr>
              <a:t>et al </a:t>
            </a:r>
            <a:r>
              <a:rPr lang="en-US" sz="1600" dirty="0">
                <a:latin typeface="Gill Sans MT" panose="020B0502020104020203" pitchFamily="34" charset="77"/>
              </a:rPr>
              <a:t>2016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48A4E04-44CD-0044-9C23-CA29E81B2064}"/>
              </a:ext>
            </a:extLst>
          </p:cNvPr>
          <p:cNvSpPr/>
          <p:nvPr/>
        </p:nvSpPr>
        <p:spPr>
          <a:xfrm>
            <a:off x="549275" y="5912299"/>
            <a:ext cx="49154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https://www.youtube.com/watch?v=dCCZVrnsvUE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1FEA122-3AFE-7143-8301-EDA22BCA4210}"/>
              </a:ext>
            </a:extLst>
          </p:cNvPr>
          <p:cNvSpPr txBox="1"/>
          <p:nvPr/>
        </p:nvSpPr>
        <p:spPr>
          <a:xfrm>
            <a:off x="549275" y="5573745"/>
            <a:ext cx="43331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Gill Sans MT" panose="020B0502020104020203" pitchFamily="34" charset="77"/>
              </a:rPr>
              <a:t>See </a:t>
            </a:r>
            <a:r>
              <a:rPr lang="en-US" sz="1600" dirty="0" err="1">
                <a:latin typeface="Gill Sans MT" panose="020B0502020104020203" pitchFamily="34" charset="77"/>
              </a:rPr>
              <a:t>Dropseq</a:t>
            </a:r>
            <a:r>
              <a:rPr lang="en-US" sz="1600" dirty="0">
                <a:latin typeface="Gill Sans MT" panose="020B0502020104020203" pitchFamily="34" charset="77"/>
              </a:rPr>
              <a:t> video:</a:t>
            </a:r>
          </a:p>
        </p:txBody>
      </p:sp>
    </p:spTree>
    <p:extLst>
      <p:ext uri="{BB962C8B-B14F-4D97-AF65-F5344CB8AC3E}">
        <p14:creationId xmlns:p14="http://schemas.microsoft.com/office/powerpoint/2010/main" val="23004211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70CB368-A5A2-4DF1-829B-521589BCC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Gill Sans MT" panose="020B0502020104020203" pitchFamily="34" charset="0"/>
              </a:rPr>
              <a:t>10X Genomes single-cell </a:t>
            </a:r>
            <a:r>
              <a:rPr lang="en-US" sz="3600" dirty="0" err="1">
                <a:latin typeface="Gill Sans MT" panose="020B0502020104020203" pitchFamily="34" charset="0"/>
              </a:rPr>
              <a:t>RNAseq</a:t>
            </a:r>
            <a:r>
              <a:rPr lang="en-US" sz="3600" dirty="0">
                <a:latin typeface="Gill Sans MT" panose="020B0502020104020203" pitchFamily="34" charset="0"/>
              </a:rPr>
              <a:t> – the bead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1BE6EE3-804C-9D4C-8AC7-8B8DB1B97B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21" r="90295" b="66464"/>
          <a:stretch/>
        </p:blipFill>
        <p:spPr>
          <a:xfrm>
            <a:off x="557213" y="1912555"/>
            <a:ext cx="800100" cy="2434789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C55A229-58D6-2040-9A7B-BCD9D3996084}"/>
              </a:ext>
            </a:extLst>
          </p:cNvPr>
          <p:cNvCxnSpPr/>
          <p:nvPr/>
        </p:nvCxnSpPr>
        <p:spPr>
          <a:xfrm flipV="1">
            <a:off x="1085850" y="2504392"/>
            <a:ext cx="1185863" cy="57211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D71DCEC-DA7C-194F-9439-BFDCBE58A9CC}"/>
              </a:ext>
            </a:extLst>
          </p:cNvPr>
          <p:cNvCxnSpPr/>
          <p:nvPr/>
        </p:nvCxnSpPr>
        <p:spPr>
          <a:xfrm>
            <a:off x="1085850" y="3100484"/>
            <a:ext cx="1231392" cy="40762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Oval 8">
            <a:extLst>
              <a:ext uri="{FF2B5EF4-FFF2-40B4-BE49-F238E27FC236}">
                <a16:creationId xmlns:a16="http://schemas.microsoft.com/office/drawing/2014/main" id="{D2DB48CB-BE1C-0943-9F26-A64F007581AD}"/>
              </a:ext>
            </a:extLst>
          </p:cNvPr>
          <p:cNvSpPr/>
          <p:nvPr/>
        </p:nvSpPr>
        <p:spPr>
          <a:xfrm>
            <a:off x="2093959" y="2124489"/>
            <a:ext cx="2123845" cy="1684997"/>
          </a:xfrm>
          <a:prstGeom prst="ellipse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61FF296-C69A-3344-9727-43D8708E7EE0}"/>
              </a:ext>
            </a:extLst>
          </p:cNvPr>
          <p:cNvCxnSpPr>
            <a:cxnSpLocks/>
          </p:cNvCxnSpPr>
          <p:nvPr/>
        </p:nvCxnSpPr>
        <p:spPr>
          <a:xfrm>
            <a:off x="4100843" y="2586742"/>
            <a:ext cx="1561288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14314C8-9BD5-824B-9427-A3FD218BDC6F}"/>
              </a:ext>
            </a:extLst>
          </p:cNvPr>
          <p:cNvCxnSpPr>
            <a:cxnSpLocks/>
          </p:cNvCxnSpPr>
          <p:nvPr/>
        </p:nvCxnSpPr>
        <p:spPr>
          <a:xfrm>
            <a:off x="4372824" y="2586742"/>
            <a:ext cx="429769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E5999226-3B7D-AB4A-A578-412F7FF90F54}"/>
              </a:ext>
            </a:extLst>
          </p:cNvPr>
          <p:cNvSpPr txBox="1"/>
          <p:nvPr/>
        </p:nvSpPr>
        <p:spPr>
          <a:xfrm>
            <a:off x="3699413" y="1477040"/>
            <a:ext cx="13468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Gill Sans MT" panose="020B0502020104020203" pitchFamily="34" charset="77"/>
              </a:rPr>
              <a:t>R1</a:t>
            </a:r>
          </a:p>
          <a:p>
            <a:pPr algn="ctr"/>
            <a:r>
              <a:rPr lang="en-US" dirty="0">
                <a:latin typeface="Gill Sans MT" panose="020B0502020104020203" pitchFamily="34" charset="77"/>
              </a:rPr>
              <a:t>(adapter for sequencing)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9C3DB1C-CEBD-A048-A8C1-CCF6B8452680}"/>
              </a:ext>
            </a:extLst>
          </p:cNvPr>
          <p:cNvCxnSpPr/>
          <p:nvPr/>
        </p:nvCxnSpPr>
        <p:spPr>
          <a:xfrm>
            <a:off x="4217804" y="2357852"/>
            <a:ext cx="0" cy="22889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DC3D901-CC29-DC4C-A519-86E10956C4B2}"/>
              </a:ext>
            </a:extLst>
          </p:cNvPr>
          <p:cNvCxnSpPr>
            <a:cxnSpLocks/>
          </p:cNvCxnSpPr>
          <p:nvPr/>
        </p:nvCxnSpPr>
        <p:spPr>
          <a:xfrm>
            <a:off x="4587708" y="2676004"/>
            <a:ext cx="214885" cy="854947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B6B6EA34-D940-E64A-B080-1C7168438A0E}"/>
              </a:ext>
            </a:extLst>
          </p:cNvPr>
          <p:cNvSpPr txBox="1"/>
          <p:nvPr/>
        </p:nvSpPr>
        <p:spPr>
          <a:xfrm>
            <a:off x="3643629" y="3530951"/>
            <a:ext cx="32429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6"/>
                </a:solidFill>
                <a:latin typeface="Gill Sans MT" panose="020B0502020104020203" pitchFamily="34" charset="77"/>
              </a:rPr>
              <a:t>10X barcode</a:t>
            </a:r>
          </a:p>
          <a:p>
            <a:pPr algn="ctr"/>
            <a:r>
              <a:rPr lang="en-US" b="1" dirty="0">
                <a:solidFill>
                  <a:schemeClr val="accent6"/>
                </a:solidFill>
                <a:latin typeface="Gill Sans MT" panose="020B0502020104020203" pitchFamily="34" charset="77"/>
              </a:rPr>
              <a:t>(~16bp) unique per bead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C628A66-D111-5846-9CFD-13886F130C4D}"/>
              </a:ext>
            </a:extLst>
          </p:cNvPr>
          <p:cNvCxnSpPr>
            <a:cxnSpLocks/>
          </p:cNvCxnSpPr>
          <p:nvPr/>
        </p:nvCxnSpPr>
        <p:spPr>
          <a:xfrm>
            <a:off x="4802593" y="2586742"/>
            <a:ext cx="429769" cy="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FFAC5333-380B-5342-BD5B-C838B278333B}"/>
              </a:ext>
            </a:extLst>
          </p:cNvPr>
          <p:cNvSpPr txBox="1"/>
          <p:nvPr/>
        </p:nvSpPr>
        <p:spPr>
          <a:xfrm>
            <a:off x="5319431" y="1638132"/>
            <a:ext cx="24809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2"/>
                </a:solidFill>
                <a:latin typeface="Gill Sans MT" panose="020B0502020104020203" pitchFamily="34" charset="77"/>
              </a:rPr>
              <a:t>UMI (“unique molecular identifier) ~10bp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D6F9DBA-3445-9A41-82FF-AFD647A8D55D}"/>
              </a:ext>
            </a:extLst>
          </p:cNvPr>
          <p:cNvCxnSpPr>
            <a:cxnSpLocks/>
          </p:cNvCxnSpPr>
          <p:nvPr/>
        </p:nvCxnSpPr>
        <p:spPr>
          <a:xfrm flipH="1">
            <a:off x="5120453" y="2221559"/>
            <a:ext cx="1279693" cy="282833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D02632C-6883-7A4F-954C-379B51BAF8D3}"/>
              </a:ext>
            </a:extLst>
          </p:cNvPr>
          <p:cNvCxnSpPr>
            <a:cxnSpLocks/>
          </p:cNvCxnSpPr>
          <p:nvPr/>
        </p:nvCxnSpPr>
        <p:spPr>
          <a:xfrm>
            <a:off x="5232362" y="2586742"/>
            <a:ext cx="429769" cy="0"/>
          </a:xfrm>
          <a:prstGeom prst="line">
            <a:avLst/>
          </a:prstGeom>
          <a:ln w="571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ED3A2875-288F-BA4C-96AC-C66F617A920D}"/>
              </a:ext>
            </a:extLst>
          </p:cNvPr>
          <p:cNvSpPr txBox="1"/>
          <p:nvPr/>
        </p:nvSpPr>
        <p:spPr>
          <a:xfrm>
            <a:off x="4954450" y="2823437"/>
            <a:ext cx="2480946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70C0"/>
                </a:solidFill>
                <a:latin typeface="Gill Sans MT" panose="020B0502020104020203" pitchFamily="34" charset="77"/>
              </a:rPr>
              <a:t>Poly dT (30bp)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0A802FC0-47E3-D440-803F-AE7C59B8B7AE}"/>
              </a:ext>
            </a:extLst>
          </p:cNvPr>
          <p:cNvCxnSpPr>
            <a:cxnSpLocks/>
            <a:stCxn id="25" idx="0"/>
          </p:cNvCxnSpPr>
          <p:nvPr/>
        </p:nvCxnSpPr>
        <p:spPr>
          <a:xfrm flipH="1" flipV="1">
            <a:off x="5436501" y="2613713"/>
            <a:ext cx="758422" cy="209724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E4B63F0E-961D-FE48-B8FF-5B636C9DA297}"/>
              </a:ext>
            </a:extLst>
          </p:cNvPr>
          <p:cNvSpPr txBox="1"/>
          <p:nvPr/>
        </p:nvSpPr>
        <p:spPr>
          <a:xfrm>
            <a:off x="748832" y="4626863"/>
            <a:ext cx="579569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Gill Sans MT" panose="020B0502020104020203" pitchFamily="34" charset="77"/>
              </a:rPr>
              <a:t>Each bead has a unique barcode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Gill Sans MT" panose="020B0502020104020203" pitchFamily="34" charset="77"/>
              </a:rPr>
              <a:t>Millions of oligos with the barcode attached to each bead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Gill Sans MT" panose="020B0502020104020203" pitchFamily="34" charset="77"/>
              </a:rPr>
              <a:t>750K unique barcodes available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DB182D8-8C42-6D40-BD6F-F5C707FD8D31}"/>
              </a:ext>
            </a:extLst>
          </p:cNvPr>
          <p:cNvSpPr txBox="1"/>
          <p:nvPr/>
        </p:nvSpPr>
        <p:spPr>
          <a:xfrm>
            <a:off x="2111188" y="2709333"/>
            <a:ext cx="200567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latin typeface="Gill Sans MT" panose="020B0502020104020203" pitchFamily="34" charset="77"/>
              </a:rPr>
              <a:t>“GEM” bead</a:t>
            </a:r>
          </a:p>
          <a:p>
            <a:pPr algn="ctr"/>
            <a:r>
              <a:rPr lang="en-US" dirty="0">
                <a:latin typeface="Gill Sans MT" panose="020B0502020104020203" pitchFamily="34" charset="77"/>
              </a:rPr>
              <a:t>Gel emersion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55789C1-5549-C348-AF8E-752BF6BE6952}"/>
              </a:ext>
            </a:extLst>
          </p:cNvPr>
          <p:cNvSpPr txBox="1"/>
          <p:nvPr/>
        </p:nvSpPr>
        <p:spPr>
          <a:xfrm>
            <a:off x="6953629" y="5658743"/>
            <a:ext cx="48768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Gill Sans MT" panose="020B0502020104020203" pitchFamily="34" charset="77"/>
              </a:rPr>
              <a:t>Barcode (usually) uniquely identifies a cell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547B74F-EC9F-9E45-97BF-0530EB0F8171}"/>
              </a:ext>
            </a:extLst>
          </p:cNvPr>
          <p:cNvSpPr/>
          <p:nvPr/>
        </p:nvSpPr>
        <p:spPr>
          <a:xfrm>
            <a:off x="9172891" y="3540330"/>
            <a:ext cx="1352724" cy="1190211"/>
          </a:xfrm>
          <a:prstGeom prst="ellipse">
            <a:avLst/>
          </a:prstGeom>
          <a:solidFill>
            <a:schemeClr val="bg1">
              <a:lumMod val="75000"/>
            </a:schemeClr>
          </a:solidFill>
          <a:ln w="381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FC55437B-2EAC-3249-9B8A-6E69B49D0C11}"/>
              </a:ext>
            </a:extLst>
          </p:cNvPr>
          <p:cNvSpPr/>
          <p:nvPr/>
        </p:nvSpPr>
        <p:spPr>
          <a:xfrm>
            <a:off x="9387484" y="3930904"/>
            <a:ext cx="322483" cy="255849"/>
          </a:xfrm>
          <a:prstGeom prst="ellipse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D0EA3E0F-4239-0C48-A5C0-6EAD94479F00}"/>
              </a:ext>
            </a:extLst>
          </p:cNvPr>
          <p:cNvCxnSpPr>
            <a:stCxn id="33" idx="0"/>
          </p:cNvCxnSpPr>
          <p:nvPr/>
        </p:nvCxnSpPr>
        <p:spPr>
          <a:xfrm flipV="1">
            <a:off x="9548726" y="3700304"/>
            <a:ext cx="161241" cy="2306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DC2B4F0D-B5AD-1B43-BE63-82C373D43DB6}"/>
              </a:ext>
            </a:extLst>
          </p:cNvPr>
          <p:cNvCxnSpPr>
            <a:cxnSpLocks/>
          </p:cNvCxnSpPr>
          <p:nvPr/>
        </p:nvCxnSpPr>
        <p:spPr>
          <a:xfrm>
            <a:off x="9701126" y="4083304"/>
            <a:ext cx="209780" cy="4187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DE69ED62-B714-5142-9BF4-1082B53E7822}"/>
              </a:ext>
            </a:extLst>
          </p:cNvPr>
          <p:cNvCxnSpPr>
            <a:cxnSpLocks/>
          </p:cNvCxnSpPr>
          <p:nvPr/>
        </p:nvCxnSpPr>
        <p:spPr>
          <a:xfrm>
            <a:off x="9500187" y="4198604"/>
            <a:ext cx="48538" cy="12287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2" name="Oval 41">
            <a:extLst>
              <a:ext uri="{FF2B5EF4-FFF2-40B4-BE49-F238E27FC236}">
                <a16:creationId xmlns:a16="http://schemas.microsoft.com/office/drawing/2014/main" id="{EE0EB535-280E-D048-A6A6-E36F7B9D8B0A}"/>
              </a:ext>
            </a:extLst>
          </p:cNvPr>
          <p:cNvSpPr/>
          <p:nvPr/>
        </p:nvSpPr>
        <p:spPr>
          <a:xfrm>
            <a:off x="9870085" y="4314838"/>
            <a:ext cx="217795" cy="167509"/>
          </a:xfrm>
          <a:prstGeom prst="ellipse">
            <a:avLst/>
          </a:prstGeom>
          <a:solidFill>
            <a:schemeClr val="accent4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B46BF719-4918-D844-87FF-91FC1B3487B5}"/>
              </a:ext>
            </a:extLst>
          </p:cNvPr>
          <p:cNvSpPr/>
          <p:nvPr/>
        </p:nvSpPr>
        <p:spPr>
          <a:xfrm>
            <a:off x="9218735" y="3890709"/>
            <a:ext cx="6511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GEM</a:t>
            </a:r>
            <a:endParaRPr lang="en-US" dirty="0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A1DB957E-22E6-7B43-A57D-AC1F407B0076}"/>
              </a:ext>
            </a:extLst>
          </p:cNvPr>
          <p:cNvSpPr/>
          <p:nvPr/>
        </p:nvSpPr>
        <p:spPr>
          <a:xfrm>
            <a:off x="9996491" y="4110277"/>
            <a:ext cx="4988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cell</a:t>
            </a:r>
            <a:endParaRPr lang="en-US" dirty="0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288B8BF0-EC6F-2E42-A2C0-7501725F370C}"/>
              </a:ext>
            </a:extLst>
          </p:cNvPr>
          <p:cNvSpPr/>
          <p:nvPr/>
        </p:nvSpPr>
        <p:spPr>
          <a:xfrm>
            <a:off x="10091247" y="3275103"/>
            <a:ext cx="9242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Droplet</a:t>
            </a:r>
            <a:endParaRPr lang="en-US" dirty="0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DB55EB1B-BA2D-5249-9C52-19B500CF0B05}"/>
              </a:ext>
            </a:extLst>
          </p:cNvPr>
          <p:cNvSpPr/>
          <p:nvPr/>
        </p:nvSpPr>
        <p:spPr>
          <a:xfrm>
            <a:off x="8411021" y="1179527"/>
            <a:ext cx="3682290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Gill Sans MT" panose="020B0502020104020203" pitchFamily="34" charset="77"/>
              </a:rPr>
              <a:t>Microfluidic device loads:</a:t>
            </a:r>
          </a:p>
          <a:p>
            <a:r>
              <a:rPr lang="en-US" sz="2400" dirty="0">
                <a:latin typeface="Gill Sans MT" panose="020B0502020104020203" pitchFamily="34" charset="77"/>
              </a:rPr>
              <a:t>~1 bead/droplet</a:t>
            </a:r>
          </a:p>
          <a:p>
            <a:r>
              <a:rPr lang="en-US" sz="2400" dirty="0">
                <a:latin typeface="Gill Sans MT" panose="020B0502020104020203" pitchFamily="34" charset="77"/>
              </a:rPr>
              <a:t>~1 cell/droplet</a:t>
            </a:r>
          </a:p>
          <a:p>
            <a:r>
              <a:rPr lang="en-US" sz="2400" dirty="0">
                <a:latin typeface="Gill Sans MT" panose="020B0502020104020203" pitchFamily="34" charset="77"/>
              </a:rPr>
              <a:t>(not always - see Exercises!)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978991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4" grpId="0"/>
      <p:bldP spid="18" grpId="0"/>
      <p:bldP spid="21" grpId="0"/>
      <p:bldP spid="25" grpId="0"/>
      <p:bldP spid="29" grpId="0"/>
      <p:bldP spid="30" grpId="0"/>
      <p:bldP spid="31" grpId="0"/>
      <p:bldP spid="34" grpId="0" animBg="1"/>
      <p:bldP spid="33" grpId="0" animBg="1"/>
      <p:bldP spid="42" grpId="0" animBg="1"/>
      <p:bldP spid="43" grpId="0"/>
      <p:bldP spid="44" grpId="0"/>
      <p:bldP spid="45" grpId="0"/>
      <p:bldP spid="4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70CB368-A5A2-4DF1-829B-521589BCC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Gill Sans MT" panose="020B0502020104020203" pitchFamily="34" charset="0"/>
              </a:rPr>
              <a:t>10X Genomes single-cell </a:t>
            </a:r>
            <a:r>
              <a:rPr lang="en-US" sz="3600" dirty="0" err="1">
                <a:latin typeface="Gill Sans MT" panose="020B0502020104020203" pitchFamily="34" charset="0"/>
              </a:rPr>
              <a:t>RNAseq</a:t>
            </a:r>
            <a:r>
              <a:rPr lang="en-US" sz="3600" dirty="0">
                <a:latin typeface="Gill Sans MT" panose="020B0502020104020203" pitchFamily="34" charset="0"/>
              </a:rPr>
              <a:t> – generating cDNA 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C7F06E9-768A-1B43-8FAA-ED732C08C1C7}"/>
              </a:ext>
            </a:extLst>
          </p:cNvPr>
          <p:cNvCxnSpPr>
            <a:cxnSpLocks/>
          </p:cNvCxnSpPr>
          <p:nvPr/>
        </p:nvCxnSpPr>
        <p:spPr>
          <a:xfrm>
            <a:off x="616441" y="2369317"/>
            <a:ext cx="1561288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6BCA918-D5AB-994E-A9A4-119CB54A670E}"/>
              </a:ext>
            </a:extLst>
          </p:cNvPr>
          <p:cNvCxnSpPr>
            <a:cxnSpLocks/>
          </p:cNvCxnSpPr>
          <p:nvPr/>
        </p:nvCxnSpPr>
        <p:spPr>
          <a:xfrm>
            <a:off x="888422" y="2369317"/>
            <a:ext cx="429769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1EC21A-4BD3-1E4D-99D9-B56BB2325AB8}"/>
              </a:ext>
            </a:extLst>
          </p:cNvPr>
          <p:cNvCxnSpPr>
            <a:cxnSpLocks/>
            <a:stCxn id="17" idx="2"/>
          </p:cNvCxnSpPr>
          <p:nvPr/>
        </p:nvCxnSpPr>
        <p:spPr>
          <a:xfrm flipH="1">
            <a:off x="1123339" y="2041895"/>
            <a:ext cx="111132" cy="31443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5831BAD8-E260-9540-9CF1-4EF16297EAAE}"/>
              </a:ext>
            </a:extLst>
          </p:cNvPr>
          <p:cNvSpPr txBox="1"/>
          <p:nvPr/>
        </p:nvSpPr>
        <p:spPr>
          <a:xfrm>
            <a:off x="-387002" y="1672563"/>
            <a:ext cx="32429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6"/>
                </a:solidFill>
                <a:latin typeface="Gill Sans MT" panose="020B0502020104020203" pitchFamily="34" charset="77"/>
              </a:rPr>
              <a:t>barcode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87BC9FF-242E-6344-A3D5-BBEFDF9D6840}"/>
              </a:ext>
            </a:extLst>
          </p:cNvPr>
          <p:cNvCxnSpPr>
            <a:cxnSpLocks/>
          </p:cNvCxnSpPr>
          <p:nvPr/>
        </p:nvCxnSpPr>
        <p:spPr>
          <a:xfrm>
            <a:off x="1318191" y="2369317"/>
            <a:ext cx="429769" cy="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23C9A313-E9F1-984E-9A09-46EF10616C65}"/>
              </a:ext>
            </a:extLst>
          </p:cNvPr>
          <p:cNvSpPr txBox="1"/>
          <p:nvPr/>
        </p:nvSpPr>
        <p:spPr>
          <a:xfrm>
            <a:off x="888422" y="1710764"/>
            <a:ext cx="24809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2"/>
                </a:solidFill>
                <a:latin typeface="Gill Sans MT" panose="020B0502020104020203" pitchFamily="34" charset="77"/>
              </a:rPr>
              <a:t>UMI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149597C-6A07-3447-93A5-59C35124511B}"/>
              </a:ext>
            </a:extLst>
          </p:cNvPr>
          <p:cNvCxnSpPr>
            <a:cxnSpLocks/>
          </p:cNvCxnSpPr>
          <p:nvPr/>
        </p:nvCxnSpPr>
        <p:spPr>
          <a:xfrm flipH="1">
            <a:off x="1636052" y="2076794"/>
            <a:ext cx="326792" cy="210173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2A729CB-EF00-7A4C-8630-806EC7927B42}"/>
              </a:ext>
            </a:extLst>
          </p:cNvPr>
          <p:cNvCxnSpPr>
            <a:cxnSpLocks/>
          </p:cNvCxnSpPr>
          <p:nvPr/>
        </p:nvCxnSpPr>
        <p:spPr>
          <a:xfrm>
            <a:off x="1747960" y="2369317"/>
            <a:ext cx="429769" cy="0"/>
          </a:xfrm>
          <a:prstGeom prst="line">
            <a:avLst/>
          </a:prstGeom>
          <a:ln w="571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CA987EFB-DBEE-2F4D-AB4C-32AA867A5D5D}"/>
              </a:ext>
            </a:extLst>
          </p:cNvPr>
          <p:cNvSpPr txBox="1"/>
          <p:nvPr/>
        </p:nvSpPr>
        <p:spPr>
          <a:xfrm>
            <a:off x="1321880" y="2409810"/>
            <a:ext cx="2480946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70C0"/>
                </a:solidFill>
                <a:latin typeface="Gill Sans MT" panose="020B0502020104020203" pitchFamily="34" charset="77"/>
              </a:rPr>
              <a:t>Poly </a:t>
            </a:r>
            <a:r>
              <a:rPr lang="en-US" dirty="0" err="1">
                <a:solidFill>
                  <a:srgbClr val="0070C0"/>
                </a:solidFill>
                <a:latin typeface="Gill Sans MT" panose="020B0502020104020203" pitchFamily="34" charset="77"/>
              </a:rPr>
              <a:t>dA</a:t>
            </a:r>
            <a:r>
              <a:rPr lang="en-US" dirty="0">
                <a:solidFill>
                  <a:srgbClr val="0070C0"/>
                </a:solidFill>
                <a:latin typeface="Gill Sans MT" panose="020B0502020104020203" pitchFamily="34" charset="77"/>
              </a:rPr>
              <a:t>/dT (30bp)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4AF6AB8C-B5DB-524F-9CD5-E7B4779E5653}"/>
              </a:ext>
            </a:extLst>
          </p:cNvPr>
          <p:cNvSpPr/>
          <p:nvPr/>
        </p:nvSpPr>
        <p:spPr>
          <a:xfrm>
            <a:off x="-1489932" y="1628529"/>
            <a:ext cx="2123845" cy="1684997"/>
          </a:xfrm>
          <a:prstGeom prst="ellipse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729998F-9389-4D40-A03D-0836F26B131C}"/>
              </a:ext>
            </a:extLst>
          </p:cNvPr>
          <p:cNvSpPr/>
          <p:nvPr/>
        </p:nvSpPr>
        <p:spPr>
          <a:xfrm>
            <a:off x="-43492" y="2211970"/>
            <a:ext cx="6511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GEM</a:t>
            </a:r>
            <a:endParaRPr lang="en-US" dirty="0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49EA113-E352-2C44-AAC8-DB3A83EB9EA1}"/>
              </a:ext>
            </a:extLst>
          </p:cNvPr>
          <p:cNvGrpSpPr/>
          <p:nvPr/>
        </p:nvGrpSpPr>
        <p:grpSpPr>
          <a:xfrm flipH="1">
            <a:off x="6892882" y="2844323"/>
            <a:ext cx="3787807" cy="369332"/>
            <a:chOff x="2319714" y="3222061"/>
            <a:chExt cx="3787807" cy="369332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9E46F649-3CB9-F048-AF28-4AB3B3B41F90}"/>
                </a:ext>
              </a:extLst>
            </p:cNvPr>
            <p:cNvGrpSpPr/>
            <p:nvPr/>
          </p:nvGrpSpPr>
          <p:grpSpPr>
            <a:xfrm>
              <a:off x="2319714" y="3406727"/>
              <a:ext cx="3776288" cy="0"/>
              <a:chOff x="4534712" y="2233374"/>
              <a:chExt cx="1987668" cy="0"/>
            </a:xfrm>
          </p:grpSpPr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8CBE03D8-CE09-784C-A14D-276857DEA7F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534712" y="2233374"/>
                <a:ext cx="1561288" cy="0"/>
              </a:xfrm>
              <a:prstGeom prst="line">
                <a:avLst/>
              </a:prstGeom>
              <a:ln w="5715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29AAF7B3-CBE1-F74B-9F74-24713A154F6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06693" y="2233374"/>
                <a:ext cx="429769" cy="0"/>
              </a:xfrm>
              <a:prstGeom prst="line">
                <a:avLst/>
              </a:prstGeom>
              <a:ln w="5715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C77D4DE7-3913-3A47-A0C9-8FD457E1A02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236462" y="2233374"/>
                <a:ext cx="429769" cy="0"/>
              </a:xfrm>
              <a:prstGeom prst="line">
                <a:avLst/>
              </a:prstGeom>
              <a:ln w="5715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A214663E-85DE-B14A-BBC0-DB0B213F61B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66231" y="2233374"/>
                <a:ext cx="856149" cy="0"/>
              </a:xfrm>
              <a:prstGeom prst="line">
                <a:avLst/>
              </a:prstGeom>
              <a:ln w="5715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97FE6D97-8FE6-6F4E-99C3-21A057E19A5F}"/>
                </a:ext>
              </a:extLst>
            </p:cNvPr>
            <p:cNvSpPr txBox="1"/>
            <p:nvPr/>
          </p:nvSpPr>
          <p:spPr>
            <a:xfrm>
              <a:off x="4464360" y="3222061"/>
              <a:ext cx="1643161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5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0070C0"/>
                  </a:solidFill>
                  <a:latin typeface="Gill Sans MT" panose="020B0502020104020203" pitchFamily="34" charset="77"/>
                </a:rPr>
                <a:t>TTTTTTTTTT</a:t>
              </a:r>
            </a:p>
          </p:txBody>
        </p:sp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6B454DA6-182A-C944-A4B3-DEEAC007D1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2889" b="51339"/>
          <a:stretch/>
        </p:blipFill>
        <p:spPr>
          <a:xfrm flipV="1">
            <a:off x="3858794" y="2581302"/>
            <a:ext cx="3113388" cy="223081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5D41CB21-032E-4146-AC31-0AC5B7BD0985}"/>
              </a:ext>
            </a:extLst>
          </p:cNvPr>
          <p:cNvSpPr txBox="1"/>
          <p:nvPr/>
        </p:nvSpPr>
        <p:spPr>
          <a:xfrm>
            <a:off x="6878076" y="2407926"/>
            <a:ext cx="1643161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70C0"/>
                </a:solidFill>
                <a:latin typeface="Gill Sans MT" panose="020B0502020104020203" pitchFamily="34" charset="77"/>
              </a:rPr>
              <a:t>AAAAAAAAA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66F81134-7644-EB44-86DC-012E865A8A26}"/>
              </a:ext>
            </a:extLst>
          </p:cNvPr>
          <p:cNvSpPr/>
          <p:nvPr/>
        </p:nvSpPr>
        <p:spPr>
          <a:xfrm>
            <a:off x="8521237" y="3028989"/>
            <a:ext cx="28482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Oligo (attached to the bead)</a:t>
            </a:r>
            <a:endParaRPr lang="en-US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02F29529-914C-0440-B3ED-82DBD619D1B6}"/>
              </a:ext>
            </a:extLst>
          </p:cNvPr>
          <p:cNvSpPr/>
          <p:nvPr/>
        </p:nvSpPr>
        <p:spPr>
          <a:xfrm>
            <a:off x="5737764" y="1904462"/>
            <a:ext cx="22326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mRNA (w/ </a:t>
            </a:r>
            <a:r>
              <a:rPr lang="en-US" dirty="0" err="1">
                <a:latin typeface="Gill Sans MT" panose="020B0502020104020203" pitchFamily="34" charset="77"/>
              </a:rPr>
              <a:t>polyA</a:t>
            </a:r>
            <a:r>
              <a:rPr lang="en-US" dirty="0">
                <a:latin typeface="Gill Sans MT" panose="020B0502020104020203" pitchFamily="34" charset="77"/>
              </a:rPr>
              <a:t> tail)</a:t>
            </a:r>
            <a:endParaRPr lang="en-US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F527D4DD-DC0E-ED4F-A315-5F0E77E58100}"/>
              </a:ext>
            </a:extLst>
          </p:cNvPr>
          <p:cNvSpPr/>
          <p:nvPr/>
        </p:nvSpPr>
        <p:spPr>
          <a:xfrm>
            <a:off x="3444085" y="3621418"/>
            <a:ext cx="738099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Gill Sans MT" panose="020B0502020104020203" pitchFamily="34" charset="77"/>
              </a:rPr>
              <a:t>Reverse transcription (convert to cDNA, amplify)</a:t>
            </a:r>
            <a:endParaRPr lang="en-US" sz="2800" dirty="0"/>
          </a:p>
        </p:txBody>
      </p:sp>
      <p:sp>
        <p:nvSpPr>
          <p:cNvPr id="40" name="Down Arrow 39">
            <a:extLst>
              <a:ext uri="{FF2B5EF4-FFF2-40B4-BE49-F238E27FC236}">
                <a16:creationId xmlns:a16="http://schemas.microsoft.com/office/drawing/2014/main" id="{7A36CAF1-20A0-4F4F-868D-0A6E7038A577}"/>
              </a:ext>
            </a:extLst>
          </p:cNvPr>
          <p:cNvSpPr/>
          <p:nvPr/>
        </p:nvSpPr>
        <p:spPr>
          <a:xfrm>
            <a:off x="5650469" y="2977759"/>
            <a:ext cx="358236" cy="504288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E3FCF4B0-4375-4D4A-A25D-0692CEA965D8}"/>
              </a:ext>
            </a:extLst>
          </p:cNvPr>
          <p:cNvGrpSpPr/>
          <p:nvPr/>
        </p:nvGrpSpPr>
        <p:grpSpPr>
          <a:xfrm flipH="1">
            <a:off x="6878076" y="4872162"/>
            <a:ext cx="3776288" cy="0"/>
            <a:chOff x="4534712" y="2233374"/>
            <a:chExt cx="1987668" cy="0"/>
          </a:xfrm>
        </p:grpSpPr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1FA8713B-9248-924B-A145-D576F1D90DCC}"/>
                </a:ext>
              </a:extLst>
            </p:cNvPr>
            <p:cNvCxnSpPr>
              <a:cxnSpLocks/>
            </p:cNvCxnSpPr>
            <p:nvPr/>
          </p:nvCxnSpPr>
          <p:spPr>
            <a:xfrm>
              <a:off x="4534712" y="2233374"/>
              <a:ext cx="1561288" cy="0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D64EEAA0-1FD9-9842-83BB-986BE64F87E7}"/>
                </a:ext>
              </a:extLst>
            </p:cNvPr>
            <p:cNvCxnSpPr>
              <a:cxnSpLocks/>
            </p:cNvCxnSpPr>
            <p:nvPr/>
          </p:nvCxnSpPr>
          <p:spPr>
            <a:xfrm>
              <a:off x="4806693" y="2233374"/>
              <a:ext cx="429769" cy="0"/>
            </a:xfrm>
            <a:prstGeom prst="line">
              <a:avLst/>
            </a:prstGeom>
            <a:ln w="571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26B98653-919C-7048-B3C7-F1687E5C944C}"/>
                </a:ext>
              </a:extLst>
            </p:cNvPr>
            <p:cNvCxnSpPr>
              <a:cxnSpLocks/>
            </p:cNvCxnSpPr>
            <p:nvPr/>
          </p:nvCxnSpPr>
          <p:spPr>
            <a:xfrm>
              <a:off x="5236462" y="2233374"/>
              <a:ext cx="429769" cy="0"/>
            </a:xfrm>
            <a:prstGeom prst="line">
              <a:avLst/>
            </a:prstGeom>
            <a:ln w="571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453E654D-5D59-4D4A-8847-94EEBC6AF554}"/>
                </a:ext>
              </a:extLst>
            </p:cNvPr>
            <p:cNvCxnSpPr>
              <a:cxnSpLocks/>
            </p:cNvCxnSpPr>
            <p:nvPr/>
          </p:nvCxnSpPr>
          <p:spPr>
            <a:xfrm>
              <a:off x="5666231" y="2233374"/>
              <a:ext cx="856149" cy="0"/>
            </a:xfrm>
            <a:prstGeom prst="line">
              <a:avLst/>
            </a:prstGeom>
            <a:ln w="571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968CF9A3-0A39-2B49-9515-C89A9929E509}"/>
              </a:ext>
            </a:extLst>
          </p:cNvPr>
          <p:cNvSpPr txBox="1"/>
          <p:nvPr/>
        </p:nvSpPr>
        <p:spPr>
          <a:xfrm flipH="1">
            <a:off x="6866557" y="4687496"/>
            <a:ext cx="1643161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70C0"/>
                </a:solidFill>
                <a:latin typeface="Gill Sans MT" panose="020B0502020104020203" pitchFamily="34" charset="77"/>
              </a:rPr>
              <a:t>TTTTTTTTTT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D1708D01-F1D9-C044-AC24-C35A9F2FAC52}"/>
              </a:ext>
            </a:extLst>
          </p:cNvPr>
          <p:cNvCxnSpPr>
            <a:cxnSpLocks/>
          </p:cNvCxnSpPr>
          <p:nvPr/>
        </p:nvCxnSpPr>
        <p:spPr>
          <a:xfrm flipH="1">
            <a:off x="3900331" y="4872162"/>
            <a:ext cx="2966226" cy="0"/>
          </a:xfrm>
          <a:prstGeom prst="line">
            <a:avLst/>
          </a:prstGeom>
          <a:ln w="571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0BDFC2AF-1E6E-B44F-8571-D0D4B40CBDE3}"/>
              </a:ext>
            </a:extLst>
          </p:cNvPr>
          <p:cNvCxnSpPr>
            <a:cxnSpLocks/>
          </p:cNvCxnSpPr>
          <p:nvPr/>
        </p:nvCxnSpPr>
        <p:spPr>
          <a:xfrm flipH="1">
            <a:off x="3892790" y="4499628"/>
            <a:ext cx="2966226" cy="0"/>
          </a:xfrm>
          <a:prstGeom prst="line">
            <a:avLst/>
          </a:prstGeom>
          <a:ln w="571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B26F55BD-F67C-E449-8D80-AB1152D0EEF1}"/>
              </a:ext>
            </a:extLst>
          </p:cNvPr>
          <p:cNvSpPr txBox="1"/>
          <p:nvPr/>
        </p:nvSpPr>
        <p:spPr>
          <a:xfrm flipH="1">
            <a:off x="6866557" y="4288401"/>
            <a:ext cx="1643161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70C0"/>
                </a:solidFill>
                <a:latin typeface="Gill Sans MT" panose="020B0502020104020203" pitchFamily="34" charset="77"/>
              </a:rPr>
              <a:t>AAAAAAAAA</a:t>
            </a:r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CFAF5A16-8D23-AF4E-A3A3-14ABF521F352}"/>
              </a:ext>
            </a:extLst>
          </p:cNvPr>
          <p:cNvCxnSpPr>
            <a:cxnSpLocks/>
          </p:cNvCxnSpPr>
          <p:nvPr/>
        </p:nvCxnSpPr>
        <p:spPr>
          <a:xfrm flipH="1">
            <a:off x="10137638" y="4499628"/>
            <a:ext cx="531532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8EB2C4BB-F405-0240-9802-669CF75E1050}"/>
              </a:ext>
            </a:extLst>
          </p:cNvPr>
          <p:cNvCxnSpPr>
            <a:cxnSpLocks/>
          </p:cNvCxnSpPr>
          <p:nvPr/>
        </p:nvCxnSpPr>
        <p:spPr>
          <a:xfrm flipH="1">
            <a:off x="9335944" y="4499628"/>
            <a:ext cx="816500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972EC10E-2FF2-3546-89F3-D5257ADF284A}"/>
              </a:ext>
            </a:extLst>
          </p:cNvPr>
          <p:cNvCxnSpPr>
            <a:cxnSpLocks/>
          </p:cNvCxnSpPr>
          <p:nvPr/>
        </p:nvCxnSpPr>
        <p:spPr>
          <a:xfrm flipH="1">
            <a:off x="8519444" y="4499628"/>
            <a:ext cx="816500" cy="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173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7" grpId="0"/>
      <p:bldP spid="38" grpId="0"/>
      <p:bldP spid="39" grpId="0"/>
      <p:bldP spid="40" grpId="0" animBg="1"/>
      <p:bldP spid="43" grpId="0" animBg="1"/>
      <p:bldP spid="5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70CB368-A5A2-4DF1-829B-521589BCC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Gill Sans MT" panose="020B0502020104020203" pitchFamily="34" charset="0"/>
              </a:rPr>
              <a:t>More on barcodes and UMIs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87E8A6D-5FC8-5D43-A90C-C4DDCB91AD9F}"/>
              </a:ext>
            </a:extLst>
          </p:cNvPr>
          <p:cNvSpPr txBox="1"/>
          <p:nvPr/>
        </p:nvSpPr>
        <p:spPr>
          <a:xfrm>
            <a:off x="7214760" y="935300"/>
            <a:ext cx="4003019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Gill Sans MT" panose="020B0502020104020203" pitchFamily="34" charset="77"/>
              </a:rPr>
              <a:t>4</a:t>
            </a:r>
            <a:r>
              <a:rPr lang="en-US" sz="3200" baseline="30000" dirty="0">
                <a:latin typeface="Gill Sans MT" panose="020B0502020104020203" pitchFamily="34" charset="77"/>
              </a:rPr>
              <a:t>16 </a:t>
            </a:r>
            <a:r>
              <a:rPr lang="en-US" sz="3200" dirty="0">
                <a:latin typeface="Gill Sans MT" panose="020B0502020104020203" pitchFamily="34" charset="77"/>
              </a:rPr>
              <a:t>possible barcodes</a:t>
            </a:r>
          </a:p>
          <a:p>
            <a:r>
              <a:rPr lang="en-US" sz="3200" dirty="0">
                <a:latin typeface="Gill Sans MT" panose="020B0502020104020203" pitchFamily="34" charset="77"/>
              </a:rPr>
              <a:t>(4,294,967,296)</a:t>
            </a:r>
          </a:p>
          <a:p>
            <a:r>
              <a:rPr lang="en-US" sz="3200" dirty="0">
                <a:latin typeface="Gill Sans MT" panose="020B0502020104020203" pitchFamily="34" charset="77"/>
              </a:rPr>
              <a:t>10X uses 750K in total</a:t>
            </a:r>
          </a:p>
          <a:p>
            <a:r>
              <a:rPr lang="en-US" sz="3200" dirty="0">
                <a:latin typeface="Gill Sans MT" panose="020B0502020104020203" pitchFamily="34" charset="77"/>
              </a:rPr>
              <a:t>1 barcode/bead 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A3E434F0-649D-F446-8D3B-9206DE2E6A96}"/>
              </a:ext>
            </a:extLst>
          </p:cNvPr>
          <p:cNvSpPr/>
          <p:nvPr/>
        </p:nvSpPr>
        <p:spPr>
          <a:xfrm>
            <a:off x="654626" y="2521086"/>
            <a:ext cx="2123845" cy="1684997"/>
          </a:xfrm>
          <a:prstGeom prst="ellipse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607C0E0-4504-3A41-B7EA-0A5AB14A2FA3}"/>
              </a:ext>
            </a:extLst>
          </p:cNvPr>
          <p:cNvCxnSpPr>
            <a:cxnSpLocks/>
          </p:cNvCxnSpPr>
          <p:nvPr/>
        </p:nvCxnSpPr>
        <p:spPr>
          <a:xfrm>
            <a:off x="2661510" y="2983339"/>
            <a:ext cx="1561288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D394ED5-FD4D-6548-A111-553B5777F14A}"/>
              </a:ext>
            </a:extLst>
          </p:cNvPr>
          <p:cNvCxnSpPr>
            <a:cxnSpLocks/>
          </p:cNvCxnSpPr>
          <p:nvPr/>
        </p:nvCxnSpPr>
        <p:spPr>
          <a:xfrm>
            <a:off x="2933491" y="2983339"/>
            <a:ext cx="429769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06CDD1B3-3C67-6A4C-9244-9627940E9091}"/>
              </a:ext>
            </a:extLst>
          </p:cNvPr>
          <p:cNvSpPr txBox="1"/>
          <p:nvPr/>
        </p:nvSpPr>
        <p:spPr>
          <a:xfrm>
            <a:off x="2260080" y="1873637"/>
            <a:ext cx="13468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Gill Sans MT" panose="020B0502020104020203" pitchFamily="34" charset="77"/>
              </a:rPr>
              <a:t>R1</a:t>
            </a:r>
          </a:p>
          <a:p>
            <a:pPr algn="ctr"/>
            <a:r>
              <a:rPr lang="en-US" dirty="0">
                <a:latin typeface="Gill Sans MT" panose="020B0502020104020203" pitchFamily="34" charset="77"/>
              </a:rPr>
              <a:t>(adapter for sequencing)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2C642F2-A3CC-ED4F-97D4-D43A9C720850}"/>
              </a:ext>
            </a:extLst>
          </p:cNvPr>
          <p:cNvCxnSpPr/>
          <p:nvPr/>
        </p:nvCxnSpPr>
        <p:spPr>
          <a:xfrm>
            <a:off x="2778471" y="2754449"/>
            <a:ext cx="0" cy="22889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BEB2880-1BB3-7944-842E-C232B7CE7797}"/>
              </a:ext>
            </a:extLst>
          </p:cNvPr>
          <p:cNvCxnSpPr>
            <a:cxnSpLocks/>
          </p:cNvCxnSpPr>
          <p:nvPr/>
        </p:nvCxnSpPr>
        <p:spPr>
          <a:xfrm>
            <a:off x="3148375" y="3072601"/>
            <a:ext cx="214885" cy="854947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2B88F0DE-3B92-BF4D-9309-BC6539AB0408}"/>
              </a:ext>
            </a:extLst>
          </p:cNvPr>
          <p:cNvSpPr txBox="1"/>
          <p:nvPr/>
        </p:nvSpPr>
        <p:spPr>
          <a:xfrm>
            <a:off x="2204296" y="3927548"/>
            <a:ext cx="32429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6"/>
                </a:solidFill>
                <a:latin typeface="Gill Sans MT" panose="020B0502020104020203" pitchFamily="34" charset="77"/>
              </a:rPr>
              <a:t>10X barcode</a:t>
            </a:r>
          </a:p>
          <a:p>
            <a:pPr algn="ctr"/>
            <a:r>
              <a:rPr lang="en-US" b="1" dirty="0">
                <a:solidFill>
                  <a:schemeClr val="accent6"/>
                </a:solidFill>
                <a:latin typeface="Gill Sans MT" panose="020B0502020104020203" pitchFamily="34" charset="77"/>
              </a:rPr>
              <a:t>(16bp) unique per bead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EFB3133-5D66-4C42-8746-6F716FAAE572}"/>
              </a:ext>
            </a:extLst>
          </p:cNvPr>
          <p:cNvCxnSpPr>
            <a:cxnSpLocks/>
          </p:cNvCxnSpPr>
          <p:nvPr/>
        </p:nvCxnSpPr>
        <p:spPr>
          <a:xfrm>
            <a:off x="3363260" y="2983339"/>
            <a:ext cx="429769" cy="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2CCF258C-1658-5C4D-904B-A85215E08322}"/>
              </a:ext>
            </a:extLst>
          </p:cNvPr>
          <p:cNvSpPr txBox="1"/>
          <p:nvPr/>
        </p:nvSpPr>
        <p:spPr>
          <a:xfrm>
            <a:off x="3880098" y="2034729"/>
            <a:ext cx="24809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2"/>
                </a:solidFill>
                <a:latin typeface="Gill Sans MT" panose="020B0502020104020203" pitchFamily="34" charset="77"/>
              </a:rPr>
              <a:t>UMI (“unique molecular identifier) 10bp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F4843F7-B419-AA4E-A60C-2CC026A01DF5}"/>
              </a:ext>
            </a:extLst>
          </p:cNvPr>
          <p:cNvCxnSpPr>
            <a:cxnSpLocks/>
          </p:cNvCxnSpPr>
          <p:nvPr/>
        </p:nvCxnSpPr>
        <p:spPr>
          <a:xfrm flipH="1">
            <a:off x="3681120" y="2618156"/>
            <a:ext cx="1279693" cy="282833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E3A36C3-7C70-604A-B43A-3FCC1D738364}"/>
              </a:ext>
            </a:extLst>
          </p:cNvPr>
          <p:cNvCxnSpPr>
            <a:cxnSpLocks/>
          </p:cNvCxnSpPr>
          <p:nvPr/>
        </p:nvCxnSpPr>
        <p:spPr>
          <a:xfrm>
            <a:off x="3793029" y="2983339"/>
            <a:ext cx="429769" cy="0"/>
          </a:xfrm>
          <a:prstGeom prst="line">
            <a:avLst/>
          </a:prstGeom>
          <a:ln w="571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8E173009-6043-5846-9606-A1117B846ED9}"/>
              </a:ext>
            </a:extLst>
          </p:cNvPr>
          <p:cNvSpPr txBox="1"/>
          <p:nvPr/>
        </p:nvSpPr>
        <p:spPr>
          <a:xfrm>
            <a:off x="3515117" y="3220034"/>
            <a:ext cx="2480946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70C0"/>
                </a:solidFill>
                <a:latin typeface="Gill Sans MT" panose="020B0502020104020203" pitchFamily="34" charset="77"/>
              </a:rPr>
              <a:t>Poly dT (30bp)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25C66E1-D80C-0F4E-AF52-4FA09E644FF5}"/>
              </a:ext>
            </a:extLst>
          </p:cNvPr>
          <p:cNvCxnSpPr>
            <a:cxnSpLocks/>
            <a:stCxn id="16" idx="0"/>
          </p:cNvCxnSpPr>
          <p:nvPr/>
        </p:nvCxnSpPr>
        <p:spPr>
          <a:xfrm flipH="1" flipV="1">
            <a:off x="3997168" y="3010310"/>
            <a:ext cx="758422" cy="209724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4FA102C4-36C6-6C40-9091-D4246EB29870}"/>
              </a:ext>
            </a:extLst>
          </p:cNvPr>
          <p:cNvSpPr txBox="1"/>
          <p:nvPr/>
        </p:nvSpPr>
        <p:spPr>
          <a:xfrm>
            <a:off x="671855" y="3105930"/>
            <a:ext cx="200567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latin typeface="Gill Sans MT" panose="020B0502020104020203" pitchFamily="34" charset="77"/>
              </a:rPr>
              <a:t>“GEM” bead</a:t>
            </a:r>
          </a:p>
          <a:p>
            <a:pPr algn="ctr"/>
            <a:r>
              <a:rPr lang="en-US" dirty="0">
                <a:latin typeface="Gill Sans MT" panose="020B0502020104020203" pitchFamily="34" charset="77"/>
              </a:rPr>
              <a:t>Gel emersion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91CADF6-C5CC-164B-B95B-A0FED54E1DB5}"/>
              </a:ext>
            </a:extLst>
          </p:cNvPr>
          <p:cNvSpPr txBox="1"/>
          <p:nvPr/>
        </p:nvSpPr>
        <p:spPr>
          <a:xfrm>
            <a:off x="318254" y="5114323"/>
            <a:ext cx="714907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6"/>
                </a:solidFill>
                <a:latin typeface="Gill Sans MT" panose="020B0502020104020203" pitchFamily="34" charset="77"/>
              </a:rPr>
              <a:t>Barcode: </a:t>
            </a:r>
            <a:r>
              <a:rPr lang="en-US" sz="3200" dirty="0">
                <a:solidFill>
                  <a:schemeClr val="accent6"/>
                </a:solidFill>
                <a:latin typeface="Gill Sans MT" panose="020B0502020104020203" pitchFamily="34" charset="77"/>
              </a:rPr>
              <a:t>unique for each </a:t>
            </a:r>
            <a:r>
              <a:rPr lang="en-US" sz="3200" i="1" dirty="0">
                <a:solidFill>
                  <a:schemeClr val="accent6"/>
                </a:solidFill>
                <a:latin typeface="Gill Sans MT" panose="020B0502020104020203" pitchFamily="34" charset="77"/>
              </a:rPr>
              <a:t>cell</a:t>
            </a:r>
          </a:p>
          <a:p>
            <a:r>
              <a:rPr lang="en-US" sz="3200" b="1" dirty="0">
                <a:solidFill>
                  <a:schemeClr val="accent2"/>
                </a:solidFill>
                <a:latin typeface="Gill Sans MT" panose="020B0502020104020203" pitchFamily="34" charset="77"/>
              </a:rPr>
              <a:t>UMI: </a:t>
            </a:r>
            <a:r>
              <a:rPr lang="en-US" sz="3200" dirty="0">
                <a:solidFill>
                  <a:schemeClr val="accent2"/>
                </a:solidFill>
                <a:latin typeface="Gill Sans MT" panose="020B0502020104020203" pitchFamily="34" charset="77"/>
              </a:rPr>
              <a:t>unique for each </a:t>
            </a:r>
            <a:r>
              <a:rPr lang="en-US" sz="3200" i="1" dirty="0">
                <a:solidFill>
                  <a:schemeClr val="accent2"/>
                </a:solidFill>
                <a:latin typeface="Gill Sans MT" panose="020B0502020104020203" pitchFamily="34" charset="77"/>
              </a:rPr>
              <a:t>molecule </a:t>
            </a:r>
            <a:r>
              <a:rPr lang="en-US" sz="3200" dirty="0">
                <a:solidFill>
                  <a:schemeClr val="accent2"/>
                </a:solidFill>
                <a:latin typeface="Gill Sans MT" panose="020B0502020104020203" pitchFamily="34" charset="77"/>
              </a:rPr>
              <a:t>(used to correct for PCR duplication) </a:t>
            </a:r>
            <a:endParaRPr lang="en-US" sz="3200" b="1" dirty="0">
              <a:solidFill>
                <a:schemeClr val="accent2"/>
              </a:solidFill>
              <a:latin typeface="Gill Sans MT" panose="020B0502020104020203" pitchFamily="34" charset="77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2294490-BA10-7541-A654-D84F10B2425F}"/>
              </a:ext>
            </a:extLst>
          </p:cNvPr>
          <p:cNvSpPr txBox="1"/>
          <p:nvPr/>
        </p:nvSpPr>
        <p:spPr>
          <a:xfrm>
            <a:off x="7214760" y="3692878"/>
            <a:ext cx="4414991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Gill Sans MT" panose="020B0502020104020203" pitchFamily="34" charset="77"/>
              </a:rPr>
              <a:t>4</a:t>
            </a:r>
            <a:r>
              <a:rPr lang="en-US" sz="3200" baseline="30000" dirty="0">
                <a:latin typeface="Gill Sans MT" panose="020B0502020104020203" pitchFamily="34" charset="77"/>
              </a:rPr>
              <a:t>10 </a:t>
            </a:r>
            <a:r>
              <a:rPr lang="en-US" sz="3200" dirty="0">
                <a:latin typeface="Gill Sans MT" panose="020B0502020104020203" pitchFamily="34" charset="77"/>
              </a:rPr>
              <a:t>possible UMIs</a:t>
            </a:r>
          </a:p>
          <a:p>
            <a:r>
              <a:rPr lang="en-US" sz="3200" dirty="0">
                <a:latin typeface="Gill Sans MT" panose="020B0502020104020203" pitchFamily="34" charset="77"/>
              </a:rPr>
              <a:t>(</a:t>
            </a:r>
            <a:r>
              <a:rPr lang="en-US" sz="3200" dirty="0"/>
              <a:t>1048576</a:t>
            </a:r>
            <a:r>
              <a:rPr lang="en-US" sz="3200" dirty="0">
                <a:latin typeface="Gill Sans MT" panose="020B0502020104020203" pitchFamily="34" charset="77"/>
              </a:rPr>
              <a:t>)</a:t>
            </a:r>
          </a:p>
          <a:p>
            <a:r>
              <a:rPr lang="en-US" sz="3200" dirty="0">
                <a:latin typeface="Gill Sans MT" panose="020B0502020104020203" pitchFamily="34" charset="77"/>
              </a:rPr>
              <a:t>1 million+ UMIs per bead</a:t>
            </a:r>
          </a:p>
          <a:p>
            <a:r>
              <a:rPr lang="en-US" sz="3200" dirty="0">
                <a:latin typeface="Gill Sans MT" panose="020B0502020104020203" pitchFamily="34" charset="77"/>
              </a:rPr>
              <a:t>1 UMI/molecule</a:t>
            </a:r>
          </a:p>
        </p:txBody>
      </p:sp>
    </p:spTree>
    <p:extLst>
      <p:ext uri="{BB962C8B-B14F-4D97-AF65-F5344CB8AC3E}">
        <p14:creationId xmlns:p14="http://schemas.microsoft.com/office/powerpoint/2010/main" val="3791256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70CB368-A5A2-4DF1-829B-521589BCC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Gill Sans MT" panose="020B0502020104020203" pitchFamily="34" charset="0"/>
              </a:rPr>
              <a:t>10X Genomes single-cell </a:t>
            </a:r>
            <a:r>
              <a:rPr lang="en-US" sz="3600" dirty="0" err="1">
                <a:latin typeface="Gill Sans MT" panose="020B0502020104020203" pitchFamily="34" charset="0"/>
              </a:rPr>
              <a:t>RNAseq</a:t>
            </a:r>
            <a:r>
              <a:rPr lang="en-US" sz="3600" dirty="0">
                <a:latin typeface="Gill Sans MT" panose="020B0502020104020203" pitchFamily="34" charset="0"/>
              </a:rPr>
              <a:t> - pooling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87E8A6D-5FC8-5D43-A90C-C4DDCB91AD9F}"/>
              </a:ext>
            </a:extLst>
          </p:cNvPr>
          <p:cNvSpPr txBox="1"/>
          <p:nvPr/>
        </p:nvSpPr>
        <p:spPr>
          <a:xfrm>
            <a:off x="2366525" y="5732828"/>
            <a:ext cx="906549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Gill Sans MT" panose="020B0502020104020203" pitchFamily="34" charset="77"/>
              </a:rPr>
              <a:t>Remove oil and pool all fragments together</a:t>
            </a:r>
          </a:p>
          <a:p>
            <a:r>
              <a:rPr lang="en-US" sz="2400" dirty="0">
                <a:latin typeface="Gill Sans MT" panose="020B0502020104020203" pitchFamily="34" charset="77"/>
              </a:rPr>
              <a:t>Now that cDNA is labeled, no longer need to separate cells in droplets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A9186DE-AD79-B84D-84CD-B0C73E8C4D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731" b="34895"/>
          <a:stretch/>
        </p:blipFill>
        <p:spPr>
          <a:xfrm>
            <a:off x="897467" y="2004681"/>
            <a:ext cx="2938117" cy="2601185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B52E1891-505A-264F-8205-46C8D874DA61}"/>
              </a:ext>
            </a:extLst>
          </p:cNvPr>
          <p:cNvGrpSpPr/>
          <p:nvPr/>
        </p:nvGrpSpPr>
        <p:grpSpPr>
          <a:xfrm flipH="1">
            <a:off x="7352209" y="2179762"/>
            <a:ext cx="3776288" cy="0"/>
            <a:chOff x="4534712" y="2233374"/>
            <a:chExt cx="1987668" cy="0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0B7EA283-D83F-EF46-8573-4D254124B8B1}"/>
                </a:ext>
              </a:extLst>
            </p:cNvPr>
            <p:cNvCxnSpPr>
              <a:cxnSpLocks/>
            </p:cNvCxnSpPr>
            <p:nvPr/>
          </p:nvCxnSpPr>
          <p:spPr>
            <a:xfrm>
              <a:off x="4534712" y="2233374"/>
              <a:ext cx="1561288" cy="0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CF88EDA5-B5DF-0941-8F95-710F24A4083D}"/>
                </a:ext>
              </a:extLst>
            </p:cNvPr>
            <p:cNvCxnSpPr>
              <a:cxnSpLocks/>
            </p:cNvCxnSpPr>
            <p:nvPr/>
          </p:nvCxnSpPr>
          <p:spPr>
            <a:xfrm>
              <a:off x="4806693" y="2233374"/>
              <a:ext cx="429769" cy="0"/>
            </a:xfrm>
            <a:prstGeom prst="line">
              <a:avLst/>
            </a:prstGeom>
            <a:ln w="571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658BA38D-4AEB-2D49-A7CC-7FC097B240AD}"/>
                </a:ext>
              </a:extLst>
            </p:cNvPr>
            <p:cNvCxnSpPr>
              <a:cxnSpLocks/>
            </p:cNvCxnSpPr>
            <p:nvPr/>
          </p:nvCxnSpPr>
          <p:spPr>
            <a:xfrm>
              <a:off x="5236462" y="2233374"/>
              <a:ext cx="429769" cy="0"/>
            </a:xfrm>
            <a:prstGeom prst="line">
              <a:avLst/>
            </a:prstGeom>
            <a:ln w="571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B061850-E04F-FA4E-8C27-474A7CD89F3A}"/>
                </a:ext>
              </a:extLst>
            </p:cNvPr>
            <p:cNvCxnSpPr>
              <a:cxnSpLocks/>
            </p:cNvCxnSpPr>
            <p:nvPr/>
          </p:nvCxnSpPr>
          <p:spPr>
            <a:xfrm>
              <a:off x="5666231" y="2233374"/>
              <a:ext cx="856149" cy="0"/>
            </a:xfrm>
            <a:prstGeom prst="line">
              <a:avLst/>
            </a:prstGeom>
            <a:ln w="571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ED7F3BBF-AC87-0944-B644-FA11DE7FD377}"/>
              </a:ext>
            </a:extLst>
          </p:cNvPr>
          <p:cNvSpPr txBox="1"/>
          <p:nvPr/>
        </p:nvSpPr>
        <p:spPr>
          <a:xfrm flipH="1">
            <a:off x="7340690" y="1995096"/>
            <a:ext cx="1643161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70C0"/>
                </a:solidFill>
                <a:latin typeface="Gill Sans MT" panose="020B0502020104020203" pitchFamily="34" charset="77"/>
              </a:rPr>
              <a:t>TTTTTTTTTT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9D510CD-E5D4-F24F-A488-3AE07867AB16}"/>
              </a:ext>
            </a:extLst>
          </p:cNvPr>
          <p:cNvCxnSpPr>
            <a:cxnSpLocks/>
          </p:cNvCxnSpPr>
          <p:nvPr/>
        </p:nvCxnSpPr>
        <p:spPr>
          <a:xfrm flipH="1">
            <a:off x="4374464" y="2179762"/>
            <a:ext cx="2966226" cy="0"/>
          </a:xfrm>
          <a:prstGeom prst="line">
            <a:avLst/>
          </a:prstGeom>
          <a:ln w="571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F1CC376-05D8-4E49-8D48-A19134B3B7ED}"/>
              </a:ext>
            </a:extLst>
          </p:cNvPr>
          <p:cNvCxnSpPr>
            <a:cxnSpLocks/>
          </p:cNvCxnSpPr>
          <p:nvPr/>
        </p:nvCxnSpPr>
        <p:spPr>
          <a:xfrm flipH="1">
            <a:off x="4366923" y="1807228"/>
            <a:ext cx="2966226" cy="0"/>
          </a:xfrm>
          <a:prstGeom prst="line">
            <a:avLst/>
          </a:prstGeom>
          <a:ln w="571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6CE2CFE4-541E-1D47-BBE3-DB3D44A4F6BC}"/>
              </a:ext>
            </a:extLst>
          </p:cNvPr>
          <p:cNvSpPr txBox="1"/>
          <p:nvPr/>
        </p:nvSpPr>
        <p:spPr>
          <a:xfrm flipH="1">
            <a:off x="7340690" y="1596001"/>
            <a:ext cx="1643161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70C0"/>
                </a:solidFill>
                <a:latin typeface="Gill Sans MT" panose="020B0502020104020203" pitchFamily="34" charset="77"/>
              </a:rPr>
              <a:t>AAAAAAAAA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3536EA3-2B7C-6640-AD93-5F17E365078B}"/>
              </a:ext>
            </a:extLst>
          </p:cNvPr>
          <p:cNvCxnSpPr>
            <a:cxnSpLocks/>
          </p:cNvCxnSpPr>
          <p:nvPr/>
        </p:nvCxnSpPr>
        <p:spPr>
          <a:xfrm flipH="1">
            <a:off x="10611771" y="1807228"/>
            <a:ext cx="531532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270B06D-781E-6A44-A7F6-2CDEB123D079}"/>
              </a:ext>
            </a:extLst>
          </p:cNvPr>
          <p:cNvCxnSpPr>
            <a:cxnSpLocks/>
          </p:cNvCxnSpPr>
          <p:nvPr/>
        </p:nvCxnSpPr>
        <p:spPr>
          <a:xfrm flipH="1">
            <a:off x="9810077" y="1807228"/>
            <a:ext cx="816500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32ED5F0-6AEE-2444-8CAD-CDF0BC11DC90}"/>
              </a:ext>
            </a:extLst>
          </p:cNvPr>
          <p:cNvCxnSpPr>
            <a:cxnSpLocks/>
          </p:cNvCxnSpPr>
          <p:nvPr/>
        </p:nvCxnSpPr>
        <p:spPr>
          <a:xfrm flipH="1">
            <a:off x="8993577" y="1807228"/>
            <a:ext cx="816500" cy="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6C7B602-1245-074F-B4A2-27F719093B45}"/>
              </a:ext>
            </a:extLst>
          </p:cNvPr>
          <p:cNvGrpSpPr/>
          <p:nvPr/>
        </p:nvGrpSpPr>
        <p:grpSpPr>
          <a:xfrm flipH="1">
            <a:off x="7352209" y="3190661"/>
            <a:ext cx="3776288" cy="0"/>
            <a:chOff x="4534712" y="2233374"/>
            <a:chExt cx="1987668" cy="0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CCCAFC5B-BD31-0546-867E-C32629D9EEE6}"/>
                </a:ext>
              </a:extLst>
            </p:cNvPr>
            <p:cNvCxnSpPr>
              <a:cxnSpLocks/>
            </p:cNvCxnSpPr>
            <p:nvPr/>
          </p:nvCxnSpPr>
          <p:spPr>
            <a:xfrm>
              <a:off x="4534712" y="2233374"/>
              <a:ext cx="1561288" cy="0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CC461E2F-5106-9849-A4FC-B6F774012196}"/>
                </a:ext>
              </a:extLst>
            </p:cNvPr>
            <p:cNvCxnSpPr>
              <a:cxnSpLocks/>
            </p:cNvCxnSpPr>
            <p:nvPr/>
          </p:nvCxnSpPr>
          <p:spPr>
            <a:xfrm>
              <a:off x="4806693" y="2233374"/>
              <a:ext cx="429769" cy="0"/>
            </a:xfrm>
            <a:prstGeom prst="line">
              <a:avLst/>
            </a:prstGeom>
            <a:ln w="5715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6DB9A236-5322-5D41-87C2-2E7D96712804}"/>
                </a:ext>
              </a:extLst>
            </p:cNvPr>
            <p:cNvCxnSpPr>
              <a:cxnSpLocks/>
            </p:cNvCxnSpPr>
            <p:nvPr/>
          </p:nvCxnSpPr>
          <p:spPr>
            <a:xfrm>
              <a:off x="5236462" y="2233374"/>
              <a:ext cx="429769" cy="0"/>
            </a:xfrm>
            <a:prstGeom prst="line">
              <a:avLst/>
            </a:prstGeom>
            <a:ln w="571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21490BCC-3D8F-5344-AC48-CE9A2D1E5264}"/>
                </a:ext>
              </a:extLst>
            </p:cNvPr>
            <p:cNvCxnSpPr>
              <a:cxnSpLocks/>
            </p:cNvCxnSpPr>
            <p:nvPr/>
          </p:nvCxnSpPr>
          <p:spPr>
            <a:xfrm>
              <a:off x="5666231" y="2233374"/>
              <a:ext cx="856149" cy="0"/>
            </a:xfrm>
            <a:prstGeom prst="line">
              <a:avLst/>
            </a:prstGeom>
            <a:ln w="571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DF4A3481-1559-1E45-A3E7-5CB6268A1F4D}"/>
              </a:ext>
            </a:extLst>
          </p:cNvPr>
          <p:cNvSpPr txBox="1"/>
          <p:nvPr/>
        </p:nvSpPr>
        <p:spPr>
          <a:xfrm flipH="1">
            <a:off x="7340690" y="3005995"/>
            <a:ext cx="1643161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70C0"/>
                </a:solidFill>
                <a:latin typeface="Gill Sans MT" panose="020B0502020104020203" pitchFamily="34" charset="77"/>
              </a:rPr>
              <a:t>TTTTTTTTTT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D549F40-0B47-624C-A2F6-6CA4D9B7543F}"/>
              </a:ext>
            </a:extLst>
          </p:cNvPr>
          <p:cNvCxnSpPr>
            <a:cxnSpLocks/>
          </p:cNvCxnSpPr>
          <p:nvPr/>
        </p:nvCxnSpPr>
        <p:spPr>
          <a:xfrm flipH="1">
            <a:off x="4374464" y="3190661"/>
            <a:ext cx="2966226" cy="0"/>
          </a:xfrm>
          <a:prstGeom prst="line">
            <a:avLst/>
          </a:prstGeom>
          <a:ln w="571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6FA47380-F8AF-8B44-9CE8-90F353B3ED9A}"/>
              </a:ext>
            </a:extLst>
          </p:cNvPr>
          <p:cNvCxnSpPr>
            <a:cxnSpLocks/>
          </p:cNvCxnSpPr>
          <p:nvPr/>
        </p:nvCxnSpPr>
        <p:spPr>
          <a:xfrm flipH="1">
            <a:off x="4366923" y="2818127"/>
            <a:ext cx="2966226" cy="0"/>
          </a:xfrm>
          <a:prstGeom prst="line">
            <a:avLst/>
          </a:prstGeom>
          <a:ln w="571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6DCB3CC0-4C4A-464A-8CD1-48518C9C7960}"/>
              </a:ext>
            </a:extLst>
          </p:cNvPr>
          <p:cNvSpPr txBox="1"/>
          <p:nvPr/>
        </p:nvSpPr>
        <p:spPr>
          <a:xfrm flipH="1">
            <a:off x="7340690" y="2606900"/>
            <a:ext cx="1643161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70C0"/>
                </a:solidFill>
                <a:latin typeface="Gill Sans MT" panose="020B0502020104020203" pitchFamily="34" charset="77"/>
              </a:rPr>
              <a:t>AAAAAAAAA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5975AF2-9820-2245-8651-4426486E9D95}"/>
              </a:ext>
            </a:extLst>
          </p:cNvPr>
          <p:cNvCxnSpPr>
            <a:cxnSpLocks/>
          </p:cNvCxnSpPr>
          <p:nvPr/>
        </p:nvCxnSpPr>
        <p:spPr>
          <a:xfrm flipH="1">
            <a:off x="10611771" y="2818127"/>
            <a:ext cx="531532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9B5EF9DB-41A6-3845-8EA2-643BB49098D5}"/>
              </a:ext>
            </a:extLst>
          </p:cNvPr>
          <p:cNvCxnSpPr>
            <a:cxnSpLocks/>
          </p:cNvCxnSpPr>
          <p:nvPr/>
        </p:nvCxnSpPr>
        <p:spPr>
          <a:xfrm flipH="1">
            <a:off x="9810077" y="2818127"/>
            <a:ext cx="816500" cy="0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418DDBE0-4A36-EC4C-878D-C2A8E51CC32C}"/>
              </a:ext>
            </a:extLst>
          </p:cNvPr>
          <p:cNvCxnSpPr>
            <a:cxnSpLocks/>
          </p:cNvCxnSpPr>
          <p:nvPr/>
        </p:nvCxnSpPr>
        <p:spPr>
          <a:xfrm flipH="1">
            <a:off x="8993577" y="2818127"/>
            <a:ext cx="816500" cy="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" name="Group 29">
            <a:extLst>
              <a:ext uri="{FF2B5EF4-FFF2-40B4-BE49-F238E27FC236}">
                <a16:creationId xmlns:a16="http://schemas.microsoft.com/office/drawing/2014/main" id="{9559AD62-DDBB-D14D-B233-B93A15175431}"/>
              </a:ext>
            </a:extLst>
          </p:cNvPr>
          <p:cNvGrpSpPr/>
          <p:nvPr/>
        </p:nvGrpSpPr>
        <p:grpSpPr>
          <a:xfrm flipH="1">
            <a:off x="7333149" y="4248999"/>
            <a:ext cx="3776288" cy="0"/>
            <a:chOff x="4534712" y="2233374"/>
            <a:chExt cx="1987668" cy="0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5591E143-72B8-AC40-AAFD-589F0F5EEEA1}"/>
                </a:ext>
              </a:extLst>
            </p:cNvPr>
            <p:cNvCxnSpPr>
              <a:cxnSpLocks/>
            </p:cNvCxnSpPr>
            <p:nvPr/>
          </p:nvCxnSpPr>
          <p:spPr>
            <a:xfrm>
              <a:off x="4534712" y="2233374"/>
              <a:ext cx="1561288" cy="0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A954271C-BF2C-6F40-B92C-DA79A96FEBEF}"/>
                </a:ext>
              </a:extLst>
            </p:cNvPr>
            <p:cNvCxnSpPr>
              <a:cxnSpLocks/>
            </p:cNvCxnSpPr>
            <p:nvPr/>
          </p:nvCxnSpPr>
          <p:spPr>
            <a:xfrm>
              <a:off x="4806693" y="2233374"/>
              <a:ext cx="429769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B3FB5225-7CBB-C945-8086-D9E559824872}"/>
                </a:ext>
              </a:extLst>
            </p:cNvPr>
            <p:cNvCxnSpPr>
              <a:cxnSpLocks/>
            </p:cNvCxnSpPr>
            <p:nvPr/>
          </p:nvCxnSpPr>
          <p:spPr>
            <a:xfrm>
              <a:off x="5236462" y="2233374"/>
              <a:ext cx="429769" cy="0"/>
            </a:xfrm>
            <a:prstGeom prst="line">
              <a:avLst/>
            </a:prstGeom>
            <a:ln w="571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F0543EFC-81C8-D747-898A-FB0AA8B4F5D8}"/>
                </a:ext>
              </a:extLst>
            </p:cNvPr>
            <p:cNvCxnSpPr>
              <a:cxnSpLocks/>
            </p:cNvCxnSpPr>
            <p:nvPr/>
          </p:nvCxnSpPr>
          <p:spPr>
            <a:xfrm>
              <a:off x="5666231" y="2233374"/>
              <a:ext cx="856149" cy="0"/>
            </a:xfrm>
            <a:prstGeom prst="line">
              <a:avLst/>
            </a:prstGeom>
            <a:ln w="571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3B731E3D-65AF-3448-B657-65BD9959F3AC}"/>
              </a:ext>
            </a:extLst>
          </p:cNvPr>
          <p:cNvSpPr txBox="1"/>
          <p:nvPr/>
        </p:nvSpPr>
        <p:spPr>
          <a:xfrm flipH="1">
            <a:off x="7321630" y="4064333"/>
            <a:ext cx="1643161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70C0"/>
                </a:solidFill>
                <a:latin typeface="Gill Sans MT" panose="020B0502020104020203" pitchFamily="34" charset="77"/>
              </a:rPr>
              <a:t>TTTTTTTTTT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35F5D4E8-2D65-0F42-BBB8-33CBF5576C28}"/>
              </a:ext>
            </a:extLst>
          </p:cNvPr>
          <p:cNvCxnSpPr>
            <a:cxnSpLocks/>
          </p:cNvCxnSpPr>
          <p:nvPr/>
        </p:nvCxnSpPr>
        <p:spPr>
          <a:xfrm flipH="1">
            <a:off x="4355404" y="4248999"/>
            <a:ext cx="2966226" cy="0"/>
          </a:xfrm>
          <a:prstGeom prst="line">
            <a:avLst/>
          </a:prstGeom>
          <a:ln w="571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60D3CBDC-00B6-2E46-AC49-5D9BCE37ED6B}"/>
              </a:ext>
            </a:extLst>
          </p:cNvPr>
          <p:cNvCxnSpPr>
            <a:cxnSpLocks/>
          </p:cNvCxnSpPr>
          <p:nvPr/>
        </p:nvCxnSpPr>
        <p:spPr>
          <a:xfrm flipH="1">
            <a:off x="4347863" y="3876465"/>
            <a:ext cx="2966226" cy="0"/>
          </a:xfrm>
          <a:prstGeom prst="line">
            <a:avLst/>
          </a:prstGeom>
          <a:ln w="571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B528506A-CAAF-494D-BF06-5639757ADEA9}"/>
              </a:ext>
            </a:extLst>
          </p:cNvPr>
          <p:cNvSpPr txBox="1"/>
          <p:nvPr/>
        </p:nvSpPr>
        <p:spPr>
          <a:xfrm flipH="1">
            <a:off x="7321630" y="3665238"/>
            <a:ext cx="1643161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70C0"/>
                </a:solidFill>
                <a:latin typeface="Gill Sans MT" panose="020B0502020104020203" pitchFamily="34" charset="77"/>
              </a:rPr>
              <a:t>AAAAAAAAA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9DD7544F-1D64-0747-9F34-A2F33F66A1DC}"/>
              </a:ext>
            </a:extLst>
          </p:cNvPr>
          <p:cNvCxnSpPr>
            <a:cxnSpLocks/>
          </p:cNvCxnSpPr>
          <p:nvPr/>
        </p:nvCxnSpPr>
        <p:spPr>
          <a:xfrm flipH="1">
            <a:off x="10592711" y="3876465"/>
            <a:ext cx="531532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623461F7-B681-B543-8E7A-2C8E15ACF2F3}"/>
              </a:ext>
            </a:extLst>
          </p:cNvPr>
          <p:cNvCxnSpPr>
            <a:cxnSpLocks/>
          </p:cNvCxnSpPr>
          <p:nvPr/>
        </p:nvCxnSpPr>
        <p:spPr>
          <a:xfrm flipH="1">
            <a:off x="9791017" y="3876465"/>
            <a:ext cx="8165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1011F0B6-7915-4042-A2B1-20BCBDC7AFDF}"/>
              </a:ext>
            </a:extLst>
          </p:cNvPr>
          <p:cNvCxnSpPr>
            <a:cxnSpLocks/>
          </p:cNvCxnSpPr>
          <p:nvPr/>
        </p:nvCxnSpPr>
        <p:spPr>
          <a:xfrm flipH="1">
            <a:off x="8974517" y="3876465"/>
            <a:ext cx="816500" cy="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2" name="Group 41">
            <a:extLst>
              <a:ext uri="{FF2B5EF4-FFF2-40B4-BE49-F238E27FC236}">
                <a16:creationId xmlns:a16="http://schemas.microsoft.com/office/drawing/2014/main" id="{EA11F2F8-D877-3E49-B3DC-83FD59EAB5F7}"/>
              </a:ext>
            </a:extLst>
          </p:cNvPr>
          <p:cNvGrpSpPr/>
          <p:nvPr/>
        </p:nvGrpSpPr>
        <p:grpSpPr>
          <a:xfrm flipH="1">
            <a:off x="7314089" y="5190461"/>
            <a:ext cx="3776288" cy="0"/>
            <a:chOff x="4534712" y="2233374"/>
            <a:chExt cx="1987668" cy="0"/>
          </a:xfrm>
        </p:grpSpPr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F70149C5-38F1-EF4E-9509-BDD51069A2D0}"/>
                </a:ext>
              </a:extLst>
            </p:cNvPr>
            <p:cNvCxnSpPr>
              <a:cxnSpLocks/>
            </p:cNvCxnSpPr>
            <p:nvPr/>
          </p:nvCxnSpPr>
          <p:spPr>
            <a:xfrm>
              <a:off x="4534712" y="2233374"/>
              <a:ext cx="1561288" cy="0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C33E0C5F-8BEE-6E4D-B448-064216A2F661}"/>
                </a:ext>
              </a:extLst>
            </p:cNvPr>
            <p:cNvCxnSpPr>
              <a:cxnSpLocks/>
            </p:cNvCxnSpPr>
            <p:nvPr/>
          </p:nvCxnSpPr>
          <p:spPr>
            <a:xfrm>
              <a:off x="4806693" y="2233374"/>
              <a:ext cx="429769" cy="0"/>
            </a:xfrm>
            <a:prstGeom prst="line">
              <a:avLst/>
            </a:prstGeom>
            <a:ln w="571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EE1F06BA-99C4-AD46-8264-339EED000297}"/>
                </a:ext>
              </a:extLst>
            </p:cNvPr>
            <p:cNvCxnSpPr>
              <a:cxnSpLocks/>
            </p:cNvCxnSpPr>
            <p:nvPr/>
          </p:nvCxnSpPr>
          <p:spPr>
            <a:xfrm>
              <a:off x="5236462" y="2233374"/>
              <a:ext cx="429769" cy="0"/>
            </a:xfrm>
            <a:prstGeom prst="line">
              <a:avLst/>
            </a:prstGeom>
            <a:ln w="571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6461E9DF-4D6C-A94C-8700-A27A11E33C99}"/>
                </a:ext>
              </a:extLst>
            </p:cNvPr>
            <p:cNvCxnSpPr>
              <a:cxnSpLocks/>
            </p:cNvCxnSpPr>
            <p:nvPr/>
          </p:nvCxnSpPr>
          <p:spPr>
            <a:xfrm>
              <a:off x="5666231" y="2233374"/>
              <a:ext cx="856149" cy="0"/>
            </a:xfrm>
            <a:prstGeom prst="line">
              <a:avLst/>
            </a:prstGeom>
            <a:ln w="571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577D38D1-42BC-F74B-B908-FAF1F0F41B29}"/>
              </a:ext>
            </a:extLst>
          </p:cNvPr>
          <p:cNvSpPr txBox="1"/>
          <p:nvPr/>
        </p:nvSpPr>
        <p:spPr>
          <a:xfrm flipH="1">
            <a:off x="7302570" y="5005795"/>
            <a:ext cx="1643161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70C0"/>
                </a:solidFill>
                <a:latin typeface="Gill Sans MT" panose="020B0502020104020203" pitchFamily="34" charset="77"/>
              </a:rPr>
              <a:t>TTTTTTTTTT</a:t>
            </a: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490E5770-7498-9F43-AC76-67F5A68A90A5}"/>
              </a:ext>
            </a:extLst>
          </p:cNvPr>
          <p:cNvCxnSpPr>
            <a:cxnSpLocks/>
          </p:cNvCxnSpPr>
          <p:nvPr/>
        </p:nvCxnSpPr>
        <p:spPr>
          <a:xfrm flipH="1">
            <a:off x="4336344" y="5190461"/>
            <a:ext cx="2966226" cy="0"/>
          </a:xfrm>
          <a:prstGeom prst="line">
            <a:avLst/>
          </a:prstGeom>
          <a:ln w="571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AEADD1A5-6DDC-3642-AE89-15625E00230E}"/>
              </a:ext>
            </a:extLst>
          </p:cNvPr>
          <p:cNvCxnSpPr>
            <a:cxnSpLocks/>
          </p:cNvCxnSpPr>
          <p:nvPr/>
        </p:nvCxnSpPr>
        <p:spPr>
          <a:xfrm flipH="1">
            <a:off x="4328803" y="4817927"/>
            <a:ext cx="2966226" cy="0"/>
          </a:xfrm>
          <a:prstGeom prst="line">
            <a:avLst/>
          </a:prstGeom>
          <a:ln w="571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918FE7E5-32A2-E24E-B08F-161C287DDEA0}"/>
              </a:ext>
            </a:extLst>
          </p:cNvPr>
          <p:cNvSpPr txBox="1"/>
          <p:nvPr/>
        </p:nvSpPr>
        <p:spPr>
          <a:xfrm flipH="1">
            <a:off x="7302570" y="4606700"/>
            <a:ext cx="1643161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70C0"/>
                </a:solidFill>
                <a:latin typeface="Gill Sans MT" panose="020B0502020104020203" pitchFamily="34" charset="77"/>
              </a:rPr>
              <a:t>AAAAAAAAA</a:t>
            </a: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559BD7D6-7D92-9347-B797-291AB5652D21}"/>
              </a:ext>
            </a:extLst>
          </p:cNvPr>
          <p:cNvCxnSpPr>
            <a:cxnSpLocks/>
          </p:cNvCxnSpPr>
          <p:nvPr/>
        </p:nvCxnSpPr>
        <p:spPr>
          <a:xfrm flipH="1">
            <a:off x="10573651" y="4817927"/>
            <a:ext cx="531532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F012E75D-8B2B-E947-A469-D34FE38960ED}"/>
              </a:ext>
            </a:extLst>
          </p:cNvPr>
          <p:cNvCxnSpPr>
            <a:cxnSpLocks/>
          </p:cNvCxnSpPr>
          <p:nvPr/>
        </p:nvCxnSpPr>
        <p:spPr>
          <a:xfrm flipH="1">
            <a:off x="9771957" y="4817927"/>
            <a:ext cx="8165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412F15CD-CF2C-DF4B-BEF4-7CDAA85E6113}"/>
              </a:ext>
            </a:extLst>
          </p:cNvPr>
          <p:cNvCxnSpPr>
            <a:cxnSpLocks/>
          </p:cNvCxnSpPr>
          <p:nvPr/>
        </p:nvCxnSpPr>
        <p:spPr>
          <a:xfrm flipH="1">
            <a:off x="8955457" y="4817927"/>
            <a:ext cx="816500" cy="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38330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70CB368-A5A2-4DF1-829B-521589BCC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Gill Sans MT" panose="020B0502020104020203" pitchFamily="34" charset="0"/>
              </a:rPr>
              <a:t>10X Genomes single-cell </a:t>
            </a:r>
            <a:r>
              <a:rPr lang="en-US" sz="3600" dirty="0" err="1">
                <a:latin typeface="Gill Sans MT" panose="020B0502020104020203" pitchFamily="34" charset="0"/>
              </a:rPr>
              <a:t>RNAseq</a:t>
            </a:r>
            <a:r>
              <a:rPr lang="en-US" sz="3600" dirty="0">
                <a:latin typeface="Gill Sans MT" panose="020B0502020104020203" pitchFamily="34" charset="0"/>
              </a:rPr>
              <a:t> – library prep</a:t>
            </a: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DD0AFDB2-EA24-B645-8B88-DC20304078F9}"/>
              </a:ext>
            </a:extLst>
          </p:cNvPr>
          <p:cNvGrpSpPr/>
          <p:nvPr/>
        </p:nvGrpSpPr>
        <p:grpSpPr>
          <a:xfrm flipH="1">
            <a:off x="5349822" y="2430327"/>
            <a:ext cx="3776288" cy="0"/>
            <a:chOff x="4534712" y="2233374"/>
            <a:chExt cx="1987668" cy="0"/>
          </a:xfrm>
        </p:grpSpPr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DF8499FA-2920-F045-A637-2AAB218D5244}"/>
                </a:ext>
              </a:extLst>
            </p:cNvPr>
            <p:cNvCxnSpPr>
              <a:cxnSpLocks/>
            </p:cNvCxnSpPr>
            <p:nvPr/>
          </p:nvCxnSpPr>
          <p:spPr>
            <a:xfrm>
              <a:off x="4534712" y="2233374"/>
              <a:ext cx="1561288" cy="0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62D8E830-B27F-DD4B-AB6A-1CB79DC99ECE}"/>
                </a:ext>
              </a:extLst>
            </p:cNvPr>
            <p:cNvCxnSpPr>
              <a:cxnSpLocks/>
            </p:cNvCxnSpPr>
            <p:nvPr/>
          </p:nvCxnSpPr>
          <p:spPr>
            <a:xfrm>
              <a:off x="4806693" y="2233374"/>
              <a:ext cx="429769" cy="0"/>
            </a:xfrm>
            <a:prstGeom prst="line">
              <a:avLst/>
            </a:prstGeom>
            <a:ln w="571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C6ACDD52-BE7E-AC49-A772-64276940F1CA}"/>
                </a:ext>
              </a:extLst>
            </p:cNvPr>
            <p:cNvCxnSpPr>
              <a:cxnSpLocks/>
            </p:cNvCxnSpPr>
            <p:nvPr/>
          </p:nvCxnSpPr>
          <p:spPr>
            <a:xfrm>
              <a:off x="5236462" y="2233374"/>
              <a:ext cx="429769" cy="0"/>
            </a:xfrm>
            <a:prstGeom prst="line">
              <a:avLst/>
            </a:prstGeom>
            <a:ln w="571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0C864913-CD31-F041-87AB-A4695E09EEC7}"/>
                </a:ext>
              </a:extLst>
            </p:cNvPr>
            <p:cNvCxnSpPr>
              <a:cxnSpLocks/>
            </p:cNvCxnSpPr>
            <p:nvPr/>
          </p:nvCxnSpPr>
          <p:spPr>
            <a:xfrm>
              <a:off x="5666231" y="2233374"/>
              <a:ext cx="856149" cy="0"/>
            </a:xfrm>
            <a:prstGeom prst="line">
              <a:avLst/>
            </a:prstGeom>
            <a:ln w="571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9" name="TextBox 58">
            <a:extLst>
              <a:ext uri="{FF2B5EF4-FFF2-40B4-BE49-F238E27FC236}">
                <a16:creationId xmlns:a16="http://schemas.microsoft.com/office/drawing/2014/main" id="{B6632BDC-C6FF-5840-A20E-D74F690A477A}"/>
              </a:ext>
            </a:extLst>
          </p:cNvPr>
          <p:cNvSpPr txBox="1"/>
          <p:nvPr/>
        </p:nvSpPr>
        <p:spPr>
          <a:xfrm flipH="1">
            <a:off x="5338303" y="2245661"/>
            <a:ext cx="1643161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70C0"/>
                </a:solidFill>
                <a:latin typeface="Gill Sans MT" panose="020B0502020104020203" pitchFamily="34" charset="77"/>
              </a:rPr>
              <a:t>TTTTTTTTTT</a:t>
            </a:r>
          </a:p>
        </p:txBody>
      </p: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C8E8899E-A462-A247-BE57-481B08CABAE7}"/>
              </a:ext>
            </a:extLst>
          </p:cNvPr>
          <p:cNvCxnSpPr>
            <a:cxnSpLocks/>
          </p:cNvCxnSpPr>
          <p:nvPr/>
        </p:nvCxnSpPr>
        <p:spPr>
          <a:xfrm flipH="1">
            <a:off x="2372077" y="2430327"/>
            <a:ext cx="2966226" cy="0"/>
          </a:xfrm>
          <a:prstGeom prst="line">
            <a:avLst/>
          </a:prstGeom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15DE4CC3-5A78-E84F-B5C3-945A3E7F8ECE}"/>
              </a:ext>
            </a:extLst>
          </p:cNvPr>
          <p:cNvCxnSpPr>
            <a:cxnSpLocks/>
          </p:cNvCxnSpPr>
          <p:nvPr/>
        </p:nvCxnSpPr>
        <p:spPr>
          <a:xfrm flipH="1">
            <a:off x="2364536" y="2057793"/>
            <a:ext cx="2966226" cy="0"/>
          </a:xfrm>
          <a:prstGeom prst="line">
            <a:avLst/>
          </a:prstGeom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id="{C5148D60-E21F-C34D-9E32-11827B181246}"/>
              </a:ext>
            </a:extLst>
          </p:cNvPr>
          <p:cNvSpPr txBox="1"/>
          <p:nvPr/>
        </p:nvSpPr>
        <p:spPr>
          <a:xfrm flipH="1">
            <a:off x="5338303" y="1846566"/>
            <a:ext cx="1643161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70C0"/>
                </a:solidFill>
                <a:latin typeface="Gill Sans MT" panose="020B0502020104020203" pitchFamily="34" charset="77"/>
              </a:rPr>
              <a:t>AAAAAAAAA</a:t>
            </a:r>
          </a:p>
        </p:txBody>
      </p: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6A0969A4-2374-4F4D-9CC7-2E626920D4DA}"/>
              </a:ext>
            </a:extLst>
          </p:cNvPr>
          <p:cNvCxnSpPr>
            <a:cxnSpLocks/>
          </p:cNvCxnSpPr>
          <p:nvPr/>
        </p:nvCxnSpPr>
        <p:spPr>
          <a:xfrm flipH="1">
            <a:off x="8609384" y="2057793"/>
            <a:ext cx="531532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4916704B-4BF9-EE4E-A762-8BC7B9EFE49E}"/>
              </a:ext>
            </a:extLst>
          </p:cNvPr>
          <p:cNvCxnSpPr>
            <a:cxnSpLocks/>
          </p:cNvCxnSpPr>
          <p:nvPr/>
        </p:nvCxnSpPr>
        <p:spPr>
          <a:xfrm flipH="1">
            <a:off x="7807690" y="2057793"/>
            <a:ext cx="8165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F7006309-59EA-8C4F-8CCB-0BE12391F94E}"/>
              </a:ext>
            </a:extLst>
          </p:cNvPr>
          <p:cNvCxnSpPr>
            <a:cxnSpLocks/>
          </p:cNvCxnSpPr>
          <p:nvPr/>
        </p:nvCxnSpPr>
        <p:spPr>
          <a:xfrm flipH="1">
            <a:off x="6991190" y="2057793"/>
            <a:ext cx="816500" cy="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9FC6173A-67B5-1946-9CA9-239A06310034}"/>
              </a:ext>
            </a:extLst>
          </p:cNvPr>
          <p:cNvSpPr txBox="1"/>
          <p:nvPr/>
        </p:nvSpPr>
        <p:spPr>
          <a:xfrm>
            <a:off x="8672518" y="1549962"/>
            <a:ext cx="4683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Gill Sans MT" panose="020B0502020104020203" pitchFamily="34" charset="77"/>
              </a:rPr>
              <a:t>R1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728A21DF-E91E-8045-B0E8-F409491994A7}"/>
              </a:ext>
            </a:extLst>
          </p:cNvPr>
          <p:cNvSpPr txBox="1"/>
          <p:nvPr/>
        </p:nvSpPr>
        <p:spPr>
          <a:xfrm>
            <a:off x="7946096" y="1549962"/>
            <a:ext cx="5100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Gill Sans MT" panose="020B0502020104020203" pitchFamily="34" charset="77"/>
              </a:rPr>
              <a:t>BC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FC911898-3F07-6F40-B5EC-646FE244941E}"/>
              </a:ext>
            </a:extLst>
          </p:cNvPr>
          <p:cNvSpPr txBox="1"/>
          <p:nvPr/>
        </p:nvSpPr>
        <p:spPr>
          <a:xfrm>
            <a:off x="7099449" y="1549962"/>
            <a:ext cx="6303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Gill Sans MT" panose="020B0502020104020203" pitchFamily="34" charset="77"/>
              </a:rPr>
              <a:t>UMI</a:t>
            </a:r>
          </a:p>
        </p:txBody>
      </p:sp>
      <p:sp>
        <p:nvSpPr>
          <p:cNvPr id="68" name="Down Arrow 67">
            <a:extLst>
              <a:ext uri="{FF2B5EF4-FFF2-40B4-BE49-F238E27FC236}">
                <a16:creationId xmlns:a16="http://schemas.microsoft.com/office/drawing/2014/main" id="{42BB9713-BC96-E346-A87E-DFA6B9AA3679}"/>
              </a:ext>
            </a:extLst>
          </p:cNvPr>
          <p:cNvSpPr/>
          <p:nvPr/>
        </p:nvSpPr>
        <p:spPr>
          <a:xfrm>
            <a:off x="5571067" y="2861733"/>
            <a:ext cx="304800" cy="745067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B121CD28-F33C-3F42-8DAE-3E2198756AFD}"/>
              </a:ext>
            </a:extLst>
          </p:cNvPr>
          <p:cNvSpPr txBox="1"/>
          <p:nvPr/>
        </p:nvSpPr>
        <p:spPr>
          <a:xfrm>
            <a:off x="6170641" y="3034211"/>
            <a:ext cx="52659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Gill Sans MT" panose="020B0502020104020203" pitchFamily="34" charset="77"/>
              </a:rPr>
              <a:t>Add Illumina adapters (P5/P7) and sample indices</a:t>
            </a:r>
          </a:p>
        </p:txBody>
      </p: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81CBA602-1198-CA4C-BE7C-976ECB63E7DD}"/>
              </a:ext>
            </a:extLst>
          </p:cNvPr>
          <p:cNvCxnSpPr>
            <a:cxnSpLocks/>
          </p:cNvCxnSpPr>
          <p:nvPr/>
        </p:nvCxnSpPr>
        <p:spPr>
          <a:xfrm flipH="1">
            <a:off x="6183568" y="4430605"/>
            <a:ext cx="2966226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866C78CA-661D-D24E-9E23-A1207233BAFD}"/>
              </a:ext>
            </a:extLst>
          </p:cNvPr>
          <p:cNvCxnSpPr>
            <a:cxnSpLocks/>
          </p:cNvCxnSpPr>
          <p:nvPr/>
        </p:nvCxnSpPr>
        <p:spPr>
          <a:xfrm flipH="1">
            <a:off x="7807690" y="4430605"/>
            <a:ext cx="8165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AD498829-6F89-0D46-AA45-4084914083D8}"/>
              </a:ext>
            </a:extLst>
          </p:cNvPr>
          <p:cNvCxnSpPr>
            <a:cxnSpLocks/>
          </p:cNvCxnSpPr>
          <p:nvPr/>
        </p:nvCxnSpPr>
        <p:spPr>
          <a:xfrm flipH="1">
            <a:off x="6991190" y="4430605"/>
            <a:ext cx="816500" cy="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119FAC66-FAED-1B4B-A859-52BD83C5383D}"/>
              </a:ext>
            </a:extLst>
          </p:cNvPr>
          <p:cNvCxnSpPr>
            <a:cxnSpLocks/>
          </p:cNvCxnSpPr>
          <p:nvPr/>
        </p:nvCxnSpPr>
        <p:spPr>
          <a:xfrm flipH="1">
            <a:off x="5364628" y="4430605"/>
            <a:ext cx="1626562" cy="0"/>
          </a:xfrm>
          <a:prstGeom prst="line">
            <a:avLst/>
          </a:prstGeom>
          <a:ln w="571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>
            <a:extLst>
              <a:ext uri="{FF2B5EF4-FFF2-40B4-BE49-F238E27FC236}">
                <a16:creationId xmlns:a16="http://schemas.microsoft.com/office/drawing/2014/main" id="{A279B0A6-658A-3548-888C-83792417DFDA}"/>
              </a:ext>
            </a:extLst>
          </p:cNvPr>
          <p:cNvSpPr txBox="1"/>
          <p:nvPr/>
        </p:nvSpPr>
        <p:spPr>
          <a:xfrm flipH="1">
            <a:off x="5353109" y="4245939"/>
            <a:ext cx="1643161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70C0"/>
                </a:solidFill>
                <a:latin typeface="Gill Sans MT" panose="020B0502020104020203" pitchFamily="34" charset="77"/>
              </a:rPr>
              <a:t>TTTTTTTTTT</a:t>
            </a:r>
          </a:p>
        </p:txBody>
      </p: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DA2C2DCB-F584-3642-8657-3C4290A4BF7B}"/>
              </a:ext>
            </a:extLst>
          </p:cNvPr>
          <p:cNvCxnSpPr>
            <a:cxnSpLocks/>
          </p:cNvCxnSpPr>
          <p:nvPr/>
        </p:nvCxnSpPr>
        <p:spPr>
          <a:xfrm flipH="1">
            <a:off x="2386883" y="4430605"/>
            <a:ext cx="2966226" cy="0"/>
          </a:xfrm>
          <a:prstGeom prst="line">
            <a:avLst/>
          </a:prstGeom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162FA9D5-37DE-C24E-B8BD-E4CB768C38C2}"/>
              </a:ext>
            </a:extLst>
          </p:cNvPr>
          <p:cNvCxnSpPr>
            <a:cxnSpLocks/>
          </p:cNvCxnSpPr>
          <p:nvPr/>
        </p:nvCxnSpPr>
        <p:spPr>
          <a:xfrm flipH="1">
            <a:off x="2379342" y="4058071"/>
            <a:ext cx="2966226" cy="0"/>
          </a:xfrm>
          <a:prstGeom prst="line">
            <a:avLst/>
          </a:prstGeom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TextBox 77">
            <a:extLst>
              <a:ext uri="{FF2B5EF4-FFF2-40B4-BE49-F238E27FC236}">
                <a16:creationId xmlns:a16="http://schemas.microsoft.com/office/drawing/2014/main" id="{2D43193D-E748-4543-8038-41F780F149DE}"/>
              </a:ext>
            </a:extLst>
          </p:cNvPr>
          <p:cNvSpPr txBox="1"/>
          <p:nvPr/>
        </p:nvSpPr>
        <p:spPr>
          <a:xfrm flipH="1">
            <a:off x="5353109" y="3846844"/>
            <a:ext cx="1643161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70C0"/>
                </a:solidFill>
                <a:latin typeface="Gill Sans MT" panose="020B0502020104020203" pitchFamily="34" charset="77"/>
              </a:rPr>
              <a:t>AAAAAAAAA</a:t>
            </a:r>
          </a:p>
        </p:txBody>
      </p: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36822018-0E01-A34E-B78A-A6734FCE244D}"/>
              </a:ext>
            </a:extLst>
          </p:cNvPr>
          <p:cNvCxnSpPr>
            <a:cxnSpLocks/>
          </p:cNvCxnSpPr>
          <p:nvPr/>
        </p:nvCxnSpPr>
        <p:spPr>
          <a:xfrm flipH="1">
            <a:off x="8624190" y="4058071"/>
            <a:ext cx="531532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3CC0AAD8-3D2F-2F41-A6DF-77A8D2C61766}"/>
              </a:ext>
            </a:extLst>
          </p:cNvPr>
          <p:cNvCxnSpPr>
            <a:cxnSpLocks/>
          </p:cNvCxnSpPr>
          <p:nvPr/>
        </p:nvCxnSpPr>
        <p:spPr>
          <a:xfrm flipH="1">
            <a:off x="7822496" y="4058071"/>
            <a:ext cx="8165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CB99DA91-25F6-3C48-A838-8D4CE5266069}"/>
              </a:ext>
            </a:extLst>
          </p:cNvPr>
          <p:cNvCxnSpPr>
            <a:cxnSpLocks/>
          </p:cNvCxnSpPr>
          <p:nvPr/>
        </p:nvCxnSpPr>
        <p:spPr>
          <a:xfrm flipH="1">
            <a:off x="7005996" y="4058071"/>
            <a:ext cx="816500" cy="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TextBox 81">
            <a:extLst>
              <a:ext uri="{FF2B5EF4-FFF2-40B4-BE49-F238E27FC236}">
                <a16:creationId xmlns:a16="http://schemas.microsoft.com/office/drawing/2014/main" id="{28DFB75A-5CC5-DE46-89A5-083C1C8B5A5E}"/>
              </a:ext>
            </a:extLst>
          </p:cNvPr>
          <p:cNvSpPr txBox="1"/>
          <p:nvPr/>
        </p:nvSpPr>
        <p:spPr>
          <a:xfrm>
            <a:off x="8687324" y="3550240"/>
            <a:ext cx="4683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Gill Sans MT" panose="020B0502020104020203" pitchFamily="34" charset="77"/>
              </a:rPr>
              <a:t>R1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D6467E1D-D4A0-374C-A075-9F8E24AA68AE}"/>
              </a:ext>
            </a:extLst>
          </p:cNvPr>
          <p:cNvSpPr txBox="1"/>
          <p:nvPr/>
        </p:nvSpPr>
        <p:spPr>
          <a:xfrm>
            <a:off x="7960902" y="3550240"/>
            <a:ext cx="5100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Gill Sans MT" panose="020B0502020104020203" pitchFamily="34" charset="77"/>
              </a:rPr>
              <a:t>BC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CBAD963D-12C5-D24A-BAE5-80719D1657EE}"/>
              </a:ext>
            </a:extLst>
          </p:cNvPr>
          <p:cNvSpPr txBox="1"/>
          <p:nvPr/>
        </p:nvSpPr>
        <p:spPr>
          <a:xfrm>
            <a:off x="7114255" y="3550240"/>
            <a:ext cx="6303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Gill Sans MT" panose="020B0502020104020203" pitchFamily="34" charset="77"/>
              </a:rPr>
              <a:t>UMI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DEF90511-ACDE-5643-A0F6-09F749A11624}"/>
              </a:ext>
            </a:extLst>
          </p:cNvPr>
          <p:cNvSpPr txBox="1"/>
          <p:nvPr/>
        </p:nvSpPr>
        <p:spPr>
          <a:xfrm>
            <a:off x="2421939" y="3544653"/>
            <a:ext cx="7521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Gill Sans MT" panose="020B0502020104020203" pitchFamily="34" charset="77"/>
              </a:rPr>
              <a:t>index</a:t>
            </a:r>
          </a:p>
        </p:txBody>
      </p: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8C645FD7-7FD5-8144-89B4-D6175B6ECB92}"/>
              </a:ext>
            </a:extLst>
          </p:cNvPr>
          <p:cNvCxnSpPr>
            <a:cxnSpLocks/>
          </p:cNvCxnSpPr>
          <p:nvPr/>
        </p:nvCxnSpPr>
        <p:spPr>
          <a:xfrm flipH="1">
            <a:off x="9149543" y="4430605"/>
            <a:ext cx="816500" cy="0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123A0026-8076-D345-9B80-F333C4C58AA6}"/>
              </a:ext>
            </a:extLst>
          </p:cNvPr>
          <p:cNvCxnSpPr>
            <a:cxnSpLocks/>
          </p:cNvCxnSpPr>
          <p:nvPr/>
        </p:nvCxnSpPr>
        <p:spPr>
          <a:xfrm flipH="1">
            <a:off x="9149543" y="4058071"/>
            <a:ext cx="816500" cy="0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TextBox 93">
            <a:extLst>
              <a:ext uri="{FF2B5EF4-FFF2-40B4-BE49-F238E27FC236}">
                <a16:creationId xmlns:a16="http://schemas.microsoft.com/office/drawing/2014/main" id="{3A04E17C-49F1-734A-864E-AFCC4D993745}"/>
              </a:ext>
            </a:extLst>
          </p:cNvPr>
          <p:cNvSpPr txBox="1"/>
          <p:nvPr/>
        </p:nvSpPr>
        <p:spPr>
          <a:xfrm>
            <a:off x="9320629" y="3544653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Gill Sans MT" panose="020B0502020104020203" pitchFamily="34" charset="77"/>
              </a:rPr>
              <a:t>P5</a:t>
            </a:r>
          </a:p>
        </p:txBody>
      </p: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F8AD75A2-9B44-F148-A0F4-9B52C50D998B}"/>
              </a:ext>
            </a:extLst>
          </p:cNvPr>
          <p:cNvCxnSpPr>
            <a:cxnSpLocks/>
          </p:cNvCxnSpPr>
          <p:nvPr/>
        </p:nvCxnSpPr>
        <p:spPr>
          <a:xfrm flipH="1">
            <a:off x="1605439" y="4430605"/>
            <a:ext cx="816500" cy="0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9340E089-762F-1544-8821-B8FD6D648F50}"/>
              </a:ext>
            </a:extLst>
          </p:cNvPr>
          <p:cNvCxnSpPr>
            <a:cxnSpLocks/>
          </p:cNvCxnSpPr>
          <p:nvPr/>
        </p:nvCxnSpPr>
        <p:spPr>
          <a:xfrm flipH="1">
            <a:off x="1605439" y="4058071"/>
            <a:ext cx="816500" cy="0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TextBox 96">
            <a:extLst>
              <a:ext uri="{FF2B5EF4-FFF2-40B4-BE49-F238E27FC236}">
                <a16:creationId xmlns:a16="http://schemas.microsoft.com/office/drawing/2014/main" id="{073667AF-A9C9-A74C-8B55-FFB18C960DC5}"/>
              </a:ext>
            </a:extLst>
          </p:cNvPr>
          <p:cNvSpPr txBox="1"/>
          <p:nvPr/>
        </p:nvSpPr>
        <p:spPr>
          <a:xfrm>
            <a:off x="1776525" y="3544653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Gill Sans MT" panose="020B0502020104020203" pitchFamily="34" charset="77"/>
              </a:rPr>
              <a:t>P7</a:t>
            </a:r>
          </a:p>
        </p:txBody>
      </p:sp>
      <p:sp>
        <p:nvSpPr>
          <p:cNvPr id="98" name="Down Arrow 97">
            <a:extLst>
              <a:ext uri="{FF2B5EF4-FFF2-40B4-BE49-F238E27FC236}">
                <a16:creationId xmlns:a16="http://schemas.microsoft.com/office/drawing/2014/main" id="{CEF0D649-9BE8-9B48-A659-517DEB208587}"/>
              </a:ext>
            </a:extLst>
          </p:cNvPr>
          <p:cNvSpPr/>
          <p:nvPr/>
        </p:nvSpPr>
        <p:spPr>
          <a:xfrm>
            <a:off x="5555471" y="4843112"/>
            <a:ext cx="304800" cy="745067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4D8B3A5E-CCD7-9043-B83C-634F050EC672}"/>
              </a:ext>
            </a:extLst>
          </p:cNvPr>
          <p:cNvSpPr txBox="1"/>
          <p:nvPr/>
        </p:nvSpPr>
        <p:spPr>
          <a:xfrm>
            <a:off x="4941155" y="5873684"/>
            <a:ext cx="18694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Gill Sans MT" panose="020B0502020104020203" pitchFamily="34" charset="77"/>
              </a:rPr>
              <a:t>Sequence!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545202CA-1455-5347-B8BB-CD127D5F8A72}"/>
              </a:ext>
            </a:extLst>
          </p:cNvPr>
          <p:cNvSpPr txBox="1"/>
          <p:nvPr/>
        </p:nvSpPr>
        <p:spPr>
          <a:xfrm>
            <a:off x="1607111" y="4519467"/>
            <a:ext cx="226288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Gill Sans MT" panose="020B0502020104020203" pitchFamily="34" charset="77"/>
              </a:rPr>
              <a:t>Index: used if you are pooling multiple libraries in one run. Later, samples are “demultiplexed” by index</a:t>
            </a: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C76BDAA4-1123-3643-BBBB-A27710B8D7EE}"/>
              </a:ext>
            </a:extLst>
          </p:cNvPr>
          <p:cNvCxnSpPr>
            <a:cxnSpLocks/>
          </p:cNvCxnSpPr>
          <p:nvPr/>
        </p:nvCxnSpPr>
        <p:spPr>
          <a:xfrm flipH="1">
            <a:off x="2421939" y="4430605"/>
            <a:ext cx="8165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572804B7-2639-E549-9564-683A609B0371}"/>
              </a:ext>
            </a:extLst>
          </p:cNvPr>
          <p:cNvCxnSpPr>
            <a:cxnSpLocks/>
          </p:cNvCxnSpPr>
          <p:nvPr/>
        </p:nvCxnSpPr>
        <p:spPr>
          <a:xfrm flipH="1">
            <a:off x="2421939" y="4058071"/>
            <a:ext cx="8165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9700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1E78214-7C94-884D-B855-84285FDBC2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Gill Sans MT" panose="020B0502020104020203" pitchFamily="34" charset="0"/>
              </a:rPr>
              <a:t>10X Genomes single-cell </a:t>
            </a:r>
            <a:r>
              <a:rPr lang="en-US" sz="3600" dirty="0" err="1">
                <a:latin typeface="Gill Sans MT" panose="020B0502020104020203" pitchFamily="34" charset="0"/>
              </a:rPr>
              <a:t>RNAseq</a:t>
            </a:r>
            <a:r>
              <a:rPr lang="en-US" sz="3600" dirty="0">
                <a:latin typeface="Gill Sans MT" panose="020B0502020104020203" pitchFamily="34" charset="0"/>
              </a:rPr>
              <a:t> – the numbers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FE467AA-9CCC-F64D-96F7-08A35369F4D8}"/>
              </a:ext>
            </a:extLst>
          </p:cNvPr>
          <p:cNvSpPr txBox="1"/>
          <p:nvPr/>
        </p:nvSpPr>
        <p:spPr>
          <a:xfrm>
            <a:off x="1885950" y="1925710"/>
            <a:ext cx="721518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Gill Sans MT" panose="020B0502020104020203" pitchFamily="34" charset="77"/>
              </a:rPr>
              <a:t>Up to 10,000 total cells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Gill Sans MT" panose="020B0502020104020203" pitchFamily="34" charset="77"/>
              </a:rPr>
              <a:t>~20,000 read pairs/cell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Gill Sans MT" panose="020B0502020104020203" pitchFamily="34" charset="77"/>
              </a:rPr>
              <a:t>~200 million read pairs total</a:t>
            </a:r>
          </a:p>
          <a:p>
            <a:r>
              <a:rPr lang="en-US" sz="2800" dirty="0">
                <a:latin typeface="Gill Sans MT" panose="020B0502020104020203" pitchFamily="34" charset="77"/>
              </a:rPr>
              <a:t>Recall: ~15-20K genes expressed, but we’re only getting 20K reads. Data is going to be </a:t>
            </a:r>
            <a:r>
              <a:rPr lang="en-US" sz="2800" b="1" dirty="0">
                <a:latin typeface="Gill Sans MT" panose="020B0502020104020203" pitchFamily="34" charset="77"/>
              </a:rPr>
              <a:t>very sparse! </a:t>
            </a:r>
            <a:r>
              <a:rPr lang="en-US" sz="2800" dirty="0">
                <a:latin typeface="Gill Sans MT" panose="020B0502020104020203" pitchFamily="34" charset="77"/>
              </a:rPr>
              <a:t>Mean ~1 read/transcript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2659E7C-E3EB-B44F-8569-5B3714AC3345}"/>
              </a:ext>
            </a:extLst>
          </p:cNvPr>
          <p:cNvSpPr txBox="1"/>
          <p:nvPr/>
        </p:nvSpPr>
        <p:spPr>
          <a:xfrm>
            <a:off x="1123951" y="1259615"/>
            <a:ext cx="55911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Gill Sans MT" panose="020B0502020104020203" pitchFamily="34" charset="77"/>
              </a:rPr>
              <a:t>10X Single-cell </a:t>
            </a:r>
            <a:r>
              <a:rPr lang="en-US" sz="2800" b="1" dirty="0" err="1">
                <a:latin typeface="Gill Sans MT" panose="020B0502020104020203" pitchFamily="34" charset="77"/>
              </a:rPr>
              <a:t>RNAseq</a:t>
            </a:r>
            <a:endParaRPr lang="en-US" sz="2800" b="1" dirty="0">
              <a:latin typeface="Gill Sans MT" panose="020B0502020104020203" pitchFamily="34" charset="7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4C3C5A2-C2A9-764E-81C2-4FF1B89B5688}"/>
              </a:ext>
            </a:extLst>
          </p:cNvPr>
          <p:cNvSpPr txBox="1"/>
          <p:nvPr/>
        </p:nvSpPr>
        <p:spPr>
          <a:xfrm>
            <a:off x="1123951" y="4905488"/>
            <a:ext cx="55911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Gill Sans MT" panose="020B0502020104020203" pitchFamily="34" charset="77"/>
              </a:rPr>
              <a:t>Bulk RNA-</a:t>
            </a:r>
            <a:r>
              <a:rPr lang="en-US" sz="2800" b="1" dirty="0" err="1">
                <a:latin typeface="Gill Sans MT" panose="020B0502020104020203" pitchFamily="34" charset="77"/>
              </a:rPr>
              <a:t>seq</a:t>
            </a:r>
            <a:endParaRPr lang="en-US" sz="2800" b="1" dirty="0">
              <a:latin typeface="Gill Sans MT" panose="020B0502020104020203" pitchFamily="34" charset="7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87A96EC-06AC-784B-885C-CE1339786A57}"/>
              </a:ext>
            </a:extLst>
          </p:cNvPr>
          <p:cNvSpPr txBox="1"/>
          <p:nvPr/>
        </p:nvSpPr>
        <p:spPr>
          <a:xfrm>
            <a:off x="1885950" y="5381850"/>
            <a:ext cx="89439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Gill Sans MT" panose="020B0502020104020203" pitchFamily="34" charset="77"/>
              </a:rPr>
              <a:t>~10M-100M reads per sample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Gill Sans MT" panose="020B0502020104020203" pitchFamily="34" charset="77"/>
              </a:rPr>
              <a:t>Mean ~hundreds to thousands of reads per transcript</a:t>
            </a:r>
          </a:p>
        </p:txBody>
      </p:sp>
    </p:spTree>
    <p:extLst>
      <p:ext uri="{BB962C8B-B14F-4D97-AF65-F5344CB8AC3E}">
        <p14:creationId xmlns:p14="http://schemas.microsoft.com/office/powerpoint/2010/main" val="28626945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70CB368-A5A2-4DF1-829B-521589BCC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Gill Sans MT" panose="020B0502020104020203" pitchFamily="34" charset="0"/>
              </a:rPr>
              <a:t>10X captures 3’ends of mRNAs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C610075-5AC7-C940-A93F-C2FC36E8FBA9}"/>
              </a:ext>
            </a:extLst>
          </p:cNvPr>
          <p:cNvGrpSpPr/>
          <p:nvPr/>
        </p:nvGrpSpPr>
        <p:grpSpPr>
          <a:xfrm flipH="1">
            <a:off x="1891342" y="2708156"/>
            <a:ext cx="3776288" cy="0"/>
            <a:chOff x="4534712" y="2233374"/>
            <a:chExt cx="1987668" cy="0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73E74A2C-8283-C248-B9E5-98C6B6A6EB1B}"/>
                </a:ext>
              </a:extLst>
            </p:cNvPr>
            <p:cNvCxnSpPr>
              <a:cxnSpLocks/>
            </p:cNvCxnSpPr>
            <p:nvPr/>
          </p:nvCxnSpPr>
          <p:spPr>
            <a:xfrm>
              <a:off x="4534712" y="2233374"/>
              <a:ext cx="1561288" cy="0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AD015943-C5E4-654B-8DF0-E53ABFDEC7AD}"/>
                </a:ext>
              </a:extLst>
            </p:cNvPr>
            <p:cNvCxnSpPr>
              <a:cxnSpLocks/>
            </p:cNvCxnSpPr>
            <p:nvPr/>
          </p:nvCxnSpPr>
          <p:spPr>
            <a:xfrm>
              <a:off x="4806693" y="2233374"/>
              <a:ext cx="429769" cy="0"/>
            </a:xfrm>
            <a:prstGeom prst="line">
              <a:avLst/>
            </a:prstGeom>
            <a:ln w="571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71384D45-D5D3-6B4B-A331-F43E64D54FF8}"/>
                </a:ext>
              </a:extLst>
            </p:cNvPr>
            <p:cNvCxnSpPr>
              <a:cxnSpLocks/>
            </p:cNvCxnSpPr>
            <p:nvPr/>
          </p:nvCxnSpPr>
          <p:spPr>
            <a:xfrm>
              <a:off x="5236462" y="2233374"/>
              <a:ext cx="429769" cy="0"/>
            </a:xfrm>
            <a:prstGeom prst="line">
              <a:avLst/>
            </a:prstGeom>
            <a:ln w="571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FD7DF52B-3AF5-1B45-83B3-6A1977C1908B}"/>
                </a:ext>
              </a:extLst>
            </p:cNvPr>
            <p:cNvCxnSpPr>
              <a:cxnSpLocks/>
            </p:cNvCxnSpPr>
            <p:nvPr/>
          </p:nvCxnSpPr>
          <p:spPr>
            <a:xfrm>
              <a:off x="5666231" y="2233374"/>
              <a:ext cx="856149" cy="0"/>
            </a:xfrm>
            <a:prstGeom prst="line">
              <a:avLst/>
            </a:prstGeom>
            <a:ln w="571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B7C243E0-12BE-AB46-B9A3-A73B2CFE0BE7}"/>
              </a:ext>
            </a:extLst>
          </p:cNvPr>
          <p:cNvSpPr txBox="1"/>
          <p:nvPr/>
        </p:nvSpPr>
        <p:spPr>
          <a:xfrm flipH="1">
            <a:off x="1879823" y="2523490"/>
            <a:ext cx="1643161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70C0"/>
                </a:solidFill>
                <a:latin typeface="Gill Sans MT" panose="020B0502020104020203" pitchFamily="34" charset="77"/>
              </a:rPr>
              <a:t>TTTTTTTTTT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AC1C21B-6792-8840-AECD-7E4ACEBBE671}"/>
              </a:ext>
            </a:extLst>
          </p:cNvPr>
          <p:cNvCxnSpPr>
            <a:cxnSpLocks/>
          </p:cNvCxnSpPr>
          <p:nvPr/>
        </p:nvCxnSpPr>
        <p:spPr>
          <a:xfrm flipH="1">
            <a:off x="370570" y="2708156"/>
            <a:ext cx="1509253" cy="0"/>
          </a:xfrm>
          <a:prstGeom prst="line">
            <a:avLst/>
          </a:prstGeom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BB131AF-7E18-914F-9F80-87C223149FBC}"/>
              </a:ext>
            </a:extLst>
          </p:cNvPr>
          <p:cNvCxnSpPr>
            <a:cxnSpLocks/>
          </p:cNvCxnSpPr>
          <p:nvPr/>
        </p:nvCxnSpPr>
        <p:spPr>
          <a:xfrm flipH="1">
            <a:off x="396710" y="2336018"/>
            <a:ext cx="2966226" cy="0"/>
          </a:xfrm>
          <a:prstGeom prst="line">
            <a:avLst/>
          </a:prstGeom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D7AC3AD8-689F-DB45-AF11-11C72048725F}"/>
              </a:ext>
            </a:extLst>
          </p:cNvPr>
          <p:cNvSpPr txBox="1"/>
          <p:nvPr/>
        </p:nvSpPr>
        <p:spPr>
          <a:xfrm flipH="1">
            <a:off x="1879823" y="2124395"/>
            <a:ext cx="1643161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70C0"/>
                </a:solidFill>
                <a:latin typeface="Gill Sans MT" panose="020B0502020104020203" pitchFamily="34" charset="77"/>
              </a:rPr>
              <a:t>AAAAAAAAA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E7FFDA8-39A9-1644-9694-A5371F9E9B13}"/>
              </a:ext>
            </a:extLst>
          </p:cNvPr>
          <p:cNvCxnSpPr>
            <a:cxnSpLocks/>
          </p:cNvCxnSpPr>
          <p:nvPr/>
        </p:nvCxnSpPr>
        <p:spPr>
          <a:xfrm flipH="1">
            <a:off x="5150904" y="2335622"/>
            <a:ext cx="531532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E47E46F-5F8A-7848-9FF0-6CB5C08B479B}"/>
              </a:ext>
            </a:extLst>
          </p:cNvPr>
          <p:cNvCxnSpPr>
            <a:cxnSpLocks/>
          </p:cNvCxnSpPr>
          <p:nvPr/>
        </p:nvCxnSpPr>
        <p:spPr>
          <a:xfrm flipH="1">
            <a:off x="4349210" y="2335622"/>
            <a:ext cx="8165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42052A7-73BA-BE49-81EF-014491AB81EC}"/>
              </a:ext>
            </a:extLst>
          </p:cNvPr>
          <p:cNvCxnSpPr>
            <a:cxnSpLocks/>
          </p:cNvCxnSpPr>
          <p:nvPr/>
        </p:nvCxnSpPr>
        <p:spPr>
          <a:xfrm flipH="1">
            <a:off x="3532710" y="2335622"/>
            <a:ext cx="816500" cy="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D93C1C1C-206C-E243-960E-19A1DBF761A3}"/>
              </a:ext>
            </a:extLst>
          </p:cNvPr>
          <p:cNvSpPr txBox="1"/>
          <p:nvPr/>
        </p:nvSpPr>
        <p:spPr>
          <a:xfrm>
            <a:off x="5214038" y="1827791"/>
            <a:ext cx="4683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Gill Sans MT" panose="020B0502020104020203" pitchFamily="34" charset="77"/>
              </a:rPr>
              <a:t>R1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F1F7C2B-83F0-0E49-9025-33C955476816}"/>
              </a:ext>
            </a:extLst>
          </p:cNvPr>
          <p:cNvSpPr txBox="1"/>
          <p:nvPr/>
        </p:nvSpPr>
        <p:spPr>
          <a:xfrm>
            <a:off x="4487616" y="1827791"/>
            <a:ext cx="5100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Gill Sans MT" panose="020B0502020104020203" pitchFamily="34" charset="77"/>
              </a:rPr>
              <a:t>BC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E5A52E6-183D-9F42-B09F-187B5A1673BA}"/>
              </a:ext>
            </a:extLst>
          </p:cNvPr>
          <p:cNvSpPr txBox="1"/>
          <p:nvPr/>
        </p:nvSpPr>
        <p:spPr>
          <a:xfrm>
            <a:off x="3640969" y="1827791"/>
            <a:ext cx="6303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Gill Sans MT" panose="020B0502020104020203" pitchFamily="34" charset="77"/>
              </a:rPr>
              <a:t>UMI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917CA79-E77C-DD4A-B4B4-32FFC79D2577}"/>
              </a:ext>
            </a:extLst>
          </p:cNvPr>
          <p:cNvSpPr txBox="1"/>
          <p:nvPr/>
        </p:nvSpPr>
        <p:spPr>
          <a:xfrm>
            <a:off x="449133" y="3328872"/>
            <a:ext cx="45485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Gill Sans MT" panose="020B0502020104020203" pitchFamily="34" charset="77"/>
              </a:rPr>
              <a:t>What kinds of things will we *not* be able to analyze with 10X?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00C3D0C-C9C1-4943-AA3C-5E39F3D90395}"/>
              </a:ext>
            </a:extLst>
          </p:cNvPr>
          <p:cNvSpPr txBox="1"/>
          <p:nvPr/>
        </p:nvSpPr>
        <p:spPr>
          <a:xfrm>
            <a:off x="70851" y="4309319"/>
            <a:ext cx="50800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Gill Sans MT" panose="020B0502020104020203" pitchFamily="34" charset="77"/>
              </a:rPr>
              <a:t>Examples: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 MT" panose="020B0502020104020203" pitchFamily="34" charset="77"/>
              </a:rPr>
              <a:t>Splicing/isoform quantification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 MT" panose="020B0502020104020203" pitchFamily="34" charset="77"/>
              </a:rPr>
              <a:t>Mutations in beginning of transcript 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5607D4EF-AA09-1B42-8D45-6D0CC82078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375171"/>
            <a:ext cx="5043522" cy="4636161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1752CB48-9063-9243-9A33-1F3BE4563ED6}"/>
              </a:ext>
            </a:extLst>
          </p:cNvPr>
          <p:cNvSpPr txBox="1"/>
          <p:nvPr/>
        </p:nvSpPr>
        <p:spPr>
          <a:xfrm>
            <a:off x="9345151" y="5957611"/>
            <a:ext cx="19155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latin typeface="Gill Sans MT" panose="020B0502020104020203" pitchFamily="34" charset="77"/>
              </a:rPr>
              <a:t>Ntranos</a:t>
            </a:r>
            <a:r>
              <a:rPr lang="en-US" sz="1600" dirty="0">
                <a:latin typeface="Gill Sans MT" panose="020B0502020104020203" pitchFamily="34" charset="77"/>
              </a:rPr>
              <a:t> </a:t>
            </a:r>
            <a:r>
              <a:rPr lang="en-US" sz="1600" i="1" dirty="0">
                <a:latin typeface="Gill Sans MT" panose="020B0502020104020203" pitchFamily="34" charset="77"/>
              </a:rPr>
              <a:t>et al. </a:t>
            </a:r>
            <a:r>
              <a:rPr lang="en-US" sz="1600" dirty="0">
                <a:latin typeface="Gill Sans MT" panose="020B0502020104020203" pitchFamily="34" charset="77"/>
              </a:rPr>
              <a:t>2019</a:t>
            </a:r>
          </a:p>
        </p:txBody>
      </p:sp>
    </p:spTree>
    <p:extLst>
      <p:ext uri="{BB962C8B-B14F-4D97-AF65-F5344CB8AC3E}">
        <p14:creationId xmlns:p14="http://schemas.microsoft.com/office/powerpoint/2010/main" val="870482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3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70CB368-A5A2-4DF1-829B-521589BCC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Gill Sans MT" panose="020B0502020104020203" pitchFamily="34" charset="0"/>
              </a:rPr>
              <a:t>10X experimental design considerations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8CA8756-69D1-5B4F-A161-E7FFF5145EA8}"/>
              </a:ext>
            </a:extLst>
          </p:cNvPr>
          <p:cNvSpPr txBox="1"/>
          <p:nvPr/>
        </p:nvSpPr>
        <p:spPr>
          <a:xfrm>
            <a:off x="883249" y="2310087"/>
            <a:ext cx="867872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Gill Sans MT" panose="020B0502020104020203" pitchFamily="34" charset="77"/>
              </a:rPr>
              <a:t>Doublet</a:t>
            </a:r>
            <a:r>
              <a:rPr lang="en-US" sz="2800" dirty="0">
                <a:latin typeface="Gill Sans MT" panose="020B0502020104020203" pitchFamily="34" charset="77"/>
              </a:rPr>
              <a:t>: artifactual library generated from </a:t>
            </a:r>
            <a:r>
              <a:rPr lang="en-US" sz="2800" i="1" dirty="0">
                <a:latin typeface="Gill Sans MT" panose="020B0502020104020203" pitchFamily="34" charset="77"/>
              </a:rPr>
              <a:t>two </a:t>
            </a:r>
            <a:r>
              <a:rPr lang="en-US" sz="2800" dirty="0">
                <a:latin typeface="Gill Sans MT" panose="020B0502020104020203" pitchFamily="34" charset="77"/>
              </a:rPr>
              <a:t>cells</a:t>
            </a:r>
          </a:p>
          <a:p>
            <a:r>
              <a:rPr lang="en-US" sz="2800" dirty="0">
                <a:latin typeface="Gill Sans MT" panose="020B0502020104020203" pitchFamily="34" charset="77"/>
              </a:rPr>
              <a:t>(i.e., two different cells are labeled with the same barcode)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D6B4D7A-B93F-D54F-90F1-4E475E8CA9E0}"/>
              </a:ext>
            </a:extLst>
          </p:cNvPr>
          <p:cNvSpPr txBox="1"/>
          <p:nvPr/>
        </p:nvSpPr>
        <p:spPr>
          <a:xfrm>
            <a:off x="2392962" y="3520786"/>
            <a:ext cx="80996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Gill Sans MT" panose="020B0502020104020203" pitchFamily="34" charset="77"/>
              </a:rPr>
              <a:t>Technical doublet</a:t>
            </a:r>
            <a:r>
              <a:rPr lang="en-US" sz="2400" dirty="0">
                <a:latin typeface="Gill Sans MT" panose="020B0502020104020203" pitchFamily="34" charset="77"/>
              </a:rPr>
              <a:t>: two cells get loaded into the same droplet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F524087-038A-2E42-8A86-D9D591F11471}"/>
              </a:ext>
            </a:extLst>
          </p:cNvPr>
          <p:cNvSpPr txBox="1"/>
          <p:nvPr/>
        </p:nvSpPr>
        <p:spPr>
          <a:xfrm>
            <a:off x="2392962" y="4149105"/>
            <a:ext cx="79402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Gill Sans MT" panose="020B0502020104020203" pitchFamily="34" charset="77"/>
              </a:rPr>
              <a:t>Synthetic doublet</a:t>
            </a:r>
            <a:r>
              <a:rPr lang="en-US" sz="2400" dirty="0">
                <a:latin typeface="Gill Sans MT" panose="020B0502020104020203" pitchFamily="34" charset="77"/>
              </a:rPr>
              <a:t>: two cells get loaded into separate droplets, but receive the same barcode (barcode collision)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46745D1-615D-3B44-A9A2-EC42A0C4D830}"/>
              </a:ext>
            </a:extLst>
          </p:cNvPr>
          <p:cNvSpPr txBox="1"/>
          <p:nvPr/>
        </p:nvSpPr>
        <p:spPr>
          <a:xfrm>
            <a:off x="883249" y="1259615"/>
            <a:ext cx="94781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Gill Sans MT" panose="020B0502020104020203" pitchFamily="34" charset="77"/>
              </a:rPr>
              <a:t>Duplication</a:t>
            </a:r>
            <a:r>
              <a:rPr lang="en-US" sz="2800" dirty="0">
                <a:latin typeface="Gill Sans MT" panose="020B0502020104020203" pitchFamily="34" charset="77"/>
              </a:rPr>
              <a:t>: one cell gets labeled with more than one barcode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29DE18D-0CBF-5F48-9B25-DB21FFB00091}"/>
              </a:ext>
            </a:extLst>
          </p:cNvPr>
          <p:cNvSpPr txBox="1"/>
          <p:nvPr/>
        </p:nvSpPr>
        <p:spPr>
          <a:xfrm>
            <a:off x="122832" y="5977754"/>
            <a:ext cx="9958495" cy="83099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Gill Sans MT" panose="020B0502020104020203" pitchFamily="34" charset="77"/>
              </a:rPr>
              <a:t>Need to design # droplets, # barcodes carefully to avoid these types of errors.</a:t>
            </a:r>
          </a:p>
          <a:p>
            <a:r>
              <a:rPr lang="en-US" sz="2400" dirty="0">
                <a:solidFill>
                  <a:srgbClr val="FF0000"/>
                </a:solidFill>
                <a:latin typeface="Gill Sans MT" panose="020B0502020104020203" pitchFamily="34" charset="77"/>
              </a:rPr>
              <a:t>Topic of Exercises #1.</a:t>
            </a:r>
          </a:p>
        </p:txBody>
      </p:sp>
    </p:spTree>
    <p:extLst>
      <p:ext uri="{BB962C8B-B14F-4D97-AF65-F5344CB8AC3E}">
        <p14:creationId xmlns:p14="http://schemas.microsoft.com/office/powerpoint/2010/main" val="583007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  <p:bldP spid="27" grpId="0"/>
      <p:bldP spid="2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6CED9ECC-B35A-48C3-BCB6-666336C00F39}"/>
              </a:ext>
            </a:extLst>
          </p:cNvPr>
          <p:cNvGraphicFramePr>
            <a:graphicFrameLocks noGrp="1"/>
          </p:cNvGraphicFramePr>
          <p:nvPr/>
        </p:nvGraphicFramePr>
        <p:xfrm>
          <a:off x="787879" y="466624"/>
          <a:ext cx="10230257" cy="565316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99713">
                  <a:extLst>
                    <a:ext uri="{9D8B030D-6E8A-4147-A177-3AD203B41FA5}">
                      <a16:colId xmlns:a16="http://schemas.microsoft.com/office/drawing/2014/main" val="1458310825"/>
                    </a:ext>
                  </a:extLst>
                </a:gridCol>
                <a:gridCol w="1891618">
                  <a:extLst>
                    <a:ext uri="{9D8B030D-6E8A-4147-A177-3AD203B41FA5}">
                      <a16:colId xmlns:a16="http://schemas.microsoft.com/office/drawing/2014/main" val="3179525706"/>
                    </a:ext>
                  </a:extLst>
                </a:gridCol>
                <a:gridCol w="6838926">
                  <a:extLst>
                    <a:ext uri="{9D8B030D-6E8A-4147-A177-3AD203B41FA5}">
                      <a16:colId xmlns:a16="http://schemas.microsoft.com/office/drawing/2014/main" val="2397555920"/>
                    </a:ext>
                  </a:extLst>
                </a:gridCol>
              </a:tblGrid>
              <a:tr h="319978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Gill Sans MT" panose="020B0502020104020203" pitchFamily="34" charset="77"/>
                        </a:rPr>
                        <a:t>Week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Gill Sans MT" panose="020B0502020104020203" pitchFamily="34" charset="77"/>
                        </a:rPr>
                        <a:t>Date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Gill Sans MT" panose="020B0502020104020203" pitchFamily="34" charset="77"/>
                        </a:rPr>
                        <a:t>Topic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49777248"/>
                  </a:ext>
                </a:extLst>
              </a:tr>
              <a:tr h="43398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Gill Sans MT" panose="020B0502020104020203" pitchFamily="34" charset="77"/>
                        </a:rPr>
                        <a:t>Week 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Gill Sans MT" panose="020B0502020104020203" pitchFamily="34" charset="77"/>
                        </a:rPr>
                        <a:t>03/30/2021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latin typeface="Gill Sans MT" panose="020B0502020104020203" pitchFamily="34" charset="77"/>
                        </a:rPr>
                        <a:t>Python Lightning course / start on Lab 1</a:t>
                      </a:r>
                      <a:endParaRPr lang="en-US" sz="1400" b="0" dirty="0">
                        <a:latin typeface="Gill Sans MT" panose="020B0502020104020203" pitchFamily="34" charset="77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3070439"/>
                  </a:ext>
                </a:extLst>
              </a:tr>
              <a:tr h="616707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Gill Sans MT" panose="020B0502020104020203" pitchFamily="34" charset="77"/>
                        </a:rPr>
                        <a:t>Week 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Gill Sans MT" panose="020B0502020104020203" pitchFamily="34" charset="77"/>
                        </a:rPr>
                        <a:t>04/06/2021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latin typeface="Gill Sans MT" panose="020B0502020104020203" pitchFamily="34" charset="77"/>
                        </a:rPr>
                        <a:t>Lab 1: Mutation hunting: find the needle in a haystack</a:t>
                      </a:r>
                    </a:p>
                    <a:p>
                      <a:r>
                        <a:rPr lang="en-US" sz="1400" b="0" dirty="0">
                          <a:latin typeface="Gill Sans MT" panose="020B0502020104020203" pitchFamily="34" charset="77"/>
                        </a:rPr>
                        <a:t>NGS, sequence alignment, variant calling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4399571"/>
                  </a:ext>
                </a:extLst>
              </a:tr>
              <a:tr h="698133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Gill Sans MT" panose="020B0502020104020203" pitchFamily="34" charset="77"/>
                        </a:rPr>
                        <a:t>Week 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Gill Sans MT" panose="020B0502020104020203" pitchFamily="34" charset="77"/>
                        </a:rPr>
                        <a:t>04/13/2021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latin typeface="Gill Sans MT" panose="020B0502020104020203" pitchFamily="34" charset="77"/>
                        </a:rPr>
                        <a:t>Lab 2: So where do all those reference genomes come from, anyway?</a:t>
                      </a:r>
                    </a:p>
                    <a:p>
                      <a:r>
                        <a:rPr lang="en-US" sz="1400" b="0" dirty="0">
                          <a:latin typeface="Gill Sans MT" panose="020B0502020104020203" pitchFamily="34" charset="77"/>
                        </a:rPr>
                        <a:t>Genome size estimation, genome assembly</a:t>
                      </a:r>
                    </a:p>
                    <a:p>
                      <a:r>
                        <a:rPr lang="en-US" sz="1400" b="0" dirty="0">
                          <a:solidFill>
                            <a:srgbClr val="FF0000"/>
                          </a:solidFill>
                          <a:latin typeface="Gill Sans MT" panose="020B0502020104020203" pitchFamily="34" charset="77"/>
                        </a:rPr>
                        <a:t>Quiz 1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4500289"/>
                  </a:ext>
                </a:extLst>
              </a:tr>
              <a:tr h="494511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Gill Sans MT" panose="020B0502020104020203" pitchFamily="34" charset="77"/>
                        </a:rPr>
                        <a:t>Week 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Gill Sans MT" panose="020B0502020104020203" pitchFamily="34" charset="77"/>
                        </a:rPr>
                        <a:t>04/20/2021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latin typeface="Gill Sans MT" panose="020B0502020104020203" pitchFamily="34" charset="77"/>
                        </a:rPr>
                        <a:t>Lab 3: How tall should I be?</a:t>
                      </a:r>
                    </a:p>
                    <a:p>
                      <a:r>
                        <a:rPr lang="en-US" sz="1400" b="0" dirty="0">
                          <a:latin typeface="Gill Sans MT" panose="020B0502020104020203" pitchFamily="34" charset="77"/>
                        </a:rPr>
                        <a:t>GWAS, Ancestry, PCA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4710275"/>
                  </a:ext>
                </a:extLst>
              </a:tr>
              <a:tr h="698133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Gill Sans MT" panose="020B0502020104020203" pitchFamily="34" charset="77"/>
                        </a:rPr>
                        <a:t>Week 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Gill Sans MT" panose="020B0502020104020203" pitchFamily="34" charset="77"/>
                        </a:rPr>
                        <a:t>04/27/2021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latin typeface="Gill Sans MT" panose="020B0502020104020203" pitchFamily="34" charset="77"/>
                        </a:rPr>
                        <a:t>Lab 4: You are what you eat</a:t>
                      </a:r>
                      <a:endParaRPr lang="en-US" sz="1400" b="1" dirty="0">
                        <a:solidFill>
                          <a:srgbClr val="FF0000"/>
                        </a:solidFill>
                        <a:latin typeface="Gill Sans MT" panose="020B0502020104020203" pitchFamily="34" charset="77"/>
                      </a:endParaRPr>
                    </a:p>
                    <a:p>
                      <a:r>
                        <a:rPr lang="en-US" sz="1400" b="0" dirty="0">
                          <a:latin typeface="Gill Sans MT" panose="020B0502020104020203" pitchFamily="34" charset="77"/>
                        </a:rPr>
                        <a:t>RNA-</a:t>
                      </a:r>
                      <a:r>
                        <a:rPr lang="en-US" sz="1400" b="0" dirty="0" err="1">
                          <a:latin typeface="Gill Sans MT" panose="020B0502020104020203" pitchFamily="34" charset="77"/>
                        </a:rPr>
                        <a:t>seq</a:t>
                      </a:r>
                      <a:r>
                        <a:rPr lang="en-US" sz="1400" b="0" dirty="0">
                          <a:latin typeface="Gill Sans MT" panose="020B0502020104020203" pitchFamily="34" charset="77"/>
                        </a:rPr>
                        <a:t>, differential expression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solidFill>
                            <a:srgbClr val="FF0000"/>
                          </a:solidFill>
                          <a:latin typeface="Gill Sans MT" panose="020B0502020104020203" pitchFamily="34" charset="77"/>
                        </a:rPr>
                        <a:t>Quiz 2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7418706"/>
                  </a:ext>
                </a:extLst>
              </a:tr>
              <a:tr h="494511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Gill Sans MT" panose="020B0502020104020203" pitchFamily="34" charset="77"/>
                        </a:rPr>
                        <a:t>Week 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Gill Sans MT" panose="020B0502020104020203" pitchFamily="34" charset="77"/>
                        </a:rPr>
                        <a:t>05/04/2021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latin typeface="Gill Sans MT" panose="020B0502020104020203" pitchFamily="34" charset="77"/>
                        </a:rPr>
                        <a:t>Lab 5: The dark matter of the genome</a:t>
                      </a:r>
                    </a:p>
                    <a:p>
                      <a:r>
                        <a:rPr lang="en-US" sz="1400" b="0" dirty="0" err="1">
                          <a:latin typeface="Gill Sans MT" panose="020B0502020104020203" pitchFamily="34" charset="77"/>
                        </a:rPr>
                        <a:t>ChIP-seq</a:t>
                      </a:r>
                      <a:r>
                        <a:rPr lang="en-US" sz="1400" b="0" dirty="0">
                          <a:latin typeface="Gill Sans MT" panose="020B0502020104020203" pitchFamily="34" charset="77"/>
                        </a:rPr>
                        <a:t>, machine learning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3082847"/>
                  </a:ext>
                </a:extLst>
              </a:tr>
              <a:tr h="698133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Gill Sans MT" panose="020B0502020104020203" pitchFamily="34" charset="77"/>
                        </a:rPr>
                        <a:t>Week 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Gill Sans MT" panose="020B0502020104020203" pitchFamily="34" charset="77"/>
                        </a:rPr>
                        <a:t>05/11/2021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Gill Sans MT" panose="020B0502020104020203" pitchFamily="34" charset="77"/>
                        </a:rPr>
                        <a:t>Lab 6: Don’t get lost in the crowd</a:t>
                      </a:r>
                    </a:p>
                    <a:p>
                      <a:r>
                        <a:rPr lang="en-US" sz="1400" b="0" i="0" dirty="0">
                          <a:solidFill>
                            <a:schemeClr val="tx1"/>
                          </a:solidFill>
                          <a:latin typeface="Gill Sans MT" panose="020B0502020104020203" pitchFamily="34" charset="77"/>
                        </a:rPr>
                        <a:t>Single-cell genomics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solidFill>
                            <a:srgbClr val="FF0000"/>
                          </a:solidFill>
                          <a:latin typeface="Gill Sans MT" panose="020B0502020104020203" pitchFamily="34" charset="77"/>
                        </a:rPr>
                        <a:t>Quiz 3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1987435"/>
                  </a:ext>
                </a:extLst>
              </a:tr>
              <a:tr h="698133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Gill Sans MT" panose="020B0502020104020203" pitchFamily="34" charset="77"/>
                        </a:rPr>
                        <a:t>Week 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Gill Sans MT" panose="020B0502020104020203" pitchFamily="34" charset="77"/>
                        </a:rPr>
                        <a:t>05/20/2021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latin typeface="Gill Sans MT" panose="020B0502020104020203" pitchFamily="34" charset="77"/>
                        </a:rPr>
                        <a:t>Lab 7: COVID-19</a:t>
                      </a:r>
                    </a:p>
                    <a:p>
                      <a:r>
                        <a:rPr lang="en-US" sz="1400" b="0" dirty="0">
                          <a:latin typeface="Gill Sans MT" panose="020B0502020104020203" pitchFamily="34" charset="77"/>
                        </a:rPr>
                        <a:t>Comparative genomics, phylogenetics</a:t>
                      </a:r>
                    </a:p>
                    <a:p>
                      <a:r>
                        <a:rPr lang="en-US" sz="1400" b="0" dirty="0">
                          <a:solidFill>
                            <a:srgbClr val="FF0000"/>
                          </a:solidFill>
                          <a:latin typeface="Gill Sans MT" panose="020B0502020104020203" pitchFamily="34" charset="77"/>
                        </a:rPr>
                        <a:t>Project proposals due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0048829"/>
                  </a:ext>
                </a:extLst>
              </a:tr>
              <a:tr h="290889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Gill Sans MT" panose="020B0502020104020203" pitchFamily="34" charset="77"/>
                        </a:rPr>
                        <a:t>Weeks 9-10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Gill Sans MT" panose="020B0502020104020203" pitchFamily="34" charset="77"/>
                        </a:rPr>
                        <a:t>05/27/2021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Gill Sans MT" panose="020B0502020104020203" pitchFamily="34" charset="77"/>
                        </a:rPr>
                        <a:t>Independent Projects (report due in Finals week)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9440334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E2318A59-13E9-46AF-B4F3-B30E0791F661}"/>
              </a:ext>
            </a:extLst>
          </p:cNvPr>
          <p:cNvSpPr/>
          <p:nvPr/>
        </p:nvSpPr>
        <p:spPr>
          <a:xfrm>
            <a:off x="458077" y="4320539"/>
            <a:ext cx="10616241" cy="720383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6220DAF-5F8D-8546-891C-11FE55E7BC82}"/>
              </a:ext>
            </a:extLst>
          </p:cNvPr>
          <p:cNvSpPr txBox="1"/>
          <p:nvPr/>
        </p:nvSpPr>
        <p:spPr>
          <a:xfrm>
            <a:off x="7119319" y="5122984"/>
            <a:ext cx="4562852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latin typeface="Gill Sans MT" panose="020B0502020104020203" pitchFamily="34" charset="77"/>
              </a:rPr>
              <a:t>Week 7: COVID-19+prepare for project</a:t>
            </a:r>
          </a:p>
          <a:p>
            <a:r>
              <a:rPr lang="en-US" b="1" dirty="0">
                <a:latin typeface="Gill Sans MT" panose="020B0502020104020203" pitchFamily="34" charset="77"/>
              </a:rPr>
              <a:t>Proposals due end of week 8 (next week)</a:t>
            </a:r>
            <a:endParaRPr lang="en-US" dirty="0">
              <a:latin typeface="Gill Sans MT" panose="020B05020201040202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1100221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2617546-6BFE-9144-B236-23229F24E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Gill Sans MT" panose="020B0502020104020203" pitchFamily="34" charset="0"/>
              </a:rPr>
              <a:t>Full transcript methods (well-based, lower throughput)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91C7C0D-E27F-5F4C-8B3C-E740FF3420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6612"/>
          <a:stretch/>
        </p:blipFill>
        <p:spPr>
          <a:xfrm>
            <a:off x="2116667" y="1259615"/>
            <a:ext cx="4170360" cy="49075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2349766-E6B3-2649-91DF-7537F84C53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2577"/>
          <a:stretch/>
        </p:blipFill>
        <p:spPr>
          <a:xfrm>
            <a:off x="6473293" y="1600806"/>
            <a:ext cx="3923774" cy="272595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1F0A44F-52ED-F148-89ED-3277B62C2233}"/>
              </a:ext>
            </a:extLst>
          </p:cNvPr>
          <p:cNvSpPr txBox="1"/>
          <p:nvPr/>
        </p:nvSpPr>
        <p:spPr>
          <a:xfrm>
            <a:off x="7215573" y="4645695"/>
            <a:ext cx="29962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Gill Sans MT" panose="020B0502020104020203" pitchFamily="34" charset="77"/>
              </a:rPr>
              <a:t>Isolate cells in wells, add barcodes and adapters to all fragments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265E030-A102-E94F-8E2E-0A516062760B}"/>
              </a:ext>
            </a:extLst>
          </p:cNvPr>
          <p:cNvSpPr txBox="1"/>
          <p:nvPr/>
        </p:nvSpPr>
        <p:spPr>
          <a:xfrm>
            <a:off x="-1" y="6396335"/>
            <a:ext cx="59480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Gill Sans MT" panose="020B0502020104020203" pitchFamily="34" charset="77"/>
              </a:rPr>
              <a:t>“SMART-</a:t>
            </a:r>
            <a:r>
              <a:rPr lang="en-US" sz="2000" dirty="0" err="1">
                <a:latin typeface="Gill Sans MT" panose="020B0502020104020203" pitchFamily="34" charset="77"/>
              </a:rPr>
              <a:t>seq</a:t>
            </a:r>
            <a:r>
              <a:rPr lang="en-US" sz="2000" dirty="0">
                <a:latin typeface="Gill Sans MT" panose="020B0502020104020203" pitchFamily="34" charset="77"/>
              </a:rPr>
              <a:t>” (</a:t>
            </a:r>
            <a:r>
              <a:rPr lang="en-US" sz="2000" dirty="0">
                <a:hlinkClick r:id="rId3"/>
              </a:rPr>
              <a:t>https://www.takarabio.com/</a:t>
            </a:r>
            <a:r>
              <a:rPr lang="en-US" sz="2000" dirty="0"/>
              <a:t>)</a:t>
            </a:r>
            <a:endParaRPr lang="en-US" sz="2000" dirty="0">
              <a:latin typeface="Gill Sans MT" panose="020B05020201040202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923952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A793FFB-D448-3347-AF0E-167E4A573A38}"/>
              </a:ext>
            </a:extLst>
          </p:cNvPr>
          <p:cNvSpPr txBox="1"/>
          <p:nvPr/>
        </p:nvSpPr>
        <p:spPr>
          <a:xfrm>
            <a:off x="6159366" y="6214245"/>
            <a:ext cx="42133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Avenir Book"/>
                <a:cs typeface="Avenir Book"/>
              </a:rPr>
              <a:t>Svensson</a:t>
            </a:r>
            <a:r>
              <a:rPr lang="en-US" dirty="0">
                <a:latin typeface="Avenir Book"/>
                <a:cs typeface="Avenir Book"/>
              </a:rPr>
              <a:t> et al., 2017 arXiv:1704.01379  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1EF0213-987B-0B44-B69F-CB67570226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8725" y="1527124"/>
            <a:ext cx="9144000" cy="4463659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7C91918-50B1-1D4D-ABBD-BB8F04DD4B2F}"/>
              </a:ext>
            </a:extLst>
          </p:cNvPr>
          <p:cNvCxnSpPr/>
          <p:nvPr/>
        </p:nvCxnSpPr>
        <p:spPr>
          <a:xfrm>
            <a:off x="6419128" y="3075964"/>
            <a:ext cx="2344207" cy="2236696"/>
          </a:xfrm>
          <a:prstGeom prst="line">
            <a:avLst/>
          </a:prstGeom>
          <a:ln w="57150" cmpd="sng">
            <a:solidFill>
              <a:srgbClr val="3366FF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43C54640-ED87-3F46-91E8-186DD0D1FDBA}"/>
              </a:ext>
            </a:extLst>
          </p:cNvPr>
          <p:cNvSpPr txBox="1"/>
          <p:nvPr/>
        </p:nvSpPr>
        <p:spPr>
          <a:xfrm>
            <a:off x="3901747" y="3079669"/>
            <a:ext cx="2022762" cy="646331"/>
          </a:xfrm>
          <a:prstGeom prst="rect">
            <a:avLst/>
          </a:prstGeom>
          <a:solidFill>
            <a:srgbClr val="3366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Avenir Book"/>
                <a:cs typeface="Avenir Book"/>
              </a:rPr>
              <a:t>Full-length mRNA</a:t>
            </a:r>
          </a:p>
          <a:p>
            <a:pPr algn="ctr"/>
            <a:r>
              <a:rPr lang="en-US" dirty="0">
                <a:latin typeface="Avenir Book"/>
                <a:cs typeface="Avenir Book"/>
              </a:rPr>
              <a:t>Few cells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29FF92F-3FDE-A64D-8BCD-BF2D45CECF5B}"/>
              </a:ext>
            </a:extLst>
          </p:cNvPr>
          <p:cNvSpPr txBox="1"/>
          <p:nvPr/>
        </p:nvSpPr>
        <p:spPr>
          <a:xfrm>
            <a:off x="8569712" y="4372062"/>
            <a:ext cx="1583266" cy="646331"/>
          </a:xfrm>
          <a:prstGeom prst="rect">
            <a:avLst/>
          </a:prstGeom>
          <a:solidFill>
            <a:srgbClr val="3366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Avenir Book"/>
                <a:cs typeface="Avenir Book"/>
              </a:rPr>
              <a:t>3’-end mRNA</a:t>
            </a:r>
          </a:p>
          <a:p>
            <a:pPr algn="ctr"/>
            <a:r>
              <a:rPr lang="en-US" dirty="0">
                <a:latin typeface="Avenir Book"/>
                <a:cs typeface="Avenir Book"/>
              </a:rPr>
              <a:t>Many cells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EF2C11D-AC6F-0444-B7A1-4C22C02C9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Gill Sans MT" panose="020B0502020104020203" pitchFamily="34" charset="0"/>
              </a:rPr>
              <a:t>Single cell technologies have become higher throughput</a:t>
            </a:r>
          </a:p>
        </p:txBody>
      </p:sp>
    </p:spTree>
    <p:extLst>
      <p:ext uri="{BB962C8B-B14F-4D97-AF65-F5344CB8AC3E}">
        <p14:creationId xmlns:p14="http://schemas.microsoft.com/office/powerpoint/2010/main" val="29646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BEF2C11D-AC6F-0444-B7A1-4C22C02C9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Gill Sans MT" panose="020B0502020104020203" pitchFamily="34" charset="0"/>
              </a:rPr>
              <a:t>Single cell technologies – cost comparison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D1976D6-79EB-8E4C-A7F7-62C8E2624D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7138" y="1540833"/>
            <a:ext cx="9250155" cy="381697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1F6DCD8-60C2-614D-A528-6FB897C96E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180" y="6157913"/>
            <a:ext cx="3852919" cy="55041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E907EC0-CE8B-1C46-B68D-4B001A0C1CF5}"/>
              </a:ext>
            </a:extLst>
          </p:cNvPr>
          <p:cNvSpPr txBox="1"/>
          <p:nvPr/>
        </p:nvSpPr>
        <p:spPr>
          <a:xfrm>
            <a:off x="900113" y="3449322"/>
            <a:ext cx="5790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10X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3471FA0-088C-E140-8976-E7A0D1F378DC}"/>
              </a:ext>
            </a:extLst>
          </p:cNvPr>
          <p:cNvSpPr/>
          <p:nvPr/>
        </p:nvSpPr>
        <p:spPr>
          <a:xfrm>
            <a:off x="557213" y="3343275"/>
            <a:ext cx="10715625" cy="55721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69E7598-48EE-9441-AB68-F3C13F300A5B}"/>
              </a:ext>
            </a:extLst>
          </p:cNvPr>
          <p:cNvSpPr txBox="1"/>
          <p:nvPr/>
        </p:nvSpPr>
        <p:spPr>
          <a:xfrm>
            <a:off x="514351" y="2573893"/>
            <a:ext cx="1128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Smart-</a:t>
            </a:r>
            <a:r>
              <a:rPr lang="en-US" dirty="0" err="1">
                <a:latin typeface="Gill Sans MT" panose="020B0502020104020203" pitchFamily="34" charset="77"/>
              </a:rPr>
              <a:t>seq</a:t>
            </a:r>
            <a:endParaRPr lang="en-US" dirty="0">
              <a:latin typeface="Gill Sans MT" panose="020B0502020104020203" pitchFamily="34" charset="77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265487F-875A-2048-B700-B0FC154300D6}"/>
              </a:ext>
            </a:extLst>
          </p:cNvPr>
          <p:cNvSpPr/>
          <p:nvPr/>
        </p:nvSpPr>
        <p:spPr>
          <a:xfrm>
            <a:off x="514351" y="2454432"/>
            <a:ext cx="10715625" cy="55721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321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3EDA14E-E2CE-C445-885F-070C0ABA73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7849"/>
            <a:ext cx="12192000" cy="678230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6D22C5D-F14F-AD41-8717-FFFC56E532C9}"/>
              </a:ext>
            </a:extLst>
          </p:cNvPr>
          <p:cNvSpPr txBox="1"/>
          <p:nvPr/>
        </p:nvSpPr>
        <p:spPr>
          <a:xfrm>
            <a:off x="3318510" y="2460844"/>
            <a:ext cx="5394960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atin typeface="Gill Sans MT" panose="020B0502020104020203" pitchFamily="34" charset="0"/>
              </a:rPr>
              <a:t>scRNA-seq</a:t>
            </a:r>
            <a:r>
              <a:rPr lang="en-US" sz="4800" b="1" dirty="0">
                <a:latin typeface="Gill Sans MT" panose="020B0502020104020203" pitchFamily="34" charset="0"/>
              </a:rPr>
              <a:t> analysis pipeline</a:t>
            </a:r>
          </a:p>
        </p:txBody>
      </p:sp>
    </p:spTree>
    <p:extLst>
      <p:ext uri="{BB962C8B-B14F-4D97-AF65-F5344CB8AC3E}">
        <p14:creationId xmlns:p14="http://schemas.microsoft.com/office/powerpoint/2010/main" val="39975085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70CB368-A5A2-4DF1-829B-521589BCC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Gill Sans MT" panose="020B0502020104020203" pitchFamily="34" charset="0"/>
              </a:rPr>
              <a:t>Single cell workflow</a:t>
            </a:r>
          </a:p>
        </p:txBody>
      </p:sp>
      <p:pic>
        <p:nvPicPr>
          <p:cNvPr id="5" name="Picture 4" descr="images.png">
            <a:extLst>
              <a:ext uri="{FF2B5EF4-FFF2-40B4-BE49-F238E27FC236}">
                <a16:creationId xmlns:a16="http://schemas.microsoft.com/office/drawing/2014/main" id="{944B2652-C104-654F-9EF2-13479AC081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61" r="20766"/>
          <a:stretch/>
        </p:blipFill>
        <p:spPr>
          <a:xfrm>
            <a:off x="807491" y="2816129"/>
            <a:ext cx="1138973" cy="111953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FBAC048-5DD5-E147-97E2-A3093B24193F}"/>
              </a:ext>
            </a:extLst>
          </p:cNvPr>
          <p:cNvCxnSpPr>
            <a:cxnSpLocks/>
          </p:cNvCxnSpPr>
          <p:nvPr/>
        </p:nvCxnSpPr>
        <p:spPr>
          <a:xfrm flipV="1">
            <a:off x="1376977" y="2688870"/>
            <a:ext cx="678507" cy="29359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383A45E-313E-944D-9046-B257EE32AFE2}"/>
              </a:ext>
            </a:extLst>
          </p:cNvPr>
          <p:cNvCxnSpPr>
            <a:cxnSpLocks/>
          </p:cNvCxnSpPr>
          <p:nvPr/>
        </p:nvCxnSpPr>
        <p:spPr>
          <a:xfrm>
            <a:off x="1376977" y="3037573"/>
            <a:ext cx="678507" cy="8294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>
            <a:extLst>
              <a:ext uri="{FF2B5EF4-FFF2-40B4-BE49-F238E27FC236}">
                <a16:creationId xmlns:a16="http://schemas.microsoft.com/office/drawing/2014/main" id="{273CDB5D-28E5-F740-9694-35871C8AF881}"/>
              </a:ext>
            </a:extLst>
          </p:cNvPr>
          <p:cNvSpPr/>
          <p:nvPr/>
        </p:nvSpPr>
        <p:spPr>
          <a:xfrm>
            <a:off x="2146493" y="2330130"/>
            <a:ext cx="152833" cy="156229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24A9AA3-5DE6-5548-AE76-EFC2E7ED885A}"/>
              </a:ext>
            </a:extLst>
          </p:cNvPr>
          <p:cNvSpPr/>
          <p:nvPr/>
        </p:nvSpPr>
        <p:spPr>
          <a:xfrm>
            <a:off x="2146493" y="2494370"/>
            <a:ext cx="152833" cy="156229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4743056-833C-3D41-87B6-3BA069FA7943}"/>
              </a:ext>
            </a:extLst>
          </p:cNvPr>
          <p:cNvSpPr/>
          <p:nvPr/>
        </p:nvSpPr>
        <p:spPr>
          <a:xfrm>
            <a:off x="2299326" y="2400232"/>
            <a:ext cx="152833" cy="156229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1CC05B2-4572-B343-BBA1-27CB41C264B1}"/>
              </a:ext>
            </a:extLst>
          </p:cNvPr>
          <p:cNvSpPr/>
          <p:nvPr/>
        </p:nvSpPr>
        <p:spPr>
          <a:xfrm>
            <a:off x="2070077" y="2572485"/>
            <a:ext cx="152833" cy="156229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44FF2944-FA31-274A-AAA9-4F996073A771}"/>
              </a:ext>
            </a:extLst>
          </p:cNvPr>
          <p:cNvSpPr/>
          <p:nvPr/>
        </p:nvSpPr>
        <p:spPr>
          <a:xfrm>
            <a:off x="2251866" y="2628947"/>
            <a:ext cx="152833" cy="156229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98EF3E74-ADFC-1845-9234-2012AAB819AE}"/>
              </a:ext>
            </a:extLst>
          </p:cNvPr>
          <p:cNvSpPr/>
          <p:nvPr/>
        </p:nvSpPr>
        <p:spPr>
          <a:xfrm>
            <a:off x="2373261" y="2514590"/>
            <a:ext cx="152833" cy="156229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903B343-FFA6-344A-9687-2297DCEE4070}"/>
              </a:ext>
            </a:extLst>
          </p:cNvPr>
          <p:cNvSpPr/>
          <p:nvPr/>
        </p:nvSpPr>
        <p:spPr>
          <a:xfrm>
            <a:off x="2108285" y="2736725"/>
            <a:ext cx="152833" cy="156229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209C182-0886-B34B-B6BC-744942B8CA89}"/>
              </a:ext>
            </a:extLst>
          </p:cNvPr>
          <p:cNvSpPr/>
          <p:nvPr/>
        </p:nvSpPr>
        <p:spPr>
          <a:xfrm>
            <a:off x="2241373" y="2814839"/>
            <a:ext cx="152833" cy="156229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684F241-704E-A64C-BAF7-9EE8E3A2903A}"/>
              </a:ext>
            </a:extLst>
          </p:cNvPr>
          <p:cNvSpPr/>
          <p:nvPr/>
        </p:nvSpPr>
        <p:spPr>
          <a:xfrm>
            <a:off x="2339343" y="2643778"/>
            <a:ext cx="152833" cy="156229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8FAFE4DA-87DA-104C-82B0-557DFDC3875B}"/>
              </a:ext>
            </a:extLst>
          </p:cNvPr>
          <p:cNvSpPr/>
          <p:nvPr/>
        </p:nvSpPr>
        <p:spPr>
          <a:xfrm>
            <a:off x="2117517" y="2922616"/>
            <a:ext cx="152833" cy="156229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83D8EE66-B0CC-A444-A153-11299B89BF57}"/>
              </a:ext>
            </a:extLst>
          </p:cNvPr>
          <p:cNvSpPr/>
          <p:nvPr/>
        </p:nvSpPr>
        <p:spPr>
          <a:xfrm>
            <a:off x="2330636" y="2485977"/>
            <a:ext cx="152833" cy="156229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6B2DE559-2122-5647-8EDF-66170DDE858D}"/>
              </a:ext>
            </a:extLst>
          </p:cNvPr>
          <p:cNvSpPr/>
          <p:nvPr/>
        </p:nvSpPr>
        <p:spPr>
          <a:xfrm>
            <a:off x="2330636" y="2650217"/>
            <a:ext cx="152833" cy="156229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4BC561C7-A765-F748-A20F-3736A7A7B60E}"/>
              </a:ext>
            </a:extLst>
          </p:cNvPr>
          <p:cNvSpPr/>
          <p:nvPr/>
        </p:nvSpPr>
        <p:spPr>
          <a:xfrm>
            <a:off x="2483468" y="2556079"/>
            <a:ext cx="152833" cy="156229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1A2679D1-FDFF-AC49-B22A-414D41189513}"/>
              </a:ext>
            </a:extLst>
          </p:cNvPr>
          <p:cNvSpPr/>
          <p:nvPr/>
        </p:nvSpPr>
        <p:spPr>
          <a:xfrm>
            <a:off x="2254219" y="2728331"/>
            <a:ext cx="152833" cy="156229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9E875121-DEE9-494A-8ADD-F0655C1C8697}"/>
              </a:ext>
            </a:extLst>
          </p:cNvPr>
          <p:cNvSpPr/>
          <p:nvPr/>
        </p:nvSpPr>
        <p:spPr>
          <a:xfrm>
            <a:off x="2436008" y="2784794"/>
            <a:ext cx="152833" cy="156229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0182E624-7675-0242-825A-E30B7A462A6C}"/>
              </a:ext>
            </a:extLst>
          </p:cNvPr>
          <p:cNvSpPr/>
          <p:nvPr/>
        </p:nvSpPr>
        <p:spPr>
          <a:xfrm>
            <a:off x="2557403" y="2670436"/>
            <a:ext cx="152833" cy="156229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13DA2F60-C2C4-D94E-8417-484AC37775F6}"/>
              </a:ext>
            </a:extLst>
          </p:cNvPr>
          <p:cNvSpPr/>
          <p:nvPr/>
        </p:nvSpPr>
        <p:spPr>
          <a:xfrm>
            <a:off x="2292427" y="2892572"/>
            <a:ext cx="152833" cy="156229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124CE592-13F9-7D4B-8B81-CB4F531B0AB0}"/>
              </a:ext>
            </a:extLst>
          </p:cNvPr>
          <p:cNvSpPr/>
          <p:nvPr/>
        </p:nvSpPr>
        <p:spPr>
          <a:xfrm>
            <a:off x="2425515" y="2970686"/>
            <a:ext cx="152833" cy="156229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EBC6626F-5C8A-9646-A12D-C3E022E8E285}"/>
              </a:ext>
            </a:extLst>
          </p:cNvPr>
          <p:cNvSpPr/>
          <p:nvPr/>
        </p:nvSpPr>
        <p:spPr>
          <a:xfrm>
            <a:off x="2523485" y="2799625"/>
            <a:ext cx="152833" cy="156229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1AB9874B-43BC-B141-80FA-E2AD83BBBADB}"/>
              </a:ext>
            </a:extLst>
          </p:cNvPr>
          <p:cNvSpPr/>
          <p:nvPr/>
        </p:nvSpPr>
        <p:spPr>
          <a:xfrm>
            <a:off x="2301659" y="3078463"/>
            <a:ext cx="152833" cy="156229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11D26F6B-0A5E-0D44-A2B4-BAB1921ACD42}"/>
              </a:ext>
            </a:extLst>
          </p:cNvPr>
          <p:cNvSpPr/>
          <p:nvPr/>
        </p:nvSpPr>
        <p:spPr>
          <a:xfrm>
            <a:off x="2115949" y="2685667"/>
            <a:ext cx="152833" cy="156229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B42BDDCD-6966-2D47-9E8E-4A12E72BC13B}"/>
              </a:ext>
            </a:extLst>
          </p:cNvPr>
          <p:cNvSpPr/>
          <p:nvPr/>
        </p:nvSpPr>
        <p:spPr>
          <a:xfrm>
            <a:off x="2115949" y="2849908"/>
            <a:ext cx="152833" cy="156229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3B3A6F54-433C-5B49-8B52-FA37D10B5045}"/>
              </a:ext>
            </a:extLst>
          </p:cNvPr>
          <p:cNvSpPr/>
          <p:nvPr/>
        </p:nvSpPr>
        <p:spPr>
          <a:xfrm>
            <a:off x="2268782" y="2755769"/>
            <a:ext cx="152833" cy="156229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28C53FD8-84F5-1640-B76A-61440DA7BBF8}"/>
              </a:ext>
            </a:extLst>
          </p:cNvPr>
          <p:cNvSpPr/>
          <p:nvPr/>
        </p:nvSpPr>
        <p:spPr>
          <a:xfrm>
            <a:off x="2039533" y="2928022"/>
            <a:ext cx="152833" cy="156229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BFCEAB39-D778-C343-80B0-F7D9566BA7AF}"/>
              </a:ext>
            </a:extLst>
          </p:cNvPr>
          <p:cNvSpPr/>
          <p:nvPr/>
        </p:nvSpPr>
        <p:spPr>
          <a:xfrm>
            <a:off x="2221321" y="2984484"/>
            <a:ext cx="152833" cy="156229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223FB2E9-6360-9647-8CFC-B4611E4F89DF}"/>
              </a:ext>
            </a:extLst>
          </p:cNvPr>
          <p:cNvSpPr/>
          <p:nvPr/>
        </p:nvSpPr>
        <p:spPr>
          <a:xfrm>
            <a:off x="2342717" y="2870127"/>
            <a:ext cx="152833" cy="156229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605333D1-EF36-8E4F-BAF5-08B6BA4CA2A5}"/>
              </a:ext>
            </a:extLst>
          </p:cNvPr>
          <p:cNvSpPr/>
          <p:nvPr/>
        </p:nvSpPr>
        <p:spPr>
          <a:xfrm>
            <a:off x="2077741" y="3092262"/>
            <a:ext cx="152833" cy="156229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D01E9ACA-6DDC-6D40-8282-5C74A1625062}"/>
              </a:ext>
            </a:extLst>
          </p:cNvPr>
          <p:cNvSpPr/>
          <p:nvPr/>
        </p:nvSpPr>
        <p:spPr>
          <a:xfrm>
            <a:off x="2210828" y="3170376"/>
            <a:ext cx="152833" cy="156229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77927A5A-D11B-F942-853E-D0717132B39E}"/>
              </a:ext>
            </a:extLst>
          </p:cNvPr>
          <p:cNvSpPr/>
          <p:nvPr/>
        </p:nvSpPr>
        <p:spPr>
          <a:xfrm>
            <a:off x="2308799" y="2999316"/>
            <a:ext cx="152833" cy="156229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A4BD40BC-372C-7048-A4A6-614FDE88B9CB}"/>
              </a:ext>
            </a:extLst>
          </p:cNvPr>
          <p:cNvSpPr/>
          <p:nvPr/>
        </p:nvSpPr>
        <p:spPr>
          <a:xfrm>
            <a:off x="2086973" y="3278153"/>
            <a:ext cx="152833" cy="156229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7C0DCE8-1BA8-4E4D-9AF8-36152DF3A18F}"/>
              </a:ext>
            </a:extLst>
          </p:cNvPr>
          <p:cNvSpPr txBox="1"/>
          <p:nvPr/>
        </p:nvSpPr>
        <p:spPr>
          <a:xfrm>
            <a:off x="1867181" y="3606821"/>
            <a:ext cx="1326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Extract cells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6D993A9-3376-E641-9491-07B9BB3D6B28}"/>
              </a:ext>
            </a:extLst>
          </p:cNvPr>
          <p:cNvSpPr txBox="1"/>
          <p:nvPr/>
        </p:nvSpPr>
        <p:spPr>
          <a:xfrm>
            <a:off x="3549536" y="3468321"/>
            <a:ext cx="14066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Gill Sans MT" panose="020B0502020104020203" pitchFamily="34" charset="77"/>
              </a:rPr>
              <a:t>Separate to single cells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E3F70DD2-DF4A-C64E-B7A3-C42900D0434C}"/>
              </a:ext>
            </a:extLst>
          </p:cNvPr>
          <p:cNvSpPr/>
          <p:nvPr/>
        </p:nvSpPr>
        <p:spPr>
          <a:xfrm>
            <a:off x="4034835" y="2123652"/>
            <a:ext cx="218040" cy="222885"/>
          </a:xfrm>
          <a:prstGeom prst="ellipse">
            <a:avLst/>
          </a:prstGeom>
          <a:solidFill>
            <a:schemeClr val="bg1">
              <a:lumMod val="7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FC6272D5-158B-2C48-83D2-860EE0E18BA9}"/>
              </a:ext>
            </a:extLst>
          </p:cNvPr>
          <p:cNvSpPr/>
          <p:nvPr/>
        </p:nvSpPr>
        <p:spPr>
          <a:xfrm>
            <a:off x="4034835" y="3092262"/>
            <a:ext cx="218040" cy="222885"/>
          </a:xfrm>
          <a:prstGeom prst="ellipse">
            <a:avLst/>
          </a:prstGeom>
          <a:solidFill>
            <a:schemeClr val="bg1">
              <a:lumMod val="7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CC78F36D-D094-AB4A-A08C-1EB352D939EF}"/>
              </a:ext>
            </a:extLst>
          </p:cNvPr>
          <p:cNvSpPr/>
          <p:nvPr/>
        </p:nvSpPr>
        <p:spPr>
          <a:xfrm>
            <a:off x="4034835" y="2543469"/>
            <a:ext cx="218040" cy="222885"/>
          </a:xfrm>
          <a:prstGeom prst="ellipse">
            <a:avLst/>
          </a:prstGeom>
          <a:solidFill>
            <a:schemeClr val="bg1">
              <a:lumMod val="7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ight Arrow 44">
            <a:extLst>
              <a:ext uri="{FF2B5EF4-FFF2-40B4-BE49-F238E27FC236}">
                <a16:creationId xmlns:a16="http://schemas.microsoft.com/office/drawing/2014/main" id="{FD323539-D7C0-0544-BBFC-838142C0A30D}"/>
              </a:ext>
            </a:extLst>
          </p:cNvPr>
          <p:cNvSpPr/>
          <p:nvPr/>
        </p:nvSpPr>
        <p:spPr>
          <a:xfrm>
            <a:off x="2995665" y="2650218"/>
            <a:ext cx="753740" cy="183666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B4524452-4987-3443-8F73-CE0B10162CAF}"/>
              </a:ext>
            </a:extLst>
          </p:cNvPr>
          <p:cNvSpPr txBox="1"/>
          <p:nvPr/>
        </p:nvSpPr>
        <p:spPr>
          <a:xfrm>
            <a:off x="5347081" y="3514487"/>
            <a:ext cx="14066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Gill Sans MT" panose="020B0502020104020203" pitchFamily="34" charset="77"/>
              </a:rPr>
              <a:t>Extract and label cDNA separately for each cell</a:t>
            </a:r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FA08C635-2D3A-214F-A11B-96ABE38C615C}"/>
              </a:ext>
            </a:extLst>
          </p:cNvPr>
          <p:cNvGrpSpPr/>
          <p:nvPr/>
        </p:nvGrpSpPr>
        <p:grpSpPr>
          <a:xfrm>
            <a:off x="5536757" y="2611598"/>
            <a:ext cx="878352" cy="173578"/>
            <a:chOff x="4979523" y="1663251"/>
            <a:chExt cx="1374678" cy="271661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2CDFA827-58B8-6D4F-B639-43418D42733F}"/>
                </a:ext>
              </a:extLst>
            </p:cNvPr>
            <p:cNvGrpSpPr/>
            <p:nvPr/>
          </p:nvGrpSpPr>
          <p:grpSpPr>
            <a:xfrm>
              <a:off x="4979524" y="1934912"/>
              <a:ext cx="1374677" cy="0"/>
              <a:chOff x="4350874" y="4971170"/>
              <a:chExt cx="1374677" cy="0"/>
            </a:xfrm>
          </p:grpSpPr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4EF16447-C34B-FB49-894E-6E884D31D509}"/>
                  </a:ext>
                </a:extLst>
              </p:cNvPr>
              <p:cNvCxnSpPr/>
              <p:nvPr/>
            </p:nvCxnSpPr>
            <p:spPr>
              <a:xfrm>
                <a:off x="4350874" y="4971170"/>
                <a:ext cx="1374677" cy="0"/>
              </a:xfrm>
              <a:prstGeom prst="line">
                <a:avLst/>
              </a:prstGeom>
              <a:ln w="381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D5EA3697-79CB-564C-8D77-79DFAFB5F60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01644" y="4971170"/>
                <a:ext cx="323907" cy="0"/>
              </a:xfrm>
              <a:prstGeom prst="line">
                <a:avLst/>
              </a:prstGeom>
              <a:ln w="3810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E12209A6-90D6-2D46-9981-64CE63FE0E31}"/>
                </a:ext>
              </a:extLst>
            </p:cNvPr>
            <p:cNvGrpSpPr/>
            <p:nvPr/>
          </p:nvGrpSpPr>
          <p:grpSpPr>
            <a:xfrm>
              <a:off x="4979524" y="1799082"/>
              <a:ext cx="1374677" cy="0"/>
              <a:chOff x="4350874" y="4971170"/>
              <a:chExt cx="1374677" cy="0"/>
            </a:xfrm>
          </p:grpSpPr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557E37EF-62A0-E14B-806D-3C57131A4C18}"/>
                  </a:ext>
                </a:extLst>
              </p:cNvPr>
              <p:cNvCxnSpPr/>
              <p:nvPr/>
            </p:nvCxnSpPr>
            <p:spPr>
              <a:xfrm>
                <a:off x="4350874" y="4971170"/>
                <a:ext cx="1374677" cy="0"/>
              </a:xfrm>
              <a:prstGeom prst="line">
                <a:avLst/>
              </a:prstGeom>
              <a:ln w="381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94514EEC-FBA8-F744-9619-2151EE3C904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01644" y="4971170"/>
                <a:ext cx="323907" cy="0"/>
              </a:xfrm>
              <a:prstGeom prst="line">
                <a:avLst/>
              </a:prstGeom>
              <a:ln w="3810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A307C13F-3C9A-4249-AF91-DAC774D8EF49}"/>
                </a:ext>
              </a:extLst>
            </p:cNvPr>
            <p:cNvGrpSpPr/>
            <p:nvPr/>
          </p:nvGrpSpPr>
          <p:grpSpPr>
            <a:xfrm>
              <a:off x="4979523" y="1663251"/>
              <a:ext cx="1374677" cy="0"/>
              <a:chOff x="4350874" y="4971170"/>
              <a:chExt cx="1374677" cy="0"/>
            </a:xfrm>
          </p:grpSpPr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27F389BC-3120-584A-AC70-E5B3C6D9522C}"/>
                  </a:ext>
                </a:extLst>
              </p:cNvPr>
              <p:cNvCxnSpPr/>
              <p:nvPr/>
            </p:nvCxnSpPr>
            <p:spPr>
              <a:xfrm>
                <a:off x="4350874" y="4971170"/>
                <a:ext cx="1374677" cy="0"/>
              </a:xfrm>
              <a:prstGeom prst="line">
                <a:avLst/>
              </a:prstGeom>
              <a:ln w="381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>
                <a:extLst>
                  <a:ext uri="{FF2B5EF4-FFF2-40B4-BE49-F238E27FC236}">
                    <a16:creationId xmlns:a16="http://schemas.microsoft.com/office/drawing/2014/main" id="{975EE3BC-8C9B-4E42-8B20-60A8B144469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01644" y="4971170"/>
                <a:ext cx="323907" cy="0"/>
              </a:xfrm>
              <a:prstGeom prst="line">
                <a:avLst/>
              </a:prstGeom>
              <a:ln w="3810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5369EC8B-78CA-6749-A224-C96030D90C8E}"/>
              </a:ext>
            </a:extLst>
          </p:cNvPr>
          <p:cNvGrpSpPr/>
          <p:nvPr/>
        </p:nvGrpSpPr>
        <p:grpSpPr>
          <a:xfrm>
            <a:off x="5532538" y="2106282"/>
            <a:ext cx="878352" cy="173578"/>
            <a:chOff x="4979523" y="1663251"/>
            <a:chExt cx="1374678" cy="271661"/>
          </a:xfrm>
        </p:grpSpPr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322AF184-6588-9844-845A-2E9E23D73A29}"/>
                </a:ext>
              </a:extLst>
            </p:cNvPr>
            <p:cNvGrpSpPr/>
            <p:nvPr/>
          </p:nvGrpSpPr>
          <p:grpSpPr>
            <a:xfrm>
              <a:off x="4979524" y="1934912"/>
              <a:ext cx="1374677" cy="0"/>
              <a:chOff x="4350874" y="4971170"/>
              <a:chExt cx="1374677" cy="0"/>
            </a:xfrm>
          </p:grpSpPr>
          <p:cxnSp>
            <p:nvCxnSpPr>
              <p:cNvPr id="74" name="Straight Connector 73">
                <a:extLst>
                  <a:ext uri="{FF2B5EF4-FFF2-40B4-BE49-F238E27FC236}">
                    <a16:creationId xmlns:a16="http://schemas.microsoft.com/office/drawing/2014/main" id="{9EEFB460-E4DC-6D4E-B1D2-A5B89107F54A}"/>
                  </a:ext>
                </a:extLst>
              </p:cNvPr>
              <p:cNvCxnSpPr/>
              <p:nvPr/>
            </p:nvCxnSpPr>
            <p:spPr>
              <a:xfrm>
                <a:off x="4350874" y="4971170"/>
                <a:ext cx="1374677" cy="0"/>
              </a:xfrm>
              <a:prstGeom prst="line">
                <a:avLst/>
              </a:prstGeom>
              <a:ln w="381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>
                <a:extLst>
                  <a:ext uri="{FF2B5EF4-FFF2-40B4-BE49-F238E27FC236}">
                    <a16:creationId xmlns:a16="http://schemas.microsoft.com/office/drawing/2014/main" id="{BF88EF6D-ABC7-0040-A0DA-C35EB2551FB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01644" y="4971170"/>
                <a:ext cx="323907" cy="0"/>
              </a:xfrm>
              <a:prstGeom prst="line">
                <a:avLst/>
              </a:prstGeom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EC28F29B-06BA-5D4D-B3D0-DE917484486C}"/>
                </a:ext>
              </a:extLst>
            </p:cNvPr>
            <p:cNvGrpSpPr/>
            <p:nvPr/>
          </p:nvGrpSpPr>
          <p:grpSpPr>
            <a:xfrm>
              <a:off x="4979524" y="1799082"/>
              <a:ext cx="1374677" cy="0"/>
              <a:chOff x="4350874" y="4971170"/>
              <a:chExt cx="1374677" cy="0"/>
            </a:xfrm>
          </p:grpSpPr>
          <p:cxnSp>
            <p:nvCxnSpPr>
              <p:cNvPr id="72" name="Straight Connector 71">
                <a:extLst>
                  <a:ext uri="{FF2B5EF4-FFF2-40B4-BE49-F238E27FC236}">
                    <a16:creationId xmlns:a16="http://schemas.microsoft.com/office/drawing/2014/main" id="{402A393B-A645-DE48-A471-D9EC523486AD}"/>
                  </a:ext>
                </a:extLst>
              </p:cNvPr>
              <p:cNvCxnSpPr/>
              <p:nvPr/>
            </p:nvCxnSpPr>
            <p:spPr>
              <a:xfrm>
                <a:off x="4350874" y="4971170"/>
                <a:ext cx="1374677" cy="0"/>
              </a:xfrm>
              <a:prstGeom prst="line">
                <a:avLst/>
              </a:prstGeom>
              <a:ln w="381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>
                <a:extLst>
                  <a:ext uri="{FF2B5EF4-FFF2-40B4-BE49-F238E27FC236}">
                    <a16:creationId xmlns:a16="http://schemas.microsoft.com/office/drawing/2014/main" id="{5DF1C06C-8E51-A84E-9BB7-75E8522C4A4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01644" y="4971170"/>
                <a:ext cx="323907" cy="0"/>
              </a:xfrm>
              <a:prstGeom prst="line">
                <a:avLst/>
              </a:prstGeom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3EC97D82-04F1-D043-9748-1B8E9E63901D}"/>
                </a:ext>
              </a:extLst>
            </p:cNvPr>
            <p:cNvGrpSpPr/>
            <p:nvPr/>
          </p:nvGrpSpPr>
          <p:grpSpPr>
            <a:xfrm>
              <a:off x="4979523" y="1663251"/>
              <a:ext cx="1374677" cy="0"/>
              <a:chOff x="4350874" y="4971170"/>
              <a:chExt cx="1374677" cy="0"/>
            </a:xfrm>
          </p:grpSpPr>
          <p:cxnSp>
            <p:nvCxnSpPr>
              <p:cNvPr id="70" name="Straight Connector 69">
                <a:extLst>
                  <a:ext uri="{FF2B5EF4-FFF2-40B4-BE49-F238E27FC236}">
                    <a16:creationId xmlns:a16="http://schemas.microsoft.com/office/drawing/2014/main" id="{F33871AF-F69F-F747-BF2E-05B0FFC868FF}"/>
                  </a:ext>
                </a:extLst>
              </p:cNvPr>
              <p:cNvCxnSpPr/>
              <p:nvPr/>
            </p:nvCxnSpPr>
            <p:spPr>
              <a:xfrm>
                <a:off x="4350874" y="4971170"/>
                <a:ext cx="1374677" cy="0"/>
              </a:xfrm>
              <a:prstGeom prst="line">
                <a:avLst/>
              </a:prstGeom>
              <a:ln w="381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>
                <a:extLst>
                  <a:ext uri="{FF2B5EF4-FFF2-40B4-BE49-F238E27FC236}">
                    <a16:creationId xmlns:a16="http://schemas.microsoft.com/office/drawing/2014/main" id="{B4F33300-DC02-404E-967B-C4AA3EB10EA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01644" y="4971170"/>
                <a:ext cx="323907" cy="0"/>
              </a:xfrm>
              <a:prstGeom prst="line">
                <a:avLst/>
              </a:prstGeom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99C32422-4424-9D46-8A70-C7FE8243599F}"/>
              </a:ext>
            </a:extLst>
          </p:cNvPr>
          <p:cNvGrpSpPr/>
          <p:nvPr/>
        </p:nvGrpSpPr>
        <p:grpSpPr>
          <a:xfrm>
            <a:off x="5532537" y="3147903"/>
            <a:ext cx="878352" cy="173578"/>
            <a:chOff x="4979523" y="1663251"/>
            <a:chExt cx="1374678" cy="271661"/>
          </a:xfrm>
        </p:grpSpPr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991DB013-90E1-F145-9E56-4ACC5CE83670}"/>
                </a:ext>
              </a:extLst>
            </p:cNvPr>
            <p:cNvGrpSpPr/>
            <p:nvPr/>
          </p:nvGrpSpPr>
          <p:grpSpPr>
            <a:xfrm>
              <a:off x="4979524" y="1934912"/>
              <a:ext cx="1374677" cy="0"/>
              <a:chOff x="4350874" y="4971170"/>
              <a:chExt cx="1374677" cy="0"/>
            </a:xfrm>
          </p:grpSpPr>
          <p:cxnSp>
            <p:nvCxnSpPr>
              <p:cNvPr id="87" name="Straight Connector 86">
                <a:extLst>
                  <a:ext uri="{FF2B5EF4-FFF2-40B4-BE49-F238E27FC236}">
                    <a16:creationId xmlns:a16="http://schemas.microsoft.com/office/drawing/2014/main" id="{466CEC78-F2D2-7B46-BBB1-4748DCACCBB2}"/>
                  </a:ext>
                </a:extLst>
              </p:cNvPr>
              <p:cNvCxnSpPr/>
              <p:nvPr/>
            </p:nvCxnSpPr>
            <p:spPr>
              <a:xfrm>
                <a:off x="4350874" y="4971170"/>
                <a:ext cx="1374677" cy="0"/>
              </a:xfrm>
              <a:prstGeom prst="line">
                <a:avLst/>
              </a:prstGeom>
              <a:ln w="381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>
                <a:extLst>
                  <a:ext uri="{FF2B5EF4-FFF2-40B4-BE49-F238E27FC236}">
                    <a16:creationId xmlns:a16="http://schemas.microsoft.com/office/drawing/2014/main" id="{3B35FF31-13E3-7049-8999-3E5FEF530E2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01644" y="4971170"/>
                <a:ext cx="323907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FEC4C92D-9BF1-1347-8F95-83318344A1FC}"/>
                </a:ext>
              </a:extLst>
            </p:cNvPr>
            <p:cNvGrpSpPr/>
            <p:nvPr/>
          </p:nvGrpSpPr>
          <p:grpSpPr>
            <a:xfrm>
              <a:off x="4979524" y="1799082"/>
              <a:ext cx="1374677" cy="0"/>
              <a:chOff x="4350874" y="4971170"/>
              <a:chExt cx="1374677" cy="0"/>
            </a:xfrm>
          </p:grpSpPr>
          <p:cxnSp>
            <p:nvCxnSpPr>
              <p:cNvPr id="85" name="Straight Connector 84">
                <a:extLst>
                  <a:ext uri="{FF2B5EF4-FFF2-40B4-BE49-F238E27FC236}">
                    <a16:creationId xmlns:a16="http://schemas.microsoft.com/office/drawing/2014/main" id="{F802758F-946B-DE48-8053-81E6AB4E2607}"/>
                  </a:ext>
                </a:extLst>
              </p:cNvPr>
              <p:cNvCxnSpPr/>
              <p:nvPr/>
            </p:nvCxnSpPr>
            <p:spPr>
              <a:xfrm>
                <a:off x="4350874" y="4971170"/>
                <a:ext cx="1374677" cy="0"/>
              </a:xfrm>
              <a:prstGeom prst="line">
                <a:avLst/>
              </a:prstGeom>
              <a:ln w="381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>
                <a:extLst>
                  <a:ext uri="{FF2B5EF4-FFF2-40B4-BE49-F238E27FC236}">
                    <a16:creationId xmlns:a16="http://schemas.microsoft.com/office/drawing/2014/main" id="{104B673D-02BD-6643-B6DF-BA495F8E41A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01644" y="4971170"/>
                <a:ext cx="323907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F65F465C-477F-CE41-BF82-3E39D19A5F17}"/>
                </a:ext>
              </a:extLst>
            </p:cNvPr>
            <p:cNvGrpSpPr/>
            <p:nvPr/>
          </p:nvGrpSpPr>
          <p:grpSpPr>
            <a:xfrm>
              <a:off x="4979523" y="1663251"/>
              <a:ext cx="1374677" cy="0"/>
              <a:chOff x="4350874" y="4971170"/>
              <a:chExt cx="1374677" cy="0"/>
            </a:xfrm>
          </p:grpSpPr>
          <p:cxnSp>
            <p:nvCxnSpPr>
              <p:cNvPr id="83" name="Straight Connector 82">
                <a:extLst>
                  <a:ext uri="{FF2B5EF4-FFF2-40B4-BE49-F238E27FC236}">
                    <a16:creationId xmlns:a16="http://schemas.microsoft.com/office/drawing/2014/main" id="{22D61DBB-4134-2F43-952A-1354D2226966}"/>
                  </a:ext>
                </a:extLst>
              </p:cNvPr>
              <p:cNvCxnSpPr/>
              <p:nvPr/>
            </p:nvCxnSpPr>
            <p:spPr>
              <a:xfrm>
                <a:off x="4350874" y="4971170"/>
                <a:ext cx="1374677" cy="0"/>
              </a:xfrm>
              <a:prstGeom prst="line">
                <a:avLst/>
              </a:prstGeom>
              <a:ln w="381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83">
                <a:extLst>
                  <a:ext uri="{FF2B5EF4-FFF2-40B4-BE49-F238E27FC236}">
                    <a16:creationId xmlns:a16="http://schemas.microsoft.com/office/drawing/2014/main" id="{8B1C1B12-83E8-F546-8D3C-FCBA5CE8A05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01644" y="4971170"/>
                <a:ext cx="323907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89" name="Right Arrow 88">
            <a:extLst>
              <a:ext uri="{FF2B5EF4-FFF2-40B4-BE49-F238E27FC236}">
                <a16:creationId xmlns:a16="http://schemas.microsoft.com/office/drawing/2014/main" id="{0FB93A2A-790A-7945-B701-0879EAC7D032}"/>
              </a:ext>
            </a:extLst>
          </p:cNvPr>
          <p:cNvSpPr/>
          <p:nvPr/>
        </p:nvSpPr>
        <p:spPr>
          <a:xfrm>
            <a:off x="4584979" y="2660294"/>
            <a:ext cx="753740" cy="183666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8169650F-7AEF-EE4C-A7F0-23BDCB41CC79}"/>
              </a:ext>
            </a:extLst>
          </p:cNvPr>
          <p:cNvSpPr txBox="1"/>
          <p:nvPr/>
        </p:nvSpPr>
        <p:spPr>
          <a:xfrm>
            <a:off x="7390006" y="3580756"/>
            <a:ext cx="14066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Gill Sans MT" panose="020B0502020104020203" pitchFamily="34" charset="77"/>
              </a:rPr>
              <a:t>Pool data from all cells</a:t>
            </a:r>
          </a:p>
        </p:txBody>
      </p:sp>
      <p:sp>
        <p:nvSpPr>
          <p:cNvPr id="91" name="Right Arrow 90">
            <a:extLst>
              <a:ext uri="{FF2B5EF4-FFF2-40B4-BE49-F238E27FC236}">
                <a16:creationId xmlns:a16="http://schemas.microsoft.com/office/drawing/2014/main" id="{BC746A6E-57BB-434A-9263-039BA3FB7DEE}"/>
              </a:ext>
            </a:extLst>
          </p:cNvPr>
          <p:cNvSpPr/>
          <p:nvPr/>
        </p:nvSpPr>
        <p:spPr>
          <a:xfrm>
            <a:off x="6816156" y="2698387"/>
            <a:ext cx="753740" cy="183666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4749F5BF-9CC9-A24E-8F5D-AB6447743FA6}"/>
              </a:ext>
            </a:extLst>
          </p:cNvPr>
          <p:cNvCxnSpPr/>
          <p:nvPr/>
        </p:nvCxnSpPr>
        <p:spPr>
          <a:xfrm>
            <a:off x="7743680" y="2441651"/>
            <a:ext cx="878351" cy="0"/>
          </a:xfrm>
          <a:prstGeom prst="line">
            <a:avLst/>
          </a:pr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39EDCF52-1A5F-9F4C-824A-ED365D6BB2CE}"/>
              </a:ext>
            </a:extLst>
          </p:cNvPr>
          <p:cNvCxnSpPr>
            <a:cxnSpLocks/>
          </p:cNvCxnSpPr>
          <p:nvPr/>
        </p:nvCxnSpPr>
        <p:spPr>
          <a:xfrm>
            <a:off x="8415070" y="2441651"/>
            <a:ext cx="20696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6BC51145-FF12-4248-BF11-E2AEC929149C}"/>
              </a:ext>
            </a:extLst>
          </p:cNvPr>
          <p:cNvCxnSpPr/>
          <p:nvPr/>
        </p:nvCxnSpPr>
        <p:spPr>
          <a:xfrm>
            <a:off x="7743680" y="2353535"/>
            <a:ext cx="878351" cy="0"/>
          </a:xfrm>
          <a:prstGeom prst="line">
            <a:avLst/>
          </a:pr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89219E2D-DAAC-A842-9FB4-5E50E39070CA}"/>
              </a:ext>
            </a:extLst>
          </p:cNvPr>
          <p:cNvCxnSpPr>
            <a:cxnSpLocks/>
          </p:cNvCxnSpPr>
          <p:nvPr/>
        </p:nvCxnSpPr>
        <p:spPr>
          <a:xfrm>
            <a:off x="8415070" y="2353535"/>
            <a:ext cx="206961" cy="0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2A758F4A-68C5-8D48-B798-C054D1A8356F}"/>
              </a:ext>
            </a:extLst>
          </p:cNvPr>
          <p:cNvCxnSpPr/>
          <p:nvPr/>
        </p:nvCxnSpPr>
        <p:spPr>
          <a:xfrm>
            <a:off x="7743680" y="2265419"/>
            <a:ext cx="878351" cy="0"/>
          </a:xfrm>
          <a:prstGeom prst="line">
            <a:avLst/>
          </a:pr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6B15A4AA-1682-954A-988D-FA2E46876BCE}"/>
              </a:ext>
            </a:extLst>
          </p:cNvPr>
          <p:cNvCxnSpPr>
            <a:cxnSpLocks/>
          </p:cNvCxnSpPr>
          <p:nvPr/>
        </p:nvCxnSpPr>
        <p:spPr>
          <a:xfrm>
            <a:off x="8415070" y="2265419"/>
            <a:ext cx="206961" cy="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>
            <a:extLst>
              <a:ext uri="{FF2B5EF4-FFF2-40B4-BE49-F238E27FC236}">
                <a16:creationId xmlns:a16="http://schemas.microsoft.com/office/drawing/2014/main" id="{1759BE98-A8FE-B647-B292-90D65DA0B094}"/>
              </a:ext>
            </a:extLst>
          </p:cNvPr>
          <p:cNvCxnSpPr/>
          <p:nvPr/>
        </p:nvCxnSpPr>
        <p:spPr>
          <a:xfrm>
            <a:off x="7743680" y="2705999"/>
            <a:ext cx="878351" cy="0"/>
          </a:xfrm>
          <a:prstGeom prst="line">
            <a:avLst/>
          </a:pr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9D5E09CA-2349-6444-94FC-3098D62E3F47}"/>
              </a:ext>
            </a:extLst>
          </p:cNvPr>
          <p:cNvCxnSpPr>
            <a:cxnSpLocks/>
          </p:cNvCxnSpPr>
          <p:nvPr/>
        </p:nvCxnSpPr>
        <p:spPr>
          <a:xfrm>
            <a:off x="8415070" y="2705999"/>
            <a:ext cx="20696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108">
            <a:extLst>
              <a:ext uri="{FF2B5EF4-FFF2-40B4-BE49-F238E27FC236}">
                <a16:creationId xmlns:a16="http://schemas.microsoft.com/office/drawing/2014/main" id="{5748E129-FBDA-6F48-A2D6-6D028EFF488C}"/>
              </a:ext>
            </a:extLst>
          </p:cNvPr>
          <p:cNvCxnSpPr/>
          <p:nvPr/>
        </p:nvCxnSpPr>
        <p:spPr>
          <a:xfrm>
            <a:off x="7743680" y="2617883"/>
            <a:ext cx="878351" cy="0"/>
          </a:xfrm>
          <a:prstGeom prst="line">
            <a:avLst/>
          </a:pr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109">
            <a:extLst>
              <a:ext uri="{FF2B5EF4-FFF2-40B4-BE49-F238E27FC236}">
                <a16:creationId xmlns:a16="http://schemas.microsoft.com/office/drawing/2014/main" id="{954A87AF-0509-EA49-9B5C-F293E5BCF3D4}"/>
              </a:ext>
            </a:extLst>
          </p:cNvPr>
          <p:cNvCxnSpPr>
            <a:cxnSpLocks/>
          </p:cNvCxnSpPr>
          <p:nvPr/>
        </p:nvCxnSpPr>
        <p:spPr>
          <a:xfrm>
            <a:off x="8415070" y="2617883"/>
            <a:ext cx="206961" cy="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111">
            <a:extLst>
              <a:ext uri="{FF2B5EF4-FFF2-40B4-BE49-F238E27FC236}">
                <a16:creationId xmlns:a16="http://schemas.microsoft.com/office/drawing/2014/main" id="{B4CB9233-709B-FA45-AE28-8AC16159C65A}"/>
              </a:ext>
            </a:extLst>
          </p:cNvPr>
          <p:cNvCxnSpPr/>
          <p:nvPr/>
        </p:nvCxnSpPr>
        <p:spPr>
          <a:xfrm>
            <a:off x="7743680" y="2529767"/>
            <a:ext cx="878351" cy="0"/>
          </a:xfrm>
          <a:prstGeom prst="line">
            <a:avLst/>
          </a:pr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Connector 112">
            <a:extLst>
              <a:ext uri="{FF2B5EF4-FFF2-40B4-BE49-F238E27FC236}">
                <a16:creationId xmlns:a16="http://schemas.microsoft.com/office/drawing/2014/main" id="{0C86F533-6BAA-054E-9835-7F508412BCDD}"/>
              </a:ext>
            </a:extLst>
          </p:cNvPr>
          <p:cNvCxnSpPr>
            <a:cxnSpLocks/>
          </p:cNvCxnSpPr>
          <p:nvPr/>
        </p:nvCxnSpPr>
        <p:spPr>
          <a:xfrm>
            <a:off x="8415070" y="2529767"/>
            <a:ext cx="20696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Connector 114">
            <a:extLst>
              <a:ext uri="{FF2B5EF4-FFF2-40B4-BE49-F238E27FC236}">
                <a16:creationId xmlns:a16="http://schemas.microsoft.com/office/drawing/2014/main" id="{E9D005AD-9A0A-2F49-9D34-9C589130878C}"/>
              </a:ext>
            </a:extLst>
          </p:cNvPr>
          <p:cNvCxnSpPr/>
          <p:nvPr/>
        </p:nvCxnSpPr>
        <p:spPr>
          <a:xfrm>
            <a:off x="7743680" y="2970347"/>
            <a:ext cx="878351" cy="0"/>
          </a:xfrm>
          <a:prstGeom prst="line">
            <a:avLst/>
          </a:pr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Connector 115">
            <a:extLst>
              <a:ext uri="{FF2B5EF4-FFF2-40B4-BE49-F238E27FC236}">
                <a16:creationId xmlns:a16="http://schemas.microsoft.com/office/drawing/2014/main" id="{DD3AEBAC-2467-3E43-A9AD-A44C8FE5C6EC}"/>
              </a:ext>
            </a:extLst>
          </p:cNvPr>
          <p:cNvCxnSpPr>
            <a:cxnSpLocks/>
          </p:cNvCxnSpPr>
          <p:nvPr/>
        </p:nvCxnSpPr>
        <p:spPr>
          <a:xfrm>
            <a:off x="8415070" y="2970347"/>
            <a:ext cx="206961" cy="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5818E1C8-EDA7-0642-BFFD-82B3C068AAC4}"/>
              </a:ext>
            </a:extLst>
          </p:cNvPr>
          <p:cNvCxnSpPr/>
          <p:nvPr/>
        </p:nvCxnSpPr>
        <p:spPr>
          <a:xfrm>
            <a:off x="7743680" y="2882231"/>
            <a:ext cx="878351" cy="0"/>
          </a:xfrm>
          <a:prstGeom prst="line">
            <a:avLst/>
          </a:pr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Connector 118">
            <a:extLst>
              <a:ext uri="{FF2B5EF4-FFF2-40B4-BE49-F238E27FC236}">
                <a16:creationId xmlns:a16="http://schemas.microsoft.com/office/drawing/2014/main" id="{8B6A04C8-81D5-4F44-A057-98A8E48C1AC0}"/>
              </a:ext>
            </a:extLst>
          </p:cNvPr>
          <p:cNvCxnSpPr>
            <a:cxnSpLocks/>
          </p:cNvCxnSpPr>
          <p:nvPr/>
        </p:nvCxnSpPr>
        <p:spPr>
          <a:xfrm>
            <a:off x="8415070" y="2882231"/>
            <a:ext cx="206961" cy="0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Connector 120">
            <a:extLst>
              <a:ext uri="{FF2B5EF4-FFF2-40B4-BE49-F238E27FC236}">
                <a16:creationId xmlns:a16="http://schemas.microsoft.com/office/drawing/2014/main" id="{9B0739EA-C2C7-374C-B514-3F0994B7CE97}"/>
              </a:ext>
            </a:extLst>
          </p:cNvPr>
          <p:cNvCxnSpPr/>
          <p:nvPr/>
        </p:nvCxnSpPr>
        <p:spPr>
          <a:xfrm>
            <a:off x="7743680" y="2794115"/>
            <a:ext cx="878351" cy="0"/>
          </a:xfrm>
          <a:prstGeom prst="line">
            <a:avLst/>
          </a:pr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381548CF-514E-ED43-890B-D4A110303795}"/>
              </a:ext>
            </a:extLst>
          </p:cNvPr>
          <p:cNvCxnSpPr>
            <a:cxnSpLocks/>
          </p:cNvCxnSpPr>
          <p:nvPr/>
        </p:nvCxnSpPr>
        <p:spPr>
          <a:xfrm>
            <a:off x="8415070" y="2794115"/>
            <a:ext cx="206961" cy="0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C0128D83-E2C6-7446-A101-9BE2147C6C6D}"/>
              </a:ext>
            </a:extLst>
          </p:cNvPr>
          <p:cNvCxnSpPr/>
          <p:nvPr/>
        </p:nvCxnSpPr>
        <p:spPr>
          <a:xfrm>
            <a:off x="7743680" y="3234692"/>
            <a:ext cx="878351" cy="0"/>
          </a:xfrm>
          <a:prstGeom prst="line">
            <a:avLst/>
          </a:pr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Connector 124">
            <a:extLst>
              <a:ext uri="{FF2B5EF4-FFF2-40B4-BE49-F238E27FC236}">
                <a16:creationId xmlns:a16="http://schemas.microsoft.com/office/drawing/2014/main" id="{1974EA37-B36E-2748-A0F1-78A884D2C064}"/>
              </a:ext>
            </a:extLst>
          </p:cNvPr>
          <p:cNvCxnSpPr>
            <a:cxnSpLocks/>
          </p:cNvCxnSpPr>
          <p:nvPr/>
        </p:nvCxnSpPr>
        <p:spPr>
          <a:xfrm>
            <a:off x="8415070" y="3234692"/>
            <a:ext cx="206961" cy="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Connector 126">
            <a:extLst>
              <a:ext uri="{FF2B5EF4-FFF2-40B4-BE49-F238E27FC236}">
                <a16:creationId xmlns:a16="http://schemas.microsoft.com/office/drawing/2014/main" id="{7509AE15-21D3-3F44-A371-1D2B191243DF}"/>
              </a:ext>
            </a:extLst>
          </p:cNvPr>
          <p:cNvCxnSpPr/>
          <p:nvPr/>
        </p:nvCxnSpPr>
        <p:spPr>
          <a:xfrm>
            <a:off x="7743680" y="3146579"/>
            <a:ext cx="878351" cy="0"/>
          </a:xfrm>
          <a:prstGeom prst="line">
            <a:avLst/>
          </a:pr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47495727-E1F6-8740-B090-8ACD1A538948}"/>
              </a:ext>
            </a:extLst>
          </p:cNvPr>
          <p:cNvCxnSpPr>
            <a:cxnSpLocks/>
          </p:cNvCxnSpPr>
          <p:nvPr/>
        </p:nvCxnSpPr>
        <p:spPr>
          <a:xfrm>
            <a:off x="8415070" y="3146579"/>
            <a:ext cx="20696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88585680-A50F-E648-9D8C-AC4D37F2EC5E}"/>
              </a:ext>
            </a:extLst>
          </p:cNvPr>
          <p:cNvCxnSpPr/>
          <p:nvPr/>
        </p:nvCxnSpPr>
        <p:spPr>
          <a:xfrm>
            <a:off x="7743680" y="3058463"/>
            <a:ext cx="878351" cy="0"/>
          </a:xfrm>
          <a:prstGeom prst="line">
            <a:avLst/>
          </a:pr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Straight Connector 130">
            <a:extLst>
              <a:ext uri="{FF2B5EF4-FFF2-40B4-BE49-F238E27FC236}">
                <a16:creationId xmlns:a16="http://schemas.microsoft.com/office/drawing/2014/main" id="{200E3D2D-A6E9-8849-9B4B-4D7D7CE02E23}"/>
              </a:ext>
            </a:extLst>
          </p:cNvPr>
          <p:cNvCxnSpPr>
            <a:cxnSpLocks/>
          </p:cNvCxnSpPr>
          <p:nvPr/>
        </p:nvCxnSpPr>
        <p:spPr>
          <a:xfrm>
            <a:off x="8415070" y="3058463"/>
            <a:ext cx="20696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2" name="TextBox 131">
            <a:extLst>
              <a:ext uri="{FF2B5EF4-FFF2-40B4-BE49-F238E27FC236}">
                <a16:creationId xmlns:a16="http://schemas.microsoft.com/office/drawing/2014/main" id="{BA8436BE-5877-2B4D-AF97-47CB926BDCE4}"/>
              </a:ext>
            </a:extLst>
          </p:cNvPr>
          <p:cNvSpPr txBox="1"/>
          <p:nvPr/>
        </p:nvSpPr>
        <p:spPr>
          <a:xfrm>
            <a:off x="9654023" y="2598725"/>
            <a:ext cx="14066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Gill Sans MT" panose="020B0502020104020203" pitchFamily="34" charset="77"/>
              </a:rPr>
              <a:t>Sequence</a:t>
            </a:r>
          </a:p>
        </p:txBody>
      </p:sp>
      <p:sp>
        <p:nvSpPr>
          <p:cNvPr id="133" name="Right Arrow 132">
            <a:extLst>
              <a:ext uri="{FF2B5EF4-FFF2-40B4-BE49-F238E27FC236}">
                <a16:creationId xmlns:a16="http://schemas.microsoft.com/office/drawing/2014/main" id="{34976565-CEFB-E94B-A4CB-8BA05EC3F749}"/>
              </a:ext>
            </a:extLst>
          </p:cNvPr>
          <p:cNvSpPr/>
          <p:nvPr/>
        </p:nvSpPr>
        <p:spPr>
          <a:xfrm>
            <a:off x="8916551" y="2698387"/>
            <a:ext cx="753740" cy="183666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266C064A-44E7-004F-BD54-88B9ACFAACAA}"/>
              </a:ext>
            </a:extLst>
          </p:cNvPr>
          <p:cNvSpPr txBox="1"/>
          <p:nvPr/>
        </p:nvSpPr>
        <p:spPr>
          <a:xfrm>
            <a:off x="415785" y="1332340"/>
            <a:ext cx="64003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Gill Sans MT" panose="020B0502020104020203" pitchFamily="34" charset="77"/>
              </a:rPr>
              <a:t>Experimental pipeline</a:t>
            </a: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4B6BB0B6-A942-D548-8973-FE196FAB41A3}"/>
              </a:ext>
            </a:extLst>
          </p:cNvPr>
          <p:cNvSpPr txBox="1"/>
          <p:nvPr/>
        </p:nvSpPr>
        <p:spPr>
          <a:xfrm>
            <a:off x="455616" y="4600957"/>
            <a:ext cx="37972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Gill Sans MT" panose="020B0502020104020203" pitchFamily="34" charset="77"/>
              </a:rPr>
              <a:t>Analysis pipeline</a:t>
            </a: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E58D0033-8ED2-914D-B331-AB08CC13460D}"/>
              </a:ext>
            </a:extLst>
          </p:cNvPr>
          <p:cNvSpPr txBox="1"/>
          <p:nvPr/>
        </p:nvSpPr>
        <p:spPr>
          <a:xfrm>
            <a:off x="118577" y="5687701"/>
            <a:ext cx="22450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Gill Sans MT" panose="020B0502020104020203" pitchFamily="34" charset="77"/>
              </a:rPr>
              <a:t>Align reads</a:t>
            </a:r>
          </a:p>
        </p:txBody>
      </p:sp>
      <p:sp>
        <p:nvSpPr>
          <p:cNvPr id="137" name="Right Arrow 136">
            <a:extLst>
              <a:ext uri="{FF2B5EF4-FFF2-40B4-BE49-F238E27FC236}">
                <a16:creationId xmlns:a16="http://schemas.microsoft.com/office/drawing/2014/main" id="{72CD14F2-BF88-EE45-A0B7-C584AA728900}"/>
              </a:ext>
            </a:extLst>
          </p:cNvPr>
          <p:cNvSpPr/>
          <p:nvPr/>
        </p:nvSpPr>
        <p:spPr>
          <a:xfrm>
            <a:off x="2062008" y="5826700"/>
            <a:ext cx="753740" cy="183666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BBC6AA2D-8F43-984D-897D-BF1DA716B6E7}"/>
              </a:ext>
            </a:extLst>
          </p:cNvPr>
          <p:cNvSpPr txBox="1"/>
          <p:nvPr/>
        </p:nvSpPr>
        <p:spPr>
          <a:xfrm>
            <a:off x="2440710" y="5318369"/>
            <a:ext cx="37593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Gill Sans MT" panose="020B0502020104020203" pitchFamily="34" charset="77"/>
              </a:rPr>
              <a:t>Compute gene x cell (feature x barcode) expression matrix</a:t>
            </a:r>
          </a:p>
        </p:txBody>
      </p:sp>
      <p:sp>
        <p:nvSpPr>
          <p:cNvPr id="139" name="Right Arrow 138">
            <a:extLst>
              <a:ext uri="{FF2B5EF4-FFF2-40B4-BE49-F238E27FC236}">
                <a16:creationId xmlns:a16="http://schemas.microsoft.com/office/drawing/2014/main" id="{B115EF9F-DBBC-DA4C-BEA5-91B965588434}"/>
              </a:ext>
            </a:extLst>
          </p:cNvPr>
          <p:cNvSpPr/>
          <p:nvPr/>
        </p:nvSpPr>
        <p:spPr>
          <a:xfrm>
            <a:off x="5657148" y="5826700"/>
            <a:ext cx="753740" cy="183666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9786512D-E2B4-A648-B3DC-00CF90D2EA24}"/>
              </a:ext>
            </a:extLst>
          </p:cNvPr>
          <p:cNvSpPr txBox="1"/>
          <p:nvPr/>
        </p:nvSpPr>
        <p:spPr>
          <a:xfrm>
            <a:off x="6499669" y="5503035"/>
            <a:ext cx="27526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Gill Sans MT" panose="020B0502020104020203" pitchFamily="34" charset="77"/>
              </a:rPr>
              <a:t>Identify cell types (clustering – t-SNE)</a:t>
            </a:r>
          </a:p>
        </p:txBody>
      </p:sp>
      <p:sp>
        <p:nvSpPr>
          <p:cNvPr id="141" name="Right Arrow 140">
            <a:extLst>
              <a:ext uri="{FF2B5EF4-FFF2-40B4-BE49-F238E27FC236}">
                <a16:creationId xmlns:a16="http://schemas.microsoft.com/office/drawing/2014/main" id="{8B93E57F-337A-F449-B5C9-7840FB125B8F}"/>
              </a:ext>
            </a:extLst>
          </p:cNvPr>
          <p:cNvSpPr/>
          <p:nvPr/>
        </p:nvSpPr>
        <p:spPr>
          <a:xfrm>
            <a:off x="9293421" y="5826700"/>
            <a:ext cx="753740" cy="183666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81D13942-9B40-824C-BA36-C1C5C019D2FA}"/>
              </a:ext>
            </a:extLst>
          </p:cNvPr>
          <p:cNvSpPr txBox="1"/>
          <p:nvPr/>
        </p:nvSpPr>
        <p:spPr>
          <a:xfrm>
            <a:off x="10087716" y="5503035"/>
            <a:ext cx="19266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Gill Sans MT" panose="020B0502020104020203" pitchFamily="34" charset="77"/>
              </a:rPr>
              <a:t>Characterize cell types</a:t>
            </a:r>
          </a:p>
        </p:txBody>
      </p:sp>
      <p:sp>
        <p:nvSpPr>
          <p:cNvPr id="114" name="Rectangle 113">
            <a:extLst>
              <a:ext uri="{FF2B5EF4-FFF2-40B4-BE49-F238E27FC236}">
                <a16:creationId xmlns:a16="http://schemas.microsoft.com/office/drawing/2014/main" id="{6B562049-21E0-4F42-B006-7203715B66FA}"/>
              </a:ext>
            </a:extLst>
          </p:cNvPr>
          <p:cNvSpPr/>
          <p:nvPr/>
        </p:nvSpPr>
        <p:spPr>
          <a:xfrm>
            <a:off x="264268" y="4556107"/>
            <a:ext cx="11871657" cy="201867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7066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70CB368-A5A2-4DF1-829B-521589BCC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Gill Sans MT" panose="020B0502020104020203" pitchFamily="34" charset="0"/>
              </a:rPr>
              <a:t>10X Genomes single-cell </a:t>
            </a:r>
            <a:r>
              <a:rPr lang="en-US" sz="3600" dirty="0" err="1">
                <a:latin typeface="Gill Sans MT" panose="020B0502020104020203" pitchFamily="34" charset="0"/>
              </a:rPr>
              <a:t>RNAseq</a:t>
            </a:r>
            <a:r>
              <a:rPr lang="en-US" sz="3600" dirty="0">
                <a:latin typeface="Gill Sans MT" panose="020B0502020104020203" pitchFamily="34" charset="0"/>
              </a:rPr>
              <a:t> – the data!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87E8A6D-5FC8-5D43-A90C-C4DDCB91AD9F}"/>
              </a:ext>
            </a:extLst>
          </p:cNvPr>
          <p:cNvSpPr txBox="1"/>
          <p:nvPr/>
        </p:nvSpPr>
        <p:spPr>
          <a:xfrm>
            <a:off x="334328" y="1259615"/>
            <a:ext cx="47743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Gill Sans MT" panose="020B0502020104020203" pitchFamily="34" charset="77"/>
              </a:rPr>
              <a:t>Three </a:t>
            </a:r>
            <a:r>
              <a:rPr lang="en-US" sz="2400" dirty="0" err="1">
                <a:latin typeface="Gill Sans MT" panose="020B0502020104020203" pitchFamily="34" charset="77"/>
              </a:rPr>
              <a:t>fastq</a:t>
            </a:r>
            <a:r>
              <a:rPr lang="en-US" sz="2400" dirty="0">
                <a:latin typeface="Gill Sans MT" panose="020B0502020104020203" pitchFamily="34" charset="77"/>
              </a:rPr>
              <a:t> files per sequencing lane: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D43E243-F57A-4241-85CC-0AE91EF3FF2C}"/>
              </a:ext>
            </a:extLst>
          </p:cNvPr>
          <p:cNvSpPr txBox="1"/>
          <p:nvPr/>
        </p:nvSpPr>
        <p:spPr>
          <a:xfrm>
            <a:off x="2267115" y="1950620"/>
            <a:ext cx="73721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Gill Sans MT" panose="020B0502020104020203" pitchFamily="34" charset="77"/>
              </a:rPr>
              <a:t>Read 1: (first read in each pair, contains barcode + UMI)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31A606C-962C-EE47-A854-02DEB7497099}"/>
              </a:ext>
            </a:extLst>
          </p:cNvPr>
          <p:cNvSpPr txBox="1"/>
          <p:nvPr/>
        </p:nvSpPr>
        <p:spPr>
          <a:xfrm>
            <a:off x="2267115" y="3699294"/>
            <a:ext cx="68187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Gill Sans MT" panose="020B0502020104020203" pitchFamily="34" charset="77"/>
              </a:rPr>
              <a:t>Read 2: (second read in each pair, contains transcript)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CDCB0AD-D85F-6143-9A5D-49314135D10C}"/>
              </a:ext>
            </a:extLst>
          </p:cNvPr>
          <p:cNvSpPr txBox="1"/>
          <p:nvPr/>
        </p:nvSpPr>
        <p:spPr>
          <a:xfrm>
            <a:off x="2267115" y="5232818"/>
            <a:ext cx="75468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Gill Sans MT" panose="020B0502020104020203" pitchFamily="34" charset="77"/>
              </a:rPr>
              <a:t>Index: (sample index, if multiple samples pooled in one run)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4017FE5-B0F9-D94B-A735-04057F9B34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6575" y="5773138"/>
            <a:ext cx="5977738" cy="88044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B08D098-33D7-3143-938E-170AEDEB5F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6575" y="2464656"/>
            <a:ext cx="6477000" cy="9779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AD31DAD-8437-3440-940E-6D1B62D8D4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0885" y="4312535"/>
            <a:ext cx="7476732" cy="64159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0CC0BF5-227F-8645-A8E7-64228482A4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74879" y="935433"/>
            <a:ext cx="5065819" cy="1009127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6B9A7D01-C5D0-9848-9012-D3F3005192F8}"/>
              </a:ext>
            </a:extLst>
          </p:cNvPr>
          <p:cNvSpPr/>
          <p:nvPr/>
        </p:nvSpPr>
        <p:spPr>
          <a:xfrm>
            <a:off x="0" y="2813971"/>
            <a:ext cx="40405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neuron_1k_v3_S1_L00X_R1_001.fastq.gz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16EDE23-2881-C944-BECF-4F6CA6790FBC}"/>
              </a:ext>
            </a:extLst>
          </p:cNvPr>
          <p:cNvSpPr/>
          <p:nvPr/>
        </p:nvSpPr>
        <p:spPr>
          <a:xfrm>
            <a:off x="0" y="4460586"/>
            <a:ext cx="40405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neuron_1k_v3_S1_L00X_R2_001.fastq.gz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CA4B2EC-AFEF-1A4E-86FB-1FC55A07FDFA}"/>
              </a:ext>
            </a:extLst>
          </p:cNvPr>
          <p:cNvSpPr/>
          <p:nvPr/>
        </p:nvSpPr>
        <p:spPr>
          <a:xfrm>
            <a:off x="-1" y="6107084"/>
            <a:ext cx="39732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neuron_1k_v3_S1_L00X_I1_001.fastq.gz</a:t>
            </a:r>
          </a:p>
        </p:txBody>
      </p:sp>
    </p:spTree>
    <p:extLst>
      <p:ext uri="{BB962C8B-B14F-4D97-AF65-F5344CB8AC3E}">
        <p14:creationId xmlns:p14="http://schemas.microsoft.com/office/powerpoint/2010/main" val="3799360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15" grpId="0"/>
      <p:bldP spid="16" grpId="0"/>
      <p:bldP spid="1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6057ACD-B9E6-3642-8EC4-5BB97E1EA2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Gill Sans MT" panose="020B0502020104020203" pitchFamily="34" charset="0"/>
              </a:rPr>
              <a:t>10X “Cell ranger” performs many </a:t>
            </a:r>
            <a:r>
              <a:rPr lang="en-US" sz="3600" dirty="0" err="1">
                <a:latin typeface="Gill Sans MT" panose="020B0502020104020203" pitchFamily="34" charset="0"/>
              </a:rPr>
              <a:t>scRNA-seq</a:t>
            </a:r>
            <a:r>
              <a:rPr lang="en-US" sz="3600" dirty="0">
                <a:latin typeface="Gill Sans MT" panose="020B0502020104020203" pitchFamily="34" charset="0"/>
              </a:rPr>
              <a:t> analyses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B8D2109-537C-584C-B2F4-7E10611EE0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7456" y="1140106"/>
            <a:ext cx="6497638" cy="520671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63E6ECA-A095-474E-93B0-29277A86EE42}"/>
              </a:ext>
            </a:extLst>
          </p:cNvPr>
          <p:cNvSpPr/>
          <p:nvPr/>
        </p:nvSpPr>
        <p:spPr>
          <a:xfrm>
            <a:off x="0" y="6346823"/>
            <a:ext cx="105298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https://support.10xgenomics.com/single-cell-gene-expression/software/pipelines/latest/map/cr-counter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7F63D93-702D-D84A-AF47-B27DAD49781B}"/>
              </a:ext>
            </a:extLst>
          </p:cNvPr>
          <p:cNvSpPr txBox="1"/>
          <p:nvPr/>
        </p:nvSpPr>
        <p:spPr>
          <a:xfrm>
            <a:off x="379019" y="1728788"/>
            <a:ext cx="4539850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Gill Sans MT" panose="020B0502020104020203" pitchFamily="34" charset="77"/>
              </a:rPr>
              <a:t>“</a:t>
            </a:r>
            <a:r>
              <a:rPr lang="en-US" sz="2400" dirty="0" err="1">
                <a:latin typeface="Gill Sans MT" panose="020B0502020104020203" pitchFamily="34" charset="77"/>
              </a:rPr>
              <a:t>cellranger</a:t>
            </a:r>
            <a:r>
              <a:rPr lang="en-US" sz="2400" dirty="0">
                <a:latin typeface="Gill Sans MT" panose="020B0502020104020203" pitchFamily="34" charset="77"/>
              </a:rPr>
              <a:t> count”: main analysis pipeline</a:t>
            </a:r>
          </a:p>
          <a:p>
            <a:endParaRPr lang="en-US" sz="2400" dirty="0">
              <a:latin typeface="Gill Sans MT" panose="020B0502020104020203" pitchFamily="34" charset="77"/>
            </a:endParaRPr>
          </a:p>
          <a:p>
            <a:r>
              <a:rPr lang="en-US" sz="2000" dirty="0">
                <a:latin typeface="Gill Sans MT" panose="020B0502020104020203" pitchFamily="34" charset="77"/>
              </a:rPr>
              <a:t>1. Aligns reads to a reference transcriptome </a:t>
            </a:r>
            <a:r>
              <a:rPr lang="en-US" sz="2000" dirty="0">
                <a:solidFill>
                  <a:srgbClr val="FF0000"/>
                </a:solidFill>
                <a:latin typeface="Gill Sans MT" panose="020B0502020104020203" pitchFamily="34" charset="77"/>
              </a:rPr>
              <a:t>(using STAR)</a:t>
            </a:r>
          </a:p>
          <a:p>
            <a:r>
              <a:rPr lang="en-US" sz="2000" dirty="0">
                <a:latin typeface="Gill Sans MT" panose="020B0502020104020203" pitchFamily="34" charset="77"/>
              </a:rPr>
              <a:t>2. Generates feature-barcode matrices</a:t>
            </a:r>
          </a:p>
          <a:p>
            <a:r>
              <a:rPr lang="en-US" sz="2000" dirty="0">
                <a:latin typeface="Gill Sans MT" panose="020B0502020104020203" pitchFamily="34" charset="77"/>
              </a:rPr>
              <a:t>3. Filter poor quality barcodes (e.g. droplets that didn’t get any cells)</a:t>
            </a:r>
          </a:p>
          <a:p>
            <a:r>
              <a:rPr lang="en-US" sz="2000" dirty="0">
                <a:latin typeface="Gill Sans MT" panose="020B0502020104020203" pitchFamily="34" charset="77"/>
              </a:rPr>
              <a:t>4. Performs clustering</a:t>
            </a:r>
          </a:p>
          <a:p>
            <a:r>
              <a:rPr lang="en-US" sz="2000" dirty="0">
                <a:latin typeface="Gill Sans MT" panose="020B0502020104020203" pitchFamily="34" charset="77"/>
              </a:rPr>
              <a:t>5. Performs gene expression analysis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F16EBA6-C1F6-774B-957C-8B3A7EA28F2E}"/>
              </a:ext>
            </a:extLst>
          </p:cNvPr>
          <p:cNvSpPr/>
          <p:nvPr/>
        </p:nvSpPr>
        <p:spPr>
          <a:xfrm>
            <a:off x="7415213" y="2243138"/>
            <a:ext cx="485775" cy="17145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69B50EE-27F0-144D-ADDA-48163EC978CD}"/>
              </a:ext>
            </a:extLst>
          </p:cNvPr>
          <p:cNvSpPr/>
          <p:nvPr/>
        </p:nvSpPr>
        <p:spPr>
          <a:xfrm>
            <a:off x="5739754" y="2160481"/>
            <a:ext cx="16754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Gill Sans MT" panose="020B0502020104020203" pitchFamily="34" charset="77"/>
              </a:rPr>
              <a:t>ALIGN_READS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D8EF9ED-79E8-8542-B8B3-BCB0A1CC1D2F}"/>
              </a:ext>
            </a:extLst>
          </p:cNvPr>
          <p:cNvSpPr/>
          <p:nvPr/>
        </p:nvSpPr>
        <p:spPr>
          <a:xfrm>
            <a:off x="7072311" y="2996670"/>
            <a:ext cx="485775" cy="17145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D0D498D-BD76-0740-809B-E55C529B5004}"/>
              </a:ext>
            </a:extLst>
          </p:cNvPr>
          <p:cNvSpPr/>
          <p:nvPr/>
        </p:nvSpPr>
        <p:spPr>
          <a:xfrm>
            <a:off x="5246835" y="2897729"/>
            <a:ext cx="18357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Gill Sans MT" panose="020B0502020104020203" pitchFamily="34" charset="77"/>
              </a:rPr>
              <a:t>COUNT_GENES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B06C2B1-D1D5-FF4E-BB86-C4C1DE664E11}"/>
              </a:ext>
            </a:extLst>
          </p:cNvPr>
          <p:cNvSpPr/>
          <p:nvPr/>
        </p:nvSpPr>
        <p:spPr>
          <a:xfrm>
            <a:off x="8053387" y="3166557"/>
            <a:ext cx="485775" cy="17145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E4242AA-8AC6-E54A-AB56-56EDE32BEA88}"/>
              </a:ext>
            </a:extLst>
          </p:cNvPr>
          <p:cNvSpPr/>
          <p:nvPr/>
        </p:nvSpPr>
        <p:spPr>
          <a:xfrm>
            <a:off x="8539162" y="3082395"/>
            <a:ext cx="21394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Gill Sans MT" panose="020B0502020104020203" pitchFamily="34" charset="77"/>
              </a:rPr>
              <a:t>FILTER_BARCODES</a:t>
            </a:r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6A623A9-1438-AE4A-A1C3-FA0D5FE28E49}"/>
              </a:ext>
            </a:extLst>
          </p:cNvPr>
          <p:cNvSpPr/>
          <p:nvPr/>
        </p:nvSpPr>
        <p:spPr>
          <a:xfrm>
            <a:off x="8662987" y="4707198"/>
            <a:ext cx="485775" cy="17145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57699A1-5E9C-CB43-942F-EEA905A10BDB}"/>
              </a:ext>
            </a:extLst>
          </p:cNvPr>
          <p:cNvSpPr/>
          <p:nvPr/>
        </p:nvSpPr>
        <p:spPr>
          <a:xfrm>
            <a:off x="9148762" y="4605196"/>
            <a:ext cx="13271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Gill Sans MT" panose="020B0502020104020203" pitchFamily="34" charset="77"/>
              </a:rPr>
              <a:t>RUN_TSNE</a:t>
            </a:r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8CE91F1-C025-504D-A072-2A1B84879D3E}"/>
              </a:ext>
            </a:extLst>
          </p:cNvPr>
          <p:cNvSpPr/>
          <p:nvPr/>
        </p:nvSpPr>
        <p:spPr>
          <a:xfrm>
            <a:off x="7172325" y="5167665"/>
            <a:ext cx="881062" cy="14201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9945C0E-ACFF-5F41-9150-F2216E683E37}"/>
              </a:ext>
            </a:extLst>
          </p:cNvPr>
          <p:cNvSpPr/>
          <p:nvPr/>
        </p:nvSpPr>
        <p:spPr>
          <a:xfrm>
            <a:off x="8053387" y="5076530"/>
            <a:ext cx="36675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Gill Sans MT" panose="020B0502020104020203" pitchFamily="34" charset="77"/>
              </a:rPr>
              <a:t>RUN_DIFFERENTIAL_EXPRESSION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2746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 animBg="1"/>
      <p:bldP spid="11" grpId="0"/>
      <p:bldP spid="12" grpId="0" animBg="1"/>
      <p:bldP spid="13" grpId="0"/>
      <p:bldP spid="14" grpId="0" animBg="1"/>
      <p:bldP spid="15" grpId="0"/>
      <p:bldP spid="16" grpId="0" animBg="1"/>
      <p:bldP spid="1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6057ACD-B9E6-3642-8EC4-5BB97E1EA2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Gill Sans MT" panose="020B0502020104020203" pitchFamily="34" charset="0"/>
              </a:rPr>
              <a:t>”</a:t>
            </a:r>
            <a:r>
              <a:rPr lang="en-US" sz="3600" dirty="0" err="1">
                <a:latin typeface="Gill Sans MT" panose="020B0502020104020203" pitchFamily="34" charset="0"/>
              </a:rPr>
              <a:t>cellranger</a:t>
            </a:r>
            <a:r>
              <a:rPr lang="en-US" sz="3600" dirty="0">
                <a:latin typeface="Gill Sans MT" panose="020B0502020104020203" pitchFamily="34" charset="0"/>
              </a:rPr>
              <a:t> count” output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45C00D9-E7FB-4D49-B4A2-0BF9A7E8EE64}"/>
              </a:ext>
            </a:extLst>
          </p:cNvPr>
          <p:cNvSpPr txBox="1"/>
          <p:nvPr/>
        </p:nvSpPr>
        <p:spPr>
          <a:xfrm>
            <a:off x="1581150" y="1914524"/>
            <a:ext cx="90297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>
                <a:latin typeface="Gill Sans MT" panose="020B0502020104020203" pitchFamily="34" charset="77"/>
              </a:rPr>
              <a:t>alignment/: </a:t>
            </a:r>
            <a:r>
              <a:rPr lang="en-US" sz="2800" dirty="0">
                <a:latin typeface="Gill Sans MT" panose="020B0502020104020203" pitchFamily="34" charset="77"/>
              </a:rPr>
              <a:t>BAM files with alignments (from STAR)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 err="1">
                <a:latin typeface="Gill Sans MT" panose="020B0502020104020203" pitchFamily="34" charset="77"/>
              </a:rPr>
              <a:t>filtered_feature_bc_matrix</a:t>
            </a:r>
            <a:r>
              <a:rPr lang="en-US" sz="2800" b="1" dirty="0">
                <a:latin typeface="Gill Sans MT" panose="020B0502020104020203" pitchFamily="34" charset="77"/>
              </a:rPr>
              <a:t>/</a:t>
            </a:r>
            <a:r>
              <a:rPr lang="en-US" sz="2800" dirty="0">
                <a:latin typeface="Gill Sans MT" panose="020B0502020104020203" pitchFamily="34" charset="77"/>
              </a:rPr>
              <a:t>: expression counts per cell (filtered)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 err="1">
                <a:latin typeface="Gill Sans MT" panose="020B0502020104020203" pitchFamily="34" charset="77"/>
              </a:rPr>
              <a:t>raw_feature_bc_matrix</a:t>
            </a:r>
            <a:r>
              <a:rPr lang="en-US" sz="2800" b="1" dirty="0">
                <a:latin typeface="Gill Sans MT" panose="020B0502020104020203" pitchFamily="34" charset="77"/>
              </a:rPr>
              <a:t>/</a:t>
            </a:r>
            <a:r>
              <a:rPr lang="en-US" sz="2800" dirty="0">
                <a:latin typeface="Gill Sans MT" panose="020B0502020104020203" pitchFamily="34" charset="77"/>
              </a:rPr>
              <a:t>: expression counts per cell (unfiltered)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>
                <a:latin typeface="Gill Sans MT" panose="020B0502020104020203" pitchFamily="34" charset="77"/>
              </a:rPr>
              <a:t>analysis/</a:t>
            </a:r>
            <a:r>
              <a:rPr lang="en-US" sz="2800" dirty="0">
                <a:latin typeface="Gill Sans MT" panose="020B0502020104020203" pitchFamily="34" charset="77"/>
              </a:rPr>
              <a:t>: </a:t>
            </a:r>
            <a:r>
              <a:rPr lang="en-US" sz="2800" dirty="0">
                <a:solidFill>
                  <a:srgbClr val="000000"/>
                </a:solidFill>
                <a:latin typeface="Gill Sans MT" panose="020B0502020104020203" pitchFamily="34" charset="77"/>
              </a:rPr>
              <a:t>analysis including dimensionality reduction, cell clustering, and differential expression</a:t>
            </a:r>
            <a:endParaRPr lang="en-US" sz="2800" dirty="0">
              <a:latin typeface="Gill Sans MT" panose="020B05020201040202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57968373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70CB368-A5A2-4DF1-829B-521589BCC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Gill Sans MT" panose="020B0502020104020203" pitchFamily="34" charset="0"/>
              </a:rPr>
              <a:t>The “Feature-barcode” matrix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87E8A6D-5FC8-5D43-A90C-C4DDCB91AD9F}"/>
              </a:ext>
            </a:extLst>
          </p:cNvPr>
          <p:cNvSpPr txBox="1"/>
          <p:nvPr/>
        </p:nvSpPr>
        <p:spPr>
          <a:xfrm>
            <a:off x="1643063" y="5885729"/>
            <a:ext cx="57165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Gill Sans MT" panose="020B0502020104020203" pitchFamily="34" charset="77"/>
              </a:rPr>
              <a:t>The matrix is </a:t>
            </a:r>
            <a:r>
              <a:rPr lang="en-US" sz="2800" b="1" dirty="0">
                <a:solidFill>
                  <a:srgbClr val="FF0000"/>
                </a:solidFill>
                <a:latin typeface="Gill Sans MT" panose="020B0502020104020203" pitchFamily="34" charset="77"/>
              </a:rPr>
              <a:t>“sparse”</a:t>
            </a:r>
            <a:r>
              <a:rPr lang="en-US" sz="2800" dirty="0">
                <a:solidFill>
                  <a:srgbClr val="FF0000"/>
                </a:solidFill>
                <a:latin typeface="Gill Sans MT" panose="020B0502020104020203" pitchFamily="34" charset="77"/>
              </a:rPr>
              <a:t>:</a:t>
            </a:r>
            <a:r>
              <a:rPr lang="en-US" sz="2800" b="1" dirty="0">
                <a:solidFill>
                  <a:srgbClr val="FF0000"/>
                </a:solidFill>
                <a:latin typeface="Gill Sans MT" panose="020B0502020104020203" pitchFamily="34" charset="77"/>
              </a:rPr>
              <a:t> </a:t>
            </a:r>
            <a:r>
              <a:rPr lang="en-US" sz="2800" dirty="0">
                <a:solidFill>
                  <a:srgbClr val="FF0000"/>
                </a:solidFill>
                <a:latin typeface="Gill Sans MT" panose="020B0502020104020203" pitchFamily="34" charset="77"/>
              </a:rPr>
              <a:t>many zeros! 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9E3703B0-E938-3A48-89CA-1CACB20A1F2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1230502"/>
              </p:ext>
            </p:extLst>
          </p:nvPr>
        </p:nvGraphicFramePr>
        <p:xfrm>
          <a:off x="1145735" y="1718472"/>
          <a:ext cx="9517574" cy="37084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865234">
                  <a:extLst>
                    <a:ext uri="{9D8B030D-6E8A-4147-A177-3AD203B41FA5}">
                      <a16:colId xmlns:a16="http://schemas.microsoft.com/office/drawing/2014/main" val="3363490424"/>
                    </a:ext>
                  </a:extLst>
                </a:gridCol>
                <a:gridCol w="865234">
                  <a:extLst>
                    <a:ext uri="{9D8B030D-6E8A-4147-A177-3AD203B41FA5}">
                      <a16:colId xmlns:a16="http://schemas.microsoft.com/office/drawing/2014/main" val="3120303780"/>
                    </a:ext>
                  </a:extLst>
                </a:gridCol>
                <a:gridCol w="865234">
                  <a:extLst>
                    <a:ext uri="{9D8B030D-6E8A-4147-A177-3AD203B41FA5}">
                      <a16:colId xmlns:a16="http://schemas.microsoft.com/office/drawing/2014/main" val="192446645"/>
                    </a:ext>
                  </a:extLst>
                </a:gridCol>
                <a:gridCol w="865234">
                  <a:extLst>
                    <a:ext uri="{9D8B030D-6E8A-4147-A177-3AD203B41FA5}">
                      <a16:colId xmlns:a16="http://schemas.microsoft.com/office/drawing/2014/main" val="1350737331"/>
                    </a:ext>
                  </a:extLst>
                </a:gridCol>
                <a:gridCol w="865234">
                  <a:extLst>
                    <a:ext uri="{9D8B030D-6E8A-4147-A177-3AD203B41FA5}">
                      <a16:colId xmlns:a16="http://schemas.microsoft.com/office/drawing/2014/main" val="3449975520"/>
                    </a:ext>
                  </a:extLst>
                </a:gridCol>
                <a:gridCol w="865234">
                  <a:extLst>
                    <a:ext uri="{9D8B030D-6E8A-4147-A177-3AD203B41FA5}">
                      <a16:colId xmlns:a16="http://schemas.microsoft.com/office/drawing/2014/main" val="3895119551"/>
                    </a:ext>
                  </a:extLst>
                </a:gridCol>
                <a:gridCol w="865234">
                  <a:extLst>
                    <a:ext uri="{9D8B030D-6E8A-4147-A177-3AD203B41FA5}">
                      <a16:colId xmlns:a16="http://schemas.microsoft.com/office/drawing/2014/main" val="3035894764"/>
                    </a:ext>
                  </a:extLst>
                </a:gridCol>
                <a:gridCol w="865234">
                  <a:extLst>
                    <a:ext uri="{9D8B030D-6E8A-4147-A177-3AD203B41FA5}">
                      <a16:colId xmlns:a16="http://schemas.microsoft.com/office/drawing/2014/main" val="264667590"/>
                    </a:ext>
                  </a:extLst>
                </a:gridCol>
                <a:gridCol w="865234">
                  <a:extLst>
                    <a:ext uri="{9D8B030D-6E8A-4147-A177-3AD203B41FA5}">
                      <a16:colId xmlns:a16="http://schemas.microsoft.com/office/drawing/2014/main" val="1875319916"/>
                    </a:ext>
                  </a:extLst>
                </a:gridCol>
                <a:gridCol w="865234">
                  <a:extLst>
                    <a:ext uri="{9D8B030D-6E8A-4147-A177-3AD203B41FA5}">
                      <a16:colId xmlns:a16="http://schemas.microsoft.com/office/drawing/2014/main" val="4233336270"/>
                    </a:ext>
                  </a:extLst>
                </a:gridCol>
                <a:gridCol w="865234">
                  <a:extLst>
                    <a:ext uri="{9D8B030D-6E8A-4147-A177-3AD203B41FA5}">
                      <a16:colId xmlns:a16="http://schemas.microsoft.com/office/drawing/2014/main" val="34202553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Cell 1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Cell 2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Cell 3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Cell 4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Cell 5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Cell 6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Cell 7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Cell 8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Cell 9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…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891823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Gene 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24169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Gene 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…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19955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Gene 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…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90315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Gene 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…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55985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Gene 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…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8698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Gene 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…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63986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Gene 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…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1328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Gene 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…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10328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…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…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…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…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…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…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…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…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…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…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…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2423816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B6F790C0-F3DE-184B-ADC2-8D97B79BF2FD}"/>
              </a:ext>
            </a:extLst>
          </p:cNvPr>
          <p:cNvSpPr txBox="1"/>
          <p:nvPr/>
        </p:nvSpPr>
        <p:spPr>
          <a:xfrm rot="16200000">
            <a:off x="-1514474" y="3311061"/>
            <a:ext cx="42262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Gill Sans MT" panose="020B0502020104020203" pitchFamily="34" charset="77"/>
              </a:rPr>
              <a:t>Rows = “features” (</a:t>
            </a:r>
            <a:r>
              <a:rPr lang="en-US" sz="2800" dirty="0" err="1">
                <a:latin typeface="Gill Sans MT" panose="020B0502020104020203" pitchFamily="34" charset="77"/>
              </a:rPr>
              <a:t>genews</a:t>
            </a:r>
            <a:r>
              <a:rPr lang="en-US" sz="2800" dirty="0">
                <a:latin typeface="Gill Sans MT" panose="020B0502020104020203" pitchFamily="34" charset="77"/>
              </a:rPr>
              <a:t>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404399-DF94-7141-B51D-140C6C240A6E}"/>
              </a:ext>
            </a:extLst>
          </p:cNvPr>
          <p:cNvSpPr txBox="1"/>
          <p:nvPr/>
        </p:nvSpPr>
        <p:spPr>
          <a:xfrm>
            <a:off x="3667126" y="998005"/>
            <a:ext cx="44406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Gill Sans MT" panose="020B0502020104020203" pitchFamily="34" charset="77"/>
              </a:rPr>
              <a:t>Columns = “barcodes” (cells)</a:t>
            </a:r>
          </a:p>
        </p:txBody>
      </p:sp>
    </p:spTree>
    <p:extLst>
      <p:ext uri="{BB962C8B-B14F-4D97-AF65-F5344CB8AC3E}">
        <p14:creationId xmlns:p14="http://schemas.microsoft.com/office/powerpoint/2010/main" val="1928001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70CB368-A5A2-4DF1-829B-521589BCC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Gill Sans MT" panose="020B0502020104020203" pitchFamily="34" charset="0"/>
              </a:rPr>
              <a:t>The “Feature-barcode” matrix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87E8A6D-5FC8-5D43-A90C-C4DDCB91AD9F}"/>
              </a:ext>
            </a:extLst>
          </p:cNvPr>
          <p:cNvSpPr txBox="1"/>
          <p:nvPr/>
        </p:nvSpPr>
        <p:spPr>
          <a:xfrm>
            <a:off x="214312" y="1091565"/>
            <a:ext cx="647645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Gill Sans MT" panose="020B0502020104020203" pitchFamily="34" charset="77"/>
              </a:rPr>
              <a:t>Matrix files: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>
                <a:latin typeface="Gill Sans MT" panose="020B0502020104020203" pitchFamily="34" charset="77"/>
              </a:rPr>
              <a:t>Matrix.mtx.gz</a:t>
            </a:r>
            <a:r>
              <a:rPr lang="en-US" sz="2400" dirty="0">
                <a:latin typeface="Gill Sans MT" panose="020B0502020104020203" pitchFamily="34" charset="77"/>
              </a:rPr>
              <a:t>: matrix in “Matrix market format”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>
                <a:latin typeface="Gill Sans MT" panose="020B0502020104020203" pitchFamily="34" charset="77"/>
              </a:rPr>
              <a:t>Features.tsv.gz</a:t>
            </a:r>
            <a:r>
              <a:rPr lang="en-US" sz="2400" dirty="0">
                <a:latin typeface="Gill Sans MT" panose="020B0502020104020203" pitchFamily="34" charset="77"/>
              </a:rPr>
              <a:t>: list of gene names for each row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>
                <a:latin typeface="Gill Sans MT" panose="020B0502020104020203" pitchFamily="34" charset="77"/>
              </a:rPr>
              <a:t>Barcodes.tsv.gz</a:t>
            </a:r>
            <a:r>
              <a:rPr lang="en-US" sz="2400" dirty="0">
                <a:latin typeface="Gill Sans MT" panose="020B0502020104020203" pitchFamily="34" charset="77"/>
              </a:rPr>
              <a:t>: list of barcodes for each cell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46E35DC-C767-0540-AD0B-14BE1BFDD9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2162" y="2765694"/>
            <a:ext cx="5872162" cy="300152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D01D1B8-4A41-5A4F-903D-A92E1D2934CB}"/>
              </a:ext>
            </a:extLst>
          </p:cNvPr>
          <p:cNvSpPr/>
          <p:nvPr/>
        </p:nvSpPr>
        <p:spPr>
          <a:xfrm>
            <a:off x="325392" y="3383786"/>
            <a:ext cx="4375195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Gill Sans MT" panose="020B0502020104020203" pitchFamily="34" charset="77"/>
              </a:rPr>
              <a:t>For spare matrices, it’s silly to store a bunch of 0s!</a:t>
            </a:r>
          </a:p>
          <a:p>
            <a:endParaRPr lang="en-US" sz="2800" dirty="0">
              <a:latin typeface="Gill Sans MT" panose="020B0502020104020203" pitchFamily="34" charset="77"/>
            </a:endParaRPr>
          </a:p>
          <a:p>
            <a:r>
              <a:rPr lang="en-US" sz="2800" dirty="0">
                <a:latin typeface="Gill Sans MT" panose="020B0502020104020203" pitchFamily="34" charset="77"/>
              </a:rPr>
              <a:t>Stores:</a:t>
            </a:r>
          </a:p>
          <a:p>
            <a:r>
              <a:rPr lang="en-US" sz="2800" dirty="0">
                <a:latin typeface="Gill Sans MT" panose="020B0502020104020203" pitchFamily="34" charset="77"/>
              </a:rPr>
              <a:t>Row index, column index, count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5BE677E-5FC0-F247-92B4-1E64248BB7BD}"/>
              </a:ext>
            </a:extLst>
          </p:cNvPr>
          <p:cNvCxnSpPr/>
          <p:nvPr/>
        </p:nvCxnSpPr>
        <p:spPr>
          <a:xfrm flipV="1">
            <a:off x="6096000" y="5767215"/>
            <a:ext cx="119063" cy="40498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5836E767-C93D-6B46-AFAB-22C1CDB018E6}"/>
              </a:ext>
            </a:extLst>
          </p:cNvPr>
          <p:cNvSpPr/>
          <p:nvPr/>
        </p:nvSpPr>
        <p:spPr>
          <a:xfrm>
            <a:off x="5788383" y="6172200"/>
            <a:ext cx="6152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Row</a:t>
            </a:r>
            <a:endParaRPr lang="en-US" dirty="0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D0914B8-61D4-D247-ADFE-2EF1FB9D6894}"/>
              </a:ext>
            </a:extLst>
          </p:cNvPr>
          <p:cNvCxnSpPr>
            <a:cxnSpLocks/>
          </p:cNvCxnSpPr>
          <p:nvPr/>
        </p:nvCxnSpPr>
        <p:spPr>
          <a:xfrm flipH="1" flipV="1">
            <a:off x="6497892" y="5818077"/>
            <a:ext cx="129562" cy="35412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434B7C9E-B721-2C42-BBB2-A52FE8C0F288}"/>
              </a:ext>
            </a:extLst>
          </p:cNvPr>
          <p:cNvSpPr/>
          <p:nvPr/>
        </p:nvSpPr>
        <p:spPr>
          <a:xfrm>
            <a:off x="6383148" y="6172200"/>
            <a:ext cx="9348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Column</a:t>
            </a:r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B08A6CE-9EFA-CE4F-968B-41FAFD230939}"/>
              </a:ext>
            </a:extLst>
          </p:cNvPr>
          <p:cNvSpPr/>
          <p:nvPr/>
        </p:nvSpPr>
        <p:spPr>
          <a:xfrm>
            <a:off x="7392275" y="6172200"/>
            <a:ext cx="7825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Count</a:t>
            </a:r>
            <a:endParaRPr lang="en-US" dirty="0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2DBD305C-422F-3F49-8EDB-EA9132D62245}"/>
              </a:ext>
            </a:extLst>
          </p:cNvPr>
          <p:cNvCxnSpPr>
            <a:cxnSpLocks/>
            <a:stCxn id="15" idx="0"/>
          </p:cNvCxnSpPr>
          <p:nvPr/>
        </p:nvCxnSpPr>
        <p:spPr>
          <a:xfrm flipH="1" flipV="1">
            <a:off x="6707341" y="5824366"/>
            <a:ext cx="1076228" cy="3478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9901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70CB368-A5A2-4DF1-829B-521589BCC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Gill Sans MT" panose="020B0502020104020203" pitchFamily="34" charset="0"/>
              </a:rPr>
              <a:t>  Today’s schedule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BAF97BB-9B5B-48FF-A035-AC16C5BBA4AD}"/>
              </a:ext>
            </a:extLst>
          </p:cNvPr>
          <p:cNvSpPr txBox="1"/>
          <p:nvPr/>
        </p:nvSpPr>
        <p:spPr>
          <a:xfrm>
            <a:off x="1213449" y="1924345"/>
            <a:ext cx="976510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AutoNum type="arabicPeriod"/>
            </a:pPr>
            <a:r>
              <a:rPr lang="en-US" sz="4000" dirty="0">
                <a:latin typeface="Gill Sans MT" panose="020B0502020104020203" pitchFamily="34" charset="0"/>
              </a:rPr>
              <a:t>Why sequence single cells?</a:t>
            </a:r>
          </a:p>
          <a:p>
            <a:pPr marL="742950" indent="-742950">
              <a:buAutoNum type="arabicPeriod"/>
            </a:pPr>
            <a:r>
              <a:rPr lang="en-US" sz="4000" dirty="0" err="1">
                <a:latin typeface="Gill Sans MT" panose="020B0502020104020203" pitchFamily="34" charset="0"/>
              </a:rPr>
              <a:t>scRNA-seq</a:t>
            </a:r>
            <a:r>
              <a:rPr lang="en-US" sz="4000" dirty="0">
                <a:latin typeface="Gill Sans MT" panose="020B0502020104020203" pitchFamily="34" charset="0"/>
              </a:rPr>
              <a:t> technologies</a:t>
            </a:r>
          </a:p>
          <a:p>
            <a:pPr marL="742950" indent="-742950">
              <a:buAutoNum type="arabicPeriod"/>
            </a:pPr>
            <a:r>
              <a:rPr lang="en-US" sz="4000" dirty="0" err="1">
                <a:latin typeface="Gill Sans MT" panose="020B0502020104020203" pitchFamily="34" charset="0"/>
              </a:rPr>
              <a:t>scRNA-seq</a:t>
            </a:r>
            <a:r>
              <a:rPr lang="en-US" sz="4000" dirty="0">
                <a:latin typeface="Gill Sans MT" panose="020B0502020104020203" pitchFamily="34" charset="0"/>
              </a:rPr>
              <a:t> analysis pipeline</a:t>
            </a:r>
          </a:p>
          <a:p>
            <a:pPr marL="742950" indent="-742950">
              <a:buAutoNum type="arabicPeriod"/>
            </a:pPr>
            <a:r>
              <a:rPr lang="en-US" sz="4000" dirty="0">
                <a:latin typeface="Gill Sans MT" panose="020B0502020104020203" pitchFamily="34" charset="0"/>
              </a:rPr>
              <a:t>Overview of quiz 3 + lab 6</a:t>
            </a:r>
          </a:p>
        </p:txBody>
      </p:sp>
    </p:spTree>
    <p:extLst>
      <p:ext uri="{BB962C8B-B14F-4D97-AF65-F5344CB8AC3E}">
        <p14:creationId xmlns:p14="http://schemas.microsoft.com/office/powerpoint/2010/main" val="35314915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70CB368-A5A2-4DF1-829B-521589BCC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Gill Sans MT" panose="020B0502020104020203" pitchFamily="34" charset="0"/>
              </a:rPr>
              <a:t>Identifying outlier and poor quality data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1F46C88-AD8E-A74C-AF3F-31081DCA3735}"/>
              </a:ext>
            </a:extLst>
          </p:cNvPr>
          <p:cNvSpPr txBox="1"/>
          <p:nvPr/>
        </p:nvSpPr>
        <p:spPr>
          <a:xfrm>
            <a:off x="842962" y="1383563"/>
            <a:ext cx="9604489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Gill Sans MT" panose="020B0502020104020203" pitchFamily="34" charset="77"/>
              </a:rPr>
              <a:t>Gene-level filters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Gill Sans MT" panose="020B0502020104020203" pitchFamily="34" charset="77"/>
              </a:rPr>
              <a:t>Remove genes not expressed in enough cells (not interesting)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Gill Sans MT" panose="020B0502020104020203" pitchFamily="34" charset="77"/>
              </a:rPr>
              <a:t>Remove genes with very low expression (not reliable)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CFD712A-0089-DF48-A819-AAE84F86699C}"/>
              </a:ext>
            </a:extLst>
          </p:cNvPr>
          <p:cNvSpPr txBox="1"/>
          <p:nvPr/>
        </p:nvSpPr>
        <p:spPr>
          <a:xfrm>
            <a:off x="842962" y="3685971"/>
            <a:ext cx="9604489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Gill Sans MT" panose="020B0502020104020203" pitchFamily="34" charset="77"/>
              </a:rPr>
              <a:t>Cell-level filters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Gill Sans MT" panose="020B0502020104020203" pitchFamily="34" charset="77"/>
              </a:rPr>
              <a:t>Remove cells with not enough genes expressed (probably not reliable)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Gill Sans MT" panose="020B0502020104020203" pitchFamily="34" charset="77"/>
              </a:rPr>
              <a:t>Remove cells that are problematic for other reasons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130A1ED-137F-BC4D-9EB6-8E4218F6F7F3}"/>
              </a:ext>
            </a:extLst>
          </p:cNvPr>
          <p:cNvSpPr txBox="1"/>
          <p:nvPr/>
        </p:nvSpPr>
        <p:spPr>
          <a:xfrm>
            <a:off x="355107" y="6072326"/>
            <a:ext cx="90063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Gill Sans MT" panose="020B0502020104020203" pitchFamily="34" charset="77"/>
              </a:rPr>
              <a:t>You’ll be doing this in the lab. Will have to make some judgements about what the outliers are!</a:t>
            </a:r>
          </a:p>
        </p:txBody>
      </p:sp>
    </p:spTree>
    <p:extLst>
      <p:ext uri="{BB962C8B-B14F-4D97-AF65-F5344CB8AC3E}">
        <p14:creationId xmlns:p14="http://schemas.microsoft.com/office/powerpoint/2010/main" val="2072975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build="allAtOnce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6465183-19CF-004E-9A97-39997AFA4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Gill Sans MT" panose="020B0502020104020203" pitchFamily="34" charset="0"/>
              </a:rPr>
              <a:t>Markers of poor quality cells – high mitochondria content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4A4C2EE-48F8-344F-AEA7-87ED63CF49A6}"/>
              </a:ext>
            </a:extLst>
          </p:cNvPr>
          <p:cNvGrpSpPr/>
          <p:nvPr/>
        </p:nvGrpSpPr>
        <p:grpSpPr>
          <a:xfrm>
            <a:off x="225841" y="4247665"/>
            <a:ext cx="5384794" cy="2241003"/>
            <a:chOff x="5971494" y="2120155"/>
            <a:chExt cx="5384794" cy="2241003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9EDA8002-F605-254A-B6B5-B48800A9A36F}"/>
                </a:ext>
              </a:extLst>
            </p:cNvPr>
            <p:cNvSpPr/>
            <p:nvPr/>
          </p:nvSpPr>
          <p:spPr>
            <a:xfrm>
              <a:off x="6449323" y="2215606"/>
              <a:ext cx="2257425" cy="1828800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1E83050-D12B-E64B-BEFF-06783048681C}"/>
                </a:ext>
              </a:extLst>
            </p:cNvPr>
            <p:cNvSpPr txBox="1"/>
            <p:nvPr/>
          </p:nvSpPr>
          <p:spPr>
            <a:xfrm>
              <a:off x="8364346" y="2120155"/>
              <a:ext cx="68480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Gill Sans MT" panose="020B0502020104020203" pitchFamily="34" charset="77"/>
                </a:rPr>
                <a:t>Cell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FB97D7C-2969-8F49-A80F-562610AFE644}"/>
                </a:ext>
              </a:extLst>
            </p:cNvPr>
            <p:cNvSpPr txBox="1"/>
            <p:nvPr/>
          </p:nvSpPr>
          <p:spPr>
            <a:xfrm>
              <a:off x="9240741" y="2836051"/>
              <a:ext cx="211554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Gill Sans MT" panose="020B0502020104020203" pitchFamily="34" charset="77"/>
                </a:rPr>
                <a:t>Mitochondria (have their own genome!)</a:t>
              </a:r>
            </a:p>
            <a:p>
              <a:r>
                <a:rPr lang="en-US" dirty="0">
                  <a:latin typeface="Gill Sans MT" panose="020B0502020104020203" pitchFamily="34" charset="77"/>
                </a:rPr>
                <a:t>Many copies per cell</a:t>
              </a: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1CC0C7EE-166F-1A41-A3CE-55334C916777}"/>
                </a:ext>
              </a:extLst>
            </p:cNvPr>
            <p:cNvSpPr/>
            <p:nvPr/>
          </p:nvSpPr>
          <p:spPr>
            <a:xfrm>
              <a:off x="7839075" y="3530738"/>
              <a:ext cx="390525" cy="153857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368B3C2A-45B0-FD4C-8C80-DF13341C7E32}"/>
                </a:ext>
              </a:extLst>
            </p:cNvPr>
            <p:cNvSpPr/>
            <p:nvPr/>
          </p:nvSpPr>
          <p:spPr>
            <a:xfrm>
              <a:off x="8060531" y="3143859"/>
              <a:ext cx="390525" cy="153857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F486FA25-EA41-6B44-B5D3-FB9F83E51BAE}"/>
                </a:ext>
              </a:extLst>
            </p:cNvPr>
            <p:cNvSpPr/>
            <p:nvPr/>
          </p:nvSpPr>
          <p:spPr>
            <a:xfrm>
              <a:off x="8034337" y="2580261"/>
              <a:ext cx="390525" cy="153857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0314F424-B90E-7F43-962E-E14A31034CD7}"/>
                </a:ext>
              </a:extLst>
            </p:cNvPr>
            <p:cNvSpPr/>
            <p:nvPr/>
          </p:nvSpPr>
          <p:spPr>
            <a:xfrm>
              <a:off x="6703728" y="2563825"/>
              <a:ext cx="1009141" cy="817532"/>
            </a:xfrm>
            <a:prstGeom prst="ellipse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4F2766B-BB61-6D48-BCA4-1EFA2E8A2AC3}"/>
                </a:ext>
              </a:extLst>
            </p:cNvPr>
            <p:cNvSpPr txBox="1"/>
            <p:nvPr/>
          </p:nvSpPr>
          <p:spPr>
            <a:xfrm>
              <a:off x="6366975" y="2734118"/>
              <a:ext cx="120097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Gill Sans MT" panose="020B0502020104020203" pitchFamily="34" charset="77"/>
                </a:rPr>
                <a:t>Nucleus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49D22CE-62C0-884F-A9A3-3D36DBCBF82F}"/>
                </a:ext>
              </a:extLst>
            </p:cNvPr>
            <p:cNvSpPr txBox="1"/>
            <p:nvPr/>
          </p:nvSpPr>
          <p:spPr>
            <a:xfrm>
              <a:off x="5971494" y="4022604"/>
              <a:ext cx="292862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Gill Sans MT" panose="020B0502020104020203" pitchFamily="34" charset="77"/>
                </a:rPr>
                <a:t>Genome packaged in the nucleus</a:t>
              </a:r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5AB8E171-608C-124E-A2E6-80C40107397F}"/>
                </a:ext>
              </a:extLst>
            </p:cNvPr>
            <p:cNvCxnSpPr/>
            <p:nvPr/>
          </p:nvCxnSpPr>
          <p:spPr>
            <a:xfrm>
              <a:off x="7086600" y="3297716"/>
              <a:ext cx="0" cy="734222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EC97221B-FBC9-164B-9E55-3872BCCF8969}"/>
              </a:ext>
            </a:extLst>
          </p:cNvPr>
          <p:cNvSpPr/>
          <p:nvPr/>
        </p:nvSpPr>
        <p:spPr>
          <a:xfrm>
            <a:off x="3890962" y="6488668"/>
            <a:ext cx="830103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dirty="0">
                <a:latin typeface="Gill Sans MT" panose="020B0502020104020203" pitchFamily="34" charset="77"/>
                <a:hlinkClick r:id="rId3"/>
              </a:rPr>
              <a:t>https://genomebiology.biomedcentral.com/articles/10.1186/s13059-016-0888-1</a:t>
            </a:r>
            <a:endParaRPr lang="en-US" sz="1400" dirty="0">
              <a:latin typeface="Gill Sans MT" panose="020B0502020104020203" pitchFamily="34" charset="77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47C3D28F-8092-3E4A-9A00-DE00FC282D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0885" y="1085735"/>
            <a:ext cx="10414128" cy="307389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4E035C92-8298-1C48-B536-30F9E5034BB2}"/>
              </a:ext>
            </a:extLst>
          </p:cNvPr>
          <p:cNvSpPr txBox="1"/>
          <p:nvPr/>
        </p:nvSpPr>
        <p:spPr>
          <a:xfrm>
            <a:off x="6506629" y="4934350"/>
            <a:ext cx="49034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Gill Sans MT" panose="020B0502020104020203" pitchFamily="34" charset="77"/>
              </a:rPr>
              <a:t>“Broken” cells enriched for expression of mitochondria genes</a:t>
            </a:r>
          </a:p>
        </p:txBody>
      </p:sp>
    </p:spTree>
    <p:extLst>
      <p:ext uri="{BB962C8B-B14F-4D97-AF65-F5344CB8AC3E}">
        <p14:creationId xmlns:p14="http://schemas.microsoft.com/office/powerpoint/2010/main" val="128767709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2DADF710-4539-5742-BAC2-3A993A6F09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7062" y="4009512"/>
            <a:ext cx="8716642" cy="2546435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6465183-19CF-004E-9A97-39997AFA4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Gill Sans MT" panose="020B0502020104020203" pitchFamily="34" charset="0"/>
              </a:rPr>
              <a:t>Filtering outliers with </a:t>
            </a:r>
            <a:r>
              <a:rPr lang="en-US" sz="3600" dirty="0" err="1">
                <a:latin typeface="Gill Sans MT" panose="020B0502020104020203" pitchFamily="34" charset="0"/>
              </a:rPr>
              <a:t>scanpy</a:t>
            </a:r>
            <a:endParaRPr lang="en-US" sz="3600" dirty="0">
              <a:latin typeface="Gill Sans MT" panose="020B0502020104020203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2C486D1-ADB6-C34B-BDFE-019E69E82D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2719" y="1093412"/>
            <a:ext cx="9044325" cy="268503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6D2CC55-EF17-6944-9F06-B4902241F20C}"/>
              </a:ext>
            </a:extLst>
          </p:cNvPr>
          <p:cNvSpPr txBox="1"/>
          <p:nvPr/>
        </p:nvSpPr>
        <p:spPr>
          <a:xfrm rot="16200000">
            <a:off x="602186" y="2020081"/>
            <a:ext cx="11176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Gill Sans MT" panose="020B0502020104020203" pitchFamily="34" charset="77"/>
              </a:rPr>
              <a:t># cells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F572F47-69CD-8740-9FB3-F97934D0FA69}"/>
              </a:ext>
            </a:extLst>
          </p:cNvPr>
          <p:cNvSpPr txBox="1"/>
          <p:nvPr/>
        </p:nvSpPr>
        <p:spPr>
          <a:xfrm>
            <a:off x="256470" y="4458027"/>
            <a:ext cx="15139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Gill Sans MT" panose="020B0502020104020203" pitchFamily="34" charset="77"/>
              </a:rPr>
              <a:t>Which cells are outliers?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3A8200F-DD26-794A-84AC-CD58551E15C4}"/>
              </a:ext>
            </a:extLst>
          </p:cNvPr>
          <p:cNvSpPr/>
          <p:nvPr/>
        </p:nvSpPr>
        <p:spPr>
          <a:xfrm>
            <a:off x="8340811" y="1383957"/>
            <a:ext cx="1977081" cy="155695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A15B4E3-D843-5E48-921C-78571B776043}"/>
              </a:ext>
            </a:extLst>
          </p:cNvPr>
          <p:cNvSpPr/>
          <p:nvPr/>
        </p:nvSpPr>
        <p:spPr>
          <a:xfrm>
            <a:off x="5398360" y="1490681"/>
            <a:ext cx="1977081" cy="150406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CC381A0-20BD-2446-B503-F75AE5CB4E20}"/>
              </a:ext>
            </a:extLst>
          </p:cNvPr>
          <p:cNvSpPr/>
          <p:nvPr/>
        </p:nvSpPr>
        <p:spPr>
          <a:xfrm>
            <a:off x="2286757" y="1490681"/>
            <a:ext cx="1977081" cy="44933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C71222E-9500-F346-930B-1CC4D219AB2D}"/>
              </a:ext>
            </a:extLst>
          </p:cNvPr>
          <p:cNvSpPr/>
          <p:nvPr/>
        </p:nvSpPr>
        <p:spPr>
          <a:xfrm>
            <a:off x="3131136" y="5535460"/>
            <a:ext cx="1428508" cy="44933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8B5E5B0-7FE6-534B-93FF-9292BEDCE5B2}"/>
              </a:ext>
            </a:extLst>
          </p:cNvPr>
          <p:cNvSpPr/>
          <p:nvPr/>
        </p:nvSpPr>
        <p:spPr>
          <a:xfrm>
            <a:off x="2441596" y="4151870"/>
            <a:ext cx="276890" cy="124418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23A6D3D-BDC1-274B-9149-37FB9692A21F}"/>
              </a:ext>
            </a:extLst>
          </p:cNvPr>
          <p:cNvSpPr/>
          <p:nvPr/>
        </p:nvSpPr>
        <p:spPr>
          <a:xfrm>
            <a:off x="8889384" y="4151870"/>
            <a:ext cx="1597660" cy="44933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8CFAADC-4522-9248-AE40-49C275BE54F3}"/>
              </a:ext>
            </a:extLst>
          </p:cNvPr>
          <p:cNvSpPr/>
          <p:nvPr/>
        </p:nvSpPr>
        <p:spPr>
          <a:xfrm>
            <a:off x="5406874" y="4151870"/>
            <a:ext cx="1977081" cy="124418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956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70CB368-A5A2-4DF1-829B-521589BCC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Gill Sans MT" panose="020B0502020104020203" pitchFamily="34" charset="0"/>
              </a:rPr>
              <a:t>Clustering the count matrix to identify distinct cell types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87E8A6D-5FC8-5D43-A90C-C4DDCB91AD9F}"/>
              </a:ext>
            </a:extLst>
          </p:cNvPr>
          <p:cNvSpPr txBox="1"/>
          <p:nvPr/>
        </p:nvSpPr>
        <p:spPr>
          <a:xfrm>
            <a:off x="4585650" y="4068544"/>
            <a:ext cx="27438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Gill Sans MT" panose="020B0502020104020203" pitchFamily="34" charset="77"/>
              </a:rPr>
              <a:t>Cluster cells (columns)</a:t>
            </a:r>
          </a:p>
          <a:p>
            <a:r>
              <a:rPr lang="en-US" b="1" dirty="0">
                <a:latin typeface="Gill Sans MT" panose="020B0502020104020203" pitchFamily="34" charset="77"/>
              </a:rPr>
              <a:t>e.g. by:</a:t>
            </a:r>
          </a:p>
          <a:p>
            <a:r>
              <a:rPr lang="en-US" dirty="0">
                <a:latin typeface="Gill Sans MT" panose="020B0502020104020203" pitchFamily="34" charset="77"/>
              </a:rPr>
              <a:t>1. PCA (we’ve seen)</a:t>
            </a:r>
          </a:p>
          <a:p>
            <a:r>
              <a:rPr lang="en-US" dirty="0">
                <a:latin typeface="Gill Sans MT" panose="020B0502020104020203" pitchFamily="34" charset="77"/>
              </a:rPr>
              <a:t>2. t-SNE/UMAP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F2196EE9-8E76-874B-BDBF-802C863A25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9489669"/>
              </p:ext>
            </p:extLst>
          </p:nvPr>
        </p:nvGraphicFramePr>
        <p:xfrm>
          <a:off x="431360" y="2140746"/>
          <a:ext cx="3776886" cy="269796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629481">
                  <a:extLst>
                    <a:ext uri="{9D8B030D-6E8A-4147-A177-3AD203B41FA5}">
                      <a16:colId xmlns:a16="http://schemas.microsoft.com/office/drawing/2014/main" val="3363490424"/>
                    </a:ext>
                  </a:extLst>
                </a:gridCol>
                <a:gridCol w="629481">
                  <a:extLst>
                    <a:ext uri="{9D8B030D-6E8A-4147-A177-3AD203B41FA5}">
                      <a16:colId xmlns:a16="http://schemas.microsoft.com/office/drawing/2014/main" val="3120303780"/>
                    </a:ext>
                  </a:extLst>
                </a:gridCol>
                <a:gridCol w="629481">
                  <a:extLst>
                    <a:ext uri="{9D8B030D-6E8A-4147-A177-3AD203B41FA5}">
                      <a16:colId xmlns:a16="http://schemas.microsoft.com/office/drawing/2014/main" val="192446645"/>
                    </a:ext>
                  </a:extLst>
                </a:gridCol>
                <a:gridCol w="629481">
                  <a:extLst>
                    <a:ext uri="{9D8B030D-6E8A-4147-A177-3AD203B41FA5}">
                      <a16:colId xmlns:a16="http://schemas.microsoft.com/office/drawing/2014/main" val="1350737331"/>
                    </a:ext>
                  </a:extLst>
                </a:gridCol>
                <a:gridCol w="629481">
                  <a:extLst>
                    <a:ext uri="{9D8B030D-6E8A-4147-A177-3AD203B41FA5}">
                      <a16:colId xmlns:a16="http://schemas.microsoft.com/office/drawing/2014/main" val="3449975520"/>
                    </a:ext>
                  </a:extLst>
                </a:gridCol>
                <a:gridCol w="629481">
                  <a:extLst>
                    <a:ext uri="{9D8B030D-6E8A-4147-A177-3AD203B41FA5}">
                      <a16:colId xmlns:a16="http://schemas.microsoft.com/office/drawing/2014/main" val="3420255303"/>
                    </a:ext>
                  </a:extLst>
                </a:gridCol>
              </a:tblGrid>
              <a:tr h="269796"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6525" marR="66525" marT="33263" marB="33263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Cell 1</a:t>
                      </a:r>
                    </a:p>
                  </a:txBody>
                  <a:tcPr marL="66525" marR="66525" marT="33263" marB="33263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Cell 2</a:t>
                      </a:r>
                    </a:p>
                  </a:txBody>
                  <a:tcPr marL="66525" marR="66525" marT="33263" marB="33263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Cell 3</a:t>
                      </a:r>
                    </a:p>
                  </a:txBody>
                  <a:tcPr marL="66525" marR="66525" marT="33263" marB="33263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Cell 4</a:t>
                      </a:r>
                    </a:p>
                  </a:txBody>
                  <a:tcPr marL="66525" marR="66525" marT="33263" marB="33263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…</a:t>
                      </a:r>
                    </a:p>
                  </a:txBody>
                  <a:tcPr marL="66525" marR="66525" marT="33263" marB="33263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89182333"/>
                  </a:ext>
                </a:extLst>
              </a:tr>
              <a:tr h="269796">
                <a:tc>
                  <a:txBody>
                    <a:bodyPr/>
                    <a:lstStyle/>
                    <a:p>
                      <a:r>
                        <a:rPr lang="en-US" sz="1300" dirty="0"/>
                        <a:t>Gene 1</a:t>
                      </a:r>
                    </a:p>
                  </a:txBody>
                  <a:tcPr marL="66525" marR="66525" marT="33263" marB="332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1</a:t>
                      </a:r>
                    </a:p>
                  </a:txBody>
                  <a:tcPr marL="66525" marR="66525" marT="33263" marB="332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0</a:t>
                      </a:r>
                    </a:p>
                  </a:txBody>
                  <a:tcPr marL="66525" marR="66525" marT="33263" marB="332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5</a:t>
                      </a:r>
                    </a:p>
                  </a:txBody>
                  <a:tcPr marL="66525" marR="66525" marT="33263" marB="332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7</a:t>
                      </a:r>
                    </a:p>
                  </a:txBody>
                  <a:tcPr marL="66525" marR="66525" marT="33263" marB="332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/>
                        <a:t>0</a:t>
                      </a:r>
                    </a:p>
                  </a:txBody>
                  <a:tcPr marL="66525" marR="66525" marT="33263" marB="332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2416973"/>
                  </a:ext>
                </a:extLst>
              </a:tr>
              <a:tr h="269796">
                <a:tc>
                  <a:txBody>
                    <a:bodyPr/>
                    <a:lstStyle/>
                    <a:p>
                      <a:r>
                        <a:rPr lang="en-US" sz="1300" dirty="0"/>
                        <a:t>Gene 2</a:t>
                      </a:r>
                    </a:p>
                  </a:txBody>
                  <a:tcPr marL="66525" marR="66525" marT="33263" marB="332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0</a:t>
                      </a:r>
                    </a:p>
                  </a:txBody>
                  <a:tcPr marL="66525" marR="66525" marT="33263" marB="332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8</a:t>
                      </a:r>
                    </a:p>
                  </a:txBody>
                  <a:tcPr marL="66525" marR="66525" marT="33263" marB="332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6</a:t>
                      </a:r>
                    </a:p>
                  </a:txBody>
                  <a:tcPr marL="66525" marR="66525" marT="33263" marB="332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4</a:t>
                      </a:r>
                    </a:p>
                  </a:txBody>
                  <a:tcPr marL="66525" marR="66525" marT="33263" marB="332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/>
                        <a:t>…</a:t>
                      </a:r>
                    </a:p>
                  </a:txBody>
                  <a:tcPr marL="66525" marR="66525" marT="33263" marB="332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1995581"/>
                  </a:ext>
                </a:extLst>
              </a:tr>
              <a:tr h="269796">
                <a:tc>
                  <a:txBody>
                    <a:bodyPr/>
                    <a:lstStyle/>
                    <a:p>
                      <a:r>
                        <a:rPr lang="en-US" sz="1300" dirty="0"/>
                        <a:t>Gene 3</a:t>
                      </a:r>
                    </a:p>
                  </a:txBody>
                  <a:tcPr marL="66525" marR="66525" marT="33263" marB="332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9</a:t>
                      </a:r>
                    </a:p>
                  </a:txBody>
                  <a:tcPr marL="66525" marR="66525" marT="33263" marB="332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7</a:t>
                      </a:r>
                    </a:p>
                  </a:txBody>
                  <a:tcPr marL="66525" marR="66525" marT="33263" marB="332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5</a:t>
                      </a:r>
                    </a:p>
                  </a:txBody>
                  <a:tcPr marL="66525" marR="66525" marT="33263" marB="332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4</a:t>
                      </a:r>
                    </a:p>
                  </a:txBody>
                  <a:tcPr marL="66525" marR="66525" marT="33263" marB="332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/>
                        <a:t>…</a:t>
                      </a:r>
                    </a:p>
                  </a:txBody>
                  <a:tcPr marL="66525" marR="66525" marT="33263" marB="332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9031508"/>
                  </a:ext>
                </a:extLst>
              </a:tr>
              <a:tr h="269796">
                <a:tc>
                  <a:txBody>
                    <a:bodyPr/>
                    <a:lstStyle/>
                    <a:p>
                      <a:r>
                        <a:rPr lang="en-US" sz="1300" dirty="0"/>
                        <a:t>Gene 4</a:t>
                      </a:r>
                    </a:p>
                  </a:txBody>
                  <a:tcPr marL="66525" marR="66525" marT="33263" marB="332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1</a:t>
                      </a:r>
                    </a:p>
                  </a:txBody>
                  <a:tcPr marL="66525" marR="66525" marT="33263" marB="332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2</a:t>
                      </a:r>
                    </a:p>
                  </a:txBody>
                  <a:tcPr marL="66525" marR="66525" marT="33263" marB="332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3</a:t>
                      </a:r>
                    </a:p>
                  </a:txBody>
                  <a:tcPr marL="66525" marR="66525" marT="33263" marB="332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2</a:t>
                      </a:r>
                    </a:p>
                  </a:txBody>
                  <a:tcPr marL="66525" marR="66525" marT="33263" marB="332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/>
                        <a:t>…</a:t>
                      </a:r>
                    </a:p>
                  </a:txBody>
                  <a:tcPr marL="66525" marR="66525" marT="33263" marB="332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5598589"/>
                  </a:ext>
                </a:extLst>
              </a:tr>
              <a:tr h="269796">
                <a:tc>
                  <a:txBody>
                    <a:bodyPr/>
                    <a:lstStyle/>
                    <a:p>
                      <a:r>
                        <a:rPr lang="en-US" sz="1300" dirty="0"/>
                        <a:t>Gene 5</a:t>
                      </a:r>
                    </a:p>
                  </a:txBody>
                  <a:tcPr marL="66525" marR="66525" marT="33263" marB="332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0</a:t>
                      </a:r>
                    </a:p>
                  </a:txBody>
                  <a:tcPr marL="66525" marR="66525" marT="33263" marB="332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0</a:t>
                      </a:r>
                    </a:p>
                  </a:txBody>
                  <a:tcPr marL="66525" marR="66525" marT="33263" marB="332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0</a:t>
                      </a:r>
                    </a:p>
                  </a:txBody>
                  <a:tcPr marL="66525" marR="66525" marT="33263" marB="332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0</a:t>
                      </a:r>
                    </a:p>
                  </a:txBody>
                  <a:tcPr marL="66525" marR="66525" marT="33263" marB="332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/>
                        <a:t>…</a:t>
                      </a:r>
                    </a:p>
                  </a:txBody>
                  <a:tcPr marL="66525" marR="66525" marT="33263" marB="332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869859"/>
                  </a:ext>
                </a:extLst>
              </a:tr>
              <a:tr h="269796">
                <a:tc>
                  <a:txBody>
                    <a:bodyPr/>
                    <a:lstStyle/>
                    <a:p>
                      <a:r>
                        <a:rPr lang="en-US" sz="1300" dirty="0"/>
                        <a:t>Gene 6</a:t>
                      </a:r>
                    </a:p>
                  </a:txBody>
                  <a:tcPr marL="66525" marR="66525" marT="33263" marB="332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0</a:t>
                      </a:r>
                    </a:p>
                  </a:txBody>
                  <a:tcPr marL="66525" marR="66525" marT="33263" marB="332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0</a:t>
                      </a:r>
                    </a:p>
                  </a:txBody>
                  <a:tcPr marL="66525" marR="66525" marT="33263" marB="332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4</a:t>
                      </a:r>
                    </a:p>
                  </a:txBody>
                  <a:tcPr marL="66525" marR="66525" marT="33263" marB="332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0</a:t>
                      </a:r>
                    </a:p>
                  </a:txBody>
                  <a:tcPr marL="66525" marR="66525" marT="33263" marB="332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/>
                        <a:t>…</a:t>
                      </a:r>
                    </a:p>
                  </a:txBody>
                  <a:tcPr marL="66525" marR="66525" marT="33263" marB="332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6398675"/>
                  </a:ext>
                </a:extLst>
              </a:tr>
              <a:tr h="269796">
                <a:tc>
                  <a:txBody>
                    <a:bodyPr/>
                    <a:lstStyle/>
                    <a:p>
                      <a:r>
                        <a:rPr lang="en-US" sz="1300" dirty="0"/>
                        <a:t>Gene 7</a:t>
                      </a:r>
                    </a:p>
                  </a:txBody>
                  <a:tcPr marL="66525" marR="66525" marT="33263" marB="332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7</a:t>
                      </a:r>
                    </a:p>
                  </a:txBody>
                  <a:tcPr marL="66525" marR="66525" marT="33263" marB="332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8</a:t>
                      </a:r>
                    </a:p>
                  </a:txBody>
                  <a:tcPr marL="66525" marR="66525" marT="33263" marB="332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9</a:t>
                      </a:r>
                    </a:p>
                  </a:txBody>
                  <a:tcPr marL="66525" marR="66525" marT="33263" marB="332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10</a:t>
                      </a:r>
                    </a:p>
                  </a:txBody>
                  <a:tcPr marL="66525" marR="66525" marT="33263" marB="332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/>
                        <a:t>…</a:t>
                      </a:r>
                    </a:p>
                  </a:txBody>
                  <a:tcPr marL="66525" marR="66525" marT="33263" marB="332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132887"/>
                  </a:ext>
                </a:extLst>
              </a:tr>
              <a:tr h="269796">
                <a:tc>
                  <a:txBody>
                    <a:bodyPr/>
                    <a:lstStyle/>
                    <a:p>
                      <a:r>
                        <a:rPr lang="en-US" sz="1300" dirty="0"/>
                        <a:t>Gene 8</a:t>
                      </a:r>
                    </a:p>
                  </a:txBody>
                  <a:tcPr marL="66525" marR="66525" marT="33263" marB="332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3</a:t>
                      </a:r>
                    </a:p>
                  </a:txBody>
                  <a:tcPr marL="66525" marR="66525" marT="33263" marB="332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4</a:t>
                      </a:r>
                    </a:p>
                  </a:txBody>
                  <a:tcPr marL="66525" marR="66525" marT="33263" marB="332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5</a:t>
                      </a:r>
                    </a:p>
                  </a:txBody>
                  <a:tcPr marL="66525" marR="66525" marT="33263" marB="332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4</a:t>
                      </a:r>
                    </a:p>
                  </a:txBody>
                  <a:tcPr marL="66525" marR="66525" marT="33263" marB="332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/>
                        <a:t>…</a:t>
                      </a:r>
                    </a:p>
                  </a:txBody>
                  <a:tcPr marL="66525" marR="66525" marT="33263" marB="332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1032808"/>
                  </a:ext>
                </a:extLst>
              </a:tr>
              <a:tr h="269796">
                <a:tc>
                  <a:txBody>
                    <a:bodyPr/>
                    <a:lstStyle/>
                    <a:p>
                      <a:r>
                        <a:rPr lang="en-US" sz="1300" dirty="0"/>
                        <a:t>…</a:t>
                      </a:r>
                    </a:p>
                  </a:txBody>
                  <a:tcPr marL="66525" marR="66525" marT="33263" marB="332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/>
                        <a:t>…</a:t>
                      </a:r>
                    </a:p>
                  </a:txBody>
                  <a:tcPr marL="66525" marR="66525" marT="33263" marB="332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/>
                        <a:t>…</a:t>
                      </a:r>
                    </a:p>
                  </a:txBody>
                  <a:tcPr marL="66525" marR="66525" marT="33263" marB="332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/>
                        <a:t>…</a:t>
                      </a:r>
                    </a:p>
                  </a:txBody>
                  <a:tcPr marL="66525" marR="66525" marT="33263" marB="332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/>
                        <a:t>…</a:t>
                      </a:r>
                    </a:p>
                  </a:txBody>
                  <a:tcPr marL="66525" marR="66525" marT="33263" marB="332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/>
                        <a:t>…</a:t>
                      </a:r>
                    </a:p>
                  </a:txBody>
                  <a:tcPr marL="66525" marR="66525" marT="33263" marB="332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2423816"/>
                  </a:ext>
                </a:extLst>
              </a:tr>
            </a:tbl>
          </a:graphicData>
        </a:graphic>
      </p:graphicFrame>
      <p:sp>
        <p:nvSpPr>
          <p:cNvPr id="3" name="Right Arrow 2">
            <a:extLst>
              <a:ext uri="{FF2B5EF4-FFF2-40B4-BE49-F238E27FC236}">
                <a16:creationId xmlns:a16="http://schemas.microsoft.com/office/drawing/2014/main" id="{3E9C1C6C-F746-5C4C-82A7-DF6D5618DA59}"/>
              </a:ext>
            </a:extLst>
          </p:cNvPr>
          <p:cNvSpPr/>
          <p:nvPr/>
        </p:nvSpPr>
        <p:spPr>
          <a:xfrm>
            <a:off x="5550375" y="3164689"/>
            <a:ext cx="814388" cy="325037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82CAF10-3E56-694B-AB99-67EB3D7584A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71314" y="1519927"/>
            <a:ext cx="4144423" cy="376563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1E2889C-B1C9-8A4A-B6A9-4EF9BCB11EAD}"/>
              </a:ext>
            </a:extLst>
          </p:cNvPr>
          <p:cNvSpPr txBox="1"/>
          <p:nvPr/>
        </p:nvSpPr>
        <p:spPr>
          <a:xfrm>
            <a:off x="7600950" y="5545872"/>
            <a:ext cx="24320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>
                <a:latin typeface="Gill Sans MT" panose="020B0502020104020203" pitchFamily="34" charset="77"/>
              </a:rPr>
              <a:t>Macosko</a:t>
            </a:r>
            <a:r>
              <a:rPr lang="en-US" sz="1400" dirty="0">
                <a:latin typeface="Gill Sans MT" panose="020B0502020104020203" pitchFamily="34" charset="77"/>
              </a:rPr>
              <a:t> </a:t>
            </a:r>
            <a:r>
              <a:rPr lang="en-US" sz="1400" i="1" dirty="0">
                <a:latin typeface="Gill Sans MT" panose="020B0502020104020203" pitchFamily="34" charset="77"/>
              </a:rPr>
              <a:t>et al. </a:t>
            </a:r>
            <a:r>
              <a:rPr lang="en-US" sz="1400" dirty="0">
                <a:latin typeface="Gill Sans MT" panose="020B0502020104020203" pitchFamily="34" charset="77"/>
              </a:rPr>
              <a:t>2015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EA6CA67-06C0-2542-9DE5-25C528B795CA}"/>
              </a:ext>
            </a:extLst>
          </p:cNvPr>
          <p:cNvSpPr txBox="1"/>
          <p:nvPr/>
        </p:nvSpPr>
        <p:spPr>
          <a:xfrm>
            <a:off x="66130" y="6166690"/>
            <a:ext cx="72514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Gill Sans MT" panose="020B0502020104020203" pitchFamily="34" charset="77"/>
              </a:rPr>
              <a:t>More on clustering single cell </a:t>
            </a:r>
            <a:r>
              <a:rPr lang="en-US" sz="2400" dirty="0" err="1">
                <a:latin typeface="Gill Sans MT" panose="020B0502020104020203" pitchFamily="34" charset="77"/>
              </a:rPr>
              <a:t>RNAseq</a:t>
            </a:r>
            <a:r>
              <a:rPr lang="en-US" sz="2400" dirty="0">
                <a:latin typeface="Gill Sans MT" panose="020B0502020104020203" pitchFamily="34" charset="77"/>
              </a:rPr>
              <a:t> data on Thursday!</a:t>
            </a:r>
          </a:p>
        </p:txBody>
      </p:sp>
    </p:spTree>
    <p:extLst>
      <p:ext uri="{BB962C8B-B14F-4D97-AF65-F5344CB8AC3E}">
        <p14:creationId xmlns:p14="http://schemas.microsoft.com/office/powerpoint/2010/main" val="325484410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70CB368-A5A2-4DF1-829B-521589BCC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Gill Sans MT" panose="020B0502020104020203" pitchFamily="34" charset="0"/>
              </a:rPr>
              <a:t>Characterizing gene expression signatures of each cell type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5D57AA4-9A14-D041-9E25-BC385A786C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8762" y="1379537"/>
            <a:ext cx="9356725" cy="501055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58CB0DF-D313-9A4A-9133-E02405830BA5}"/>
              </a:ext>
            </a:extLst>
          </p:cNvPr>
          <p:cNvSpPr txBox="1"/>
          <p:nvPr/>
        </p:nvSpPr>
        <p:spPr>
          <a:xfrm>
            <a:off x="1528762" y="6191035"/>
            <a:ext cx="14491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Gill Sans MT" panose="020B0502020104020203" pitchFamily="34" charset="77"/>
              </a:rPr>
              <a:t>Sekhar </a:t>
            </a:r>
            <a:r>
              <a:rPr lang="en-US" sz="1400" i="1" dirty="0">
                <a:latin typeface="Gill Sans MT" panose="020B0502020104020203" pitchFamily="34" charset="77"/>
              </a:rPr>
              <a:t>et al. </a:t>
            </a:r>
            <a:r>
              <a:rPr lang="en-US" sz="1400" dirty="0">
                <a:latin typeface="Gill Sans MT" panose="020B0502020104020203" pitchFamily="34" charset="77"/>
              </a:rPr>
              <a:t>2016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C121A98-A191-C847-8679-6C5BCE13B51D}"/>
              </a:ext>
            </a:extLst>
          </p:cNvPr>
          <p:cNvSpPr/>
          <p:nvPr/>
        </p:nvSpPr>
        <p:spPr>
          <a:xfrm>
            <a:off x="4481163" y="1028782"/>
            <a:ext cx="161483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Gill Sans MT" panose="020B0502020104020203" pitchFamily="34" charset="0"/>
              </a:rPr>
              <a:t>Cell types</a:t>
            </a:r>
            <a:endParaRPr lang="en-US" sz="24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F4DA8DC-815A-394F-BC68-F6EA31EF85AA}"/>
              </a:ext>
            </a:extLst>
          </p:cNvPr>
          <p:cNvSpPr/>
          <p:nvPr/>
        </p:nvSpPr>
        <p:spPr>
          <a:xfrm rot="16200000">
            <a:off x="773962" y="3571437"/>
            <a:ext cx="104793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Gill Sans MT" panose="020B0502020104020203" pitchFamily="34" charset="0"/>
              </a:rPr>
              <a:t>Gene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8273376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70CB368-A5A2-4DF1-829B-521589BCC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Gill Sans MT" panose="020B0502020104020203" pitchFamily="34" charset="0"/>
              </a:rPr>
              <a:t>What else might we have to worry about? (more Thurs.)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1F46C88-AD8E-A74C-AF3F-31081DCA3735}"/>
              </a:ext>
            </a:extLst>
          </p:cNvPr>
          <p:cNvSpPr txBox="1"/>
          <p:nvPr/>
        </p:nvSpPr>
        <p:spPr>
          <a:xfrm>
            <a:off x="855536" y="1438664"/>
            <a:ext cx="10289858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Gill Sans MT" panose="020B0502020104020203" pitchFamily="34" charset="77"/>
              </a:rPr>
              <a:t>Cell-cycle fluctuations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Gill Sans MT" panose="020B0502020104020203" pitchFamily="34" charset="77"/>
              </a:rPr>
              <a:t>If your cells are in a mixture of cell-cycle states (e.g. G1, S, G2) genes that fluctuate throughout the cell cycle could dominate your signal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Gill Sans MT" panose="020B0502020104020203" pitchFamily="34" charset="77"/>
              </a:rPr>
              <a:t>Batch/clonality effects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Gill Sans MT" panose="020B0502020104020203" pitchFamily="34" charset="77"/>
              </a:rPr>
              <a:t>If you pool cells from different experiments or clonally derived cell lines, they may cluster by batch/clonal origin!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Gill Sans MT" panose="020B0502020104020203" pitchFamily="34" charset="77"/>
              </a:rPr>
              <a:t>And many more things can go wrong… (as usual in biology!)</a:t>
            </a:r>
          </a:p>
        </p:txBody>
      </p:sp>
    </p:spTree>
    <p:extLst>
      <p:ext uri="{BB962C8B-B14F-4D97-AF65-F5344CB8AC3E}">
        <p14:creationId xmlns:p14="http://schemas.microsoft.com/office/powerpoint/2010/main" val="686537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3EDA14E-E2CE-C445-885F-070C0ABA73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7849"/>
            <a:ext cx="12192000" cy="678230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6D22C5D-F14F-AD41-8717-FFFC56E532C9}"/>
              </a:ext>
            </a:extLst>
          </p:cNvPr>
          <p:cNvSpPr txBox="1"/>
          <p:nvPr/>
        </p:nvSpPr>
        <p:spPr>
          <a:xfrm>
            <a:off x="3318510" y="2460844"/>
            <a:ext cx="539496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Gill Sans MT" panose="020B0502020104020203" pitchFamily="34" charset="0"/>
              </a:rPr>
              <a:t>Lab 6 Overview</a:t>
            </a:r>
          </a:p>
        </p:txBody>
      </p:sp>
    </p:spTree>
    <p:extLst>
      <p:ext uri="{BB962C8B-B14F-4D97-AF65-F5344CB8AC3E}">
        <p14:creationId xmlns:p14="http://schemas.microsoft.com/office/powerpoint/2010/main" val="97725994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70CB368-A5A2-4DF1-829B-521589BCC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Gill Sans MT" panose="020B0502020104020203" pitchFamily="34" charset="0"/>
              </a:rPr>
              <a:t>Lab 6: </a:t>
            </a:r>
            <a:r>
              <a:rPr lang="en-US" sz="3600" dirty="0" err="1">
                <a:latin typeface="Gill Sans MT" panose="020B0502020104020203" pitchFamily="34" charset="0"/>
              </a:rPr>
              <a:t>scRNA-seq</a:t>
            </a:r>
            <a:r>
              <a:rPr lang="en-US" sz="3600" dirty="0">
                <a:latin typeface="Gill Sans MT" panose="020B0502020104020203" pitchFamily="34" charset="0"/>
              </a:rPr>
              <a:t> analysis of mouse brain tissues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2DA037D-CE67-D742-B95B-2EEB0171DD15}"/>
              </a:ext>
            </a:extLst>
          </p:cNvPr>
          <p:cNvSpPr/>
          <p:nvPr/>
        </p:nvSpPr>
        <p:spPr>
          <a:xfrm>
            <a:off x="2202754" y="3857413"/>
            <a:ext cx="746988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i="0" dirty="0">
                <a:solidFill>
                  <a:srgbClr val="333333"/>
                </a:solidFill>
                <a:effectLst/>
                <a:latin typeface="Gill Sans MT" panose="020B0502020104020203" pitchFamily="34" charset="77"/>
              </a:rPr>
              <a:t>Analysis: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333333"/>
                </a:solidFill>
                <a:latin typeface="Gill Sans MT" panose="020B0502020104020203" pitchFamily="34" charset="77"/>
              </a:rPr>
              <a:t>Alignment + expression quantification (Cell Ranger)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b="0" i="0" dirty="0">
                <a:solidFill>
                  <a:srgbClr val="333333"/>
                </a:solidFill>
                <a:effectLst/>
                <a:latin typeface="Gill Sans MT" panose="020B0502020104020203" pitchFamily="34" charset="77"/>
              </a:rPr>
              <a:t>Preprocessing and filtering (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Gill Sans MT" panose="020B0502020104020203" pitchFamily="34" charset="77"/>
              </a:rPr>
              <a:t>Scanpy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Gill Sans MT" panose="020B0502020104020203" pitchFamily="34" charset="77"/>
              </a:rPr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333333"/>
                </a:solidFill>
                <a:latin typeface="Gill Sans MT" panose="020B0502020104020203" pitchFamily="34" charset="77"/>
              </a:rPr>
              <a:t>Clustering with t-SNE</a:t>
            </a:r>
            <a:endParaRPr lang="en-US" sz="3200" b="0" i="0" dirty="0">
              <a:solidFill>
                <a:srgbClr val="333333"/>
              </a:solidFill>
              <a:effectLst/>
              <a:latin typeface="Gill Sans MT" panose="020B0502020104020203" pitchFamily="34" charset="77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EB801A-EC26-3D4A-B734-F60B6230A01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8770" y="1671688"/>
            <a:ext cx="1993765" cy="146350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1D72B09-3F5A-E34E-AAD2-E474AD28E8A9}"/>
              </a:ext>
            </a:extLst>
          </p:cNvPr>
          <p:cNvCxnSpPr>
            <a:cxnSpLocks/>
          </p:cNvCxnSpPr>
          <p:nvPr/>
        </p:nvCxnSpPr>
        <p:spPr>
          <a:xfrm flipV="1">
            <a:off x="2118218" y="1671688"/>
            <a:ext cx="1112047" cy="37288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C4E6D60-8838-0349-918F-DAE5AEEA02E4}"/>
              </a:ext>
            </a:extLst>
          </p:cNvPr>
          <p:cNvCxnSpPr>
            <a:cxnSpLocks/>
          </p:cNvCxnSpPr>
          <p:nvPr/>
        </p:nvCxnSpPr>
        <p:spPr>
          <a:xfrm>
            <a:off x="2129648" y="2055998"/>
            <a:ext cx="1125773" cy="9063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C49490DF-5A57-C84F-8C98-4995D6D98F1C}"/>
              </a:ext>
            </a:extLst>
          </p:cNvPr>
          <p:cNvSpPr/>
          <p:nvPr/>
        </p:nvSpPr>
        <p:spPr>
          <a:xfrm>
            <a:off x="3255421" y="1602344"/>
            <a:ext cx="393119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0" dirty="0">
                <a:solidFill>
                  <a:srgbClr val="333333"/>
                </a:solidFill>
                <a:effectLst/>
                <a:latin typeface="Gill Sans MT" panose="020B0502020104020203" pitchFamily="34" charset="77"/>
              </a:rPr>
              <a:t>Cells from brain of a mouse embryo (day 18, or E18)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33333"/>
                </a:solidFill>
                <a:latin typeface="Gill Sans MT" panose="020B0502020104020203" pitchFamily="34" charset="77"/>
              </a:rPr>
              <a:t>Cortex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33333"/>
                </a:solidFill>
                <a:latin typeface="Gill Sans MT" panose="020B0502020104020203" pitchFamily="34" charset="77"/>
              </a:rPr>
              <a:t>Hippocampus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33333"/>
                </a:solidFill>
                <a:latin typeface="Gill Sans MT" panose="020B0502020104020203" pitchFamily="34" charset="77"/>
              </a:rPr>
              <a:t>Sub-ventricular zone</a:t>
            </a:r>
            <a:endParaRPr lang="en-US" dirty="0"/>
          </a:p>
        </p:txBody>
      </p:sp>
      <p:sp>
        <p:nvSpPr>
          <p:cNvPr id="9" name="Right Arrow 8">
            <a:extLst>
              <a:ext uri="{FF2B5EF4-FFF2-40B4-BE49-F238E27FC236}">
                <a16:creationId xmlns:a16="http://schemas.microsoft.com/office/drawing/2014/main" id="{018F2A40-7E29-7846-BDB9-562731E6A363}"/>
              </a:ext>
            </a:extLst>
          </p:cNvPr>
          <p:cNvSpPr/>
          <p:nvPr/>
        </p:nvSpPr>
        <p:spPr>
          <a:xfrm>
            <a:off x="6700837" y="2044568"/>
            <a:ext cx="1085850" cy="29644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3B4696C-3F73-7740-9895-EAD3A1A18F0B}"/>
              </a:ext>
            </a:extLst>
          </p:cNvPr>
          <p:cNvSpPr/>
          <p:nvPr/>
        </p:nvSpPr>
        <p:spPr>
          <a:xfrm>
            <a:off x="8051258" y="1602344"/>
            <a:ext cx="393119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0" dirty="0">
                <a:solidFill>
                  <a:srgbClr val="333333"/>
                </a:solidFill>
                <a:effectLst/>
                <a:latin typeface="Gill Sans MT" panose="020B0502020104020203" pitchFamily="34" charset="77"/>
              </a:rPr>
              <a:t>10X </a:t>
            </a:r>
            <a:r>
              <a:rPr lang="en-US" b="1" i="0" dirty="0" err="1">
                <a:solidFill>
                  <a:srgbClr val="333333"/>
                </a:solidFill>
                <a:effectLst/>
                <a:latin typeface="Gill Sans MT" panose="020B0502020104020203" pitchFamily="34" charset="77"/>
              </a:rPr>
              <a:t>scRNA-seq</a:t>
            </a:r>
            <a:endParaRPr lang="en-US" b="1" i="0" dirty="0">
              <a:solidFill>
                <a:srgbClr val="333333"/>
              </a:solidFill>
              <a:effectLst/>
              <a:latin typeface="Gill Sans MT" panose="020B0502020104020203" pitchFamily="34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33333"/>
                </a:solidFill>
                <a:latin typeface="Gill Sans MT" panose="020B0502020104020203" pitchFamily="34" charset="77"/>
              </a:rPr>
              <a:t>931 cells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33333"/>
                </a:solidFill>
                <a:latin typeface="Gill Sans MT" panose="020B0502020104020203" pitchFamily="34" charset="77"/>
              </a:rPr>
              <a:t>56,000 reads/cell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101FD6A-A954-624D-A750-F331E57B6C1F}"/>
              </a:ext>
            </a:extLst>
          </p:cNvPr>
          <p:cNvSpPr/>
          <p:nvPr/>
        </p:nvSpPr>
        <p:spPr>
          <a:xfrm>
            <a:off x="6968853" y="2740059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hlinkClick r:id="rId3"/>
              </a:rPr>
              <a:t>https://support.10xgenomics.com/single-cell-gene-expression/datasets/2.1.0/neurons_900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014320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6F549B2-B9E6-E345-B0C0-43D966A809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696" y="1447800"/>
            <a:ext cx="7191375" cy="4572000"/>
          </a:xfrm>
          <a:prstGeom prst="rect">
            <a:avLst/>
          </a:prstGeom>
        </p:spPr>
      </p:pic>
      <p:pic>
        <p:nvPicPr>
          <p:cNvPr id="5" name="Picture 3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C2ECB047-926B-6248-84AD-D3CC8D18F3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3239" y="3733800"/>
            <a:ext cx="7605634" cy="2705277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6DB4CD36-F84C-254A-81CF-8B0102B89B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dirty="0" err="1">
                <a:latin typeface="Gill Sans MT" panose="020B0502020104020203" pitchFamily="34" charset="0"/>
              </a:rPr>
              <a:t>Scanpy</a:t>
            </a:r>
            <a:r>
              <a:rPr lang="en-US" sz="3600" dirty="0">
                <a:latin typeface="Gill Sans MT" panose="020B0502020104020203" pitchFamily="34" charset="0"/>
              </a:rPr>
              <a:t> library for processing </a:t>
            </a:r>
            <a:r>
              <a:rPr lang="en-US" sz="3600" dirty="0" err="1">
                <a:latin typeface="Gill Sans MT" panose="020B0502020104020203" pitchFamily="34" charset="0"/>
              </a:rPr>
              <a:t>scRNAseq</a:t>
            </a:r>
            <a:endParaRPr lang="en-US" sz="3600" dirty="0">
              <a:latin typeface="Gill Sans MT" panose="020B0502020104020203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42AC2BC-4E08-8E45-B22F-8FE787365BE7}"/>
              </a:ext>
            </a:extLst>
          </p:cNvPr>
          <p:cNvSpPr txBox="1"/>
          <p:nvPr/>
        </p:nvSpPr>
        <p:spPr>
          <a:xfrm>
            <a:off x="8192071" y="1813376"/>
            <a:ext cx="3570136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Gill Sans MT" panose="020B0502020104020203" pitchFamily="34" charset="77"/>
              </a:rPr>
              <a:t>Popular R library “Seurat” performs similar operations.</a:t>
            </a:r>
          </a:p>
        </p:txBody>
      </p:sp>
    </p:spTree>
    <p:extLst>
      <p:ext uri="{BB962C8B-B14F-4D97-AF65-F5344CB8AC3E}">
        <p14:creationId xmlns:p14="http://schemas.microsoft.com/office/powerpoint/2010/main" val="307039069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6DB4CD36-F84C-254A-81CF-8B0102B89B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Gill Sans MT" panose="020B0502020104020203" pitchFamily="34" charset="0"/>
              </a:rPr>
              <a:t>Installing </a:t>
            </a:r>
            <a:r>
              <a:rPr lang="en-US" sz="3600" dirty="0" err="1">
                <a:latin typeface="Gill Sans MT" panose="020B0502020104020203" pitchFamily="34" charset="0"/>
              </a:rPr>
              <a:t>scanpy</a:t>
            </a:r>
            <a:endParaRPr lang="en-US" sz="3600" dirty="0">
              <a:latin typeface="Gill Sans MT" panose="020B0502020104020203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2A3E3C4-21EF-D146-A3A1-27E01D308387}"/>
              </a:ext>
            </a:extLst>
          </p:cNvPr>
          <p:cNvSpPr txBox="1"/>
          <p:nvPr/>
        </p:nvSpPr>
        <p:spPr>
          <a:xfrm>
            <a:off x="1137036" y="1291182"/>
            <a:ext cx="87941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 MT" panose="020B0502020104020203" pitchFamily="34" charset="77"/>
              </a:rPr>
              <a:t>Until now, we’ve mostly installed packages for you!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 MT" panose="020B0502020104020203" pitchFamily="34" charset="77"/>
              </a:rPr>
              <a:t>This week and next, you’ll install required packages yourself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A5D8BF4-C8D9-5145-B7E5-40B14E536F38}"/>
              </a:ext>
            </a:extLst>
          </p:cNvPr>
          <p:cNvSpPr txBox="1"/>
          <p:nvPr/>
        </p:nvSpPr>
        <p:spPr>
          <a:xfrm>
            <a:off x="1137035" y="2428971"/>
            <a:ext cx="98834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 MT" panose="020B0502020104020203" pitchFamily="34" charset="77"/>
              </a:rPr>
              <a:t>“pip” package manager allows you to easily install python packages and their dependencies. E.g.: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3D9F9F8-2726-F849-85B8-2A1BA5985497}"/>
              </a:ext>
            </a:extLst>
          </p:cNvPr>
          <p:cNvSpPr txBox="1"/>
          <p:nvPr/>
        </p:nvSpPr>
        <p:spPr>
          <a:xfrm>
            <a:off x="3817950" y="3345189"/>
            <a:ext cx="46422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Gill Sans MT" panose="020B0502020104020203" pitchFamily="34" charset="77"/>
              </a:rPr>
              <a:t>pip install &lt;</a:t>
            </a:r>
            <a:r>
              <a:rPr lang="en-US" sz="2400" dirty="0" err="1">
                <a:solidFill>
                  <a:srgbClr val="FF0000"/>
                </a:solidFill>
                <a:latin typeface="Gill Sans MT" panose="020B0502020104020203" pitchFamily="34" charset="77"/>
              </a:rPr>
              <a:t>mypackage</a:t>
            </a:r>
            <a:r>
              <a:rPr lang="en-US" sz="2400" dirty="0">
                <a:solidFill>
                  <a:srgbClr val="FF0000"/>
                </a:solidFill>
                <a:latin typeface="Gill Sans MT" panose="020B0502020104020203" pitchFamily="34" charset="77"/>
              </a:rPr>
              <a:t>&gt;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4DC56F4-7B23-E74B-AEFA-910B828ADDCC}"/>
              </a:ext>
            </a:extLst>
          </p:cNvPr>
          <p:cNvSpPr txBox="1"/>
          <p:nvPr/>
        </p:nvSpPr>
        <p:spPr>
          <a:xfrm>
            <a:off x="1137035" y="3945354"/>
            <a:ext cx="98834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 MT" panose="020B0502020104020203" pitchFamily="34" charset="77"/>
              </a:rPr>
              <a:t>We don’t have </a:t>
            </a:r>
            <a:r>
              <a:rPr lang="en-US" sz="2400" dirty="0" err="1">
                <a:latin typeface="Gill Sans MT" panose="020B0502020104020203" pitchFamily="34" charset="77"/>
              </a:rPr>
              <a:t>sudo</a:t>
            </a:r>
            <a:r>
              <a:rPr lang="en-US" sz="2400" dirty="0">
                <a:latin typeface="Gill Sans MT" panose="020B0502020104020203" pitchFamily="34" charset="77"/>
              </a:rPr>
              <a:t> (root) access. To install to your home directory: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2FA32A9-9F5A-7847-9BEE-F991999C1D6A}"/>
              </a:ext>
            </a:extLst>
          </p:cNvPr>
          <p:cNvSpPr txBox="1"/>
          <p:nvPr/>
        </p:nvSpPr>
        <p:spPr>
          <a:xfrm>
            <a:off x="3817950" y="4508337"/>
            <a:ext cx="46422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Gill Sans MT" panose="020B0502020104020203" pitchFamily="34" charset="77"/>
              </a:rPr>
              <a:t>pip install --user &lt;</a:t>
            </a:r>
            <a:r>
              <a:rPr lang="en-US" sz="2400" dirty="0" err="1">
                <a:solidFill>
                  <a:srgbClr val="FF0000"/>
                </a:solidFill>
                <a:latin typeface="Gill Sans MT" panose="020B0502020104020203" pitchFamily="34" charset="77"/>
              </a:rPr>
              <a:t>mypackage</a:t>
            </a:r>
            <a:r>
              <a:rPr lang="en-US" sz="2400" dirty="0">
                <a:solidFill>
                  <a:srgbClr val="FF0000"/>
                </a:solidFill>
                <a:latin typeface="Gill Sans MT" panose="020B0502020104020203" pitchFamily="34" charset="77"/>
              </a:rPr>
              <a:t>&gt;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F432EA3-3CEE-0447-BB58-056F30781335}"/>
              </a:ext>
            </a:extLst>
          </p:cNvPr>
          <p:cNvSpPr txBox="1"/>
          <p:nvPr/>
        </p:nvSpPr>
        <p:spPr>
          <a:xfrm>
            <a:off x="1194020" y="5202985"/>
            <a:ext cx="98834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 MT" panose="020B0502020104020203" pitchFamily="34" charset="77"/>
              </a:rPr>
              <a:t>You can install multiple packages at once: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1CFEEC8-D918-C540-BBB7-D237BA6C2A35}"/>
              </a:ext>
            </a:extLst>
          </p:cNvPr>
          <p:cNvSpPr txBox="1"/>
          <p:nvPr/>
        </p:nvSpPr>
        <p:spPr>
          <a:xfrm>
            <a:off x="3477369" y="5721634"/>
            <a:ext cx="46422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Gill Sans MT" panose="020B0502020104020203" pitchFamily="34" charset="77"/>
              </a:rPr>
              <a:t>pip install --user </a:t>
            </a:r>
            <a:r>
              <a:rPr lang="en-US" sz="2400" dirty="0" err="1">
                <a:solidFill>
                  <a:srgbClr val="FF0000"/>
                </a:solidFill>
                <a:latin typeface="Gill Sans MT" panose="020B0502020104020203" pitchFamily="34" charset="77"/>
              </a:rPr>
              <a:t>scanpy</a:t>
            </a:r>
            <a:r>
              <a:rPr lang="en-US" sz="2400" dirty="0">
                <a:solidFill>
                  <a:srgbClr val="FF0000"/>
                </a:solidFill>
                <a:latin typeface="Gill Sans MT" panose="020B0502020104020203" pitchFamily="34" charset="77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Gill Sans MT" panose="020B0502020104020203" pitchFamily="34" charset="77"/>
              </a:rPr>
              <a:t>louvain</a:t>
            </a:r>
            <a:endParaRPr lang="en-US" sz="2400" dirty="0">
              <a:solidFill>
                <a:srgbClr val="FF0000"/>
              </a:solidFill>
              <a:latin typeface="Gill Sans MT" panose="020B05020201040202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789380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8" grpId="0"/>
      <p:bldP spid="9" grpId="0"/>
      <p:bldP spid="10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70CB368-A5A2-4DF1-829B-521589BCC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Gill Sans MT" panose="020B0502020104020203" pitchFamily="34" charset="0"/>
              </a:rPr>
              <a:t>RNA-</a:t>
            </a:r>
            <a:r>
              <a:rPr lang="en-US" sz="3600" dirty="0" err="1">
                <a:latin typeface="Gill Sans MT" panose="020B0502020104020203" pitchFamily="34" charset="0"/>
              </a:rPr>
              <a:t>seq</a:t>
            </a:r>
            <a:r>
              <a:rPr lang="en-US" sz="3600" dirty="0">
                <a:latin typeface="Gill Sans MT" panose="020B0502020104020203" pitchFamily="34" charset="0"/>
              </a:rPr>
              <a:t> typically performed on “bulk” tissues</a:t>
            </a:r>
          </a:p>
        </p:txBody>
      </p:sp>
      <p:pic>
        <p:nvPicPr>
          <p:cNvPr id="6" name="Picture 5" descr="images.png">
            <a:extLst>
              <a:ext uri="{FF2B5EF4-FFF2-40B4-BE49-F238E27FC236}">
                <a16:creationId xmlns:a16="http://schemas.microsoft.com/office/drawing/2014/main" id="{6D621259-4BEB-9745-9399-83B45D5289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61" r="20766"/>
          <a:stretch/>
        </p:blipFill>
        <p:spPr>
          <a:xfrm>
            <a:off x="356079" y="2903822"/>
            <a:ext cx="2170639" cy="2133600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B59CA17-8FE7-BC4B-8DD7-A03798BADF78}"/>
              </a:ext>
            </a:extLst>
          </p:cNvPr>
          <p:cNvCxnSpPr/>
          <p:nvPr/>
        </p:nvCxnSpPr>
        <p:spPr>
          <a:xfrm flipV="1">
            <a:off x="1588770" y="2527265"/>
            <a:ext cx="2320290" cy="72009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5F4E085-F14E-BD41-AA14-9473F010EE94}"/>
              </a:ext>
            </a:extLst>
          </p:cNvPr>
          <p:cNvCxnSpPr/>
          <p:nvPr/>
        </p:nvCxnSpPr>
        <p:spPr>
          <a:xfrm>
            <a:off x="1600200" y="3258785"/>
            <a:ext cx="2308860" cy="30861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8">
            <a:extLst>
              <a:ext uri="{FF2B5EF4-FFF2-40B4-BE49-F238E27FC236}">
                <a16:creationId xmlns:a16="http://schemas.microsoft.com/office/drawing/2014/main" id="{6758EEC6-3D15-4143-B1B7-1A0D88DE3352}"/>
              </a:ext>
            </a:extLst>
          </p:cNvPr>
          <p:cNvSpPr/>
          <p:nvPr/>
        </p:nvSpPr>
        <p:spPr>
          <a:xfrm>
            <a:off x="3909060" y="2255803"/>
            <a:ext cx="218040" cy="222885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F129E15-B376-124F-9394-65A26AA1AFFA}"/>
              </a:ext>
            </a:extLst>
          </p:cNvPr>
          <p:cNvSpPr/>
          <p:nvPr/>
        </p:nvSpPr>
        <p:spPr>
          <a:xfrm>
            <a:off x="3909060" y="2490118"/>
            <a:ext cx="218040" cy="222885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2F6D451-E3F9-FC46-B851-42D20660CA17}"/>
              </a:ext>
            </a:extLst>
          </p:cNvPr>
          <p:cNvSpPr/>
          <p:nvPr/>
        </p:nvSpPr>
        <p:spPr>
          <a:xfrm>
            <a:off x="4127100" y="2355815"/>
            <a:ext cx="218040" cy="222885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7DB1BE7-27FD-754B-99B2-F134B4A6B2E2}"/>
              </a:ext>
            </a:extLst>
          </p:cNvPr>
          <p:cNvSpPr/>
          <p:nvPr/>
        </p:nvSpPr>
        <p:spPr>
          <a:xfrm>
            <a:off x="3800040" y="2601560"/>
            <a:ext cx="218040" cy="222885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1B6CFD21-838C-6F42-9600-57DB210D3160}"/>
              </a:ext>
            </a:extLst>
          </p:cNvPr>
          <p:cNvSpPr/>
          <p:nvPr/>
        </p:nvSpPr>
        <p:spPr>
          <a:xfrm>
            <a:off x="4059390" y="2682113"/>
            <a:ext cx="218040" cy="222885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42A01BC-1419-8342-9E0D-FFAE0C78FE8A}"/>
              </a:ext>
            </a:extLst>
          </p:cNvPr>
          <p:cNvSpPr/>
          <p:nvPr/>
        </p:nvSpPr>
        <p:spPr>
          <a:xfrm>
            <a:off x="4232580" y="2518964"/>
            <a:ext cx="218040" cy="222885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74FCA793-CDD0-B84B-90B2-64C22C81990D}"/>
              </a:ext>
            </a:extLst>
          </p:cNvPr>
          <p:cNvSpPr/>
          <p:nvPr/>
        </p:nvSpPr>
        <p:spPr>
          <a:xfrm>
            <a:off x="3854550" y="2835875"/>
            <a:ext cx="218040" cy="222885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7CC4C57F-6FC8-444F-A223-E4C74DA45D19}"/>
              </a:ext>
            </a:extLst>
          </p:cNvPr>
          <p:cNvSpPr/>
          <p:nvPr/>
        </p:nvSpPr>
        <p:spPr>
          <a:xfrm>
            <a:off x="4044420" y="2947317"/>
            <a:ext cx="218040" cy="222885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93A98C74-FD37-6143-BC5D-8E11C32A897F}"/>
              </a:ext>
            </a:extLst>
          </p:cNvPr>
          <p:cNvSpPr/>
          <p:nvPr/>
        </p:nvSpPr>
        <p:spPr>
          <a:xfrm>
            <a:off x="4184190" y="2703272"/>
            <a:ext cx="218040" cy="222885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7697801-14D9-1148-928B-8423623DDD1C}"/>
              </a:ext>
            </a:extLst>
          </p:cNvPr>
          <p:cNvSpPr/>
          <p:nvPr/>
        </p:nvSpPr>
        <p:spPr>
          <a:xfrm>
            <a:off x="3867720" y="3101078"/>
            <a:ext cx="218040" cy="222885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7A952A01-DB42-F04A-A162-3532138B4F4A}"/>
              </a:ext>
            </a:extLst>
          </p:cNvPr>
          <p:cNvSpPr/>
          <p:nvPr/>
        </p:nvSpPr>
        <p:spPr>
          <a:xfrm>
            <a:off x="4171768" y="2478143"/>
            <a:ext cx="218040" cy="222885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5BAE3AA7-1BB1-4646-A12D-B61C2B2A6E20}"/>
              </a:ext>
            </a:extLst>
          </p:cNvPr>
          <p:cNvSpPr/>
          <p:nvPr/>
        </p:nvSpPr>
        <p:spPr>
          <a:xfrm>
            <a:off x="4171768" y="2712458"/>
            <a:ext cx="218040" cy="222885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21A8592E-5FB3-974B-BF0E-CE4D44115280}"/>
              </a:ext>
            </a:extLst>
          </p:cNvPr>
          <p:cNvSpPr/>
          <p:nvPr/>
        </p:nvSpPr>
        <p:spPr>
          <a:xfrm>
            <a:off x="4389808" y="2578155"/>
            <a:ext cx="218040" cy="222885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8A0C22B4-4DF9-394A-8E43-25B817C94241}"/>
              </a:ext>
            </a:extLst>
          </p:cNvPr>
          <p:cNvSpPr/>
          <p:nvPr/>
        </p:nvSpPr>
        <p:spPr>
          <a:xfrm>
            <a:off x="4062748" y="2823900"/>
            <a:ext cx="218040" cy="222885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2401489B-D0C9-504C-A92E-FAF0F4703B66}"/>
              </a:ext>
            </a:extLst>
          </p:cNvPr>
          <p:cNvSpPr/>
          <p:nvPr/>
        </p:nvSpPr>
        <p:spPr>
          <a:xfrm>
            <a:off x="4322098" y="2904453"/>
            <a:ext cx="218040" cy="222885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8D9DE7AD-54DD-344C-B82E-1AB4EE7CF9AE}"/>
              </a:ext>
            </a:extLst>
          </p:cNvPr>
          <p:cNvSpPr/>
          <p:nvPr/>
        </p:nvSpPr>
        <p:spPr>
          <a:xfrm>
            <a:off x="4495288" y="2741304"/>
            <a:ext cx="218040" cy="222885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DF4C711E-38A7-E841-8F7E-C067742446BB}"/>
              </a:ext>
            </a:extLst>
          </p:cNvPr>
          <p:cNvSpPr/>
          <p:nvPr/>
        </p:nvSpPr>
        <p:spPr>
          <a:xfrm>
            <a:off x="4117258" y="3058215"/>
            <a:ext cx="218040" cy="222885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49856D27-1F0D-7E42-AF68-D23C2687A643}"/>
              </a:ext>
            </a:extLst>
          </p:cNvPr>
          <p:cNvSpPr/>
          <p:nvPr/>
        </p:nvSpPr>
        <p:spPr>
          <a:xfrm>
            <a:off x="4307128" y="3169657"/>
            <a:ext cx="218040" cy="222885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5FA10C7E-4E01-CD4E-88FE-84F0912AC225}"/>
              </a:ext>
            </a:extLst>
          </p:cNvPr>
          <p:cNvSpPr/>
          <p:nvPr/>
        </p:nvSpPr>
        <p:spPr>
          <a:xfrm>
            <a:off x="4446898" y="2925612"/>
            <a:ext cx="218040" cy="222885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0D6BD68B-7087-AE47-B2AC-CFDA0CC52D76}"/>
              </a:ext>
            </a:extLst>
          </p:cNvPr>
          <p:cNvSpPr/>
          <p:nvPr/>
        </p:nvSpPr>
        <p:spPr>
          <a:xfrm>
            <a:off x="4130428" y="3323418"/>
            <a:ext cx="218040" cy="222885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6E32634E-E85C-2A43-96E4-97F28783FA3C}"/>
              </a:ext>
            </a:extLst>
          </p:cNvPr>
          <p:cNvSpPr/>
          <p:nvPr/>
        </p:nvSpPr>
        <p:spPr>
          <a:xfrm>
            <a:off x="3865484" y="2763033"/>
            <a:ext cx="218040" cy="222885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3B3E8C06-4EEA-ED4D-8B3D-D5F77A4288C3}"/>
              </a:ext>
            </a:extLst>
          </p:cNvPr>
          <p:cNvSpPr/>
          <p:nvPr/>
        </p:nvSpPr>
        <p:spPr>
          <a:xfrm>
            <a:off x="3865484" y="2997348"/>
            <a:ext cx="218040" cy="222885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08BFAF7B-351A-0B4D-8F4F-96418A0CC911}"/>
              </a:ext>
            </a:extLst>
          </p:cNvPr>
          <p:cNvSpPr/>
          <p:nvPr/>
        </p:nvSpPr>
        <p:spPr>
          <a:xfrm>
            <a:off x="4083524" y="2863045"/>
            <a:ext cx="218040" cy="222885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C42652AC-C932-B744-A9F8-A99BE9FE91B9}"/>
              </a:ext>
            </a:extLst>
          </p:cNvPr>
          <p:cNvSpPr/>
          <p:nvPr/>
        </p:nvSpPr>
        <p:spPr>
          <a:xfrm>
            <a:off x="3756464" y="3108790"/>
            <a:ext cx="218040" cy="222885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B76C223B-F8E6-E942-A106-4B47EA231B58}"/>
              </a:ext>
            </a:extLst>
          </p:cNvPr>
          <p:cNvSpPr/>
          <p:nvPr/>
        </p:nvSpPr>
        <p:spPr>
          <a:xfrm>
            <a:off x="4015814" y="3189343"/>
            <a:ext cx="218040" cy="222885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93A8304-225E-F046-8970-B31FBFF700A2}"/>
              </a:ext>
            </a:extLst>
          </p:cNvPr>
          <p:cNvSpPr/>
          <p:nvPr/>
        </p:nvSpPr>
        <p:spPr>
          <a:xfrm>
            <a:off x="4189004" y="3026194"/>
            <a:ext cx="218040" cy="222885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8E9DD1D5-C4A0-F24D-836A-B2F40C24526A}"/>
              </a:ext>
            </a:extLst>
          </p:cNvPr>
          <p:cNvSpPr/>
          <p:nvPr/>
        </p:nvSpPr>
        <p:spPr>
          <a:xfrm>
            <a:off x="3810974" y="3343105"/>
            <a:ext cx="218040" cy="222885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5088ADEB-7CAF-1B49-BC0D-D380B98913C5}"/>
              </a:ext>
            </a:extLst>
          </p:cNvPr>
          <p:cNvSpPr/>
          <p:nvPr/>
        </p:nvSpPr>
        <p:spPr>
          <a:xfrm>
            <a:off x="4000844" y="3454547"/>
            <a:ext cx="218040" cy="222885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FC9ADA5C-F8C3-7748-9DE7-EB1F7A57F06C}"/>
              </a:ext>
            </a:extLst>
          </p:cNvPr>
          <p:cNvSpPr/>
          <p:nvPr/>
        </p:nvSpPr>
        <p:spPr>
          <a:xfrm>
            <a:off x="4140614" y="3210502"/>
            <a:ext cx="218040" cy="222885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349E469E-0404-8A46-B9E0-4B7B4FFF1C94}"/>
              </a:ext>
            </a:extLst>
          </p:cNvPr>
          <p:cNvSpPr/>
          <p:nvPr/>
        </p:nvSpPr>
        <p:spPr>
          <a:xfrm>
            <a:off x="3824144" y="3608308"/>
            <a:ext cx="218040" cy="222885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76A4F2F-4FCF-C040-9ADB-550FB7B7FBE4}"/>
              </a:ext>
            </a:extLst>
          </p:cNvPr>
          <p:cNvSpPr/>
          <p:nvPr/>
        </p:nvSpPr>
        <p:spPr>
          <a:xfrm>
            <a:off x="2650310" y="4154025"/>
            <a:ext cx="330250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Gill Sans MT" panose="020B0502020104020203" pitchFamily="34" charset="0"/>
              </a:rPr>
              <a:t>Millions of cells collected</a:t>
            </a:r>
            <a:endParaRPr lang="en-US" sz="2400" dirty="0"/>
          </a:p>
        </p:txBody>
      </p:sp>
      <p:sp>
        <p:nvSpPr>
          <p:cNvPr id="40" name="Right Arrow 39">
            <a:extLst>
              <a:ext uri="{FF2B5EF4-FFF2-40B4-BE49-F238E27FC236}">
                <a16:creationId xmlns:a16="http://schemas.microsoft.com/office/drawing/2014/main" id="{C2289CD6-693C-2E40-8A69-77250C2F91EC}"/>
              </a:ext>
            </a:extLst>
          </p:cNvPr>
          <p:cNvSpPr/>
          <p:nvPr/>
        </p:nvSpPr>
        <p:spPr>
          <a:xfrm>
            <a:off x="5040630" y="2753080"/>
            <a:ext cx="651510" cy="211109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C0263477-735B-B240-9E3E-6B3EE5F11955}"/>
              </a:ext>
            </a:extLst>
          </p:cNvPr>
          <p:cNvSpPr/>
          <p:nvPr/>
        </p:nvSpPr>
        <p:spPr>
          <a:xfrm>
            <a:off x="4974636" y="1742832"/>
            <a:ext cx="45933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Gill Sans MT" panose="020B0502020104020203" pitchFamily="34" charset="0"/>
              </a:rPr>
              <a:t>Lyse cells and collect cDNA in bulk</a:t>
            </a:r>
            <a:endParaRPr lang="en-US" sz="2400" dirty="0"/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A9A636A6-AC63-394B-8FA3-D87A6CEC624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2889" b="51339"/>
          <a:stretch/>
        </p:blipFill>
        <p:spPr>
          <a:xfrm flipV="1">
            <a:off x="6140742" y="2549095"/>
            <a:ext cx="1842065" cy="131988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898E4FB4-9564-8140-A9D7-5CA01CDE4A2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2889" b="51339"/>
          <a:stretch/>
        </p:blipFill>
        <p:spPr>
          <a:xfrm flipV="1">
            <a:off x="6521742" y="2699682"/>
            <a:ext cx="1842065" cy="131988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E68D2925-F486-2B41-BC60-75467F3E8DF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2889" b="51339"/>
          <a:stretch/>
        </p:blipFill>
        <p:spPr>
          <a:xfrm flipV="1">
            <a:off x="6140741" y="2882017"/>
            <a:ext cx="1842065" cy="131988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3E44757C-EA24-2F48-94C8-CBAB015268C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2889" b="51339"/>
          <a:stretch/>
        </p:blipFill>
        <p:spPr>
          <a:xfrm flipV="1">
            <a:off x="6350292" y="3042854"/>
            <a:ext cx="1842065" cy="131988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D083351B-EC8E-394C-9DD4-90FFAC9DEB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2889" b="51339"/>
          <a:stretch/>
        </p:blipFill>
        <p:spPr>
          <a:xfrm flipV="1">
            <a:off x="6731292" y="3193441"/>
            <a:ext cx="1842065" cy="131988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1708D4B9-47CD-2E4A-8273-0E521BD4FEA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2889" b="51339"/>
          <a:stretch/>
        </p:blipFill>
        <p:spPr>
          <a:xfrm flipV="1">
            <a:off x="6350291" y="3375776"/>
            <a:ext cx="1842065" cy="131988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872E3130-696F-1346-81FD-380A9BD2B61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2889" b="51339"/>
          <a:stretch/>
        </p:blipFill>
        <p:spPr>
          <a:xfrm flipV="1">
            <a:off x="6140742" y="3558111"/>
            <a:ext cx="1842065" cy="131988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33B984A8-D494-5B4D-BE19-3F297B9413D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2889" b="51339"/>
          <a:stretch/>
        </p:blipFill>
        <p:spPr>
          <a:xfrm flipV="1">
            <a:off x="6521742" y="3708698"/>
            <a:ext cx="1842065" cy="131988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D0DC62E5-5DF1-C147-B307-7E9AA36D3EE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2889" b="51339"/>
          <a:stretch/>
        </p:blipFill>
        <p:spPr>
          <a:xfrm flipV="1">
            <a:off x="6140741" y="3891033"/>
            <a:ext cx="1842065" cy="131988"/>
          </a:xfrm>
          <a:prstGeom prst="rect">
            <a:avLst/>
          </a:prstGeom>
        </p:spPr>
      </p:pic>
      <p:sp>
        <p:nvSpPr>
          <p:cNvPr id="51" name="Right Arrow 50">
            <a:extLst>
              <a:ext uri="{FF2B5EF4-FFF2-40B4-BE49-F238E27FC236}">
                <a16:creationId xmlns:a16="http://schemas.microsoft.com/office/drawing/2014/main" id="{A085D39A-1321-0241-8A42-AAC12BEBCF98}"/>
              </a:ext>
            </a:extLst>
          </p:cNvPr>
          <p:cNvSpPr/>
          <p:nvPr/>
        </p:nvSpPr>
        <p:spPr>
          <a:xfrm>
            <a:off x="8763179" y="2768920"/>
            <a:ext cx="651510" cy="211109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449CCB75-C95C-4C42-B8B2-B43548642A42}"/>
              </a:ext>
            </a:extLst>
          </p:cNvPr>
          <p:cNvSpPr/>
          <p:nvPr/>
        </p:nvSpPr>
        <p:spPr>
          <a:xfrm>
            <a:off x="9490686" y="2651784"/>
            <a:ext cx="14478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Gill Sans MT" panose="020B0502020104020203" pitchFamily="34" charset="0"/>
              </a:rPr>
              <a:t>Sequence!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9416189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6DB4CD36-F84C-254A-81CF-8B0102B89B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dirty="0" err="1">
                <a:latin typeface="Gill Sans MT" panose="020B0502020104020203" pitchFamily="34" charset="0"/>
              </a:rPr>
              <a:t>Scanpy</a:t>
            </a:r>
            <a:r>
              <a:rPr lang="en-US" sz="3600" dirty="0">
                <a:latin typeface="Gill Sans MT" panose="020B0502020104020203" pitchFamily="34" charset="0"/>
              </a:rPr>
              <a:t> data objects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CCF4456-8ECF-474E-8A5B-0DBBBEAF2109}"/>
              </a:ext>
            </a:extLst>
          </p:cNvPr>
          <p:cNvSpPr/>
          <p:nvPr/>
        </p:nvSpPr>
        <p:spPr>
          <a:xfrm>
            <a:off x="3132814" y="3101008"/>
            <a:ext cx="3606052" cy="345086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1D298BE-B1B2-5640-B6A2-F975729FF327}"/>
              </a:ext>
            </a:extLst>
          </p:cNvPr>
          <p:cNvSpPr txBox="1"/>
          <p:nvPr/>
        </p:nvSpPr>
        <p:spPr>
          <a:xfrm>
            <a:off x="166978" y="1026130"/>
            <a:ext cx="8776762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ourier" pitchFamily="2" charset="0"/>
              </a:rPr>
              <a:t>import </a:t>
            </a:r>
            <a:r>
              <a:rPr lang="en-US" sz="1400" dirty="0" err="1">
                <a:latin typeface="Courier" pitchFamily="2" charset="0"/>
              </a:rPr>
              <a:t>scanpy</a:t>
            </a:r>
            <a:r>
              <a:rPr lang="en-US" sz="1400" dirty="0">
                <a:latin typeface="Courier" pitchFamily="2" charset="0"/>
              </a:rPr>
              <a:t> as </a:t>
            </a:r>
            <a:r>
              <a:rPr lang="en-US" sz="1400" dirty="0" err="1">
                <a:latin typeface="Courier" pitchFamily="2" charset="0"/>
              </a:rPr>
              <a:t>sc</a:t>
            </a:r>
            <a:endParaRPr lang="en-US" sz="1400" dirty="0">
              <a:latin typeface="Courier" pitchFamily="2" charset="0"/>
            </a:endParaRPr>
          </a:p>
          <a:p>
            <a:r>
              <a:rPr lang="en-US" sz="1400" dirty="0" err="1">
                <a:latin typeface="Courier" pitchFamily="2" charset="0"/>
              </a:rPr>
              <a:t>adata</a:t>
            </a:r>
            <a:r>
              <a:rPr lang="en-US" sz="1400" dirty="0">
                <a:latin typeface="Courier" pitchFamily="2" charset="0"/>
              </a:rPr>
              <a:t> = sc.read_10x_mtx(‘</a:t>
            </a:r>
            <a:r>
              <a:rPr lang="en-US" sz="1400" dirty="0" err="1">
                <a:latin typeface="Courier" pitchFamily="2" charset="0"/>
              </a:rPr>
              <a:t>filtered_feature_bc_matrix</a:t>
            </a:r>
            <a:r>
              <a:rPr lang="en-US" sz="1400" dirty="0">
                <a:latin typeface="Courier" pitchFamily="2" charset="0"/>
              </a:rPr>
              <a:t>/’,</a:t>
            </a:r>
            <a:r>
              <a:rPr lang="en-US" sz="1400" dirty="0" err="1">
                <a:latin typeface="Courier" pitchFamily="2" charset="0"/>
              </a:rPr>
              <a:t>var_names</a:t>
            </a:r>
            <a:r>
              <a:rPr lang="en-US" sz="1400" dirty="0">
                <a:latin typeface="Courier" pitchFamily="2" charset="0"/>
              </a:rPr>
              <a:t>='</a:t>
            </a:r>
            <a:r>
              <a:rPr lang="en-US" sz="1400" dirty="0" err="1">
                <a:latin typeface="Courier" pitchFamily="2" charset="0"/>
              </a:rPr>
              <a:t>gene_symbols</a:t>
            </a:r>
            <a:r>
              <a:rPr lang="en-US" sz="1400" dirty="0">
                <a:latin typeface="Courier" pitchFamily="2" charset="0"/>
              </a:rPr>
              <a:t>’)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4523F6C-B535-3845-8920-C8A8C4E2F342}"/>
              </a:ext>
            </a:extLst>
          </p:cNvPr>
          <p:cNvSpPr txBox="1"/>
          <p:nvPr/>
        </p:nvSpPr>
        <p:spPr>
          <a:xfrm>
            <a:off x="4166484" y="3580277"/>
            <a:ext cx="12618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>
                <a:latin typeface="Courier" pitchFamily="2" charset="0"/>
              </a:rPr>
              <a:t>adata.X</a:t>
            </a:r>
            <a:endParaRPr lang="en-US" sz="2000" b="1" dirty="0">
              <a:latin typeface="Courier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C50D36B-8A5A-804B-B147-03182358ACD0}"/>
              </a:ext>
            </a:extLst>
          </p:cNvPr>
          <p:cNvSpPr txBox="1"/>
          <p:nvPr/>
        </p:nvSpPr>
        <p:spPr>
          <a:xfrm>
            <a:off x="8943740" y="1103074"/>
            <a:ext cx="16610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  <a:latin typeface="Gill Sans MT" panose="020B0502020104020203" pitchFamily="34" charset="77"/>
              </a:rPr>
              <a:t>AnnData</a:t>
            </a:r>
            <a:r>
              <a:rPr lang="en-US" dirty="0">
                <a:solidFill>
                  <a:srgbClr val="FF0000"/>
                </a:solidFill>
                <a:latin typeface="Gill Sans MT" panose="020B0502020104020203" pitchFamily="34" charset="77"/>
              </a:rPr>
              <a:t> object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EDDB87E-BC18-E64D-B4A1-CCF943B5E666}"/>
              </a:ext>
            </a:extLst>
          </p:cNvPr>
          <p:cNvSpPr/>
          <p:nvPr/>
        </p:nvSpPr>
        <p:spPr>
          <a:xfrm>
            <a:off x="6895700" y="3101008"/>
            <a:ext cx="2272153" cy="345086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C5F44B5-3191-6442-9215-09220EF8C0A3}"/>
              </a:ext>
            </a:extLst>
          </p:cNvPr>
          <p:cNvSpPr txBox="1"/>
          <p:nvPr/>
        </p:nvSpPr>
        <p:spPr>
          <a:xfrm>
            <a:off x="7403180" y="3292719"/>
            <a:ext cx="12955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>
                <a:solidFill>
                  <a:schemeClr val="accent1"/>
                </a:solidFill>
                <a:latin typeface="Courier" pitchFamily="2" charset="0"/>
              </a:rPr>
              <a:t>adata.obs</a:t>
            </a:r>
            <a:endParaRPr lang="en-US" sz="1600" b="1" dirty="0">
              <a:solidFill>
                <a:schemeClr val="accent1"/>
              </a:solidFill>
              <a:latin typeface="Courier" pitchFamily="2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44D2974-E8A2-F842-910E-5818DEFCA170}"/>
              </a:ext>
            </a:extLst>
          </p:cNvPr>
          <p:cNvSpPr/>
          <p:nvPr/>
        </p:nvSpPr>
        <p:spPr>
          <a:xfrm>
            <a:off x="3382709" y="4090324"/>
            <a:ext cx="331751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latin typeface="Gill Sans MT" panose="020B0502020104020203" pitchFamily="34" charset="77"/>
              </a:rPr>
              <a:t>numpy</a:t>
            </a:r>
            <a:r>
              <a:rPr lang="en-US" dirty="0">
                <a:latin typeface="Gill Sans MT" panose="020B0502020104020203" pitchFamily="34" charset="77"/>
              </a:rPr>
              <a:t> array storing count matrix</a:t>
            </a:r>
          </a:p>
          <a:p>
            <a:r>
              <a:rPr lang="en-US" dirty="0">
                <a:latin typeface="Gill Sans MT" panose="020B0502020104020203" pitchFamily="34" charset="77"/>
              </a:rPr>
              <a:t>Rows=cells</a:t>
            </a:r>
          </a:p>
          <a:p>
            <a:r>
              <a:rPr lang="en-US" dirty="0">
                <a:latin typeface="Gill Sans MT" panose="020B0502020104020203" pitchFamily="34" charset="77"/>
              </a:rPr>
              <a:t>Columns=genes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53F9D10-BCD1-A448-82E6-353954F70E3E}"/>
              </a:ext>
            </a:extLst>
          </p:cNvPr>
          <p:cNvSpPr txBox="1"/>
          <p:nvPr/>
        </p:nvSpPr>
        <p:spPr>
          <a:xfrm>
            <a:off x="7026761" y="3687999"/>
            <a:ext cx="21410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Gill Sans MT" panose="020B0502020104020203" pitchFamily="34" charset="77"/>
              </a:rPr>
              <a:t>Pandas data frame with info about each cell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2E39CFB-F526-7C41-AA1A-2306A66E276E}"/>
              </a:ext>
            </a:extLst>
          </p:cNvPr>
          <p:cNvSpPr/>
          <p:nvPr/>
        </p:nvSpPr>
        <p:spPr>
          <a:xfrm>
            <a:off x="3132814" y="1905840"/>
            <a:ext cx="3567406" cy="10852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A2175F0-05F4-C849-BA73-0B9A63A04BC8}"/>
              </a:ext>
            </a:extLst>
          </p:cNvPr>
          <p:cNvSpPr txBox="1"/>
          <p:nvPr/>
        </p:nvSpPr>
        <p:spPr>
          <a:xfrm>
            <a:off x="3259812" y="1979906"/>
            <a:ext cx="12955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>
                <a:solidFill>
                  <a:schemeClr val="accent6"/>
                </a:solidFill>
                <a:latin typeface="Courier" pitchFamily="2" charset="0"/>
              </a:rPr>
              <a:t>adata.var</a:t>
            </a:r>
            <a:endParaRPr lang="en-US" sz="1600" b="1" dirty="0">
              <a:solidFill>
                <a:schemeClr val="accent6"/>
              </a:solidFill>
              <a:latin typeface="Courier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A193EBA-50D8-5E47-B4F4-0B85C8299069}"/>
              </a:ext>
            </a:extLst>
          </p:cNvPr>
          <p:cNvSpPr txBox="1"/>
          <p:nvPr/>
        </p:nvSpPr>
        <p:spPr>
          <a:xfrm>
            <a:off x="3845970" y="2298490"/>
            <a:ext cx="25071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Gill Sans MT" panose="020B0502020104020203" pitchFamily="34" charset="77"/>
              </a:rPr>
              <a:t>Pandas data frame with annotations for each gene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60BF87D-1D3F-9246-B42C-63E1348219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24687" y="3396186"/>
            <a:ext cx="2692400" cy="1168400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0DEA0DE-0428-F641-AD08-A2DFC9F40C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315" y="1905840"/>
            <a:ext cx="2921000" cy="1079500"/>
          </a:xfrm>
          <a:prstGeom prst="rect">
            <a:avLst/>
          </a:prstGeom>
          <a:ln w="28575">
            <a:solidFill>
              <a:schemeClr val="accent6"/>
            </a:solidFill>
          </a:ln>
        </p:spPr>
      </p:pic>
    </p:spTree>
    <p:extLst>
      <p:ext uri="{BB962C8B-B14F-4D97-AF65-F5344CB8AC3E}">
        <p14:creationId xmlns:p14="http://schemas.microsoft.com/office/powerpoint/2010/main" val="1271549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8" grpId="0"/>
      <p:bldP spid="9" grpId="0"/>
      <p:bldP spid="10" grpId="0" animBg="1"/>
      <p:bldP spid="11" grpId="0"/>
      <p:bldP spid="12" grpId="0"/>
      <p:bldP spid="13" grpId="0"/>
      <p:bldP spid="14" grpId="0" animBg="1"/>
      <p:bldP spid="15" grpId="0"/>
      <p:bldP spid="16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6DB4CD36-F84C-254A-81CF-8B0102B89B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Gill Sans MT" panose="020B0502020104020203" pitchFamily="34" charset="0"/>
              </a:rPr>
              <a:t>Filtering </a:t>
            </a:r>
            <a:r>
              <a:rPr lang="en-US" sz="3600" dirty="0" err="1">
                <a:latin typeface="Gill Sans MT" panose="020B0502020104020203" pitchFamily="34" charset="0"/>
              </a:rPr>
              <a:t>AnnData</a:t>
            </a:r>
            <a:r>
              <a:rPr lang="en-US" sz="3600" dirty="0">
                <a:latin typeface="Gill Sans MT" panose="020B0502020104020203" pitchFamily="34" charset="0"/>
              </a:rPr>
              <a:t> by rows/columns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1D298BE-B1B2-5640-B6A2-F975729FF327}"/>
              </a:ext>
            </a:extLst>
          </p:cNvPr>
          <p:cNvSpPr txBox="1"/>
          <p:nvPr/>
        </p:nvSpPr>
        <p:spPr>
          <a:xfrm>
            <a:off x="243084" y="3564383"/>
            <a:ext cx="11560988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err="1">
                <a:latin typeface="Courier" pitchFamily="2" charset="0"/>
              </a:rPr>
              <a:t>adata_filt</a:t>
            </a:r>
            <a:r>
              <a:rPr lang="en-US" sz="1400" dirty="0">
                <a:latin typeface="Courier" pitchFamily="2" charset="0"/>
              </a:rPr>
              <a:t> = </a:t>
            </a:r>
            <a:r>
              <a:rPr lang="en-US" sz="1400" dirty="0" err="1">
                <a:latin typeface="Courier" pitchFamily="2" charset="0"/>
              </a:rPr>
              <a:t>adata</a:t>
            </a:r>
            <a:r>
              <a:rPr lang="en-US" sz="1400" dirty="0">
                <a:latin typeface="Courier" pitchFamily="2" charset="0"/>
              </a:rPr>
              <a:t>[(</a:t>
            </a:r>
            <a:r>
              <a:rPr lang="en-US" sz="1400" dirty="0" err="1">
                <a:latin typeface="Courier" pitchFamily="2" charset="0"/>
              </a:rPr>
              <a:t>adata.obs</a:t>
            </a:r>
            <a:r>
              <a:rPr lang="en-US" sz="1400" dirty="0">
                <a:latin typeface="Courier" pitchFamily="2" charset="0"/>
              </a:rPr>
              <a:t>["</a:t>
            </a:r>
            <a:r>
              <a:rPr lang="en-US" sz="1400" dirty="0" err="1">
                <a:latin typeface="Courier" pitchFamily="2" charset="0"/>
              </a:rPr>
              <a:t>n_counts</a:t>
            </a:r>
            <a:r>
              <a:rPr lang="en-US" sz="1400" dirty="0">
                <a:latin typeface="Courier" pitchFamily="2" charset="0"/>
              </a:rPr>
              <a:t>"]&lt;50000) &amp; (</a:t>
            </a:r>
            <a:r>
              <a:rPr lang="en-US" sz="1400" dirty="0" err="1">
                <a:latin typeface="Courier" pitchFamily="2" charset="0"/>
              </a:rPr>
              <a:t>adata.obs</a:t>
            </a:r>
            <a:r>
              <a:rPr lang="en-US" sz="1400" dirty="0">
                <a:latin typeface="Courier" pitchFamily="2" charset="0"/>
              </a:rPr>
              <a:t>["</a:t>
            </a:r>
            <a:r>
              <a:rPr lang="en-US" sz="1400" dirty="0" err="1">
                <a:latin typeface="Courier" pitchFamily="2" charset="0"/>
              </a:rPr>
              <a:t>percent_mito</a:t>
            </a:r>
            <a:r>
              <a:rPr lang="en-US" sz="1400" dirty="0">
                <a:latin typeface="Courier" pitchFamily="2" charset="0"/>
              </a:rPr>
              <a:t>"]&lt;0.2), :]</a:t>
            </a:r>
          </a:p>
          <a:p>
            <a:r>
              <a:rPr lang="en-US" sz="1400" dirty="0">
                <a:latin typeface="Courier" pitchFamily="2" charset="0"/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C50D36B-8A5A-804B-B147-03182358ACD0}"/>
              </a:ext>
            </a:extLst>
          </p:cNvPr>
          <p:cNvSpPr txBox="1"/>
          <p:nvPr/>
        </p:nvSpPr>
        <p:spPr>
          <a:xfrm>
            <a:off x="159958" y="1442728"/>
            <a:ext cx="1649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Gill Sans MT" panose="020B0502020104020203" pitchFamily="34" charset="77"/>
              </a:rPr>
              <a:t>Filtering syntax: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83456BA-27CE-B741-A8F9-A905B2669C4D}"/>
              </a:ext>
            </a:extLst>
          </p:cNvPr>
          <p:cNvSpPr txBox="1"/>
          <p:nvPr/>
        </p:nvSpPr>
        <p:spPr>
          <a:xfrm>
            <a:off x="243084" y="1995174"/>
            <a:ext cx="11560988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err="1">
                <a:latin typeface="Courier" pitchFamily="2" charset="0"/>
              </a:rPr>
              <a:t>adata_filt</a:t>
            </a:r>
            <a:r>
              <a:rPr lang="en-US" sz="1400" dirty="0">
                <a:latin typeface="Courier" pitchFamily="2" charset="0"/>
              </a:rPr>
              <a:t> = </a:t>
            </a:r>
            <a:r>
              <a:rPr lang="en-US" sz="1400" dirty="0" err="1">
                <a:latin typeface="Courier" pitchFamily="2" charset="0"/>
              </a:rPr>
              <a:t>adata</a:t>
            </a:r>
            <a:r>
              <a:rPr lang="en-US" sz="1400" dirty="0">
                <a:latin typeface="Courier" pitchFamily="2" charset="0"/>
              </a:rPr>
              <a:t>[ &lt;which rows to take&gt;, &lt;which cols to take&gt;]</a:t>
            </a:r>
          </a:p>
          <a:p>
            <a:r>
              <a:rPr lang="en-US" sz="1400" dirty="0">
                <a:latin typeface="Courier" pitchFamily="2" charset="0"/>
              </a:rPr>
              <a:t>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3C35599-A64C-D243-8D61-C7858953BE6A}"/>
              </a:ext>
            </a:extLst>
          </p:cNvPr>
          <p:cNvSpPr txBox="1"/>
          <p:nvPr/>
        </p:nvSpPr>
        <p:spPr>
          <a:xfrm>
            <a:off x="159958" y="3069287"/>
            <a:ext cx="10198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Gill Sans MT" panose="020B0502020104020203" pitchFamily="34" charset="77"/>
              </a:rPr>
              <a:t>Example: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8032538-F713-224D-B14E-05A8BAB68B04}"/>
              </a:ext>
            </a:extLst>
          </p:cNvPr>
          <p:cNvCxnSpPr/>
          <p:nvPr/>
        </p:nvCxnSpPr>
        <p:spPr>
          <a:xfrm>
            <a:off x="2382982" y="3862937"/>
            <a:ext cx="6613236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5DE9B326-5CA7-2D4B-A669-CD0C1E2A3178}"/>
              </a:ext>
            </a:extLst>
          </p:cNvPr>
          <p:cNvSpPr txBox="1"/>
          <p:nvPr/>
        </p:nvSpPr>
        <p:spPr>
          <a:xfrm>
            <a:off x="4126543" y="4213367"/>
            <a:ext cx="21410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1"/>
                </a:solidFill>
                <a:latin typeface="Gill Sans MT" panose="020B0502020104020203" pitchFamily="34" charset="77"/>
              </a:rPr>
              <a:t>Only take rows (cells) with at least 50000 total reads and &lt;2% mitochondrial genes</a:t>
            </a:r>
          </a:p>
          <a:p>
            <a:r>
              <a:rPr lang="en-US" sz="1600" dirty="0">
                <a:solidFill>
                  <a:schemeClr val="accent1"/>
                </a:solidFill>
                <a:latin typeface="Gill Sans MT" panose="020B0502020104020203" pitchFamily="34" charset="77"/>
              </a:rPr>
              <a:t>(</a:t>
            </a:r>
            <a:r>
              <a:rPr lang="en-US" sz="1600" b="1" dirty="0" err="1">
                <a:solidFill>
                  <a:schemeClr val="accent1"/>
                </a:solidFill>
                <a:latin typeface="Gill Sans MT" panose="020B0502020104020203" pitchFamily="34" charset="77"/>
              </a:rPr>
              <a:t>adata.obs</a:t>
            </a:r>
            <a:r>
              <a:rPr lang="en-US" sz="1600" dirty="0">
                <a:solidFill>
                  <a:schemeClr val="accent1"/>
                </a:solidFill>
                <a:latin typeface="Gill Sans MT" panose="020B0502020104020203" pitchFamily="34" charset="77"/>
              </a:rPr>
              <a:t>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522CF79-FBFD-3648-96C3-8B706B1ACCA4}"/>
              </a:ext>
            </a:extLst>
          </p:cNvPr>
          <p:cNvSpPr txBox="1"/>
          <p:nvPr/>
        </p:nvSpPr>
        <p:spPr>
          <a:xfrm>
            <a:off x="8996218" y="3047555"/>
            <a:ext cx="28078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6"/>
                </a:solidFill>
                <a:latin typeface="Gill Sans MT" panose="020B0502020104020203" pitchFamily="34" charset="77"/>
              </a:rPr>
              <a:t>Take all genes (“:” means all)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D977642-85A5-AC43-9BD7-6202F377D825}"/>
              </a:ext>
            </a:extLst>
          </p:cNvPr>
          <p:cNvSpPr/>
          <p:nvPr/>
        </p:nvSpPr>
        <p:spPr>
          <a:xfrm>
            <a:off x="9236364" y="3564383"/>
            <a:ext cx="286327" cy="261610"/>
          </a:xfrm>
          <a:prstGeom prst="rect">
            <a:avLst/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233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  <p:bldP spid="19" grpId="0" animBg="1"/>
      <p:bldP spid="20" grpId="0"/>
      <p:bldP spid="22" grpId="0"/>
      <p:bldP spid="23" grpId="0"/>
      <p:bldP spid="24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6DB4CD36-F84C-254A-81CF-8B0102B89B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dirty="0" err="1">
                <a:latin typeface="Gill Sans MT" panose="020B0502020104020203" pitchFamily="34" charset="0"/>
              </a:rPr>
              <a:t>Scanpy</a:t>
            </a:r>
            <a:r>
              <a:rPr lang="en-US" sz="3600" dirty="0">
                <a:latin typeface="Gill Sans MT" panose="020B0502020104020203" pitchFamily="34" charset="0"/>
              </a:rPr>
              <a:t> workflow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090DED1-1807-B14B-A0D4-4D767B8B84FC}"/>
              </a:ext>
            </a:extLst>
          </p:cNvPr>
          <p:cNvSpPr txBox="1"/>
          <p:nvPr/>
        </p:nvSpPr>
        <p:spPr>
          <a:xfrm>
            <a:off x="1137036" y="1291182"/>
            <a:ext cx="10145865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 MT" panose="020B0502020104020203" pitchFamily="34" charset="77"/>
              </a:rPr>
              <a:t>Load data into </a:t>
            </a:r>
            <a:r>
              <a:rPr lang="en-US" sz="2400" dirty="0" err="1">
                <a:latin typeface="Gill Sans MT" panose="020B0502020104020203" pitchFamily="34" charset="77"/>
              </a:rPr>
              <a:t>AnnData</a:t>
            </a:r>
            <a:r>
              <a:rPr lang="en-US" sz="2400" dirty="0">
                <a:latin typeface="Gill Sans MT" panose="020B0502020104020203" pitchFamily="34" charset="77"/>
              </a:rPr>
              <a:t> object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 err="1">
                <a:latin typeface="Courier" pitchFamily="2" charset="0"/>
              </a:rPr>
              <a:t>adata</a:t>
            </a:r>
            <a:r>
              <a:rPr lang="en-US" sz="1600" dirty="0">
                <a:latin typeface="Courier" pitchFamily="2" charset="0"/>
              </a:rPr>
              <a:t> = sc.read_10x_mtx(‘</a:t>
            </a:r>
            <a:r>
              <a:rPr lang="en-US" sz="1600" dirty="0" err="1">
                <a:latin typeface="Courier" pitchFamily="2" charset="0"/>
              </a:rPr>
              <a:t>filtered_feature_bc_matrix</a:t>
            </a:r>
            <a:r>
              <a:rPr lang="en-US" sz="1600" dirty="0">
                <a:latin typeface="Courier" pitchFamily="2" charset="0"/>
              </a:rPr>
              <a:t>)</a:t>
            </a:r>
            <a:endParaRPr lang="en-US" sz="1600" dirty="0">
              <a:latin typeface="Gill Sans MT" panose="020B0502020104020203" pitchFamily="34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 MT" panose="020B0502020104020203" pitchFamily="34" charset="77"/>
              </a:rPr>
              <a:t>Filter problematic genes/cells (“pp”=preprocessing module)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 err="1">
                <a:latin typeface="Courier" pitchFamily="2" charset="0"/>
              </a:rPr>
              <a:t>sc.pp.filter_cells</a:t>
            </a:r>
            <a:r>
              <a:rPr lang="en-US" sz="1600" dirty="0">
                <a:latin typeface="Courier" pitchFamily="2" charset="0"/>
              </a:rPr>
              <a:t>(</a:t>
            </a:r>
            <a:r>
              <a:rPr lang="en-US" sz="1600" dirty="0" err="1">
                <a:latin typeface="Courier" pitchFamily="2" charset="0"/>
              </a:rPr>
              <a:t>adata</a:t>
            </a:r>
            <a:r>
              <a:rPr lang="en-US" sz="1600" dirty="0">
                <a:latin typeface="Courier" pitchFamily="2" charset="0"/>
              </a:rPr>
              <a:t>, </a:t>
            </a:r>
            <a:r>
              <a:rPr lang="en-US" sz="1600" dirty="0" err="1">
                <a:latin typeface="Courier" pitchFamily="2" charset="0"/>
              </a:rPr>
              <a:t>min_genes</a:t>
            </a:r>
            <a:r>
              <a:rPr lang="en-US" sz="1600" dirty="0">
                <a:latin typeface="Courier" pitchFamily="2" charset="0"/>
              </a:rPr>
              <a:t>=100)</a:t>
            </a:r>
            <a:endParaRPr lang="en-US" sz="2400" dirty="0">
              <a:latin typeface="Gill Sans MT" panose="020B0502020104020203" pitchFamily="34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 MT" panose="020B0502020104020203" pitchFamily="34" charset="77"/>
              </a:rPr>
              <a:t>Generate some QC plots (“</a:t>
            </a:r>
            <a:r>
              <a:rPr lang="en-US" sz="2400" dirty="0" err="1">
                <a:latin typeface="Gill Sans MT" panose="020B0502020104020203" pitchFamily="34" charset="77"/>
              </a:rPr>
              <a:t>pl</a:t>
            </a:r>
            <a:r>
              <a:rPr lang="en-US" sz="2400" dirty="0">
                <a:latin typeface="Gill Sans MT" panose="020B0502020104020203" pitchFamily="34" charset="77"/>
              </a:rPr>
              <a:t>”=plotting module)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 err="1">
                <a:latin typeface="Gill Sans MT" panose="020B0502020104020203" pitchFamily="34" charset="77"/>
              </a:rPr>
              <a:t>sc.pl.violin</a:t>
            </a:r>
            <a:r>
              <a:rPr lang="en-US" sz="1600" dirty="0">
                <a:latin typeface="Gill Sans MT" panose="020B0502020104020203" pitchFamily="34" charset="77"/>
              </a:rPr>
              <a:t>(</a:t>
            </a:r>
            <a:r>
              <a:rPr lang="en-US" sz="1600" dirty="0" err="1">
                <a:latin typeface="Gill Sans MT" panose="020B0502020104020203" pitchFamily="34" charset="77"/>
              </a:rPr>
              <a:t>adata</a:t>
            </a:r>
            <a:r>
              <a:rPr lang="en-US" sz="1600" dirty="0">
                <a:latin typeface="Gill Sans MT" panose="020B0502020104020203" pitchFamily="34" charset="77"/>
              </a:rPr>
              <a:t>, keys=["n_genes","percent_</a:t>
            </a:r>
            <a:r>
              <a:rPr lang="en-US" sz="1600" dirty="0" err="1">
                <a:latin typeface="Gill Sans MT" panose="020B0502020104020203" pitchFamily="34" charset="77"/>
              </a:rPr>
              <a:t>mito</a:t>
            </a:r>
            <a:r>
              <a:rPr lang="en-US" sz="1600" dirty="0">
                <a:latin typeface="Gill Sans MT" panose="020B0502020104020203" pitchFamily="34" charset="77"/>
              </a:rPr>
              <a:t>","</a:t>
            </a:r>
            <a:r>
              <a:rPr lang="en-US" sz="1600" dirty="0" err="1">
                <a:latin typeface="Gill Sans MT" panose="020B0502020104020203" pitchFamily="34" charset="77"/>
              </a:rPr>
              <a:t>n_counts</a:t>
            </a:r>
            <a:r>
              <a:rPr lang="en-US" sz="1600" dirty="0">
                <a:latin typeface="Gill Sans MT" panose="020B0502020104020203" pitchFamily="34" charset="77"/>
              </a:rPr>
              <a:t>"], </a:t>
            </a:r>
            <a:r>
              <a:rPr lang="en-US" sz="1600" dirty="0" err="1">
                <a:latin typeface="Gill Sans MT" panose="020B0502020104020203" pitchFamily="34" charset="77"/>
              </a:rPr>
              <a:t>multi_panel</a:t>
            </a:r>
            <a:r>
              <a:rPr lang="en-US" sz="1600" dirty="0">
                <a:latin typeface="Gill Sans MT" panose="020B0502020104020203" pitchFamily="34" charset="77"/>
              </a:rPr>
              <a:t>=True)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 MT" panose="020B0502020104020203" pitchFamily="34" charset="77"/>
              </a:rPr>
              <a:t>Normalize data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Gill Sans MT" panose="020B0502020104020203" pitchFamily="34" charset="77"/>
              </a:rPr>
              <a:t>sc.pp.log1p(</a:t>
            </a:r>
            <a:r>
              <a:rPr lang="en-US" sz="1600" dirty="0" err="1">
                <a:latin typeface="Gill Sans MT" panose="020B0502020104020203" pitchFamily="34" charset="77"/>
              </a:rPr>
              <a:t>adata_filt</a:t>
            </a:r>
            <a:r>
              <a:rPr lang="en-US" sz="1600" dirty="0">
                <a:latin typeface="Gill Sans MT" panose="020B0502020104020203" pitchFamily="34" charset="77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 MT" panose="020B0502020104020203" pitchFamily="34" charset="77"/>
              </a:rPr>
              <a:t>Perform some analysis (“</a:t>
            </a:r>
            <a:r>
              <a:rPr lang="en-US" sz="2400" dirty="0" err="1">
                <a:latin typeface="Gill Sans MT" panose="020B0502020104020203" pitchFamily="34" charset="77"/>
              </a:rPr>
              <a:t>tl</a:t>
            </a:r>
            <a:r>
              <a:rPr lang="en-US" sz="2400" dirty="0">
                <a:latin typeface="Gill Sans MT" panose="020B0502020104020203" pitchFamily="34" charset="77"/>
              </a:rPr>
              <a:t>”=analysis tools module)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 err="1">
                <a:latin typeface="Courier" pitchFamily="2" charset="0"/>
              </a:rPr>
              <a:t>sc.tl.tsne</a:t>
            </a:r>
            <a:r>
              <a:rPr lang="en-US" sz="1600" dirty="0">
                <a:latin typeface="Courier" pitchFamily="2" charset="0"/>
              </a:rPr>
              <a:t>(</a:t>
            </a:r>
            <a:r>
              <a:rPr lang="en-US" sz="1600" dirty="0" err="1">
                <a:latin typeface="Courier" pitchFamily="2" charset="0"/>
              </a:rPr>
              <a:t>adata_var</a:t>
            </a:r>
            <a:r>
              <a:rPr lang="en-US" sz="1600" dirty="0">
                <a:latin typeface="Courier" pitchFamily="2" charset="0"/>
              </a:rPr>
              <a:t>, </a:t>
            </a:r>
            <a:r>
              <a:rPr lang="en-US" sz="1600" dirty="0" err="1">
                <a:latin typeface="Courier" pitchFamily="2" charset="0"/>
              </a:rPr>
              <a:t>n_pcs</a:t>
            </a:r>
            <a:r>
              <a:rPr lang="en-US" sz="1600" dirty="0">
                <a:latin typeface="Courier" pitchFamily="2" charset="0"/>
              </a:rPr>
              <a:t>=7)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400" dirty="0">
              <a:latin typeface="Gill Sans MT" panose="020B0502020104020203" pitchFamily="34" charset="77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1503A06-F47D-E543-A602-48340979A5F9}"/>
              </a:ext>
            </a:extLst>
          </p:cNvPr>
          <p:cNvSpPr/>
          <p:nvPr/>
        </p:nvSpPr>
        <p:spPr>
          <a:xfrm>
            <a:off x="231017" y="5637676"/>
            <a:ext cx="68032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See </a:t>
            </a:r>
            <a:r>
              <a:rPr lang="en-US" dirty="0">
                <a:latin typeface="Gill Sans MT" panose="020B0502020104020203" pitchFamily="34" charset="77"/>
                <a:hlinkClick r:id="rId2"/>
              </a:rPr>
              <a:t>https://scanpy.readthedocs.io/en/stable/index.html</a:t>
            </a:r>
            <a:r>
              <a:rPr lang="en-US" dirty="0">
                <a:latin typeface="Gill Sans MT" panose="020B0502020104020203" pitchFamily="34" charset="77"/>
              </a:rPr>
              <a:t> for more info!</a:t>
            </a:r>
          </a:p>
        </p:txBody>
      </p:sp>
    </p:spTree>
    <p:extLst>
      <p:ext uri="{BB962C8B-B14F-4D97-AF65-F5344CB8AC3E}">
        <p14:creationId xmlns:p14="http://schemas.microsoft.com/office/powerpoint/2010/main" val="242587324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6DB4CD36-F84C-254A-81CF-8B0102B89B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Gill Sans MT" panose="020B0502020104020203" pitchFamily="34" charset="0"/>
              </a:rPr>
              <a:t>Quiz 3 Topics – what to expect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090DED1-1807-B14B-A0D4-4D767B8B84FC}"/>
              </a:ext>
            </a:extLst>
          </p:cNvPr>
          <p:cNvSpPr txBox="1"/>
          <p:nvPr/>
        </p:nvSpPr>
        <p:spPr>
          <a:xfrm>
            <a:off x="1023067" y="1351508"/>
            <a:ext cx="10145865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en-US" sz="2400" b="1" u="sng" dirty="0">
                <a:latin typeface="Gill Sans MT" panose="020B0502020104020203" pitchFamily="34" charset="77"/>
              </a:rPr>
              <a:t>P-values/FDR: </a:t>
            </a:r>
            <a:r>
              <a:rPr lang="en-US" sz="2400" dirty="0">
                <a:latin typeface="Gill Sans MT" panose="020B0502020104020203" pitchFamily="34" charset="77"/>
              </a:rPr>
              <a:t>Given a list of p-values from a bunch of tests you have performed, how can you account for multiple hypothesis correction using the </a:t>
            </a:r>
            <a:r>
              <a:rPr lang="en-US" sz="2400" dirty="0" err="1">
                <a:latin typeface="Gill Sans MT" panose="020B0502020104020203" pitchFamily="34" charset="77"/>
              </a:rPr>
              <a:t>Bonferronni</a:t>
            </a:r>
            <a:r>
              <a:rPr lang="en-US" sz="2400" dirty="0">
                <a:latin typeface="Gill Sans MT" panose="020B0502020104020203" pitchFamily="34" charset="77"/>
              </a:rPr>
              <a:t> method? How could you chose a p-value threshold to give you a particular FDR?</a:t>
            </a:r>
          </a:p>
          <a:p>
            <a:pPr marL="457200" indent="-457200">
              <a:buAutoNum type="arabicPeriod"/>
            </a:pPr>
            <a:r>
              <a:rPr lang="en-US" sz="2400" b="1" u="sng" dirty="0">
                <a:latin typeface="Gill Sans MT" panose="020B0502020104020203" pitchFamily="34" charset="77"/>
              </a:rPr>
              <a:t>Enrichment testing: </a:t>
            </a:r>
            <a:r>
              <a:rPr lang="en-US" sz="2400" dirty="0">
                <a:latin typeface="Gill Sans MT" panose="020B0502020104020203" pitchFamily="34" charset="77"/>
              </a:rPr>
              <a:t>Know how to perform a Fisher’s Exact Test (you can use Python for help)</a:t>
            </a:r>
            <a:endParaRPr lang="en-US" sz="2400" u="sng" dirty="0">
              <a:latin typeface="Gill Sans MT" panose="020B0502020104020203" pitchFamily="34" charset="77"/>
            </a:endParaRPr>
          </a:p>
          <a:p>
            <a:pPr marL="457200" indent="-457200">
              <a:buAutoNum type="arabicPeriod"/>
            </a:pPr>
            <a:r>
              <a:rPr lang="en-US" sz="2400" b="1" u="sng" dirty="0">
                <a:latin typeface="Gill Sans MT" panose="020B0502020104020203" pitchFamily="34" charset="77"/>
              </a:rPr>
              <a:t>Command line:</a:t>
            </a:r>
            <a:r>
              <a:rPr lang="en-US" sz="2400" b="1" dirty="0">
                <a:latin typeface="Gill Sans MT" panose="020B0502020104020203" pitchFamily="34" charset="77"/>
              </a:rPr>
              <a:t> </a:t>
            </a:r>
            <a:r>
              <a:rPr lang="en-US" sz="2400" dirty="0">
                <a:latin typeface="Gill Sans MT" panose="020B0502020104020203" pitchFamily="34" charset="77"/>
              </a:rPr>
              <a:t>As usual there will be one question requiring you to pipe together some UNIX commands to wrangle data into a desired format</a:t>
            </a:r>
          </a:p>
          <a:p>
            <a:pPr marL="457200" indent="-457200">
              <a:buAutoNum type="arabicPeriod"/>
            </a:pPr>
            <a:r>
              <a:rPr lang="en-US" sz="2400" b="1" u="sng" dirty="0">
                <a:latin typeface="Gill Sans MT" panose="020B0502020104020203" pitchFamily="34" charset="77"/>
              </a:rPr>
              <a:t>Motif finding:</a:t>
            </a:r>
            <a:r>
              <a:rPr lang="en-US" sz="2400" b="1" dirty="0">
                <a:latin typeface="Gill Sans MT" panose="020B0502020104020203" pitchFamily="34" charset="77"/>
              </a:rPr>
              <a:t> </a:t>
            </a:r>
            <a:r>
              <a:rPr lang="en-US" sz="2400" dirty="0">
                <a:latin typeface="Gill Sans MT" panose="020B0502020104020203" pitchFamily="34" charset="77"/>
              </a:rPr>
              <a:t>Interpretation of PWMs. How does the choice of background nucleotide frequencies matter?</a:t>
            </a:r>
          </a:p>
          <a:p>
            <a:pPr marL="457200" indent="-457200">
              <a:buAutoNum type="arabicPeriod"/>
            </a:pPr>
            <a:r>
              <a:rPr lang="en-US" sz="2400" b="1" u="sng" dirty="0">
                <a:latin typeface="Gill Sans MT" panose="020B0502020104020203" pitchFamily="34" charset="77"/>
              </a:rPr>
              <a:t>Gene regulation:</a:t>
            </a:r>
            <a:r>
              <a:rPr lang="en-US" sz="2400" dirty="0">
                <a:latin typeface="Gill Sans MT" panose="020B0502020104020203" pitchFamily="34" charset="77"/>
              </a:rPr>
              <a:t> expect conceptual question about gene regulation. Know the difference between TFs, histone modifications, nucleosomes, enhancers, promoters. Know basic concepts of </a:t>
            </a:r>
            <a:r>
              <a:rPr lang="en-US" sz="2400" dirty="0" err="1">
                <a:latin typeface="Gill Sans MT" panose="020B0502020104020203" pitchFamily="34" charset="77"/>
              </a:rPr>
              <a:t>ChIP</a:t>
            </a:r>
            <a:r>
              <a:rPr lang="en-US" sz="2400" dirty="0">
                <a:latin typeface="Gill Sans MT" panose="020B0502020104020203" pitchFamily="34" charset="77"/>
              </a:rPr>
              <a:t>-seq and TFs. Vs. HMs.</a:t>
            </a:r>
          </a:p>
        </p:txBody>
      </p:sp>
    </p:spTree>
    <p:extLst>
      <p:ext uri="{BB962C8B-B14F-4D97-AF65-F5344CB8AC3E}">
        <p14:creationId xmlns:p14="http://schemas.microsoft.com/office/powerpoint/2010/main" val="5782360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70CB368-A5A2-4DF1-829B-521589BCC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Gill Sans MT" panose="020B0502020104020203" pitchFamily="34" charset="0"/>
              </a:rPr>
              <a:t>But maybe not every cell is “average”!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09333ED3-404C-E643-97F0-6376911FE320}"/>
              </a:ext>
            </a:extLst>
          </p:cNvPr>
          <p:cNvSpPr/>
          <p:nvPr/>
        </p:nvSpPr>
        <p:spPr>
          <a:xfrm>
            <a:off x="1691458" y="1417092"/>
            <a:ext cx="846002" cy="864801"/>
          </a:xfrm>
          <a:prstGeom prst="ellipse">
            <a:avLst/>
          </a:prstGeom>
          <a:solidFill>
            <a:schemeClr val="bg1">
              <a:lumMod val="7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972EBF5A-9967-9543-8861-15C928A0B739}"/>
              </a:ext>
            </a:extLst>
          </p:cNvPr>
          <p:cNvSpPr/>
          <p:nvPr/>
        </p:nvSpPr>
        <p:spPr>
          <a:xfrm>
            <a:off x="1691458" y="2954992"/>
            <a:ext cx="846002" cy="864801"/>
          </a:xfrm>
          <a:prstGeom prst="ellipse">
            <a:avLst/>
          </a:prstGeom>
          <a:solidFill>
            <a:schemeClr val="bg1">
              <a:lumMod val="7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313FEBB-A93C-CE4F-85BF-44E35D9C0BA1}"/>
              </a:ext>
            </a:extLst>
          </p:cNvPr>
          <p:cNvSpPr/>
          <p:nvPr/>
        </p:nvSpPr>
        <p:spPr>
          <a:xfrm>
            <a:off x="1691458" y="4492892"/>
            <a:ext cx="846002" cy="864801"/>
          </a:xfrm>
          <a:prstGeom prst="ellipse">
            <a:avLst/>
          </a:prstGeom>
          <a:solidFill>
            <a:schemeClr val="bg1">
              <a:lumMod val="7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0CEA858-6BFF-084A-8125-55AB72A2BDA8}"/>
              </a:ext>
            </a:extLst>
          </p:cNvPr>
          <p:cNvSpPr/>
          <p:nvPr/>
        </p:nvSpPr>
        <p:spPr>
          <a:xfrm>
            <a:off x="0" y="1579449"/>
            <a:ext cx="15728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Gill Sans MT" panose="020B0502020104020203" pitchFamily="34" charset="0"/>
              </a:rPr>
              <a:t>Brain cell 1</a:t>
            </a:r>
            <a:endParaRPr lang="en-US" sz="24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3DDAB20-8BE9-1B40-99DC-9861D409EDAB}"/>
              </a:ext>
            </a:extLst>
          </p:cNvPr>
          <p:cNvSpPr/>
          <p:nvPr/>
        </p:nvSpPr>
        <p:spPr>
          <a:xfrm>
            <a:off x="0" y="3126676"/>
            <a:ext cx="15728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Gill Sans MT" panose="020B0502020104020203" pitchFamily="34" charset="0"/>
              </a:rPr>
              <a:t>Brain cell 2</a:t>
            </a:r>
            <a:endParaRPr lang="en-US" sz="24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FCA1408-1C0B-BF48-A83F-103C69B5C757}"/>
              </a:ext>
            </a:extLst>
          </p:cNvPr>
          <p:cNvSpPr/>
          <p:nvPr/>
        </p:nvSpPr>
        <p:spPr>
          <a:xfrm>
            <a:off x="3211830" y="5836853"/>
            <a:ext cx="8366760" cy="49597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AC319FE-DCC3-D049-9CFB-81A1D1336CA0}"/>
              </a:ext>
            </a:extLst>
          </p:cNvPr>
          <p:cNvSpPr/>
          <p:nvPr/>
        </p:nvSpPr>
        <p:spPr>
          <a:xfrm>
            <a:off x="6250240" y="5753033"/>
            <a:ext cx="1071923" cy="21336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09641DA-B5CC-F14F-B07D-0180277861CA}"/>
              </a:ext>
            </a:extLst>
          </p:cNvPr>
          <p:cNvSpPr/>
          <p:nvPr/>
        </p:nvSpPr>
        <p:spPr>
          <a:xfrm>
            <a:off x="8346397" y="5753033"/>
            <a:ext cx="2026489" cy="21336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6F56895-5208-6241-B64B-D45F0B364CBE}"/>
              </a:ext>
            </a:extLst>
          </p:cNvPr>
          <p:cNvSpPr/>
          <p:nvPr/>
        </p:nvSpPr>
        <p:spPr>
          <a:xfrm>
            <a:off x="4074074" y="5753033"/>
            <a:ext cx="1071923" cy="21336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C866909-F3D0-E444-874B-620A101F1A9E}"/>
              </a:ext>
            </a:extLst>
          </p:cNvPr>
          <p:cNvSpPr/>
          <p:nvPr/>
        </p:nvSpPr>
        <p:spPr>
          <a:xfrm>
            <a:off x="0" y="4694459"/>
            <a:ext cx="15728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Gill Sans MT" panose="020B0502020104020203" pitchFamily="34" charset="0"/>
              </a:rPr>
              <a:t>Brain cell 3</a:t>
            </a:r>
            <a:endParaRPr lang="en-US" sz="240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CACAAA8-4864-2E46-8B00-E39A552B3F6F}"/>
              </a:ext>
            </a:extLst>
          </p:cNvPr>
          <p:cNvSpPr/>
          <p:nvPr/>
        </p:nvSpPr>
        <p:spPr>
          <a:xfrm>
            <a:off x="17472" y="5966393"/>
            <a:ext cx="3110788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Gill Sans MT" panose="020B0502020104020203" pitchFamily="34" charset="0"/>
              </a:rPr>
              <a:t>Bulk measurement =</a:t>
            </a:r>
          </a:p>
          <a:p>
            <a:r>
              <a:rPr lang="en-US" dirty="0">
                <a:latin typeface="Gill Sans MT" panose="020B0502020104020203" pitchFamily="34" charset="0"/>
              </a:rPr>
              <a:t>Mean across population of cells</a:t>
            </a:r>
            <a:endParaRPr lang="en-US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48B0EDD-FBF4-C94D-91C6-871AB83C66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2889" b="51339"/>
          <a:stretch/>
        </p:blipFill>
        <p:spPr>
          <a:xfrm flipV="1">
            <a:off x="3954389" y="1716190"/>
            <a:ext cx="1271618" cy="9111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239041B-1019-9642-8E55-DE6C69F097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2889" b="51339"/>
          <a:stretch/>
        </p:blipFill>
        <p:spPr>
          <a:xfrm flipV="1">
            <a:off x="3954389" y="1891124"/>
            <a:ext cx="1271618" cy="9111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E7EA65C-A368-9646-9B02-675741FCA7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2889" b="51339"/>
          <a:stretch/>
        </p:blipFill>
        <p:spPr>
          <a:xfrm flipV="1">
            <a:off x="3954389" y="3227449"/>
            <a:ext cx="1271618" cy="9111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D22E3D4-659E-914D-A6D9-2DA7D1D613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2889" b="51339"/>
          <a:stretch/>
        </p:blipFill>
        <p:spPr>
          <a:xfrm flipV="1">
            <a:off x="3954389" y="3402383"/>
            <a:ext cx="1271618" cy="9111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A42D414-3031-D843-B6ED-224A9D3204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2889" b="51339"/>
          <a:stretch/>
        </p:blipFill>
        <p:spPr>
          <a:xfrm flipV="1">
            <a:off x="3954389" y="4816413"/>
            <a:ext cx="1271618" cy="9111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795BCC6-21E2-E847-9AB5-DE0ABD1722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2889" b="51339"/>
          <a:stretch/>
        </p:blipFill>
        <p:spPr>
          <a:xfrm flipV="1">
            <a:off x="3954389" y="4991347"/>
            <a:ext cx="1271618" cy="9111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13F3868-C601-4F4F-95FC-C77A3404BA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2889" b="51339"/>
          <a:stretch/>
        </p:blipFill>
        <p:spPr>
          <a:xfrm flipV="1">
            <a:off x="3954389" y="6293428"/>
            <a:ext cx="1271618" cy="9111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951F3DF-EEAF-944A-8E16-69F067B760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2889" b="51339"/>
          <a:stretch/>
        </p:blipFill>
        <p:spPr>
          <a:xfrm flipV="1">
            <a:off x="3954389" y="6468362"/>
            <a:ext cx="1271618" cy="9111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ACD1978-7A67-F244-B16B-12709240D77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t="32889" b="51339"/>
          <a:stretch/>
        </p:blipFill>
        <p:spPr>
          <a:xfrm flipV="1">
            <a:off x="6123592" y="5023116"/>
            <a:ext cx="1271618" cy="9111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D52C06D-DF73-F141-A4CF-C1EAEA251B2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t="32889" b="51339"/>
          <a:stretch/>
        </p:blipFill>
        <p:spPr>
          <a:xfrm flipV="1">
            <a:off x="6123592" y="4863838"/>
            <a:ext cx="1271618" cy="9111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CE85D5D7-D529-3C4E-84D4-91C20EDA9B6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t="32889" b="51339"/>
          <a:stretch/>
        </p:blipFill>
        <p:spPr>
          <a:xfrm flipV="1">
            <a:off x="6123592" y="4694459"/>
            <a:ext cx="1271618" cy="9111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C69AA3B8-3C1F-0D44-B687-EB5D884B621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t="32889" b="51339"/>
          <a:stretch/>
        </p:blipFill>
        <p:spPr>
          <a:xfrm flipV="1">
            <a:off x="6050545" y="1942532"/>
            <a:ext cx="1271618" cy="9111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ADCB8D6C-05D5-C14D-95A9-2FCF8E26D3C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t="32889" b="51339"/>
          <a:stretch/>
        </p:blipFill>
        <p:spPr>
          <a:xfrm flipV="1">
            <a:off x="6050545" y="1783254"/>
            <a:ext cx="1271618" cy="91114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831FC96B-93B6-DF48-AB21-65E96D33954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t="32889" b="51339"/>
          <a:stretch/>
        </p:blipFill>
        <p:spPr>
          <a:xfrm flipV="1">
            <a:off x="6050545" y="1613875"/>
            <a:ext cx="1271618" cy="91114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1147D03D-60C4-4149-AE0C-4E117AB4196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t="32889" b="51339"/>
          <a:stretch/>
        </p:blipFill>
        <p:spPr>
          <a:xfrm flipV="1">
            <a:off x="6146452" y="6468362"/>
            <a:ext cx="1271618" cy="9111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43E36B22-1FEF-3F4E-889F-2690BFE8631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t="32889" b="51339"/>
          <a:stretch/>
        </p:blipFill>
        <p:spPr>
          <a:xfrm flipV="1">
            <a:off x="6146452" y="6298983"/>
            <a:ext cx="1271618" cy="91114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75FD8BF6-4E43-B94C-B0AD-7F7666E8B3E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rcRect t="32889" b="51339"/>
          <a:stretch/>
        </p:blipFill>
        <p:spPr>
          <a:xfrm flipV="1">
            <a:off x="8212785" y="3433723"/>
            <a:ext cx="2026489" cy="145202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4317DDBD-5E0C-4B42-844F-5D7CB260A79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rcRect t="32889" b="51339"/>
          <a:stretch/>
        </p:blipFill>
        <p:spPr>
          <a:xfrm flipV="1">
            <a:off x="8212785" y="3242190"/>
            <a:ext cx="2026489" cy="14520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1268B03B-E53D-DC40-AF32-19EA0F4C139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rcRect t="32889" b="51339"/>
          <a:stretch/>
        </p:blipFill>
        <p:spPr>
          <a:xfrm flipV="1">
            <a:off x="8212785" y="3054826"/>
            <a:ext cx="2026489" cy="14520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69D1380A-2AD1-6344-872D-40D166FDBB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rcRect t="32889" b="51339"/>
          <a:stretch/>
        </p:blipFill>
        <p:spPr>
          <a:xfrm flipV="1">
            <a:off x="8338515" y="6359233"/>
            <a:ext cx="2026489" cy="145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202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70CB368-A5A2-4DF1-829B-521589BCC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Gill Sans MT" panose="020B0502020104020203" pitchFamily="34" charset="0"/>
              </a:rPr>
              <a:t>Organs are often made of many distinct cell types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AF921D2-6F02-4342-AAFE-B3CE19D6C3BA}"/>
              </a:ext>
            </a:extLst>
          </p:cNvPr>
          <p:cNvSpPr/>
          <p:nvPr/>
        </p:nvSpPr>
        <p:spPr>
          <a:xfrm>
            <a:off x="2970351" y="2538347"/>
            <a:ext cx="218040" cy="222885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C50C38B-8499-0242-901E-24F3D3E29D5C}"/>
              </a:ext>
            </a:extLst>
          </p:cNvPr>
          <p:cNvSpPr/>
          <p:nvPr/>
        </p:nvSpPr>
        <p:spPr>
          <a:xfrm>
            <a:off x="2970351" y="2772662"/>
            <a:ext cx="218040" cy="222885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8B97963-F201-A340-A977-33390D7F1368}"/>
              </a:ext>
            </a:extLst>
          </p:cNvPr>
          <p:cNvSpPr/>
          <p:nvPr/>
        </p:nvSpPr>
        <p:spPr>
          <a:xfrm>
            <a:off x="3188391" y="2638359"/>
            <a:ext cx="218040" cy="222885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98789CA-3698-2346-93CC-20B36E0F8F41}"/>
              </a:ext>
            </a:extLst>
          </p:cNvPr>
          <p:cNvSpPr/>
          <p:nvPr/>
        </p:nvSpPr>
        <p:spPr>
          <a:xfrm>
            <a:off x="2861331" y="2884104"/>
            <a:ext cx="218040" cy="222885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EDBC470-FDBC-AF4E-A0F3-32770F244594}"/>
              </a:ext>
            </a:extLst>
          </p:cNvPr>
          <p:cNvSpPr/>
          <p:nvPr/>
        </p:nvSpPr>
        <p:spPr>
          <a:xfrm>
            <a:off x="3120681" y="2964657"/>
            <a:ext cx="218040" cy="222885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FD346DC-FEBE-F449-99A6-1F5F021D485B}"/>
              </a:ext>
            </a:extLst>
          </p:cNvPr>
          <p:cNvSpPr/>
          <p:nvPr/>
        </p:nvSpPr>
        <p:spPr>
          <a:xfrm>
            <a:off x="3293871" y="2801508"/>
            <a:ext cx="218040" cy="222885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705536A6-EC0F-4E45-9A30-143F67743F84}"/>
              </a:ext>
            </a:extLst>
          </p:cNvPr>
          <p:cNvSpPr/>
          <p:nvPr/>
        </p:nvSpPr>
        <p:spPr>
          <a:xfrm>
            <a:off x="2915841" y="3118419"/>
            <a:ext cx="218040" cy="222885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9C388EA2-21A6-BD42-8389-2351A6BCDE61}"/>
              </a:ext>
            </a:extLst>
          </p:cNvPr>
          <p:cNvSpPr/>
          <p:nvPr/>
        </p:nvSpPr>
        <p:spPr>
          <a:xfrm>
            <a:off x="3105711" y="3229861"/>
            <a:ext cx="218040" cy="222885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5AB0B0C8-DDFB-C247-8841-906926912F94}"/>
              </a:ext>
            </a:extLst>
          </p:cNvPr>
          <p:cNvSpPr/>
          <p:nvPr/>
        </p:nvSpPr>
        <p:spPr>
          <a:xfrm>
            <a:off x="3245481" y="2985816"/>
            <a:ext cx="218040" cy="222885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DF612B2B-6F4F-FB46-B3BB-7A274C5A623F}"/>
              </a:ext>
            </a:extLst>
          </p:cNvPr>
          <p:cNvSpPr/>
          <p:nvPr/>
        </p:nvSpPr>
        <p:spPr>
          <a:xfrm>
            <a:off x="2929011" y="3383622"/>
            <a:ext cx="218040" cy="222885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012469A3-2707-F646-B9E4-848FD8D85469}"/>
              </a:ext>
            </a:extLst>
          </p:cNvPr>
          <p:cNvSpPr/>
          <p:nvPr/>
        </p:nvSpPr>
        <p:spPr>
          <a:xfrm>
            <a:off x="3233059" y="2760687"/>
            <a:ext cx="218040" cy="222885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A04E983-2069-6A48-A5F8-C18BA31D0702}"/>
              </a:ext>
            </a:extLst>
          </p:cNvPr>
          <p:cNvSpPr/>
          <p:nvPr/>
        </p:nvSpPr>
        <p:spPr>
          <a:xfrm>
            <a:off x="3233059" y="2995002"/>
            <a:ext cx="218040" cy="222885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B5F64F7A-305A-9543-90E2-C754E5A09DF4}"/>
              </a:ext>
            </a:extLst>
          </p:cNvPr>
          <p:cNvSpPr/>
          <p:nvPr/>
        </p:nvSpPr>
        <p:spPr>
          <a:xfrm>
            <a:off x="3451099" y="2860699"/>
            <a:ext cx="218040" cy="222885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8A795F1E-E076-6346-9CF8-20B067543827}"/>
              </a:ext>
            </a:extLst>
          </p:cNvPr>
          <p:cNvSpPr/>
          <p:nvPr/>
        </p:nvSpPr>
        <p:spPr>
          <a:xfrm>
            <a:off x="3124039" y="3106444"/>
            <a:ext cx="218040" cy="222885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6AED66BB-4BEB-284E-A67A-279766EB2381}"/>
              </a:ext>
            </a:extLst>
          </p:cNvPr>
          <p:cNvSpPr/>
          <p:nvPr/>
        </p:nvSpPr>
        <p:spPr>
          <a:xfrm>
            <a:off x="3383389" y="3186997"/>
            <a:ext cx="218040" cy="222885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EA450E30-7CFC-3B48-8CDD-295ABC7DFCCA}"/>
              </a:ext>
            </a:extLst>
          </p:cNvPr>
          <p:cNvSpPr/>
          <p:nvPr/>
        </p:nvSpPr>
        <p:spPr>
          <a:xfrm>
            <a:off x="3556579" y="3023848"/>
            <a:ext cx="218040" cy="222885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9EC04F82-EA7E-2745-8D1B-ED8B6EFFD3F8}"/>
              </a:ext>
            </a:extLst>
          </p:cNvPr>
          <p:cNvSpPr/>
          <p:nvPr/>
        </p:nvSpPr>
        <p:spPr>
          <a:xfrm>
            <a:off x="3178549" y="3340759"/>
            <a:ext cx="218040" cy="222885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9D9A0398-20A6-9740-875E-5E270E639248}"/>
              </a:ext>
            </a:extLst>
          </p:cNvPr>
          <p:cNvSpPr/>
          <p:nvPr/>
        </p:nvSpPr>
        <p:spPr>
          <a:xfrm>
            <a:off x="3368419" y="3452201"/>
            <a:ext cx="218040" cy="222885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47CEE655-EA1F-8B4C-A61A-1A36A3253B63}"/>
              </a:ext>
            </a:extLst>
          </p:cNvPr>
          <p:cNvSpPr/>
          <p:nvPr/>
        </p:nvSpPr>
        <p:spPr>
          <a:xfrm>
            <a:off x="3508189" y="3208156"/>
            <a:ext cx="218040" cy="222885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C33B65F7-C507-1747-A543-E37CFA6A6C48}"/>
              </a:ext>
            </a:extLst>
          </p:cNvPr>
          <p:cNvSpPr/>
          <p:nvPr/>
        </p:nvSpPr>
        <p:spPr>
          <a:xfrm>
            <a:off x="3191719" y="3605962"/>
            <a:ext cx="218040" cy="222885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49DC6927-5C27-ED48-9965-8386EA99F092}"/>
              </a:ext>
            </a:extLst>
          </p:cNvPr>
          <p:cNvSpPr/>
          <p:nvPr/>
        </p:nvSpPr>
        <p:spPr>
          <a:xfrm>
            <a:off x="2926775" y="3045577"/>
            <a:ext cx="218040" cy="222885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96EB2CE6-C60B-4B4B-A300-C3CEC636AB42}"/>
              </a:ext>
            </a:extLst>
          </p:cNvPr>
          <p:cNvSpPr/>
          <p:nvPr/>
        </p:nvSpPr>
        <p:spPr>
          <a:xfrm>
            <a:off x="2926775" y="3279892"/>
            <a:ext cx="218040" cy="222885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5FBBF92B-B0CC-0F4B-8BCB-BA7B7E0E851E}"/>
              </a:ext>
            </a:extLst>
          </p:cNvPr>
          <p:cNvSpPr/>
          <p:nvPr/>
        </p:nvSpPr>
        <p:spPr>
          <a:xfrm>
            <a:off x="3144815" y="3145589"/>
            <a:ext cx="218040" cy="222885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297A6B3D-A3F3-E344-9746-CD56E2637A2C}"/>
              </a:ext>
            </a:extLst>
          </p:cNvPr>
          <p:cNvSpPr/>
          <p:nvPr/>
        </p:nvSpPr>
        <p:spPr>
          <a:xfrm>
            <a:off x="2817755" y="3391334"/>
            <a:ext cx="218040" cy="222885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E9BA309F-4007-5D45-B12A-A10078773822}"/>
              </a:ext>
            </a:extLst>
          </p:cNvPr>
          <p:cNvSpPr/>
          <p:nvPr/>
        </p:nvSpPr>
        <p:spPr>
          <a:xfrm>
            <a:off x="3077105" y="3471887"/>
            <a:ext cx="218040" cy="222885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820BAEE2-717F-2948-93BD-7AFCCDCFE699}"/>
              </a:ext>
            </a:extLst>
          </p:cNvPr>
          <p:cNvSpPr/>
          <p:nvPr/>
        </p:nvSpPr>
        <p:spPr>
          <a:xfrm>
            <a:off x="3250295" y="3308738"/>
            <a:ext cx="218040" cy="222885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13497DC3-E971-9741-AA7F-8C3ADC604C84}"/>
              </a:ext>
            </a:extLst>
          </p:cNvPr>
          <p:cNvSpPr/>
          <p:nvPr/>
        </p:nvSpPr>
        <p:spPr>
          <a:xfrm>
            <a:off x="2872265" y="3625649"/>
            <a:ext cx="218040" cy="222885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5B3ADB45-6EF8-F347-AB4F-88AB61DA89A4}"/>
              </a:ext>
            </a:extLst>
          </p:cNvPr>
          <p:cNvSpPr/>
          <p:nvPr/>
        </p:nvSpPr>
        <p:spPr>
          <a:xfrm>
            <a:off x="3062135" y="3737091"/>
            <a:ext cx="218040" cy="222885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DE9C7E3-071C-6D40-8DBA-A4A8452E84D9}"/>
              </a:ext>
            </a:extLst>
          </p:cNvPr>
          <p:cNvSpPr/>
          <p:nvPr/>
        </p:nvSpPr>
        <p:spPr>
          <a:xfrm>
            <a:off x="3201905" y="3493046"/>
            <a:ext cx="218040" cy="222885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9F7F75B-9E63-8F4B-8D17-1D3AE2CB6A77}"/>
              </a:ext>
            </a:extLst>
          </p:cNvPr>
          <p:cNvSpPr/>
          <p:nvPr/>
        </p:nvSpPr>
        <p:spPr>
          <a:xfrm>
            <a:off x="2885435" y="3890852"/>
            <a:ext cx="218040" cy="222885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BE2EDABA-1089-1346-86AF-05270E5A5E96}"/>
              </a:ext>
            </a:extLst>
          </p:cNvPr>
          <p:cNvCxnSpPr/>
          <p:nvPr/>
        </p:nvCxnSpPr>
        <p:spPr>
          <a:xfrm flipV="1">
            <a:off x="3956848" y="2406766"/>
            <a:ext cx="745588" cy="23159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F4BF58CF-CB9C-DA43-A071-5ADDA42966BC}"/>
              </a:ext>
            </a:extLst>
          </p:cNvPr>
          <p:cNvCxnSpPr/>
          <p:nvPr/>
        </p:nvCxnSpPr>
        <p:spPr>
          <a:xfrm flipV="1">
            <a:off x="3956848" y="2983572"/>
            <a:ext cx="745588" cy="620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A1D4EA1A-D981-1E4C-BEEC-1887DBA19CA0}"/>
              </a:ext>
            </a:extLst>
          </p:cNvPr>
          <p:cNvCxnSpPr/>
          <p:nvPr/>
        </p:nvCxnSpPr>
        <p:spPr>
          <a:xfrm>
            <a:off x="3956848" y="3502777"/>
            <a:ext cx="745588" cy="17230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4" name="Rectangle 43">
            <a:extLst>
              <a:ext uri="{FF2B5EF4-FFF2-40B4-BE49-F238E27FC236}">
                <a16:creationId xmlns:a16="http://schemas.microsoft.com/office/drawing/2014/main" id="{8E1D00EF-2AC2-3F40-83BF-2B1B52E3B569}"/>
              </a:ext>
            </a:extLst>
          </p:cNvPr>
          <p:cNvSpPr/>
          <p:nvPr/>
        </p:nvSpPr>
        <p:spPr>
          <a:xfrm>
            <a:off x="4941610" y="5165783"/>
            <a:ext cx="72812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Gill Sans MT" panose="020B0502020104020203" pitchFamily="34" charset="0"/>
              </a:rPr>
              <a:t>Different cell types have different expression signatures </a:t>
            </a:r>
            <a:endParaRPr lang="en-US" sz="2400" dirty="0"/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1C43DA01-26B5-3F4C-982A-54B265586A8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408" y="3114725"/>
            <a:ext cx="1993765" cy="1463508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497B72B-500E-B442-96BA-DB3116FDBC44}"/>
              </a:ext>
            </a:extLst>
          </p:cNvPr>
          <p:cNvCxnSpPr>
            <a:cxnSpLocks/>
          </p:cNvCxnSpPr>
          <p:nvPr/>
        </p:nvCxnSpPr>
        <p:spPr>
          <a:xfrm flipV="1">
            <a:off x="1722029" y="3233740"/>
            <a:ext cx="1112047" cy="37288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BFBFDFF-9CBD-DF43-AA9B-19DF8CC7364D}"/>
              </a:ext>
            </a:extLst>
          </p:cNvPr>
          <p:cNvCxnSpPr>
            <a:cxnSpLocks/>
          </p:cNvCxnSpPr>
          <p:nvPr/>
        </p:nvCxnSpPr>
        <p:spPr>
          <a:xfrm>
            <a:off x="1631022" y="3610477"/>
            <a:ext cx="1125773" cy="9063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722B898E-DF71-EA4C-BF50-68C0A2341EB3}"/>
              </a:ext>
            </a:extLst>
          </p:cNvPr>
          <p:cNvSpPr txBox="1"/>
          <p:nvPr/>
        </p:nvSpPr>
        <p:spPr>
          <a:xfrm>
            <a:off x="2294069" y="4267986"/>
            <a:ext cx="27430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Retinal bipolar cells (RBCs)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4888367E-FCFF-5F42-9F86-32D05D8D7B75}"/>
              </a:ext>
            </a:extLst>
          </p:cNvPr>
          <p:cNvSpPr txBox="1"/>
          <p:nvPr/>
        </p:nvSpPr>
        <p:spPr>
          <a:xfrm>
            <a:off x="4759062" y="2139772"/>
            <a:ext cx="10342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Rod cells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1A5265FB-CEAE-C049-B0F8-60BB78043C6A}"/>
              </a:ext>
            </a:extLst>
          </p:cNvPr>
          <p:cNvSpPr txBox="1"/>
          <p:nvPr/>
        </p:nvSpPr>
        <p:spPr>
          <a:xfrm>
            <a:off x="4739870" y="2829723"/>
            <a:ext cx="11673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Cone cells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20F94015-D789-A846-8091-674A369AD130}"/>
              </a:ext>
            </a:extLst>
          </p:cNvPr>
          <p:cNvSpPr txBox="1"/>
          <p:nvPr/>
        </p:nvSpPr>
        <p:spPr>
          <a:xfrm>
            <a:off x="4753362" y="3502776"/>
            <a:ext cx="17443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Unclassified cells</a:t>
            </a: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FF0AA818-847B-B54C-A959-B3A99DC4DECD}"/>
              </a:ext>
            </a:extLst>
          </p:cNvPr>
          <p:cNvGrpSpPr/>
          <p:nvPr/>
        </p:nvGrpSpPr>
        <p:grpSpPr>
          <a:xfrm>
            <a:off x="6224148" y="1428479"/>
            <a:ext cx="5967852" cy="3362727"/>
            <a:chOff x="6224148" y="1428479"/>
            <a:chExt cx="5967852" cy="3362727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A837AFF6-4F1D-294A-8DB2-F5693CAA79C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679761" y="1890144"/>
              <a:ext cx="4877828" cy="2562508"/>
            </a:xfrm>
            <a:prstGeom prst="rect">
              <a:avLst/>
            </a:prstGeom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B570AFC5-C853-4A4F-98EA-D462E76C55D3}"/>
                </a:ext>
              </a:extLst>
            </p:cNvPr>
            <p:cNvSpPr txBox="1"/>
            <p:nvPr/>
          </p:nvSpPr>
          <p:spPr>
            <a:xfrm>
              <a:off x="10108474" y="4483429"/>
              <a:ext cx="144911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Gill Sans MT" panose="020B0502020104020203" pitchFamily="34" charset="77"/>
                </a:rPr>
                <a:t>Sekhar </a:t>
              </a:r>
              <a:r>
                <a:rPr lang="en-US" sz="1400" i="1" dirty="0">
                  <a:latin typeface="Gill Sans MT" panose="020B0502020104020203" pitchFamily="34" charset="77"/>
                </a:rPr>
                <a:t>et al. </a:t>
              </a:r>
              <a:r>
                <a:rPr lang="en-US" sz="1400" dirty="0">
                  <a:latin typeface="Gill Sans MT" panose="020B0502020104020203" pitchFamily="34" charset="77"/>
                </a:rPr>
                <a:t>2016</a:t>
              </a:r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EDE9FBD4-88FE-BD46-B421-21191B482671}"/>
                </a:ext>
              </a:extLst>
            </p:cNvPr>
            <p:cNvSpPr/>
            <p:nvPr/>
          </p:nvSpPr>
          <p:spPr>
            <a:xfrm>
              <a:off x="7774797" y="1428479"/>
              <a:ext cx="1614837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dirty="0">
                  <a:latin typeface="Gill Sans MT" panose="020B0502020104020203" pitchFamily="34" charset="0"/>
                </a:rPr>
                <a:t>Cell types</a:t>
              </a:r>
              <a:endParaRPr lang="en-US" sz="2400" dirty="0"/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685F47DD-9B38-1F42-9BF7-10F18DCB3E70}"/>
                </a:ext>
              </a:extLst>
            </p:cNvPr>
            <p:cNvSpPr/>
            <p:nvPr/>
          </p:nvSpPr>
          <p:spPr>
            <a:xfrm rot="16200000">
              <a:off x="5931014" y="2699900"/>
              <a:ext cx="1047934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dirty="0">
                  <a:latin typeface="Gill Sans MT" panose="020B0502020104020203" pitchFamily="34" charset="0"/>
                </a:rPr>
                <a:t>Gene</a:t>
              </a:r>
              <a:endParaRPr lang="en-US" sz="2400" dirty="0"/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C49D08AE-36F6-7140-8BF6-606D5D2A971A}"/>
                </a:ext>
              </a:extLst>
            </p:cNvPr>
            <p:cNvSpPr/>
            <p:nvPr/>
          </p:nvSpPr>
          <p:spPr>
            <a:xfrm>
              <a:off x="10460541" y="1502320"/>
              <a:ext cx="1731459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>
                  <a:latin typeface="Gill Sans MT" panose="020B0502020104020203" pitchFamily="34" charset="0"/>
                </a:rPr>
                <a:t>Expression level</a:t>
              </a:r>
              <a:endParaRPr lang="en-US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1239130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44" grpId="0"/>
      <p:bldP spid="49" grpId="0"/>
      <p:bldP spid="50" grpId="0"/>
      <p:bldP spid="51" grpId="0"/>
      <p:bldP spid="5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70CB368-A5A2-4DF1-829B-521589BCC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Gill Sans MT" panose="020B0502020104020203" pitchFamily="34" charset="0"/>
              </a:rPr>
              <a:t>Goal: quantify expression in each cell individually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25347912-3C4E-324D-AD39-2C417C706BA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3849737"/>
              </p:ext>
            </p:extLst>
          </p:nvPr>
        </p:nvGraphicFramePr>
        <p:xfrm>
          <a:off x="1145735" y="1718472"/>
          <a:ext cx="9517574" cy="37084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865234">
                  <a:extLst>
                    <a:ext uri="{9D8B030D-6E8A-4147-A177-3AD203B41FA5}">
                      <a16:colId xmlns:a16="http://schemas.microsoft.com/office/drawing/2014/main" val="3363490424"/>
                    </a:ext>
                  </a:extLst>
                </a:gridCol>
                <a:gridCol w="865234">
                  <a:extLst>
                    <a:ext uri="{9D8B030D-6E8A-4147-A177-3AD203B41FA5}">
                      <a16:colId xmlns:a16="http://schemas.microsoft.com/office/drawing/2014/main" val="3120303780"/>
                    </a:ext>
                  </a:extLst>
                </a:gridCol>
                <a:gridCol w="865234">
                  <a:extLst>
                    <a:ext uri="{9D8B030D-6E8A-4147-A177-3AD203B41FA5}">
                      <a16:colId xmlns:a16="http://schemas.microsoft.com/office/drawing/2014/main" val="192446645"/>
                    </a:ext>
                  </a:extLst>
                </a:gridCol>
                <a:gridCol w="865234">
                  <a:extLst>
                    <a:ext uri="{9D8B030D-6E8A-4147-A177-3AD203B41FA5}">
                      <a16:colId xmlns:a16="http://schemas.microsoft.com/office/drawing/2014/main" val="1350737331"/>
                    </a:ext>
                  </a:extLst>
                </a:gridCol>
                <a:gridCol w="865234">
                  <a:extLst>
                    <a:ext uri="{9D8B030D-6E8A-4147-A177-3AD203B41FA5}">
                      <a16:colId xmlns:a16="http://schemas.microsoft.com/office/drawing/2014/main" val="3449975520"/>
                    </a:ext>
                  </a:extLst>
                </a:gridCol>
                <a:gridCol w="865234">
                  <a:extLst>
                    <a:ext uri="{9D8B030D-6E8A-4147-A177-3AD203B41FA5}">
                      <a16:colId xmlns:a16="http://schemas.microsoft.com/office/drawing/2014/main" val="3895119551"/>
                    </a:ext>
                  </a:extLst>
                </a:gridCol>
                <a:gridCol w="865234">
                  <a:extLst>
                    <a:ext uri="{9D8B030D-6E8A-4147-A177-3AD203B41FA5}">
                      <a16:colId xmlns:a16="http://schemas.microsoft.com/office/drawing/2014/main" val="3035894764"/>
                    </a:ext>
                  </a:extLst>
                </a:gridCol>
                <a:gridCol w="865234">
                  <a:extLst>
                    <a:ext uri="{9D8B030D-6E8A-4147-A177-3AD203B41FA5}">
                      <a16:colId xmlns:a16="http://schemas.microsoft.com/office/drawing/2014/main" val="264667590"/>
                    </a:ext>
                  </a:extLst>
                </a:gridCol>
                <a:gridCol w="865234">
                  <a:extLst>
                    <a:ext uri="{9D8B030D-6E8A-4147-A177-3AD203B41FA5}">
                      <a16:colId xmlns:a16="http://schemas.microsoft.com/office/drawing/2014/main" val="1875319916"/>
                    </a:ext>
                  </a:extLst>
                </a:gridCol>
                <a:gridCol w="865234">
                  <a:extLst>
                    <a:ext uri="{9D8B030D-6E8A-4147-A177-3AD203B41FA5}">
                      <a16:colId xmlns:a16="http://schemas.microsoft.com/office/drawing/2014/main" val="4233336270"/>
                    </a:ext>
                  </a:extLst>
                </a:gridCol>
                <a:gridCol w="865234">
                  <a:extLst>
                    <a:ext uri="{9D8B030D-6E8A-4147-A177-3AD203B41FA5}">
                      <a16:colId xmlns:a16="http://schemas.microsoft.com/office/drawing/2014/main" val="34202553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>
                        <a:latin typeface="Gill Sans MT" panose="020B0502020104020203" pitchFamily="34" charset="77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Gill Sans MT" panose="020B0502020104020203" pitchFamily="34" charset="77"/>
                        </a:rPr>
                        <a:t>Cell 1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Gill Sans MT" panose="020B0502020104020203" pitchFamily="34" charset="77"/>
                        </a:rPr>
                        <a:t>Cell 2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Gill Sans MT" panose="020B0502020104020203" pitchFamily="34" charset="77"/>
                        </a:rPr>
                        <a:t>Cell 3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Gill Sans MT" panose="020B0502020104020203" pitchFamily="34" charset="77"/>
                        </a:rPr>
                        <a:t>Cell 4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Gill Sans MT" panose="020B0502020104020203" pitchFamily="34" charset="77"/>
                        </a:rPr>
                        <a:t>Cell 5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Gill Sans MT" panose="020B0502020104020203" pitchFamily="34" charset="77"/>
                        </a:rPr>
                        <a:t>Cell 6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Gill Sans MT" panose="020B0502020104020203" pitchFamily="34" charset="77"/>
                        </a:rPr>
                        <a:t>Cell 7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Gill Sans MT" panose="020B0502020104020203" pitchFamily="34" charset="77"/>
                        </a:rPr>
                        <a:t>Cell 8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Gill Sans MT" panose="020B0502020104020203" pitchFamily="34" charset="77"/>
                        </a:rPr>
                        <a:t>Cell 9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Gill Sans MT" panose="020B0502020104020203" pitchFamily="34" charset="77"/>
                        </a:rPr>
                        <a:t>…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891823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Gill Sans MT" panose="020B0502020104020203" pitchFamily="34" charset="77"/>
                        </a:rPr>
                        <a:t>Gene 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Gill Sans MT" panose="020B0502020104020203" pitchFamily="34" charset="77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Gill Sans MT" panose="020B0502020104020203" pitchFamily="34" charset="77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Gill Sans MT" panose="020B0502020104020203" pitchFamily="34" charset="77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Gill Sans MT" panose="020B0502020104020203" pitchFamily="34" charset="77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Gill Sans MT" panose="020B0502020104020203" pitchFamily="34" charset="77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Gill Sans MT" panose="020B0502020104020203" pitchFamily="34" charset="77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Gill Sans MT" panose="020B0502020104020203" pitchFamily="34" charset="77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Gill Sans MT" panose="020B0502020104020203" pitchFamily="34" charset="77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Gill Sans MT" panose="020B0502020104020203" pitchFamily="34" charset="77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latin typeface="Gill Sans MT" panose="020B0502020104020203" pitchFamily="34" charset="77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24169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Gill Sans MT" panose="020B0502020104020203" pitchFamily="34" charset="77"/>
                        </a:rPr>
                        <a:t>Gene 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Gill Sans MT" panose="020B0502020104020203" pitchFamily="34" charset="77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Gill Sans MT" panose="020B0502020104020203" pitchFamily="34" charset="77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Gill Sans MT" panose="020B0502020104020203" pitchFamily="34" charset="77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Gill Sans MT" panose="020B0502020104020203" pitchFamily="34" charset="77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Gill Sans MT" panose="020B0502020104020203" pitchFamily="34" charset="77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Gill Sans MT" panose="020B0502020104020203" pitchFamily="34" charset="77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Gill Sans MT" panose="020B0502020104020203" pitchFamily="34" charset="77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Gill Sans MT" panose="020B0502020104020203" pitchFamily="34" charset="77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Gill Sans MT" panose="020B0502020104020203" pitchFamily="34" charset="77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latin typeface="Gill Sans MT" panose="020B0502020104020203" pitchFamily="34" charset="77"/>
                        </a:rPr>
                        <a:t>…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19955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Gill Sans MT" panose="020B0502020104020203" pitchFamily="34" charset="77"/>
                        </a:rPr>
                        <a:t>Gene 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Gill Sans MT" panose="020B0502020104020203" pitchFamily="34" charset="77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Gill Sans MT" panose="020B0502020104020203" pitchFamily="34" charset="77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Gill Sans MT" panose="020B0502020104020203" pitchFamily="34" charset="77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Gill Sans MT" panose="020B0502020104020203" pitchFamily="34" charset="77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Gill Sans MT" panose="020B0502020104020203" pitchFamily="34" charset="77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Gill Sans MT" panose="020B0502020104020203" pitchFamily="34" charset="77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Gill Sans MT" panose="020B0502020104020203" pitchFamily="34" charset="77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Gill Sans MT" panose="020B0502020104020203" pitchFamily="34" charset="77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Gill Sans MT" panose="020B0502020104020203" pitchFamily="34" charset="77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latin typeface="Gill Sans MT" panose="020B0502020104020203" pitchFamily="34" charset="77"/>
                        </a:rPr>
                        <a:t>…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90315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Gill Sans MT" panose="020B0502020104020203" pitchFamily="34" charset="77"/>
                        </a:rPr>
                        <a:t>Gene 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Gill Sans MT" panose="020B0502020104020203" pitchFamily="34" charset="77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Gill Sans MT" panose="020B0502020104020203" pitchFamily="34" charset="77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Gill Sans MT" panose="020B0502020104020203" pitchFamily="34" charset="77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Gill Sans MT" panose="020B0502020104020203" pitchFamily="34" charset="77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Gill Sans MT" panose="020B0502020104020203" pitchFamily="34" charset="77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Gill Sans MT" panose="020B0502020104020203" pitchFamily="34" charset="77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Gill Sans MT" panose="020B0502020104020203" pitchFamily="34" charset="77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Gill Sans MT" panose="020B0502020104020203" pitchFamily="34" charset="77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Gill Sans MT" panose="020B0502020104020203" pitchFamily="34" charset="77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latin typeface="Gill Sans MT" panose="020B0502020104020203" pitchFamily="34" charset="77"/>
                        </a:rPr>
                        <a:t>…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55985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Gill Sans MT" panose="020B0502020104020203" pitchFamily="34" charset="77"/>
                        </a:rPr>
                        <a:t>Gene 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Gill Sans MT" panose="020B0502020104020203" pitchFamily="34" charset="77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Gill Sans MT" panose="020B0502020104020203" pitchFamily="34" charset="77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Gill Sans MT" panose="020B0502020104020203" pitchFamily="34" charset="77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Gill Sans MT" panose="020B0502020104020203" pitchFamily="34" charset="77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Gill Sans MT" panose="020B0502020104020203" pitchFamily="34" charset="77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Gill Sans MT" panose="020B0502020104020203" pitchFamily="34" charset="77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Gill Sans MT" panose="020B0502020104020203" pitchFamily="34" charset="77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Gill Sans MT" panose="020B0502020104020203" pitchFamily="34" charset="77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Gill Sans MT" panose="020B0502020104020203" pitchFamily="34" charset="77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latin typeface="Gill Sans MT" panose="020B0502020104020203" pitchFamily="34" charset="77"/>
                        </a:rPr>
                        <a:t>…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8698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Gill Sans MT" panose="020B0502020104020203" pitchFamily="34" charset="77"/>
                        </a:rPr>
                        <a:t>Gene 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Gill Sans MT" panose="020B0502020104020203" pitchFamily="34" charset="77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Gill Sans MT" panose="020B0502020104020203" pitchFamily="34" charset="77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Gill Sans MT" panose="020B0502020104020203" pitchFamily="34" charset="77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Gill Sans MT" panose="020B0502020104020203" pitchFamily="34" charset="77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Gill Sans MT" panose="020B0502020104020203" pitchFamily="34" charset="77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Gill Sans MT" panose="020B0502020104020203" pitchFamily="34" charset="77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Gill Sans MT" panose="020B0502020104020203" pitchFamily="34" charset="77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Gill Sans MT" panose="020B0502020104020203" pitchFamily="34" charset="77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Gill Sans MT" panose="020B0502020104020203" pitchFamily="34" charset="77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latin typeface="Gill Sans MT" panose="020B0502020104020203" pitchFamily="34" charset="77"/>
                        </a:rPr>
                        <a:t>…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63986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Gill Sans MT" panose="020B0502020104020203" pitchFamily="34" charset="77"/>
                        </a:rPr>
                        <a:t>Gene 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Gill Sans MT" panose="020B0502020104020203" pitchFamily="34" charset="77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Gill Sans MT" panose="020B0502020104020203" pitchFamily="34" charset="77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Gill Sans MT" panose="020B0502020104020203" pitchFamily="34" charset="77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Gill Sans MT" panose="020B0502020104020203" pitchFamily="34" charset="77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Gill Sans MT" panose="020B0502020104020203" pitchFamily="34" charset="77"/>
                        </a:rPr>
                        <a:t>11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Gill Sans MT" panose="020B0502020104020203" pitchFamily="34" charset="77"/>
                        </a:rPr>
                        <a:t>11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Gill Sans MT" panose="020B0502020104020203" pitchFamily="34" charset="77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Gill Sans MT" panose="020B0502020104020203" pitchFamily="34" charset="77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Gill Sans MT" panose="020B0502020104020203" pitchFamily="34" charset="77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latin typeface="Gill Sans MT" panose="020B0502020104020203" pitchFamily="34" charset="77"/>
                        </a:rPr>
                        <a:t>…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1328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Gill Sans MT" panose="020B0502020104020203" pitchFamily="34" charset="77"/>
                        </a:rPr>
                        <a:t>Gene 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Gill Sans MT" panose="020B0502020104020203" pitchFamily="34" charset="77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Gill Sans MT" panose="020B0502020104020203" pitchFamily="34" charset="77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Gill Sans MT" panose="020B0502020104020203" pitchFamily="34" charset="77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Gill Sans MT" panose="020B0502020104020203" pitchFamily="34" charset="77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Gill Sans MT" panose="020B0502020104020203" pitchFamily="34" charset="77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Gill Sans MT" panose="020B0502020104020203" pitchFamily="34" charset="77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Gill Sans MT" panose="020B0502020104020203" pitchFamily="34" charset="77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Gill Sans MT" panose="020B0502020104020203" pitchFamily="34" charset="77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Gill Sans MT" panose="020B0502020104020203" pitchFamily="34" charset="77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latin typeface="Gill Sans MT" panose="020B0502020104020203" pitchFamily="34" charset="77"/>
                        </a:rPr>
                        <a:t>…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10328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Gill Sans MT" panose="020B0502020104020203" pitchFamily="34" charset="77"/>
                        </a:rPr>
                        <a:t>…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latin typeface="Gill Sans MT" panose="020B0502020104020203" pitchFamily="34" charset="77"/>
                        </a:rPr>
                        <a:t>…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latin typeface="Gill Sans MT" panose="020B0502020104020203" pitchFamily="34" charset="77"/>
                        </a:rPr>
                        <a:t>…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latin typeface="Gill Sans MT" panose="020B0502020104020203" pitchFamily="34" charset="77"/>
                        </a:rPr>
                        <a:t>…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latin typeface="Gill Sans MT" panose="020B0502020104020203" pitchFamily="34" charset="77"/>
                        </a:rPr>
                        <a:t>…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latin typeface="Gill Sans MT" panose="020B0502020104020203" pitchFamily="34" charset="77"/>
                        </a:rPr>
                        <a:t>…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latin typeface="Gill Sans MT" panose="020B0502020104020203" pitchFamily="34" charset="77"/>
                        </a:rPr>
                        <a:t>…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latin typeface="Gill Sans MT" panose="020B0502020104020203" pitchFamily="34" charset="77"/>
                        </a:rPr>
                        <a:t>…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latin typeface="Gill Sans MT" panose="020B0502020104020203" pitchFamily="34" charset="77"/>
                        </a:rPr>
                        <a:t>…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latin typeface="Gill Sans MT" panose="020B0502020104020203" pitchFamily="34" charset="77"/>
                        </a:rPr>
                        <a:t>…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latin typeface="Gill Sans MT" panose="020B0502020104020203" pitchFamily="34" charset="77"/>
                        </a:rPr>
                        <a:t>…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24238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304559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70CB368-A5A2-4DF1-829B-521589BCC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Gill Sans MT" panose="020B0502020104020203" pitchFamily="34" charset="0"/>
              </a:rPr>
              <a:t>What can we do with single-cell information?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C6307D8-3D11-4E48-99AC-8CAC1A50F0C2}"/>
              </a:ext>
            </a:extLst>
          </p:cNvPr>
          <p:cNvSpPr txBox="1"/>
          <p:nvPr/>
        </p:nvSpPr>
        <p:spPr>
          <a:xfrm>
            <a:off x="379827" y="1384789"/>
            <a:ext cx="35373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Gill Sans MT" panose="020B0502020104020203" pitchFamily="34" charset="77"/>
              </a:rPr>
              <a:t>Identify novel cell types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8DCE7AA-F074-B243-946C-3A92DFCB3D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659" y="1971628"/>
            <a:ext cx="4549726" cy="402614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350637A-AB8A-0841-A2A8-9D288D16CDFB}"/>
              </a:ext>
            </a:extLst>
          </p:cNvPr>
          <p:cNvSpPr txBox="1"/>
          <p:nvPr/>
        </p:nvSpPr>
        <p:spPr>
          <a:xfrm>
            <a:off x="379827" y="6045576"/>
            <a:ext cx="53497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Each cluster is a distinct cell type of retinal bipolar cells</a:t>
            </a:r>
          </a:p>
          <a:p>
            <a:r>
              <a:rPr lang="en-US" dirty="0">
                <a:latin typeface="Gill Sans MT" panose="020B0502020104020203" pitchFamily="34" charset="77"/>
              </a:rPr>
              <a:t>(14 BC clusters, only 7 align with known cell types)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E09466A-6BF8-8047-A4B1-87412FFD7D69}"/>
              </a:ext>
            </a:extLst>
          </p:cNvPr>
          <p:cNvSpPr txBox="1"/>
          <p:nvPr/>
        </p:nvSpPr>
        <p:spPr>
          <a:xfrm>
            <a:off x="3707674" y="5689997"/>
            <a:ext cx="14491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Gill Sans MT" panose="020B0502020104020203" pitchFamily="34" charset="77"/>
              </a:rPr>
              <a:t>Sekhar </a:t>
            </a:r>
            <a:r>
              <a:rPr lang="en-US" sz="1400" i="1" dirty="0">
                <a:latin typeface="Gill Sans MT" panose="020B0502020104020203" pitchFamily="34" charset="77"/>
              </a:rPr>
              <a:t>et al. </a:t>
            </a:r>
            <a:r>
              <a:rPr lang="en-US" sz="1400" dirty="0">
                <a:latin typeface="Gill Sans MT" panose="020B0502020104020203" pitchFamily="34" charset="77"/>
              </a:rPr>
              <a:t>2016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AEECF5B-97F5-1F4B-A08E-228116B7D07C}"/>
              </a:ext>
            </a:extLst>
          </p:cNvPr>
          <p:cNvSpPr txBox="1"/>
          <p:nvPr/>
        </p:nvSpPr>
        <p:spPr>
          <a:xfrm>
            <a:off x="5540326" y="1384789"/>
            <a:ext cx="49494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Gill Sans MT" panose="020B0502020104020203" pitchFamily="34" charset="77"/>
              </a:rPr>
              <a:t>Track developmental trajectories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DE55C98-FA8A-7B4F-82B8-5038079A94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722" b="49471"/>
          <a:stretch/>
        </p:blipFill>
        <p:spPr>
          <a:xfrm>
            <a:off x="6346010" y="2067371"/>
            <a:ext cx="4143812" cy="362262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5743D5D-7E08-A44E-97A1-50C4C92DC3DB}"/>
              </a:ext>
            </a:extLst>
          </p:cNvPr>
          <p:cNvSpPr txBox="1"/>
          <p:nvPr/>
        </p:nvSpPr>
        <p:spPr>
          <a:xfrm>
            <a:off x="8992965" y="5536108"/>
            <a:ext cx="15355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latin typeface="Gill Sans MT" panose="020B0502020104020203" pitchFamily="34" charset="77"/>
              </a:rPr>
              <a:t>Trapnell</a:t>
            </a:r>
            <a:r>
              <a:rPr lang="en-US" sz="1400" dirty="0">
                <a:latin typeface="Gill Sans MT" panose="020B0502020104020203" pitchFamily="34" charset="77"/>
              </a:rPr>
              <a:t> </a:t>
            </a:r>
            <a:r>
              <a:rPr lang="en-US" sz="1400" i="1" dirty="0">
                <a:latin typeface="Gill Sans MT" panose="020B0502020104020203" pitchFamily="34" charset="77"/>
              </a:rPr>
              <a:t>et al. </a:t>
            </a:r>
            <a:r>
              <a:rPr lang="en-US" sz="1400" dirty="0">
                <a:latin typeface="Gill Sans MT" panose="020B0502020104020203" pitchFamily="34" charset="77"/>
              </a:rPr>
              <a:t>2014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D036D1A-7AEE-1D4F-9EF5-C6FA23D00B31}"/>
              </a:ext>
            </a:extLst>
          </p:cNvPr>
          <p:cNvSpPr txBox="1"/>
          <p:nvPr/>
        </p:nvSpPr>
        <p:spPr>
          <a:xfrm>
            <a:off x="5943168" y="5892114"/>
            <a:ext cx="496353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Gill Sans MT" panose="020B0502020104020203" pitchFamily="34" charset="77"/>
              </a:rPr>
              <a:t>Study effects of genetic variation!</a:t>
            </a:r>
            <a:br>
              <a:rPr lang="en-US" sz="2400" b="1" dirty="0">
                <a:latin typeface="Gill Sans MT" panose="020B0502020104020203" pitchFamily="34" charset="77"/>
              </a:rPr>
            </a:br>
            <a:r>
              <a:rPr lang="en-US" sz="2400" b="1" dirty="0">
                <a:latin typeface="Gill Sans MT" panose="020B0502020104020203" pitchFamily="34" charset="77"/>
              </a:rPr>
              <a:t>(ask me if you’re interested!)</a:t>
            </a:r>
          </a:p>
        </p:txBody>
      </p:sp>
    </p:spTree>
    <p:extLst>
      <p:ext uri="{BB962C8B-B14F-4D97-AF65-F5344CB8AC3E}">
        <p14:creationId xmlns:p14="http://schemas.microsoft.com/office/powerpoint/2010/main" val="1270665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7" grpId="0"/>
      <p:bldP spid="9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3EDA14E-E2CE-C445-885F-070C0ABA73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7849"/>
            <a:ext cx="12192000" cy="678230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6D22C5D-F14F-AD41-8717-FFFC56E532C9}"/>
              </a:ext>
            </a:extLst>
          </p:cNvPr>
          <p:cNvSpPr txBox="1"/>
          <p:nvPr/>
        </p:nvSpPr>
        <p:spPr>
          <a:xfrm>
            <a:off x="3318510" y="2460844"/>
            <a:ext cx="5394960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atin typeface="Gill Sans MT" panose="020B0502020104020203" pitchFamily="34" charset="0"/>
              </a:rPr>
              <a:t>scRNA-seq</a:t>
            </a:r>
            <a:r>
              <a:rPr lang="en-US" sz="4800" b="1" dirty="0">
                <a:latin typeface="Gill Sans MT" panose="020B0502020104020203" pitchFamily="34" charset="0"/>
              </a:rPr>
              <a:t> technologies</a:t>
            </a:r>
          </a:p>
        </p:txBody>
      </p:sp>
    </p:spTree>
    <p:extLst>
      <p:ext uri="{BB962C8B-B14F-4D97-AF65-F5344CB8AC3E}">
        <p14:creationId xmlns:p14="http://schemas.microsoft.com/office/powerpoint/2010/main" val="37716671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5193</TotalTime>
  <Words>2880</Words>
  <Application>Microsoft Macintosh PowerPoint</Application>
  <PresentationFormat>Widescreen</PresentationFormat>
  <Paragraphs>676</Paragraphs>
  <Slides>43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0" baseType="lpstr">
      <vt:lpstr>Arial</vt:lpstr>
      <vt:lpstr>Avenir Book</vt:lpstr>
      <vt:lpstr>Calibri</vt:lpstr>
      <vt:lpstr>Calibri Light</vt:lpstr>
      <vt:lpstr>Courier</vt:lpstr>
      <vt:lpstr>Gill Sans MT</vt:lpstr>
      <vt:lpstr>Office Theme</vt:lpstr>
      <vt:lpstr>PowerPoint Presentation</vt:lpstr>
      <vt:lpstr>PowerPoint Presentation</vt:lpstr>
      <vt:lpstr>  Today’s schedule</vt:lpstr>
      <vt:lpstr>RNA-seq typically performed on “bulk” tissues</vt:lpstr>
      <vt:lpstr>But maybe not every cell is “average”!</vt:lpstr>
      <vt:lpstr>Organs are often made of many distinct cell types</vt:lpstr>
      <vt:lpstr>Goal: quantify expression in each cell individually</vt:lpstr>
      <vt:lpstr>What can we do with single-cell information?</vt:lpstr>
      <vt:lpstr>PowerPoint Presentation</vt:lpstr>
      <vt:lpstr>Single cell workflow</vt:lpstr>
      <vt:lpstr>How to separate individual cells?</vt:lpstr>
      <vt:lpstr>10X Genomes single-cell RNAseq – the bead </vt:lpstr>
      <vt:lpstr>10X Genomes single-cell RNAseq – generating cDNA </vt:lpstr>
      <vt:lpstr>More on barcodes and UMIs</vt:lpstr>
      <vt:lpstr>10X Genomes single-cell RNAseq - pooling </vt:lpstr>
      <vt:lpstr>10X Genomes single-cell RNAseq – library prep</vt:lpstr>
      <vt:lpstr>10X Genomes single-cell RNAseq – the numbers</vt:lpstr>
      <vt:lpstr>10X captures 3’ends of mRNAs</vt:lpstr>
      <vt:lpstr>10X experimental design considerations</vt:lpstr>
      <vt:lpstr>Full transcript methods (well-based, lower throughput)</vt:lpstr>
      <vt:lpstr>Single cell technologies have become higher throughput</vt:lpstr>
      <vt:lpstr>Single cell technologies – cost comparison</vt:lpstr>
      <vt:lpstr>PowerPoint Presentation</vt:lpstr>
      <vt:lpstr>Single cell workflow</vt:lpstr>
      <vt:lpstr>10X Genomes single-cell RNAseq – the data!</vt:lpstr>
      <vt:lpstr>10X “Cell ranger” performs many scRNA-seq analyses</vt:lpstr>
      <vt:lpstr>”cellranger count” output</vt:lpstr>
      <vt:lpstr>The “Feature-barcode” matrix</vt:lpstr>
      <vt:lpstr>The “Feature-barcode” matrix</vt:lpstr>
      <vt:lpstr>Identifying outlier and poor quality data</vt:lpstr>
      <vt:lpstr>Markers of poor quality cells – high mitochondria content</vt:lpstr>
      <vt:lpstr>Filtering outliers with scanpy</vt:lpstr>
      <vt:lpstr>Clustering the count matrix to identify distinct cell types</vt:lpstr>
      <vt:lpstr>Characterizing gene expression signatures of each cell type</vt:lpstr>
      <vt:lpstr>What else might we have to worry about? (more Thurs.)</vt:lpstr>
      <vt:lpstr>PowerPoint Presentation</vt:lpstr>
      <vt:lpstr>Lab 6: scRNA-seq analysis of mouse brain tissues</vt:lpstr>
      <vt:lpstr>Scanpy library for processing scRNAseq</vt:lpstr>
      <vt:lpstr>Installing scanpy</vt:lpstr>
      <vt:lpstr>Scanpy data objects</vt:lpstr>
      <vt:lpstr>Filtering AnnData by rows/columns</vt:lpstr>
      <vt:lpstr>Scanpy workflow</vt:lpstr>
      <vt:lpstr>Quiz 3 Topics – what to expect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Melissa Gymrek</dc:creator>
  <cp:lastModifiedBy>Gymrek, Melissa</cp:lastModifiedBy>
  <cp:revision>109</cp:revision>
  <dcterms:created xsi:type="dcterms:W3CDTF">2019-05-03T15:35:17Z</dcterms:created>
  <dcterms:modified xsi:type="dcterms:W3CDTF">2021-05-11T04:24:05Z</dcterms:modified>
</cp:coreProperties>
</file>