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8" r:id="rId2"/>
    <p:sldId id="259" r:id="rId3"/>
    <p:sldId id="281" r:id="rId4"/>
    <p:sldId id="277" r:id="rId5"/>
    <p:sldId id="317" r:id="rId6"/>
    <p:sldId id="396" r:id="rId7"/>
    <p:sldId id="397" r:id="rId8"/>
    <p:sldId id="398" r:id="rId9"/>
    <p:sldId id="391" r:id="rId10"/>
    <p:sldId id="385" r:id="rId11"/>
    <p:sldId id="322" r:id="rId12"/>
    <p:sldId id="331" r:id="rId13"/>
    <p:sldId id="315" r:id="rId14"/>
    <p:sldId id="363" r:id="rId15"/>
    <p:sldId id="316" r:id="rId16"/>
    <p:sldId id="375" r:id="rId17"/>
    <p:sldId id="323" r:id="rId18"/>
    <p:sldId id="361" r:id="rId19"/>
    <p:sldId id="376" r:id="rId20"/>
    <p:sldId id="380" r:id="rId21"/>
    <p:sldId id="377" r:id="rId22"/>
    <p:sldId id="383" r:id="rId23"/>
    <p:sldId id="384" r:id="rId24"/>
    <p:sldId id="378" r:id="rId25"/>
    <p:sldId id="333" r:id="rId26"/>
    <p:sldId id="381" r:id="rId27"/>
    <p:sldId id="379" r:id="rId28"/>
    <p:sldId id="382" r:id="rId29"/>
    <p:sldId id="367" r:id="rId30"/>
    <p:sldId id="368" r:id="rId31"/>
    <p:sldId id="365" r:id="rId32"/>
    <p:sldId id="369" r:id="rId33"/>
    <p:sldId id="370" r:id="rId34"/>
    <p:sldId id="371" r:id="rId35"/>
    <p:sldId id="399" r:id="rId36"/>
    <p:sldId id="401" r:id="rId37"/>
    <p:sldId id="400" r:id="rId38"/>
    <p:sldId id="402" r:id="rId39"/>
    <p:sldId id="403" r:id="rId40"/>
    <p:sldId id="372" r:id="rId41"/>
    <p:sldId id="37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0"/>
    <p:restoredTop sz="95833"/>
  </p:normalViewPr>
  <p:slideViewPr>
    <p:cSldViewPr snapToGrid="0" snapToObjects="1">
      <p:cViewPr varScale="1">
        <p:scale>
          <a:sx n="111" d="100"/>
          <a:sy n="111" d="100"/>
        </p:scale>
        <p:origin x="10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43D21-7CEC-894A-8667-904D34F69826}" type="datetimeFigureOut">
              <a:rPr lang="en-US" smtClean="0"/>
              <a:t>5/3/21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436F2-E33D-8F49-B6ED-E5BD98735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7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this week is what drives those differences</a:t>
            </a:r>
          </a:p>
          <a:p>
            <a:r>
              <a:rPr lang="en-US" dirty="0"/>
              <a:t>focus on two major factors, TFs and chromatin structure</a:t>
            </a:r>
          </a:p>
          <a:p>
            <a:r>
              <a:rPr lang="en-US" dirty="0"/>
              <a:t>in reality gene regulation is highly complex process controlled by many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A4FB-2099-9544-B496-3D75B8630C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7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5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we've mentioned before only ~1-2% of genome is protein coding</a:t>
            </a:r>
          </a:p>
          <a:p>
            <a:r>
              <a:rPr lang="en-US" dirty="0"/>
              <a:t>key realization from studying whole genomes is that a lot of the information encoding how these genes get regulated, or how  cell decides if they get expressed, comes from signals in the non-coding region of the genome</a:t>
            </a:r>
          </a:p>
          <a:p>
            <a:endParaRPr lang="en-US" dirty="0"/>
          </a:p>
          <a:p>
            <a:r>
              <a:rPr lang="en-US" dirty="0"/>
              <a:t>complex process. but key part of the puzzle are proteins </a:t>
            </a:r>
            <a:r>
              <a:rPr lang="en-US" dirty="0" err="1"/>
              <a:t>clled</a:t>
            </a:r>
            <a:r>
              <a:rPr lang="en-US" dirty="0"/>
              <a:t> TFs. recognize short sequences called motifs, often in the promoter of a gene or elsewhere nearby.</a:t>
            </a:r>
          </a:p>
          <a:p>
            <a:r>
              <a:rPr lang="en-US" dirty="0"/>
              <a:t>when those bind, they turn on that gene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6F2-E33D-8F49-B6ED-E5BD987353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TFs themselves </a:t>
            </a:r>
            <a:r>
              <a:rPr lang="en-US" dirty="0" err="1"/>
              <a:t>cn</a:t>
            </a:r>
            <a:r>
              <a:rPr lang="en-US" dirty="0"/>
              <a:t> be highly tissue specific</a:t>
            </a:r>
          </a:p>
          <a:p>
            <a:endParaRPr lang="en-US" dirty="0"/>
          </a:p>
          <a:p>
            <a:r>
              <a:rPr lang="en-US" dirty="0"/>
              <a:t>enhancers</a:t>
            </a:r>
          </a:p>
          <a:p>
            <a:endParaRPr lang="en-US" dirty="0"/>
          </a:p>
          <a:p>
            <a:r>
              <a:rPr lang="en-US" dirty="0"/>
              <a:t>combinatorial way to precisely control expr in each cell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6F2-E33D-8F49-B6ED-E5BD987353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5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were to zoom in at the molecule level to give you an idea of what's happening when these TFs bind DNA</a:t>
            </a:r>
          </a:p>
          <a:p>
            <a:r>
              <a:rPr lang="en-US" dirty="0"/>
              <a:t>, something like this: protein bound to DNA. Key contact points must have a specific base to be recognized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EB04-2326-1045-94F6-555A11AA6F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0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TF is recognizing a specific motif. different one for different TFs</a:t>
            </a:r>
          </a:p>
          <a:p>
            <a:r>
              <a:rPr lang="en-US" dirty="0"/>
              <a:t>more about this on Weds and in the lab exercises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6F2-E33D-8F49-B6ED-E5BD987353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82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these TFs so key to controlling gene expression, if we mess them up (e.g. by mutations) then some catastrophic things can start to happen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EB04-2326-1045-94F6-555A11AA6F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9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cause more localized or </a:t>
            </a:r>
            <a:r>
              <a:rPr lang="en-US" dirty="0" err="1"/>
              <a:t>sublte</a:t>
            </a:r>
            <a:r>
              <a:rPr lang="en-US" dirty="0"/>
              <a:t> changes by altering one of the motifs it binds to in the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6F2-E33D-8F49-B6ED-E5BD987353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0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we've already mentioned that gene </a:t>
            </a:r>
            <a:r>
              <a:rPr lang="en-US" dirty="0" err="1"/>
              <a:t>regultion</a:t>
            </a:r>
            <a:r>
              <a:rPr lang="en-US" dirty="0"/>
              <a:t> is complex. we focused on TFs and drew the genome as a linear structure. in reality genome is folded into this complex hierarchy of structures</a:t>
            </a:r>
          </a:p>
          <a:p>
            <a:endParaRPr lang="en-US" dirty="0"/>
          </a:p>
          <a:p>
            <a:r>
              <a:rPr lang="en-US" dirty="0"/>
              <a:t>The combination of this complex structure plus all the different transcription factors that can bind DNA work closely together to finely control how much of each gene is expressed. </a:t>
            </a:r>
          </a:p>
          <a:p>
            <a:endParaRPr lang="en-US" dirty="0"/>
          </a:p>
          <a:p>
            <a:r>
              <a:rPr lang="en-US" dirty="0"/>
              <a:t>Genes that are expressed tend to be in these more open regions, where TFs can have access to them</a:t>
            </a:r>
          </a:p>
          <a:p>
            <a:r>
              <a:rPr lang="en-US" dirty="0"/>
              <a:t>Structure of nearby nucleosomes also tells us something about which regions are active.</a:t>
            </a:r>
          </a:p>
          <a:p>
            <a:endParaRPr lang="en-US" dirty="0"/>
          </a:p>
          <a:p>
            <a:r>
              <a:rPr lang="en-US" dirty="0"/>
              <a:t>Focus here on two things: TFs, HMs, where they are falling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36F2-E33D-8F49-B6ED-E5BD987353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38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2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D406-5212-0E42-AAA9-409630499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D62EA-8299-FC4D-8ECE-3ED0F002D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801B-8BEA-9640-9D44-796095C1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80F2A-AC49-5247-92D4-BC0B5BEE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E1942-2632-C041-8948-52762193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5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C5FC1-3D5D-7A47-80F3-D2B675C4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C1A62-C1EE-2C4D-A8ED-AC5F5C182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805A6-6E55-DE41-9460-31E29027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81EB-AD39-784C-ABD3-EF8311E8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0D262-3676-4C4D-ADDB-D874C043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5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978BB7-4686-6942-926F-4273508E1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87A36-54A6-A846-A437-9C8D3D23A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1724-116A-1044-8D5B-FC3DE863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EDBB7-AEA5-794A-B9CD-3E9A6D53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E5B91-83FB-D04D-9EB0-E8EA0EA0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2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540D-13DF-C045-9536-2F29A4B4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92561-662A-6D4E-8B71-390DA7933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83270-2C75-1342-8F8D-A60E6442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8EDEC-121E-FF47-A20D-C0ED77349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81697-2BA3-3F42-AA8E-8AAB4005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7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9299-439F-4A4B-81E4-B44592A6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6B07F-685D-8F43-B7B2-1560B552D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5061-10EE-DF40-ABDC-C1B7DEBA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0038C-D3A2-4343-ABFA-A6A906EE8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52BCE-F61D-5C42-9DB7-B6BFA31D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6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4962-0D4C-1E4B-A162-F6C35C8F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16669-0721-A745-82FC-3D0C2782A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3AE39-D57F-5141-B415-62F3B733F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F0E6D-994E-F347-ACCF-A724BFE5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2DAC2-2A8A-BF4E-93AC-4B6A31EB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412B3-1E16-4A4B-A029-EF83739A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9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FA5-F9C2-C049-A344-9696A1EE2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0D083-CF30-BD4A-87E9-ABEBA72BA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66731-3083-9842-AEDD-0B372C652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635AA-44AF-9C4A-83FA-19A77A5A5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2B23B-8704-CE45-8E5F-6C77BA208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5E50B-854B-1C4D-AE62-3B0E5EB1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DDE88-D086-FC46-9106-27BADC378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D9025-55FC-CF43-84AF-2F5FEDBB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5253-3376-8F49-9AD9-4366EBEF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30AF1-C46B-6D42-AD14-7B635D05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2D923-E4FC-4C4F-AD09-3F3467BF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43A07-80FB-C446-997B-F35C7D61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0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1923D-B492-F24C-B8B3-5CDB694E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EC1EB-FD51-A540-8F11-8DC6F34C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F3DF2-84B5-F245-8169-88765EAD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7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0D0F-C188-F148-8CDC-8E10ECFA5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8C25-2B81-2E4E-A3C1-43812C405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60C90-E7B4-9D46-945A-DEB08B80D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BBC3A-457C-0B4E-9501-76797066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2EEFA-2027-4946-A7AA-A5E94423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BF405-712F-2748-A43A-4C324A6F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7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FC2F3-5F6B-C549-9836-D78EAFB6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62AA9-BA80-E14C-BDAB-5BA9A09980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F25F8-B0D3-5844-843F-CFA337A2E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A59E1-66E4-6E49-B388-FC346F1D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EDF4B-5D3C-F541-89B3-F7191BFE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DBA9B-7E0E-A14C-8CF5-F0F4D671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5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099201-8179-2A44-873E-596A807D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40F7D-7BB0-4944-A039-AA47E889D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8B83-00E3-F842-8808-D0A4BAE23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61A4E-916E-CE42-8BEB-1D9526E54D76}" type="datetimeFigureOut">
              <a:rPr lang="en-US" smtClean="0"/>
              <a:t>5/3/21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E0780-2F75-AA4F-9339-C75FA2355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D2FD9-FBE0-A340-A4CF-0DC04430D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31301-B9EC-E14D-AA14-28BA8194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logo.berkeley.edu/Crooks-2004-GR-WebLogo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hyperlink" Target="https://www.nejm.org/doi/full/10.1056/NEJMoa15022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4E6AE4-C16B-E148-9FD5-126D143E11C5}"/>
              </a:ext>
            </a:extLst>
          </p:cNvPr>
          <p:cNvSpPr txBox="1"/>
          <p:nvPr/>
        </p:nvSpPr>
        <p:spPr>
          <a:xfrm>
            <a:off x="502920" y="224532"/>
            <a:ext cx="7818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 CSE185 – Week 6 Part 1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i="1" dirty="0">
                <a:latin typeface="Gill Sans MT" panose="020B0502020104020203" pitchFamily="34" charset="0"/>
              </a:rPr>
              <a:t> </a:t>
            </a:r>
            <a:r>
              <a:rPr lang="en-US" sz="3200" i="1" dirty="0" err="1">
                <a:latin typeface="Gill Sans MT" panose="020B0502020104020203" pitchFamily="34" charset="0"/>
              </a:rPr>
              <a:t>ChIP</a:t>
            </a:r>
            <a:r>
              <a:rPr lang="en-US" sz="3200" i="1" dirty="0">
                <a:latin typeface="Gill Sans MT" panose="020B0502020104020203" pitchFamily="34" charset="0"/>
              </a:rPr>
              <a:t>-sequencing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dirty="0">
                <a:latin typeface="Gill Sans MT" panose="020B0502020104020203" pitchFamily="34" charset="0"/>
              </a:rPr>
              <a:t>May 4, 2021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E9995-F61A-5940-80F7-00A475C183F2}"/>
              </a:ext>
            </a:extLst>
          </p:cNvPr>
          <p:cNvSpPr/>
          <p:nvPr/>
        </p:nvSpPr>
        <p:spPr>
          <a:xfrm>
            <a:off x="421004" y="2095117"/>
            <a:ext cx="3990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Announcements:</a:t>
            </a:r>
            <a:endParaRPr lang="en-US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Lab 5 released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Final project instructions will be introduced Thursday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If you have questions on quiz 2, please email me and CC TA’s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C23C3-1968-424C-B745-C85A80453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147" y="1657350"/>
            <a:ext cx="7259683" cy="38633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42B142-472C-5D49-ACF7-6BB81E40C496}"/>
              </a:ext>
            </a:extLst>
          </p:cNvPr>
          <p:cNvSpPr/>
          <p:nvPr/>
        </p:nvSpPr>
        <p:spPr>
          <a:xfrm>
            <a:off x="9246226" y="5366801"/>
            <a:ext cx="2581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www.encodeproject.org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77449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4B0F7-A5A2-C840-BBAE-0A88D089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Epigenomics:  chromatin structure and organization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115B8-792D-6A4C-942B-8242E50A3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746" y="1152144"/>
            <a:ext cx="7577253" cy="5144826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AA4BC12-62A4-884C-BEA4-577EF98FC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9513" y="6550223"/>
            <a:ext cx="21224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 err="1"/>
              <a:t>Ecker</a:t>
            </a:r>
            <a:r>
              <a:rPr lang="en-US" sz="1400" dirty="0"/>
              <a:t> </a:t>
            </a:r>
            <a:r>
              <a:rPr lang="en-US" sz="1400" i="1" dirty="0">
                <a:latin typeface="Calibri" pitchFamily="34" charset="0"/>
              </a:rPr>
              <a:t>et al</a:t>
            </a:r>
            <a:r>
              <a:rPr lang="en-US" sz="1400" dirty="0">
                <a:latin typeface="Calibri" pitchFamily="34" charset="0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</a:rPr>
              <a:t>Nature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2012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3E2AC-C481-C84D-B88A-5F819CE74939}"/>
              </a:ext>
            </a:extLst>
          </p:cNvPr>
          <p:cNvSpPr txBox="1"/>
          <p:nvPr/>
        </p:nvSpPr>
        <p:spPr>
          <a:xfrm>
            <a:off x="149352" y="1695891"/>
            <a:ext cx="4389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“chromatin”: </a:t>
            </a:r>
            <a:r>
              <a:rPr lang="en-US" sz="2800" dirty="0">
                <a:latin typeface="Gill Sans MT" panose="020B0502020104020203" pitchFamily="34" charset="77"/>
              </a:rPr>
              <a:t>DNA and associated proteins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A193A1-793F-0F4B-B9A9-EBC3B6D3575C}"/>
              </a:ext>
            </a:extLst>
          </p:cNvPr>
          <p:cNvSpPr txBox="1"/>
          <p:nvPr/>
        </p:nvSpPr>
        <p:spPr>
          <a:xfrm>
            <a:off x="149352" y="3333978"/>
            <a:ext cx="4389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“epigenomics”: </a:t>
            </a:r>
            <a:r>
              <a:rPr lang="en-US" sz="2800" dirty="0">
                <a:latin typeface="Gill Sans MT" panose="020B0502020104020203" pitchFamily="34" charset="77"/>
              </a:rPr>
              <a:t>refers to the study of this structure and modifications to it using genomic methods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7A4D17-EF1F-414D-94D2-BE9C76D71384}"/>
              </a:ext>
            </a:extLst>
          </p:cNvPr>
          <p:cNvSpPr/>
          <p:nvPr/>
        </p:nvSpPr>
        <p:spPr>
          <a:xfrm>
            <a:off x="6565392" y="4754880"/>
            <a:ext cx="1353312" cy="466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5016C3-2DEE-F14C-AD95-D30584AC4B6F}"/>
              </a:ext>
            </a:extLst>
          </p:cNvPr>
          <p:cNvSpPr txBox="1"/>
          <p:nvPr/>
        </p:nvSpPr>
        <p:spPr>
          <a:xfrm>
            <a:off x="8031406" y="4574893"/>
            <a:ext cx="36758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Promoters: directly upstream of a gene. Typically TSS +/- 3kb (flexible)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D91034-8638-EF45-9BB0-8B3CCA02A7D6}"/>
              </a:ext>
            </a:extLst>
          </p:cNvPr>
          <p:cNvSpPr/>
          <p:nvPr/>
        </p:nvSpPr>
        <p:spPr>
          <a:xfrm>
            <a:off x="5013774" y="4754880"/>
            <a:ext cx="1176714" cy="1380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9BAC0-C864-0C44-8B55-9B55CB29F682}"/>
              </a:ext>
            </a:extLst>
          </p:cNvPr>
          <p:cNvSpPr txBox="1"/>
          <p:nvPr/>
        </p:nvSpPr>
        <p:spPr>
          <a:xfrm>
            <a:off x="1299750" y="5489293"/>
            <a:ext cx="36758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Enhancers: may be dozens of kb away. Long-range interaction with TSS to regulate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25320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Distinct histone modifications found at regulatory regions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E23E22-BB60-3549-A2ED-EBD007AD2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889790"/>
              </p:ext>
            </p:extLst>
          </p:nvPr>
        </p:nvGraphicFramePr>
        <p:xfrm>
          <a:off x="7782559" y="2453756"/>
          <a:ext cx="3981404" cy="25990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90702">
                  <a:extLst>
                    <a:ext uri="{9D8B030D-6E8A-4147-A177-3AD203B41FA5}">
                      <a16:colId xmlns:a16="http://schemas.microsoft.com/office/drawing/2014/main" val="1869734166"/>
                    </a:ext>
                  </a:extLst>
                </a:gridCol>
                <a:gridCol w="1990702">
                  <a:extLst>
                    <a:ext uri="{9D8B030D-6E8A-4147-A177-3AD203B41FA5}">
                      <a16:colId xmlns:a16="http://schemas.microsoft.com/office/drawing/2014/main" val="1779289966"/>
                    </a:ext>
                  </a:extLst>
                </a:gridCol>
              </a:tblGrid>
              <a:tr h="45412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Modification</a:t>
                      </a:r>
                    </a:p>
                  </a:txBody>
                  <a:tcPr marL="111977" marR="111977" marT="55988" marB="55988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Location</a:t>
                      </a:r>
                    </a:p>
                  </a:txBody>
                  <a:tcPr marL="111977" marR="111977" marT="55988" marB="55988"/>
                </a:tc>
                <a:extLst>
                  <a:ext uri="{0D108BD9-81ED-4DB2-BD59-A6C34878D82A}">
                    <a16:rowId xmlns:a16="http://schemas.microsoft.com/office/drawing/2014/main" val="2545050603"/>
                  </a:ext>
                </a:extLst>
              </a:tr>
              <a:tr h="45412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H3K4me3</a:t>
                      </a:r>
                    </a:p>
                  </a:txBody>
                  <a:tcPr marL="111977" marR="111977" marT="55988" marB="55988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Promoters</a:t>
                      </a:r>
                    </a:p>
                  </a:txBody>
                  <a:tcPr marL="111977" marR="111977" marT="55988" marB="55988"/>
                </a:tc>
                <a:extLst>
                  <a:ext uri="{0D108BD9-81ED-4DB2-BD59-A6C34878D82A}">
                    <a16:rowId xmlns:a16="http://schemas.microsoft.com/office/drawing/2014/main" val="2766353613"/>
                  </a:ext>
                </a:extLst>
              </a:tr>
              <a:tr h="45412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H3K27ac</a:t>
                      </a:r>
                    </a:p>
                  </a:txBody>
                  <a:tcPr marL="111977" marR="111977" marT="55988" marB="55988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Promoters &amp; Enhancers</a:t>
                      </a:r>
                    </a:p>
                  </a:txBody>
                  <a:tcPr marL="111977" marR="111977" marT="55988" marB="55988"/>
                </a:tc>
                <a:extLst>
                  <a:ext uri="{0D108BD9-81ED-4DB2-BD59-A6C34878D82A}">
                    <a16:rowId xmlns:a16="http://schemas.microsoft.com/office/drawing/2014/main" val="376078874"/>
                  </a:ext>
                </a:extLst>
              </a:tr>
              <a:tr h="45412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H3K4me1</a:t>
                      </a:r>
                    </a:p>
                  </a:txBody>
                  <a:tcPr marL="111977" marR="111977" marT="55988" marB="55988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Enhancers</a:t>
                      </a:r>
                    </a:p>
                  </a:txBody>
                  <a:tcPr marL="111977" marR="111977" marT="55988" marB="55988"/>
                </a:tc>
                <a:extLst>
                  <a:ext uri="{0D108BD9-81ED-4DB2-BD59-A6C34878D82A}">
                    <a16:rowId xmlns:a16="http://schemas.microsoft.com/office/drawing/2014/main" val="3089607303"/>
                  </a:ext>
                </a:extLst>
              </a:tr>
              <a:tr h="45412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H3K36me3</a:t>
                      </a:r>
                    </a:p>
                  </a:txBody>
                  <a:tcPr marL="111977" marR="111977" marT="55988" marB="55988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Gill Sans MT" panose="020B0502020104020203" pitchFamily="34" charset="77"/>
                        </a:rPr>
                        <a:t>Gene bodies</a:t>
                      </a:r>
                    </a:p>
                  </a:txBody>
                  <a:tcPr marL="111977" marR="111977" marT="55988" marB="55988"/>
                </a:tc>
                <a:extLst>
                  <a:ext uri="{0D108BD9-81ED-4DB2-BD59-A6C34878D82A}">
                    <a16:rowId xmlns:a16="http://schemas.microsoft.com/office/drawing/2014/main" val="235947043"/>
                  </a:ext>
                </a:extLst>
              </a:tr>
            </a:tbl>
          </a:graphicData>
        </a:graphic>
      </p:graphicFrame>
      <p:pic>
        <p:nvPicPr>
          <p:cNvPr id="5" name="Picture 4" descr="fig1.png">
            <a:extLst>
              <a:ext uri="{FF2B5EF4-FFF2-40B4-BE49-F238E27FC236}">
                <a16:creationId xmlns:a16="http://schemas.microsoft.com/office/drawing/2014/main" id="{E781DBF8-D9F3-4445-8A14-0B6E30D0F5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1233586"/>
            <a:ext cx="6995160" cy="5274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61689-04F6-1542-9D35-1C77FEAF624D}"/>
              </a:ext>
            </a:extLst>
          </p:cNvPr>
          <p:cNvSpPr txBox="1"/>
          <p:nvPr/>
        </p:nvSpPr>
        <p:spPr>
          <a:xfrm>
            <a:off x="5121342" y="1683907"/>
            <a:ext cx="1949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</a:rPr>
              <a:t>A: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77"/>
              </a:rPr>
              <a:t>acetylation</a:t>
            </a:r>
            <a:endParaRPr lang="en-US" dirty="0">
              <a:solidFill>
                <a:srgbClr val="000000"/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</a:rPr>
              <a:t>M: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77"/>
              </a:rPr>
              <a:t>methylation</a:t>
            </a:r>
            <a:endParaRPr lang="en-US" dirty="0">
              <a:solidFill>
                <a:srgbClr val="000000"/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</a:rPr>
              <a:t>P: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77"/>
              </a:rPr>
              <a:t>phosphorylation</a:t>
            </a:r>
            <a:endParaRPr lang="en-US" dirty="0">
              <a:solidFill>
                <a:srgbClr val="000000"/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</a:rPr>
              <a:t>U: </a:t>
            </a:r>
            <a:r>
              <a:rPr lang="en-US" dirty="0" err="1">
                <a:solidFill>
                  <a:srgbClr val="000000"/>
                </a:solidFill>
                <a:latin typeface="Gill Sans MT" panose="020B0502020104020203" pitchFamily="34" charset="77"/>
              </a:rPr>
              <a:t>ubiquination</a:t>
            </a:r>
            <a:endParaRPr lang="en-US" dirty="0">
              <a:solidFill>
                <a:srgbClr val="00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277BC-6E6A-4740-BE1E-5461EE8579A1}"/>
              </a:ext>
            </a:extLst>
          </p:cNvPr>
          <p:cNvSpPr txBox="1"/>
          <p:nvPr/>
        </p:nvSpPr>
        <p:spPr>
          <a:xfrm>
            <a:off x="11050790" y="6477914"/>
            <a:ext cx="11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 Wang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3D4C5C-D7BF-E64F-874B-1BCD59CB33DD}"/>
              </a:ext>
            </a:extLst>
          </p:cNvPr>
          <p:cNvSpPr/>
          <p:nvPr/>
        </p:nvSpPr>
        <p:spPr>
          <a:xfrm>
            <a:off x="7660775" y="2037792"/>
            <a:ext cx="326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“Histone modification code”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48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Regulatory regions marked by TF binding and distinct histone modifications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1C023-971B-214F-877B-4CB213997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008" y="2388360"/>
            <a:ext cx="4507992" cy="18135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2ED6AB-B773-444B-80C4-D87BC281BC09}"/>
              </a:ext>
            </a:extLst>
          </p:cNvPr>
          <p:cNvCxnSpPr/>
          <p:nvPr/>
        </p:nvCxnSpPr>
        <p:spPr>
          <a:xfrm>
            <a:off x="5593080" y="3550920"/>
            <a:ext cx="43738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DC6DB06-46A9-E84C-A539-8F2EF546D101}"/>
              </a:ext>
            </a:extLst>
          </p:cNvPr>
          <p:cNvSpPr/>
          <p:nvPr/>
        </p:nvSpPr>
        <p:spPr>
          <a:xfrm>
            <a:off x="6629400" y="3375660"/>
            <a:ext cx="3139440" cy="350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3B5D60-1FA3-7D47-91C6-7E2D82A265C8}"/>
              </a:ext>
            </a:extLst>
          </p:cNvPr>
          <p:cNvCxnSpPr/>
          <p:nvPr/>
        </p:nvCxnSpPr>
        <p:spPr>
          <a:xfrm flipV="1">
            <a:off x="6096000" y="2987040"/>
            <a:ext cx="0" cy="5638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658D31-923D-484A-B6AC-6551249161F6}"/>
              </a:ext>
            </a:extLst>
          </p:cNvPr>
          <p:cNvCxnSpPr/>
          <p:nvPr/>
        </p:nvCxnSpPr>
        <p:spPr>
          <a:xfrm>
            <a:off x="6080760" y="2971800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3E40AC3-B92D-234B-9072-72AB483E7D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029" y="2732362"/>
            <a:ext cx="2920851" cy="468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15A39-E3A0-254C-8362-DC79B936C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028" y="2475483"/>
            <a:ext cx="2920851" cy="468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F349E0-1DE1-E046-8447-0D6407ED83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028" y="2241463"/>
            <a:ext cx="2920851" cy="468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B9CBE0-93F8-2C4E-8AC1-4B07D3BC7E91}"/>
              </a:ext>
            </a:extLst>
          </p:cNvPr>
          <p:cNvSpPr txBox="1"/>
          <p:nvPr/>
        </p:nvSpPr>
        <p:spPr>
          <a:xfrm>
            <a:off x="1325880" y="1753704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D27A0"/>
                </a:solidFill>
              </a:rPr>
              <a:t>H3K27ac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87C66-415B-A547-9A49-CD95646D90E0}"/>
              </a:ext>
            </a:extLst>
          </p:cNvPr>
          <p:cNvCxnSpPr>
            <a:cxnSpLocks/>
          </p:cNvCxnSpPr>
          <p:nvPr/>
        </p:nvCxnSpPr>
        <p:spPr>
          <a:xfrm>
            <a:off x="2255520" y="2187581"/>
            <a:ext cx="0" cy="287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183190-2DD2-E74E-9DEB-C64E1161AA06}"/>
              </a:ext>
            </a:extLst>
          </p:cNvPr>
          <p:cNvCxnSpPr>
            <a:cxnSpLocks/>
          </p:cNvCxnSpPr>
          <p:nvPr/>
        </p:nvCxnSpPr>
        <p:spPr>
          <a:xfrm>
            <a:off x="2484120" y="2159794"/>
            <a:ext cx="2621280" cy="315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22B1425-112C-9E48-8578-D3C6512B5449}"/>
              </a:ext>
            </a:extLst>
          </p:cNvPr>
          <p:cNvSpPr txBox="1"/>
          <p:nvPr/>
        </p:nvSpPr>
        <p:spPr>
          <a:xfrm>
            <a:off x="2880360" y="435864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H3K4me2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7535B8-6FFD-2043-8836-D487859051E6}"/>
              </a:ext>
            </a:extLst>
          </p:cNvPr>
          <p:cNvCxnSpPr>
            <a:cxnSpLocks/>
          </p:cNvCxnSpPr>
          <p:nvPr/>
        </p:nvCxnSpPr>
        <p:spPr>
          <a:xfrm flipH="1" flipV="1">
            <a:off x="2484119" y="2704048"/>
            <a:ext cx="684279" cy="15521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B605D5-512A-BB49-966C-684B5B46811E}"/>
              </a:ext>
            </a:extLst>
          </p:cNvPr>
          <p:cNvCxnSpPr>
            <a:cxnSpLocks/>
          </p:cNvCxnSpPr>
          <p:nvPr/>
        </p:nvCxnSpPr>
        <p:spPr>
          <a:xfrm flipV="1">
            <a:off x="3937149" y="2627849"/>
            <a:ext cx="1396850" cy="1747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9DC9EB9-8C54-F441-BDE7-41919E36290D}"/>
              </a:ext>
            </a:extLst>
          </p:cNvPr>
          <p:cNvSpPr txBox="1"/>
          <p:nvPr/>
        </p:nvSpPr>
        <p:spPr>
          <a:xfrm>
            <a:off x="7091124" y="1692978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mRNA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EBC746-FD97-7B49-A547-36B18EEFF8B0}"/>
              </a:ext>
            </a:extLst>
          </p:cNvPr>
          <p:cNvSpPr txBox="1"/>
          <p:nvPr/>
        </p:nvSpPr>
        <p:spPr>
          <a:xfrm>
            <a:off x="899160" y="5273040"/>
            <a:ext cx="9588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All of these are things we can measure using sequencing!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A65389-55FE-1844-BDD7-D2297E638C19}"/>
              </a:ext>
            </a:extLst>
          </p:cNvPr>
          <p:cNvSpPr txBox="1"/>
          <p:nvPr/>
        </p:nvSpPr>
        <p:spPr>
          <a:xfrm>
            <a:off x="8583868" y="1513300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RNA-</a:t>
            </a:r>
            <a:r>
              <a:rPr lang="en-US" sz="28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seq</a:t>
            </a:r>
            <a:endParaRPr lang="en-US" sz="2800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350E32-0F97-E149-B5FD-2586F8D1A5B6}"/>
              </a:ext>
            </a:extLst>
          </p:cNvPr>
          <p:cNvSpPr txBox="1"/>
          <p:nvPr/>
        </p:nvSpPr>
        <p:spPr>
          <a:xfrm>
            <a:off x="899160" y="4261843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ChIP-seq</a:t>
            </a:r>
            <a:endParaRPr lang="en-US" sz="2800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FEBD2A-8609-DF44-A256-66D242B73D6E}"/>
              </a:ext>
            </a:extLst>
          </p:cNvPr>
          <p:cNvSpPr/>
          <p:nvPr/>
        </p:nvSpPr>
        <p:spPr>
          <a:xfrm>
            <a:off x="6598920" y="1513300"/>
            <a:ext cx="3886200" cy="2688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806716-B1CD-5843-B0CF-26FC9620FF0D}"/>
              </a:ext>
            </a:extLst>
          </p:cNvPr>
          <p:cNvSpPr/>
          <p:nvPr/>
        </p:nvSpPr>
        <p:spPr>
          <a:xfrm>
            <a:off x="577245" y="1522026"/>
            <a:ext cx="5244433" cy="2688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ChIP</a:t>
            </a:r>
            <a:r>
              <a:rPr lang="en-US" sz="3600" dirty="0">
                <a:latin typeface="Gill Sans MT" panose="020B0502020104020203" pitchFamily="34" charset="0"/>
              </a:rPr>
              <a:t>-sequencing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24598-AB4C-E146-96E0-01B8857D3589}"/>
              </a:ext>
            </a:extLst>
          </p:cNvPr>
          <p:cNvSpPr txBox="1"/>
          <p:nvPr/>
        </p:nvSpPr>
        <p:spPr>
          <a:xfrm>
            <a:off x="958245" y="4653829"/>
            <a:ext cx="8946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Goal: </a:t>
            </a:r>
            <a:r>
              <a:rPr lang="en-US" sz="3200" dirty="0">
                <a:latin typeface="Gill Sans MT" panose="020B0502020104020203" pitchFamily="34" charset="77"/>
              </a:rPr>
              <a:t>Which places in the genome are associated with a specific protein or modification?</a:t>
            </a:r>
            <a:endParaRPr lang="en-US" sz="3200" b="1" dirty="0">
              <a:latin typeface="Gill Sans MT" panose="020B050202010402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40AA4-4574-624F-BAA4-BFC82B79F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008" y="1931160"/>
            <a:ext cx="4507992" cy="18135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D65796-E6D9-034D-A68B-2EF7ADB984F9}"/>
              </a:ext>
            </a:extLst>
          </p:cNvPr>
          <p:cNvCxnSpPr/>
          <p:nvPr/>
        </p:nvCxnSpPr>
        <p:spPr>
          <a:xfrm>
            <a:off x="5974080" y="3093720"/>
            <a:ext cx="43738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9FBC252-029A-8641-B39F-FD971234E677}"/>
              </a:ext>
            </a:extLst>
          </p:cNvPr>
          <p:cNvSpPr/>
          <p:nvPr/>
        </p:nvSpPr>
        <p:spPr>
          <a:xfrm>
            <a:off x="7010400" y="2918460"/>
            <a:ext cx="3139440" cy="350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4BE8D8-44D5-5243-A46C-93F245BE01A9}"/>
              </a:ext>
            </a:extLst>
          </p:cNvPr>
          <p:cNvCxnSpPr/>
          <p:nvPr/>
        </p:nvCxnSpPr>
        <p:spPr>
          <a:xfrm flipV="1">
            <a:off x="6477000" y="2529840"/>
            <a:ext cx="0" cy="5638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0239F0-FDB9-334A-8FC4-A50E0FA14C7A}"/>
              </a:ext>
            </a:extLst>
          </p:cNvPr>
          <p:cNvCxnSpPr/>
          <p:nvPr/>
        </p:nvCxnSpPr>
        <p:spPr>
          <a:xfrm>
            <a:off x="6461760" y="2514600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5BC4AE4-C39A-574E-A776-B4F2616F51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029" y="2275162"/>
            <a:ext cx="2920851" cy="468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32480-883F-2745-9025-2715AD05C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028" y="2018283"/>
            <a:ext cx="2920851" cy="468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E497E9-0217-EC43-92CC-32EAEA59D3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028" y="1784263"/>
            <a:ext cx="2920851" cy="4680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6F94F1-3120-E34C-B8A4-3345C4A3C73B}"/>
              </a:ext>
            </a:extLst>
          </p:cNvPr>
          <p:cNvSpPr txBox="1"/>
          <p:nvPr/>
        </p:nvSpPr>
        <p:spPr>
          <a:xfrm>
            <a:off x="1706880" y="1296504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D27A0"/>
                </a:solidFill>
              </a:rPr>
              <a:t>H3K27ac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5015C5-69A2-564C-9768-E3E7C0802A77}"/>
              </a:ext>
            </a:extLst>
          </p:cNvPr>
          <p:cNvCxnSpPr>
            <a:cxnSpLocks/>
          </p:cNvCxnSpPr>
          <p:nvPr/>
        </p:nvCxnSpPr>
        <p:spPr>
          <a:xfrm>
            <a:off x="2636520" y="1730381"/>
            <a:ext cx="0" cy="287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4D27E0-7681-3048-8281-0639032EF1B5}"/>
              </a:ext>
            </a:extLst>
          </p:cNvPr>
          <p:cNvCxnSpPr>
            <a:cxnSpLocks/>
          </p:cNvCxnSpPr>
          <p:nvPr/>
        </p:nvCxnSpPr>
        <p:spPr>
          <a:xfrm>
            <a:off x="2865120" y="1702594"/>
            <a:ext cx="2621280" cy="315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0277EA4-DC3D-4845-B573-82B308D77D02}"/>
              </a:ext>
            </a:extLst>
          </p:cNvPr>
          <p:cNvSpPr txBox="1"/>
          <p:nvPr/>
        </p:nvSpPr>
        <p:spPr>
          <a:xfrm>
            <a:off x="3261360" y="390144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H3K4me1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F3C45D-16E4-3246-9C29-201CB7D2182E}"/>
              </a:ext>
            </a:extLst>
          </p:cNvPr>
          <p:cNvCxnSpPr>
            <a:cxnSpLocks/>
          </p:cNvCxnSpPr>
          <p:nvPr/>
        </p:nvCxnSpPr>
        <p:spPr>
          <a:xfrm flipH="1" flipV="1">
            <a:off x="2865119" y="2246848"/>
            <a:ext cx="684279" cy="15521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CB9054-D280-0343-91AF-D0F2ED13E154}"/>
              </a:ext>
            </a:extLst>
          </p:cNvPr>
          <p:cNvCxnSpPr>
            <a:cxnSpLocks/>
          </p:cNvCxnSpPr>
          <p:nvPr/>
        </p:nvCxnSpPr>
        <p:spPr>
          <a:xfrm flipV="1">
            <a:off x="4318149" y="2170649"/>
            <a:ext cx="1396850" cy="1747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A89E9E4-0CA7-344C-97FB-ED08CDE96F30}"/>
              </a:ext>
            </a:extLst>
          </p:cNvPr>
          <p:cNvSpPr txBox="1"/>
          <p:nvPr/>
        </p:nvSpPr>
        <p:spPr>
          <a:xfrm>
            <a:off x="7472124" y="1235778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mRNA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0BF693-C2C2-AE4F-AB55-91748FB24E9C}"/>
              </a:ext>
            </a:extLst>
          </p:cNvPr>
          <p:cNvSpPr/>
          <p:nvPr/>
        </p:nvSpPr>
        <p:spPr>
          <a:xfrm>
            <a:off x="958245" y="1064826"/>
            <a:ext cx="5244433" cy="3461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63E439-9BF7-8745-952A-6B7A4D011982}"/>
              </a:ext>
            </a:extLst>
          </p:cNvPr>
          <p:cNvSpPr txBox="1"/>
          <p:nvPr/>
        </p:nvSpPr>
        <p:spPr>
          <a:xfrm>
            <a:off x="1988757" y="5794000"/>
            <a:ext cx="894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Gill Sans MT" panose="020B0502020104020203" pitchFamily="34" charset="77"/>
              </a:rPr>
              <a:t>Those are likely to be regulatory regions!</a:t>
            </a:r>
          </a:p>
        </p:txBody>
      </p:sp>
    </p:spTree>
    <p:extLst>
      <p:ext uri="{BB962C8B-B14F-4D97-AF65-F5344CB8AC3E}">
        <p14:creationId xmlns:p14="http://schemas.microsoft.com/office/powerpoint/2010/main" val="359934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Gill Sans MT" panose="020B0502020104020203" pitchFamily="34" charset="77"/>
              </a:rPr>
              <a:t>ChIP</a:t>
            </a:r>
            <a:r>
              <a:rPr lang="en-US" sz="4800" b="1" dirty="0">
                <a:latin typeface="Gill Sans MT" panose="020B0502020104020203" pitchFamily="34" charset="77"/>
              </a:rPr>
              <a:t>-sequencing</a:t>
            </a:r>
          </a:p>
        </p:txBody>
      </p:sp>
    </p:spTree>
    <p:extLst>
      <p:ext uri="{BB962C8B-B14F-4D97-AF65-F5344CB8AC3E}">
        <p14:creationId xmlns:p14="http://schemas.microsoft.com/office/powerpoint/2010/main" val="4003666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“Chromatin immunoprecipitation sequencing” - overview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6A7F5E-096F-AC43-9730-256B39B72CD6}"/>
              </a:ext>
            </a:extLst>
          </p:cNvPr>
          <p:cNvGrpSpPr/>
          <p:nvPr/>
        </p:nvGrpSpPr>
        <p:grpSpPr>
          <a:xfrm>
            <a:off x="4667250" y="1748305"/>
            <a:ext cx="5829300" cy="524812"/>
            <a:chOff x="2701290" y="1577340"/>
            <a:chExt cx="5829300" cy="5248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426384-23F9-4045-9E8E-629971641FC3}"/>
                </a:ext>
              </a:extLst>
            </p:cNvPr>
            <p:cNvGrpSpPr/>
            <p:nvPr/>
          </p:nvGrpSpPr>
          <p:grpSpPr>
            <a:xfrm>
              <a:off x="2701290" y="1577340"/>
              <a:ext cx="3299460" cy="509572"/>
              <a:chOff x="1741170" y="1973580"/>
              <a:chExt cx="3299460" cy="50957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363981A-0E56-B64C-9CD6-67DEC5337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1170" y="1973580"/>
                <a:ext cx="2038350" cy="509572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C0494AB-F4A2-1B41-9254-196935AFF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2280" y="1973580"/>
                <a:ext cx="2038350" cy="509572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A4DEA3-5957-9A47-87EF-69F511CAE90C}"/>
                </a:ext>
              </a:extLst>
            </p:cNvPr>
            <p:cNvGrpSpPr/>
            <p:nvPr/>
          </p:nvGrpSpPr>
          <p:grpSpPr>
            <a:xfrm>
              <a:off x="5231130" y="1592580"/>
              <a:ext cx="3299460" cy="509572"/>
              <a:chOff x="1741170" y="1973580"/>
              <a:chExt cx="3299460" cy="50957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57C33B6-4741-1D4A-8894-8CE7C51DC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1170" y="1973580"/>
                <a:ext cx="2038350" cy="50957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A183AD6-6885-514A-96C7-166EE408E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2280" y="1973580"/>
                <a:ext cx="2038350" cy="509572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DA9BDF5-E776-464D-9637-376AD8E98499}"/>
              </a:ext>
            </a:extLst>
          </p:cNvPr>
          <p:cNvSpPr txBox="1"/>
          <p:nvPr/>
        </p:nvSpPr>
        <p:spPr>
          <a:xfrm>
            <a:off x="335281" y="1410547"/>
            <a:ext cx="385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Step 1: </a:t>
            </a:r>
            <a:r>
              <a:rPr lang="en-US" sz="2400" dirty="0">
                <a:latin typeface="Gill Sans MT" panose="020B0502020104020203" pitchFamily="34" charset="77"/>
              </a:rPr>
              <a:t>Cross link (stick together) the DNA to nearby proteins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A5DE6B-888D-B04D-9044-AAA83C5747F7}"/>
              </a:ext>
            </a:extLst>
          </p:cNvPr>
          <p:cNvSpPr/>
          <p:nvPr/>
        </p:nvSpPr>
        <p:spPr>
          <a:xfrm>
            <a:off x="6852308" y="1348798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7AA6A-210C-8A47-9F40-CAEE69C6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9665" y="1253791"/>
            <a:ext cx="1117600" cy="74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5A121A-B631-4A49-8E5F-BB63D0C7DCBC}"/>
              </a:ext>
            </a:extLst>
          </p:cNvPr>
          <p:cNvSpPr txBox="1"/>
          <p:nvPr/>
        </p:nvSpPr>
        <p:spPr>
          <a:xfrm>
            <a:off x="335281" y="2761808"/>
            <a:ext cx="385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Step 2: </a:t>
            </a:r>
            <a:r>
              <a:rPr lang="en-US" sz="2400" dirty="0">
                <a:latin typeface="Gill Sans MT" panose="020B0502020104020203" pitchFamily="34" charset="77"/>
              </a:rPr>
              <a:t>Shear (chop) the DNA to small fragments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B412E4-E42F-5F45-96DD-7953DF440F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280" y="3003206"/>
            <a:ext cx="2038350" cy="5095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D06B17-97FE-7B4D-A742-92669483B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034" y="2925901"/>
            <a:ext cx="2038350" cy="5095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8D2D55-56B3-3E42-9EC4-E034350132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657" y="2967973"/>
            <a:ext cx="2038350" cy="50957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2B38128-1093-6B48-A5C2-873592095AC6}"/>
              </a:ext>
            </a:extLst>
          </p:cNvPr>
          <p:cNvSpPr/>
          <p:nvPr/>
        </p:nvSpPr>
        <p:spPr>
          <a:xfrm>
            <a:off x="4864487" y="2605094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8DB941-635B-A343-9491-3023880856B4}"/>
              </a:ext>
            </a:extLst>
          </p:cNvPr>
          <p:cNvSpPr txBox="1"/>
          <p:nvPr/>
        </p:nvSpPr>
        <p:spPr>
          <a:xfrm>
            <a:off x="335280" y="3969165"/>
            <a:ext cx="3855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Step 3: </a:t>
            </a:r>
            <a:r>
              <a:rPr lang="en-US" sz="2400" dirty="0">
                <a:latin typeface="Gill Sans MT" panose="020B0502020104020203" pitchFamily="34" charset="77"/>
              </a:rPr>
              <a:t>Pull down (</a:t>
            </a:r>
            <a:r>
              <a:rPr lang="en-US" sz="2400" dirty="0" err="1">
                <a:latin typeface="Gill Sans MT" panose="020B0502020104020203" pitchFamily="34" charset="77"/>
              </a:rPr>
              <a:t>immunoprecipitate</a:t>
            </a:r>
            <a:r>
              <a:rPr lang="en-US" sz="2400" dirty="0">
                <a:latin typeface="Gill Sans MT" panose="020B0502020104020203" pitchFamily="34" charset="77"/>
              </a:rPr>
              <a:t>) only the bound DNA fragments using an antibody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3B53B3-3773-7D48-942F-34E80DBFEAFC}"/>
              </a:ext>
            </a:extLst>
          </p:cNvPr>
          <p:cNvGrpSpPr/>
          <p:nvPr/>
        </p:nvGrpSpPr>
        <p:grpSpPr>
          <a:xfrm>
            <a:off x="8917280" y="3886516"/>
            <a:ext cx="495300" cy="592455"/>
            <a:chOff x="6705600" y="4572000"/>
            <a:chExt cx="495300" cy="59245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43A90A-4C1A-E747-928B-5689C635FD31}"/>
                </a:ext>
              </a:extLst>
            </p:cNvPr>
            <p:cNvCxnSpPr>
              <a:cxnSpLocks/>
            </p:cNvCxnSpPr>
            <p:nvPr/>
          </p:nvCxnSpPr>
          <p:spPr>
            <a:xfrm>
              <a:off x="6947535" y="4572000"/>
              <a:ext cx="0" cy="35052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B12F6C1-F5FD-904D-97CB-0B654E985044}"/>
                </a:ext>
              </a:extLst>
            </p:cNvPr>
            <p:cNvCxnSpPr/>
            <p:nvPr/>
          </p:nvCxnSpPr>
          <p:spPr>
            <a:xfrm flipH="1">
              <a:off x="6705600" y="4892040"/>
              <a:ext cx="241935" cy="241935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B4BF70-C5BB-2F41-A367-D41F011227B1}"/>
                </a:ext>
              </a:extLst>
            </p:cNvPr>
            <p:cNvCxnSpPr>
              <a:cxnSpLocks/>
            </p:cNvCxnSpPr>
            <p:nvPr/>
          </p:nvCxnSpPr>
          <p:spPr>
            <a:xfrm>
              <a:off x="6958965" y="4922520"/>
              <a:ext cx="241935" cy="241935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33FBC08-D646-2544-8F4B-086709811D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631" y="4799778"/>
            <a:ext cx="2038350" cy="50957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D0436078-2820-1E4B-94A4-D258977A8A3D}"/>
              </a:ext>
            </a:extLst>
          </p:cNvPr>
          <p:cNvSpPr/>
          <p:nvPr/>
        </p:nvSpPr>
        <p:spPr>
          <a:xfrm>
            <a:off x="8681084" y="4478971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48BEF-F6B8-3C45-A702-90CB269213E7}"/>
              </a:ext>
            </a:extLst>
          </p:cNvPr>
          <p:cNvGrpSpPr/>
          <p:nvPr/>
        </p:nvGrpSpPr>
        <p:grpSpPr>
          <a:xfrm>
            <a:off x="6389369" y="3850976"/>
            <a:ext cx="495300" cy="592455"/>
            <a:chOff x="6705600" y="4572000"/>
            <a:chExt cx="495300" cy="59245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5B23FEA-D5A4-7349-9DDD-CA103F7CC846}"/>
                </a:ext>
              </a:extLst>
            </p:cNvPr>
            <p:cNvCxnSpPr>
              <a:cxnSpLocks/>
            </p:cNvCxnSpPr>
            <p:nvPr/>
          </p:nvCxnSpPr>
          <p:spPr>
            <a:xfrm>
              <a:off x="6947535" y="4572000"/>
              <a:ext cx="0" cy="35052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EEA2406-C21D-8243-BBE6-4F1A7BD3362E}"/>
                </a:ext>
              </a:extLst>
            </p:cNvPr>
            <p:cNvCxnSpPr/>
            <p:nvPr/>
          </p:nvCxnSpPr>
          <p:spPr>
            <a:xfrm flipH="1">
              <a:off x="6705600" y="4892040"/>
              <a:ext cx="241935" cy="241935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19646A1-BF45-6241-BEFD-1CB00D0405EB}"/>
                </a:ext>
              </a:extLst>
            </p:cNvPr>
            <p:cNvCxnSpPr>
              <a:cxnSpLocks/>
            </p:cNvCxnSpPr>
            <p:nvPr/>
          </p:nvCxnSpPr>
          <p:spPr>
            <a:xfrm>
              <a:off x="6958965" y="4922520"/>
              <a:ext cx="241935" cy="241935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D2854-33D5-D74C-B7AB-DB50C5462A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720" y="4764238"/>
            <a:ext cx="2038350" cy="509572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119B51FA-4F30-534B-A7F4-0065ECB46F80}"/>
              </a:ext>
            </a:extLst>
          </p:cNvPr>
          <p:cNvSpPr/>
          <p:nvPr/>
        </p:nvSpPr>
        <p:spPr>
          <a:xfrm>
            <a:off x="6153173" y="4443431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BEC517-3CA7-B44A-9CB7-2148A04B2B39}"/>
              </a:ext>
            </a:extLst>
          </p:cNvPr>
          <p:cNvSpPr txBox="1"/>
          <p:nvPr/>
        </p:nvSpPr>
        <p:spPr>
          <a:xfrm>
            <a:off x="335279" y="5676045"/>
            <a:ext cx="385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Step 4: </a:t>
            </a:r>
            <a:r>
              <a:rPr lang="en-US" sz="2400" dirty="0">
                <a:latin typeface="Gill Sans MT" panose="020B0502020104020203" pitchFamily="34" charset="77"/>
              </a:rPr>
              <a:t>Purify remaining DNA and sequence as usual!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B757E8C-E34B-DE43-9D2F-47100DDD52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805" y="5930508"/>
            <a:ext cx="2038350" cy="5095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E51F517-2A6C-3648-A0C9-9ECD3BA5E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894" y="5894968"/>
            <a:ext cx="2038350" cy="509572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398337CF-16FD-064F-A074-2FA9A92965DF}"/>
              </a:ext>
            </a:extLst>
          </p:cNvPr>
          <p:cNvSpPr/>
          <p:nvPr/>
        </p:nvSpPr>
        <p:spPr>
          <a:xfrm>
            <a:off x="5297805" y="1256212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02CEF74-8D3F-3440-9206-CD7F75C9946B}"/>
              </a:ext>
            </a:extLst>
          </p:cNvPr>
          <p:cNvSpPr/>
          <p:nvPr/>
        </p:nvSpPr>
        <p:spPr>
          <a:xfrm>
            <a:off x="7279897" y="2603438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9BB69F5-3FA5-9444-B6D4-2CA95DA3CB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1405" y="1084388"/>
            <a:ext cx="1117600" cy="7493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675951D-863D-4449-84DF-26DF76510724}"/>
              </a:ext>
            </a:extLst>
          </p:cNvPr>
          <p:cNvSpPr txBox="1"/>
          <p:nvPr/>
        </p:nvSpPr>
        <p:spPr>
          <a:xfrm>
            <a:off x="7281777" y="5805381"/>
            <a:ext cx="475339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Similar process for histone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7364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/>
      <p:bldP spid="24" grpId="0" animBg="1"/>
      <p:bldP spid="25" grpId="0"/>
      <p:bldP spid="35" grpId="0" animBg="1"/>
      <p:bldP spid="41" grpId="0" animBg="1"/>
      <p:bldP spid="42" grpId="0"/>
      <p:bldP spid="45" grpId="0" animBg="1"/>
      <p:bldP spid="46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ChIP</a:t>
            </a:r>
            <a:r>
              <a:rPr lang="en-US" sz="3600" dirty="0">
                <a:latin typeface="Gill Sans MT" panose="020B0502020104020203" pitchFamily="34" charset="0"/>
              </a:rPr>
              <a:t>-sequencing – w/ input control (WCE)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6A7F5E-096F-AC43-9730-256B39B72CD6}"/>
              </a:ext>
            </a:extLst>
          </p:cNvPr>
          <p:cNvGrpSpPr/>
          <p:nvPr/>
        </p:nvGrpSpPr>
        <p:grpSpPr>
          <a:xfrm>
            <a:off x="3018154" y="1642585"/>
            <a:ext cx="5829300" cy="524812"/>
            <a:chOff x="2701290" y="1577340"/>
            <a:chExt cx="5829300" cy="5248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426384-23F9-4045-9E8E-629971641FC3}"/>
                </a:ext>
              </a:extLst>
            </p:cNvPr>
            <p:cNvGrpSpPr/>
            <p:nvPr/>
          </p:nvGrpSpPr>
          <p:grpSpPr>
            <a:xfrm>
              <a:off x="2701290" y="1577340"/>
              <a:ext cx="3299460" cy="509572"/>
              <a:chOff x="1741170" y="1973580"/>
              <a:chExt cx="3299460" cy="50957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363981A-0E56-B64C-9CD6-67DEC5337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1170" y="1973580"/>
                <a:ext cx="2038350" cy="509572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C0494AB-F4A2-1B41-9254-196935AFF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2280" y="1973580"/>
                <a:ext cx="2038350" cy="509572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A4DEA3-5957-9A47-87EF-69F511CAE90C}"/>
                </a:ext>
              </a:extLst>
            </p:cNvPr>
            <p:cNvGrpSpPr/>
            <p:nvPr/>
          </p:nvGrpSpPr>
          <p:grpSpPr>
            <a:xfrm>
              <a:off x="5231130" y="1592580"/>
              <a:ext cx="3299460" cy="509572"/>
              <a:chOff x="1741170" y="1973580"/>
              <a:chExt cx="3299460" cy="50957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57C33B6-4741-1D4A-8894-8CE7C51DC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1170" y="1973580"/>
                <a:ext cx="2038350" cy="50957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A183AD6-6885-514A-96C7-166EE408E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2280" y="1973580"/>
                <a:ext cx="2038350" cy="509572"/>
              </a:xfrm>
              <a:prstGeom prst="rect">
                <a:avLst/>
              </a:prstGeom>
            </p:spPr>
          </p:pic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42A5DE6B-888D-B04D-9044-AAA83C5747F7}"/>
              </a:ext>
            </a:extLst>
          </p:cNvPr>
          <p:cNvSpPr/>
          <p:nvPr/>
        </p:nvSpPr>
        <p:spPr>
          <a:xfrm>
            <a:off x="5203212" y="1243078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7AA6A-210C-8A47-9F40-CAEE69C6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0569" y="1148071"/>
            <a:ext cx="1117600" cy="749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B412E4-E42F-5F45-96DD-7953DF440F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184" y="2897486"/>
            <a:ext cx="2038350" cy="5095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D06B17-97FE-7B4D-A742-92669483B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938" y="2820181"/>
            <a:ext cx="2038350" cy="5095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8D2D55-56B3-3E42-9EC4-E034350132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561" y="2862253"/>
            <a:ext cx="2038350" cy="50957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2B38128-1093-6B48-A5C2-873592095AC6}"/>
              </a:ext>
            </a:extLst>
          </p:cNvPr>
          <p:cNvSpPr/>
          <p:nvPr/>
        </p:nvSpPr>
        <p:spPr>
          <a:xfrm>
            <a:off x="3215391" y="2499374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0967B0-FC3E-0943-84EF-1A4D94C2AB93}"/>
              </a:ext>
            </a:extLst>
          </p:cNvPr>
          <p:cNvGrpSpPr/>
          <p:nvPr/>
        </p:nvGrpSpPr>
        <p:grpSpPr>
          <a:xfrm>
            <a:off x="1687309" y="4846064"/>
            <a:ext cx="2926418" cy="934640"/>
            <a:chOff x="747054" y="3962237"/>
            <a:chExt cx="4566261" cy="145837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13B53B3-3773-7D48-942F-34E80DBFEAFC}"/>
                </a:ext>
              </a:extLst>
            </p:cNvPr>
            <p:cNvGrpSpPr/>
            <p:nvPr/>
          </p:nvGrpSpPr>
          <p:grpSpPr>
            <a:xfrm>
              <a:off x="4031614" y="3997777"/>
              <a:ext cx="495300" cy="592455"/>
              <a:chOff x="6705600" y="4572000"/>
              <a:chExt cx="495300" cy="59245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A43A90A-4C1A-E747-928B-5689C635F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7535" y="4572000"/>
                <a:ext cx="0" cy="350520"/>
              </a:xfrm>
              <a:prstGeom prst="line">
                <a:avLst/>
              </a:prstGeom>
              <a:ln w="762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B12F6C1-F5FD-904D-97CB-0B654E985044}"/>
                  </a:ext>
                </a:extLst>
              </p:cNvPr>
              <p:cNvCxnSpPr/>
              <p:nvPr/>
            </p:nvCxnSpPr>
            <p:spPr>
              <a:xfrm flipH="1">
                <a:off x="6705600" y="4892040"/>
                <a:ext cx="241935" cy="241935"/>
              </a:xfrm>
              <a:prstGeom prst="line">
                <a:avLst/>
              </a:prstGeom>
              <a:ln w="762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BB4BF70-C5BB-2F41-A367-D41F011227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965" y="4922520"/>
                <a:ext cx="241935" cy="241935"/>
              </a:xfrm>
              <a:prstGeom prst="line">
                <a:avLst/>
              </a:prstGeom>
              <a:ln w="762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3FBC08-D646-2544-8F4B-086709811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4965" y="4911039"/>
              <a:ext cx="2038350" cy="50957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0436078-2820-1E4B-94A4-D258977A8A3D}"/>
                </a:ext>
              </a:extLst>
            </p:cNvPr>
            <p:cNvSpPr/>
            <p:nvPr/>
          </p:nvSpPr>
          <p:spPr>
            <a:xfrm>
              <a:off x="3795418" y="4590232"/>
              <a:ext cx="967693" cy="61113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TF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EE48BEF-F6B8-3C45-A702-90CB269213E7}"/>
                </a:ext>
              </a:extLst>
            </p:cNvPr>
            <p:cNvGrpSpPr/>
            <p:nvPr/>
          </p:nvGrpSpPr>
          <p:grpSpPr>
            <a:xfrm>
              <a:off x="1503703" y="3962237"/>
              <a:ext cx="495300" cy="592455"/>
              <a:chOff x="6705600" y="4572000"/>
              <a:chExt cx="495300" cy="592455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5B23FEA-D5A4-7349-9DDD-CA103F7CC8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7535" y="4572000"/>
                <a:ext cx="0" cy="350520"/>
              </a:xfrm>
              <a:prstGeom prst="line">
                <a:avLst/>
              </a:prstGeom>
              <a:ln w="762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EEA2406-C21D-8243-BBE6-4F1A7BD3362E}"/>
                  </a:ext>
                </a:extLst>
              </p:cNvPr>
              <p:cNvCxnSpPr/>
              <p:nvPr/>
            </p:nvCxnSpPr>
            <p:spPr>
              <a:xfrm flipH="1">
                <a:off x="6705600" y="4892040"/>
                <a:ext cx="241935" cy="241935"/>
              </a:xfrm>
              <a:prstGeom prst="line">
                <a:avLst/>
              </a:prstGeom>
              <a:ln w="762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19646A1-BF45-6241-BEFD-1CB00D0405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8965" y="4922520"/>
                <a:ext cx="241935" cy="241935"/>
              </a:xfrm>
              <a:prstGeom prst="line">
                <a:avLst/>
              </a:prstGeom>
              <a:ln w="762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2CD2854-33D5-D74C-B7AB-DB50C5462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54" y="4875499"/>
              <a:ext cx="2038350" cy="509572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19B51FA-4F30-534B-A7F4-0065ECB46F80}"/>
                </a:ext>
              </a:extLst>
            </p:cNvPr>
            <p:cNvSpPr/>
            <p:nvPr/>
          </p:nvSpPr>
          <p:spPr>
            <a:xfrm>
              <a:off x="1267507" y="4554692"/>
              <a:ext cx="967693" cy="61113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TF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398337CF-16FD-064F-A074-2FA9A92965DF}"/>
              </a:ext>
            </a:extLst>
          </p:cNvPr>
          <p:cNvSpPr/>
          <p:nvPr/>
        </p:nvSpPr>
        <p:spPr>
          <a:xfrm>
            <a:off x="3648709" y="1150492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02CEF74-8D3F-3440-9206-CD7F75C9946B}"/>
              </a:ext>
            </a:extLst>
          </p:cNvPr>
          <p:cNvSpPr/>
          <p:nvPr/>
        </p:nvSpPr>
        <p:spPr>
          <a:xfrm>
            <a:off x="5630801" y="2497718"/>
            <a:ext cx="967693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9BB69F5-3FA5-9444-B6D4-2CA95DA3CB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2309" y="978668"/>
            <a:ext cx="1117600" cy="7493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C6A7BAC-C190-2549-ABC7-E9B769AC6B83}"/>
              </a:ext>
            </a:extLst>
          </p:cNvPr>
          <p:cNvSpPr txBox="1"/>
          <p:nvPr/>
        </p:nvSpPr>
        <p:spPr>
          <a:xfrm>
            <a:off x="350191" y="1461798"/>
            <a:ext cx="385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Cross-linking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27F80F-1D76-0649-A4F5-0D6B848FC7FB}"/>
              </a:ext>
            </a:extLst>
          </p:cNvPr>
          <p:cNvSpPr txBox="1"/>
          <p:nvPr/>
        </p:nvSpPr>
        <p:spPr>
          <a:xfrm>
            <a:off x="353060" y="2640905"/>
            <a:ext cx="385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Shearing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95666C-E99F-DB4A-9D57-0CBDADEF9EF1}"/>
              </a:ext>
            </a:extLst>
          </p:cNvPr>
          <p:cNvSpPr txBox="1"/>
          <p:nvPr/>
        </p:nvSpPr>
        <p:spPr>
          <a:xfrm>
            <a:off x="1687309" y="4185778"/>
            <a:ext cx="385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Immunoprecipitation (IP)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1D5B94-DF7D-DA4B-AD01-237F9FAB74DD}"/>
              </a:ext>
            </a:extLst>
          </p:cNvPr>
          <p:cNvCxnSpPr/>
          <p:nvPr/>
        </p:nvCxnSpPr>
        <p:spPr>
          <a:xfrm flipH="1">
            <a:off x="3615168" y="3407058"/>
            <a:ext cx="1366393" cy="696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5559A58-DB12-8E4E-ABBE-B2A200835C4E}"/>
              </a:ext>
            </a:extLst>
          </p:cNvPr>
          <p:cNvCxnSpPr>
            <a:cxnSpLocks/>
          </p:cNvCxnSpPr>
          <p:nvPr/>
        </p:nvCxnSpPr>
        <p:spPr>
          <a:xfrm>
            <a:off x="6000736" y="3535242"/>
            <a:ext cx="1019175" cy="568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52B19D-8540-0240-AD2B-BD168D170500}"/>
              </a:ext>
            </a:extLst>
          </p:cNvPr>
          <p:cNvSpPr txBox="1"/>
          <p:nvPr/>
        </p:nvSpPr>
        <p:spPr>
          <a:xfrm>
            <a:off x="6317614" y="4193163"/>
            <a:ext cx="5683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Control (no IP)</a:t>
            </a:r>
          </a:p>
          <a:p>
            <a:r>
              <a:rPr lang="en-US" dirty="0">
                <a:latin typeface="Gill Sans MT" panose="020B0502020104020203" pitchFamily="34" charset="77"/>
              </a:rPr>
              <a:t>Referred to as “input”, “whole cell extract”,  or “control”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343E389-1D23-5D4F-9D27-451D5525A4AE}"/>
              </a:ext>
            </a:extLst>
          </p:cNvPr>
          <p:cNvGrpSpPr/>
          <p:nvPr/>
        </p:nvGrpSpPr>
        <p:grpSpPr>
          <a:xfrm>
            <a:off x="6948169" y="5229521"/>
            <a:ext cx="2926418" cy="554949"/>
            <a:chOff x="747054" y="4554692"/>
            <a:chExt cx="4566261" cy="86591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421994F-C0F9-B647-B54D-AB8F16B9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4965" y="4911039"/>
              <a:ext cx="2038350" cy="50957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50DB8DA-7E54-304C-B2A9-4480664A0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54" y="4875499"/>
              <a:ext cx="2038350" cy="509572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2EBB657-65B7-3641-9354-C2699723BC2A}"/>
                </a:ext>
              </a:extLst>
            </p:cNvPr>
            <p:cNvSpPr/>
            <p:nvPr/>
          </p:nvSpPr>
          <p:spPr>
            <a:xfrm>
              <a:off x="1267507" y="4554692"/>
              <a:ext cx="967693" cy="61113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TF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3C3B3C4-DCE1-7042-9EB7-E43B9108D5E2}"/>
              </a:ext>
            </a:extLst>
          </p:cNvPr>
          <p:cNvSpPr txBox="1"/>
          <p:nvPr/>
        </p:nvSpPr>
        <p:spPr>
          <a:xfrm>
            <a:off x="376590" y="6032442"/>
            <a:ext cx="385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Sequencing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837EE9D-F96E-644C-BD7C-6FDE4F8D3A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853" y="6168320"/>
            <a:ext cx="1306334" cy="3265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B317B9D-30DB-C341-BA5B-E2B64603EA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084" y="6283594"/>
            <a:ext cx="1306334" cy="32657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067B9C-CEFA-614F-BFC6-B1C0944540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723" y="6146540"/>
            <a:ext cx="1306334" cy="32657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FC72DBB-1ABB-214B-89BB-1C7A8728A5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367" y="6099987"/>
            <a:ext cx="1306334" cy="326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472144-4514-5449-A9C6-E40FD76270A1}"/>
              </a:ext>
            </a:extLst>
          </p:cNvPr>
          <p:cNvSpPr txBox="1"/>
          <p:nvPr/>
        </p:nvSpPr>
        <p:spPr>
          <a:xfrm>
            <a:off x="3990109" y="-2018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ChIP-seq</a:t>
            </a:r>
            <a:r>
              <a:rPr lang="en-US" sz="3600" dirty="0">
                <a:latin typeface="Gill Sans MT" panose="020B0502020104020203" pitchFamily="34" charset="0"/>
              </a:rPr>
              <a:t> – “peaks” identify potential regulatory elements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EBD54-CAF3-2249-8985-75B19E1E212C}"/>
              </a:ext>
            </a:extLst>
          </p:cNvPr>
          <p:cNvSpPr/>
          <p:nvPr/>
        </p:nvSpPr>
        <p:spPr>
          <a:xfrm flipV="1">
            <a:off x="2518779" y="1887745"/>
            <a:ext cx="9055514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EF43E-4E65-D441-A2FB-FD3D80A752E6}"/>
              </a:ext>
            </a:extLst>
          </p:cNvPr>
          <p:cNvSpPr/>
          <p:nvPr/>
        </p:nvSpPr>
        <p:spPr>
          <a:xfrm>
            <a:off x="8597133" y="1793585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6073B7-CF61-0E4C-B842-0D93765C63AF}"/>
              </a:ext>
            </a:extLst>
          </p:cNvPr>
          <p:cNvSpPr/>
          <p:nvPr/>
        </p:nvSpPr>
        <p:spPr>
          <a:xfrm>
            <a:off x="9595414" y="1793585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6D2633-EE3D-364B-9F24-8F5EB88574CB}"/>
              </a:ext>
            </a:extLst>
          </p:cNvPr>
          <p:cNvSpPr/>
          <p:nvPr/>
        </p:nvSpPr>
        <p:spPr>
          <a:xfrm>
            <a:off x="10614054" y="1796705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5EB34A-0E2D-3248-B5F6-8E28F87A9DA4}"/>
              </a:ext>
            </a:extLst>
          </p:cNvPr>
          <p:cNvCxnSpPr/>
          <p:nvPr/>
        </p:nvCxnSpPr>
        <p:spPr>
          <a:xfrm flipV="1">
            <a:off x="8310741" y="1412999"/>
            <a:ext cx="0" cy="440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0713DC-DA61-DF4D-843D-3B3FE0F9A0C1}"/>
              </a:ext>
            </a:extLst>
          </p:cNvPr>
          <p:cNvCxnSpPr/>
          <p:nvPr/>
        </p:nvCxnSpPr>
        <p:spPr>
          <a:xfrm>
            <a:off x="8300750" y="1422990"/>
            <a:ext cx="3743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0FBAB8B-6DF4-B549-A6F6-93346912DFBE}"/>
              </a:ext>
            </a:extLst>
          </p:cNvPr>
          <p:cNvSpPr/>
          <p:nvPr/>
        </p:nvSpPr>
        <p:spPr>
          <a:xfrm>
            <a:off x="3171555" y="1884013"/>
            <a:ext cx="1106819" cy="799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1DA660-51DE-144E-A9E0-71E7E2F0BC97}"/>
              </a:ext>
            </a:extLst>
          </p:cNvPr>
          <p:cNvSpPr/>
          <p:nvPr/>
        </p:nvSpPr>
        <p:spPr>
          <a:xfrm>
            <a:off x="6875011" y="1884013"/>
            <a:ext cx="1106819" cy="799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A06527-90A1-F14B-A459-7F428052F95A}"/>
              </a:ext>
            </a:extLst>
          </p:cNvPr>
          <p:cNvSpPr/>
          <p:nvPr/>
        </p:nvSpPr>
        <p:spPr>
          <a:xfrm>
            <a:off x="6521308" y="1259615"/>
            <a:ext cx="1600200" cy="61113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24C856-0F48-874A-B1A8-68ADB97CC7D6}"/>
              </a:ext>
            </a:extLst>
          </p:cNvPr>
          <p:cNvSpPr/>
          <p:nvPr/>
        </p:nvSpPr>
        <p:spPr>
          <a:xfrm>
            <a:off x="2971499" y="1283863"/>
            <a:ext cx="1600200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4A57B-05C7-4245-8128-90EC9E962DD6}"/>
              </a:ext>
            </a:extLst>
          </p:cNvPr>
          <p:cNvSpPr txBox="1"/>
          <p:nvPr/>
        </p:nvSpPr>
        <p:spPr>
          <a:xfrm>
            <a:off x="1062375" y="2380138"/>
            <a:ext cx="782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TF1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938A0-D997-7E45-94AF-90ECFC3B1F39}"/>
              </a:ext>
            </a:extLst>
          </p:cNvPr>
          <p:cNvSpPr txBox="1"/>
          <p:nvPr/>
        </p:nvSpPr>
        <p:spPr>
          <a:xfrm>
            <a:off x="1062375" y="3566970"/>
            <a:ext cx="782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TF2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240895-BD4A-8640-AC0D-919CAFB98130}"/>
              </a:ext>
            </a:extLst>
          </p:cNvPr>
          <p:cNvSpPr txBox="1"/>
          <p:nvPr/>
        </p:nvSpPr>
        <p:spPr>
          <a:xfrm>
            <a:off x="149946" y="4700526"/>
            <a:ext cx="26074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H3K27ac</a:t>
            </a:r>
          </a:p>
          <a:p>
            <a:pPr algn="ctr"/>
            <a:r>
              <a:rPr lang="en-US" sz="2000" dirty="0"/>
              <a:t>(Promoters/enhancers)</a:t>
            </a:r>
            <a:endParaRPr lang="en-US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309B40-CFFC-4146-AF62-46905FD5C84A}"/>
              </a:ext>
            </a:extLst>
          </p:cNvPr>
          <p:cNvSpPr txBox="1"/>
          <p:nvPr/>
        </p:nvSpPr>
        <p:spPr>
          <a:xfrm>
            <a:off x="906081" y="5774566"/>
            <a:ext cx="10951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Input</a:t>
            </a:r>
          </a:p>
          <a:p>
            <a:pPr algn="ctr"/>
            <a:r>
              <a:rPr lang="en-US" sz="2000" dirty="0"/>
              <a:t>(control)</a:t>
            </a:r>
            <a:endParaRPr lang="en-US" sz="32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DBF816-921E-9540-911A-58452BC401E2}"/>
              </a:ext>
            </a:extLst>
          </p:cNvPr>
          <p:cNvCxnSpPr/>
          <p:nvPr/>
        </p:nvCxnSpPr>
        <p:spPr>
          <a:xfrm>
            <a:off x="6106788" y="216207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5A8CED-DC0C-334C-AB0C-2DC77121D4BF}"/>
              </a:ext>
            </a:extLst>
          </p:cNvPr>
          <p:cNvCxnSpPr/>
          <p:nvPr/>
        </p:nvCxnSpPr>
        <p:spPr>
          <a:xfrm>
            <a:off x="6259188" y="231447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E39A9C-C0D3-DB43-9411-35A7031AA940}"/>
              </a:ext>
            </a:extLst>
          </p:cNvPr>
          <p:cNvCxnSpPr/>
          <p:nvPr/>
        </p:nvCxnSpPr>
        <p:spPr>
          <a:xfrm>
            <a:off x="6411588" y="246687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CA00B3-9806-6248-A148-77F79FA19DCD}"/>
              </a:ext>
            </a:extLst>
          </p:cNvPr>
          <p:cNvCxnSpPr/>
          <p:nvPr/>
        </p:nvCxnSpPr>
        <p:spPr>
          <a:xfrm>
            <a:off x="7088228" y="216207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C3AA79-8475-4E45-9AAB-4597B617545A}"/>
              </a:ext>
            </a:extLst>
          </p:cNvPr>
          <p:cNvCxnSpPr/>
          <p:nvPr/>
        </p:nvCxnSpPr>
        <p:spPr>
          <a:xfrm>
            <a:off x="7240628" y="2350969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9E83242-DEB8-4040-BB8C-2467D82C3666}"/>
              </a:ext>
            </a:extLst>
          </p:cNvPr>
          <p:cNvCxnSpPr/>
          <p:nvPr/>
        </p:nvCxnSpPr>
        <p:spPr>
          <a:xfrm>
            <a:off x="7356636" y="2523023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C7BAEB-EF4E-3949-9700-FF1B757BE6A0}"/>
              </a:ext>
            </a:extLst>
          </p:cNvPr>
          <p:cNvCxnSpPr/>
          <p:nvPr/>
        </p:nvCxnSpPr>
        <p:spPr>
          <a:xfrm>
            <a:off x="6826108" y="2667401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4E80EC-8806-DB4D-99D7-5731664F731F}"/>
              </a:ext>
            </a:extLst>
          </p:cNvPr>
          <p:cNvCxnSpPr/>
          <p:nvPr/>
        </p:nvCxnSpPr>
        <p:spPr>
          <a:xfrm>
            <a:off x="2907331" y="3739061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ECCCC6-F92C-F544-AA31-9ADB22B48413}"/>
              </a:ext>
            </a:extLst>
          </p:cNvPr>
          <p:cNvCxnSpPr/>
          <p:nvPr/>
        </p:nvCxnSpPr>
        <p:spPr>
          <a:xfrm>
            <a:off x="3059731" y="3891461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C3FA1BD-7D1A-6D40-8E30-89F30AAFCE68}"/>
              </a:ext>
            </a:extLst>
          </p:cNvPr>
          <p:cNvCxnSpPr/>
          <p:nvPr/>
        </p:nvCxnSpPr>
        <p:spPr>
          <a:xfrm>
            <a:off x="3212131" y="4043861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8ED012-9108-3942-8413-6E94DF593AA8}"/>
              </a:ext>
            </a:extLst>
          </p:cNvPr>
          <p:cNvCxnSpPr/>
          <p:nvPr/>
        </p:nvCxnSpPr>
        <p:spPr>
          <a:xfrm>
            <a:off x="3888771" y="3739061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4743F9-858C-3447-93B4-99BBD0A07256}"/>
              </a:ext>
            </a:extLst>
          </p:cNvPr>
          <p:cNvCxnSpPr/>
          <p:nvPr/>
        </p:nvCxnSpPr>
        <p:spPr>
          <a:xfrm>
            <a:off x="4041171" y="3927956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2B184A-0A91-0948-BE1C-F91CBAB3F3FD}"/>
              </a:ext>
            </a:extLst>
          </p:cNvPr>
          <p:cNvCxnSpPr/>
          <p:nvPr/>
        </p:nvCxnSpPr>
        <p:spPr>
          <a:xfrm>
            <a:off x="4157179" y="4100010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4250C13-0F42-4044-A298-88DE37D89C52}"/>
              </a:ext>
            </a:extLst>
          </p:cNvPr>
          <p:cNvCxnSpPr/>
          <p:nvPr/>
        </p:nvCxnSpPr>
        <p:spPr>
          <a:xfrm>
            <a:off x="3626651" y="4244388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EE6104-4A6A-8244-A76D-30FD9D82456D}"/>
              </a:ext>
            </a:extLst>
          </p:cNvPr>
          <p:cNvCxnSpPr/>
          <p:nvPr/>
        </p:nvCxnSpPr>
        <p:spPr>
          <a:xfrm>
            <a:off x="2907331" y="4773777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04BE86D-9303-1146-9566-9D17BA0FA9C4}"/>
              </a:ext>
            </a:extLst>
          </p:cNvPr>
          <p:cNvCxnSpPr/>
          <p:nvPr/>
        </p:nvCxnSpPr>
        <p:spPr>
          <a:xfrm>
            <a:off x="3059731" y="4926177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227CAD-B7D9-204D-AA4F-CE22E02C7F22}"/>
              </a:ext>
            </a:extLst>
          </p:cNvPr>
          <p:cNvCxnSpPr/>
          <p:nvPr/>
        </p:nvCxnSpPr>
        <p:spPr>
          <a:xfrm>
            <a:off x="3212131" y="5078577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456581-7DA8-9F48-8832-7894FF183691}"/>
              </a:ext>
            </a:extLst>
          </p:cNvPr>
          <p:cNvCxnSpPr/>
          <p:nvPr/>
        </p:nvCxnSpPr>
        <p:spPr>
          <a:xfrm>
            <a:off x="3888771" y="4773777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1E1784-15DE-8B4A-A1F2-8D41B9316982}"/>
              </a:ext>
            </a:extLst>
          </p:cNvPr>
          <p:cNvCxnSpPr/>
          <p:nvPr/>
        </p:nvCxnSpPr>
        <p:spPr>
          <a:xfrm>
            <a:off x="4041171" y="4962672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7C0AAD-8899-9D4E-9DEF-A30F0D9AFAE0}"/>
              </a:ext>
            </a:extLst>
          </p:cNvPr>
          <p:cNvCxnSpPr/>
          <p:nvPr/>
        </p:nvCxnSpPr>
        <p:spPr>
          <a:xfrm>
            <a:off x="4157179" y="5134726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4DC257E-C995-6444-86A8-A4DD53DCA685}"/>
              </a:ext>
            </a:extLst>
          </p:cNvPr>
          <p:cNvCxnSpPr/>
          <p:nvPr/>
        </p:nvCxnSpPr>
        <p:spPr>
          <a:xfrm>
            <a:off x="3626651" y="5279104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7D544A3-10FB-3947-A2BE-B15FE3668763}"/>
              </a:ext>
            </a:extLst>
          </p:cNvPr>
          <p:cNvCxnSpPr/>
          <p:nvPr/>
        </p:nvCxnSpPr>
        <p:spPr>
          <a:xfrm>
            <a:off x="6236643" y="4710859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861A4E-315B-734C-BA28-55236D94ACDE}"/>
              </a:ext>
            </a:extLst>
          </p:cNvPr>
          <p:cNvCxnSpPr/>
          <p:nvPr/>
        </p:nvCxnSpPr>
        <p:spPr>
          <a:xfrm>
            <a:off x="6389043" y="4863259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4601F9B-5E79-BE4E-84C9-D357CD2583D7}"/>
              </a:ext>
            </a:extLst>
          </p:cNvPr>
          <p:cNvCxnSpPr/>
          <p:nvPr/>
        </p:nvCxnSpPr>
        <p:spPr>
          <a:xfrm>
            <a:off x="6541443" y="5015659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F9024C4-3A9B-8646-9723-F70DCF328D94}"/>
              </a:ext>
            </a:extLst>
          </p:cNvPr>
          <p:cNvCxnSpPr/>
          <p:nvPr/>
        </p:nvCxnSpPr>
        <p:spPr>
          <a:xfrm>
            <a:off x="7218083" y="4710859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76CE2F9-2163-1B4F-A924-0F0DF1ECDB0D}"/>
              </a:ext>
            </a:extLst>
          </p:cNvPr>
          <p:cNvCxnSpPr/>
          <p:nvPr/>
        </p:nvCxnSpPr>
        <p:spPr>
          <a:xfrm>
            <a:off x="7370483" y="4899754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E7EEA73-D717-904F-B341-8FAE7743BC56}"/>
              </a:ext>
            </a:extLst>
          </p:cNvPr>
          <p:cNvCxnSpPr/>
          <p:nvPr/>
        </p:nvCxnSpPr>
        <p:spPr>
          <a:xfrm>
            <a:off x="7486491" y="5071808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A53902-4E6F-DF4D-B45A-531E01E46203}"/>
              </a:ext>
            </a:extLst>
          </p:cNvPr>
          <p:cNvCxnSpPr/>
          <p:nvPr/>
        </p:nvCxnSpPr>
        <p:spPr>
          <a:xfrm>
            <a:off x="6955963" y="5216186"/>
            <a:ext cx="829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14AA3D3-BDB0-6B44-AACA-7631FE432F47}"/>
              </a:ext>
            </a:extLst>
          </p:cNvPr>
          <p:cNvCxnSpPr/>
          <p:nvPr/>
        </p:nvCxnSpPr>
        <p:spPr>
          <a:xfrm>
            <a:off x="3053443" y="5840577"/>
            <a:ext cx="829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52BCB66-5AB5-7340-8771-30B2601B6E1B}"/>
              </a:ext>
            </a:extLst>
          </p:cNvPr>
          <p:cNvCxnSpPr/>
          <p:nvPr/>
        </p:nvCxnSpPr>
        <p:spPr>
          <a:xfrm>
            <a:off x="3736371" y="5976028"/>
            <a:ext cx="829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ED8C6D5-D3EA-A243-8443-22D37F55EE43}"/>
              </a:ext>
            </a:extLst>
          </p:cNvPr>
          <p:cNvCxnSpPr/>
          <p:nvPr/>
        </p:nvCxnSpPr>
        <p:spPr>
          <a:xfrm>
            <a:off x="10788855" y="5992977"/>
            <a:ext cx="829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2188C31-AD50-F449-A380-E56DBED28503}"/>
              </a:ext>
            </a:extLst>
          </p:cNvPr>
          <p:cNvCxnSpPr/>
          <p:nvPr/>
        </p:nvCxnSpPr>
        <p:spPr>
          <a:xfrm>
            <a:off x="4986219" y="6006661"/>
            <a:ext cx="829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8E49D9-4D02-2747-A080-CD4E03212F6E}"/>
              </a:ext>
            </a:extLst>
          </p:cNvPr>
          <p:cNvCxnSpPr/>
          <p:nvPr/>
        </p:nvCxnSpPr>
        <p:spPr>
          <a:xfrm>
            <a:off x="9180894" y="5998839"/>
            <a:ext cx="829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C042E49-4FE5-CB46-92A9-89591176D3BD}"/>
              </a:ext>
            </a:extLst>
          </p:cNvPr>
          <p:cNvCxnSpPr/>
          <p:nvPr/>
        </p:nvCxnSpPr>
        <p:spPr>
          <a:xfrm>
            <a:off x="5277748" y="5840577"/>
            <a:ext cx="829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4BB218E-9AE8-6342-AC96-C4033E732266}"/>
              </a:ext>
            </a:extLst>
          </p:cNvPr>
          <p:cNvCxnSpPr/>
          <p:nvPr/>
        </p:nvCxnSpPr>
        <p:spPr>
          <a:xfrm>
            <a:off x="6875011" y="6006661"/>
            <a:ext cx="829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477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19361" y="616977"/>
            <a:ext cx="528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1</a:t>
            </a:r>
            <a:r>
              <a:rPr lang="en-US" sz="2400" dirty="0">
                <a:latin typeface="Gill Sans"/>
                <a:cs typeface="Gill Sans"/>
              </a:rPr>
              <a:t>: Perform </a:t>
            </a:r>
            <a:r>
              <a:rPr lang="en-US" sz="2400" dirty="0" err="1">
                <a:latin typeface="Gill Sans"/>
                <a:cs typeface="Gill Sans"/>
              </a:rPr>
              <a:t>ChIP-seq</a:t>
            </a:r>
            <a:r>
              <a:rPr lang="en-US" sz="2400" dirty="0">
                <a:latin typeface="Gill Sans"/>
                <a:cs typeface="Gill Sans"/>
              </a:rPr>
              <a:t> for TF or HM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BB34635-A13D-4BFE-9054-1D241038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3703096" cy="1205041"/>
          </a:xfrm>
        </p:spPr>
        <p:txBody>
          <a:bodyPr>
            <a:normAutofit/>
          </a:bodyPr>
          <a:lstStyle/>
          <a:p>
            <a:r>
              <a:rPr lang="en-US" sz="3600" i="0" dirty="0" err="1">
                <a:latin typeface="Gill Sans"/>
                <a:cs typeface="Gill Sans"/>
              </a:rPr>
              <a:t>ChIP-seq</a:t>
            </a:r>
            <a:r>
              <a:rPr lang="en-US" sz="3600" i="0" dirty="0">
                <a:latin typeface="Gill Sans"/>
                <a:cs typeface="Gill Sans"/>
              </a:rPr>
              <a:t> </a:t>
            </a:r>
            <a:r>
              <a:rPr lang="en-US" sz="3600" dirty="0">
                <a:latin typeface="Gill Sans"/>
                <a:cs typeface="Gill Sans"/>
              </a:rPr>
              <a:t>pipeline</a:t>
            </a:r>
            <a:endParaRPr lang="en-US" sz="3600" dirty="0">
              <a:latin typeface="Gill Sans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813CC893-6586-404A-AB92-739C2AE27EFE}"/>
              </a:ext>
            </a:extLst>
          </p:cNvPr>
          <p:cNvSpPr/>
          <p:nvPr/>
        </p:nvSpPr>
        <p:spPr>
          <a:xfrm>
            <a:off x="6263640" y="1279113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35D2F-C3F5-7C49-85ED-D9F3C2352F79}"/>
              </a:ext>
            </a:extLst>
          </p:cNvPr>
          <p:cNvSpPr/>
          <p:nvPr/>
        </p:nvSpPr>
        <p:spPr>
          <a:xfrm>
            <a:off x="5052060" y="1120976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FASTQ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251B3-FF52-A54E-A991-9BC9484BE026}"/>
              </a:ext>
            </a:extLst>
          </p:cNvPr>
          <p:cNvSpPr txBox="1"/>
          <p:nvPr/>
        </p:nvSpPr>
        <p:spPr>
          <a:xfrm>
            <a:off x="6511963" y="1245675"/>
            <a:ext cx="218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(single or paired end)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0DA5B-C8BC-FD41-9C22-4317D0D68140}"/>
              </a:ext>
            </a:extLst>
          </p:cNvPr>
          <p:cNvSpPr txBox="1"/>
          <p:nvPr/>
        </p:nvSpPr>
        <p:spPr>
          <a:xfrm>
            <a:off x="4019361" y="2019282"/>
            <a:ext cx="5343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2</a:t>
            </a:r>
            <a:r>
              <a:rPr lang="en-US" sz="2400" dirty="0">
                <a:latin typeface="Gill Sans"/>
                <a:cs typeface="Gill Sans"/>
              </a:rPr>
              <a:t>: Align reads to reference genome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0B25994-921D-9843-9E1D-9470C09E602A}"/>
              </a:ext>
            </a:extLst>
          </p:cNvPr>
          <p:cNvSpPr/>
          <p:nvPr/>
        </p:nvSpPr>
        <p:spPr>
          <a:xfrm>
            <a:off x="6263640" y="2619612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08D2C7-76CD-9A41-85AE-BAD4AA85DCEA}"/>
              </a:ext>
            </a:extLst>
          </p:cNvPr>
          <p:cNvSpPr/>
          <p:nvPr/>
        </p:nvSpPr>
        <p:spPr>
          <a:xfrm>
            <a:off x="5052060" y="2713993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BAM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D48FC-2012-064F-AAC8-3DF72FD6A601}"/>
              </a:ext>
            </a:extLst>
          </p:cNvPr>
          <p:cNvSpPr txBox="1"/>
          <p:nvPr/>
        </p:nvSpPr>
        <p:spPr>
          <a:xfrm>
            <a:off x="6597823" y="2657676"/>
            <a:ext cx="2758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bwa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bowtie, </a:t>
            </a:r>
            <a:r>
              <a:rPr lang="en-US" sz="1400" dirty="0" err="1">
                <a:latin typeface="Gill Sans MT" panose="020B0502020104020203" pitchFamily="34" charset="77"/>
                <a:cs typeface="Gill Sans"/>
              </a:rPr>
              <a:t>maq</a:t>
            </a:r>
            <a:r>
              <a:rPr lang="en-US" sz="1400" b="1" dirty="0">
                <a:latin typeface="Gill Sans MT" panose="020B0502020104020203" pitchFamily="34" charset="77"/>
                <a:cs typeface="Gill Sans"/>
              </a:rPr>
              <a:t> 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E51BB-C285-474C-B0DD-6D62E86207B4}"/>
              </a:ext>
            </a:extLst>
          </p:cNvPr>
          <p:cNvSpPr txBox="1"/>
          <p:nvPr/>
        </p:nvSpPr>
        <p:spPr>
          <a:xfrm>
            <a:off x="4019361" y="3355578"/>
            <a:ext cx="5066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Step 3</a:t>
            </a:r>
            <a:r>
              <a:rPr lang="en-US" sz="2400" dirty="0">
                <a:latin typeface="Gill Sans"/>
                <a:cs typeface="Gill Sans"/>
              </a:rPr>
              <a:t>: Identify binding sites (“peaks”)</a:t>
            </a:r>
            <a:endParaRPr lang="en-US" sz="2400" b="1" i="1" dirty="0">
              <a:latin typeface="Gill Sans"/>
              <a:cs typeface="Gill Sans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77465C4-9DC0-104A-9547-5806E34F6C79}"/>
              </a:ext>
            </a:extLst>
          </p:cNvPr>
          <p:cNvSpPr/>
          <p:nvPr/>
        </p:nvSpPr>
        <p:spPr>
          <a:xfrm>
            <a:off x="6263640" y="3955908"/>
            <a:ext cx="228600" cy="50292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9AF0D6-2B2E-9541-951E-8284A9448A41}"/>
              </a:ext>
            </a:extLst>
          </p:cNvPr>
          <p:cNvSpPr txBox="1"/>
          <p:nvPr/>
        </p:nvSpPr>
        <p:spPr>
          <a:xfrm>
            <a:off x="6597823" y="3993972"/>
            <a:ext cx="2448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  <a:cs typeface="Gill Sans"/>
              </a:rPr>
              <a:t>Example tools:  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  <a:cs typeface="Gill Sans"/>
              </a:rPr>
              <a:t>Homer</a:t>
            </a:r>
            <a:r>
              <a:rPr lang="en-US" sz="1400" dirty="0">
                <a:latin typeface="Gill Sans MT" panose="020B0502020104020203" pitchFamily="34" charset="77"/>
                <a:cs typeface="Gill Sans"/>
              </a:rPr>
              <a:t>, macs</a:t>
            </a:r>
            <a:endParaRPr lang="en-US" sz="1400" b="1" i="1" dirty="0">
              <a:latin typeface="Gill Sans MT" panose="020B0502020104020203" pitchFamily="34" charset="77"/>
              <a:cs typeface="Gill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0A94D7-B6C7-2649-9351-26D5534C9E51}"/>
              </a:ext>
            </a:extLst>
          </p:cNvPr>
          <p:cNvSpPr txBox="1"/>
          <p:nvPr/>
        </p:nvSpPr>
        <p:spPr>
          <a:xfrm>
            <a:off x="4802656" y="4853341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Visualize binding patterns</a:t>
            </a:r>
            <a:endParaRPr lang="en-US" sz="2400" b="1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683553-F8E1-6348-80F2-42E3A9AD0FAE}"/>
              </a:ext>
            </a:extLst>
          </p:cNvPr>
          <p:cNvSpPr/>
          <p:nvPr/>
        </p:nvSpPr>
        <p:spPr>
          <a:xfrm>
            <a:off x="5052060" y="1569191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FASTQ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70D1FB-3818-FE44-8C61-BC81A784173D}"/>
              </a:ext>
            </a:extLst>
          </p:cNvPr>
          <p:cNvSpPr txBox="1"/>
          <p:nvPr/>
        </p:nvSpPr>
        <p:spPr>
          <a:xfrm>
            <a:off x="3522425" y="1068004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Target TF/HM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01930D-48A8-9441-BE8F-0B4EB51A8F0C}"/>
              </a:ext>
            </a:extLst>
          </p:cNvPr>
          <p:cNvSpPr txBox="1"/>
          <p:nvPr/>
        </p:nvSpPr>
        <p:spPr>
          <a:xfrm>
            <a:off x="3574684" y="1529669"/>
            <a:ext cx="141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Input control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21E884-D35B-0945-BD60-83DD554494D9}"/>
              </a:ext>
            </a:extLst>
          </p:cNvPr>
          <p:cNvSpPr txBox="1"/>
          <p:nvPr/>
        </p:nvSpPr>
        <p:spPr>
          <a:xfrm>
            <a:off x="5548758" y="5270448"/>
            <a:ext cx="1847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Motif analysis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B17281-4297-004E-9CE5-5C68EC504765}"/>
              </a:ext>
            </a:extLst>
          </p:cNvPr>
          <p:cNvSpPr txBox="1"/>
          <p:nvPr/>
        </p:nvSpPr>
        <p:spPr>
          <a:xfrm>
            <a:off x="5203984" y="5635765"/>
            <a:ext cx="253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Differential binding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93231B-3F81-D442-927F-9BC966332E24}"/>
              </a:ext>
            </a:extLst>
          </p:cNvPr>
          <p:cNvSpPr txBox="1"/>
          <p:nvPr/>
        </p:nvSpPr>
        <p:spPr>
          <a:xfrm>
            <a:off x="5521346" y="6149220"/>
            <a:ext cx="1901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Many more…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269D0E-8471-A143-A0BD-1C6D31AA7E3D}"/>
              </a:ext>
            </a:extLst>
          </p:cNvPr>
          <p:cNvSpPr txBox="1"/>
          <p:nvPr/>
        </p:nvSpPr>
        <p:spPr>
          <a:xfrm>
            <a:off x="4678039" y="4461041"/>
            <a:ext cx="3588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Downstream analyses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7B79399-F321-4C44-A3B2-2FCC92F7BF9E}"/>
              </a:ext>
            </a:extLst>
          </p:cNvPr>
          <p:cNvSpPr/>
          <p:nvPr/>
        </p:nvSpPr>
        <p:spPr>
          <a:xfrm>
            <a:off x="5045041" y="3072769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BAM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DD4E933-9A69-0341-AF0C-AD1D838ED120}"/>
              </a:ext>
            </a:extLst>
          </p:cNvPr>
          <p:cNvSpPr/>
          <p:nvPr/>
        </p:nvSpPr>
        <p:spPr>
          <a:xfrm>
            <a:off x="5076277" y="4013412"/>
            <a:ext cx="971550" cy="2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BED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36EF8A-6557-4D47-B570-869A5C5DA7F4}"/>
              </a:ext>
            </a:extLst>
          </p:cNvPr>
          <p:cNvSpPr txBox="1"/>
          <p:nvPr/>
        </p:nvSpPr>
        <p:spPr>
          <a:xfrm>
            <a:off x="1372503" y="2408058"/>
            <a:ext cx="2908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Same as for whole genome sequencing!</a:t>
            </a:r>
            <a:endParaRPr lang="en-US" sz="2400" b="1" i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9636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/>
      <p:bldP spid="39" grpId="0"/>
      <p:bldP spid="40" grpId="0"/>
      <p:bldP spid="41" grpId="0"/>
      <p:bldP spid="42" grpId="0"/>
      <p:bldP spid="45" grpId="0" animBg="1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Zooming in on </a:t>
            </a:r>
            <a:r>
              <a:rPr lang="en-US" sz="3600" dirty="0" err="1">
                <a:latin typeface="Gill Sans MT" panose="020B0502020104020203" pitchFamily="34" charset="0"/>
              </a:rPr>
              <a:t>ChIP-seq</a:t>
            </a:r>
            <a:r>
              <a:rPr lang="en-US" sz="3600" dirty="0">
                <a:latin typeface="Gill Sans MT" panose="020B0502020104020203" pitchFamily="34" charset="0"/>
              </a:rPr>
              <a:t> peaks – </a:t>
            </a:r>
            <a:r>
              <a:rPr lang="en-US" sz="3600" dirty="0" err="1">
                <a:latin typeface="Gill Sans MT" panose="020B0502020104020203" pitchFamily="34" charset="0"/>
              </a:rPr>
              <a:t>ChIPseq</a:t>
            </a:r>
            <a:r>
              <a:rPr lang="en-US" sz="3600" dirty="0">
                <a:latin typeface="Gill Sans MT" panose="020B0502020104020203" pitchFamily="34" charset="0"/>
              </a:rPr>
              <a:t> for TFs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BF398A-254F-F946-9FE1-42919AE87BB8}"/>
              </a:ext>
            </a:extLst>
          </p:cNvPr>
          <p:cNvGrpSpPr/>
          <p:nvPr/>
        </p:nvGrpSpPr>
        <p:grpSpPr>
          <a:xfrm>
            <a:off x="4070997" y="1088712"/>
            <a:ext cx="3437382" cy="1382855"/>
            <a:chOff x="3672078" y="1259615"/>
            <a:chExt cx="4507992" cy="181356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F06E360-8BA0-4F49-B6D2-BD4318C8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2078" y="1259615"/>
              <a:ext cx="4507992" cy="181356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757070C-ED1C-2C47-B2A7-EEEC7E6F58AB}"/>
                </a:ext>
              </a:extLst>
            </p:cNvPr>
            <p:cNvSpPr/>
            <p:nvPr/>
          </p:nvSpPr>
          <p:spPr>
            <a:xfrm>
              <a:off x="5657850" y="1823494"/>
              <a:ext cx="800100" cy="862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E1FE8A-7A96-3F4F-AC9C-BF26FAB179AD}"/>
                </a:ext>
              </a:extLst>
            </p:cNvPr>
            <p:cNvSpPr/>
            <p:nvPr/>
          </p:nvSpPr>
          <p:spPr>
            <a:xfrm>
              <a:off x="5657850" y="1497330"/>
              <a:ext cx="674370" cy="525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2A5E7757-D01C-A84B-9960-765E38109F55}"/>
              </a:ext>
            </a:extLst>
          </p:cNvPr>
          <p:cNvSpPr/>
          <p:nvPr/>
        </p:nvSpPr>
        <p:spPr>
          <a:xfrm>
            <a:off x="3363468" y="2816574"/>
            <a:ext cx="4144911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D58A632-60CA-E94F-878A-34B2382E6788}"/>
              </a:ext>
            </a:extLst>
          </p:cNvPr>
          <p:cNvSpPr/>
          <p:nvPr/>
        </p:nvSpPr>
        <p:spPr>
          <a:xfrm>
            <a:off x="4940438" y="2537532"/>
            <a:ext cx="495485" cy="5341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7216943-38D2-014D-B1CB-6BD19BFC8C9C}"/>
              </a:ext>
            </a:extLst>
          </p:cNvPr>
          <p:cNvGrpSpPr/>
          <p:nvPr/>
        </p:nvGrpSpPr>
        <p:grpSpPr>
          <a:xfrm>
            <a:off x="8609838" y="2891790"/>
            <a:ext cx="2253996" cy="0"/>
            <a:chOff x="8609838" y="2891790"/>
            <a:chExt cx="2253996" cy="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41CDAD0-84B9-AB4D-89F4-D2972CC3D423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7B2CC74-3580-264D-B5CB-BCBDF16B5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78AA970-F956-AC42-948B-280F7D36CF6C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8474B91-D39F-F24B-ABCF-3BC5F2B41F99}"/>
              </a:ext>
            </a:extLst>
          </p:cNvPr>
          <p:cNvSpPr txBox="1"/>
          <p:nvPr/>
        </p:nvSpPr>
        <p:spPr>
          <a:xfrm>
            <a:off x="8529828" y="2460531"/>
            <a:ext cx="2262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Fragment (paired end)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8B802C1-1291-9F4A-B8F3-9F41A2C97F72}"/>
              </a:ext>
            </a:extLst>
          </p:cNvPr>
          <p:cNvSpPr txBox="1"/>
          <p:nvPr/>
        </p:nvSpPr>
        <p:spPr>
          <a:xfrm>
            <a:off x="8529828" y="294894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Read 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8611EA-C409-0F4F-9ECE-8F6A34B25C29}"/>
              </a:ext>
            </a:extLst>
          </p:cNvPr>
          <p:cNvSpPr txBox="1"/>
          <p:nvPr/>
        </p:nvSpPr>
        <p:spPr>
          <a:xfrm>
            <a:off x="10110978" y="294894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Read 2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DA9A9B1-5A36-E744-ACC0-7F021C8C73E1}"/>
              </a:ext>
            </a:extLst>
          </p:cNvPr>
          <p:cNvGrpSpPr/>
          <p:nvPr/>
        </p:nvGrpSpPr>
        <p:grpSpPr>
          <a:xfrm>
            <a:off x="3664458" y="3430660"/>
            <a:ext cx="2253996" cy="0"/>
            <a:chOff x="8609838" y="2891790"/>
            <a:chExt cx="2253996" cy="0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A6BE4FF-E464-CD46-B757-1799AECA37F2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E5EB4C6-E768-5D4F-B5B9-645645EFE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19E2BE8-7536-F240-BEFC-62B95CA376C2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5DA67DC-D4E3-7540-9AED-A20586AA4E09}"/>
              </a:ext>
            </a:extLst>
          </p:cNvPr>
          <p:cNvGrpSpPr/>
          <p:nvPr/>
        </p:nvGrpSpPr>
        <p:grpSpPr>
          <a:xfrm>
            <a:off x="4049268" y="3594490"/>
            <a:ext cx="2253996" cy="0"/>
            <a:chOff x="8609838" y="2891790"/>
            <a:chExt cx="2253996" cy="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6B594F8-30B9-5646-8BF9-87CCA2AFCA00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C6EF2CA-2EEF-4341-992D-F58E25FBBC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9A3A355-BF41-C844-84A8-2C9E067C25B1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F25E9BC-9AEF-7642-9229-12CEE6CB00FA}"/>
              </a:ext>
            </a:extLst>
          </p:cNvPr>
          <p:cNvGrpSpPr/>
          <p:nvPr/>
        </p:nvGrpSpPr>
        <p:grpSpPr>
          <a:xfrm>
            <a:off x="4404360" y="3800230"/>
            <a:ext cx="2253996" cy="0"/>
            <a:chOff x="8609838" y="2891790"/>
            <a:chExt cx="2253996" cy="0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DE0F3C0-948E-B644-989D-1D8F9A7A4332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ACC11A4-3903-974C-BA1F-89BE450A84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8C7EE41-E138-5248-B02F-26A8C2B472DB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A0EB947-470D-B748-B125-4D10D449E36A}"/>
              </a:ext>
            </a:extLst>
          </p:cNvPr>
          <p:cNvGrpSpPr/>
          <p:nvPr/>
        </p:nvGrpSpPr>
        <p:grpSpPr>
          <a:xfrm>
            <a:off x="4791456" y="4017400"/>
            <a:ext cx="2253996" cy="0"/>
            <a:chOff x="8609838" y="2891790"/>
            <a:chExt cx="2253996" cy="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9509BC0-B6BC-5C40-9B0D-C8ACBA026FB4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406829E-82DE-F14A-91AB-CDDB24ADC2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B6A0E8-6F89-2D42-8F3C-8D462937C5AC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748344F-244D-9442-AF9D-146CD83488B8}"/>
              </a:ext>
            </a:extLst>
          </p:cNvPr>
          <p:cNvGrpSpPr/>
          <p:nvPr/>
        </p:nvGrpSpPr>
        <p:grpSpPr>
          <a:xfrm>
            <a:off x="5148453" y="4257430"/>
            <a:ext cx="2253996" cy="0"/>
            <a:chOff x="8609838" y="2891790"/>
            <a:chExt cx="2253996" cy="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2DC58F3-990A-594D-B96D-4C84D2909526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651687E-691F-6B4B-A83E-EA18D9B3E1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99DBC2D-DE4E-4E40-A862-7B9049423B4D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BCA1AD8-0FF9-3D43-B49B-98326E20A2A8}"/>
              </a:ext>
            </a:extLst>
          </p:cNvPr>
          <p:cNvSpPr txBox="1"/>
          <p:nvPr/>
        </p:nvSpPr>
        <p:spPr>
          <a:xfrm>
            <a:off x="1377875" y="2631907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Reference genome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FDE3695-D57A-E44D-8F3F-50E60C2F2C34}"/>
              </a:ext>
            </a:extLst>
          </p:cNvPr>
          <p:cNvSpPr txBox="1"/>
          <p:nvPr/>
        </p:nvSpPr>
        <p:spPr>
          <a:xfrm>
            <a:off x="1377875" y="3874280"/>
            <a:ext cx="144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Aligned reads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B37DE39-1007-8945-8850-DE8988F0CA1E}"/>
              </a:ext>
            </a:extLst>
          </p:cNvPr>
          <p:cNvSpPr txBox="1"/>
          <p:nvPr/>
        </p:nvSpPr>
        <p:spPr>
          <a:xfrm>
            <a:off x="1377875" y="5116653"/>
            <a:ext cx="2064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Coverage histogram</a:t>
            </a:r>
          </a:p>
          <a:p>
            <a:r>
              <a:rPr lang="en-US" dirty="0">
                <a:latin typeface="Gill Sans MT" panose="020B0502020104020203" pitchFamily="34" charset="77"/>
              </a:rPr>
              <a:t>(by strand)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20759493-78DB-0741-94F9-4B11721F6D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4960" y="4532428"/>
            <a:ext cx="1890038" cy="987963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B85D7A9-82E3-274D-917A-8ACC3DADDBC3}"/>
              </a:ext>
            </a:extLst>
          </p:cNvPr>
          <p:cNvSpPr txBox="1"/>
          <p:nvPr/>
        </p:nvSpPr>
        <p:spPr>
          <a:xfrm>
            <a:off x="3848151" y="4532428"/>
            <a:ext cx="1092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Forward reads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C6E1FC6-F5A7-9348-A914-9B8C03859925}"/>
              </a:ext>
            </a:extLst>
          </p:cNvPr>
          <p:cNvSpPr txBox="1"/>
          <p:nvPr/>
        </p:nvSpPr>
        <p:spPr>
          <a:xfrm>
            <a:off x="6213021" y="4524090"/>
            <a:ext cx="105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Reverse reads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59E7EE6-FA53-7046-9007-6F17D6C10D6A}"/>
              </a:ext>
            </a:extLst>
          </p:cNvPr>
          <p:cNvSpPr txBox="1"/>
          <p:nvPr/>
        </p:nvSpPr>
        <p:spPr>
          <a:xfrm>
            <a:off x="1377875" y="6073000"/>
            <a:ext cx="2064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Coverage histogram</a:t>
            </a:r>
          </a:p>
          <a:p>
            <a:r>
              <a:rPr lang="en-US" dirty="0">
                <a:latin typeface="Gill Sans MT" panose="020B0502020104020203" pitchFamily="34" charset="77"/>
              </a:rPr>
              <a:t>(combined)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47D8713D-134D-1843-B2D0-996C430EE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366" y="4579124"/>
            <a:ext cx="1890038" cy="98796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7A6FD9D-617E-A741-976D-4FA542219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7252" y="5679770"/>
            <a:ext cx="1890038" cy="9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4" grpId="0"/>
      <p:bldP spid="65" grpId="0"/>
      <p:bldP spid="66" grpId="0"/>
      <p:bldP spid="88" grpId="0"/>
      <p:bldP spid="89" grpId="0"/>
      <p:bldP spid="91" grpId="0"/>
      <p:bldP spid="94" grpId="0"/>
      <p:bldP spid="95" grpId="0"/>
      <p:bldP spid="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213449" y="2124370"/>
            <a:ext cx="9765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More on gene regulation + epigenomics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latin typeface="Gill Sans MT" panose="020B0502020104020203" pitchFamily="34" charset="0"/>
              </a:rPr>
              <a:t>ChIP</a:t>
            </a:r>
            <a:r>
              <a:rPr lang="en-US" sz="4000" dirty="0">
                <a:latin typeface="Gill Sans MT" panose="020B0502020104020203" pitchFamily="34" charset="0"/>
              </a:rPr>
              <a:t>-sequencing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Lab 5 overview + lab tips</a:t>
            </a:r>
          </a:p>
        </p:txBody>
      </p:sp>
    </p:spTree>
    <p:extLst>
      <p:ext uri="{BB962C8B-B14F-4D97-AF65-F5344CB8AC3E}">
        <p14:creationId xmlns:p14="http://schemas.microsoft.com/office/powerpoint/2010/main" val="3548053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Real data– an example peak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1EEAE-8B6F-B144-9621-931FBC7CE1AA}"/>
              </a:ext>
            </a:extLst>
          </p:cNvPr>
          <p:cNvSpPr txBox="1"/>
          <p:nvPr/>
        </p:nvSpPr>
        <p:spPr>
          <a:xfrm>
            <a:off x="1888176" y="2167247"/>
            <a:ext cx="64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Sox2</a:t>
            </a:r>
          </a:p>
          <a:p>
            <a:r>
              <a:rPr lang="en-US" dirty="0">
                <a:latin typeface="Gill Sans MT" panose="020B0502020104020203" pitchFamily="34" charset="77"/>
              </a:rPr>
              <a:t>(TF)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CF65F-F706-6845-B19B-A0862AAC6E20}"/>
              </a:ext>
            </a:extLst>
          </p:cNvPr>
          <p:cNvSpPr txBox="1"/>
          <p:nvPr/>
        </p:nvSpPr>
        <p:spPr>
          <a:xfrm>
            <a:off x="1888176" y="312918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F7E19-B36A-8E4C-8DCC-BD7ECDA41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25" y="1972739"/>
            <a:ext cx="6242462" cy="1686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73A6A6-94D9-B74A-A55B-936BA259CF00}"/>
              </a:ext>
            </a:extLst>
          </p:cNvPr>
          <p:cNvSpPr txBox="1"/>
          <p:nvPr/>
        </p:nvSpPr>
        <p:spPr>
          <a:xfrm>
            <a:off x="5855950" y="3670844"/>
            <a:ext cx="61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Peak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D91CB-3CA0-0342-ADD8-FAD391266DE1}"/>
              </a:ext>
            </a:extLst>
          </p:cNvPr>
          <p:cNvSpPr txBox="1"/>
          <p:nvPr/>
        </p:nvSpPr>
        <p:spPr>
          <a:xfrm rot="16200000">
            <a:off x="1165718" y="266095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# Reads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57F9B-60F4-7043-A4DF-7EA7E323305F}"/>
              </a:ext>
            </a:extLst>
          </p:cNvPr>
          <p:cNvSpPr txBox="1"/>
          <p:nvPr/>
        </p:nvSpPr>
        <p:spPr>
          <a:xfrm>
            <a:off x="2592215" y="3789781"/>
            <a:ext cx="211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Genomic coordinate</a:t>
            </a:r>
          </a:p>
        </p:txBody>
      </p:sp>
    </p:spTree>
    <p:extLst>
      <p:ext uri="{BB962C8B-B14F-4D97-AF65-F5344CB8AC3E}">
        <p14:creationId xmlns:p14="http://schemas.microsoft.com/office/powerpoint/2010/main" val="2325387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Peak calling intuition: identifying enriched regions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BA214-6962-BF47-8A8D-6C0152C09C3C}"/>
              </a:ext>
            </a:extLst>
          </p:cNvPr>
          <p:cNvSpPr/>
          <p:nvPr/>
        </p:nvSpPr>
        <p:spPr>
          <a:xfrm>
            <a:off x="3885982" y="1987493"/>
            <a:ext cx="5970537" cy="1026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D27C2-540D-DA49-BE7A-8B6C8349AC83}"/>
              </a:ext>
            </a:extLst>
          </p:cNvPr>
          <p:cNvSpPr txBox="1"/>
          <p:nvPr/>
        </p:nvSpPr>
        <p:spPr>
          <a:xfrm>
            <a:off x="1957697" y="1802827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Reference genome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BE65D-38B7-E640-A3E2-DBC61549278C}"/>
              </a:ext>
            </a:extLst>
          </p:cNvPr>
          <p:cNvSpPr txBox="1"/>
          <p:nvPr/>
        </p:nvSpPr>
        <p:spPr>
          <a:xfrm>
            <a:off x="1957697" y="2933471"/>
            <a:ext cx="144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Aligned reads</a:t>
            </a:r>
          </a:p>
          <a:p>
            <a:r>
              <a:rPr lang="en-US" dirty="0">
                <a:latin typeface="Gill Sans MT" panose="020B0502020104020203" pitchFamily="34" charset="77"/>
              </a:rPr>
              <a:t>(TF)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FED3C-3DB8-E142-80FD-08AC6E5578B2}"/>
              </a:ext>
            </a:extLst>
          </p:cNvPr>
          <p:cNvSpPr txBox="1"/>
          <p:nvPr/>
        </p:nvSpPr>
        <p:spPr>
          <a:xfrm>
            <a:off x="1957697" y="4497894"/>
            <a:ext cx="144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Aligned reads</a:t>
            </a:r>
          </a:p>
          <a:p>
            <a:r>
              <a:rPr lang="en-US" dirty="0">
                <a:latin typeface="Gill Sans MT" panose="020B0502020104020203" pitchFamily="34" charset="77"/>
              </a:rPr>
              <a:t>(control)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81D1BC-5687-DB45-A566-DFAC67FC8A51}"/>
              </a:ext>
            </a:extLst>
          </p:cNvPr>
          <p:cNvGrpSpPr/>
          <p:nvPr/>
        </p:nvGrpSpPr>
        <p:grpSpPr>
          <a:xfrm>
            <a:off x="4875741" y="3135968"/>
            <a:ext cx="2253996" cy="0"/>
            <a:chOff x="8609838" y="2891790"/>
            <a:chExt cx="2253996" cy="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128ED4A-1F5F-2A4C-A83C-ECD1AB8F3399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83BE6D0-B71E-704D-87A8-0C72952CF4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9D51F5-27BA-7245-AA57-9D03784EBCAE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908920-F9EE-A64F-852C-7D69746F434C}"/>
              </a:ext>
            </a:extLst>
          </p:cNvPr>
          <p:cNvGrpSpPr/>
          <p:nvPr/>
        </p:nvGrpSpPr>
        <p:grpSpPr>
          <a:xfrm>
            <a:off x="5249883" y="3300244"/>
            <a:ext cx="2253996" cy="0"/>
            <a:chOff x="8609838" y="2891790"/>
            <a:chExt cx="2253996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DA8ED3-94B5-5E4E-97C6-3DC2BA409675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5E9347-EBFE-4944-84E9-DEBEFE9F26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42F467-A6A8-8747-9197-BA932450F2B0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D94131-208F-8F40-921E-7B950CBC646C}"/>
              </a:ext>
            </a:extLst>
          </p:cNvPr>
          <p:cNvGrpSpPr/>
          <p:nvPr/>
        </p:nvGrpSpPr>
        <p:grpSpPr>
          <a:xfrm>
            <a:off x="5491279" y="3454622"/>
            <a:ext cx="2253996" cy="0"/>
            <a:chOff x="8609838" y="2891790"/>
            <a:chExt cx="2253996" cy="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6EDCB5-AD97-DE4B-A057-66B71C8124B8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4475FDF-8518-AC4E-B290-92D2DF3E3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12BA13-3103-F246-854E-2CC10235069E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73E6C7-0570-454C-9ED7-4A57120B382F}"/>
              </a:ext>
            </a:extLst>
          </p:cNvPr>
          <p:cNvGrpSpPr/>
          <p:nvPr/>
        </p:nvGrpSpPr>
        <p:grpSpPr>
          <a:xfrm>
            <a:off x="5859157" y="3639179"/>
            <a:ext cx="2253996" cy="0"/>
            <a:chOff x="8609838" y="2891790"/>
            <a:chExt cx="2253996" cy="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32BECE4-E523-2540-92DD-D54542F41525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22C3BD5-5FBE-0B4B-BCD5-57FDA2572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8B8951-43D2-8A42-B624-B2FA2492EA1A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214679-B605-BD40-845E-8CD685F45815}"/>
              </a:ext>
            </a:extLst>
          </p:cNvPr>
          <p:cNvGrpSpPr/>
          <p:nvPr/>
        </p:nvGrpSpPr>
        <p:grpSpPr>
          <a:xfrm>
            <a:off x="4582717" y="2933471"/>
            <a:ext cx="2253996" cy="0"/>
            <a:chOff x="8609838" y="2891790"/>
            <a:chExt cx="2253996" cy="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19CF5E7-2C8A-E647-A4A3-3FBAA6F9FC3C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473EA07-8A21-9F41-921F-A8E0CC6731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743D01-4212-9244-8B7E-A27116713019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A18B0D-C58E-4A43-9BE1-F1AB6572F234}"/>
              </a:ext>
            </a:extLst>
          </p:cNvPr>
          <p:cNvGrpSpPr/>
          <p:nvPr/>
        </p:nvGrpSpPr>
        <p:grpSpPr>
          <a:xfrm>
            <a:off x="3831870" y="4777230"/>
            <a:ext cx="2253996" cy="0"/>
            <a:chOff x="8609838" y="2891790"/>
            <a:chExt cx="2253996" cy="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916FB39-7358-0F4A-8223-98F58F4E30AC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C9B8003-C508-4C47-82DA-AD4868163B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58C6B79-71F5-AB48-817F-8D9A29890458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B9CD49-41CB-BB46-832C-76826B541F23}"/>
              </a:ext>
            </a:extLst>
          </p:cNvPr>
          <p:cNvGrpSpPr/>
          <p:nvPr/>
        </p:nvGrpSpPr>
        <p:grpSpPr>
          <a:xfrm>
            <a:off x="4945914" y="4941506"/>
            <a:ext cx="2253996" cy="0"/>
            <a:chOff x="8609838" y="2891790"/>
            <a:chExt cx="2253996" cy="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45A2A59-FA47-1242-A636-E908993F6F58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87CCF12-EB39-B34C-8FBF-755490119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98BD069-C63C-684B-AF77-EB49CFF09EFD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F72944A-91D2-F44A-98CA-4D254329C06B}"/>
              </a:ext>
            </a:extLst>
          </p:cNvPr>
          <p:cNvGrpSpPr/>
          <p:nvPr/>
        </p:nvGrpSpPr>
        <p:grpSpPr>
          <a:xfrm>
            <a:off x="6919840" y="4776408"/>
            <a:ext cx="2253996" cy="0"/>
            <a:chOff x="8609838" y="2891790"/>
            <a:chExt cx="2253996" cy="0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D137DA8-0E69-C149-851D-FC63697396E4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542C956-E848-D446-A25F-EAC15B22C5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A48371A-3F36-D14D-ACE3-F7347AF54FDA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75863FF-E48D-E84C-B729-DB3BF60A74C2}"/>
              </a:ext>
            </a:extLst>
          </p:cNvPr>
          <p:cNvGrpSpPr/>
          <p:nvPr/>
        </p:nvGrpSpPr>
        <p:grpSpPr>
          <a:xfrm>
            <a:off x="7696527" y="4928004"/>
            <a:ext cx="2253996" cy="0"/>
            <a:chOff x="8609838" y="2891790"/>
            <a:chExt cx="2253996" cy="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2D31864-903F-6047-B2D4-5536AF736C99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EB48ADA-6C2E-C049-8AA6-DDC136D85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8ACDB67-963C-9045-B4BC-3D8E520B5C54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BBA41A-9CAD-674E-AFCE-398FF9254568}"/>
              </a:ext>
            </a:extLst>
          </p:cNvPr>
          <p:cNvCxnSpPr/>
          <p:nvPr/>
        </p:nvCxnSpPr>
        <p:spPr>
          <a:xfrm>
            <a:off x="5491806" y="1258591"/>
            <a:ext cx="0" cy="4761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2C62B8C-0CCF-5D49-BAE6-36C1ED8A2641}"/>
              </a:ext>
            </a:extLst>
          </p:cNvPr>
          <p:cNvCxnSpPr/>
          <p:nvPr/>
        </p:nvCxnSpPr>
        <p:spPr>
          <a:xfrm>
            <a:off x="7097630" y="1291001"/>
            <a:ext cx="0" cy="4761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B932072-1A10-0449-A95D-77368DC696A7}"/>
              </a:ext>
            </a:extLst>
          </p:cNvPr>
          <p:cNvCxnSpPr/>
          <p:nvPr/>
        </p:nvCxnSpPr>
        <p:spPr>
          <a:xfrm>
            <a:off x="8703454" y="1291001"/>
            <a:ext cx="0" cy="4761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D79CA57-8E86-AB45-918E-5A0B42F8E834}"/>
              </a:ext>
            </a:extLst>
          </p:cNvPr>
          <p:cNvSpPr txBox="1"/>
          <p:nvPr/>
        </p:nvSpPr>
        <p:spPr>
          <a:xfrm>
            <a:off x="4182472" y="5823080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Window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F397488-CD59-0B41-94BB-80C34428EA1C}"/>
              </a:ext>
            </a:extLst>
          </p:cNvPr>
          <p:cNvSpPr txBox="1"/>
          <p:nvPr/>
        </p:nvSpPr>
        <p:spPr>
          <a:xfrm>
            <a:off x="5743606" y="5823080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Window 2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3E21695-730A-9748-B073-F174B353C67B}"/>
              </a:ext>
            </a:extLst>
          </p:cNvPr>
          <p:cNvCxnSpPr/>
          <p:nvPr/>
        </p:nvCxnSpPr>
        <p:spPr>
          <a:xfrm>
            <a:off x="3885982" y="1291001"/>
            <a:ext cx="0" cy="4761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15A14E0-F9B3-974E-8608-BC5CB3EC23F9}"/>
              </a:ext>
            </a:extLst>
          </p:cNvPr>
          <p:cNvSpPr txBox="1"/>
          <p:nvPr/>
        </p:nvSpPr>
        <p:spPr>
          <a:xfrm>
            <a:off x="7295936" y="5817631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Window 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2DC155-E4FF-DA4C-BD5C-A75A80A6BD96}"/>
              </a:ext>
            </a:extLst>
          </p:cNvPr>
          <p:cNvSpPr txBox="1"/>
          <p:nvPr/>
        </p:nvSpPr>
        <p:spPr>
          <a:xfrm>
            <a:off x="3895393" y="6143607"/>
            <a:ext cx="167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FoldChange</a:t>
            </a:r>
            <a:r>
              <a:rPr lang="en-US" dirty="0">
                <a:latin typeface="Gill Sans MT" panose="020B0502020104020203" pitchFamily="34" charset="77"/>
              </a:rPr>
              <a:t>: 3/2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A9F3C80-EFA6-8A4C-A3AF-09EEDF42D4C0}"/>
              </a:ext>
            </a:extLst>
          </p:cNvPr>
          <p:cNvSpPr txBox="1"/>
          <p:nvPr/>
        </p:nvSpPr>
        <p:spPr>
          <a:xfrm>
            <a:off x="5559939" y="6153258"/>
            <a:ext cx="167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FoldChange</a:t>
            </a:r>
            <a:r>
              <a:rPr lang="en-US" dirty="0">
                <a:latin typeface="Gill Sans MT" panose="020B0502020104020203" pitchFamily="34" charset="77"/>
              </a:rPr>
              <a:t>: 5/2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7C4F8EA-F84D-8842-AE53-E7215934AC8E}"/>
              </a:ext>
            </a:extLst>
          </p:cNvPr>
          <p:cNvSpPr txBox="1"/>
          <p:nvPr/>
        </p:nvSpPr>
        <p:spPr>
          <a:xfrm>
            <a:off x="7210359" y="6148348"/>
            <a:ext cx="167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FoldChange</a:t>
            </a:r>
            <a:r>
              <a:rPr lang="en-US" dirty="0">
                <a:latin typeface="Gill Sans MT" panose="020B0502020104020203" pitchFamily="34" charset="77"/>
              </a:rPr>
              <a:t>: 3/3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F194D99-CD9D-8045-B1B6-EB9AA19729FB}"/>
              </a:ext>
            </a:extLst>
          </p:cNvPr>
          <p:cNvSpPr txBox="1"/>
          <p:nvPr/>
        </p:nvSpPr>
        <p:spPr>
          <a:xfrm>
            <a:off x="5615643" y="6488668"/>
            <a:ext cx="152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Potential peak</a:t>
            </a:r>
          </a:p>
        </p:txBody>
      </p:sp>
    </p:spTree>
    <p:extLst>
      <p:ext uri="{BB962C8B-B14F-4D97-AF65-F5344CB8AC3E}">
        <p14:creationId xmlns:p14="http://schemas.microsoft.com/office/powerpoint/2010/main" val="410909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  <p:bldP spid="63" grpId="0"/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A45A46-2130-BC46-AECB-064290D2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Peak calling hypothesis testing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5218C-C07F-3647-8BCA-A5BCD19B947E}"/>
              </a:ext>
            </a:extLst>
          </p:cNvPr>
          <p:cNvSpPr txBox="1"/>
          <p:nvPr/>
        </p:nvSpPr>
        <p:spPr>
          <a:xfrm>
            <a:off x="182562" y="2223844"/>
            <a:ext cx="285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Null hypothesis: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04F44-4CD2-8340-BAAD-08486D7040CA}"/>
              </a:ext>
            </a:extLst>
          </p:cNvPr>
          <p:cNvSpPr txBox="1"/>
          <p:nvPr/>
        </p:nvSpPr>
        <p:spPr>
          <a:xfrm>
            <a:off x="3012813" y="2211056"/>
            <a:ext cx="521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The TF is not bound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BCB105-F463-2749-BF72-FF8ECC438676}"/>
              </a:ext>
            </a:extLst>
          </p:cNvPr>
          <p:cNvSpPr txBox="1"/>
          <p:nvPr/>
        </p:nvSpPr>
        <p:spPr>
          <a:xfrm>
            <a:off x="182561" y="1475822"/>
            <a:ext cx="10465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Is window n a “peak”? (i.e., is the TF bound to the DNA at window n?)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D897B-41A8-7C48-9C2C-B9873C5487B0}"/>
              </a:ext>
            </a:extLst>
          </p:cNvPr>
          <p:cNvSpPr txBox="1"/>
          <p:nvPr/>
        </p:nvSpPr>
        <p:spPr>
          <a:xfrm>
            <a:off x="182561" y="2937593"/>
            <a:ext cx="2411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Test-statistic: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DD794-7F99-BD4D-9418-3EEF1A4A300D}"/>
              </a:ext>
            </a:extLst>
          </p:cNvPr>
          <p:cNvSpPr txBox="1"/>
          <p:nvPr/>
        </p:nvSpPr>
        <p:spPr>
          <a:xfrm>
            <a:off x="843509" y="3460813"/>
            <a:ext cx="10829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Number of reads in the window OR</a:t>
            </a:r>
          </a:p>
          <a:p>
            <a:r>
              <a:rPr lang="en-US" sz="2800" dirty="0" err="1">
                <a:latin typeface="Gill Sans MT" panose="020B0502020104020203" pitchFamily="34" charset="77"/>
              </a:rPr>
              <a:t>FoldChange</a:t>
            </a:r>
            <a:r>
              <a:rPr lang="en-US" sz="2800" dirty="0">
                <a:latin typeface="Gill Sans MT" panose="020B0502020104020203" pitchFamily="34" charset="77"/>
              </a:rPr>
              <a:t>: Number of reads in </a:t>
            </a:r>
            <a:r>
              <a:rPr lang="en-US" sz="2800" dirty="0" err="1">
                <a:latin typeface="Gill Sans MT" panose="020B0502020104020203" pitchFamily="34" charset="77"/>
              </a:rPr>
              <a:t>ChIP</a:t>
            </a:r>
            <a:r>
              <a:rPr lang="en-US" sz="2800" dirty="0">
                <a:latin typeface="Gill Sans MT" panose="020B0502020104020203" pitchFamily="34" charset="77"/>
              </a:rPr>
              <a:t> data/Number of reads in WCE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33022-7984-7B46-8252-D50338AE84F4}"/>
              </a:ext>
            </a:extLst>
          </p:cNvPr>
          <p:cNvSpPr txBox="1"/>
          <p:nvPr/>
        </p:nvSpPr>
        <p:spPr>
          <a:xfrm>
            <a:off x="182561" y="4476664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P-value: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A4275-BCF0-8041-929E-4FDB636F2A49}"/>
              </a:ext>
            </a:extLst>
          </p:cNvPr>
          <p:cNvSpPr txBox="1"/>
          <p:nvPr/>
        </p:nvSpPr>
        <p:spPr>
          <a:xfrm>
            <a:off x="843509" y="4909663"/>
            <a:ext cx="10829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If there was no binding, what is the probability to see that many reads, or that fold change, by chance?</a:t>
            </a:r>
          </a:p>
        </p:txBody>
      </p:sp>
    </p:spTree>
    <p:extLst>
      <p:ext uri="{BB962C8B-B14F-4D97-AF65-F5344CB8AC3E}">
        <p14:creationId xmlns:p14="http://schemas.microsoft.com/office/powerpoint/2010/main" val="1929595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A45A46-2130-BC46-AECB-064290D2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Example peak calling method (MACS)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6247CD-79FF-DF49-8CE9-5948D501D3A7}"/>
              </a:ext>
            </a:extLst>
          </p:cNvPr>
          <p:cNvSpPr/>
          <p:nvPr/>
        </p:nvSpPr>
        <p:spPr>
          <a:xfrm>
            <a:off x="2413442" y="2020927"/>
            <a:ext cx="5970537" cy="1026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515986-D0B3-5D4D-B365-C609A257DF03}"/>
              </a:ext>
            </a:extLst>
          </p:cNvPr>
          <p:cNvSpPr txBox="1"/>
          <p:nvPr/>
        </p:nvSpPr>
        <p:spPr>
          <a:xfrm>
            <a:off x="485157" y="1836261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Reference genome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710FC-011E-D04E-8C17-C5CE896B98C4}"/>
              </a:ext>
            </a:extLst>
          </p:cNvPr>
          <p:cNvSpPr txBox="1"/>
          <p:nvPr/>
        </p:nvSpPr>
        <p:spPr>
          <a:xfrm>
            <a:off x="485157" y="2456275"/>
            <a:ext cx="144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Aligned reads</a:t>
            </a:r>
          </a:p>
          <a:p>
            <a:r>
              <a:rPr lang="en-US" dirty="0">
                <a:latin typeface="Gill Sans MT" panose="020B0502020104020203" pitchFamily="34" charset="77"/>
              </a:rPr>
              <a:t>(TF)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2F541-EFE2-924F-9517-FBCB46377321}"/>
              </a:ext>
            </a:extLst>
          </p:cNvPr>
          <p:cNvSpPr txBox="1"/>
          <p:nvPr/>
        </p:nvSpPr>
        <p:spPr>
          <a:xfrm>
            <a:off x="485157" y="3353288"/>
            <a:ext cx="144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Aligned reads</a:t>
            </a:r>
          </a:p>
          <a:p>
            <a:r>
              <a:rPr lang="en-US" dirty="0">
                <a:latin typeface="Gill Sans MT" panose="020B0502020104020203" pitchFamily="34" charset="77"/>
              </a:rPr>
              <a:t>(control)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EBE935-B3CB-B741-9197-99768DCD5742}"/>
              </a:ext>
            </a:extLst>
          </p:cNvPr>
          <p:cNvGrpSpPr/>
          <p:nvPr/>
        </p:nvGrpSpPr>
        <p:grpSpPr>
          <a:xfrm>
            <a:off x="3403201" y="2528144"/>
            <a:ext cx="2253996" cy="0"/>
            <a:chOff x="8609838" y="2891790"/>
            <a:chExt cx="2253996" cy="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16944ED-3350-634E-BE0A-3FFEFB62BF68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A519B2A-1CD5-BC4F-A6D6-848ACB2D83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876C4CE-B6E8-CB46-AC74-379D7396D68D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09215E-D4E0-104F-A4C5-4DB7BF5FE1F5}"/>
              </a:ext>
            </a:extLst>
          </p:cNvPr>
          <p:cNvGrpSpPr/>
          <p:nvPr/>
        </p:nvGrpSpPr>
        <p:grpSpPr>
          <a:xfrm>
            <a:off x="3777343" y="2692420"/>
            <a:ext cx="2253996" cy="0"/>
            <a:chOff x="8609838" y="2891790"/>
            <a:chExt cx="2253996" cy="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B1D0787-16D4-FE4A-BAEE-1F3016DBAEF1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E6E3ADD-7F4A-DE44-B32C-39F5F3E216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ADB2F5-3DF5-AA47-91BC-23B077A52307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9FF281-49B5-DC42-B494-A0B83273301B}"/>
              </a:ext>
            </a:extLst>
          </p:cNvPr>
          <p:cNvGrpSpPr/>
          <p:nvPr/>
        </p:nvGrpSpPr>
        <p:grpSpPr>
          <a:xfrm>
            <a:off x="4018739" y="2846798"/>
            <a:ext cx="2253996" cy="0"/>
            <a:chOff x="8609838" y="2891790"/>
            <a:chExt cx="2253996" cy="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0E39FE8-AF37-5548-8B33-DA12D114DC6B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7E3E241-C8C8-594D-B471-E9D68DEBE7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A60E42-F5CF-0B4C-A131-5D55D7D5746C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77A044-3CA7-1344-AD73-DBFB8B69D020}"/>
              </a:ext>
            </a:extLst>
          </p:cNvPr>
          <p:cNvGrpSpPr/>
          <p:nvPr/>
        </p:nvGrpSpPr>
        <p:grpSpPr>
          <a:xfrm>
            <a:off x="4386617" y="3031355"/>
            <a:ext cx="2253996" cy="0"/>
            <a:chOff x="8609838" y="2891790"/>
            <a:chExt cx="2253996" cy="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C24BB6E-8E94-5E4F-AA22-0EAAC69893DE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B79E9C3-5F17-F94A-B6BE-3BA972720C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4285BB8-3170-5B4F-B8C0-FD6CE09AA878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711734-C12F-1B4F-998F-E9B2C86B2FC1}"/>
              </a:ext>
            </a:extLst>
          </p:cNvPr>
          <p:cNvGrpSpPr/>
          <p:nvPr/>
        </p:nvGrpSpPr>
        <p:grpSpPr>
          <a:xfrm>
            <a:off x="3110177" y="2325647"/>
            <a:ext cx="2253996" cy="0"/>
            <a:chOff x="8609838" y="2891790"/>
            <a:chExt cx="2253996" cy="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41BD228-EA6A-504B-AFF2-AD5989A1C1A5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2EC7857-5A9C-0849-A718-FDAD5B485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5E5EF2C-209D-7248-B755-A39F9AC4C78C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6E8EB0-B8FE-6445-A90E-7587EB4D4511}"/>
              </a:ext>
            </a:extLst>
          </p:cNvPr>
          <p:cNvGrpSpPr/>
          <p:nvPr/>
        </p:nvGrpSpPr>
        <p:grpSpPr>
          <a:xfrm>
            <a:off x="2359330" y="3632624"/>
            <a:ext cx="2253996" cy="0"/>
            <a:chOff x="8609838" y="2891790"/>
            <a:chExt cx="2253996" cy="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4E7CC45-B654-7349-BA2C-DE349EE2237F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0551C74-1DCB-D74B-9C81-B2983720E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ECA4C36-A555-5E43-9B30-C0F2C57C2818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F6AAC6-0C33-2148-9A51-482CD261B12F}"/>
              </a:ext>
            </a:extLst>
          </p:cNvPr>
          <p:cNvGrpSpPr/>
          <p:nvPr/>
        </p:nvGrpSpPr>
        <p:grpSpPr>
          <a:xfrm>
            <a:off x="3473374" y="3796900"/>
            <a:ext cx="2253996" cy="0"/>
            <a:chOff x="8609838" y="2891790"/>
            <a:chExt cx="2253996" cy="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795C5B-8175-CC4D-9623-41CB206123A9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CF54F2F-3DC6-3742-95FA-0C48FD47AC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21DBAD0-5FA6-AD4B-B641-C0879A37C32D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0BC9F9-C4F4-B848-959E-3310A74BF63A}"/>
              </a:ext>
            </a:extLst>
          </p:cNvPr>
          <p:cNvGrpSpPr/>
          <p:nvPr/>
        </p:nvGrpSpPr>
        <p:grpSpPr>
          <a:xfrm>
            <a:off x="5447300" y="3631802"/>
            <a:ext cx="2253996" cy="0"/>
            <a:chOff x="8609838" y="2891790"/>
            <a:chExt cx="2253996" cy="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3BD50C7-2036-1C49-9B85-53A937CAF9ED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1FBA6D8-049D-BE4A-A4D1-3A6F51A2AA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50E5851-D6BA-8C4E-A849-19FD81EC4FA7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7C6CA7-48D6-D74D-83D6-AA3B8D52C737}"/>
                  </a:ext>
                </a:extLst>
              </p:cNvPr>
              <p:cNvSpPr txBox="1"/>
              <p:nvPr/>
            </p:nvSpPr>
            <p:spPr>
              <a:xfrm>
                <a:off x="356453" y="4222502"/>
                <a:ext cx="9891952" cy="1622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US" sz="2400" dirty="0">
                    <a:latin typeface="Gill Sans MT" panose="020B0502020104020203" pitchFamily="34" charset="77"/>
                  </a:rPr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𝐵𝐺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2400" b="0" dirty="0">
                    <a:latin typeface="Gill Sans MT" panose="020B0502020104020203" pitchFamily="34" charset="77"/>
                  </a:rPr>
                  <a:t> (mean background coverage per window) on WCE</a:t>
                </a:r>
              </a:p>
              <a:p>
                <a:pPr marL="457200" indent="-457200">
                  <a:buAutoNum type="arabicPeriod"/>
                </a:pPr>
                <a:r>
                  <a:rPr lang="en-US" sz="2400" dirty="0">
                    <a:latin typeface="Gill Sans MT" panose="020B0502020104020203" pitchFamily="34" charset="77"/>
                  </a:rPr>
                  <a:t>Test sliding windows of 2*mean fragment length across the genome</a:t>
                </a:r>
              </a:p>
              <a:p>
                <a:pPr marL="457200" indent="-457200">
                  <a:buAutoNum type="arabicPeriod"/>
                </a:pPr>
                <a:r>
                  <a:rPr lang="en-US" sz="2400" dirty="0">
                    <a:latin typeface="Gill Sans MT" panose="020B0502020104020203" pitchFamily="34" charset="77"/>
                  </a:rPr>
                  <a:t>For each window: compute p-value by comparing read count to null distribution: Poisson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𝐵𝐺</m:t>
                            </m:r>
                          </m:e>
                        </m:d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>
                  <a:latin typeface="Gill Sans MT" panose="020B0502020104020203" pitchFamily="34" charset="77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7C6CA7-48D6-D74D-83D6-AA3B8D52C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53" y="4222502"/>
                <a:ext cx="9891952" cy="1622624"/>
              </a:xfrm>
              <a:prstGeom prst="rect">
                <a:avLst/>
              </a:prstGeom>
              <a:blipFill>
                <a:blip r:embed="rId2"/>
                <a:stretch>
                  <a:fillRect l="-769" t="-3101" b="-6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F2E01A8-C828-8A4B-8B4E-F3BE316D7BDC}"/>
              </a:ext>
            </a:extLst>
          </p:cNvPr>
          <p:cNvSpPr/>
          <p:nvPr/>
        </p:nvSpPr>
        <p:spPr>
          <a:xfrm>
            <a:off x="2471608" y="1879103"/>
            <a:ext cx="2996045" cy="2097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4FADA-DDE7-8F4C-A371-950D3D15342A}"/>
              </a:ext>
            </a:extLst>
          </p:cNvPr>
          <p:cNvSpPr txBox="1"/>
          <p:nvPr/>
        </p:nvSpPr>
        <p:spPr>
          <a:xfrm>
            <a:off x="2775806" y="5845126"/>
            <a:ext cx="9023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Some tools (e.g. 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CisGenome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, GLMNB) use negative binomial rather than Poisson.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Similar to RNA-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seq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ChIP-seq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 read counts may show </a:t>
            </a:r>
            <a:r>
              <a:rPr lang="en-US" b="1" dirty="0" err="1">
                <a:solidFill>
                  <a:srgbClr val="FF0000"/>
                </a:solidFill>
                <a:latin typeface="Gill Sans MT" panose="020B0502020104020203" pitchFamily="34" charset="77"/>
              </a:rPr>
              <a:t>overdispersion</a:t>
            </a:r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  <a:t> 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(more variance than expected by Poisson)</a:t>
            </a:r>
          </a:p>
        </p:txBody>
      </p:sp>
    </p:spTree>
    <p:extLst>
      <p:ext uri="{BB962C8B-B14F-4D97-AF65-F5344CB8AC3E}">
        <p14:creationId xmlns:p14="http://schemas.microsoft.com/office/powerpoint/2010/main" val="22640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724 0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Peak calling – the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2FA48-17F9-CA4F-A3F0-D57D15D415D2}"/>
              </a:ext>
            </a:extLst>
          </p:cNvPr>
          <p:cNvSpPr txBox="1"/>
          <p:nvPr/>
        </p:nvSpPr>
        <p:spPr>
          <a:xfrm>
            <a:off x="2850077" y="1259615"/>
            <a:ext cx="718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BED format (</a:t>
            </a:r>
            <a:r>
              <a:rPr lang="en-US" sz="2400" dirty="0" err="1">
                <a:latin typeface="Gill Sans MT" panose="020B0502020104020203" pitchFamily="34" charset="77"/>
              </a:rPr>
              <a:t>chrom</a:t>
            </a:r>
            <a:r>
              <a:rPr lang="en-US" sz="2400" dirty="0">
                <a:latin typeface="Gill Sans MT" panose="020B0502020104020203" pitchFamily="34" charset="77"/>
              </a:rPr>
              <a:t>, start, end, + 9 other optional fields)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9CEA08-E4AB-C24D-99A7-BB1202161C9D}"/>
              </a:ext>
            </a:extLst>
          </p:cNvPr>
          <p:cNvSpPr txBox="1"/>
          <p:nvPr/>
        </p:nvSpPr>
        <p:spPr>
          <a:xfrm>
            <a:off x="2850077" y="3726870"/>
            <a:ext cx="54246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Homer peak format (similar to BED)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Header lines start with “#”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Important columns (one line per peak):</a:t>
            </a:r>
          </a:p>
          <a:p>
            <a:pPr lvl="1"/>
            <a:r>
              <a:rPr lang="en-US" sz="2400" dirty="0">
                <a:latin typeface="Gill Sans MT" panose="020B0502020104020203" pitchFamily="34" charset="77"/>
              </a:rPr>
              <a:t>1=</a:t>
            </a:r>
            <a:r>
              <a:rPr lang="en-US" sz="2400" dirty="0" err="1">
                <a:latin typeface="Gill Sans MT" panose="020B0502020104020203" pitchFamily="34" charset="77"/>
              </a:rPr>
              <a:t>peakID</a:t>
            </a:r>
            <a:r>
              <a:rPr lang="en-US" sz="2400" dirty="0">
                <a:latin typeface="Gill Sans MT" panose="020B0502020104020203" pitchFamily="34" charset="77"/>
              </a:rPr>
              <a:t>, 2=</a:t>
            </a:r>
            <a:r>
              <a:rPr lang="en-US" sz="2400" dirty="0" err="1">
                <a:latin typeface="Gill Sans MT" panose="020B0502020104020203" pitchFamily="34" charset="77"/>
              </a:rPr>
              <a:t>chrom</a:t>
            </a:r>
            <a:r>
              <a:rPr lang="en-US" sz="2400" dirty="0">
                <a:latin typeface="Gill Sans MT" panose="020B0502020104020203" pitchFamily="34" charset="77"/>
              </a:rPr>
              <a:t>, 3=start, 4=end</a:t>
            </a:r>
          </a:p>
          <a:p>
            <a:pPr lvl="1"/>
            <a:r>
              <a:rPr lang="en-US" sz="2400" dirty="0">
                <a:latin typeface="Gill Sans MT" panose="020B0502020104020203" pitchFamily="34" charset="77"/>
              </a:rPr>
              <a:t>8=score, 12=p-value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5C08E8-BF7C-544C-849D-F82D0164A24C}"/>
              </a:ext>
            </a:extLst>
          </p:cNvPr>
          <p:cNvSpPr/>
          <p:nvPr/>
        </p:nvSpPr>
        <p:spPr>
          <a:xfrm>
            <a:off x="2956955" y="1721280"/>
            <a:ext cx="5130141" cy="18045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350066-3A9C-4349-96BF-5D48CD987F0E}"/>
              </a:ext>
            </a:extLst>
          </p:cNvPr>
          <p:cNvSpPr txBox="1"/>
          <p:nvPr/>
        </p:nvSpPr>
        <p:spPr>
          <a:xfrm>
            <a:off x="3087584" y="1840675"/>
            <a:ext cx="451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chr1	700	750 	scores…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BC8160-129B-1546-89BE-C41CFC55695F}"/>
              </a:ext>
            </a:extLst>
          </p:cNvPr>
          <p:cNvSpPr txBox="1"/>
          <p:nvPr/>
        </p:nvSpPr>
        <p:spPr>
          <a:xfrm>
            <a:off x="3087583" y="2224681"/>
            <a:ext cx="451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chr3	7000	7050 	scores…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4B741C-A808-BB49-9059-E7549691423F}"/>
              </a:ext>
            </a:extLst>
          </p:cNvPr>
          <p:cNvSpPr txBox="1"/>
          <p:nvPr/>
        </p:nvSpPr>
        <p:spPr>
          <a:xfrm>
            <a:off x="3087583" y="2608687"/>
            <a:ext cx="451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chr4	100	170 	scores…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D2F4DD-095C-6C4E-B1A5-44AB795136D0}"/>
              </a:ext>
            </a:extLst>
          </p:cNvPr>
          <p:cNvSpPr txBox="1"/>
          <p:nvPr/>
        </p:nvSpPr>
        <p:spPr>
          <a:xfrm>
            <a:off x="3087582" y="2992693"/>
            <a:ext cx="451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chr22	10000	 10100 	scores…</a:t>
            </a:r>
          </a:p>
        </p:txBody>
      </p:sp>
    </p:spTree>
    <p:extLst>
      <p:ext uri="{BB962C8B-B14F-4D97-AF65-F5344CB8AC3E}">
        <p14:creationId xmlns:p14="http://schemas.microsoft.com/office/powerpoint/2010/main" val="1148752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Visualizing sequencing datasets - IGV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D448-7A22-BD47-91CB-A477DC1C15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20" y="1259615"/>
            <a:ext cx="10351325" cy="532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18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Real data is messy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FB23B4-AEB9-C14E-933A-F85E0179F4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777" y="1670897"/>
            <a:ext cx="7109361" cy="1999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E11CA-A30C-3F4B-8B73-A989C97E7D9A}"/>
              </a:ext>
            </a:extLst>
          </p:cNvPr>
          <p:cNvSpPr txBox="1"/>
          <p:nvPr/>
        </p:nvSpPr>
        <p:spPr>
          <a:xfrm>
            <a:off x="2018504" y="2000412"/>
            <a:ext cx="64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Sox2</a:t>
            </a:r>
          </a:p>
          <a:p>
            <a:r>
              <a:rPr lang="en-US" dirty="0">
                <a:latin typeface="Gill Sans MT" panose="020B0502020104020203" pitchFamily="34" charset="77"/>
              </a:rPr>
              <a:t>(TF)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7A84C-DDC2-CF44-9040-F6092489F44E}"/>
              </a:ext>
            </a:extLst>
          </p:cNvPr>
          <p:cNvSpPr txBox="1"/>
          <p:nvPr/>
        </p:nvSpPr>
        <p:spPr>
          <a:xfrm>
            <a:off x="2018504" y="296235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3FFF4-5340-C340-9A92-E89E71D4A699}"/>
              </a:ext>
            </a:extLst>
          </p:cNvPr>
          <p:cNvSpPr txBox="1"/>
          <p:nvPr/>
        </p:nvSpPr>
        <p:spPr>
          <a:xfrm>
            <a:off x="5789545" y="3670221"/>
            <a:ext cx="61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Peak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86F814-1119-F040-8A42-B63CA5CE0AD8}"/>
              </a:ext>
            </a:extLst>
          </p:cNvPr>
          <p:cNvSpPr txBox="1"/>
          <p:nvPr/>
        </p:nvSpPr>
        <p:spPr>
          <a:xfrm>
            <a:off x="8875150" y="3670221"/>
            <a:ext cx="61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Peak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3B1894-814D-6248-AB8A-DA54599716BD}"/>
              </a:ext>
            </a:extLst>
          </p:cNvPr>
          <p:cNvSpPr txBox="1"/>
          <p:nvPr/>
        </p:nvSpPr>
        <p:spPr>
          <a:xfrm>
            <a:off x="836258" y="4402048"/>
            <a:ext cx="5824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Not all peaks created equal!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Why might one peak be higher than another?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184571-3DD8-DD4A-A303-C439BC183C15}"/>
              </a:ext>
            </a:extLst>
          </p:cNvPr>
          <p:cNvSpPr txBox="1"/>
          <p:nvPr/>
        </p:nvSpPr>
        <p:spPr>
          <a:xfrm>
            <a:off x="2018504" y="5266692"/>
            <a:ext cx="60422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Hard to tell! Potential explanations: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Second peak only bound in a fraction of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Lower binding affinity at one site vs. another</a:t>
            </a:r>
          </a:p>
        </p:txBody>
      </p:sp>
    </p:spTree>
    <p:extLst>
      <p:ext uri="{BB962C8B-B14F-4D97-AF65-F5344CB8AC3E}">
        <p14:creationId xmlns:p14="http://schemas.microsoft.com/office/powerpoint/2010/main" val="12878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Real data is messy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F76F4-444B-764F-8186-E08CE2342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08" y="2209000"/>
            <a:ext cx="10671958" cy="1709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1EEAE-8B6F-B144-9621-931FBC7CE1AA}"/>
              </a:ext>
            </a:extLst>
          </p:cNvPr>
          <p:cNvSpPr txBox="1"/>
          <p:nvPr/>
        </p:nvSpPr>
        <p:spPr>
          <a:xfrm>
            <a:off x="356259" y="2327564"/>
            <a:ext cx="64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Sox2</a:t>
            </a:r>
          </a:p>
          <a:p>
            <a:r>
              <a:rPr lang="en-US" dirty="0">
                <a:latin typeface="Gill Sans MT" panose="020B0502020104020203" pitchFamily="34" charset="77"/>
              </a:rPr>
              <a:t>(TF)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CF65F-F706-6845-B19B-A0862AAC6E20}"/>
              </a:ext>
            </a:extLst>
          </p:cNvPr>
          <p:cNvSpPr txBox="1"/>
          <p:nvPr/>
        </p:nvSpPr>
        <p:spPr>
          <a:xfrm>
            <a:off x="356259" y="32895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DB28C-C49F-E04D-9F93-69221EBD6F7E}"/>
              </a:ext>
            </a:extLst>
          </p:cNvPr>
          <p:cNvSpPr txBox="1"/>
          <p:nvPr/>
        </p:nvSpPr>
        <p:spPr>
          <a:xfrm>
            <a:off x="644472" y="4234358"/>
            <a:ext cx="8964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WCE signal looks pretty correlated with Sox2!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Why might our “background” look similar to the actual </a:t>
            </a:r>
            <a:r>
              <a:rPr lang="en-US" sz="2400" dirty="0" err="1">
                <a:latin typeface="Gill Sans MT" panose="020B0502020104020203" pitchFamily="34" charset="77"/>
              </a:rPr>
              <a:t>ChIP-seq</a:t>
            </a:r>
            <a:r>
              <a:rPr lang="en-US" sz="2400" dirty="0">
                <a:latin typeface="Gill Sans MT" panose="020B0502020104020203" pitchFamily="34" charset="77"/>
              </a:rPr>
              <a:t> data?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04F89-5241-944E-9866-474141E4E518}"/>
              </a:ext>
            </a:extLst>
          </p:cNvPr>
          <p:cNvSpPr txBox="1"/>
          <p:nvPr/>
        </p:nvSpPr>
        <p:spPr>
          <a:xfrm>
            <a:off x="644472" y="5039901"/>
            <a:ext cx="41540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Coverage correlated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GC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“Openness” of the chromatin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Alignment/</a:t>
            </a:r>
            <a:r>
              <a:rPr lang="en-US" sz="2400" dirty="0" err="1">
                <a:latin typeface="Gill Sans MT" panose="020B0502020104020203" pitchFamily="34" charset="77"/>
              </a:rPr>
              <a:t>mappability</a:t>
            </a:r>
            <a:r>
              <a:rPr lang="en-US" sz="2400" dirty="0">
                <a:latin typeface="Gill Sans MT" panose="020B0502020104020203" pitchFamily="34" charset="77"/>
              </a:rPr>
              <a:t> biases</a:t>
            </a:r>
          </a:p>
        </p:txBody>
      </p:sp>
    </p:spTree>
    <p:extLst>
      <p:ext uri="{BB962C8B-B14F-4D97-AF65-F5344CB8AC3E}">
        <p14:creationId xmlns:p14="http://schemas.microsoft.com/office/powerpoint/2010/main" val="297423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Real data – HMs vs. TFs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F4EE2-4712-CF4E-A1EF-739F26D86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24" y="1828801"/>
            <a:ext cx="9281968" cy="31051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798239-DA77-4241-9DDB-F9C076F75CC7}"/>
              </a:ext>
            </a:extLst>
          </p:cNvPr>
          <p:cNvSpPr txBox="1"/>
          <p:nvPr/>
        </p:nvSpPr>
        <p:spPr>
          <a:xfrm>
            <a:off x="474561" y="2024466"/>
            <a:ext cx="64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Sox2</a:t>
            </a:r>
          </a:p>
          <a:p>
            <a:r>
              <a:rPr lang="en-US" dirty="0">
                <a:latin typeface="Gill Sans MT" panose="020B0502020104020203" pitchFamily="34" charset="77"/>
              </a:rPr>
              <a:t>(TF)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9B7E0-5E0E-2240-BB4A-A54A12418332}"/>
              </a:ext>
            </a:extLst>
          </p:cNvPr>
          <p:cNvSpPr txBox="1"/>
          <p:nvPr/>
        </p:nvSpPr>
        <p:spPr>
          <a:xfrm>
            <a:off x="474561" y="3524991"/>
            <a:ext cx="1048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H3K27ac</a:t>
            </a:r>
          </a:p>
          <a:p>
            <a:r>
              <a:rPr lang="en-US" dirty="0">
                <a:latin typeface="Gill Sans MT" panose="020B0502020104020203" pitchFamily="34" charset="77"/>
              </a:rPr>
              <a:t>(HM)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225680-22BF-0243-9C75-9ADA9A1CFDF3}"/>
              </a:ext>
            </a:extLst>
          </p:cNvPr>
          <p:cNvSpPr txBox="1"/>
          <p:nvPr/>
        </p:nvSpPr>
        <p:spPr>
          <a:xfrm>
            <a:off x="474561" y="291322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peaks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B3F689-213D-3042-BDD5-7DD914118D3F}"/>
              </a:ext>
            </a:extLst>
          </p:cNvPr>
          <p:cNvSpPr txBox="1"/>
          <p:nvPr/>
        </p:nvSpPr>
        <p:spPr>
          <a:xfrm>
            <a:off x="492585" y="432441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peaks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DAE26-A1F1-6543-B592-DE2169BA8B69}"/>
              </a:ext>
            </a:extLst>
          </p:cNvPr>
          <p:cNvSpPr txBox="1"/>
          <p:nvPr/>
        </p:nvSpPr>
        <p:spPr>
          <a:xfrm>
            <a:off x="1710624" y="5259063"/>
            <a:ext cx="9362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Histone modifications have “broad” peaks sometimes spanning many 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TFs have more “focal” peaks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How can you explain the “dips” in the HM peak?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ABBF5B-7F54-1944-AF37-3C232F589F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648" y="534071"/>
            <a:ext cx="4507992" cy="18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31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Visualizing </a:t>
            </a:r>
            <a:r>
              <a:rPr lang="en-US" sz="3600" dirty="0" err="1">
                <a:latin typeface="Gill Sans MT" panose="020B0502020104020203" pitchFamily="34" charset="0"/>
              </a:rPr>
              <a:t>ChIP-seq</a:t>
            </a:r>
            <a:r>
              <a:rPr lang="en-US" sz="3600" dirty="0">
                <a:latin typeface="Gill Sans MT" panose="020B0502020104020203" pitchFamily="34" charset="0"/>
              </a:rPr>
              <a:t> binding patterns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AC5F4-BACC-2447-ADB5-CEF02ABFF799}"/>
              </a:ext>
            </a:extLst>
          </p:cNvPr>
          <p:cNvSpPr txBox="1"/>
          <p:nvPr/>
        </p:nvSpPr>
        <p:spPr>
          <a:xfrm>
            <a:off x="270680" y="1103599"/>
            <a:ext cx="8985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“Composite plots” summarize binding patterns across multiple regions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17082-A2FB-174E-9E15-F11FFF74FE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5663" y="1538012"/>
            <a:ext cx="5599646" cy="4697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C2A940-AFCC-9240-846C-7AFCCBC74721}"/>
              </a:ext>
            </a:extLst>
          </p:cNvPr>
          <p:cNvSpPr/>
          <p:nvPr/>
        </p:nvSpPr>
        <p:spPr>
          <a:xfrm>
            <a:off x="836779" y="2567360"/>
            <a:ext cx="4144911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CFECF9-13CA-3045-BBC2-1BCE6266E69F}"/>
              </a:ext>
            </a:extLst>
          </p:cNvPr>
          <p:cNvSpPr/>
          <p:nvPr/>
        </p:nvSpPr>
        <p:spPr>
          <a:xfrm>
            <a:off x="2707574" y="2470236"/>
            <a:ext cx="1543792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 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9D1F21-CDDF-4545-A355-5ADDB3A6816C}"/>
              </a:ext>
            </a:extLst>
          </p:cNvPr>
          <p:cNvCxnSpPr/>
          <p:nvPr/>
        </p:nvCxnSpPr>
        <p:spPr>
          <a:xfrm flipV="1">
            <a:off x="2398815" y="2137727"/>
            <a:ext cx="0" cy="4296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F332E9-5ECC-984C-A3BD-B7B6033AF070}"/>
              </a:ext>
            </a:extLst>
          </p:cNvPr>
          <p:cNvCxnSpPr/>
          <p:nvPr/>
        </p:nvCxnSpPr>
        <p:spPr>
          <a:xfrm>
            <a:off x="2410691" y="2137727"/>
            <a:ext cx="6056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E06D17-6E8C-E84C-AAA7-29C4410B0DE6}"/>
              </a:ext>
            </a:extLst>
          </p:cNvPr>
          <p:cNvSpPr txBox="1"/>
          <p:nvPr/>
        </p:nvSpPr>
        <p:spPr>
          <a:xfrm>
            <a:off x="1771551" y="1829950"/>
            <a:ext cx="2275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Transcription start site (TSS)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681C40-CE0B-AE42-B286-BCD1DC9B4FE1}"/>
              </a:ext>
            </a:extLst>
          </p:cNvPr>
          <p:cNvGrpSpPr/>
          <p:nvPr/>
        </p:nvGrpSpPr>
        <p:grpSpPr>
          <a:xfrm>
            <a:off x="1580576" y="2895653"/>
            <a:ext cx="2253996" cy="0"/>
            <a:chOff x="8609838" y="2891790"/>
            <a:chExt cx="2253996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FD9118-4532-B24E-9195-3F959B88FAFD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97B9EAD-7E9F-A243-BB28-AC6806DA9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0157BD-C4A6-C34E-AC97-34BC5B8C2C11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4C5840-09C0-4143-86FD-8B9205556527}"/>
              </a:ext>
            </a:extLst>
          </p:cNvPr>
          <p:cNvGrpSpPr/>
          <p:nvPr/>
        </p:nvGrpSpPr>
        <p:grpSpPr>
          <a:xfrm>
            <a:off x="1771551" y="3050033"/>
            <a:ext cx="2253996" cy="0"/>
            <a:chOff x="8609838" y="2891790"/>
            <a:chExt cx="2253996" cy="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500F006-67D9-DA4C-BA9D-33F69594AF25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26407AB-2BA3-C741-A8A0-B340A66A1D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CC40E6-E0A4-C641-9E7D-4C8D35DE3005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A12A37-5FCE-5B48-8E00-C92782196438}"/>
              </a:ext>
            </a:extLst>
          </p:cNvPr>
          <p:cNvGrpSpPr/>
          <p:nvPr/>
        </p:nvGrpSpPr>
        <p:grpSpPr>
          <a:xfrm>
            <a:off x="1954718" y="3228162"/>
            <a:ext cx="2253996" cy="0"/>
            <a:chOff x="8609838" y="2891790"/>
            <a:chExt cx="2253996" cy="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D2C561B-7B4F-9548-8D60-5D74F9269330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A14A060-2F40-AB45-9BC7-51CDD5D9D0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0FFC4AC-69AA-2E41-8223-FD9C8D555236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EACECA-BDED-5D44-9470-5729CD4A7E5B}"/>
              </a:ext>
            </a:extLst>
          </p:cNvPr>
          <p:cNvSpPr/>
          <p:nvPr/>
        </p:nvSpPr>
        <p:spPr>
          <a:xfrm>
            <a:off x="836779" y="4002295"/>
            <a:ext cx="4144911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7A1A58-957E-2E45-9409-3B5A67F30B11}"/>
              </a:ext>
            </a:extLst>
          </p:cNvPr>
          <p:cNvSpPr/>
          <p:nvPr/>
        </p:nvSpPr>
        <p:spPr>
          <a:xfrm>
            <a:off x="2707574" y="3905171"/>
            <a:ext cx="1543792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43FD0D-5963-CF48-8A53-2841B815E9FF}"/>
              </a:ext>
            </a:extLst>
          </p:cNvPr>
          <p:cNvCxnSpPr/>
          <p:nvPr/>
        </p:nvCxnSpPr>
        <p:spPr>
          <a:xfrm flipV="1">
            <a:off x="2398815" y="3572662"/>
            <a:ext cx="0" cy="4296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1B65D6-E241-CA45-A816-3041683FC72D}"/>
              </a:ext>
            </a:extLst>
          </p:cNvPr>
          <p:cNvCxnSpPr/>
          <p:nvPr/>
        </p:nvCxnSpPr>
        <p:spPr>
          <a:xfrm>
            <a:off x="2410691" y="3572662"/>
            <a:ext cx="6056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F467DC-F98E-B442-A586-0A71E4760827}"/>
              </a:ext>
            </a:extLst>
          </p:cNvPr>
          <p:cNvGrpSpPr/>
          <p:nvPr/>
        </p:nvGrpSpPr>
        <p:grpSpPr>
          <a:xfrm>
            <a:off x="1580576" y="4330588"/>
            <a:ext cx="2253996" cy="0"/>
            <a:chOff x="8609838" y="2891790"/>
            <a:chExt cx="2253996" cy="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0916029-BD7F-A84E-9756-B8AC5644AC71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A26DE6F-6278-5343-8914-7E0FC0CEFC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F28D2E3-9935-4843-B8D8-69829E1F6B1C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929CBA-4C05-2147-B150-2278EC324EA7}"/>
              </a:ext>
            </a:extLst>
          </p:cNvPr>
          <p:cNvGrpSpPr/>
          <p:nvPr/>
        </p:nvGrpSpPr>
        <p:grpSpPr>
          <a:xfrm>
            <a:off x="1771551" y="4484968"/>
            <a:ext cx="2253996" cy="0"/>
            <a:chOff x="8609838" y="2891790"/>
            <a:chExt cx="2253996" cy="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435378B-1B6B-044C-8356-5D5F95A97002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5670812-2E4D-7C42-ADF4-44B4E04219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C2B1C7F-4469-6747-A8EA-A198AB194319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13C2D2-9D63-F440-BAA3-F0543A799D93}"/>
              </a:ext>
            </a:extLst>
          </p:cNvPr>
          <p:cNvGrpSpPr/>
          <p:nvPr/>
        </p:nvGrpSpPr>
        <p:grpSpPr>
          <a:xfrm>
            <a:off x="2398815" y="4627471"/>
            <a:ext cx="2253996" cy="0"/>
            <a:chOff x="8609838" y="2891790"/>
            <a:chExt cx="2253996" cy="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333AE66-D2C3-1D43-AAE0-834A16145264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73F2FF8-550E-E24F-BB81-ED2D806BDE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8398B1D-0688-CD46-958F-A636F658C76A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D0A5893-18D7-3147-837A-7F94B871E509}"/>
              </a:ext>
            </a:extLst>
          </p:cNvPr>
          <p:cNvSpPr/>
          <p:nvPr/>
        </p:nvSpPr>
        <p:spPr>
          <a:xfrm>
            <a:off x="836779" y="5306601"/>
            <a:ext cx="4144911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C9268B-1011-114C-9798-5D629C7E4FDE}"/>
              </a:ext>
            </a:extLst>
          </p:cNvPr>
          <p:cNvSpPr/>
          <p:nvPr/>
        </p:nvSpPr>
        <p:spPr>
          <a:xfrm>
            <a:off x="2707574" y="5209477"/>
            <a:ext cx="1543792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 3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839D81A-C9B2-6849-A698-775D21B570DE}"/>
              </a:ext>
            </a:extLst>
          </p:cNvPr>
          <p:cNvCxnSpPr/>
          <p:nvPr/>
        </p:nvCxnSpPr>
        <p:spPr>
          <a:xfrm flipV="1">
            <a:off x="2398815" y="4876968"/>
            <a:ext cx="0" cy="4296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D6730B0-8D3D-184D-918A-65FE4698757F}"/>
              </a:ext>
            </a:extLst>
          </p:cNvPr>
          <p:cNvCxnSpPr/>
          <p:nvPr/>
        </p:nvCxnSpPr>
        <p:spPr>
          <a:xfrm>
            <a:off x="2410691" y="4876968"/>
            <a:ext cx="6056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D0C318-83D1-7F47-B366-2D92E06AFC6D}"/>
              </a:ext>
            </a:extLst>
          </p:cNvPr>
          <p:cNvGrpSpPr/>
          <p:nvPr/>
        </p:nvGrpSpPr>
        <p:grpSpPr>
          <a:xfrm>
            <a:off x="1580576" y="5634894"/>
            <a:ext cx="2253996" cy="0"/>
            <a:chOff x="8609838" y="2891790"/>
            <a:chExt cx="2253996" cy="0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202B7FD-A7B0-8F47-A884-5D8ED1CF05B1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7BE3947-F220-894D-BAE3-66FF407D21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8662BB4-AE0A-9E48-B781-C1EE845E5707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4EB5BF-1BFD-8942-8200-3B8CADEBD1C1}"/>
              </a:ext>
            </a:extLst>
          </p:cNvPr>
          <p:cNvGrpSpPr/>
          <p:nvPr/>
        </p:nvGrpSpPr>
        <p:grpSpPr>
          <a:xfrm>
            <a:off x="1771551" y="5789274"/>
            <a:ext cx="2253996" cy="0"/>
            <a:chOff x="8609838" y="2891790"/>
            <a:chExt cx="2253996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B6F2819-299C-CE4B-9B58-FD15FDA7DEEB}"/>
                </a:ext>
              </a:extLst>
            </p:cNvPr>
            <p:cNvCxnSpPr/>
            <p:nvPr/>
          </p:nvCxnSpPr>
          <p:spPr>
            <a:xfrm>
              <a:off x="860983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D3F1C9F-461A-4849-8B98-F30DEB6DB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978" y="2891790"/>
              <a:ext cx="739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38E170-9EFD-1342-A25D-10B63B527EFC}"/>
                </a:ext>
              </a:extLst>
            </p:cNvPr>
            <p:cNvCxnSpPr/>
            <p:nvPr/>
          </p:nvCxnSpPr>
          <p:spPr>
            <a:xfrm>
              <a:off x="8609838" y="2891790"/>
              <a:ext cx="22539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Down Arrow 58">
            <a:extLst>
              <a:ext uri="{FF2B5EF4-FFF2-40B4-BE49-F238E27FC236}">
                <a16:creationId xmlns:a16="http://schemas.microsoft.com/office/drawing/2014/main" id="{EA80440E-33DB-C44E-963C-4C10AF834FBB}"/>
              </a:ext>
            </a:extLst>
          </p:cNvPr>
          <p:cNvSpPr/>
          <p:nvPr/>
        </p:nvSpPr>
        <p:spPr>
          <a:xfrm>
            <a:off x="2707574" y="5961413"/>
            <a:ext cx="374142" cy="27442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5754788-1FC0-E747-A180-56CFB88A7CF5}"/>
              </a:ext>
            </a:extLst>
          </p:cNvPr>
          <p:cNvSpPr txBox="1"/>
          <p:nvPr/>
        </p:nvSpPr>
        <p:spPr>
          <a:xfrm>
            <a:off x="139456" y="6312786"/>
            <a:ext cx="7364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Compute average read count per position relative to TSS </a:t>
            </a:r>
          </a:p>
        </p:txBody>
      </p:sp>
    </p:spTree>
    <p:extLst>
      <p:ext uri="{BB962C8B-B14F-4D97-AF65-F5344CB8AC3E}">
        <p14:creationId xmlns:p14="http://schemas.microsoft.com/office/powerpoint/2010/main" val="31777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/>
      <p:bldP spid="25" grpId="0" animBg="1"/>
      <p:bldP spid="26" grpId="0" animBg="1"/>
      <p:bldP spid="42" grpId="0" animBg="1"/>
      <p:bldP spid="43" grpId="0" animBg="1"/>
      <p:bldP spid="59" grpId="0" animBg="1"/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217" y="3115920"/>
            <a:ext cx="2401616" cy="1420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667" y="3174215"/>
            <a:ext cx="2083527" cy="1381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743" y="5230311"/>
            <a:ext cx="2360091" cy="139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055" y="5230311"/>
            <a:ext cx="2398280" cy="13901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171" y="2661186"/>
            <a:ext cx="13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Skin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0869" y="4758987"/>
            <a:ext cx="209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Red blood cells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4532" y="2712550"/>
            <a:ext cx="175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Hepatocytes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7487" y="4746274"/>
            <a:ext cx="1282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Neurons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20234" y="1570651"/>
            <a:ext cx="1533966" cy="65982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DNA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88833" y="1573603"/>
            <a:ext cx="1533966" cy="65982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RNA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52249" y="1578077"/>
            <a:ext cx="1533966" cy="65982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Protein</a:t>
            </a:r>
          </a:p>
        </p:txBody>
      </p:sp>
      <p:cxnSp>
        <p:nvCxnSpPr>
          <p:cNvPr id="17" name="Straight Arrow Connector 16"/>
          <p:cNvCxnSpPr>
            <a:stCxn id="13" idx="3"/>
            <a:endCxn id="14" idx="1"/>
          </p:cNvCxnSpPr>
          <p:nvPr/>
        </p:nvCxnSpPr>
        <p:spPr>
          <a:xfrm>
            <a:off x="3654201" y="1900561"/>
            <a:ext cx="1634633" cy="29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5" idx="1"/>
          </p:cNvCxnSpPr>
          <p:nvPr/>
        </p:nvCxnSpPr>
        <p:spPr>
          <a:xfrm>
            <a:off x="6822799" y="1903513"/>
            <a:ext cx="1929450" cy="44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888526" y="1328683"/>
            <a:ext cx="1987251" cy="11523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0" y="2527883"/>
            <a:ext cx="165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DNA ~identical!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20069" y="1324407"/>
            <a:ext cx="1987251" cy="11523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378963" y="2480991"/>
            <a:ext cx="2822597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Real difference in the proteins, but hard to measure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41114" y="1331833"/>
            <a:ext cx="1987251" cy="11523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27712" y="2538867"/>
            <a:ext cx="4024311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RNA is a useful intermediate!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~Informative of protein level/sequence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Made from nucleic acids = we can sequence that!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1084EAB-E76C-491A-8E28-E6658D82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Major difference between cell types is what genes are expressed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88DF1-7227-AF45-8D40-D2C1F93917B7}"/>
              </a:ext>
            </a:extLst>
          </p:cNvPr>
          <p:cNvSpPr txBox="1"/>
          <p:nvPr/>
        </p:nvSpPr>
        <p:spPr>
          <a:xfrm>
            <a:off x="139433" y="4591074"/>
            <a:ext cx="858388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What drives these tissue specific differences?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Transcription factors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Chromatin structure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Probably many other factors</a:t>
            </a:r>
          </a:p>
        </p:txBody>
      </p:sp>
    </p:spTree>
    <p:extLst>
      <p:ext uri="{BB962C8B-B14F-4D97-AF65-F5344CB8AC3E}">
        <p14:creationId xmlns:p14="http://schemas.microsoft.com/office/powerpoint/2010/main" val="6907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Intro to motif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AC5F4-BACC-2447-ADB5-CEF02ABFF799}"/>
              </a:ext>
            </a:extLst>
          </p:cNvPr>
          <p:cNvSpPr txBox="1"/>
          <p:nvPr/>
        </p:nvSpPr>
        <p:spPr>
          <a:xfrm>
            <a:off x="3877926" y="4205155"/>
            <a:ext cx="344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What sequence is Sox2 binding to?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78F80-30B0-9548-BF55-D8BBD19D17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174" y="1259615"/>
            <a:ext cx="7820625" cy="192516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8A884F-91AF-9B44-8280-2926CB1C147B}"/>
              </a:ext>
            </a:extLst>
          </p:cNvPr>
          <p:cNvCxnSpPr/>
          <p:nvPr/>
        </p:nvCxnSpPr>
        <p:spPr>
          <a:xfrm>
            <a:off x="3040083" y="3184780"/>
            <a:ext cx="2066307" cy="805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129C45-EBB6-D141-A9C3-15515B73F032}"/>
              </a:ext>
            </a:extLst>
          </p:cNvPr>
          <p:cNvCxnSpPr/>
          <p:nvPr/>
        </p:nvCxnSpPr>
        <p:spPr>
          <a:xfrm>
            <a:off x="3990109" y="3184780"/>
            <a:ext cx="1294410" cy="840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09CD6A-AB31-8D4B-B4EF-22830B5EE5C1}"/>
              </a:ext>
            </a:extLst>
          </p:cNvPr>
          <p:cNvCxnSpPr/>
          <p:nvPr/>
        </p:nvCxnSpPr>
        <p:spPr>
          <a:xfrm flipH="1">
            <a:off x="5474525" y="3166967"/>
            <a:ext cx="878774" cy="823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BD3424-B694-CB48-BE82-C01E8DD68C5D}"/>
              </a:ext>
            </a:extLst>
          </p:cNvPr>
          <p:cNvCxnSpPr/>
          <p:nvPr/>
        </p:nvCxnSpPr>
        <p:spPr>
          <a:xfrm flipH="1">
            <a:off x="5703486" y="3184780"/>
            <a:ext cx="1623589" cy="840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01B342-5D8A-F64C-AA6A-DD3F6B2C1756}"/>
              </a:ext>
            </a:extLst>
          </p:cNvPr>
          <p:cNvCxnSpPr/>
          <p:nvPr/>
        </p:nvCxnSpPr>
        <p:spPr>
          <a:xfrm flipH="1">
            <a:off x="6056416" y="3166967"/>
            <a:ext cx="3040083" cy="858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36DEA8-6836-7849-A9EB-5CA95B141034}"/>
              </a:ext>
            </a:extLst>
          </p:cNvPr>
          <p:cNvCxnSpPr/>
          <p:nvPr/>
        </p:nvCxnSpPr>
        <p:spPr>
          <a:xfrm flipH="1">
            <a:off x="6353299" y="3184780"/>
            <a:ext cx="3029559" cy="924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77A6E9-A86A-9F4D-AC20-28F0388E5CA7}"/>
              </a:ext>
            </a:extLst>
          </p:cNvPr>
          <p:cNvSpPr txBox="1"/>
          <p:nvPr/>
        </p:nvSpPr>
        <p:spPr>
          <a:xfrm>
            <a:off x="961900" y="1662546"/>
            <a:ext cx="64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Sox2</a:t>
            </a:r>
          </a:p>
          <a:p>
            <a:r>
              <a:rPr lang="en-US" dirty="0">
                <a:latin typeface="Gill Sans MT" panose="020B0502020104020203" pitchFamily="34" charset="77"/>
              </a:rPr>
              <a:t>(TF)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7482B-7B17-0943-8993-8BB9417D00B6}"/>
              </a:ext>
            </a:extLst>
          </p:cNvPr>
          <p:cNvSpPr txBox="1"/>
          <p:nvPr/>
        </p:nvSpPr>
        <p:spPr>
          <a:xfrm>
            <a:off x="961900" y="262448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E12BB6-5778-B34F-B2B0-E434EDD64677}"/>
              </a:ext>
            </a:extLst>
          </p:cNvPr>
          <p:cNvSpPr txBox="1"/>
          <p:nvPr/>
        </p:nvSpPr>
        <p:spPr>
          <a:xfrm>
            <a:off x="4754425" y="4740613"/>
            <a:ext cx="15632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GCCATTGTTC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TTCATTGTTT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GCTATTGTCC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TTCTTTGTCA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GCCTTTGTTG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FE96F4-C147-9347-9081-37FEA7F17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7" y="5124446"/>
            <a:ext cx="2971800" cy="571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E0A121-9995-9645-8FA7-A61E3F03837F}"/>
              </a:ext>
            </a:extLst>
          </p:cNvPr>
          <p:cNvSpPr txBox="1"/>
          <p:nvPr/>
        </p:nvSpPr>
        <p:spPr>
          <a:xfrm>
            <a:off x="1889446" y="5225530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Extract sequences in peaks: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F153044D-CE21-E74C-867F-5A130B697144}"/>
              </a:ext>
            </a:extLst>
          </p:cNvPr>
          <p:cNvSpPr/>
          <p:nvPr/>
        </p:nvSpPr>
        <p:spPr>
          <a:xfrm>
            <a:off x="6515280" y="5314738"/>
            <a:ext cx="574289" cy="2537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E355E0-9AB6-9842-9EE7-F740F043F60B}"/>
              </a:ext>
            </a:extLst>
          </p:cNvPr>
          <p:cNvSpPr txBox="1"/>
          <p:nvPr/>
        </p:nvSpPr>
        <p:spPr>
          <a:xfrm>
            <a:off x="8617748" y="4722800"/>
            <a:ext cx="88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“motif”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F21CCB-B30E-2D43-904D-F562E173CB03}"/>
              </a:ext>
            </a:extLst>
          </p:cNvPr>
          <p:cNvSpPr txBox="1"/>
          <p:nvPr/>
        </p:nvSpPr>
        <p:spPr>
          <a:xfrm>
            <a:off x="204739" y="6252923"/>
            <a:ext cx="9153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Exercises 1 and 2 explore motif finding and enrichment analysis. More info Wednesday!</a:t>
            </a:r>
          </a:p>
        </p:txBody>
      </p:sp>
    </p:spTree>
    <p:extLst>
      <p:ext uri="{BB962C8B-B14F-4D97-AF65-F5344CB8AC3E}">
        <p14:creationId xmlns:p14="http://schemas.microsoft.com/office/powerpoint/2010/main" val="361038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3" grpId="0"/>
      <p:bldP spid="24" grpId="0" animBg="1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Lab 5 overview</a:t>
            </a:r>
          </a:p>
        </p:txBody>
      </p:sp>
    </p:spTree>
    <p:extLst>
      <p:ext uri="{BB962C8B-B14F-4D97-AF65-F5344CB8AC3E}">
        <p14:creationId xmlns:p14="http://schemas.microsoft.com/office/powerpoint/2010/main" val="3692600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How do different cell types arise?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AC5F4-BACC-2447-ADB5-CEF02ABFF799}"/>
              </a:ext>
            </a:extLst>
          </p:cNvPr>
          <p:cNvSpPr txBox="1"/>
          <p:nvPr/>
        </p:nvSpPr>
        <p:spPr>
          <a:xfrm>
            <a:off x="57592" y="5517665"/>
            <a:ext cx="11021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“Pluripotent”: </a:t>
            </a:r>
            <a:r>
              <a:rPr lang="en-US" sz="2400" dirty="0">
                <a:latin typeface="Gill Sans MT" panose="020B0502020104020203" pitchFamily="34" charset="77"/>
              </a:rPr>
              <a:t>cells can differentiate into many possible cell types</a:t>
            </a:r>
          </a:p>
          <a:p>
            <a:r>
              <a:rPr lang="en-US" sz="2400" b="1" dirty="0">
                <a:latin typeface="Gill Sans MT" panose="020B0502020104020203" pitchFamily="34" charset="77"/>
              </a:rPr>
              <a:t>“Terminally differentiated” </a:t>
            </a:r>
            <a:r>
              <a:rPr lang="en-US" sz="2400" dirty="0">
                <a:latin typeface="Gill Sans MT" panose="020B0502020104020203" pitchFamily="34" charset="77"/>
              </a:rPr>
              <a:t>cells are fully committed and can’t differentiate further!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F60C0-9CC6-964C-9177-BEEEDD625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152" y="1744771"/>
            <a:ext cx="7181421" cy="27156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E3ADEC-5ACE-7F4C-881F-C79953F0EE8A}"/>
              </a:ext>
            </a:extLst>
          </p:cNvPr>
          <p:cNvSpPr/>
          <p:nvPr/>
        </p:nvSpPr>
        <p:spPr>
          <a:xfrm>
            <a:off x="6507678" y="1068779"/>
            <a:ext cx="2066306" cy="1395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3E5469-EFFC-7441-AAB7-FF2DF35C3B33}"/>
              </a:ext>
            </a:extLst>
          </p:cNvPr>
          <p:cNvSpPr/>
          <p:nvPr/>
        </p:nvSpPr>
        <p:spPr>
          <a:xfrm>
            <a:off x="6695704" y="2273820"/>
            <a:ext cx="2066306" cy="1395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DFADB5-EBB6-3F43-87E4-E920973F850B}"/>
              </a:ext>
            </a:extLst>
          </p:cNvPr>
          <p:cNvSpPr txBox="1"/>
          <p:nvPr/>
        </p:nvSpPr>
        <p:spPr>
          <a:xfrm>
            <a:off x="6805987" y="821442"/>
            <a:ext cx="5480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Stem cells differentiate into adult cell types</a:t>
            </a:r>
          </a:p>
          <a:p>
            <a:r>
              <a:rPr lang="en-US" dirty="0">
                <a:latin typeface="Gill Sans MT" panose="020B0502020104020203" pitchFamily="34" charset="77"/>
              </a:rPr>
              <a:t>Lineage specific transcription factors control cell identity</a:t>
            </a:r>
          </a:p>
          <a:p>
            <a:r>
              <a:rPr lang="en-US" dirty="0">
                <a:latin typeface="Gill Sans MT" panose="020B0502020104020203" pitchFamily="34" charset="77"/>
              </a:rPr>
              <a:t>Example: blood cell types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72B83-608E-5644-8307-B2942A800BF0}"/>
              </a:ext>
            </a:extLst>
          </p:cNvPr>
          <p:cNvSpPr txBox="1"/>
          <p:nvPr/>
        </p:nvSpPr>
        <p:spPr>
          <a:xfrm>
            <a:off x="1116280" y="4055041"/>
            <a:ext cx="1471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gorenlab.github.io</a:t>
            </a:r>
            <a:endParaRPr lang="en-US" sz="1400" dirty="0">
              <a:latin typeface="Gill Sans MT" panose="020B0502020104020203" pitchFamily="34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8F4504-8340-C34F-8EC9-DD5D7D8F6055}"/>
              </a:ext>
            </a:extLst>
          </p:cNvPr>
          <p:cNvGrpSpPr/>
          <p:nvPr/>
        </p:nvGrpSpPr>
        <p:grpSpPr>
          <a:xfrm>
            <a:off x="6858968" y="1840190"/>
            <a:ext cx="4940777" cy="3831363"/>
            <a:chOff x="6858968" y="1840190"/>
            <a:chExt cx="4940777" cy="38313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E4972A7-63D0-924C-9E11-0D0634C3A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968" y="1840190"/>
              <a:ext cx="4777513" cy="36590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1EE4B4-B839-F144-833C-65DB5978E1AE}"/>
                </a:ext>
              </a:extLst>
            </p:cNvPr>
            <p:cNvSpPr txBox="1"/>
            <p:nvPr/>
          </p:nvSpPr>
          <p:spPr>
            <a:xfrm>
              <a:off x="10285100" y="5363776"/>
              <a:ext cx="15146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Barreto et al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63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Differentiation can actually be reversed!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AC5F4-BACC-2447-ADB5-CEF02ABFF799}"/>
              </a:ext>
            </a:extLst>
          </p:cNvPr>
          <p:cNvSpPr txBox="1"/>
          <p:nvPr/>
        </p:nvSpPr>
        <p:spPr>
          <a:xfrm>
            <a:off x="4274631" y="202948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Adult cells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D9A8E-50BB-D148-89C3-3370F903E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743" y="2398815"/>
            <a:ext cx="1080656" cy="53439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E4EBF744-34F7-8146-AED9-A3B3FCB9B2CD}"/>
              </a:ext>
            </a:extLst>
          </p:cNvPr>
          <p:cNvSpPr/>
          <p:nvPr/>
        </p:nvSpPr>
        <p:spPr>
          <a:xfrm>
            <a:off x="3722898" y="2555643"/>
            <a:ext cx="368137" cy="2207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960E65D-BAD4-2142-8E88-A995D6981334}"/>
              </a:ext>
            </a:extLst>
          </p:cNvPr>
          <p:cNvSpPr/>
          <p:nvPr/>
        </p:nvSpPr>
        <p:spPr>
          <a:xfrm>
            <a:off x="5694990" y="2555643"/>
            <a:ext cx="368137" cy="2207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37017-45DF-BD41-8B69-19A64284C90F}"/>
              </a:ext>
            </a:extLst>
          </p:cNvPr>
          <p:cNvSpPr txBox="1"/>
          <p:nvPr/>
        </p:nvSpPr>
        <p:spPr>
          <a:xfrm>
            <a:off x="6330606" y="2139849"/>
            <a:ext cx="395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“Induced pluripotent stem cells” (iPSCs)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931524-19E8-BC4F-8919-C388A3DA9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8624" y="2509181"/>
            <a:ext cx="1080656" cy="534390"/>
          </a:xfrm>
          <a:prstGeom prst="rect">
            <a:avLst/>
          </a:prstGeom>
        </p:spPr>
      </p:pic>
      <p:sp>
        <p:nvSpPr>
          <p:cNvPr id="13" name="Up Arrow 12">
            <a:extLst>
              <a:ext uri="{FF2B5EF4-FFF2-40B4-BE49-F238E27FC236}">
                <a16:creationId xmlns:a16="http://schemas.microsoft.com/office/drawing/2014/main" id="{D43BF757-3832-5845-9FE0-9562711B6EE0}"/>
              </a:ext>
            </a:extLst>
          </p:cNvPr>
          <p:cNvSpPr/>
          <p:nvPr/>
        </p:nvSpPr>
        <p:spPr>
          <a:xfrm>
            <a:off x="4697403" y="3043571"/>
            <a:ext cx="320159" cy="7327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D93C5A-F339-2541-924F-10327CEF702B}"/>
              </a:ext>
            </a:extLst>
          </p:cNvPr>
          <p:cNvSpPr txBox="1"/>
          <p:nvPr/>
        </p:nvSpPr>
        <p:spPr>
          <a:xfrm>
            <a:off x="3906966" y="3945917"/>
            <a:ext cx="429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Treat with a cocktail of transcription factors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3C57A-9BCA-A945-87AC-10D2E8C400BE}"/>
              </a:ext>
            </a:extLst>
          </p:cNvPr>
          <p:cNvSpPr txBox="1"/>
          <p:nvPr/>
        </p:nvSpPr>
        <p:spPr>
          <a:xfrm>
            <a:off x="5440335" y="4437133"/>
            <a:ext cx="805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Klf4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Oct4</a:t>
            </a:r>
          </a:p>
          <a:p>
            <a:r>
              <a:rPr lang="en-US" dirty="0">
                <a:latin typeface="Gill Sans MT" panose="020B0502020104020203" pitchFamily="34" charset="77"/>
              </a:rPr>
              <a:t>Sox2</a:t>
            </a:r>
          </a:p>
          <a:p>
            <a:r>
              <a:rPr lang="en-US" dirty="0">
                <a:latin typeface="Gill Sans MT" panose="020B0502020104020203" pitchFamily="34" charset="77"/>
              </a:rPr>
              <a:t>C-</a:t>
            </a:r>
            <a:r>
              <a:rPr lang="en-US" dirty="0" err="1">
                <a:latin typeface="Gill Sans MT" panose="020B0502020104020203" pitchFamily="34" charset="77"/>
              </a:rPr>
              <a:t>Myc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CCDE57-8530-4D4F-B1E8-E29868720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034" y="1879895"/>
            <a:ext cx="2215156" cy="13514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DEEE01-DAE5-8146-89B5-6C1A039D3821}"/>
              </a:ext>
            </a:extLst>
          </p:cNvPr>
          <p:cNvSpPr/>
          <p:nvPr/>
        </p:nvSpPr>
        <p:spPr>
          <a:xfrm>
            <a:off x="5391399" y="4437133"/>
            <a:ext cx="93920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F03A9D-CD40-3B4D-A312-01E36301D380}"/>
              </a:ext>
            </a:extLst>
          </p:cNvPr>
          <p:cNvSpPr txBox="1"/>
          <p:nvPr/>
        </p:nvSpPr>
        <p:spPr>
          <a:xfrm>
            <a:off x="6523223" y="4681630"/>
            <a:ext cx="3327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“Yamanaka factors”</a:t>
            </a:r>
          </a:p>
          <a:p>
            <a:r>
              <a:rPr lang="en-US" dirty="0">
                <a:latin typeface="Gill Sans MT" panose="020B0502020104020203" pitchFamily="34" charset="77"/>
              </a:rPr>
              <a:t>Discovered in 2006 (Nobel prize)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007397-9174-2444-AE9F-5D1ACEA7E603}"/>
              </a:ext>
            </a:extLst>
          </p:cNvPr>
          <p:cNvSpPr txBox="1"/>
          <p:nvPr/>
        </p:nvSpPr>
        <p:spPr>
          <a:xfrm>
            <a:off x="6523224" y="5371176"/>
            <a:ext cx="5316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Highly expressed in embryonic stem cells</a:t>
            </a:r>
          </a:p>
          <a:p>
            <a:r>
              <a:rPr lang="en-US" dirty="0">
                <a:latin typeface="Gill Sans MT" panose="020B0502020104020203" pitchFamily="34" charset="77"/>
              </a:rPr>
              <a:t>(also: similar pathways reactivated in cancer cells)</a:t>
            </a:r>
          </a:p>
          <a:p>
            <a:r>
              <a:rPr lang="en-US" dirty="0">
                <a:latin typeface="Gill Sans MT" panose="020B0502020104020203" pitchFamily="34" charset="77"/>
              </a:rPr>
              <a:t>Huge implications for bioengineering</a:t>
            </a:r>
          </a:p>
        </p:txBody>
      </p:sp>
    </p:spTree>
    <p:extLst>
      <p:ext uri="{BB962C8B-B14F-4D97-AF65-F5344CB8AC3E}">
        <p14:creationId xmlns:p14="http://schemas.microsoft.com/office/powerpoint/2010/main" val="10604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  <p:bldP spid="15" grpId="0"/>
      <p:bldP spid="18" grpId="0" animBg="1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Lab 5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AC5F4-BACC-2447-ADB5-CEF02ABFF799}"/>
              </a:ext>
            </a:extLst>
          </p:cNvPr>
          <p:cNvSpPr txBox="1"/>
          <p:nvPr/>
        </p:nvSpPr>
        <p:spPr>
          <a:xfrm>
            <a:off x="274765" y="2617470"/>
            <a:ext cx="285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Mouse embryonic stem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7922C-55A0-6A4F-B56B-CE0D01A620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61" y="1265974"/>
            <a:ext cx="2215156" cy="1351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D79F7-15A3-F343-8BA2-D6DA2BD9B4E0}"/>
              </a:ext>
            </a:extLst>
          </p:cNvPr>
          <p:cNvSpPr txBox="1"/>
          <p:nvPr/>
        </p:nvSpPr>
        <p:spPr>
          <a:xfrm>
            <a:off x="274764" y="3494265"/>
            <a:ext cx="35612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ChIP-seq</a:t>
            </a:r>
            <a:r>
              <a:rPr lang="en-US" dirty="0">
                <a:latin typeface="Gill Sans MT" panose="020B0502020104020203" pitchFamily="34" charset="77"/>
              </a:rPr>
              <a:t>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Klf4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Oct4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Sox2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H3K27ac (promoters/enhancers)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H3K4me2 (mostly enhancers)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797ED-37C7-614D-A168-9F4843164CDC}"/>
              </a:ext>
            </a:extLst>
          </p:cNvPr>
          <p:cNvSpPr txBox="1"/>
          <p:nvPr/>
        </p:nvSpPr>
        <p:spPr>
          <a:xfrm>
            <a:off x="4370384" y="779552"/>
            <a:ext cx="74455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Lab: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Alignment (bwa)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Peak calling (Homer)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Visualizing </a:t>
            </a:r>
            <a:r>
              <a:rPr lang="en-US" sz="2400" dirty="0" err="1">
                <a:latin typeface="Gill Sans MT" panose="020B0502020104020203" pitchFamily="34" charset="77"/>
              </a:rPr>
              <a:t>ChIP</a:t>
            </a:r>
            <a:r>
              <a:rPr lang="en-US" sz="2400" dirty="0">
                <a:latin typeface="Gill Sans MT" panose="020B0502020104020203" pitchFamily="34" charset="77"/>
              </a:rPr>
              <a:t> data (</a:t>
            </a:r>
            <a:r>
              <a:rPr lang="en-US" sz="2400" dirty="0" err="1">
                <a:latin typeface="Gill Sans MT" panose="020B0502020104020203" pitchFamily="34" charset="77"/>
              </a:rPr>
              <a:t>Homer+IGV</a:t>
            </a:r>
            <a:r>
              <a:rPr lang="en-US" sz="2400" dirty="0">
                <a:latin typeface="Gill Sans MT" panose="020B0502020104020203" pitchFamily="34" charset="77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Differential binding (</a:t>
            </a:r>
            <a:r>
              <a:rPr lang="en-US" sz="2400" dirty="0" err="1">
                <a:latin typeface="Gill Sans MT" panose="020B0502020104020203" pitchFamily="34" charset="77"/>
              </a:rPr>
              <a:t>Homer+plotting</a:t>
            </a:r>
            <a:r>
              <a:rPr lang="en-US" sz="2400" dirty="0">
                <a:latin typeface="Gill Sans MT" panose="020B0502020104020203" pitchFamily="34" charset="77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Motif analysis (</a:t>
            </a:r>
            <a:r>
              <a:rPr lang="en-US" sz="2400" dirty="0" err="1">
                <a:latin typeface="Gill Sans MT" panose="020B0502020104020203" pitchFamily="34" charset="77"/>
              </a:rPr>
              <a:t>Homer+meme+bedtools</a:t>
            </a:r>
            <a:r>
              <a:rPr lang="en-US" sz="2400" dirty="0">
                <a:latin typeface="Gill Sans MT" panose="020B0502020104020203" pitchFamily="34" charset="77"/>
              </a:rPr>
              <a:t>)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3200" b="1" dirty="0">
                <a:latin typeface="Gill Sans MT" panose="020B0502020104020203" pitchFamily="34" charset="77"/>
              </a:rPr>
              <a:t>Exercises 1: </a:t>
            </a:r>
            <a:r>
              <a:rPr lang="en-US" sz="3200" dirty="0">
                <a:latin typeface="Gill Sans MT" panose="020B0502020104020203" pitchFamily="34" charset="77"/>
              </a:rPr>
              <a:t>Intro to motif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Scoring motifs with position weight matrices (PWMs)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Scanning sequences for motif matches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3200" b="1" dirty="0">
                <a:latin typeface="Gill Sans MT" panose="020B0502020104020203" pitchFamily="34" charset="77"/>
              </a:rPr>
              <a:t>Exercises 2: </a:t>
            </a:r>
            <a:r>
              <a:rPr lang="en-US" sz="3200" dirty="0">
                <a:latin typeface="Gill Sans MT" panose="020B0502020104020203" pitchFamily="34" charset="77"/>
              </a:rPr>
              <a:t>Motif enrichment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Implementing motif enrichment analysis on sequences extracted from real peaks</a:t>
            </a:r>
          </a:p>
        </p:txBody>
      </p:sp>
    </p:spTree>
    <p:extLst>
      <p:ext uri="{BB962C8B-B14F-4D97-AF65-F5344CB8AC3E}">
        <p14:creationId xmlns:p14="http://schemas.microsoft.com/office/powerpoint/2010/main" val="3936546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462C0F-F374-8E4D-82AF-A419DFD4E7F0}"/>
              </a:ext>
            </a:extLst>
          </p:cNvPr>
          <p:cNvSpPr txBox="1"/>
          <p:nvPr/>
        </p:nvSpPr>
        <p:spPr>
          <a:xfrm>
            <a:off x="822768" y="1396775"/>
            <a:ext cx="108775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Gill Sans MT" panose="020B0502020104020203" pitchFamily="34" charset="77"/>
              </a:rPr>
              <a:t>Introduction</a:t>
            </a:r>
            <a:r>
              <a:rPr lang="en-US" sz="2000" dirty="0">
                <a:latin typeface="Gill Sans MT" panose="020B0502020104020203" pitchFamily="34" charset="77"/>
              </a:rPr>
              <a:t>: Background, motivation, summarize what you did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u="sng" dirty="0">
                <a:latin typeface="Gill Sans MT" panose="020B0502020104020203" pitchFamily="34" charset="77"/>
              </a:rPr>
              <a:t>Methods</a:t>
            </a:r>
            <a:r>
              <a:rPr lang="en-US" sz="2000" dirty="0">
                <a:latin typeface="Gill Sans MT" panose="020B0502020104020203" pitchFamily="34" charset="77"/>
              </a:rPr>
              <a:t>: Give enough info on what you did so others can reproduce it e.g.: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Which tools did you use and why? Which version?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Did you use any non-default parameters?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Which reference genome did you use? How did you determine which signals are “significant”?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u="sng" dirty="0">
                <a:latin typeface="Gill Sans MT" panose="020B0502020104020203" pitchFamily="34" charset="77"/>
              </a:rPr>
              <a:t>Results</a:t>
            </a:r>
            <a:r>
              <a:rPr lang="en-US" sz="2000" dirty="0">
                <a:latin typeface="Gill Sans MT" panose="020B0502020104020203" pitchFamily="34" charset="77"/>
              </a:rPr>
              <a:t>: Summarize the main results of your analysis.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Usually includes a text description, plus figures and tables summarizing the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Should be objective without over-interpreting the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u="sng" dirty="0">
                <a:latin typeface="Gill Sans MT" panose="020B0502020104020203" pitchFamily="34" charset="77"/>
              </a:rPr>
              <a:t>Discussion</a:t>
            </a:r>
            <a:r>
              <a:rPr lang="en-US" sz="2000" dirty="0">
                <a:latin typeface="Gill Sans MT" panose="020B0502020104020203" pitchFamily="34" charset="77"/>
              </a:rPr>
              <a:t>: Interpretation of the results-  what do they mean and why are they important?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Limitations of the current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Future directions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94B339-FC46-0648-BBCC-9B5C56CE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Lab report format – similar to a research article</a:t>
            </a:r>
            <a:endParaRPr lang="en-US" sz="3600" dirty="0">
              <a:latin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6811-CF70-684A-8BF4-887A15830F8E}"/>
              </a:ext>
            </a:extLst>
          </p:cNvPr>
          <p:cNvSpPr txBox="1"/>
          <p:nvPr/>
        </p:nvSpPr>
        <p:spPr>
          <a:xfrm>
            <a:off x="243840" y="6096000"/>
            <a:ext cx="1084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For your project, you’ll need to reproduce results in a published paper! So it’s good to get familiar with how to navigate research articles</a:t>
            </a:r>
          </a:p>
        </p:txBody>
      </p:sp>
    </p:spTree>
    <p:extLst>
      <p:ext uri="{BB962C8B-B14F-4D97-AF65-F5344CB8AC3E}">
        <p14:creationId xmlns:p14="http://schemas.microsoft.com/office/powerpoint/2010/main" val="787799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FDA192-795F-BA4A-951A-EA995D21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Example Intro – Chronis et al. (Lab data) </a:t>
            </a:r>
            <a:endParaRPr lang="en-US" sz="3600" dirty="0">
              <a:latin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FFC5C-475E-504E-91C0-9C6880C297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68" y="1330691"/>
            <a:ext cx="3764984" cy="1554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14BB88-2B10-EA4B-8739-1F3FE7BCBE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757" y="843011"/>
            <a:ext cx="6194603" cy="5796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32FA6-EDA4-BE45-ADA7-F2F631753177}"/>
              </a:ext>
            </a:extLst>
          </p:cNvPr>
          <p:cNvSpPr txBox="1"/>
          <p:nvPr/>
        </p:nvSpPr>
        <p:spPr>
          <a:xfrm>
            <a:off x="10251440" y="6029961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What they did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95E54-C393-704A-897E-C1967B9A040B}"/>
              </a:ext>
            </a:extLst>
          </p:cNvPr>
          <p:cNvSpPr/>
          <p:nvPr/>
        </p:nvSpPr>
        <p:spPr>
          <a:xfrm>
            <a:off x="7276058" y="5882640"/>
            <a:ext cx="3016022" cy="756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A5A2C8-B37A-EA48-BFC8-26EDE101ACE5}"/>
              </a:ext>
            </a:extLst>
          </p:cNvPr>
          <p:cNvSpPr/>
          <p:nvPr/>
        </p:nvSpPr>
        <p:spPr>
          <a:xfrm>
            <a:off x="7276058" y="903971"/>
            <a:ext cx="3016022" cy="756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3E3EBC-075F-CD4C-BDE8-3FD06E396BAF}"/>
              </a:ext>
            </a:extLst>
          </p:cNvPr>
          <p:cNvSpPr txBox="1"/>
          <p:nvPr/>
        </p:nvSpPr>
        <p:spPr>
          <a:xfrm>
            <a:off x="10292080" y="1031018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Motivation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B3B592-4952-5D43-833B-1223B1B9049B}"/>
              </a:ext>
            </a:extLst>
          </p:cNvPr>
          <p:cNvSpPr/>
          <p:nvPr/>
        </p:nvSpPr>
        <p:spPr>
          <a:xfrm>
            <a:off x="7245578" y="1729833"/>
            <a:ext cx="3016022" cy="40603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4AA15B-EB88-454A-865D-C9DCD013AE26}"/>
              </a:ext>
            </a:extLst>
          </p:cNvPr>
          <p:cNvSpPr txBox="1"/>
          <p:nvPr/>
        </p:nvSpPr>
        <p:spPr>
          <a:xfrm>
            <a:off x="10292080" y="2644867"/>
            <a:ext cx="157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What’s been done so far. How they will build on this</a:t>
            </a:r>
          </a:p>
        </p:txBody>
      </p:sp>
    </p:spTree>
    <p:extLst>
      <p:ext uri="{BB962C8B-B14F-4D97-AF65-F5344CB8AC3E}">
        <p14:creationId xmlns:p14="http://schemas.microsoft.com/office/powerpoint/2010/main" val="2365487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FDA192-795F-BA4A-951A-EA995D21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Example Methods – Chronis et al. (Lab data) </a:t>
            </a:r>
            <a:endParaRPr lang="en-US" sz="3600" dirty="0">
              <a:latin typeface="Gill San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26BDE7-FC32-9244-8E9B-E3DAFD9FB809}"/>
              </a:ext>
            </a:extLst>
          </p:cNvPr>
          <p:cNvGrpSpPr/>
          <p:nvPr/>
        </p:nvGrpSpPr>
        <p:grpSpPr>
          <a:xfrm>
            <a:off x="265176" y="1132006"/>
            <a:ext cx="7124326" cy="2301458"/>
            <a:chOff x="4754880" y="1491226"/>
            <a:chExt cx="7124326" cy="23014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1A57B8-0874-0A49-9C5D-072BBFBED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880" y="1491226"/>
              <a:ext cx="7124326" cy="23014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7378A-A445-5446-B91A-56F22EC6C36C}"/>
                </a:ext>
              </a:extLst>
            </p:cNvPr>
            <p:cNvCxnSpPr/>
            <p:nvPr/>
          </p:nvCxnSpPr>
          <p:spPr>
            <a:xfrm>
              <a:off x="4956048" y="3557016"/>
              <a:ext cx="6830568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8F82ED-73CA-AC44-A933-08D5EF0A4791}"/>
                </a:ext>
              </a:extLst>
            </p:cNvPr>
            <p:cNvCxnSpPr>
              <a:cxnSpLocks/>
            </p:cNvCxnSpPr>
            <p:nvPr/>
          </p:nvCxnSpPr>
          <p:spPr>
            <a:xfrm>
              <a:off x="4791456" y="3734772"/>
              <a:ext cx="3136392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891A8B-A371-D54F-AA56-B3F6EE193449}"/>
              </a:ext>
            </a:extLst>
          </p:cNvPr>
          <p:cNvGrpSpPr/>
          <p:nvPr/>
        </p:nvGrpSpPr>
        <p:grpSpPr>
          <a:xfrm>
            <a:off x="5511359" y="3880067"/>
            <a:ext cx="5611368" cy="2864223"/>
            <a:chOff x="5511359" y="3880067"/>
            <a:chExt cx="5611368" cy="28642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5E66CF-3585-AE4D-A13F-37D4483C5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1359" y="3880067"/>
              <a:ext cx="5611368" cy="28642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180AA0-8296-DE4E-B501-5B55CE17F724}"/>
                </a:ext>
              </a:extLst>
            </p:cNvPr>
            <p:cNvCxnSpPr>
              <a:cxnSpLocks/>
            </p:cNvCxnSpPr>
            <p:nvPr/>
          </p:nvCxnSpPr>
          <p:spPr>
            <a:xfrm>
              <a:off x="5511359" y="4276344"/>
              <a:ext cx="2681665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1A971-2DCA-9E41-B101-BE7427C733EA}"/>
                </a:ext>
              </a:extLst>
            </p:cNvPr>
            <p:cNvCxnSpPr>
              <a:cxnSpLocks/>
            </p:cNvCxnSpPr>
            <p:nvPr/>
          </p:nvCxnSpPr>
          <p:spPr>
            <a:xfrm>
              <a:off x="8317043" y="4776216"/>
              <a:ext cx="2681665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B83B918-B71A-5246-A706-FCAD6989CE78}"/>
                </a:ext>
              </a:extLst>
            </p:cNvPr>
            <p:cNvCxnSpPr>
              <a:cxnSpLocks/>
            </p:cNvCxnSpPr>
            <p:nvPr/>
          </p:nvCxnSpPr>
          <p:spPr>
            <a:xfrm>
              <a:off x="5538791" y="4892040"/>
              <a:ext cx="1575241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4789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FDA192-795F-BA4A-951A-EA995D21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Example Results – Chronis et al. (Lab data) </a:t>
            </a:r>
            <a:endParaRPr lang="en-US" sz="3600" dirty="0">
              <a:latin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531B5-2F5E-094A-85D9-ECDF3D21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228162"/>
            <a:ext cx="9753600" cy="3515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B4A8CB-9785-0344-BCEC-B2E583A752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787" y="641048"/>
            <a:ext cx="3030974" cy="5970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83FC99-D1EE-BF42-82C5-F348B3E8C0B2}"/>
              </a:ext>
            </a:extLst>
          </p:cNvPr>
          <p:cNvSpPr txBox="1"/>
          <p:nvPr/>
        </p:nvSpPr>
        <p:spPr>
          <a:xfrm>
            <a:off x="4805680" y="956323"/>
            <a:ext cx="364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Motivate why doing this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191F07-6CDB-8047-BA9F-A8C905B61936}"/>
              </a:ext>
            </a:extLst>
          </p:cNvPr>
          <p:cNvSpPr txBox="1"/>
          <p:nvPr/>
        </p:nvSpPr>
        <p:spPr>
          <a:xfrm>
            <a:off x="4805680" y="1325655"/>
            <a:ext cx="364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What you did you do?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01B7E-85EF-AD4D-90D7-C94202643F35}"/>
              </a:ext>
            </a:extLst>
          </p:cNvPr>
          <p:cNvSpPr txBox="1"/>
          <p:nvPr/>
        </p:nvSpPr>
        <p:spPr>
          <a:xfrm>
            <a:off x="4805680" y="1702626"/>
            <a:ext cx="364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Main findings. Reference figures/tables with results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80F629-89BB-884C-A7A1-7914E465E05D}"/>
              </a:ext>
            </a:extLst>
          </p:cNvPr>
          <p:cNvCxnSpPr/>
          <p:nvPr/>
        </p:nvCxnSpPr>
        <p:spPr>
          <a:xfrm flipV="1">
            <a:off x="7884160" y="1066800"/>
            <a:ext cx="372627" cy="7418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D35DEF-3D7D-3F4D-A4F7-4075EE60E37B}"/>
              </a:ext>
            </a:extLst>
          </p:cNvPr>
          <p:cNvCxnSpPr>
            <a:cxnSpLocks/>
          </p:cNvCxnSpPr>
          <p:nvPr/>
        </p:nvCxnSpPr>
        <p:spPr>
          <a:xfrm flipV="1">
            <a:off x="6939280" y="1362906"/>
            <a:ext cx="2895600" cy="17679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15E042-BE11-F04C-8AAA-3750129BCF87}"/>
              </a:ext>
            </a:extLst>
          </p:cNvPr>
          <p:cNvCxnSpPr>
            <a:cxnSpLocks/>
          </p:cNvCxnSpPr>
          <p:nvPr/>
        </p:nvCxnSpPr>
        <p:spPr>
          <a:xfrm flipV="1">
            <a:off x="7169668" y="1737830"/>
            <a:ext cx="2665212" cy="28236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248C60-8A62-C242-9165-70CCB75BE97B}"/>
              </a:ext>
            </a:extLst>
          </p:cNvPr>
          <p:cNvCxnSpPr>
            <a:cxnSpLocks/>
          </p:cNvCxnSpPr>
          <p:nvPr/>
        </p:nvCxnSpPr>
        <p:spPr>
          <a:xfrm>
            <a:off x="7261108" y="2157789"/>
            <a:ext cx="2167372" cy="74161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C9EBFE-8942-F140-ACB8-ABF05E5F05A4}"/>
              </a:ext>
            </a:extLst>
          </p:cNvPr>
          <p:cNvCxnSpPr>
            <a:cxnSpLocks/>
          </p:cNvCxnSpPr>
          <p:nvPr/>
        </p:nvCxnSpPr>
        <p:spPr>
          <a:xfrm>
            <a:off x="7303394" y="2301886"/>
            <a:ext cx="2338446" cy="86023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408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FDA192-795F-BA4A-951A-EA995D21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i="0" dirty="0">
                <a:latin typeface="Gill Sans"/>
                <a:cs typeface="Gill Sans"/>
              </a:rPr>
              <a:t>Example Discussion – Chronis et al. (Lab data) </a:t>
            </a:r>
            <a:endParaRPr lang="en-US" sz="3600" dirty="0">
              <a:latin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D6CC1-8266-F34C-9D7E-F6CE9C4B2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691" y="1158014"/>
            <a:ext cx="3195336" cy="5598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3CBD7-3E13-6042-8183-E796F219F7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650" y="1158014"/>
            <a:ext cx="2765030" cy="53586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A2D41B-6AD1-5549-9BCE-800C4DA9CED2}"/>
              </a:ext>
            </a:extLst>
          </p:cNvPr>
          <p:cNvSpPr txBox="1"/>
          <p:nvPr/>
        </p:nvSpPr>
        <p:spPr>
          <a:xfrm>
            <a:off x="10322560" y="5985522"/>
            <a:ext cx="18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Future directions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37EEB-31DE-8E48-9AA8-D4C98C718DB5}"/>
              </a:ext>
            </a:extLst>
          </p:cNvPr>
          <p:cNvSpPr txBox="1"/>
          <p:nvPr/>
        </p:nvSpPr>
        <p:spPr>
          <a:xfrm>
            <a:off x="4648467" y="1423682"/>
            <a:ext cx="186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Summarize the study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5367E-CA1B-7444-91E8-A3F41F4497E1}"/>
              </a:ext>
            </a:extLst>
          </p:cNvPr>
          <p:cNvSpPr txBox="1"/>
          <p:nvPr/>
        </p:nvSpPr>
        <p:spPr>
          <a:xfrm>
            <a:off x="4684027" y="5523857"/>
            <a:ext cx="186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Interpret what the results mean</a:t>
            </a:r>
          </a:p>
        </p:txBody>
      </p:sp>
    </p:spTree>
    <p:extLst>
      <p:ext uri="{BB962C8B-B14F-4D97-AF65-F5344CB8AC3E}">
        <p14:creationId xmlns:p14="http://schemas.microsoft.com/office/powerpoint/2010/main" val="256506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>
            <a:extLst>
              <a:ext uri="{FF2B5EF4-FFF2-40B4-BE49-F238E27FC236}">
                <a16:creationId xmlns:a16="http://schemas.microsoft.com/office/drawing/2014/main" id="{09F6F860-750C-430C-A96E-BE10800A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Non-coding (“regulatory”) regions control gene expression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603C3B-49D6-5E48-BA68-26DC1A67CE76}"/>
              </a:ext>
            </a:extLst>
          </p:cNvPr>
          <p:cNvSpPr/>
          <p:nvPr/>
        </p:nvSpPr>
        <p:spPr>
          <a:xfrm>
            <a:off x="1658473" y="4253351"/>
            <a:ext cx="934212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B0B182-3382-C645-A92D-F511F6704848}"/>
              </a:ext>
            </a:extLst>
          </p:cNvPr>
          <p:cNvSpPr/>
          <p:nvPr/>
        </p:nvSpPr>
        <p:spPr>
          <a:xfrm>
            <a:off x="4701350" y="416191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108188-C586-504E-8B40-36B7E97F35C3}"/>
              </a:ext>
            </a:extLst>
          </p:cNvPr>
          <p:cNvSpPr/>
          <p:nvPr/>
        </p:nvSpPr>
        <p:spPr>
          <a:xfrm>
            <a:off x="6224037" y="4161912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D81D7-0626-0A40-A0F3-A2FD3FEE9F14}"/>
              </a:ext>
            </a:extLst>
          </p:cNvPr>
          <p:cNvSpPr txBox="1"/>
          <p:nvPr/>
        </p:nvSpPr>
        <p:spPr>
          <a:xfrm>
            <a:off x="4835502" y="379733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80297-45CC-3044-8273-DD00698B6DE5}"/>
              </a:ext>
            </a:extLst>
          </p:cNvPr>
          <p:cNvSpPr txBox="1"/>
          <p:nvPr/>
        </p:nvSpPr>
        <p:spPr>
          <a:xfrm>
            <a:off x="6395697" y="382306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23BEF-C0F5-544F-AF8E-B044A29CA325}"/>
              </a:ext>
            </a:extLst>
          </p:cNvPr>
          <p:cNvSpPr/>
          <p:nvPr/>
        </p:nvSpPr>
        <p:spPr>
          <a:xfrm>
            <a:off x="7777778" y="416667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9D90B-F5F7-FD46-BF8A-1EAC94CCE0A0}"/>
              </a:ext>
            </a:extLst>
          </p:cNvPr>
          <p:cNvSpPr txBox="1"/>
          <p:nvPr/>
        </p:nvSpPr>
        <p:spPr>
          <a:xfrm>
            <a:off x="7873238" y="38278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3A30DB-ACBA-A34F-B714-A717AFCA453A}"/>
              </a:ext>
            </a:extLst>
          </p:cNvPr>
          <p:cNvSpPr/>
          <p:nvPr/>
        </p:nvSpPr>
        <p:spPr>
          <a:xfrm>
            <a:off x="9426979" y="4166671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E33806-05DA-E142-B2ED-E3D235F74016}"/>
              </a:ext>
            </a:extLst>
          </p:cNvPr>
          <p:cNvSpPr txBox="1"/>
          <p:nvPr/>
        </p:nvSpPr>
        <p:spPr>
          <a:xfrm>
            <a:off x="9522439" y="382781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Exon 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B5D909-2632-E741-B403-8DC15CC5F8AE}"/>
              </a:ext>
            </a:extLst>
          </p:cNvPr>
          <p:cNvCxnSpPr/>
          <p:nvPr/>
        </p:nvCxnSpPr>
        <p:spPr>
          <a:xfrm flipV="1">
            <a:off x="4264513" y="3581400"/>
            <a:ext cx="0" cy="671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F6358F-532D-9F4A-A45C-2B4A9DF7CEAB}"/>
              </a:ext>
            </a:extLst>
          </p:cNvPr>
          <p:cNvCxnSpPr/>
          <p:nvPr/>
        </p:nvCxnSpPr>
        <p:spPr>
          <a:xfrm>
            <a:off x="4249273" y="3596640"/>
            <a:ext cx="570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8E83F26-FFF1-7345-A99D-0E15F3689A71}"/>
              </a:ext>
            </a:extLst>
          </p:cNvPr>
          <p:cNvSpPr/>
          <p:nvPr/>
        </p:nvSpPr>
        <p:spPr>
          <a:xfrm>
            <a:off x="2878902" y="3581400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0C0424-63B0-AB45-BC9D-340146BDFEA4}"/>
              </a:ext>
            </a:extLst>
          </p:cNvPr>
          <p:cNvCxnSpPr/>
          <p:nvPr/>
        </p:nvCxnSpPr>
        <p:spPr>
          <a:xfrm>
            <a:off x="2878902" y="4632960"/>
            <a:ext cx="2589571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A924B79-6868-F74E-9DA3-86C690969043}"/>
              </a:ext>
            </a:extLst>
          </p:cNvPr>
          <p:cNvSpPr txBox="1"/>
          <p:nvPr/>
        </p:nvSpPr>
        <p:spPr>
          <a:xfrm>
            <a:off x="2911322" y="4784962"/>
            <a:ext cx="523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Promoter: ~ +/- 1kb from Transcription Start Site (TSS)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0490DB-4FA9-B246-BBE3-3E156204DB1E}"/>
              </a:ext>
            </a:extLst>
          </p:cNvPr>
          <p:cNvSpPr txBox="1"/>
          <p:nvPr/>
        </p:nvSpPr>
        <p:spPr>
          <a:xfrm>
            <a:off x="521099" y="1322320"/>
            <a:ext cx="775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Transcription Factors </a:t>
            </a:r>
            <a:r>
              <a:rPr lang="en-US" sz="2000" dirty="0">
                <a:latin typeface="Gill Sans MT" panose="020B0502020104020203" pitchFamily="34" charset="0"/>
              </a:rPr>
              <a:t>and other proteins bind to the promoter/enhancer DNA and regulate expression of the gene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A2F931D-EBA8-2B47-957C-078A0DB72072}"/>
              </a:ext>
            </a:extLst>
          </p:cNvPr>
          <p:cNvSpPr/>
          <p:nvPr/>
        </p:nvSpPr>
        <p:spPr>
          <a:xfrm>
            <a:off x="2074580" y="3566162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593143-6B74-0A4E-8400-B165432D08E7}"/>
              </a:ext>
            </a:extLst>
          </p:cNvPr>
          <p:cNvSpPr/>
          <p:nvPr/>
        </p:nvSpPr>
        <p:spPr>
          <a:xfrm>
            <a:off x="2392451" y="3078878"/>
            <a:ext cx="883920" cy="7010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TF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76D3EC2-A985-A348-8805-9EFC43245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73" y="5531666"/>
            <a:ext cx="1930400" cy="10414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123F0D-E1D3-1A40-9F8B-5E558F7B0436}"/>
              </a:ext>
            </a:extLst>
          </p:cNvPr>
          <p:cNvCxnSpPr/>
          <p:nvPr/>
        </p:nvCxnSpPr>
        <p:spPr>
          <a:xfrm flipH="1">
            <a:off x="868680" y="4299070"/>
            <a:ext cx="1523771" cy="12325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1283B23-3770-1A45-A66A-152FD67039F1}"/>
              </a:ext>
            </a:extLst>
          </p:cNvPr>
          <p:cNvCxnSpPr/>
          <p:nvPr/>
        </p:nvCxnSpPr>
        <p:spPr>
          <a:xfrm flipH="1">
            <a:off x="2460558" y="4323402"/>
            <a:ext cx="55982" cy="120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422A7D0-F906-0046-A64B-AD01D877E365}"/>
              </a:ext>
            </a:extLst>
          </p:cNvPr>
          <p:cNvSpPr txBox="1"/>
          <p:nvPr/>
        </p:nvSpPr>
        <p:spPr>
          <a:xfrm>
            <a:off x="3276371" y="5358001"/>
            <a:ext cx="8415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TFs </a:t>
            </a:r>
            <a:r>
              <a:rPr lang="en-US" sz="2000" dirty="0">
                <a:latin typeface="Gill Sans MT" panose="020B0502020104020203" pitchFamily="34" charset="0"/>
              </a:rPr>
              <a:t>often recognize specific sequence </a:t>
            </a:r>
            <a:r>
              <a:rPr lang="en-US" sz="2000" b="1" dirty="0">
                <a:latin typeface="Gill Sans MT" panose="020B0502020104020203" pitchFamily="34" charset="0"/>
              </a:rPr>
              <a:t>motifs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In many cases gene regulation is cell-type specific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D71EDAF-A4E6-454B-8A74-C140C2B8AF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311" y="3311447"/>
            <a:ext cx="4853166" cy="3477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3C68AEF-D30D-FB46-BFA5-97227B6E3A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311" y="2960850"/>
            <a:ext cx="4853166" cy="3477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6FC27B-F736-C341-9B4C-15D353780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311" y="2626716"/>
            <a:ext cx="4853166" cy="3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Lab 5 tips - Python pandas library is your friend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CE79F-D837-9145-BF51-3D17E74ED7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6914"/>
            <a:ext cx="6098594" cy="4779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D1D9BB-DBC8-CC46-B3DC-9DD641888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708783"/>
            <a:ext cx="5664530" cy="19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13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Visualizing datasets with IGV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3FBB3-8CF9-4F42-9B44-AEBB3C6D2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20" y="1259615"/>
            <a:ext cx="10351325" cy="532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4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Regulatory elements confer tissue specificity of expression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3B5FF-6599-0940-AEA3-15C8B8CF6F75}"/>
              </a:ext>
            </a:extLst>
          </p:cNvPr>
          <p:cNvSpPr txBox="1"/>
          <p:nvPr/>
        </p:nvSpPr>
        <p:spPr>
          <a:xfrm>
            <a:off x="272461" y="1118948"/>
            <a:ext cx="79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Liver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E2CC14-DE2F-C64F-82CA-913064DEB40A}"/>
              </a:ext>
            </a:extLst>
          </p:cNvPr>
          <p:cNvSpPr/>
          <p:nvPr/>
        </p:nvSpPr>
        <p:spPr>
          <a:xfrm flipV="1">
            <a:off x="874549" y="2324741"/>
            <a:ext cx="10208169" cy="499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42EFA9-9795-5549-80D5-8F79BD0E1EA7}"/>
              </a:ext>
            </a:extLst>
          </p:cNvPr>
          <p:cNvSpPr/>
          <p:nvPr/>
        </p:nvSpPr>
        <p:spPr>
          <a:xfrm>
            <a:off x="6952904" y="2234819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19C77E-B8B7-A746-9F41-96601F1AEC65}"/>
              </a:ext>
            </a:extLst>
          </p:cNvPr>
          <p:cNvSpPr/>
          <p:nvPr/>
        </p:nvSpPr>
        <p:spPr>
          <a:xfrm>
            <a:off x="7951185" y="2234819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5BCC62-9A38-0D46-8C75-61833EBF7FA7}"/>
              </a:ext>
            </a:extLst>
          </p:cNvPr>
          <p:cNvSpPr/>
          <p:nvPr/>
        </p:nvSpPr>
        <p:spPr>
          <a:xfrm>
            <a:off x="8969825" y="2237939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1ECFB9-6422-A343-9377-0832D51E8092}"/>
              </a:ext>
            </a:extLst>
          </p:cNvPr>
          <p:cNvSpPr/>
          <p:nvPr/>
        </p:nvSpPr>
        <p:spPr>
          <a:xfrm>
            <a:off x="10051049" y="2237939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37C753-5D9C-BF40-8B09-4EDCA9176F3D}"/>
              </a:ext>
            </a:extLst>
          </p:cNvPr>
          <p:cNvCxnSpPr/>
          <p:nvPr/>
        </p:nvCxnSpPr>
        <p:spPr>
          <a:xfrm flipV="1">
            <a:off x="6666512" y="1854233"/>
            <a:ext cx="0" cy="440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D4A04D-2CA6-2C41-A65F-21A227D810C7}"/>
              </a:ext>
            </a:extLst>
          </p:cNvPr>
          <p:cNvCxnSpPr/>
          <p:nvPr/>
        </p:nvCxnSpPr>
        <p:spPr>
          <a:xfrm>
            <a:off x="6656521" y="1864224"/>
            <a:ext cx="3743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1B804B8-48DB-7F4A-BD72-8318B8853A6E}"/>
              </a:ext>
            </a:extLst>
          </p:cNvPr>
          <p:cNvSpPr/>
          <p:nvPr/>
        </p:nvSpPr>
        <p:spPr>
          <a:xfrm>
            <a:off x="1527326" y="2325247"/>
            <a:ext cx="1106819" cy="799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E4370-3BD1-8A4D-8C8B-E78D4A5E8A19}"/>
              </a:ext>
            </a:extLst>
          </p:cNvPr>
          <p:cNvSpPr/>
          <p:nvPr/>
        </p:nvSpPr>
        <p:spPr>
          <a:xfrm>
            <a:off x="5230782" y="2325247"/>
            <a:ext cx="1106819" cy="799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06ED3F-F50E-0D44-848A-638678CDBA7F}"/>
              </a:ext>
            </a:extLst>
          </p:cNvPr>
          <p:cNvSpPr txBox="1"/>
          <p:nvPr/>
        </p:nvSpPr>
        <p:spPr>
          <a:xfrm>
            <a:off x="272461" y="2783296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Heart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8695C2-ADE1-6140-99E1-C4B05659BB73}"/>
              </a:ext>
            </a:extLst>
          </p:cNvPr>
          <p:cNvSpPr/>
          <p:nvPr/>
        </p:nvSpPr>
        <p:spPr>
          <a:xfrm flipV="1">
            <a:off x="914596" y="4095769"/>
            <a:ext cx="10208169" cy="499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A5FE07-BD03-384F-8EFA-6FC8AA6EC756}"/>
              </a:ext>
            </a:extLst>
          </p:cNvPr>
          <p:cNvSpPr/>
          <p:nvPr/>
        </p:nvSpPr>
        <p:spPr>
          <a:xfrm>
            <a:off x="6992951" y="4005847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606FC4-6857-244B-A5DE-BE9919897592}"/>
              </a:ext>
            </a:extLst>
          </p:cNvPr>
          <p:cNvSpPr/>
          <p:nvPr/>
        </p:nvSpPr>
        <p:spPr>
          <a:xfrm>
            <a:off x="7991232" y="4005847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57B433-A3DB-364C-957C-925C5DEF01F4}"/>
              </a:ext>
            </a:extLst>
          </p:cNvPr>
          <p:cNvSpPr/>
          <p:nvPr/>
        </p:nvSpPr>
        <p:spPr>
          <a:xfrm>
            <a:off x="9009872" y="4008967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8DA4AE-88C0-754C-8964-4DA84C614E85}"/>
              </a:ext>
            </a:extLst>
          </p:cNvPr>
          <p:cNvSpPr/>
          <p:nvPr/>
        </p:nvSpPr>
        <p:spPr>
          <a:xfrm>
            <a:off x="10091096" y="4008967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C2C2A4-EC61-664E-B2C1-D775EE11F552}"/>
              </a:ext>
            </a:extLst>
          </p:cNvPr>
          <p:cNvCxnSpPr/>
          <p:nvPr/>
        </p:nvCxnSpPr>
        <p:spPr>
          <a:xfrm flipV="1">
            <a:off x="6706559" y="3625261"/>
            <a:ext cx="0" cy="440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AC77723-4968-FF4C-9D39-61322B095DEB}"/>
              </a:ext>
            </a:extLst>
          </p:cNvPr>
          <p:cNvCxnSpPr/>
          <p:nvPr/>
        </p:nvCxnSpPr>
        <p:spPr>
          <a:xfrm>
            <a:off x="6696568" y="3635252"/>
            <a:ext cx="3743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89ED1-77B6-6942-99BD-D324A17D4698}"/>
              </a:ext>
            </a:extLst>
          </p:cNvPr>
          <p:cNvSpPr/>
          <p:nvPr/>
        </p:nvSpPr>
        <p:spPr>
          <a:xfrm>
            <a:off x="1567373" y="4096275"/>
            <a:ext cx="1106819" cy="799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7B1B3C2-D8CD-9B40-BDCC-EB3B09522458}"/>
              </a:ext>
            </a:extLst>
          </p:cNvPr>
          <p:cNvSpPr/>
          <p:nvPr/>
        </p:nvSpPr>
        <p:spPr>
          <a:xfrm>
            <a:off x="5270829" y="4096275"/>
            <a:ext cx="1106819" cy="799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9999DE-2806-044D-83D0-5159CD7E5A76}"/>
              </a:ext>
            </a:extLst>
          </p:cNvPr>
          <p:cNvSpPr txBox="1"/>
          <p:nvPr/>
        </p:nvSpPr>
        <p:spPr>
          <a:xfrm>
            <a:off x="272461" y="4647521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Skin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2FD65-3461-CE44-8896-E338853CDA55}"/>
              </a:ext>
            </a:extLst>
          </p:cNvPr>
          <p:cNvSpPr/>
          <p:nvPr/>
        </p:nvSpPr>
        <p:spPr>
          <a:xfrm flipV="1">
            <a:off x="957941" y="5959994"/>
            <a:ext cx="10208169" cy="499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E58F71-53DB-2D47-A090-8AB8D35096DE}"/>
              </a:ext>
            </a:extLst>
          </p:cNvPr>
          <p:cNvSpPr/>
          <p:nvPr/>
        </p:nvSpPr>
        <p:spPr>
          <a:xfrm>
            <a:off x="7036296" y="5870072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F7D7873-AFF2-6347-92A9-ABD0E655ABAA}"/>
              </a:ext>
            </a:extLst>
          </p:cNvPr>
          <p:cNvSpPr/>
          <p:nvPr/>
        </p:nvSpPr>
        <p:spPr>
          <a:xfrm>
            <a:off x="8034577" y="5870072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67BD93A-6D1C-B84D-BE80-7F736B7BC2BC}"/>
              </a:ext>
            </a:extLst>
          </p:cNvPr>
          <p:cNvSpPr/>
          <p:nvPr/>
        </p:nvSpPr>
        <p:spPr>
          <a:xfrm>
            <a:off x="9053217" y="5873192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BDD645-F762-4049-8AC5-3217B22E2126}"/>
              </a:ext>
            </a:extLst>
          </p:cNvPr>
          <p:cNvSpPr/>
          <p:nvPr/>
        </p:nvSpPr>
        <p:spPr>
          <a:xfrm>
            <a:off x="10134441" y="5873192"/>
            <a:ext cx="702758" cy="1398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E0B7F3-0388-4341-86B0-C979092BEC4C}"/>
              </a:ext>
            </a:extLst>
          </p:cNvPr>
          <p:cNvCxnSpPr/>
          <p:nvPr/>
        </p:nvCxnSpPr>
        <p:spPr>
          <a:xfrm flipV="1">
            <a:off x="6749904" y="5489486"/>
            <a:ext cx="0" cy="440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53EE14-DB7E-A64C-A052-3F6B8878B21D}"/>
              </a:ext>
            </a:extLst>
          </p:cNvPr>
          <p:cNvCxnSpPr/>
          <p:nvPr/>
        </p:nvCxnSpPr>
        <p:spPr>
          <a:xfrm>
            <a:off x="6739913" y="5499477"/>
            <a:ext cx="3743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E6374BEE-AA3B-4944-B288-1EDBFE3EA8CA}"/>
              </a:ext>
            </a:extLst>
          </p:cNvPr>
          <p:cNvSpPr/>
          <p:nvPr/>
        </p:nvSpPr>
        <p:spPr>
          <a:xfrm>
            <a:off x="1610718" y="5960500"/>
            <a:ext cx="1106819" cy="799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2ACD942-CEA3-6A4D-A3E6-B7BF2FA06972}"/>
              </a:ext>
            </a:extLst>
          </p:cNvPr>
          <p:cNvSpPr/>
          <p:nvPr/>
        </p:nvSpPr>
        <p:spPr>
          <a:xfrm>
            <a:off x="5314174" y="5960500"/>
            <a:ext cx="1106819" cy="799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3DECD-6F97-BF4C-82B9-EF76A815FB06}"/>
              </a:ext>
            </a:extLst>
          </p:cNvPr>
          <p:cNvSpPr txBox="1"/>
          <p:nvPr/>
        </p:nvSpPr>
        <p:spPr>
          <a:xfrm>
            <a:off x="1458201" y="6297694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Enhancer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5AED18-C163-E241-93D9-0F25F1F1539B}"/>
              </a:ext>
            </a:extLst>
          </p:cNvPr>
          <p:cNvSpPr txBox="1"/>
          <p:nvPr/>
        </p:nvSpPr>
        <p:spPr>
          <a:xfrm>
            <a:off x="5289367" y="6255552"/>
            <a:ext cx="1375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Promoter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0DDD842-AD77-D74A-B731-0E2AAE366112}"/>
              </a:ext>
            </a:extLst>
          </p:cNvPr>
          <p:cNvSpPr/>
          <p:nvPr/>
        </p:nvSpPr>
        <p:spPr>
          <a:xfrm>
            <a:off x="4877079" y="1700849"/>
            <a:ext cx="1600200" cy="61113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5D17B74-3272-7C46-A314-4D2DB7C7D30F}"/>
              </a:ext>
            </a:extLst>
          </p:cNvPr>
          <p:cNvSpPr/>
          <p:nvPr/>
        </p:nvSpPr>
        <p:spPr>
          <a:xfrm>
            <a:off x="4897682" y="3454156"/>
            <a:ext cx="1600200" cy="61113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sp>
        <p:nvSpPr>
          <p:cNvPr id="66" name="Multiply 65">
            <a:extLst>
              <a:ext uri="{FF2B5EF4-FFF2-40B4-BE49-F238E27FC236}">
                <a16:creationId xmlns:a16="http://schemas.microsoft.com/office/drawing/2014/main" id="{2D5F9C06-56A6-7046-ADBC-AEFF19B1C759}"/>
              </a:ext>
            </a:extLst>
          </p:cNvPr>
          <p:cNvSpPr/>
          <p:nvPr/>
        </p:nvSpPr>
        <p:spPr>
          <a:xfrm>
            <a:off x="5309453" y="5229024"/>
            <a:ext cx="752572" cy="619233"/>
          </a:xfrm>
          <a:prstGeom prst="mathMultipl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1C7A5DEF-C7CA-A94D-88BA-866ED1D0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2156" y="1682124"/>
            <a:ext cx="3695043" cy="46803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5195D84-CFB2-C045-BFC2-53304F12C2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03" y="1499005"/>
            <a:ext cx="3695043" cy="46803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D6F0F9B-1541-0442-AA01-6456BCE411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9919" y="1302503"/>
            <a:ext cx="3695043" cy="46803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7CC4734-1A3F-BE47-A651-843CA35531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4286" y="3574360"/>
            <a:ext cx="3695043" cy="46803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D320329-ADF5-7645-B591-E4379BC8E3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433" y="3391241"/>
            <a:ext cx="3695043" cy="46803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5015780-B380-0A45-9D9E-AAAE088363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049" y="3194739"/>
            <a:ext cx="3695043" cy="468039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DCA6F0A6-D4E6-DF46-B11B-32BE294A3822}"/>
              </a:ext>
            </a:extLst>
          </p:cNvPr>
          <p:cNvSpPr/>
          <p:nvPr/>
        </p:nvSpPr>
        <p:spPr>
          <a:xfrm>
            <a:off x="1364027" y="3425081"/>
            <a:ext cx="1600200" cy="61113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TF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5388871-432F-D544-BFF7-47DD2A8F12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433" y="3011496"/>
            <a:ext cx="3695043" cy="46803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2635B92-4F08-894B-902F-4137EAE8F3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049" y="2814994"/>
            <a:ext cx="3695043" cy="46803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41EB47E-E559-444F-AB4C-52BC5BEB8E54}"/>
              </a:ext>
            </a:extLst>
          </p:cNvPr>
          <p:cNvSpPr txBox="1"/>
          <p:nvPr/>
        </p:nvSpPr>
        <p:spPr>
          <a:xfrm>
            <a:off x="765548" y="3978329"/>
            <a:ext cx="544068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Tissue-specific TF’s and other factors cause genes to be expressed in some tissues but not in others</a:t>
            </a:r>
          </a:p>
        </p:txBody>
      </p:sp>
    </p:spTree>
    <p:extLst>
      <p:ext uri="{BB962C8B-B14F-4D97-AF65-F5344CB8AC3E}">
        <p14:creationId xmlns:p14="http://schemas.microsoft.com/office/powerpoint/2010/main" val="22575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74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F05A2F-56E4-FD4B-8270-5FDDF1D8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Transcription factors recognize sequence specific motifs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79632-6DE4-EE48-89D1-DED6B3148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788" y="1153862"/>
            <a:ext cx="5541111" cy="46684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3ECEC9-673E-5A49-8535-D689A21477B7}"/>
              </a:ext>
            </a:extLst>
          </p:cNvPr>
          <p:cNvSpPr/>
          <p:nvPr/>
        </p:nvSpPr>
        <p:spPr>
          <a:xfrm>
            <a:off x="0" y="6460675"/>
            <a:ext cx="5902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https://weblogo.berkeley.edu/Crooks-2004-GR-WebLogo.pdf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5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4F54E6-72F3-F248-AF52-E8BB26A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Example motifs for human transcription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938CA-8AF8-224A-B10E-2A3F9D72A429}"/>
              </a:ext>
            </a:extLst>
          </p:cNvPr>
          <p:cNvSpPr txBox="1"/>
          <p:nvPr/>
        </p:nvSpPr>
        <p:spPr>
          <a:xfrm>
            <a:off x="0" y="6474243"/>
            <a:ext cx="18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V1.factorbook.org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E2228-46EB-364A-B2FA-474653AA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872" y="1122680"/>
            <a:ext cx="3127268" cy="1559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390E22-AEA0-6D4A-9357-F5EA6C938C56}"/>
              </a:ext>
            </a:extLst>
          </p:cNvPr>
          <p:cNvSpPr txBox="1"/>
          <p:nvPr/>
        </p:nvSpPr>
        <p:spPr>
          <a:xfrm>
            <a:off x="1603269" y="1671824"/>
            <a:ext cx="995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STAT1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28F1E-5007-1E4A-8090-EB1EB2A82033}"/>
              </a:ext>
            </a:extLst>
          </p:cNvPr>
          <p:cNvSpPr txBox="1"/>
          <p:nvPr/>
        </p:nvSpPr>
        <p:spPr>
          <a:xfrm>
            <a:off x="1625391" y="344271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CTCF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C362DE-1282-8B44-8BB8-900CB04D7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287" y="2682635"/>
            <a:ext cx="2860290" cy="1647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EEC9-F771-024C-8488-8CB0DB31A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311" y="4553712"/>
            <a:ext cx="2801169" cy="1499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99BD06-E821-5040-99B7-FF62987142BC}"/>
              </a:ext>
            </a:extLst>
          </p:cNvPr>
          <p:cNvSpPr txBox="1"/>
          <p:nvPr/>
        </p:nvSpPr>
        <p:spPr>
          <a:xfrm>
            <a:off x="1524401" y="5072687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HNF4A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85ADD9-3E37-7B4B-98EA-C48CC4649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629" y="1259615"/>
            <a:ext cx="3074763" cy="15337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F17C4A-1AC6-774A-8AE8-3F835EB484E8}"/>
              </a:ext>
            </a:extLst>
          </p:cNvPr>
          <p:cNvSpPr txBox="1"/>
          <p:nvPr/>
        </p:nvSpPr>
        <p:spPr>
          <a:xfrm>
            <a:off x="6155717" y="1671824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NFY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F3EB34-9712-6F4C-A307-1AAB4F8C8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282" y="2994293"/>
            <a:ext cx="2966974" cy="1479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F1719D-B38F-A541-B868-74438E88455F}"/>
              </a:ext>
            </a:extLst>
          </p:cNvPr>
          <p:cNvSpPr txBox="1"/>
          <p:nvPr/>
        </p:nvSpPr>
        <p:spPr>
          <a:xfrm>
            <a:off x="6096000" y="3506523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SP1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C94786-4D88-1644-84B3-F1EC6F62D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682" y="4675204"/>
            <a:ext cx="1420482" cy="13324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BA4C5F-81B6-2342-B51B-40768FCF08F4}"/>
              </a:ext>
            </a:extLst>
          </p:cNvPr>
          <p:cNvSpPr txBox="1"/>
          <p:nvPr/>
        </p:nvSpPr>
        <p:spPr>
          <a:xfrm>
            <a:off x="6095999" y="5072686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ZEB1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7AF26-3C78-DC4D-B709-ABA9BA39A8CD}"/>
              </a:ext>
            </a:extLst>
          </p:cNvPr>
          <p:cNvSpPr txBox="1"/>
          <p:nvPr/>
        </p:nvSpPr>
        <p:spPr>
          <a:xfrm>
            <a:off x="5502073" y="6408016"/>
            <a:ext cx="677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More on motif analysis on Wednesday + in exercises </a:t>
            </a:r>
          </a:p>
        </p:txBody>
      </p:sp>
    </p:spTree>
    <p:extLst>
      <p:ext uri="{BB962C8B-B14F-4D97-AF65-F5344CB8AC3E}">
        <p14:creationId xmlns:p14="http://schemas.microsoft.com/office/powerpoint/2010/main" val="92829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4F54E6-72F3-F248-AF52-E8BB26A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Mutations in TFs can cause 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D51AD-F155-5B4E-9605-D4A8CC726B2A}"/>
              </a:ext>
            </a:extLst>
          </p:cNvPr>
          <p:cNvSpPr txBox="1"/>
          <p:nvPr/>
        </p:nvSpPr>
        <p:spPr>
          <a:xfrm>
            <a:off x="7025880" y="4319901"/>
            <a:ext cx="3482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HNF4A – Liver TF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Mutations lead to diabetes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8D6B1-4A7C-7440-AFB5-C09CF73DDAFF}"/>
              </a:ext>
            </a:extLst>
          </p:cNvPr>
          <p:cNvSpPr txBox="1"/>
          <p:nvPr/>
        </p:nvSpPr>
        <p:spPr>
          <a:xfrm>
            <a:off x="7025880" y="2169219"/>
            <a:ext cx="5559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FOXP2 – Brain TF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Mutations lead to defects in language/speech disorders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(key component in human evolution for language development!)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85B3D-D388-534C-B682-F4FDA639278E}"/>
              </a:ext>
            </a:extLst>
          </p:cNvPr>
          <p:cNvSpPr/>
          <p:nvPr/>
        </p:nvSpPr>
        <p:spPr>
          <a:xfrm flipV="1">
            <a:off x="778599" y="2935036"/>
            <a:ext cx="5130606" cy="695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4A4330-B2D4-4449-BA2F-93488BE49D91}"/>
              </a:ext>
            </a:extLst>
          </p:cNvPr>
          <p:cNvSpPr/>
          <p:nvPr/>
        </p:nvSpPr>
        <p:spPr>
          <a:xfrm>
            <a:off x="495055" y="1859322"/>
            <a:ext cx="2765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Healthy individual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0A94DA-FA27-DE46-98A5-AADD0AC81022}"/>
              </a:ext>
            </a:extLst>
          </p:cNvPr>
          <p:cNvSpPr/>
          <p:nvPr/>
        </p:nvSpPr>
        <p:spPr>
          <a:xfrm>
            <a:off x="501832" y="3436305"/>
            <a:ext cx="5779320" cy="85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Affected individual – </a:t>
            </a:r>
            <a:r>
              <a:rPr lang="en-US" sz="2400" dirty="0">
                <a:latin typeface="Gill Sans MT" panose="020B0502020104020203" pitchFamily="34" charset="77"/>
              </a:rPr>
              <a:t>TF mutation reduces its ability to bind to target motifs</a:t>
            </a:r>
            <a:endParaRPr lang="en-US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CA6F15-64EA-454B-806A-4F8FA80C4CBA}"/>
              </a:ext>
            </a:extLst>
          </p:cNvPr>
          <p:cNvSpPr/>
          <p:nvPr/>
        </p:nvSpPr>
        <p:spPr>
          <a:xfrm>
            <a:off x="1224257" y="2562508"/>
            <a:ext cx="983801" cy="37572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EA54D9-FC2F-374D-A57C-140403FF9368}"/>
              </a:ext>
            </a:extLst>
          </p:cNvPr>
          <p:cNvCxnSpPr>
            <a:cxnSpLocks/>
          </p:cNvCxnSpPr>
          <p:nvPr/>
        </p:nvCxnSpPr>
        <p:spPr>
          <a:xfrm>
            <a:off x="1224257" y="2987367"/>
            <a:ext cx="9299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260053A-8C49-CB4C-816F-C44E10D4A379}"/>
              </a:ext>
            </a:extLst>
          </p:cNvPr>
          <p:cNvSpPr/>
          <p:nvPr/>
        </p:nvSpPr>
        <p:spPr>
          <a:xfrm>
            <a:off x="4079655" y="2533379"/>
            <a:ext cx="983801" cy="37572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TF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153679-A1E0-8B4B-8203-353F2BA03833}"/>
              </a:ext>
            </a:extLst>
          </p:cNvPr>
          <p:cNvCxnSpPr>
            <a:cxnSpLocks/>
          </p:cNvCxnSpPr>
          <p:nvPr/>
        </p:nvCxnSpPr>
        <p:spPr>
          <a:xfrm>
            <a:off x="4079655" y="2958238"/>
            <a:ext cx="9299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AAB820B-6993-B34E-991F-C18D68341928}"/>
              </a:ext>
            </a:extLst>
          </p:cNvPr>
          <p:cNvSpPr/>
          <p:nvPr/>
        </p:nvSpPr>
        <p:spPr>
          <a:xfrm>
            <a:off x="2568298" y="2760283"/>
            <a:ext cx="829734" cy="349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49642C-15C4-694E-9D08-4B07322B24CB}"/>
              </a:ext>
            </a:extLst>
          </p:cNvPr>
          <p:cNvCxnSpPr>
            <a:cxnSpLocks/>
          </p:cNvCxnSpPr>
          <p:nvPr/>
        </p:nvCxnSpPr>
        <p:spPr>
          <a:xfrm flipV="1">
            <a:off x="2472773" y="2562508"/>
            <a:ext cx="0" cy="407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AE132C-C05C-4349-9A32-73DCCDC5FF12}"/>
              </a:ext>
            </a:extLst>
          </p:cNvPr>
          <p:cNvCxnSpPr/>
          <p:nvPr/>
        </p:nvCxnSpPr>
        <p:spPr>
          <a:xfrm>
            <a:off x="2472601" y="2554645"/>
            <a:ext cx="275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1A7BD08-602A-8F45-89DC-E8C6BECAEE5B}"/>
              </a:ext>
            </a:extLst>
          </p:cNvPr>
          <p:cNvSpPr/>
          <p:nvPr/>
        </p:nvSpPr>
        <p:spPr>
          <a:xfrm>
            <a:off x="5398036" y="2734350"/>
            <a:ext cx="829734" cy="349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CC9B5B-959D-3E42-81FB-AFAFF7FB77F0}"/>
              </a:ext>
            </a:extLst>
          </p:cNvPr>
          <p:cNvCxnSpPr>
            <a:cxnSpLocks/>
          </p:cNvCxnSpPr>
          <p:nvPr/>
        </p:nvCxnSpPr>
        <p:spPr>
          <a:xfrm flipV="1">
            <a:off x="5302511" y="2536575"/>
            <a:ext cx="0" cy="407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434C86-63BE-1D47-8CC9-0BC13F24F494}"/>
              </a:ext>
            </a:extLst>
          </p:cNvPr>
          <p:cNvCxnSpPr/>
          <p:nvPr/>
        </p:nvCxnSpPr>
        <p:spPr>
          <a:xfrm>
            <a:off x="5302339" y="2528712"/>
            <a:ext cx="275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2837D8BF-6C2F-AE4A-9808-121867DEF8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471" y="2244579"/>
            <a:ext cx="653396" cy="4680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328F92-61D3-4A4D-93F9-FC8DEF489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756" y="2224576"/>
            <a:ext cx="653396" cy="46803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6D81994-A584-A04D-9366-234599869032}"/>
              </a:ext>
            </a:extLst>
          </p:cNvPr>
          <p:cNvSpPr/>
          <p:nvPr/>
        </p:nvSpPr>
        <p:spPr>
          <a:xfrm flipV="1">
            <a:off x="777019" y="5268018"/>
            <a:ext cx="5130606" cy="695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285ABB-8377-9445-93A1-FA25808C5C05}"/>
              </a:ext>
            </a:extLst>
          </p:cNvPr>
          <p:cNvCxnSpPr>
            <a:cxnSpLocks/>
          </p:cNvCxnSpPr>
          <p:nvPr/>
        </p:nvCxnSpPr>
        <p:spPr>
          <a:xfrm>
            <a:off x="1222677" y="5320349"/>
            <a:ext cx="9299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A9AB488-2734-754E-BAD8-4D1458E60B36}"/>
              </a:ext>
            </a:extLst>
          </p:cNvPr>
          <p:cNvCxnSpPr>
            <a:cxnSpLocks/>
          </p:cNvCxnSpPr>
          <p:nvPr/>
        </p:nvCxnSpPr>
        <p:spPr>
          <a:xfrm>
            <a:off x="4078075" y="5291220"/>
            <a:ext cx="9299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4BA9808-F4FF-984C-B241-C6F213F9B41A}"/>
              </a:ext>
            </a:extLst>
          </p:cNvPr>
          <p:cNvSpPr/>
          <p:nvPr/>
        </p:nvSpPr>
        <p:spPr>
          <a:xfrm>
            <a:off x="2566718" y="5093265"/>
            <a:ext cx="829734" cy="349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80FB0E-7654-D74D-83A0-438E6600F252}"/>
              </a:ext>
            </a:extLst>
          </p:cNvPr>
          <p:cNvCxnSpPr>
            <a:cxnSpLocks/>
          </p:cNvCxnSpPr>
          <p:nvPr/>
        </p:nvCxnSpPr>
        <p:spPr>
          <a:xfrm flipV="1">
            <a:off x="2471193" y="4895490"/>
            <a:ext cx="0" cy="407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374FFB1-7035-E745-B2F8-D994ADE0E188}"/>
              </a:ext>
            </a:extLst>
          </p:cNvPr>
          <p:cNvCxnSpPr/>
          <p:nvPr/>
        </p:nvCxnSpPr>
        <p:spPr>
          <a:xfrm>
            <a:off x="2471021" y="4887627"/>
            <a:ext cx="275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C832DFD-FF78-4C44-82DD-A934A4ED9C23}"/>
              </a:ext>
            </a:extLst>
          </p:cNvPr>
          <p:cNvSpPr/>
          <p:nvPr/>
        </p:nvSpPr>
        <p:spPr>
          <a:xfrm>
            <a:off x="5396456" y="5067332"/>
            <a:ext cx="829734" cy="349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C4569CE-C732-9E4A-8C15-B0B7FA6C4D2A}"/>
              </a:ext>
            </a:extLst>
          </p:cNvPr>
          <p:cNvCxnSpPr>
            <a:cxnSpLocks/>
          </p:cNvCxnSpPr>
          <p:nvPr/>
        </p:nvCxnSpPr>
        <p:spPr>
          <a:xfrm flipV="1">
            <a:off x="5300931" y="4869557"/>
            <a:ext cx="0" cy="407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3129611-6DE2-D04E-A5E4-34F316D67BB2}"/>
              </a:ext>
            </a:extLst>
          </p:cNvPr>
          <p:cNvCxnSpPr/>
          <p:nvPr/>
        </p:nvCxnSpPr>
        <p:spPr>
          <a:xfrm>
            <a:off x="5300759" y="4861694"/>
            <a:ext cx="275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ultiply 48">
            <a:extLst>
              <a:ext uri="{FF2B5EF4-FFF2-40B4-BE49-F238E27FC236}">
                <a16:creationId xmlns:a16="http://schemas.microsoft.com/office/drawing/2014/main" id="{33A32C7F-91D4-B04B-A854-89E6E0F4FFDD}"/>
              </a:ext>
            </a:extLst>
          </p:cNvPr>
          <p:cNvSpPr/>
          <p:nvPr/>
        </p:nvSpPr>
        <p:spPr>
          <a:xfrm>
            <a:off x="2679539" y="4519536"/>
            <a:ext cx="752572" cy="619233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ultiply 49">
            <a:extLst>
              <a:ext uri="{FF2B5EF4-FFF2-40B4-BE49-F238E27FC236}">
                <a16:creationId xmlns:a16="http://schemas.microsoft.com/office/drawing/2014/main" id="{8C78887C-74F0-FD4A-9A4B-E91F5C6C48A4}"/>
              </a:ext>
            </a:extLst>
          </p:cNvPr>
          <p:cNvSpPr/>
          <p:nvPr/>
        </p:nvSpPr>
        <p:spPr>
          <a:xfrm>
            <a:off x="5531339" y="4470492"/>
            <a:ext cx="752572" cy="619233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54E1288-36E3-AD4C-A7B8-173DAF61DA34}"/>
              </a:ext>
            </a:extLst>
          </p:cNvPr>
          <p:cNvSpPr/>
          <p:nvPr/>
        </p:nvSpPr>
        <p:spPr>
          <a:xfrm>
            <a:off x="1168827" y="4576641"/>
            <a:ext cx="983801" cy="37572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TF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BA8AE84-94ED-2042-8635-16E52A42003C}"/>
              </a:ext>
            </a:extLst>
          </p:cNvPr>
          <p:cNvSpPr/>
          <p:nvPr/>
        </p:nvSpPr>
        <p:spPr>
          <a:xfrm>
            <a:off x="4016259" y="4519766"/>
            <a:ext cx="983801" cy="37572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TF</a:t>
            </a:r>
          </a:p>
        </p:txBody>
      </p:sp>
      <p:sp>
        <p:nvSpPr>
          <p:cNvPr id="53" name="Multiply 52">
            <a:extLst>
              <a:ext uri="{FF2B5EF4-FFF2-40B4-BE49-F238E27FC236}">
                <a16:creationId xmlns:a16="http://schemas.microsoft.com/office/drawing/2014/main" id="{4A9248BF-8352-B44D-A559-781541B8ACAA}"/>
              </a:ext>
            </a:extLst>
          </p:cNvPr>
          <p:cNvSpPr/>
          <p:nvPr/>
        </p:nvSpPr>
        <p:spPr>
          <a:xfrm>
            <a:off x="1452028" y="4994746"/>
            <a:ext cx="439682" cy="255297"/>
          </a:xfrm>
          <a:prstGeom prst="mathMultiply">
            <a:avLst>
              <a:gd name="adj1" fmla="val 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ultiply 53">
            <a:extLst>
              <a:ext uri="{FF2B5EF4-FFF2-40B4-BE49-F238E27FC236}">
                <a16:creationId xmlns:a16="http://schemas.microsoft.com/office/drawing/2014/main" id="{DBFE4163-6815-244A-AF96-0D4D2C2A5CF8}"/>
              </a:ext>
            </a:extLst>
          </p:cNvPr>
          <p:cNvSpPr/>
          <p:nvPr/>
        </p:nvSpPr>
        <p:spPr>
          <a:xfrm>
            <a:off x="4232041" y="4961363"/>
            <a:ext cx="439682" cy="255297"/>
          </a:xfrm>
          <a:prstGeom prst="mathMultiply">
            <a:avLst>
              <a:gd name="adj1" fmla="val 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2AD9C28-8034-3648-8882-BC3A6B2F632A}"/>
              </a:ext>
            </a:extLst>
          </p:cNvPr>
          <p:cNvSpPr txBox="1"/>
          <p:nvPr/>
        </p:nvSpPr>
        <p:spPr>
          <a:xfrm>
            <a:off x="6623365" y="1566934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Examples:</a:t>
            </a:r>
            <a:endParaRPr lang="en-US" sz="3200" dirty="0">
              <a:latin typeface="Gill Sans MT" panose="020B0502020104020203" pitchFamily="34" charset="77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7964FEA-F8EC-A345-B8AE-8E3DB8883C75}"/>
              </a:ext>
            </a:extLst>
          </p:cNvPr>
          <p:cNvSpPr/>
          <p:nvPr/>
        </p:nvSpPr>
        <p:spPr>
          <a:xfrm>
            <a:off x="542451" y="5797915"/>
            <a:ext cx="5779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Can result in expression changes at hundreds or thousands of genes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80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8" grpId="0"/>
      <p:bldP spid="34" grpId="0" animBg="1"/>
      <p:bldP spid="39" grpId="0" animBg="1"/>
      <p:bldP spid="42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4F54E6-72F3-F248-AF52-E8BB26A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Mutations in TF binding sites can cause disease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AD0B86-2F39-3A49-BAB9-20FE9695D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87" y="3144492"/>
            <a:ext cx="11531026" cy="22999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4AA763-BEBD-5045-897F-A5D97D19D6B0}"/>
              </a:ext>
            </a:extLst>
          </p:cNvPr>
          <p:cNvSpPr/>
          <p:nvPr/>
        </p:nvSpPr>
        <p:spPr>
          <a:xfrm>
            <a:off x="0" y="6581001"/>
            <a:ext cx="3618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hlinkClick r:id="rId4"/>
              </a:rPr>
              <a:t>https://www.nejm.org/doi/full/10.1056/NEJMoa1502214</a:t>
            </a:r>
            <a:endParaRPr lang="en-US" sz="1200" dirty="0"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68A7-545D-8148-9136-EC855CF206B6}"/>
              </a:ext>
            </a:extLst>
          </p:cNvPr>
          <p:cNvSpPr txBox="1"/>
          <p:nvPr/>
        </p:nvSpPr>
        <p:spPr>
          <a:xfrm>
            <a:off x="841248" y="5546320"/>
            <a:ext cx="1026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T-&gt;C mutation disrupts conserved binding site for </a:t>
            </a:r>
            <a:r>
              <a:rPr lang="en-US" sz="2400" i="1" dirty="0">
                <a:latin typeface="Gill Sans MT" panose="020B0502020104020203" pitchFamily="34" charset="77"/>
              </a:rPr>
              <a:t>ARID5B </a:t>
            </a:r>
            <a:r>
              <a:rPr lang="en-US" sz="2400" dirty="0">
                <a:latin typeface="Gill Sans MT" panose="020B0502020104020203" pitchFamily="34" charset="77"/>
              </a:rPr>
              <a:t>(a repressor)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Alters expression of nearby genes </a:t>
            </a:r>
            <a:r>
              <a:rPr lang="en-US" sz="2400" i="1" dirty="0">
                <a:latin typeface="Gill Sans MT" panose="020B0502020104020203" pitchFamily="34" charset="77"/>
              </a:rPr>
              <a:t>IRX3 </a:t>
            </a:r>
            <a:r>
              <a:rPr lang="en-US" sz="2400" dirty="0">
                <a:latin typeface="Gill Sans MT" panose="020B0502020104020203" pitchFamily="34" charset="77"/>
              </a:rPr>
              <a:t>and </a:t>
            </a:r>
            <a:r>
              <a:rPr lang="en-US" sz="2400" i="1" dirty="0">
                <a:latin typeface="Gill Sans MT" panose="020B0502020104020203" pitchFamily="34" charset="77"/>
              </a:rPr>
              <a:t>IRX5 </a:t>
            </a:r>
            <a:r>
              <a:rPr lang="en-US" sz="2400" dirty="0">
                <a:latin typeface="Gill Sans MT" panose="020B0502020104020203" pitchFamily="34" charset="77"/>
              </a:rPr>
              <a:t>which affect adipocyte function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325624-7101-D34B-A72C-EF253373CA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522" y="1014058"/>
            <a:ext cx="5863756" cy="18080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1A9DCD-9E23-FB4D-B288-EBC8209C1BF5}"/>
              </a:ext>
            </a:extLst>
          </p:cNvPr>
          <p:cNvSpPr txBox="1"/>
          <p:nvPr/>
        </p:nvSpPr>
        <p:spPr>
          <a:xfrm>
            <a:off x="430210" y="1687248"/>
            <a:ext cx="5544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FTO locus implicated by GWAS in obesity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394E92-B53A-F64A-A5B1-1898AA4CD55F}"/>
              </a:ext>
            </a:extLst>
          </p:cNvPr>
          <p:cNvSpPr txBox="1"/>
          <p:nvPr/>
        </p:nvSpPr>
        <p:spPr>
          <a:xfrm>
            <a:off x="4384612" y="5149840"/>
            <a:ext cx="756659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&gt;90% of GWAS hits in “non-coding” regions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Many likely altering regulatory regions! (e.g. TF binding sites)</a:t>
            </a:r>
          </a:p>
        </p:txBody>
      </p:sp>
    </p:spTree>
    <p:extLst>
      <p:ext uri="{BB962C8B-B14F-4D97-AF65-F5344CB8AC3E}">
        <p14:creationId xmlns:p14="http://schemas.microsoft.com/office/powerpoint/2010/main" val="412934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</TotalTime>
  <Words>2251</Words>
  <Application>Microsoft Macintosh PowerPoint</Application>
  <PresentationFormat>Widescreen</PresentationFormat>
  <Paragraphs>399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Courier New</vt:lpstr>
      <vt:lpstr>Gill Sans</vt:lpstr>
      <vt:lpstr>Gill Sans MT</vt:lpstr>
      <vt:lpstr>Office Theme</vt:lpstr>
      <vt:lpstr>PowerPoint Presentation</vt:lpstr>
      <vt:lpstr>  Today’s schedule</vt:lpstr>
      <vt:lpstr>Major difference between cell types is what genes are expressed</vt:lpstr>
      <vt:lpstr>Non-coding (“regulatory”) regions control gene expression</vt:lpstr>
      <vt:lpstr>Regulatory elements confer tissue specificity of expression</vt:lpstr>
      <vt:lpstr>Transcription factors recognize sequence specific motifs</vt:lpstr>
      <vt:lpstr>Example motifs for human transcription factors</vt:lpstr>
      <vt:lpstr>Mutations in TFs can cause disease</vt:lpstr>
      <vt:lpstr>Mutations in TF binding sites can cause disease</vt:lpstr>
      <vt:lpstr>Epigenomics:  chromatin structure and organization</vt:lpstr>
      <vt:lpstr>Distinct histone modifications found at regulatory regions</vt:lpstr>
      <vt:lpstr>Regulatory regions marked by TF binding and distinct histone modifications</vt:lpstr>
      <vt:lpstr>ChIP-sequencing</vt:lpstr>
      <vt:lpstr>PowerPoint Presentation</vt:lpstr>
      <vt:lpstr>“Chromatin immunoprecipitation sequencing” - overview</vt:lpstr>
      <vt:lpstr>ChIP-sequencing – w/ input control (WCE)</vt:lpstr>
      <vt:lpstr>ChIP-seq – “peaks” identify potential regulatory elements</vt:lpstr>
      <vt:lpstr>ChIP-seq pipeline</vt:lpstr>
      <vt:lpstr>Zooming in on ChIP-seq peaks – ChIPseq for TFs</vt:lpstr>
      <vt:lpstr>Real data– an example peak </vt:lpstr>
      <vt:lpstr>Peak calling intuition: identifying enriched regions</vt:lpstr>
      <vt:lpstr>Peak calling hypothesis testing</vt:lpstr>
      <vt:lpstr>Example peak calling method (MACS)</vt:lpstr>
      <vt:lpstr>Peak calling – the data</vt:lpstr>
      <vt:lpstr>Visualizing sequencing datasets - IGV</vt:lpstr>
      <vt:lpstr>Real data is messy</vt:lpstr>
      <vt:lpstr>Real data is messy</vt:lpstr>
      <vt:lpstr>Real data – HMs vs. TFs</vt:lpstr>
      <vt:lpstr>Visualizing ChIP-seq binding patterns</vt:lpstr>
      <vt:lpstr>Intro to motif analysis</vt:lpstr>
      <vt:lpstr>PowerPoint Presentation</vt:lpstr>
      <vt:lpstr>How do different cell types arise?</vt:lpstr>
      <vt:lpstr>Differentiation can actually be reversed!</vt:lpstr>
      <vt:lpstr>Lab 5 Overview</vt:lpstr>
      <vt:lpstr>Lab report format – similar to a research article</vt:lpstr>
      <vt:lpstr>Example Intro – Chronis et al. (Lab data) </vt:lpstr>
      <vt:lpstr>Example Methods – Chronis et al. (Lab data) </vt:lpstr>
      <vt:lpstr>Example Results – Chronis et al. (Lab data) </vt:lpstr>
      <vt:lpstr>Example Discussion – Chronis et al. (Lab data) </vt:lpstr>
      <vt:lpstr>Lab 5 tips - Python pandas library is your friend</vt:lpstr>
      <vt:lpstr>Visualizing datasets with IGV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77</cp:revision>
  <dcterms:created xsi:type="dcterms:W3CDTF">2019-04-28T16:15:35Z</dcterms:created>
  <dcterms:modified xsi:type="dcterms:W3CDTF">2021-05-04T05:49:54Z</dcterms:modified>
</cp:coreProperties>
</file>