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8" r:id="rId2"/>
    <p:sldId id="389" r:id="rId3"/>
    <p:sldId id="361" r:id="rId4"/>
    <p:sldId id="259" r:id="rId5"/>
    <p:sldId id="363" r:id="rId6"/>
    <p:sldId id="383" r:id="rId7"/>
    <p:sldId id="365" r:id="rId8"/>
    <p:sldId id="393" r:id="rId9"/>
    <p:sldId id="394" r:id="rId10"/>
    <p:sldId id="395" r:id="rId11"/>
    <p:sldId id="386" r:id="rId12"/>
    <p:sldId id="396" r:id="rId13"/>
    <p:sldId id="421" r:id="rId14"/>
    <p:sldId id="388" r:id="rId15"/>
    <p:sldId id="404" r:id="rId16"/>
    <p:sldId id="416" r:id="rId17"/>
    <p:sldId id="405" r:id="rId18"/>
    <p:sldId id="425" r:id="rId19"/>
    <p:sldId id="417" r:id="rId20"/>
    <p:sldId id="406" r:id="rId21"/>
    <p:sldId id="370" r:id="rId22"/>
    <p:sldId id="400" r:id="rId23"/>
    <p:sldId id="382" r:id="rId24"/>
    <p:sldId id="366" r:id="rId25"/>
    <p:sldId id="372" r:id="rId26"/>
    <p:sldId id="367" r:id="rId27"/>
    <p:sldId id="397" r:id="rId28"/>
    <p:sldId id="403" r:id="rId29"/>
    <p:sldId id="407" r:id="rId30"/>
    <p:sldId id="408" r:id="rId31"/>
    <p:sldId id="426" r:id="rId32"/>
    <p:sldId id="410" r:id="rId33"/>
    <p:sldId id="418" r:id="rId34"/>
    <p:sldId id="419" r:id="rId35"/>
    <p:sldId id="409" r:id="rId36"/>
    <p:sldId id="427" r:id="rId37"/>
    <p:sldId id="399" r:id="rId38"/>
    <p:sldId id="373" r:id="rId39"/>
    <p:sldId id="422" r:id="rId40"/>
    <p:sldId id="412" r:id="rId41"/>
    <p:sldId id="413" r:id="rId42"/>
    <p:sldId id="415" r:id="rId43"/>
    <p:sldId id="414" r:id="rId44"/>
    <p:sldId id="377" r:id="rId45"/>
    <p:sldId id="423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00"/>
    <p:restoredTop sz="86037"/>
  </p:normalViewPr>
  <p:slideViewPr>
    <p:cSldViewPr snapToGrid="0" snapToObjects="1">
      <p:cViewPr varScale="1">
        <p:scale>
          <a:sx n="84" d="100"/>
          <a:sy n="84" d="100"/>
        </p:scale>
        <p:origin x="200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0BC15-0AFF-6244-BB17-32FD1362A4E0}" type="datetimeFigureOut">
              <a:rPr lang="en-US" smtClean="0"/>
              <a:t>4/28/21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8B952E-59B0-6D49-BFD3-602D9E9FB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995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recorded</a:t>
            </a:r>
          </a:p>
          <a:p>
            <a:r>
              <a:rPr lang="en-US" dirty="0"/>
              <a:t>quiz today. open until 11:59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B952E-59B0-6D49-BFD3-602D9E9FB7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45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B952E-59B0-6D49-BFD3-602D9E9FB79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38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model read counts as NB allowing for </a:t>
            </a:r>
            <a:r>
              <a:rPr lang="en-US" dirty="0" err="1"/>
              <a:t>overdispersion</a:t>
            </a:r>
            <a:endParaRPr lang="en-US" dirty="0"/>
          </a:p>
          <a:p>
            <a:r>
              <a:rPr lang="en-US" dirty="0"/>
              <a:t>model underlying transcript count as a function of treatment</a:t>
            </a:r>
          </a:p>
          <a:p>
            <a:r>
              <a:rPr lang="en-US" sz="1200" dirty="0">
                <a:solidFill>
                  <a:srgbClr val="FF0000"/>
                </a:solidFill>
                <a:latin typeface="Gill Sans MT" panose="020B0502020104020203" pitchFamily="34" charset="77"/>
              </a:rPr>
              <a:t>(This is the simplest model of case vs. control.</a:t>
            </a:r>
          </a:p>
          <a:p>
            <a:r>
              <a:rPr lang="en-US" sz="1200" dirty="0">
                <a:solidFill>
                  <a:srgbClr val="FF0000"/>
                </a:solidFill>
                <a:latin typeface="Gill Sans MT" panose="020B0502020104020203" pitchFamily="34" charset="77"/>
              </a:rPr>
              <a:t>You can specify pretty complex models using </a:t>
            </a:r>
            <a:r>
              <a:rPr lang="en-US" sz="1200" dirty="0" err="1">
                <a:solidFill>
                  <a:srgbClr val="FF0000"/>
                </a:solidFill>
                <a:latin typeface="Gill Sans MT" panose="020B0502020104020203" pitchFamily="34" charset="77"/>
              </a:rPr>
              <a:t>DEseq</a:t>
            </a:r>
            <a:r>
              <a:rPr lang="en-US" sz="1200" dirty="0">
                <a:solidFill>
                  <a:srgbClr val="FF0000"/>
                </a:solidFill>
                <a:latin typeface="Gill Sans MT" panose="020B0502020104020203" pitchFamily="34" charset="77"/>
              </a:rPr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B952E-59B0-6D49-BFD3-602D9E9FB79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051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fit the data to the model</a:t>
            </a:r>
          </a:p>
          <a:p>
            <a:r>
              <a:rPr lang="en-US" dirty="0"/>
              <a:t>it is more involved than just performing a linear regression, so we're not going </a:t>
            </a:r>
            <a:r>
              <a:rPr lang="en-US" dirty="0" err="1"/>
              <a:t>ovr</a:t>
            </a:r>
            <a:r>
              <a:rPr lang="en-US" dirty="0"/>
              <a:t> the full technique here</a:t>
            </a:r>
          </a:p>
          <a:p>
            <a:r>
              <a:rPr lang="en-US" dirty="0"/>
              <a:t>but based on the parameters learned, can use those beta coefficients to estimate the LFC and get a p-value on that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B952E-59B0-6D49-BFD3-602D9E9FB79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445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32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4765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2521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405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recall this week we're focusing on RNA-sequencing</a:t>
            </a:r>
          </a:p>
          <a:p>
            <a:r>
              <a:rPr lang="en-US" dirty="0"/>
              <a:t>whereas before we were sequencing DNA, here we're analyzing data resulting from sequencing just the *RNA* of genes expressed in our sample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B952E-59B0-6D49-BFD3-602D9E9FB7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85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went through the first parts of this pipeline Monday</a:t>
            </a:r>
          </a:p>
          <a:p>
            <a:r>
              <a:rPr lang="en-US" dirty="0"/>
              <a:t>today focus on using results of transcript </a:t>
            </a:r>
            <a:r>
              <a:rPr lang="en-US" dirty="0" err="1"/>
              <a:t>quantificaiton</a:t>
            </a:r>
            <a:r>
              <a:rPr lang="en-US" dirty="0"/>
              <a:t> to identify DE genes and characterize those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B952E-59B0-6D49-BFD3-602D9E9FB7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62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over DE, it's goals and some intuition behind methods used to compute</a:t>
            </a:r>
          </a:p>
          <a:p>
            <a:r>
              <a:rPr lang="en-US" dirty="0"/>
              <a:t>then closer look at p-values and how to control for MHC, continuing discussion from last week</a:t>
            </a:r>
          </a:p>
          <a:p>
            <a:r>
              <a:rPr lang="en-US" dirty="0"/>
              <a:t>finally look at ways to characterize subsets of genes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B952E-59B0-6D49-BFD3-602D9E9FB7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63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99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about a single gene as an example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B952E-59B0-6D49-BFD3-602D9E9FB7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20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 question: is variability between sample A vs. sample B more than could be explained just by variability in our replicates?</a:t>
            </a:r>
          </a:p>
          <a:p>
            <a:endParaRPr lang="en-US" dirty="0"/>
          </a:p>
          <a:p>
            <a:r>
              <a:rPr lang="en-US" dirty="0"/>
              <a:t>one standard way to do this is a t-test</a:t>
            </a:r>
          </a:p>
          <a:p>
            <a:r>
              <a:rPr lang="en-US" dirty="0"/>
              <a:t>could compute means and variances</a:t>
            </a:r>
          </a:p>
          <a:p>
            <a:r>
              <a:rPr lang="en-US" dirty="0"/>
              <a:t>compute t-statistic and determine corresponding p-value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practice, usually models are more complex</a:t>
            </a:r>
          </a:p>
          <a:p>
            <a:r>
              <a:rPr lang="en-US" dirty="0"/>
              <a:t>one issue with this is that we can't get that good of estimates of variance at each gene just with 3 replicates</a:t>
            </a:r>
          </a:p>
          <a:p>
            <a:endParaRPr lang="en-US" dirty="0"/>
          </a:p>
          <a:p>
            <a:r>
              <a:rPr lang="en-US" dirty="0"/>
              <a:t>give some intuition behind some commonly used models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B952E-59B0-6D49-BFD3-602D9E9FB79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26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 modeling counts as Poisson</a:t>
            </a:r>
          </a:p>
          <a:p>
            <a:r>
              <a:rPr lang="en-US" dirty="0"/>
              <a:t>Mean ~ s*q</a:t>
            </a:r>
          </a:p>
          <a:p>
            <a:r>
              <a:rPr lang="en-US" dirty="0"/>
              <a:t>S= scaling factor to account for total </a:t>
            </a:r>
            <a:r>
              <a:rPr lang="en-US" dirty="0" err="1"/>
              <a:t>num</a:t>
            </a:r>
            <a:r>
              <a:rPr lang="en-US" dirty="0"/>
              <a:t> reads</a:t>
            </a:r>
          </a:p>
          <a:p>
            <a:r>
              <a:rPr lang="en-US" dirty="0"/>
              <a:t>Q = </a:t>
            </a:r>
            <a:r>
              <a:rPr lang="en-US" dirty="0" err="1"/>
              <a:t>num</a:t>
            </a:r>
            <a:r>
              <a:rPr lang="en-US" dirty="0"/>
              <a:t> transcripts in the sample</a:t>
            </a:r>
          </a:p>
          <a:p>
            <a:endParaRPr lang="en-US" dirty="0"/>
          </a:p>
          <a:p>
            <a:r>
              <a:rPr lang="en-US" dirty="0"/>
              <a:t>How to measure S: mean of ratios</a:t>
            </a:r>
          </a:p>
          <a:p>
            <a:r>
              <a:rPr lang="en-US" dirty="0"/>
              <a:t>Could do genome-wide, or per-gene modeling effects like </a:t>
            </a:r>
            <a:r>
              <a:rPr lang="en-US" dirty="0" err="1"/>
              <a:t>gc</a:t>
            </a:r>
            <a:r>
              <a:rPr lang="en-US" dirty="0"/>
              <a:t> content, length diffs, etc.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DESeq2 modeling distributions of counts at each gene</a:t>
            </a:r>
          </a:p>
          <a:p>
            <a:r>
              <a:rPr lang="en-US" dirty="0"/>
              <a:t>one very common way to measure count data is Poisson</a:t>
            </a:r>
          </a:p>
          <a:p>
            <a:pPr algn="ctr"/>
            <a:r>
              <a:rPr lang="en-US" dirty="0"/>
              <a:t>get nice kind of bell shaped curve,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just one </a:t>
            </a:r>
            <a:r>
              <a:rPr lang="en-US" dirty="0" err="1"/>
              <a:t>param</a:t>
            </a:r>
            <a:r>
              <a:rPr lang="en-US" dirty="0"/>
              <a:t>, the mean, to describe. </a:t>
            </a:r>
            <a:r>
              <a:rPr lang="en-US" dirty="0" err="1"/>
              <a:t>DESeq</a:t>
            </a:r>
            <a:r>
              <a:rPr lang="en-US" dirty="0"/>
              <a:t> models the mean count as a function of q, the true underlying concentration of the transcript. learn a scaling factor for each sample tot </a:t>
            </a:r>
            <a:r>
              <a:rPr lang="en-US" dirty="0" err="1"/>
              <a:t>ake</a:t>
            </a:r>
            <a:r>
              <a:rPr lang="en-US" dirty="0"/>
              <a:t> into account differences e.g. in total read count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B952E-59B0-6D49-BFD3-602D9E9FB79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481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 modeling counts as negative binomial</a:t>
            </a:r>
          </a:p>
          <a:p>
            <a:r>
              <a:rPr lang="en-US" dirty="0"/>
              <a:t>Mean ~ s*q</a:t>
            </a:r>
          </a:p>
          <a:p>
            <a:r>
              <a:rPr lang="en-US" dirty="0"/>
              <a:t>Dispersion </a:t>
            </a:r>
            <a:r>
              <a:rPr lang="en-US" dirty="0" err="1"/>
              <a:t>ai</a:t>
            </a:r>
            <a:endParaRPr lang="en-US" dirty="0"/>
          </a:p>
          <a:p>
            <a:r>
              <a:rPr lang="en-US" dirty="0"/>
              <a:t>Why? Over-dispersion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B952E-59B0-6D49-BFD3-602D9E9FB79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85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10500-B7F5-7545-A448-55A9D7ACBB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0326DB-F73B-4E4E-847E-AD8BD602DF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D204D8-348D-A842-AE67-2C87E9373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4168-462F-FC45-9982-74FB4041AE71}" type="datetimeFigureOut">
              <a:rPr lang="en-US" smtClean="0"/>
              <a:t>4/28/21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43EF9-77A0-E741-A8D9-334ECD287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CB4BD-A9DE-A041-93FE-44679184F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2A4A6-B45A-4843-A628-DB132F2BD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32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833A4-601C-0642-AB9C-390B4E871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B08F88-3B18-5842-BCA4-F693597044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C31ED3-54AD-DE46-8111-905C50E4E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4168-462F-FC45-9982-74FB4041AE71}" type="datetimeFigureOut">
              <a:rPr lang="en-US" smtClean="0"/>
              <a:t>4/28/21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4F9BD-107D-E443-9213-E408DA71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2CB6B-2FA0-7C43-8228-F0A948AEF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2A4A6-B45A-4843-A628-DB132F2BD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98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C52678-D5CE-ED4C-AB93-E92C294F81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2A626C-DBAF-E14C-A575-186D603828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944F0-F8F9-5D47-BA78-2B5A611EC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4168-462F-FC45-9982-74FB4041AE71}" type="datetimeFigureOut">
              <a:rPr lang="en-US" smtClean="0"/>
              <a:t>4/28/21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E206E-60A7-0F4C-8232-17C667607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FD1C8-20AC-0D4F-9201-CC20A2FDE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2A4A6-B45A-4843-A628-DB132F2BD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94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54B7E-3D87-044A-BD94-BCEA7F954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E888B-65FD-1749-A77C-B27D093E7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0099F-6DDB-A240-B6D9-4C820CAD3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4168-462F-FC45-9982-74FB4041AE71}" type="datetimeFigureOut">
              <a:rPr lang="en-US" smtClean="0"/>
              <a:t>4/28/21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927E1-B471-CD47-BD7F-0931598CC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F9E99-B957-0244-AFAB-567577044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2A4A6-B45A-4843-A628-DB132F2BD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212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CB3EB-22D5-2A46-8D63-1827F3AD6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58322-FC66-B342-8472-6709C14A0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07FE2-C98C-EA49-9F2B-7C97CEAF6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4168-462F-FC45-9982-74FB4041AE71}" type="datetimeFigureOut">
              <a:rPr lang="en-US" smtClean="0"/>
              <a:t>4/28/21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2BF10-DC8D-EE49-A53D-B7FBBAFD9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4ED08-4F24-BF47-B1A5-05C1437AD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2A4A6-B45A-4843-A628-DB132F2BD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58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1C886-0CA5-EF49-BFC5-70DFB5372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66FD2-6A9B-CF40-93E4-CB62E6E8C2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7FB12B-A75E-8841-BDE1-00FE8B454D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847E13-E1E5-BB43-8C1C-F12BF5E4C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4168-462F-FC45-9982-74FB4041AE71}" type="datetimeFigureOut">
              <a:rPr lang="en-US" smtClean="0"/>
              <a:t>4/28/21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2B7585-006A-DD42-9996-B183941B6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3779A6-4ACA-7F47-A296-B931F1827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2A4A6-B45A-4843-A628-DB132F2BD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298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B31E9-4218-7643-ACB0-FD3F7C0CD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F1298-4651-BC42-B6B1-73BE94FDF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ED5C93-B096-204E-BA98-9EF2B6F465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ED4465-CEAC-1843-9547-3382C13B14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81822F-2CCC-CF4E-8674-80D836FE62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99D82A-76E0-CB44-A224-8C24DC64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4168-462F-FC45-9982-74FB4041AE71}" type="datetimeFigureOut">
              <a:rPr lang="en-US" smtClean="0"/>
              <a:t>4/28/21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81A025-F8DF-6F4C-AF7E-A2415D088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4260B3-961B-D441-9110-0CA551E9E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2A4A6-B45A-4843-A628-DB132F2BD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0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82A1F-85D9-C048-B1BB-98A17FF88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72E02E-1B7B-0E4E-99B9-E7197745A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4168-462F-FC45-9982-74FB4041AE71}" type="datetimeFigureOut">
              <a:rPr lang="en-US" smtClean="0"/>
              <a:t>4/28/21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5B95B5-A997-A44E-BF6E-491EE91E4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3B550E-F67B-914C-99C0-6E15DED19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2A4A6-B45A-4843-A628-DB132F2BD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557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3B8083-5527-5A41-A0F6-51299878B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4168-462F-FC45-9982-74FB4041AE71}" type="datetimeFigureOut">
              <a:rPr lang="en-US" smtClean="0"/>
              <a:t>4/28/21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38B1E3-D719-444A-8B48-D76F6057C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07110F-EAFC-6E4F-ADD0-9B60728D3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2A4A6-B45A-4843-A628-DB132F2BD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92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C2AEC-CA2C-DC4C-8659-6C5BFE631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7C5C4-8D9A-914D-8CE6-77EE1321A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15F2EF-5127-FB41-BD5D-B232A3A215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25D20E-056D-C64E-A473-93B5E8021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4168-462F-FC45-9982-74FB4041AE71}" type="datetimeFigureOut">
              <a:rPr lang="en-US" smtClean="0"/>
              <a:t>4/28/21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A8EE54-AD91-E94A-80C3-9F58954C2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F75F91-2DAD-4B4A-BCC0-6A454D095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2A4A6-B45A-4843-A628-DB132F2BD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44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16D7C-3657-3242-B4D7-DC7AC8F78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7C174E-B433-A947-9CCA-644A12F20B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1994DF-DED3-DD4E-8DD1-74F0D92FCD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5CE72F-FC19-2C4E-9891-522CD6668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4168-462F-FC45-9982-74FB4041AE71}" type="datetimeFigureOut">
              <a:rPr lang="en-US" smtClean="0"/>
              <a:t>4/28/21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FD42C2-C2EF-FC42-8F3B-4EA17A367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C86016-B52C-8844-AF43-3D1767628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2A4A6-B45A-4843-A628-DB132F2BD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14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A44F38-38BB-3D42-929C-B32BBC823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6A6999-D3C4-8E4F-9BE5-659A6DA2D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AE47C-35AC-774D-BE17-A3C18223A6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94168-462F-FC45-9982-74FB4041AE71}" type="datetimeFigureOut">
              <a:rPr lang="en-US" smtClean="0"/>
              <a:t>4/28/21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68CB7-0995-D74D-8ABE-C2A0043AF7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D2A96-9A57-9A41-BD7A-54BCC00C8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2A4A6-B45A-4843-A628-DB132F2BD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15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eerj.com/articles/1360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bioramble.wordpress.com/2016/01/30/why-sequencing-data-is-modeled-as-negative-binomial/" TargetMode="External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tif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3218662/" TargetMode="External"/><Relationship Id="rId2" Type="http://schemas.openxmlformats.org/officeDocument/2006/relationships/hyperlink" Target="https://en.wikipedia.org/wiki/List_of_RNA-Seq_bioinformatics_tools#Normalization,_quantitative_analysis_and_differential_expression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igv.org/app/" TargetMode="External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4E6AE4-C16B-E148-9FD5-126D143E11C5}"/>
              </a:ext>
            </a:extLst>
          </p:cNvPr>
          <p:cNvSpPr txBox="1"/>
          <p:nvPr/>
        </p:nvSpPr>
        <p:spPr>
          <a:xfrm>
            <a:off x="502920" y="224532"/>
            <a:ext cx="78181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0"/>
              </a:rPr>
              <a:t> CSE185 – Week 5 Part 2</a:t>
            </a:r>
            <a:br>
              <a:rPr lang="en-US" sz="3200" dirty="0">
                <a:latin typeface="Gill Sans MT" panose="020B0502020104020203" pitchFamily="34" charset="0"/>
              </a:rPr>
            </a:br>
            <a:r>
              <a:rPr lang="en-US" sz="3200" i="1" dirty="0">
                <a:latin typeface="Gill Sans MT" panose="020B0502020104020203" pitchFamily="34" charset="0"/>
              </a:rPr>
              <a:t> Differential expression analysis</a:t>
            </a:r>
            <a:br>
              <a:rPr lang="en-US" sz="3200" dirty="0">
                <a:latin typeface="Gill Sans MT" panose="020B0502020104020203" pitchFamily="34" charset="0"/>
              </a:rPr>
            </a:br>
            <a:r>
              <a:rPr lang="en-US" sz="3200" dirty="0">
                <a:latin typeface="Gill Sans MT" panose="020B0502020104020203" pitchFamily="34" charset="0"/>
              </a:rPr>
              <a:t> April 29, 2021</a:t>
            </a:r>
            <a:endParaRPr lang="en-US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4E9995-F61A-5940-80F7-00A475C183F2}"/>
              </a:ext>
            </a:extLst>
          </p:cNvPr>
          <p:cNvSpPr/>
          <p:nvPr/>
        </p:nvSpPr>
        <p:spPr>
          <a:xfrm>
            <a:off x="638174" y="2325647"/>
            <a:ext cx="478099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latin typeface="Gill Sans MT" panose="020B0502020104020203" pitchFamily="34" charset="77"/>
              </a:rPr>
              <a:t>Announcements:</a:t>
            </a:r>
            <a:endParaRPr lang="en-US" sz="3200" i="1" dirty="0">
              <a:latin typeface="Gill Sans MT" panose="020B0502020104020203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FF0000"/>
                </a:solidFill>
                <a:latin typeface="Gill Sans MT" panose="020B0502020104020203" pitchFamily="34" charset="77"/>
              </a:rPr>
              <a:t>Quiz 2 today! Open until 11:59pm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D4CDA8-E687-D64D-8313-A1155D41B2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49" t="18046" r="46301" b="9797"/>
          <a:stretch/>
        </p:blipFill>
        <p:spPr>
          <a:xfrm>
            <a:off x="6092190" y="365761"/>
            <a:ext cx="5154930" cy="60535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1D7CCF6-7277-5E4B-AC21-54A649CA1ECE}"/>
              </a:ext>
            </a:extLst>
          </p:cNvPr>
          <p:cNvSpPr/>
          <p:nvPr/>
        </p:nvSpPr>
        <p:spPr>
          <a:xfrm>
            <a:off x="9116537" y="6419283"/>
            <a:ext cx="21305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Gill Sans MT" panose="020B0502020104020203" pitchFamily="34" charset="77"/>
                <a:hlinkClick r:id="rId4"/>
              </a:rPr>
              <a:t>https://peerj.com/articles/1360/</a:t>
            </a:r>
            <a:endParaRPr lang="en-US" sz="1200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16998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1A9F04-2ED4-5F41-B6AE-43FF83EB6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Is this gene differentially expressed?</a:t>
            </a:r>
            <a:endParaRPr lang="en-US" sz="3600" dirty="0">
              <a:latin typeface="Gill San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AA90401-5C34-B546-8D8A-DDAE5630AA98}"/>
              </a:ext>
            </a:extLst>
          </p:cNvPr>
          <p:cNvSpPr/>
          <p:nvPr/>
        </p:nvSpPr>
        <p:spPr>
          <a:xfrm>
            <a:off x="651510" y="2023114"/>
            <a:ext cx="4537710" cy="7938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630A559-8197-7B4A-98F4-5100A69627D9}"/>
              </a:ext>
            </a:extLst>
          </p:cNvPr>
          <p:cNvSpPr/>
          <p:nvPr/>
        </p:nvSpPr>
        <p:spPr>
          <a:xfrm>
            <a:off x="1269246" y="1942250"/>
            <a:ext cx="3269341" cy="25316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AE2AEC4-4BD3-3D46-AF16-DEDD924EAD39}"/>
              </a:ext>
            </a:extLst>
          </p:cNvPr>
          <p:cNvCxnSpPr/>
          <p:nvPr/>
        </p:nvCxnSpPr>
        <p:spPr>
          <a:xfrm>
            <a:off x="2165000" y="233442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433015-1946-6247-AE45-D1383B019C18}"/>
              </a:ext>
            </a:extLst>
          </p:cNvPr>
          <p:cNvCxnSpPr/>
          <p:nvPr/>
        </p:nvCxnSpPr>
        <p:spPr>
          <a:xfrm>
            <a:off x="2669702" y="248682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96EF7E3-672B-8D4C-BF76-B2157CED161E}"/>
              </a:ext>
            </a:extLst>
          </p:cNvPr>
          <p:cNvSpPr txBox="1"/>
          <p:nvPr/>
        </p:nvSpPr>
        <p:spPr>
          <a:xfrm>
            <a:off x="114482" y="1488435"/>
            <a:ext cx="2645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Chow – Replicate 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6FC405E-EF0F-9D45-AEAC-E121FA298E55}"/>
              </a:ext>
            </a:extLst>
          </p:cNvPr>
          <p:cNvSpPr/>
          <p:nvPr/>
        </p:nvSpPr>
        <p:spPr>
          <a:xfrm>
            <a:off x="651510" y="3450576"/>
            <a:ext cx="4537710" cy="7938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6638F57-D1DD-F74E-BA8D-7F9A6EAC09E0}"/>
              </a:ext>
            </a:extLst>
          </p:cNvPr>
          <p:cNvSpPr/>
          <p:nvPr/>
        </p:nvSpPr>
        <p:spPr>
          <a:xfrm>
            <a:off x="1269246" y="3369712"/>
            <a:ext cx="3269341" cy="25316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0657E54-DD15-0749-83E2-D0BFAA55B069}"/>
              </a:ext>
            </a:extLst>
          </p:cNvPr>
          <p:cNvCxnSpPr/>
          <p:nvPr/>
        </p:nvCxnSpPr>
        <p:spPr>
          <a:xfrm>
            <a:off x="2165000" y="376188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820AC6C-E03E-4945-BFD6-0A28C41F0BFA}"/>
              </a:ext>
            </a:extLst>
          </p:cNvPr>
          <p:cNvCxnSpPr/>
          <p:nvPr/>
        </p:nvCxnSpPr>
        <p:spPr>
          <a:xfrm>
            <a:off x="2669702" y="391428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28BBB62-D5E1-2740-9A63-DFA5AFFFC38A}"/>
              </a:ext>
            </a:extLst>
          </p:cNvPr>
          <p:cNvSpPr txBox="1"/>
          <p:nvPr/>
        </p:nvSpPr>
        <p:spPr>
          <a:xfrm>
            <a:off x="114482" y="2915897"/>
            <a:ext cx="2645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Chow – Replicate 2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EE0A5C4-B77C-2346-8F22-182C4388861F}"/>
              </a:ext>
            </a:extLst>
          </p:cNvPr>
          <p:cNvCxnSpPr/>
          <p:nvPr/>
        </p:nvCxnSpPr>
        <p:spPr>
          <a:xfrm>
            <a:off x="2994040" y="407811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38A65B81-759C-4549-9D5F-6C518B8A6C6A}"/>
              </a:ext>
            </a:extLst>
          </p:cNvPr>
          <p:cNvSpPr/>
          <p:nvPr/>
        </p:nvSpPr>
        <p:spPr>
          <a:xfrm>
            <a:off x="651510" y="5040384"/>
            <a:ext cx="4537710" cy="7938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8B4B6FD-3F84-6A41-8056-DDF5ADAB23CE}"/>
              </a:ext>
            </a:extLst>
          </p:cNvPr>
          <p:cNvSpPr/>
          <p:nvPr/>
        </p:nvSpPr>
        <p:spPr>
          <a:xfrm>
            <a:off x="1269246" y="4959520"/>
            <a:ext cx="3269341" cy="25316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1FAF01E-0EE3-384F-B469-551790821306}"/>
              </a:ext>
            </a:extLst>
          </p:cNvPr>
          <p:cNvCxnSpPr/>
          <p:nvPr/>
        </p:nvCxnSpPr>
        <p:spPr>
          <a:xfrm>
            <a:off x="2165000" y="535169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FF67363-1AB9-A041-9097-2C925684DA0C}"/>
              </a:ext>
            </a:extLst>
          </p:cNvPr>
          <p:cNvCxnSpPr/>
          <p:nvPr/>
        </p:nvCxnSpPr>
        <p:spPr>
          <a:xfrm>
            <a:off x="2669702" y="550409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2EFC82C6-0F5C-334A-B746-BAA8CF136C5B}"/>
              </a:ext>
            </a:extLst>
          </p:cNvPr>
          <p:cNvSpPr txBox="1"/>
          <p:nvPr/>
        </p:nvSpPr>
        <p:spPr>
          <a:xfrm>
            <a:off x="114482" y="4505705"/>
            <a:ext cx="2730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Chow  – Replicate 3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D49E88B-1EB6-2849-A03D-3EAE7FB10C9D}"/>
              </a:ext>
            </a:extLst>
          </p:cNvPr>
          <p:cNvSpPr/>
          <p:nvPr/>
        </p:nvSpPr>
        <p:spPr>
          <a:xfrm>
            <a:off x="6473190" y="2023114"/>
            <a:ext cx="4537710" cy="7938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D2827CD-4F59-C042-B9AB-69B39F6CCC78}"/>
              </a:ext>
            </a:extLst>
          </p:cNvPr>
          <p:cNvSpPr/>
          <p:nvPr/>
        </p:nvSpPr>
        <p:spPr>
          <a:xfrm>
            <a:off x="7090926" y="1942250"/>
            <a:ext cx="3269341" cy="25316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134AE26-E3C8-C043-B2E2-89501BCCD056}"/>
              </a:ext>
            </a:extLst>
          </p:cNvPr>
          <p:cNvCxnSpPr/>
          <p:nvPr/>
        </p:nvCxnSpPr>
        <p:spPr>
          <a:xfrm>
            <a:off x="7986680" y="233442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E062ADF-A6F2-1942-AE31-0F7EF5BDB446}"/>
              </a:ext>
            </a:extLst>
          </p:cNvPr>
          <p:cNvCxnSpPr/>
          <p:nvPr/>
        </p:nvCxnSpPr>
        <p:spPr>
          <a:xfrm>
            <a:off x="8491382" y="248682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CC6B7429-8B3B-2546-A57E-1229ACDCBCDC}"/>
              </a:ext>
            </a:extLst>
          </p:cNvPr>
          <p:cNvSpPr txBox="1"/>
          <p:nvPr/>
        </p:nvSpPr>
        <p:spPr>
          <a:xfrm>
            <a:off x="5936162" y="1488435"/>
            <a:ext cx="2400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HFD– Replicate 1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AB64A5A-51BB-674B-AD1A-73E19BDE3D5D}"/>
              </a:ext>
            </a:extLst>
          </p:cNvPr>
          <p:cNvSpPr/>
          <p:nvPr/>
        </p:nvSpPr>
        <p:spPr>
          <a:xfrm>
            <a:off x="6473190" y="3450576"/>
            <a:ext cx="4537710" cy="7938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9E516A9-6C20-BC4A-8429-7D74A9D0AF13}"/>
              </a:ext>
            </a:extLst>
          </p:cNvPr>
          <p:cNvSpPr/>
          <p:nvPr/>
        </p:nvSpPr>
        <p:spPr>
          <a:xfrm>
            <a:off x="7090926" y="3369712"/>
            <a:ext cx="3269341" cy="25316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E0FDDD2-EAD6-6B43-9D28-E6988BC4C436}"/>
              </a:ext>
            </a:extLst>
          </p:cNvPr>
          <p:cNvCxnSpPr/>
          <p:nvPr/>
        </p:nvCxnSpPr>
        <p:spPr>
          <a:xfrm>
            <a:off x="7986680" y="376188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215C7E7-95DA-F443-84A7-8421F82818C3}"/>
              </a:ext>
            </a:extLst>
          </p:cNvPr>
          <p:cNvCxnSpPr/>
          <p:nvPr/>
        </p:nvCxnSpPr>
        <p:spPr>
          <a:xfrm>
            <a:off x="8491382" y="391428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A8763B5E-2BE2-CE46-B2FB-AC4210244AB3}"/>
              </a:ext>
            </a:extLst>
          </p:cNvPr>
          <p:cNvSpPr txBox="1"/>
          <p:nvPr/>
        </p:nvSpPr>
        <p:spPr>
          <a:xfrm>
            <a:off x="5936162" y="2915897"/>
            <a:ext cx="2400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HFD– Replicate 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35EBFF2-FDDE-BE4A-AC64-DB57AEA6A348}"/>
              </a:ext>
            </a:extLst>
          </p:cNvPr>
          <p:cNvSpPr/>
          <p:nvPr/>
        </p:nvSpPr>
        <p:spPr>
          <a:xfrm>
            <a:off x="6473190" y="5040384"/>
            <a:ext cx="4537710" cy="7938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7CCE8B6-E469-B94B-AE91-3F97D16A7EA4}"/>
              </a:ext>
            </a:extLst>
          </p:cNvPr>
          <p:cNvSpPr/>
          <p:nvPr/>
        </p:nvSpPr>
        <p:spPr>
          <a:xfrm>
            <a:off x="7090926" y="4959520"/>
            <a:ext cx="3269341" cy="25316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0861B99B-0DE5-3749-A2A5-8CE26701ECD2}"/>
              </a:ext>
            </a:extLst>
          </p:cNvPr>
          <p:cNvCxnSpPr/>
          <p:nvPr/>
        </p:nvCxnSpPr>
        <p:spPr>
          <a:xfrm>
            <a:off x="7986680" y="535169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946D6801-B47D-FE40-8B1F-9430713D2B5F}"/>
              </a:ext>
            </a:extLst>
          </p:cNvPr>
          <p:cNvCxnSpPr/>
          <p:nvPr/>
        </p:nvCxnSpPr>
        <p:spPr>
          <a:xfrm>
            <a:off x="8491382" y="550409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B8B63FF4-C7F4-1A40-8CC5-0F5CA8AB6D0C}"/>
              </a:ext>
            </a:extLst>
          </p:cNvPr>
          <p:cNvSpPr txBox="1"/>
          <p:nvPr/>
        </p:nvSpPr>
        <p:spPr>
          <a:xfrm>
            <a:off x="5936162" y="4505705"/>
            <a:ext cx="2484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HFD – Replicate 3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B9B8264-2277-3B4E-B21A-D8E7F0EA311D}"/>
              </a:ext>
            </a:extLst>
          </p:cNvPr>
          <p:cNvCxnSpPr/>
          <p:nvPr/>
        </p:nvCxnSpPr>
        <p:spPr>
          <a:xfrm>
            <a:off x="8815720" y="267603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834609E-85E6-B94B-8A85-D78FF18ED365}"/>
              </a:ext>
            </a:extLst>
          </p:cNvPr>
          <p:cNvCxnSpPr/>
          <p:nvPr/>
        </p:nvCxnSpPr>
        <p:spPr>
          <a:xfrm>
            <a:off x="8905902" y="233442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524BB84-AA2C-2A44-B614-6B03421F4DDE}"/>
              </a:ext>
            </a:extLst>
          </p:cNvPr>
          <p:cNvCxnSpPr/>
          <p:nvPr/>
        </p:nvCxnSpPr>
        <p:spPr>
          <a:xfrm>
            <a:off x="9425320" y="248682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3BBCBA6-AD80-004C-802A-2EE2DB1420EB}"/>
              </a:ext>
            </a:extLst>
          </p:cNvPr>
          <p:cNvCxnSpPr/>
          <p:nvPr/>
        </p:nvCxnSpPr>
        <p:spPr>
          <a:xfrm>
            <a:off x="7572160" y="248682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A06965F-7330-0247-B908-3D4E59D1C8BD}"/>
              </a:ext>
            </a:extLst>
          </p:cNvPr>
          <p:cNvCxnSpPr/>
          <p:nvPr/>
        </p:nvCxnSpPr>
        <p:spPr>
          <a:xfrm>
            <a:off x="8905902" y="376188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67E09D6-5145-2B49-A391-3A32313357D9}"/>
              </a:ext>
            </a:extLst>
          </p:cNvPr>
          <p:cNvCxnSpPr/>
          <p:nvPr/>
        </p:nvCxnSpPr>
        <p:spPr>
          <a:xfrm>
            <a:off x="7605060" y="391428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9697941-5323-7C40-890E-C410E9C11B45}"/>
              </a:ext>
            </a:extLst>
          </p:cNvPr>
          <p:cNvCxnSpPr/>
          <p:nvPr/>
        </p:nvCxnSpPr>
        <p:spPr>
          <a:xfrm>
            <a:off x="9425320" y="391428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D20AAE8-5E32-C649-AC75-0184DC204496}"/>
              </a:ext>
            </a:extLst>
          </p:cNvPr>
          <p:cNvCxnSpPr/>
          <p:nvPr/>
        </p:nvCxnSpPr>
        <p:spPr>
          <a:xfrm>
            <a:off x="8905902" y="407811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F904F75-E404-6749-8D87-EC2AF1E58526}"/>
              </a:ext>
            </a:extLst>
          </p:cNvPr>
          <p:cNvCxnSpPr/>
          <p:nvPr/>
        </p:nvCxnSpPr>
        <p:spPr>
          <a:xfrm>
            <a:off x="7954558" y="407811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CAA2016-8C8F-134E-A1B9-0B9AA5059296}"/>
              </a:ext>
            </a:extLst>
          </p:cNvPr>
          <p:cNvCxnSpPr/>
          <p:nvPr/>
        </p:nvCxnSpPr>
        <p:spPr>
          <a:xfrm>
            <a:off x="8952260" y="531119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B8E841F-D084-CD43-AAA8-4A6A4CC84ADA}"/>
              </a:ext>
            </a:extLst>
          </p:cNvPr>
          <p:cNvCxnSpPr/>
          <p:nvPr/>
        </p:nvCxnSpPr>
        <p:spPr>
          <a:xfrm>
            <a:off x="7605060" y="550931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C0FE4B0-D347-2443-BA3C-F7A7F463A7BF}"/>
              </a:ext>
            </a:extLst>
          </p:cNvPr>
          <p:cNvCxnSpPr/>
          <p:nvPr/>
        </p:nvCxnSpPr>
        <p:spPr>
          <a:xfrm>
            <a:off x="9366780" y="550409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172D42B-5E9F-8545-8A4A-991D134F2B88}"/>
              </a:ext>
            </a:extLst>
          </p:cNvPr>
          <p:cNvCxnSpPr/>
          <p:nvPr/>
        </p:nvCxnSpPr>
        <p:spPr>
          <a:xfrm>
            <a:off x="8064042" y="569736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DBBFEF5-AB64-FB43-936D-C1929E7DB253}"/>
              </a:ext>
            </a:extLst>
          </p:cNvPr>
          <p:cNvCxnSpPr/>
          <p:nvPr/>
        </p:nvCxnSpPr>
        <p:spPr>
          <a:xfrm>
            <a:off x="9055130" y="569736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8557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4EE999-9B2E-8F45-83EE-848460409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Visualizing the data: replicates should be highly correlated</a:t>
            </a:r>
            <a:endParaRPr lang="en-US" sz="3600" dirty="0">
              <a:latin typeface="Gill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71A92A-C0E3-4546-92D6-15A5C0762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262" y="1259615"/>
            <a:ext cx="8585476" cy="42322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EAABC5-0A6F-6040-8EBC-AD24AD5931A0}"/>
              </a:ext>
            </a:extLst>
          </p:cNvPr>
          <p:cNvSpPr txBox="1"/>
          <p:nvPr/>
        </p:nvSpPr>
        <p:spPr>
          <a:xfrm>
            <a:off x="257176" y="5496604"/>
            <a:ext cx="93278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Use log10(TPM+1), since values show huge dynamic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Use Pearson correlation (-1&lt;=r&lt;=1) to measure similarity of replicates</a:t>
            </a:r>
          </a:p>
          <a:p>
            <a:r>
              <a:rPr lang="en-US" sz="2400" dirty="0">
                <a:latin typeface="Gill Sans MT" panose="020B0502020104020203" pitchFamily="34" charset="77"/>
              </a:rPr>
              <a:t>e.g.: </a:t>
            </a:r>
            <a:r>
              <a:rPr lang="en-US" sz="2400" dirty="0" err="1">
                <a:latin typeface="Gill Sans MT" panose="020B0502020104020203" pitchFamily="34" charset="77"/>
              </a:rPr>
              <a:t>scipy.stats.pearsonr</a:t>
            </a:r>
            <a:r>
              <a:rPr lang="en-US" sz="2400" dirty="0">
                <a:latin typeface="Gill Sans MT" panose="020B0502020104020203" pitchFamily="34" charset="77"/>
              </a:rPr>
              <a:t>(tpm_values_rep1, tpm_values_rep2) </a:t>
            </a:r>
          </a:p>
        </p:txBody>
      </p:sp>
    </p:spTree>
    <p:extLst>
      <p:ext uri="{BB962C8B-B14F-4D97-AF65-F5344CB8AC3E}">
        <p14:creationId xmlns:p14="http://schemas.microsoft.com/office/powerpoint/2010/main" val="2358373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1A9F04-2ED4-5F41-B6AE-43FF83EB6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"/>
                <a:cs typeface="Gill Sans"/>
              </a:rPr>
              <a:t>Is this gene differentially expressed? – quantitative approach</a:t>
            </a:r>
            <a:endParaRPr lang="en-US" sz="3600" dirty="0">
              <a:latin typeface="Gill San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F168297-915C-E640-A6EB-4A7023D48B1E}"/>
              </a:ext>
            </a:extLst>
          </p:cNvPr>
          <p:cNvSpPr txBox="1"/>
          <p:nvPr/>
        </p:nvSpPr>
        <p:spPr>
          <a:xfrm>
            <a:off x="1917901" y="2021611"/>
            <a:ext cx="13224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77"/>
              </a:rPr>
              <a:t>Sample A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Gene </a:t>
            </a:r>
            <a:r>
              <a:rPr lang="en-US" dirty="0" err="1">
                <a:latin typeface="Gill Sans MT" panose="020B0502020104020203" pitchFamily="34" charset="77"/>
              </a:rPr>
              <a:t>i</a:t>
            </a:r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C96639B-A6BC-A546-9E6E-A58CBE54F197}"/>
              </a:ext>
            </a:extLst>
          </p:cNvPr>
          <p:cNvSpPr txBox="1"/>
          <p:nvPr/>
        </p:nvSpPr>
        <p:spPr>
          <a:xfrm>
            <a:off x="2034932" y="2869210"/>
            <a:ext cx="751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Rep. 1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B14D430-5937-2847-98AD-4F4AE1AA1004}"/>
              </a:ext>
            </a:extLst>
          </p:cNvPr>
          <p:cNvSpPr txBox="1"/>
          <p:nvPr/>
        </p:nvSpPr>
        <p:spPr>
          <a:xfrm>
            <a:off x="2034932" y="3327003"/>
            <a:ext cx="751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Rep. 2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81B22C0-3CD2-FE48-AA7B-94444FED89EA}"/>
              </a:ext>
            </a:extLst>
          </p:cNvPr>
          <p:cNvSpPr txBox="1"/>
          <p:nvPr/>
        </p:nvSpPr>
        <p:spPr>
          <a:xfrm>
            <a:off x="2034931" y="3800629"/>
            <a:ext cx="751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Rep. 3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6A90747-56D1-CE44-8774-0B983123A0E6}"/>
              </a:ext>
            </a:extLst>
          </p:cNvPr>
          <p:cNvSpPr txBox="1"/>
          <p:nvPr/>
        </p:nvSpPr>
        <p:spPr>
          <a:xfrm>
            <a:off x="2785970" y="284873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Gill Sans MT" panose="020B0502020104020203" pitchFamily="34" charset="77"/>
              </a:rPr>
              <a:t>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FE9FC91-F811-D748-99A4-E3220F79DF3F}"/>
              </a:ext>
            </a:extLst>
          </p:cNvPr>
          <p:cNvSpPr txBox="1"/>
          <p:nvPr/>
        </p:nvSpPr>
        <p:spPr>
          <a:xfrm>
            <a:off x="2785970" y="334283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Gill Sans MT" panose="020B0502020104020203" pitchFamily="34" charset="77"/>
              </a:rPr>
              <a:t>1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9DC7BC2-24E0-584B-B1EE-9AB5A7A51766}"/>
              </a:ext>
            </a:extLst>
          </p:cNvPr>
          <p:cNvSpPr txBox="1"/>
          <p:nvPr/>
        </p:nvSpPr>
        <p:spPr>
          <a:xfrm>
            <a:off x="2785970" y="383693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Gill Sans MT" panose="020B0502020104020203" pitchFamily="34" charset="77"/>
              </a:rPr>
              <a:t>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16F570C-BC9F-5E4D-A6DB-E411E9FA69BB}"/>
              </a:ext>
            </a:extLst>
          </p:cNvPr>
          <p:cNvSpPr txBox="1"/>
          <p:nvPr/>
        </p:nvSpPr>
        <p:spPr>
          <a:xfrm>
            <a:off x="4045846" y="2001525"/>
            <a:ext cx="13211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77"/>
              </a:rPr>
              <a:t>Sample B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Gene </a:t>
            </a:r>
            <a:r>
              <a:rPr lang="en-US" dirty="0" err="1">
                <a:latin typeface="Gill Sans MT" panose="020B0502020104020203" pitchFamily="34" charset="77"/>
              </a:rPr>
              <a:t>i</a:t>
            </a:r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E28FBD2-ADC8-EF47-BFFA-A4B2A184F022}"/>
              </a:ext>
            </a:extLst>
          </p:cNvPr>
          <p:cNvSpPr txBox="1"/>
          <p:nvPr/>
        </p:nvSpPr>
        <p:spPr>
          <a:xfrm>
            <a:off x="4141862" y="2880640"/>
            <a:ext cx="751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Rep. 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007E7B4-E0A1-A54D-A879-56250D2D7258}"/>
              </a:ext>
            </a:extLst>
          </p:cNvPr>
          <p:cNvSpPr txBox="1"/>
          <p:nvPr/>
        </p:nvSpPr>
        <p:spPr>
          <a:xfrm>
            <a:off x="4141862" y="3338433"/>
            <a:ext cx="751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Rep. 2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7E00EB0-2A89-C242-8BD5-E31BACA3E90B}"/>
              </a:ext>
            </a:extLst>
          </p:cNvPr>
          <p:cNvSpPr txBox="1"/>
          <p:nvPr/>
        </p:nvSpPr>
        <p:spPr>
          <a:xfrm>
            <a:off x="4141861" y="3812059"/>
            <a:ext cx="751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Rep. 3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E7DD0BA-E71D-1849-8BDC-4E572408E918}"/>
              </a:ext>
            </a:extLst>
          </p:cNvPr>
          <p:cNvSpPr txBox="1"/>
          <p:nvPr/>
        </p:nvSpPr>
        <p:spPr>
          <a:xfrm>
            <a:off x="4892900" y="286016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Gill Sans MT" panose="020B0502020104020203" pitchFamily="34" charset="77"/>
              </a:rPr>
              <a:t>3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C49B92C-F757-5D49-BC8A-A599CBB4ABCA}"/>
              </a:ext>
            </a:extLst>
          </p:cNvPr>
          <p:cNvSpPr txBox="1"/>
          <p:nvPr/>
        </p:nvSpPr>
        <p:spPr>
          <a:xfrm>
            <a:off x="4892900" y="335426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Gill Sans MT" panose="020B0502020104020203" pitchFamily="34" charset="77"/>
              </a:rPr>
              <a:t>5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57D2288-E159-0C4D-AFAA-1BD0B1B1AFF1}"/>
              </a:ext>
            </a:extLst>
          </p:cNvPr>
          <p:cNvSpPr txBox="1"/>
          <p:nvPr/>
        </p:nvSpPr>
        <p:spPr>
          <a:xfrm>
            <a:off x="4892900" y="384836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Gill Sans MT" panose="020B0502020104020203" pitchFamily="34" charset="77"/>
              </a:rPr>
              <a:t>4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27C2893F-7ECB-B749-B442-0DEB4681E156}"/>
              </a:ext>
            </a:extLst>
          </p:cNvPr>
          <p:cNvSpPr/>
          <p:nvPr/>
        </p:nvSpPr>
        <p:spPr>
          <a:xfrm>
            <a:off x="5609063" y="3286279"/>
            <a:ext cx="669074" cy="41005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EEB6AEA-D836-BD4B-B058-5F121CBBF65F}"/>
              </a:ext>
            </a:extLst>
          </p:cNvPr>
          <p:cNvSpPr txBox="1"/>
          <p:nvPr/>
        </p:nvSpPr>
        <p:spPr>
          <a:xfrm>
            <a:off x="7468413" y="2021611"/>
            <a:ext cx="2430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77"/>
              </a:rPr>
              <a:t>Log2 Fold Change</a:t>
            </a:r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723F34F-7ADA-E14B-9D9B-030D227AA06D}"/>
              </a:ext>
            </a:extLst>
          </p:cNvPr>
          <p:cNvSpPr txBox="1"/>
          <p:nvPr/>
        </p:nvSpPr>
        <p:spPr>
          <a:xfrm>
            <a:off x="6722933" y="2702355"/>
            <a:ext cx="50494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Log2(Mean(sample B)/Mean(sample A))</a:t>
            </a:r>
          </a:p>
          <a:p>
            <a:endParaRPr lang="en-US" sz="2400" dirty="0">
              <a:latin typeface="Gill Sans MT" panose="020B0502020104020203" pitchFamily="34" charset="77"/>
            </a:endParaRPr>
          </a:p>
          <a:p>
            <a:r>
              <a:rPr lang="en-US" sz="2400" dirty="0">
                <a:latin typeface="Gill Sans MT" panose="020B0502020104020203" pitchFamily="34" charset="77"/>
              </a:rPr>
              <a:t>Log2(4.0/1.67) = 1.26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3605B4C-D266-3B4D-8A79-BCD87E36B743}"/>
              </a:ext>
            </a:extLst>
          </p:cNvPr>
          <p:cNvSpPr txBox="1"/>
          <p:nvPr/>
        </p:nvSpPr>
        <p:spPr>
          <a:xfrm>
            <a:off x="6496406" y="4217698"/>
            <a:ext cx="5207901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Log2 fold change is convenient because: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latin typeface="Gill Sans MT" panose="020B0502020104020203" pitchFamily="34" charset="77"/>
              </a:rPr>
              <a:t>Symmetric around 0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latin typeface="Gill Sans MT" panose="020B0502020104020203" pitchFamily="34" charset="77"/>
              </a:rPr>
              <a:t>Values close to 0 mean no change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latin typeface="Gill Sans MT" panose="020B0502020104020203" pitchFamily="34" charset="77"/>
              </a:rPr>
              <a:t>Values &gt; 0 mean increase in sample B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latin typeface="Gill Sans MT" panose="020B0502020104020203" pitchFamily="34" charset="77"/>
              </a:rPr>
              <a:t>Values &lt; 0 mean decrease in sample B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F66C3ACC-F745-1F4A-8DFD-14E8B09F27B5}"/>
              </a:ext>
            </a:extLst>
          </p:cNvPr>
          <p:cNvSpPr/>
          <p:nvPr/>
        </p:nvSpPr>
        <p:spPr>
          <a:xfrm>
            <a:off x="3956541" y="2030894"/>
            <a:ext cx="1554808" cy="22161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5109DA2D-DE99-C440-B336-96147A5E951A}"/>
              </a:ext>
            </a:extLst>
          </p:cNvPr>
          <p:cNvSpPr/>
          <p:nvPr/>
        </p:nvSpPr>
        <p:spPr>
          <a:xfrm>
            <a:off x="1868090" y="2021611"/>
            <a:ext cx="1554808" cy="22161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98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6" grpId="0"/>
      <p:bldP spid="87" grpId="0"/>
      <p:bldP spid="8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1A9F04-2ED4-5F41-B6AE-43FF83EB6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"/>
                <a:cs typeface="Gill Sans"/>
              </a:rPr>
              <a:t>Is this gene differentially expressed? – quantitative approach</a:t>
            </a:r>
            <a:endParaRPr lang="en-US" sz="3600" dirty="0">
              <a:latin typeface="Gill San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F168297-915C-E640-A6EB-4A7023D48B1E}"/>
              </a:ext>
            </a:extLst>
          </p:cNvPr>
          <p:cNvSpPr txBox="1"/>
          <p:nvPr/>
        </p:nvSpPr>
        <p:spPr>
          <a:xfrm>
            <a:off x="1885817" y="1319806"/>
            <a:ext cx="13224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77"/>
              </a:rPr>
              <a:t>Sample A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Gene </a:t>
            </a:r>
            <a:r>
              <a:rPr lang="en-US" dirty="0" err="1">
                <a:latin typeface="Gill Sans MT" panose="020B0502020104020203" pitchFamily="34" charset="77"/>
              </a:rPr>
              <a:t>i</a:t>
            </a:r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C96639B-A6BC-A546-9E6E-A58CBE54F197}"/>
              </a:ext>
            </a:extLst>
          </p:cNvPr>
          <p:cNvSpPr txBox="1"/>
          <p:nvPr/>
        </p:nvSpPr>
        <p:spPr>
          <a:xfrm>
            <a:off x="2002848" y="2167405"/>
            <a:ext cx="751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Rep. 1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B14D430-5937-2847-98AD-4F4AE1AA1004}"/>
              </a:ext>
            </a:extLst>
          </p:cNvPr>
          <p:cNvSpPr txBox="1"/>
          <p:nvPr/>
        </p:nvSpPr>
        <p:spPr>
          <a:xfrm>
            <a:off x="2002848" y="2625198"/>
            <a:ext cx="751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Rep. 2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81B22C0-3CD2-FE48-AA7B-94444FED89EA}"/>
              </a:ext>
            </a:extLst>
          </p:cNvPr>
          <p:cNvSpPr txBox="1"/>
          <p:nvPr/>
        </p:nvSpPr>
        <p:spPr>
          <a:xfrm>
            <a:off x="2002847" y="3098824"/>
            <a:ext cx="751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Rep. 3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6A90747-56D1-CE44-8774-0B983123A0E6}"/>
              </a:ext>
            </a:extLst>
          </p:cNvPr>
          <p:cNvSpPr txBox="1"/>
          <p:nvPr/>
        </p:nvSpPr>
        <p:spPr>
          <a:xfrm>
            <a:off x="2753886" y="214693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Gill Sans MT" panose="020B0502020104020203" pitchFamily="34" charset="77"/>
              </a:rPr>
              <a:t>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FE9FC91-F811-D748-99A4-E3220F79DF3F}"/>
              </a:ext>
            </a:extLst>
          </p:cNvPr>
          <p:cNvSpPr txBox="1"/>
          <p:nvPr/>
        </p:nvSpPr>
        <p:spPr>
          <a:xfrm>
            <a:off x="2753886" y="264103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Gill Sans MT" panose="020B0502020104020203" pitchFamily="34" charset="77"/>
              </a:rPr>
              <a:t>1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9DC7BC2-24E0-584B-B1EE-9AB5A7A51766}"/>
              </a:ext>
            </a:extLst>
          </p:cNvPr>
          <p:cNvSpPr txBox="1"/>
          <p:nvPr/>
        </p:nvSpPr>
        <p:spPr>
          <a:xfrm>
            <a:off x="2753886" y="313513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Gill Sans MT" panose="020B0502020104020203" pitchFamily="34" charset="77"/>
              </a:rPr>
              <a:t>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16F570C-BC9F-5E4D-A6DB-E411E9FA69BB}"/>
              </a:ext>
            </a:extLst>
          </p:cNvPr>
          <p:cNvSpPr txBox="1"/>
          <p:nvPr/>
        </p:nvSpPr>
        <p:spPr>
          <a:xfrm>
            <a:off x="4013762" y="1299720"/>
            <a:ext cx="13211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77"/>
              </a:rPr>
              <a:t>Sample B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Gene </a:t>
            </a:r>
            <a:r>
              <a:rPr lang="en-US" dirty="0" err="1">
                <a:latin typeface="Gill Sans MT" panose="020B0502020104020203" pitchFamily="34" charset="77"/>
              </a:rPr>
              <a:t>i</a:t>
            </a:r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E28FBD2-ADC8-EF47-BFFA-A4B2A184F022}"/>
              </a:ext>
            </a:extLst>
          </p:cNvPr>
          <p:cNvSpPr txBox="1"/>
          <p:nvPr/>
        </p:nvSpPr>
        <p:spPr>
          <a:xfrm>
            <a:off x="4109778" y="2178835"/>
            <a:ext cx="751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Rep. 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007E7B4-E0A1-A54D-A879-56250D2D7258}"/>
              </a:ext>
            </a:extLst>
          </p:cNvPr>
          <p:cNvSpPr txBox="1"/>
          <p:nvPr/>
        </p:nvSpPr>
        <p:spPr>
          <a:xfrm>
            <a:off x="4109778" y="2636628"/>
            <a:ext cx="751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Rep. 2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7E00EB0-2A89-C242-8BD5-E31BACA3E90B}"/>
              </a:ext>
            </a:extLst>
          </p:cNvPr>
          <p:cNvSpPr txBox="1"/>
          <p:nvPr/>
        </p:nvSpPr>
        <p:spPr>
          <a:xfrm>
            <a:off x="4109777" y="3110254"/>
            <a:ext cx="751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Rep. 3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E7DD0BA-E71D-1849-8BDC-4E572408E918}"/>
              </a:ext>
            </a:extLst>
          </p:cNvPr>
          <p:cNvSpPr txBox="1"/>
          <p:nvPr/>
        </p:nvSpPr>
        <p:spPr>
          <a:xfrm>
            <a:off x="4860816" y="215836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Gill Sans MT" panose="020B0502020104020203" pitchFamily="34" charset="77"/>
              </a:rPr>
              <a:t>3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C49B92C-F757-5D49-BC8A-A599CBB4ABCA}"/>
              </a:ext>
            </a:extLst>
          </p:cNvPr>
          <p:cNvSpPr txBox="1"/>
          <p:nvPr/>
        </p:nvSpPr>
        <p:spPr>
          <a:xfrm>
            <a:off x="4860816" y="265246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Gill Sans MT" panose="020B0502020104020203" pitchFamily="34" charset="77"/>
              </a:rPr>
              <a:t>5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57D2288-E159-0C4D-AFAA-1BD0B1B1AFF1}"/>
              </a:ext>
            </a:extLst>
          </p:cNvPr>
          <p:cNvSpPr txBox="1"/>
          <p:nvPr/>
        </p:nvSpPr>
        <p:spPr>
          <a:xfrm>
            <a:off x="4860816" y="314656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Gill Sans MT" panose="020B0502020104020203" pitchFamily="34" charset="77"/>
              </a:rPr>
              <a:t>4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27C2893F-7ECB-B749-B442-0DEB4681E156}"/>
              </a:ext>
            </a:extLst>
          </p:cNvPr>
          <p:cNvSpPr/>
          <p:nvPr/>
        </p:nvSpPr>
        <p:spPr>
          <a:xfrm>
            <a:off x="5576979" y="2584474"/>
            <a:ext cx="669074" cy="41005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EEB6AEA-D836-BD4B-B058-5F121CBBF65F}"/>
              </a:ext>
            </a:extLst>
          </p:cNvPr>
          <p:cNvSpPr txBox="1"/>
          <p:nvPr/>
        </p:nvSpPr>
        <p:spPr>
          <a:xfrm>
            <a:off x="7436329" y="1319806"/>
            <a:ext cx="2430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77"/>
              </a:rPr>
              <a:t>Log2 Fold Change</a:t>
            </a:r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723F34F-7ADA-E14B-9D9B-030D227AA06D}"/>
              </a:ext>
            </a:extLst>
          </p:cNvPr>
          <p:cNvSpPr txBox="1"/>
          <p:nvPr/>
        </p:nvSpPr>
        <p:spPr>
          <a:xfrm>
            <a:off x="6690849" y="2000550"/>
            <a:ext cx="50494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Log2(Mean(sample B)/Mean(sample A))</a:t>
            </a:r>
          </a:p>
          <a:p>
            <a:endParaRPr lang="en-US" sz="2400" dirty="0">
              <a:latin typeface="Gill Sans MT" panose="020B0502020104020203" pitchFamily="34" charset="77"/>
            </a:endParaRPr>
          </a:p>
          <a:p>
            <a:r>
              <a:rPr lang="en-US" sz="2400" dirty="0">
                <a:latin typeface="Gill Sans MT" panose="020B0502020104020203" pitchFamily="34" charset="77"/>
              </a:rPr>
              <a:t>Log2(4.0/1.67) = 1.26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186AA0-6ED0-9E40-8AF3-5BD4C42F7E99}"/>
              </a:ext>
            </a:extLst>
          </p:cNvPr>
          <p:cNvSpPr txBox="1"/>
          <p:nvPr/>
        </p:nvSpPr>
        <p:spPr>
          <a:xfrm>
            <a:off x="268975" y="3768633"/>
            <a:ext cx="9682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latin typeface="Gill Sans MT" panose="020B0502020104020203" pitchFamily="34" charset="77"/>
              </a:rPr>
              <a:t>Null hypothesis:</a:t>
            </a:r>
            <a:r>
              <a:rPr lang="en-US" sz="2800" b="1" dirty="0">
                <a:latin typeface="Gill Sans MT" panose="020B0502020104020203" pitchFamily="34" charset="77"/>
              </a:rPr>
              <a:t> </a:t>
            </a:r>
            <a:r>
              <a:rPr lang="en-US" sz="2800" dirty="0">
                <a:latin typeface="Gill Sans MT" panose="020B0502020104020203" pitchFamily="34" charset="77"/>
              </a:rPr>
              <a:t>this gene is expressed equally in sample A vs. B</a:t>
            </a:r>
            <a:endParaRPr lang="en-US" sz="2800" b="1" u="sng" dirty="0">
              <a:latin typeface="Gill Sans MT" panose="020B0502020104020203" pitchFamily="34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F645B2-F340-5B4D-8B8F-B5A96240D06E}"/>
              </a:ext>
            </a:extLst>
          </p:cNvPr>
          <p:cNvSpPr txBox="1"/>
          <p:nvPr/>
        </p:nvSpPr>
        <p:spPr>
          <a:xfrm>
            <a:off x="3188023" y="4391950"/>
            <a:ext cx="1651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i.e. LFC=0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420714D-F522-F349-8057-42ACC6907670}"/>
              </a:ext>
            </a:extLst>
          </p:cNvPr>
          <p:cNvSpPr/>
          <p:nvPr/>
        </p:nvSpPr>
        <p:spPr>
          <a:xfrm>
            <a:off x="3924457" y="1329089"/>
            <a:ext cx="1554808" cy="22161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CE9AA64-0826-E841-8C73-8A0977DBBF40}"/>
              </a:ext>
            </a:extLst>
          </p:cNvPr>
          <p:cNvSpPr/>
          <p:nvPr/>
        </p:nvSpPr>
        <p:spPr>
          <a:xfrm>
            <a:off x="1836006" y="1319806"/>
            <a:ext cx="1554808" cy="22161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77DBA7-8BD9-B84F-A95F-53E7EF94E29A}"/>
              </a:ext>
            </a:extLst>
          </p:cNvPr>
          <p:cNvSpPr txBox="1"/>
          <p:nvPr/>
        </p:nvSpPr>
        <p:spPr>
          <a:xfrm>
            <a:off x="244912" y="6277651"/>
            <a:ext cx="1192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To assess significance, we need to take into account variability across replicates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FCA9C7-E22D-504E-9DA8-7B97C4DB1F72}"/>
              </a:ext>
            </a:extLst>
          </p:cNvPr>
          <p:cNvSpPr txBox="1"/>
          <p:nvPr/>
        </p:nvSpPr>
        <p:spPr>
          <a:xfrm>
            <a:off x="268975" y="5155356"/>
            <a:ext cx="11029821" cy="988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latin typeface="Gill Sans MT" panose="020B0502020104020203" pitchFamily="34" charset="77"/>
              </a:rPr>
              <a:t>P-value:</a:t>
            </a:r>
            <a:r>
              <a:rPr lang="en-US" sz="2800" b="1" dirty="0">
                <a:latin typeface="Gill Sans MT" panose="020B0502020104020203" pitchFamily="34" charset="77"/>
              </a:rPr>
              <a:t> </a:t>
            </a:r>
            <a:r>
              <a:rPr lang="en-US" sz="2800" dirty="0">
                <a:latin typeface="Gill Sans MT" panose="020B0502020104020203" pitchFamily="34" charset="77"/>
              </a:rPr>
              <a:t>what is the probability of seeing such an extreme LFC if the true means of the sample are identical?</a:t>
            </a:r>
            <a:endParaRPr lang="en-US" sz="2800" b="1" u="sng" dirty="0">
              <a:latin typeface="Gill Sans MT" panose="020B0502020104020203" pitchFamily="34" charset="7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1F174D-B21F-FC4F-9A69-15C8205EA6E9}"/>
              </a:ext>
            </a:extLst>
          </p:cNvPr>
          <p:cNvSpPr txBox="1"/>
          <p:nvPr/>
        </p:nvSpPr>
        <p:spPr>
          <a:xfrm>
            <a:off x="6365310" y="4391031"/>
            <a:ext cx="5700535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Note: what metric should we be comparing?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latin typeface="Gill Sans MT" panose="020B0502020104020203" pitchFamily="34" charset="77"/>
              </a:rPr>
              <a:t>Read counts per gene?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latin typeface="Gill Sans MT" panose="020B0502020104020203" pitchFamily="34" charset="77"/>
              </a:rPr>
              <a:t>FPKM/RPKM?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latin typeface="Gill Sans MT" panose="020B0502020104020203" pitchFamily="34" charset="77"/>
              </a:rPr>
              <a:t>TPM?</a:t>
            </a:r>
          </a:p>
          <a:p>
            <a:pPr marL="285750" indent="-285750">
              <a:buFontTx/>
              <a:buChar char="-"/>
            </a:pPr>
            <a:endParaRPr lang="en-US" sz="2400" dirty="0">
              <a:latin typeface="Gill Sans MT" panose="020B0502020104020203" pitchFamily="34" charset="77"/>
            </a:endParaRPr>
          </a:p>
          <a:p>
            <a:r>
              <a:rPr lang="en-US" sz="2400" b="1" dirty="0">
                <a:latin typeface="Gill Sans MT" panose="020B0502020104020203" pitchFamily="34" charset="77"/>
              </a:rPr>
              <a:t>DESeq2 models </a:t>
            </a:r>
            <a:r>
              <a:rPr lang="en-US" sz="2400" b="1" i="1" dirty="0">
                <a:latin typeface="Gill Sans MT" panose="020B0502020104020203" pitchFamily="34" charset="77"/>
              </a:rPr>
              <a:t>read counts </a:t>
            </a:r>
            <a:r>
              <a:rPr lang="en-US" sz="2400" b="1" dirty="0">
                <a:latin typeface="Gill Sans MT" panose="020B0502020104020203" pitchFamily="34" charset="77"/>
              </a:rPr>
              <a:t>per gene</a:t>
            </a:r>
          </a:p>
        </p:txBody>
      </p:sp>
    </p:spTree>
    <p:extLst>
      <p:ext uri="{BB962C8B-B14F-4D97-AF65-F5344CB8AC3E}">
        <p14:creationId xmlns:p14="http://schemas.microsoft.com/office/powerpoint/2010/main" val="255108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DC41DF77-0451-43CA-81A4-AE3AB7FC0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How to detect differentially expressed genes?</a:t>
            </a:r>
            <a:endParaRPr lang="en-US" sz="3600" dirty="0">
              <a:latin typeface="Gill Sa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F967BD-D79A-FE45-91D4-B9FCBDB743FF}"/>
              </a:ext>
            </a:extLst>
          </p:cNvPr>
          <p:cNvSpPr txBox="1"/>
          <p:nvPr/>
        </p:nvSpPr>
        <p:spPr>
          <a:xfrm>
            <a:off x="369511" y="1021109"/>
            <a:ext cx="50106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ill Sans MT" panose="020B0502020104020203" pitchFamily="34" charset="77"/>
              </a:rPr>
              <a:t>One potential method: t-test</a:t>
            </a:r>
          </a:p>
          <a:p>
            <a:r>
              <a:rPr lang="en-US" sz="2800" b="1" dirty="0">
                <a:latin typeface="Gill Sans MT" panose="020B0502020104020203" pitchFamily="34" charset="77"/>
              </a:rPr>
              <a:t>H</a:t>
            </a:r>
            <a:r>
              <a:rPr lang="en-US" sz="2800" b="1" baseline="-25000" dirty="0">
                <a:latin typeface="Gill Sans MT" panose="020B0502020104020203" pitchFamily="34" charset="77"/>
              </a:rPr>
              <a:t>0</a:t>
            </a:r>
            <a:r>
              <a:rPr lang="en-US" sz="2800" b="1" dirty="0">
                <a:latin typeface="Gill Sans MT" panose="020B0502020104020203" pitchFamily="34" charset="77"/>
              </a:rPr>
              <a:t>: mean(A)=mean(B)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59528B-528C-9B4A-9F8A-02A76A03BEB0}"/>
              </a:ext>
            </a:extLst>
          </p:cNvPr>
          <p:cNvSpPr txBox="1"/>
          <p:nvPr/>
        </p:nvSpPr>
        <p:spPr>
          <a:xfrm>
            <a:off x="7701414" y="1027839"/>
            <a:ext cx="13224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77"/>
              </a:rPr>
              <a:t>Sample A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Gene </a:t>
            </a:r>
            <a:r>
              <a:rPr lang="en-US" dirty="0" err="1">
                <a:latin typeface="Gill Sans MT" panose="020B0502020104020203" pitchFamily="34" charset="77"/>
              </a:rPr>
              <a:t>i</a:t>
            </a:r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934C64-A9D5-3C44-B305-1266FB072844}"/>
              </a:ext>
            </a:extLst>
          </p:cNvPr>
          <p:cNvSpPr txBox="1"/>
          <p:nvPr/>
        </p:nvSpPr>
        <p:spPr>
          <a:xfrm>
            <a:off x="7539665" y="1868333"/>
            <a:ext cx="751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Rep.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01A2EF-C143-7041-8694-7C304C38AD66}"/>
              </a:ext>
            </a:extLst>
          </p:cNvPr>
          <p:cNvSpPr txBox="1"/>
          <p:nvPr/>
        </p:nvSpPr>
        <p:spPr>
          <a:xfrm>
            <a:off x="7539665" y="2326126"/>
            <a:ext cx="751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Rep.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3F19DE-65ED-6240-AC39-FF455A3B964C}"/>
              </a:ext>
            </a:extLst>
          </p:cNvPr>
          <p:cNvSpPr txBox="1"/>
          <p:nvPr/>
        </p:nvSpPr>
        <p:spPr>
          <a:xfrm>
            <a:off x="7539664" y="2799752"/>
            <a:ext cx="751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Rep.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999663-5558-9E49-9E7B-4DD07B3C2D1D}"/>
              </a:ext>
            </a:extLst>
          </p:cNvPr>
          <p:cNvSpPr txBox="1"/>
          <p:nvPr/>
        </p:nvSpPr>
        <p:spPr>
          <a:xfrm>
            <a:off x="8290703" y="184785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Gill Sans MT" panose="020B0502020104020203" pitchFamily="34" charset="77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4AEB1B-B746-2744-B872-35901DC550BD}"/>
              </a:ext>
            </a:extLst>
          </p:cNvPr>
          <p:cNvSpPr txBox="1"/>
          <p:nvPr/>
        </p:nvSpPr>
        <p:spPr>
          <a:xfrm>
            <a:off x="8290703" y="234195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Gill Sans MT" panose="020B0502020104020203" pitchFamily="34" charset="77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3039DC-9B7C-4749-80EB-01CD388DEFB3}"/>
              </a:ext>
            </a:extLst>
          </p:cNvPr>
          <p:cNvSpPr txBox="1"/>
          <p:nvPr/>
        </p:nvSpPr>
        <p:spPr>
          <a:xfrm>
            <a:off x="8290703" y="283605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Gill Sans MT" panose="020B0502020104020203" pitchFamily="34" charset="77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FEDE7B-079C-4A4D-9912-F19F773F3775}"/>
              </a:ext>
            </a:extLst>
          </p:cNvPr>
          <p:cNvSpPr txBox="1"/>
          <p:nvPr/>
        </p:nvSpPr>
        <p:spPr>
          <a:xfrm>
            <a:off x="9784755" y="1011690"/>
            <a:ext cx="13211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77"/>
              </a:rPr>
              <a:t>Sample B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Gene </a:t>
            </a:r>
            <a:r>
              <a:rPr lang="en-US" dirty="0" err="1">
                <a:latin typeface="Gill Sans MT" panose="020B0502020104020203" pitchFamily="34" charset="77"/>
              </a:rPr>
              <a:t>i</a:t>
            </a:r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4B2E2F-5478-6E4E-B256-F353BAD94E62}"/>
              </a:ext>
            </a:extLst>
          </p:cNvPr>
          <p:cNvSpPr txBox="1"/>
          <p:nvPr/>
        </p:nvSpPr>
        <p:spPr>
          <a:xfrm>
            <a:off x="9646595" y="1879763"/>
            <a:ext cx="751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Rep.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003848-D1B9-454E-85C6-0C8C6ACC6CBA}"/>
              </a:ext>
            </a:extLst>
          </p:cNvPr>
          <p:cNvSpPr txBox="1"/>
          <p:nvPr/>
        </p:nvSpPr>
        <p:spPr>
          <a:xfrm>
            <a:off x="9646595" y="2337556"/>
            <a:ext cx="751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Rep.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DAE858-0F73-564B-9CA1-C0AFE9C2E3FE}"/>
              </a:ext>
            </a:extLst>
          </p:cNvPr>
          <p:cNvSpPr txBox="1"/>
          <p:nvPr/>
        </p:nvSpPr>
        <p:spPr>
          <a:xfrm>
            <a:off x="9646594" y="2811182"/>
            <a:ext cx="751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Rep.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048930-6E72-4941-8235-5360692D3A91}"/>
              </a:ext>
            </a:extLst>
          </p:cNvPr>
          <p:cNvSpPr txBox="1"/>
          <p:nvPr/>
        </p:nvSpPr>
        <p:spPr>
          <a:xfrm>
            <a:off x="10397633" y="185928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Gill Sans MT" panose="020B0502020104020203" pitchFamily="34" charset="77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4C78B1-351C-EC46-A9FD-36D7A0BF1445}"/>
              </a:ext>
            </a:extLst>
          </p:cNvPr>
          <p:cNvSpPr txBox="1"/>
          <p:nvPr/>
        </p:nvSpPr>
        <p:spPr>
          <a:xfrm>
            <a:off x="10397633" y="235338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Gill Sans MT" panose="020B0502020104020203" pitchFamily="34" charset="77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37D9EB-C67E-DC41-8BAB-3543FF0EC942}"/>
              </a:ext>
            </a:extLst>
          </p:cNvPr>
          <p:cNvSpPr txBox="1"/>
          <p:nvPr/>
        </p:nvSpPr>
        <p:spPr>
          <a:xfrm>
            <a:off x="10397633" y="284748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Gill Sans MT" panose="020B0502020104020203" pitchFamily="34" charset="77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87A739-F24F-834C-9958-558CC20CF6A9}"/>
              </a:ext>
            </a:extLst>
          </p:cNvPr>
          <p:cNvSpPr txBox="1"/>
          <p:nvPr/>
        </p:nvSpPr>
        <p:spPr>
          <a:xfrm>
            <a:off x="1123466" y="2091779"/>
            <a:ext cx="4035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Gill Sans MT" panose="020B0502020104020203" pitchFamily="34" charset="77"/>
              </a:rPr>
              <a:t>Mean</a:t>
            </a:r>
            <a:r>
              <a:rPr lang="en-US" sz="2800" baseline="-25000" dirty="0" err="1">
                <a:latin typeface="Gill Sans MT" panose="020B0502020104020203" pitchFamily="34" charset="77"/>
              </a:rPr>
              <a:t>A</a:t>
            </a:r>
            <a:r>
              <a:rPr lang="en-US" sz="2800" dirty="0">
                <a:latin typeface="Gill Sans MT" panose="020B0502020104020203" pitchFamily="34" charset="77"/>
              </a:rPr>
              <a:t> = (2+1+2)/3 = 1.66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593F44-79C9-584D-9218-F80DB5A04D4C}"/>
              </a:ext>
            </a:extLst>
          </p:cNvPr>
          <p:cNvSpPr txBox="1"/>
          <p:nvPr/>
        </p:nvSpPr>
        <p:spPr>
          <a:xfrm>
            <a:off x="1123466" y="2597309"/>
            <a:ext cx="3656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Gill Sans MT" panose="020B0502020104020203" pitchFamily="34" charset="77"/>
              </a:rPr>
              <a:t>Mean</a:t>
            </a:r>
            <a:r>
              <a:rPr lang="en-US" sz="2800" baseline="-25000" dirty="0" err="1">
                <a:latin typeface="Gill Sans MT" panose="020B0502020104020203" pitchFamily="34" charset="77"/>
              </a:rPr>
              <a:t>B</a:t>
            </a:r>
            <a:r>
              <a:rPr lang="en-US" sz="2800" dirty="0">
                <a:latin typeface="Gill Sans MT" panose="020B0502020104020203" pitchFamily="34" charset="77"/>
              </a:rPr>
              <a:t> = (3+5+4)/3 = 4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A8FE1B-421C-D146-9DA0-14B4E6A04FB7}"/>
              </a:ext>
            </a:extLst>
          </p:cNvPr>
          <p:cNvSpPr txBox="1"/>
          <p:nvPr/>
        </p:nvSpPr>
        <p:spPr>
          <a:xfrm>
            <a:off x="1123698" y="3240524"/>
            <a:ext cx="8243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Gill Sans MT" panose="020B0502020104020203" pitchFamily="34" charset="77"/>
              </a:rPr>
              <a:t>Var</a:t>
            </a:r>
            <a:r>
              <a:rPr lang="en-US" sz="2800" baseline="-25000" dirty="0" err="1">
                <a:latin typeface="Gill Sans MT" panose="020B0502020104020203" pitchFamily="34" charset="77"/>
              </a:rPr>
              <a:t>A</a:t>
            </a:r>
            <a:r>
              <a:rPr lang="en-US" sz="2800" dirty="0">
                <a:latin typeface="Gill Sans MT" panose="020B0502020104020203" pitchFamily="34" charset="77"/>
              </a:rPr>
              <a:t> = 1/(3-1) [(2-1.66)</a:t>
            </a:r>
            <a:r>
              <a:rPr lang="en-US" sz="2800" baseline="30000" dirty="0">
                <a:latin typeface="Gill Sans MT" panose="020B0502020104020203" pitchFamily="34" charset="77"/>
              </a:rPr>
              <a:t>2</a:t>
            </a:r>
            <a:r>
              <a:rPr lang="en-US" sz="2800" dirty="0">
                <a:latin typeface="Gill Sans MT" panose="020B0502020104020203" pitchFamily="34" charset="77"/>
              </a:rPr>
              <a:t>+ (1-1.66)</a:t>
            </a:r>
            <a:r>
              <a:rPr lang="en-US" sz="2800" baseline="30000" dirty="0">
                <a:latin typeface="Gill Sans MT" panose="020B0502020104020203" pitchFamily="34" charset="77"/>
              </a:rPr>
              <a:t>2</a:t>
            </a:r>
            <a:r>
              <a:rPr lang="en-US" sz="2800" dirty="0">
                <a:latin typeface="Gill Sans MT" panose="020B0502020104020203" pitchFamily="34" charset="77"/>
              </a:rPr>
              <a:t>+ (2-1.66)</a:t>
            </a:r>
            <a:r>
              <a:rPr lang="en-US" sz="2800" baseline="30000" dirty="0">
                <a:latin typeface="Gill Sans MT" panose="020B0502020104020203" pitchFamily="34" charset="77"/>
              </a:rPr>
              <a:t>2</a:t>
            </a:r>
            <a:r>
              <a:rPr lang="en-US" sz="2800" dirty="0">
                <a:latin typeface="Gill Sans MT" panose="020B0502020104020203" pitchFamily="34" charset="77"/>
              </a:rPr>
              <a:t>] = 0.334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8BF6D0-878C-6E45-B230-781841130436}"/>
              </a:ext>
            </a:extLst>
          </p:cNvPr>
          <p:cNvSpPr txBox="1"/>
          <p:nvPr/>
        </p:nvSpPr>
        <p:spPr>
          <a:xfrm>
            <a:off x="1123698" y="3703356"/>
            <a:ext cx="1642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Gill Sans MT" panose="020B0502020104020203" pitchFamily="34" charset="77"/>
              </a:rPr>
              <a:t>Var</a:t>
            </a:r>
            <a:r>
              <a:rPr lang="en-US" sz="2800" baseline="-25000" dirty="0" err="1">
                <a:latin typeface="Gill Sans MT" panose="020B0502020104020203" pitchFamily="34" charset="77"/>
              </a:rPr>
              <a:t>B</a:t>
            </a:r>
            <a:r>
              <a:rPr lang="en-US" sz="2800" dirty="0">
                <a:latin typeface="Gill Sans MT" panose="020B0502020104020203" pitchFamily="34" charset="77"/>
              </a:rPr>
              <a:t> = 1.0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9F0C4F-C867-104C-97AF-007906B47D13}"/>
              </a:ext>
            </a:extLst>
          </p:cNvPr>
          <p:cNvSpPr txBox="1"/>
          <p:nvPr/>
        </p:nvSpPr>
        <p:spPr>
          <a:xfrm>
            <a:off x="1123698" y="4249393"/>
            <a:ext cx="6563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S = [(3-1)*0.334+(3-1)*1.0]/[3+3-2] = 0.667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BCDF89-2D72-3C4A-8B78-A46ED31974D7}"/>
              </a:ext>
            </a:extLst>
          </p:cNvPr>
          <p:cNvSpPr txBox="1"/>
          <p:nvPr/>
        </p:nvSpPr>
        <p:spPr>
          <a:xfrm>
            <a:off x="1148659" y="4925212"/>
            <a:ext cx="7640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t = (</a:t>
            </a:r>
            <a:r>
              <a:rPr lang="en-US" sz="2800" dirty="0" err="1">
                <a:latin typeface="Gill Sans MT" panose="020B0502020104020203" pitchFamily="34" charset="77"/>
              </a:rPr>
              <a:t>mean</a:t>
            </a:r>
            <a:r>
              <a:rPr lang="en-US" sz="2800" baseline="-25000" dirty="0" err="1">
                <a:latin typeface="Gill Sans MT" panose="020B0502020104020203" pitchFamily="34" charset="77"/>
              </a:rPr>
              <a:t>B</a:t>
            </a:r>
            <a:r>
              <a:rPr lang="en-US" sz="2800" dirty="0" err="1">
                <a:latin typeface="Gill Sans MT" panose="020B0502020104020203" pitchFamily="34" charset="77"/>
              </a:rPr>
              <a:t>-mean</a:t>
            </a:r>
            <a:r>
              <a:rPr lang="en-US" sz="2800" baseline="-25000" dirty="0" err="1">
                <a:latin typeface="Gill Sans MT" panose="020B0502020104020203" pitchFamily="34" charset="77"/>
              </a:rPr>
              <a:t>A</a:t>
            </a:r>
            <a:r>
              <a:rPr lang="en-US" sz="2800" dirty="0">
                <a:latin typeface="Gill Sans MT" panose="020B0502020104020203" pitchFamily="34" charset="77"/>
              </a:rPr>
              <a:t>)/(sqrt(S)*sqrt(1/3.0+1/3.0)) = 3.5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8D81AA-AF53-2742-8F2E-E0204F494D57}"/>
              </a:ext>
            </a:extLst>
          </p:cNvPr>
          <p:cNvSpPr txBox="1"/>
          <p:nvPr/>
        </p:nvSpPr>
        <p:spPr>
          <a:xfrm>
            <a:off x="8440744" y="4180410"/>
            <a:ext cx="33225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P=0.0249 (two-sided)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04DA32-DEC1-E14E-BF51-03EC5AA8BACA}"/>
              </a:ext>
            </a:extLst>
          </p:cNvPr>
          <p:cNvSpPr/>
          <p:nvPr/>
        </p:nvSpPr>
        <p:spPr>
          <a:xfrm>
            <a:off x="149888" y="5737107"/>
            <a:ext cx="71464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  <a:cs typeface="Gill Sans"/>
              </a:rPr>
              <a:t>In practice, models of RNA-</a:t>
            </a:r>
            <a:r>
              <a:rPr lang="en-US" sz="2400" dirty="0" err="1">
                <a:solidFill>
                  <a:srgbClr val="FF0000"/>
                </a:solidFill>
                <a:latin typeface="Gill Sans MT" panose="020B0502020104020203" pitchFamily="34" charset="77"/>
                <a:cs typeface="Gill Sans"/>
              </a:rPr>
              <a:t>seq</a:t>
            </a:r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  <a:cs typeface="Gill Sans"/>
              </a:rPr>
              <a:t> data are more complex.</a:t>
            </a:r>
          </a:p>
          <a:p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  <a:cs typeface="Gill Sans"/>
              </a:rPr>
              <a:t>Hard to get good variance estimates from ~3 replicates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A84DC3E-AEC3-0143-83B6-55C0E033ABE1}"/>
              </a:ext>
            </a:extLst>
          </p:cNvPr>
          <p:cNvSpPr/>
          <p:nvPr/>
        </p:nvSpPr>
        <p:spPr>
          <a:xfrm>
            <a:off x="9620229" y="1021109"/>
            <a:ext cx="1554808" cy="22161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003519-855A-7942-9A52-D946D4E7E9FD}"/>
              </a:ext>
            </a:extLst>
          </p:cNvPr>
          <p:cNvSpPr/>
          <p:nvPr/>
        </p:nvSpPr>
        <p:spPr>
          <a:xfrm>
            <a:off x="7531778" y="1011826"/>
            <a:ext cx="1554808" cy="22161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62EB5F0-E750-A747-90BE-1E9546864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827" y="5170482"/>
            <a:ext cx="2911710" cy="13976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9057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4" grpId="0"/>
      <p:bldP spid="25" grpId="0"/>
      <p:bldP spid="26" grpId="0"/>
      <p:bldP spid="27" grpId="0"/>
      <p:bldP spid="28" grpId="0"/>
      <p:bldP spid="29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67D8335-CE50-E441-9B32-FD83AC456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"/>
                <a:cs typeface="Gill Sans"/>
              </a:rPr>
              <a:t>DESeq2 models read counts at each gene (intuition) </a:t>
            </a:r>
            <a:endParaRPr lang="en-US" sz="3600" dirty="0">
              <a:latin typeface="Gill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CC06BF-A9DC-3E4E-AFB0-0ED1F82F698F}"/>
              </a:ext>
            </a:extLst>
          </p:cNvPr>
          <p:cNvSpPr txBox="1"/>
          <p:nvPr/>
        </p:nvSpPr>
        <p:spPr>
          <a:xfrm>
            <a:off x="505913" y="1324320"/>
            <a:ext cx="6844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Gill Sans MT" panose="020B0502020104020203" pitchFamily="34" charset="77"/>
              </a:rPr>
              <a:t>Poisson Distribution</a:t>
            </a:r>
            <a:r>
              <a:rPr lang="en-US" sz="2400" dirty="0">
                <a:latin typeface="Gill Sans MT" panose="020B0502020104020203" pitchFamily="34" charset="77"/>
              </a:rPr>
              <a:t> – useful for modeling count data</a:t>
            </a:r>
            <a:endParaRPr lang="en-US" sz="2400" u="sng" dirty="0">
              <a:latin typeface="Gill Sans MT" panose="020B0502020104020203" pitchFamily="34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25DB5F7-98D7-2E4B-9221-91022FF7250A}"/>
                  </a:ext>
                </a:extLst>
              </p:cNvPr>
              <p:cNvSpPr txBox="1"/>
              <p:nvPr/>
            </p:nvSpPr>
            <p:spPr>
              <a:xfrm>
                <a:off x="7420217" y="1053298"/>
                <a:ext cx="3541674" cy="8797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𝑟𝑒𝑎𝑑𝑠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p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25DB5F7-98D7-2E4B-9221-91022FF725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0217" y="1053298"/>
                <a:ext cx="3541674" cy="879793"/>
              </a:xfrm>
              <a:prstGeom prst="rect">
                <a:avLst/>
              </a:prstGeom>
              <a:blipFill>
                <a:blip r:embed="rId3"/>
                <a:stretch>
                  <a:fillRect r="-1786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865BF93-3643-6040-BF4A-EED516190706}"/>
                  </a:ext>
                </a:extLst>
              </p:cNvPr>
              <p:cNvSpPr txBox="1"/>
              <p:nvPr/>
            </p:nvSpPr>
            <p:spPr>
              <a:xfrm>
                <a:off x="7420217" y="2086371"/>
                <a:ext cx="39408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865BF93-3643-6040-BF4A-EED516190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0217" y="2086371"/>
                <a:ext cx="394082" cy="430887"/>
              </a:xfrm>
              <a:prstGeom prst="rect">
                <a:avLst/>
              </a:prstGeom>
              <a:blipFill>
                <a:blip r:embed="rId4"/>
                <a:stretch>
                  <a:fillRect l="-15625" r="-6250"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8BC0DBB-C8A3-CB4D-8505-A60550095BA5}"/>
              </a:ext>
            </a:extLst>
          </p:cNvPr>
          <p:cNvSpPr txBox="1"/>
          <p:nvPr/>
        </p:nvSpPr>
        <p:spPr>
          <a:xfrm>
            <a:off x="7708758" y="2086371"/>
            <a:ext cx="4216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: Mean number of reads at gene </a:t>
            </a:r>
            <a:r>
              <a:rPr lang="en-US" sz="2400" dirty="0" err="1">
                <a:latin typeface="Gill Sans MT" panose="020B0502020104020203" pitchFamily="34" charset="77"/>
              </a:rPr>
              <a:t>i</a:t>
            </a:r>
            <a:endParaRPr lang="en-US" sz="2400" dirty="0">
              <a:latin typeface="Gill Sans MT" panose="020B0502020104020203" pitchFamily="34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7F206B3-ECD5-2B44-950B-9714CAAA300B}"/>
                  </a:ext>
                </a:extLst>
              </p:cNvPr>
              <p:cNvSpPr txBox="1"/>
              <p:nvPr/>
            </p:nvSpPr>
            <p:spPr>
              <a:xfrm>
                <a:off x="5623107" y="6150393"/>
                <a:ext cx="6342152" cy="5847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Gill Sans MT" panose="020B0502020104020203" pitchFamily="34" charset="77"/>
                  </a:rPr>
                  <a:t>Poisson requires mean=variance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dirty="0">
                    <a:latin typeface="Gill Sans MT" panose="020B0502020104020203" pitchFamily="34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7F206B3-ECD5-2B44-950B-9714CAAA3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3107" y="6150393"/>
                <a:ext cx="6342152" cy="584775"/>
              </a:xfrm>
              <a:prstGeom prst="rect">
                <a:avLst/>
              </a:prstGeom>
              <a:blipFill>
                <a:blip r:embed="rId5"/>
                <a:stretch>
                  <a:fillRect l="-2395" t="-10417" b="-31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10A5EB29-D5D9-FD4E-92BA-5C3D6EFF5686}"/>
              </a:ext>
            </a:extLst>
          </p:cNvPr>
          <p:cNvGrpSpPr/>
          <p:nvPr/>
        </p:nvGrpSpPr>
        <p:grpSpPr>
          <a:xfrm>
            <a:off x="275079" y="1929582"/>
            <a:ext cx="6880678" cy="4474670"/>
            <a:chOff x="275079" y="1929582"/>
            <a:chExt cx="6880678" cy="44746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7F105B-2D69-7642-B815-FE9830078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6996" y="1929582"/>
              <a:ext cx="6348761" cy="410024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4D1142-A176-FA4A-9721-FF20557DCA41}"/>
                </a:ext>
              </a:extLst>
            </p:cNvPr>
            <p:cNvSpPr txBox="1"/>
            <p:nvPr/>
          </p:nvSpPr>
          <p:spPr>
            <a:xfrm>
              <a:off x="3446118" y="5942587"/>
              <a:ext cx="15506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Gill Sans MT" panose="020B0502020104020203" pitchFamily="34" charset="77"/>
                </a:rPr>
                <a:t># reads (k)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6BC57E-909B-A64B-B385-103F10BCDE71}"/>
                </a:ext>
              </a:extLst>
            </p:cNvPr>
            <p:cNvSpPr txBox="1"/>
            <p:nvPr/>
          </p:nvSpPr>
          <p:spPr>
            <a:xfrm rot="16200000">
              <a:off x="-1168072" y="3530692"/>
              <a:ext cx="33479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Gill Sans MT" panose="020B0502020104020203" pitchFamily="34" charset="77"/>
                </a:rPr>
                <a:t>Probability to see k reads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9A271B2-0454-0A41-B2F7-3AF3699BA5B9}"/>
                    </a:ext>
                  </a:extLst>
                </p:cNvPr>
                <p:cNvSpPr txBox="1"/>
                <p:nvPr/>
              </p:nvSpPr>
              <p:spPr>
                <a:xfrm>
                  <a:off x="3553487" y="2511016"/>
                  <a:ext cx="1060097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=5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9A271B2-0454-0A41-B2F7-3AF3699BA5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3487" y="2511016"/>
                  <a:ext cx="1060097" cy="430887"/>
                </a:xfrm>
                <a:prstGeom prst="rect">
                  <a:avLst/>
                </a:prstGeom>
                <a:blipFill>
                  <a:blip r:embed="rId7"/>
                  <a:stretch>
                    <a:fillRect l="-5952" r="-8333" b="-1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D153CBD-C93C-254D-80EA-C3197FA5F8EF}"/>
              </a:ext>
            </a:extLst>
          </p:cNvPr>
          <p:cNvGrpSpPr/>
          <p:nvPr/>
        </p:nvGrpSpPr>
        <p:grpSpPr>
          <a:xfrm>
            <a:off x="7155757" y="3459310"/>
            <a:ext cx="4927449" cy="2471391"/>
            <a:chOff x="7155757" y="3353349"/>
            <a:chExt cx="4927449" cy="24713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8943883-7513-8B47-9BA2-64AB9B846BB6}"/>
                    </a:ext>
                  </a:extLst>
                </p:cNvPr>
                <p:cNvSpPr txBox="1"/>
                <p:nvPr/>
              </p:nvSpPr>
              <p:spPr>
                <a:xfrm>
                  <a:off x="7226008" y="3727670"/>
                  <a:ext cx="1335942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8943883-7513-8B47-9BA2-64AB9B846B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6008" y="3727670"/>
                  <a:ext cx="1335942" cy="430887"/>
                </a:xfrm>
                <a:prstGeom prst="rect">
                  <a:avLst/>
                </a:prstGeom>
                <a:blipFill>
                  <a:blip r:embed="rId8"/>
                  <a:stretch>
                    <a:fillRect l="-4717" r="-943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AC16CA2-C831-064D-AFDC-101039159030}"/>
                </a:ext>
              </a:extLst>
            </p:cNvPr>
            <p:cNvSpPr txBox="1"/>
            <p:nvPr/>
          </p:nvSpPr>
          <p:spPr>
            <a:xfrm>
              <a:off x="8048575" y="4193305"/>
              <a:ext cx="40346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Gill Sans MT" panose="020B0502020104020203" pitchFamily="34" charset="77"/>
                </a:rPr>
                <a:t>:  Actual number of transcripts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8647936-75E3-9A4E-BC89-F27E34384C77}"/>
                    </a:ext>
                  </a:extLst>
                </p:cNvPr>
                <p:cNvSpPr txBox="1"/>
                <p:nvPr/>
              </p:nvSpPr>
              <p:spPr>
                <a:xfrm>
                  <a:off x="7669929" y="4151343"/>
                  <a:ext cx="383887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8647936-75E3-9A4E-BC89-F27E34384C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9929" y="4151343"/>
                  <a:ext cx="383887" cy="430887"/>
                </a:xfrm>
                <a:prstGeom prst="rect">
                  <a:avLst/>
                </a:prstGeom>
                <a:blipFill>
                  <a:blip r:embed="rId9"/>
                  <a:stretch>
                    <a:fillRect l="-19355" r="-6452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A3006D9-2E29-8340-AE98-0CA354542F66}"/>
                    </a:ext>
                  </a:extLst>
                </p:cNvPr>
                <p:cNvSpPr txBox="1"/>
                <p:nvPr/>
              </p:nvSpPr>
              <p:spPr>
                <a:xfrm>
                  <a:off x="7702035" y="4615830"/>
                  <a:ext cx="254236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A3006D9-2E29-8340-AE98-0CA354542F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2035" y="4615830"/>
                  <a:ext cx="254236" cy="430887"/>
                </a:xfrm>
                <a:prstGeom prst="rect">
                  <a:avLst/>
                </a:prstGeom>
                <a:blipFill>
                  <a:blip r:embed="rId10"/>
                  <a:stretch>
                    <a:fillRect l="-14286" r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6B23309-2B10-F547-BA67-00876753A20C}"/>
                </a:ext>
              </a:extLst>
            </p:cNvPr>
            <p:cNvSpPr txBox="1"/>
            <p:nvPr/>
          </p:nvSpPr>
          <p:spPr>
            <a:xfrm>
              <a:off x="8048574" y="4624411"/>
              <a:ext cx="403463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Gill Sans MT" panose="020B0502020104020203" pitchFamily="34" charset="77"/>
                </a:rPr>
                <a:t>:  Scaling factor (e.g., account for differences in # reads across samples)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691A7D9-3208-BF4D-BD40-DE89F06E5A0F}"/>
                </a:ext>
              </a:extLst>
            </p:cNvPr>
            <p:cNvSpPr txBox="1"/>
            <p:nvPr/>
          </p:nvSpPr>
          <p:spPr>
            <a:xfrm>
              <a:off x="7155757" y="3353349"/>
              <a:ext cx="21355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u="sng" dirty="0" err="1">
                  <a:latin typeface="Gill Sans MT" panose="020B0502020104020203" pitchFamily="34" charset="77"/>
                </a:rPr>
                <a:t>DESeq</a:t>
              </a:r>
              <a:r>
                <a:rPr lang="en-US" sz="2400" b="1" u="sng" dirty="0">
                  <a:latin typeface="Gill Sans MT" panose="020B0502020104020203" pitchFamily="34" charset="77"/>
                </a:rPr>
                <a:t> Model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510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512B9D3-5300-0A4D-AD4D-2F5F2B5FD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“</a:t>
            </a:r>
            <a:r>
              <a:rPr lang="en-US" sz="3600" i="0" dirty="0" err="1">
                <a:latin typeface="Gill Sans"/>
                <a:cs typeface="Gill Sans"/>
              </a:rPr>
              <a:t>Overdispersion</a:t>
            </a:r>
            <a:r>
              <a:rPr lang="en-US" sz="3600" i="0" dirty="0">
                <a:latin typeface="Gill Sans"/>
                <a:cs typeface="Gill Sans"/>
              </a:rPr>
              <a:t>” in RNA-</a:t>
            </a:r>
            <a:r>
              <a:rPr lang="en-US" sz="3600" i="0" dirty="0" err="1">
                <a:latin typeface="Gill Sans"/>
                <a:cs typeface="Gill Sans"/>
              </a:rPr>
              <a:t>seq</a:t>
            </a:r>
            <a:r>
              <a:rPr lang="en-US" sz="3600" i="0" dirty="0">
                <a:latin typeface="Gill Sans"/>
                <a:cs typeface="Gill Sans"/>
              </a:rPr>
              <a:t> data</a:t>
            </a:r>
            <a:endParaRPr lang="en-US" sz="3600" dirty="0">
              <a:latin typeface="Gill San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7D9567-2528-DB4D-B68A-A7E3909ADE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9" t="14548" b="11914"/>
          <a:stretch/>
        </p:blipFill>
        <p:spPr>
          <a:xfrm>
            <a:off x="947852" y="1421282"/>
            <a:ext cx="5914483" cy="37356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980762-569E-9D4B-B707-1735F56FC5AE}"/>
              </a:ext>
            </a:extLst>
          </p:cNvPr>
          <p:cNvSpPr/>
          <p:nvPr/>
        </p:nvSpPr>
        <p:spPr>
          <a:xfrm>
            <a:off x="0" y="6581001"/>
            <a:ext cx="68022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https://bioramble.wordpress.com/2016/01/30/why-sequencing-data-is-modeled-as-negative-binomial/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C47100-086F-3746-BCF4-3A0D6697BFB3}"/>
              </a:ext>
            </a:extLst>
          </p:cNvPr>
          <p:cNvSpPr txBox="1"/>
          <p:nvPr/>
        </p:nvSpPr>
        <p:spPr>
          <a:xfrm>
            <a:off x="1204722" y="4941302"/>
            <a:ext cx="5237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Mean gene expression level (log10 scale)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103182-A583-234A-81AD-21E6AEBC6563}"/>
              </a:ext>
            </a:extLst>
          </p:cNvPr>
          <p:cNvSpPr txBox="1"/>
          <p:nvPr/>
        </p:nvSpPr>
        <p:spPr>
          <a:xfrm rot="16200000">
            <a:off x="-908186" y="2531086"/>
            <a:ext cx="2970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77"/>
              </a:rPr>
              <a:t>Expression variance (log10 scale)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90D4FB-6771-D243-AEA8-01A1695CAE58}"/>
              </a:ext>
            </a:extLst>
          </p:cNvPr>
          <p:cNvSpPr txBox="1"/>
          <p:nvPr/>
        </p:nvSpPr>
        <p:spPr>
          <a:xfrm>
            <a:off x="6361256" y="2648033"/>
            <a:ext cx="42807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Expected trend for Poisson distribution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E2B79A-53B2-A143-81FE-D2ADD2912F21}"/>
              </a:ext>
            </a:extLst>
          </p:cNvPr>
          <p:cNvSpPr txBox="1"/>
          <p:nvPr/>
        </p:nvSpPr>
        <p:spPr>
          <a:xfrm>
            <a:off x="6361256" y="1618565"/>
            <a:ext cx="3067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Observed trend in real 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B76156-D11A-4545-A113-517A1556D3FF}"/>
              </a:ext>
            </a:extLst>
          </p:cNvPr>
          <p:cNvSpPr txBox="1"/>
          <p:nvPr/>
        </p:nvSpPr>
        <p:spPr>
          <a:xfrm>
            <a:off x="6977565" y="3289111"/>
            <a:ext cx="521443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More highly expressed genes have higher variance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But data show </a:t>
            </a:r>
            <a:r>
              <a:rPr lang="en-US" sz="2800" b="1" dirty="0" err="1">
                <a:latin typeface="Gill Sans MT" panose="020B0502020104020203" pitchFamily="34" charset="77"/>
              </a:rPr>
              <a:t>overdispersion</a:t>
            </a:r>
            <a:r>
              <a:rPr lang="en-US" sz="2800" dirty="0">
                <a:latin typeface="Gill Sans MT" panose="020B0502020104020203" pitchFamily="34" charset="77"/>
              </a:rPr>
              <a:t>: variance greater than expected under Poisson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This property also seen in other sequencing datasets</a:t>
            </a:r>
          </a:p>
        </p:txBody>
      </p:sp>
    </p:spTree>
    <p:extLst>
      <p:ext uri="{BB962C8B-B14F-4D97-AF65-F5344CB8AC3E}">
        <p14:creationId xmlns:p14="http://schemas.microsoft.com/office/powerpoint/2010/main" val="416671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566DB75-524D-5544-AE01-C6FE6AA9C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Negative binomial distribution accounts for “over-dispersion”</a:t>
            </a:r>
            <a:endParaRPr lang="en-US" sz="3600" dirty="0">
              <a:latin typeface="Gill Sa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DFD7ED-D309-824B-B285-2AABC9560550}"/>
              </a:ext>
            </a:extLst>
          </p:cNvPr>
          <p:cNvSpPr txBox="1"/>
          <p:nvPr/>
        </p:nvSpPr>
        <p:spPr>
          <a:xfrm>
            <a:off x="505913" y="1324320"/>
            <a:ext cx="9668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Gill Sans MT" panose="020B0502020104020203" pitchFamily="34" charset="77"/>
              </a:rPr>
              <a:t>Negative binomial distribution:</a:t>
            </a:r>
            <a:r>
              <a:rPr lang="en-US" sz="2400" dirty="0">
                <a:latin typeface="Gill Sans MT" panose="020B0502020104020203" pitchFamily="34" charset="77"/>
              </a:rPr>
              <a:t> similar to Poisson but allow greater variance </a:t>
            </a:r>
            <a:endParaRPr lang="en-US" sz="2400" u="sng" dirty="0">
              <a:latin typeface="Gill Sans MT" panose="020B0502020104020203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B6B350-87AA-C148-B9C1-0110C0234AA7}"/>
              </a:ext>
            </a:extLst>
          </p:cNvPr>
          <p:cNvSpPr txBox="1"/>
          <p:nvPr/>
        </p:nvSpPr>
        <p:spPr>
          <a:xfrm>
            <a:off x="2888557" y="5942587"/>
            <a:ext cx="1550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# reads (k)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2B8A4A-D5C6-F94F-8C85-2E29A5F7BF20}"/>
              </a:ext>
            </a:extLst>
          </p:cNvPr>
          <p:cNvSpPr txBox="1"/>
          <p:nvPr/>
        </p:nvSpPr>
        <p:spPr>
          <a:xfrm rot="16200000">
            <a:off x="-1168072" y="3530692"/>
            <a:ext cx="3347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Probability to see k reads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4FD13A-AB4D-E448-8B3A-718A1B48A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686" y="2186723"/>
            <a:ext cx="5724664" cy="37558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7AC9553-0FBC-FF4A-8355-D85742CB2DB5}"/>
                  </a:ext>
                </a:extLst>
              </p:cNvPr>
              <p:cNvSpPr txBox="1"/>
              <p:nvPr/>
            </p:nvSpPr>
            <p:spPr>
              <a:xfrm>
                <a:off x="3585264" y="2450998"/>
                <a:ext cx="106009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7AC9553-0FBC-FF4A-8355-D85742CB2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5264" y="2450998"/>
                <a:ext cx="1060097" cy="430887"/>
              </a:xfrm>
              <a:prstGeom prst="rect">
                <a:avLst/>
              </a:prstGeom>
              <a:blipFill>
                <a:blip r:embed="rId4"/>
                <a:stretch>
                  <a:fillRect l="-5882" r="-7059"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D172A76-F817-604B-8650-7163F69ABF81}"/>
                  </a:ext>
                </a:extLst>
              </p:cNvPr>
              <p:cNvSpPr txBox="1"/>
              <p:nvPr/>
            </p:nvSpPr>
            <p:spPr>
              <a:xfrm>
                <a:off x="3564638" y="2977368"/>
                <a:ext cx="1344727" cy="4541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=10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D172A76-F817-604B-8650-7163F69ABF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4638" y="2977368"/>
                <a:ext cx="1344727" cy="454163"/>
              </a:xfrm>
              <a:prstGeom prst="rect">
                <a:avLst/>
              </a:prstGeom>
              <a:blipFill>
                <a:blip r:embed="rId5"/>
                <a:stretch>
                  <a:fillRect l="-2804" r="-4673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0985959-A7A0-AF41-89A7-5099418BEDE0}"/>
              </a:ext>
            </a:extLst>
          </p:cNvPr>
          <p:cNvSpPr txBox="1"/>
          <p:nvPr/>
        </p:nvSpPr>
        <p:spPr>
          <a:xfrm>
            <a:off x="6743161" y="2420220"/>
            <a:ext cx="2135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err="1">
                <a:latin typeface="Gill Sans MT" panose="020B0502020104020203" pitchFamily="34" charset="77"/>
              </a:rPr>
              <a:t>DESeq</a:t>
            </a:r>
            <a:r>
              <a:rPr lang="en-US" sz="2400" b="1" u="sng" dirty="0">
                <a:latin typeface="Gill Sans MT" panose="020B0502020104020203" pitchFamily="34" charset="77"/>
              </a:rPr>
              <a:t>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B33BCE1-6844-144B-9D31-9F95A94C0753}"/>
                  </a:ext>
                </a:extLst>
              </p:cNvPr>
              <p:cNvSpPr txBox="1"/>
              <p:nvPr/>
            </p:nvSpPr>
            <p:spPr>
              <a:xfrm>
                <a:off x="7272601" y="3820240"/>
                <a:ext cx="2390654" cy="4541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B33BCE1-6844-144B-9D31-9F95A94C07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2601" y="3820240"/>
                <a:ext cx="2390654" cy="454163"/>
              </a:xfrm>
              <a:prstGeom prst="rect">
                <a:avLst/>
              </a:prstGeom>
              <a:blipFill>
                <a:blip r:embed="rId6"/>
                <a:stretch>
                  <a:fillRect l="-3704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98B2456-8CFA-B040-A857-D7F44B4EDF16}"/>
                  </a:ext>
                </a:extLst>
              </p:cNvPr>
              <p:cNvSpPr txBox="1"/>
              <p:nvPr/>
            </p:nvSpPr>
            <p:spPr>
              <a:xfrm>
                <a:off x="7272601" y="4519807"/>
                <a:ext cx="41171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98B2456-8CFA-B040-A857-D7F44B4ED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2601" y="4519807"/>
                <a:ext cx="411715" cy="430887"/>
              </a:xfrm>
              <a:prstGeom prst="rect">
                <a:avLst/>
              </a:prstGeom>
              <a:blipFill>
                <a:blip r:embed="rId7"/>
                <a:stretch>
                  <a:fillRect l="-9091" r="-6061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42F0A890-B0A0-8349-8450-90FADAE5BF2C}"/>
              </a:ext>
            </a:extLst>
          </p:cNvPr>
          <p:cNvSpPr txBox="1"/>
          <p:nvPr/>
        </p:nvSpPr>
        <p:spPr>
          <a:xfrm>
            <a:off x="7610199" y="4489029"/>
            <a:ext cx="3784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: Dispersion </a:t>
            </a:r>
            <a:r>
              <a:rPr lang="en-US" sz="2400" dirty="0" err="1">
                <a:latin typeface="Gill Sans MT" panose="020B0502020104020203" pitchFamily="34" charset="77"/>
              </a:rPr>
              <a:t>param</a:t>
            </a:r>
            <a:r>
              <a:rPr lang="en-US" sz="2400" dirty="0">
                <a:latin typeface="Gill Sans MT" panose="020B0502020104020203" pitchFamily="34" charset="77"/>
              </a:rPr>
              <a:t> for gene </a:t>
            </a:r>
            <a:r>
              <a:rPr lang="en-US" sz="2400" dirty="0" err="1">
                <a:latin typeface="Gill Sans MT" panose="020B0502020104020203" pitchFamily="34" charset="77"/>
              </a:rPr>
              <a:t>i</a:t>
            </a:r>
            <a:endParaRPr lang="en-US" sz="2400" dirty="0">
              <a:latin typeface="Gill Sans MT" panose="020B0502020104020203" pitchFamily="34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CCAD5D7-A625-C34B-9B61-83D7766A6770}"/>
                  </a:ext>
                </a:extLst>
              </p:cNvPr>
              <p:cNvSpPr txBox="1"/>
              <p:nvPr/>
            </p:nvSpPr>
            <p:spPr>
              <a:xfrm>
                <a:off x="7272601" y="3204449"/>
                <a:ext cx="133594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CCAD5D7-A625-C34B-9B61-83D7766A67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2601" y="3204449"/>
                <a:ext cx="1335942" cy="430887"/>
              </a:xfrm>
              <a:prstGeom prst="rect">
                <a:avLst/>
              </a:prstGeom>
              <a:blipFill>
                <a:blip r:embed="rId8"/>
                <a:stretch>
                  <a:fillRect l="-5660" r="-943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2310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566DB75-524D-5544-AE01-C6FE6AA9C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Estimate dispersion for each gene by fitting to the data</a:t>
            </a:r>
            <a:endParaRPr lang="en-US" sz="3600" dirty="0">
              <a:latin typeface="Gill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EA761B-F820-8A4F-8079-459451CE1B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0"/>
          <a:stretch/>
        </p:blipFill>
        <p:spPr>
          <a:xfrm>
            <a:off x="396240" y="1463040"/>
            <a:ext cx="5227320" cy="49609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A535C1-FF2D-C240-80DF-7E51EFC1EE0E}"/>
              </a:ext>
            </a:extLst>
          </p:cNvPr>
          <p:cNvSpPr/>
          <p:nvPr/>
        </p:nvSpPr>
        <p:spPr>
          <a:xfrm>
            <a:off x="0" y="6519446"/>
            <a:ext cx="48692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Gill Sans MT" panose="020B0502020104020203" pitchFamily="34" charset="77"/>
              </a:rPr>
              <a:t>https://</a:t>
            </a:r>
            <a:r>
              <a:rPr lang="en-US" sz="1600" dirty="0" err="1">
                <a:latin typeface="Gill Sans MT" panose="020B0502020104020203" pitchFamily="34" charset="77"/>
              </a:rPr>
              <a:t>www.ncbi.nlm.nih.gov</a:t>
            </a:r>
            <a:r>
              <a:rPr lang="en-US" sz="1600" dirty="0">
                <a:latin typeface="Gill Sans MT" panose="020B0502020104020203" pitchFamily="34" charset="77"/>
              </a:rPr>
              <a:t>/</a:t>
            </a:r>
            <a:r>
              <a:rPr lang="en-US" sz="1600" dirty="0" err="1">
                <a:latin typeface="Gill Sans MT" panose="020B0502020104020203" pitchFamily="34" charset="77"/>
              </a:rPr>
              <a:t>pmc</a:t>
            </a:r>
            <a:r>
              <a:rPr lang="en-US" sz="1600" dirty="0">
                <a:latin typeface="Gill Sans MT" panose="020B0502020104020203" pitchFamily="34" charset="77"/>
              </a:rPr>
              <a:t>/articles/PMC4302049/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57C3D1-11ED-CE45-B94D-6C7D9C0D091C}"/>
              </a:ext>
            </a:extLst>
          </p:cNvPr>
          <p:cNvSpPr txBox="1"/>
          <p:nvPr/>
        </p:nvSpPr>
        <p:spPr>
          <a:xfrm>
            <a:off x="5638802" y="2436392"/>
            <a:ext cx="3641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Black points: estimated dispersion for each gene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33B557-1630-8543-A88B-40EFE7CBC3C6}"/>
              </a:ext>
            </a:extLst>
          </p:cNvPr>
          <p:cNvSpPr txBox="1"/>
          <p:nvPr/>
        </p:nvSpPr>
        <p:spPr>
          <a:xfrm>
            <a:off x="5638802" y="3474031"/>
            <a:ext cx="3641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Red line: fitted model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CB77EC-2068-3C49-B2DB-0F3833EE81F2}"/>
              </a:ext>
            </a:extLst>
          </p:cNvPr>
          <p:cNvSpPr txBox="1"/>
          <p:nvPr/>
        </p:nvSpPr>
        <p:spPr>
          <a:xfrm>
            <a:off x="5638802" y="4215596"/>
            <a:ext cx="3641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Gill Sans MT" panose="020B0502020104020203" pitchFamily="34" charset="77"/>
              </a:rPr>
              <a:t>Blue points: final estimates for each gene.</a:t>
            </a:r>
          </a:p>
        </p:txBody>
      </p:sp>
    </p:spTree>
    <p:extLst>
      <p:ext uri="{BB962C8B-B14F-4D97-AF65-F5344CB8AC3E}">
        <p14:creationId xmlns:p14="http://schemas.microsoft.com/office/powerpoint/2010/main" val="20082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25DDCFD-A30B-3049-8663-95296A7A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The DESeq2 model (intuition) </a:t>
            </a:r>
            <a:endParaRPr lang="en-US" sz="3600" dirty="0">
              <a:latin typeface="Gill San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00AE3B9-98E9-8B46-AFE4-99C4DE34BC87}"/>
                  </a:ext>
                </a:extLst>
              </p:cNvPr>
              <p:cNvSpPr txBox="1"/>
              <p:nvPr/>
            </p:nvSpPr>
            <p:spPr>
              <a:xfrm>
                <a:off x="1778233" y="3182778"/>
                <a:ext cx="311469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00AE3B9-98E9-8B46-AFE4-99C4DE34BC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8233" y="3182778"/>
                <a:ext cx="3114699" cy="492443"/>
              </a:xfrm>
              <a:prstGeom prst="rect">
                <a:avLst/>
              </a:prstGeom>
              <a:blipFill>
                <a:blip r:embed="rId3"/>
                <a:stretch>
                  <a:fillRect l="-4065" r="-813" b="-3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Left Bracket 4">
            <a:extLst>
              <a:ext uri="{FF2B5EF4-FFF2-40B4-BE49-F238E27FC236}">
                <a16:creationId xmlns:a16="http://schemas.microsoft.com/office/drawing/2014/main" id="{7EEB3F90-81DF-FD49-B552-D5C7C89CAE8F}"/>
              </a:ext>
            </a:extLst>
          </p:cNvPr>
          <p:cNvSpPr/>
          <p:nvPr/>
        </p:nvSpPr>
        <p:spPr>
          <a:xfrm>
            <a:off x="3617871" y="3899301"/>
            <a:ext cx="144965" cy="2411307"/>
          </a:xfrm>
          <a:prstGeom prst="lef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Bracket 5">
            <a:extLst>
              <a:ext uri="{FF2B5EF4-FFF2-40B4-BE49-F238E27FC236}">
                <a16:creationId xmlns:a16="http://schemas.microsoft.com/office/drawing/2014/main" id="{DE5F861E-9E34-4C40-8EEC-B7743B54BCF9}"/>
              </a:ext>
            </a:extLst>
          </p:cNvPr>
          <p:cNvSpPr/>
          <p:nvPr/>
        </p:nvSpPr>
        <p:spPr>
          <a:xfrm flipH="1">
            <a:off x="4114770" y="3899301"/>
            <a:ext cx="144965" cy="2411307"/>
          </a:xfrm>
          <a:prstGeom prst="lef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A9546D-760E-5242-AE58-A14FC8CFACB5}"/>
              </a:ext>
            </a:extLst>
          </p:cNvPr>
          <p:cNvSpPr txBox="1"/>
          <p:nvPr/>
        </p:nvSpPr>
        <p:spPr>
          <a:xfrm>
            <a:off x="3762836" y="3931196"/>
            <a:ext cx="34015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0</a:t>
            </a:r>
          </a:p>
          <a:p>
            <a:r>
              <a:rPr lang="en-US" sz="2400" dirty="0"/>
              <a:t>0</a:t>
            </a:r>
          </a:p>
          <a:p>
            <a:r>
              <a:rPr lang="en-US" sz="2400" dirty="0"/>
              <a:t>0</a:t>
            </a:r>
          </a:p>
          <a:p>
            <a:r>
              <a:rPr lang="en-US" sz="2400" dirty="0"/>
              <a:t>1</a:t>
            </a:r>
          </a:p>
          <a:p>
            <a:r>
              <a:rPr lang="en-US" sz="2400" dirty="0"/>
              <a:t>1</a:t>
            </a:r>
          </a:p>
          <a:p>
            <a:r>
              <a:rPr lang="en-US" sz="2400" dirty="0"/>
              <a:t>1</a:t>
            </a:r>
          </a:p>
        </p:txBody>
      </p:sp>
      <p:sp>
        <p:nvSpPr>
          <p:cNvPr id="10" name="Left Bracket 9">
            <a:extLst>
              <a:ext uri="{FF2B5EF4-FFF2-40B4-BE49-F238E27FC236}">
                <a16:creationId xmlns:a16="http://schemas.microsoft.com/office/drawing/2014/main" id="{6E9C13E0-9DDD-494C-86AF-874519357DFF}"/>
              </a:ext>
            </a:extLst>
          </p:cNvPr>
          <p:cNvSpPr/>
          <p:nvPr/>
        </p:nvSpPr>
        <p:spPr>
          <a:xfrm>
            <a:off x="2456808" y="3899301"/>
            <a:ext cx="144965" cy="2411307"/>
          </a:xfrm>
          <a:prstGeom prst="lef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Bracket 10">
            <a:extLst>
              <a:ext uri="{FF2B5EF4-FFF2-40B4-BE49-F238E27FC236}">
                <a16:creationId xmlns:a16="http://schemas.microsoft.com/office/drawing/2014/main" id="{1C00DD52-1AF1-6D48-941E-0C98AA649024}"/>
              </a:ext>
            </a:extLst>
          </p:cNvPr>
          <p:cNvSpPr/>
          <p:nvPr/>
        </p:nvSpPr>
        <p:spPr>
          <a:xfrm flipH="1">
            <a:off x="2953707" y="3899301"/>
            <a:ext cx="144965" cy="2411307"/>
          </a:xfrm>
          <a:prstGeom prst="lef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C681EF-C20E-BB4A-9420-22BB2A1525E5}"/>
              </a:ext>
            </a:extLst>
          </p:cNvPr>
          <p:cNvSpPr/>
          <p:nvPr/>
        </p:nvSpPr>
        <p:spPr>
          <a:xfrm>
            <a:off x="2583289" y="3881701"/>
            <a:ext cx="450764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q</a:t>
            </a:r>
            <a:r>
              <a:rPr lang="en-US" sz="2400" baseline="-25000" dirty="0"/>
              <a:t>1</a:t>
            </a:r>
          </a:p>
          <a:p>
            <a:r>
              <a:rPr lang="en-US" sz="2400" dirty="0"/>
              <a:t>q</a:t>
            </a:r>
            <a:r>
              <a:rPr lang="en-US" sz="2400" baseline="-25000" dirty="0"/>
              <a:t>2</a:t>
            </a:r>
          </a:p>
          <a:p>
            <a:r>
              <a:rPr lang="en-US" sz="2400" dirty="0"/>
              <a:t>q</a:t>
            </a:r>
            <a:r>
              <a:rPr lang="en-US" sz="2400" baseline="-25000" dirty="0"/>
              <a:t>3</a:t>
            </a:r>
          </a:p>
          <a:p>
            <a:r>
              <a:rPr lang="en-US" sz="2400" dirty="0"/>
              <a:t>q</a:t>
            </a:r>
            <a:r>
              <a:rPr lang="en-US" sz="2400" baseline="-25000" dirty="0"/>
              <a:t>4</a:t>
            </a:r>
          </a:p>
          <a:p>
            <a:r>
              <a:rPr lang="en-US" sz="2400" dirty="0"/>
              <a:t>q</a:t>
            </a:r>
            <a:r>
              <a:rPr lang="en-US" sz="2400" baseline="-25000" dirty="0"/>
              <a:t>5</a:t>
            </a:r>
          </a:p>
          <a:p>
            <a:r>
              <a:rPr lang="en-US" sz="2400" dirty="0"/>
              <a:t>q</a:t>
            </a:r>
            <a:r>
              <a:rPr lang="en-US" sz="2400" baseline="-25000" dirty="0"/>
              <a:t>6</a:t>
            </a:r>
          </a:p>
          <a:p>
            <a:endParaRPr lang="en-US" sz="2400" baseline="-25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D442AB-4E88-A84D-B34A-2EF4F523D304}"/>
              </a:ext>
            </a:extLst>
          </p:cNvPr>
          <p:cNvSpPr txBox="1"/>
          <p:nvPr/>
        </p:nvSpPr>
        <p:spPr>
          <a:xfrm>
            <a:off x="4454928" y="3945064"/>
            <a:ext cx="18633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Chow</a:t>
            </a:r>
          </a:p>
          <a:p>
            <a:r>
              <a:rPr lang="en-US" sz="3200" dirty="0"/>
              <a:t>(Reps 1-3)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43BED7-4101-1749-B061-71C458077176}"/>
              </a:ext>
            </a:extLst>
          </p:cNvPr>
          <p:cNvSpPr txBox="1"/>
          <p:nvPr/>
        </p:nvSpPr>
        <p:spPr>
          <a:xfrm>
            <a:off x="4469907" y="5123428"/>
            <a:ext cx="18633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HFD</a:t>
            </a:r>
          </a:p>
          <a:p>
            <a:r>
              <a:rPr lang="en-US" sz="3200" dirty="0"/>
              <a:t>(Reps 1-3)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623E579-40A4-424A-8F1A-924146DB672B}"/>
                  </a:ext>
                </a:extLst>
              </p:cNvPr>
              <p:cNvSpPr txBox="1"/>
              <p:nvPr/>
            </p:nvSpPr>
            <p:spPr>
              <a:xfrm>
                <a:off x="1089092" y="1382049"/>
                <a:ext cx="152535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𝑠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623E579-40A4-424A-8F1A-924146DB67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092" y="1382049"/>
                <a:ext cx="1525353" cy="492443"/>
              </a:xfrm>
              <a:prstGeom prst="rect">
                <a:avLst/>
              </a:prstGeom>
              <a:blipFill>
                <a:blip r:embed="rId4"/>
                <a:stretch>
                  <a:fillRect l="-4959" r="-165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6281BBC-C809-BA4B-8956-C684105CE0BF}"/>
                  </a:ext>
                </a:extLst>
              </p:cNvPr>
              <p:cNvSpPr txBox="1"/>
              <p:nvPr/>
            </p:nvSpPr>
            <p:spPr>
              <a:xfrm>
                <a:off x="1046713" y="2227209"/>
                <a:ext cx="7313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𝑟𝑒𝑎𝑑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𝑐𝑜𝑢𝑛𝑡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𝑁𝐵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𝑚𝑒𝑎𝑛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𝑑𝑖𝑠𝑝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6281BBC-C809-BA4B-8956-C684105CE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713" y="2227209"/>
                <a:ext cx="7313219" cy="492443"/>
              </a:xfrm>
              <a:prstGeom prst="rect">
                <a:avLst/>
              </a:prstGeom>
              <a:blipFill>
                <a:blip r:embed="rId5"/>
                <a:stretch>
                  <a:fillRect l="-693" t="-5000" r="-156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77FB890-6A8F-4B45-9D2A-077A670B0FDF}"/>
                  </a:ext>
                </a:extLst>
              </p:cNvPr>
              <p:cNvSpPr txBox="1"/>
              <p:nvPr/>
            </p:nvSpPr>
            <p:spPr>
              <a:xfrm>
                <a:off x="7052932" y="4071202"/>
                <a:ext cx="437072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Gill Sans MT" panose="020B0502020104020203" pitchFamily="34" charset="77"/>
                  </a:rPr>
                  <a:t>Fit to data to estimate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Gill Sans MT" panose="020B0502020104020203" pitchFamily="34" charset="77"/>
                  </a:rPr>
                  <a:t> </a:t>
                </a: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77FB890-6A8F-4B45-9D2A-077A670B0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2932" y="4071202"/>
                <a:ext cx="4370721" cy="584775"/>
              </a:xfrm>
              <a:prstGeom prst="rect">
                <a:avLst/>
              </a:prstGeom>
              <a:blipFill>
                <a:blip r:embed="rId6"/>
                <a:stretch>
                  <a:fillRect l="-3478" t="-12766" b="-34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5325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WGS vs. </a:t>
            </a:r>
            <a:r>
              <a:rPr lang="en-US" sz="3600" dirty="0" err="1">
                <a:latin typeface="Gill Sans MT" panose="020B0502020104020203" pitchFamily="34" charset="0"/>
              </a:rPr>
              <a:t>RNAseq</a:t>
            </a:r>
            <a:endParaRPr lang="en-US" sz="3600" dirty="0">
              <a:latin typeface="Gill Sans MT" panose="020B05020201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B2A888-FE40-8742-AF16-1D495B334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028" y="2256605"/>
            <a:ext cx="745026" cy="15998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90215F-FE94-2B4E-A1AF-AB56BFEC1636}"/>
              </a:ext>
            </a:extLst>
          </p:cNvPr>
          <p:cNvSpPr/>
          <p:nvPr/>
        </p:nvSpPr>
        <p:spPr>
          <a:xfrm>
            <a:off x="3696026" y="2442051"/>
            <a:ext cx="7348530" cy="11609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D7FBA8-7220-684C-843F-92EBFB18B0E1}"/>
              </a:ext>
            </a:extLst>
          </p:cNvPr>
          <p:cNvSpPr txBox="1"/>
          <p:nvPr/>
        </p:nvSpPr>
        <p:spPr>
          <a:xfrm>
            <a:off x="3184529" y="2059676"/>
            <a:ext cx="194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Reference genome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7E660CC-0BC9-D04D-B5C6-44F905D217F9}"/>
              </a:ext>
            </a:extLst>
          </p:cNvPr>
          <p:cNvCxnSpPr/>
          <p:nvPr/>
        </p:nvCxnSpPr>
        <p:spPr>
          <a:xfrm>
            <a:off x="4274026" y="27036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943E09-10E9-CB49-B5DE-6D560AB2E0B3}"/>
              </a:ext>
            </a:extLst>
          </p:cNvPr>
          <p:cNvCxnSpPr/>
          <p:nvPr/>
        </p:nvCxnSpPr>
        <p:spPr>
          <a:xfrm>
            <a:off x="4426426" y="28560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FEEA25-B605-A445-8B4D-DA4AFAD1FA45}"/>
              </a:ext>
            </a:extLst>
          </p:cNvPr>
          <p:cNvCxnSpPr/>
          <p:nvPr/>
        </p:nvCxnSpPr>
        <p:spPr>
          <a:xfrm>
            <a:off x="4578826" y="30084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42607C4-D3E6-C643-9757-A7DB5435D7A9}"/>
              </a:ext>
            </a:extLst>
          </p:cNvPr>
          <p:cNvCxnSpPr/>
          <p:nvPr/>
        </p:nvCxnSpPr>
        <p:spPr>
          <a:xfrm>
            <a:off x="4731226" y="31608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FFCF118-CF41-3946-9CB9-BC165BA1E4C1}"/>
              </a:ext>
            </a:extLst>
          </p:cNvPr>
          <p:cNvCxnSpPr/>
          <p:nvPr/>
        </p:nvCxnSpPr>
        <p:spPr>
          <a:xfrm>
            <a:off x="4883626" y="33132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3B64863-1CEE-9240-AC20-76165C246766}"/>
              </a:ext>
            </a:extLst>
          </p:cNvPr>
          <p:cNvCxnSpPr/>
          <p:nvPr/>
        </p:nvCxnSpPr>
        <p:spPr>
          <a:xfrm>
            <a:off x="5036026" y="34656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0A61879-2445-F245-9237-BFED52E274AD}"/>
              </a:ext>
            </a:extLst>
          </p:cNvPr>
          <p:cNvCxnSpPr/>
          <p:nvPr/>
        </p:nvCxnSpPr>
        <p:spPr>
          <a:xfrm>
            <a:off x="5198525" y="3671384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F9659E4-0FD2-394D-8C10-966B735CCD13}"/>
              </a:ext>
            </a:extLst>
          </p:cNvPr>
          <p:cNvCxnSpPr/>
          <p:nvPr/>
        </p:nvCxnSpPr>
        <p:spPr>
          <a:xfrm>
            <a:off x="5331345" y="27036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CD20AFD-D492-2148-A7A0-DF4A6ADB9028}"/>
              </a:ext>
            </a:extLst>
          </p:cNvPr>
          <p:cNvCxnSpPr/>
          <p:nvPr/>
        </p:nvCxnSpPr>
        <p:spPr>
          <a:xfrm>
            <a:off x="5483745" y="28560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6408F4-3F98-6D40-B7B2-DF2D487F976A}"/>
              </a:ext>
            </a:extLst>
          </p:cNvPr>
          <p:cNvCxnSpPr/>
          <p:nvPr/>
        </p:nvCxnSpPr>
        <p:spPr>
          <a:xfrm>
            <a:off x="5636145" y="30084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AEAE85-5458-EE46-A8C1-2640ADFF591F}"/>
              </a:ext>
            </a:extLst>
          </p:cNvPr>
          <p:cNvCxnSpPr/>
          <p:nvPr/>
        </p:nvCxnSpPr>
        <p:spPr>
          <a:xfrm>
            <a:off x="6774097" y="27036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6B81446-1BE4-E041-A2A7-6BFD018F2A9A}"/>
              </a:ext>
            </a:extLst>
          </p:cNvPr>
          <p:cNvCxnSpPr/>
          <p:nvPr/>
        </p:nvCxnSpPr>
        <p:spPr>
          <a:xfrm>
            <a:off x="6926497" y="28560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B6A31C-1DA4-9B47-AE1F-F0B443BCC46B}"/>
              </a:ext>
            </a:extLst>
          </p:cNvPr>
          <p:cNvCxnSpPr/>
          <p:nvPr/>
        </p:nvCxnSpPr>
        <p:spPr>
          <a:xfrm>
            <a:off x="7078897" y="30084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323561-B820-6A4F-A26E-2E2F6AB3B90A}"/>
              </a:ext>
            </a:extLst>
          </p:cNvPr>
          <p:cNvCxnSpPr/>
          <p:nvPr/>
        </p:nvCxnSpPr>
        <p:spPr>
          <a:xfrm>
            <a:off x="7231297" y="31608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13D382F-81BE-0742-AC76-B1647C06F6A2}"/>
              </a:ext>
            </a:extLst>
          </p:cNvPr>
          <p:cNvCxnSpPr/>
          <p:nvPr/>
        </p:nvCxnSpPr>
        <p:spPr>
          <a:xfrm>
            <a:off x="7383697" y="33132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DDE1B0-B9A6-D142-B691-B55245C42313}"/>
              </a:ext>
            </a:extLst>
          </p:cNvPr>
          <p:cNvCxnSpPr/>
          <p:nvPr/>
        </p:nvCxnSpPr>
        <p:spPr>
          <a:xfrm>
            <a:off x="7536097" y="34656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4146148-3A88-2446-9D63-54532A897BDB}"/>
              </a:ext>
            </a:extLst>
          </p:cNvPr>
          <p:cNvCxnSpPr/>
          <p:nvPr/>
        </p:nvCxnSpPr>
        <p:spPr>
          <a:xfrm>
            <a:off x="7698596" y="3671384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6746E97-9016-0046-8391-3670333C486B}"/>
              </a:ext>
            </a:extLst>
          </p:cNvPr>
          <p:cNvCxnSpPr/>
          <p:nvPr/>
        </p:nvCxnSpPr>
        <p:spPr>
          <a:xfrm>
            <a:off x="7831416" y="27036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5C43C9A-87E5-B146-AE02-67888FE6D1F6}"/>
              </a:ext>
            </a:extLst>
          </p:cNvPr>
          <p:cNvCxnSpPr/>
          <p:nvPr/>
        </p:nvCxnSpPr>
        <p:spPr>
          <a:xfrm>
            <a:off x="7983816" y="28560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3E572AC-1B48-E34A-B5AA-80B57ACA3531}"/>
              </a:ext>
            </a:extLst>
          </p:cNvPr>
          <p:cNvCxnSpPr/>
          <p:nvPr/>
        </p:nvCxnSpPr>
        <p:spPr>
          <a:xfrm>
            <a:off x="8136216" y="30084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D3A6F45-72AE-B848-BD64-D346F43879C5}"/>
              </a:ext>
            </a:extLst>
          </p:cNvPr>
          <p:cNvCxnSpPr/>
          <p:nvPr/>
        </p:nvCxnSpPr>
        <p:spPr>
          <a:xfrm>
            <a:off x="9158197" y="27036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010ACD0-B724-E14B-A85E-9904D1E1F15A}"/>
              </a:ext>
            </a:extLst>
          </p:cNvPr>
          <p:cNvCxnSpPr/>
          <p:nvPr/>
        </p:nvCxnSpPr>
        <p:spPr>
          <a:xfrm>
            <a:off x="9310597" y="28560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FB9EAF9-6618-114A-B4DA-3EF3501C84CF}"/>
              </a:ext>
            </a:extLst>
          </p:cNvPr>
          <p:cNvCxnSpPr/>
          <p:nvPr/>
        </p:nvCxnSpPr>
        <p:spPr>
          <a:xfrm>
            <a:off x="9462997" y="30084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D502908-3D35-084C-A921-F99D67474F4F}"/>
              </a:ext>
            </a:extLst>
          </p:cNvPr>
          <p:cNvCxnSpPr/>
          <p:nvPr/>
        </p:nvCxnSpPr>
        <p:spPr>
          <a:xfrm>
            <a:off x="9615397" y="31608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F258C88-F869-A748-B8C4-42432624FA2E}"/>
              </a:ext>
            </a:extLst>
          </p:cNvPr>
          <p:cNvCxnSpPr/>
          <p:nvPr/>
        </p:nvCxnSpPr>
        <p:spPr>
          <a:xfrm>
            <a:off x="9767797" y="33132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0C4ED46-C3D1-AE4D-8423-D0522EB869C5}"/>
              </a:ext>
            </a:extLst>
          </p:cNvPr>
          <p:cNvCxnSpPr/>
          <p:nvPr/>
        </p:nvCxnSpPr>
        <p:spPr>
          <a:xfrm>
            <a:off x="9920197" y="34656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9A72426-EFE7-9D4D-BCB1-2952A24B9206}"/>
              </a:ext>
            </a:extLst>
          </p:cNvPr>
          <p:cNvCxnSpPr/>
          <p:nvPr/>
        </p:nvCxnSpPr>
        <p:spPr>
          <a:xfrm>
            <a:off x="10072597" y="36180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6244064-C449-C943-B454-C463EC77197A}"/>
              </a:ext>
            </a:extLst>
          </p:cNvPr>
          <p:cNvCxnSpPr/>
          <p:nvPr/>
        </p:nvCxnSpPr>
        <p:spPr>
          <a:xfrm>
            <a:off x="10215516" y="27036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4653017-2010-3D44-918E-9291718F120C}"/>
              </a:ext>
            </a:extLst>
          </p:cNvPr>
          <p:cNvCxnSpPr/>
          <p:nvPr/>
        </p:nvCxnSpPr>
        <p:spPr>
          <a:xfrm>
            <a:off x="10367916" y="28560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0DEFC36-DCED-4944-9ACB-FE2144071C23}"/>
              </a:ext>
            </a:extLst>
          </p:cNvPr>
          <p:cNvCxnSpPr/>
          <p:nvPr/>
        </p:nvCxnSpPr>
        <p:spPr>
          <a:xfrm>
            <a:off x="10520316" y="300847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768FE92B-6C41-C946-8E35-97909D04A2FA}"/>
              </a:ext>
            </a:extLst>
          </p:cNvPr>
          <p:cNvSpPr/>
          <p:nvPr/>
        </p:nvSpPr>
        <p:spPr>
          <a:xfrm>
            <a:off x="4867531" y="2623134"/>
            <a:ext cx="143296" cy="1432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0D884EA-1104-694D-AE9C-BF8F88A290E5}"/>
              </a:ext>
            </a:extLst>
          </p:cNvPr>
          <p:cNvSpPr/>
          <p:nvPr/>
        </p:nvSpPr>
        <p:spPr>
          <a:xfrm>
            <a:off x="4867531" y="2784424"/>
            <a:ext cx="143296" cy="1432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0D8F9F3-D92B-9048-A9B6-3B247AB292E5}"/>
              </a:ext>
            </a:extLst>
          </p:cNvPr>
          <p:cNvSpPr/>
          <p:nvPr/>
        </p:nvSpPr>
        <p:spPr>
          <a:xfrm>
            <a:off x="4867531" y="2945714"/>
            <a:ext cx="143296" cy="1432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D6D008F-3FE7-AD44-8C0F-5042E51C456B}"/>
              </a:ext>
            </a:extLst>
          </p:cNvPr>
          <p:cNvSpPr/>
          <p:nvPr/>
        </p:nvSpPr>
        <p:spPr>
          <a:xfrm>
            <a:off x="4867531" y="3107004"/>
            <a:ext cx="143296" cy="1432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2513FB4-A1DD-F44D-A4DB-87D34FF88DFC}"/>
              </a:ext>
            </a:extLst>
          </p:cNvPr>
          <p:cNvSpPr/>
          <p:nvPr/>
        </p:nvSpPr>
        <p:spPr>
          <a:xfrm>
            <a:off x="4860181" y="3269036"/>
            <a:ext cx="143296" cy="1432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30A1007-8E7D-864B-BA6D-ED7F5C969746}"/>
              </a:ext>
            </a:extLst>
          </p:cNvPr>
          <p:cNvSpPr/>
          <p:nvPr/>
        </p:nvSpPr>
        <p:spPr>
          <a:xfrm>
            <a:off x="9812120" y="2647792"/>
            <a:ext cx="143296" cy="1432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741B0F9-A52E-5D48-AA6B-A71243023DEA}"/>
              </a:ext>
            </a:extLst>
          </p:cNvPr>
          <p:cNvSpPr/>
          <p:nvPr/>
        </p:nvSpPr>
        <p:spPr>
          <a:xfrm>
            <a:off x="9823607" y="2952591"/>
            <a:ext cx="143296" cy="1432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63258CD-4E7C-F04F-9A14-A82DBA7977E5}"/>
              </a:ext>
            </a:extLst>
          </p:cNvPr>
          <p:cNvSpPr/>
          <p:nvPr/>
        </p:nvSpPr>
        <p:spPr>
          <a:xfrm>
            <a:off x="9812120" y="3266068"/>
            <a:ext cx="143296" cy="1432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FC37FB5-B846-B346-A6C8-20D47BB8BD5D}"/>
              </a:ext>
            </a:extLst>
          </p:cNvPr>
          <p:cNvSpPr/>
          <p:nvPr/>
        </p:nvSpPr>
        <p:spPr>
          <a:xfrm>
            <a:off x="4751546" y="2429008"/>
            <a:ext cx="371840" cy="1189064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67D3F69-F6F5-F24F-A982-2B88C4AE9004}"/>
              </a:ext>
            </a:extLst>
          </p:cNvPr>
          <p:cNvSpPr/>
          <p:nvPr/>
        </p:nvSpPr>
        <p:spPr>
          <a:xfrm>
            <a:off x="9709335" y="2404544"/>
            <a:ext cx="371840" cy="118906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Arrow 48">
            <a:extLst>
              <a:ext uri="{FF2B5EF4-FFF2-40B4-BE49-F238E27FC236}">
                <a16:creationId xmlns:a16="http://schemas.microsoft.com/office/drawing/2014/main" id="{2A59AC3C-7CED-B040-8B75-53958BFF58A5}"/>
              </a:ext>
            </a:extLst>
          </p:cNvPr>
          <p:cNvSpPr/>
          <p:nvPr/>
        </p:nvSpPr>
        <p:spPr>
          <a:xfrm>
            <a:off x="1805684" y="2952591"/>
            <a:ext cx="380203" cy="1544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0DCCD95-911C-0C4F-B0A6-9AA505BF4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2697" y="2558148"/>
            <a:ext cx="891688" cy="970230"/>
          </a:xfrm>
          <a:prstGeom prst="rect">
            <a:avLst/>
          </a:prstGeom>
        </p:spPr>
      </p:pic>
      <p:sp>
        <p:nvSpPr>
          <p:cNvPr id="51" name="Right Arrow 50">
            <a:extLst>
              <a:ext uri="{FF2B5EF4-FFF2-40B4-BE49-F238E27FC236}">
                <a16:creationId xmlns:a16="http://schemas.microsoft.com/office/drawing/2014/main" id="{B3592BDE-EB83-9649-9200-2E30D2DCEB8E}"/>
              </a:ext>
            </a:extLst>
          </p:cNvPr>
          <p:cNvSpPr/>
          <p:nvPr/>
        </p:nvSpPr>
        <p:spPr>
          <a:xfrm>
            <a:off x="3306277" y="2934597"/>
            <a:ext cx="380203" cy="1544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B489FC6-5873-AA43-A596-DB212D21B2A1}"/>
              </a:ext>
            </a:extLst>
          </p:cNvPr>
          <p:cNvSpPr/>
          <p:nvPr/>
        </p:nvSpPr>
        <p:spPr>
          <a:xfrm>
            <a:off x="2166263" y="3528378"/>
            <a:ext cx="1609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Genomic DNA</a:t>
            </a:r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FC1EEB6-1367-1942-833B-190AEA7864BF}"/>
              </a:ext>
            </a:extLst>
          </p:cNvPr>
          <p:cNvSpPr/>
          <p:nvPr/>
        </p:nvSpPr>
        <p:spPr>
          <a:xfrm>
            <a:off x="239519" y="1329377"/>
            <a:ext cx="46923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Whole genome sequencing</a:t>
            </a:r>
            <a:endParaRPr lang="en-US" sz="3200" dirty="0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03E70670-06E0-DF46-8923-D3C1D4F42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028" y="4797397"/>
            <a:ext cx="745026" cy="159984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AD20934-0E29-2541-94EB-CE8414686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2697" y="5098940"/>
            <a:ext cx="891688" cy="97023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6F3E479C-DED6-3F43-9727-82259D14B8AA}"/>
              </a:ext>
            </a:extLst>
          </p:cNvPr>
          <p:cNvSpPr/>
          <p:nvPr/>
        </p:nvSpPr>
        <p:spPr>
          <a:xfrm>
            <a:off x="1829048" y="6074074"/>
            <a:ext cx="25973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Genes transcribed in liver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(mRNA)</a:t>
            </a:r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4F913E6-9DF9-CD44-8B3D-2477782BD13F}"/>
              </a:ext>
            </a:extLst>
          </p:cNvPr>
          <p:cNvSpPr/>
          <p:nvPr/>
        </p:nvSpPr>
        <p:spPr>
          <a:xfrm>
            <a:off x="239519" y="4183907"/>
            <a:ext cx="29787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RNA-sequencing</a:t>
            </a:r>
            <a:endParaRPr lang="en-US" sz="3200" dirty="0"/>
          </a:p>
        </p:txBody>
      </p:sp>
      <p:sp>
        <p:nvSpPr>
          <p:cNvPr id="58" name="Right Arrow 57">
            <a:extLst>
              <a:ext uri="{FF2B5EF4-FFF2-40B4-BE49-F238E27FC236}">
                <a16:creationId xmlns:a16="http://schemas.microsoft.com/office/drawing/2014/main" id="{5D94E444-E1E8-7B48-AFE5-9D98C15D7E35}"/>
              </a:ext>
            </a:extLst>
          </p:cNvPr>
          <p:cNvSpPr/>
          <p:nvPr/>
        </p:nvSpPr>
        <p:spPr>
          <a:xfrm>
            <a:off x="1430530" y="5506848"/>
            <a:ext cx="1048580" cy="19299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C4657AC-757B-8146-8C77-8FBC76699D3E}"/>
              </a:ext>
            </a:extLst>
          </p:cNvPr>
          <p:cNvSpPr/>
          <p:nvPr/>
        </p:nvSpPr>
        <p:spPr>
          <a:xfrm>
            <a:off x="3686480" y="4955535"/>
            <a:ext cx="7348530" cy="11609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90D7C530-A66D-8B44-9FA0-1E50C642B163}"/>
              </a:ext>
            </a:extLst>
          </p:cNvPr>
          <p:cNvSpPr/>
          <p:nvPr/>
        </p:nvSpPr>
        <p:spPr>
          <a:xfrm>
            <a:off x="3296731" y="5562384"/>
            <a:ext cx="380203" cy="1544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8B2C728-253B-4549-A816-27C0B1C89674}"/>
              </a:ext>
            </a:extLst>
          </p:cNvPr>
          <p:cNvSpPr/>
          <p:nvPr/>
        </p:nvSpPr>
        <p:spPr>
          <a:xfrm>
            <a:off x="5014321" y="4898274"/>
            <a:ext cx="2026489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216B821-DD13-D64D-83B8-87A9BD4C9E57}"/>
              </a:ext>
            </a:extLst>
          </p:cNvPr>
          <p:cNvSpPr/>
          <p:nvPr/>
        </p:nvSpPr>
        <p:spPr>
          <a:xfrm>
            <a:off x="8702247" y="4898273"/>
            <a:ext cx="1320975" cy="23322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BE633A9-2077-B349-9C23-5DF0B420100F}"/>
              </a:ext>
            </a:extLst>
          </p:cNvPr>
          <p:cNvSpPr txBox="1"/>
          <p:nvPr/>
        </p:nvSpPr>
        <p:spPr>
          <a:xfrm>
            <a:off x="5533674" y="4550882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Gene 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A16E550-A76D-A648-923A-F601DE3DBE3C}"/>
              </a:ext>
            </a:extLst>
          </p:cNvPr>
          <p:cNvSpPr txBox="1"/>
          <p:nvPr/>
        </p:nvSpPr>
        <p:spPr>
          <a:xfrm>
            <a:off x="8887262" y="4522800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Gene 2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0B25924-64C6-FF4E-A041-FC89F4ED3BBC}"/>
              </a:ext>
            </a:extLst>
          </p:cNvPr>
          <p:cNvCxnSpPr/>
          <p:nvPr/>
        </p:nvCxnSpPr>
        <p:spPr>
          <a:xfrm>
            <a:off x="8800618" y="5365909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4490D33-D605-874C-9570-AA04FB2620C1}"/>
              </a:ext>
            </a:extLst>
          </p:cNvPr>
          <p:cNvCxnSpPr/>
          <p:nvPr/>
        </p:nvCxnSpPr>
        <p:spPr>
          <a:xfrm>
            <a:off x="8953018" y="5518309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911C04E3-2CA0-2940-A5B5-B12CB30477DF}"/>
              </a:ext>
            </a:extLst>
          </p:cNvPr>
          <p:cNvCxnSpPr/>
          <p:nvPr/>
        </p:nvCxnSpPr>
        <p:spPr>
          <a:xfrm>
            <a:off x="9105418" y="5670709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AFCEB0CA-8523-E842-8FBB-1A8E8ECC80A9}"/>
              </a:ext>
            </a:extLst>
          </p:cNvPr>
          <p:cNvCxnSpPr/>
          <p:nvPr/>
        </p:nvCxnSpPr>
        <p:spPr>
          <a:xfrm>
            <a:off x="9257818" y="5823109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36526980-C826-B546-B135-9EF5E642A1AD}"/>
              </a:ext>
            </a:extLst>
          </p:cNvPr>
          <p:cNvCxnSpPr/>
          <p:nvPr/>
        </p:nvCxnSpPr>
        <p:spPr>
          <a:xfrm>
            <a:off x="5071880" y="536448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9AEABA7-1472-ED48-BF63-60EC2D0C0F38}"/>
              </a:ext>
            </a:extLst>
          </p:cNvPr>
          <p:cNvCxnSpPr/>
          <p:nvPr/>
        </p:nvCxnSpPr>
        <p:spPr>
          <a:xfrm>
            <a:off x="5224280" y="551688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1581042-46E8-9045-A97B-89DD3B2D05B3}"/>
              </a:ext>
            </a:extLst>
          </p:cNvPr>
          <p:cNvCxnSpPr/>
          <p:nvPr/>
        </p:nvCxnSpPr>
        <p:spPr>
          <a:xfrm>
            <a:off x="5376680" y="566928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1A6CFE93-0104-534F-B4C8-7A8C2FDA5DF8}"/>
              </a:ext>
            </a:extLst>
          </p:cNvPr>
          <p:cNvCxnSpPr/>
          <p:nvPr/>
        </p:nvCxnSpPr>
        <p:spPr>
          <a:xfrm>
            <a:off x="5529080" y="582168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5B3B6C3-ABDE-0649-804A-809B6DDE03CA}"/>
              </a:ext>
            </a:extLst>
          </p:cNvPr>
          <p:cNvCxnSpPr/>
          <p:nvPr/>
        </p:nvCxnSpPr>
        <p:spPr>
          <a:xfrm>
            <a:off x="5681480" y="597408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3630D53-ABCD-EF4C-892D-E7081990721A}"/>
              </a:ext>
            </a:extLst>
          </p:cNvPr>
          <p:cNvCxnSpPr/>
          <p:nvPr/>
        </p:nvCxnSpPr>
        <p:spPr>
          <a:xfrm>
            <a:off x="6016690" y="536448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C06B9D3-83D5-874C-8A08-88F031BD9ED6}"/>
              </a:ext>
            </a:extLst>
          </p:cNvPr>
          <p:cNvCxnSpPr/>
          <p:nvPr/>
        </p:nvCxnSpPr>
        <p:spPr>
          <a:xfrm>
            <a:off x="6169090" y="551688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939CD89-E690-A647-9EC4-34481379D888}"/>
              </a:ext>
            </a:extLst>
          </p:cNvPr>
          <p:cNvCxnSpPr/>
          <p:nvPr/>
        </p:nvCxnSpPr>
        <p:spPr>
          <a:xfrm>
            <a:off x="6321490" y="566928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Picture 76">
            <a:extLst>
              <a:ext uri="{FF2B5EF4-FFF2-40B4-BE49-F238E27FC236}">
                <a16:creationId xmlns:a16="http://schemas.microsoft.com/office/drawing/2014/main" id="{F46A5E2B-5B25-C94C-A16E-FC26C7C6F8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761" y="5412298"/>
            <a:ext cx="414984" cy="30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29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25DDCFD-A30B-3049-8663-95296A7A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The DESeq2 model (intuition) </a:t>
            </a:r>
            <a:endParaRPr lang="en-US" sz="3600" dirty="0">
              <a:latin typeface="Gill San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EF06F2D-B493-1D43-A9FD-D7F38EF7F77D}"/>
                  </a:ext>
                </a:extLst>
              </p:cNvPr>
              <p:cNvSpPr txBox="1"/>
              <p:nvPr/>
            </p:nvSpPr>
            <p:spPr>
              <a:xfrm>
                <a:off x="1470567" y="3857068"/>
                <a:ext cx="9627636" cy="8988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𝐹𝐶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f>
                                <m:f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𝐻𝐹𝐷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[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𝐶𝐻𝑂𝑊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den>
                              </m:f>
                            </m:e>
                          </m:func>
                        </m:e>
                      </m:func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𝐻𝐹𝐷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𝐶𝐻𝑂𝑊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 </m:t>
                          </m:r>
                        </m:e>
                      </m:func>
                      <m:r>
                        <a:rPr lang="en-US" sz="2800" i="1"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EF06F2D-B493-1D43-A9FD-D7F38EF7F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0567" y="3857068"/>
                <a:ext cx="9627636" cy="898836"/>
              </a:xfrm>
              <a:prstGeom prst="rect">
                <a:avLst/>
              </a:prstGeom>
              <a:blipFill>
                <a:blip r:embed="rId3"/>
                <a:stretch>
                  <a:fillRect l="-789" t="-4167" r="-658" b="-1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CA74BD81-0ADB-E947-8264-44A0D956A494}"/>
              </a:ext>
            </a:extLst>
          </p:cNvPr>
          <p:cNvSpPr txBox="1"/>
          <p:nvPr/>
        </p:nvSpPr>
        <p:spPr>
          <a:xfrm>
            <a:off x="1347137" y="2899259"/>
            <a:ext cx="836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The regression coefficient approximates the LFC: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4F6EE1-249C-0B43-BD0F-D50EF8AB04F7}"/>
              </a:ext>
            </a:extLst>
          </p:cNvPr>
          <p:cNvSpPr txBox="1"/>
          <p:nvPr/>
        </p:nvSpPr>
        <p:spPr>
          <a:xfrm>
            <a:off x="1347137" y="5128938"/>
            <a:ext cx="8577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Return LFC, p-value testing hypothesis that LFC=0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641C6E9-D212-2143-95F5-F95799E00D33}"/>
                  </a:ext>
                </a:extLst>
              </p:cNvPr>
              <p:cNvSpPr txBox="1"/>
              <p:nvPr/>
            </p:nvSpPr>
            <p:spPr>
              <a:xfrm>
                <a:off x="1347137" y="1387983"/>
                <a:ext cx="4281941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44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sSub>
                            <m:sSubPr>
                              <m:ctrlP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𝛽</m:t>
                      </m:r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641C6E9-D212-2143-95F5-F95799E00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137" y="1387983"/>
                <a:ext cx="4281941" cy="677108"/>
              </a:xfrm>
              <a:prstGeom prst="rect">
                <a:avLst/>
              </a:prstGeom>
              <a:blipFill>
                <a:blip r:embed="rId4"/>
                <a:stretch>
                  <a:fillRect l="-4142" t="-1852" r="-59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1206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DC41DF77-0451-43CA-81A4-AE3AB7FC0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Many tools exist for differential expression analysis. Examples:</a:t>
            </a:r>
            <a:endParaRPr lang="en-US" sz="3600" dirty="0">
              <a:latin typeface="Gill San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D38FB7C-4BE5-234F-B99F-0C14C01BB6D7}"/>
              </a:ext>
            </a:extLst>
          </p:cNvPr>
          <p:cNvGraphicFramePr>
            <a:graphicFrameLocks noGrp="1"/>
          </p:cNvGraphicFramePr>
          <p:nvPr/>
        </p:nvGraphicFramePr>
        <p:xfrm>
          <a:off x="1989558" y="1344500"/>
          <a:ext cx="8212884" cy="35712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06442">
                  <a:extLst>
                    <a:ext uri="{9D8B030D-6E8A-4147-A177-3AD203B41FA5}">
                      <a16:colId xmlns:a16="http://schemas.microsoft.com/office/drawing/2014/main" val="2327831409"/>
                    </a:ext>
                  </a:extLst>
                </a:gridCol>
                <a:gridCol w="4106442">
                  <a:extLst>
                    <a:ext uri="{9D8B030D-6E8A-4147-A177-3AD203B41FA5}">
                      <a16:colId xmlns:a16="http://schemas.microsoft.com/office/drawing/2014/main" val="8075258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Tool</a:t>
                      </a:r>
                      <a:endParaRPr lang="en-US" dirty="0">
                        <a:latin typeface="Gill Sans MT" panose="020B0502020104020203" pitchFamily="34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Method</a:t>
                      </a:r>
                      <a:endParaRPr lang="en-US" dirty="0">
                        <a:latin typeface="Gill Sans MT" panose="020B050202010402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986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DESeq2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Models read counts. Based on negative binomial distribution (R package)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742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Gill Sans MT" panose="020B0502020104020203" pitchFamily="34" charset="77"/>
                        </a:rPr>
                        <a:t>edgeR</a:t>
                      </a:r>
                      <a:endParaRPr lang="en-US" dirty="0">
                        <a:latin typeface="Gill Sans MT" panose="020B0502020104020203" pitchFamily="34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Gill Sans MT" panose="020B0502020104020203" pitchFamily="34" charset="77"/>
                        </a:rPr>
                        <a:t>Models read counts. Based on negative binomial distribution (R package)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9806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Gill Sans MT" panose="020B0502020104020203" pitchFamily="34" charset="77"/>
                        </a:rPr>
                        <a:t>EBseq</a:t>
                      </a:r>
                      <a:endParaRPr lang="en-US" dirty="0">
                        <a:latin typeface="Gill Sans MT" panose="020B0502020104020203" pitchFamily="34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Empirical Bayes model (R package, command line wrapper)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5931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Cufflinks/</a:t>
                      </a:r>
                      <a:r>
                        <a:rPr lang="en-US" dirty="0" err="1">
                          <a:latin typeface="Gill Sans MT" panose="020B0502020104020203" pitchFamily="34" charset="77"/>
                        </a:rPr>
                        <a:t>cuffdiff</a:t>
                      </a:r>
                      <a:endParaRPr lang="en-US" dirty="0">
                        <a:latin typeface="Gill Sans MT" panose="020B0502020104020203" pitchFamily="34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Performs transcript assembly (command line)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3499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Gill Sans MT" panose="020B0502020104020203" pitchFamily="34" charset="77"/>
                        </a:rPr>
                        <a:t>Kallisto</a:t>
                      </a:r>
                      <a:r>
                        <a:rPr lang="en-US" dirty="0">
                          <a:latin typeface="Gill Sans MT" panose="020B0502020104020203" pitchFamily="34" charset="77"/>
                        </a:rPr>
                        <a:t>/sleuth (see also: salmon)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Ultra fast, based on </a:t>
                      </a:r>
                      <a:r>
                        <a:rPr lang="en-US" dirty="0" err="1">
                          <a:latin typeface="Gill Sans MT" panose="020B0502020104020203" pitchFamily="34" charset="77"/>
                        </a:rPr>
                        <a:t>kmer</a:t>
                      </a:r>
                      <a:r>
                        <a:rPr lang="en-US" dirty="0">
                          <a:latin typeface="Gill Sans MT" panose="020B0502020104020203" pitchFamily="34" charset="77"/>
                        </a:rPr>
                        <a:t> analysis rather than sequence alignment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442460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AAD9EA0D-9B21-4B47-8A96-04BD5C0618CA}"/>
              </a:ext>
            </a:extLst>
          </p:cNvPr>
          <p:cNvSpPr/>
          <p:nvPr/>
        </p:nvSpPr>
        <p:spPr>
          <a:xfrm>
            <a:off x="568207" y="5467648"/>
            <a:ext cx="45610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https://en.wikipedia.org/wiki/List_of_RNA-Seq_bioinformatics_tools#Normalization,_quantitative_analysis_and_differential_expression</a:t>
            </a:r>
            <a:endParaRPr lang="en-US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3F83C4-A71A-BA45-BCCF-CEAEB83144DD}"/>
              </a:ext>
            </a:extLst>
          </p:cNvPr>
          <p:cNvSpPr/>
          <p:nvPr/>
        </p:nvSpPr>
        <p:spPr>
          <a:xfrm>
            <a:off x="568207" y="5000626"/>
            <a:ext cx="1956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Dozens more.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873BED-05F0-6F45-889A-D11E7BF2EDD3}"/>
              </a:ext>
            </a:extLst>
          </p:cNvPr>
          <p:cNvSpPr/>
          <p:nvPr/>
        </p:nvSpPr>
        <p:spPr>
          <a:xfrm>
            <a:off x="5783144" y="5652314"/>
            <a:ext cx="640885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DESeq2 (lab4) models read counts at each gene.</a:t>
            </a:r>
          </a:p>
          <a:p>
            <a:r>
              <a:rPr lang="en-US" sz="2400" dirty="0">
                <a:latin typeface="Gill Sans"/>
                <a:cs typeface="Gill Sans"/>
              </a:rPr>
              <a:t>Check out </a:t>
            </a:r>
            <a:r>
              <a:rPr lang="en-US" sz="2400" dirty="0" err="1">
                <a:latin typeface="Gill Sans"/>
                <a:cs typeface="Gill Sans"/>
              </a:rPr>
              <a:t>DESeq</a:t>
            </a:r>
            <a:r>
              <a:rPr lang="en-US" sz="2400" dirty="0">
                <a:latin typeface="Gill Sans"/>
                <a:cs typeface="Gill Sans"/>
              </a:rPr>
              <a:t> paper: </a:t>
            </a:r>
            <a:r>
              <a:rPr lang="en-US" dirty="0">
                <a:hlinkClick r:id="rId3"/>
              </a:rPr>
              <a:t>https://www.ncbi.nlm.nih.gov/pmc/articles/PMC3218662/</a:t>
            </a:r>
            <a:r>
              <a:rPr lang="en-US" dirty="0">
                <a:latin typeface="Gill Sans"/>
                <a:cs typeface="Gill Sans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863843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EDA14E-E2CE-C445-885F-070C0ABA7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49"/>
            <a:ext cx="12192000" cy="6782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D22C5D-F14F-AD41-8717-FFFC56E532C9}"/>
              </a:ext>
            </a:extLst>
          </p:cNvPr>
          <p:cNvSpPr txBox="1"/>
          <p:nvPr/>
        </p:nvSpPr>
        <p:spPr>
          <a:xfrm>
            <a:off x="3398520" y="2103657"/>
            <a:ext cx="539496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Gill Sans MT" panose="020B0502020104020203" pitchFamily="34" charset="77"/>
              </a:rPr>
              <a:t>Visualizing differential expression results</a:t>
            </a:r>
          </a:p>
        </p:txBody>
      </p:sp>
    </p:spTree>
    <p:extLst>
      <p:ext uri="{BB962C8B-B14F-4D97-AF65-F5344CB8AC3E}">
        <p14:creationId xmlns:p14="http://schemas.microsoft.com/office/powerpoint/2010/main" val="30118328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1A9F04-2ED4-5F41-B6AE-43FF83EB6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Critical step – visualize the raw data!</a:t>
            </a:r>
            <a:endParaRPr lang="en-US" sz="3600" dirty="0">
              <a:latin typeface="Gill San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0722B2-FFE4-D649-A3C4-58C5B9324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9615"/>
            <a:ext cx="12192000" cy="47928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4FF162A-3A7F-D640-848B-50E025C34C0D}"/>
              </a:ext>
            </a:extLst>
          </p:cNvPr>
          <p:cNvSpPr/>
          <p:nvPr/>
        </p:nvSpPr>
        <p:spPr>
          <a:xfrm>
            <a:off x="352093" y="6287571"/>
            <a:ext cx="2058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https://igv.org/app/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BCC6A2-5280-8342-95D5-1EFDC1712260}"/>
              </a:ext>
            </a:extLst>
          </p:cNvPr>
          <p:cNvSpPr txBox="1"/>
          <p:nvPr/>
        </p:nvSpPr>
        <p:spPr>
          <a:xfrm>
            <a:off x="3471863" y="6195238"/>
            <a:ext cx="6244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Fads2 upregulated in HFD (gray) vs. Chow (pink)</a:t>
            </a:r>
          </a:p>
        </p:txBody>
      </p:sp>
    </p:spTree>
    <p:extLst>
      <p:ext uri="{BB962C8B-B14F-4D97-AF65-F5344CB8AC3E}">
        <p14:creationId xmlns:p14="http://schemas.microsoft.com/office/powerpoint/2010/main" val="42090372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1A9F04-2ED4-5F41-B6AE-43FF83EB6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Visualizing differential expression: volcano plots</a:t>
            </a:r>
            <a:endParaRPr lang="en-US" sz="3600" dirty="0">
              <a:latin typeface="Gill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59729B-C00B-254E-ABD9-FB4331E4F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199" y="1555750"/>
            <a:ext cx="5890473" cy="40592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9532D7-4A30-124C-8A54-678E0AA262B8}"/>
              </a:ext>
            </a:extLst>
          </p:cNvPr>
          <p:cNvSpPr txBox="1"/>
          <p:nvPr/>
        </p:nvSpPr>
        <p:spPr>
          <a:xfrm>
            <a:off x="6672263" y="1555750"/>
            <a:ext cx="507206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Helps visualize most extreme expression changes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Gill Sans MT" panose="020B0502020104020203" pitchFamily="34" charset="77"/>
              </a:rPr>
              <a:t>X-axis: log2 fold change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E.g. 1=2-fold upregulation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E.g. -1=2-fold downregulation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6 = 2</a:t>
            </a:r>
            <a:r>
              <a:rPr lang="en-US" sz="2000" baseline="30000" dirty="0">
                <a:latin typeface="Gill Sans MT" panose="020B0502020104020203" pitchFamily="34" charset="77"/>
              </a:rPr>
              <a:t>6</a:t>
            </a:r>
            <a:r>
              <a:rPr lang="en-US" sz="2000" dirty="0">
                <a:latin typeface="Gill Sans MT" panose="020B0502020104020203" pitchFamily="34" charset="77"/>
              </a:rPr>
              <a:t>-fold upregulation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Gill Sans MT" panose="020B0502020104020203" pitchFamily="34" charset="77"/>
              </a:rPr>
              <a:t>Y-axis: -log10 </a:t>
            </a:r>
            <a:r>
              <a:rPr lang="en-US" sz="2000" b="1" dirty="0" err="1">
                <a:latin typeface="Gill Sans MT" panose="020B0502020104020203" pitchFamily="34" charset="77"/>
              </a:rPr>
              <a:t>pvalue</a:t>
            </a:r>
            <a:endParaRPr lang="en-US" sz="2000" b="1" dirty="0">
              <a:latin typeface="Gill Sans MT" panose="020B0502020104020203" pitchFamily="34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Makes the most significant (smallest) p-values most apparent (recall from GWAS last week)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Gill Sans MT" panose="020B0502020104020203" pitchFamily="34" charset="77"/>
            </a:endParaRPr>
          </a:p>
          <a:p>
            <a:r>
              <a:rPr lang="en-US" sz="2000" dirty="0">
                <a:latin typeface="Gill Sans MT" panose="020B0502020104020203" pitchFamily="34" charset="77"/>
              </a:rPr>
              <a:t>Here: significant (FDR&lt;0.05%) genes are colored 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34722D-FAC5-7148-857B-7DA41E73DC95}"/>
              </a:ext>
            </a:extLst>
          </p:cNvPr>
          <p:cNvSpPr txBox="1"/>
          <p:nvPr/>
        </p:nvSpPr>
        <p:spPr>
          <a:xfrm>
            <a:off x="4397702" y="5649178"/>
            <a:ext cx="1589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Upregulated -&gt;</a:t>
            </a:r>
          </a:p>
          <a:p>
            <a:r>
              <a:rPr lang="en-US" dirty="0">
                <a:latin typeface="Gill Sans MT" panose="020B0502020104020203" pitchFamily="34" charset="77"/>
              </a:rPr>
              <a:t>(log2 FC &gt;0)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B6770F-8628-644F-933A-F8B26EA34BB7}"/>
              </a:ext>
            </a:extLst>
          </p:cNvPr>
          <p:cNvSpPr txBox="1"/>
          <p:nvPr/>
        </p:nvSpPr>
        <p:spPr>
          <a:xfrm>
            <a:off x="1635452" y="5649178"/>
            <a:ext cx="1902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&lt;- Downregulated</a:t>
            </a:r>
          </a:p>
          <a:p>
            <a:r>
              <a:rPr lang="en-US" dirty="0">
                <a:latin typeface="Gill Sans MT" panose="020B0502020104020203" pitchFamily="34" charset="77"/>
              </a:rPr>
              <a:t>(log2 FC &lt;0)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38918F-83C7-F34C-A4CF-67E0CB515D1E}"/>
              </a:ext>
            </a:extLst>
          </p:cNvPr>
          <p:cNvSpPr txBox="1"/>
          <p:nvPr/>
        </p:nvSpPr>
        <p:spPr>
          <a:xfrm>
            <a:off x="1635452" y="1748961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Cyp2b10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324F97-D56D-FC4E-A0D1-CF7C07C6AA64}"/>
              </a:ext>
            </a:extLst>
          </p:cNvPr>
          <p:cNvSpPr txBox="1"/>
          <p:nvPr/>
        </p:nvSpPr>
        <p:spPr>
          <a:xfrm>
            <a:off x="4441645" y="2118293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Fads2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619D33-2AC2-7847-8CD5-C33841316F1D}"/>
              </a:ext>
            </a:extLst>
          </p:cNvPr>
          <p:cNvSpPr txBox="1"/>
          <p:nvPr/>
        </p:nvSpPr>
        <p:spPr>
          <a:xfrm>
            <a:off x="2003847" y="216962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Cyp2c29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902B7C-E386-7742-9F2C-C63588DCFBA5}"/>
              </a:ext>
            </a:extLst>
          </p:cNvPr>
          <p:cNvSpPr txBox="1"/>
          <p:nvPr/>
        </p:nvSpPr>
        <p:spPr>
          <a:xfrm>
            <a:off x="3049686" y="2317247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Ces2a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705C54-DEEC-EE49-B2AF-E384B7714B4E}"/>
              </a:ext>
            </a:extLst>
          </p:cNvPr>
          <p:cNvSpPr txBox="1"/>
          <p:nvPr/>
        </p:nvSpPr>
        <p:spPr>
          <a:xfrm>
            <a:off x="4898030" y="2599094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 MT" panose="020B0502020104020203" pitchFamily="34" charset="77"/>
              </a:rPr>
              <a:t>Dbp</a:t>
            </a:r>
            <a:endParaRPr lang="en-US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417250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1A9F04-2ED4-5F41-B6AE-43FF83EB6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Visualizing differential expression: QQ plots</a:t>
            </a:r>
            <a:endParaRPr lang="en-US" sz="3600" dirty="0">
              <a:latin typeface="Gill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511C12-D599-7C43-879E-CB7533D72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" y="1870075"/>
            <a:ext cx="5427818" cy="3702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08B71B-1474-FF41-806B-1CED8A067535}"/>
              </a:ext>
            </a:extLst>
          </p:cNvPr>
          <p:cNvSpPr txBox="1"/>
          <p:nvPr/>
        </p:nvSpPr>
        <p:spPr>
          <a:xfrm>
            <a:off x="6757989" y="1674386"/>
            <a:ext cx="507206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Recall: QQ plots useful for comparing distributions.</a:t>
            </a:r>
          </a:p>
          <a:p>
            <a:endParaRPr lang="en-US" sz="2000" dirty="0">
              <a:latin typeface="Gill Sans MT" panose="020B050202010402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Gill Sans MT" panose="020B0502020104020203" pitchFamily="34" charset="77"/>
              </a:rPr>
              <a:t>X-axis: -</a:t>
            </a:r>
            <a:r>
              <a:rPr lang="en-US" sz="2000" dirty="0">
                <a:latin typeface="Gill Sans MT" panose="020B0502020104020203" pitchFamily="34" charset="77"/>
              </a:rPr>
              <a:t>log10 p-values expected under the null (uniform distribution)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Gill Sans MT" panose="020B0502020104020203" pitchFamily="34" charset="77"/>
              </a:rPr>
              <a:t>Y-axis: -</a:t>
            </a:r>
            <a:r>
              <a:rPr lang="en-US" sz="2000" dirty="0">
                <a:latin typeface="Gill Sans MT" panose="020B0502020104020203" pitchFamily="34" charset="77"/>
              </a:rPr>
              <a:t>log10 p-values we observed in our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Gill Sans MT" panose="020B050202010402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Most genes not differentially expressed (follow the diagonal line), but clear signal that some are!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EC0C6F-19B7-D447-9BB6-D8FD69B8AF6E}"/>
              </a:ext>
            </a:extLst>
          </p:cNvPr>
          <p:cNvSpPr txBox="1"/>
          <p:nvPr/>
        </p:nvSpPr>
        <p:spPr>
          <a:xfrm>
            <a:off x="4853576" y="2314059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Cyp2b10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61B7D0-890C-FA48-AA71-3B5A194FE8AD}"/>
              </a:ext>
            </a:extLst>
          </p:cNvPr>
          <p:cNvSpPr txBox="1"/>
          <p:nvPr/>
        </p:nvSpPr>
        <p:spPr>
          <a:xfrm>
            <a:off x="5817334" y="2758043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Fads2</a:t>
            </a:r>
          </a:p>
        </p:txBody>
      </p:sp>
    </p:spTree>
    <p:extLst>
      <p:ext uri="{BB962C8B-B14F-4D97-AF65-F5344CB8AC3E}">
        <p14:creationId xmlns:p14="http://schemas.microsoft.com/office/powerpoint/2010/main" val="14187923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1A9F04-2ED4-5F41-B6AE-43FF83EB6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Visualizing differential expression: heatmaps</a:t>
            </a:r>
            <a:endParaRPr lang="en-US" sz="3600" dirty="0">
              <a:latin typeface="Gill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BFED64-07F5-6245-902D-B243211D2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624" y="1036638"/>
            <a:ext cx="6113463" cy="56267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D34AD5-4BD0-A048-9472-0348F2914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" y="4903788"/>
            <a:ext cx="10782300" cy="15367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0580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EDA14E-E2CE-C445-885F-070C0ABA7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49"/>
            <a:ext cx="12192000" cy="6782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D22C5D-F14F-AD41-8717-FFFC56E532C9}"/>
              </a:ext>
            </a:extLst>
          </p:cNvPr>
          <p:cNvSpPr txBox="1"/>
          <p:nvPr/>
        </p:nvSpPr>
        <p:spPr>
          <a:xfrm>
            <a:off x="3017851" y="2713257"/>
            <a:ext cx="615629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Gill Sans MT" panose="020B0502020104020203" pitchFamily="34" charset="77"/>
              </a:rPr>
              <a:t>P-values vs. q-values</a:t>
            </a:r>
          </a:p>
        </p:txBody>
      </p:sp>
    </p:spTree>
    <p:extLst>
      <p:ext uri="{BB962C8B-B14F-4D97-AF65-F5344CB8AC3E}">
        <p14:creationId xmlns:p14="http://schemas.microsoft.com/office/powerpoint/2010/main" val="18515097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1A9F04-2ED4-5F41-B6AE-43FF83EB6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How does differential expression analysis compare to GWAS?</a:t>
            </a:r>
            <a:endParaRPr lang="en-US" sz="3600" dirty="0">
              <a:latin typeface="Gill Sa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52EF42-3D7D-3F44-86A8-BD63B209BE08}"/>
              </a:ext>
            </a:extLst>
          </p:cNvPr>
          <p:cNvSpPr txBox="1"/>
          <p:nvPr/>
        </p:nvSpPr>
        <p:spPr>
          <a:xfrm>
            <a:off x="1428784" y="1179102"/>
            <a:ext cx="748390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>
                <a:latin typeface="Gill Sans MT" panose="020B0502020104020203" pitchFamily="34" charset="77"/>
              </a:rPr>
              <a:t>GWAS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One test (p-value, effect size) per *SNP*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Null hypothesis: SNP has no effect on the trait</a:t>
            </a:r>
            <a:endParaRPr lang="en-US" sz="3600" dirty="0">
              <a:latin typeface="Gill Sans MT" panose="020B0502020104020203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5AE729-B011-B847-AC02-7B05256870DF}"/>
              </a:ext>
            </a:extLst>
          </p:cNvPr>
          <p:cNvSpPr txBox="1"/>
          <p:nvPr/>
        </p:nvSpPr>
        <p:spPr>
          <a:xfrm>
            <a:off x="1428784" y="3164255"/>
            <a:ext cx="1042387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>
                <a:latin typeface="Gill Sans MT" panose="020B0502020104020203" pitchFamily="34" charset="77"/>
              </a:rPr>
              <a:t>Differential expression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One test (p-value, effect size) per *gene*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Null hypothesis: treatment has no effect on expression of the gene</a:t>
            </a:r>
            <a:endParaRPr lang="en-US" sz="3600" dirty="0">
              <a:latin typeface="Gill Sans MT" panose="020B0502020104020203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4B0255-6C1E-FC4F-AF01-102083D46307}"/>
              </a:ext>
            </a:extLst>
          </p:cNvPr>
          <p:cNvSpPr txBox="1"/>
          <p:nvPr/>
        </p:nvSpPr>
        <p:spPr>
          <a:xfrm>
            <a:off x="251150" y="5238617"/>
            <a:ext cx="106180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Gill Sans MT" panose="020B0502020104020203" pitchFamily="34" charset="77"/>
              </a:rPr>
              <a:t>In both cases, we’re performing </a:t>
            </a:r>
            <a:r>
              <a:rPr lang="en-US" sz="3600" i="1" dirty="0">
                <a:latin typeface="Gill Sans MT" panose="020B0502020104020203" pitchFamily="34" charset="77"/>
              </a:rPr>
              <a:t>a lot </a:t>
            </a:r>
            <a:r>
              <a:rPr lang="en-US" sz="3600" dirty="0">
                <a:latin typeface="Gill Sans MT" panose="020B0502020104020203" pitchFamily="34" charset="77"/>
              </a:rPr>
              <a:t>of hypothesis tests.</a:t>
            </a:r>
          </a:p>
          <a:p>
            <a:r>
              <a:rPr lang="en-US" sz="3600" dirty="0">
                <a:latin typeface="Gill Sans MT" panose="020B0502020104020203" pitchFamily="34" charset="77"/>
              </a:rPr>
              <a:t>Need to correct for this. </a:t>
            </a:r>
          </a:p>
        </p:txBody>
      </p:sp>
    </p:spTree>
    <p:extLst>
      <p:ext uri="{BB962C8B-B14F-4D97-AF65-F5344CB8AC3E}">
        <p14:creationId xmlns:p14="http://schemas.microsoft.com/office/powerpoint/2010/main" val="21159611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25DDCFD-A30B-3049-8663-95296A7A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Multiple hypothesis correction</a:t>
            </a:r>
            <a:endParaRPr lang="en-US" sz="3600" dirty="0">
              <a:latin typeface="Gill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313464-4D8C-9346-B760-0E3693A6813B}"/>
              </a:ext>
            </a:extLst>
          </p:cNvPr>
          <p:cNvSpPr txBox="1"/>
          <p:nvPr/>
        </p:nvSpPr>
        <p:spPr>
          <a:xfrm>
            <a:off x="95605" y="1301094"/>
            <a:ext cx="11635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latin typeface="Gill Sans MT" panose="020B0502020104020203" pitchFamily="34" charset="77"/>
              </a:rPr>
              <a:t>P-value:</a:t>
            </a:r>
            <a:r>
              <a:rPr lang="en-US" sz="2800" b="1" dirty="0">
                <a:latin typeface="Gill Sans MT" panose="020B0502020104020203" pitchFamily="34" charset="77"/>
              </a:rPr>
              <a:t> </a:t>
            </a:r>
            <a:r>
              <a:rPr lang="en-US" sz="2800" dirty="0">
                <a:latin typeface="Gill Sans MT" panose="020B0502020104020203" pitchFamily="34" charset="77"/>
              </a:rPr>
              <a:t>what is the probability to see data as extreme as I saw just by chance?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5BF311-C996-0845-9223-EB800CC16F80}"/>
              </a:ext>
            </a:extLst>
          </p:cNvPr>
          <p:cNvSpPr txBox="1"/>
          <p:nvPr/>
        </p:nvSpPr>
        <p:spPr>
          <a:xfrm>
            <a:off x="1117800" y="1865793"/>
            <a:ext cx="92751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If perform N tests, expect p*N to be significant at p-value threshold p even under the null</a:t>
            </a:r>
          </a:p>
          <a:p>
            <a:r>
              <a:rPr lang="en-US" sz="2800" dirty="0">
                <a:latin typeface="Gill Sans MT" panose="020B0502020104020203" pitchFamily="34" charset="77"/>
              </a:rPr>
              <a:t>e.g. test 20,000 genes at p&lt;0.05, see 1,000 “false positives”!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3BAFE1-CE12-BC4D-A27C-A00FA536CF88}"/>
              </a:ext>
            </a:extLst>
          </p:cNvPr>
          <p:cNvSpPr txBox="1"/>
          <p:nvPr/>
        </p:nvSpPr>
        <p:spPr>
          <a:xfrm>
            <a:off x="95604" y="3695954"/>
            <a:ext cx="116354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Correcting for multiple hypothesis testing: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Method 1: </a:t>
            </a:r>
            <a:r>
              <a:rPr lang="en-US" sz="2800" b="1" dirty="0">
                <a:latin typeface="Gill Sans MT" panose="020B0502020104020203" pitchFamily="34" charset="77"/>
              </a:rPr>
              <a:t>Bonferroni </a:t>
            </a:r>
            <a:r>
              <a:rPr lang="en-US" sz="2800" dirty="0">
                <a:latin typeface="Gill Sans MT" panose="020B0502020104020203" pitchFamily="34" charset="77"/>
              </a:rPr>
              <a:t>(we saw this in GWAS)</a:t>
            </a:r>
            <a:endParaRPr lang="en-US" sz="2800" b="1" dirty="0">
              <a:latin typeface="Gill Sans MT" panose="020B0502020104020203" pitchFamily="34" charset="77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If perform N tests, set threshold instead to p/N. e.g. 0.05/20000=2.5e-6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By chance, expect 0.05/20000*20000 = 0.05 (&lt;1) false positives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Method 2: </a:t>
            </a:r>
            <a:r>
              <a:rPr lang="en-US" sz="2800" b="1" dirty="0">
                <a:latin typeface="Gill Sans MT" panose="020B0502020104020203" pitchFamily="34" charset="77"/>
              </a:rPr>
              <a:t>Adjusting for false discovery rate </a:t>
            </a:r>
            <a:r>
              <a:rPr lang="en-US" sz="2800" dirty="0">
                <a:latin typeface="Gill Sans MT" panose="020B0502020104020203" pitchFamily="34" charset="77"/>
              </a:rPr>
              <a:t>(more common in DE analysis)</a:t>
            </a:r>
            <a:endParaRPr lang="en-US" sz="2800" b="1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9800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48061" y="445527"/>
            <a:ext cx="5156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Step 1</a:t>
            </a:r>
            <a:r>
              <a:rPr lang="en-US" sz="2400" dirty="0">
                <a:latin typeface="Gill Sans"/>
                <a:cs typeface="Gill Sans"/>
              </a:rPr>
              <a:t>: Extract cDNA + Perform NGS</a:t>
            </a:r>
            <a:endParaRPr lang="en-US" sz="2400" b="1" dirty="0">
              <a:latin typeface="Gill Sans"/>
              <a:cs typeface="Gill Sans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CBB34635-A13D-4BFE-9054-1D2410385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RNA-</a:t>
            </a:r>
            <a:r>
              <a:rPr lang="en-US" sz="3600" i="0" dirty="0" err="1">
                <a:latin typeface="Gill Sans"/>
                <a:cs typeface="Gill Sans"/>
              </a:rPr>
              <a:t>seq</a:t>
            </a:r>
            <a:r>
              <a:rPr lang="en-US" sz="3600" i="0" dirty="0">
                <a:latin typeface="Gill Sans"/>
                <a:cs typeface="Gill Sans"/>
              </a:rPr>
              <a:t> </a:t>
            </a:r>
            <a:r>
              <a:rPr lang="en-US" sz="3600" dirty="0">
                <a:latin typeface="Gill Sans"/>
                <a:cs typeface="Gill Sans"/>
              </a:rPr>
              <a:t>pipeline</a:t>
            </a:r>
            <a:endParaRPr lang="en-US" sz="3600" dirty="0">
              <a:latin typeface="Gill Sans"/>
            </a:endParaRP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813CC893-6586-404A-AB92-739C2AE27EFE}"/>
              </a:ext>
            </a:extLst>
          </p:cNvPr>
          <p:cNvSpPr/>
          <p:nvPr/>
        </p:nvSpPr>
        <p:spPr>
          <a:xfrm>
            <a:off x="7292340" y="1107663"/>
            <a:ext cx="228600" cy="50292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035D2F-C3F5-7C49-85ED-D9F3C2352F79}"/>
              </a:ext>
            </a:extLst>
          </p:cNvPr>
          <p:cNvSpPr/>
          <p:nvPr/>
        </p:nvSpPr>
        <p:spPr>
          <a:xfrm>
            <a:off x="6080760" y="1187673"/>
            <a:ext cx="971550" cy="251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FASTQ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E251B3-FF52-A54E-A991-9BC9484BE026}"/>
              </a:ext>
            </a:extLst>
          </p:cNvPr>
          <p:cNvSpPr txBox="1"/>
          <p:nvPr/>
        </p:nvSpPr>
        <p:spPr>
          <a:xfrm>
            <a:off x="3943126" y="1118627"/>
            <a:ext cx="2187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(single or paired end)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90DA5B-C8BC-FD41-9C22-4317D0D68140}"/>
              </a:ext>
            </a:extLst>
          </p:cNvPr>
          <p:cNvSpPr txBox="1"/>
          <p:nvPr/>
        </p:nvSpPr>
        <p:spPr>
          <a:xfrm>
            <a:off x="5048061" y="1847832"/>
            <a:ext cx="5335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Step 2</a:t>
            </a:r>
            <a:r>
              <a:rPr lang="en-US" sz="2400" dirty="0">
                <a:latin typeface="Gill Sans"/>
                <a:cs typeface="Gill Sans"/>
              </a:rPr>
              <a:t>: Align reads </a:t>
            </a:r>
            <a:r>
              <a:rPr lang="en-US" sz="2400" i="1" dirty="0">
                <a:latin typeface="Gill Sans"/>
                <a:cs typeface="Gill Sans"/>
              </a:rPr>
              <a:t>(to the transcriptome!)</a:t>
            </a:r>
            <a:endParaRPr lang="en-US" sz="2400" b="1" i="1" dirty="0">
              <a:latin typeface="Gill Sans"/>
              <a:cs typeface="Gill Sans"/>
            </a:endParaRP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C0B25994-921D-9843-9E1D-9470C09E602A}"/>
              </a:ext>
            </a:extLst>
          </p:cNvPr>
          <p:cNvSpPr/>
          <p:nvPr/>
        </p:nvSpPr>
        <p:spPr>
          <a:xfrm>
            <a:off x="7292340" y="2448162"/>
            <a:ext cx="228600" cy="50292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08D2C7-76CD-9A41-85AE-BAD4AA85DCEA}"/>
              </a:ext>
            </a:extLst>
          </p:cNvPr>
          <p:cNvSpPr/>
          <p:nvPr/>
        </p:nvSpPr>
        <p:spPr>
          <a:xfrm>
            <a:off x="6080760" y="2542543"/>
            <a:ext cx="971550" cy="251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BAM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BD48FC-2012-064F-AAC8-3DF72FD6A601}"/>
              </a:ext>
            </a:extLst>
          </p:cNvPr>
          <p:cNvSpPr txBox="1"/>
          <p:nvPr/>
        </p:nvSpPr>
        <p:spPr>
          <a:xfrm>
            <a:off x="7626523" y="2486226"/>
            <a:ext cx="3019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Gill Sans MT" panose="020B0502020104020203" pitchFamily="34" charset="77"/>
                <a:cs typeface="Gill Sans"/>
              </a:rPr>
              <a:t>Example tools: </a:t>
            </a:r>
            <a:r>
              <a:rPr lang="en-US" sz="1400" dirty="0">
                <a:solidFill>
                  <a:srgbClr val="FF0000"/>
                </a:solidFill>
                <a:latin typeface="Gill Sans MT" panose="020B0502020104020203" pitchFamily="34" charset="77"/>
                <a:cs typeface="Gill Sans"/>
              </a:rPr>
              <a:t>STAR</a:t>
            </a:r>
            <a:r>
              <a:rPr lang="en-US" sz="1400" dirty="0">
                <a:latin typeface="Gill Sans MT" panose="020B0502020104020203" pitchFamily="34" charset="77"/>
                <a:cs typeface="Gill Sans"/>
              </a:rPr>
              <a:t>, </a:t>
            </a:r>
            <a:r>
              <a:rPr lang="en-US" sz="1400" dirty="0" err="1">
                <a:latin typeface="Gill Sans MT" panose="020B0502020104020203" pitchFamily="34" charset="77"/>
                <a:cs typeface="Gill Sans"/>
              </a:rPr>
              <a:t>Tophat</a:t>
            </a:r>
            <a:r>
              <a:rPr lang="en-US" sz="1400" dirty="0">
                <a:latin typeface="Gill Sans MT" panose="020B0502020104020203" pitchFamily="34" charset="77"/>
                <a:cs typeface="Gill Sans"/>
              </a:rPr>
              <a:t>, RSEM</a:t>
            </a:r>
            <a:r>
              <a:rPr lang="en-US" sz="1400" b="1" dirty="0">
                <a:latin typeface="Gill Sans MT" panose="020B0502020104020203" pitchFamily="34" charset="77"/>
                <a:cs typeface="Gill Sans"/>
              </a:rPr>
              <a:t> </a:t>
            </a:r>
            <a:endParaRPr lang="en-US" sz="1400" b="1" i="1" dirty="0">
              <a:latin typeface="Gill Sans MT" panose="020B0502020104020203" pitchFamily="34" charset="77"/>
              <a:cs typeface="Gill San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6E51BB-C285-474C-B0DD-6D62E86207B4}"/>
              </a:ext>
            </a:extLst>
          </p:cNvPr>
          <p:cNvSpPr txBox="1"/>
          <p:nvPr/>
        </p:nvSpPr>
        <p:spPr>
          <a:xfrm>
            <a:off x="5048061" y="3184128"/>
            <a:ext cx="5450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Step 3</a:t>
            </a:r>
            <a:r>
              <a:rPr lang="en-US" sz="2400" dirty="0">
                <a:latin typeface="Gill Sans"/>
                <a:cs typeface="Gill Sans"/>
              </a:rPr>
              <a:t>: Quantify expression of each gene</a:t>
            </a:r>
            <a:endParaRPr lang="en-US" sz="2400" b="1" i="1" dirty="0">
              <a:latin typeface="Gill Sans"/>
              <a:cs typeface="Gill Sans"/>
            </a:endParaRP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977465C4-9DC0-104A-9547-5806E34F6C79}"/>
              </a:ext>
            </a:extLst>
          </p:cNvPr>
          <p:cNvSpPr/>
          <p:nvPr/>
        </p:nvSpPr>
        <p:spPr>
          <a:xfrm>
            <a:off x="7292340" y="3784458"/>
            <a:ext cx="228600" cy="50292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9AF0D6-2B2E-9541-951E-8284A9448A41}"/>
              </a:ext>
            </a:extLst>
          </p:cNvPr>
          <p:cNvSpPr txBox="1"/>
          <p:nvPr/>
        </p:nvSpPr>
        <p:spPr>
          <a:xfrm>
            <a:off x="7626523" y="3822522"/>
            <a:ext cx="3163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Gill Sans MT" panose="020B0502020104020203" pitchFamily="34" charset="77"/>
                <a:cs typeface="Gill Sans"/>
              </a:rPr>
              <a:t>Example tools: </a:t>
            </a:r>
            <a:r>
              <a:rPr lang="en-US" sz="1400" dirty="0">
                <a:latin typeface="Gill Sans MT" panose="020B0502020104020203" pitchFamily="34" charset="77"/>
                <a:cs typeface="Gill Sans"/>
              </a:rPr>
              <a:t>Cufflinks, </a:t>
            </a:r>
            <a:r>
              <a:rPr lang="en-US" sz="1400" dirty="0">
                <a:solidFill>
                  <a:srgbClr val="FF0000"/>
                </a:solidFill>
                <a:latin typeface="Gill Sans MT" panose="020B0502020104020203" pitchFamily="34" charset="77"/>
                <a:cs typeface="Gill Sans"/>
              </a:rPr>
              <a:t>RSEM</a:t>
            </a:r>
            <a:r>
              <a:rPr lang="en-US" sz="1400" dirty="0">
                <a:latin typeface="Gill Sans MT" panose="020B0502020104020203" pitchFamily="34" charset="77"/>
                <a:cs typeface="Gill Sans"/>
              </a:rPr>
              <a:t>, </a:t>
            </a:r>
            <a:r>
              <a:rPr lang="en-US" sz="1400" dirty="0" err="1">
                <a:latin typeface="Gill Sans MT" panose="020B0502020104020203" pitchFamily="34" charset="77"/>
                <a:cs typeface="Gill Sans"/>
              </a:rPr>
              <a:t>kallisto</a:t>
            </a:r>
            <a:endParaRPr lang="en-US" sz="1400" b="1" i="1" dirty="0">
              <a:latin typeface="Gill Sans MT" panose="020B0502020104020203" pitchFamily="34" charset="77"/>
              <a:cs typeface="Gill San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0A94D7-B6C7-2649-9351-26D5534C9E51}"/>
              </a:ext>
            </a:extLst>
          </p:cNvPr>
          <p:cNvSpPr txBox="1"/>
          <p:nvPr/>
        </p:nvSpPr>
        <p:spPr>
          <a:xfrm>
            <a:off x="5028855" y="4522599"/>
            <a:ext cx="5933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Step 4</a:t>
            </a:r>
            <a:r>
              <a:rPr lang="en-US" sz="2400" dirty="0">
                <a:latin typeface="Gill Sans"/>
                <a:cs typeface="Gill Sans"/>
              </a:rPr>
              <a:t>: Identify differentially expressed genes</a:t>
            </a:r>
            <a:endParaRPr lang="en-US" sz="2400" b="1" i="1" dirty="0">
              <a:latin typeface="Gill Sans"/>
              <a:cs typeface="Gill San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708671-1B62-3A47-B7D3-37608F0371AC}"/>
              </a:ext>
            </a:extLst>
          </p:cNvPr>
          <p:cNvSpPr/>
          <p:nvPr/>
        </p:nvSpPr>
        <p:spPr>
          <a:xfrm>
            <a:off x="4989195" y="2555133"/>
            <a:ext cx="971550" cy="251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GTF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17F549C-F25D-8941-B517-AED37231D2E6}"/>
              </a:ext>
            </a:extLst>
          </p:cNvPr>
          <p:cNvSpPr/>
          <p:nvPr/>
        </p:nvSpPr>
        <p:spPr>
          <a:xfrm>
            <a:off x="3943126" y="2551192"/>
            <a:ext cx="971550" cy="251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FASTA</a:t>
            </a: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086C4BFB-7A14-F347-9FE3-EB775888776F}"/>
              </a:ext>
            </a:extLst>
          </p:cNvPr>
          <p:cNvSpPr/>
          <p:nvPr/>
        </p:nvSpPr>
        <p:spPr>
          <a:xfrm>
            <a:off x="7292340" y="5058882"/>
            <a:ext cx="228600" cy="50292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1F7767F-B489-A347-8A13-5FF90A269131}"/>
              </a:ext>
            </a:extLst>
          </p:cNvPr>
          <p:cNvSpPr txBox="1"/>
          <p:nvPr/>
        </p:nvSpPr>
        <p:spPr>
          <a:xfrm>
            <a:off x="7626523" y="5096946"/>
            <a:ext cx="3072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Gill Sans MT" panose="020B0502020104020203" pitchFamily="34" charset="77"/>
                <a:cs typeface="Gill Sans"/>
              </a:rPr>
              <a:t>Example tools: </a:t>
            </a:r>
            <a:r>
              <a:rPr lang="en-US" sz="1400" dirty="0">
                <a:solidFill>
                  <a:srgbClr val="FF0000"/>
                </a:solidFill>
                <a:latin typeface="Gill Sans MT" panose="020B0502020104020203" pitchFamily="34" charset="77"/>
                <a:cs typeface="Gill Sans"/>
              </a:rPr>
              <a:t>DESeq2</a:t>
            </a:r>
            <a:r>
              <a:rPr lang="en-US" sz="1400" dirty="0">
                <a:latin typeface="Gill Sans MT" panose="020B0502020104020203" pitchFamily="34" charset="77"/>
                <a:cs typeface="Gill Sans"/>
              </a:rPr>
              <a:t>, </a:t>
            </a:r>
            <a:r>
              <a:rPr lang="en-US" sz="1400" dirty="0" err="1">
                <a:latin typeface="Gill Sans MT" panose="020B0502020104020203" pitchFamily="34" charset="77"/>
                <a:cs typeface="Gill Sans"/>
              </a:rPr>
              <a:t>edgeR</a:t>
            </a:r>
            <a:r>
              <a:rPr lang="en-US" sz="1400" dirty="0">
                <a:latin typeface="Gill Sans MT" panose="020B0502020104020203" pitchFamily="34" charset="77"/>
                <a:cs typeface="Gill Sans"/>
              </a:rPr>
              <a:t>, </a:t>
            </a:r>
            <a:r>
              <a:rPr lang="en-US" sz="1400" dirty="0" err="1">
                <a:latin typeface="Gill Sans MT" panose="020B0502020104020203" pitchFamily="34" charset="77"/>
                <a:cs typeface="Gill Sans"/>
              </a:rPr>
              <a:t>EBSeq</a:t>
            </a:r>
            <a:endParaRPr lang="en-US" sz="1400" b="1" i="1" dirty="0">
              <a:latin typeface="Gill Sans MT" panose="020B0502020104020203" pitchFamily="34" charset="77"/>
              <a:cs typeface="Gill San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CBFDF26-7D16-9E42-B5F6-8085DC09E575}"/>
              </a:ext>
            </a:extLst>
          </p:cNvPr>
          <p:cNvSpPr txBox="1"/>
          <p:nvPr/>
        </p:nvSpPr>
        <p:spPr>
          <a:xfrm>
            <a:off x="5048061" y="5558209"/>
            <a:ext cx="6663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Step 5</a:t>
            </a:r>
            <a:r>
              <a:rPr lang="en-US" sz="2400" dirty="0">
                <a:latin typeface="Gill Sans"/>
                <a:cs typeface="Gill Sans"/>
              </a:rPr>
              <a:t>: Characterize DE genes (GO Enrichment) </a:t>
            </a:r>
            <a:endParaRPr lang="en-US" sz="2400" b="1" i="1" dirty="0">
              <a:latin typeface="Gill Sans"/>
              <a:cs typeface="Gill San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650ABEB-6F5C-4546-B916-90DB51C22D4A}"/>
              </a:ext>
            </a:extLst>
          </p:cNvPr>
          <p:cNvSpPr/>
          <p:nvPr/>
        </p:nvSpPr>
        <p:spPr>
          <a:xfrm>
            <a:off x="793760" y="3548255"/>
            <a:ext cx="1880859" cy="3167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File formats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624573-9F9C-E340-B9C4-9C05F2840D08}"/>
              </a:ext>
            </a:extLst>
          </p:cNvPr>
          <p:cNvSpPr txBox="1"/>
          <p:nvPr/>
        </p:nvSpPr>
        <p:spPr>
          <a:xfrm>
            <a:off x="276759" y="3098290"/>
            <a:ext cx="103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Legend: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F49DE95-0F11-3146-8F50-0C01E2BF796A}"/>
              </a:ext>
            </a:extLst>
          </p:cNvPr>
          <p:cNvSpPr/>
          <p:nvPr/>
        </p:nvSpPr>
        <p:spPr>
          <a:xfrm>
            <a:off x="611285" y="3945633"/>
            <a:ext cx="2245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  <a:cs typeface="Gill Sans"/>
              </a:rPr>
              <a:t>Tools from lab in RED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9893781-1AD5-E34E-A4D5-12EF6845F1E2}"/>
              </a:ext>
            </a:extLst>
          </p:cNvPr>
          <p:cNvSpPr txBox="1"/>
          <p:nvPr/>
        </p:nvSpPr>
        <p:spPr>
          <a:xfrm>
            <a:off x="7626523" y="5991139"/>
            <a:ext cx="4159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Gill Sans MT" panose="020B0502020104020203" pitchFamily="34" charset="77"/>
                <a:cs typeface="Gill Sans"/>
              </a:rPr>
              <a:t>Example tools: </a:t>
            </a:r>
            <a:r>
              <a:rPr lang="en-US" sz="1400" dirty="0" err="1">
                <a:solidFill>
                  <a:srgbClr val="FF0000"/>
                </a:solidFill>
                <a:latin typeface="Gill Sans MT" panose="020B0502020104020203" pitchFamily="34" charset="77"/>
                <a:cs typeface="Gill Sans"/>
              </a:rPr>
              <a:t>goatools</a:t>
            </a:r>
            <a:r>
              <a:rPr lang="en-US" sz="1400" dirty="0">
                <a:latin typeface="Gill Sans MT" panose="020B0502020104020203" pitchFamily="34" charset="77"/>
                <a:cs typeface="Gill Sans"/>
              </a:rPr>
              <a:t>, DAVID, </a:t>
            </a:r>
            <a:r>
              <a:rPr lang="en-US" sz="1400" dirty="0" err="1">
                <a:latin typeface="Gill Sans MT" panose="020B0502020104020203" pitchFamily="34" charset="77"/>
                <a:cs typeface="Gill Sans"/>
              </a:rPr>
              <a:t>GORilla</a:t>
            </a:r>
            <a:r>
              <a:rPr lang="en-US" sz="1400" dirty="0">
                <a:latin typeface="Gill Sans MT" panose="020B0502020104020203" pitchFamily="34" charset="77"/>
                <a:cs typeface="Gill Sans"/>
              </a:rPr>
              <a:t>, PANTHER</a:t>
            </a:r>
            <a:endParaRPr lang="en-US" sz="1400" b="1" i="1" dirty="0">
              <a:latin typeface="Gill Sans MT" panose="020B0502020104020203" pitchFamily="34" charset="77"/>
              <a:cs typeface="Gill San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874040D-7386-E84C-B1F5-69E656782562}"/>
              </a:ext>
            </a:extLst>
          </p:cNvPr>
          <p:cNvSpPr/>
          <p:nvPr/>
        </p:nvSpPr>
        <p:spPr>
          <a:xfrm>
            <a:off x="3943126" y="3150707"/>
            <a:ext cx="7842869" cy="35498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510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E999CE-ED20-1447-89A8-9B35DC69BF2C}"/>
              </a:ext>
            </a:extLst>
          </p:cNvPr>
          <p:cNvSpPr txBox="1"/>
          <p:nvPr/>
        </p:nvSpPr>
        <p:spPr>
          <a:xfrm>
            <a:off x="1581219" y="1423620"/>
            <a:ext cx="87057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False discovery rate (FDR)</a:t>
            </a:r>
            <a:r>
              <a:rPr lang="en-US" sz="3200" dirty="0"/>
              <a:t>: </a:t>
            </a:r>
            <a:r>
              <a:rPr lang="en-US" sz="3200" dirty="0">
                <a:latin typeface="Gill Sans MT" panose="020B0502020104020203" pitchFamily="34" charset="77"/>
              </a:rPr>
              <a:t>what percent of my significant hits are actually false positives?</a:t>
            </a:r>
            <a:endParaRPr lang="en-US" sz="32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25DDCFD-A30B-3049-8663-95296A7A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False discovery rate (q-value)</a:t>
            </a:r>
            <a:endParaRPr lang="en-US" sz="3600" dirty="0">
              <a:latin typeface="Gill Sa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AE85BF-624D-184A-BC0A-BA8ABD60CB2D}"/>
              </a:ext>
            </a:extLst>
          </p:cNvPr>
          <p:cNvSpPr txBox="1"/>
          <p:nvPr/>
        </p:nvSpPr>
        <p:spPr>
          <a:xfrm>
            <a:off x="1581219" y="3029402"/>
            <a:ext cx="9579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For a chosen FDR (e.g. 10%), what p-value threshold should I use to determine significant hits?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6BBF70-7441-B746-B40F-85EDC10B9FC8}"/>
              </a:ext>
            </a:extLst>
          </p:cNvPr>
          <p:cNvSpPr txBox="1"/>
          <p:nvPr/>
        </p:nvSpPr>
        <p:spPr>
          <a:xfrm>
            <a:off x="1581219" y="4561425"/>
            <a:ext cx="9579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We call this </a:t>
            </a:r>
            <a:r>
              <a:rPr lang="en-US" sz="3200" i="1" dirty="0">
                <a:latin typeface="Gill Sans MT" panose="020B0502020104020203" pitchFamily="34" charset="77"/>
              </a:rPr>
              <a:t>controlling</a:t>
            </a:r>
            <a:r>
              <a:rPr lang="en-US" sz="3200" dirty="0">
                <a:latin typeface="Gill Sans MT" panose="020B0502020104020203" pitchFamily="34" charset="77"/>
              </a:rPr>
              <a:t> the FDR because we </a:t>
            </a:r>
            <a:r>
              <a:rPr lang="en-US" sz="3200" u="sng" dirty="0">
                <a:latin typeface="Gill Sans MT" panose="020B0502020104020203" pitchFamily="34" charset="77"/>
              </a:rPr>
              <a:t>decide up front</a:t>
            </a:r>
            <a:r>
              <a:rPr lang="en-US" sz="3200" dirty="0">
                <a:latin typeface="Gill Sans MT" panose="020B0502020104020203" pitchFamily="34" charset="77"/>
              </a:rPr>
              <a:t> what false positive rate we’re willing to tolerate</a:t>
            </a:r>
          </a:p>
        </p:txBody>
      </p:sp>
    </p:spTree>
    <p:extLst>
      <p:ext uri="{BB962C8B-B14F-4D97-AF65-F5344CB8AC3E}">
        <p14:creationId xmlns:p14="http://schemas.microsoft.com/office/powerpoint/2010/main" val="364518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DC41DF77-0451-43CA-81A4-AE3AB7FC0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FDR Intuition</a:t>
            </a:r>
            <a:endParaRPr lang="en-US" sz="3600" dirty="0">
              <a:latin typeface="Gill San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AE6E25-C224-914E-97C5-A33AEADEC050}"/>
              </a:ext>
            </a:extLst>
          </p:cNvPr>
          <p:cNvSpPr txBox="1"/>
          <p:nvPr/>
        </p:nvSpPr>
        <p:spPr>
          <a:xfrm>
            <a:off x="611907" y="1657148"/>
            <a:ext cx="98884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At a p-value threshold P, with m genes, we expect m*P hits by chance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F0B97D-FC97-8145-9775-B3241986DE2F}"/>
              </a:ext>
            </a:extLst>
          </p:cNvPr>
          <p:cNvSpPr txBox="1"/>
          <p:nvPr/>
        </p:nvSpPr>
        <p:spPr>
          <a:xfrm>
            <a:off x="1112520" y="3714202"/>
            <a:ext cx="4404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% false discoveries (Q) =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84F7DF-3648-4A4A-AE3E-8191CEEEDBC2}"/>
              </a:ext>
            </a:extLst>
          </p:cNvPr>
          <p:cNvSpPr txBox="1"/>
          <p:nvPr/>
        </p:nvSpPr>
        <p:spPr>
          <a:xfrm>
            <a:off x="6724587" y="3438573"/>
            <a:ext cx="922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Gill Sans MT" panose="020B0502020104020203" pitchFamily="34" charset="77"/>
              </a:rPr>
              <a:t>mP</a:t>
            </a:r>
            <a:endParaRPr lang="en-US" sz="3200" dirty="0">
              <a:latin typeface="Gill Sans MT" panose="020B05020201040202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E247C9-5EFA-8A4A-B2CA-09B81F88F290}"/>
              </a:ext>
            </a:extLst>
          </p:cNvPr>
          <p:cNvSpPr txBox="1"/>
          <p:nvPr/>
        </p:nvSpPr>
        <p:spPr>
          <a:xfrm>
            <a:off x="5501640" y="4026063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# genes with p&lt;P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C0E4E54-897D-644B-B71B-FC7FDB7AE2C4}"/>
              </a:ext>
            </a:extLst>
          </p:cNvPr>
          <p:cNvCxnSpPr>
            <a:cxnSpLocks/>
          </p:cNvCxnSpPr>
          <p:nvPr/>
        </p:nvCxnSpPr>
        <p:spPr>
          <a:xfrm>
            <a:off x="5501640" y="4057360"/>
            <a:ext cx="2926080" cy="1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0A3DFCC-F1E5-1D44-A8FF-B5648FF18753}"/>
              </a:ext>
            </a:extLst>
          </p:cNvPr>
          <p:cNvSpPr txBox="1"/>
          <p:nvPr/>
        </p:nvSpPr>
        <p:spPr>
          <a:xfrm>
            <a:off x="8009015" y="3429000"/>
            <a:ext cx="1658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# false positives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EDC608-4087-074F-94FB-E42444EB5D48}"/>
              </a:ext>
            </a:extLst>
          </p:cNvPr>
          <p:cNvSpPr txBox="1"/>
          <p:nvPr/>
        </p:nvSpPr>
        <p:spPr>
          <a:xfrm>
            <a:off x="8481605" y="4241506"/>
            <a:ext cx="1236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Total # hits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2F06E8-432D-9E4E-9AE5-C67106E2F8C5}"/>
              </a:ext>
            </a:extLst>
          </p:cNvPr>
          <p:cNvSpPr txBox="1"/>
          <p:nvPr/>
        </p:nvSpPr>
        <p:spPr>
          <a:xfrm>
            <a:off x="0" y="6434094"/>
            <a:ext cx="11419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(Hidden slides walk through the “</a:t>
            </a:r>
            <a:r>
              <a:rPr lang="en-US" dirty="0" err="1">
                <a:solidFill>
                  <a:srgbClr val="FF0000"/>
                </a:solidFill>
                <a:latin typeface="Gill Sans MT" panose="020B0502020104020203" pitchFamily="34" charset="77"/>
              </a:rPr>
              <a:t>Benjamini</a:t>
            </a:r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-Hochberg” procedure to determine which genes pass a given FDR threshold)</a:t>
            </a:r>
          </a:p>
        </p:txBody>
      </p:sp>
    </p:spTree>
    <p:extLst>
      <p:ext uri="{BB962C8B-B14F-4D97-AF65-F5344CB8AC3E}">
        <p14:creationId xmlns:p14="http://schemas.microsoft.com/office/powerpoint/2010/main" val="26714658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DC41DF77-0451-43CA-81A4-AE3AB7FC0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Controlling FDR – </a:t>
            </a:r>
            <a:r>
              <a:rPr lang="en-US" sz="3600" i="0" dirty="0" err="1">
                <a:latin typeface="Gill Sans"/>
                <a:cs typeface="Gill Sans"/>
              </a:rPr>
              <a:t>Benjamini</a:t>
            </a:r>
            <a:r>
              <a:rPr lang="en-US" sz="3600" dirty="0">
                <a:latin typeface="Gill Sans"/>
                <a:cs typeface="Gill Sans"/>
              </a:rPr>
              <a:t>-</a:t>
            </a:r>
            <a:r>
              <a:rPr lang="en-US" sz="3600" i="0" dirty="0">
                <a:latin typeface="Gill Sans"/>
                <a:cs typeface="Gill Sans"/>
              </a:rPr>
              <a:t>Hochberg Procedure</a:t>
            </a:r>
            <a:endParaRPr lang="en-US" sz="3600" dirty="0">
              <a:latin typeface="Gill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606370-6843-974B-A6E5-6B497BFF0084}"/>
              </a:ext>
            </a:extLst>
          </p:cNvPr>
          <p:cNvSpPr txBox="1"/>
          <p:nvPr/>
        </p:nvSpPr>
        <p:spPr>
          <a:xfrm>
            <a:off x="523669" y="2172268"/>
            <a:ext cx="79101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Gill Sans MT" panose="020B0502020104020203" pitchFamily="34" charset="77"/>
              </a:rPr>
              <a:t>Step 1</a:t>
            </a:r>
            <a:r>
              <a:rPr lang="en-US" sz="3200" dirty="0">
                <a:latin typeface="Gill Sans MT" panose="020B0502020104020203" pitchFamily="34" charset="77"/>
              </a:rPr>
              <a:t>: Rank your p-values in ascending order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9403144-5E08-744A-8F61-413FFD380B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93946"/>
              </p:ext>
            </p:extLst>
          </p:nvPr>
        </p:nvGraphicFramePr>
        <p:xfrm>
          <a:off x="1974739" y="3379452"/>
          <a:ext cx="8212884" cy="2595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37628">
                  <a:extLst>
                    <a:ext uri="{9D8B030D-6E8A-4147-A177-3AD203B41FA5}">
                      <a16:colId xmlns:a16="http://schemas.microsoft.com/office/drawing/2014/main" val="2327831409"/>
                    </a:ext>
                  </a:extLst>
                </a:gridCol>
                <a:gridCol w="2737628">
                  <a:extLst>
                    <a:ext uri="{9D8B030D-6E8A-4147-A177-3AD203B41FA5}">
                      <a16:colId xmlns:a16="http://schemas.microsoft.com/office/drawing/2014/main" val="807525835"/>
                    </a:ext>
                  </a:extLst>
                </a:gridCol>
                <a:gridCol w="2737628">
                  <a:extLst>
                    <a:ext uri="{9D8B030D-6E8A-4147-A177-3AD203B41FA5}">
                      <a16:colId xmlns:a16="http://schemas.microsoft.com/office/drawing/2014/main" val="27508679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Gene</a:t>
                      </a:r>
                      <a:endParaRPr lang="en-US" dirty="0">
                        <a:latin typeface="Gill Sans MT" panose="020B0502020104020203" pitchFamily="34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P-value</a:t>
                      </a:r>
                      <a:endParaRPr lang="en-US" dirty="0">
                        <a:latin typeface="Gill Sans MT" panose="020B0502020104020203" pitchFamily="34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Rank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986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Gene1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0.00006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Gill Sans MT" panose="020B0502020104020203" pitchFamily="34" charset="77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742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Gene2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Gill Sans MT" panose="020B0502020104020203" pitchFamily="34" charset="77"/>
                        </a:rPr>
                        <a:t>0.00043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Gill Sans MT" panose="020B0502020104020203" pitchFamily="34" charset="77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9806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Gill Sans MT" panose="020B0502020104020203" pitchFamily="34" charset="77"/>
                        </a:rPr>
                        <a:t>Gene3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Gill Sans MT" panose="020B0502020104020203" pitchFamily="34" charset="77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5931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Gene4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3499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Gene5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442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Gene6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783144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0F61FE41-453B-9140-A5B7-B5AA0A1E65B8}"/>
              </a:ext>
            </a:extLst>
          </p:cNvPr>
          <p:cNvSpPr txBox="1"/>
          <p:nvPr/>
        </p:nvSpPr>
        <p:spPr>
          <a:xfrm>
            <a:off x="523669" y="1259615"/>
            <a:ext cx="10158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What p-value threshold should we use to obtain FDR&lt;10%?</a:t>
            </a:r>
          </a:p>
        </p:txBody>
      </p:sp>
    </p:spTree>
    <p:extLst>
      <p:ext uri="{BB962C8B-B14F-4D97-AF65-F5344CB8AC3E}">
        <p14:creationId xmlns:p14="http://schemas.microsoft.com/office/powerpoint/2010/main" val="21703201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DC41DF77-0451-43CA-81A4-AE3AB7FC0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Computing FDR – </a:t>
            </a:r>
            <a:r>
              <a:rPr lang="en-US" sz="3600" i="0" dirty="0" err="1">
                <a:latin typeface="Gill Sans"/>
                <a:cs typeface="Gill Sans"/>
              </a:rPr>
              <a:t>Benjamini</a:t>
            </a:r>
            <a:r>
              <a:rPr lang="en-US" sz="3600" dirty="0">
                <a:latin typeface="Gill Sans"/>
                <a:cs typeface="Gill Sans"/>
              </a:rPr>
              <a:t>-</a:t>
            </a:r>
            <a:r>
              <a:rPr lang="en-US" sz="3600" i="0" dirty="0">
                <a:latin typeface="Gill Sans"/>
                <a:cs typeface="Gill Sans"/>
              </a:rPr>
              <a:t>Hochberg Procedure</a:t>
            </a:r>
            <a:endParaRPr lang="en-US" sz="3600" dirty="0">
              <a:latin typeface="Gill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606370-6843-974B-A6E5-6B497BFF0084}"/>
              </a:ext>
            </a:extLst>
          </p:cNvPr>
          <p:cNvSpPr txBox="1"/>
          <p:nvPr/>
        </p:nvSpPr>
        <p:spPr>
          <a:xfrm>
            <a:off x="747787" y="1277558"/>
            <a:ext cx="10937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Gill Sans MT" panose="020B0502020104020203" pitchFamily="34" charset="77"/>
              </a:rPr>
              <a:t>Step 2</a:t>
            </a:r>
            <a:r>
              <a:rPr lang="en-US" sz="3200" dirty="0">
                <a:latin typeface="Gill Sans MT" panose="020B0502020104020203" pitchFamily="34" charset="77"/>
              </a:rPr>
              <a:t>: Compute the “critical value” for each p-value for a chosen false discovery rate Q (we chose 10%). (m=</a:t>
            </a:r>
            <a:r>
              <a:rPr lang="en-US" sz="3200" dirty="0" err="1">
                <a:latin typeface="Gill Sans MT" panose="020B0502020104020203" pitchFamily="34" charset="77"/>
              </a:rPr>
              <a:t>num</a:t>
            </a:r>
            <a:r>
              <a:rPr lang="en-US" sz="3200" dirty="0">
                <a:latin typeface="Gill Sans MT" panose="020B0502020104020203" pitchFamily="34" charset="77"/>
              </a:rPr>
              <a:t> genes)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9403144-5E08-744A-8F61-413FFD380B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872648"/>
              </p:ext>
            </p:extLst>
          </p:nvPr>
        </p:nvGraphicFramePr>
        <p:xfrm>
          <a:off x="1989558" y="3504723"/>
          <a:ext cx="8212884" cy="28651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53221">
                  <a:extLst>
                    <a:ext uri="{9D8B030D-6E8A-4147-A177-3AD203B41FA5}">
                      <a16:colId xmlns:a16="http://schemas.microsoft.com/office/drawing/2014/main" val="2327831409"/>
                    </a:ext>
                  </a:extLst>
                </a:gridCol>
                <a:gridCol w="2053221">
                  <a:extLst>
                    <a:ext uri="{9D8B030D-6E8A-4147-A177-3AD203B41FA5}">
                      <a16:colId xmlns:a16="http://schemas.microsoft.com/office/drawing/2014/main" val="807525835"/>
                    </a:ext>
                  </a:extLst>
                </a:gridCol>
                <a:gridCol w="2053221">
                  <a:extLst>
                    <a:ext uri="{9D8B030D-6E8A-4147-A177-3AD203B41FA5}">
                      <a16:colId xmlns:a16="http://schemas.microsoft.com/office/drawing/2014/main" val="2750867994"/>
                    </a:ext>
                  </a:extLst>
                </a:gridCol>
                <a:gridCol w="2053221">
                  <a:extLst>
                    <a:ext uri="{9D8B030D-6E8A-4147-A177-3AD203B41FA5}">
                      <a16:colId xmlns:a16="http://schemas.microsoft.com/office/drawing/2014/main" val="27742034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Gene</a:t>
                      </a:r>
                      <a:endParaRPr lang="en-US" dirty="0">
                        <a:latin typeface="Gill Sans MT" panose="020B0502020104020203" pitchFamily="34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P-value</a:t>
                      </a:r>
                      <a:endParaRPr lang="en-US" dirty="0">
                        <a:latin typeface="Gill Sans MT" panose="020B0502020104020203" pitchFamily="34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Rank (</a:t>
                      </a:r>
                      <a:r>
                        <a:rPr lang="en-US" dirty="0" err="1">
                          <a:latin typeface="Gill Sans MT" panose="020B0502020104020203" pitchFamily="34" charset="77"/>
                        </a:rPr>
                        <a:t>i</a:t>
                      </a:r>
                      <a:r>
                        <a:rPr lang="en-US" dirty="0">
                          <a:latin typeface="Gill Sans MT" panose="020B0502020104020203" pitchFamily="34" charset="77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Critical value (Q=0.1%)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986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Gene1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0.00006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Gill Sans MT" panose="020B0502020104020203" pitchFamily="34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Gill Sans MT" panose="020B0502020104020203" pitchFamily="34" charset="77"/>
                        </a:rPr>
                        <a:t>0.016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742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Gene2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Gill Sans MT" panose="020B0502020104020203" pitchFamily="34" charset="77"/>
                        </a:rPr>
                        <a:t>0.00043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Gill Sans MT" panose="020B0502020104020203" pitchFamily="34" charset="77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Gill Sans MT" panose="020B0502020104020203" pitchFamily="34" charset="77"/>
                        </a:rPr>
                        <a:t>0.03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9806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Gill Sans MT" panose="020B0502020104020203" pitchFamily="34" charset="77"/>
                        </a:rPr>
                        <a:t>Gene3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Gill Sans MT" panose="020B0502020104020203" pitchFamily="34" charset="77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Gill Sans MT" panose="020B0502020104020203" pitchFamily="34" charset="77"/>
                        </a:rPr>
                        <a:t>0.05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5931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Gene4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0.067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3499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Gene5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0.083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442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Gene6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135794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010303D-34EA-D94E-8113-D36C957EA6A0}"/>
                  </a:ext>
                </a:extLst>
              </p:cNvPr>
              <p:cNvSpPr txBox="1"/>
              <p:nvPr/>
            </p:nvSpPr>
            <p:spPr>
              <a:xfrm>
                <a:off x="5345206" y="2409562"/>
                <a:ext cx="1224502" cy="8093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𝑖𝑄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010303D-34EA-D94E-8113-D36C957EA6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5206" y="2409562"/>
                <a:ext cx="1224502" cy="809389"/>
              </a:xfrm>
              <a:prstGeom prst="rect">
                <a:avLst/>
              </a:prstGeom>
              <a:blipFill>
                <a:blip r:embed="rId2"/>
                <a:stretch>
                  <a:fillRect l="-6186" t="-3125" r="-8247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CA58D0A-61A5-BB4F-9A07-D3CD003CE5A2}"/>
              </a:ext>
            </a:extLst>
          </p:cNvPr>
          <p:cNvSpPr txBox="1"/>
          <p:nvPr/>
        </p:nvSpPr>
        <p:spPr>
          <a:xfrm>
            <a:off x="1959078" y="6434094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m=6 (# genes)</a:t>
            </a:r>
          </a:p>
        </p:txBody>
      </p:sp>
    </p:spTree>
    <p:extLst>
      <p:ext uri="{BB962C8B-B14F-4D97-AF65-F5344CB8AC3E}">
        <p14:creationId xmlns:p14="http://schemas.microsoft.com/office/powerpoint/2010/main" val="8121901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DC41DF77-0451-43CA-81A4-AE3AB7FC0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Computing FDR – </a:t>
            </a:r>
            <a:r>
              <a:rPr lang="en-US" sz="3600" i="0" dirty="0" err="1">
                <a:latin typeface="Gill Sans"/>
                <a:cs typeface="Gill Sans"/>
              </a:rPr>
              <a:t>Benjamini</a:t>
            </a:r>
            <a:r>
              <a:rPr lang="en-US" sz="3600" i="0" dirty="0">
                <a:latin typeface="Gill Sans"/>
                <a:cs typeface="Gill Sans"/>
              </a:rPr>
              <a:t> Hochberg Procedure</a:t>
            </a:r>
            <a:endParaRPr lang="en-US" sz="3600" dirty="0">
              <a:latin typeface="Gill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606370-6843-974B-A6E5-6B497BFF0084}"/>
              </a:ext>
            </a:extLst>
          </p:cNvPr>
          <p:cNvSpPr txBox="1"/>
          <p:nvPr/>
        </p:nvSpPr>
        <p:spPr>
          <a:xfrm>
            <a:off x="747787" y="1277558"/>
            <a:ext cx="10937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Gill Sans MT" panose="020B0502020104020203" pitchFamily="34" charset="77"/>
              </a:rPr>
              <a:t>Step 3</a:t>
            </a:r>
            <a:r>
              <a:rPr lang="en-US" sz="3200" dirty="0">
                <a:latin typeface="Gill Sans MT" panose="020B0502020104020203" pitchFamily="34" charset="77"/>
              </a:rPr>
              <a:t>: Find the largest p-value smaller than its critical value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9403144-5E08-744A-8F61-413FFD380B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273859"/>
              </p:ext>
            </p:extLst>
          </p:nvPr>
        </p:nvGraphicFramePr>
        <p:xfrm>
          <a:off x="2056793" y="2796988"/>
          <a:ext cx="8212884" cy="28651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53221">
                  <a:extLst>
                    <a:ext uri="{9D8B030D-6E8A-4147-A177-3AD203B41FA5}">
                      <a16:colId xmlns:a16="http://schemas.microsoft.com/office/drawing/2014/main" val="2327831409"/>
                    </a:ext>
                  </a:extLst>
                </a:gridCol>
                <a:gridCol w="2053221">
                  <a:extLst>
                    <a:ext uri="{9D8B030D-6E8A-4147-A177-3AD203B41FA5}">
                      <a16:colId xmlns:a16="http://schemas.microsoft.com/office/drawing/2014/main" val="807525835"/>
                    </a:ext>
                  </a:extLst>
                </a:gridCol>
                <a:gridCol w="2053221">
                  <a:extLst>
                    <a:ext uri="{9D8B030D-6E8A-4147-A177-3AD203B41FA5}">
                      <a16:colId xmlns:a16="http://schemas.microsoft.com/office/drawing/2014/main" val="2750867994"/>
                    </a:ext>
                  </a:extLst>
                </a:gridCol>
                <a:gridCol w="2053221">
                  <a:extLst>
                    <a:ext uri="{9D8B030D-6E8A-4147-A177-3AD203B41FA5}">
                      <a16:colId xmlns:a16="http://schemas.microsoft.com/office/drawing/2014/main" val="27742034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Gene</a:t>
                      </a:r>
                      <a:endParaRPr lang="en-US" dirty="0">
                        <a:latin typeface="Gill Sans MT" panose="020B0502020104020203" pitchFamily="34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P-value</a:t>
                      </a:r>
                      <a:endParaRPr lang="en-US" dirty="0">
                        <a:latin typeface="Gill Sans MT" panose="020B0502020104020203" pitchFamily="34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Rank (</a:t>
                      </a:r>
                      <a:r>
                        <a:rPr lang="en-US" dirty="0" err="1">
                          <a:latin typeface="Gill Sans MT" panose="020B0502020104020203" pitchFamily="34" charset="77"/>
                        </a:rPr>
                        <a:t>i</a:t>
                      </a:r>
                      <a:r>
                        <a:rPr lang="en-US" dirty="0">
                          <a:latin typeface="Gill Sans MT" panose="020B0502020104020203" pitchFamily="34" charset="77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Critical value (Q=0.1=10%)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986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Gill Sans MT" panose="020B0502020104020203" pitchFamily="34" charset="77"/>
                        </a:rPr>
                        <a:t>Gene1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Gill Sans MT" panose="020B0502020104020203" pitchFamily="34" charset="77"/>
                        </a:rPr>
                        <a:t>0.00006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Gill Sans MT" panose="020B0502020104020203" pitchFamily="34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Gill Sans MT" panose="020B0502020104020203" pitchFamily="34" charset="77"/>
                        </a:rPr>
                        <a:t>0.016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742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Gill Sans MT" panose="020B0502020104020203" pitchFamily="34" charset="77"/>
                        </a:rPr>
                        <a:t>Gene2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Gill Sans MT" panose="020B0502020104020203" pitchFamily="34" charset="77"/>
                        </a:rPr>
                        <a:t>0.00043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Gill Sans MT" panose="020B0502020104020203" pitchFamily="34" charset="77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Gill Sans MT" panose="020B0502020104020203" pitchFamily="34" charset="77"/>
                        </a:rPr>
                        <a:t>0.03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9806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Gill Sans MT" panose="020B0502020104020203" pitchFamily="34" charset="77"/>
                        </a:rPr>
                        <a:t>Gene3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Gill Sans MT" panose="020B0502020104020203" pitchFamily="34" charset="77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Gill Sans MT" panose="020B0502020104020203" pitchFamily="34" charset="77"/>
                        </a:rPr>
                        <a:t>0.05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5931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Gene4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0.067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3499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Gene5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0.083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442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Gene6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1357946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67C2EFF-B018-964F-B7D5-C2A103544A4D}"/>
              </a:ext>
            </a:extLst>
          </p:cNvPr>
          <p:cNvSpPr/>
          <p:nvPr/>
        </p:nvSpPr>
        <p:spPr>
          <a:xfrm>
            <a:off x="1748118" y="3424760"/>
            <a:ext cx="8915400" cy="7799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AE6E25-C224-914E-97C5-A33AEADEC050}"/>
              </a:ext>
            </a:extLst>
          </p:cNvPr>
          <p:cNvSpPr txBox="1"/>
          <p:nvPr/>
        </p:nvSpPr>
        <p:spPr>
          <a:xfrm>
            <a:off x="747787" y="5997492"/>
            <a:ext cx="10937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Genes in </a:t>
            </a:r>
            <a:r>
              <a:rPr lang="en-US" sz="3200" b="1" dirty="0">
                <a:latin typeface="Gill Sans MT" panose="020B0502020104020203" pitchFamily="34" charset="77"/>
              </a:rPr>
              <a:t>bold</a:t>
            </a:r>
            <a:r>
              <a:rPr lang="en-US" sz="3200" dirty="0">
                <a:latin typeface="Gill Sans MT" panose="020B0502020104020203" pitchFamily="34" charset="77"/>
              </a:rPr>
              <a:t> considered significant at FDR&lt;10%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F17A294-A778-F04C-9008-CFA0D4ED8DA8}"/>
                  </a:ext>
                </a:extLst>
              </p:cNvPr>
              <p:cNvSpPr txBox="1"/>
              <p:nvPr/>
            </p:nvSpPr>
            <p:spPr>
              <a:xfrm>
                <a:off x="5358653" y="1862333"/>
                <a:ext cx="1224502" cy="8093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&lt;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𝑖𝑄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F17A294-A778-F04C-9008-CFA0D4ED8D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8653" y="1862333"/>
                <a:ext cx="1224502" cy="809389"/>
              </a:xfrm>
              <a:prstGeom prst="rect">
                <a:avLst/>
              </a:prstGeom>
              <a:blipFill>
                <a:blip r:embed="rId2"/>
                <a:stretch>
                  <a:fillRect l="-6186" t="-3125" r="-8247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17849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DC41DF77-0451-43CA-81A4-AE3AB7FC0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“Adjusted” p-values (Q-values) give FDR</a:t>
            </a:r>
            <a:endParaRPr lang="en-US" sz="3600" dirty="0">
              <a:latin typeface="Gill San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7889AA-8959-AA44-B728-2AD3DD52C1E8}"/>
              </a:ext>
            </a:extLst>
          </p:cNvPr>
          <p:cNvSpPr/>
          <p:nvPr/>
        </p:nvSpPr>
        <p:spPr>
          <a:xfrm>
            <a:off x="6635238" y="4197785"/>
            <a:ext cx="3121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“q-value” (</a:t>
            </a:r>
            <a:r>
              <a:rPr lang="en-US" b="1" dirty="0" err="1">
                <a:latin typeface="Gill Sans MT" panose="020B0502020104020203" pitchFamily="34" charset="77"/>
              </a:rPr>
              <a:t>padj</a:t>
            </a:r>
            <a:r>
              <a:rPr lang="en-US" b="1" dirty="0">
                <a:latin typeface="Gill Sans MT" panose="020B0502020104020203" pitchFamily="34" charset="77"/>
              </a:rPr>
              <a:t> in DEseq2)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45FEEB-3282-5241-A890-AA3EDB64C06C}"/>
              </a:ext>
            </a:extLst>
          </p:cNvPr>
          <p:cNvSpPr/>
          <p:nvPr/>
        </p:nvSpPr>
        <p:spPr>
          <a:xfrm>
            <a:off x="5953126" y="5194330"/>
            <a:ext cx="602216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Gill Sans MT" panose="020B0502020104020203" pitchFamily="34" charset="77"/>
              </a:rPr>
              <a:t>For example, for q=0.05:</a:t>
            </a:r>
          </a:p>
          <a:p>
            <a:r>
              <a:rPr lang="en-US" sz="2000" dirty="0">
                <a:latin typeface="Gill Sans MT" panose="020B0502020104020203" pitchFamily="34" charset="77"/>
              </a:rPr>
              <a:t>In the set of genes with q&lt;=0.05, we expect 5% are false</a:t>
            </a:r>
          </a:p>
          <a:p>
            <a:r>
              <a:rPr lang="en-US" sz="2000" dirty="0">
                <a:latin typeface="Gill Sans MT" panose="020B0502020104020203" pitchFamily="34" charset="77"/>
              </a:rPr>
              <a:t>But.. we don’t know which ones!</a:t>
            </a:r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6C8DC1-0242-A149-9BAF-1A23AE6BE86F}"/>
              </a:ext>
            </a:extLst>
          </p:cNvPr>
          <p:cNvSpPr/>
          <p:nvPr/>
        </p:nvSpPr>
        <p:spPr>
          <a:xfrm>
            <a:off x="176213" y="5011112"/>
            <a:ext cx="49247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R:</a:t>
            </a:r>
          </a:p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qvalues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p.adjust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pvalues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method=“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fdr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”)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F29105-6F21-844E-8DEB-C15A7C24D0AC}"/>
              </a:ext>
            </a:extLst>
          </p:cNvPr>
          <p:cNvSpPr/>
          <p:nvPr/>
        </p:nvSpPr>
        <p:spPr>
          <a:xfrm>
            <a:off x="176213" y="5821543"/>
            <a:ext cx="70326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Python: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Import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statsmodels.stats.multitest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smm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Rej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qvalues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smm.multipletests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pvalues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method=“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fdr_bh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”)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3DC8B61-D831-7946-94E2-A671710890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07195"/>
              </p:ext>
            </p:extLst>
          </p:nvPr>
        </p:nvGraphicFramePr>
        <p:xfrm>
          <a:off x="1483729" y="1461244"/>
          <a:ext cx="7310647" cy="2590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44026">
                  <a:extLst>
                    <a:ext uri="{9D8B030D-6E8A-4147-A177-3AD203B41FA5}">
                      <a16:colId xmlns:a16="http://schemas.microsoft.com/office/drawing/2014/main" val="2327831409"/>
                    </a:ext>
                  </a:extLst>
                </a:gridCol>
                <a:gridCol w="1844026">
                  <a:extLst>
                    <a:ext uri="{9D8B030D-6E8A-4147-A177-3AD203B41FA5}">
                      <a16:colId xmlns:a16="http://schemas.microsoft.com/office/drawing/2014/main" val="807525835"/>
                    </a:ext>
                  </a:extLst>
                </a:gridCol>
                <a:gridCol w="1282807">
                  <a:extLst>
                    <a:ext uri="{9D8B030D-6E8A-4147-A177-3AD203B41FA5}">
                      <a16:colId xmlns:a16="http://schemas.microsoft.com/office/drawing/2014/main" val="2750867994"/>
                    </a:ext>
                  </a:extLst>
                </a:gridCol>
                <a:gridCol w="2339788">
                  <a:extLst>
                    <a:ext uri="{9D8B030D-6E8A-4147-A177-3AD203B41FA5}">
                      <a16:colId xmlns:a16="http://schemas.microsoft.com/office/drawing/2014/main" val="3089510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Gene</a:t>
                      </a:r>
                      <a:endParaRPr lang="en-US" dirty="0">
                        <a:latin typeface="Gill Sans MT" panose="020B0502020104020203" pitchFamily="34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P-value</a:t>
                      </a:r>
                      <a:endParaRPr lang="en-US" dirty="0">
                        <a:latin typeface="Gill Sans MT" panose="020B0502020104020203" pitchFamily="34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Rank (</a:t>
                      </a:r>
                      <a:r>
                        <a:rPr lang="en-US" dirty="0" err="1">
                          <a:latin typeface="Gill Sans MT" panose="020B0502020104020203" pitchFamily="34" charset="77"/>
                        </a:rPr>
                        <a:t>i</a:t>
                      </a:r>
                      <a:r>
                        <a:rPr lang="en-US" dirty="0">
                          <a:latin typeface="Gill Sans MT" panose="020B0502020104020203" pitchFamily="34" charset="77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P-Adj =Pm/</a:t>
                      </a:r>
                      <a:r>
                        <a:rPr lang="en-US" dirty="0" err="1">
                          <a:latin typeface="Gill Sans MT" panose="020B0502020104020203" pitchFamily="34" charset="77"/>
                        </a:rPr>
                        <a:t>i</a:t>
                      </a:r>
                      <a:endParaRPr lang="en-US" dirty="0">
                        <a:latin typeface="Gill Sans MT" panose="020B050202010402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986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Gill Sans MT" panose="020B0502020104020203" pitchFamily="34" charset="77"/>
                        </a:rPr>
                        <a:t>Gene1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Gill Sans MT" panose="020B0502020104020203" pitchFamily="34" charset="77"/>
                        </a:rPr>
                        <a:t>0.00006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Gill Sans MT" panose="020B0502020104020203" pitchFamily="34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0.00036</a:t>
                      </a:r>
                      <a:endParaRPr lang="en-US" b="1" dirty="0">
                        <a:latin typeface="Gill Sans MT" panose="020B050202010402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742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Gill Sans MT" panose="020B0502020104020203" pitchFamily="34" charset="77"/>
                        </a:rPr>
                        <a:t>Gene2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Gill Sans MT" panose="020B0502020104020203" pitchFamily="34" charset="77"/>
                        </a:rPr>
                        <a:t>0.00043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Gill Sans MT" panose="020B0502020104020203" pitchFamily="34" charset="77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0.00129</a:t>
                      </a:r>
                      <a:endParaRPr lang="en-US" b="1" dirty="0">
                        <a:latin typeface="Gill Sans MT" panose="020B050202010402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9806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Gill Sans MT" panose="020B0502020104020203" pitchFamily="34" charset="77"/>
                        </a:rPr>
                        <a:t>Gene3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Gill Sans MT" panose="020B0502020104020203" pitchFamily="34" charset="77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Gill Sans MT" panose="020B0502020104020203" pitchFamily="34" charset="77"/>
                        </a:rPr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5931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Gene4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3499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Gene5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0.96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442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Gene6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13579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155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DC41DF77-0451-43CA-81A4-AE3AB7FC0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P-values vs. q-values</a:t>
            </a:r>
            <a:endParaRPr lang="en-US" sz="3600" dirty="0">
              <a:latin typeface="Gill San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BC85F5-E73B-1F4C-AF24-02FEABD3004D}"/>
              </a:ext>
            </a:extLst>
          </p:cNvPr>
          <p:cNvSpPr txBox="1"/>
          <p:nvPr/>
        </p:nvSpPr>
        <p:spPr>
          <a:xfrm>
            <a:off x="627147" y="1259615"/>
            <a:ext cx="988845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latin typeface="Gill Sans MT" panose="020B0502020104020203" pitchFamily="34" charset="77"/>
              </a:rPr>
              <a:t>P-value: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What is the probability of observing such an extreme test statistic under the null?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Often referred to as the “</a:t>
            </a:r>
            <a:r>
              <a:rPr lang="en-US" sz="2800" b="1" u="sng" dirty="0">
                <a:latin typeface="Gill Sans MT" panose="020B0502020104020203" pitchFamily="34" charset="77"/>
              </a:rPr>
              <a:t>nominal</a:t>
            </a:r>
            <a:r>
              <a:rPr lang="en-US" sz="2800" dirty="0">
                <a:latin typeface="Gill Sans MT" panose="020B0502020104020203" pitchFamily="34" charset="77"/>
              </a:rPr>
              <a:t>” p-value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Typical thresholds: p&lt;0.01 or p&lt;0.05 for a single test (somewhat arbitrary…)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9B3F12-808E-754B-B76C-8F34AFC98C60}"/>
              </a:ext>
            </a:extLst>
          </p:cNvPr>
          <p:cNvSpPr txBox="1"/>
          <p:nvPr/>
        </p:nvSpPr>
        <p:spPr>
          <a:xfrm>
            <a:off x="627147" y="4064215"/>
            <a:ext cx="98884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latin typeface="Gill Sans MT" panose="020B0502020104020203" pitchFamily="34" charset="77"/>
              </a:rPr>
              <a:t>Q-value: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What % of tests with p-</a:t>
            </a:r>
            <a:r>
              <a:rPr lang="en-US" sz="2800" dirty="0" err="1">
                <a:latin typeface="Gill Sans MT" panose="020B0502020104020203" pitchFamily="34" charset="77"/>
              </a:rPr>
              <a:t>val</a:t>
            </a:r>
            <a:r>
              <a:rPr lang="en-US" sz="2800" dirty="0">
                <a:latin typeface="Gill Sans MT" panose="020B0502020104020203" pitchFamily="34" charset="77"/>
              </a:rPr>
              <a:t> below this threshold do I expect are false positives?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Often referred to as the “</a:t>
            </a:r>
            <a:r>
              <a:rPr lang="en-US" sz="2800" b="1" u="sng" dirty="0">
                <a:latin typeface="Gill Sans MT" panose="020B0502020104020203" pitchFamily="34" charset="77"/>
              </a:rPr>
              <a:t>adjusted</a:t>
            </a:r>
            <a:r>
              <a:rPr lang="en-US" sz="2800" dirty="0">
                <a:latin typeface="Gill Sans MT" panose="020B0502020104020203" pitchFamily="34" charset="77"/>
              </a:rPr>
              <a:t>” p-value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Typical thresholds: q&lt;0.05, q&lt;0.1. I’ve even seen q&lt;0.25.</a:t>
            </a:r>
          </a:p>
        </p:txBody>
      </p:sp>
    </p:spTree>
    <p:extLst>
      <p:ext uri="{BB962C8B-B14F-4D97-AF65-F5344CB8AC3E}">
        <p14:creationId xmlns:p14="http://schemas.microsoft.com/office/powerpoint/2010/main" val="41219718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EDA14E-E2CE-C445-885F-070C0ABA7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49"/>
            <a:ext cx="12192000" cy="6782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D22C5D-F14F-AD41-8717-FFFC56E532C9}"/>
              </a:ext>
            </a:extLst>
          </p:cNvPr>
          <p:cNvSpPr txBox="1"/>
          <p:nvPr/>
        </p:nvSpPr>
        <p:spPr>
          <a:xfrm>
            <a:off x="3398520" y="2357974"/>
            <a:ext cx="539496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Gill Sans MT" panose="020B0502020104020203" pitchFamily="34" charset="77"/>
              </a:rPr>
              <a:t>Enrichment analysis</a:t>
            </a:r>
          </a:p>
        </p:txBody>
      </p:sp>
    </p:spTree>
    <p:extLst>
      <p:ext uri="{BB962C8B-B14F-4D97-AF65-F5344CB8AC3E}">
        <p14:creationId xmlns:p14="http://schemas.microsoft.com/office/powerpoint/2010/main" val="11884776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1A9F04-2ED4-5F41-B6AE-43FF83EB6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Is my gene set enriched for a certain feature? </a:t>
            </a:r>
            <a:endParaRPr lang="en-US" sz="3600" dirty="0">
              <a:latin typeface="Gill San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C2DDAA8-08D6-FF4B-9F49-D8FACE3E4C42}"/>
              </a:ext>
            </a:extLst>
          </p:cNvPr>
          <p:cNvSpPr/>
          <p:nvPr/>
        </p:nvSpPr>
        <p:spPr>
          <a:xfrm>
            <a:off x="1143000" y="1614488"/>
            <a:ext cx="6115050" cy="47148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666BA7-7714-4240-AED6-7B8AFB196AD2}"/>
              </a:ext>
            </a:extLst>
          </p:cNvPr>
          <p:cNvSpPr txBox="1"/>
          <p:nvPr/>
        </p:nvSpPr>
        <p:spPr>
          <a:xfrm>
            <a:off x="5267220" y="1788252"/>
            <a:ext cx="36847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“Background” (e.g. all </a:t>
            </a:r>
            <a:r>
              <a:rPr lang="en-US">
                <a:latin typeface="Gill Sans MT" panose="020B0502020104020203" pitchFamily="34" charset="77"/>
              </a:rPr>
              <a:t>genes analyzed)</a:t>
            </a:r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6811E71-532F-8446-BDB8-5D4C87A2A834}"/>
              </a:ext>
            </a:extLst>
          </p:cNvPr>
          <p:cNvSpPr/>
          <p:nvPr/>
        </p:nvSpPr>
        <p:spPr>
          <a:xfrm>
            <a:off x="4510088" y="3267161"/>
            <a:ext cx="2490788" cy="19526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CD93CB-D749-0240-9B76-8DE458FF8589}"/>
              </a:ext>
            </a:extLst>
          </p:cNvPr>
          <p:cNvSpPr txBox="1"/>
          <p:nvPr/>
        </p:nvSpPr>
        <p:spPr>
          <a:xfrm>
            <a:off x="4986337" y="4138460"/>
            <a:ext cx="37490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“Foreground” (e.g. upregulated. genes)</a:t>
            </a:r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F243B1A3-C0E9-E44A-8B36-7DF55C3F0B1E}"/>
              </a:ext>
            </a:extLst>
          </p:cNvPr>
          <p:cNvSpPr/>
          <p:nvPr/>
        </p:nvSpPr>
        <p:spPr>
          <a:xfrm>
            <a:off x="8287056" y="3096029"/>
            <a:ext cx="271462" cy="297733"/>
          </a:xfrm>
          <a:prstGeom prst="star5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4C61F7-48CF-7048-90EE-AA75DA057BF0}"/>
              </a:ext>
            </a:extLst>
          </p:cNvPr>
          <p:cNvSpPr txBox="1"/>
          <p:nvPr/>
        </p:nvSpPr>
        <p:spPr>
          <a:xfrm>
            <a:off x="8679961" y="2973485"/>
            <a:ext cx="34766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Genes with a specific annotation (e.g. transcription factors)</a:t>
            </a:r>
          </a:p>
        </p:txBody>
      </p:sp>
      <p:sp>
        <p:nvSpPr>
          <p:cNvPr id="10" name="5-Point Star 9">
            <a:extLst>
              <a:ext uri="{FF2B5EF4-FFF2-40B4-BE49-F238E27FC236}">
                <a16:creationId xmlns:a16="http://schemas.microsoft.com/office/drawing/2014/main" id="{5EE96E01-B168-7A43-9335-E5F8E04B82C0}"/>
              </a:ext>
            </a:extLst>
          </p:cNvPr>
          <p:cNvSpPr/>
          <p:nvPr/>
        </p:nvSpPr>
        <p:spPr>
          <a:xfrm>
            <a:off x="3331370" y="2291958"/>
            <a:ext cx="271462" cy="297733"/>
          </a:xfrm>
          <a:prstGeom prst="star5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366375D1-DD59-8941-8988-C960D3566433}"/>
              </a:ext>
            </a:extLst>
          </p:cNvPr>
          <p:cNvSpPr/>
          <p:nvPr/>
        </p:nvSpPr>
        <p:spPr>
          <a:xfrm>
            <a:off x="2012158" y="2801546"/>
            <a:ext cx="271462" cy="297733"/>
          </a:xfrm>
          <a:prstGeom prst="star5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B07470E7-2116-DB43-AE2B-0895E6EC8BAC}"/>
              </a:ext>
            </a:extLst>
          </p:cNvPr>
          <p:cNvSpPr/>
          <p:nvPr/>
        </p:nvSpPr>
        <p:spPr>
          <a:xfrm>
            <a:off x="1695453" y="3685230"/>
            <a:ext cx="271462" cy="297733"/>
          </a:xfrm>
          <a:prstGeom prst="star5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FB0CA40E-2AEA-7F4A-8192-1172C024B084}"/>
              </a:ext>
            </a:extLst>
          </p:cNvPr>
          <p:cNvSpPr/>
          <p:nvPr/>
        </p:nvSpPr>
        <p:spPr>
          <a:xfrm>
            <a:off x="3195639" y="3096029"/>
            <a:ext cx="271462" cy="297733"/>
          </a:xfrm>
          <a:prstGeom prst="star5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>
            <a:extLst>
              <a:ext uri="{FF2B5EF4-FFF2-40B4-BE49-F238E27FC236}">
                <a16:creationId xmlns:a16="http://schemas.microsoft.com/office/drawing/2014/main" id="{B540DD4C-B09D-A447-9D28-1F3360AFA046}"/>
              </a:ext>
            </a:extLst>
          </p:cNvPr>
          <p:cNvSpPr/>
          <p:nvPr/>
        </p:nvSpPr>
        <p:spPr>
          <a:xfrm>
            <a:off x="2555082" y="4358925"/>
            <a:ext cx="271462" cy="297733"/>
          </a:xfrm>
          <a:prstGeom prst="star5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>
            <a:extLst>
              <a:ext uri="{FF2B5EF4-FFF2-40B4-BE49-F238E27FC236}">
                <a16:creationId xmlns:a16="http://schemas.microsoft.com/office/drawing/2014/main" id="{0DC70CC7-C13D-374D-89B3-01350E3A441A}"/>
              </a:ext>
            </a:extLst>
          </p:cNvPr>
          <p:cNvSpPr/>
          <p:nvPr/>
        </p:nvSpPr>
        <p:spPr>
          <a:xfrm>
            <a:off x="3717133" y="4061192"/>
            <a:ext cx="271462" cy="297733"/>
          </a:xfrm>
          <a:prstGeom prst="star5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A8459687-22FB-DD46-875F-943CE2E0F2B8}"/>
              </a:ext>
            </a:extLst>
          </p:cNvPr>
          <p:cNvSpPr/>
          <p:nvPr/>
        </p:nvSpPr>
        <p:spPr>
          <a:xfrm>
            <a:off x="4850606" y="2651306"/>
            <a:ext cx="271462" cy="297733"/>
          </a:xfrm>
          <a:prstGeom prst="star5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>
            <a:extLst>
              <a:ext uri="{FF2B5EF4-FFF2-40B4-BE49-F238E27FC236}">
                <a16:creationId xmlns:a16="http://schemas.microsoft.com/office/drawing/2014/main" id="{167C7395-0E46-0541-9D73-5A9D9B293EA6}"/>
              </a:ext>
            </a:extLst>
          </p:cNvPr>
          <p:cNvSpPr/>
          <p:nvPr/>
        </p:nvSpPr>
        <p:spPr>
          <a:xfrm>
            <a:off x="5131489" y="3532800"/>
            <a:ext cx="271462" cy="297733"/>
          </a:xfrm>
          <a:prstGeom prst="star5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>
            <a:extLst>
              <a:ext uri="{FF2B5EF4-FFF2-40B4-BE49-F238E27FC236}">
                <a16:creationId xmlns:a16="http://schemas.microsoft.com/office/drawing/2014/main" id="{4EDCC5D3-B1EA-EB45-9757-5B795C8023E7}"/>
              </a:ext>
            </a:extLst>
          </p:cNvPr>
          <p:cNvSpPr/>
          <p:nvPr/>
        </p:nvSpPr>
        <p:spPr>
          <a:xfrm>
            <a:off x="5507727" y="3555615"/>
            <a:ext cx="271462" cy="297733"/>
          </a:xfrm>
          <a:prstGeom prst="star5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>
            <a:extLst>
              <a:ext uri="{FF2B5EF4-FFF2-40B4-BE49-F238E27FC236}">
                <a16:creationId xmlns:a16="http://schemas.microsoft.com/office/drawing/2014/main" id="{5DBBFA64-BFA2-0742-ACBC-8891861F350E}"/>
              </a:ext>
            </a:extLst>
          </p:cNvPr>
          <p:cNvSpPr/>
          <p:nvPr/>
        </p:nvSpPr>
        <p:spPr>
          <a:xfrm>
            <a:off x="5851764" y="3699975"/>
            <a:ext cx="271462" cy="297733"/>
          </a:xfrm>
          <a:prstGeom prst="star5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>
            <a:extLst>
              <a:ext uri="{FF2B5EF4-FFF2-40B4-BE49-F238E27FC236}">
                <a16:creationId xmlns:a16="http://schemas.microsoft.com/office/drawing/2014/main" id="{5352CAE1-2D4A-2345-9E2D-BC956DA77FD5}"/>
              </a:ext>
            </a:extLst>
          </p:cNvPr>
          <p:cNvSpPr/>
          <p:nvPr/>
        </p:nvSpPr>
        <p:spPr>
          <a:xfrm>
            <a:off x="4714875" y="4368707"/>
            <a:ext cx="271462" cy="297733"/>
          </a:xfrm>
          <a:prstGeom prst="star5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>
            <a:extLst>
              <a:ext uri="{FF2B5EF4-FFF2-40B4-BE49-F238E27FC236}">
                <a16:creationId xmlns:a16="http://schemas.microsoft.com/office/drawing/2014/main" id="{1EDF38BF-E3DB-4F4E-8DC0-AE1B8C0DDB1B}"/>
              </a:ext>
            </a:extLst>
          </p:cNvPr>
          <p:cNvSpPr/>
          <p:nvPr/>
        </p:nvSpPr>
        <p:spPr>
          <a:xfrm>
            <a:off x="5131489" y="4615981"/>
            <a:ext cx="271462" cy="297733"/>
          </a:xfrm>
          <a:prstGeom prst="star5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>
            <a:extLst>
              <a:ext uri="{FF2B5EF4-FFF2-40B4-BE49-F238E27FC236}">
                <a16:creationId xmlns:a16="http://schemas.microsoft.com/office/drawing/2014/main" id="{729B88B7-7567-DA49-A4C8-5BAFEE3FDCF1}"/>
              </a:ext>
            </a:extLst>
          </p:cNvPr>
          <p:cNvSpPr/>
          <p:nvPr/>
        </p:nvSpPr>
        <p:spPr>
          <a:xfrm>
            <a:off x="5283889" y="3685200"/>
            <a:ext cx="271462" cy="297733"/>
          </a:xfrm>
          <a:prstGeom prst="star5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>
            <a:extLst>
              <a:ext uri="{FF2B5EF4-FFF2-40B4-BE49-F238E27FC236}">
                <a16:creationId xmlns:a16="http://schemas.microsoft.com/office/drawing/2014/main" id="{3EB7E22A-74CC-824B-95F2-CCE716CB98A7}"/>
              </a:ext>
            </a:extLst>
          </p:cNvPr>
          <p:cNvSpPr/>
          <p:nvPr/>
        </p:nvSpPr>
        <p:spPr>
          <a:xfrm>
            <a:off x="5591545" y="4561567"/>
            <a:ext cx="271462" cy="297733"/>
          </a:xfrm>
          <a:prstGeom prst="star5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>
            <a:extLst>
              <a:ext uri="{FF2B5EF4-FFF2-40B4-BE49-F238E27FC236}">
                <a16:creationId xmlns:a16="http://schemas.microsoft.com/office/drawing/2014/main" id="{DDE76006-B177-B443-A871-39D170473415}"/>
              </a:ext>
            </a:extLst>
          </p:cNvPr>
          <p:cNvSpPr/>
          <p:nvPr/>
        </p:nvSpPr>
        <p:spPr>
          <a:xfrm>
            <a:off x="6024748" y="4571274"/>
            <a:ext cx="271462" cy="297733"/>
          </a:xfrm>
          <a:prstGeom prst="star5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>
            <a:extLst>
              <a:ext uri="{FF2B5EF4-FFF2-40B4-BE49-F238E27FC236}">
                <a16:creationId xmlns:a16="http://schemas.microsoft.com/office/drawing/2014/main" id="{0B151932-435F-A049-8CA0-9DD94906206C}"/>
              </a:ext>
            </a:extLst>
          </p:cNvPr>
          <p:cNvSpPr/>
          <p:nvPr/>
        </p:nvSpPr>
        <p:spPr>
          <a:xfrm>
            <a:off x="6148177" y="3585054"/>
            <a:ext cx="271462" cy="297733"/>
          </a:xfrm>
          <a:prstGeom prst="star5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>
            <a:extLst>
              <a:ext uri="{FF2B5EF4-FFF2-40B4-BE49-F238E27FC236}">
                <a16:creationId xmlns:a16="http://schemas.microsoft.com/office/drawing/2014/main" id="{ABE7BDBA-57A7-EF41-8409-3412322B1936}"/>
              </a:ext>
            </a:extLst>
          </p:cNvPr>
          <p:cNvSpPr/>
          <p:nvPr/>
        </p:nvSpPr>
        <p:spPr>
          <a:xfrm>
            <a:off x="6429058" y="3786952"/>
            <a:ext cx="271462" cy="297733"/>
          </a:xfrm>
          <a:prstGeom prst="star5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5-Point Star 27">
            <a:extLst>
              <a:ext uri="{FF2B5EF4-FFF2-40B4-BE49-F238E27FC236}">
                <a16:creationId xmlns:a16="http://schemas.microsoft.com/office/drawing/2014/main" id="{BCD8E961-1390-AA49-88DB-2B2933175D77}"/>
              </a:ext>
            </a:extLst>
          </p:cNvPr>
          <p:cNvSpPr/>
          <p:nvPr/>
        </p:nvSpPr>
        <p:spPr>
          <a:xfrm>
            <a:off x="4771920" y="3813839"/>
            <a:ext cx="271462" cy="297733"/>
          </a:xfrm>
          <a:prstGeom prst="star5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5-Point Star 28">
            <a:extLst>
              <a:ext uri="{FF2B5EF4-FFF2-40B4-BE49-F238E27FC236}">
                <a16:creationId xmlns:a16="http://schemas.microsoft.com/office/drawing/2014/main" id="{6BF172F5-4548-124A-8F20-3F904B91CFA5}"/>
              </a:ext>
            </a:extLst>
          </p:cNvPr>
          <p:cNvSpPr/>
          <p:nvPr/>
        </p:nvSpPr>
        <p:spPr>
          <a:xfrm>
            <a:off x="6419639" y="4499677"/>
            <a:ext cx="271462" cy="297733"/>
          </a:xfrm>
          <a:prstGeom prst="star5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46FA20-FACC-4043-B4FB-636298B3BACB}"/>
              </a:ext>
            </a:extLst>
          </p:cNvPr>
          <p:cNvSpPr txBox="1"/>
          <p:nvPr/>
        </p:nvSpPr>
        <p:spPr>
          <a:xfrm>
            <a:off x="395338" y="4936337"/>
            <a:ext cx="9472302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Is my gene set (orange) enriched compared to all genes (blue) for a certain annotation?</a:t>
            </a:r>
          </a:p>
          <a:p>
            <a:r>
              <a:rPr lang="en-US" sz="2800" dirty="0">
                <a:latin typeface="Gill Sans MT" panose="020B0502020104020203" pitchFamily="34" charset="77"/>
              </a:rPr>
              <a:t>e.g. Are </a:t>
            </a:r>
            <a:r>
              <a:rPr lang="en-US" sz="2800" dirty="0">
                <a:solidFill>
                  <a:sysClr val="windowText" lastClr="000000"/>
                </a:solidFill>
                <a:latin typeface="Gill Sans MT" panose="020B0502020104020203" pitchFamily="34" charset="77"/>
              </a:rPr>
              <a:t>up-regulated</a:t>
            </a:r>
            <a:r>
              <a:rPr lang="en-US" sz="2800" dirty="0">
                <a:latin typeface="Gill Sans MT" panose="020B0502020104020203" pitchFamily="34" charset="77"/>
              </a:rPr>
              <a:t> genes enriched for transcription factors?</a:t>
            </a:r>
          </a:p>
        </p:txBody>
      </p:sp>
    </p:spTree>
    <p:extLst>
      <p:ext uri="{BB962C8B-B14F-4D97-AF65-F5344CB8AC3E}">
        <p14:creationId xmlns:p14="http://schemas.microsoft.com/office/powerpoint/2010/main" val="279844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1A9F04-2ED4-5F41-B6AE-43FF83EB6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“GO” categories – one way to annotate gene features</a:t>
            </a:r>
            <a:endParaRPr lang="en-US" sz="3600" dirty="0">
              <a:latin typeface="Gill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65FE78-CEFE-E144-9330-7F7989A3D592}"/>
              </a:ext>
            </a:extLst>
          </p:cNvPr>
          <p:cNvSpPr txBox="1"/>
          <p:nvPr/>
        </p:nvSpPr>
        <p:spPr>
          <a:xfrm>
            <a:off x="500009" y="1394008"/>
            <a:ext cx="111014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Three major categories: </a:t>
            </a:r>
            <a:r>
              <a:rPr lang="en-US" sz="2400" dirty="0">
                <a:latin typeface="Gill Sans MT" panose="020B0502020104020203" pitchFamily="34" charset="77"/>
              </a:rPr>
              <a:t>(curated by the Gene Ontology Consortium)</a:t>
            </a:r>
            <a:endParaRPr lang="en-US" sz="2400" b="1" dirty="0">
              <a:latin typeface="Gill Sans MT" panose="020B0502020104020203" pitchFamily="34" charset="77"/>
            </a:endParaRPr>
          </a:p>
          <a:p>
            <a:endParaRPr lang="en-US" sz="2400" b="1" dirty="0">
              <a:latin typeface="Gill Sans MT" panose="020B0502020104020203" pitchFamily="34" charset="77"/>
            </a:endParaRPr>
          </a:p>
          <a:p>
            <a:r>
              <a:rPr lang="en-US" sz="2400" b="1" dirty="0">
                <a:latin typeface="Gill Sans MT" panose="020B0502020104020203" pitchFamily="34" charset="77"/>
              </a:rPr>
              <a:t>1. Cellular component (CC)</a:t>
            </a:r>
            <a:r>
              <a:rPr lang="en-US" sz="2400" dirty="0">
                <a:latin typeface="Gill Sans MT" panose="020B0502020104020203" pitchFamily="34" charset="77"/>
              </a:rPr>
              <a:t>: which part of a cell is a protein found in</a:t>
            </a:r>
          </a:p>
          <a:p>
            <a:endParaRPr lang="en-US" sz="2400" b="1" dirty="0">
              <a:latin typeface="Gill Sans MT" panose="020B0502020104020203" pitchFamily="34" charset="77"/>
            </a:endParaRPr>
          </a:p>
          <a:p>
            <a:r>
              <a:rPr lang="en-US" sz="2400" b="1" dirty="0">
                <a:latin typeface="Gill Sans MT" panose="020B0502020104020203" pitchFamily="34" charset="77"/>
              </a:rPr>
              <a:t>2. Molecular function (MF): </a:t>
            </a:r>
            <a:r>
              <a:rPr lang="en-US" sz="2400" dirty="0">
                <a:latin typeface="Gill Sans MT" panose="020B0502020104020203" pitchFamily="34" charset="77"/>
              </a:rPr>
              <a:t>what activities does the gene perform at a molecular level</a:t>
            </a:r>
          </a:p>
          <a:p>
            <a:endParaRPr lang="en-US" sz="2400" b="1" dirty="0">
              <a:latin typeface="Gill Sans MT" panose="020B0502020104020203" pitchFamily="34" charset="77"/>
            </a:endParaRPr>
          </a:p>
          <a:p>
            <a:r>
              <a:rPr lang="en-US" sz="2400" b="1" dirty="0">
                <a:latin typeface="Gill Sans MT" panose="020B0502020104020203" pitchFamily="34" charset="77"/>
              </a:rPr>
              <a:t>3. Biological process (BP)</a:t>
            </a:r>
            <a:r>
              <a:rPr lang="en-US" sz="2400" dirty="0">
                <a:latin typeface="Gill Sans MT" panose="020B0502020104020203" pitchFamily="34" charset="77"/>
              </a:rPr>
              <a:t>: what specific processes does this gene contribute to?</a:t>
            </a:r>
            <a:endParaRPr lang="en-US" sz="2400" b="1" dirty="0">
              <a:latin typeface="Gill Sans MT" panose="020B0502020104020203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63F03C-BE9B-4644-84FA-364D10F66378}"/>
              </a:ext>
            </a:extLst>
          </p:cNvPr>
          <p:cNvSpPr txBox="1"/>
          <p:nvPr/>
        </p:nvSpPr>
        <p:spPr>
          <a:xfrm>
            <a:off x="377482" y="4575389"/>
            <a:ext cx="111014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Example: CTCF </a:t>
            </a:r>
            <a:r>
              <a:rPr lang="en-US" sz="2400" dirty="0">
                <a:latin typeface="Gill Sans MT" panose="020B0502020104020203" pitchFamily="34" charset="77"/>
              </a:rPr>
              <a:t>(a well-known transcription factor)</a:t>
            </a:r>
            <a:endParaRPr lang="en-US" sz="2400" b="1" dirty="0">
              <a:latin typeface="Gill Sans MT" panose="020B0502020104020203" pitchFamily="34" charset="77"/>
            </a:endParaRPr>
          </a:p>
          <a:p>
            <a:r>
              <a:rPr lang="en-US" sz="2400" b="1" dirty="0">
                <a:latin typeface="Gill Sans MT" panose="020B0502020104020203" pitchFamily="34" charset="77"/>
              </a:rPr>
              <a:t>CC: </a:t>
            </a:r>
            <a:r>
              <a:rPr lang="en-US" sz="2400" dirty="0">
                <a:latin typeface="Gill Sans MT" panose="020B0502020104020203" pitchFamily="34" charset="77"/>
              </a:rPr>
              <a:t>GO:0005634 (nucleus), GO:0000793 (condensed chromosome)</a:t>
            </a:r>
          </a:p>
          <a:p>
            <a:r>
              <a:rPr lang="en-US" sz="2400" b="1" dirty="0">
                <a:latin typeface="Gill Sans MT" panose="020B0502020104020203" pitchFamily="34" charset="77"/>
              </a:rPr>
              <a:t>MF: </a:t>
            </a:r>
            <a:r>
              <a:rPr lang="en-US" sz="2400" dirty="0">
                <a:latin typeface="Gill Sans MT" panose="020B0502020104020203" pitchFamily="34" charset="77"/>
              </a:rPr>
              <a:t>GO:0003700 (DNA binding transcription factor activity)</a:t>
            </a:r>
          </a:p>
          <a:p>
            <a:r>
              <a:rPr lang="en-US" sz="2400" b="1" dirty="0">
                <a:latin typeface="Gill Sans MT" panose="020B0502020104020203" pitchFamily="34" charset="77"/>
              </a:rPr>
              <a:t>BP: </a:t>
            </a:r>
            <a:r>
              <a:rPr lang="en-US" sz="2400" dirty="0">
                <a:latin typeface="Gill Sans MT" panose="020B0502020104020203" pitchFamily="34" charset="77"/>
              </a:rPr>
              <a:t>GO:0010628 (positive regulation of gene expression)</a:t>
            </a:r>
          </a:p>
        </p:txBody>
      </p:sp>
    </p:spTree>
    <p:extLst>
      <p:ext uri="{BB962C8B-B14F-4D97-AF65-F5344CB8AC3E}">
        <p14:creationId xmlns:p14="http://schemas.microsoft.com/office/powerpoint/2010/main" val="3511058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  Today’s schedule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AF97BB-9B5B-48FF-A035-AC16C5BBA4AD}"/>
              </a:ext>
            </a:extLst>
          </p:cNvPr>
          <p:cNvSpPr txBox="1"/>
          <p:nvPr/>
        </p:nvSpPr>
        <p:spPr>
          <a:xfrm>
            <a:off x="1213449" y="2078650"/>
            <a:ext cx="97651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000" dirty="0">
                <a:latin typeface="Gill Sans MT" panose="020B0502020104020203" pitchFamily="34" charset="0"/>
              </a:rPr>
              <a:t>Differential expression analysis</a:t>
            </a:r>
          </a:p>
          <a:p>
            <a:pPr marL="742950" indent="-742950">
              <a:buAutoNum type="arabicPeriod"/>
            </a:pPr>
            <a:r>
              <a:rPr lang="en-US" sz="4000" dirty="0">
                <a:latin typeface="Gill Sans MT" panose="020B0502020104020203" pitchFamily="34" charset="0"/>
              </a:rPr>
              <a:t>Q-values and p-values</a:t>
            </a:r>
          </a:p>
          <a:p>
            <a:pPr marL="742950" indent="-742950">
              <a:buAutoNum type="arabicPeriod"/>
            </a:pPr>
            <a:r>
              <a:rPr lang="en-US" sz="4000" dirty="0">
                <a:latin typeface="Gill Sans MT" panose="020B0502020104020203" pitchFamily="34" charset="0"/>
              </a:rPr>
              <a:t>Enrichment analysis</a:t>
            </a:r>
          </a:p>
        </p:txBody>
      </p:sp>
    </p:spTree>
    <p:extLst>
      <p:ext uri="{BB962C8B-B14F-4D97-AF65-F5344CB8AC3E}">
        <p14:creationId xmlns:p14="http://schemas.microsoft.com/office/powerpoint/2010/main" val="10887443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1A9F04-2ED4-5F41-B6AE-43FF83EB6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Contingency tables - example</a:t>
            </a:r>
            <a:endParaRPr lang="en-US" sz="3600" dirty="0">
              <a:latin typeface="Gill San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A6584F-780D-6546-AC42-A606CB578D39}"/>
              </a:ext>
            </a:extLst>
          </p:cNvPr>
          <p:cNvSpPr txBox="1"/>
          <p:nvPr/>
        </p:nvSpPr>
        <p:spPr>
          <a:xfrm>
            <a:off x="233727" y="5243381"/>
            <a:ext cx="92550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latin typeface="Gill Sans MT" panose="020B0502020104020203" pitchFamily="34" charset="77"/>
              </a:rPr>
              <a:t>Null hypothesis:</a:t>
            </a:r>
            <a:r>
              <a:rPr lang="en-US" sz="2800" b="1" dirty="0">
                <a:latin typeface="Gill Sans MT" panose="020B0502020104020203" pitchFamily="34" charset="77"/>
              </a:rPr>
              <a:t>  </a:t>
            </a:r>
            <a:r>
              <a:rPr lang="en-US" sz="2800" dirty="0">
                <a:latin typeface="Gill Sans MT" panose="020B0502020104020203" pitchFamily="34" charset="77"/>
              </a:rPr>
              <a:t>a gene is equally likely to have the annotation regardless of whether it is differentially expressed</a:t>
            </a:r>
            <a:endParaRPr lang="en-US" sz="2800" b="1" dirty="0">
              <a:latin typeface="Gill Sans MT" panose="020B0502020104020203" pitchFamily="34" charset="77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8758743-C6C9-D546-9385-DB771CFD8E5C}"/>
              </a:ext>
            </a:extLst>
          </p:cNvPr>
          <p:cNvGrpSpPr/>
          <p:nvPr/>
        </p:nvGrpSpPr>
        <p:grpSpPr>
          <a:xfrm>
            <a:off x="8859644" y="956567"/>
            <a:ext cx="2726473" cy="2102187"/>
            <a:chOff x="1143000" y="1614488"/>
            <a:chExt cx="6115050" cy="4714875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FC486D8-4D6E-4D4D-B62A-6D5474C105B5}"/>
                </a:ext>
              </a:extLst>
            </p:cNvPr>
            <p:cNvSpPr/>
            <p:nvPr/>
          </p:nvSpPr>
          <p:spPr>
            <a:xfrm>
              <a:off x="1143000" y="1614488"/>
              <a:ext cx="6115050" cy="471487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B3199B8-3A94-C24B-9FA1-65C8967770A2}"/>
                </a:ext>
              </a:extLst>
            </p:cNvPr>
            <p:cNvSpPr/>
            <p:nvPr/>
          </p:nvSpPr>
          <p:spPr>
            <a:xfrm>
              <a:off x="4510088" y="3267161"/>
              <a:ext cx="2490788" cy="195262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5-Point Star 31">
              <a:extLst>
                <a:ext uri="{FF2B5EF4-FFF2-40B4-BE49-F238E27FC236}">
                  <a16:creationId xmlns:a16="http://schemas.microsoft.com/office/drawing/2014/main" id="{9B18EB7E-A765-B94A-A0F0-CBCFC048E5A8}"/>
                </a:ext>
              </a:extLst>
            </p:cNvPr>
            <p:cNvSpPr/>
            <p:nvPr/>
          </p:nvSpPr>
          <p:spPr>
            <a:xfrm>
              <a:off x="3331370" y="2291958"/>
              <a:ext cx="271462" cy="297733"/>
            </a:xfrm>
            <a:prstGeom prst="star5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5-Point Star 32">
              <a:extLst>
                <a:ext uri="{FF2B5EF4-FFF2-40B4-BE49-F238E27FC236}">
                  <a16:creationId xmlns:a16="http://schemas.microsoft.com/office/drawing/2014/main" id="{CBAC4A48-6066-0A4B-A653-DDE1BFA01043}"/>
                </a:ext>
              </a:extLst>
            </p:cNvPr>
            <p:cNvSpPr/>
            <p:nvPr/>
          </p:nvSpPr>
          <p:spPr>
            <a:xfrm>
              <a:off x="2012158" y="2801546"/>
              <a:ext cx="271462" cy="297733"/>
            </a:xfrm>
            <a:prstGeom prst="star5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5-Point Star 33">
              <a:extLst>
                <a:ext uri="{FF2B5EF4-FFF2-40B4-BE49-F238E27FC236}">
                  <a16:creationId xmlns:a16="http://schemas.microsoft.com/office/drawing/2014/main" id="{C93A091A-8D88-4E4A-8B69-3693167F38A3}"/>
                </a:ext>
              </a:extLst>
            </p:cNvPr>
            <p:cNvSpPr/>
            <p:nvPr/>
          </p:nvSpPr>
          <p:spPr>
            <a:xfrm>
              <a:off x="1695453" y="3685230"/>
              <a:ext cx="271462" cy="297733"/>
            </a:xfrm>
            <a:prstGeom prst="star5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5-Point Star 34">
              <a:extLst>
                <a:ext uri="{FF2B5EF4-FFF2-40B4-BE49-F238E27FC236}">
                  <a16:creationId xmlns:a16="http://schemas.microsoft.com/office/drawing/2014/main" id="{A07EEE61-CC31-2D47-B4DD-9EEEFAA8927B}"/>
                </a:ext>
              </a:extLst>
            </p:cNvPr>
            <p:cNvSpPr/>
            <p:nvPr/>
          </p:nvSpPr>
          <p:spPr>
            <a:xfrm>
              <a:off x="3195639" y="3096029"/>
              <a:ext cx="271462" cy="297733"/>
            </a:xfrm>
            <a:prstGeom prst="star5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5-Point Star 35">
              <a:extLst>
                <a:ext uri="{FF2B5EF4-FFF2-40B4-BE49-F238E27FC236}">
                  <a16:creationId xmlns:a16="http://schemas.microsoft.com/office/drawing/2014/main" id="{DAF67494-25CD-FB4F-A537-372168B765EE}"/>
                </a:ext>
              </a:extLst>
            </p:cNvPr>
            <p:cNvSpPr/>
            <p:nvPr/>
          </p:nvSpPr>
          <p:spPr>
            <a:xfrm>
              <a:off x="2555082" y="4358925"/>
              <a:ext cx="271462" cy="297733"/>
            </a:xfrm>
            <a:prstGeom prst="star5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5-Point Star 36">
              <a:extLst>
                <a:ext uri="{FF2B5EF4-FFF2-40B4-BE49-F238E27FC236}">
                  <a16:creationId xmlns:a16="http://schemas.microsoft.com/office/drawing/2014/main" id="{A2C87EBA-2F94-2241-B8CC-D994C062747C}"/>
                </a:ext>
              </a:extLst>
            </p:cNvPr>
            <p:cNvSpPr/>
            <p:nvPr/>
          </p:nvSpPr>
          <p:spPr>
            <a:xfrm>
              <a:off x="3717133" y="4061192"/>
              <a:ext cx="271462" cy="297733"/>
            </a:xfrm>
            <a:prstGeom prst="star5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5-Point Star 37">
              <a:extLst>
                <a:ext uri="{FF2B5EF4-FFF2-40B4-BE49-F238E27FC236}">
                  <a16:creationId xmlns:a16="http://schemas.microsoft.com/office/drawing/2014/main" id="{8A2AB811-2C9F-3F41-A36E-3F4E442151F2}"/>
                </a:ext>
              </a:extLst>
            </p:cNvPr>
            <p:cNvSpPr/>
            <p:nvPr/>
          </p:nvSpPr>
          <p:spPr>
            <a:xfrm>
              <a:off x="4850606" y="2651306"/>
              <a:ext cx="271462" cy="297733"/>
            </a:xfrm>
            <a:prstGeom prst="star5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5-Point Star 38">
              <a:extLst>
                <a:ext uri="{FF2B5EF4-FFF2-40B4-BE49-F238E27FC236}">
                  <a16:creationId xmlns:a16="http://schemas.microsoft.com/office/drawing/2014/main" id="{07F31193-8758-BC4C-ACB5-88F0DB1D0435}"/>
                </a:ext>
              </a:extLst>
            </p:cNvPr>
            <p:cNvSpPr/>
            <p:nvPr/>
          </p:nvSpPr>
          <p:spPr>
            <a:xfrm>
              <a:off x="5131489" y="3532800"/>
              <a:ext cx="271462" cy="297733"/>
            </a:xfrm>
            <a:prstGeom prst="star5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5-Point Star 39">
              <a:extLst>
                <a:ext uri="{FF2B5EF4-FFF2-40B4-BE49-F238E27FC236}">
                  <a16:creationId xmlns:a16="http://schemas.microsoft.com/office/drawing/2014/main" id="{90BF2FD8-1977-F741-90AC-FDBA3A4A6EDD}"/>
                </a:ext>
              </a:extLst>
            </p:cNvPr>
            <p:cNvSpPr/>
            <p:nvPr/>
          </p:nvSpPr>
          <p:spPr>
            <a:xfrm>
              <a:off x="5507727" y="3555615"/>
              <a:ext cx="271462" cy="297733"/>
            </a:xfrm>
            <a:prstGeom prst="star5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5-Point Star 40">
              <a:extLst>
                <a:ext uri="{FF2B5EF4-FFF2-40B4-BE49-F238E27FC236}">
                  <a16:creationId xmlns:a16="http://schemas.microsoft.com/office/drawing/2014/main" id="{5CC545DB-CC05-1745-93CD-2D4196FA2AA9}"/>
                </a:ext>
              </a:extLst>
            </p:cNvPr>
            <p:cNvSpPr/>
            <p:nvPr/>
          </p:nvSpPr>
          <p:spPr>
            <a:xfrm>
              <a:off x="5851764" y="3699975"/>
              <a:ext cx="271462" cy="297733"/>
            </a:xfrm>
            <a:prstGeom prst="star5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5-Point Star 41">
              <a:extLst>
                <a:ext uri="{FF2B5EF4-FFF2-40B4-BE49-F238E27FC236}">
                  <a16:creationId xmlns:a16="http://schemas.microsoft.com/office/drawing/2014/main" id="{5F33A548-E23C-A349-8EA5-69E84E3B0562}"/>
                </a:ext>
              </a:extLst>
            </p:cNvPr>
            <p:cNvSpPr/>
            <p:nvPr/>
          </p:nvSpPr>
          <p:spPr>
            <a:xfrm>
              <a:off x="4714875" y="4368707"/>
              <a:ext cx="271462" cy="297733"/>
            </a:xfrm>
            <a:prstGeom prst="star5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5-Point Star 42">
              <a:extLst>
                <a:ext uri="{FF2B5EF4-FFF2-40B4-BE49-F238E27FC236}">
                  <a16:creationId xmlns:a16="http://schemas.microsoft.com/office/drawing/2014/main" id="{BE05A397-71BF-F84D-A361-1AD241CBB001}"/>
                </a:ext>
              </a:extLst>
            </p:cNvPr>
            <p:cNvSpPr/>
            <p:nvPr/>
          </p:nvSpPr>
          <p:spPr>
            <a:xfrm>
              <a:off x="5131489" y="4615981"/>
              <a:ext cx="271462" cy="297733"/>
            </a:xfrm>
            <a:prstGeom prst="star5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5-Point Star 43">
              <a:extLst>
                <a:ext uri="{FF2B5EF4-FFF2-40B4-BE49-F238E27FC236}">
                  <a16:creationId xmlns:a16="http://schemas.microsoft.com/office/drawing/2014/main" id="{7463ABB3-43A9-F54C-A690-E5F7435F1DBF}"/>
                </a:ext>
              </a:extLst>
            </p:cNvPr>
            <p:cNvSpPr/>
            <p:nvPr/>
          </p:nvSpPr>
          <p:spPr>
            <a:xfrm>
              <a:off x="5283889" y="3685200"/>
              <a:ext cx="271462" cy="297733"/>
            </a:xfrm>
            <a:prstGeom prst="star5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5-Point Star 44">
              <a:extLst>
                <a:ext uri="{FF2B5EF4-FFF2-40B4-BE49-F238E27FC236}">
                  <a16:creationId xmlns:a16="http://schemas.microsoft.com/office/drawing/2014/main" id="{AC718D58-FB13-074E-8AEA-D2F92E8B4C61}"/>
                </a:ext>
              </a:extLst>
            </p:cNvPr>
            <p:cNvSpPr/>
            <p:nvPr/>
          </p:nvSpPr>
          <p:spPr>
            <a:xfrm>
              <a:off x="5591545" y="4561567"/>
              <a:ext cx="271462" cy="297733"/>
            </a:xfrm>
            <a:prstGeom prst="star5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5-Point Star 45">
              <a:extLst>
                <a:ext uri="{FF2B5EF4-FFF2-40B4-BE49-F238E27FC236}">
                  <a16:creationId xmlns:a16="http://schemas.microsoft.com/office/drawing/2014/main" id="{ABD4C06F-7167-3049-BD36-4F4AF5370445}"/>
                </a:ext>
              </a:extLst>
            </p:cNvPr>
            <p:cNvSpPr/>
            <p:nvPr/>
          </p:nvSpPr>
          <p:spPr>
            <a:xfrm>
              <a:off x="6024748" y="4571274"/>
              <a:ext cx="271462" cy="297733"/>
            </a:xfrm>
            <a:prstGeom prst="star5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5-Point Star 46">
              <a:extLst>
                <a:ext uri="{FF2B5EF4-FFF2-40B4-BE49-F238E27FC236}">
                  <a16:creationId xmlns:a16="http://schemas.microsoft.com/office/drawing/2014/main" id="{A3806FD7-0BE4-A340-B2A3-422079294AA0}"/>
                </a:ext>
              </a:extLst>
            </p:cNvPr>
            <p:cNvSpPr/>
            <p:nvPr/>
          </p:nvSpPr>
          <p:spPr>
            <a:xfrm>
              <a:off x="6148177" y="3585054"/>
              <a:ext cx="271462" cy="297733"/>
            </a:xfrm>
            <a:prstGeom prst="star5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5-Point Star 47">
              <a:extLst>
                <a:ext uri="{FF2B5EF4-FFF2-40B4-BE49-F238E27FC236}">
                  <a16:creationId xmlns:a16="http://schemas.microsoft.com/office/drawing/2014/main" id="{49E20D3E-0C34-034E-BF06-28CA317EC383}"/>
                </a:ext>
              </a:extLst>
            </p:cNvPr>
            <p:cNvSpPr/>
            <p:nvPr/>
          </p:nvSpPr>
          <p:spPr>
            <a:xfrm>
              <a:off x="6429058" y="3786952"/>
              <a:ext cx="271462" cy="297733"/>
            </a:xfrm>
            <a:prstGeom prst="star5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5-Point Star 48">
              <a:extLst>
                <a:ext uri="{FF2B5EF4-FFF2-40B4-BE49-F238E27FC236}">
                  <a16:creationId xmlns:a16="http://schemas.microsoft.com/office/drawing/2014/main" id="{AA203AE1-73D9-D640-89E8-0B0A0205E4C3}"/>
                </a:ext>
              </a:extLst>
            </p:cNvPr>
            <p:cNvSpPr/>
            <p:nvPr/>
          </p:nvSpPr>
          <p:spPr>
            <a:xfrm>
              <a:off x="4771920" y="3813839"/>
              <a:ext cx="271462" cy="297733"/>
            </a:xfrm>
            <a:prstGeom prst="star5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5-Point Star 49">
              <a:extLst>
                <a:ext uri="{FF2B5EF4-FFF2-40B4-BE49-F238E27FC236}">
                  <a16:creationId xmlns:a16="http://schemas.microsoft.com/office/drawing/2014/main" id="{EF02079E-A137-3D41-8DE7-6484A28B6554}"/>
                </a:ext>
              </a:extLst>
            </p:cNvPr>
            <p:cNvSpPr/>
            <p:nvPr/>
          </p:nvSpPr>
          <p:spPr>
            <a:xfrm>
              <a:off x="6419639" y="4499677"/>
              <a:ext cx="271462" cy="297733"/>
            </a:xfrm>
            <a:prstGeom prst="star5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7C117580-A64F-CD4D-A231-2821B0A7FB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0767678"/>
              </p:ext>
            </p:extLst>
          </p:nvPr>
        </p:nvGraphicFramePr>
        <p:xfrm>
          <a:off x="1642513" y="2403308"/>
          <a:ext cx="5460813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4502">
                  <a:extLst>
                    <a:ext uri="{9D8B030D-6E8A-4147-A177-3AD203B41FA5}">
                      <a16:colId xmlns:a16="http://schemas.microsoft.com/office/drawing/2014/main" val="3842428064"/>
                    </a:ext>
                  </a:extLst>
                </a:gridCol>
                <a:gridCol w="1494263">
                  <a:extLst>
                    <a:ext uri="{9D8B030D-6E8A-4147-A177-3AD203B41FA5}">
                      <a16:colId xmlns:a16="http://schemas.microsoft.com/office/drawing/2014/main" val="3179586245"/>
                    </a:ext>
                  </a:extLst>
                </a:gridCol>
                <a:gridCol w="1616927">
                  <a:extLst>
                    <a:ext uri="{9D8B030D-6E8A-4147-A177-3AD203B41FA5}">
                      <a16:colId xmlns:a16="http://schemas.microsoft.com/office/drawing/2014/main" val="1342988248"/>
                    </a:ext>
                  </a:extLst>
                </a:gridCol>
                <a:gridCol w="1115121">
                  <a:extLst>
                    <a:ext uri="{9D8B030D-6E8A-4147-A177-3AD203B41FA5}">
                      <a16:colId xmlns:a16="http://schemas.microsoft.com/office/drawing/2014/main" val="2791989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Gill Sans MT" panose="020B0502020104020203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Gill Sans MT" panose="020B0502020104020203" pitchFamily="34" charset="77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Gill Sans MT" panose="020B0502020104020203" pitchFamily="34" charset="77"/>
                        </a:rPr>
                        <a:t>No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Gill Sans MT" panose="020B0502020104020203" pitchFamily="34" charset="77"/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269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bg1"/>
                          </a:solidFill>
                          <a:latin typeface="Gill Sans MT" panose="020B0502020104020203" pitchFamily="34" charset="77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140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993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bg1"/>
                          </a:solidFill>
                          <a:latin typeface="Gill Sans MT" panose="020B0502020104020203" pitchFamily="34" charset="77"/>
                        </a:rPr>
                        <a:t>No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300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4576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bg1"/>
                          </a:solidFill>
                          <a:latin typeface="Gill Sans MT" panose="020B0502020104020203" pitchFamily="34" charset="77"/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300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340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640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857659"/>
                  </a:ext>
                </a:extLst>
              </a:tr>
            </a:tbl>
          </a:graphicData>
        </a:graphic>
      </p:graphicFrame>
      <p:grpSp>
        <p:nvGrpSpPr>
          <p:cNvPr id="97" name="Group 96">
            <a:extLst>
              <a:ext uri="{FF2B5EF4-FFF2-40B4-BE49-F238E27FC236}">
                <a16:creationId xmlns:a16="http://schemas.microsoft.com/office/drawing/2014/main" id="{A3D85C7D-08AD-B049-9522-7ACC630DE72F}"/>
              </a:ext>
            </a:extLst>
          </p:cNvPr>
          <p:cNvGrpSpPr/>
          <p:nvPr/>
        </p:nvGrpSpPr>
        <p:grpSpPr>
          <a:xfrm>
            <a:off x="3624042" y="1900899"/>
            <a:ext cx="2904962" cy="369332"/>
            <a:chOff x="1193180" y="4984595"/>
            <a:chExt cx="2904962" cy="36933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43EC456-DA45-3943-A08B-D7AEA2EA7A29}"/>
                </a:ext>
              </a:extLst>
            </p:cNvPr>
            <p:cNvSpPr txBox="1"/>
            <p:nvPr/>
          </p:nvSpPr>
          <p:spPr>
            <a:xfrm>
              <a:off x="1193180" y="4984595"/>
              <a:ext cx="29049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Gene has annotation          ? </a:t>
              </a:r>
            </a:p>
          </p:txBody>
        </p:sp>
        <p:sp>
          <p:nvSpPr>
            <p:cNvPr id="96" name="5-Point Star 95">
              <a:extLst>
                <a:ext uri="{FF2B5EF4-FFF2-40B4-BE49-F238E27FC236}">
                  <a16:creationId xmlns:a16="http://schemas.microsoft.com/office/drawing/2014/main" id="{BBCD9BEE-3EA0-3A44-81FD-B823F547142C}"/>
                </a:ext>
              </a:extLst>
            </p:cNvPr>
            <p:cNvSpPr/>
            <p:nvPr/>
          </p:nvSpPr>
          <p:spPr>
            <a:xfrm>
              <a:off x="3389487" y="4984595"/>
              <a:ext cx="271462" cy="297733"/>
            </a:xfrm>
            <a:prstGeom prst="star5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8" name="Oval 97">
            <a:extLst>
              <a:ext uri="{FF2B5EF4-FFF2-40B4-BE49-F238E27FC236}">
                <a16:creationId xmlns:a16="http://schemas.microsoft.com/office/drawing/2014/main" id="{F0DD79EC-8835-AA4E-B5D8-A103D70D54FC}"/>
              </a:ext>
            </a:extLst>
          </p:cNvPr>
          <p:cNvSpPr/>
          <p:nvPr/>
        </p:nvSpPr>
        <p:spPr>
          <a:xfrm>
            <a:off x="2252547" y="2825753"/>
            <a:ext cx="312234" cy="2676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DF493AC5-BC60-E94C-B362-461C7A0B8AB9}"/>
              </a:ext>
            </a:extLst>
          </p:cNvPr>
          <p:cNvSpPr/>
          <p:nvPr/>
        </p:nvSpPr>
        <p:spPr>
          <a:xfrm>
            <a:off x="2252547" y="3209582"/>
            <a:ext cx="312234" cy="26762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27D0547-5AD8-CB49-9621-E8C45E4F5DF7}"/>
              </a:ext>
            </a:extLst>
          </p:cNvPr>
          <p:cNvSpPr txBox="1"/>
          <p:nvPr/>
        </p:nvSpPr>
        <p:spPr>
          <a:xfrm rot="16200000">
            <a:off x="70228" y="2909682"/>
            <a:ext cx="2370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Gene is differentially expressed?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8F7838F-8433-A845-B26D-D8DCA3501566}"/>
              </a:ext>
            </a:extLst>
          </p:cNvPr>
          <p:cNvSpPr txBox="1"/>
          <p:nvPr/>
        </p:nvSpPr>
        <p:spPr>
          <a:xfrm>
            <a:off x="5831501" y="3886668"/>
            <a:ext cx="2370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Total # genes analyzed=640</a:t>
            </a:r>
          </a:p>
        </p:txBody>
      </p:sp>
    </p:spTree>
    <p:extLst>
      <p:ext uri="{BB962C8B-B14F-4D97-AF65-F5344CB8AC3E}">
        <p14:creationId xmlns:p14="http://schemas.microsoft.com/office/powerpoint/2010/main" val="25281536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1A9F04-2ED4-5F41-B6AE-43FF83EB6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Fisher’s Exact Test</a:t>
            </a:r>
            <a:endParaRPr lang="en-US" sz="3600" dirty="0">
              <a:latin typeface="Gill Sans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6EE53BC-53EB-FC46-BE7C-27854CC5B4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90367"/>
              </p:ext>
            </p:extLst>
          </p:nvPr>
        </p:nvGraphicFramePr>
        <p:xfrm>
          <a:off x="962289" y="1968410"/>
          <a:ext cx="4468355" cy="1976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2077">
                  <a:extLst>
                    <a:ext uri="{9D8B030D-6E8A-4147-A177-3AD203B41FA5}">
                      <a16:colId xmlns:a16="http://schemas.microsoft.com/office/drawing/2014/main" val="3842428064"/>
                    </a:ext>
                  </a:extLst>
                </a:gridCol>
                <a:gridCol w="1039556">
                  <a:extLst>
                    <a:ext uri="{9D8B030D-6E8A-4147-A177-3AD203B41FA5}">
                      <a16:colId xmlns:a16="http://schemas.microsoft.com/office/drawing/2014/main" val="3179586245"/>
                    </a:ext>
                  </a:extLst>
                </a:gridCol>
                <a:gridCol w="1416205">
                  <a:extLst>
                    <a:ext uri="{9D8B030D-6E8A-4147-A177-3AD203B41FA5}">
                      <a16:colId xmlns:a16="http://schemas.microsoft.com/office/drawing/2014/main" val="1342988248"/>
                    </a:ext>
                  </a:extLst>
                </a:gridCol>
                <a:gridCol w="1070517">
                  <a:extLst>
                    <a:ext uri="{9D8B030D-6E8A-4147-A177-3AD203B41FA5}">
                      <a16:colId xmlns:a16="http://schemas.microsoft.com/office/drawing/2014/main" val="279198901"/>
                    </a:ext>
                  </a:extLst>
                </a:gridCol>
              </a:tblGrid>
              <a:tr h="494213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Gill Sans MT" panose="020B0502020104020203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Gill Sans MT" panose="020B0502020104020203" pitchFamily="34" charset="77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Gill Sans MT" panose="020B0502020104020203" pitchFamily="34" charset="77"/>
                        </a:rPr>
                        <a:t>No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Gill Sans MT" panose="020B0502020104020203" pitchFamily="34" charset="77"/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269643"/>
                  </a:ext>
                </a:extLst>
              </a:tr>
              <a:tr h="494213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Gill Sans MT" panose="020B0502020104020203" pitchFamily="34" charset="77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n-k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993646"/>
                  </a:ext>
                </a:extLst>
              </a:tr>
              <a:tr h="494213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Gill Sans MT" panose="020B0502020104020203" pitchFamily="34" charset="77"/>
                        </a:rPr>
                        <a:t>No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K-k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N-n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N-n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4576511"/>
                  </a:ext>
                </a:extLst>
              </a:tr>
              <a:tr h="494213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Gill Sans MT" panose="020B0502020104020203" pitchFamily="34" charset="77"/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N-k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857659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24101079-EEC6-8440-BE4B-C0BDB7C49FD0}"/>
              </a:ext>
            </a:extLst>
          </p:cNvPr>
          <p:cNvGrpSpPr/>
          <p:nvPr/>
        </p:nvGrpSpPr>
        <p:grpSpPr>
          <a:xfrm>
            <a:off x="1902167" y="1470619"/>
            <a:ext cx="2904962" cy="369332"/>
            <a:chOff x="1193180" y="4984595"/>
            <a:chExt cx="2904962" cy="36933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EB9A3A7-2148-D049-AF6C-1E1E0FDCB766}"/>
                </a:ext>
              </a:extLst>
            </p:cNvPr>
            <p:cNvSpPr txBox="1"/>
            <p:nvPr/>
          </p:nvSpPr>
          <p:spPr>
            <a:xfrm>
              <a:off x="1193180" y="4984595"/>
              <a:ext cx="29049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Gene has annotation          ? </a:t>
              </a:r>
            </a:p>
          </p:txBody>
        </p:sp>
        <p:sp>
          <p:nvSpPr>
            <p:cNvPr id="14" name="5-Point Star 13">
              <a:extLst>
                <a:ext uri="{FF2B5EF4-FFF2-40B4-BE49-F238E27FC236}">
                  <a16:creationId xmlns:a16="http://schemas.microsoft.com/office/drawing/2014/main" id="{37D8F8D0-2897-0B45-9438-3E37FA813430}"/>
                </a:ext>
              </a:extLst>
            </p:cNvPr>
            <p:cNvSpPr/>
            <p:nvPr/>
          </p:nvSpPr>
          <p:spPr>
            <a:xfrm>
              <a:off x="3389487" y="4984595"/>
              <a:ext cx="271462" cy="297733"/>
            </a:xfrm>
            <a:prstGeom prst="star5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588C286-2CAA-434F-91A5-D8F6F3D5BACF}"/>
              </a:ext>
            </a:extLst>
          </p:cNvPr>
          <p:cNvSpPr txBox="1"/>
          <p:nvPr/>
        </p:nvSpPr>
        <p:spPr>
          <a:xfrm rot="16200000">
            <a:off x="-643448" y="2737084"/>
            <a:ext cx="2370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Gene is differentially expressed?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4498CAB-691C-1245-9884-39E0CB7EABFE}"/>
                  </a:ext>
                </a:extLst>
              </p:cNvPr>
              <p:cNvSpPr txBox="1"/>
              <p:nvPr/>
            </p:nvSpPr>
            <p:spPr>
              <a:xfrm>
                <a:off x="5574424" y="1678128"/>
                <a:ext cx="5624168" cy="17336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</m:d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noBar"/>
                                  <m:ctrlP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num>
                                <m:den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lang="en-US" sz="4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noBar"/>
                                  <m:ctrlPr>
                                    <a:rPr lang="en-US" sz="4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num>
                                <m:den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4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noBar"/>
                                  <m:ctrlPr>
                                    <a:rPr lang="en-US" sz="4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num>
                                <m:den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4498CAB-691C-1245-9884-39E0CB7EAB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4424" y="1678128"/>
                <a:ext cx="5624168" cy="1733680"/>
              </a:xfrm>
              <a:prstGeom prst="rect">
                <a:avLst/>
              </a:prstGeom>
              <a:blipFill>
                <a:blip r:embed="rId2"/>
                <a:stretch>
                  <a:fillRect l="-1577" b="-5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2210FB6C-BE08-4D4E-8259-57D98B6F8376}"/>
              </a:ext>
            </a:extLst>
          </p:cNvPr>
          <p:cNvSpPr txBox="1"/>
          <p:nvPr/>
        </p:nvSpPr>
        <p:spPr>
          <a:xfrm>
            <a:off x="9181117" y="3411808"/>
            <a:ext cx="17888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# ways to choose a subset of n things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C0BADE-1827-4F49-A757-73E8B4F806D3}"/>
              </a:ext>
            </a:extLst>
          </p:cNvPr>
          <p:cNvSpPr txBox="1"/>
          <p:nvPr/>
        </p:nvSpPr>
        <p:spPr>
          <a:xfrm>
            <a:off x="7579271" y="1058292"/>
            <a:ext cx="2038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# ways to choose k genes with the annotation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859594-613E-944A-9348-A69A9A48041C}"/>
              </a:ext>
            </a:extLst>
          </p:cNvPr>
          <p:cNvSpPr txBox="1"/>
          <p:nvPr/>
        </p:nvSpPr>
        <p:spPr>
          <a:xfrm>
            <a:off x="9950776" y="754798"/>
            <a:ext cx="2038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# ways to choose n-k genes without the annotation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60F6DB-785B-B64B-8F90-817D84F55FAA}"/>
              </a:ext>
            </a:extLst>
          </p:cNvPr>
          <p:cNvSpPr txBox="1"/>
          <p:nvPr/>
        </p:nvSpPr>
        <p:spPr>
          <a:xfrm>
            <a:off x="353227" y="4664150"/>
            <a:ext cx="59472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  <a:cs typeface="Arial" panose="020B0604020202020204" pitchFamily="34" charset="0"/>
              </a:rPr>
              <a:t>If we randomly assigned n genes (out of N) to be differentially expressed and K genes to have the annotation, what is the probability we would see at least k genes with the annotation in our differentially expressed set?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ED6DFFB-A3FE-954E-8660-3E3433DBAAF2}"/>
                  </a:ext>
                </a:extLst>
              </p:cNvPr>
              <p:cNvSpPr/>
              <p:nvPr/>
            </p:nvSpPr>
            <p:spPr>
              <a:xfrm>
                <a:off x="6464123" y="4664150"/>
                <a:ext cx="5433988" cy="17353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>
                          <a:latin typeface="Cambria Math" panose="02040503050406030204" pitchFamily="18" charset="0"/>
                        </a:rPr>
                        <m:t>𝑃𝑣𝑎𝑙</m:t>
                      </m:r>
                      <m:r>
                        <a:rPr lang="en-US" sz="4400" i="1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4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≥</m:t>
                          </m:r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ED6DFFB-A3FE-954E-8660-3E3433DBAA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4123" y="4664150"/>
                <a:ext cx="5433988" cy="1735347"/>
              </a:xfrm>
              <a:prstGeom prst="rect">
                <a:avLst/>
              </a:prstGeom>
              <a:blipFill>
                <a:blip r:embed="rId3"/>
                <a:stretch>
                  <a:fillRect l="-233" t="-136957" r="-1399" b="-189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268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  <p:bldP spid="2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1A9F04-2ED4-5F41-B6AE-43FF83EB6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Odds ratios measure the magnitude of the effect</a:t>
            </a:r>
            <a:endParaRPr lang="en-US" sz="3600" dirty="0">
              <a:latin typeface="Gill Sans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6EE53BC-53EB-FC46-BE7C-27854CC5B4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185654"/>
              </p:ext>
            </p:extLst>
          </p:nvPr>
        </p:nvGraphicFramePr>
        <p:xfrm>
          <a:off x="2482570" y="2543297"/>
          <a:ext cx="6631694" cy="14826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1325">
                  <a:extLst>
                    <a:ext uri="{9D8B030D-6E8A-4147-A177-3AD203B41FA5}">
                      <a16:colId xmlns:a16="http://schemas.microsoft.com/office/drawing/2014/main" val="3842428064"/>
                    </a:ext>
                  </a:extLst>
                </a:gridCol>
                <a:gridCol w="1501978">
                  <a:extLst>
                    <a:ext uri="{9D8B030D-6E8A-4147-A177-3AD203B41FA5}">
                      <a16:colId xmlns:a16="http://schemas.microsoft.com/office/drawing/2014/main" val="3179586245"/>
                    </a:ext>
                  </a:extLst>
                </a:gridCol>
                <a:gridCol w="1851103">
                  <a:extLst>
                    <a:ext uri="{9D8B030D-6E8A-4147-A177-3AD203B41FA5}">
                      <a16:colId xmlns:a16="http://schemas.microsoft.com/office/drawing/2014/main" val="1342988248"/>
                    </a:ext>
                  </a:extLst>
                </a:gridCol>
                <a:gridCol w="1717288">
                  <a:extLst>
                    <a:ext uri="{9D8B030D-6E8A-4147-A177-3AD203B41FA5}">
                      <a16:colId xmlns:a16="http://schemas.microsoft.com/office/drawing/2014/main" val="2624818872"/>
                    </a:ext>
                  </a:extLst>
                </a:gridCol>
              </a:tblGrid>
              <a:tr h="494213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Gill Sans MT" panose="020B0502020104020203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Gill Sans MT" panose="020B0502020104020203" pitchFamily="34" charset="77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Gill Sans MT" panose="020B0502020104020203" pitchFamily="34" charset="77"/>
                        </a:rPr>
                        <a:t>No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Gill Sans MT" panose="020B0502020104020203" pitchFamily="34" charset="77"/>
                        </a:rPr>
                        <a:t>Odds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269643"/>
                  </a:ext>
                </a:extLst>
              </a:tr>
              <a:tr h="494213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Gill Sans MT" panose="020B0502020104020203" pitchFamily="34" charset="77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A/B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993646"/>
                  </a:ext>
                </a:extLst>
              </a:tr>
              <a:tr h="494213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Gill Sans MT" panose="020B0502020104020203" pitchFamily="34" charset="77"/>
                        </a:rPr>
                        <a:t>No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C/D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4576511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24101079-EEC6-8440-BE4B-C0BDB7C49FD0}"/>
              </a:ext>
            </a:extLst>
          </p:cNvPr>
          <p:cNvGrpSpPr/>
          <p:nvPr/>
        </p:nvGrpSpPr>
        <p:grpSpPr>
          <a:xfrm>
            <a:off x="4191884" y="2026063"/>
            <a:ext cx="2904962" cy="369332"/>
            <a:chOff x="1193180" y="4984595"/>
            <a:chExt cx="2904962" cy="36933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EB9A3A7-2148-D049-AF6C-1E1E0FDCB766}"/>
                </a:ext>
              </a:extLst>
            </p:cNvPr>
            <p:cNvSpPr txBox="1"/>
            <p:nvPr/>
          </p:nvSpPr>
          <p:spPr>
            <a:xfrm>
              <a:off x="1193180" y="4984595"/>
              <a:ext cx="29049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Gene has annotation          ? </a:t>
              </a:r>
            </a:p>
          </p:txBody>
        </p:sp>
        <p:sp>
          <p:nvSpPr>
            <p:cNvPr id="14" name="5-Point Star 13">
              <a:extLst>
                <a:ext uri="{FF2B5EF4-FFF2-40B4-BE49-F238E27FC236}">
                  <a16:creationId xmlns:a16="http://schemas.microsoft.com/office/drawing/2014/main" id="{37D8F8D0-2897-0B45-9438-3E37FA813430}"/>
                </a:ext>
              </a:extLst>
            </p:cNvPr>
            <p:cNvSpPr/>
            <p:nvPr/>
          </p:nvSpPr>
          <p:spPr>
            <a:xfrm>
              <a:off x="3389487" y="4984595"/>
              <a:ext cx="271462" cy="297733"/>
            </a:xfrm>
            <a:prstGeom prst="star5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588C286-2CAA-434F-91A5-D8F6F3D5BACF}"/>
              </a:ext>
            </a:extLst>
          </p:cNvPr>
          <p:cNvSpPr txBox="1"/>
          <p:nvPr/>
        </p:nvSpPr>
        <p:spPr>
          <a:xfrm rot="16200000">
            <a:off x="876835" y="3170907"/>
            <a:ext cx="2370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Gene is differentially expressed?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B2C0A8-EE5D-AA47-90C9-6721A7235909}"/>
              </a:ext>
            </a:extLst>
          </p:cNvPr>
          <p:cNvSpPr txBox="1"/>
          <p:nvPr/>
        </p:nvSpPr>
        <p:spPr>
          <a:xfrm>
            <a:off x="1162038" y="1259615"/>
            <a:ext cx="6892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  <a:cs typeface="Arial" panose="020B0604020202020204" pitchFamily="34" charset="0"/>
              </a:rPr>
              <a:t>Odds = P(event occurs)/P(event doesn’t occur)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0069C0-8D6C-164C-BDCA-C58D2EA1D342}"/>
              </a:ext>
            </a:extLst>
          </p:cNvPr>
          <p:cNvSpPr txBox="1"/>
          <p:nvPr/>
        </p:nvSpPr>
        <p:spPr>
          <a:xfrm>
            <a:off x="2482570" y="5087327"/>
            <a:ext cx="2135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  <a:cs typeface="Arial" panose="020B0604020202020204" pitchFamily="34" charset="0"/>
              </a:rPr>
              <a:t>Odds ratio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FB948F2-56A2-3A49-9EDF-3C68DA518193}"/>
                  </a:ext>
                </a:extLst>
              </p:cNvPr>
              <p:cNvSpPr txBox="1"/>
              <p:nvPr/>
            </p:nvSpPr>
            <p:spPr>
              <a:xfrm>
                <a:off x="4291004" y="4950043"/>
                <a:ext cx="639727" cy="7636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FB948F2-56A2-3A49-9EDF-3C68DA5181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1004" y="4950043"/>
                <a:ext cx="639727" cy="763607"/>
              </a:xfrm>
              <a:prstGeom prst="rect">
                <a:avLst/>
              </a:prstGeom>
              <a:blipFill>
                <a:blip r:embed="rId2"/>
                <a:stretch>
                  <a:fillRect l="-9804" t="-4918" r="-7843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20B37F3-8AD2-F041-944F-4D5B987B291F}"/>
              </a:ext>
            </a:extLst>
          </p:cNvPr>
          <p:cNvSpPr txBox="1"/>
          <p:nvPr/>
        </p:nvSpPr>
        <p:spPr>
          <a:xfrm>
            <a:off x="5919889" y="4950043"/>
            <a:ext cx="62721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  <a:cs typeface="Arial" panose="020B0604020202020204" pitchFamily="34" charset="0"/>
              </a:rPr>
              <a:t>=1 No enrichment</a:t>
            </a:r>
          </a:p>
          <a:p>
            <a:r>
              <a:rPr lang="en-US" sz="2400" dirty="0">
                <a:latin typeface="Gill Sans MT" panose="020B0502020104020203" pitchFamily="34" charset="77"/>
                <a:cs typeface="Arial" panose="020B0604020202020204" pitchFamily="34" charset="0"/>
              </a:rPr>
              <a:t>&gt;1 Diff expr. genes enriched for annotation</a:t>
            </a:r>
          </a:p>
          <a:p>
            <a:r>
              <a:rPr lang="en-US" sz="2400" dirty="0">
                <a:latin typeface="Gill Sans MT" panose="020B0502020104020203" pitchFamily="34" charset="77"/>
                <a:cs typeface="Arial" panose="020B0604020202020204" pitchFamily="34" charset="0"/>
              </a:rPr>
              <a:t>&lt;1 Diff expr, genes depleted for annotation</a:t>
            </a:r>
          </a:p>
        </p:txBody>
      </p:sp>
    </p:spTree>
    <p:extLst>
      <p:ext uri="{BB962C8B-B14F-4D97-AF65-F5344CB8AC3E}">
        <p14:creationId xmlns:p14="http://schemas.microsoft.com/office/powerpoint/2010/main" val="31718587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1A9F04-2ED4-5F41-B6AE-43FF83EB6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Fisher’s Exact Test - Python</a:t>
            </a:r>
            <a:endParaRPr lang="en-US" sz="3600" dirty="0">
              <a:latin typeface="Gill San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8A39B8E-96DC-2042-AE5C-12654FBBA8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957987"/>
              </p:ext>
            </p:extLst>
          </p:nvPr>
        </p:nvGraphicFramePr>
        <p:xfrm>
          <a:off x="1029196" y="2079922"/>
          <a:ext cx="5460813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4502">
                  <a:extLst>
                    <a:ext uri="{9D8B030D-6E8A-4147-A177-3AD203B41FA5}">
                      <a16:colId xmlns:a16="http://schemas.microsoft.com/office/drawing/2014/main" val="3842428064"/>
                    </a:ext>
                  </a:extLst>
                </a:gridCol>
                <a:gridCol w="1494263">
                  <a:extLst>
                    <a:ext uri="{9D8B030D-6E8A-4147-A177-3AD203B41FA5}">
                      <a16:colId xmlns:a16="http://schemas.microsoft.com/office/drawing/2014/main" val="3179586245"/>
                    </a:ext>
                  </a:extLst>
                </a:gridCol>
                <a:gridCol w="1616927">
                  <a:extLst>
                    <a:ext uri="{9D8B030D-6E8A-4147-A177-3AD203B41FA5}">
                      <a16:colId xmlns:a16="http://schemas.microsoft.com/office/drawing/2014/main" val="1342988248"/>
                    </a:ext>
                  </a:extLst>
                </a:gridCol>
                <a:gridCol w="1115121">
                  <a:extLst>
                    <a:ext uri="{9D8B030D-6E8A-4147-A177-3AD203B41FA5}">
                      <a16:colId xmlns:a16="http://schemas.microsoft.com/office/drawing/2014/main" val="2791989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Gill Sans MT" panose="020B0502020104020203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Gill Sans MT" panose="020B0502020104020203" pitchFamily="34" charset="77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Gill Sans MT" panose="020B0502020104020203" pitchFamily="34" charset="77"/>
                        </a:rPr>
                        <a:t>No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Gill Sans MT" panose="020B0502020104020203" pitchFamily="34" charset="77"/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269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bg1"/>
                          </a:solidFill>
                          <a:latin typeface="Gill Sans MT" panose="020B0502020104020203" pitchFamily="34" charset="77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140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993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bg1"/>
                          </a:solidFill>
                          <a:latin typeface="Gill Sans MT" panose="020B0502020104020203" pitchFamily="34" charset="77"/>
                        </a:rPr>
                        <a:t>No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300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4576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bg1"/>
                          </a:solidFill>
                          <a:latin typeface="Gill Sans MT" panose="020B0502020104020203" pitchFamily="34" charset="77"/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300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340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640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857659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61488CE5-78F5-E74A-AF65-E4CCA15AA9DF}"/>
              </a:ext>
            </a:extLst>
          </p:cNvPr>
          <p:cNvGrpSpPr/>
          <p:nvPr/>
        </p:nvGrpSpPr>
        <p:grpSpPr>
          <a:xfrm>
            <a:off x="3010725" y="1577513"/>
            <a:ext cx="2904962" cy="369332"/>
            <a:chOff x="1193180" y="4984595"/>
            <a:chExt cx="2904962" cy="36933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461EF2-D364-CA45-8009-21BB4423F17A}"/>
                </a:ext>
              </a:extLst>
            </p:cNvPr>
            <p:cNvSpPr txBox="1"/>
            <p:nvPr/>
          </p:nvSpPr>
          <p:spPr>
            <a:xfrm>
              <a:off x="1193180" y="4984595"/>
              <a:ext cx="29049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Gene has annotation          ? </a:t>
              </a:r>
            </a:p>
          </p:txBody>
        </p:sp>
        <p:sp>
          <p:nvSpPr>
            <p:cNvPr id="8" name="5-Point Star 7">
              <a:extLst>
                <a:ext uri="{FF2B5EF4-FFF2-40B4-BE49-F238E27FC236}">
                  <a16:creationId xmlns:a16="http://schemas.microsoft.com/office/drawing/2014/main" id="{075D2EA3-34CC-234B-AFF3-019FDD175588}"/>
                </a:ext>
              </a:extLst>
            </p:cNvPr>
            <p:cNvSpPr/>
            <p:nvPr/>
          </p:nvSpPr>
          <p:spPr>
            <a:xfrm>
              <a:off x="3389487" y="4984595"/>
              <a:ext cx="271462" cy="297733"/>
            </a:xfrm>
            <a:prstGeom prst="star5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C24AB999-3681-D04A-93F1-A170C6A15458}"/>
              </a:ext>
            </a:extLst>
          </p:cNvPr>
          <p:cNvSpPr/>
          <p:nvPr/>
        </p:nvSpPr>
        <p:spPr>
          <a:xfrm>
            <a:off x="1639230" y="2502367"/>
            <a:ext cx="312234" cy="2676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677F24-092E-1B4A-943C-94C49C5719B9}"/>
              </a:ext>
            </a:extLst>
          </p:cNvPr>
          <p:cNvSpPr/>
          <p:nvPr/>
        </p:nvSpPr>
        <p:spPr>
          <a:xfrm>
            <a:off x="1639230" y="2886196"/>
            <a:ext cx="312234" cy="26762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32481C-ECB9-E747-9061-4951C096DA52}"/>
              </a:ext>
            </a:extLst>
          </p:cNvPr>
          <p:cNvSpPr txBox="1"/>
          <p:nvPr/>
        </p:nvSpPr>
        <p:spPr>
          <a:xfrm rot="16200000">
            <a:off x="-543089" y="2586296"/>
            <a:ext cx="2370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Gene is differentially expressed?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BF1817-83A5-0942-B758-C431FDE5A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5339" y="1762179"/>
            <a:ext cx="4929572" cy="38360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3EC969-33EF-6D48-9135-FCFA069FCA9A}"/>
              </a:ext>
            </a:extLst>
          </p:cNvPr>
          <p:cNvSpPr txBox="1"/>
          <p:nvPr/>
        </p:nvSpPr>
        <p:spPr>
          <a:xfrm>
            <a:off x="5783746" y="4817327"/>
            <a:ext cx="1203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Odds ratio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988ABB-8980-7B49-A720-B444F96037ED}"/>
              </a:ext>
            </a:extLst>
          </p:cNvPr>
          <p:cNvSpPr txBox="1"/>
          <p:nvPr/>
        </p:nvSpPr>
        <p:spPr>
          <a:xfrm>
            <a:off x="6134162" y="5034248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P-value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9199BC-73F4-6941-B7C1-AD1FE39CF5FD}"/>
              </a:ext>
            </a:extLst>
          </p:cNvPr>
          <p:cNvSpPr txBox="1"/>
          <p:nvPr/>
        </p:nvSpPr>
        <p:spPr>
          <a:xfrm>
            <a:off x="4565624" y="5251169"/>
            <a:ext cx="2436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Checking the odds ratio</a:t>
            </a:r>
          </a:p>
        </p:txBody>
      </p:sp>
    </p:spTree>
    <p:extLst>
      <p:ext uri="{BB962C8B-B14F-4D97-AF65-F5344CB8AC3E}">
        <p14:creationId xmlns:p14="http://schemas.microsoft.com/office/powerpoint/2010/main" val="30554874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1A9F04-2ED4-5F41-B6AE-43FF83EB6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Enrichment testing – GO example (from lab 4)</a:t>
            </a:r>
            <a:endParaRPr lang="en-US" sz="3600" dirty="0">
              <a:latin typeface="Gill Sa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46FA20-FACC-4043-B4FB-636298B3BACB}"/>
              </a:ext>
            </a:extLst>
          </p:cNvPr>
          <p:cNvSpPr txBox="1"/>
          <p:nvPr/>
        </p:nvSpPr>
        <p:spPr>
          <a:xfrm>
            <a:off x="857250" y="1731644"/>
            <a:ext cx="73723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find_enrichment.py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\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foreground_genes.txt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\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background_genes.txt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\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mgi.assoc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\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--obo go-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basic.obo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\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--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outfile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goea.xlsx,goea.tsv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9AC45A-3EA0-7B4B-8573-2741B4C2B3E2}"/>
              </a:ext>
            </a:extLst>
          </p:cNvPr>
          <p:cNvSpPr txBox="1"/>
          <p:nvPr/>
        </p:nvSpPr>
        <p:spPr>
          <a:xfrm>
            <a:off x="4700587" y="1971675"/>
            <a:ext cx="367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File with list of genes in “foreground”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576B66-3A9C-E548-BC61-2A0E8B4AE16E}"/>
              </a:ext>
            </a:extLst>
          </p:cNvPr>
          <p:cNvSpPr txBox="1"/>
          <p:nvPr/>
        </p:nvSpPr>
        <p:spPr>
          <a:xfrm>
            <a:off x="4543425" y="2263856"/>
            <a:ext cx="369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File with list of genes in “background”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4CD0A1-1FD4-2A45-A507-7DD5853CAAC3}"/>
              </a:ext>
            </a:extLst>
          </p:cNvPr>
          <p:cNvSpPr txBox="1"/>
          <p:nvPr/>
        </p:nvSpPr>
        <p:spPr>
          <a:xfrm>
            <a:off x="3381375" y="2581038"/>
            <a:ext cx="761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File mapping each gene to a list of GO terms (see </a:t>
            </a:r>
            <a:r>
              <a:rPr lang="en-US" dirty="0" err="1">
                <a:latin typeface="Gill Sans MT" panose="020B0502020104020203" pitchFamily="34" charset="77"/>
              </a:rPr>
              <a:t>mgi.assoc</a:t>
            </a:r>
            <a:r>
              <a:rPr lang="en-US" dirty="0">
                <a:latin typeface="Gill Sans MT" panose="020B0502020104020203" pitchFamily="34" charset="77"/>
              </a:rPr>
              <a:t> in public directory)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2AC93A-56DB-434E-8AAE-962D06EEB282}"/>
              </a:ext>
            </a:extLst>
          </p:cNvPr>
          <p:cNvSpPr txBox="1"/>
          <p:nvPr/>
        </p:nvSpPr>
        <p:spPr>
          <a:xfrm>
            <a:off x="4368889" y="2868401"/>
            <a:ext cx="3179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File containing the GO database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18E73B-6293-C44E-B814-3F495728F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774" y="4018182"/>
            <a:ext cx="9112064" cy="26319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5071417-C05A-8242-B209-B4A10B733793}"/>
              </a:ext>
            </a:extLst>
          </p:cNvPr>
          <p:cNvSpPr/>
          <p:nvPr/>
        </p:nvSpPr>
        <p:spPr>
          <a:xfrm>
            <a:off x="421852" y="3555627"/>
            <a:ext cx="22063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Example results:</a:t>
            </a: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CF89DB-3D0B-B440-B7F3-4FB0D677C734}"/>
              </a:ext>
            </a:extLst>
          </p:cNvPr>
          <p:cNvSpPr/>
          <p:nvPr/>
        </p:nvSpPr>
        <p:spPr>
          <a:xfrm>
            <a:off x="234939" y="6465447"/>
            <a:ext cx="8139987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Will continue with more on enrichment testing next week</a:t>
            </a:r>
          </a:p>
        </p:txBody>
      </p:sp>
    </p:spTree>
    <p:extLst>
      <p:ext uri="{BB962C8B-B14F-4D97-AF65-F5344CB8AC3E}">
        <p14:creationId xmlns:p14="http://schemas.microsoft.com/office/powerpoint/2010/main" val="28131822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EDA14E-E2CE-C445-885F-070C0ABA7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49"/>
            <a:ext cx="12192000" cy="6782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D22C5D-F14F-AD41-8717-FFFC56E532C9}"/>
              </a:ext>
            </a:extLst>
          </p:cNvPr>
          <p:cNvSpPr txBox="1"/>
          <p:nvPr/>
        </p:nvSpPr>
        <p:spPr>
          <a:xfrm>
            <a:off x="3398520" y="2357974"/>
            <a:ext cx="539496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Gill Sans MT" panose="020B0502020104020203" pitchFamily="34" charset="77"/>
              </a:rPr>
              <a:t>Good luck on Quiz 2!</a:t>
            </a:r>
          </a:p>
        </p:txBody>
      </p:sp>
    </p:spTree>
    <p:extLst>
      <p:ext uri="{BB962C8B-B14F-4D97-AF65-F5344CB8AC3E}">
        <p14:creationId xmlns:p14="http://schemas.microsoft.com/office/powerpoint/2010/main" val="2373057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EDA14E-E2CE-C445-885F-070C0ABA7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49"/>
            <a:ext cx="12192000" cy="6782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D22C5D-F14F-AD41-8717-FFFC56E532C9}"/>
              </a:ext>
            </a:extLst>
          </p:cNvPr>
          <p:cNvSpPr txBox="1"/>
          <p:nvPr/>
        </p:nvSpPr>
        <p:spPr>
          <a:xfrm>
            <a:off x="3318510" y="2460844"/>
            <a:ext cx="539496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Gill Sans MT" panose="020B0502020104020203" pitchFamily="34" charset="77"/>
              </a:rPr>
              <a:t>Differential expression</a:t>
            </a:r>
          </a:p>
        </p:txBody>
      </p:sp>
    </p:spTree>
    <p:extLst>
      <p:ext uri="{BB962C8B-B14F-4D97-AF65-F5344CB8AC3E}">
        <p14:creationId xmlns:p14="http://schemas.microsoft.com/office/powerpoint/2010/main" val="3927438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1A9F04-2ED4-5F41-B6AE-43FF83EB6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"/>
                <a:cs typeface="Gill Sans"/>
              </a:rPr>
              <a:t>Goal: which genes changed expression?</a:t>
            </a:r>
            <a:endParaRPr lang="en-US" sz="3600" dirty="0">
              <a:latin typeface="Gill San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B9D154B-BEC4-2746-9ECD-707319C5A9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191" r="32221"/>
          <a:stretch/>
        </p:blipFill>
        <p:spPr>
          <a:xfrm>
            <a:off x="2139415" y="1656702"/>
            <a:ext cx="2401616" cy="14207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B6C0B4E-2DF2-464C-A596-C19E8017E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781" y="1623940"/>
            <a:ext cx="2360091" cy="139019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357676F-C027-1F44-8328-B567350E7BA0}"/>
              </a:ext>
            </a:extLst>
          </p:cNvPr>
          <p:cNvSpPr txBox="1"/>
          <p:nvPr/>
        </p:nvSpPr>
        <p:spPr>
          <a:xfrm>
            <a:off x="2682456" y="3027137"/>
            <a:ext cx="1315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Skin cells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3242F27-1814-BE40-8B71-70AB17EE208D}"/>
              </a:ext>
            </a:extLst>
          </p:cNvPr>
          <p:cNvSpPr txBox="1"/>
          <p:nvPr/>
        </p:nvSpPr>
        <p:spPr>
          <a:xfrm>
            <a:off x="6758469" y="3014130"/>
            <a:ext cx="2099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Red blood cells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280A25-668D-6844-BDC0-CDE9F4977166}"/>
              </a:ext>
            </a:extLst>
          </p:cNvPr>
          <p:cNvSpPr txBox="1"/>
          <p:nvPr/>
        </p:nvSpPr>
        <p:spPr>
          <a:xfrm>
            <a:off x="2537984" y="1223354"/>
            <a:ext cx="1604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Sample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6E7F10-D824-1342-9F6A-AFC36D2AFCA0}"/>
              </a:ext>
            </a:extLst>
          </p:cNvPr>
          <p:cNvSpPr txBox="1"/>
          <p:nvPr/>
        </p:nvSpPr>
        <p:spPr>
          <a:xfrm>
            <a:off x="6875587" y="1162275"/>
            <a:ext cx="1604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Sample 2</a:t>
            </a:r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402AC2CB-69C6-6049-965F-209C7EA04C48}"/>
              </a:ext>
            </a:extLst>
          </p:cNvPr>
          <p:cNvSpPr/>
          <p:nvPr/>
        </p:nvSpPr>
        <p:spPr>
          <a:xfrm>
            <a:off x="5131590" y="3257969"/>
            <a:ext cx="518160" cy="85459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64032E7C-9A69-5C4D-8834-C060C6743A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403693"/>
              </p:ext>
            </p:extLst>
          </p:nvPr>
        </p:nvGraphicFramePr>
        <p:xfrm>
          <a:off x="2431304" y="4419609"/>
          <a:ext cx="2235200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17600">
                  <a:extLst>
                    <a:ext uri="{9D8B030D-6E8A-4147-A177-3AD203B41FA5}">
                      <a16:colId xmlns:a16="http://schemas.microsoft.com/office/drawing/2014/main" val="2327831409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8075258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Gene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TPM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986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Gene1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742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Gene2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5.2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9806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Gene3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5931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Gene4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3499060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BE825CA0-A33B-CC49-B361-E3D434F511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653237"/>
              </p:ext>
            </p:extLst>
          </p:nvPr>
        </p:nvGraphicFramePr>
        <p:xfrm>
          <a:off x="6138185" y="4419609"/>
          <a:ext cx="2235200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17600">
                  <a:extLst>
                    <a:ext uri="{9D8B030D-6E8A-4147-A177-3AD203B41FA5}">
                      <a16:colId xmlns:a16="http://schemas.microsoft.com/office/drawing/2014/main" val="2327831409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8075258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Gene</a:t>
                      </a:r>
                      <a:endParaRPr lang="en-US" dirty="0">
                        <a:latin typeface="Gill Sans MT" panose="020B0502020104020203" pitchFamily="34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TPM</a:t>
                      </a:r>
                      <a:endParaRPr lang="en-US" dirty="0">
                        <a:latin typeface="Gill Sans MT" panose="020B050202010402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986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Gene1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742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Gene2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9806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Gene3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5931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Gene4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3499060"/>
                  </a:ext>
                </a:extLst>
              </a:tr>
            </a:tbl>
          </a:graphicData>
        </a:graphic>
      </p:graphicFrame>
      <p:sp>
        <p:nvSpPr>
          <p:cNvPr id="32" name="Left-Right Arrow 31">
            <a:extLst>
              <a:ext uri="{FF2B5EF4-FFF2-40B4-BE49-F238E27FC236}">
                <a16:creationId xmlns:a16="http://schemas.microsoft.com/office/drawing/2014/main" id="{A1521BDD-6340-7749-B5DC-7C6D3D7C1247}"/>
              </a:ext>
            </a:extLst>
          </p:cNvPr>
          <p:cNvSpPr/>
          <p:nvPr/>
        </p:nvSpPr>
        <p:spPr>
          <a:xfrm>
            <a:off x="4996339" y="5209549"/>
            <a:ext cx="812010" cy="274320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E90DC1B-B878-3747-8CAC-3D35CA37A1A3}"/>
              </a:ext>
            </a:extLst>
          </p:cNvPr>
          <p:cNvSpPr txBox="1"/>
          <p:nvPr/>
        </p:nvSpPr>
        <p:spPr>
          <a:xfrm>
            <a:off x="8857872" y="4609384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Which set of genes is expressed at different levels in sample 1 vs. sample 2?</a:t>
            </a:r>
          </a:p>
        </p:txBody>
      </p:sp>
    </p:spTree>
    <p:extLst>
      <p:ext uri="{BB962C8B-B14F-4D97-AF65-F5344CB8AC3E}">
        <p14:creationId xmlns:p14="http://schemas.microsoft.com/office/powerpoint/2010/main" val="3801616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1A9F04-2ED4-5F41-B6AE-43FF83EB6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Is this gene differentially expressed?</a:t>
            </a:r>
            <a:endParaRPr lang="en-US" sz="3600" dirty="0">
              <a:latin typeface="Gill Sa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46FA20-FACC-4043-B4FB-636298B3BACB}"/>
              </a:ext>
            </a:extLst>
          </p:cNvPr>
          <p:cNvSpPr txBox="1"/>
          <p:nvPr/>
        </p:nvSpPr>
        <p:spPr>
          <a:xfrm>
            <a:off x="410660" y="5597809"/>
            <a:ext cx="7184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Is expression of Gene 1 higher in sample 2 vs. sample 1?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CFC950-627F-B049-8E07-666459D295AA}"/>
              </a:ext>
            </a:extLst>
          </p:cNvPr>
          <p:cNvSpPr/>
          <p:nvPr/>
        </p:nvSpPr>
        <p:spPr>
          <a:xfrm>
            <a:off x="651510" y="2023114"/>
            <a:ext cx="10538460" cy="914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0F6326-8BC7-5340-8928-AC5CD7E7E3EB}"/>
              </a:ext>
            </a:extLst>
          </p:cNvPr>
          <p:cNvSpPr/>
          <p:nvPr/>
        </p:nvSpPr>
        <p:spPr>
          <a:xfrm>
            <a:off x="4115316" y="1942250"/>
            <a:ext cx="3269341" cy="25316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68D87B-646F-0D4A-886A-8671F64345F7}"/>
              </a:ext>
            </a:extLst>
          </p:cNvPr>
          <p:cNvSpPr txBox="1"/>
          <p:nvPr/>
        </p:nvSpPr>
        <p:spPr>
          <a:xfrm>
            <a:off x="5192749" y="1566363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Gene 1 (4kb)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CB5167-6E76-AC42-B24A-2F34C4FDCAC1}"/>
              </a:ext>
            </a:extLst>
          </p:cNvPr>
          <p:cNvCxnSpPr/>
          <p:nvPr/>
        </p:nvCxnSpPr>
        <p:spPr>
          <a:xfrm>
            <a:off x="4827741" y="234585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65E72B-6FC2-CD4F-B009-BF65099F876D}"/>
              </a:ext>
            </a:extLst>
          </p:cNvPr>
          <p:cNvCxnSpPr/>
          <p:nvPr/>
        </p:nvCxnSpPr>
        <p:spPr>
          <a:xfrm>
            <a:off x="5332443" y="249825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67C299F-A595-E34B-B506-188025D2C5BF}"/>
              </a:ext>
            </a:extLst>
          </p:cNvPr>
          <p:cNvCxnSpPr/>
          <p:nvPr/>
        </p:nvCxnSpPr>
        <p:spPr>
          <a:xfrm>
            <a:off x="10360930" y="1413926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3060E9D-43BB-EC4B-BB19-7AE98D821E6E}"/>
              </a:ext>
            </a:extLst>
          </p:cNvPr>
          <p:cNvSpPr txBox="1"/>
          <p:nvPr/>
        </p:nvSpPr>
        <p:spPr>
          <a:xfrm>
            <a:off x="10453615" y="879866"/>
            <a:ext cx="736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read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DF6A0FE-1327-8245-A678-44CF0978B262}"/>
              </a:ext>
            </a:extLst>
          </p:cNvPr>
          <p:cNvSpPr txBox="1"/>
          <p:nvPr/>
        </p:nvSpPr>
        <p:spPr>
          <a:xfrm>
            <a:off x="114482" y="1488435"/>
            <a:ext cx="1301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Sample 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840BC1B-3A8F-5B48-AEA8-BE2C1E7C6218}"/>
              </a:ext>
            </a:extLst>
          </p:cNvPr>
          <p:cNvSpPr txBox="1"/>
          <p:nvPr/>
        </p:nvSpPr>
        <p:spPr>
          <a:xfrm>
            <a:off x="5242261" y="2738867"/>
            <a:ext cx="1093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2 reads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5B653BF-D4D6-A142-A83B-C15683B55CF5}"/>
              </a:ext>
            </a:extLst>
          </p:cNvPr>
          <p:cNvSpPr/>
          <p:nvPr/>
        </p:nvSpPr>
        <p:spPr>
          <a:xfrm>
            <a:off x="651510" y="3946308"/>
            <a:ext cx="10538460" cy="914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4A1C684-9D7E-5944-B7AD-AD47CBE3814D}"/>
              </a:ext>
            </a:extLst>
          </p:cNvPr>
          <p:cNvSpPr/>
          <p:nvPr/>
        </p:nvSpPr>
        <p:spPr>
          <a:xfrm>
            <a:off x="4115316" y="3865444"/>
            <a:ext cx="3269341" cy="25316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806791E-8D4E-6547-A273-44C90F9490EC}"/>
              </a:ext>
            </a:extLst>
          </p:cNvPr>
          <p:cNvSpPr txBox="1"/>
          <p:nvPr/>
        </p:nvSpPr>
        <p:spPr>
          <a:xfrm>
            <a:off x="5192749" y="3489557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Gene 1 (4kb)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936508C-3E91-A440-AABC-0CE4590A6872}"/>
              </a:ext>
            </a:extLst>
          </p:cNvPr>
          <p:cNvCxnSpPr/>
          <p:nvPr/>
        </p:nvCxnSpPr>
        <p:spPr>
          <a:xfrm>
            <a:off x="4827741" y="4269044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0EE8292-2EF3-0942-9C09-4D55003F4FC3}"/>
              </a:ext>
            </a:extLst>
          </p:cNvPr>
          <p:cNvCxnSpPr/>
          <p:nvPr/>
        </p:nvCxnSpPr>
        <p:spPr>
          <a:xfrm>
            <a:off x="5332443" y="4421444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C1CACC5-4095-A74F-8550-EEA6C42A4456}"/>
              </a:ext>
            </a:extLst>
          </p:cNvPr>
          <p:cNvSpPr txBox="1"/>
          <p:nvPr/>
        </p:nvSpPr>
        <p:spPr>
          <a:xfrm>
            <a:off x="114482" y="3411629"/>
            <a:ext cx="1301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Sample 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6BC6AED-2ACF-FE44-8EE9-18739C8AD6B5}"/>
              </a:ext>
            </a:extLst>
          </p:cNvPr>
          <p:cNvSpPr txBox="1"/>
          <p:nvPr/>
        </p:nvSpPr>
        <p:spPr>
          <a:xfrm>
            <a:off x="5242261" y="4662061"/>
            <a:ext cx="1093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3 reads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A217429-F8C2-B640-B34F-2241033B0926}"/>
              </a:ext>
            </a:extLst>
          </p:cNvPr>
          <p:cNvCxnSpPr/>
          <p:nvPr/>
        </p:nvCxnSpPr>
        <p:spPr>
          <a:xfrm>
            <a:off x="5656781" y="463533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858F47FF-0F2C-7345-B02C-DB6C6A6B3CBA}"/>
              </a:ext>
            </a:extLst>
          </p:cNvPr>
          <p:cNvSpPr txBox="1"/>
          <p:nvPr/>
        </p:nvSpPr>
        <p:spPr>
          <a:xfrm>
            <a:off x="8572500" y="5229225"/>
            <a:ext cx="18864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Maybe??</a:t>
            </a:r>
          </a:p>
          <a:p>
            <a:r>
              <a:rPr lang="en-US" sz="2800" dirty="0">
                <a:latin typeface="Gill Sans MT" panose="020B0502020104020203" pitchFamily="34" charset="77"/>
              </a:rPr>
              <a:t>Hard to tell</a:t>
            </a:r>
          </a:p>
        </p:txBody>
      </p:sp>
    </p:spTree>
    <p:extLst>
      <p:ext uri="{BB962C8B-B14F-4D97-AF65-F5344CB8AC3E}">
        <p14:creationId xmlns:p14="http://schemas.microsoft.com/office/powerpoint/2010/main" val="274412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1A9F04-2ED4-5F41-B6AE-43FF83EB6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Gene expression measurements are noisy!</a:t>
            </a:r>
            <a:endParaRPr lang="en-US" sz="3600" dirty="0">
              <a:latin typeface="Gill San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3BCA2B-2BB9-034C-87AB-B35E331E3FC7}"/>
              </a:ext>
            </a:extLst>
          </p:cNvPr>
          <p:cNvSpPr/>
          <p:nvPr/>
        </p:nvSpPr>
        <p:spPr>
          <a:xfrm>
            <a:off x="579120" y="1551176"/>
            <a:ext cx="1082802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A gene might have different TPM in sample 1 vs. sample 2 just because of noise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Multiple sources of noise: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u="sng" dirty="0">
                <a:latin typeface="Gill Sans MT" panose="020B0502020104020203" pitchFamily="34" charset="77"/>
              </a:rPr>
              <a:t>“Biological”</a:t>
            </a:r>
            <a:r>
              <a:rPr lang="en-US" sz="3200" dirty="0">
                <a:latin typeface="Gill Sans MT" panose="020B0502020104020203" pitchFamily="34" charset="77"/>
              </a:rPr>
              <a:t>: true biological variability</a:t>
            </a:r>
            <a:endParaRPr lang="en-US" sz="3200" u="sng" dirty="0">
              <a:latin typeface="Gill Sans MT" panose="020B0502020104020203" pitchFamily="34" charset="77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u="sng" dirty="0">
                <a:latin typeface="Gill Sans MT" panose="020B0502020104020203" pitchFamily="34" charset="77"/>
              </a:rPr>
              <a:t>“Technical”</a:t>
            </a:r>
            <a:r>
              <a:rPr lang="en-US" sz="3200" dirty="0">
                <a:latin typeface="Gill Sans MT" panose="020B0502020104020203" pitchFamily="34" charset="77"/>
              </a:rPr>
              <a:t>: introduced during RNA-</a:t>
            </a:r>
            <a:r>
              <a:rPr lang="en-US" sz="3200" dirty="0" err="1">
                <a:latin typeface="Gill Sans MT" panose="020B0502020104020203" pitchFamily="34" charset="77"/>
              </a:rPr>
              <a:t>seq</a:t>
            </a:r>
            <a:r>
              <a:rPr lang="en-US" sz="3200" dirty="0">
                <a:latin typeface="Gill Sans MT" panose="020B0502020104020203" pitchFamily="34" charset="77"/>
              </a:rPr>
              <a:t> (e.g. sample prep or sequencing)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u="sng" dirty="0">
                <a:latin typeface="Gill Sans MT" panose="020B0502020104020203" pitchFamily="34" charset="77"/>
              </a:rPr>
              <a:t>Statistical variation</a:t>
            </a:r>
            <a:r>
              <a:rPr lang="en-US" sz="3200" dirty="0">
                <a:latin typeface="Gill Sans MT" panose="020B0502020104020203" pitchFamily="34" charset="77"/>
              </a:rPr>
              <a:t> in read counts, especially at lowly expressed genes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E91DCA-F684-F047-BC78-25603E55F545}"/>
              </a:ext>
            </a:extLst>
          </p:cNvPr>
          <p:cNvSpPr/>
          <p:nvPr/>
        </p:nvSpPr>
        <p:spPr>
          <a:xfrm>
            <a:off x="400217" y="5689944"/>
            <a:ext cx="100716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Potential solution: </a:t>
            </a:r>
            <a:r>
              <a:rPr lang="en-US" sz="2400" b="1" dirty="0">
                <a:latin typeface="Gill Sans MT" panose="020B0502020104020203" pitchFamily="34" charset="77"/>
              </a:rPr>
              <a:t>replicates! </a:t>
            </a:r>
            <a:r>
              <a:rPr lang="en-US" sz="2400" dirty="0">
                <a:latin typeface="Gill Sans MT" panose="020B0502020104020203" pitchFamily="34" charset="77"/>
              </a:rPr>
              <a:t> Perform the experiment multiple times to gain confidence in the results, reduce statistical/technical noise</a:t>
            </a:r>
          </a:p>
        </p:txBody>
      </p:sp>
    </p:spTree>
    <p:extLst>
      <p:ext uri="{BB962C8B-B14F-4D97-AF65-F5344CB8AC3E}">
        <p14:creationId xmlns:p14="http://schemas.microsoft.com/office/powerpoint/2010/main" val="209048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1A9F04-2ED4-5F41-B6AE-43FF83EB6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Is this gene differentially expressed?</a:t>
            </a:r>
            <a:endParaRPr lang="en-US" sz="3600" dirty="0">
              <a:latin typeface="Gill San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AA90401-5C34-B546-8D8A-DDAE5630AA98}"/>
              </a:ext>
            </a:extLst>
          </p:cNvPr>
          <p:cNvSpPr/>
          <p:nvPr/>
        </p:nvSpPr>
        <p:spPr>
          <a:xfrm>
            <a:off x="651510" y="2023114"/>
            <a:ext cx="4537710" cy="7938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630A559-8197-7B4A-98F4-5100A69627D9}"/>
              </a:ext>
            </a:extLst>
          </p:cNvPr>
          <p:cNvSpPr/>
          <p:nvPr/>
        </p:nvSpPr>
        <p:spPr>
          <a:xfrm>
            <a:off x="1269246" y="1942250"/>
            <a:ext cx="3269341" cy="25316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AE2AEC4-4BD3-3D46-AF16-DEDD924EAD39}"/>
              </a:ext>
            </a:extLst>
          </p:cNvPr>
          <p:cNvCxnSpPr/>
          <p:nvPr/>
        </p:nvCxnSpPr>
        <p:spPr>
          <a:xfrm>
            <a:off x="2165000" y="233442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433015-1946-6247-AE45-D1383B019C18}"/>
              </a:ext>
            </a:extLst>
          </p:cNvPr>
          <p:cNvCxnSpPr/>
          <p:nvPr/>
        </p:nvCxnSpPr>
        <p:spPr>
          <a:xfrm>
            <a:off x="2669702" y="248682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96EF7E3-672B-8D4C-BF76-B2157CED161E}"/>
              </a:ext>
            </a:extLst>
          </p:cNvPr>
          <p:cNvSpPr txBox="1"/>
          <p:nvPr/>
        </p:nvSpPr>
        <p:spPr>
          <a:xfrm>
            <a:off x="114482" y="1488435"/>
            <a:ext cx="2645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Chow – Replicate 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6FC405E-EF0F-9D45-AEAC-E121FA298E55}"/>
              </a:ext>
            </a:extLst>
          </p:cNvPr>
          <p:cNvSpPr/>
          <p:nvPr/>
        </p:nvSpPr>
        <p:spPr>
          <a:xfrm>
            <a:off x="651510" y="3450576"/>
            <a:ext cx="4537710" cy="7938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6638F57-D1DD-F74E-BA8D-7F9A6EAC09E0}"/>
              </a:ext>
            </a:extLst>
          </p:cNvPr>
          <p:cNvSpPr/>
          <p:nvPr/>
        </p:nvSpPr>
        <p:spPr>
          <a:xfrm>
            <a:off x="1269246" y="3369712"/>
            <a:ext cx="3269341" cy="25316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0657E54-DD15-0749-83E2-D0BFAA55B069}"/>
              </a:ext>
            </a:extLst>
          </p:cNvPr>
          <p:cNvCxnSpPr/>
          <p:nvPr/>
        </p:nvCxnSpPr>
        <p:spPr>
          <a:xfrm>
            <a:off x="2165000" y="376188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820AC6C-E03E-4945-BFD6-0A28C41F0BFA}"/>
              </a:ext>
            </a:extLst>
          </p:cNvPr>
          <p:cNvCxnSpPr/>
          <p:nvPr/>
        </p:nvCxnSpPr>
        <p:spPr>
          <a:xfrm>
            <a:off x="2669702" y="391428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28BBB62-D5E1-2740-9A63-DFA5AFFFC38A}"/>
              </a:ext>
            </a:extLst>
          </p:cNvPr>
          <p:cNvSpPr txBox="1"/>
          <p:nvPr/>
        </p:nvSpPr>
        <p:spPr>
          <a:xfrm>
            <a:off x="114482" y="2915897"/>
            <a:ext cx="2645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Chow – Replicate 2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EE0A5C4-B77C-2346-8F22-182C4388861F}"/>
              </a:ext>
            </a:extLst>
          </p:cNvPr>
          <p:cNvCxnSpPr/>
          <p:nvPr/>
        </p:nvCxnSpPr>
        <p:spPr>
          <a:xfrm>
            <a:off x="2994040" y="407811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38A65B81-759C-4549-9D5F-6C518B8A6C6A}"/>
              </a:ext>
            </a:extLst>
          </p:cNvPr>
          <p:cNvSpPr/>
          <p:nvPr/>
        </p:nvSpPr>
        <p:spPr>
          <a:xfrm>
            <a:off x="651510" y="5040384"/>
            <a:ext cx="4537710" cy="7938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8B4B6FD-3F84-6A41-8056-DDF5ADAB23CE}"/>
              </a:ext>
            </a:extLst>
          </p:cNvPr>
          <p:cNvSpPr/>
          <p:nvPr/>
        </p:nvSpPr>
        <p:spPr>
          <a:xfrm>
            <a:off x="1269246" y="4959520"/>
            <a:ext cx="3269341" cy="25316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1FAF01E-0EE3-384F-B469-551790821306}"/>
              </a:ext>
            </a:extLst>
          </p:cNvPr>
          <p:cNvCxnSpPr/>
          <p:nvPr/>
        </p:nvCxnSpPr>
        <p:spPr>
          <a:xfrm>
            <a:off x="2165000" y="535169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FF67363-1AB9-A041-9097-2C925684DA0C}"/>
              </a:ext>
            </a:extLst>
          </p:cNvPr>
          <p:cNvCxnSpPr/>
          <p:nvPr/>
        </p:nvCxnSpPr>
        <p:spPr>
          <a:xfrm>
            <a:off x="2669702" y="550409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2EFC82C6-0F5C-334A-B746-BAA8CF136C5B}"/>
              </a:ext>
            </a:extLst>
          </p:cNvPr>
          <p:cNvSpPr txBox="1"/>
          <p:nvPr/>
        </p:nvSpPr>
        <p:spPr>
          <a:xfrm>
            <a:off x="114482" y="4505705"/>
            <a:ext cx="2730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Chow  – Replicate 3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D49E88B-1EB6-2849-A03D-3EAE7FB10C9D}"/>
              </a:ext>
            </a:extLst>
          </p:cNvPr>
          <p:cNvSpPr/>
          <p:nvPr/>
        </p:nvSpPr>
        <p:spPr>
          <a:xfrm>
            <a:off x="6473190" y="2023114"/>
            <a:ext cx="4537710" cy="7938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D2827CD-4F59-C042-B9AB-69B39F6CCC78}"/>
              </a:ext>
            </a:extLst>
          </p:cNvPr>
          <p:cNvSpPr/>
          <p:nvPr/>
        </p:nvSpPr>
        <p:spPr>
          <a:xfrm>
            <a:off x="7090926" y="1942250"/>
            <a:ext cx="3269341" cy="25316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134AE26-E3C8-C043-B2E2-89501BCCD056}"/>
              </a:ext>
            </a:extLst>
          </p:cNvPr>
          <p:cNvCxnSpPr/>
          <p:nvPr/>
        </p:nvCxnSpPr>
        <p:spPr>
          <a:xfrm>
            <a:off x="7986680" y="233442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E062ADF-A6F2-1942-AE31-0F7EF5BDB446}"/>
              </a:ext>
            </a:extLst>
          </p:cNvPr>
          <p:cNvCxnSpPr/>
          <p:nvPr/>
        </p:nvCxnSpPr>
        <p:spPr>
          <a:xfrm>
            <a:off x="8491382" y="248682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CC6B7429-8B3B-2546-A57E-1229ACDCBCDC}"/>
              </a:ext>
            </a:extLst>
          </p:cNvPr>
          <p:cNvSpPr txBox="1"/>
          <p:nvPr/>
        </p:nvSpPr>
        <p:spPr>
          <a:xfrm>
            <a:off x="5936162" y="1488435"/>
            <a:ext cx="2400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HFD– Replicate 1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AB64A5A-51BB-674B-AD1A-73E19BDE3D5D}"/>
              </a:ext>
            </a:extLst>
          </p:cNvPr>
          <p:cNvSpPr/>
          <p:nvPr/>
        </p:nvSpPr>
        <p:spPr>
          <a:xfrm>
            <a:off x="6473190" y="3450576"/>
            <a:ext cx="4537710" cy="7938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9E516A9-6C20-BC4A-8429-7D74A9D0AF13}"/>
              </a:ext>
            </a:extLst>
          </p:cNvPr>
          <p:cNvSpPr/>
          <p:nvPr/>
        </p:nvSpPr>
        <p:spPr>
          <a:xfrm>
            <a:off x="7090926" y="3369712"/>
            <a:ext cx="3269341" cy="25316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E0FDDD2-EAD6-6B43-9D28-E6988BC4C436}"/>
              </a:ext>
            </a:extLst>
          </p:cNvPr>
          <p:cNvCxnSpPr/>
          <p:nvPr/>
        </p:nvCxnSpPr>
        <p:spPr>
          <a:xfrm>
            <a:off x="7986680" y="376188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215C7E7-95DA-F443-84A7-8421F82818C3}"/>
              </a:ext>
            </a:extLst>
          </p:cNvPr>
          <p:cNvCxnSpPr/>
          <p:nvPr/>
        </p:nvCxnSpPr>
        <p:spPr>
          <a:xfrm>
            <a:off x="8491382" y="391428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A8763B5E-2BE2-CE46-B2FB-AC4210244AB3}"/>
              </a:ext>
            </a:extLst>
          </p:cNvPr>
          <p:cNvSpPr txBox="1"/>
          <p:nvPr/>
        </p:nvSpPr>
        <p:spPr>
          <a:xfrm>
            <a:off x="5936162" y="2915897"/>
            <a:ext cx="2400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HFD– Replicate 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35EBFF2-FDDE-BE4A-AC64-DB57AEA6A348}"/>
              </a:ext>
            </a:extLst>
          </p:cNvPr>
          <p:cNvSpPr/>
          <p:nvPr/>
        </p:nvSpPr>
        <p:spPr>
          <a:xfrm>
            <a:off x="6473190" y="5040384"/>
            <a:ext cx="4537710" cy="7938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7CCE8B6-E469-B94B-AE91-3F97D16A7EA4}"/>
              </a:ext>
            </a:extLst>
          </p:cNvPr>
          <p:cNvSpPr/>
          <p:nvPr/>
        </p:nvSpPr>
        <p:spPr>
          <a:xfrm>
            <a:off x="7090926" y="4959520"/>
            <a:ext cx="3269341" cy="25316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0861B99B-0DE5-3749-A2A5-8CE26701ECD2}"/>
              </a:ext>
            </a:extLst>
          </p:cNvPr>
          <p:cNvCxnSpPr/>
          <p:nvPr/>
        </p:nvCxnSpPr>
        <p:spPr>
          <a:xfrm>
            <a:off x="7986680" y="535169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946D6801-B47D-FE40-8B1F-9430713D2B5F}"/>
              </a:ext>
            </a:extLst>
          </p:cNvPr>
          <p:cNvCxnSpPr/>
          <p:nvPr/>
        </p:nvCxnSpPr>
        <p:spPr>
          <a:xfrm>
            <a:off x="8491382" y="550409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B8B63FF4-C7F4-1A40-8CC5-0F5CA8AB6D0C}"/>
              </a:ext>
            </a:extLst>
          </p:cNvPr>
          <p:cNvSpPr txBox="1"/>
          <p:nvPr/>
        </p:nvSpPr>
        <p:spPr>
          <a:xfrm>
            <a:off x="5936162" y="4505705"/>
            <a:ext cx="2484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HFD – Replicate 3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B9B8264-2277-3B4E-B21A-D8E7F0EA311D}"/>
              </a:ext>
            </a:extLst>
          </p:cNvPr>
          <p:cNvCxnSpPr/>
          <p:nvPr/>
        </p:nvCxnSpPr>
        <p:spPr>
          <a:xfrm>
            <a:off x="8815720" y="2676032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173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2537</TotalTime>
  <Words>3292</Words>
  <Application>Microsoft Macintosh PowerPoint</Application>
  <PresentationFormat>Widescreen</PresentationFormat>
  <Paragraphs>645</Paragraphs>
  <Slides>45</Slides>
  <Notes>16</Notes>
  <HiddenSlides>3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Calibri</vt:lpstr>
      <vt:lpstr>Calibri Light</vt:lpstr>
      <vt:lpstr>Cambria Math</vt:lpstr>
      <vt:lpstr>Courier New</vt:lpstr>
      <vt:lpstr>Gill Sans</vt:lpstr>
      <vt:lpstr>Gill Sans MT</vt:lpstr>
      <vt:lpstr>Office Theme</vt:lpstr>
      <vt:lpstr>PowerPoint Presentation</vt:lpstr>
      <vt:lpstr>WGS vs. RNAseq</vt:lpstr>
      <vt:lpstr>RNA-seq pipeline</vt:lpstr>
      <vt:lpstr>  Today’s schedule</vt:lpstr>
      <vt:lpstr>PowerPoint Presentation</vt:lpstr>
      <vt:lpstr>Goal: which genes changed expression?</vt:lpstr>
      <vt:lpstr>Is this gene differentially expressed?</vt:lpstr>
      <vt:lpstr>Gene expression measurements are noisy!</vt:lpstr>
      <vt:lpstr>Is this gene differentially expressed?</vt:lpstr>
      <vt:lpstr>Is this gene differentially expressed?</vt:lpstr>
      <vt:lpstr>Visualizing the data: replicates should be highly correlated</vt:lpstr>
      <vt:lpstr>Is this gene differentially expressed? – quantitative approach</vt:lpstr>
      <vt:lpstr>Is this gene differentially expressed? – quantitative approach</vt:lpstr>
      <vt:lpstr>How to detect differentially expressed genes?</vt:lpstr>
      <vt:lpstr>DESeq2 models read counts at each gene (intuition) </vt:lpstr>
      <vt:lpstr>“Overdispersion” in RNA-seq data</vt:lpstr>
      <vt:lpstr>Negative binomial distribution accounts for “over-dispersion”</vt:lpstr>
      <vt:lpstr>Estimate dispersion for each gene by fitting to the data</vt:lpstr>
      <vt:lpstr>The DESeq2 model (intuition) </vt:lpstr>
      <vt:lpstr>The DESeq2 model (intuition) </vt:lpstr>
      <vt:lpstr>Many tools exist for differential expression analysis. Examples:</vt:lpstr>
      <vt:lpstr>PowerPoint Presentation</vt:lpstr>
      <vt:lpstr>Critical step – visualize the raw data!</vt:lpstr>
      <vt:lpstr>Visualizing differential expression: volcano plots</vt:lpstr>
      <vt:lpstr>Visualizing differential expression: QQ plots</vt:lpstr>
      <vt:lpstr>Visualizing differential expression: heatmaps</vt:lpstr>
      <vt:lpstr>PowerPoint Presentation</vt:lpstr>
      <vt:lpstr>How does differential expression analysis compare to GWAS?</vt:lpstr>
      <vt:lpstr>Multiple hypothesis correction</vt:lpstr>
      <vt:lpstr>False discovery rate (q-value)</vt:lpstr>
      <vt:lpstr>FDR Intuition</vt:lpstr>
      <vt:lpstr>Controlling FDR – Benjamini-Hochberg Procedure</vt:lpstr>
      <vt:lpstr>Computing FDR – Benjamini-Hochberg Procedure</vt:lpstr>
      <vt:lpstr>Computing FDR – Benjamini Hochberg Procedure</vt:lpstr>
      <vt:lpstr>“Adjusted” p-values (Q-values) give FDR</vt:lpstr>
      <vt:lpstr>P-values vs. q-values</vt:lpstr>
      <vt:lpstr>PowerPoint Presentation</vt:lpstr>
      <vt:lpstr>Is my gene set enriched for a certain feature? </vt:lpstr>
      <vt:lpstr>“GO” categories – one way to annotate gene features</vt:lpstr>
      <vt:lpstr>Contingency tables - example</vt:lpstr>
      <vt:lpstr>Fisher’s Exact Test</vt:lpstr>
      <vt:lpstr>Odds ratios measure the magnitude of the effect</vt:lpstr>
      <vt:lpstr>Fisher’s Exact Test - Python</vt:lpstr>
      <vt:lpstr>Enrichment testing – GO example (from lab 4)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Gymrek</dc:creator>
  <cp:lastModifiedBy>Gymrek, Melissa</cp:lastModifiedBy>
  <cp:revision>125</cp:revision>
  <dcterms:created xsi:type="dcterms:W3CDTF">2019-04-23T16:00:24Z</dcterms:created>
  <dcterms:modified xsi:type="dcterms:W3CDTF">2021-04-29T04:55:34Z</dcterms:modified>
</cp:coreProperties>
</file>