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8" r:id="rId2"/>
    <p:sldId id="259" r:id="rId3"/>
    <p:sldId id="359" r:id="rId4"/>
    <p:sldId id="263" r:id="rId5"/>
    <p:sldId id="281" r:id="rId6"/>
    <p:sldId id="274" r:id="rId7"/>
    <p:sldId id="381" r:id="rId8"/>
    <p:sldId id="377" r:id="rId9"/>
    <p:sldId id="379" r:id="rId10"/>
    <p:sldId id="282" r:id="rId11"/>
    <p:sldId id="276" r:id="rId12"/>
    <p:sldId id="378" r:id="rId13"/>
    <p:sldId id="380" r:id="rId14"/>
    <p:sldId id="277" r:id="rId15"/>
    <p:sldId id="357" r:id="rId16"/>
    <p:sldId id="360" r:id="rId17"/>
    <p:sldId id="361" r:id="rId18"/>
    <p:sldId id="266" r:id="rId19"/>
    <p:sldId id="362" r:id="rId20"/>
    <p:sldId id="364" r:id="rId21"/>
    <p:sldId id="363" r:id="rId22"/>
    <p:sldId id="366" r:id="rId23"/>
    <p:sldId id="365" r:id="rId24"/>
    <p:sldId id="278" r:id="rId25"/>
    <p:sldId id="369" r:id="rId26"/>
    <p:sldId id="269" r:id="rId27"/>
    <p:sldId id="286" r:id="rId28"/>
    <p:sldId id="287" r:id="rId29"/>
    <p:sldId id="284" r:id="rId30"/>
    <p:sldId id="305" r:id="rId31"/>
    <p:sldId id="288" r:id="rId32"/>
    <p:sldId id="297" r:id="rId33"/>
    <p:sldId id="290" r:id="rId34"/>
    <p:sldId id="367" r:id="rId35"/>
    <p:sldId id="368" r:id="rId36"/>
    <p:sldId id="326" r:id="rId37"/>
    <p:sldId id="310" r:id="rId38"/>
    <p:sldId id="358" r:id="rId39"/>
    <p:sldId id="372" r:id="rId40"/>
    <p:sldId id="375" r:id="rId41"/>
    <p:sldId id="376" r:id="rId42"/>
    <p:sldId id="374" r:id="rId43"/>
    <p:sldId id="370" r:id="rId44"/>
    <p:sldId id="371" r:id="rId45"/>
    <p:sldId id="382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77"/>
    <p:restoredTop sz="94676"/>
  </p:normalViewPr>
  <p:slideViewPr>
    <p:cSldViewPr snapToGrid="0" snapToObjects="1">
      <p:cViewPr varScale="1">
        <p:scale>
          <a:sx n="93" d="100"/>
          <a:sy n="93" d="100"/>
        </p:scale>
        <p:origin x="21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3C48F1-A7C5-CC4C-90F0-7A55060E1149}" type="datetimeFigureOut">
              <a:rPr lang="en-US" smtClean="0"/>
              <a:t>4/26/21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53D66D-B471-5048-BB91-4B33FED7C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6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module per week first 7 weeks</a:t>
            </a:r>
          </a:p>
          <a:p>
            <a:r>
              <a:rPr lang="en-US" dirty="0"/>
              <a:t>Last 3 weeks final project more on that soon</a:t>
            </a:r>
          </a:p>
          <a:p>
            <a:r>
              <a:rPr lang="en-US" dirty="0"/>
              <a:t>MW lecture</a:t>
            </a:r>
          </a:p>
          <a:p>
            <a:r>
              <a:rPr lang="en-US" dirty="0"/>
              <a:t>TR labs led by </a:t>
            </a:r>
            <a:r>
              <a:rPr lang="en-US" dirty="0" err="1"/>
              <a:t>Tas</a:t>
            </a:r>
            <a:endParaRPr lang="en-US" dirty="0"/>
          </a:p>
          <a:p>
            <a:r>
              <a:rPr lang="en-US" dirty="0"/>
              <a:t>Quizzes 2, 4, 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718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Show transcription-&gt; splicing exons -&gt; </a:t>
            </a:r>
            <a:r>
              <a:rPr lang="en-US" dirty="0" err="1"/>
              <a:t>cDNA</a:t>
            </a:r>
            <a:r>
              <a:rPr lang="en-US" dirty="0"/>
              <a:t>, sequencer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FA4FB-2099-9544-B496-3D75B8630C2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79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Show transcription-&gt; splicing exons -&gt; </a:t>
            </a:r>
            <a:r>
              <a:rPr lang="en-US" dirty="0" err="1"/>
              <a:t>cDNA</a:t>
            </a:r>
            <a:r>
              <a:rPr lang="en-US" dirty="0"/>
              <a:t>, sequencer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FA4FB-2099-9544-B496-3D75B8630C2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18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Show transcription-&gt; splicing exons -&gt; </a:t>
            </a:r>
            <a:r>
              <a:rPr lang="en-US" dirty="0" err="1"/>
              <a:t>cDNA</a:t>
            </a:r>
            <a:r>
              <a:rPr lang="en-US" dirty="0"/>
              <a:t>, sequencer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FA4FB-2099-9544-B496-3D75B8630C2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054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6838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cells same </a:t>
            </a:r>
            <a:r>
              <a:rPr lang="en-US" dirty="0" err="1"/>
              <a:t>dna</a:t>
            </a:r>
            <a:r>
              <a:rPr lang="en-US" dirty="0"/>
              <a:t> but look different, </a:t>
            </a:r>
            <a:r>
              <a:rPr lang="en-US" dirty="0" err="1"/>
              <a:t>bc</a:t>
            </a:r>
            <a:r>
              <a:rPr lang="en-US" dirty="0"/>
              <a:t> of what’s being expressed</a:t>
            </a:r>
          </a:p>
          <a:p>
            <a:r>
              <a:rPr lang="en-US" dirty="0"/>
              <a:t>Central dogma </a:t>
            </a:r>
            <a:r>
              <a:rPr lang="en-US" dirty="0" err="1"/>
              <a:t>dna</a:t>
            </a:r>
            <a:r>
              <a:rPr lang="en-US" dirty="0"/>
              <a:t>-&gt;</a:t>
            </a:r>
            <a:r>
              <a:rPr lang="en-US" dirty="0" err="1"/>
              <a:t>rna</a:t>
            </a:r>
            <a:r>
              <a:rPr lang="en-US" dirty="0"/>
              <a:t>-&gt;protein</a:t>
            </a:r>
          </a:p>
          <a:p>
            <a:endParaRPr lang="en-US" dirty="0"/>
          </a:p>
          <a:p>
            <a:r>
              <a:rPr lang="en-US" dirty="0"/>
              <a:t>Protein </a:t>
            </a:r>
            <a:r>
              <a:rPr lang="en-US" dirty="0" err="1"/>
              <a:t>seq</a:t>
            </a:r>
            <a:r>
              <a:rPr lang="en-US" dirty="0"/>
              <a:t> is hard, but </a:t>
            </a:r>
            <a:r>
              <a:rPr lang="en-US" dirty="0" err="1"/>
              <a:t>rnaseq</a:t>
            </a:r>
            <a:r>
              <a:rPr lang="en-US" dirty="0"/>
              <a:t> good proxy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FA4FB-2099-9544-B496-3D75B8630C2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cells same </a:t>
            </a:r>
            <a:r>
              <a:rPr lang="en-US" dirty="0" err="1"/>
              <a:t>dna</a:t>
            </a:r>
            <a:r>
              <a:rPr lang="en-US" dirty="0"/>
              <a:t> but look different, </a:t>
            </a:r>
            <a:r>
              <a:rPr lang="en-US" dirty="0" err="1"/>
              <a:t>bc</a:t>
            </a:r>
            <a:r>
              <a:rPr lang="en-US" dirty="0"/>
              <a:t> of what’s being expressed</a:t>
            </a:r>
          </a:p>
          <a:p>
            <a:r>
              <a:rPr lang="en-US" dirty="0"/>
              <a:t>Central dogma </a:t>
            </a:r>
            <a:r>
              <a:rPr lang="en-US" dirty="0" err="1"/>
              <a:t>dna</a:t>
            </a:r>
            <a:r>
              <a:rPr lang="en-US" dirty="0"/>
              <a:t>-&gt;</a:t>
            </a:r>
            <a:r>
              <a:rPr lang="en-US" dirty="0" err="1"/>
              <a:t>rna</a:t>
            </a:r>
            <a:r>
              <a:rPr lang="en-US" dirty="0"/>
              <a:t>-&gt;protein</a:t>
            </a:r>
          </a:p>
          <a:p>
            <a:endParaRPr lang="en-US" dirty="0"/>
          </a:p>
          <a:p>
            <a:r>
              <a:rPr lang="en-US" dirty="0"/>
              <a:t>Protein </a:t>
            </a:r>
            <a:r>
              <a:rPr lang="en-US" dirty="0" err="1"/>
              <a:t>seq</a:t>
            </a:r>
            <a:r>
              <a:rPr lang="en-US" dirty="0"/>
              <a:t> is hard, but </a:t>
            </a:r>
            <a:r>
              <a:rPr lang="en-US" dirty="0" err="1"/>
              <a:t>rnaseq</a:t>
            </a:r>
            <a:r>
              <a:rPr lang="en-US" dirty="0"/>
              <a:t> good proxy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FA4FB-2099-9544-B496-3D75B8630C2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74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cells same </a:t>
            </a:r>
            <a:r>
              <a:rPr lang="en-US" dirty="0" err="1"/>
              <a:t>dna</a:t>
            </a:r>
            <a:r>
              <a:rPr lang="en-US" dirty="0"/>
              <a:t> but look different, </a:t>
            </a:r>
            <a:r>
              <a:rPr lang="en-US" dirty="0" err="1"/>
              <a:t>bc</a:t>
            </a:r>
            <a:r>
              <a:rPr lang="en-US" dirty="0"/>
              <a:t> of what’s being expressed</a:t>
            </a:r>
          </a:p>
          <a:p>
            <a:r>
              <a:rPr lang="en-US" dirty="0"/>
              <a:t>Central dogma </a:t>
            </a:r>
            <a:r>
              <a:rPr lang="en-US" dirty="0" err="1"/>
              <a:t>dna</a:t>
            </a:r>
            <a:r>
              <a:rPr lang="en-US" dirty="0"/>
              <a:t>-&gt;</a:t>
            </a:r>
            <a:r>
              <a:rPr lang="en-US" dirty="0" err="1"/>
              <a:t>rna</a:t>
            </a:r>
            <a:r>
              <a:rPr lang="en-US" dirty="0"/>
              <a:t>-&gt;protein</a:t>
            </a:r>
          </a:p>
          <a:p>
            <a:endParaRPr lang="en-US" dirty="0"/>
          </a:p>
          <a:p>
            <a:r>
              <a:rPr lang="en-US" dirty="0"/>
              <a:t>Protein </a:t>
            </a:r>
            <a:r>
              <a:rPr lang="en-US" dirty="0" err="1"/>
              <a:t>seq</a:t>
            </a:r>
            <a:r>
              <a:rPr lang="en-US" dirty="0"/>
              <a:t> is hard, but </a:t>
            </a:r>
            <a:r>
              <a:rPr lang="en-US" dirty="0" err="1"/>
              <a:t>rnaseq</a:t>
            </a:r>
            <a:r>
              <a:rPr lang="en-US" dirty="0"/>
              <a:t> good proxy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FA4FB-2099-9544-B496-3D75B8630C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473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studying differences in expression, can learn about the biology that makes different cells, or different organisms, different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FA4FB-2099-9544-B496-3D75B8630C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411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847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Show transcription-&gt; splicing exons -&gt; </a:t>
            </a:r>
            <a:r>
              <a:rPr lang="en-US" dirty="0" err="1"/>
              <a:t>cDNA</a:t>
            </a:r>
            <a:r>
              <a:rPr lang="en-US" dirty="0"/>
              <a:t>, sequencer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FA4FB-2099-9544-B496-3D75B8630C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37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Show transcription-&gt; splicing exons -&gt; </a:t>
            </a:r>
            <a:r>
              <a:rPr lang="en-US" dirty="0" err="1"/>
              <a:t>cDNA</a:t>
            </a:r>
            <a:r>
              <a:rPr lang="en-US" dirty="0"/>
              <a:t>, sequencer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FA4FB-2099-9544-B496-3D75B8630C2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630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Show transcription-&gt; splicing exons -&gt; </a:t>
            </a:r>
            <a:r>
              <a:rPr lang="en-US" dirty="0" err="1"/>
              <a:t>cDNA</a:t>
            </a:r>
            <a:r>
              <a:rPr lang="en-US" dirty="0"/>
              <a:t>, sequencer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FA4FB-2099-9544-B496-3D75B8630C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492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Show transcription-&gt; splicing exons -&gt; </a:t>
            </a:r>
            <a:r>
              <a:rPr lang="en-US" dirty="0" err="1"/>
              <a:t>cDNA</a:t>
            </a:r>
            <a:r>
              <a:rPr lang="en-US" dirty="0"/>
              <a:t>, sequencer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FA4FB-2099-9544-B496-3D75B8630C2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969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Show transcription-&gt; splicing exons -&gt; </a:t>
            </a:r>
            <a:r>
              <a:rPr lang="en-US" dirty="0" err="1"/>
              <a:t>cDNA</a:t>
            </a:r>
            <a:r>
              <a:rPr lang="en-US" dirty="0"/>
              <a:t>, sequencer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FA4FB-2099-9544-B496-3D75B8630C2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86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892CE-64AD-E14E-8C1E-4B4AB1F897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45C0AA-A154-924C-85D0-CD4FDEBA5A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BD7CA-56A3-E044-8586-FC605FE49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39580-88A0-194D-9DF0-B538BEC3E5C8}" type="datetimeFigureOut">
              <a:rPr lang="en-US" smtClean="0"/>
              <a:t>4/26/21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1F8B5-3A6C-9F47-9C87-C854430A9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03734-40E0-6444-A0B5-38D968DA9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DFE0-6453-F64D-9F1F-D10CD8354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669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4F98D-9F5D-4E4B-938B-882D6947F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72BACF-F6A2-9E47-84BC-473651ABF6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52F81-A456-944D-9A61-1D59B29B6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39580-88A0-194D-9DF0-B538BEC3E5C8}" type="datetimeFigureOut">
              <a:rPr lang="en-US" smtClean="0"/>
              <a:t>4/26/21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789AB-5D1A-C143-8E1F-556D5CCB1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83C34-5F04-0C4A-8049-3CF2D9E63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DFE0-6453-F64D-9F1F-D10CD8354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238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D7BD3A-0774-4344-9F77-CF3425ED96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ADAAD4-08F4-8644-B5C5-13B4C0CA35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F7F22-808E-614D-B91D-AF1C9754E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39580-88A0-194D-9DF0-B538BEC3E5C8}" type="datetimeFigureOut">
              <a:rPr lang="en-US" smtClean="0"/>
              <a:t>4/26/21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9884B-B22B-FA47-A35A-37ECCF07F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B8411-F576-FE43-941F-76E5F6EBA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DFE0-6453-F64D-9F1F-D10CD8354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9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58C9D-BA00-934B-94A8-34AFF28EE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9E4FE-A8DA-AD47-B389-E78DC4309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2CF8A-D327-7C45-A15C-46AD3ABBA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39580-88A0-194D-9DF0-B538BEC3E5C8}" type="datetimeFigureOut">
              <a:rPr lang="en-US" smtClean="0"/>
              <a:t>4/26/21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82A58-C31F-EA4A-A5AE-9E755CBEC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ACA03-57F6-A646-BE3A-27F5BE701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DFE0-6453-F64D-9F1F-D10CD8354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03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EAB7-DE13-CE49-ABCA-BA03308E8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EC2BD4-9B81-5744-9C60-FF47C4BA1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D78B21-3B53-9B43-AE51-15427727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39580-88A0-194D-9DF0-B538BEC3E5C8}" type="datetimeFigureOut">
              <a:rPr lang="en-US" smtClean="0"/>
              <a:t>4/26/21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A7B40-F775-3F47-AD59-16738A1A0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A4806E-E0B4-D04A-871F-4924D348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DFE0-6453-F64D-9F1F-D10CD8354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69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F74C0-89FA-D947-8CA1-17C6C6BC1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F3EB0-A043-DD4D-82E7-2154691441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EDDC69-130B-0444-A723-0E7A27CBA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D6410D-7C87-7A4F-B66D-32801A752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39580-88A0-194D-9DF0-B538BEC3E5C8}" type="datetimeFigureOut">
              <a:rPr lang="en-US" smtClean="0"/>
              <a:t>4/26/21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E93ED1-7532-AF4F-9804-03570893C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008A78-882F-854D-9A6C-6BAA03AC3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DFE0-6453-F64D-9F1F-D10CD8354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159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95837-B51B-FD4C-8F04-BE94A56B0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6A5AC8-B393-EC4B-9BB5-6809EA955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71C3E0-26FE-D549-98A7-6E0AFAA4A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A73FBB-D9BF-934B-A746-094FE81A3B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6F52EF-5140-0B40-A813-C1FF85CCFB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1823F5-6779-3E4E-8D1E-BCE79A06D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39580-88A0-194D-9DF0-B538BEC3E5C8}" type="datetimeFigureOut">
              <a:rPr lang="en-US" smtClean="0"/>
              <a:t>4/26/21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A33EA2-2761-254E-B2ED-B34908DA4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A5749F-8FB2-2A4E-8357-11BE0439D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DFE0-6453-F64D-9F1F-D10CD8354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047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EC8D3-A096-F347-B70D-3E55DEB19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ABAF32-564C-C546-BF06-B38EC9949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39580-88A0-194D-9DF0-B538BEC3E5C8}" type="datetimeFigureOut">
              <a:rPr lang="en-US" smtClean="0"/>
              <a:t>4/26/21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352A3-3576-3940-BFAB-19AA7B00A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61C642-C98C-4043-A22E-0379D6D8D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DFE0-6453-F64D-9F1F-D10CD8354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17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41D534-B973-4048-9947-390EE3B82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39580-88A0-194D-9DF0-B538BEC3E5C8}" type="datetimeFigureOut">
              <a:rPr lang="en-US" smtClean="0"/>
              <a:t>4/26/21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DD4F34-2B19-BF44-AC4F-CA47FB12C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573038-D599-D747-81C4-6D9426986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DFE0-6453-F64D-9F1F-D10CD8354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14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8250D-B70D-B645-9595-AD6E1CE73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129BA-431E-624B-BF87-18A233874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21FA3D-7B64-4A43-AE49-2405616366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E4162A-B663-DD41-B435-D5775457B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39580-88A0-194D-9DF0-B538BEC3E5C8}" type="datetimeFigureOut">
              <a:rPr lang="en-US" smtClean="0"/>
              <a:t>4/26/21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C00318-179E-2E4D-9F45-2F954E7E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86065E-DDD1-CE4A-9F4D-6743F0958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DFE0-6453-F64D-9F1F-D10CD8354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114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6957C-FC03-DC46-9DC3-B11B9D0AE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446A8F-2EED-A949-B248-2A37F3BB1A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D3DE66-1FA0-144A-87A6-DB23FF1A64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279011-EAB5-5543-937E-EA44F0D2B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39580-88A0-194D-9DF0-B538BEC3E5C8}" type="datetimeFigureOut">
              <a:rPr lang="en-US" smtClean="0"/>
              <a:t>4/26/21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78D364-7A2D-7E46-80A0-A51AE795C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BEB130-893A-4E4C-BF93-1C7DD7CC4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DFE0-6453-F64D-9F1F-D10CD8354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43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FA01DA-AEB5-E64D-AC23-B97879CFE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7359A-1295-E546-8EDD-22C1DDFBA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1D134-8D14-944E-B750-3B9CBD9F4F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39580-88A0-194D-9DF0-B538BEC3E5C8}" type="datetimeFigureOut">
              <a:rPr lang="en-US" smtClean="0"/>
              <a:t>4/26/21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7A6CE-7ECF-E643-9B78-AA87C4430E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04AD6-943A-7544-BDF9-55F201909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1DFE0-6453-F64D-9F1F-D10CD8354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478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3" Type="http://schemas.openxmlformats.org/officeDocument/2006/relationships/image" Target="../media/image14.tiff"/><Relationship Id="rId7" Type="http://schemas.openxmlformats.org/officeDocument/2006/relationships/image" Target="../media/image1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bi.nlm.nih.gov/pmc/articles/PMC5223143/" TargetMode="Externa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texportal.org/home/gene/PCSK9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texportal.org/home/gene/VLDLR#eQTLBlock" TargetMode="External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tiff"/><Relationship Id="rId4" Type="http://schemas.openxmlformats.org/officeDocument/2006/relationships/image" Target="../media/image3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gv.org/app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3" Type="http://schemas.openxmlformats.org/officeDocument/2006/relationships/image" Target="../media/image14.tiff"/><Relationship Id="rId7" Type="http://schemas.openxmlformats.org/officeDocument/2006/relationships/image" Target="../media/image17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bi.nlm.nih.gov/pmc/articles/PMC5223143/" TargetMode="Externa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gtexportal.org/" TargetMode="External"/><Relationship Id="rId7" Type="http://schemas.openxmlformats.org/officeDocument/2006/relationships/hyperlink" Target="https://gtexportal.org/home/gene/MYH7" TargetMode="External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hyperlink" Target="https://gtexportal.org/home/gene/HBB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4E6AE4-C16B-E148-9FD5-126D143E11C5}"/>
              </a:ext>
            </a:extLst>
          </p:cNvPr>
          <p:cNvSpPr txBox="1"/>
          <p:nvPr/>
        </p:nvSpPr>
        <p:spPr>
          <a:xfrm>
            <a:off x="502920" y="224532"/>
            <a:ext cx="78181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ill Sans MT" panose="020B0502020104020203" pitchFamily="34" charset="0"/>
              </a:rPr>
              <a:t> CSE185 – Week 4 Part 1</a:t>
            </a:r>
            <a:br>
              <a:rPr lang="en-US" sz="3200" dirty="0">
                <a:latin typeface="Gill Sans MT" panose="020B0502020104020203" pitchFamily="34" charset="0"/>
              </a:rPr>
            </a:br>
            <a:r>
              <a:rPr lang="en-US" sz="3200" i="1" dirty="0">
                <a:latin typeface="Gill Sans MT" panose="020B0502020104020203" pitchFamily="34" charset="0"/>
              </a:rPr>
              <a:t> RNA-sequencing</a:t>
            </a:r>
            <a:br>
              <a:rPr lang="en-US" sz="3200" dirty="0">
                <a:latin typeface="Gill Sans MT" panose="020B0502020104020203" pitchFamily="34" charset="0"/>
              </a:rPr>
            </a:br>
            <a:r>
              <a:rPr lang="en-US" sz="3200" dirty="0">
                <a:latin typeface="Gill Sans MT" panose="020B0502020104020203" pitchFamily="34" charset="0"/>
              </a:rPr>
              <a:t> April 27, 2021</a:t>
            </a:r>
            <a:endParaRPr lang="en-US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4E9995-F61A-5940-80F7-00A475C183F2}"/>
              </a:ext>
            </a:extLst>
          </p:cNvPr>
          <p:cNvSpPr/>
          <p:nvPr/>
        </p:nvSpPr>
        <p:spPr>
          <a:xfrm>
            <a:off x="638174" y="2325647"/>
            <a:ext cx="545401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latin typeface="Gill Sans MT" panose="020B0502020104020203" pitchFamily="34" charset="77"/>
              </a:rPr>
              <a:t>Announcements:</a:t>
            </a:r>
            <a:endParaRPr lang="en-US" sz="3200" i="1" dirty="0">
              <a:latin typeface="Gill Sans MT" panose="020B0502020104020203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i="1" dirty="0">
                <a:latin typeface="Gill Sans MT" panose="020B0502020104020203" pitchFamily="34" charset="77"/>
              </a:rPr>
              <a:t>Quiz 2 Thursday! See review info on Canvas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F165AC-24DB-174D-8E92-DBCD500E003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46618" y="710388"/>
            <a:ext cx="5974944" cy="54515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6FB22D-8FA1-014F-BA8D-61CCE2F5EE1C}"/>
              </a:ext>
            </a:extLst>
          </p:cNvPr>
          <p:cNvSpPr txBox="1"/>
          <p:nvPr/>
        </p:nvSpPr>
        <p:spPr>
          <a:xfrm>
            <a:off x="9668408" y="403872"/>
            <a:ext cx="21531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latin typeface="Gill Sans MT" panose="020B0502020104020203" pitchFamily="34" charset="77"/>
              </a:rPr>
              <a:t>Urbut</a:t>
            </a:r>
            <a:r>
              <a:rPr lang="en-US" sz="1100" dirty="0">
                <a:latin typeface="Gill Sans MT" panose="020B0502020104020203" pitchFamily="34" charset="77"/>
              </a:rPr>
              <a:t> et al. Nature Genetics 2019</a:t>
            </a:r>
          </a:p>
        </p:txBody>
      </p:sp>
    </p:spTree>
    <p:extLst>
      <p:ext uri="{BB962C8B-B14F-4D97-AF65-F5344CB8AC3E}">
        <p14:creationId xmlns:p14="http://schemas.microsoft.com/office/powerpoint/2010/main" val="2829042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E1084EAB-E76C-491A-8E28-E6658D82A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071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Expression responds to environment – Lab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6BCC55-AADE-7F46-BFDB-8DED932B830D}"/>
              </a:ext>
            </a:extLst>
          </p:cNvPr>
          <p:cNvSpPr txBox="1"/>
          <p:nvPr/>
        </p:nvSpPr>
        <p:spPr>
          <a:xfrm>
            <a:off x="8233711" y="3191070"/>
            <a:ext cx="3072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RNA-</a:t>
            </a:r>
            <a:r>
              <a:rPr lang="en-US" dirty="0" err="1">
                <a:latin typeface="Gill Sans MT" panose="020B0502020104020203" pitchFamily="34" charset="77"/>
              </a:rPr>
              <a:t>seq</a:t>
            </a:r>
            <a:r>
              <a:rPr lang="en-US" dirty="0">
                <a:latin typeface="Gill Sans MT" panose="020B0502020104020203" pitchFamily="34" charset="77"/>
              </a:rPr>
              <a:t> +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Differential expression analysis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1158C6-10E5-5042-B3D8-194D7F4D4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41" y="1680135"/>
            <a:ext cx="1769604" cy="15614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CF95FB-A231-BD46-ADE4-9421AC1C9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10" y="4015739"/>
            <a:ext cx="1769604" cy="1561415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D5B41004-D2CB-7941-8D73-261916B004B1}"/>
              </a:ext>
            </a:extLst>
          </p:cNvPr>
          <p:cNvSpPr/>
          <p:nvPr/>
        </p:nvSpPr>
        <p:spPr>
          <a:xfrm>
            <a:off x="3934072" y="2137678"/>
            <a:ext cx="1348740" cy="3231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15DCF470-26F8-F848-AA02-936343F794A4}"/>
              </a:ext>
            </a:extLst>
          </p:cNvPr>
          <p:cNvSpPr/>
          <p:nvPr/>
        </p:nvSpPr>
        <p:spPr>
          <a:xfrm>
            <a:off x="3934072" y="4473282"/>
            <a:ext cx="1348740" cy="3231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5A55C1-DDDD-6A40-B2FB-9D119ACB324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6186" y="2010748"/>
            <a:ext cx="1124890" cy="5346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776BD7-3C8D-0745-9AB3-967DC3B1B142}"/>
              </a:ext>
            </a:extLst>
          </p:cNvPr>
          <p:cNvSpPr txBox="1"/>
          <p:nvPr/>
        </p:nvSpPr>
        <p:spPr>
          <a:xfrm>
            <a:off x="2255564" y="2666531"/>
            <a:ext cx="754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Chow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8EB588-6F5F-7C41-964F-CF05D1EC40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9280" y="4329016"/>
            <a:ext cx="768350" cy="660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78A435-52A9-294A-BCBE-B12ECF4CC4C7}"/>
              </a:ext>
            </a:extLst>
          </p:cNvPr>
          <p:cNvSpPr txBox="1"/>
          <p:nvPr/>
        </p:nvSpPr>
        <p:spPr>
          <a:xfrm>
            <a:off x="2086445" y="5020824"/>
            <a:ext cx="1334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High fat diet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(HFD)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A046C3-595D-B642-8BC6-C26A1C971167}"/>
              </a:ext>
            </a:extLst>
          </p:cNvPr>
          <p:cNvSpPr/>
          <p:nvPr/>
        </p:nvSpPr>
        <p:spPr>
          <a:xfrm>
            <a:off x="0" y="6445691"/>
            <a:ext cx="5451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  <a:hlinkClick r:id="rId6"/>
              </a:rPr>
              <a:t>https://www.ncbi.nlm.nih.gov/pmc/articles/PMC5223143/</a:t>
            </a:r>
            <a:endParaRPr lang="en-US" dirty="0">
              <a:latin typeface="Gill Sans MT" panose="020B0502020104020203" pitchFamily="34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AC201D-5A86-054D-9B27-796C9E9CA4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1236" y="1680135"/>
            <a:ext cx="1374140" cy="12882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297BE5-1493-D84E-AA98-8193F93443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1205" y="3990736"/>
            <a:ext cx="1374140" cy="1288256"/>
          </a:xfrm>
          <a:prstGeom prst="rect">
            <a:avLst/>
          </a:prstGeom>
        </p:spPr>
      </p:pic>
      <p:sp>
        <p:nvSpPr>
          <p:cNvPr id="15" name="Right Arrow 14">
            <a:extLst>
              <a:ext uri="{FF2B5EF4-FFF2-40B4-BE49-F238E27FC236}">
                <a16:creationId xmlns:a16="http://schemas.microsoft.com/office/drawing/2014/main" id="{013C8EDF-5568-4C43-ACA4-0E089FFFD3B2}"/>
              </a:ext>
            </a:extLst>
          </p:cNvPr>
          <p:cNvSpPr/>
          <p:nvPr/>
        </p:nvSpPr>
        <p:spPr>
          <a:xfrm>
            <a:off x="7269974" y="3213289"/>
            <a:ext cx="679838" cy="3231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1ADD27-620A-954F-9CA0-521A97E4AE61}"/>
              </a:ext>
            </a:extLst>
          </p:cNvPr>
          <p:cNvSpPr txBox="1"/>
          <p:nvPr/>
        </p:nvSpPr>
        <p:spPr>
          <a:xfrm>
            <a:off x="7019202" y="5314480"/>
            <a:ext cx="52216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Hundreds of metabolic genes mis-regulated with HFD</a:t>
            </a:r>
          </a:p>
          <a:p>
            <a:r>
              <a:rPr lang="en-US" dirty="0">
                <a:latin typeface="Gill Sans MT" panose="020B0502020104020203" pitchFamily="34" charset="77"/>
              </a:rPr>
              <a:t>++ Triglycerides</a:t>
            </a:r>
          </a:p>
          <a:p>
            <a:r>
              <a:rPr lang="en-US" dirty="0">
                <a:latin typeface="Gill Sans MT" panose="020B0502020104020203" pitchFamily="34" charset="77"/>
              </a:rPr>
              <a:t>++ Insulin</a:t>
            </a:r>
          </a:p>
          <a:p>
            <a:r>
              <a:rPr lang="en-US" dirty="0">
                <a:latin typeface="Gill Sans MT" panose="020B0502020104020203" pitchFamily="34" charset="77"/>
              </a:rPr>
              <a:t>++ Fasting glucose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1DE75C-995A-1A42-ABA4-03261D1F5D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1810" y="1706879"/>
            <a:ext cx="891688" cy="9702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B9C290A-D43D-E44B-8331-4C4296223B0A}"/>
              </a:ext>
            </a:extLst>
          </p:cNvPr>
          <p:cNvSpPr/>
          <p:nvPr/>
        </p:nvSpPr>
        <p:spPr>
          <a:xfrm>
            <a:off x="7184071" y="2677109"/>
            <a:ext cx="8516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Gill Sans MT" panose="020B0502020104020203" pitchFamily="34" charset="77"/>
              </a:rPr>
              <a:t>Liver RNA</a:t>
            </a:r>
            <a:endParaRPr lang="en-US" sz="12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7E119FB-6F18-5348-9174-D3D2D44BC0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9202" y="3974185"/>
            <a:ext cx="891688" cy="97023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CBC5AD9-5CE0-804B-80E1-18EF26EC21F2}"/>
              </a:ext>
            </a:extLst>
          </p:cNvPr>
          <p:cNvSpPr/>
          <p:nvPr/>
        </p:nvSpPr>
        <p:spPr>
          <a:xfrm>
            <a:off x="7201463" y="4944415"/>
            <a:ext cx="8516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Gill Sans MT" panose="020B0502020104020203" pitchFamily="34" charset="77"/>
              </a:rPr>
              <a:t>Liver RNA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61942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1">
            <a:extLst>
              <a:ext uri="{FF2B5EF4-FFF2-40B4-BE49-F238E27FC236}">
                <a16:creationId xmlns:a16="http://schemas.microsoft.com/office/drawing/2014/main" id="{09F6F860-750C-430C-A96E-BE10800AF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It gets complicated – alternative splicing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772BDC-7F83-B84F-B0FA-D6B7097637D8}"/>
              </a:ext>
            </a:extLst>
          </p:cNvPr>
          <p:cNvSpPr/>
          <p:nvPr/>
        </p:nvSpPr>
        <p:spPr>
          <a:xfrm>
            <a:off x="3002280" y="3262335"/>
            <a:ext cx="5334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97BA66-DEC2-824A-BC3E-628BCDE369CC}"/>
              </a:ext>
            </a:extLst>
          </p:cNvPr>
          <p:cNvSpPr/>
          <p:nvPr/>
        </p:nvSpPr>
        <p:spPr>
          <a:xfrm>
            <a:off x="1093470" y="1967352"/>
            <a:ext cx="10538460" cy="914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FE321B-A1F0-A943-86C2-97DC5E2AE9E4}"/>
              </a:ext>
            </a:extLst>
          </p:cNvPr>
          <p:cNvSpPr/>
          <p:nvPr/>
        </p:nvSpPr>
        <p:spPr>
          <a:xfrm>
            <a:off x="2616157" y="1906392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2FF798-B237-634D-A2B0-870A08E64DA0}"/>
              </a:ext>
            </a:extLst>
          </p:cNvPr>
          <p:cNvSpPr/>
          <p:nvPr/>
        </p:nvSpPr>
        <p:spPr>
          <a:xfrm>
            <a:off x="4138844" y="1906392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12C6D4-6926-FE4F-B6A7-2CF8AE224B41}"/>
              </a:ext>
            </a:extLst>
          </p:cNvPr>
          <p:cNvSpPr txBox="1"/>
          <p:nvPr/>
        </p:nvSpPr>
        <p:spPr>
          <a:xfrm>
            <a:off x="1635481" y="1259615"/>
            <a:ext cx="1208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Gill Sans MT" panose="020B0502020104020203" pitchFamily="34" charset="77"/>
              </a:rPr>
              <a:t>Gene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95473D-7CB5-C542-96BA-3428637288C5}"/>
              </a:ext>
            </a:extLst>
          </p:cNvPr>
          <p:cNvSpPr txBox="1"/>
          <p:nvPr/>
        </p:nvSpPr>
        <p:spPr>
          <a:xfrm>
            <a:off x="2750309" y="1541819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Exon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735E85-E74E-6A4C-BD91-E7BA1E942D23}"/>
              </a:ext>
            </a:extLst>
          </p:cNvPr>
          <p:cNvSpPr txBox="1"/>
          <p:nvPr/>
        </p:nvSpPr>
        <p:spPr>
          <a:xfrm>
            <a:off x="4310504" y="1567540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Exon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C377C4-C226-5D40-AE12-CABF15DA300C}"/>
              </a:ext>
            </a:extLst>
          </p:cNvPr>
          <p:cNvSpPr txBox="1"/>
          <p:nvPr/>
        </p:nvSpPr>
        <p:spPr>
          <a:xfrm>
            <a:off x="516150" y="1482110"/>
            <a:ext cx="1074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DNA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70C23F-8469-1D46-BC26-C489BB505BCB}"/>
              </a:ext>
            </a:extLst>
          </p:cNvPr>
          <p:cNvSpPr/>
          <p:nvPr/>
        </p:nvSpPr>
        <p:spPr>
          <a:xfrm>
            <a:off x="5692585" y="1911151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26D085-84C7-7344-8E5C-6EE3C8CA0FF7}"/>
              </a:ext>
            </a:extLst>
          </p:cNvPr>
          <p:cNvSpPr txBox="1"/>
          <p:nvPr/>
        </p:nvSpPr>
        <p:spPr>
          <a:xfrm>
            <a:off x="5788045" y="1572299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Exon 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F17D2C-80EF-EE43-94CF-BBB7836CC81A}"/>
              </a:ext>
            </a:extLst>
          </p:cNvPr>
          <p:cNvSpPr/>
          <p:nvPr/>
        </p:nvSpPr>
        <p:spPr>
          <a:xfrm>
            <a:off x="7341786" y="1911151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835152-A13C-0548-96A2-9A4FA23C79FC}"/>
              </a:ext>
            </a:extLst>
          </p:cNvPr>
          <p:cNvSpPr txBox="1"/>
          <p:nvPr/>
        </p:nvSpPr>
        <p:spPr>
          <a:xfrm>
            <a:off x="7437246" y="1572299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Exon 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CFA5F6-0DAC-354B-9683-36F64EB56250}"/>
              </a:ext>
            </a:extLst>
          </p:cNvPr>
          <p:cNvSpPr txBox="1"/>
          <p:nvPr/>
        </p:nvSpPr>
        <p:spPr>
          <a:xfrm>
            <a:off x="1635481" y="2577792"/>
            <a:ext cx="1561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Gill Sans MT" panose="020B0502020104020203" pitchFamily="34" charset="77"/>
              </a:rPr>
              <a:t>Isoform 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AE3DC5-428E-F942-9AE4-C333AD826114}"/>
              </a:ext>
            </a:extLst>
          </p:cNvPr>
          <p:cNvSpPr/>
          <p:nvPr/>
        </p:nvSpPr>
        <p:spPr>
          <a:xfrm>
            <a:off x="2616157" y="3155655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A85762-5B4D-4B42-9A5F-5BD9A3B1A895}"/>
              </a:ext>
            </a:extLst>
          </p:cNvPr>
          <p:cNvSpPr/>
          <p:nvPr/>
        </p:nvSpPr>
        <p:spPr>
          <a:xfrm>
            <a:off x="4138844" y="3155655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8E52E24-10C9-4D45-B7DA-D896373696B9}"/>
              </a:ext>
            </a:extLst>
          </p:cNvPr>
          <p:cNvSpPr/>
          <p:nvPr/>
        </p:nvSpPr>
        <p:spPr>
          <a:xfrm>
            <a:off x="5692585" y="3160414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D7F6C9-91FF-F34D-A220-6528DB6E359A}"/>
              </a:ext>
            </a:extLst>
          </p:cNvPr>
          <p:cNvSpPr/>
          <p:nvPr/>
        </p:nvSpPr>
        <p:spPr>
          <a:xfrm>
            <a:off x="7341786" y="3160414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4A0B2E-DF25-5347-BAD2-85CBC24BA0C9}"/>
              </a:ext>
            </a:extLst>
          </p:cNvPr>
          <p:cNvSpPr txBox="1"/>
          <p:nvPr/>
        </p:nvSpPr>
        <p:spPr>
          <a:xfrm>
            <a:off x="1635481" y="3791816"/>
            <a:ext cx="1561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Gill Sans MT" panose="020B0502020104020203" pitchFamily="34" charset="77"/>
              </a:rPr>
              <a:t>Isoform 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1068F48-F336-E544-8EDE-8A8ADC94A465}"/>
              </a:ext>
            </a:extLst>
          </p:cNvPr>
          <p:cNvSpPr/>
          <p:nvPr/>
        </p:nvSpPr>
        <p:spPr>
          <a:xfrm>
            <a:off x="3002280" y="4465878"/>
            <a:ext cx="5334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10C0ECF-F857-AA4E-BDCE-310327097ADE}"/>
              </a:ext>
            </a:extLst>
          </p:cNvPr>
          <p:cNvSpPr/>
          <p:nvPr/>
        </p:nvSpPr>
        <p:spPr>
          <a:xfrm>
            <a:off x="2616157" y="4359198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1812400-39E4-BD41-AC8B-B90786A420E8}"/>
              </a:ext>
            </a:extLst>
          </p:cNvPr>
          <p:cNvSpPr/>
          <p:nvPr/>
        </p:nvSpPr>
        <p:spPr>
          <a:xfrm>
            <a:off x="5692585" y="4363957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6E2CA89-AFE3-4944-87A6-CA3EFD15AA48}"/>
              </a:ext>
            </a:extLst>
          </p:cNvPr>
          <p:cNvSpPr/>
          <p:nvPr/>
        </p:nvSpPr>
        <p:spPr>
          <a:xfrm>
            <a:off x="7341786" y="4363957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69402F-A0E0-6149-9F1F-7252DD889DB8}"/>
              </a:ext>
            </a:extLst>
          </p:cNvPr>
          <p:cNvSpPr txBox="1"/>
          <p:nvPr/>
        </p:nvSpPr>
        <p:spPr>
          <a:xfrm>
            <a:off x="1635481" y="4919160"/>
            <a:ext cx="1561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Gill Sans MT" panose="020B0502020104020203" pitchFamily="34" charset="77"/>
              </a:rPr>
              <a:t>Isoform 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E33D74D-F939-454C-AFAB-6FB6A246BFAA}"/>
              </a:ext>
            </a:extLst>
          </p:cNvPr>
          <p:cNvSpPr/>
          <p:nvPr/>
        </p:nvSpPr>
        <p:spPr>
          <a:xfrm>
            <a:off x="3002280" y="5623702"/>
            <a:ext cx="5334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843245A-0835-F942-88FD-FA773048290E}"/>
              </a:ext>
            </a:extLst>
          </p:cNvPr>
          <p:cNvSpPr/>
          <p:nvPr/>
        </p:nvSpPr>
        <p:spPr>
          <a:xfrm>
            <a:off x="2616157" y="5517022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8B53BF2-5CA0-0847-B652-A65E0CE2E7EB}"/>
              </a:ext>
            </a:extLst>
          </p:cNvPr>
          <p:cNvSpPr/>
          <p:nvPr/>
        </p:nvSpPr>
        <p:spPr>
          <a:xfrm>
            <a:off x="7341786" y="5521781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7DD1F7D-BB30-B940-86FC-C727818F11E5}"/>
              </a:ext>
            </a:extLst>
          </p:cNvPr>
          <p:cNvSpPr txBox="1"/>
          <p:nvPr/>
        </p:nvSpPr>
        <p:spPr>
          <a:xfrm>
            <a:off x="389814" y="3867016"/>
            <a:ext cx="1590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Gill Sans MT" panose="020B0502020104020203" pitchFamily="34" charset="77"/>
              </a:rPr>
              <a:t>mRNA</a:t>
            </a:r>
          </a:p>
        </p:txBody>
      </p:sp>
    </p:spTree>
    <p:extLst>
      <p:ext uri="{BB962C8B-B14F-4D97-AF65-F5344CB8AC3E}">
        <p14:creationId xmlns:p14="http://schemas.microsoft.com/office/powerpoint/2010/main" val="55177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  <p:bldP spid="16" grpId="0" animBg="1"/>
      <p:bldP spid="17" grpId="0" animBg="1"/>
      <p:bldP spid="18" grpId="0" animBg="1"/>
      <p:bldP spid="19" grpId="0" animBg="1"/>
      <p:bldP spid="20" grpId="0"/>
      <p:bldP spid="21" grpId="0" animBg="1"/>
      <p:bldP spid="22" grpId="0" animBg="1"/>
      <p:bldP spid="23" grpId="0" animBg="1"/>
      <p:bldP spid="24" grpId="0" animBg="1"/>
      <p:bldP spid="25" grpId="0"/>
      <p:bldP spid="26" grpId="0" animBg="1"/>
      <p:bldP spid="27" grpId="0" animBg="1"/>
      <p:bldP spid="28" grpId="0" animBg="1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E244FA9-2887-5044-BE09-DF4C9FD19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Different isoforms may be present in different tissues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116BE0-E4E7-CE4D-94C8-206B2D7546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2"/>
          <a:stretch/>
        </p:blipFill>
        <p:spPr>
          <a:xfrm>
            <a:off x="80010" y="3939540"/>
            <a:ext cx="9923780" cy="1905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3BA101-5391-F044-8A4D-C30FBC6A90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99"/>
          <a:stretch/>
        </p:blipFill>
        <p:spPr>
          <a:xfrm>
            <a:off x="1167130" y="2667000"/>
            <a:ext cx="10937240" cy="11811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A5DFC4-707C-F04A-B4D1-B2405E303B79}"/>
              </a:ext>
            </a:extLst>
          </p:cNvPr>
          <p:cNvSpPr/>
          <p:nvPr/>
        </p:nvSpPr>
        <p:spPr>
          <a:xfrm>
            <a:off x="167991" y="5844540"/>
            <a:ext cx="4083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https://gtexportal.org/home/gene/PCSK9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889A47-9B1C-A843-951D-57B616DAD9EC}"/>
              </a:ext>
            </a:extLst>
          </p:cNvPr>
          <p:cNvSpPr txBox="1"/>
          <p:nvPr/>
        </p:nvSpPr>
        <p:spPr>
          <a:xfrm>
            <a:off x="1167130" y="1360557"/>
            <a:ext cx="8195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Example: PCSK9 (implicated in cholesterol-related traits) present in different isoforms in liver vs. brain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9296FB-9F75-E647-B8F7-3490A5BA3ACD}"/>
              </a:ext>
            </a:extLst>
          </p:cNvPr>
          <p:cNvSpPr txBox="1"/>
          <p:nvPr/>
        </p:nvSpPr>
        <p:spPr>
          <a:xfrm>
            <a:off x="-10160" y="2795885"/>
            <a:ext cx="12661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Exon expression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810EF6-29FE-0345-8984-FA5B5D4387C9}"/>
              </a:ext>
            </a:extLst>
          </p:cNvPr>
          <p:cNvSpPr txBox="1"/>
          <p:nvPr/>
        </p:nvSpPr>
        <p:spPr>
          <a:xfrm>
            <a:off x="9836726" y="5084674"/>
            <a:ext cx="1088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Isoform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568636-217C-7146-8118-C6691BE8490E}"/>
              </a:ext>
            </a:extLst>
          </p:cNvPr>
          <p:cNvSpPr txBox="1"/>
          <p:nvPr/>
        </p:nvSpPr>
        <p:spPr>
          <a:xfrm>
            <a:off x="9836726" y="5340530"/>
            <a:ext cx="1088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Isoform 2</a:t>
            </a:r>
          </a:p>
        </p:txBody>
      </p:sp>
    </p:spTree>
    <p:extLst>
      <p:ext uri="{BB962C8B-B14F-4D97-AF65-F5344CB8AC3E}">
        <p14:creationId xmlns:p14="http://schemas.microsoft.com/office/powerpoint/2010/main" val="4109689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E244FA9-2887-5044-BE09-DF4C9FD19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Expression may vary across individuals as well as tissues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E95806-10B4-7646-A55A-50F127F5F35F}"/>
              </a:ext>
            </a:extLst>
          </p:cNvPr>
          <p:cNvSpPr txBox="1"/>
          <p:nvPr/>
        </p:nvSpPr>
        <p:spPr>
          <a:xfrm>
            <a:off x="4978469" y="4133833"/>
            <a:ext cx="696759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latin typeface="Gill Sans MT" panose="020B0502020104020203" pitchFamily="34" charset="77"/>
              </a:rPr>
              <a:t>E</a:t>
            </a:r>
            <a:r>
              <a:rPr lang="en-US" sz="2800" dirty="0">
                <a:latin typeface="Gill Sans MT" panose="020B0502020104020203" pitchFamily="34" charset="77"/>
              </a:rPr>
              <a:t>xpression </a:t>
            </a:r>
            <a:r>
              <a:rPr lang="en-US" sz="2800" u="sng" dirty="0">
                <a:latin typeface="Gill Sans MT" panose="020B0502020104020203" pitchFamily="34" charset="77"/>
              </a:rPr>
              <a:t>Q</a:t>
            </a:r>
            <a:r>
              <a:rPr lang="en-US" sz="2800" dirty="0">
                <a:latin typeface="Gill Sans MT" panose="020B0502020104020203" pitchFamily="34" charset="77"/>
              </a:rPr>
              <a:t>uantitative </a:t>
            </a:r>
            <a:r>
              <a:rPr lang="en-US" sz="2800" u="sng" dirty="0">
                <a:latin typeface="Gill Sans MT" panose="020B0502020104020203" pitchFamily="34" charset="77"/>
              </a:rPr>
              <a:t>T</a:t>
            </a:r>
            <a:r>
              <a:rPr lang="en-US" sz="2800" dirty="0">
                <a:latin typeface="Gill Sans MT" panose="020B0502020104020203" pitchFamily="34" charset="77"/>
              </a:rPr>
              <a:t>rait </a:t>
            </a:r>
            <a:r>
              <a:rPr lang="en-US" sz="2800" u="sng" dirty="0">
                <a:latin typeface="Gill Sans MT" panose="020B0502020104020203" pitchFamily="34" charset="77"/>
              </a:rPr>
              <a:t>L</a:t>
            </a:r>
            <a:r>
              <a:rPr lang="en-US" sz="2800" dirty="0">
                <a:latin typeface="Gill Sans MT" panose="020B0502020104020203" pitchFamily="34" charset="77"/>
              </a:rPr>
              <a:t>ocus (</a:t>
            </a:r>
            <a:r>
              <a:rPr lang="en-US" sz="2800" dirty="0" err="1">
                <a:latin typeface="Gill Sans MT" panose="020B0502020104020203" pitchFamily="34" charset="77"/>
              </a:rPr>
              <a:t>eQTL</a:t>
            </a:r>
            <a:r>
              <a:rPr lang="en-US" sz="2800" dirty="0">
                <a:latin typeface="Gill Sans MT" panose="020B0502020104020203" pitchFamily="34" charset="77"/>
              </a:rPr>
              <a:t>)</a:t>
            </a:r>
          </a:p>
          <a:p>
            <a:r>
              <a:rPr lang="en-US" sz="2400" dirty="0">
                <a:latin typeface="Gill Sans MT" panose="020B0502020104020203" pitchFamily="34" charset="77"/>
              </a:rPr>
              <a:t>Genetic variant (e.g. SNP) associated with expression of a gene (similar to our GWAS analysis!)</a:t>
            </a:r>
          </a:p>
          <a:p>
            <a:endParaRPr lang="en-US" sz="2400" dirty="0">
              <a:latin typeface="Gill Sans MT" panose="020B0502020104020203" pitchFamily="34" charset="77"/>
            </a:endParaRPr>
          </a:p>
          <a:p>
            <a:r>
              <a:rPr lang="en-US" sz="2400" dirty="0">
                <a:latin typeface="Gill Sans MT" panose="020B0502020104020203" pitchFamily="34" charset="77"/>
              </a:rPr>
              <a:t>People with “CC” at this position have VLDLR expression</a:t>
            </a:r>
            <a:endParaRPr lang="en-US" sz="2000" dirty="0">
              <a:latin typeface="Gill Sans MT" panose="020B0502020104020203" pitchFamily="34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C059A6-DB64-5A48-97CB-4CF118BD3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335" y="1259615"/>
            <a:ext cx="4050201" cy="46701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E67248-C736-244A-ABC8-5EC31C01C0D3}"/>
              </a:ext>
            </a:extLst>
          </p:cNvPr>
          <p:cNvGrpSpPr/>
          <p:nvPr/>
        </p:nvGrpSpPr>
        <p:grpSpPr>
          <a:xfrm>
            <a:off x="5237570" y="1932110"/>
            <a:ext cx="6166312" cy="907567"/>
            <a:chOff x="1093470" y="1106543"/>
            <a:chExt cx="7777482" cy="114470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94643A7-1668-7A47-9076-80FE1612E089}"/>
                </a:ext>
              </a:extLst>
            </p:cNvPr>
            <p:cNvSpPr/>
            <p:nvPr/>
          </p:nvSpPr>
          <p:spPr>
            <a:xfrm>
              <a:off x="1093470" y="1967352"/>
              <a:ext cx="7777482" cy="1524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8ADF7C1-BA0B-AE4E-AA9B-0BCDBE138528}"/>
                </a:ext>
              </a:extLst>
            </p:cNvPr>
            <p:cNvSpPr/>
            <p:nvPr/>
          </p:nvSpPr>
          <p:spPr>
            <a:xfrm>
              <a:off x="3188665" y="1835858"/>
              <a:ext cx="4542290" cy="415385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1027856-EEF4-4B42-8582-45C0E76FA69A}"/>
                </a:ext>
              </a:extLst>
            </p:cNvPr>
            <p:cNvSpPr txBox="1"/>
            <p:nvPr/>
          </p:nvSpPr>
          <p:spPr>
            <a:xfrm>
              <a:off x="3896519" y="1106543"/>
              <a:ext cx="1563291" cy="582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accent1"/>
                  </a:solidFill>
                  <a:latin typeface="Gill Sans MT" panose="020B0502020104020203" pitchFamily="34" charset="77"/>
                </a:rPr>
                <a:t>VLDLR</a:t>
              </a:r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532412B-3B28-B047-8013-EAF72D5FD717}"/>
              </a:ext>
            </a:extLst>
          </p:cNvPr>
          <p:cNvCxnSpPr/>
          <p:nvPr/>
        </p:nvCxnSpPr>
        <p:spPr>
          <a:xfrm flipV="1">
            <a:off x="6677226" y="2227383"/>
            <a:ext cx="0" cy="387213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4AC9399E-8A5C-3E45-8331-782B24AAF76A}"/>
              </a:ext>
            </a:extLst>
          </p:cNvPr>
          <p:cNvCxnSpPr/>
          <p:nvPr/>
        </p:nvCxnSpPr>
        <p:spPr>
          <a:xfrm>
            <a:off x="6677226" y="2239028"/>
            <a:ext cx="678873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FF370CC-F95F-ED40-8CEA-D770BC805660}"/>
              </a:ext>
            </a:extLst>
          </p:cNvPr>
          <p:cNvCxnSpPr/>
          <p:nvPr/>
        </p:nvCxnSpPr>
        <p:spPr>
          <a:xfrm flipH="1">
            <a:off x="5791200" y="2735425"/>
            <a:ext cx="415636" cy="8113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397BCBE-5269-C947-810B-5059FFC96EB7}"/>
              </a:ext>
            </a:extLst>
          </p:cNvPr>
          <p:cNvCxnSpPr/>
          <p:nvPr/>
        </p:nvCxnSpPr>
        <p:spPr>
          <a:xfrm>
            <a:off x="6234545" y="2730567"/>
            <a:ext cx="345615" cy="8439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E1650A60-F2DE-F842-ADE5-3CB0F2F90D4F}"/>
              </a:ext>
            </a:extLst>
          </p:cNvPr>
          <p:cNvSpPr txBox="1"/>
          <p:nvPr/>
        </p:nvSpPr>
        <p:spPr>
          <a:xfrm>
            <a:off x="5707089" y="3593689"/>
            <a:ext cx="97013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C/G SNP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1119B097-DAD3-2543-B73A-1BE640C6478D}"/>
              </a:ext>
            </a:extLst>
          </p:cNvPr>
          <p:cNvSpPr/>
          <p:nvPr/>
        </p:nvSpPr>
        <p:spPr>
          <a:xfrm>
            <a:off x="114449" y="6399461"/>
            <a:ext cx="5185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https://gtexportal.org/home/gene/VLDLR#eQTLBlock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077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1">
            <a:extLst>
              <a:ext uri="{FF2B5EF4-FFF2-40B4-BE49-F238E27FC236}">
                <a16:creationId xmlns:a16="http://schemas.microsoft.com/office/drawing/2014/main" id="{09F6F860-750C-430C-A96E-BE10800AF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Non-coding regions regulate gene expression (more next week!)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603C3B-49D6-5E48-BA68-26DC1A67CE76}"/>
              </a:ext>
            </a:extLst>
          </p:cNvPr>
          <p:cNvSpPr/>
          <p:nvPr/>
        </p:nvSpPr>
        <p:spPr>
          <a:xfrm>
            <a:off x="1658473" y="4253351"/>
            <a:ext cx="9342120" cy="457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B0B182-3382-C645-A92D-F511F6704848}"/>
              </a:ext>
            </a:extLst>
          </p:cNvPr>
          <p:cNvSpPr/>
          <p:nvPr/>
        </p:nvSpPr>
        <p:spPr>
          <a:xfrm>
            <a:off x="4701350" y="4161912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108188-C586-504E-8B40-36B7E97F35C3}"/>
              </a:ext>
            </a:extLst>
          </p:cNvPr>
          <p:cNvSpPr/>
          <p:nvPr/>
        </p:nvSpPr>
        <p:spPr>
          <a:xfrm>
            <a:off x="6224037" y="4161912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1D81D7-0626-0A40-A0F3-A2FD3FEE9F14}"/>
              </a:ext>
            </a:extLst>
          </p:cNvPr>
          <p:cNvSpPr txBox="1"/>
          <p:nvPr/>
        </p:nvSpPr>
        <p:spPr>
          <a:xfrm>
            <a:off x="4835502" y="3797339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Exon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280297-45CC-3044-8273-DD00698B6DE5}"/>
              </a:ext>
            </a:extLst>
          </p:cNvPr>
          <p:cNvSpPr txBox="1"/>
          <p:nvPr/>
        </p:nvSpPr>
        <p:spPr>
          <a:xfrm>
            <a:off x="6395697" y="3823060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Exon 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F23BEF-C0F5-544F-AF8E-B044A29CA325}"/>
              </a:ext>
            </a:extLst>
          </p:cNvPr>
          <p:cNvSpPr/>
          <p:nvPr/>
        </p:nvSpPr>
        <p:spPr>
          <a:xfrm>
            <a:off x="7777778" y="4166671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79D90B-F5F7-FD46-BF8A-1EAC94CCE0A0}"/>
              </a:ext>
            </a:extLst>
          </p:cNvPr>
          <p:cNvSpPr txBox="1"/>
          <p:nvPr/>
        </p:nvSpPr>
        <p:spPr>
          <a:xfrm>
            <a:off x="7873238" y="3827819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Exon 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3A30DB-ACBA-A34F-B714-A717AFCA453A}"/>
              </a:ext>
            </a:extLst>
          </p:cNvPr>
          <p:cNvSpPr/>
          <p:nvPr/>
        </p:nvSpPr>
        <p:spPr>
          <a:xfrm>
            <a:off x="9426979" y="4166671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E33806-05DA-E142-B2ED-E3D235F74016}"/>
              </a:ext>
            </a:extLst>
          </p:cNvPr>
          <p:cNvSpPr txBox="1"/>
          <p:nvPr/>
        </p:nvSpPr>
        <p:spPr>
          <a:xfrm>
            <a:off x="9522439" y="3827819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Exon 4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B5D909-2632-E741-B403-8DC15CC5F8AE}"/>
              </a:ext>
            </a:extLst>
          </p:cNvPr>
          <p:cNvCxnSpPr/>
          <p:nvPr/>
        </p:nvCxnSpPr>
        <p:spPr>
          <a:xfrm flipV="1">
            <a:off x="4264513" y="3581400"/>
            <a:ext cx="0" cy="6719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EF6358F-532D-9F4A-A45C-2B4A9DF7CEAB}"/>
              </a:ext>
            </a:extLst>
          </p:cNvPr>
          <p:cNvCxnSpPr/>
          <p:nvPr/>
        </p:nvCxnSpPr>
        <p:spPr>
          <a:xfrm>
            <a:off x="4249273" y="3596640"/>
            <a:ext cx="57098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48E83F26-FFF1-7345-A99D-0E15F3689A71}"/>
              </a:ext>
            </a:extLst>
          </p:cNvPr>
          <p:cNvSpPr/>
          <p:nvPr/>
        </p:nvSpPr>
        <p:spPr>
          <a:xfrm>
            <a:off x="2878902" y="3581400"/>
            <a:ext cx="883920" cy="70104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TF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80C0424-63B0-AB45-BC9D-340146BDFEA4}"/>
              </a:ext>
            </a:extLst>
          </p:cNvPr>
          <p:cNvCxnSpPr/>
          <p:nvPr/>
        </p:nvCxnSpPr>
        <p:spPr>
          <a:xfrm>
            <a:off x="2878902" y="4632960"/>
            <a:ext cx="2589571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A924B79-6868-F74E-9DA3-86C690969043}"/>
              </a:ext>
            </a:extLst>
          </p:cNvPr>
          <p:cNvSpPr txBox="1"/>
          <p:nvPr/>
        </p:nvSpPr>
        <p:spPr>
          <a:xfrm>
            <a:off x="2911322" y="4784962"/>
            <a:ext cx="523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Promoter: ~ +/- 1kb from Transcription Start Site (TSS)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0490DB-4FA9-B246-BBE3-3E156204DB1E}"/>
              </a:ext>
            </a:extLst>
          </p:cNvPr>
          <p:cNvSpPr txBox="1"/>
          <p:nvPr/>
        </p:nvSpPr>
        <p:spPr>
          <a:xfrm>
            <a:off x="521099" y="1322320"/>
            <a:ext cx="6483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ill Sans MT" panose="020B0502020104020203" pitchFamily="34" charset="0"/>
              </a:rPr>
              <a:t>Transcription Factors </a:t>
            </a:r>
            <a:r>
              <a:rPr lang="en-US" sz="2000" dirty="0">
                <a:latin typeface="Gill Sans MT" panose="020B0502020104020203" pitchFamily="34" charset="0"/>
              </a:rPr>
              <a:t>and other proteins bind to the promoter/enhancer DNA and regulate expression of the gene</a:t>
            </a:r>
            <a:endParaRPr lang="en-US" sz="2000" b="1" dirty="0">
              <a:latin typeface="Gill Sans MT" panose="020B0502020104020203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A2F931D-EBA8-2B47-957C-078A0DB72072}"/>
              </a:ext>
            </a:extLst>
          </p:cNvPr>
          <p:cNvSpPr/>
          <p:nvPr/>
        </p:nvSpPr>
        <p:spPr>
          <a:xfrm>
            <a:off x="2074580" y="3566162"/>
            <a:ext cx="883920" cy="70104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TF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6593143-6B74-0A4E-8400-B165432D08E7}"/>
              </a:ext>
            </a:extLst>
          </p:cNvPr>
          <p:cNvSpPr/>
          <p:nvPr/>
        </p:nvSpPr>
        <p:spPr>
          <a:xfrm>
            <a:off x="2392451" y="3078878"/>
            <a:ext cx="883920" cy="70104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TF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76D3EC2-A985-A348-8805-9EFC43245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273" y="5531666"/>
            <a:ext cx="1930400" cy="104140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4123F0D-E1D3-1A40-9F8B-5E558F7B0436}"/>
              </a:ext>
            </a:extLst>
          </p:cNvPr>
          <p:cNvCxnSpPr/>
          <p:nvPr/>
        </p:nvCxnSpPr>
        <p:spPr>
          <a:xfrm flipH="1">
            <a:off x="868680" y="4299070"/>
            <a:ext cx="1523771" cy="123259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1283B23-3770-1A45-A66A-152FD67039F1}"/>
              </a:ext>
            </a:extLst>
          </p:cNvPr>
          <p:cNvCxnSpPr/>
          <p:nvPr/>
        </p:nvCxnSpPr>
        <p:spPr>
          <a:xfrm flipH="1">
            <a:off x="2460558" y="4323402"/>
            <a:ext cx="55982" cy="12082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9422A7D0-F906-0046-A64B-AD01D877E365}"/>
              </a:ext>
            </a:extLst>
          </p:cNvPr>
          <p:cNvSpPr txBox="1"/>
          <p:nvPr/>
        </p:nvSpPr>
        <p:spPr>
          <a:xfrm>
            <a:off x="3276371" y="5358001"/>
            <a:ext cx="8415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ill Sans MT" panose="020B0502020104020203" pitchFamily="34" charset="0"/>
              </a:rPr>
              <a:t>TFs </a:t>
            </a:r>
            <a:r>
              <a:rPr lang="en-US" sz="2000" dirty="0">
                <a:latin typeface="Gill Sans MT" panose="020B0502020104020203" pitchFamily="34" charset="0"/>
              </a:rPr>
              <a:t>often recognize specific sequence </a:t>
            </a:r>
            <a:r>
              <a:rPr lang="en-US" sz="2000" b="1" dirty="0">
                <a:latin typeface="Gill Sans MT" panose="020B0502020104020203" pitchFamily="34" charset="0"/>
              </a:rPr>
              <a:t>motifs</a:t>
            </a:r>
          </a:p>
          <a:p>
            <a:r>
              <a:rPr lang="en-US" sz="2000" dirty="0">
                <a:latin typeface="Gill Sans MT" panose="020B0502020104020203" pitchFamily="34" charset="0"/>
              </a:rPr>
              <a:t>In many cases gene regulation is cell-type specific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D71EDAF-A4E6-454B-8A74-C140C2B8AF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889" b="51339"/>
          <a:stretch/>
        </p:blipFill>
        <p:spPr>
          <a:xfrm>
            <a:off x="5237311" y="3311447"/>
            <a:ext cx="4853166" cy="34774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3C68AEF-D30D-FB46-BFA5-97227B6E3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889" b="51339"/>
          <a:stretch/>
        </p:blipFill>
        <p:spPr>
          <a:xfrm>
            <a:off x="5237311" y="2960850"/>
            <a:ext cx="4853166" cy="34774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96FC27B-F736-C341-9B4C-15D3537808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889" b="51339"/>
          <a:stretch/>
        </p:blipFill>
        <p:spPr>
          <a:xfrm>
            <a:off x="5237311" y="2626716"/>
            <a:ext cx="4853166" cy="34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9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EDA14E-E2CE-C445-885F-070C0ABA7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49"/>
            <a:ext cx="12192000" cy="6782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D22C5D-F14F-AD41-8717-FFFC56E532C9}"/>
              </a:ext>
            </a:extLst>
          </p:cNvPr>
          <p:cNvSpPr txBox="1"/>
          <p:nvPr/>
        </p:nvSpPr>
        <p:spPr>
          <a:xfrm>
            <a:off x="3318510" y="2460844"/>
            <a:ext cx="539496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Gill Sans MT" panose="020B0502020104020203" pitchFamily="34" charset="77"/>
              </a:rPr>
              <a:t>Intro to RNA-</a:t>
            </a:r>
            <a:r>
              <a:rPr lang="en-US" sz="4800" b="1" dirty="0" err="1">
                <a:latin typeface="Gill Sans MT" panose="020B0502020104020203" pitchFamily="34" charset="77"/>
              </a:rPr>
              <a:t>seq</a:t>
            </a:r>
            <a:endParaRPr lang="en-US" sz="4800" b="1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63378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>
            <a:extLst>
              <a:ext uri="{FF2B5EF4-FFF2-40B4-BE49-F238E27FC236}">
                <a16:creationId xmlns:a16="http://schemas.microsoft.com/office/drawing/2014/main" id="{A51C138C-9A8F-440C-A5B8-482D003CA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i="0" dirty="0">
                <a:latin typeface="Gill Sans"/>
                <a:cs typeface="Gill Sans"/>
              </a:rPr>
              <a:t>RNA-</a:t>
            </a:r>
            <a:r>
              <a:rPr lang="en-US" sz="3600" i="0" dirty="0" err="1">
                <a:latin typeface="Gill Sans"/>
                <a:cs typeface="Gill Sans"/>
              </a:rPr>
              <a:t>seq</a:t>
            </a:r>
            <a:r>
              <a:rPr lang="en-US" sz="3600" i="0" dirty="0">
                <a:latin typeface="Gill Sans"/>
                <a:cs typeface="Gill Sans"/>
              </a:rPr>
              <a:t>: Leveraging NGS to measure gene expression</a:t>
            </a:r>
            <a:endParaRPr lang="en-US" sz="3600" dirty="0">
              <a:latin typeface="Gill San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2300061-B250-CF49-9B1C-3799F302E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028" y="2256605"/>
            <a:ext cx="745026" cy="1599843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F04F11ED-B59F-D946-9E42-1A9345CE45C0}"/>
              </a:ext>
            </a:extLst>
          </p:cNvPr>
          <p:cNvSpPr/>
          <p:nvPr/>
        </p:nvSpPr>
        <p:spPr>
          <a:xfrm>
            <a:off x="3696026" y="2442051"/>
            <a:ext cx="7348530" cy="11609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581D13E-ADDB-6146-BE01-3308FA8A9370}"/>
              </a:ext>
            </a:extLst>
          </p:cNvPr>
          <p:cNvSpPr txBox="1"/>
          <p:nvPr/>
        </p:nvSpPr>
        <p:spPr>
          <a:xfrm>
            <a:off x="3184529" y="2059676"/>
            <a:ext cx="194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Reference genome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38563C5-B0EF-ED45-85F4-C15344387DCB}"/>
              </a:ext>
            </a:extLst>
          </p:cNvPr>
          <p:cNvCxnSpPr/>
          <p:nvPr/>
        </p:nvCxnSpPr>
        <p:spPr>
          <a:xfrm>
            <a:off x="4274026" y="27036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C1788E1-C742-054E-9426-94EA0CFF5289}"/>
              </a:ext>
            </a:extLst>
          </p:cNvPr>
          <p:cNvCxnSpPr/>
          <p:nvPr/>
        </p:nvCxnSpPr>
        <p:spPr>
          <a:xfrm>
            <a:off x="4426426" y="28560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6AF51AA-9C78-8741-992A-0819341377C7}"/>
              </a:ext>
            </a:extLst>
          </p:cNvPr>
          <p:cNvCxnSpPr/>
          <p:nvPr/>
        </p:nvCxnSpPr>
        <p:spPr>
          <a:xfrm>
            <a:off x="4578826" y="30084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BEF0ADD-F569-024D-A873-183D6285393C}"/>
              </a:ext>
            </a:extLst>
          </p:cNvPr>
          <p:cNvCxnSpPr/>
          <p:nvPr/>
        </p:nvCxnSpPr>
        <p:spPr>
          <a:xfrm>
            <a:off x="4731226" y="31608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42D6631-B9AC-2447-884F-EEFB7E4290B2}"/>
              </a:ext>
            </a:extLst>
          </p:cNvPr>
          <p:cNvCxnSpPr/>
          <p:nvPr/>
        </p:nvCxnSpPr>
        <p:spPr>
          <a:xfrm>
            <a:off x="4883626" y="33132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3B61224-4153-5B48-A46D-655F43F7B9D2}"/>
              </a:ext>
            </a:extLst>
          </p:cNvPr>
          <p:cNvCxnSpPr/>
          <p:nvPr/>
        </p:nvCxnSpPr>
        <p:spPr>
          <a:xfrm>
            <a:off x="5036026" y="34656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0E2932C-AFD3-D943-A70C-3666B809CC99}"/>
              </a:ext>
            </a:extLst>
          </p:cNvPr>
          <p:cNvCxnSpPr/>
          <p:nvPr/>
        </p:nvCxnSpPr>
        <p:spPr>
          <a:xfrm>
            <a:off x="5198525" y="3671384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D3BF4F6-1920-CC49-BB9D-5149CB047DD9}"/>
              </a:ext>
            </a:extLst>
          </p:cNvPr>
          <p:cNvCxnSpPr/>
          <p:nvPr/>
        </p:nvCxnSpPr>
        <p:spPr>
          <a:xfrm>
            <a:off x="5331345" y="27036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B2E18E2-E25C-4343-A6D3-27642CBACD23}"/>
              </a:ext>
            </a:extLst>
          </p:cNvPr>
          <p:cNvCxnSpPr/>
          <p:nvPr/>
        </p:nvCxnSpPr>
        <p:spPr>
          <a:xfrm>
            <a:off x="5483745" y="28560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AA7583F-2E4E-0343-8920-2BFD61EA72EA}"/>
              </a:ext>
            </a:extLst>
          </p:cNvPr>
          <p:cNvCxnSpPr/>
          <p:nvPr/>
        </p:nvCxnSpPr>
        <p:spPr>
          <a:xfrm>
            <a:off x="5636145" y="30084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2180F7B-F85B-1D46-945C-738426D06347}"/>
              </a:ext>
            </a:extLst>
          </p:cNvPr>
          <p:cNvCxnSpPr/>
          <p:nvPr/>
        </p:nvCxnSpPr>
        <p:spPr>
          <a:xfrm>
            <a:off x="6774097" y="27036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578C7AD-3F96-9747-AB16-C3870F015CBA}"/>
              </a:ext>
            </a:extLst>
          </p:cNvPr>
          <p:cNvCxnSpPr/>
          <p:nvPr/>
        </p:nvCxnSpPr>
        <p:spPr>
          <a:xfrm>
            <a:off x="6926497" y="28560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DFDF65A-0D74-0E48-B79E-7127DB515DB8}"/>
              </a:ext>
            </a:extLst>
          </p:cNvPr>
          <p:cNvCxnSpPr/>
          <p:nvPr/>
        </p:nvCxnSpPr>
        <p:spPr>
          <a:xfrm>
            <a:off x="7078897" y="30084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6ADD0AE-9D8F-934E-85F5-BFA208ADA1C3}"/>
              </a:ext>
            </a:extLst>
          </p:cNvPr>
          <p:cNvCxnSpPr/>
          <p:nvPr/>
        </p:nvCxnSpPr>
        <p:spPr>
          <a:xfrm>
            <a:off x="7231297" y="31608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4AC9A90-68C9-8D42-AEBF-1EA14B8EEDDE}"/>
              </a:ext>
            </a:extLst>
          </p:cNvPr>
          <p:cNvCxnSpPr/>
          <p:nvPr/>
        </p:nvCxnSpPr>
        <p:spPr>
          <a:xfrm>
            <a:off x="7383697" y="33132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6FB9AE5-ADC0-3240-ACC2-5BDE318B783B}"/>
              </a:ext>
            </a:extLst>
          </p:cNvPr>
          <p:cNvCxnSpPr/>
          <p:nvPr/>
        </p:nvCxnSpPr>
        <p:spPr>
          <a:xfrm>
            <a:off x="7536097" y="34656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F24A81B-6555-5D40-9B62-ECF71797C203}"/>
              </a:ext>
            </a:extLst>
          </p:cNvPr>
          <p:cNvCxnSpPr/>
          <p:nvPr/>
        </p:nvCxnSpPr>
        <p:spPr>
          <a:xfrm>
            <a:off x="7698596" y="3671384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AEECFDC-B707-9746-B7D9-D2CD494B4A51}"/>
              </a:ext>
            </a:extLst>
          </p:cNvPr>
          <p:cNvCxnSpPr/>
          <p:nvPr/>
        </p:nvCxnSpPr>
        <p:spPr>
          <a:xfrm>
            <a:off x="7831416" y="27036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1ECA543-787B-9E41-9AFF-BF2E7BF029F5}"/>
              </a:ext>
            </a:extLst>
          </p:cNvPr>
          <p:cNvCxnSpPr/>
          <p:nvPr/>
        </p:nvCxnSpPr>
        <p:spPr>
          <a:xfrm>
            <a:off x="7983816" y="28560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5EB054C-E498-B543-B5FB-EB45BC4247D4}"/>
              </a:ext>
            </a:extLst>
          </p:cNvPr>
          <p:cNvCxnSpPr/>
          <p:nvPr/>
        </p:nvCxnSpPr>
        <p:spPr>
          <a:xfrm>
            <a:off x="8136216" y="30084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A562E45-2A9A-F345-9349-725371CB2B90}"/>
              </a:ext>
            </a:extLst>
          </p:cNvPr>
          <p:cNvCxnSpPr/>
          <p:nvPr/>
        </p:nvCxnSpPr>
        <p:spPr>
          <a:xfrm>
            <a:off x="9158197" y="27036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2D6129F-2DCA-7F4D-93E5-8D9B1F4F4855}"/>
              </a:ext>
            </a:extLst>
          </p:cNvPr>
          <p:cNvCxnSpPr/>
          <p:nvPr/>
        </p:nvCxnSpPr>
        <p:spPr>
          <a:xfrm>
            <a:off x="9310597" y="28560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42E26A0-5854-FC45-8978-3EC827F1AEEE}"/>
              </a:ext>
            </a:extLst>
          </p:cNvPr>
          <p:cNvCxnSpPr/>
          <p:nvPr/>
        </p:nvCxnSpPr>
        <p:spPr>
          <a:xfrm>
            <a:off x="9462997" y="30084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7B0DB6D-AFAB-C140-868D-0411538AE37E}"/>
              </a:ext>
            </a:extLst>
          </p:cNvPr>
          <p:cNvCxnSpPr/>
          <p:nvPr/>
        </p:nvCxnSpPr>
        <p:spPr>
          <a:xfrm>
            <a:off x="9615397" y="31608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2AA5C8C-D4EE-3744-B8C1-54BE5E959281}"/>
              </a:ext>
            </a:extLst>
          </p:cNvPr>
          <p:cNvCxnSpPr/>
          <p:nvPr/>
        </p:nvCxnSpPr>
        <p:spPr>
          <a:xfrm>
            <a:off x="9767797" y="33132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6107891-889E-DC4D-ABA2-4D14C13521D0}"/>
              </a:ext>
            </a:extLst>
          </p:cNvPr>
          <p:cNvCxnSpPr/>
          <p:nvPr/>
        </p:nvCxnSpPr>
        <p:spPr>
          <a:xfrm>
            <a:off x="9920197" y="34656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ACEE3445-044D-9044-B77F-CBA56C77216E}"/>
              </a:ext>
            </a:extLst>
          </p:cNvPr>
          <p:cNvCxnSpPr/>
          <p:nvPr/>
        </p:nvCxnSpPr>
        <p:spPr>
          <a:xfrm>
            <a:off x="10072597" y="36180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038FD2A-32F0-464E-9B96-1B2F816F7800}"/>
              </a:ext>
            </a:extLst>
          </p:cNvPr>
          <p:cNvCxnSpPr/>
          <p:nvPr/>
        </p:nvCxnSpPr>
        <p:spPr>
          <a:xfrm>
            <a:off x="10215516" y="27036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941BB660-BC29-B94B-9C65-32C02DE8F3F2}"/>
              </a:ext>
            </a:extLst>
          </p:cNvPr>
          <p:cNvCxnSpPr/>
          <p:nvPr/>
        </p:nvCxnSpPr>
        <p:spPr>
          <a:xfrm>
            <a:off x="10367916" y="28560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6D41F8A-4DC7-E74C-9485-216215BF8B84}"/>
              </a:ext>
            </a:extLst>
          </p:cNvPr>
          <p:cNvCxnSpPr/>
          <p:nvPr/>
        </p:nvCxnSpPr>
        <p:spPr>
          <a:xfrm>
            <a:off x="10520316" y="30084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F66709E2-50A1-294E-B7FD-9F5C0451D492}"/>
              </a:ext>
            </a:extLst>
          </p:cNvPr>
          <p:cNvSpPr/>
          <p:nvPr/>
        </p:nvSpPr>
        <p:spPr>
          <a:xfrm>
            <a:off x="4867531" y="2623134"/>
            <a:ext cx="143296" cy="1432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51B3E1D8-1F3E-4041-9D33-AAD3377090C7}"/>
              </a:ext>
            </a:extLst>
          </p:cNvPr>
          <p:cNvSpPr/>
          <p:nvPr/>
        </p:nvSpPr>
        <p:spPr>
          <a:xfrm>
            <a:off x="4867531" y="2784424"/>
            <a:ext cx="143296" cy="1432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C5BA4B38-4BAD-E744-BB85-F40E05F1D3D0}"/>
              </a:ext>
            </a:extLst>
          </p:cNvPr>
          <p:cNvSpPr/>
          <p:nvPr/>
        </p:nvSpPr>
        <p:spPr>
          <a:xfrm>
            <a:off x="4867531" y="2945714"/>
            <a:ext cx="143296" cy="1432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0F9BA13A-1ADC-C749-928A-761F5CEE0D37}"/>
              </a:ext>
            </a:extLst>
          </p:cNvPr>
          <p:cNvSpPr/>
          <p:nvPr/>
        </p:nvSpPr>
        <p:spPr>
          <a:xfrm>
            <a:off x="4867531" y="3107004"/>
            <a:ext cx="143296" cy="1432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C397821-A785-0E41-9764-FF6CC36CDB4A}"/>
              </a:ext>
            </a:extLst>
          </p:cNvPr>
          <p:cNvSpPr/>
          <p:nvPr/>
        </p:nvSpPr>
        <p:spPr>
          <a:xfrm>
            <a:off x="4860181" y="3269036"/>
            <a:ext cx="143296" cy="1432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4FA20BFA-630F-A94F-B82E-6D1E7AABCD2A}"/>
              </a:ext>
            </a:extLst>
          </p:cNvPr>
          <p:cNvSpPr/>
          <p:nvPr/>
        </p:nvSpPr>
        <p:spPr>
          <a:xfrm>
            <a:off x="9812120" y="2647792"/>
            <a:ext cx="143296" cy="1432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10C3BC7-844E-1548-AA23-26D81E8CFD1A}"/>
              </a:ext>
            </a:extLst>
          </p:cNvPr>
          <p:cNvSpPr/>
          <p:nvPr/>
        </p:nvSpPr>
        <p:spPr>
          <a:xfrm>
            <a:off x="9823607" y="2952591"/>
            <a:ext cx="143296" cy="1432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FFA7E034-F607-D544-95AF-E5DFE666DAEA}"/>
              </a:ext>
            </a:extLst>
          </p:cNvPr>
          <p:cNvSpPr/>
          <p:nvPr/>
        </p:nvSpPr>
        <p:spPr>
          <a:xfrm>
            <a:off x="9812120" y="3266068"/>
            <a:ext cx="143296" cy="1432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FCEB57E-5AFC-1248-98BB-FB9F3EE4C7A5}"/>
              </a:ext>
            </a:extLst>
          </p:cNvPr>
          <p:cNvSpPr/>
          <p:nvPr/>
        </p:nvSpPr>
        <p:spPr>
          <a:xfrm>
            <a:off x="4751546" y="2429008"/>
            <a:ext cx="371840" cy="1189064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AA5CEB8-AE48-2140-80B0-D759F7AD7C41}"/>
              </a:ext>
            </a:extLst>
          </p:cNvPr>
          <p:cNvSpPr/>
          <p:nvPr/>
        </p:nvSpPr>
        <p:spPr>
          <a:xfrm>
            <a:off x="9709335" y="2404544"/>
            <a:ext cx="371840" cy="118906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ight Arrow 80">
            <a:extLst>
              <a:ext uri="{FF2B5EF4-FFF2-40B4-BE49-F238E27FC236}">
                <a16:creationId xmlns:a16="http://schemas.microsoft.com/office/drawing/2014/main" id="{891A788D-AFB5-7447-A1B9-B490269E8B94}"/>
              </a:ext>
            </a:extLst>
          </p:cNvPr>
          <p:cNvSpPr/>
          <p:nvPr/>
        </p:nvSpPr>
        <p:spPr>
          <a:xfrm>
            <a:off x="1805684" y="2952591"/>
            <a:ext cx="380203" cy="1544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7EE02BBF-33A8-234A-A6B4-D8CE89F70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2697" y="2558148"/>
            <a:ext cx="891688" cy="970230"/>
          </a:xfrm>
          <a:prstGeom prst="rect">
            <a:avLst/>
          </a:prstGeom>
        </p:spPr>
      </p:pic>
      <p:sp>
        <p:nvSpPr>
          <p:cNvPr id="83" name="Right Arrow 82">
            <a:extLst>
              <a:ext uri="{FF2B5EF4-FFF2-40B4-BE49-F238E27FC236}">
                <a16:creationId xmlns:a16="http://schemas.microsoft.com/office/drawing/2014/main" id="{F4827FFC-117B-214E-8433-8914074012AB}"/>
              </a:ext>
            </a:extLst>
          </p:cNvPr>
          <p:cNvSpPr/>
          <p:nvPr/>
        </p:nvSpPr>
        <p:spPr>
          <a:xfrm>
            <a:off x="3306277" y="2934597"/>
            <a:ext cx="380203" cy="1544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DACA9B2E-D23F-B44A-A8C3-DD2D8767222F}"/>
              </a:ext>
            </a:extLst>
          </p:cNvPr>
          <p:cNvSpPr/>
          <p:nvPr/>
        </p:nvSpPr>
        <p:spPr>
          <a:xfrm>
            <a:off x="2166263" y="3528378"/>
            <a:ext cx="1609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Genomic DNA</a:t>
            </a:r>
            <a:endParaRPr lang="en-US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463ADA8A-2097-DB43-9AAC-67A1F18B9D44}"/>
              </a:ext>
            </a:extLst>
          </p:cNvPr>
          <p:cNvSpPr/>
          <p:nvPr/>
        </p:nvSpPr>
        <p:spPr>
          <a:xfrm>
            <a:off x="239519" y="1329377"/>
            <a:ext cx="46923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Gill Sans MT" panose="020B0502020104020203" pitchFamily="34" charset="77"/>
              </a:rPr>
              <a:t>Whole genome sequencing</a:t>
            </a:r>
            <a:endParaRPr lang="en-US" sz="3200" dirty="0"/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1F78A202-4115-8549-A410-BF8C0D756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028" y="4797397"/>
            <a:ext cx="745026" cy="1599843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C51CC9C9-08CF-9941-92C7-019A40063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2697" y="5098940"/>
            <a:ext cx="891688" cy="970230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77EB0ACE-F3F3-E841-B12D-7ACF18B40C52}"/>
              </a:ext>
            </a:extLst>
          </p:cNvPr>
          <p:cNvSpPr/>
          <p:nvPr/>
        </p:nvSpPr>
        <p:spPr>
          <a:xfrm>
            <a:off x="1829048" y="6074074"/>
            <a:ext cx="25973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Genes transcribed in liver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(mRNA)</a:t>
            </a:r>
            <a:endParaRPr lang="en-US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B8EC002E-6CD6-0C43-9370-B93ACC5ABF69}"/>
              </a:ext>
            </a:extLst>
          </p:cNvPr>
          <p:cNvSpPr/>
          <p:nvPr/>
        </p:nvSpPr>
        <p:spPr>
          <a:xfrm>
            <a:off x="239519" y="4059212"/>
            <a:ext cx="77596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Gill Sans MT" panose="020B0502020104020203" pitchFamily="34" charset="77"/>
              </a:rPr>
              <a:t>RNA-sequencing – only sequencing the RNA!</a:t>
            </a:r>
            <a:endParaRPr lang="en-US" sz="3200" dirty="0"/>
          </a:p>
        </p:txBody>
      </p:sp>
      <p:sp>
        <p:nvSpPr>
          <p:cNvPr id="87" name="Right Arrow 86">
            <a:extLst>
              <a:ext uri="{FF2B5EF4-FFF2-40B4-BE49-F238E27FC236}">
                <a16:creationId xmlns:a16="http://schemas.microsoft.com/office/drawing/2014/main" id="{01909664-8656-D54B-9CEA-F306685A4255}"/>
              </a:ext>
            </a:extLst>
          </p:cNvPr>
          <p:cNvSpPr/>
          <p:nvPr/>
        </p:nvSpPr>
        <p:spPr>
          <a:xfrm>
            <a:off x="1430530" y="5506848"/>
            <a:ext cx="1048580" cy="19299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638535FE-197D-4146-8D86-9EDFDA2B1621}"/>
              </a:ext>
            </a:extLst>
          </p:cNvPr>
          <p:cNvSpPr/>
          <p:nvPr/>
        </p:nvSpPr>
        <p:spPr>
          <a:xfrm>
            <a:off x="3686480" y="4955535"/>
            <a:ext cx="7348530" cy="11609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ight Arrow 133">
            <a:extLst>
              <a:ext uri="{FF2B5EF4-FFF2-40B4-BE49-F238E27FC236}">
                <a16:creationId xmlns:a16="http://schemas.microsoft.com/office/drawing/2014/main" id="{CA57C87D-1A9C-DE45-BA97-DF55B9539355}"/>
              </a:ext>
            </a:extLst>
          </p:cNvPr>
          <p:cNvSpPr/>
          <p:nvPr/>
        </p:nvSpPr>
        <p:spPr>
          <a:xfrm>
            <a:off x="3296731" y="5562384"/>
            <a:ext cx="380203" cy="1544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2148A25E-8A14-6E41-94F4-0A4AD4889F83}"/>
              </a:ext>
            </a:extLst>
          </p:cNvPr>
          <p:cNvSpPr/>
          <p:nvPr/>
        </p:nvSpPr>
        <p:spPr>
          <a:xfrm>
            <a:off x="5014321" y="4898274"/>
            <a:ext cx="2026489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12119275-C321-F246-A8C3-E5F8E4E2417F}"/>
              </a:ext>
            </a:extLst>
          </p:cNvPr>
          <p:cNvSpPr/>
          <p:nvPr/>
        </p:nvSpPr>
        <p:spPr>
          <a:xfrm>
            <a:off x="8702247" y="4898273"/>
            <a:ext cx="1320975" cy="23322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B7398B60-1B8C-6B45-94F1-92E9FAB631E8}"/>
              </a:ext>
            </a:extLst>
          </p:cNvPr>
          <p:cNvSpPr txBox="1"/>
          <p:nvPr/>
        </p:nvSpPr>
        <p:spPr>
          <a:xfrm>
            <a:off x="5533674" y="4550882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Gene 1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B11EA525-BB3D-DB40-8813-5AEC762F30D9}"/>
              </a:ext>
            </a:extLst>
          </p:cNvPr>
          <p:cNvSpPr txBox="1"/>
          <p:nvPr/>
        </p:nvSpPr>
        <p:spPr>
          <a:xfrm>
            <a:off x="8887262" y="4522800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Gene 2</a:t>
            </a: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7DD5D47B-9F56-1048-B0FF-B8A3A6E82DB7}"/>
              </a:ext>
            </a:extLst>
          </p:cNvPr>
          <p:cNvCxnSpPr/>
          <p:nvPr/>
        </p:nvCxnSpPr>
        <p:spPr>
          <a:xfrm>
            <a:off x="8800618" y="5365909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757DC403-E24D-6C4A-A26D-A569E1F5DBAB}"/>
              </a:ext>
            </a:extLst>
          </p:cNvPr>
          <p:cNvCxnSpPr/>
          <p:nvPr/>
        </p:nvCxnSpPr>
        <p:spPr>
          <a:xfrm>
            <a:off x="8953018" y="5518309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8EAF43AE-9B66-AC45-9240-EE19B06C589F}"/>
              </a:ext>
            </a:extLst>
          </p:cNvPr>
          <p:cNvCxnSpPr/>
          <p:nvPr/>
        </p:nvCxnSpPr>
        <p:spPr>
          <a:xfrm>
            <a:off x="9105418" y="5670709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12B7739D-4A09-AB49-8072-951A4BFA2C44}"/>
              </a:ext>
            </a:extLst>
          </p:cNvPr>
          <p:cNvCxnSpPr/>
          <p:nvPr/>
        </p:nvCxnSpPr>
        <p:spPr>
          <a:xfrm>
            <a:off x="9257818" y="5823109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813A49F3-498D-9043-A1CB-7379511B5443}"/>
              </a:ext>
            </a:extLst>
          </p:cNvPr>
          <p:cNvCxnSpPr/>
          <p:nvPr/>
        </p:nvCxnSpPr>
        <p:spPr>
          <a:xfrm>
            <a:off x="5071880" y="536448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DD138E90-0CBB-F14D-AD9A-52DAB08EDBC2}"/>
              </a:ext>
            </a:extLst>
          </p:cNvPr>
          <p:cNvCxnSpPr/>
          <p:nvPr/>
        </p:nvCxnSpPr>
        <p:spPr>
          <a:xfrm>
            <a:off x="5224280" y="551688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7DE17D46-80BC-E94F-97D3-F9C7800118C0}"/>
              </a:ext>
            </a:extLst>
          </p:cNvPr>
          <p:cNvCxnSpPr/>
          <p:nvPr/>
        </p:nvCxnSpPr>
        <p:spPr>
          <a:xfrm>
            <a:off x="5376680" y="566928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9D82F077-CB71-094A-AD0C-2489BD497836}"/>
              </a:ext>
            </a:extLst>
          </p:cNvPr>
          <p:cNvCxnSpPr/>
          <p:nvPr/>
        </p:nvCxnSpPr>
        <p:spPr>
          <a:xfrm>
            <a:off x="5529080" y="582168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C37B461A-DE2A-004F-ADED-465E36D19842}"/>
              </a:ext>
            </a:extLst>
          </p:cNvPr>
          <p:cNvCxnSpPr/>
          <p:nvPr/>
        </p:nvCxnSpPr>
        <p:spPr>
          <a:xfrm>
            <a:off x="5681480" y="597408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EFB454EC-3B61-8345-B5EE-23934768C7AB}"/>
              </a:ext>
            </a:extLst>
          </p:cNvPr>
          <p:cNvCxnSpPr/>
          <p:nvPr/>
        </p:nvCxnSpPr>
        <p:spPr>
          <a:xfrm>
            <a:off x="6016690" y="536448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B282A59F-F8B2-4E46-84AB-073B412D6CC6}"/>
              </a:ext>
            </a:extLst>
          </p:cNvPr>
          <p:cNvCxnSpPr/>
          <p:nvPr/>
        </p:nvCxnSpPr>
        <p:spPr>
          <a:xfrm>
            <a:off x="6169090" y="551688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578A42B5-6D69-EE49-BAA4-6BC47FEED884}"/>
              </a:ext>
            </a:extLst>
          </p:cNvPr>
          <p:cNvCxnSpPr/>
          <p:nvPr/>
        </p:nvCxnSpPr>
        <p:spPr>
          <a:xfrm>
            <a:off x="6321490" y="566928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051109E-8688-2642-92F6-2BE7889846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761" y="5412298"/>
            <a:ext cx="414984" cy="30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7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3" grpId="0" animBg="1"/>
      <p:bldP spid="84" grpId="0"/>
      <p:bldP spid="85" grpId="0"/>
      <p:bldP spid="89" grpId="0"/>
      <p:bldP spid="90" grpId="0"/>
      <p:bldP spid="87" grpId="0" animBg="1"/>
      <p:bldP spid="92" grpId="0" animBg="1"/>
      <p:bldP spid="134" grpId="0" animBg="1"/>
      <p:bldP spid="135" grpId="0" animBg="1"/>
      <p:bldP spid="136" grpId="0" animBg="1"/>
      <p:bldP spid="137" grpId="0"/>
      <p:bldP spid="1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48061" y="445527"/>
            <a:ext cx="5156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Step 1</a:t>
            </a:r>
            <a:r>
              <a:rPr lang="en-US" sz="2400" dirty="0">
                <a:latin typeface="Gill Sans"/>
                <a:cs typeface="Gill Sans"/>
              </a:rPr>
              <a:t>: Extract cDNA + Perform NGS</a:t>
            </a:r>
            <a:endParaRPr lang="en-US" sz="2400" b="1" dirty="0">
              <a:latin typeface="Gill Sans"/>
              <a:cs typeface="Gill Sans"/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CBB34635-A13D-4BFE-9054-1D2410385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i="0" dirty="0">
                <a:latin typeface="Gill Sans"/>
                <a:cs typeface="Gill Sans"/>
              </a:rPr>
              <a:t>RNA-</a:t>
            </a:r>
            <a:r>
              <a:rPr lang="en-US" sz="3600" i="0" dirty="0" err="1">
                <a:latin typeface="Gill Sans"/>
                <a:cs typeface="Gill Sans"/>
              </a:rPr>
              <a:t>seq</a:t>
            </a:r>
            <a:r>
              <a:rPr lang="en-US" sz="3600" i="0" dirty="0">
                <a:latin typeface="Gill Sans"/>
                <a:cs typeface="Gill Sans"/>
              </a:rPr>
              <a:t> </a:t>
            </a:r>
            <a:r>
              <a:rPr lang="en-US" sz="3600" dirty="0">
                <a:latin typeface="Gill Sans"/>
                <a:cs typeface="Gill Sans"/>
              </a:rPr>
              <a:t>pipeline</a:t>
            </a:r>
            <a:endParaRPr lang="en-US" sz="3600" dirty="0">
              <a:latin typeface="Gill Sans"/>
            </a:endParaRP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813CC893-6586-404A-AB92-739C2AE27EFE}"/>
              </a:ext>
            </a:extLst>
          </p:cNvPr>
          <p:cNvSpPr/>
          <p:nvPr/>
        </p:nvSpPr>
        <p:spPr>
          <a:xfrm>
            <a:off x="7292340" y="1107663"/>
            <a:ext cx="228600" cy="50292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035D2F-C3F5-7C49-85ED-D9F3C2352F79}"/>
              </a:ext>
            </a:extLst>
          </p:cNvPr>
          <p:cNvSpPr/>
          <p:nvPr/>
        </p:nvSpPr>
        <p:spPr>
          <a:xfrm>
            <a:off x="6080760" y="1187673"/>
            <a:ext cx="971550" cy="251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FASTQ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E251B3-FF52-A54E-A991-9BC9484BE026}"/>
              </a:ext>
            </a:extLst>
          </p:cNvPr>
          <p:cNvSpPr txBox="1"/>
          <p:nvPr/>
        </p:nvSpPr>
        <p:spPr>
          <a:xfrm>
            <a:off x="3943126" y="1118627"/>
            <a:ext cx="2187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(single or paired end)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90DA5B-C8BC-FD41-9C22-4317D0D68140}"/>
              </a:ext>
            </a:extLst>
          </p:cNvPr>
          <p:cNvSpPr txBox="1"/>
          <p:nvPr/>
        </p:nvSpPr>
        <p:spPr>
          <a:xfrm>
            <a:off x="5048061" y="1847832"/>
            <a:ext cx="5335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Step 2</a:t>
            </a:r>
            <a:r>
              <a:rPr lang="en-US" sz="2400" dirty="0">
                <a:latin typeface="Gill Sans"/>
                <a:cs typeface="Gill Sans"/>
              </a:rPr>
              <a:t>: Align reads </a:t>
            </a:r>
            <a:r>
              <a:rPr lang="en-US" sz="2400" i="1" dirty="0">
                <a:latin typeface="Gill Sans"/>
                <a:cs typeface="Gill Sans"/>
              </a:rPr>
              <a:t>(to the transcriptome!)</a:t>
            </a:r>
            <a:endParaRPr lang="en-US" sz="2400" b="1" i="1" dirty="0">
              <a:latin typeface="Gill Sans"/>
              <a:cs typeface="Gill Sans"/>
            </a:endParaRP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C0B25994-921D-9843-9E1D-9470C09E602A}"/>
              </a:ext>
            </a:extLst>
          </p:cNvPr>
          <p:cNvSpPr/>
          <p:nvPr/>
        </p:nvSpPr>
        <p:spPr>
          <a:xfrm>
            <a:off x="7292340" y="2448162"/>
            <a:ext cx="228600" cy="50292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08D2C7-76CD-9A41-85AE-BAD4AA85DCEA}"/>
              </a:ext>
            </a:extLst>
          </p:cNvPr>
          <p:cNvSpPr/>
          <p:nvPr/>
        </p:nvSpPr>
        <p:spPr>
          <a:xfrm>
            <a:off x="6080760" y="2542543"/>
            <a:ext cx="971550" cy="251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BAM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BD48FC-2012-064F-AAC8-3DF72FD6A601}"/>
              </a:ext>
            </a:extLst>
          </p:cNvPr>
          <p:cNvSpPr txBox="1"/>
          <p:nvPr/>
        </p:nvSpPr>
        <p:spPr>
          <a:xfrm>
            <a:off x="7626523" y="2486226"/>
            <a:ext cx="3019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Gill Sans MT" panose="020B0502020104020203" pitchFamily="34" charset="77"/>
                <a:cs typeface="Gill Sans"/>
              </a:rPr>
              <a:t>Example tools: </a:t>
            </a:r>
            <a:r>
              <a:rPr lang="en-US" sz="1400" dirty="0">
                <a:solidFill>
                  <a:srgbClr val="FF0000"/>
                </a:solidFill>
                <a:latin typeface="Gill Sans MT" panose="020B0502020104020203" pitchFamily="34" charset="77"/>
                <a:cs typeface="Gill Sans"/>
              </a:rPr>
              <a:t>STAR</a:t>
            </a:r>
            <a:r>
              <a:rPr lang="en-US" sz="1400" dirty="0">
                <a:latin typeface="Gill Sans MT" panose="020B0502020104020203" pitchFamily="34" charset="77"/>
                <a:cs typeface="Gill Sans"/>
              </a:rPr>
              <a:t>, </a:t>
            </a:r>
            <a:r>
              <a:rPr lang="en-US" sz="1400" dirty="0" err="1">
                <a:latin typeface="Gill Sans MT" panose="020B0502020104020203" pitchFamily="34" charset="77"/>
                <a:cs typeface="Gill Sans"/>
              </a:rPr>
              <a:t>Tophat</a:t>
            </a:r>
            <a:r>
              <a:rPr lang="en-US" sz="1400" dirty="0">
                <a:latin typeface="Gill Sans MT" panose="020B0502020104020203" pitchFamily="34" charset="77"/>
                <a:cs typeface="Gill Sans"/>
              </a:rPr>
              <a:t>, RSEM</a:t>
            </a:r>
            <a:r>
              <a:rPr lang="en-US" sz="1400" b="1" dirty="0">
                <a:latin typeface="Gill Sans MT" panose="020B0502020104020203" pitchFamily="34" charset="77"/>
                <a:cs typeface="Gill Sans"/>
              </a:rPr>
              <a:t> </a:t>
            </a:r>
            <a:endParaRPr lang="en-US" sz="1400" b="1" i="1" dirty="0">
              <a:latin typeface="Gill Sans MT" panose="020B0502020104020203" pitchFamily="34" charset="77"/>
              <a:cs typeface="Gill San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6E51BB-C285-474C-B0DD-6D62E86207B4}"/>
              </a:ext>
            </a:extLst>
          </p:cNvPr>
          <p:cNvSpPr txBox="1"/>
          <p:nvPr/>
        </p:nvSpPr>
        <p:spPr>
          <a:xfrm>
            <a:off x="5048061" y="3184128"/>
            <a:ext cx="5450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Step 3</a:t>
            </a:r>
            <a:r>
              <a:rPr lang="en-US" sz="2400" dirty="0">
                <a:latin typeface="Gill Sans"/>
                <a:cs typeface="Gill Sans"/>
              </a:rPr>
              <a:t>: Quantify expression of each gene</a:t>
            </a:r>
            <a:endParaRPr lang="en-US" sz="2400" b="1" i="1" dirty="0">
              <a:latin typeface="Gill Sans"/>
              <a:cs typeface="Gill Sans"/>
            </a:endParaRPr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977465C4-9DC0-104A-9547-5806E34F6C79}"/>
              </a:ext>
            </a:extLst>
          </p:cNvPr>
          <p:cNvSpPr/>
          <p:nvPr/>
        </p:nvSpPr>
        <p:spPr>
          <a:xfrm>
            <a:off x="7292340" y="3784458"/>
            <a:ext cx="228600" cy="50292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9AF0D6-2B2E-9541-951E-8284A9448A41}"/>
              </a:ext>
            </a:extLst>
          </p:cNvPr>
          <p:cNvSpPr txBox="1"/>
          <p:nvPr/>
        </p:nvSpPr>
        <p:spPr>
          <a:xfrm>
            <a:off x="7626523" y="3822522"/>
            <a:ext cx="3163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Gill Sans MT" panose="020B0502020104020203" pitchFamily="34" charset="77"/>
                <a:cs typeface="Gill Sans"/>
              </a:rPr>
              <a:t>Example tools: </a:t>
            </a:r>
            <a:r>
              <a:rPr lang="en-US" sz="1400" dirty="0">
                <a:latin typeface="Gill Sans MT" panose="020B0502020104020203" pitchFamily="34" charset="77"/>
                <a:cs typeface="Gill Sans"/>
              </a:rPr>
              <a:t>Cufflinks, </a:t>
            </a:r>
            <a:r>
              <a:rPr lang="en-US" sz="1400" dirty="0">
                <a:solidFill>
                  <a:srgbClr val="FF0000"/>
                </a:solidFill>
                <a:latin typeface="Gill Sans MT" panose="020B0502020104020203" pitchFamily="34" charset="77"/>
                <a:cs typeface="Gill Sans"/>
              </a:rPr>
              <a:t>RSEM</a:t>
            </a:r>
            <a:r>
              <a:rPr lang="en-US" sz="1400" dirty="0">
                <a:latin typeface="Gill Sans MT" panose="020B0502020104020203" pitchFamily="34" charset="77"/>
                <a:cs typeface="Gill Sans"/>
              </a:rPr>
              <a:t>, </a:t>
            </a:r>
            <a:r>
              <a:rPr lang="en-US" sz="1400" dirty="0" err="1">
                <a:latin typeface="Gill Sans MT" panose="020B0502020104020203" pitchFamily="34" charset="77"/>
                <a:cs typeface="Gill Sans"/>
              </a:rPr>
              <a:t>kallisto</a:t>
            </a:r>
            <a:endParaRPr lang="en-US" sz="1400" b="1" i="1" dirty="0">
              <a:latin typeface="Gill Sans MT" panose="020B0502020104020203" pitchFamily="34" charset="77"/>
              <a:cs typeface="Gill San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0A94D7-B6C7-2649-9351-26D5534C9E51}"/>
              </a:ext>
            </a:extLst>
          </p:cNvPr>
          <p:cNvSpPr txBox="1"/>
          <p:nvPr/>
        </p:nvSpPr>
        <p:spPr>
          <a:xfrm>
            <a:off x="5028855" y="4522599"/>
            <a:ext cx="5933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Step 4</a:t>
            </a:r>
            <a:r>
              <a:rPr lang="en-US" sz="2400" dirty="0">
                <a:latin typeface="Gill Sans"/>
                <a:cs typeface="Gill Sans"/>
              </a:rPr>
              <a:t>: Identify differentially expressed genes</a:t>
            </a:r>
            <a:endParaRPr lang="en-US" sz="2400" b="1" i="1" dirty="0">
              <a:latin typeface="Gill Sans"/>
              <a:cs typeface="Gill San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708671-1B62-3A47-B7D3-37608F0371AC}"/>
              </a:ext>
            </a:extLst>
          </p:cNvPr>
          <p:cNvSpPr/>
          <p:nvPr/>
        </p:nvSpPr>
        <p:spPr>
          <a:xfrm>
            <a:off x="4989195" y="2555133"/>
            <a:ext cx="971550" cy="251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GTF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17F549C-F25D-8941-B517-AED37231D2E6}"/>
              </a:ext>
            </a:extLst>
          </p:cNvPr>
          <p:cNvSpPr/>
          <p:nvPr/>
        </p:nvSpPr>
        <p:spPr>
          <a:xfrm>
            <a:off x="3943126" y="2551192"/>
            <a:ext cx="971550" cy="251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FASTA</a:t>
            </a:r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086C4BFB-7A14-F347-9FE3-EB775888776F}"/>
              </a:ext>
            </a:extLst>
          </p:cNvPr>
          <p:cNvSpPr/>
          <p:nvPr/>
        </p:nvSpPr>
        <p:spPr>
          <a:xfrm>
            <a:off x="7292340" y="5058882"/>
            <a:ext cx="228600" cy="50292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1F7767F-B489-A347-8A13-5FF90A269131}"/>
              </a:ext>
            </a:extLst>
          </p:cNvPr>
          <p:cNvSpPr txBox="1"/>
          <p:nvPr/>
        </p:nvSpPr>
        <p:spPr>
          <a:xfrm>
            <a:off x="7626523" y="5096946"/>
            <a:ext cx="3072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Gill Sans MT" panose="020B0502020104020203" pitchFamily="34" charset="77"/>
                <a:cs typeface="Gill Sans"/>
              </a:rPr>
              <a:t>Example tools: </a:t>
            </a:r>
            <a:r>
              <a:rPr lang="en-US" sz="1400" dirty="0">
                <a:solidFill>
                  <a:srgbClr val="FF0000"/>
                </a:solidFill>
                <a:latin typeface="Gill Sans MT" panose="020B0502020104020203" pitchFamily="34" charset="77"/>
                <a:cs typeface="Gill Sans"/>
              </a:rPr>
              <a:t>DESeq2</a:t>
            </a:r>
            <a:r>
              <a:rPr lang="en-US" sz="1400" dirty="0">
                <a:latin typeface="Gill Sans MT" panose="020B0502020104020203" pitchFamily="34" charset="77"/>
                <a:cs typeface="Gill Sans"/>
              </a:rPr>
              <a:t>, </a:t>
            </a:r>
            <a:r>
              <a:rPr lang="en-US" sz="1400" dirty="0" err="1">
                <a:latin typeface="Gill Sans MT" panose="020B0502020104020203" pitchFamily="34" charset="77"/>
                <a:cs typeface="Gill Sans"/>
              </a:rPr>
              <a:t>edgeR</a:t>
            </a:r>
            <a:r>
              <a:rPr lang="en-US" sz="1400" dirty="0">
                <a:latin typeface="Gill Sans MT" panose="020B0502020104020203" pitchFamily="34" charset="77"/>
                <a:cs typeface="Gill Sans"/>
              </a:rPr>
              <a:t>, </a:t>
            </a:r>
            <a:r>
              <a:rPr lang="en-US" sz="1400" dirty="0" err="1">
                <a:latin typeface="Gill Sans MT" panose="020B0502020104020203" pitchFamily="34" charset="77"/>
                <a:cs typeface="Gill Sans"/>
              </a:rPr>
              <a:t>EBSeq</a:t>
            </a:r>
            <a:endParaRPr lang="en-US" sz="1400" b="1" i="1" dirty="0">
              <a:latin typeface="Gill Sans MT" panose="020B0502020104020203" pitchFamily="34" charset="77"/>
              <a:cs typeface="Gill San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CBFDF26-7D16-9E42-B5F6-8085DC09E575}"/>
              </a:ext>
            </a:extLst>
          </p:cNvPr>
          <p:cNvSpPr txBox="1"/>
          <p:nvPr/>
        </p:nvSpPr>
        <p:spPr>
          <a:xfrm>
            <a:off x="5048061" y="5558209"/>
            <a:ext cx="6519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Step 5</a:t>
            </a:r>
            <a:r>
              <a:rPr lang="en-US" sz="2400" dirty="0">
                <a:latin typeface="Gill Sans"/>
                <a:cs typeface="Gill Sans"/>
              </a:rPr>
              <a:t>: Characterize genes (e.g. GO Enrichment) </a:t>
            </a:r>
            <a:endParaRPr lang="en-US" sz="2400" b="1" i="1" dirty="0">
              <a:latin typeface="Gill Sans"/>
              <a:cs typeface="Gill San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650ABEB-6F5C-4546-B916-90DB51C22D4A}"/>
              </a:ext>
            </a:extLst>
          </p:cNvPr>
          <p:cNvSpPr/>
          <p:nvPr/>
        </p:nvSpPr>
        <p:spPr>
          <a:xfrm>
            <a:off x="793760" y="3548255"/>
            <a:ext cx="1880859" cy="3167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File formats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624573-9F9C-E340-B9C4-9C05F2840D08}"/>
              </a:ext>
            </a:extLst>
          </p:cNvPr>
          <p:cNvSpPr txBox="1"/>
          <p:nvPr/>
        </p:nvSpPr>
        <p:spPr>
          <a:xfrm>
            <a:off x="276759" y="3098290"/>
            <a:ext cx="1034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Legend: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F49DE95-0F11-3146-8F50-0C01E2BF796A}"/>
              </a:ext>
            </a:extLst>
          </p:cNvPr>
          <p:cNvSpPr/>
          <p:nvPr/>
        </p:nvSpPr>
        <p:spPr>
          <a:xfrm>
            <a:off x="611285" y="3945633"/>
            <a:ext cx="2245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  <a:cs typeface="Gill Sans"/>
              </a:rPr>
              <a:t>Tools from lab in RED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9893781-1AD5-E34E-A4D5-12EF6845F1E2}"/>
              </a:ext>
            </a:extLst>
          </p:cNvPr>
          <p:cNvSpPr txBox="1"/>
          <p:nvPr/>
        </p:nvSpPr>
        <p:spPr>
          <a:xfrm>
            <a:off x="7626523" y="5991139"/>
            <a:ext cx="4159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Gill Sans MT" panose="020B0502020104020203" pitchFamily="34" charset="77"/>
                <a:cs typeface="Gill Sans"/>
              </a:rPr>
              <a:t>Example tools: </a:t>
            </a:r>
            <a:r>
              <a:rPr lang="en-US" sz="1400" dirty="0" err="1">
                <a:solidFill>
                  <a:srgbClr val="FF0000"/>
                </a:solidFill>
                <a:latin typeface="Gill Sans MT" panose="020B0502020104020203" pitchFamily="34" charset="77"/>
                <a:cs typeface="Gill Sans"/>
              </a:rPr>
              <a:t>goatools</a:t>
            </a:r>
            <a:r>
              <a:rPr lang="en-US" sz="1400" dirty="0">
                <a:latin typeface="Gill Sans MT" panose="020B0502020104020203" pitchFamily="34" charset="77"/>
                <a:cs typeface="Gill Sans"/>
              </a:rPr>
              <a:t>, DAVID, </a:t>
            </a:r>
            <a:r>
              <a:rPr lang="en-US" sz="1400" dirty="0" err="1">
                <a:latin typeface="Gill Sans MT" panose="020B0502020104020203" pitchFamily="34" charset="77"/>
                <a:cs typeface="Gill Sans"/>
              </a:rPr>
              <a:t>GORilla</a:t>
            </a:r>
            <a:r>
              <a:rPr lang="en-US" sz="1400" dirty="0">
                <a:latin typeface="Gill Sans MT" panose="020B0502020104020203" pitchFamily="34" charset="77"/>
                <a:cs typeface="Gill Sans"/>
              </a:rPr>
              <a:t>, PANTHER</a:t>
            </a:r>
            <a:endParaRPr lang="en-US" sz="1400" b="1" i="1" dirty="0">
              <a:latin typeface="Gill Sans MT" panose="020B0502020104020203" pitchFamily="34" charset="77"/>
              <a:cs typeface="Gill San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B606592-7408-6B4F-8860-FC0F19AEFB6D}"/>
              </a:ext>
            </a:extLst>
          </p:cNvPr>
          <p:cNvSpPr/>
          <p:nvPr/>
        </p:nvSpPr>
        <p:spPr>
          <a:xfrm>
            <a:off x="3943126" y="214313"/>
            <a:ext cx="7842869" cy="43082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9D7ABB7-F536-A44A-A367-70343CB8D511}"/>
              </a:ext>
            </a:extLst>
          </p:cNvPr>
          <p:cNvSpPr txBox="1"/>
          <p:nvPr/>
        </p:nvSpPr>
        <p:spPr>
          <a:xfrm>
            <a:off x="3923403" y="4189969"/>
            <a:ext cx="815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Today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874040D-7386-E84C-B1F5-69E656782562}"/>
              </a:ext>
            </a:extLst>
          </p:cNvPr>
          <p:cNvSpPr/>
          <p:nvPr/>
        </p:nvSpPr>
        <p:spPr>
          <a:xfrm>
            <a:off x="3943126" y="4559301"/>
            <a:ext cx="7842869" cy="21412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29A015D-9DC7-5640-BCC9-B3C5EEB7EA77}"/>
              </a:ext>
            </a:extLst>
          </p:cNvPr>
          <p:cNvSpPr txBox="1"/>
          <p:nvPr/>
        </p:nvSpPr>
        <p:spPr>
          <a:xfrm>
            <a:off x="3923403" y="6367929"/>
            <a:ext cx="1186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Thursday</a:t>
            </a:r>
          </a:p>
        </p:txBody>
      </p:sp>
    </p:spTree>
    <p:extLst>
      <p:ext uri="{BB962C8B-B14F-4D97-AF65-F5344CB8AC3E}">
        <p14:creationId xmlns:p14="http://schemas.microsoft.com/office/powerpoint/2010/main" val="13427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4" grpId="0" animBg="1"/>
      <p:bldP spid="5" grpId="0"/>
      <p:bldP spid="7" grpId="0"/>
      <p:bldP spid="8" grpId="0" animBg="1"/>
      <p:bldP spid="9" grpId="0" animBg="1"/>
      <p:bldP spid="18" grpId="0"/>
      <p:bldP spid="19" grpId="0"/>
      <p:bldP spid="20" grpId="0" animBg="1"/>
      <p:bldP spid="21" grpId="0"/>
      <p:bldP spid="22" grpId="0"/>
      <p:bldP spid="24" grpId="0" animBg="1"/>
      <p:bldP spid="25" grpId="0" animBg="1"/>
      <p:bldP spid="26" grpId="0" animBg="1"/>
      <p:bldP spid="27" grpId="0"/>
      <p:bldP spid="28" grpId="0"/>
      <p:bldP spid="32" grpId="0"/>
      <p:bldP spid="31" grpId="0" animBg="1"/>
      <p:bldP spid="34" grpId="0"/>
      <p:bldP spid="35" grpId="0" animBg="1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 flipV="1">
            <a:off x="1721932" y="1782837"/>
            <a:ext cx="8609999" cy="2922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371355" y="1617881"/>
            <a:ext cx="1369023" cy="329910"/>
          </a:xfrm>
          <a:prstGeom prst="rect">
            <a:avLst/>
          </a:prstGeom>
          <a:solidFill>
            <a:srgbClr val="4F81BD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86573" y="1605326"/>
            <a:ext cx="1369023" cy="329910"/>
          </a:xfrm>
          <a:prstGeom prst="rect">
            <a:avLst/>
          </a:prstGeom>
          <a:solidFill>
            <a:srgbClr val="4F81BD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13296" y="1617881"/>
            <a:ext cx="1369023" cy="329910"/>
          </a:xfrm>
          <a:prstGeom prst="rect">
            <a:avLst/>
          </a:prstGeom>
          <a:solidFill>
            <a:srgbClr val="4F81BD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2587879" y="1766341"/>
            <a:ext cx="7084897" cy="45719"/>
          </a:xfrm>
          <a:prstGeom prst="rect">
            <a:avLst/>
          </a:prstGeom>
          <a:solidFill>
            <a:srgbClr val="4F81BD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52855" y="2853806"/>
            <a:ext cx="873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ACACUAUCG</a:t>
            </a:r>
            <a:r>
              <a:rPr lang="en-US" dirty="0">
                <a:solidFill>
                  <a:schemeClr val="accent1"/>
                </a:solidFill>
              </a:rPr>
              <a:t>AUGCAGAUAAA</a:t>
            </a:r>
            <a:r>
              <a:rPr lang="en-US" dirty="0">
                <a:solidFill>
                  <a:srgbClr val="FF0000"/>
                </a:solidFill>
              </a:rPr>
              <a:t>GU</a:t>
            </a:r>
            <a:r>
              <a:rPr lang="en-US" dirty="0"/>
              <a:t>UG</a:t>
            </a:r>
            <a:r>
              <a:rPr lang="en-US" dirty="0">
                <a:solidFill>
                  <a:srgbClr val="FF0000"/>
                </a:solidFill>
              </a:rPr>
              <a:t>AG</a:t>
            </a:r>
            <a:r>
              <a:rPr lang="en-US" dirty="0">
                <a:solidFill>
                  <a:srgbClr val="4F81BD"/>
                </a:solidFill>
              </a:rPr>
              <a:t>UAGCUGUCUCG</a:t>
            </a:r>
            <a:r>
              <a:rPr lang="en-US" dirty="0">
                <a:solidFill>
                  <a:srgbClr val="FF0000"/>
                </a:solidFill>
              </a:rPr>
              <a:t>GU</a:t>
            </a:r>
            <a:r>
              <a:rPr lang="en-US" dirty="0"/>
              <a:t>CG</a:t>
            </a:r>
            <a:r>
              <a:rPr lang="en-US" dirty="0">
                <a:solidFill>
                  <a:srgbClr val="FF0000"/>
                </a:solidFill>
              </a:rPr>
              <a:t>AG</a:t>
            </a:r>
            <a:r>
              <a:rPr lang="en-US" dirty="0">
                <a:solidFill>
                  <a:srgbClr val="4F81BD"/>
                </a:solidFill>
              </a:rPr>
              <a:t>CGUACGUAUAA</a:t>
            </a:r>
            <a:r>
              <a:rPr lang="en-US" dirty="0"/>
              <a:t>AUCACUAC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18770" y="1224403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Exon 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00997" y="1224403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Exon 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97649" y="1248549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Exon 3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106464" y="2169154"/>
            <a:ext cx="0" cy="4123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463193" y="2152651"/>
            <a:ext cx="2112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Transcription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747315" y="2067184"/>
            <a:ext cx="667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Gill Sans MT" panose="020B0502020104020203" pitchFamily="34" charset="77"/>
              </a:rPr>
              <a:t>DNA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787211" y="3265454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Gill Sans MT" panose="020B0502020104020203" pitchFamily="34" charset="77"/>
              </a:rPr>
              <a:t>RNA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665459" y="4227073"/>
            <a:ext cx="84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Gill Sans MT" panose="020B0502020104020203" pitchFamily="34" charset="77"/>
              </a:rPr>
              <a:t>mRNA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6118257" y="3405059"/>
            <a:ext cx="0" cy="4123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524469" y="3339071"/>
            <a:ext cx="1295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Splicing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71553" y="3931035"/>
            <a:ext cx="8495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ACACUAUCG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AUGCAGAUAAAUAGCUGUCUCGCGUACGUAUAA</a:t>
            </a:r>
            <a:r>
              <a:rPr lang="en-US" dirty="0">
                <a:latin typeface="Courier"/>
                <a:cs typeface="Courier"/>
              </a:rPr>
              <a:t>AUCACUAC</a:t>
            </a:r>
            <a:r>
              <a:rPr lang="en-US" dirty="0">
                <a:solidFill>
                  <a:srgbClr val="008000"/>
                </a:solidFill>
                <a:latin typeface="Courier"/>
                <a:cs typeface="Courier"/>
              </a:rPr>
              <a:t>AAAAAAAAA</a:t>
            </a:r>
            <a:endParaRPr lang="en-US" sz="1600" dirty="0">
              <a:solidFill>
                <a:srgbClr val="008000"/>
              </a:solidFill>
              <a:latin typeface="Courier"/>
              <a:cs typeface="Courier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02772" y="3492959"/>
            <a:ext cx="1062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8000"/>
                </a:solidFill>
                <a:latin typeface="Gill Sans MT" panose="020B0502020104020203" pitchFamily="34" charset="77"/>
                <a:cs typeface="Gill Sans"/>
              </a:rPr>
              <a:t>PolyA</a:t>
            </a:r>
            <a:r>
              <a:rPr lang="en-US" dirty="0">
                <a:solidFill>
                  <a:srgbClr val="008000"/>
                </a:solidFill>
                <a:latin typeface="Gill Sans MT" panose="020B0502020104020203" pitchFamily="34" charset="77"/>
                <a:cs typeface="Gill Sans"/>
              </a:rPr>
              <a:t> tail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6106498" y="4431561"/>
            <a:ext cx="0" cy="4123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512709" y="4400847"/>
            <a:ext cx="3297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Gill Sans MT" panose="020B0502020104020203" pitchFamily="34" charset="77"/>
              </a:rPr>
              <a:t>Reverse transcription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94554" y="4955732"/>
            <a:ext cx="918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/>
                <a:cs typeface="Courier New"/>
              </a:rPr>
              <a:t>5’-ACACTATCGATGCAGATAAATAGCTGTCTCGCGTACGTATAAATCACTACAAAAAAAAA-3’</a:t>
            </a:r>
            <a:endParaRPr lang="en-US" sz="1600" dirty="0">
              <a:latin typeface="Courier New"/>
              <a:cs typeface="Courier New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98161" y="5245766"/>
            <a:ext cx="918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urier New"/>
                <a:cs typeface="Courier New"/>
              </a:rPr>
              <a:t>3’-</a:t>
            </a:r>
            <a:r>
              <a:rPr lang="en-US" dirty="0">
                <a:latin typeface="Courier New"/>
                <a:cs typeface="Courier New"/>
              </a:rPr>
              <a:t>TGTGATAGCTACGTCTATTTATCGACAGAGCGCATGCATATTTAGTGATGTTTTTTTTT</a:t>
            </a:r>
            <a:r>
              <a:rPr lang="en-US" dirty="0">
                <a:solidFill>
                  <a:srgbClr val="000000"/>
                </a:solidFill>
                <a:latin typeface="Courier New"/>
                <a:cs typeface="Courier New"/>
              </a:rPr>
              <a:t>-5’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85307" y="5615098"/>
            <a:ext cx="24362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i="1" dirty="0" err="1">
                <a:latin typeface="Gill Sans MT" panose="020B0502020104020203" pitchFamily="34" charset="77"/>
              </a:rPr>
              <a:t>cDNA</a:t>
            </a:r>
            <a:endParaRPr lang="en-US" sz="2000" i="1" dirty="0">
              <a:latin typeface="Gill Sans MT" panose="020B0502020104020203" pitchFamily="34" charset="77"/>
            </a:endParaRPr>
          </a:p>
          <a:p>
            <a:pPr algn="r"/>
            <a:r>
              <a:rPr lang="en-US" sz="2000" i="1" dirty="0">
                <a:latin typeface="Gill Sans MT" panose="020B0502020104020203" pitchFamily="34" charset="77"/>
              </a:rPr>
              <a:t>“complementary DNA”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407922" y="4365574"/>
            <a:ext cx="2855404" cy="671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"/>
                <a:cs typeface="Gill Sans"/>
              </a:rPr>
              <a:t>Convert to DNA, which we know how to sequence!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6107246" y="5654108"/>
            <a:ext cx="0" cy="4123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587880" y="6097237"/>
            <a:ext cx="6081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Gill Sans MT" panose="020B0502020104020203" pitchFamily="34" charset="77"/>
              </a:rPr>
              <a:t>Shearing + Library prep +  Sequencing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A51C138C-9A8F-440C-A5B8-482D003CA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b="1" i="0" dirty="0">
                <a:latin typeface="Gill Sans"/>
                <a:cs typeface="Gill Sans"/>
              </a:rPr>
              <a:t>Step 1: </a:t>
            </a:r>
            <a:r>
              <a:rPr lang="en-US" sz="3600" i="0" dirty="0">
                <a:latin typeface="Gill Sans"/>
                <a:cs typeface="Gill Sans"/>
              </a:rPr>
              <a:t>Extract cDNA and perform NGS</a:t>
            </a:r>
            <a:endParaRPr lang="en-US" sz="3600" b="1" dirty="0">
              <a:latin typeface="Gill San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99E4CC6-A2B1-E548-B87B-07CEBF109812}"/>
              </a:ext>
            </a:extLst>
          </p:cNvPr>
          <p:cNvSpPr/>
          <p:nvPr/>
        </p:nvSpPr>
        <p:spPr>
          <a:xfrm>
            <a:off x="946031" y="5832525"/>
            <a:ext cx="1278428" cy="7437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Gill Sans MT" panose="020B0502020104020203" pitchFamily="34" charset="77"/>
              </a:rPr>
              <a:t>FASTQ</a:t>
            </a:r>
          </a:p>
        </p:txBody>
      </p:sp>
    </p:spTree>
    <p:extLst>
      <p:ext uri="{BB962C8B-B14F-4D97-AF65-F5344CB8AC3E}">
        <p14:creationId xmlns:p14="http://schemas.microsoft.com/office/powerpoint/2010/main" val="404390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1" grpId="0"/>
      <p:bldP spid="32" grpId="0"/>
      <p:bldP spid="33" grpId="0"/>
      <p:bldP spid="34" grpId="0"/>
      <p:bldP spid="35" grpId="0"/>
      <p:bldP spid="37" grpId="0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>
            <a:extLst>
              <a:ext uri="{FF2B5EF4-FFF2-40B4-BE49-F238E27FC236}">
                <a16:creationId xmlns:a16="http://schemas.microsoft.com/office/drawing/2014/main" id="{A51C138C-9A8F-440C-A5B8-482D003CA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b="1" i="0" dirty="0">
                <a:latin typeface="Gill Sans"/>
                <a:cs typeface="Gill Sans"/>
              </a:rPr>
              <a:t>Step 2: </a:t>
            </a:r>
            <a:r>
              <a:rPr lang="en-US" sz="3600" i="0" dirty="0">
                <a:latin typeface="Gill Sans"/>
                <a:cs typeface="Gill Sans"/>
              </a:rPr>
              <a:t>Align RNA-</a:t>
            </a:r>
            <a:r>
              <a:rPr lang="en-US" sz="3600" i="0" dirty="0" err="1">
                <a:latin typeface="Gill Sans"/>
                <a:cs typeface="Gill Sans"/>
              </a:rPr>
              <a:t>seq</a:t>
            </a:r>
            <a:r>
              <a:rPr lang="en-US" sz="3600" i="0" dirty="0">
                <a:latin typeface="Gill Sans"/>
                <a:cs typeface="Gill Sans"/>
              </a:rPr>
              <a:t> reads – need to know splice junctions</a:t>
            </a:r>
            <a:endParaRPr lang="en-US" sz="3600" b="1" dirty="0">
              <a:latin typeface="Gill San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09059AE-1C21-C748-8E3B-93155FFC007B}"/>
              </a:ext>
            </a:extLst>
          </p:cNvPr>
          <p:cNvSpPr/>
          <p:nvPr/>
        </p:nvSpPr>
        <p:spPr>
          <a:xfrm>
            <a:off x="2308349" y="3495179"/>
            <a:ext cx="2091690" cy="45719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2A9947B-2773-514A-9980-117D9C2EA35F}"/>
              </a:ext>
            </a:extLst>
          </p:cNvPr>
          <p:cNvSpPr/>
          <p:nvPr/>
        </p:nvSpPr>
        <p:spPr>
          <a:xfrm>
            <a:off x="651510" y="1706880"/>
            <a:ext cx="10538460" cy="914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5B80C97-EA68-B14F-9369-7F8AF2AA105B}"/>
              </a:ext>
            </a:extLst>
          </p:cNvPr>
          <p:cNvSpPr/>
          <p:nvPr/>
        </p:nvSpPr>
        <p:spPr>
          <a:xfrm>
            <a:off x="2174197" y="1645920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8664397-A953-5441-8B37-DBA108BC07F0}"/>
              </a:ext>
            </a:extLst>
          </p:cNvPr>
          <p:cNvSpPr/>
          <p:nvPr/>
        </p:nvSpPr>
        <p:spPr>
          <a:xfrm>
            <a:off x="7889197" y="1645920"/>
            <a:ext cx="2026489" cy="2133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05CE78C-1C16-8343-A0BE-4ECA0B7FD53C}"/>
              </a:ext>
            </a:extLst>
          </p:cNvPr>
          <p:cNvSpPr/>
          <p:nvPr/>
        </p:nvSpPr>
        <p:spPr>
          <a:xfrm>
            <a:off x="3696884" y="1645920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EC63D4E-21FF-124A-9F73-FA7112FB9989}"/>
              </a:ext>
            </a:extLst>
          </p:cNvPr>
          <p:cNvSpPr txBox="1"/>
          <p:nvPr/>
        </p:nvSpPr>
        <p:spPr>
          <a:xfrm>
            <a:off x="1321078" y="1182496"/>
            <a:ext cx="1072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Gene 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C19F2E7-493F-6647-953B-6B4553385C85}"/>
              </a:ext>
            </a:extLst>
          </p:cNvPr>
          <p:cNvSpPr txBox="1"/>
          <p:nvPr/>
        </p:nvSpPr>
        <p:spPr>
          <a:xfrm>
            <a:off x="7089418" y="1182496"/>
            <a:ext cx="1099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Gene 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7B14C9E-9AA0-1E45-AF07-3F19B8648D3B}"/>
              </a:ext>
            </a:extLst>
          </p:cNvPr>
          <p:cNvSpPr txBox="1"/>
          <p:nvPr/>
        </p:nvSpPr>
        <p:spPr>
          <a:xfrm>
            <a:off x="2308349" y="1281347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Exon 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E365EF6-239A-FD48-8C02-B1095EFC3753}"/>
              </a:ext>
            </a:extLst>
          </p:cNvPr>
          <p:cNvSpPr txBox="1"/>
          <p:nvPr/>
        </p:nvSpPr>
        <p:spPr>
          <a:xfrm>
            <a:off x="3868544" y="1307068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Exon 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CCC2EC8-B388-E040-BFF8-72D95D0873F5}"/>
              </a:ext>
            </a:extLst>
          </p:cNvPr>
          <p:cNvSpPr txBox="1"/>
          <p:nvPr/>
        </p:nvSpPr>
        <p:spPr>
          <a:xfrm>
            <a:off x="74190" y="1221638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DNA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078339B-F8A6-6F48-B093-C94DFC13066A}"/>
              </a:ext>
            </a:extLst>
          </p:cNvPr>
          <p:cNvSpPr txBox="1"/>
          <p:nvPr/>
        </p:nvSpPr>
        <p:spPr>
          <a:xfrm>
            <a:off x="5920740" y="2478729"/>
            <a:ext cx="2846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Transcription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32E52F3-64EB-C44D-AA8A-FAC7404AE320}"/>
              </a:ext>
            </a:extLst>
          </p:cNvPr>
          <p:cNvCxnSpPr>
            <a:cxnSpLocks/>
          </p:cNvCxnSpPr>
          <p:nvPr/>
        </p:nvCxnSpPr>
        <p:spPr>
          <a:xfrm>
            <a:off x="5760720" y="2313288"/>
            <a:ext cx="0" cy="10518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638A2836-2BDD-EF40-8E4B-C323D2062328}"/>
              </a:ext>
            </a:extLst>
          </p:cNvPr>
          <p:cNvSpPr/>
          <p:nvPr/>
        </p:nvSpPr>
        <p:spPr>
          <a:xfrm>
            <a:off x="2181496" y="3403739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0A1003D-62C9-9645-BD64-D67738F3D34D}"/>
              </a:ext>
            </a:extLst>
          </p:cNvPr>
          <p:cNvSpPr/>
          <p:nvPr/>
        </p:nvSpPr>
        <p:spPr>
          <a:xfrm>
            <a:off x="3704183" y="3403739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7B67F7A-539B-A446-BB2C-A7BC31F955B9}"/>
              </a:ext>
            </a:extLst>
          </p:cNvPr>
          <p:cNvSpPr/>
          <p:nvPr/>
        </p:nvSpPr>
        <p:spPr>
          <a:xfrm>
            <a:off x="7889197" y="3355843"/>
            <a:ext cx="2026489" cy="2133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D7D517F-20D2-2A44-B31E-580EBA303BC4}"/>
              </a:ext>
            </a:extLst>
          </p:cNvPr>
          <p:cNvSpPr txBox="1"/>
          <p:nvPr/>
        </p:nvSpPr>
        <p:spPr>
          <a:xfrm>
            <a:off x="5943748" y="4194374"/>
            <a:ext cx="2846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Splicing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F26C9680-191A-324A-B13A-0A162E9DB064}"/>
              </a:ext>
            </a:extLst>
          </p:cNvPr>
          <p:cNvCxnSpPr>
            <a:cxnSpLocks/>
          </p:cNvCxnSpPr>
          <p:nvPr/>
        </p:nvCxnSpPr>
        <p:spPr>
          <a:xfrm>
            <a:off x="5783728" y="4028933"/>
            <a:ext cx="0" cy="10518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44E5D77B-743A-2E46-BD50-80481C3B7109}"/>
              </a:ext>
            </a:extLst>
          </p:cNvPr>
          <p:cNvSpPr/>
          <p:nvPr/>
        </p:nvSpPr>
        <p:spPr>
          <a:xfrm>
            <a:off x="2379616" y="5266512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4F50E45-620A-9849-8CD3-302789888DA4}"/>
              </a:ext>
            </a:extLst>
          </p:cNvPr>
          <p:cNvSpPr/>
          <p:nvPr/>
        </p:nvSpPr>
        <p:spPr>
          <a:xfrm>
            <a:off x="3490823" y="5266512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F42C5D8-F7A1-3D4B-8AC0-EB54004C2ED7}"/>
              </a:ext>
            </a:extLst>
          </p:cNvPr>
          <p:cNvSpPr/>
          <p:nvPr/>
        </p:nvSpPr>
        <p:spPr>
          <a:xfrm>
            <a:off x="7889197" y="5218616"/>
            <a:ext cx="2026489" cy="2133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C5F5524-986A-9948-95A9-5E2939634467}"/>
              </a:ext>
            </a:extLst>
          </p:cNvPr>
          <p:cNvCxnSpPr/>
          <p:nvPr/>
        </p:nvCxnSpPr>
        <p:spPr>
          <a:xfrm>
            <a:off x="8496356" y="561594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7BFA8AC-E534-1043-898C-B2081CAA47C6}"/>
              </a:ext>
            </a:extLst>
          </p:cNvPr>
          <p:cNvCxnSpPr/>
          <p:nvPr/>
        </p:nvCxnSpPr>
        <p:spPr>
          <a:xfrm>
            <a:off x="2417080" y="561594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19F248B-A5BE-EA4A-9273-C03765BF55D6}"/>
              </a:ext>
            </a:extLst>
          </p:cNvPr>
          <p:cNvCxnSpPr/>
          <p:nvPr/>
        </p:nvCxnSpPr>
        <p:spPr>
          <a:xfrm>
            <a:off x="2282927" y="198882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9B25716-A060-9F42-99C6-51484456B95B}"/>
              </a:ext>
            </a:extLst>
          </p:cNvPr>
          <p:cNvCxnSpPr/>
          <p:nvPr/>
        </p:nvCxnSpPr>
        <p:spPr>
          <a:xfrm>
            <a:off x="8496356" y="198882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A573560-D564-6E40-A356-D73CBC6228C6}"/>
              </a:ext>
            </a:extLst>
          </p:cNvPr>
          <p:cNvCxnSpPr/>
          <p:nvPr/>
        </p:nvCxnSpPr>
        <p:spPr>
          <a:xfrm>
            <a:off x="3046686" y="380238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0414882-661E-FD41-8598-850FB2B7CDA5}"/>
              </a:ext>
            </a:extLst>
          </p:cNvPr>
          <p:cNvCxnSpPr/>
          <p:nvPr/>
        </p:nvCxnSpPr>
        <p:spPr>
          <a:xfrm>
            <a:off x="3076302" y="579882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Multiply 63">
            <a:extLst>
              <a:ext uri="{FF2B5EF4-FFF2-40B4-BE49-F238E27FC236}">
                <a16:creationId xmlns:a16="http://schemas.microsoft.com/office/drawing/2014/main" id="{BC7A32C5-84D5-634B-AEEF-83FF9F7E5D77}"/>
              </a:ext>
            </a:extLst>
          </p:cNvPr>
          <p:cNvSpPr/>
          <p:nvPr/>
        </p:nvSpPr>
        <p:spPr>
          <a:xfrm>
            <a:off x="3183260" y="3424873"/>
            <a:ext cx="615125" cy="45400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8C2B80C-F536-1F42-B085-123176FE8734}"/>
              </a:ext>
            </a:extLst>
          </p:cNvPr>
          <p:cNvCxnSpPr>
            <a:cxnSpLocks/>
          </p:cNvCxnSpPr>
          <p:nvPr/>
        </p:nvCxnSpPr>
        <p:spPr>
          <a:xfrm>
            <a:off x="2939674" y="2290428"/>
            <a:ext cx="313745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7107187-C461-8542-8CF3-D07D087D497C}"/>
              </a:ext>
            </a:extLst>
          </p:cNvPr>
          <p:cNvCxnSpPr>
            <a:cxnSpLocks/>
          </p:cNvCxnSpPr>
          <p:nvPr/>
        </p:nvCxnSpPr>
        <p:spPr>
          <a:xfrm>
            <a:off x="3718853" y="2290428"/>
            <a:ext cx="313745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3026212-E588-8F40-885D-FE60810A4A00}"/>
              </a:ext>
            </a:extLst>
          </p:cNvPr>
          <p:cNvCxnSpPr>
            <a:cxnSpLocks/>
          </p:cNvCxnSpPr>
          <p:nvPr/>
        </p:nvCxnSpPr>
        <p:spPr>
          <a:xfrm>
            <a:off x="3283899" y="2328528"/>
            <a:ext cx="168772" cy="134377"/>
          </a:xfrm>
          <a:prstGeom prst="line">
            <a:avLst/>
          </a:prstGeom>
          <a:ln w="28575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B78BC065-4345-5D47-ABCD-5BC3ED8625DB}"/>
              </a:ext>
            </a:extLst>
          </p:cNvPr>
          <p:cNvCxnSpPr/>
          <p:nvPr/>
        </p:nvCxnSpPr>
        <p:spPr>
          <a:xfrm flipV="1">
            <a:off x="3422191" y="2290428"/>
            <a:ext cx="296662" cy="188301"/>
          </a:xfrm>
          <a:prstGeom prst="line">
            <a:avLst/>
          </a:prstGeom>
          <a:ln w="28575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B81B0227-9439-4B40-9E3E-7867A3319C1E}"/>
              </a:ext>
            </a:extLst>
          </p:cNvPr>
          <p:cNvSpPr txBox="1"/>
          <p:nvPr/>
        </p:nvSpPr>
        <p:spPr>
          <a:xfrm>
            <a:off x="295343" y="2384578"/>
            <a:ext cx="3124200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Allow for gaps by mapping to a reference </a:t>
            </a:r>
            <a:r>
              <a:rPr lang="en-US" sz="2400" b="1" dirty="0">
                <a:latin typeface="Gill Sans MT" panose="020B0502020104020203" pitchFamily="34" charset="77"/>
              </a:rPr>
              <a:t>transcriptome</a:t>
            </a:r>
            <a:r>
              <a:rPr lang="en-US" sz="2400" dirty="0">
                <a:latin typeface="Gill Sans MT" panose="020B0502020104020203" pitchFamily="34" charset="77"/>
              </a:rPr>
              <a:t>, rather than the standard reference </a:t>
            </a:r>
            <a:r>
              <a:rPr lang="en-US" sz="2400" b="1" dirty="0">
                <a:latin typeface="Gill Sans MT" panose="020B0502020104020203" pitchFamily="34" charset="77"/>
              </a:rPr>
              <a:t>genome</a:t>
            </a:r>
            <a:endParaRPr lang="en-US" sz="2400" dirty="0">
              <a:latin typeface="Gill Sans MT" panose="020B0502020104020203" pitchFamily="34" charset="77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342BCAD-91F2-F549-AB32-200999626C8C}"/>
              </a:ext>
            </a:extLst>
          </p:cNvPr>
          <p:cNvSpPr txBox="1"/>
          <p:nvPr/>
        </p:nvSpPr>
        <p:spPr>
          <a:xfrm>
            <a:off x="260993" y="5266512"/>
            <a:ext cx="1197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mRNA</a:t>
            </a:r>
            <a:endParaRPr lang="en-US" sz="2000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4831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8" grpId="0"/>
      <p:bldP spid="50" grpId="0" animBg="1"/>
      <p:bldP spid="51" grpId="0" animBg="1"/>
      <p:bldP spid="52" grpId="0" animBg="1"/>
      <p:bldP spid="53" grpId="0"/>
      <p:bldP spid="55" grpId="0" animBg="1"/>
      <p:bldP spid="56" grpId="0" animBg="1"/>
      <p:bldP spid="57" grpId="0" animBg="1"/>
      <p:bldP spid="64" grpId="0" animBg="1"/>
      <p:bldP spid="69" grpId="0" animBg="1"/>
      <p:bldP spid="7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  Today’s schedule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AF97BB-9B5B-48FF-A035-AC16C5BBA4AD}"/>
              </a:ext>
            </a:extLst>
          </p:cNvPr>
          <p:cNvSpPr txBox="1"/>
          <p:nvPr/>
        </p:nvSpPr>
        <p:spPr>
          <a:xfrm>
            <a:off x="1213449" y="2078650"/>
            <a:ext cx="97651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000" dirty="0">
                <a:latin typeface="Gill Sans MT" panose="020B0502020104020203" pitchFamily="34" charset="0"/>
              </a:rPr>
              <a:t>Review of gene regulation</a:t>
            </a:r>
          </a:p>
          <a:p>
            <a:pPr marL="742950" indent="-742950">
              <a:buAutoNum type="arabicPeriod"/>
            </a:pPr>
            <a:r>
              <a:rPr lang="en-US" sz="4000" dirty="0">
                <a:latin typeface="Gill Sans MT" panose="020B0502020104020203" pitchFamily="34" charset="0"/>
              </a:rPr>
              <a:t>Intro to RNA-</a:t>
            </a:r>
            <a:r>
              <a:rPr lang="en-US" sz="4000" dirty="0" err="1">
                <a:latin typeface="Gill Sans MT" panose="020B0502020104020203" pitchFamily="34" charset="0"/>
              </a:rPr>
              <a:t>seq</a:t>
            </a:r>
            <a:endParaRPr lang="en-US" sz="4000" dirty="0">
              <a:latin typeface="Gill Sans MT" panose="020B0502020104020203" pitchFamily="34" charset="0"/>
            </a:endParaRPr>
          </a:p>
          <a:p>
            <a:pPr marL="742950" indent="-742950">
              <a:buAutoNum type="arabicPeriod"/>
            </a:pPr>
            <a:r>
              <a:rPr lang="en-US" sz="4000" dirty="0">
                <a:latin typeface="Gill Sans MT" panose="020B0502020104020203" pitchFamily="34" charset="0"/>
              </a:rPr>
              <a:t>Metrics for quantifying gene expression</a:t>
            </a:r>
          </a:p>
          <a:p>
            <a:pPr marL="742950" indent="-742950">
              <a:buAutoNum type="arabicPeriod"/>
            </a:pPr>
            <a:r>
              <a:rPr lang="en-US" sz="4000" dirty="0">
                <a:latin typeface="Gill Sans MT" panose="020B0502020104020203" pitchFamily="34" charset="0"/>
              </a:rPr>
              <a:t>Lab 4 Overview</a:t>
            </a:r>
          </a:p>
        </p:txBody>
      </p:sp>
    </p:spTree>
    <p:extLst>
      <p:ext uri="{BB962C8B-B14F-4D97-AF65-F5344CB8AC3E}">
        <p14:creationId xmlns:p14="http://schemas.microsoft.com/office/powerpoint/2010/main" val="1237809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>
            <a:extLst>
              <a:ext uri="{FF2B5EF4-FFF2-40B4-BE49-F238E27FC236}">
                <a16:creationId xmlns:a16="http://schemas.microsoft.com/office/drawing/2014/main" id="{A51C138C-9A8F-440C-A5B8-482D003CA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b="1" i="0" dirty="0">
                <a:latin typeface="Gill Sans"/>
                <a:cs typeface="Gill Sans"/>
              </a:rPr>
              <a:t>Step 2: </a:t>
            </a:r>
            <a:r>
              <a:rPr lang="en-US" sz="3600" i="0" dirty="0">
                <a:latin typeface="Gill Sans"/>
                <a:cs typeface="Gill Sans"/>
              </a:rPr>
              <a:t>Align RNA-</a:t>
            </a:r>
            <a:r>
              <a:rPr lang="en-US" sz="3600" i="0" dirty="0" err="1">
                <a:latin typeface="Gill Sans"/>
                <a:cs typeface="Gill Sans"/>
              </a:rPr>
              <a:t>seq</a:t>
            </a:r>
            <a:r>
              <a:rPr lang="en-US" sz="3600" i="0" dirty="0">
                <a:latin typeface="Gill Sans"/>
                <a:cs typeface="Gill Sans"/>
              </a:rPr>
              <a:t> reads</a:t>
            </a:r>
            <a:endParaRPr lang="en-US" sz="3600" b="1" dirty="0">
              <a:latin typeface="Gill San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5A1E034-361A-0840-AD5D-CB3D38C6EEA8}"/>
              </a:ext>
            </a:extLst>
          </p:cNvPr>
          <p:cNvSpPr/>
          <p:nvPr/>
        </p:nvSpPr>
        <p:spPr>
          <a:xfrm>
            <a:off x="6480184" y="2979293"/>
            <a:ext cx="1880859" cy="31674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BUILD INDEX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E81F085-6823-654E-9BA1-744A099FC74F}"/>
              </a:ext>
            </a:extLst>
          </p:cNvPr>
          <p:cNvSpPr/>
          <p:nvPr/>
        </p:nvSpPr>
        <p:spPr>
          <a:xfrm>
            <a:off x="5759337" y="1566557"/>
            <a:ext cx="1278428" cy="7437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Gill Sans MT" panose="020B0502020104020203" pitchFamily="34" charset="77"/>
              </a:rPr>
              <a:t>FASTA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A6F62BE-1BFD-1840-9A84-626840AA72A9}"/>
              </a:ext>
            </a:extLst>
          </p:cNvPr>
          <p:cNvSpPr/>
          <p:nvPr/>
        </p:nvSpPr>
        <p:spPr>
          <a:xfrm>
            <a:off x="7837199" y="1582062"/>
            <a:ext cx="1278428" cy="7437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Gill Sans MT" panose="020B0502020104020203" pitchFamily="34" charset="77"/>
              </a:rPr>
              <a:t>GTF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FD841A-48D8-4640-909B-C523973627A4}"/>
              </a:ext>
            </a:extLst>
          </p:cNvPr>
          <p:cNvSpPr/>
          <p:nvPr/>
        </p:nvSpPr>
        <p:spPr>
          <a:xfrm>
            <a:off x="339577" y="2109266"/>
            <a:ext cx="45833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Index the reference transcriptome</a:t>
            </a:r>
          </a:p>
          <a:p>
            <a:r>
              <a:rPr lang="en-US" sz="2400" dirty="0">
                <a:latin typeface="Gill Sans"/>
                <a:cs typeface="Gill Sans"/>
              </a:rPr>
              <a:t>(similar to “bwa index” from Lab 1)</a:t>
            </a:r>
            <a:endParaRPr lang="en-US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674032-3670-5944-9CF0-32C506BD56E6}"/>
              </a:ext>
            </a:extLst>
          </p:cNvPr>
          <p:cNvSpPr/>
          <p:nvPr/>
        </p:nvSpPr>
        <p:spPr>
          <a:xfrm>
            <a:off x="5309008" y="895525"/>
            <a:ext cx="21116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Gill Sans"/>
                <a:cs typeface="Gill Sans"/>
              </a:rPr>
              <a:t>Reference genome</a:t>
            </a:r>
          </a:p>
          <a:p>
            <a:pPr algn="ctr"/>
            <a:r>
              <a:rPr lang="en-US" dirty="0">
                <a:latin typeface="Gill Sans"/>
                <a:cs typeface="Gill Sans"/>
              </a:rPr>
              <a:t>(e.g. hg19, GRCm38)</a:t>
            </a:r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CE2E723-6BE1-7E47-8D80-82EAA6EA8F38}"/>
              </a:ext>
            </a:extLst>
          </p:cNvPr>
          <p:cNvSpPr/>
          <p:nvPr/>
        </p:nvSpPr>
        <p:spPr>
          <a:xfrm>
            <a:off x="7553725" y="912470"/>
            <a:ext cx="18453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Gill Sans"/>
                <a:cs typeface="Gill Sans"/>
              </a:rPr>
              <a:t>Gene annotations</a:t>
            </a:r>
          </a:p>
          <a:p>
            <a:pPr algn="ctr"/>
            <a:r>
              <a:rPr lang="en-US" dirty="0">
                <a:latin typeface="Gill Sans"/>
                <a:cs typeface="Gill Sans"/>
              </a:rPr>
              <a:t>(e.g. </a:t>
            </a:r>
            <a:r>
              <a:rPr lang="en-US" dirty="0" err="1">
                <a:latin typeface="Gill Sans"/>
                <a:cs typeface="Gill Sans"/>
              </a:rPr>
              <a:t>Ensembl</a:t>
            </a:r>
            <a:r>
              <a:rPr lang="en-US" dirty="0">
                <a:latin typeface="Gill Sans"/>
                <a:cs typeface="Gill Sans"/>
              </a:rPr>
              <a:t> 75)</a:t>
            </a:r>
            <a:endParaRPr lang="en-US" dirty="0"/>
          </a:p>
        </p:txBody>
      </p:sp>
      <p:sp>
        <p:nvSpPr>
          <p:cNvPr id="75" name="Down Arrow 74">
            <a:extLst>
              <a:ext uri="{FF2B5EF4-FFF2-40B4-BE49-F238E27FC236}">
                <a16:creationId xmlns:a16="http://schemas.microsoft.com/office/drawing/2014/main" id="{FFE9A451-7573-A24E-8FC5-62EEB853FAFC}"/>
              </a:ext>
            </a:extLst>
          </p:cNvPr>
          <p:cNvSpPr/>
          <p:nvPr/>
        </p:nvSpPr>
        <p:spPr>
          <a:xfrm rot="18951733">
            <a:off x="6666323" y="2427223"/>
            <a:ext cx="228600" cy="50292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Down Arrow 75">
            <a:extLst>
              <a:ext uri="{FF2B5EF4-FFF2-40B4-BE49-F238E27FC236}">
                <a16:creationId xmlns:a16="http://schemas.microsoft.com/office/drawing/2014/main" id="{1C417ED6-9A4D-124B-9451-345F2C06E285}"/>
              </a:ext>
            </a:extLst>
          </p:cNvPr>
          <p:cNvSpPr/>
          <p:nvPr/>
        </p:nvSpPr>
        <p:spPr>
          <a:xfrm rot="2648267" flipH="1">
            <a:off x="7980041" y="2401093"/>
            <a:ext cx="228600" cy="50292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AE894B-5D29-8F4A-94E0-0A4326AC8F7B}"/>
              </a:ext>
            </a:extLst>
          </p:cNvPr>
          <p:cNvSpPr txBox="1"/>
          <p:nvPr/>
        </p:nvSpPr>
        <p:spPr>
          <a:xfrm>
            <a:off x="571500" y="4921272"/>
            <a:ext cx="4351383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&gt;chr1</a:t>
            </a:r>
          </a:p>
          <a:p>
            <a:r>
              <a:rPr lang="en-US" dirty="0"/>
              <a:t>ACGTACGTACANNNNNTCGATCGACT…</a:t>
            </a:r>
          </a:p>
          <a:p>
            <a:r>
              <a:rPr lang="en-US" dirty="0"/>
              <a:t>&gt;chr2</a:t>
            </a:r>
          </a:p>
          <a:p>
            <a:r>
              <a:rPr lang="en-US" dirty="0"/>
              <a:t>TGCTAGCTGCTACGACGAC…</a:t>
            </a:r>
          </a:p>
          <a:p>
            <a:r>
              <a:rPr lang="en-US" dirty="0"/>
              <a:t>…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BD7CF50-CDA9-344D-B693-54050C50455B}"/>
              </a:ext>
            </a:extLst>
          </p:cNvPr>
          <p:cNvSpPr/>
          <p:nvPr/>
        </p:nvSpPr>
        <p:spPr>
          <a:xfrm>
            <a:off x="465776" y="4513163"/>
            <a:ext cx="35051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latin typeface="Gill Sans"/>
                <a:cs typeface="Gill Sans"/>
              </a:rPr>
              <a:t>Reference.fasta</a:t>
            </a:r>
            <a:r>
              <a:rPr lang="en-US" dirty="0">
                <a:latin typeface="Gill Sans"/>
                <a:cs typeface="Gill Sans"/>
              </a:rPr>
              <a:t> (reference genome)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73869D-1829-B94B-8876-5854EB175FDC}"/>
              </a:ext>
            </a:extLst>
          </p:cNvPr>
          <p:cNvSpPr txBox="1"/>
          <p:nvPr/>
        </p:nvSpPr>
        <p:spPr>
          <a:xfrm>
            <a:off x="5419141" y="4962617"/>
            <a:ext cx="6182309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chr1 ENSEMBL  CDS          380   401   .   +   0  </a:t>
            </a:r>
            <a:r>
              <a:rPr lang="en-US" sz="1200" dirty="0" err="1"/>
              <a:t>gene_id</a:t>
            </a:r>
            <a:r>
              <a:rPr lang="en-US" sz="1200" dirty="0"/>
              <a:t> "001"; </a:t>
            </a:r>
            <a:r>
              <a:rPr lang="en-US" sz="1200" dirty="0" err="1"/>
              <a:t>transcript_id</a:t>
            </a:r>
            <a:r>
              <a:rPr lang="en-US" sz="1200" dirty="0"/>
              <a:t> "001.1";</a:t>
            </a:r>
          </a:p>
          <a:p>
            <a:r>
              <a:rPr lang="en-US" sz="1200" dirty="0"/>
              <a:t>chr1 ENSEMBL   CDS          501   650   .   +   2  </a:t>
            </a:r>
            <a:r>
              <a:rPr lang="en-US" sz="1200" dirty="0" err="1"/>
              <a:t>gene_id</a:t>
            </a:r>
            <a:r>
              <a:rPr lang="en-US" sz="1200" dirty="0"/>
              <a:t> "001"; </a:t>
            </a:r>
            <a:r>
              <a:rPr lang="en-US" sz="1200" dirty="0" err="1"/>
              <a:t>transcript_id</a:t>
            </a:r>
            <a:r>
              <a:rPr lang="en-US" sz="1200" dirty="0"/>
              <a:t> "001.1";</a:t>
            </a:r>
          </a:p>
          <a:p>
            <a:r>
              <a:rPr lang="en-US" sz="1200" dirty="0"/>
              <a:t>chr1 ENSEMBL   CDS          700   707   .   +   2  </a:t>
            </a:r>
            <a:r>
              <a:rPr lang="en-US" sz="1200" dirty="0" err="1"/>
              <a:t>gene_id</a:t>
            </a:r>
            <a:r>
              <a:rPr lang="en-US" sz="1200" dirty="0"/>
              <a:t> "001"; </a:t>
            </a:r>
            <a:r>
              <a:rPr lang="en-US" sz="1200" dirty="0" err="1"/>
              <a:t>transcript_id</a:t>
            </a:r>
            <a:r>
              <a:rPr lang="en-US" sz="1200" dirty="0"/>
              <a:t> "001.1";</a:t>
            </a:r>
          </a:p>
          <a:p>
            <a:r>
              <a:rPr lang="en-US" sz="1200" dirty="0"/>
              <a:t>chr1 ENSEMBL   </a:t>
            </a:r>
            <a:r>
              <a:rPr lang="en-US" sz="1200" dirty="0" err="1"/>
              <a:t>start_codon</a:t>
            </a:r>
            <a:r>
              <a:rPr lang="en-US" sz="1200" dirty="0"/>
              <a:t>  380   382   .   +   0  </a:t>
            </a:r>
            <a:r>
              <a:rPr lang="en-US" sz="1200" dirty="0" err="1"/>
              <a:t>gene_id</a:t>
            </a:r>
            <a:r>
              <a:rPr lang="en-US" sz="1200" dirty="0"/>
              <a:t> "001"; </a:t>
            </a:r>
            <a:r>
              <a:rPr lang="en-US" sz="1200" dirty="0" err="1"/>
              <a:t>transcript_id</a:t>
            </a:r>
            <a:r>
              <a:rPr lang="en-US" sz="1200" dirty="0"/>
              <a:t> "001.1";</a:t>
            </a:r>
          </a:p>
          <a:p>
            <a:r>
              <a:rPr lang="en-US" sz="1200" dirty="0"/>
              <a:t>chr1 ENSEMBL   </a:t>
            </a:r>
            <a:r>
              <a:rPr lang="en-US" sz="1200" dirty="0" err="1"/>
              <a:t>stop_codon</a:t>
            </a:r>
            <a:r>
              <a:rPr lang="en-US" sz="1200" dirty="0"/>
              <a:t>   708   710   .   +   0  </a:t>
            </a:r>
            <a:r>
              <a:rPr lang="en-US" sz="1200" dirty="0" err="1"/>
              <a:t>gene_id</a:t>
            </a:r>
            <a:r>
              <a:rPr lang="en-US" sz="1200" dirty="0"/>
              <a:t> "001"; </a:t>
            </a:r>
            <a:r>
              <a:rPr lang="en-US" sz="1200" dirty="0" err="1"/>
              <a:t>transcript_id</a:t>
            </a:r>
            <a:r>
              <a:rPr lang="en-US" sz="1200" dirty="0"/>
              <a:t> "001.1";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C602A61-BF10-204A-BDC0-8D6275A2312D}"/>
              </a:ext>
            </a:extLst>
          </p:cNvPr>
          <p:cNvSpPr/>
          <p:nvPr/>
        </p:nvSpPr>
        <p:spPr>
          <a:xfrm>
            <a:off x="5323274" y="4557303"/>
            <a:ext cx="4460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latin typeface="Gill Sans"/>
                <a:cs typeface="Gill Sans"/>
              </a:rPr>
              <a:t>Geneannot.gtf</a:t>
            </a:r>
            <a:r>
              <a:rPr lang="en-US" dirty="0">
                <a:latin typeface="Gill Sans"/>
                <a:cs typeface="Gill Sans"/>
              </a:rPr>
              <a:t> (where are the introns/exons?)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0636B6-3FCB-4442-A012-8AB20781660D}"/>
              </a:ext>
            </a:extLst>
          </p:cNvPr>
          <p:cNvSpPr/>
          <p:nvPr/>
        </p:nvSpPr>
        <p:spPr>
          <a:xfrm>
            <a:off x="8311170" y="2912615"/>
            <a:ext cx="3671691" cy="147732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STAR \</a:t>
            </a:r>
          </a:p>
          <a:p>
            <a:r>
              <a:rPr lang="en-US" dirty="0">
                <a:solidFill>
                  <a:srgbClr val="FF0000"/>
                </a:solidFill>
              </a:rPr>
              <a:t>    --</a:t>
            </a:r>
            <a:r>
              <a:rPr lang="en-US" dirty="0" err="1">
                <a:solidFill>
                  <a:srgbClr val="FF0000"/>
                </a:solidFill>
              </a:rPr>
              <a:t>runMode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genomeGenerate</a:t>
            </a:r>
            <a:r>
              <a:rPr lang="en-US" dirty="0">
                <a:solidFill>
                  <a:srgbClr val="FF0000"/>
                </a:solidFill>
              </a:rPr>
              <a:t> \</a:t>
            </a:r>
          </a:p>
          <a:p>
            <a:r>
              <a:rPr lang="en-US" dirty="0">
                <a:solidFill>
                  <a:srgbClr val="FF0000"/>
                </a:solidFill>
              </a:rPr>
              <a:t>    --</a:t>
            </a:r>
            <a:r>
              <a:rPr lang="en-US" dirty="0" err="1">
                <a:solidFill>
                  <a:srgbClr val="FF0000"/>
                </a:solidFill>
              </a:rPr>
              <a:t>genomeDir</a:t>
            </a:r>
            <a:r>
              <a:rPr lang="en-US" dirty="0">
                <a:solidFill>
                  <a:srgbClr val="FF0000"/>
                </a:solidFill>
              </a:rPr>
              <a:t> STAR/ \</a:t>
            </a:r>
          </a:p>
          <a:p>
            <a:r>
              <a:rPr lang="en-US" dirty="0">
                <a:solidFill>
                  <a:srgbClr val="FF0000"/>
                </a:solidFill>
              </a:rPr>
              <a:t>    --</a:t>
            </a:r>
            <a:r>
              <a:rPr lang="en-US" dirty="0" err="1">
                <a:solidFill>
                  <a:srgbClr val="FF0000"/>
                </a:solidFill>
              </a:rPr>
              <a:t>genomeFastaFiles</a:t>
            </a:r>
            <a:r>
              <a:rPr lang="en-US" dirty="0">
                <a:solidFill>
                  <a:srgbClr val="FF0000"/>
                </a:solidFill>
              </a:rPr>
              <a:t> GRCm38.fa \</a:t>
            </a:r>
          </a:p>
          <a:p>
            <a:r>
              <a:rPr lang="en-US" dirty="0">
                <a:solidFill>
                  <a:srgbClr val="FF0000"/>
                </a:solidFill>
              </a:rPr>
              <a:t>    --</a:t>
            </a:r>
            <a:r>
              <a:rPr lang="en-US" dirty="0" err="1">
                <a:solidFill>
                  <a:srgbClr val="FF0000"/>
                </a:solidFill>
              </a:rPr>
              <a:t>sjdbGTFfile</a:t>
            </a:r>
            <a:r>
              <a:rPr lang="en-US" dirty="0">
                <a:solidFill>
                  <a:srgbClr val="FF0000"/>
                </a:solidFill>
              </a:rPr>
              <a:t> GRCm38.75.gtf</a:t>
            </a:r>
          </a:p>
        </p:txBody>
      </p:sp>
    </p:spTree>
    <p:extLst>
      <p:ext uri="{BB962C8B-B14F-4D97-AF65-F5344CB8AC3E}">
        <p14:creationId xmlns:p14="http://schemas.microsoft.com/office/powerpoint/2010/main" val="370725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70" grpId="0" animBg="1"/>
      <p:bldP spid="3" grpId="0"/>
      <p:bldP spid="73" grpId="0"/>
      <p:bldP spid="75" grpId="0" animBg="1"/>
      <p:bldP spid="76" grpId="0" animBg="1"/>
      <p:bldP spid="4" grpId="0" animBg="1"/>
      <p:bldP spid="21" grpId="0"/>
      <p:bldP spid="22" grpId="0" animBg="1"/>
      <p:bldP spid="23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>
            <a:extLst>
              <a:ext uri="{FF2B5EF4-FFF2-40B4-BE49-F238E27FC236}">
                <a16:creationId xmlns:a16="http://schemas.microsoft.com/office/drawing/2014/main" id="{A51C138C-9A8F-440C-A5B8-482D003CA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b="1" i="0" dirty="0">
                <a:latin typeface="Gill Sans"/>
                <a:cs typeface="Gill Sans"/>
              </a:rPr>
              <a:t>Step 2: </a:t>
            </a:r>
            <a:r>
              <a:rPr lang="en-US" sz="3600" i="0" dirty="0">
                <a:latin typeface="Gill Sans"/>
                <a:cs typeface="Gill Sans"/>
              </a:rPr>
              <a:t>Align RNA-</a:t>
            </a:r>
            <a:r>
              <a:rPr lang="en-US" sz="3600" i="0" dirty="0" err="1">
                <a:latin typeface="Gill Sans"/>
                <a:cs typeface="Gill Sans"/>
              </a:rPr>
              <a:t>seq</a:t>
            </a:r>
            <a:r>
              <a:rPr lang="en-US" sz="3600" i="0" dirty="0">
                <a:latin typeface="Gill Sans"/>
                <a:cs typeface="Gill Sans"/>
              </a:rPr>
              <a:t> reads</a:t>
            </a:r>
            <a:endParaRPr lang="en-US" sz="3600" b="1" dirty="0">
              <a:latin typeface="Gill San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5A1E034-361A-0840-AD5D-CB3D38C6EEA8}"/>
              </a:ext>
            </a:extLst>
          </p:cNvPr>
          <p:cNvSpPr/>
          <p:nvPr/>
        </p:nvSpPr>
        <p:spPr>
          <a:xfrm>
            <a:off x="6480184" y="2979293"/>
            <a:ext cx="1880859" cy="31674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BUILD INDEX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1BDBE31-5649-9A4E-9158-EFC61A64C631}"/>
              </a:ext>
            </a:extLst>
          </p:cNvPr>
          <p:cNvSpPr/>
          <p:nvPr/>
        </p:nvSpPr>
        <p:spPr>
          <a:xfrm>
            <a:off x="6872524" y="5683576"/>
            <a:ext cx="1278428" cy="7437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Gill Sans MT" panose="020B0502020104020203" pitchFamily="34" charset="77"/>
              </a:rPr>
              <a:t>BAM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E81F085-6823-654E-9BA1-744A099FC74F}"/>
              </a:ext>
            </a:extLst>
          </p:cNvPr>
          <p:cNvSpPr/>
          <p:nvPr/>
        </p:nvSpPr>
        <p:spPr>
          <a:xfrm>
            <a:off x="5759337" y="1566557"/>
            <a:ext cx="1278428" cy="7437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Gill Sans MT" panose="020B0502020104020203" pitchFamily="34" charset="77"/>
              </a:rPr>
              <a:t>FASTA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A6F62BE-1BFD-1840-9A84-626840AA72A9}"/>
              </a:ext>
            </a:extLst>
          </p:cNvPr>
          <p:cNvSpPr/>
          <p:nvPr/>
        </p:nvSpPr>
        <p:spPr>
          <a:xfrm>
            <a:off x="7837199" y="1582062"/>
            <a:ext cx="1278428" cy="7437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Gill Sans MT" panose="020B0502020104020203" pitchFamily="34" charset="77"/>
              </a:rPr>
              <a:t>GTF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FD841A-48D8-4640-909B-C523973627A4}"/>
              </a:ext>
            </a:extLst>
          </p:cNvPr>
          <p:cNvSpPr/>
          <p:nvPr/>
        </p:nvSpPr>
        <p:spPr>
          <a:xfrm>
            <a:off x="339577" y="2109266"/>
            <a:ext cx="45833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Index the reference transcriptome</a:t>
            </a:r>
          </a:p>
          <a:p>
            <a:r>
              <a:rPr lang="en-US" sz="2400" dirty="0">
                <a:latin typeface="Gill Sans"/>
                <a:cs typeface="Gill Sans"/>
              </a:rPr>
              <a:t>(similar to “bwa index” from Lab 1)</a:t>
            </a:r>
            <a:endParaRPr lang="en-US" sz="2400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A588245B-730E-9C46-994C-923A81986662}"/>
              </a:ext>
            </a:extLst>
          </p:cNvPr>
          <p:cNvSpPr/>
          <p:nvPr/>
        </p:nvSpPr>
        <p:spPr>
          <a:xfrm>
            <a:off x="339577" y="4554051"/>
            <a:ext cx="50243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Align reads to the transcriptome index</a:t>
            </a:r>
            <a:endParaRPr lang="en-US" sz="2400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465B8AF-2074-EA4F-9287-17E57793B95B}"/>
              </a:ext>
            </a:extLst>
          </p:cNvPr>
          <p:cNvSpPr/>
          <p:nvPr/>
        </p:nvSpPr>
        <p:spPr>
          <a:xfrm>
            <a:off x="6480183" y="4626510"/>
            <a:ext cx="1880859" cy="31674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ALIGN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674032-3670-5944-9CF0-32C506BD56E6}"/>
              </a:ext>
            </a:extLst>
          </p:cNvPr>
          <p:cNvSpPr/>
          <p:nvPr/>
        </p:nvSpPr>
        <p:spPr>
          <a:xfrm>
            <a:off x="5309008" y="895525"/>
            <a:ext cx="21116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Gill Sans"/>
                <a:cs typeface="Gill Sans"/>
              </a:rPr>
              <a:t>Reference genome</a:t>
            </a:r>
          </a:p>
          <a:p>
            <a:pPr algn="ctr"/>
            <a:r>
              <a:rPr lang="en-US" dirty="0">
                <a:latin typeface="Gill Sans"/>
                <a:cs typeface="Gill Sans"/>
              </a:rPr>
              <a:t>(e.g. hg19, GRCm38)</a:t>
            </a:r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CE2E723-6BE1-7E47-8D80-82EAA6EA8F38}"/>
              </a:ext>
            </a:extLst>
          </p:cNvPr>
          <p:cNvSpPr/>
          <p:nvPr/>
        </p:nvSpPr>
        <p:spPr>
          <a:xfrm>
            <a:off x="7553725" y="912470"/>
            <a:ext cx="18453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Gill Sans"/>
                <a:cs typeface="Gill Sans"/>
              </a:rPr>
              <a:t>Gene annotations</a:t>
            </a:r>
          </a:p>
          <a:p>
            <a:pPr algn="ctr"/>
            <a:r>
              <a:rPr lang="en-US" dirty="0">
                <a:latin typeface="Gill Sans"/>
                <a:cs typeface="Gill Sans"/>
              </a:rPr>
              <a:t>(e.g. </a:t>
            </a:r>
            <a:r>
              <a:rPr lang="en-US" dirty="0" err="1">
                <a:latin typeface="Gill Sans"/>
                <a:cs typeface="Gill Sans"/>
              </a:rPr>
              <a:t>Ensembl</a:t>
            </a:r>
            <a:r>
              <a:rPr lang="en-US" dirty="0">
                <a:latin typeface="Gill Sans"/>
                <a:cs typeface="Gill Sans"/>
              </a:rPr>
              <a:t> 75)</a:t>
            </a:r>
            <a:endParaRPr lang="en-US" dirty="0"/>
          </a:p>
        </p:txBody>
      </p:sp>
      <p:sp>
        <p:nvSpPr>
          <p:cNvPr id="75" name="Down Arrow 74">
            <a:extLst>
              <a:ext uri="{FF2B5EF4-FFF2-40B4-BE49-F238E27FC236}">
                <a16:creationId xmlns:a16="http://schemas.microsoft.com/office/drawing/2014/main" id="{FFE9A451-7573-A24E-8FC5-62EEB853FAFC}"/>
              </a:ext>
            </a:extLst>
          </p:cNvPr>
          <p:cNvSpPr/>
          <p:nvPr/>
        </p:nvSpPr>
        <p:spPr>
          <a:xfrm rot="18951733">
            <a:off x="6666323" y="2427223"/>
            <a:ext cx="228600" cy="50292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Down Arrow 75">
            <a:extLst>
              <a:ext uri="{FF2B5EF4-FFF2-40B4-BE49-F238E27FC236}">
                <a16:creationId xmlns:a16="http://schemas.microsoft.com/office/drawing/2014/main" id="{1C417ED6-9A4D-124B-9451-345F2C06E285}"/>
              </a:ext>
            </a:extLst>
          </p:cNvPr>
          <p:cNvSpPr/>
          <p:nvPr/>
        </p:nvSpPr>
        <p:spPr>
          <a:xfrm rot="2648267" flipH="1">
            <a:off x="7980041" y="2401093"/>
            <a:ext cx="228600" cy="50292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Down Arrow 77">
            <a:extLst>
              <a:ext uri="{FF2B5EF4-FFF2-40B4-BE49-F238E27FC236}">
                <a16:creationId xmlns:a16="http://schemas.microsoft.com/office/drawing/2014/main" id="{B7CC6A54-5C61-5445-B490-5A2BA95D5697}"/>
              </a:ext>
            </a:extLst>
          </p:cNvPr>
          <p:cNvSpPr/>
          <p:nvPr/>
        </p:nvSpPr>
        <p:spPr>
          <a:xfrm>
            <a:off x="7283138" y="3446600"/>
            <a:ext cx="228600" cy="83173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677078-3B81-1E4A-85E2-02E79A8A439C}"/>
              </a:ext>
            </a:extLst>
          </p:cNvPr>
          <p:cNvSpPr/>
          <p:nvPr/>
        </p:nvSpPr>
        <p:spPr>
          <a:xfrm>
            <a:off x="7511738" y="3459548"/>
            <a:ext cx="1124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Index files</a:t>
            </a:r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FD26410-0A3E-374B-9276-D9297E5DBFB1}"/>
              </a:ext>
            </a:extLst>
          </p:cNvPr>
          <p:cNvSpPr/>
          <p:nvPr/>
        </p:nvSpPr>
        <p:spPr>
          <a:xfrm>
            <a:off x="8759888" y="3472162"/>
            <a:ext cx="1278428" cy="7437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Gill Sans MT" panose="020B0502020104020203" pitchFamily="34" charset="77"/>
              </a:rPr>
              <a:t>FASTQ</a:t>
            </a:r>
          </a:p>
        </p:txBody>
      </p:sp>
      <p:sp>
        <p:nvSpPr>
          <p:cNvPr id="80" name="Down Arrow 79">
            <a:extLst>
              <a:ext uri="{FF2B5EF4-FFF2-40B4-BE49-F238E27FC236}">
                <a16:creationId xmlns:a16="http://schemas.microsoft.com/office/drawing/2014/main" id="{64EDEB0C-9BD1-0042-A75E-A193C89E6BB2}"/>
              </a:ext>
            </a:extLst>
          </p:cNvPr>
          <p:cNvSpPr/>
          <p:nvPr/>
        </p:nvSpPr>
        <p:spPr>
          <a:xfrm rot="3964528" flipH="1">
            <a:off x="8157683" y="3898856"/>
            <a:ext cx="227409" cy="70747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EA27450-97A2-B146-80D0-1B4337180434}"/>
              </a:ext>
            </a:extLst>
          </p:cNvPr>
          <p:cNvSpPr/>
          <p:nvPr/>
        </p:nvSpPr>
        <p:spPr>
          <a:xfrm>
            <a:off x="8759887" y="2792491"/>
            <a:ext cx="13587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Gill Sans"/>
                <a:cs typeface="Gill Sans"/>
              </a:rPr>
              <a:t>RNA-</a:t>
            </a:r>
            <a:r>
              <a:rPr lang="en-US" dirty="0" err="1">
                <a:latin typeface="Gill Sans"/>
                <a:cs typeface="Gill Sans"/>
              </a:rPr>
              <a:t>seq</a:t>
            </a:r>
            <a:r>
              <a:rPr lang="en-US" dirty="0">
                <a:latin typeface="Gill Sans"/>
                <a:cs typeface="Gill Sans"/>
              </a:rPr>
              <a:t> reads</a:t>
            </a:r>
            <a:endParaRPr lang="en-US" dirty="0"/>
          </a:p>
        </p:txBody>
      </p:sp>
      <p:sp>
        <p:nvSpPr>
          <p:cNvPr id="82" name="Down Arrow 81">
            <a:extLst>
              <a:ext uri="{FF2B5EF4-FFF2-40B4-BE49-F238E27FC236}">
                <a16:creationId xmlns:a16="http://schemas.microsoft.com/office/drawing/2014/main" id="{4FEBBE9E-5990-4A47-8677-E532F63E0625}"/>
              </a:ext>
            </a:extLst>
          </p:cNvPr>
          <p:cNvSpPr/>
          <p:nvPr/>
        </p:nvSpPr>
        <p:spPr>
          <a:xfrm>
            <a:off x="7282261" y="5074489"/>
            <a:ext cx="228600" cy="53431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43314E4-5FAD-0046-BD5E-B1B98E37A509}"/>
              </a:ext>
            </a:extLst>
          </p:cNvPr>
          <p:cNvSpPr/>
          <p:nvPr/>
        </p:nvSpPr>
        <p:spPr>
          <a:xfrm>
            <a:off x="8282784" y="4807719"/>
            <a:ext cx="3671691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STAR \</a:t>
            </a:r>
          </a:p>
          <a:p>
            <a:r>
              <a:rPr lang="en-US" dirty="0">
                <a:solidFill>
                  <a:srgbClr val="FF0000"/>
                </a:solidFill>
              </a:rPr>
              <a:t>    --</a:t>
            </a:r>
            <a:r>
              <a:rPr lang="en-US" dirty="0" err="1">
                <a:solidFill>
                  <a:srgbClr val="FF0000"/>
                </a:solidFill>
              </a:rPr>
              <a:t>genomeDir</a:t>
            </a:r>
            <a:r>
              <a:rPr lang="en-US" dirty="0">
                <a:solidFill>
                  <a:srgbClr val="FF0000"/>
                </a:solidFill>
              </a:rPr>
              <a:t> STAR/ \</a:t>
            </a:r>
          </a:p>
          <a:p>
            <a:r>
              <a:rPr lang="en-US" dirty="0">
                <a:solidFill>
                  <a:srgbClr val="FF0000"/>
                </a:solidFill>
              </a:rPr>
              <a:t>    --</a:t>
            </a:r>
            <a:r>
              <a:rPr lang="en-US" dirty="0" err="1">
                <a:solidFill>
                  <a:srgbClr val="FF0000"/>
                </a:solidFill>
              </a:rPr>
              <a:t>readFilesIn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myreads.fq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56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>
            <a:extLst>
              <a:ext uri="{FF2B5EF4-FFF2-40B4-BE49-F238E27FC236}">
                <a16:creationId xmlns:a16="http://schemas.microsoft.com/office/drawing/2014/main" id="{A51C138C-9A8F-440C-A5B8-482D003CA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b="1" i="0" dirty="0">
                <a:latin typeface="Gill Sans"/>
                <a:cs typeface="Gill Sans"/>
              </a:rPr>
              <a:t>Step 2: </a:t>
            </a:r>
            <a:r>
              <a:rPr lang="en-US" sz="3600" i="0" dirty="0">
                <a:latin typeface="Gill Sans"/>
                <a:cs typeface="Gill Sans"/>
              </a:rPr>
              <a:t>Align RNA-</a:t>
            </a:r>
            <a:r>
              <a:rPr lang="en-US" sz="3600" i="0" dirty="0" err="1">
                <a:latin typeface="Gill Sans"/>
                <a:cs typeface="Gill Sans"/>
              </a:rPr>
              <a:t>seq</a:t>
            </a:r>
            <a:r>
              <a:rPr lang="en-US" sz="3600" i="0" dirty="0">
                <a:latin typeface="Gill Sans"/>
                <a:cs typeface="Gill Sans"/>
              </a:rPr>
              <a:t> reads: visualization</a:t>
            </a:r>
            <a:endParaRPr lang="en-US" sz="3600" b="1" dirty="0">
              <a:latin typeface="Gill Sa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44E7D0-A5DE-7747-8AF5-6116F7D2B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9615"/>
            <a:ext cx="12192000" cy="47928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718999-896E-7D40-8F2A-981513EABD1B}"/>
              </a:ext>
            </a:extLst>
          </p:cNvPr>
          <p:cNvSpPr/>
          <p:nvPr/>
        </p:nvSpPr>
        <p:spPr>
          <a:xfrm>
            <a:off x="352093" y="6287571"/>
            <a:ext cx="2058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https://igv.org/app/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9DC5C0-63BE-E24D-852E-424F9F8F9804}"/>
              </a:ext>
            </a:extLst>
          </p:cNvPr>
          <p:cNvSpPr txBox="1"/>
          <p:nvPr/>
        </p:nvSpPr>
        <p:spPr>
          <a:xfrm>
            <a:off x="2900363" y="6287571"/>
            <a:ext cx="5950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Spikes in read count (coverage) at exons. No reads in introns!</a:t>
            </a:r>
          </a:p>
        </p:txBody>
      </p:sp>
    </p:spTree>
    <p:extLst>
      <p:ext uri="{BB962C8B-B14F-4D97-AF65-F5344CB8AC3E}">
        <p14:creationId xmlns:p14="http://schemas.microsoft.com/office/powerpoint/2010/main" val="39082198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>
            <a:extLst>
              <a:ext uri="{FF2B5EF4-FFF2-40B4-BE49-F238E27FC236}">
                <a16:creationId xmlns:a16="http://schemas.microsoft.com/office/drawing/2014/main" id="{A51C138C-9A8F-440C-A5B8-482D003CA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b="1" i="0" dirty="0">
                <a:latin typeface="Gill Sans"/>
                <a:cs typeface="Gill Sans"/>
              </a:rPr>
              <a:t>Step 2: </a:t>
            </a:r>
            <a:r>
              <a:rPr lang="en-US" sz="3600" i="0" dirty="0">
                <a:latin typeface="Gill Sans"/>
                <a:cs typeface="Gill Sans"/>
              </a:rPr>
              <a:t>Align RNA-</a:t>
            </a:r>
            <a:r>
              <a:rPr lang="en-US" sz="3600" i="0" dirty="0" err="1">
                <a:latin typeface="Gill Sans"/>
                <a:cs typeface="Gill Sans"/>
              </a:rPr>
              <a:t>seq</a:t>
            </a:r>
            <a:r>
              <a:rPr lang="en-US" sz="3600" i="0" dirty="0">
                <a:latin typeface="Gill Sans"/>
                <a:cs typeface="Gill Sans"/>
              </a:rPr>
              <a:t> reads: more on SAM/BAM (CIGAR)</a:t>
            </a:r>
            <a:endParaRPr lang="en-US" sz="3600" b="1" dirty="0">
              <a:latin typeface="Gill San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72B0D2B-472D-9E44-8230-452E3523EB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369"/>
          <a:stretch/>
        </p:blipFill>
        <p:spPr>
          <a:xfrm>
            <a:off x="900741" y="1259615"/>
            <a:ext cx="10287000" cy="326653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1514C0B-F7FA-F74E-9513-6D4CA4DAB677}"/>
              </a:ext>
            </a:extLst>
          </p:cNvPr>
          <p:cNvSpPr/>
          <p:nvPr/>
        </p:nvSpPr>
        <p:spPr>
          <a:xfrm>
            <a:off x="5221857" y="1066958"/>
            <a:ext cx="540589" cy="3651849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220372-A1A7-3947-BDA5-63048BAB9CCB}"/>
              </a:ext>
            </a:extLst>
          </p:cNvPr>
          <p:cNvSpPr txBox="1"/>
          <p:nvPr/>
        </p:nvSpPr>
        <p:spPr>
          <a:xfrm>
            <a:off x="5900738" y="4718807"/>
            <a:ext cx="6130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“CIGAR” score tells us how the read aligned to the ref genome</a:t>
            </a:r>
          </a:p>
        </p:txBody>
      </p:sp>
    </p:spTree>
    <p:extLst>
      <p:ext uri="{BB962C8B-B14F-4D97-AF65-F5344CB8AC3E}">
        <p14:creationId xmlns:p14="http://schemas.microsoft.com/office/powerpoint/2010/main" val="1712391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More about SAM: CIGAR scores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EB31ED-A7A0-47A2-8851-AFC3E65E4AD3}"/>
              </a:ext>
            </a:extLst>
          </p:cNvPr>
          <p:cNvSpPr txBox="1"/>
          <p:nvPr/>
        </p:nvSpPr>
        <p:spPr>
          <a:xfrm>
            <a:off x="1091099" y="1545846"/>
            <a:ext cx="177822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"/>
                <a:cs typeface="Gill Sans"/>
              </a:rPr>
              <a:t>M: match</a:t>
            </a:r>
          </a:p>
          <a:p>
            <a:r>
              <a:rPr lang="en-US" sz="2800" dirty="0">
                <a:latin typeface="Gill Sans"/>
                <a:cs typeface="Gill Sans"/>
              </a:rPr>
              <a:t>D: deletion</a:t>
            </a:r>
          </a:p>
          <a:p>
            <a:r>
              <a:rPr lang="en-US" sz="2800" dirty="0">
                <a:latin typeface="Gill Sans"/>
                <a:cs typeface="Gill Sans"/>
              </a:rPr>
              <a:t>I: insertion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13B12-710F-4BE1-8B53-434D7054384F}"/>
              </a:ext>
            </a:extLst>
          </p:cNvPr>
          <p:cNvSpPr/>
          <p:nvPr/>
        </p:nvSpPr>
        <p:spPr>
          <a:xfrm>
            <a:off x="5268101" y="2533723"/>
            <a:ext cx="58041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urier New"/>
                <a:cs typeface="Courier New"/>
              </a:rPr>
              <a:t>ACGATCATCAAAAAAAAAACTGATGTTCATA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BE3063-CCDC-4191-98DA-936FE694E7E4}"/>
              </a:ext>
            </a:extLst>
          </p:cNvPr>
          <p:cNvSpPr/>
          <p:nvPr/>
        </p:nvSpPr>
        <p:spPr>
          <a:xfrm>
            <a:off x="5268102" y="1869012"/>
            <a:ext cx="56865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urier New"/>
                <a:cs typeface="Courier New"/>
              </a:rPr>
              <a:t>ACGATCATCAAAAAAAAAACTGATGTTCATA</a:t>
            </a:r>
            <a:endParaRPr lang="en-US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6166AB-5A1C-48B4-9B55-DB75909FC3A3}"/>
              </a:ext>
            </a:extLst>
          </p:cNvPr>
          <p:cNvSpPr txBox="1"/>
          <p:nvPr/>
        </p:nvSpPr>
        <p:spPr>
          <a:xfrm>
            <a:off x="4688456" y="1587817"/>
            <a:ext cx="1139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Reference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05971D-BECC-49BF-B3DC-2511328B211B}"/>
              </a:ext>
            </a:extLst>
          </p:cNvPr>
          <p:cNvSpPr txBox="1"/>
          <p:nvPr/>
        </p:nvSpPr>
        <p:spPr>
          <a:xfrm>
            <a:off x="4700215" y="2238344"/>
            <a:ext cx="663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Read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7D843C-1F2E-46ED-BE40-55CEF98547D0}"/>
              </a:ext>
            </a:extLst>
          </p:cNvPr>
          <p:cNvSpPr txBox="1"/>
          <p:nvPr/>
        </p:nvSpPr>
        <p:spPr>
          <a:xfrm>
            <a:off x="3783711" y="1869013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CEB7979-D00B-4AA4-85D5-85A4A4B0D897}"/>
              </a:ext>
            </a:extLst>
          </p:cNvPr>
          <p:cNvSpPr/>
          <p:nvPr/>
        </p:nvSpPr>
        <p:spPr>
          <a:xfrm>
            <a:off x="5275450" y="4191178"/>
            <a:ext cx="58041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urier New"/>
                <a:cs typeface="Courier New"/>
              </a:rPr>
              <a:t>ACGATCATCAAAAAAAAAAAACTGATGTTCATA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EBF772-2562-496C-A070-EEE2CA6199AF}"/>
              </a:ext>
            </a:extLst>
          </p:cNvPr>
          <p:cNvSpPr txBox="1"/>
          <p:nvPr/>
        </p:nvSpPr>
        <p:spPr>
          <a:xfrm>
            <a:off x="4695805" y="3245272"/>
            <a:ext cx="1139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Reference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7C5B87-B00D-4ED9-96B0-4A3CFEADE739}"/>
              </a:ext>
            </a:extLst>
          </p:cNvPr>
          <p:cNvSpPr txBox="1"/>
          <p:nvPr/>
        </p:nvSpPr>
        <p:spPr>
          <a:xfrm>
            <a:off x="4707564" y="3895799"/>
            <a:ext cx="663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Read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E3FC5DF-E4D4-4705-9575-CAE18EE72B8E}"/>
              </a:ext>
            </a:extLst>
          </p:cNvPr>
          <p:cNvSpPr txBox="1"/>
          <p:nvPr/>
        </p:nvSpPr>
        <p:spPr>
          <a:xfrm>
            <a:off x="3010322" y="3491194"/>
            <a:ext cx="1640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19M2I12M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D565F39-7D56-4563-AA79-B1DF83AAA623}"/>
              </a:ext>
            </a:extLst>
          </p:cNvPr>
          <p:cNvSpPr/>
          <p:nvPr/>
        </p:nvSpPr>
        <p:spPr>
          <a:xfrm>
            <a:off x="5268101" y="3573499"/>
            <a:ext cx="56865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urier New"/>
                <a:cs typeface="Courier New"/>
              </a:rPr>
              <a:t>ACGATCATCAAAAAAAAAA--CTGATGTTCATA</a:t>
            </a:r>
            <a:endParaRPr lang="en-US" b="1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971EB18-82DC-4086-B71E-F100EE606274}"/>
              </a:ext>
            </a:extLst>
          </p:cNvPr>
          <p:cNvSpPr/>
          <p:nvPr/>
        </p:nvSpPr>
        <p:spPr>
          <a:xfrm>
            <a:off x="5302910" y="5872151"/>
            <a:ext cx="58041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urier New"/>
                <a:cs typeface="Courier New"/>
              </a:rPr>
              <a:t>ACGATCATC--AAAAAAAACTGATGTTCATA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42C5CE-878C-4462-93C5-10031F33E7CE}"/>
              </a:ext>
            </a:extLst>
          </p:cNvPr>
          <p:cNvSpPr txBox="1"/>
          <p:nvPr/>
        </p:nvSpPr>
        <p:spPr>
          <a:xfrm>
            <a:off x="4723265" y="4926245"/>
            <a:ext cx="1139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Reference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D53029D-A251-407E-8137-4E31BB274C27}"/>
              </a:ext>
            </a:extLst>
          </p:cNvPr>
          <p:cNvSpPr txBox="1"/>
          <p:nvPr/>
        </p:nvSpPr>
        <p:spPr>
          <a:xfrm>
            <a:off x="4735024" y="5576772"/>
            <a:ext cx="663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Read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A1FE4C1-6F80-470F-A427-F14DA7D7EF6A}"/>
              </a:ext>
            </a:extLst>
          </p:cNvPr>
          <p:cNvSpPr txBox="1"/>
          <p:nvPr/>
        </p:nvSpPr>
        <p:spPr>
          <a:xfrm>
            <a:off x="3037782" y="5207441"/>
            <a:ext cx="1606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9M2D20M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0D17CCE-EFFB-434C-AECD-ABC3D14C2FFE}"/>
              </a:ext>
            </a:extLst>
          </p:cNvPr>
          <p:cNvSpPr/>
          <p:nvPr/>
        </p:nvSpPr>
        <p:spPr>
          <a:xfrm>
            <a:off x="5295561" y="5254472"/>
            <a:ext cx="56865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urier New"/>
                <a:cs typeface="Courier New"/>
              </a:rPr>
              <a:t>ACGATCATCAAAAAAAAAACTGATGTTCATA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049618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RNA-</a:t>
            </a:r>
            <a:r>
              <a:rPr lang="en-US" sz="3600" dirty="0" err="1">
                <a:latin typeface="Gill Sans MT" panose="020B0502020104020203" pitchFamily="34" charset="0"/>
              </a:rPr>
              <a:t>seq</a:t>
            </a:r>
            <a:r>
              <a:rPr lang="en-US" sz="3600" dirty="0">
                <a:latin typeface="Gill Sans MT" panose="020B0502020104020203" pitchFamily="34" charset="0"/>
              </a:rPr>
              <a:t> results in gapped alignments at splice junctions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EB31ED-A7A0-47A2-8851-AFC3E65E4AD3}"/>
              </a:ext>
            </a:extLst>
          </p:cNvPr>
          <p:cNvSpPr txBox="1"/>
          <p:nvPr/>
        </p:nvSpPr>
        <p:spPr>
          <a:xfrm>
            <a:off x="1091099" y="1545846"/>
            <a:ext cx="4651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"/>
                <a:cs typeface="Gill Sans"/>
              </a:rPr>
              <a:t>N: gap across a splice junction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13B12-710F-4BE1-8B53-434D7054384F}"/>
              </a:ext>
            </a:extLst>
          </p:cNvPr>
          <p:cNvSpPr/>
          <p:nvPr/>
        </p:nvSpPr>
        <p:spPr>
          <a:xfrm>
            <a:off x="1841627" y="4019623"/>
            <a:ext cx="82539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urier New"/>
                <a:cs typeface="Courier New"/>
              </a:rPr>
              <a:t>ACGATCATCAAAAAAAAAAA-----------------------CTGATGTTCATA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BE3063-CCDC-4191-98DA-936FE694E7E4}"/>
              </a:ext>
            </a:extLst>
          </p:cNvPr>
          <p:cNvSpPr/>
          <p:nvPr/>
        </p:nvSpPr>
        <p:spPr>
          <a:xfrm>
            <a:off x="1841629" y="3354912"/>
            <a:ext cx="90683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urier New"/>
                <a:cs typeface="Courier New"/>
              </a:rPr>
              <a:t>ACGATCATCAAAAAAAAAAACTACGATCGTAGCCGATCAGCTACTGATGTTCATA</a:t>
            </a:r>
            <a:endParaRPr lang="en-US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6166AB-5A1C-48B4-9B55-DB75909FC3A3}"/>
              </a:ext>
            </a:extLst>
          </p:cNvPr>
          <p:cNvSpPr txBox="1"/>
          <p:nvPr/>
        </p:nvSpPr>
        <p:spPr>
          <a:xfrm>
            <a:off x="1261983" y="3073717"/>
            <a:ext cx="1139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Reference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05971D-BECC-49BF-B3DC-2511328B211B}"/>
              </a:ext>
            </a:extLst>
          </p:cNvPr>
          <p:cNvSpPr txBox="1"/>
          <p:nvPr/>
        </p:nvSpPr>
        <p:spPr>
          <a:xfrm>
            <a:off x="1273742" y="3724244"/>
            <a:ext cx="663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Read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BBBD98-D65A-D446-A757-4259C9D89B75}"/>
              </a:ext>
            </a:extLst>
          </p:cNvPr>
          <p:cNvSpPr/>
          <p:nvPr/>
        </p:nvSpPr>
        <p:spPr>
          <a:xfrm>
            <a:off x="1937513" y="2786063"/>
            <a:ext cx="2720212" cy="142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F39304D-D4DD-0F4B-9F22-21DE460B56F6}"/>
              </a:ext>
            </a:extLst>
          </p:cNvPr>
          <p:cNvSpPr/>
          <p:nvPr/>
        </p:nvSpPr>
        <p:spPr>
          <a:xfrm>
            <a:off x="7833488" y="2783785"/>
            <a:ext cx="1710562" cy="145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75F2AB5-9125-2D41-8633-F75210DBA641}"/>
              </a:ext>
            </a:extLst>
          </p:cNvPr>
          <p:cNvCxnSpPr>
            <a:cxnSpLocks/>
            <a:stCxn id="2" idx="3"/>
            <a:endCxn id="33" idx="1"/>
          </p:cNvCxnSpPr>
          <p:nvPr/>
        </p:nvCxnSpPr>
        <p:spPr>
          <a:xfrm flipV="1">
            <a:off x="4657725" y="2856362"/>
            <a:ext cx="3175763" cy="11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75B9B19-4C94-CE43-BC2B-B7DF28839977}"/>
              </a:ext>
            </a:extLst>
          </p:cNvPr>
          <p:cNvSpPr txBox="1"/>
          <p:nvPr/>
        </p:nvSpPr>
        <p:spPr>
          <a:xfrm>
            <a:off x="2968843" y="2350261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Exon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AC96BA8-FA71-8544-8D3D-0BA050BFC6CE}"/>
              </a:ext>
            </a:extLst>
          </p:cNvPr>
          <p:cNvSpPr txBox="1"/>
          <p:nvPr/>
        </p:nvSpPr>
        <p:spPr>
          <a:xfrm>
            <a:off x="8359993" y="2350261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Exon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59AAC78-300C-AD4C-8B82-A881AD43ED48}"/>
              </a:ext>
            </a:extLst>
          </p:cNvPr>
          <p:cNvSpPr txBox="1"/>
          <p:nvPr/>
        </p:nvSpPr>
        <p:spPr>
          <a:xfrm>
            <a:off x="5890387" y="2414453"/>
            <a:ext cx="76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Intron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065DFE1-F718-9E4C-850E-C3DC1F0B196F}"/>
              </a:ext>
            </a:extLst>
          </p:cNvPr>
          <p:cNvSpPr txBox="1"/>
          <p:nvPr/>
        </p:nvSpPr>
        <p:spPr>
          <a:xfrm>
            <a:off x="2615099" y="4879082"/>
            <a:ext cx="3564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"/>
                <a:cs typeface="Gill Sans"/>
              </a:rPr>
              <a:t>Example: 20M23N12M </a:t>
            </a:r>
          </a:p>
        </p:txBody>
      </p:sp>
    </p:spTree>
    <p:extLst>
      <p:ext uri="{BB962C8B-B14F-4D97-AF65-F5344CB8AC3E}">
        <p14:creationId xmlns:p14="http://schemas.microsoft.com/office/powerpoint/2010/main" val="2954664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C5CBF8-7D93-7048-AD34-7A48F9F503C6}"/>
              </a:ext>
            </a:extLst>
          </p:cNvPr>
          <p:cNvSpPr/>
          <p:nvPr/>
        </p:nvSpPr>
        <p:spPr>
          <a:xfrm>
            <a:off x="3002280" y="3262335"/>
            <a:ext cx="5334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C41DF77-0451-43CA-81A4-AE3AB7FC0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i="0" dirty="0">
                <a:latin typeface="Gill Sans"/>
                <a:cs typeface="Gill Sans"/>
              </a:rPr>
              <a:t>Challenges in RNA-</a:t>
            </a:r>
            <a:r>
              <a:rPr lang="en-US" sz="3600" i="0" dirty="0" err="1">
                <a:latin typeface="Gill Sans"/>
                <a:cs typeface="Gill Sans"/>
              </a:rPr>
              <a:t>seq</a:t>
            </a:r>
            <a:r>
              <a:rPr lang="en-US" sz="3600" i="0" dirty="0">
                <a:latin typeface="Gill Sans"/>
                <a:cs typeface="Gill Sans"/>
              </a:rPr>
              <a:t> alignment: isoforms</a:t>
            </a:r>
            <a:endParaRPr lang="en-US" sz="3600" dirty="0">
              <a:latin typeface="Gill San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6384B1-455C-7D4B-875A-996777087858}"/>
              </a:ext>
            </a:extLst>
          </p:cNvPr>
          <p:cNvSpPr/>
          <p:nvPr/>
        </p:nvSpPr>
        <p:spPr>
          <a:xfrm>
            <a:off x="1093470" y="1967352"/>
            <a:ext cx="10538460" cy="914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447B8C-EB8A-0A4B-BE00-D770100FF777}"/>
              </a:ext>
            </a:extLst>
          </p:cNvPr>
          <p:cNvSpPr/>
          <p:nvPr/>
        </p:nvSpPr>
        <p:spPr>
          <a:xfrm>
            <a:off x="2616157" y="1906392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5169FD-263A-9146-8220-7B7AAF0D55C6}"/>
              </a:ext>
            </a:extLst>
          </p:cNvPr>
          <p:cNvSpPr/>
          <p:nvPr/>
        </p:nvSpPr>
        <p:spPr>
          <a:xfrm>
            <a:off x="4138844" y="1906392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48AA9E-6C6D-1742-BD93-49DC336589BA}"/>
              </a:ext>
            </a:extLst>
          </p:cNvPr>
          <p:cNvSpPr txBox="1"/>
          <p:nvPr/>
        </p:nvSpPr>
        <p:spPr>
          <a:xfrm>
            <a:off x="1635481" y="1259615"/>
            <a:ext cx="1208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Gill Sans MT" panose="020B0502020104020203" pitchFamily="34" charset="77"/>
              </a:rPr>
              <a:t>Gene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7F711A-37F9-8C42-B190-A72AA958D603}"/>
              </a:ext>
            </a:extLst>
          </p:cNvPr>
          <p:cNvSpPr txBox="1"/>
          <p:nvPr/>
        </p:nvSpPr>
        <p:spPr>
          <a:xfrm>
            <a:off x="2750309" y="1541819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Exon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AB4BB5-2887-D540-8B90-DC02DFA0DF0B}"/>
              </a:ext>
            </a:extLst>
          </p:cNvPr>
          <p:cNvSpPr txBox="1"/>
          <p:nvPr/>
        </p:nvSpPr>
        <p:spPr>
          <a:xfrm>
            <a:off x="4310504" y="1567540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Exon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E3F50A-2792-8246-9173-EFD811E1657B}"/>
              </a:ext>
            </a:extLst>
          </p:cNvPr>
          <p:cNvSpPr txBox="1"/>
          <p:nvPr/>
        </p:nvSpPr>
        <p:spPr>
          <a:xfrm>
            <a:off x="516150" y="1482110"/>
            <a:ext cx="1074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DNA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C1ABEF-6FEF-2E4E-920B-C7B4D72DB471}"/>
              </a:ext>
            </a:extLst>
          </p:cNvPr>
          <p:cNvSpPr/>
          <p:nvPr/>
        </p:nvSpPr>
        <p:spPr>
          <a:xfrm>
            <a:off x="5692585" y="1911151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4E1825-85F9-4846-AF90-23762F4597B3}"/>
              </a:ext>
            </a:extLst>
          </p:cNvPr>
          <p:cNvSpPr txBox="1"/>
          <p:nvPr/>
        </p:nvSpPr>
        <p:spPr>
          <a:xfrm>
            <a:off x="5788045" y="1572299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Exon 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65E0B2-DCA8-EB4C-B663-EEEE7325B300}"/>
              </a:ext>
            </a:extLst>
          </p:cNvPr>
          <p:cNvSpPr/>
          <p:nvPr/>
        </p:nvSpPr>
        <p:spPr>
          <a:xfrm>
            <a:off x="7341786" y="1911151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E19551-B85C-8B4E-9A9E-209DD29512BF}"/>
              </a:ext>
            </a:extLst>
          </p:cNvPr>
          <p:cNvSpPr txBox="1"/>
          <p:nvPr/>
        </p:nvSpPr>
        <p:spPr>
          <a:xfrm>
            <a:off x="7437246" y="1572299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Exon 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3FDBC9-0277-F542-B1AB-75EE98BD5D35}"/>
              </a:ext>
            </a:extLst>
          </p:cNvPr>
          <p:cNvSpPr txBox="1"/>
          <p:nvPr/>
        </p:nvSpPr>
        <p:spPr>
          <a:xfrm>
            <a:off x="1635481" y="2577792"/>
            <a:ext cx="1561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Gill Sans MT" panose="020B0502020104020203" pitchFamily="34" charset="77"/>
              </a:rPr>
              <a:t>Isoform 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8CD8576-F8ED-A341-B4F2-7939865A3850}"/>
              </a:ext>
            </a:extLst>
          </p:cNvPr>
          <p:cNvSpPr/>
          <p:nvPr/>
        </p:nvSpPr>
        <p:spPr>
          <a:xfrm>
            <a:off x="2616157" y="3155655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6C0BC19-9E4D-2945-A2CF-C707D1ACB535}"/>
              </a:ext>
            </a:extLst>
          </p:cNvPr>
          <p:cNvSpPr/>
          <p:nvPr/>
        </p:nvSpPr>
        <p:spPr>
          <a:xfrm>
            <a:off x="4138844" y="3155655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C784E19-0589-E74E-9769-4376E07D8F2A}"/>
              </a:ext>
            </a:extLst>
          </p:cNvPr>
          <p:cNvSpPr/>
          <p:nvPr/>
        </p:nvSpPr>
        <p:spPr>
          <a:xfrm>
            <a:off x="5692585" y="3160414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B7EC62-9366-4E4B-B55F-C03A07963AE3}"/>
              </a:ext>
            </a:extLst>
          </p:cNvPr>
          <p:cNvSpPr/>
          <p:nvPr/>
        </p:nvSpPr>
        <p:spPr>
          <a:xfrm>
            <a:off x="7341786" y="3160414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69C9EC-909F-DE46-82C4-AF2AD1DCF8A2}"/>
              </a:ext>
            </a:extLst>
          </p:cNvPr>
          <p:cNvSpPr txBox="1"/>
          <p:nvPr/>
        </p:nvSpPr>
        <p:spPr>
          <a:xfrm>
            <a:off x="1635481" y="3791816"/>
            <a:ext cx="1561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Gill Sans MT" panose="020B0502020104020203" pitchFamily="34" charset="77"/>
              </a:rPr>
              <a:t>Isoform 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091F21-F918-4248-94CC-3E86400E4236}"/>
              </a:ext>
            </a:extLst>
          </p:cNvPr>
          <p:cNvSpPr/>
          <p:nvPr/>
        </p:nvSpPr>
        <p:spPr>
          <a:xfrm>
            <a:off x="3002280" y="4465878"/>
            <a:ext cx="5334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A062998-6E04-A243-9C5B-12A50932A5E6}"/>
              </a:ext>
            </a:extLst>
          </p:cNvPr>
          <p:cNvSpPr/>
          <p:nvPr/>
        </p:nvSpPr>
        <p:spPr>
          <a:xfrm>
            <a:off x="2616157" y="4359198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8B511E8-A6FA-EF44-A17F-FCF553217454}"/>
              </a:ext>
            </a:extLst>
          </p:cNvPr>
          <p:cNvSpPr/>
          <p:nvPr/>
        </p:nvSpPr>
        <p:spPr>
          <a:xfrm>
            <a:off x="5692585" y="4363957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442071F-C704-144C-98D8-A7B98883EEB9}"/>
              </a:ext>
            </a:extLst>
          </p:cNvPr>
          <p:cNvSpPr/>
          <p:nvPr/>
        </p:nvSpPr>
        <p:spPr>
          <a:xfrm>
            <a:off x="7341786" y="4363957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C9B3507-BF52-E147-8884-E79C981F8061}"/>
              </a:ext>
            </a:extLst>
          </p:cNvPr>
          <p:cNvSpPr txBox="1"/>
          <p:nvPr/>
        </p:nvSpPr>
        <p:spPr>
          <a:xfrm>
            <a:off x="1635481" y="4919160"/>
            <a:ext cx="1561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Gill Sans MT" panose="020B0502020104020203" pitchFamily="34" charset="77"/>
              </a:rPr>
              <a:t>Isoform 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3AF4842-C6E3-264B-B313-E9A7F98183C0}"/>
              </a:ext>
            </a:extLst>
          </p:cNvPr>
          <p:cNvSpPr/>
          <p:nvPr/>
        </p:nvSpPr>
        <p:spPr>
          <a:xfrm>
            <a:off x="3002280" y="5623702"/>
            <a:ext cx="5334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DE98650-AFE9-974A-8691-3CD4CBE94A77}"/>
              </a:ext>
            </a:extLst>
          </p:cNvPr>
          <p:cNvSpPr/>
          <p:nvPr/>
        </p:nvSpPr>
        <p:spPr>
          <a:xfrm>
            <a:off x="2616157" y="5517022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0AE093-33A1-F144-A8B5-F42E26F207B8}"/>
              </a:ext>
            </a:extLst>
          </p:cNvPr>
          <p:cNvSpPr/>
          <p:nvPr/>
        </p:nvSpPr>
        <p:spPr>
          <a:xfrm>
            <a:off x="7341786" y="5521781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6C59D27-22C9-724D-A897-885BB73807D2}"/>
              </a:ext>
            </a:extLst>
          </p:cNvPr>
          <p:cNvCxnSpPr>
            <a:cxnSpLocks/>
          </p:cNvCxnSpPr>
          <p:nvPr/>
        </p:nvCxnSpPr>
        <p:spPr>
          <a:xfrm>
            <a:off x="3388510" y="5905500"/>
            <a:ext cx="31481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70E4FE2-7FD9-AF49-A616-3872FD8AC12D}"/>
              </a:ext>
            </a:extLst>
          </p:cNvPr>
          <p:cNvCxnSpPr>
            <a:cxnSpLocks/>
          </p:cNvCxnSpPr>
          <p:nvPr/>
        </p:nvCxnSpPr>
        <p:spPr>
          <a:xfrm>
            <a:off x="7341786" y="5905500"/>
            <a:ext cx="31481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6F2DA35-78FD-E146-9900-C147C35E7D4B}"/>
              </a:ext>
            </a:extLst>
          </p:cNvPr>
          <p:cNvCxnSpPr/>
          <p:nvPr/>
        </p:nvCxnSpPr>
        <p:spPr>
          <a:xfrm>
            <a:off x="3688080" y="5905500"/>
            <a:ext cx="3886200" cy="0"/>
          </a:xfrm>
          <a:prstGeom prst="line">
            <a:avLst/>
          </a:prstGeom>
          <a:ln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5DA0CBB-3A4D-2541-9F6B-AAD55A6B0C26}"/>
              </a:ext>
            </a:extLst>
          </p:cNvPr>
          <p:cNvCxnSpPr>
            <a:cxnSpLocks/>
          </p:cNvCxnSpPr>
          <p:nvPr/>
        </p:nvCxnSpPr>
        <p:spPr>
          <a:xfrm>
            <a:off x="3396522" y="3558540"/>
            <a:ext cx="31481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680E8E7-24E5-7C42-A104-A5B4D66AA41B}"/>
              </a:ext>
            </a:extLst>
          </p:cNvPr>
          <p:cNvCxnSpPr>
            <a:cxnSpLocks/>
          </p:cNvCxnSpPr>
          <p:nvPr/>
        </p:nvCxnSpPr>
        <p:spPr>
          <a:xfrm>
            <a:off x="4153099" y="3558540"/>
            <a:ext cx="31481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22537AC-0F43-B64F-8847-C563341DD8F8}"/>
              </a:ext>
            </a:extLst>
          </p:cNvPr>
          <p:cNvCxnSpPr>
            <a:cxnSpLocks/>
          </p:cNvCxnSpPr>
          <p:nvPr/>
        </p:nvCxnSpPr>
        <p:spPr>
          <a:xfrm>
            <a:off x="3696092" y="3558540"/>
            <a:ext cx="442752" cy="0"/>
          </a:xfrm>
          <a:prstGeom prst="line">
            <a:avLst/>
          </a:prstGeom>
          <a:ln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DD03AAF-E74D-3949-93C2-1AB9C46DCB63}"/>
              </a:ext>
            </a:extLst>
          </p:cNvPr>
          <p:cNvCxnSpPr>
            <a:cxnSpLocks/>
          </p:cNvCxnSpPr>
          <p:nvPr/>
        </p:nvCxnSpPr>
        <p:spPr>
          <a:xfrm>
            <a:off x="3396522" y="4716780"/>
            <a:ext cx="31481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A23B381-B1C9-CD41-ACEE-5586E1A9A807}"/>
              </a:ext>
            </a:extLst>
          </p:cNvPr>
          <p:cNvCxnSpPr>
            <a:cxnSpLocks/>
          </p:cNvCxnSpPr>
          <p:nvPr/>
        </p:nvCxnSpPr>
        <p:spPr>
          <a:xfrm>
            <a:off x="5692585" y="4716780"/>
            <a:ext cx="31481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1623C4B-E271-7445-AC2D-418CE2F8F06C}"/>
              </a:ext>
            </a:extLst>
          </p:cNvPr>
          <p:cNvCxnSpPr>
            <a:cxnSpLocks/>
          </p:cNvCxnSpPr>
          <p:nvPr/>
        </p:nvCxnSpPr>
        <p:spPr>
          <a:xfrm>
            <a:off x="3696092" y="4716780"/>
            <a:ext cx="2091953" cy="0"/>
          </a:xfrm>
          <a:prstGeom prst="line">
            <a:avLst/>
          </a:prstGeom>
          <a:ln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AB0973E-F58E-F544-967E-1CDF2784EDA8}"/>
              </a:ext>
            </a:extLst>
          </p:cNvPr>
          <p:cNvCxnSpPr>
            <a:cxnSpLocks/>
          </p:cNvCxnSpPr>
          <p:nvPr/>
        </p:nvCxnSpPr>
        <p:spPr>
          <a:xfrm>
            <a:off x="6490368" y="3558540"/>
            <a:ext cx="31481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46ADFC5-BAAB-934C-A2C8-2EFF46623015}"/>
              </a:ext>
            </a:extLst>
          </p:cNvPr>
          <p:cNvCxnSpPr>
            <a:cxnSpLocks/>
          </p:cNvCxnSpPr>
          <p:nvPr/>
        </p:nvCxnSpPr>
        <p:spPr>
          <a:xfrm>
            <a:off x="7338385" y="3558540"/>
            <a:ext cx="31481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FA57717-3709-5443-8658-178BE0CFCCCF}"/>
              </a:ext>
            </a:extLst>
          </p:cNvPr>
          <p:cNvCxnSpPr>
            <a:cxnSpLocks/>
          </p:cNvCxnSpPr>
          <p:nvPr/>
        </p:nvCxnSpPr>
        <p:spPr>
          <a:xfrm>
            <a:off x="6789938" y="3558540"/>
            <a:ext cx="647308" cy="0"/>
          </a:xfrm>
          <a:prstGeom prst="line">
            <a:avLst/>
          </a:prstGeom>
          <a:ln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323DC476-9838-9C43-8848-77BFE4BFE783}"/>
              </a:ext>
            </a:extLst>
          </p:cNvPr>
          <p:cNvSpPr txBox="1"/>
          <p:nvPr/>
        </p:nvSpPr>
        <p:spPr>
          <a:xfrm>
            <a:off x="8839200" y="5257800"/>
            <a:ext cx="27927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Some junctions specific to certain isoforms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F2CC65B-E72D-E247-B074-DD61A21C212D}"/>
              </a:ext>
            </a:extLst>
          </p:cNvPr>
          <p:cNvSpPr txBox="1"/>
          <p:nvPr/>
        </p:nvSpPr>
        <p:spPr>
          <a:xfrm>
            <a:off x="8635850" y="2958375"/>
            <a:ext cx="27927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Some junctions ambiguous – could be isoform 1 or 2!</a:t>
            </a:r>
          </a:p>
        </p:txBody>
      </p:sp>
    </p:spTree>
    <p:extLst>
      <p:ext uri="{BB962C8B-B14F-4D97-AF65-F5344CB8AC3E}">
        <p14:creationId xmlns:p14="http://schemas.microsoft.com/office/powerpoint/2010/main" val="414202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Which isoform do the each of these fragments come from?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7758B1-F43C-4642-BCD5-E0C2BE2CBCBD}"/>
              </a:ext>
            </a:extLst>
          </p:cNvPr>
          <p:cNvSpPr/>
          <p:nvPr/>
        </p:nvSpPr>
        <p:spPr>
          <a:xfrm>
            <a:off x="4487095" y="4165796"/>
            <a:ext cx="5334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06946A-5550-4041-8A8D-121C87430676}"/>
              </a:ext>
            </a:extLst>
          </p:cNvPr>
          <p:cNvSpPr/>
          <p:nvPr/>
        </p:nvSpPr>
        <p:spPr>
          <a:xfrm flipV="1">
            <a:off x="2578285" y="3465172"/>
            <a:ext cx="8050530" cy="457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389D97-4789-214A-9E06-3C70AE78001E}"/>
              </a:ext>
            </a:extLst>
          </p:cNvPr>
          <p:cNvSpPr txBox="1"/>
          <p:nvPr/>
        </p:nvSpPr>
        <p:spPr>
          <a:xfrm>
            <a:off x="1862850" y="2942547"/>
            <a:ext cx="1271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Genome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46387A-350E-9841-98B8-5F5DD0B0D1EE}"/>
              </a:ext>
            </a:extLst>
          </p:cNvPr>
          <p:cNvSpPr txBox="1"/>
          <p:nvPr/>
        </p:nvSpPr>
        <p:spPr>
          <a:xfrm>
            <a:off x="2356076" y="3929070"/>
            <a:ext cx="1427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Isoform 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11E789D-0D02-7044-9657-DD3425502ADA}"/>
              </a:ext>
            </a:extLst>
          </p:cNvPr>
          <p:cNvSpPr/>
          <p:nvPr/>
        </p:nvSpPr>
        <p:spPr>
          <a:xfrm>
            <a:off x="4100972" y="4059116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3A94338-0DAD-A344-B2F1-C5CC78371D50}"/>
              </a:ext>
            </a:extLst>
          </p:cNvPr>
          <p:cNvSpPr/>
          <p:nvPr/>
        </p:nvSpPr>
        <p:spPr>
          <a:xfrm>
            <a:off x="5623659" y="4059116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CF5400D-AA11-3F47-B4DB-A4C16B209F99}"/>
              </a:ext>
            </a:extLst>
          </p:cNvPr>
          <p:cNvSpPr/>
          <p:nvPr/>
        </p:nvSpPr>
        <p:spPr>
          <a:xfrm>
            <a:off x="7177400" y="4063875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1AFED8-90C2-4F4A-AC4B-191AD3FCE2FC}"/>
              </a:ext>
            </a:extLst>
          </p:cNvPr>
          <p:cNvSpPr txBox="1"/>
          <p:nvPr/>
        </p:nvSpPr>
        <p:spPr>
          <a:xfrm>
            <a:off x="2391571" y="4655692"/>
            <a:ext cx="1414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Isoform B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FC1513-5F3B-0A47-BB36-CE005F130055}"/>
              </a:ext>
            </a:extLst>
          </p:cNvPr>
          <p:cNvSpPr/>
          <p:nvPr/>
        </p:nvSpPr>
        <p:spPr>
          <a:xfrm>
            <a:off x="4487095" y="4896899"/>
            <a:ext cx="5334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F1DCBA5-B8B4-5045-83AC-E5C974C7F2E8}"/>
              </a:ext>
            </a:extLst>
          </p:cNvPr>
          <p:cNvSpPr/>
          <p:nvPr/>
        </p:nvSpPr>
        <p:spPr>
          <a:xfrm>
            <a:off x="4100972" y="4790219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733D57E-D549-2D4D-BDFB-0C24D37BC53F}"/>
              </a:ext>
            </a:extLst>
          </p:cNvPr>
          <p:cNvSpPr/>
          <p:nvPr/>
        </p:nvSpPr>
        <p:spPr>
          <a:xfrm>
            <a:off x="7177400" y="4794978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C97B7D2-89B8-E84C-9DCA-47CCAD802310}"/>
              </a:ext>
            </a:extLst>
          </p:cNvPr>
          <p:cNvSpPr txBox="1"/>
          <p:nvPr/>
        </p:nvSpPr>
        <p:spPr>
          <a:xfrm>
            <a:off x="1862850" y="1932256"/>
            <a:ext cx="2106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Aligned Fragments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995F738-E971-394C-9FED-573C45F44653}"/>
              </a:ext>
            </a:extLst>
          </p:cNvPr>
          <p:cNvCxnSpPr>
            <a:cxnSpLocks/>
          </p:cNvCxnSpPr>
          <p:nvPr/>
        </p:nvCxnSpPr>
        <p:spPr>
          <a:xfrm>
            <a:off x="4858085" y="3324676"/>
            <a:ext cx="31481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ED8B686-FE14-4545-8CAC-C4BA5E356550}"/>
              </a:ext>
            </a:extLst>
          </p:cNvPr>
          <p:cNvCxnSpPr>
            <a:cxnSpLocks/>
          </p:cNvCxnSpPr>
          <p:nvPr/>
        </p:nvCxnSpPr>
        <p:spPr>
          <a:xfrm>
            <a:off x="7177400" y="3324676"/>
            <a:ext cx="31481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4C7E44D-5FB1-234C-A363-B88620918870}"/>
              </a:ext>
            </a:extLst>
          </p:cNvPr>
          <p:cNvCxnSpPr>
            <a:cxnSpLocks/>
          </p:cNvCxnSpPr>
          <p:nvPr/>
        </p:nvCxnSpPr>
        <p:spPr>
          <a:xfrm>
            <a:off x="4858085" y="3324676"/>
            <a:ext cx="2665687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5323C0B-CED3-9844-9204-233E1E4F933E}"/>
              </a:ext>
            </a:extLst>
          </p:cNvPr>
          <p:cNvCxnSpPr>
            <a:cxnSpLocks/>
          </p:cNvCxnSpPr>
          <p:nvPr/>
        </p:nvCxnSpPr>
        <p:spPr>
          <a:xfrm>
            <a:off x="4873325" y="3135305"/>
            <a:ext cx="33005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551C0B1-AFD1-5F42-8CB8-09AF984FE6DD}"/>
              </a:ext>
            </a:extLst>
          </p:cNvPr>
          <p:cNvCxnSpPr>
            <a:cxnSpLocks/>
          </p:cNvCxnSpPr>
          <p:nvPr/>
        </p:nvCxnSpPr>
        <p:spPr>
          <a:xfrm>
            <a:off x="7497440" y="3135305"/>
            <a:ext cx="31481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205A9BA-6FA1-0D45-87EA-AD25F84222AC}"/>
              </a:ext>
            </a:extLst>
          </p:cNvPr>
          <p:cNvCxnSpPr>
            <a:cxnSpLocks/>
          </p:cNvCxnSpPr>
          <p:nvPr/>
        </p:nvCxnSpPr>
        <p:spPr>
          <a:xfrm>
            <a:off x="5178125" y="3135305"/>
            <a:ext cx="2665687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F6F7761-D2C2-8140-A224-42BEA2CC673F}"/>
              </a:ext>
            </a:extLst>
          </p:cNvPr>
          <p:cNvGrpSpPr/>
          <p:nvPr/>
        </p:nvGrpSpPr>
        <p:grpSpPr>
          <a:xfrm>
            <a:off x="7189913" y="2600339"/>
            <a:ext cx="743794" cy="0"/>
            <a:chOff x="3071436" y="1929701"/>
            <a:chExt cx="743794" cy="0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7CC4B1C-9B7C-0E48-8462-F10E8DE0A155}"/>
                </a:ext>
              </a:extLst>
            </p:cNvPr>
            <p:cNvCxnSpPr>
              <a:cxnSpLocks/>
            </p:cNvCxnSpPr>
            <p:nvPr/>
          </p:nvCxnSpPr>
          <p:spPr>
            <a:xfrm>
              <a:off x="3071436" y="1929701"/>
              <a:ext cx="301834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0123DA6-9F2E-CE4A-8A85-E36EE5E15BD3}"/>
                </a:ext>
              </a:extLst>
            </p:cNvPr>
            <p:cNvCxnSpPr>
              <a:cxnSpLocks/>
            </p:cNvCxnSpPr>
            <p:nvPr/>
          </p:nvCxnSpPr>
          <p:spPr>
            <a:xfrm>
              <a:off x="3513396" y="1929701"/>
              <a:ext cx="301834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845A0C7-6830-A944-B0FB-5F328A4A2937}"/>
                </a:ext>
              </a:extLst>
            </p:cNvPr>
            <p:cNvCxnSpPr>
              <a:cxnSpLocks/>
            </p:cNvCxnSpPr>
            <p:nvPr/>
          </p:nvCxnSpPr>
          <p:spPr>
            <a:xfrm>
              <a:off x="3284877" y="1929701"/>
              <a:ext cx="433683" cy="0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88D1BA7-0392-0A4E-9DB1-8C9709539162}"/>
              </a:ext>
            </a:extLst>
          </p:cNvPr>
          <p:cNvGrpSpPr/>
          <p:nvPr/>
        </p:nvGrpSpPr>
        <p:grpSpPr>
          <a:xfrm>
            <a:off x="4184354" y="2942547"/>
            <a:ext cx="743794" cy="0"/>
            <a:chOff x="3071436" y="1929701"/>
            <a:chExt cx="743794" cy="0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871D16D-583B-D34F-A35C-A0373374C331}"/>
                </a:ext>
              </a:extLst>
            </p:cNvPr>
            <p:cNvCxnSpPr>
              <a:cxnSpLocks/>
            </p:cNvCxnSpPr>
            <p:nvPr/>
          </p:nvCxnSpPr>
          <p:spPr>
            <a:xfrm>
              <a:off x="3071436" y="1929701"/>
              <a:ext cx="301834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B14CCA45-B5E8-C64C-950E-B41ADC8BA111}"/>
                </a:ext>
              </a:extLst>
            </p:cNvPr>
            <p:cNvCxnSpPr>
              <a:cxnSpLocks/>
            </p:cNvCxnSpPr>
            <p:nvPr/>
          </p:nvCxnSpPr>
          <p:spPr>
            <a:xfrm>
              <a:off x="3513396" y="1929701"/>
              <a:ext cx="301834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A5D9333-4892-DE42-AAE6-339F548577A6}"/>
                </a:ext>
              </a:extLst>
            </p:cNvPr>
            <p:cNvCxnSpPr>
              <a:cxnSpLocks/>
            </p:cNvCxnSpPr>
            <p:nvPr/>
          </p:nvCxnSpPr>
          <p:spPr>
            <a:xfrm>
              <a:off x="3284877" y="1929701"/>
              <a:ext cx="433683" cy="0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7A123DE-BE73-6C43-9EAA-18B512589A35}"/>
              </a:ext>
            </a:extLst>
          </p:cNvPr>
          <p:cNvGrpSpPr/>
          <p:nvPr/>
        </p:nvGrpSpPr>
        <p:grpSpPr>
          <a:xfrm>
            <a:off x="4114291" y="2554039"/>
            <a:ext cx="743794" cy="0"/>
            <a:chOff x="3071436" y="1929701"/>
            <a:chExt cx="743794" cy="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F2791EA-B80F-F746-B539-3B46ADE3103F}"/>
                </a:ext>
              </a:extLst>
            </p:cNvPr>
            <p:cNvCxnSpPr>
              <a:cxnSpLocks/>
            </p:cNvCxnSpPr>
            <p:nvPr/>
          </p:nvCxnSpPr>
          <p:spPr>
            <a:xfrm>
              <a:off x="3071436" y="1929701"/>
              <a:ext cx="301834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82FE3847-4C3A-5F4B-97FE-CDC3B085CB46}"/>
                </a:ext>
              </a:extLst>
            </p:cNvPr>
            <p:cNvCxnSpPr>
              <a:cxnSpLocks/>
            </p:cNvCxnSpPr>
            <p:nvPr/>
          </p:nvCxnSpPr>
          <p:spPr>
            <a:xfrm>
              <a:off x="3513396" y="1929701"/>
              <a:ext cx="301834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E632EF3-5665-8341-BCE9-1CE3349B9689}"/>
                </a:ext>
              </a:extLst>
            </p:cNvPr>
            <p:cNvCxnSpPr>
              <a:cxnSpLocks/>
            </p:cNvCxnSpPr>
            <p:nvPr/>
          </p:nvCxnSpPr>
          <p:spPr>
            <a:xfrm>
              <a:off x="3284877" y="1929701"/>
              <a:ext cx="433683" cy="0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5BB264E-B212-B742-AD2F-7DEEABF7F490}"/>
              </a:ext>
            </a:extLst>
          </p:cNvPr>
          <p:cNvGrpSpPr/>
          <p:nvPr/>
        </p:nvGrpSpPr>
        <p:grpSpPr>
          <a:xfrm>
            <a:off x="7208918" y="2942547"/>
            <a:ext cx="743794" cy="0"/>
            <a:chOff x="3071436" y="1929701"/>
            <a:chExt cx="743794" cy="0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492508C2-88A8-C84B-A423-DA23E5C130D9}"/>
                </a:ext>
              </a:extLst>
            </p:cNvPr>
            <p:cNvCxnSpPr>
              <a:cxnSpLocks/>
            </p:cNvCxnSpPr>
            <p:nvPr/>
          </p:nvCxnSpPr>
          <p:spPr>
            <a:xfrm>
              <a:off x="3071436" y="1929701"/>
              <a:ext cx="301834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67C8467E-B82F-DD49-A662-6101E112408C}"/>
                </a:ext>
              </a:extLst>
            </p:cNvPr>
            <p:cNvCxnSpPr>
              <a:cxnSpLocks/>
            </p:cNvCxnSpPr>
            <p:nvPr/>
          </p:nvCxnSpPr>
          <p:spPr>
            <a:xfrm>
              <a:off x="3513396" y="1929701"/>
              <a:ext cx="301834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C3CCCB43-9310-0C44-926D-04677E68A269}"/>
                </a:ext>
              </a:extLst>
            </p:cNvPr>
            <p:cNvCxnSpPr>
              <a:cxnSpLocks/>
            </p:cNvCxnSpPr>
            <p:nvPr/>
          </p:nvCxnSpPr>
          <p:spPr>
            <a:xfrm>
              <a:off x="3284877" y="1929701"/>
              <a:ext cx="433683" cy="0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5412FCA-ADA3-FB4C-A2EC-5D3B4C3F8260}"/>
              </a:ext>
            </a:extLst>
          </p:cNvPr>
          <p:cNvGrpSpPr/>
          <p:nvPr/>
        </p:nvGrpSpPr>
        <p:grpSpPr>
          <a:xfrm>
            <a:off x="7440353" y="2763253"/>
            <a:ext cx="743794" cy="0"/>
            <a:chOff x="3071436" y="1929701"/>
            <a:chExt cx="743794" cy="0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46EDC2F-DA21-2045-995E-BCB95A2439F3}"/>
                </a:ext>
              </a:extLst>
            </p:cNvPr>
            <p:cNvCxnSpPr>
              <a:cxnSpLocks/>
            </p:cNvCxnSpPr>
            <p:nvPr/>
          </p:nvCxnSpPr>
          <p:spPr>
            <a:xfrm>
              <a:off x="3071436" y="1929701"/>
              <a:ext cx="301834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8CE526D-780F-3548-A6E2-2303379B00BD}"/>
                </a:ext>
              </a:extLst>
            </p:cNvPr>
            <p:cNvCxnSpPr>
              <a:cxnSpLocks/>
            </p:cNvCxnSpPr>
            <p:nvPr/>
          </p:nvCxnSpPr>
          <p:spPr>
            <a:xfrm>
              <a:off x="3513396" y="1929701"/>
              <a:ext cx="301834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BF1AD013-244F-0443-9BF6-6976B85B0F28}"/>
                </a:ext>
              </a:extLst>
            </p:cNvPr>
            <p:cNvCxnSpPr>
              <a:cxnSpLocks/>
            </p:cNvCxnSpPr>
            <p:nvPr/>
          </p:nvCxnSpPr>
          <p:spPr>
            <a:xfrm>
              <a:off x="3284877" y="1929701"/>
              <a:ext cx="433683" cy="0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AC9D84E-CE25-7849-AF64-0408292DE98C}"/>
              </a:ext>
            </a:extLst>
          </p:cNvPr>
          <p:cNvGrpSpPr/>
          <p:nvPr/>
        </p:nvGrpSpPr>
        <p:grpSpPr>
          <a:xfrm>
            <a:off x="4266691" y="2706439"/>
            <a:ext cx="743794" cy="0"/>
            <a:chOff x="3071436" y="1929701"/>
            <a:chExt cx="743794" cy="0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DE6CF611-7AAF-8C4C-880B-C018FC7D477D}"/>
                </a:ext>
              </a:extLst>
            </p:cNvPr>
            <p:cNvCxnSpPr>
              <a:cxnSpLocks/>
            </p:cNvCxnSpPr>
            <p:nvPr/>
          </p:nvCxnSpPr>
          <p:spPr>
            <a:xfrm>
              <a:off x="3071436" y="1929701"/>
              <a:ext cx="301834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0B837983-1C07-C642-AD00-FE1AA47AC2A0}"/>
                </a:ext>
              </a:extLst>
            </p:cNvPr>
            <p:cNvCxnSpPr>
              <a:cxnSpLocks/>
            </p:cNvCxnSpPr>
            <p:nvPr/>
          </p:nvCxnSpPr>
          <p:spPr>
            <a:xfrm>
              <a:off x="3513396" y="1929701"/>
              <a:ext cx="301834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A488B36-7906-CD45-A23E-258269EFFF03}"/>
                </a:ext>
              </a:extLst>
            </p:cNvPr>
            <p:cNvCxnSpPr>
              <a:cxnSpLocks/>
            </p:cNvCxnSpPr>
            <p:nvPr/>
          </p:nvCxnSpPr>
          <p:spPr>
            <a:xfrm>
              <a:off x="3284877" y="1929701"/>
              <a:ext cx="433683" cy="0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335C7AC1-EFF2-C84C-AE09-4665889ED524}"/>
              </a:ext>
            </a:extLst>
          </p:cNvPr>
          <p:cNvCxnSpPr>
            <a:cxnSpLocks/>
          </p:cNvCxnSpPr>
          <p:nvPr/>
        </p:nvCxnSpPr>
        <p:spPr>
          <a:xfrm>
            <a:off x="4696210" y="2188110"/>
            <a:ext cx="33005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5A0632BE-A3A8-8346-B2E4-97428AD28F9B}"/>
              </a:ext>
            </a:extLst>
          </p:cNvPr>
          <p:cNvCxnSpPr>
            <a:cxnSpLocks/>
          </p:cNvCxnSpPr>
          <p:nvPr/>
        </p:nvCxnSpPr>
        <p:spPr>
          <a:xfrm>
            <a:off x="5623659" y="2188110"/>
            <a:ext cx="31481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1A8D090-65C5-B147-9509-83E43E80BFC2}"/>
              </a:ext>
            </a:extLst>
          </p:cNvPr>
          <p:cNvCxnSpPr>
            <a:cxnSpLocks/>
          </p:cNvCxnSpPr>
          <p:nvPr/>
        </p:nvCxnSpPr>
        <p:spPr>
          <a:xfrm>
            <a:off x="5001010" y="2188110"/>
            <a:ext cx="766438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4AF27F1-A298-C248-8A69-1709DB58E151}"/>
              </a:ext>
            </a:extLst>
          </p:cNvPr>
          <p:cNvGrpSpPr/>
          <p:nvPr/>
        </p:nvGrpSpPr>
        <p:grpSpPr>
          <a:xfrm>
            <a:off x="5566572" y="2554039"/>
            <a:ext cx="743794" cy="0"/>
            <a:chOff x="3071436" y="1929701"/>
            <a:chExt cx="743794" cy="0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E414E263-BEF5-2D40-956F-C7F8FD8307DA}"/>
                </a:ext>
              </a:extLst>
            </p:cNvPr>
            <p:cNvCxnSpPr>
              <a:cxnSpLocks/>
            </p:cNvCxnSpPr>
            <p:nvPr/>
          </p:nvCxnSpPr>
          <p:spPr>
            <a:xfrm>
              <a:off x="3071436" y="1929701"/>
              <a:ext cx="301834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CF590A45-0B0D-0A4A-80DA-A032D5CF7B28}"/>
                </a:ext>
              </a:extLst>
            </p:cNvPr>
            <p:cNvCxnSpPr>
              <a:cxnSpLocks/>
            </p:cNvCxnSpPr>
            <p:nvPr/>
          </p:nvCxnSpPr>
          <p:spPr>
            <a:xfrm>
              <a:off x="3513396" y="1929701"/>
              <a:ext cx="301834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1FED15DF-A919-BE44-9F5E-B142FD839128}"/>
                </a:ext>
              </a:extLst>
            </p:cNvPr>
            <p:cNvCxnSpPr>
              <a:cxnSpLocks/>
            </p:cNvCxnSpPr>
            <p:nvPr/>
          </p:nvCxnSpPr>
          <p:spPr>
            <a:xfrm>
              <a:off x="3284877" y="1929701"/>
              <a:ext cx="433683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B118991-C1FE-4F4F-AD7F-E622BCAAF7EE}"/>
              </a:ext>
            </a:extLst>
          </p:cNvPr>
          <p:cNvGrpSpPr/>
          <p:nvPr/>
        </p:nvGrpSpPr>
        <p:grpSpPr>
          <a:xfrm>
            <a:off x="5767174" y="2763253"/>
            <a:ext cx="743794" cy="0"/>
            <a:chOff x="3071436" y="1929701"/>
            <a:chExt cx="743794" cy="0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BDFADC09-10AB-7649-926D-CEE122EEFA15}"/>
                </a:ext>
              </a:extLst>
            </p:cNvPr>
            <p:cNvCxnSpPr>
              <a:cxnSpLocks/>
            </p:cNvCxnSpPr>
            <p:nvPr/>
          </p:nvCxnSpPr>
          <p:spPr>
            <a:xfrm>
              <a:off x="3071436" y="1929701"/>
              <a:ext cx="301834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F2AA921-5E31-4F46-87E6-F311716EE478}"/>
                </a:ext>
              </a:extLst>
            </p:cNvPr>
            <p:cNvCxnSpPr>
              <a:cxnSpLocks/>
            </p:cNvCxnSpPr>
            <p:nvPr/>
          </p:nvCxnSpPr>
          <p:spPr>
            <a:xfrm>
              <a:off x="3513396" y="1929701"/>
              <a:ext cx="301834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7BEA858-1AEF-D54A-A7B2-74B8FFD6F539}"/>
                </a:ext>
              </a:extLst>
            </p:cNvPr>
            <p:cNvCxnSpPr>
              <a:cxnSpLocks/>
            </p:cNvCxnSpPr>
            <p:nvPr/>
          </p:nvCxnSpPr>
          <p:spPr>
            <a:xfrm>
              <a:off x="3284877" y="1929701"/>
              <a:ext cx="433683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561191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D4D62A8B-085D-44A9-B964-8C33A6831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b="1" i="0" dirty="0">
                <a:latin typeface="Gill Sans MT" panose="020B0502020104020203" pitchFamily="34" charset="77"/>
                <a:cs typeface="Gill Sans"/>
              </a:rPr>
              <a:t>Step 3</a:t>
            </a:r>
            <a:r>
              <a:rPr lang="en-US" sz="3600" i="0" dirty="0">
                <a:latin typeface="Gill Sans MT" panose="020B0502020104020203" pitchFamily="34" charset="77"/>
                <a:cs typeface="Gill Sans"/>
              </a:rPr>
              <a:t>: Quantifying expression of each gene</a:t>
            </a:r>
            <a:endParaRPr lang="en-US" sz="3600" dirty="0">
              <a:latin typeface="Gill Sans MT" panose="020B0502020104020203" pitchFamily="34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D8F326-D3AF-4FA6-B0D8-045AF37484CF}"/>
              </a:ext>
            </a:extLst>
          </p:cNvPr>
          <p:cNvSpPr txBox="1"/>
          <p:nvPr/>
        </p:nvSpPr>
        <p:spPr>
          <a:xfrm>
            <a:off x="4107079" y="3859975"/>
            <a:ext cx="5835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ill Sans MT" panose="020B0502020104020203" pitchFamily="34" charset="77"/>
              </a:rPr>
              <a:t>Measure expression of each gene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84A090-D5DC-794D-B804-C63C383612F8}"/>
              </a:ext>
            </a:extLst>
          </p:cNvPr>
          <p:cNvSpPr/>
          <p:nvPr/>
        </p:nvSpPr>
        <p:spPr>
          <a:xfrm>
            <a:off x="651510" y="1508760"/>
            <a:ext cx="10538460" cy="914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A3DA5E-1A1C-9B4B-8717-8068FAB951A5}"/>
              </a:ext>
            </a:extLst>
          </p:cNvPr>
          <p:cNvSpPr txBox="1"/>
          <p:nvPr/>
        </p:nvSpPr>
        <p:spPr>
          <a:xfrm>
            <a:off x="140013" y="1126384"/>
            <a:ext cx="194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Reference genome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9D6E44-9715-404C-BE2C-B8649D779D4F}"/>
              </a:ext>
            </a:extLst>
          </p:cNvPr>
          <p:cNvSpPr/>
          <p:nvPr/>
        </p:nvSpPr>
        <p:spPr>
          <a:xfrm>
            <a:off x="2174197" y="1447799"/>
            <a:ext cx="3685433" cy="251461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39630D-474E-5540-933C-279EBCF5F33E}"/>
              </a:ext>
            </a:extLst>
          </p:cNvPr>
          <p:cNvSpPr/>
          <p:nvPr/>
        </p:nvSpPr>
        <p:spPr>
          <a:xfrm>
            <a:off x="7320689" y="1447800"/>
            <a:ext cx="2026489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3A0B47-D64D-BC4F-BB60-747B1EDFF280}"/>
              </a:ext>
            </a:extLst>
          </p:cNvPr>
          <p:cNvSpPr txBox="1"/>
          <p:nvPr/>
        </p:nvSpPr>
        <p:spPr>
          <a:xfrm>
            <a:off x="2693550" y="1100408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Gene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B91F2B-55BD-2C43-A98C-244BA5CE686E}"/>
              </a:ext>
            </a:extLst>
          </p:cNvPr>
          <p:cNvSpPr txBox="1"/>
          <p:nvPr/>
        </p:nvSpPr>
        <p:spPr>
          <a:xfrm>
            <a:off x="7833520" y="1071423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Gene 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9F83DD-146A-C14F-8A74-D9B16A06B10B}"/>
              </a:ext>
            </a:extLst>
          </p:cNvPr>
          <p:cNvCxnSpPr/>
          <p:nvPr/>
        </p:nvCxnSpPr>
        <p:spPr>
          <a:xfrm>
            <a:off x="2184550" y="185166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02284D0-D16A-1541-8732-FBAC527AFE64}"/>
              </a:ext>
            </a:extLst>
          </p:cNvPr>
          <p:cNvCxnSpPr/>
          <p:nvPr/>
        </p:nvCxnSpPr>
        <p:spPr>
          <a:xfrm>
            <a:off x="2774980" y="200406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2D1B2B-11DE-2F45-9E42-EEF8423A5897}"/>
              </a:ext>
            </a:extLst>
          </p:cNvPr>
          <p:cNvCxnSpPr/>
          <p:nvPr/>
        </p:nvCxnSpPr>
        <p:spPr>
          <a:xfrm>
            <a:off x="3866709" y="233934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2816E22-555A-9143-9BB6-C36FB5CAE67F}"/>
              </a:ext>
            </a:extLst>
          </p:cNvPr>
          <p:cNvCxnSpPr/>
          <p:nvPr/>
        </p:nvCxnSpPr>
        <p:spPr>
          <a:xfrm>
            <a:off x="3363949" y="217170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AE79A6B-BCD0-F646-9E75-C1E1473B4449}"/>
              </a:ext>
            </a:extLst>
          </p:cNvPr>
          <p:cNvCxnSpPr/>
          <p:nvPr/>
        </p:nvCxnSpPr>
        <p:spPr>
          <a:xfrm>
            <a:off x="7519148" y="179451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293B2B1-80D7-2148-BE9A-2FA0B4D06767}"/>
              </a:ext>
            </a:extLst>
          </p:cNvPr>
          <p:cNvCxnSpPr/>
          <p:nvPr/>
        </p:nvCxnSpPr>
        <p:spPr>
          <a:xfrm>
            <a:off x="8348188" y="209931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723697A-4877-504E-87E5-EBA6FD834753}"/>
              </a:ext>
            </a:extLst>
          </p:cNvPr>
          <p:cNvCxnSpPr/>
          <p:nvPr/>
        </p:nvCxnSpPr>
        <p:spPr>
          <a:xfrm>
            <a:off x="7845559" y="195072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7962BB9-51E7-BF41-883F-64CD2569D5C1}"/>
              </a:ext>
            </a:extLst>
          </p:cNvPr>
          <p:cNvCxnSpPr/>
          <p:nvPr/>
        </p:nvCxnSpPr>
        <p:spPr>
          <a:xfrm>
            <a:off x="4428393" y="249174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75A8FBE-7EAD-5049-BD10-3BE374BE8287}"/>
              </a:ext>
            </a:extLst>
          </p:cNvPr>
          <p:cNvCxnSpPr/>
          <p:nvPr/>
        </p:nvCxnSpPr>
        <p:spPr>
          <a:xfrm>
            <a:off x="4842913" y="267462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own Arrow 23">
            <a:extLst>
              <a:ext uri="{FF2B5EF4-FFF2-40B4-BE49-F238E27FC236}">
                <a16:creationId xmlns:a16="http://schemas.microsoft.com/office/drawing/2014/main" id="{8791FB04-486F-5446-8415-3B764CE29A7E}"/>
              </a:ext>
            </a:extLst>
          </p:cNvPr>
          <p:cNvSpPr/>
          <p:nvPr/>
        </p:nvSpPr>
        <p:spPr>
          <a:xfrm>
            <a:off x="6522978" y="3047164"/>
            <a:ext cx="411480" cy="74295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0F85854-8CA6-7742-8D5F-E31DD53C9472}"/>
              </a:ext>
            </a:extLst>
          </p:cNvPr>
          <p:cNvSpPr/>
          <p:nvPr/>
        </p:nvSpPr>
        <p:spPr>
          <a:xfrm>
            <a:off x="473597" y="2952472"/>
            <a:ext cx="1278428" cy="7437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Gill Sans MT" panose="020B0502020104020203" pitchFamily="34" charset="77"/>
              </a:rPr>
              <a:t>BAM</a:t>
            </a: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6D53CF6D-D5A7-384B-B009-877661C74FC4}"/>
              </a:ext>
            </a:extLst>
          </p:cNvPr>
          <p:cNvSpPr/>
          <p:nvPr/>
        </p:nvSpPr>
        <p:spPr>
          <a:xfrm>
            <a:off x="1752025" y="3892486"/>
            <a:ext cx="228600" cy="53431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8985D66-803F-EE43-852E-2309BA3606A6}"/>
              </a:ext>
            </a:extLst>
          </p:cNvPr>
          <p:cNvSpPr/>
          <p:nvPr/>
        </p:nvSpPr>
        <p:spPr>
          <a:xfrm>
            <a:off x="2006370" y="2952472"/>
            <a:ext cx="1278428" cy="7437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Gill Sans MT" panose="020B0502020104020203" pitchFamily="34" charset="77"/>
              </a:rPr>
              <a:t>GTF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B52359-AE60-5643-80F5-33170AEE809D}"/>
              </a:ext>
            </a:extLst>
          </p:cNvPr>
          <p:cNvSpPr/>
          <p:nvPr/>
        </p:nvSpPr>
        <p:spPr>
          <a:xfrm>
            <a:off x="925895" y="4623068"/>
            <a:ext cx="1880859" cy="31674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Expr. Quant.</a:t>
            </a:r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6DAAC396-2763-2F4F-B188-1279FD777C2B}"/>
              </a:ext>
            </a:extLst>
          </p:cNvPr>
          <p:cNvSpPr/>
          <p:nvPr/>
        </p:nvSpPr>
        <p:spPr>
          <a:xfrm>
            <a:off x="1777770" y="5133756"/>
            <a:ext cx="228600" cy="53431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AD92169-47EE-2143-BAA7-E86029D70982}"/>
              </a:ext>
            </a:extLst>
          </p:cNvPr>
          <p:cNvSpPr/>
          <p:nvPr/>
        </p:nvSpPr>
        <p:spPr>
          <a:xfrm>
            <a:off x="1252856" y="5868302"/>
            <a:ext cx="1278428" cy="7437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Gill Sans MT" panose="020B0502020104020203" pitchFamily="34" charset="77"/>
              </a:rPr>
              <a:t>TXT</a:t>
            </a:r>
          </a:p>
          <a:p>
            <a:pPr algn="ctr"/>
            <a:r>
              <a:rPr lang="en-US" sz="2000" dirty="0">
                <a:latin typeface="Gill Sans MT" panose="020B0502020104020203" pitchFamily="34" charset="77"/>
              </a:rPr>
              <a:t>(custom)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D5BEFA2-2792-F14D-998D-1EE5C084E679}"/>
              </a:ext>
            </a:extLst>
          </p:cNvPr>
          <p:cNvSpPr/>
          <p:nvPr/>
        </p:nvSpPr>
        <p:spPr>
          <a:xfrm>
            <a:off x="3363949" y="4835336"/>
            <a:ext cx="6001192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rsem</a:t>
            </a:r>
            <a:r>
              <a:rPr lang="en-US" dirty="0">
                <a:solidFill>
                  <a:srgbClr val="FF0000"/>
                </a:solidFill>
              </a:rPr>
              <a:t>-calculate-expression \</a:t>
            </a:r>
          </a:p>
          <a:p>
            <a:r>
              <a:rPr lang="en-US" dirty="0">
                <a:solidFill>
                  <a:srgbClr val="FF0000"/>
                </a:solidFill>
              </a:rPr>
              <a:t>     --bam </a:t>
            </a:r>
            <a:r>
              <a:rPr lang="en-US" dirty="0" err="1">
                <a:solidFill>
                  <a:srgbClr val="FF0000"/>
                </a:solidFill>
              </a:rPr>
              <a:t>mybam.Aligned.toTranscriptome.bam</a:t>
            </a:r>
            <a:r>
              <a:rPr lang="en-US" dirty="0">
                <a:solidFill>
                  <a:srgbClr val="FF0000"/>
                </a:solidFill>
              </a:rPr>
              <a:t> \</a:t>
            </a:r>
          </a:p>
          <a:p>
            <a:r>
              <a:rPr lang="en-US" dirty="0">
                <a:solidFill>
                  <a:srgbClr val="FF0000"/>
                </a:solidFill>
              </a:rPr>
              <a:t>     RSEMINDEX OUTPREFIX</a:t>
            </a:r>
          </a:p>
        </p:txBody>
      </p:sp>
    </p:spTree>
    <p:extLst>
      <p:ext uri="{BB962C8B-B14F-4D97-AF65-F5344CB8AC3E}">
        <p14:creationId xmlns:p14="http://schemas.microsoft.com/office/powerpoint/2010/main" val="175090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>
            <a:extLst>
              <a:ext uri="{FF2B5EF4-FFF2-40B4-BE49-F238E27FC236}">
                <a16:creationId xmlns:a16="http://schemas.microsoft.com/office/drawing/2014/main" id="{A51C138C-9A8F-440C-A5B8-482D003CA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77"/>
              </a:rPr>
              <a:t>In RNA-</a:t>
            </a:r>
            <a:r>
              <a:rPr lang="en-US" sz="3600" dirty="0" err="1">
                <a:latin typeface="Gill Sans MT" panose="020B0502020104020203" pitchFamily="34" charset="77"/>
              </a:rPr>
              <a:t>seq</a:t>
            </a:r>
            <a:r>
              <a:rPr lang="en-US" sz="3600" dirty="0">
                <a:latin typeface="Gill Sans MT" panose="020B0502020104020203" pitchFamily="34" charset="77"/>
              </a:rPr>
              <a:t>, coverage is key! More reads = higher expression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476502-9448-4109-8045-CC9707AAD82F}"/>
              </a:ext>
            </a:extLst>
          </p:cNvPr>
          <p:cNvSpPr txBox="1"/>
          <p:nvPr/>
        </p:nvSpPr>
        <p:spPr>
          <a:xfrm>
            <a:off x="2227117" y="4851855"/>
            <a:ext cx="1963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Gill Sans MT" panose="020B0502020104020203" pitchFamily="34" charset="77"/>
              </a:rPr>
              <a:t>High expression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25F28A-DE00-2044-81AA-D073F36E9620}"/>
              </a:ext>
            </a:extLst>
          </p:cNvPr>
          <p:cNvSpPr txBox="1"/>
          <p:nvPr/>
        </p:nvSpPr>
        <p:spPr>
          <a:xfrm>
            <a:off x="5156609" y="4063185"/>
            <a:ext cx="4474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Quantify differences</a:t>
            </a: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50C3302F-25FD-4144-A2EF-B6E68C94DC04}"/>
              </a:ext>
            </a:extLst>
          </p:cNvPr>
          <p:cNvSpPr/>
          <p:nvPr/>
        </p:nvSpPr>
        <p:spPr>
          <a:xfrm>
            <a:off x="5868648" y="3116580"/>
            <a:ext cx="411480" cy="74295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9CB80-A607-AD4D-AFEA-EC41DD58C209}"/>
              </a:ext>
            </a:extLst>
          </p:cNvPr>
          <p:cNvSpPr/>
          <p:nvPr/>
        </p:nvSpPr>
        <p:spPr>
          <a:xfrm>
            <a:off x="651510" y="1508760"/>
            <a:ext cx="10538460" cy="914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7737B7-F2E4-814E-89FD-4F3E5B9006F3}"/>
              </a:ext>
            </a:extLst>
          </p:cNvPr>
          <p:cNvSpPr txBox="1"/>
          <p:nvPr/>
        </p:nvSpPr>
        <p:spPr>
          <a:xfrm>
            <a:off x="140013" y="1126384"/>
            <a:ext cx="194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Reference genome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D88FEB-4C0E-2E4F-A9BD-D18A38DB1E2C}"/>
              </a:ext>
            </a:extLst>
          </p:cNvPr>
          <p:cNvSpPr/>
          <p:nvPr/>
        </p:nvSpPr>
        <p:spPr>
          <a:xfrm>
            <a:off x="2174197" y="1447800"/>
            <a:ext cx="2026489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17EF25-E336-B841-86A0-6AAD1B9FB878}"/>
              </a:ext>
            </a:extLst>
          </p:cNvPr>
          <p:cNvSpPr/>
          <p:nvPr/>
        </p:nvSpPr>
        <p:spPr>
          <a:xfrm>
            <a:off x="5156609" y="1447800"/>
            <a:ext cx="2026489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DF36EB-97FA-0B41-86B5-B4BCF48663D9}"/>
              </a:ext>
            </a:extLst>
          </p:cNvPr>
          <p:cNvSpPr/>
          <p:nvPr/>
        </p:nvSpPr>
        <p:spPr>
          <a:xfrm>
            <a:off x="8605338" y="1466850"/>
            <a:ext cx="2026489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33439A-A90D-C546-A070-07C68A2F6E55}"/>
              </a:ext>
            </a:extLst>
          </p:cNvPr>
          <p:cNvSpPr txBox="1"/>
          <p:nvPr/>
        </p:nvSpPr>
        <p:spPr>
          <a:xfrm>
            <a:off x="2693550" y="1100408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Gene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65CA01-A80B-4245-BBBD-B318FEC88D4F}"/>
              </a:ext>
            </a:extLst>
          </p:cNvPr>
          <p:cNvSpPr txBox="1"/>
          <p:nvPr/>
        </p:nvSpPr>
        <p:spPr>
          <a:xfrm>
            <a:off x="5669440" y="1071423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Gene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9BACFA-380A-0842-BEA3-43B92339680C}"/>
              </a:ext>
            </a:extLst>
          </p:cNvPr>
          <p:cNvSpPr txBox="1"/>
          <p:nvPr/>
        </p:nvSpPr>
        <p:spPr>
          <a:xfrm>
            <a:off x="9156090" y="1097518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Gene 3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3967A20-0F67-634C-B2D0-7FEA09184B2D}"/>
              </a:ext>
            </a:extLst>
          </p:cNvPr>
          <p:cNvCxnSpPr/>
          <p:nvPr/>
        </p:nvCxnSpPr>
        <p:spPr>
          <a:xfrm>
            <a:off x="2184550" y="185166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42BA0F4-87F2-D746-948C-784D466FC2F2}"/>
              </a:ext>
            </a:extLst>
          </p:cNvPr>
          <p:cNvCxnSpPr/>
          <p:nvPr/>
        </p:nvCxnSpPr>
        <p:spPr>
          <a:xfrm>
            <a:off x="2336950" y="200406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15E9E69-C5EF-4F49-AAA4-B797643FAB29}"/>
              </a:ext>
            </a:extLst>
          </p:cNvPr>
          <p:cNvCxnSpPr/>
          <p:nvPr/>
        </p:nvCxnSpPr>
        <p:spPr>
          <a:xfrm>
            <a:off x="2489350" y="215646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8D09EAA-5EE9-B343-8E7C-542003FD1320}"/>
              </a:ext>
            </a:extLst>
          </p:cNvPr>
          <p:cNvCxnSpPr/>
          <p:nvPr/>
        </p:nvCxnSpPr>
        <p:spPr>
          <a:xfrm>
            <a:off x="2641750" y="230886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0F2743E-74DF-0C46-A9FE-700BF4389BB8}"/>
              </a:ext>
            </a:extLst>
          </p:cNvPr>
          <p:cNvCxnSpPr/>
          <p:nvPr/>
        </p:nvCxnSpPr>
        <p:spPr>
          <a:xfrm>
            <a:off x="2794150" y="246126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753F3BF-BEEC-5846-82DA-CDDEAE8B10A6}"/>
              </a:ext>
            </a:extLst>
          </p:cNvPr>
          <p:cNvCxnSpPr/>
          <p:nvPr/>
        </p:nvCxnSpPr>
        <p:spPr>
          <a:xfrm>
            <a:off x="2946550" y="261366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76060BA-D9B2-514A-9499-9A7320CD794F}"/>
              </a:ext>
            </a:extLst>
          </p:cNvPr>
          <p:cNvCxnSpPr/>
          <p:nvPr/>
        </p:nvCxnSpPr>
        <p:spPr>
          <a:xfrm>
            <a:off x="3098950" y="276606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A440463-C8FF-BD44-8BAA-DAB0505140A6}"/>
              </a:ext>
            </a:extLst>
          </p:cNvPr>
          <p:cNvCxnSpPr/>
          <p:nvPr/>
        </p:nvCxnSpPr>
        <p:spPr>
          <a:xfrm>
            <a:off x="3251350" y="291846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6BAEABD-DAD3-524D-99F9-0E23DFC2F35D}"/>
              </a:ext>
            </a:extLst>
          </p:cNvPr>
          <p:cNvCxnSpPr/>
          <p:nvPr/>
        </p:nvCxnSpPr>
        <p:spPr>
          <a:xfrm>
            <a:off x="3241869" y="185166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C8D84C0-AE4B-3845-8A2D-0681BCE095C7}"/>
              </a:ext>
            </a:extLst>
          </p:cNvPr>
          <p:cNvCxnSpPr/>
          <p:nvPr/>
        </p:nvCxnSpPr>
        <p:spPr>
          <a:xfrm>
            <a:off x="3394269" y="200406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5BACEB8-C91B-5E4F-876A-CAB2F9434CA8}"/>
              </a:ext>
            </a:extLst>
          </p:cNvPr>
          <p:cNvCxnSpPr/>
          <p:nvPr/>
        </p:nvCxnSpPr>
        <p:spPr>
          <a:xfrm>
            <a:off x="3546669" y="215646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B9A71E9-1510-C146-9B40-3607D63E9DCB}"/>
              </a:ext>
            </a:extLst>
          </p:cNvPr>
          <p:cNvCxnSpPr/>
          <p:nvPr/>
        </p:nvCxnSpPr>
        <p:spPr>
          <a:xfrm>
            <a:off x="5355068" y="179451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A69F81D-0B36-7042-A56D-A4148B201E8E}"/>
              </a:ext>
            </a:extLst>
          </p:cNvPr>
          <p:cNvCxnSpPr/>
          <p:nvPr/>
        </p:nvCxnSpPr>
        <p:spPr>
          <a:xfrm>
            <a:off x="6280128" y="180975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54A67C5-7EA9-E845-8DC0-12B822D87814}"/>
              </a:ext>
            </a:extLst>
          </p:cNvPr>
          <p:cNvCxnSpPr/>
          <p:nvPr/>
        </p:nvCxnSpPr>
        <p:spPr>
          <a:xfrm>
            <a:off x="5769588" y="200406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BEE4D9B-EA5C-074C-868A-983EB622ADB7}"/>
              </a:ext>
            </a:extLst>
          </p:cNvPr>
          <p:cNvCxnSpPr/>
          <p:nvPr/>
        </p:nvCxnSpPr>
        <p:spPr>
          <a:xfrm>
            <a:off x="8868843" y="183642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656B882-181B-6C49-9CBA-BB42C50C508C}"/>
              </a:ext>
            </a:extLst>
          </p:cNvPr>
          <p:cNvCxnSpPr/>
          <p:nvPr/>
        </p:nvCxnSpPr>
        <p:spPr>
          <a:xfrm>
            <a:off x="9021243" y="198882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61F608E-8912-854C-B538-36E8934E423B}"/>
              </a:ext>
            </a:extLst>
          </p:cNvPr>
          <p:cNvCxnSpPr/>
          <p:nvPr/>
        </p:nvCxnSpPr>
        <p:spPr>
          <a:xfrm>
            <a:off x="9173643" y="214122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5382685-285C-A946-BC3F-AC9B7E8BFBE2}"/>
              </a:ext>
            </a:extLst>
          </p:cNvPr>
          <p:cNvCxnSpPr/>
          <p:nvPr/>
        </p:nvCxnSpPr>
        <p:spPr>
          <a:xfrm>
            <a:off x="9326043" y="229362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0F6556F-ECFA-3D4F-A0BC-A6FB6E8ACD2F}"/>
              </a:ext>
            </a:extLst>
          </p:cNvPr>
          <p:cNvCxnSpPr/>
          <p:nvPr/>
        </p:nvCxnSpPr>
        <p:spPr>
          <a:xfrm>
            <a:off x="9478443" y="244602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1C4B57A-3142-C444-808B-2E74493D2AA6}"/>
              </a:ext>
            </a:extLst>
          </p:cNvPr>
          <p:cNvSpPr txBox="1"/>
          <p:nvPr/>
        </p:nvSpPr>
        <p:spPr>
          <a:xfrm>
            <a:off x="5176872" y="4851855"/>
            <a:ext cx="1963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Gill Sans MT" panose="020B0502020104020203" pitchFamily="34" charset="77"/>
              </a:rPr>
              <a:t>Low expression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CE87268-B16D-5349-9D08-759322ADD0A4}"/>
              </a:ext>
            </a:extLst>
          </p:cNvPr>
          <p:cNvSpPr txBox="1"/>
          <p:nvPr/>
        </p:nvSpPr>
        <p:spPr>
          <a:xfrm>
            <a:off x="8309508" y="4851855"/>
            <a:ext cx="2536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Gill Sans MT" panose="020B0502020104020203" pitchFamily="34" charset="77"/>
              </a:rPr>
              <a:t>Medium expression</a:t>
            </a:r>
          </a:p>
        </p:txBody>
      </p:sp>
    </p:spTree>
    <p:extLst>
      <p:ext uri="{BB962C8B-B14F-4D97-AF65-F5344CB8AC3E}">
        <p14:creationId xmlns:p14="http://schemas.microsoft.com/office/powerpoint/2010/main" val="168161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 animBg="1"/>
      <p:bldP spid="35" grpId="0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9438BE-DDF9-B24A-9456-8B3084377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165" y="2456631"/>
            <a:ext cx="745026" cy="15998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883B7B3-A91B-F04F-80C7-99F8E5F29944}"/>
              </a:ext>
            </a:extLst>
          </p:cNvPr>
          <p:cNvSpPr/>
          <p:nvPr/>
        </p:nvSpPr>
        <p:spPr>
          <a:xfrm>
            <a:off x="3653163" y="2642077"/>
            <a:ext cx="7348530" cy="11609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DA9EA1-48C6-224E-B2A1-4E7B8C560213}"/>
              </a:ext>
            </a:extLst>
          </p:cNvPr>
          <p:cNvSpPr txBox="1"/>
          <p:nvPr/>
        </p:nvSpPr>
        <p:spPr>
          <a:xfrm>
            <a:off x="3141666" y="2259702"/>
            <a:ext cx="194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Reference genome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8796727-3AE2-424E-852D-E2023180FFBF}"/>
              </a:ext>
            </a:extLst>
          </p:cNvPr>
          <p:cNvCxnSpPr/>
          <p:nvPr/>
        </p:nvCxnSpPr>
        <p:spPr>
          <a:xfrm>
            <a:off x="4231163" y="290369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7045C23-6AAF-BB46-911D-766EEA0FF29A}"/>
              </a:ext>
            </a:extLst>
          </p:cNvPr>
          <p:cNvCxnSpPr/>
          <p:nvPr/>
        </p:nvCxnSpPr>
        <p:spPr>
          <a:xfrm>
            <a:off x="4383563" y="305609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AC877E4-BC92-EA44-B791-6B2A6E958F2A}"/>
              </a:ext>
            </a:extLst>
          </p:cNvPr>
          <p:cNvCxnSpPr/>
          <p:nvPr/>
        </p:nvCxnSpPr>
        <p:spPr>
          <a:xfrm>
            <a:off x="4535963" y="320849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6EA5DD5-86BA-7149-BAE6-E7DA7E800B10}"/>
              </a:ext>
            </a:extLst>
          </p:cNvPr>
          <p:cNvCxnSpPr/>
          <p:nvPr/>
        </p:nvCxnSpPr>
        <p:spPr>
          <a:xfrm>
            <a:off x="4688363" y="336089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B768B6-BF86-E143-AED5-A1F7F8E57E15}"/>
              </a:ext>
            </a:extLst>
          </p:cNvPr>
          <p:cNvCxnSpPr/>
          <p:nvPr/>
        </p:nvCxnSpPr>
        <p:spPr>
          <a:xfrm>
            <a:off x="4840763" y="351329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BBA0691-6D06-1742-8F1F-C781FE4369F9}"/>
              </a:ext>
            </a:extLst>
          </p:cNvPr>
          <p:cNvCxnSpPr/>
          <p:nvPr/>
        </p:nvCxnSpPr>
        <p:spPr>
          <a:xfrm>
            <a:off x="4993163" y="366569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69C15F9-8670-5149-A565-7EABC96C2542}"/>
              </a:ext>
            </a:extLst>
          </p:cNvPr>
          <p:cNvCxnSpPr/>
          <p:nvPr/>
        </p:nvCxnSpPr>
        <p:spPr>
          <a:xfrm>
            <a:off x="5145563" y="4044566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A7D4903-893D-5747-B7A6-07687BFEB944}"/>
              </a:ext>
            </a:extLst>
          </p:cNvPr>
          <p:cNvCxnSpPr/>
          <p:nvPr/>
        </p:nvCxnSpPr>
        <p:spPr>
          <a:xfrm>
            <a:off x="5288482" y="290369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1842B8C-E32E-9648-8A4D-AF6C4631DBF2}"/>
              </a:ext>
            </a:extLst>
          </p:cNvPr>
          <p:cNvCxnSpPr/>
          <p:nvPr/>
        </p:nvCxnSpPr>
        <p:spPr>
          <a:xfrm>
            <a:off x="5440882" y="305609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AC56574-4158-A545-B072-68EC19162A7A}"/>
              </a:ext>
            </a:extLst>
          </p:cNvPr>
          <p:cNvCxnSpPr/>
          <p:nvPr/>
        </p:nvCxnSpPr>
        <p:spPr>
          <a:xfrm>
            <a:off x="5593282" y="320849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743B230-813D-B648-9732-623B668F081A}"/>
              </a:ext>
            </a:extLst>
          </p:cNvPr>
          <p:cNvCxnSpPr/>
          <p:nvPr/>
        </p:nvCxnSpPr>
        <p:spPr>
          <a:xfrm>
            <a:off x="6731234" y="290369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E8CB1DB-4869-B64C-96DE-8EE69F5ECB9C}"/>
              </a:ext>
            </a:extLst>
          </p:cNvPr>
          <p:cNvCxnSpPr/>
          <p:nvPr/>
        </p:nvCxnSpPr>
        <p:spPr>
          <a:xfrm>
            <a:off x="6883634" y="305609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0F5E050-6B2E-8347-9FDC-B6271E414BAA}"/>
              </a:ext>
            </a:extLst>
          </p:cNvPr>
          <p:cNvCxnSpPr/>
          <p:nvPr/>
        </p:nvCxnSpPr>
        <p:spPr>
          <a:xfrm>
            <a:off x="7036034" y="320849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B64408B-4228-B943-AE1A-FC8F17E5F491}"/>
              </a:ext>
            </a:extLst>
          </p:cNvPr>
          <p:cNvCxnSpPr/>
          <p:nvPr/>
        </p:nvCxnSpPr>
        <p:spPr>
          <a:xfrm>
            <a:off x="7188434" y="336089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4B84A72-51D3-9343-8282-FBF56E259E3A}"/>
              </a:ext>
            </a:extLst>
          </p:cNvPr>
          <p:cNvCxnSpPr/>
          <p:nvPr/>
        </p:nvCxnSpPr>
        <p:spPr>
          <a:xfrm>
            <a:off x="7340834" y="351329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97FEC86-303C-A145-B4A3-AB017FCC25B7}"/>
              </a:ext>
            </a:extLst>
          </p:cNvPr>
          <p:cNvCxnSpPr/>
          <p:nvPr/>
        </p:nvCxnSpPr>
        <p:spPr>
          <a:xfrm>
            <a:off x="7493234" y="366569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1F28ABF-4898-2249-9C59-91478E526C76}"/>
              </a:ext>
            </a:extLst>
          </p:cNvPr>
          <p:cNvCxnSpPr/>
          <p:nvPr/>
        </p:nvCxnSpPr>
        <p:spPr>
          <a:xfrm>
            <a:off x="7645634" y="4044566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9CE57CF-7343-3F44-916B-CCBB270E88C8}"/>
              </a:ext>
            </a:extLst>
          </p:cNvPr>
          <p:cNvCxnSpPr/>
          <p:nvPr/>
        </p:nvCxnSpPr>
        <p:spPr>
          <a:xfrm>
            <a:off x="7788553" y="290369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E5CF5FF-D40B-2D43-ABD9-B65FD6C9A1EB}"/>
              </a:ext>
            </a:extLst>
          </p:cNvPr>
          <p:cNvCxnSpPr/>
          <p:nvPr/>
        </p:nvCxnSpPr>
        <p:spPr>
          <a:xfrm>
            <a:off x="7940953" y="305609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C61CEDB-CC47-8747-A36A-3A6F7882BFD4}"/>
              </a:ext>
            </a:extLst>
          </p:cNvPr>
          <p:cNvCxnSpPr/>
          <p:nvPr/>
        </p:nvCxnSpPr>
        <p:spPr>
          <a:xfrm>
            <a:off x="8093353" y="320849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56ECE7C-1F05-EB46-A781-4CC6958122CF}"/>
              </a:ext>
            </a:extLst>
          </p:cNvPr>
          <p:cNvCxnSpPr/>
          <p:nvPr/>
        </p:nvCxnSpPr>
        <p:spPr>
          <a:xfrm>
            <a:off x="9115334" y="290369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2931404-F3B6-C94B-AF4D-2E9DAE460CFA}"/>
              </a:ext>
            </a:extLst>
          </p:cNvPr>
          <p:cNvCxnSpPr/>
          <p:nvPr/>
        </p:nvCxnSpPr>
        <p:spPr>
          <a:xfrm>
            <a:off x="9267734" y="305609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A597AC7-B316-B144-8578-45087B934E2B}"/>
              </a:ext>
            </a:extLst>
          </p:cNvPr>
          <p:cNvCxnSpPr/>
          <p:nvPr/>
        </p:nvCxnSpPr>
        <p:spPr>
          <a:xfrm>
            <a:off x="9420134" y="320849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4692D22-930A-8143-8CF5-480A5C071FDD}"/>
              </a:ext>
            </a:extLst>
          </p:cNvPr>
          <p:cNvCxnSpPr/>
          <p:nvPr/>
        </p:nvCxnSpPr>
        <p:spPr>
          <a:xfrm>
            <a:off x="9572534" y="336089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02E6CB8-1AC1-594A-853D-9FF9A50A9EE4}"/>
              </a:ext>
            </a:extLst>
          </p:cNvPr>
          <p:cNvCxnSpPr/>
          <p:nvPr/>
        </p:nvCxnSpPr>
        <p:spPr>
          <a:xfrm>
            <a:off x="9724934" y="351329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94A62AD-FC6D-F74B-9FB7-E637EAD2AF4A}"/>
              </a:ext>
            </a:extLst>
          </p:cNvPr>
          <p:cNvCxnSpPr/>
          <p:nvPr/>
        </p:nvCxnSpPr>
        <p:spPr>
          <a:xfrm>
            <a:off x="9877334" y="366569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FAE726D-BA9B-734F-A85F-36E9647208F1}"/>
              </a:ext>
            </a:extLst>
          </p:cNvPr>
          <p:cNvCxnSpPr/>
          <p:nvPr/>
        </p:nvCxnSpPr>
        <p:spPr>
          <a:xfrm>
            <a:off x="10029734" y="381809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4CF2A41-36B6-7F44-9DB3-F8B929F7EE84}"/>
              </a:ext>
            </a:extLst>
          </p:cNvPr>
          <p:cNvCxnSpPr/>
          <p:nvPr/>
        </p:nvCxnSpPr>
        <p:spPr>
          <a:xfrm>
            <a:off x="10172653" y="290369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DCB2162-AD66-9C42-B571-A32A3EB681DB}"/>
              </a:ext>
            </a:extLst>
          </p:cNvPr>
          <p:cNvCxnSpPr/>
          <p:nvPr/>
        </p:nvCxnSpPr>
        <p:spPr>
          <a:xfrm>
            <a:off x="10325053" y="305609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48B7A0F-EC52-A54B-B6C8-41101D4E43D2}"/>
              </a:ext>
            </a:extLst>
          </p:cNvPr>
          <p:cNvCxnSpPr/>
          <p:nvPr/>
        </p:nvCxnSpPr>
        <p:spPr>
          <a:xfrm>
            <a:off x="10477453" y="320849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D08F2A97-11A7-6448-B2B0-7F70914D95E0}"/>
              </a:ext>
            </a:extLst>
          </p:cNvPr>
          <p:cNvSpPr/>
          <p:nvPr/>
        </p:nvSpPr>
        <p:spPr>
          <a:xfrm>
            <a:off x="4824668" y="2823160"/>
            <a:ext cx="143296" cy="1432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A08C439-00A2-2140-AA65-45326FE5C255}"/>
              </a:ext>
            </a:extLst>
          </p:cNvPr>
          <p:cNvSpPr/>
          <p:nvPr/>
        </p:nvSpPr>
        <p:spPr>
          <a:xfrm>
            <a:off x="4824668" y="2984450"/>
            <a:ext cx="143296" cy="1432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2A655E7-09BA-5142-8F60-DC2768A899DE}"/>
              </a:ext>
            </a:extLst>
          </p:cNvPr>
          <p:cNvSpPr/>
          <p:nvPr/>
        </p:nvSpPr>
        <p:spPr>
          <a:xfrm>
            <a:off x="4824668" y="3145740"/>
            <a:ext cx="143296" cy="1432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C55D050-7761-B24C-B59F-3CDB0A37C68E}"/>
              </a:ext>
            </a:extLst>
          </p:cNvPr>
          <p:cNvSpPr/>
          <p:nvPr/>
        </p:nvSpPr>
        <p:spPr>
          <a:xfrm>
            <a:off x="4824668" y="3307030"/>
            <a:ext cx="143296" cy="1432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9C29BA6-850A-674B-BD56-8E8BE706CA10}"/>
              </a:ext>
            </a:extLst>
          </p:cNvPr>
          <p:cNvSpPr/>
          <p:nvPr/>
        </p:nvSpPr>
        <p:spPr>
          <a:xfrm>
            <a:off x="4817318" y="3469062"/>
            <a:ext cx="143296" cy="1432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6B38E5F-113F-B449-8313-ECF8CCC6C8DD}"/>
              </a:ext>
            </a:extLst>
          </p:cNvPr>
          <p:cNvSpPr/>
          <p:nvPr/>
        </p:nvSpPr>
        <p:spPr>
          <a:xfrm>
            <a:off x="9769257" y="2847818"/>
            <a:ext cx="143296" cy="1432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4133B97-C965-AF44-A144-ED1F46D62D76}"/>
              </a:ext>
            </a:extLst>
          </p:cNvPr>
          <p:cNvSpPr/>
          <p:nvPr/>
        </p:nvSpPr>
        <p:spPr>
          <a:xfrm>
            <a:off x="9780744" y="3152617"/>
            <a:ext cx="143296" cy="1432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4067043A-6CA3-1140-B00D-7B4E2F3B7B2E}"/>
              </a:ext>
            </a:extLst>
          </p:cNvPr>
          <p:cNvSpPr/>
          <p:nvPr/>
        </p:nvSpPr>
        <p:spPr>
          <a:xfrm>
            <a:off x="9769257" y="3466094"/>
            <a:ext cx="143296" cy="1432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DC874DD-0E09-D144-B061-9AA8952D9D54}"/>
              </a:ext>
            </a:extLst>
          </p:cNvPr>
          <p:cNvSpPr/>
          <p:nvPr/>
        </p:nvSpPr>
        <p:spPr>
          <a:xfrm>
            <a:off x="4708683" y="2629034"/>
            <a:ext cx="371840" cy="1189064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B507D03-F8DE-C647-9973-633E7C661840}"/>
              </a:ext>
            </a:extLst>
          </p:cNvPr>
          <p:cNvSpPr/>
          <p:nvPr/>
        </p:nvSpPr>
        <p:spPr>
          <a:xfrm>
            <a:off x="9666472" y="2604570"/>
            <a:ext cx="371840" cy="118906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C465DC20-CE75-FD41-8822-FE5C73867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071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Review: whole genome sequencing</a:t>
            </a:r>
          </a:p>
        </p:txBody>
      </p:sp>
      <p:sp>
        <p:nvSpPr>
          <p:cNvPr id="55" name="Right Arrow 54">
            <a:extLst>
              <a:ext uri="{FF2B5EF4-FFF2-40B4-BE49-F238E27FC236}">
                <a16:creationId xmlns:a16="http://schemas.microsoft.com/office/drawing/2014/main" id="{0FC38CD1-5E42-4446-A99A-16181FAC67F2}"/>
              </a:ext>
            </a:extLst>
          </p:cNvPr>
          <p:cNvSpPr/>
          <p:nvPr/>
        </p:nvSpPr>
        <p:spPr>
          <a:xfrm>
            <a:off x="1762821" y="3152617"/>
            <a:ext cx="380203" cy="1544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72C2D09B-5F33-FA45-9B18-60652C0E1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834" y="2758174"/>
            <a:ext cx="891688" cy="970230"/>
          </a:xfrm>
          <a:prstGeom prst="rect">
            <a:avLst/>
          </a:prstGeom>
        </p:spPr>
      </p:pic>
      <p:sp>
        <p:nvSpPr>
          <p:cNvPr id="57" name="Right Arrow 56">
            <a:extLst>
              <a:ext uri="{FF2B5EF4-FFF2-40B4-BE49-F238E27FC236}">
                <a16:creationId xmlns:a16="http://schemas.microsoft.com/office/drawing/2014/main" id="{97AE6FB6-2180-DE43-A95B-80ECCFE25974}"/>
              </a:ext>
            </a:extLst>
          </p:cNvPr>
          <p:cNvSpPr/>
          <p:nvPr/>
        </p:nvSpPr>
        <p:spPr>
          <a:xfrm>
            <a:off x="3263414" y="3134623"/>
            <a:ext cx="380203" cy="1544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B911FB9-D306-D843-B57F-25EB00E64F1B}"/>
              </a:ext>
            </a:extLst>
          </p:cNvPr>
          <p:cNvSpPr/>
          <p:nvPr/>
        </p:nvSpPr>
        <p:spPr>
          <a:xfrm>
            <a:off x="2123400" y="3728404"/>
            <a:ext cx="1609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Genomic DNA</a:t>
            </a:r>
            <a:endParaRPr 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FBF7B12-7B5B-4B43-A85E-A39A1C4122C8}"/>
              </a:ext>
            </a:extLst>
          </p:cNvPr>
          <p:cNvSpPr txBox="1"/>
          <p:nvPr/>
        </p:nvSpPr>
        <p:spPr>
          <a:xfrm>
            <a:off x="530352" y="5029200"/>
            <a:ext cx="4197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Focus for labs 1-3 was on </a:t>
            </a:r>
            <a:r>
              <a:rPr lang="en-US" sz="2400" b="1" dirty="0">
                <a:latin typeface="Gill Sans MT" panose="020B0502020104020203" pitchFamily="34" charset="77"/>
              </a:rPr>
              <a:t>DNA</a:t>
            </a:r>
          </a:p>
        </p:txBody>
      </p:sp>
    </p:spTree>
    <p:extLst>
      <p:ext uri="{BB962C8B-B14F-4D97-AF65-F5344CB8AC3E}">
        <p14:creationId xmlns:p14="http://schemas.microsoft.com/office/powerpoint/2010/main" val="715409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There are many ways to measure expression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27BBBE-F526-D74A-8CCE-36DE8FB1A644}"/>
              </a:ext>
            </a:extLst>
          </p:cNvPr>
          <p:cNvSpPr/>
          <p:nvPr/>
        </p:nvSpPr>
        <p:spPr>
          <a:xfrm>
            <a:off x="2510790" y="3315757"/>
            <a:ext cx="7166610" cy="76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D3D184-21E2-E848-9FA8-E04E77E4D590}"/>
              </a:ext>
            </a:extLst>
          </p:cNvPr>
          <p:cNvSpPr/>
          <p:nvPr/>
        </p:nvSpPr>
        <p:spPr>
          <a:xfrm>
            <a:off x="3553417" y="3254797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56413B-A77B-EA43-9C78-14501D4F40AC}"/>
              </a:ext>
            </a:extLst>
          </p:cNvPr>
          <p:cNvSpPr/>
          <p:nvPr/>
        </p:nvSpPr>
        <p:spPr>
          <a:xfrm>
            <a:off x="5076104" y="3254797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BEAC39-41E4-FC46-822F-DFC01FB71E59}"/>
              </a:ext>
            </a:extLst>
          </p:cNvPr>
          <p:cNvSpPr txBox="1"/>
          <p:nvPr/>
        </p:nvSpPr>
        <p:spPr>
          <a:xfrm>
            <a:off x="3687569" y="2890224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Exon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F31D73-6290-1A49-AEB1-BCBFC465B794}"/>
              </a:ext>
            </a:extLst>
          </p:cNvPr>
          <p:cNvSpPr txBox="1"/>
          <p:nvPr/>
        </p:nvSpPr>
        <p:spPr>
          <a:xfrm>
            <a:off x="5247764" y="2915945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Exon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EC7ED4-F81D-DD42-9474-39D71F800CD0}"/>
              </a:ext>
            </a:extLst>
          </p:cNvPr>
          <p:cNvSpPr txBox="1"/>
          <p:nvPr/>
        </p:nvSpPr>
        <p:spPr>
          <a:xfrm>
            <a:off x="1630596" y="3074890"/>
            <a:ext cx="1074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DNA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5E2E82-3772-384F-A9F8-D530DBBE9003}"/>
              </a:ext>
            </a:extLst>
          </p:cNvPr>
          <p:cNvSpPr/>
          <p:nvPr/>
        </p:nvSpPr>
        <p:spPr>
          <a:xfrm>
            <a:off x="6629845" y="3259556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AA733E-BA0D-1E4F-870C-38EB7E707B3E}"/>
              </a:ext>
            </a:extLst>
          </p:cNvPr>
          <p:cNvSpPr txBox="1"/>
          <p:nvPr/>
        </p:nvSpPr>
        <p:spPr>
          <a:xfrm>
            <a:off x="6725305" y="2920704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Exon 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76ECB8-8F1C-5849-8067-EB3D5FAA2047}"/>
              </a:ext>
            </a:extLst>
          </p:cNvPr>
          <p:cNvSpPr/>
          <p:nvPr/>
        </p:nvSpPr>
        <p:spPr>
          <a:xfrm>
            <a:off x="8279046" y="3259556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5B01BE-5DB6-6242-BFC9-09857E8A65E3}"/>
              </a:ext>
            </a:extLst>
          </p:cNvPr>
          <p:cNvSpPr txBox="1"/>
          <p:nvPr/>
        </p:nvSpPr>
        <p:spPr>
          <a:xfrm>
            <a:off x="8374506" y="2920704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Exon 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3D4C8F-5ADA-254E-AF61-DBAB306F7747}"/>
              </a:ext>
            </a:extLst>
          </p:cNvPr>
          <p:cNvSpPr/>
          <p:nvPr/>
        </p:nvSpPr>
        <p:spPr>
          <a:xfrm>
            <a:off x="3939540" y="1490448"/>
            <a:ext cx="5334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260EB6-03F6-8841-A9E1-B382CA586431}"/>
              </a:ext>
            </a:extLst>
          </p:cNvPr>
          <p:cNvSpPr txBox="1"/>
          <p:nvPr/>
        </p:nvSpPr>
        <p:spPr>
          <a:xfrm>
            <a:off x="2068096" y="1259615"/>
            <a:ext cx="1561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Gill Sans MT" panose="020B0502020104020203" pitchFamily="34" charset="77"/>
              </a:rPr>
              <a:t>Isoform 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0934DB-71B7-F74B-B0B6-FF041C0F2D82}"/>
              </a:ext>
            </a:extLst>
          </p:cNvPr>
          <p:cNvSpPr/>
          <p:nvPr/>
        </p:nvSpPr>
        <p:spPr>
          <a:xfrm>
            <a:off x="3553417" y="1383768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DC57731-0958-524A-9D05-FD48E0CC2040}"/>
              </a:ext>
            </a:extLst>
          </p:cNvPr>
          <p:cNvSpPr/>
          <p:nvPr/>
        </p:nvSpPr>
        <p:spPr>
          <a:xfrm>
            <a:off x="5076104" y="1383768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D783C8-00B6-3F4E-9290-AA67DBF9C5F1}"/>
              </a:ext>
            </a:extLst>
          </p:cNvPr>
          <p:cNvSpPr/>
          <p:nvPr/>
        </p:nvSpPr>
        <p:spPr>
          <a:xfrm>
            <a:off x="6629845" y="1388527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0E6407F-A721-8C4E-ABF3-6EAAF5596931}"/>
              </a:ext>
            </a:extLst>
          </p:cNvPr>
          <p:cNvSpPr/>
          <p:nvPr/>
        </p:nvSpPr>
        <p:spPr>
          <a:xfrm>
            <a:off x="8279046" y="1388527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C70106-246D-7345-995D-24EDE53554D2}"/>
              </a:ext>
            </a:extLst>
          </p:cNvPr>
          <p:cNvSpPr txBox="1"/>
          <p:nvPr/>
        </p:nvSpPr>
        <p:spPr>
          <a:xfrm>
            <a:off x="2068096" y="1857530"/>
            <a:ext cx="1561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Gill Sans MT" panose="020B0502020104020203" pitchFamily="34" charset="77"/>
              </a:rPr>
              <a:t>Isoform 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74AF312-B7F5-464B-9075-79157C9ECF4C}"/>
              </a:ext>
            </a:extLst>
          </p:cNvPr>
          <p:cNvSpPr/>
          <p:nvPr/>
        </p:nvSpPr>
        <p:spPr>
          <a:xfrm>
            <a:off x="3939540" y="2105640"/>
            <a:ext cx="5334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FCE6FF6-F3A9-2542-B84B-D9CEC36EB3A8}"/>
              </a:ext>
            </a:extLst>
          </p:cNvPr>
          <p:cNvSpPr/>
          <p:nvPr/>
        </p:nvSpPr>
        <p:spPr>
          <a:xfrm>
            <a:off x="3553417" y="1998960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F97ADCC-F215-DA4D-BBFE-ED977C55C8D0}"/>
              </a:ext>
            </a:extLst>
          </p:cNvPr>
          <p:cNvSpPr/>
          <p:nvPr/>
        </p:nvSpPr>
        <p:spPr>
          <a:xfrm>
            <a:off x="6629845" y="2003719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BAA41F6-3B11-D345-9BEE-9EB84AE0AE6D}"/>
              </a:ext>
            </a:extLst>
          </p:cNvPr>
          <p:cNvSpPr/>
          <p:nvPr/>
        </p:nvSpPr>
        <p:spPr>
          <a:xfrm>
            <a:off x="8279046" y="2003719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3EDC617-4EB6-C54D-A1AA-AC7D8E6851B5}"/>
              </a:ext>
            </a:extLst>
          </p:cNvPr>
          <p:cNvSpPr txBox="1"/>
          <p:nvPr/>
        </p:nvSpPr>
        <p:spPr>
          <a:xfrm>
            <a:off x="2068096" y="2418001"/>
            <a:ext cx="1561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Gill Sans MT" panose="020B0502020104020203" pitchFamily="34" charset="77"/>
              </a:rPr>
              <a:t>Isoform 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E652BB8-7CE6-6345-BA46-BD883C7C527A}"/>
              </a:ext>
            </a:extLst>
          </p:cNvPr>
          <p:cNvSpPr/>
          <p:nvPr/>
        </p:nvSpPr>
        <p:spPr>
          <a:xfrm>
            <a:off x="3939540" y="2693991"/>
            <a:ext cx="5334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A43E845-F01C-E647-8ADE-FD38B8AFAF0D}"/>
              </a:ext>
            </a:extLst>
          </p:cNvPr>
          <p:cNvSpPr/>
          <p:nvPr/>
        </p:nvSpPr>
        <p:spPr>
          <a:xfrm>
            <a:off x="3553417" y="2587311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0286A8E-CB88-3E40-AC9C-1DDFA9124C8E}"/>
              </a:ext>
            </a:extLst>
          </p:cNvPr>
          <p:cNvSpPr/>
          <p:nvPr/>
        </p:nvSpPr>
        <p:spPr>
          <a:xfrm>
            <a:off x="8279046" y="2592070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3E7D2F5-4875-414F-AC4F-0BF724EAC96A}"/>
              </a:ext>
            </a:extLst>
          </p:cNvPr>
          <p:cNvCxnSpPr>
            <a:cxnSpLocks/>
          </p:cNvCxnSpPr>
          <p:nvPr/>
        </p:nvCxnSpPr>
        <p:spPr>
          <a:xfrm>
            <a:off x="3553417" y="3726180"/>
            <a:ext cx="500423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60C97DC-D6B3-7348-ACC0-5AFDD5337567}"/>
              </a:ext>
            </a:extLst>
          </p:cNvPr>
          <p:cNvCxnSpPr>
            <a:cxnSpLocks/>
          </p:cNvCxnSpPr>
          <p:nvPr/>
        </p:nvCxnSpPr>
        <p:spPr>
          <a:xfrm>
            <a:off x="3803628" y="3893820"/>
            <a:ext cx="500423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2AC69C2-B080-294F-B289-B8328783149F}"/>
              </a:ext>
            </a:extLst>
          </p:cNvPr>
          <p:cNvCxnSpPr>
            <a:cxnSpLocks/>
          </p:cNvCxnSpPr>
          <p:nvPr/>
        </p:nvCxnSpPr>
        <p:spPr>
          <a:xfrm>
            <a:off x="3553417" y="4091940"/>
            <a:ext cx="500423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B9CE6FC-CFB7-C447-995F-3E6593D159FA}"/>
              </a:ext>
            </a:extLst>
          </p:cNvPr>
          <p:cNvCxnSpPr>
            <a:cxnSpLocks/>
          </p:cNvCxnSpPr>
          <p:nvPr/>
        </p:nvCxnSpPr>
        <p:spPr>
          <a:xfrm>
            <a:off x="3803628" y="4290060"/>
            <a:ext cx="500423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EB1D345F-1941-C24F-AE54-CA6CD89555D2}"/>
              </a:ext>
            </a:extLst>
          </p:cNvPr>
          <p:cNvSpPr txBox="1"/>
          <p:nvPr/>
        </p:nvSpPr>
        <p:spPr>
          <a:xfrm>
            <a:off x="1931230" y="4445537"/>
            <a:ext cx="3733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Exon-level expression: </a:t>
            </a:r>
            <a:r>
              <a:rPr lang="en-US" dirty="0">
                <a:latin typeface="Gill Sans MT" panose="020B0502020104020203" pitchFamily="34" charset="77"/>
              </a:rPr>
              <a:t>measure relative abundance of each </a:t>
            </a:r>
            <a:r>
              <a:rPr lang="en-US" i="1" dirty="0">
                <a:latin typeface="Gill Sans MT" panose="020B0502020104020203" pitchFamily="34" charset="77"/>
              </a:rPr>
              <a:t>exon</a:t>
            </a:r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6391B8-0D91-9E47-836D-16C4AE532A83}"/>
              </a:ext>
            </a:extLst>
          </p:cNvPr>
          <p:cNvSpPr/>
          <p:nvPr/>
        </p:nvSpPr>
        <p:spPr>
          <a:xfrm>
            <a:off x="3188348" y="2915945"/>
            <a:ext cx="1887756" cy="15806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FA9BF6-41CD-0647-9D66-1394FF6E58B8}"/>
              </a:ext>
            </a:extLst>
          </p:cNvPr>
          <p:cNvSpPr txBox="1"/>
          <p:nvPr/>
        </p:nvSpPr>
        <p:spPr>
          <a:xfrm>
            <a:off x="1931229" y="5194532"/>
            <a:ext cx="42167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Gene-level expression: </a:t>
            </a:r>
            <a:r>
              <a:rPr lang="en-US" dirty="0">
                <a:latin typeface="Gill Sans MT" panose="020B0502020104020203" pitchFamily="34" charset="77"/>
              </a:rPr>
              <a:t>how many transcripts from this </a:t>
            </a:r>
            <a:r>
              <a:rPr lang="en-US" i="1" dirty="0">
                <a:latin typeface="Gill Sans MT" panose="020B0502020104020203" pitchFamily="34" charset="77"/>
              </a:rPr>
              <a:t>gene</a:t>
            </a:r>
            <a:r>
              <a:rPr lang="en-US" dirty="0">
                <a:latin typeface="Gill Sans MT" panose="020B0502020104020203" pitchFamily="34" charset="77"/>
              </a:rPr>
              <a:t> are present? (summed across all isoforms). One value per gene</a:t>
            </a:r>
          </a:p>
          <a:p>
            <a:r>
              <a:rPr lang="en-US" b="1" dirty="0">
                <a:solidFill>
                  <a:srgbClr val="FF0000"/>
                </a:solidFill>
                <a:latin typeface="Gill Sans MT" panose="020B0502020104020203" pitchFamily="34" charset="77"/>
              </a:rPr>
              <a:t>(Focus for lab 4)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3964F8E-2CFE-EC44-9525-D67E08F6E2FA}"/>
              </a:ext>
            </a:extLst>
          </p:cNvPr>
          <p:cNvCxnSpPr>
            <a:cxnSpLocks/>
          </p:cNvCxnSpPr>
          <p:nvPr/>
        </p:nvCxnSpPr>
        <p:spPr>
          <a:xfrm>
            <a:off x="5164390" y="3726180"/>
            <a:ext cx="500423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15E4B1D-4153-4D48-80AF-89EBE1408B56}"/>
              </a:ext>
            </a:extLst>
          </p:cNvPr>
          <p:cNvCxnSpPr>
            <a:cxnSpLocks/>
          </p:cNvCxnSpPr>
          <p:nvPr/>
        </p:nvCxnSpPr>
        <p:spPr>
          <a:xfrm>
            <a:off x="5414601" y="3893820"/>
            <a:ext cx="500423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F9F9244-E47E-DD4C-B49A-79DFED516499}"/>
              </a:ext>
            </a:extLst>
          </p:cNvPr>
          <p:cNvCxnSpPr>
            <a:cxnSpLocks/>
          </p:cNvCxnSpPr>
          <p:nvPr/>
        </p:nvCxnSpPr>
        <p:spPr>
          <a:xfrm>
            <a:off x="5164390" y="4091940"/>
            <a:ext cx="500423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DD6467C-75AF-5A4E-8315-8CAA5757EF5D}"/>
              </a:ext>
            </a:extLst>
          </p:cNvPr>
          <p:cNvCxnSpPr>
            <a:cxnSpLocks/>
          </p:cNvCxnSpPr>
          <p:nvPr/>
        </p:nvCxnSpPr>
        <p:spPr>
          <a:xfrm>
            <a:off x="5414601" y="4290060"/>
            <a:ext cx="500423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2A29301-84B3-CB45-A048-966F3931C4CF}"/>
              </a:ext>
            </a:extLst>
          </p:cNvPr>
          <p:cNvCxnSpPr>
            <a:cxnSpLocks/>
          </p:cNvCxnSpPr>
          <p:nvPr/>
        </p:nvCxnSpPr>
        <p:spPr>
          <a:xfrm>
            <a:off x="6778289" y="3688080"/>
            <a:ext cx="500423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9B22331-3B61-A049-A9A7-930F6FD31CDC}"/>
              </a:ext>
            </a:extLst>
          </p:cNvPr>
          <p:cNvCxnSpPr>
            <a:cxnSpLocks/>
          </p:cNvCxnSpPr>
          <p:nvPr/>
        </p:nvCxnSpPr>
        <p:spPr>
          <a:xfrm>
            <a:off x="7028500" y="3855720"/>
            <a:ext cx="500423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B433FF0-01C4-0F4E-8D91-9C670556CA16}"/>
              </a:ext>
            </a:extLst>
          </p:cNvPr>
          <p:cNvCxnSpPr>
            <a:cxnSpLocks/>
          </p:cNvCxnSpPr>
          <p:nvPr/>
        </p:nvCxnSpPr>
        <p:spPr>
          <a:xfrm>
            <a:off x="6778289" y="4053840"/>
            <a:ext cx="500423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2AC83F2-1125-334D-94A8-BB51FADDB277}"/>
              </a:ext>
            </a:extLst>
          </p:cNvPr>
          <p:cNvCxnSpPr>
            <a:cxnSpLocks/>
          </p:cNvCxnSpPr>
          <p:nvPr/>
        </p:nvCxnSpPr>
        <p:spPr>
          <a:xfrm>
            <a:off x="7028500" y="4251960"/>
            <a:ext cx="500423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BC9A04E-0FF1-C243-B300-D0DDDAA128D6}"/>
              </a:ext>
            </a:extLst>
          </p:cNvPr>
          <p:cNvCxnSpPr>
            <a:cxnSpLocks/>
          </p:cNvCxnSpPr>
          <p:nvPr/>
        </p:nvCxnSpPr>
        <p:spPr>
          <a:xfrm>
            <a:off x="8522906" y="3688080"/>
            <a:ext cx="500423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B24DA23-A780-E04C-B51C-9112111D545E}"/>
              </a:ext>
            </a:extLst>
          </p:cNvPr>
          <p:cNvCxnSpPr>
            <a:cxnSpLocks/>
          </p:cNvCxnSpPr>
          <p:nvPr/>
        </p:nvCxnSpPr>
        <p:spPr>
          <a:xfrm>
            <a:off x="8773117" y="3855720"/>
            <a:ext cx="500423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E0D0628-4BD1-824A-81D2-95699EBDC7F7}"/>
              </a:ext>
            </a:extLst>
          </p:cNvPr>
          <p:cNvCxnSpPr>
            <a:cxnSpLocks/>
          </p:cNvCxnSpPr>
          <p:nvPr/>
        </p:nvCxnSpPr>
        <p:spPr>
          <a:xfrm>
            <a:off x="8522906" y="4053840"/>
            <a:ext cx="500423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809B242-38C4-0145-B059-D395CAB26ED9}"/>
              </a:ext>
            </a:extLst>
          </p:cNvPr>
          <p:cNvCxnSpPr>
            <a:cxnSpLocks/>
          </p:cNvCxnSpPr>
          <p:nvPr/>
        </p:nvCxnSpPr>
        <p:spPr>
          <a:xfrm>
            <a:off x="8773117" y="4251960"/>
            <a:ext cx="500423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36DDABA0-6958-1348-B466-CC36B4676DD3}"/>
              </a:ext>
            </a:extLst>
          </p:cNvPr>
          <p:cNvSpPr/>
          <p:nvPr/>
        </p:nvSpPr>
        <p:spPr>
          <a:xfrm>
            <a:off x="3237794" y="1005840"/>
            <a:ext cx="6243405" cy="35392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4605DF0-D8E4-C741-B76E-5BA8DC62DB6B}"/>
              </a:ext>
            </a:extLst>
          </p:cNvPr>
          <p:cNvSpPr txBox="1"/>
          <p:nvPr/>
        </p:nvSpPr>
        <p:spPr>
          <a:xfrm>
            <a:off x="6414507" y="5181185"/>
            <a:ext cx="42167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Transcript/isoform-level expression: </a:t>
            </a:r>
            <a:r>
              <a:rPr lang="en-US" dirty="0">
                <a:latin typeface="Gill Sans MT" panose="020B0502020104020203" pitchFamily="34" charset="77"/>
              </a:rPr>
              <a:t>how many transcripts of this </a:t>
            </a:r>
            <a:r>
              <a:rPr lang="en-US" i="1" dirty="0">
                <a:latin typeface="Gill Sans MT" panose="020B0502020104020203" pitchFamily="34" charset="77"/>
              </a:rPr>
              <a:t>isoform</a:t>
            </a:r>
            <a:r>
              <a:rPr lang="en-US" dirty="0">
                <a:latin typeface="Gill Sans MT" panose="020B0502020104020203" pitchFamily="34" charset="77"/>
              </a:rPr>
              <a:t> are present. Separate value for each isoform.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9BEE73E-4D95-3843-B80D-F855A4AA59FA}"/>
              </a:ext>
            </a:extLst>
          </p:cNvPr>
          <p:cNvSpPr/>
          <p:nvPr/>
        </p:nvSpPr>
        <p:spPr>
          <a:xfrm>
            <a:off x="3433995" y="1164331"/>
            <a:ext cx="6243405" cy="6469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80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" grpId="0" animBg="1"/>
      <p:bldP spid="3" grpId="1" animBg="1"/>
      <p:bldP spid="37" grpId="0"/>
      <p:bldP spid="50" grpId="0" animBg="1"/>
      <p:bldP spid="50" grpId="1" animBg="1"/>
      <p:bldP spid="51" grpId="0"/>
      <p:bldP spid="5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Which gene is more highly expressed?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478577-F02C-1A4A-A630-38D76427A9F7}"/>
              </a:ext>
            </a:extLst>
          </p:cNvPr>
          <p:cNvSpPr/>
          <p:nvPr/>
        </p:nvSpPr>
        <p:spPr>
          <a:xfrm>
            <a:off x="753427" y="2746299"/>
            <a:ext cx="10538460" cy="914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342E0F-9D1F-8946-A0D9-310D0E2F357F}"/>
              </a:ext>
            </a:extLst>
          </p:cNvPr>
          <p:cNvSpPr txBox="1"/>
          <p:nvPr/>
        </p:nvSpPr>
        <p:spPr>
          <a:xfrm>
            <a:off x="241930" y="2363923"/>
            <a:ext cx="194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Reference genome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3C9134-1BCA-2940-9ECF-2A7504F2E429}"/>
              </a:ext>
            </a:extLst>
          </p:cNvPr>
          <p:cNvSpPr/>
          <p:nvPr/>
        </p:nvSpPr>
        <p:spPr>
          <a:xfrm>
            <a:off x="2276114" y="2685338"/>
            <a:ext cx="3685433" cy="251461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195F8D-D40F-3E49-B5AB-1ED0521B2E1A}"/>
              </a:ext>
            </a:extLst>
          </p:cNvPr>
          <p:cNvSpPr/>
          <p:nvPr/>
        </p:nvSpPr>
        <p:spPr>
          <a:xfrm>
            <a:off x="7422606" y="2685339"/>
            <a:ext cx="2026489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F6C5D4-4DE1-734A-9230-2B6921F12676}"/>
              </a:ext>
            </a:extLst>
          </p:cNvPr>
          <p:cNvSpPr txBox="1"/>
          <p:nvPr/>
        </p:nvSpPr>
        <p:spPr>
          <a:xfrm>
            <a:off x="2795467" y="2337947"/>
            <a:ext cx="211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Gene 1 (100bp long)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E86C60-71C8-1D4A-A760-1EAD5CFFD9B7}"/>
              </a:ext>
            </a:extLst>
          </p:cNvPr>
          <p:cNvSpPr txBox="1"/>
          <p:nvPr/>
        </p:nvSpPr>
        <p:spPr>
          <a:xfrm>
            <a:off x="7935437" y="2308962"/>
            <a:ext cx="2004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Gene 2 (50bp long)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915445B-1DBA-094B-A5C9-7A1A1B8FC78A}"/>
              </a:ext>
            </a:extLst>
          </p:cNvPr>
          <p:cNvCxnSpPr/>
          <p:nvPr/>
        </p:nvCxnSpPr>
        <p:spPr>
          <a:xfrm>
            <a:off x="2286467" y="3089199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D916A72-99C6-3D45-978A-79ABF5F55E5D}"/>
              </a:ext>
            </a:extLst>
          </p:cNvPr>
          <p:cNvCxnSpPr/>
          <p:nvPr/>
        </p:nvCxnSpPr>
        <p:spPr>
          <a:xfrm>
            <a:off x="2876897" y="3241599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A3FB3F-23E1-A647-B263-279244B4BCA6}"/>
              </a:ext>
            </a:extLst>
          </p:cNvPr>
          <p:cNvCxnSpPr/>
          <p:nvPr/>
        </p:nvCxnSpPr>
        <p:spPr>
          <a:xfrm>
            <a:off x="3968626" y="3576879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F42A8A1-134D-A742-BB23-94EFCE82D0EA}"/>
              </a:ext>
            </a:extLst>
          </p:cNvPr>
          <p:cNvCxnSpPr/>
          <p:nvPr/>
        </p:nvCxnSpPr>
        <p:spPr>
          <a:xfrm>
            <a:off x="3465866" y="3409239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EAC956B-E1BD-0745-8E7C-47F73DF527EA}"/>
              </a:ext>
            </a:extLst>
          </p:cNvPr>
          <p:cNvCxnSpPr/>
          <p:nvPr/>
        </p:nvCxnSpPr>
        <p:spPr>
          <a:xfrm>
            <a:off x="7621065" y="3032049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024CBAD-541E-F64E-8F90-27420BF7D352}"/>
              </a:ext>
            </a:extLst>
          </p:cNvPr>
          <p:cNvCxnSpPr/>
          <p:nvPr/>
        </p:nvCxnSpPr>
        <p:spPr>
          <a:xfrm>
            <a:off x="8450105" y="3336849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2973357-ED37-E341-B5CA-CC88C09AFE07}"/>
              </a:ext>
            </a:extLst>
          </p:cNvPr>
          <p:cNvCxnSpPr/>
          <p:nvPr/>
        </p:nvCxnSpPr>
        <p:spPr>
          <a:xfrm>
            <a:off x="7947476" y="3188259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BBFC2C-FB93-AB45-85DD-5C4D2CA68F7B}"/>
              </a:ext>
            </a:extLst>
          </p:cNvPr>
          <p:cNvCxnSpPr/>
          <p:nvPr/>
        </p:nvCxnSpPr>
        <p:spPr>
          <a:xfrm>
            <a:off x="4530310" y="3729279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784FBDE-F538-844B-8FCA-0F76E1AC4E8B}"/>
              </a:ext>
            </a:extLst>
          </p:cNvPr>
          <p:cNvCxnSpPr/>
          <p:nvPr/>
        </p:nvCxnSpPr>
        <p:spPr>
          <a:xfrm>
            <a:off x="4944830" y="3912159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7254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D4D62A8B-085D-44A9-B964-8C33A6831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77"/>
                <a:cs typeface="Gill Sans"/>
              </a:rPr>
              <a:t>RNA-</a:t>
            </a:r>
            <a:r>
              <a:rPr lang="en-US" sz="3600" dirty="0" err="1">
                <a:latin typeface="Gill Sans MT" panose="020B0502020104020203" pitchFamily="34" charset="77"/>
                <a:cs typeface="Gill Sans"/>
              </a:rPr>
              <a:t>seq</a:t>
            </a:r>
            <a:r>
              <a:rPr lang="en-US" sz="3600" dirty="0">
                <a:latin typeface="Gill Sans MT" panose="020B0502020104020203" pitchFamily="34" charset="77"/>
                <a:cs typeface="Gill Sans"/>
              </a:rPr>
              <a:t> quantification must control for gene length</a:t>
            </a:r>
            <a:endParaRPr lang="en-US" sz="3600" dirty="0">
              <a:latin typeface="Gill San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84A090-D5DC-794D-B804-C63C383612F8}"/>
              </a:ext>
            </a:extLst>
          </p:cNvPr>
          <p:cNvSpPr/>
          <p:nvPr/>
        </p:nvSpPr>
        <p:spPr>
          <a:xfrm>
            <a:off x="651510" y="1508760"/>
            <a:ext cx="10538460" cy="914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A3DA5E-1A1C-9B4B-8717-8068FAB951A5}"/>
              </a:ext>
            </a:extLst>
          </p:cNvPr>
          <p:cNvSpPr txBox="1"/>
          <p:nvPr/>
        </p:nvSpPr>
        <p:spPr>
          <a:xfrm>
            <a:off x="140013" y="1126384"/>
            <a:ext cx="194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Reference genome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9D6E44-9715-404C-BE2C-B8649D779D4F}"/>
              </a:ext>
            </a:extLst>
          </p:cNvPr>
          <p:cNvSpPr/>
          <p:nvPr/>
        </p:nvSpPr>
        <p:spPr>
          <a:xfrm>
            <a:off x="2174197" y="1447799"/>
            <a:ext cx="3685433" cy="251461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39630D-474E-5540-933C-279EBCF5F33E}"/>
              </a:ext>
            </a:extLst>
          </p:cNvPr>
          <p:cNvSpPr/>
          <p:nvPr/>
        </p:nvSpPr>
        <p:spPr>
          <a:xfrm>
            <a:off x="7320689" y="1447800"/>
            <a:ext cx="2026489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3A0B47-D64D-BC4F-BB60-747B1EDFF280}"/>
              </a:ext>
            </a:extLst>
          </p:cNvPr>
          <p:cNvSpPr txBox="1"/>
          <p:nvPr/>
        </p:nvSpPr>
        <p:spPr>
          <a:xfrm>
            <a:off x="2693550" y="1100408"/>
            <a:ext cx="211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Gene 1 (100bp long)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B91F2B-55BD-2C43-A98C-244BA5CE686E}"/>
              </a:ext>
            </a:extLst>
          </p:cNvPr>
          <p:cNvSpPr txBox="1"/>
          <p:nvPr/>
        </p:nvSpPr>
        <p:spPr>
          <a:xfrm>
            <a:off x="7833520" y="1071423"/>
            <a:ext cx="2004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Gene 2 (50bp long)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9F83DD-146A-C14F-8A74-D9B16A06B10B}"/>
              </a:ext>
            </a:extLst>
          </p:cNvPr>
          <p:cNvCxnSpPr/>
          <p:nvPr/>
        </p:nvCxnSpPr>
        <p:spPr>
          <a:xfrm>
            <a:off x="2184550" y="185166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02284D0-D16A-1541-8732-FBAC527AFE64}"/>
              </a:ext>
            </a:extLst>
          </p:cNvPr>
          <p:cNvCxnSpPr/>
          <p:nvPr/>
        </p:nvCxnSpPr>
        <p:spPr>
          <a:xfrm>
            <a:off x="2774980" y="200406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2D1B2B-11DE-2F45-9E42-EEF8423A5897}"/>
              </a:ext>
            </a:extLst>
          </p:cNvPr>
          <p:cNvCxnSpPr/>
          <p:nvPr/>
        </p:nvCxnSpPr>
        <p:spPr>
          <a:xfrm>
            <a:off x="3866709" y="233934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2816E22-555A-9143-9BB6-C36FB5CAE67F}"/>
              </a:ext>
            </a:extLst>
          </p:cNvPr>
          <p:cNvCxnSpPr/>
          <p:nvPr/>
        </p:nvCxnSpPr>
        <p:spPr>
          <a:xfrm>
            <a:off x="3363949" y="217170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AE79A6B-BCD0-F646-9E75-C1E1473B4449}"/>
              </a:ext>
            </a:extLst>
          </p:cNvPr>
          <p:cNvCxnSpPr/>
          <p:nvPr/>
        </p:nvCxnSpPr>
        <p:spPr>
          <a:xfrm>
            <a:off x="7519148" y="179451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293B2B1-80D7-2148-BE9A-2FA0B4D06767}"/>
              </a:ext>
            </a:extLst>
          </p:cNvPr>
          <p:cNvCxnSpPr/>
          <p:nvPr/>
        </p:nvCxnSpPr>
        <p:spPr>
          <a:xfrm>
            <a:off x="8348188" y="209931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723697A-4877-504E-87E5-EBA6FD834753}"/>
              </a:ext>
            </a:extLst>
          </p:cNvPr>
          <p:cNvCxnSpPr/>
          <p:nvPr/>
        </p:nvCxnSpPr>
        <p:spPr>
          <a:xfrm>
            <a:off x="7845559" y="195072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7962BB9-51E7-BF41-883F-64CD2569D5C1}"/>
              </a:ext>
            </a:extLst>
          </p:cNvPr>
          <p:cNvCxnSpPr/>
          <p:nvPr/>
        </p:nvCxnSpPr>
        <p:spPr>
          <a:xfrm>
            <a:off x="4428393" y="249174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75A8FBE-7EAD-5049-BD10-3BE374BE8287}"/>
              </a:ext>
            </a:extLst>
          </p:cNvPr>
          <p:cNvCxnSpPr/>
          <p:nvPr/>
        </p:nvCxnSpPr>
        <p:spPr>
          <a:xfrm>
            <a:off x="4842913" y="267462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9006B8D-CDC5-054B-95D6-A683D208A584}"/>
              </a:ext>
            </a:extLst>
          </p:cNvPr>
          <p:cNvSpPr txBox="1"/>
          <p:nvPr/>
        </p:nvSpPr>
        <p:spPr>
          <a:xfrm>
            <a:off x="825098" y="3147061"/>
            <a:ext cx="72368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Longer genes will tend to have more reads, even if they are expressed at the same level as shorter genes!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3C146FE-725E-D045-A3C4-44E551497AA6}"/>
              </a:ext>
            </a:extLst>
          </p:cNvPr>
          <p:cNvSpPr txBox="1"/>
          <p:nvPr/>
        </p:nvSpPr>
        <p:spPr>
          <a:xfrm>
            <a:off x="825098" y="4221482"/>
            <a:ext cx="7236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Solution: </a:t>
            </a:r>
            <a:r>
              <a:rPr lang="en-US" sz="2400" dirty="0">
                <a:latin typeface="Gill Sans MT" panose="020B0502020104020203" pitchFamily="34" charset="77"/>
              </a:rPr>
              <a:t>control for gene length</a:t>
            </a:r>
            <a:endParaRPr lang="en-US" sz="2400" b="1" dirty="0">
              <a:latin typeface="Gill Sans MT" panose="020B0502020104020203" pitchFamily="34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0FDC2B-14BA-1C4F-BB6D-BBCBF299BA82}"/>
              </a:ext>
            </a:extLst>
          </p:cNvPr>
          <p:cNvSpPr txBox="1"/>
          <p:nvPr/>
        </p:nvSpPr>
        <p:spPr>
          <a:xfrm>
            <a:off x="2302309" y="4943565"/>
            <a:ext cx="72368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Gene 1: </a:t>
            </a:r>
            <a:r>
              <a:rPr lang="en-US" sz="2400" dirty="0">
                <a:latin typeface="Gill Sans MT" panose="020B0502020104020203" pitchFamily="34" charset="77"/>
              </a:rPr>
              <a:t>100bp, 6 reads = 0.06 reads/</a:t>
            </a:r>
            <a:r>
              <a:rPr lang="en-US" sz="2400" dirty="0" err="1">
                <a:latin typeface="Gill Sans MT" panose="020B0502020104020203" pitchFamily="34" charset="77"/>
              </a:rPr>
              <a:t>bp</a:t>
            </a:r>
            <a:endParaRPr lang="en-US" sz="2400" dirty="0">
              <a:latin typeface="Gill Sans MT" panose="020B0502020104020203" pitchFamily="34" charset="77"/>
            </a:endParaRPr>
          </a:p>
          <a:p>
            <a:r>
              <a:rPr lang="en-US" sz="2400" b="1" dirty="0">
                <a:latin typeface="Gill Sans MT" panose="020B0502020104020203" pitchFamily="34" charset="77"/>
              </a:rPr>
              <a:t>Gene 2: </a:t>
            </a:r>
            <a:r>
              <a:rPr lang="en-US" sz="2400" dirty="0">
                <a:latin typeface="Gill Sans MT" panose="020B0502020104020203" pitchFamily="34" charset="77"/>
              </a:rPr>
              <a:t>50bp, 3 reads = 0.06 reads/</a:t>
            </a:r>
            <a:r>
              <a:rPr lang="en-US" sz="2400" dirty="0" err="1">
                <a:latin typeface="Gill Sans MT" panose="020B0502020104020203" pitchFamily="34" charset="77"/>
              </a:rPr>
              <a:t>bp</a:t>
            </a:r>
            <a:endParaRPr lang="en-US" sz="2400" b="1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3741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D4D62A8B-085D-44A9-B964-8C33A6831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i="0" dirty="0">
                <a:latin typeface="Gill Sans"/>
                <a:cs typeface="Gill Sans"/>
              </a:rPr>
              <a:t>Quantifying gene expression – RPKM (method 1)</a:t>
            </a:r>
            <a:endParaRPr lang="en-US" sz="3600" dirty="0">
              <a:latin typeface="Gill Sa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D8F326-D3AF-4FA6-B0D8-045AF37484CF}"/>
              </a:ext>
            </a:extLst>
          </p:cNvPr>
          <p:cNvSpPr txBox="1"/>
          <p:nvPr/>
        </p:nvSpPr>
        <p:spPr>
          <a:xfrm>
            <a:off x="602986" y="1259615"/>
            <a:ext cx="2140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Gill Sans MT" panose="020B0502020104020203" pitchFamily="34" charset="77"/>
              </a:rPr>
              <a:t>RPKM =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5D5139-901C-B240-9BFD-162ABB387A96}"/>
              </a:ext>
            </a:extLst>
          </p:cNvPr>
          <p:cNvSpPr txBox="1"/>
          <p:nvPr/>
        </p:nvSpPr>
        <p:spPr>
          <a:xfrm>
            <a:off x="3378046" y="1590266"/>
            <a:ext cx="2140214" cy="5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latin typeface="Gill Sans MT" panose="020B0502020104020203" pitchFamily="34" charset="77"/>
              </a:rPr>
              <a:t>R</a:t>
            </a:r>
            <a:r>
              <a:rPr lang="en-US" sz="3200" b="1" dirty="0">
                <a:latin typeface="Gill Sans MT" panose="020B0502020104020203" pitchFamily="34" charset="77"/>
              </a:rPr>
              <a:t>eads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99669BB-61B2-7C45-81D1-1F7163C7DAE8}"/>
              </a:ext>
            </a:extLst>
          </p:cNvPr>
          <p:cNvCxnSpPr/>
          <p:nvPr/>
        </p:nvCxnSpPr>
        <p:spPr>
          <a:xfrm>
            <a:off x="5883940" y="1519371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9A24485-4EBD-1748-8D57-A027E422EBCB}"/>
              </a:ext>
            </a:extLst>
          </p:cNvPr>
          <p:cNvCxnSpPr/>
          <p:nvPr/>
        </p:nvCxnSpPr>
        <p:spPr>
          <a:xfrm>
            <a:off x="6975669" y="1854651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A5E95E-CA2C-2840-83AB-53F84FF6F3F5}"/>
              </a:ext>
            </a:extLst>
          </p:cNvPr>
          <p:cNvCxnSpPr/>
          <p:nvPr/>
        </p:nvCxnSpPr>
        <p:spPr>
          <a:xfrm>
            <a:off x="6472909" y="1687011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013B449-0853-C841-9216-1D63F514C244}"/>
              </a:ext>
            </a:extLst>
          </p:cNvPr>
          <p:cNvCxnSpPr/>
          <p:nvPr/>
        </p:nvCxnSpPr>
        <p:spPr>
          <a:xfrm>
            <a:off x="7537353" y="2007051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ADDBDB-463C-5A43-B1BA-29459A551F44}"/>
              </a:ext>
            </a:extLst>
          </p:cNvPr>
          <p:cNvCxnSpPr/>
          <p:nvPr/>
        </p:nvCxnSpPr>
        <p:spPr>
          <a:xfrm>
            <a:off x="7951873" y="2189931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5EC53D1-F9BC-4343-9D2C-581AA454E756}"/>
              </a:ext>
            </a:extLst>
          </p:cNvPr>
          <p:cNvSpPr txBox="1"/>
          <p:nvPr/>
        </p:nvSpPr>
        <p:spPr>
          <a:xfrm>
            <a:off x="2936815" y="2900906"/>
            <a:ext cx="32523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latin typeface="Gill Sans MT" panose="020B0502020104020203" pitchFamily="34" charset="77"/>
              </a:rPr>
              <a:t>P</a:t>
            </a:r>
            <a:r>
              <a:rPr lang="en-US" sz="3200" b="1" dirty="0">
                <a:latin typeface="Gill Sans MT" panose="020B0502020104020203" pitchFamily="34" charset="77"/>
              </a:rPr>
              <a:t>er </a:t>
            </a:r>
            <a:r>
              <a:rPr lang="en-US" sz="3200" b="1" u="sng" dirty="0">
                <a:latin typeface="Gill Sans MT" panose="020B0502020104020203" pitchFamily="34" charset="77"/>
              </a:rPr>
              <a:t>K</a:t>
            </a:r>
            <a:r>
              <a:rPr lang="en-US" sz="3200" b="1" dirty="0">
                <a:latin typeface="Gill Sans MT" panose="020B0502020104020203" pitchFamily="34" charset="77"/>
              </a:rPr>
              <a:t>ilobase</a:t>
            </a:r>
          </a:p>
          <a:p>
            <a:r>
              <a:rPr lang="en-US" sz="3200" dirty="0">
                <a:latin typeface="Gill Sans MT" panose="020B0502020104020203" pitchFamily="34" charset="77"/>
              </a:rPr>
              <a:t>(gene length)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448B30-8BC7-6A47-A2BF-BDD0FAA6BF0B}"/>
              </a:ext>
            </a:extLst>
          </p:cNvPr>
          <p:cNvSpPr/>
          <p:nvPr/>
        </p:nvSpPr>
        <p:spPr>
          <a:xfrm>
            <a:off x="5883940" y="3398803"/>
            <a:ext cx="3685433" cy="251461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D5D67B5-EA3E-4949-A781-F278E89F0033}"/>
              </a:ext>
            </a:extLst>
          </p:cNvPr>
          <p:cNvCxnSpPr/>
          <p:nvPr/>
        </p:nvCxnSpPr>
        <p:spPr>
          <a:xfrm>
            <a:off x="5883940" y="3154382"/>
            <a:ext cx="3685433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6D9D160-7E2D-7C4B-B9E0-72CCC0286DDD}"/>
              </a:ext>
            </a:extLst>
          </p:cNvPr>
          <p:cNvSpPr txBox="1"/>
          <p:nvPr/>
        </p:nvSpPr>
        <p:spPr>
          <a:xfrm>
            <a:off x="2601171" y="4689099"/>
            <a:ext cx="32520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Per </a:t>
            </a:r>
            <a:r>
              <a:rPr lang="en-US" sz="3200" b="1" u="sng" dirty="0"/>
              <a:t>M</a:t>
            </a:r>
            <a:r>
              <a:rPr lang="en-US" sz="3200" b="1" dirty="0"/>
              <a:t>illion reads</a:t>
            </a:r>
          </a:p>
          <a:p>
            <a:r>
              <a:rPr lang="en-US" sz="3200" dirty="0"/>
              <a:t>(# reads in the experiment)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0C233A-CF3F-2E41-BDD6-885E083402DB}"/>
              </a:ext>
            </a:extLst>
          </p:cNvPr>
          <p:cNvSpPr txBox="1"/>
          <p:nvPr/>
        </p:nvSpPr>
        <p:spPr>
          <a:xfrm>
            <a:off x="5922886" y="5073819"/>
            <a:ext cx="360754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wc</a:t>
            </a:r>
            <a:r>
              <a:rPr lang="en-US" sz="2000" dirty="0"/>
              <a:t> –l </a:t>
            </a:r>
            <a:r>
              <a:rPr lang="en-US" sz="2000" dirty="0" err="1"/>
              <a:t>file.fq</a:t>
            </a:r>
            <a:r>
              <a:rPr lang="en-US" sz="2000" dirty="0"/>
              <a:t> | </a:t>
            </a:r>
            <a:r>
              <a:rPr lang="en-US" sz="2000" dirty="0" err="1"/>
              <a:t>awk</a:t>
            </a:r>
            <a:r>
              <a:rPr lang="en-US" sz="2000" dirty="0"/>
              <a:t> ‘{print $0/4}’</a:t>
            </a:r>
          </a:p>
        </p:txBody>
      </p:sp>
    </p:spTree>
    <p:extLst>
      <p:ext uri="{BB962C8B-B14F-4D97-AF65-F5344CB8AC3E}">
        <p14:creationId xmlns:p14="http://schemas.microsoft.com/office/powerpoint/2010/main" val="29482195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29F59B0-8A21-614F-8775-2937423EB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i="0" dirty="0">
                <a:latin typeface="Gill Sans"/>
                <a:cs typeface="Gill Sans"/>
              </a:rPr>
              <a:t>Quantifying gene expression – RPKM (+FPKM)</a:t>
            </a:r>
            <a:endParaRPr lang="en-US" sz="3600" dirty="0">
              <a:latin typeface="Gill San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C3874B3-EDEF-5F4D-BE60-44DECB02B4C9}"/>
              </a:ext>
            </a:extLst>
          </p:cNvPr>
          <p:cNvGrpSpPr/>
          <p:nvPr/>
        </p:nvGrpSpPr>
        <p:grpSpPr>
          <a:xfrm>
            <a:off x="826770" y="2555002"/>
            <a:ext cx="10538460" cy="1420317"/>
            <a:chOff x="651510" y="1071423"/>
            <a:chExt cx="10538460" cy="142031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CEBA491-E989-8942-B981-8FA668AA2A64}"/>
                </a:ext>
              </a:extLst>
            </p:cNvPr>
            <p:cNvSpPr/>
            <p:nvPr/>
          </p:nvSpPr>
          <p:spPr>
            <a:xfrm>
              <a:off x="651510" y="1508760"/>
              <a:ext cx="10538460" cy="9144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9C211DB-5C5C-7A48-9DC6-D4251904AF5A}"/>
                </a:ext>
              </a:extLst>
            </p:cNvPr>
            <p:cNvSpPr/>
            <p:nvPr/>
          </p:nvSpPr>
          <p:spPr>
            <a:xfrm>
              <a:off x="2174197" y="1447799"/>
              <a:ext cx="3685433" cy="251461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B945570-3E96-1345-A076-EDF4C0A513E0}"/>
                </a:ext>
              </a:extLst>
            </p:cNvPr>
            <p:cNvSpPr/>
            <p:nvPr/>
          </p:nvSpPr>
          <p:spPr>
            <a:xfrm>
              <a:off x="7320689" y="1447800"/>
              <a:ext cx="2026489" cy="213360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66A5FB9-D96E-6047-9A8A-765190525AFC}"/>
                </a:ext>
              </a:extLst>
            </p:cNvPr>
            <p:cNvSpPr txBox="1"/>
            <p:nvPr/>
          </p:nvSpPr>
          <p:spPr>
            <a:xfrm>
              <a:off x="2693550" y="1100408"/>
              <a:ext cx="1544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Gill Sans MT" panose="020B0502020104020203" pitchFamily="34" charset="77"/>
                </a:rPr>
                <a:t>Gene 1 (10kb)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FB9D4FD-B4BD-6D4F-A8D4-1465B990DCDF}"/>
                </a:ext>
              </a:extLst>
            </p:cNvPr>
            <p:cNvSpPr txBox="1"/>
            <p:nvPr/>
          </p:nvSpPr>
          <p:spPr>
            <a:xfrm>
              <a:off x="7833520" y="1071423"/>
              <a:ext cx="1492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Gill Sans MT" panose="020B0502020104020203" pitchFamily="34" charset="77"/>
                </a:rPr>
                <a:t>Gene 2 (3 kb)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627E9E1-3E34-B542-AD3A-BE8631E92CD0}"/>
                </a:ext>
              </a:extLst>
            </p:cNvPr>
            <p:cNvCxnSpPr/>
            <p:nvPr/>
          </p:nvCxnSpPr>
          <p:spPr>
            <a:xfrm>
              <a:off x="2184550" y="1851660"/>
              <a:ext cx="829040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2DDB2DD-1CAD-F742-8610-61773B29A8E3}"/>
                </a:ext>
              </a:extLst>
            </p:cNvPr>
            <p:cNvCxnSpPr/>
            <p:nvPr/>
          </p:nvCxnSpPr>
          <p:spPr>
            <a:xfrm>
              <a:off x="2774980" y="2004060"/>
              <a:ext cx="829040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D7917BC-F429-6141-A4F4-612E1CAE20E9}"/>
                </a:ext>
              </a:extLst>
            </p:cNvPr>
            <p:cNvCxnSpPr/>
            <p:nvPr/>
          </p:nvCxnSpPr>
          <p:spPr>
            <a:xfrm>
              <a:off x="3866709" y="2339340"/>
              <a:ext cx="829040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246E974-51B5-7A41-8D05-C697B043B579}"/>
                </a:ext>
              </a:extLst>
            </p:cNvPr>
            <p:cNvCxnSpPr/>
            <p:nvPr/>
          </p:nvCxnSpPr>
          <p:spPr>
            <a:xfrm>
              <a:off x="3363949" y="2171700"/>
              <a:ext cx="829040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2E472E4-0B05-B443-B0A4-0D2E8FEF2FD6}"/>
                </a:ext>
              </a:extLst>
            </p:cNvPr>
            <p:cNvCxnSpPr/>
            <p:nvPr/>
          </p:nvCxnSpPr>
          <p:spPr>
            <a:xfrm>
              <a:off x="7519148" y="1794510"/>
              <a:ext cx="829040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0B2905D-064C-D944-A48A-6E9622F944AC}"/>
                </a:ext>
              </a:extLst>
            </p:cNvPr>
            <p:cNvCxnSpPr/>
            <p:nvPr/>
          </p:nvCxnSpPr>
          <p:spPr>
            <a:xfrm>
              <a:off x="8348188" y="2099310"/>
              <a:ext cx="829040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1328222-ACC6-D84D-BAFB-10AAE5CEE6A3}"/>
                </a:ext>
              </a:extLst>
            </p:cNvPr>
            <p:cNvCxnSpPr/>
            <p:nvPr/>
          </p:nvCxnSpPr>
          <p:spPr>
            <a:xfrm>
              <a:off x="7845559" y="1950720"/>
              <a:ext cx="829040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DA89C30-A65A-794F-965D-B95C5D548337}"/>
                </a:ext>
              </a:extLst>
            </p:cNvPr>
            <p:cNvCxnSpPr/>
            <p:nvPr/>
          </p:nvCxnSpPr>
          <p:spPr>
            <a:xfrm>
              <a:off x="4428393" y="2491740"/>
              <a:ext cx="829040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5D72B1E-5250-2246-BDBA-5B2A3814CBBB}"/>
              </a:ext>
            </a:extLst>
          </p:cNvPr>
          <p:cNvSpPr txBox="1"/>
          <p:nvPr/>
        </p:nvSpPr>
        <p:spPr>
          <a:xfrm>
            <a:off x="100211" y="5640308"/>
            <a:ext cx="9973574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Gill Sans MT" panose="020B0502020104020203" pitchFamily="34" charset="77"/>
              </a:rPr>
              <a:t>FPKM =  </a:t>
            </a:r>
            <a:r>
              <a:rPr lang="en-US" sz="3200" b="1" u="sng" dirty="0">
                <a:latin typeface="Gill Sans MT" panose="020B0502020104020203" pitchFamily="34" charset="77"/>
              </a:rPr>
              <a:t>F</a:t>
            </a:r>
            <a:r>
              <a:rPr lang="en-US" sz="3200" b="1" dirty="0">
                <a:latin typeface="Gill Sans MT" panose="020B0502020104020203" pitchFamily="34" charset="77"/>
              </a:rPr>
              <a:t>ragments </a:t>
            </a:r>
            <a:r>
              <a:rPr lang="en-US" sz="3200" b="1" u="sng" dirty="0">
                <a:latin typeface="Gill Sans MT" panose="020B0502020104020203" pitchFamily="34" charset="77"/>
              </a:rPr>
              <a:t>P</a:t>
            </a:r>
            <a:r>
              <a:rPr lang="en-US" sz="3200" b="1" dirty="0">
                <a:latin typeface="Gill Sans MT" panose="020B0502020104020203" pitchFamily="34" charset="77"/>
              </a:rPr>
              <a:t>er </a:t>
            </a:r>
            <a:r>
              <a:rPr lang="en-US" sz="3200" b="1" u="sng" dirty="0">
                <a:latin typeface="Gill Sans MT" panose="020B0502020104020203" pitchFamily="34" charset="77"/>
              </a:rPr>
              <a:t>K</a:t>
            </a:r>
            <a:r>
              <a:rPr lang="en-US" sz="3200" b="1" dirty="0">
                <a:latin typeface="Gill Sans MT" panose="020B0502020104020203" pitchFamily="34" charset="77"/>
              </a:rPr>
              <a:t>ilobase Per </a:t>
            </a:r>
            <a:r>
              <a:rPr lang="en-US" sz="3200" b="1" u="sng" dirty="0">
                <a:latin typeface="Gill Sans MT" panose="020B0502020104020203" pitchFamily="34" charset="77"/>
              </a:rPr>
              <a:t>M</a:t>
            </a:r>
            <a:r>
              <a:rPr lang="en-US" sz="3200" b="1" dirty="0">
                <a:latin typeface="Gill Sans MT" panose="020B0502020104020203" pitchFamily="34" charset="77"/>
              </a:rPr>
              <a:t>illion reads</a:t>
            </a:r>
          </a:p>
          <a:p>
            <a:r>
              <a:rPr lang="en-US" sz="2400" dirty="0">
                <a:latin typeface="Gill Sans MT" panose="020B0502020104020203" pitchFamily="34" charset="77"/>
              </a:rPr>
              <a:t>Modification for paired-end reads. Read pairs count as a single “fragment”</a:t>
            </a:r>
            <a:endParaRPr lang="en-US" sz="2000" dirty="0">
              <a:latin typeface="Gill Sans MT" panose="020B0502020104020203" pitchFamily="34" charset="77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21665B5-20DA-CB44-B86D-22897FC6B801}"/>
              </a:ext>
            </a:extLst>
          </p:cNvPr>
          <p:cNvGrpSpPr/>
          <p:nvPr/>
        </p:nvGrpSpPr>
        <p:grpSpPr>
          <a:xfrm>
            <a:off x="705958" y="1205462"/>
            <a:ext cx="7675344" cy="1104870"/>
            <a:chOff x="260821" y="3045554"/>
            <a:chExt cx="7675344" cy="110487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A63313B-AB76-A94C-8AAA-082BC19DA937}"/>
                </a:ext>
              </a:extLst>
            </p:cNvPr>
            <p:cNvSpPr txBox="1"/>
            <p:nvPr/>
          </p:nvSpPr>
          <p:spPr>
            <a:xfrm>
              <a:off x="260821" y="3269749"/>
              <a:ext cx="21402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Gill Sans MT" panose="020B0502020104020203" pitchFamily="34" charset="77"/>
                </a:rPr>
                <a:t>RPKM</a:t>
              </a:r>
              <a:r>
                <a:rPr lang="en-US" sz="3200" b="1" baseline="-25000" dirty="0" err="1">
                  <a:latin typeface="Gill Sans MT" panose="020B0502020104020203" pitchFamily="34" charset="77"/>
                </a:rPr>
                <a:t>i</a:t>
              </a:r>
              <a:r>
                <a:rPr lang="en-US" sz="3200" b="1" dirty="0">
                  <a:latin typeface="Gill Sans MT" panose="020B0502020104020203" pitchFamily="34" charset="77"/>
                </a:rPr>
                <a:t> =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26F499A-1A07-A245-938C-A1830F59A767}"/>
                </a:ext>
              </a:extLst>
            </p:cNvPr>
            <p:cNvSpPr/>
            <p:nvPr/>
          </p:nvSpPr>
          <p:spPr>
            <a:xfrm>
              <a:off x="3378180" y="3045554"/>
              <a:ext cx="371736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Gill Sans MT" panose="020B0502020104020203" pitchFamily="34" charset="77"/>
                </a:rPr>
                <a:t>Reads mapping to gene </a:t>
              </a:r>
              <a:r>
                <a:rPr lang="en-US" sz="2800" dirty="0" err="1">
                  <a:latin typeface="Gill Sans MT" panose="020B0502020104020203" pitchFamily="34" charset="77"/>
                </a:rPr>
                <a:t>i</a:t>
              </a:r>
              <a:endParaRPr lang="en-US" sz="2800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00F4140-8E43-0745-8B15-704C817CE27A}"/>
                </a:ext>
              </a:extLst>
            </p:cNvPr>
            <p:cNvSpPr/>
            <p:nvPr/>
          </p:nvSpPr>
          <p:spPr>
            <a:xfrm>
              <a:off x="2742114" y="3627204"/>
              <a:ext cx="519405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Gill Sans MT" panose="020B0502020104020203" pitchFamily="34" charset="77"/>
                </a:rPr>
                <a:t>(</a:t>
              </a:r>
              <a:r>
                <a:rPr lang="en-US" sz="2800" dirty="0" err="1">
                  <a:latin typeface="Gill Sans MT" panose="020B0502020104020203" pitchFamily="34" charset="77"/>
                </a:rPr>
                <a:t>Length</a:t>
              </a:r>
              <a:r>
                <a:rPr lang="en-US" sz="2800" baseline="-25000" dirty="0" err="1">
                  <a:latin typeface="Gill Sans MT" panose="020B0502020104020203" pitchFamily="34" charset="77"/>
                </a:rPr>
                <a:t>i</a:t>
              </a:r>
              <a:r>
                <a:rPr lang="en-US" sz="2800" baseline="-25000" dirty="0">
                  <a:latin typeface="Gill Sans MT" panose="020B0502020104020203" pitchFamily="34" charset="77"/>
                </a:rPr>
                <a:t> </a:t>
              </a:r>
              <a:r>
                <a:rPr lang="en-US" sz="2800" dirty="0">
                  <a:latin typeface="Gill Sans MT" panose="020B0502020104020203" pitchFamily="34" charset="77"/>
                </a:rPr>
                <a:t>/1000)(# Reads/1000000) </a:t>
              </a:r>
              <a:endParaRPr lang="en-US" sz="2800" dirty="0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2090066-FF3F-0240-BD06-700E585FBE7C}"/>
                </a:ext>
              </a:extLst>
            </p:cNvPr>
            <p:cNvCxnSpPr/>
            <p:nvPr/>
          </p:nvCxnSpPr>
          <p:spPr>
            <a:xfrm flipH="1">
              <a:off x="2837212" y="3576424"/>
              <a:ext cx="471583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89F3C9D-973D-A04C-9E89-126B73788220}"/>
              </a:ext>
            </a:extLst>
          </p:cNvPr>
          <p:cNvSpPr txBox="1"/>
          <p:nvPr/>
        </p:nvSpPr>
        <p:spPr>
          <a:xfrm>
            <a:off x="1465614" y="4259479"/>
            <a:ext cx="6276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RPKM</a:t>
            </a:r>
            <a:r>
              <a:rPr lang="en-US" sz="2400" baseline="-25000" dirty="0">
                <a:latin typeface="Gill Sans MT" panose="020B0502020104020203" pitchFamily="34" charset="77"/>
              </a:rPr>
              <a:t>1</a:t>
            </a:r>
            <a:r>
              <a:rPr lang="en-US" sz="2400" dirty="0">
                <a:latin typeface="Gill Sans MT" panose="020B0502020104020203" pitchFamily="34" charset="77"/>
              </a:rPr>
              <a:t> = 5/(10000/1000)/(8/1000000) = 62500.0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4ED0697-8D9B-724E-89D0-C6CB37856B94}"/>
              </a:ext>
            </a:extLst>
          </p:cNvPr>
          <p:cNvSpPr txBox="1"/>
          <p:nvPr/>
        </p:nvSpPr>
        <p:spPr>
          <a:xfrm>
            <a:off x="1465613" y="4783941"/>
            <a:ext cx="6296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RPKM</a:t>
            </a:r>
            <a:r>
              <a:rPr lang="en-US" sz="2400" baseline="-25000" dirty="0">
                <a:latin typeface="Gill Sans MT" panose="020B0502020104020203" pitchFamily="34" charset="77"/>
              </a:rPr>
              <a:t>2</a:t>
            </a:r>
            <a:r>
              <a:rPr lang="en-US" sz="2400" dirty="0">
                <a:latin typeface="Gill Sans MT" panose="020B0502020104020203" pitchFamily="34" charset="77"/>
              </a:rPr>
              <a:t> = 3/(3000/1000)/(8/1000000) = </a:t>
            </a:r>
            <a:r>
              <a:rPr lang="en-US" sz="2400" dirty="0"/>
              <a:t>125000.0</a:t>
            </a:r>
          </a:p>
        </p:txBody>
      </p:sp>
    </p:spTree>
    <p:extLst>
      <p:ext uri="{BB962C8B-B14F-4D97-AF65-F5344CB8AC3E}">
        <p14:creationId xmlns:p14="http://schemas.microsoft.com/office/powerpoint/2010/main" val="149353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2" grpId="0"/>
      <p:bldP spid="3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29F59B0-8A21-614F-8775-2937423EB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i="0" dirty="0">
                <a:latin typeface="Gill Sans"/>
                <a:cs typeface="Gill Sans"/>
              </a:rPr>
              <a:t>Quantifying gene expression </a:t>
            </a:r>
            <a:r>
              <a:rPr lang="en-US" sz="3600" dirty="0">
                <a:latin typeface="Gill Sans"/>
                <a:cs typeface="Gill Sans"/>
              </a:rPr>
              <a:t>– TPM (method 2)</a:t>
            </a:r>
            <a:endParaRPr lang="en-US" sz="3600" dirty="0">
              <a:latin typeface="Gill San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EBA491-E989-8942-B981-8FA668AA2A64}"/>
              </a:ext>
            </a:extLst>
          </p:cNvPr>
          <p:cNvSpPr/>
          <p:nvPr/>
        </p:nvSpPr>
        <p:spPr>
          <a:xfrm>
            <a:off x="651510" y="1508760"/>
            <a:ext cx="10538460" cy="914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4D1DB2-2C4C-394F-BB7E-4D09C2FD5481}"/>
              </a:ext>
            </a:extLst>
          </p:cNvPr>
          <p:cNvSpPr txBox="1"/>
          <p:nvPr/>
        </p:nvSpPr>
        <p:spPr>
          <a:xfrm>
            <a:off x="444813" y="2019300"/>
            <a:ext cx="1329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Gill Sans MT" panose="020B0502020104020203" pitchFamily="34" charset="77"/>
              </a:rPr>
              <a:t>Sample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C211DB-5C5C-7A48-9DC6-D4251904AF5A}"/>
              </a:ext>
            </a:extLst>
          </p:cNvPr>
          <p:cNvSpPr/>
          <p:nvPr/>
        </p:nvSpPr>
        <p:spPr>
          <a:xfrm>
            <a:off x="2174197" y="1447799"/>
            <a:ext cx="3685433" cy="251461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945570-3E96-1345-A076-EDF4C0A513E0}"/>
              </a:ext>
            </a:extLst>
          </p:cNvPr>
          <p:cNvSpPr/>
          <p:nvPr/>
        </p:nvSpPr>
        <p:spPr>
          <a:xfrm>
            <a:off x="7320689" y="1447800"/>
            <a:ext cx="2026489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6A5FB9-D96E-6047-9A8A-765190525AFC}"/>
              </a:ext>
            </a:extLst>
          </p:cNvPr>
          <p:cNvSpPr txBox="1"/>
          <p:nvPr/>
        </p:nvSpPr>
        <p:spPr>
          <a:xfrm>
            <a:off x="2693550" y="1100408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Gene 1 (10kb)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B9D4FD-B4BD-6D4F-A8D4-1465B990DCDF}"/>
              </a:ext>
            </a:extLst>
          </p:cNvPr>
          <p:cNvSpPr txBox="1"/>
          <p:nvPr/>
        </p:nvSpPr>
        <p:spPr>
          <a:xfrm>
            <a:off x="7833520" y="1071423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Gene 2 (3kb)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27E9E1-3E34-B542-AD3A-BE8631E92CD0}"/>
              </a:ext>
            </a:extLst>
          </p:cNvPr>
          <p:cNvCxnSpPr/>
          <p:nvPr/>
        </p:nvCxnSpPr>
        <p:spPr>
          <a:xfrm>
            <a:off x="2184550" y="185166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DDB2DD-1CAD-F742-8610-61773B29A8E3}"/>
              </a:ext>
            </a:extLst>
          </p:cNvPr>
          <p:cNvCxnSpPr/>
          <p:nvPr/>
        </p:nvCxnSpPr>
        <p:spPr>
          <a:xfrm>
            <a:off x="2774980" y="200406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D7917BC-F429-6141-A4F4-612E1CAE20E9}"/>
              </a:ext>
            </a:extLst>
          </p:cNvPr>
          <p:cNvCxnSpPr/>
          <p:nvPr/>
        </p:nvCxnSpPr>
        <p:spPr>
          <a:xfrm>
            <a:off x="3866709" y="233934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246E974-51B5-7A41-8D05-C697B043B579}"/>
              </a:ext>
            </a:extLst>
          </p:cNvPr>
          <p:cNvCxnSpPr/>
          <p:nvPr/>
        </p:nvCxnSpPr>
        <p:spPr>
          <a:xfrm>
            <a:off x="3363949" y="217170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E472E4-0B05-B443-B0A4-0D2E8FEF2FD6}"/>
              </a:ext>
            </a:extLst>
          </p:cNvPr>
          <p:cNvCxnSpPr/>
          <p:nvPr/>
        </p:nvCxnSpPr>
        <p:spPr>
          <a:xfrm>
            <a:off x="7519148" y="179451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B2905D-064C-D944-A48A-6E9622F944AC}"/>
              </a:ext>
            </a:extLst>
          </p:cNvPr>
          <p:cNvCxnSpPr/>
          <p:nvPr/>
        </p:nvCxnSpPr>
        <p:spPr>
          <a:xfrm>
            <a:off x="8348188" y="209931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328222-ACC6-D84D-BAFB-10AAE5CEE6A3}"/>
              </a:ext>
            </a:extLst>
          </p:cNvPr>
          <p:cNvCxnSpPr/>
          <p:nvPr/>
        </p:nvCxnSpPr>
        <p:spPr>
          <a:xfrm>
            <a:off x="7845559" y="195072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DA89C30-A65A-794F-965D-B95C5D548337}"/>
              </a:ext>
            </a:extLst>
          </p:cNvPr>
          <p:cNvCxnSpPr/>
          <p:nvPr/>
        </p:nvCxnSpPr>
        <p:spPr>
          <a:xfrm>
            <a:off x="4428393" y="249174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D7D736F-6F83-A748-BC10-FD138221A668}"/>
              </a:ext>
            </a:extLst>
          </p:cNvPr>
          <p:cNvSpPr txBox="1"/>
          <p:nvPr/>
        </p:nvSpPr>
        <p:spPr>
          <a:xfrm>
            <a:off x="273462" y="2887124"/>
            <a:ext cx="11648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Gill Sans MT" panose="020B0502020104020203" pitchFamily="34" charset="77"/>
              </a:rPr>
              <a:t>TPM = “transcripts per million” </a:t>
            </a:r>
            <a:r>
              <a:rPr lang="en-US" sz="2400" dirty="0">
                <a:latin typeface="Gill Sans MT" panose="020B0502020104020203" pitchFamily="34" charset="77"/>
              </a:rPr>
              <a:t>(fraction of transcripts, more comparable)</a:t>
            </a:r>
            <a:endParaRPr lang="en-US" sz="3200" dirty="0">
              <a:latin typeface="Gill Sans MT" panose="020B0502020104020203" pitchFamily="34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3B3704-E9ED-8143-869A-DBBA5C4FF899}"/>
              </a:ext>
            </a:extLst>
          </p:cNvPr>
          <p:cNvSpPr txBox="1"/>
          <p:nvPr/>
        </p:nvSpPr>
        <p:spPr>
          <a:xfrm>
            <a:off x="651509" y="3534475"/>
            <a:ext cx="10192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1. Normalize read counts by gene length to get “reads per kilobase”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114E0F-AB49-7543-A4CB-315BAEE15625}"/>
              </a:ext>
            </a:extLst>
          </p:cNvPr>
          <p:cNvSpPr txBox="1"/>
          <p:nvPr/>
        </p:nvSpPr>
        <p:spPr>
          <a:xfrm>
            <a:off x="2133649" y="4177420"/>
            <a:ext cx="3466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RPK</a:t>
            </a:r>
            <a:r>
              <a:rPr lang="en-US" sz="2000" baseline="-25000" dirty="0">
                <a:latin typeface="Gill Sans MT" panose="020B0502020104020203" pitchFamily="34" charset="77"/>
              </a:rPr>
              <a:t>1</a:t>
            </a:r>
            <a:r>
              <a:rPr lang="en-US" sz="2000" dirty="0">
                <a:latin typeface="Gill Sans MT" panose="020B0502020104020203" pitchFamily="34" charset="77"/>
              </a:rPr>
              <a:t> = 5/(10000/1000) = 0.5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ABD268-2270-2D4A-B5C2-26BDB5D3293D}"/>
              </a:ext>
            </a:extLst>
          </p:cNvPr>
          <p:cNvSpPr txBox="1"/>
          <p:nvPr/>
        </p:nvSpPr>
        <p:spPr>
          <a:xfrm>
            <a:off x="5711109" y="4173034"/>
            <a:ext cx="3466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RPK</a:t>
            </a:r>
            <a:r>
              <a:rPr lang="en-US" sz="2000" baseline="-25000" dirty="0">
                <a:latin typeface="Gill Sans MT" panose="020B0502020104020203" pitchFamily="34" charset="77"/>
              </a:rPr>
              <a:t>2</a:t>
            </a:r>
            <a:r>
              <a:rPr lang="en-US" sz="2000" dirty="0">
                <a:latin typeface="Gill Sans MT" panose="020B0502020104020203" pitchFamily="34" charset="77"/>
              </a:rPr>
              <a:t> = 3/(3000/1000) = 1.0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D6A128F-7E53-354B-B271-FF7E21FCD709}"/>
              </a:ext>
            </a:extLst>
          </p:cNvPr>
          <p:cNvSpPr txBox="1"/>
          <p:nvPr/>
        </p:nvSpPr>
        <p:spPr>
          <a:xfrm>
            <a:off x="651509" y="4562735"/>
            <a:ext cx="10192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2. Sum RPKs and divide by 1 million to get scaling factor “S”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0569E8-C290-5D40-A336-84F2433CD560}"/>
              </a:ext>
            </a:extLst>
          </p:cNvPr>
          <p:cNvSpPr txBox="1"/>
          <p:nvPr/>
        </p:nvSpPr>
        <p:spPr>
          <a:xfrm>
            <a:off x="3190148" y="5040643"/>
            <a:ext cx="4655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S = (RPK</a:t>
            </a:r>
            <a:r>
              <a:rPr lang="en-US" sz="2000" baseline="-25000" dirty="0">
                <a:latin typeface="Gill Sans MT" panose="020B0502020104020203" pitchFamily="34" charset="77"/>
              </a:rPr>
              <a:t>1</a:t>
            </a:r>
            <a:r>
              <a:rPr lang="en-US" sz="2000" dirty="0">
                <a:latin typeface="Gill Sans MT" panose="020B0502020104020203" pitchFamily="34" charset="77"/>
              </a:rPr>
              <a:t> + RPK</a:t>
            </a:r>
            <a:r>
              <a:rPr lang="en-US" sz="2000" baseline="-25000" dirty="0">
                <a:latin typeface="Gill Sans MT" panose="020B0502020104020203" pitchFamily="34" charset="77"/>
              </a:rPr>
              <a:t>2</a:t>
            </a:r>
            <a:r>
              <a:rPr lang="en-US" sz="2000" dirty="0">
                <a:latin typeface="Gill Sans MT" panose="020B0502020104020203" pitchFamily="34" charset="77"/>
              </a:rPr>
              <a:t>)/1000000 = 1.5*10</a:t>
            </a:r>
            <a:r>
              <a:rPr lang="en-US" sz="2000" baseline="30000" dirty="0">
                <a:latin typeface="Gill Sans MT" panose="020B0502020104020203" pitchFamily="34" charset="77"/>
              </a:rPr>
              <a:t>-6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C7F15B-C172-7B40-BE6B-CFA9F17CB265}"/>
              </a:ext>
            </a:extLst>
          </p:cNvPr>
          <p:cNvSpPr txBox="1"/>
          <p:nvPr/>
        </p:nvSpPr>
        <p:spPr>
          <a:xfrm>
            <a:off x="651508" y="5492859"/>
            <a:ext cx="10192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3. Divide RPKs by scaling factor to get TPM (should sum to 1 million)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718F36-15B5-A445-8BFE-82C22F1117D1}"/>
              </a:ext>
            </a:extLst>
          </p:cNvPr>
          <p:cNvSpPr txBox="1"/>
          <p:nvPr/>
        </p:nvSpPr>
        <p:spPr>
          <a:xfrm>
            <a:off x="2133649" y="6198380"/>
            <a:ext cx="3466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TPM</a:t>
            </a:r>
            <a:r>
              <a:rPr lang="en-US" sz="2000" baseline="-25000" dirty="0">
                <a:latin typeface="Gill Sans MT" panose="020B0502020104020203" pitchFamily="34" charset="77"/>
              </a:rPr>
              <a:t>1</a:t>
            </a:r>
            <a:r>
              <a:rPr lang="en-US" sz="2000" dirty="0">
                <a:latin typeface="Gill Sans MT" panose="020B0502020104020203" pitchFamily="34" charset="77"/>
              </a:rPr>
              <a:t> = 0.5/ 1.5*10</a:t>
            </a:r>
            <a:r>
              <a:rPr lang="en-US" sz="2000" baseline="30000" dirty="0">
                <a:latin typeface="Gill Sans MT" panose="020B0502020104020203" pitchFamily="34" charset="77"/>
              </a:rPr>
              <a:t>-6 </a:t>
            </a:r>
            <a:r>
              <a:rPr lang="en-US" sz="2000" dirty="0">
                <a:latin typeface="Gill Sans MT" panose="020B0502020104020203" pitchFamily="34" charset="77"/>
              </a:rPr>
              <a:t>= </a:t>
            </a:r>
            <a:r>
              <a:rPr lang="en-US" dirty="0"/>
              <a:t>333333</a:t>
            </a:r>
            <a:r>
              <a:rPr lang="en-US" sz="2000" dirty="0">
                <a:latin typeface="Gill Sans MT" panose="020B0502020104020203" pitchFamily="34" charset="77"/>
              </a:rPr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518AC2-3478-E64B-BA63-6007A21D101E}"/>
              </a:ext>
            </a:extLst>
          </p:cNvPr>
          <p:cNvSpPr txBox="1"/>
          <p:nvPr/>
        </p:nvSpPr>
        <p:spPr>
          <a:xfrm>
            <a:off x="5711109" y="6193994"/>
            <a:ext cx="3466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TPM</a:t>
            </a:r>
            <a:r>
              <a:rPr lang="en-US" sz="2000" baseline="-25000" dirty="0">
                <a:latin typeface="Gill Sans MT" panose="020B0502020104020203" pitchFamily="34" charset="77"/>
              </a:rPr>
              <a:t>2</a:t>
            </a:r>
            <a:r>
              <a:rPr lang="en-US" sz="2000" dirty="0">
                <a:latin typeface="Gill Sans MT" panose="020B0502020104020203" pitchFamily="34" charset="77"/>
              </a:rPr>
              <a:t> = 1.0/ 1.5*10</a:t>
            </a:r>
            <a:r>
              <a:rPr lang="en-US" sz="2000" baseline="30000" dirty="0">
                <a:latin typeface="Gill Sans MT" panose="020B0502020104020203" pitchFamily="34" charset="77"/>
              </a:rPr>
              <a:t>-6 </a:t>
            </a:r>
            <a:r>
              <a:rPr lang="en-US" sz="2000" dirty="0">
                <a:latin typeface="Gill Sans MT" panose="020B0502020104020203" pitchFamily="34" charset="77"/>
              </a:rPr>
              <a:t> = </a:t>
            </a:r>
            <a:r>
              <a:rPr lang="en-US" dirty="0"/>
              <a:t>666666</a:t>
            </a:r>
          </a:p>
        </p:txBody>
      </p:sp>
    </p:spTree>
    <p:extLst>
      <p:ext uri="{BB962C8B-B14F-4D97-AF65-F5344CB8AC3E}">
        <p14:creationId xmlns:p14="http://schemas.microsoft.com/office/powerpoint/2010/main" val="241234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Limitations of metrics – all of our measurements are relative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AF97BB-9B5B-48FF-A035-AC16C5BBA4AD}"/>
              </a:ext>
            </a:extLst>
          </p:cNvPr>
          <p:cNvSpPr txBox="1"/>
          <p:nvPr/>
        </p:nvSpPr>
        <p:spPr>
          <a:xfrm>
            <a:off x="143101" y="1211878"/>
            <a:ext cx="9765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Gill Sans MT" panose="020B0502020104020203" pitchFamily="34" charset="0"/>
              </a:rPr>
              <a:t>Condition 1 </a:t>
            </a:r>
            <a:r>
              <a:rPr lang="en-US" sz="2400" dirty="0">
                <a:latin typeface="Gill Sans MT" panose="020B0502020104020203" pitchFamily="34" charset="0"/>
              </a:rPr>
              <a:t>(before growth factor; 12 million reads; each gene 1kb)</a:t>
            </a:r>
            <a:endParaRPr lang="en-US" sz="3200" dirty="0">
              <a:latin typeface="Gill Sans MT" panose="020B05020201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6F734B-2B4E-944E-A3D0-1E7C48A9C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" y="2175619"/>
            <a:ext cx="1478280" cy="18724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6BC04789-E327-3744-B4DA-899831486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380198"/>
            <a:ext cx="1478280" cy="18724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B11E5B5B-0AD8-A143-8EFC-202F5B3D0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" y="2572009"/>
            <a:ext cx="1478280" cy="18724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D518F40-BF11-EC44-92F4-69427B1C0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" y="2781150"/>
            <a:ext cx="1478280" cy="1872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5FC1AF4-C6F7-C44F-97FD-50F5DA258C18}"/>
              </a:ext>
            </a:extLst>
          </p:cNvPr>
          <p:cNvSpPr txBox="1"/>
          <p:nvPr/>
        </p:nvSpPr>
        <p:spPr>
          <a:xfrm>
            <a:off x="1269334" y="2968399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8BFD7EB0-533B-3E41-8E97-9D7486F3DF2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47614" y="2175619"/>
            <a:ext cx="1478280" cy="18724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183B2442-8732-B24E-8DD5-01A487A4D1B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62854" y="2380198"/>
            <a:ext cx="1478280" cy="187249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9736851D-A65A-8542-A5DE-1A475887062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47614" y="2572009"/>
            <a:ext cx="1478280" cy="18724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154D9B9-99A3-2D4E-AC5E-0F25CBED837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47614" y="2781150"/>
            <a:ext cx="1478280" cy="187249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086A0889-9967-E744-86B2-1C8BCC91EB0C}"/>
              </a:ext>
            </a:extLst>
          </p:cNvPr>
          <p:cNvSpPr txBox="1"/>
          <p:nvPr/>
        </p:nvSpPr>
        <p:spPr>
          <a:xfrm>
            <a:off x="3270188" y="2968399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817BB9FF-7092-F346-954C-12BF59F286B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08359" y="2175619"/>
            <a:ext cx="1478280" cy="187249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EF919BE-0C47-D640-A861-0CDDFA037F8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23599" y="2380198"/>
            <a:ext cx="1478280" cy="187249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3A60566-A595-D542-AF5E-DCE827BB2C7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08359" y="2572009"/>
            <a:ext cx="1478280" cy="187249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CAE59B13-6DA1-4746-96AC-C43016BCB3B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08359" y="2781150"/>
            <a:ext cx="1478280" cy="187249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BD3B1925-C352-7542-ADD7-ECF0C9BDA913}"/>
              </a:ext>
            </a:extLst>
          </p:cNvPr>
          <p:cNvSpPr txBox="1"/>
          <p:nvPr/>
        </p:nvSpPr>
        <p:spPr>
          <a:xfrm>
            <a:off x="5230933" y="2968399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2470A5A2-76F7-3E41-B85E-C2AD60AF4E6D}"/>
              </a:ext>
            </a:extLst>
          </p:cNvPr>
          <p:cNvGraphicFramePr>
            <a:graphicFrameLocks noGrp="1"/>
          </p:cNvGraphicFramePr>
          <p:nvPr/>
        </p:nvGraphicFramePr>
        <p:xfrm>
          <a:off x="6739693" y="1923953"/>
          <a:ext cx="4881444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05684">
                  <a:extLst>
                    <a:ext uri="{9D8B030D-6E8A-4147-A177-3AD203B41FA5}">
                      <a16:colId xmlns:a16="http://schemas.microsoft.com/office/drawing/2014/main" val="1185368890"/>
                    </a:ext>
                  </a:extLst>
                </a:gridCol>
                <a:gridCol w="1173480">
                  <a:extLst>
                    <a:ext uri="{9D8B030D-6E8A-4147-A177-3AD203B41FA5}">
                      <a16:colId xmlns:a16="http://schemas.microsoft.com/office/drawing/2014/main" val="2520853760"/>
                    </a:ext>
                  </a:extLst>
                </a:gridCol>
                <a:gridCol w="1386840">
                  <a:extLst>
                    <a:ext uri="{9D8B030D-6E8A-4147-A177-3AD203B41FA5}">
                      <a16:colId xmlns:a16="http://schemas.microsoft.com/office/drawing/2014/main" val="183372026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1369453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 copies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 reads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TPM/1M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3483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274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2473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8527331"/>
                  </a:ext>
                </a:extLst>
              </a:tr>
            </a:tbl>
          </a:graphicData>
        </a:graphic>
      </p:graphicFrame>
      <p:sp>
        <p:nvSpPr>
          <p:cNvPr id="80" name="TextBox 79">
            <a:extLst>
              <a:ext uri="{FF2B5EF4-FFF2-40B4-BE49-F238E27FC236}">
                <a16:creationId xmlns:a16="http://schemas.microsoft.com/office/drawing/2014/main" id="{6AE5E541-A0D8-C54B-8B42-C88A276D444C}"/>
              </a:ext>
            </a:extLst>
          </p:cNvPr>
          <p:cNvSpPr txBox="1"/>
          <p:nvPr/>
        </p:nvSpPr>
        <p:spPr>
          <a:xfrm>
            <a:off x="143100" y="3838458"/>
            <a:ext cx="11363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Gill Sans MT" panose="020B0502020104020203" pitchFamily="34" charset="0"/>
              </a:rPr>
              <a:t>Condition 2 </a:t>
            </a:r>
            <a:r>
              <a:rPr lang="en-US" sz="2400" dirty="0">
                <a:latin typeface="Gill Sans MT" panose="020B0502020104020203" pitchFamily="34" charset="0"/>
              </a:rPr>
              <a:t>(after growth factor; 12 million reads; “C” doubles, A/B same)</a:t>
            </a:r>
            <a:endParaRPr lang="en-US" sz="3200" dirty="0">
              <a:latin typeface="Gill Sans MT" panose="020B0502020104020203" pitchFamily="34" charset="0"/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36A22203-D88D-3C44-A59C-66AF8D54A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" y="5244159"/>
            <a:ext cx="1478280" cy="18724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F7F5FA4-A40B-C048-8599-6474F99B5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448738"/>
            <a:ext cx="1478280" cy="187249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BF6093C5-84AF-A24A-A927-09ED1B995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" y="5640549"/>
            <a:ext cx="1478280" cy="187249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324C7BF9-1E42-3545-BC8A-861FA21DB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" y="5849690"/>
            <a:ext cx="1478280" cy="187249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A6130F2E-30F6-5242-8331-FA98631C1958}"/>
              </a:ext>
            </a:extLst>
          </p:cNvPr>
          <p:cNvSpPr txBox="1"/>
          <p:nvPr/>
        </p:nvSpPr>
        <p:spPr>
          <a:xfrm>
            <a:off x="1269334" y="5999044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2A50063F-8E61-D246-948A-DD65ED8E762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47614" y="5244159"/>
            <a:ext cx="1478280" cy="187249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B2AEED86-35E3-E340-8F92-EDD751562A3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62854" y="5448738"/>
            <a:ext cx="1478280" cy="18724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DD0117D1-A68F-B946-B7CE-DBE8C862547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47614" y="5640549"/>
            <a:ext cx="1478280" cy="18724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1FA77FA2-54F4-9347-BA37-BD152C1C7CC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47614" y="5849690"/>
            <a:ext cx="1478280" cy="187249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E8C56D8F-5B56-A249-9AAF-63AACFF268D0}"/>
              </a:ext>
            </a:extLst>
          </p:cNvPr>
          <p:cNvSpPr txBox="1"/>
          <p:nvPr/>
        </p:nvSpPr>
        <p:spPr>
          <a:xfrm>
            <a:off x="3270188" y="5999044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B86A6BC7-8422-E04E-AEAC-81FC7482C25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08359" y="5350839"/>
            <a:ext cx="1478280" cy="187249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19EB4481-C0AF-1E44-A807-99FE17CF829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23599" y="5509698"/>
            <a:ext cx="1478280" cy="187249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1AAB4DB6-AA4C-C84E-9961-A10C0B4C160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08359" y="5701509"/>
            <a:ext cx="1478280" cy="187249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A057D33E-8035-4F44-A416-F970BA26F1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08359" y="5864930"/>
            <a:ext cx="1478280" cy="187249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09B7791D-BCC8-9A4C-A83B-8E62906B5830}"/>
              </a:ext>
            </a:extLst>
          </p:cNvPr>
          <p:cNvSpPr txBox="1"/>
          <p:nvPr/>
        </p:nvSpPr>
        <p:spPr>
          <a:xfrm>
            <a:off x="5230933" y="5999044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</a:t>
            </a:r>
          </a:p>
        </p:txBody>
      </p:sp>
      <p:graphicFrame>
        <p:nvGraphicFramePr>
          <p:cNvPr id="96" name="Table 95">
            <a:extLst>
              <a:ext uri="{FF2B5EF4-FFF2-40B4-BE49-F238E27FC236}">
                <a16:creationId xmlns:a16="http://schemas.microsoft.com/office/drawing/2014/main" id="{B9FAD767-A891-4E44-8CBF-37C6058573B4}"/>
              </a:ext>
            </a:extLst>
          </p:cNvPr>
          <p:cNvGraphicFramePr>
            <a:graphicFrameLocks noGrp="1"/>
          </p:cNvGraphicFramePr>
          <p:nvPr/>
        </p:nvGraphicFramePr>
        <p:xfrm>
          <a:off x="6739693" y="4702933"/>
          <a:ext cx="4881444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05684">
                  <a:extLst>
                    <a:ext uri="{9D8B030D-6E8A-4147-A177-3AD203B41FA5}">
                      <a16:colId xmlns:a16="http://schemas.microsoft.com/office/drawing/2014/main" val="1185368890"/>
                    </a:ext>
                  </a:extLst>
                </a:gridCol>
                <a:gridCol w="1173480">
                  <a:extLst>
                    <a:ext uri="{9D8B030D-6E8A-4147-A177-3AD203B41FA5}">
                      <a16:colId xmlns:a16="http://schemas.microsoft.com/office/drawing/2014/main" val="2520853760"/>
                    </a:ext>
                  </a:extLst>
                </a:gridCol>
                <a:gridCol w="1386840">
                  <a:extLst>
                    <a:ext uri="{9D8B030D-6E8A-4147-A177-3AD203B41FA5}">
                      <a16:colId xmlns:a16="http://schemas.microsoft.com/office/drawing/2014/main" val="183372026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1369453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 copies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 reads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TPM/1M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3483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274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2473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8527331"/>
                  </a:ext>
                </a:extLst>
              </a:tr>
            </a:tbl>
          </a:graphicData>
        </a:graphic>
      </p:graphicFrame>
      <p:pic>
        <p:nvPicPr>
          <p:cNvPr id="97" name="Picture 96">
            <a:extLst>
              <a:ext uri="{FF2B5EF4-FFF2-40B4-BE49-F238E27FC236}">
                <a16:creationId xmlns:a16="http://schemas.microsoft.com/office/drawing/2014/main" id="{72995341-3A7E-FB4C-B53B-86254503E8C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36033" y="4657139"/>
            <a:ext cx="1478280" cy="187249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325D2F50-AFA3-5D4F-9E9C-0A33CB79C5C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51273" y="4815998"/>
            <a:ext cx="1478280" cy="187249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26A4B34A-9D5F-4E44-9793-69B4C3974B3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36033" y="5007809"/>
            <a:ext cx="1478280" cy="187249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679EC586-B4AB-5346-9261-E88918EDE6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36033" y="5171230"/>
            <a:ext cx="1478280" cy="18724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6539D09-46A4-444F-AAC2-93C24078D144}"/>
              </a:ext>
            </a:extLst>
          </p:cNvPr>
          <p:cNvSpPr txBox="1"/>
          <p:nvPr/>
        </p:nvSpPr>
        <p:spPr>
          <a:xfrm>
            <a:off x="330787" y="3327455"/>
            <a:ext cx="8755144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C goes up (although not by 2!), but A and B (incorrectly) appear to go down!</a:t>
            </a:r>
          </a:p>
        </p:txBody>
      </p:sp>
    </p:spTree>
    <p:extLst>
      <p:ext uri="{BB962C8B-B14F-4D97-AF65-F5344CB8AC3E}">
        <p14:creationId xmlns:p14="http://schemas.microsoft.com/office/powerpoint/2010/main" val="114457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5" grpId="0"/>
      <p:bldP spid="90" grpId="0"/>
      <p:bldP spid="95" grpId="0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Limitations of metrics – another example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B613B8-B5A9-7D4C-B598-E45D4AE9DF89}"/>
              </a:ext>
            </a:extLst>
          </p:cNvPr>
          <p:cNvSpPr txBox="1"/>
          <p:nvPr/>
        </p:nvSpPr>
        <p:spPr>
          <a:xfrm>
            <a:off x="143101" y="1211878"/>
            <a:ext cx="9765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Gill Sans MT" panose="020B0502020104020203" pitchFamily="34" charset="0"/>
              </a:rPr>
              <a:t>Condition 1 </a:t>
            </a:r>
            <a:r>
              <a:rPr lang="en-US" sz="2400" dirty="0">
                <a:latin typeface="Gill Sans MT" panose="020B0502020104020203" pitchFamily="34" charset="0"/>
              </a:rPr>
              <a:t>(before growth factor; 12 million reads; each gene 1kb)</a:t>
            </a:r>
            <a:endParaRPr lang="en-US" sz="3200" dirty="0">
              <a:latin typeface="Gill Sans MT" panose="020B05020201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75BAD2-D9D6-2B47-8637-52B5D4BAB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" y="2175619"/>
            <a:ext cx="1478280" cy="1872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A22A9D-6D79-7D47-98E7-33FE66E43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380198"/>
            <a:ext cx="1478280" cy="1872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A59E15-FB54-D24D-AD2C-37472D196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" y="2572009"/>
            <a:ext cx="1478280" cy="1872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5F1B8D-F062-524F-920E-967856B6B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" y="2781150"/>
            <a:ext cx="1478280" cy="1872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742143-845D-6F40-9FCF-909381955A5B}"/>
              </a:ext>
            </a:extLst>
          </p:cNvPr>
          <p:cNvSpPr txBox="1"/>
          <p:nvPr/>
        </p:nvSpPr>
        <p:spPr>
          <a:xfrm>
            <a:off x="1269334" y="2968399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C524F7-333D-C841-8C4F-C4DB40FA290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47614" y="2175619"/>
            <a:ext cx="1478280" cy="1872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EE6B74-2F5C-6C4A-97F1-39B3ED06ABF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62854" y="2380198"/>
            <a:ext cx="1478280" cy="1872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CFC442-6FF1-CB46-904E-6AA91FBC8C2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47614" y="2572009"/>
            <a:ext cx="1478280" cy="1872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6A75FF-E94F-F74E-B900-DC500AAF9EC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47614" y="2781150"/>
            <a:ext cx="1478280" cy="1872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4DCA225-5FE2-DC41-AF16-586A376503C7}"/>
              </a:ext>
            </a:extLst>
          </p:cNvPr>
          <p:cNvSpPr txBox="1"/>
          <p:nvPr/>
        </p:nvSpPr>
        <p:spPr>
          <a:xfrm>
            <a:off x="3270188" y="2968399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34DA72-10D2-B045-BFA5-205DE2F501D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08359" y="2175619"/>
            <a:ext cx="1478280" cy="1872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B5BAD84-CD8D-3642-B872-355D0ABDA4C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23599" y="2380198"/>
            <a:ext cx="1478280" cy="1872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1B5AF5-EBF8-7D40-85CC-619B065BC74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08359" y="2572009"/>
            <a:ext cx="1478280" cy="1872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46C149F-09E6-454F-9BFB-1C2BC1C8EE3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08359" y="2781150"/>
            <a:ext cx="1478280" cy="18724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8BA78E4-30E6-804E-8C45-7146FCA16CA3}"/>
              </a:ext>
            </a:extLst>
          </p:cNvPr>
          <p:cNvSpPr txBox="1"/>
          <p:nvPr/>
        </p:nvSpPr>
        <p:spPr>
          <a:xfrm>
            <a:off x="5230933" y="2968399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056222B2-5E3B-2B48-873B-5B141D634852}"/>
              </a:ext>
            </a:extLst>
          </p:cNvPr>
          <p:cNvGraphicFramePr>
            <a:graphicFrameLocks noGrp="1"/>
          </p:cNvGraphicFramePr>
          <p:nvPr/>
        </p:nvGraphicFramePr>
        <p:xfrm>
          <a:off x="6739693" y="1923953"/>
          <a:ext cx="4881444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05684">
                  <a:extLst>
                    <a:ext uri="{9D8B030D-6E8A-4147-A177-3AD203B41FA5}">
                      <a16:colId xmlns:a16="http://schemas.microsoft.com/office/drawing/2014/main" val="1185368890"/>
                    </a:ext>
                  </a:extLst>
                </a:gridCol>
                <a:gridCol w="1173480">
                  <a:extLst>
                    <a:ext uri="{9D8B030D-6E8A-4147-A177-3AD203B41FA5}">
                      <a16:colId xmlns:a16="http://schemas.microsoft.com/office/drawing/2014/main" val="2520853760"/>
                    </a:ext>
                  </a:extLst>
                </a:gridCol>
                <a:gridCol w="1386840">
                  <a:extLst>
                    <a:ext uri="{9D8B030D-6E8A-4147-A177-3AD203B41FA5}">
                      <a16:colId xmlns:a16="http://schemas.microsoft.com/office/drawing/2014/main" val="183372026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1369453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 copies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 reads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TPM/1M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3483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274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2473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8527331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FE31CE48-164C-B444-A590-1186495BABEC}"/>
              </a:ext>
            </a:extLst>
          </p:cNvPr>
          <p:cNvSpPr txBox="1"/>
          <p:nvPr/>
        </p:nvSpPr>
        <p:spPr>
          <a:xfrm>
            <a:off x="143100" y="3640338"/>
            <a:ext cx="11363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Gill Sans MT" panose="020B0502020104020203" pitchFamily="34" charset="0"/>
              </a:rPr>
              <a:t>Condition 2 </a:t>
            </a:r>
            <a:r>
              <a:rPr lang="en-US" sz="2400" dirty="0">
                <a:latin typeface="Gill Sans MT" panose="020B0502020104020203" pitchFamily="34" charset="0"/>
              </a:rPr>
              <a:t>(after growth factor; 12 million reads; all genes double)</a:t>
            </a:r>
            <a:endParaRPr lang="en-US" sz="3200" dirty="0">
              <a:latin typeface="Gill Sans MT" panose="020B0502020104020203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326DA58-7795-A345-AA84-414B4DA22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" y="5244159"/>
            <a:ext cx="1478280" cy="1872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BA6E90-8987-C542-86ED-74DA142C3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448738"/>
            <a:ext cx="1478280" cy="1872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18E345E-0ED1-8A49-BEF9-ECCD8468C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" y="5640549"/>
            <a:ext cx="1478280" cy="1872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F7AD62C-EE67-2046-9EC5-AFA7042BD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" y="5849690"/>
            <a:ext cx="1478280" cy="18724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6450FD4-698E-EE40-A5F8-54BE53C4A6C8}"/>
              </a:ext>
            </a:extLst>
          </p:cNvPr>
          <p:cNvSpPr txBox="1"/>
          <p:nvPr/>
        </p:nvSpPr>
        <p:spPr>
          <a:xfrm>
            <a:off x="1269334" y="5999044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3432034-8997-A843-A016-7BE9562AF60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47614" y="5244159"/>
            <a:ext cx="1478280" cy="18724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D666223-EF31-A742-ACDF-9E8F5B896EA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62854" y="5448738"/>
            <a:ext cx="1478280" cy="18724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B82CB82-808C-3040-9850-B9EE12E69FE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47614" y="5640549"/>
            <a:ext cx="1478280" cy="1872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80645E5-2E13-674F-AE1F-F98FA629E3C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47614" y="5849690"/>
            <a:ext cx="1478280" cy="18724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0B0D8DF-DE1C-0A43-93D8-B57BD911F9E3}"/>
              </a:ext>
            </a:extLst>
          </p:cNvPr>
          <p:cNvSpPr txBox="1"/>
          <p:nvPr/>
        </p:nvSpPr>
        <p:spPr>
          <a:xfrm>
            <a:off x="3270188" y="5999044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608C85B-DBA4-3D42-8390-9368F2033594}"/>
              </a:ext>
            </a:extLst>
          </p:cNvPr>
          <p:cNvSpPr txBox="1"/>
          <p:nvPr/>
        </p:nvSpPr>
        <p:spPr>
          <a:xfrm>
            <a:off x="5230933" y="5999044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</a:t>
            </a:r>
          </a:p>
        </p:txBody>
      </p: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A59623FF-0747-1B45-9926-ECEA055D248F}"/>
              </a:ext>
            </a:extLst>
          </p:cNvPr>
          <p:cNvGraphicFramePr>
            <a:graphicFrameLocks noGrp="1"/>
          </p:cNvGraphicFramePr>
          <p:nvPr/>
        </p:nvGraphicFramePr>
        <p:xfrm>
          <a:off x="6739693" y="4702933"/>
          <a:ext cx="4881444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05684">
                  <a:extLst>
                    <a:ext uri="{9D8B030D-6E8A-4147-A177-3AD203B41FA5}">
                      <a16:colId xmlns:a16="http://schemas.microsoft.com/office/drawing/2014/main" val="1185368890"/>
                    </a:ext>
                  </a:extLst>
                </a:gridCol>
                <a:gridCol w="1173480">
                  <a:extLst>
                    <a:ext uri="{9D8B030D-6E8A-4147-A177-3AD203B41FA5}">
                      <a16:colId xmlns:a16="http://schemas.microsoft.com/office/drawing/2014/main" val="2520853760"/>
                    </a:ext>
                  </a:extLst>
                </a:gridCol>
                <a:gridCol w="1386840">
                  <a:extLst>
                    <a:ext uri="{9D8B030D-6E8A-4147-A177-3AD203B41FA5}">
                      <a16:colId xmlns:a16="http://schemas.microsoft.com/office/drawing/2014/main" val="183372026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1369453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 copies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 reads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TPM/1M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3483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274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2473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8527331"/>
                  </a:ext>
                </a:extLst>
              </a:tr>
            </a:tbl>
          </a:graphicData>
        </a:graphic>
      </p:graphicFrame>
      <p:pic>
        <p:nvPicPr>
          <p:cNvPr id="46" name="Picture 45">
            <a:extLst>
              <a:ext uri="{FF2B5EF4-FFF2-40B4-BE49-F238E27FC236}">
                <a16:creationId xmlns:a16="http://schemas.microsoft.com/office/drawing/2014/main" id="{F072FE2C-9A56-B649-8E54-F20F836755E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62854" y="4447134"/>
            <a:ext cx="1478280" cy="1872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45EEF6B-F32E-444D-933D-A93AB993303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78094" y="4651713"/>
            <a:ext cx="1478280" cy="18724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6258D82-D880-3746-BAF7-3A3F6F3CCC5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62854" y="4843524"/>
            <a:ext cx="1478280" cy="18724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1176132-71BF-664E-B1AA-2CAD1B86F49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62854" y="5052665"/>
            <a:ext cx="1478280" cy="18724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69A270B-531C-0249-B182-FAC8063C071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90725" y="5222267"/>
            <a:ext cx="1478280" cy="18724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DEEC23C-AC15-684A-B315-60329A5EDB6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05965" y="5426846"/>
            <a:ext cx="1478280" cy="18724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A8AC48B-5888-9544-93CC-8BE85B71223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90725" y="5618657"/>
            <a:ext cx="1478280" cy="1872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03B2999-A031-8F40-9119-0AAE731E8A2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90725" y="5827798"/>
            <a:ext cx="1478280" cy="18724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9E11C53-B0BC-2949-B13A-C6B2E4F97A3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90725" y="4444354"/>
            <a:ext cx="1478280" cy="18724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F64C6C7D-187E-5F46-BCDE-A4C581FA1E4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05965" y="4648933"/>
            <a:ext cx="1478280" cy="18724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0C3A719-E7D5-FA4D-9740-E26284E0C54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90725" y="4840744"/>
            <a:ext cx="1478280" cy="18724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E980B5E-475C-7F42-80DF-EDB52BEDBC1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90725" y="5049885"/>
            <a:ext cx="1478280" cy="18724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DCB65F9-39CB-A64C-A7E8-40DE94A00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421874"/>
            <a:ext cx="1478280" cy="18724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F1033DA-1F8C-614D-8018-D61678D13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" y="4626453"/>
            <a:ext cx="1478280" cy="18724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F9B71DD-B27E-5446-A408-29D5B498E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818264"/>
            <a:ext cx="1478280" cy="18724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B57B548C-C525-0048-9B8D-E3ADF915A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027405"/>
            <a:ext cx="1478280" cy="18724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7B7108C8-DB16-5D46-BEEB-B80944DBF819}"/>
              </a:ext>
            </a:extLst>
          </p:cNvPr>
          <p:cNvSpPr txBox="1"/>
          <p:nvPr/>
        </p:nvSpPr>
        <p:spPr>
          <a:xfrm>
            <a:off x="205391" y="1904056"/>
            <a:ext cx="5811203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No change in TPM values! Even though everything doubled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A9B7F4F-5F1D-DE4D-BF01-F1605D677313}"/>
              </a:ext>
            </a:extLst>
          </p:cNvPr>
          <p:cNvSpPr txBox="1"/>
          <p:nvPr/>
        </p:nvSpPr>
        <p:spPr>
          <a:xfrm>
            <a:off x="2310008" y="3575602"/>
            <a:ext cx="7717993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Gill Sans MT" panose="020B0502020104020203" pitchFamily="34" charset="77"/>
              </a:rPr>
              <a:t>In what situations will TPM mostly be ok?</a:t>
            </a:r>
          </a:p>
          <a:p>
            <a:r>
              <a:rPr lang="en-US" sz="3200" dirty="0">
                <a:solidFill>
                  <a:srgbClr val="FF0000"/>
                </a:solidFill>
                <a:latin typeface="Gill Sans MT" panose="020B0502020104020203" pitchFamily="34" charset="77"/>
              </a:rPr>
              <a:t>In what situations can it be very misleading?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3FCD9C9-1551-FE40-BE94-D3F192C610FD}"/>
              </a:ext>
            </a:extLst>
          </p:cNvPr>
          <p:cNvSpPr txBox="1"/>
          <p:nvPr/>
        </p:nvSpPr>
        <p:spPr>
          <a:xfrm>
            <a:off x="244146" y="5613507"/>
            <a:ext cx="997357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See exercises for limitations of these metrics and more on the theory behind them!</a:t>
            </a:r>
            <a:endParaRPr lang="en-US" sz="1600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8547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/>
      <p:bldP spid="33" grpId="0"/>
      <p:bldP spid="38" grpId="0"/>
      <p:bldP spid="45" grpId="0" animBg="1"/>
      <p:bldP spid="62" grpId="0" animBg="1"/>
      <p:bldP spid="63" grpId="0" animBg="1"/>
      <p:bldP spid="63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EDA14E-E2CE-C445-885F-070C0ABA7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49"/>
            <a:ext cx="12192000" cy="6782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D22C5D-F14F-AD41-8717-FFFC56E532C9}"/>
              </a:ext>
            </a:extLst>
          </p:cNvPr>
          <p:cNvSpPr txBox="1"/>
          <p:nvPr/>
        </p:nvSpPr>
        <p:spPr>
          <a:xfrm>
            <a:off x="3318510" y="2460844"/>
            <a:ext cx="539496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Gill Sans MT" panose="020B0502020104020203" pitchFamily="34" charset="77"/>
              </a:rPr>
              <a:t>Lab 4 overview</a:t>
            </a:r>
          </a:p>
        </p:txBody>
      </p:sp>
    </p:spTree>
    <p:extLst>
      <p:ext uri="{BB962C8B-B14F-4D97-AF65-F5344CB8AC3E}">
        <p14:creationId xmlns:p14="http://schemas.microsoft.com/office/powerpoint/2010/main" val="13159535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462C0F-F374-8E4D-82AF-A419DFD4E7F0}"/>
              </a:ext>
            </a:extLst>
          </p:cNvPr>
          <p:cNvSpPr txBox="1"/>
          <p:nvPr/>
        </p:nvSpPr>
        <p:spPr>
          <a:xfrm>
            <a:off x="1724024" y="1402490"/>
            <a:ext cx="874395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ill Sans MT" panose="020B0502020104020203" pitchFamily="34" charset="77"/>
              </a:rPr>
              <a:t>Exercises </a:t>
            </a:r>
            <a:r>
              <a:rPr lang="en-US" sz="2800" dirty="0">
                <a:latin typeface="Gill Sans MT" panose="020B0502020104020203" pitchFamily="34" charset="77"/>
              </a:rPr>
              <a:t>(review of concepts + toy examples)</a:t>
            </a:r>
            <a:endParaRPr lang="en-US" sz="2800" b="1" dirty="0">
              <a:latin typeface="Gill Sans MT" panose="020B0502020104020203" pitchFamily="34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Mostly </a:t>
            </a:r>
            <a:r>
              <a:rPr lang="en-US" sz="2400" dirty="0" err="1">
                <a:latin typeface="Gill Sans MT" panose="020B0502020104020203" pitchFamily="34" charset="77"/>
              </a:rPr>
              <a:t>autograded</a:t>
            </a:r>
            <a:endParaRPr lang="en-US" sz="2400" dirty="0">
              <a:latin typeface="Gill Sans MT" panose="020B0502020104020203" pitchFamily="34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Tests either visible, or examples given so you can validate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Gill Sans MT" panose="020B0502020104020203" pitchFamily="34" charset="77"/>
            </a:endParaRPr>
          </a:p>
          <a:p>
            <a:r>
              <a:rPr lang="en-US" sz="2800" b="1" dirty="0">
                <a:latin typeface="Gill Sans MT" panose="020B0502020104020203" pitchFamily="34" charset="77"/>
              </a:rPr>
              <a:t>Lab assignment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Gill Sans MT" panose="020B0502020104020203" pitchFamily="34" charset="77"/>
              </a:rPr>
              <a:t>Instruction notebook </a:t>
            </a:r>
            <a:r>
              <a:rPr lang="en-US" sz="2400" dirty="0">
                <a:latin typeface="Gill Sans MT" panose="020B0502020104020203" pitchFamily="34" charset="77"/>
              </a:rPr>
              <a:t>outlines the assignment, gives an overview of tools and formats used, and shows example code (not graded)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FF0000"/>
                </a:solidFill>
                <a:latin typeface="Gill Sans MT" panose="020B0502020104020203" pitchFamily="34" charset="77"/>
              </a:rPr>
              <a:t>Report notebook</a:t>
            </a:r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: prompts for completing lab report (graded similarly to previous labs). Fill this one in only!!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latin typeface="Gill Sans MT" panose="020B0502020104020203" pitchFamily="34" charset="77"/>
              </a:rPr>
              <a:t>Goal: </a:t>
            </a:r>
            <a:r>
              <a:rPr lang="en-US" sz="2400" dirty="0">
                <a:latin typeface="Gill Sans MT" panose="020B0502020104020203" pitchFamily="34" charset="77"/>
              </a:rPr>
              <a:t>complete actual coding in lab, may need to finish some of the writeup at home</a:t>
            </a:r>
            <a:endParaRPr lang="en-US" sz="2400" b="1" dirty="0">
              <a:latin typeface="Gill Sans MT" panose="020B0502020104020203" pitchFamily="34" charset="77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094B339-FC46-0648-BBCC-9B5C56CED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i="0" dirty="0">
                <a:latin typeface="Gill Sans"/>
                <a:cs typeface="Gill Sans"/>
              </a:rPr>
              <a:t>Transitioning to lab reports – new format (for labs 4-7)</a:t>
            </a:r>
            <a:endParaRPr lang="en-US" sz="3600" dirty="0"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52665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CED9ECC-B35A-48C3-BCB6-666336C00F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67466"/>
              </p:ext>
            </p:extLst>
          </p:nvPr>
        </p:nvGraphicFramePr>
        <p:xfrm>
          <a:off x="787879" y="466624"/>
          <a:ext cx="10230257" cy="56531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713">
                  <a:extLst>
                    <a:ext uri="{9D8B030D-6E8A-4147-A177-3AD203B41FA5}">
                      <a16:colId xmlns:a16="http://schemas.microsoft.com/office/drawing/2014/main" val="1458310825"/>
                    </a:ext>
                  </a:extLst>
                </a:gridCol>
                <a:gridCol w="1891618">
                  <a:extLst>
                    <a:ext uri="{9D8B030D-6E8A-4147-A177-3AD203B41FA5}">
                      <a16:colId xmlns:a16="http://schemas.microsoft.com/office/drawing/2014/main" val="3179525706"/>
                    </a:ext>
                  </a:extLst>
                </a:gridCol>
                <a:gridCol w="6838926">
                  <a:extLst>
                    <a:ext uri="{9D8B030D-6E8A-4147-A177-3AD203B41FA5}">
                      <a16:colId xmlns:a16="http://schemas.microsoft.com/office/drawing/2014/main" val="2397555920"/>
                    </a:ext>
                  </a:extLst>
                </a:gridCol>
              </a:tblGrid>
              <a:tr h="31997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ill Sans MT" panose="020B0502020104020203" pitchFamily="34" charset="77"/>
                        </a:rPr>
                        <a:t>Week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ill Sans MT" panose="020B0502020104020203" pitchFamily="34" charset="77"/>
                        </a:rPr>
                        <a:t>Date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ill Sans MT" panose="020B0502020104020203" pitchFamily="34" charset="77"/>
                        </a:rPr>
                        <a:t>Topic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9777248"/>
                  </a:ext>
                </a:extLst>
              </a:tr>
              <a:tr h="43398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Week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03/30/2021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Gill Sans MT" panose="020B0502020104020203" pitchFamily="34" charset="77"/>
                        </a:rPr>
                        <a:t>Python Lightning course / start on Lab 1</a:t>
                      </a:r>
                      <a:endParaRPr lang="en-US" sz="1400" b="0" dirty="0">
                        <a:latin typeface="Gill Sans MT" panose="020B0502020104020203" pitchFamily="34" charset="77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3070439"/>
                  </a:ext>
                </a:extLst>
              </a:tr>
              <a:tr h="616707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Week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04/06/2021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Gill Sans MT" panose="020B0502020104020203" pitchFamily="34" charset="77"/>
                        </a:rPr>
                        <a:t>Lab 1: Mutation hunting: find the needle in a haystack</a:t>
                      </a:r>
                    </a:p>
                    <a:p>
                      <a:r>
                        <a:rPr lang="en-US" sz="1400" b="0" dirty="0">
                          <a:latin typeface="Gill Sans MT" panose="020B0502020104020203" pitchFamily="34" charset="77"/>
                        </a:rPr>
                        <a:t>NGS, sequence alignment, variant calling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399571"/>
                  </a:ext>
                </a:extLst>
              </a:tr>
              <a:tr h="698133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Week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04/13/2021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Gill Sans MT" panose="020B0502020104020203" pitchFamily="34" charset="77"/>
                        </a:rPr>
                        <a:t>Lab 2: So where do all those reference genomes come from, anyway?</a:t>
                      </a:r>
                    </a:p>
                    <a:p>
                      <a:r>
                        <a:rPr lang="en-US" sz="1400" b="0" dirty="0">
                          <a:latin typeface="Gill Sans MT" panose="020B0502020104020203" pitchFamily="34" charset="77"/>
                        </a:rPr>
                        <a:t>Genome size estimation, genome assembly</a:t>
                      </a:r>
                    </a:p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Gill Sans MT" panose="020B0502020104020203" pitchFamily="34" charset="77"/>
                        </a:rPr>
                        <a:t>Quiz 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500289"/>
                  </a:ext>
                </a:extLst>
              </a:tr>
              <a:tr h="49451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Week 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04/20/2021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Gill Sans MT" panose="020B0502020104020203" pitchFamily="34" charset="77"/>
                        </a:rPr>
                        <a:t>Lab 3: How tall should I be?</a:t>
                      </a:r>
                    </a:p>
                    <a:p>
                      <a:r>
                        <a:rPr lang="en-US" sz="1400" b="0" dirty="0">
                          <a:latin typeface="Gill Sans MT" panose="020B0502020104020203" pitchFamily="34" charset="77"/>
                        </a:rPr>
                        <a:t>GWAS, Ancestry, PCA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710275"/>
                  </a:ext>
                </a:extLst>
              </a:tr>
              <a:tr h="698133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Week 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04/27/2021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Gill Sans MT" panose="020B0502020104020203" pitchFamily="34" charset="77"/>
                        </a:rPr>
                        <a:t>Lab 4: You are what you eat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Gill Sans MT" panose="020B0502020104020203" pitchFamily="34" charset="77"/>
                      </a:endParaRPr>
                    </a:p>
                    <a:p>
                      <a:r>
                        <a:rPr lang="en-US" sz="1400" b="0" dirty="0">
                          <a:latin typeface="Gill Sans MT" panose="020B0502020104020203" pitchFamily="34" charset="77"/>
                        </a:rPr>
                        <a:t>RNA-</a:t>
                      </a:r>
                      <a:r>
                        <a:rPr lang="en-US" sz="1400" b="0" dirty="0" err="1">
                          <a:latin typeface="Gill Sans MT" panose="020B0502020104020203" pitchFamily="34" charset="77"/>
                        </a:rPr>
                        <a:t>seq</a:t>
                      </a:r>
                      <a:r>
                        <a:rPr lang="en-US" sz="1400" b="0" dirty="0">
                          <a:latin typeface="Gill Sans MT" panose="020B0502020104020203" pitchFamily="34" charset="77"/>
                        </a:rPr>
                        <a:t>, differential expression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Gill Sans MT" panose="020B0502020104020203" pitchFamily="34" charset="77"/>
                        </a:rPr>
                        <a:t>Quiz 2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418706"/>
                  </a:ext>
                </a:extLst>
              </a:tr>
              <a:tr h="49451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Week 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05/04/2021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Gill Sans MT" panose="020B0502020104020203" pitchFamily="34" charset="77"/>
                        </a:rPr>
                        <a:t>Lab 5: The dark matter of the genome</a:t>
                      </a:r>
                    </a:p>
                    <a:p>
                      <a:r>
                        <a:rPr lang="en-US" sz="1400" b="0" dirty="0" err="1">
                          <a:latin typeface="Gill Sans MT" panose="020B0502020104020203" pitchFamily="34" charset="77"/>
                        </a:rPr>
                        <a:t>ChIP-seq</a:t>
                      </a:r>
                      <a:r>
                        <a:rPr lang="en-US" sz="1400" b="0" dirty="0">
                          <a:latin typeface="Gill Sans MT" panose="020B0502020104020203" pitchFamily="34" charset="77"/>
                        </a:rPr>
                        <a:t>, machine learning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3082847"/>
                  </a:ext>
                </a:extLst>
              </a:tr>
              <a:tr h="698133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Week 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05/11/2021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Lab 6: Don’t get lost in the crowd</a:t>
                      </a:r>
                    </a:p>
                    <a:p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Single-cell genomics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Gill Sans MT" panose="020B0502020104020203" pitchFamily="34" charset="77"/>
                        </a:rPr>
                        <a:t>Quiz 3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987435"/>
                  </a:ext>
                </a:extLst>
              </a:tr>
              <a:tr h="698133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Week 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05/20/2021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Gill Sans MT" panose="020B0502020104020203" pitchFamily="34" charset="77"/>
                        </a:rPr>
                        <a:t>Lab 7: COVID-19</a:t>
                      </a:r>
                    </a:p>
                    <a:p>
                      <a:r>
                        <a:rPr lang="en-US" sz="1400" b="0" dirty="0">
                          <a:latin typeface="Gill Sans MT" panose="020B0502020104020203" pitchFamily="34" charset="77"/>
                        </a:rPr>
                        <a:t>Comparative genomics, phylogenetics</a:t>
                      </a:r>
                    </a:p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Gill Sans MT" panose="020B0502020104020203" pitchFamily="34" charset="77"/>
                        </a:rPr>
                        <a:t>Project proposals due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0048829"/>
                  </a:ext>
                </a:extLst>
              </a:tr>
              <a:tr h="290889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Weeks 9-10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05/27/2021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Independent Projects (report due in Finals week)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440334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2318A59-13E9-46AF-B4F3-B30E0791F661}"/>
              </a:ext>
            </a:extLst>
          </p:cNvPr>
          <p:cNvSpPr/>
          <p:nvPr/>
        </p:nvSpPr>
        <p:spPr>
          <a:xfrm>
            <a:off x="458077" y="3152955"/>
            <a:ext cx="10616241" cy="188796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B438EC-5FEB-714D-8BF9-56394EE7C75B}"/>
              </a:ext>
            </a:extLst>
          </p:cNvPr>
          <p:cNvSpPr txBox="1"/>
          <p:nvPr/>
        </p:nvSpPr>
        <p:spPr>
          <a:xfrm>
            <a:off x="8069580" y="2581394"/>
            <a:ext cx="251376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Gill Sans MT" panose="020B0502020104020203" pitchFamily="34" charset="77"/>
              </a:rPr>
              <a:t>NGS+gene</a:t>
            </a:r>
            <a:r>
              <a:rPr lang="en-US" b="1" dirty="0">
                <a:latin typeface="Gill Sans MT" panose="020B0502020104020203" pitchFamily="34" charset="77"/>
              </a:rPr>
              <a:t> regulation</a:t>
            </a:r>
          </a:p>
          <a:p>
            <a:r>
              <a:rPr lang="en-US" dirty="0">
                <a:latin typeface="Gill Sans MT" panose="020B0502020104020203" pitchFamily="34" charset="77"/>
              </a:rPr>
              <a:t>New lab format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220DAF-5F8D-8546-891C-11FE55E7BC82}"/>
              </a:ext>
            </a:extLst>
          </p:cNvPr>
          <p:cNvSpPr txBox="1"/>
          <p:nvPr/>
        </p:nvSpPr>
        <p:spPr>
          <a:xfrm>
            <a:off x="7119319" y="5122984"/>
            <a:ext cx="441428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Week 7: COVID-19+prepare for project</a:t>
            </a:r>
            <a:endParaRPr lang="en-US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100221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462C0F-F374-8E4D-82AF-A419DFD4E7F0}"/>
              </a:ext>
            </a:extLst>
          </p:cNvPr>
          <p:cNvSpPr txBox="1"/>
          <p:nvPr/>
        </p:nvSpPr>
        <p:spPr>
          <a:xfrm>
            <a:off x="795336" y="1259615"/>
            <a:ext cx="1087755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Introduction: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Background, motivation, summarize what you did</a:t>
            </a:r>
          </a:p>
          <a:p>
            <a:endParaRPr lang="en-US" sz="2000" dirty="0">
              <a:latin typeface="Gill Sans MT" panose="020B0502020104020203" pitchFamily="34" charset="77"/>
            </a:endParaRPr>
          </a:p>
          <a:p>
            <a:r>
              <a:rPr lang="en-US" sz="2000" dirty="0">
                <a:latin typeface="Gill Sans MT" panose="020B0502020104020203" pitchFamily="34" charset="77"/>
              </a:rPr>
              <a:t>Methods: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Give enough info on what you did so others can reproduce it e.g.: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Which tools did you use and why? Which version?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Did you use any non-default parameters?</a:t>
            </a:r>
          </a:p>
          <a:p>
            <a:endParaRPr lang="en-US" sz="2000" dirty="0">
              <a:latin typeface="Gill Sans MT" panose="020B0502020104020203" pitchFamily="34" charset="77"/>
            </a:endParaRPr>
          </a:p>
          <a:p>
            <a:r>
              <a:rPr lang="en-US" sz="2000" dirty="0">
                <a:latin typeface="Gill Sans MT" panose="020B0502020104020203" pitchFamily="34" charset="77"/>
              </a:rPr>
              <a:t>Results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Includes the results of your analysis.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Usually includes a text description, plus figures and tables summarizing the results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Should be objective without over-interpreting the data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>
              <a:latin typeface="Gill Sans MT" panose="020B0502020104020203" pitchFamily="34" charset="77"/>
            </a:endParaRPr>
          </a:p>
          <a:p>
            <a:r>
              <a:rPr lang="en-US" sz="2000" dirty="0">
                <a:latin typeface="Gill Sans MT" panose="020B0502020104020203" pitchFamily="34" charset="77"/>
              </a:rPr>
              <a:t>Discussion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Interpretation of the results: what do they mean and why are they important?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Limitations of the current study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Future directions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094B339-FC46-0648-BBCC-9B5C56CED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i="0" dirty="0">
                <a:latin typeface="Gill Sans"/>
                <a:cs typeface="Gill Sans"/>
              </a:rPr>
              <a:t>Lab report format</a:t>
            </a:r>
            <a:endParaRPr lang="en-US" sz="3600" dirty="0">
              <a:latin typeface="Gill San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413F2C-184F-A843-8A98-ACC20B8705AA}"/>
              </a:ext>
            </a:extLst>
          </p:cNvPr>
          <p:cNvSpPr/>
          <p:nvPr/>
        </p:nvSpPr>
        <p:spPr>
          <a:xfrm>
            <a:off x="628650" y="2143125"/>
            <a:ext cx="9544050" cy="44410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604B2F-6347-934A-A54E-F5429CC9A451}"/>
              </a:ext>
            </a:extLst>
          </p:cNvPr>
          <p:cNvSpPr txBox="1"/>
          <p:nvPr/>
        </p:nvSpPr>
        <p:spPr>
          <a:xfrm>
            <a:off x="7160419" y="1701370"/>
            <a:ext cx="1452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This week</a:t>
            </a:r>
          </a:p>
        </p:txBody>
      </p:sp>
    </p:spTree>
    <p:extLst>
      <p:ext uri="{BB962C8B-B14F-4D97-AF65-F5344CB8AC3E}">
        <p14:creationId xmlns:p14="http://schemas.microsoft.com/office/powerpoint/2010/main" val="30951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13A08B-C583-F045-A282-B3CF36326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487" y="388937"/>
            <a:ext cx="9753600" cy="6223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F30891-8B70-CA4D-8A43-D11D80CC959B}"/>
              </a:ext>
            </a:extLst>
          </p:cNvPr>
          <p:cNvSpPr txBox="1"/>
          <p:nvPr/>
        </p:nvSpPr>
        <p:spPr>
          <a:xfrm>
            <a:off x="7863840" y="388937"/>
            <a:ext cx="3452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Gill Sans MT" panose="020B0502020104020203" pitchFamily="34" charset="77"/>
              </a:rPr>
              <a:t>Example questions from Lab 4</a:t>
            </a:r>
          </a:p>
        </p:txBody>
      </p:sp>
    </p:spTree>
    <p:extLst>
      <p:ext uri="{BB962C8B-B14F-4D97-AF65-F5344CB8AC3E}">
        <p14:creationId xmlns:p14="http://schemas.microsoft.com/office/powerpoint/2010/main" val="31446257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094B339-FC46-0648-BBCC-9B5C56CED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i="0" dirty="0">
                <a:latin typeface="Gill Sans"/>
                <a:cs typeface="Gill Sans"/>
              </a:rPr>
              <a:t>Keepin</a:t>
            </a:r>
            <a:r>
              <a:rPr lang="en-US" sz="3600" dirty="0">
                <a:latin typeface="Gill Sans"/>
                <a:cs typeface="Gill Sans"/>
              </a:rPr>
              <a:t>g track of what you did</a:t>
            </a:r>
            <a:endParaRPr lang="en-US" sz="3600" dirty="0">
              <a:latin typeface="Gill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31B32D-CCBB-054D-9796-54661C5F6F31}"/>
              </a:ext>
            </a:extLst>
          </p:cNvPr>
          <p:cNvSpPr txBox="1"/>
          <p:nvPr/>
        </p:nvSpPr>
        <p:spPr>
          <a:xfrm>
            <a:off x="1028701" y="1259615"/>
            <a:ext cx="1064418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We won’t usually be asking for you to paste your actual commands from now 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However, for your own sake, KEEP TRACK OF WHAT YOU DID!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If you go back to your report next week (or next year!) you should be able to easily reproduce it.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Gill Sans MT" panose="020B0502020104020203" pitchFamily="34" charset="77"/>
            </a:endParaRPr>
          </a:p>
          <a:p>
            <a:r>
              <a:rPr lang="en-US" sz="2400" dirty="0">
                <a:latin typeface="Gill Sans MT" panose="020B0502020104020203" pitchFamily="34" charset="77"/>
              </a:rPr>
              <a:t>For example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Create a file “readme” file with </a:t>
            </a:r>
            <a:r>
              <a:rPr lang="en-US" sz="2400" i="1" dirty="0">
                <a:latin typeface="Gill Sans MT" panose="020B0502020104020203" pitchFamily="34" charset="77"/>
              </a:rPr>
              <a:t>every single command </a:t>
            </a:r>
            <a:r>
              <a:rPr lang="en-US" sz="2400" dirty="0">
                <a:latin typeface="Gill Sans MT" panose="020B0502020104020203" pitchFamily="34" charset="77"/>
              </a:rPr>
              <a:t>you used to generate the results in your report.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(My system: I create a file “</a:t>
            </a:r>
            <a:r>
              <a:rPr lang="en-US" sz="2400" dirty="0" err="1">
                <a:latin typeface="Gill Sans MT" panose="020B0502020104020203" pitchFamily="34" charset="77"/>
              </a:rPr>
              <a:t>readme.sh</a:t>
            </a:r>
            <a:r>
              <a:rPr lang="en-US" sz="2400" dirty="0">
                <a:latin typeface="Gill Sans MT" panose="020B0502020104020203" pitchFamily="34" charset="77"/>
              </a:rPr>
              <a:t>” that I can just run to regenerate everything. You don’t have to go that far, but not a bad idea!)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I typically only keep track of the commands that actually worked to avoid confusion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It doesn’t matter what you do, as long as you have a system you understand!</a:t>
            </a:r>
          </a:p>
        </p:txBody>
      </p:sp>
    </p:spTree>
    <p:extLst>
      <p:ext uri="{BB962C8B-B14F-4D97-AF65-F5344CB8AC3E}">
        <p14:creationId xmlns:p14="http://schemas.microsoft.com/office/powerpoint/2010/main" val="2831520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E1084EAB-E76C-491A-8E28-E6658D82A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071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Lab 4: How does a high fat diet affect the liver transcriptome?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6BCC55-AADE-7F46-BFDB-8DED932B830D}"/>
              </a:ext>
            </a:extLst>
          </p:cNvPr>
          <p:cNvSpPr txBox="1"/>
          <p:nvPr/>
        </p:nvSpPr>
        <p:spPr>
          <a:xfrm>
            <a:off x="8233711" y="3191070"/>
            <a:ext cx="3072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RNA-</a:t>
            </a:r>
            <a:r>
              <a:rPr lang="en-US" dirty="0" err="1">
                <a:latin typeface="Gill Sans MT" panose="020B0502020104020203" pitchFamily="34" charset="77"/>
              </a:rPr>
              <a:t>seq</a:t>
            </a:r>
            <a:r>
              <a:rPr lang="en-US" dirty="0">
                <a:latin typeface="Gill Sans MT" panose="020B0502020104020203" pitchFamily="34" charset="77"/>
              </a:rPr>
              <a:t> +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Differential expression analysis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1158C6-10E5-5042-B3D8-194D7F4D4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41" y="1680135"/>
            <a:ext cx="1769604" cy="15614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CF95FB-A231-BD46-ADE4-9421AC1C9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10" y="4015739"/>
            <a:ext cx="1769604" cy="1561415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D5B41004-D2CB-7941-8D73-261916B004B1}"/>
              </a:ext>
            </a:extLst>
          </p:cNvPr>
          <p:cNvSpPr/>
          <p:nvPr/>
        </p:nvSpPr>
        <p:spPr>
          <a:xfrm>
            <a:off x="3934072" y="2137678"/>
            <a:ext cx="1348740" cy="3231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15DCF470-26F8-F848-AA02-936343F794A4}"/>
              </a:ext>
            </a:extLst>
          </p:cNvPr>
          <p:cNvSpPr/>
          <p:nvPr/>
        </p:nvSpPr>
        <p:spPr>
          <a:xfrm>
            <a:off x="3934072" y="4473282"/>
            <a:ext cx="1348740" cy="3231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5A55C1-DDDD-6A40-B2FB-9D119ACB324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6186" y="2010748"/>
            <a:ext cx="1124890" cy="5346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776BD7-3C8D-0745-9AB3-967DC3B1B142}"/>
              </a:ext>
            </a:extLst>
          </p:cNvPr>
          <p:cNvSpPr txBox="1"/>
          <p:nvPr/>
        </p:nvSpPr>
        <p:spPr>
          <a:xfrm>
            <a:off x="2255564" y="2666531"/>
            <a:ext cx="754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Chow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8EB588-6F5F-7C41-964F-CF05D1EC40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9280" y="4329016"/>
            <a:ext cx="768350" cy="660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78A435-52A9-294A-BCBE-B12ECF4CC4C7}"/>
              </a:ext>
            </a:extLst>
          </p:cNvPr>
          <p:cNvSpPr txBox="1"/>
          <p:nvPr/>
        </p:nvSpPr>
        <p:spPr>
          <a:xfrm>
            <a:off x="2086445" y="5020824"/>
            <a:ext cx="1334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High fat diet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(HFD)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A046C3-595D-B642-8BC6-C26A1C971167}"/>
              </a:ext>
            </a:extLst>
          </p:cNvPr>
          <p:cNvSpPr/>
          <p:nvPr/>
        </p:nvSpPr>
        <p:spPr>
          <a:xfrm>
            <a:off x="0" y="6445691"/>
            <a:ext cx="5451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  <a:hlinkClick r:id="rId6"/>
              </a:rPr>
              <a:t>https://www.ncbi.nlm.nih.gov/pmc/articles/PMC5223143/</a:t>
            </a:r>
            <a:endParaRPr lang="en-US" dirty="0">
              <a:latin typeface="Gill Sans MT" panose="020B0502020104020203" pitchFamily="34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AC201D-5A86-054D-9B27-796C9E9CA4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1236" y="1680135"/>
            <a:ext cx="1374140" cy="12882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297BE5-1493-D84E-AA98-8193F93443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1205" y="3990736"/>
            <a:ext cx="1374140" cy="1288256"/>
          </a:xfrm>
          <a:prstGeom prst="rect">
            <a:avLst/>
          </a:prstGeom>
        </p:spPr>
      </p:pic>
      <p:sp>
        <p:nvSpPr>
          <p:cNvPr id="15" name="Right Arrow 14">
            <a:extLst>
              <a:ext uri="{FF2B5EF4-FFF2-40B4-BE49-F238E27FC236}">
                <a16:creationId xmlns:a16="http://schemas.microsoft.com/office/drawing/2014/main" id="{013C8EDF-5568-4C43-ACA4-0E089FFFD3B2}"/>
              </a:ext>
            </a:extLst>
          </p:cNvPr>
          <p:cNvSpPr/>
          <p:nvPr/>
        </p:nvSpPr>
        <p:spPr>
          <a:xfrm>
            <a:off x="7269974" y="3213289"/>
            <a:ext cx="679838" cy="3231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1ADD27-620A-954F-9CA0-521A97E4AE61}"/>
              </a:ext>
            </a:extLst>
          </p:cNvPr>
          <p:cNvSpPr txBox="1"/>
          <p:nvPr/>
        </p:nvSpPr>
        <p:spPr>
          <a:xfrm>
            <a:off x="7019202" y="5314480"/>
            <a:ext cx="51463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Hundreds of metabolic genes </a:t>
            </a:r>
            <a:r>
              <a:rPr lang="en-US" dirty="0" err="1">
                <a:latin typeface="Gill Sans MT" panose="020B0502020104020203" pitchFamily="34" charset="77"/>
              </a:rPr>
              <a:t>misregulated</a:t>
            </a:r>
            <a:r>
              <a:rPr lang="en-US" dirty="0">
                <a:latin typeface="Gill Sans MT" panose="020B0502020104020203" pitchFamily="34" charset="77"/>
              </a:rPr>
              <a:t> with HFD</a:t>
            </a:r>
          </a:p>
          <a:p>
            <a:r>
              <a:rPr lang="en-US" dirty="0">
                <a:latin typeface="Gill Sans MT" panose="020B0502020104020203" pitchFamily="34" charset="77"/>
              </a:rPr>
              <a:t>++ Triglycerides</a:t>
            </a:r>
          </a:p>
          <a:p>
            <a:r>
              <a:rPr lang="en-US" dirty="0">
                <a:latin typeface="Gill Sans MT" panose="020B0502020104020203" pitchFamily="34" charset="77"/>
              </a:rPr>
              <a:t>++ Insulin</a:t>
            </a:r>
          </a:p>
          <a:p>
            <a:r>
              <a:rPr lang="en-US" dirty="0">
                <a:latin typeface="Gill Sans MT" panose="020B0502020104020203" pitchFamily="34" charset="77"/>
              </a:rPr>
              <a:t>++ Fasting </a:t>
            </a:r>
            <a:r>
              <a:rPr lang="en-US" dirty="0" err="1">
                <a:latin typeface="Gill Sans MT" panose="020B0502020104020203" pitchFamily="34" charset="77"/>
              </a:rPr>
              <a:t>lucose</a:t>
            </a:r>
            <a:endParaRPr lang="en-US" dirty="0">
              <a:latin typeface="Gill Sans MT" panose="020B0502020104020203" pitchFamily="34" charset="77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1DE75C-995A-1A42-ABA4-03261D1F5D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1810" y="1706879"/>
            <a:ext cx="891688" cy="9702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B9C290A-D43D-E44B-8331-4C4296223B0A}"/>
              </a:ext>
            </a:extLst>
          </p:cNvPr>
          <p:cNvSpPr/>
          <p:nvPr/>
        </p:nvSpPr>
        <p:spPr>
          <a:xfrm>
            <a:off x="7184071" y="2677109"/>
            <a:ext cx="8516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Gill Sans MT" panose="020B0502020104020203" pitchFamily="34" charset="77"/>
              </a:rPr>
              <a:t>Liver RNA</a:t>
            </a:r>
            <a:endParaRPr lang="en-US" sz="12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7E119FB-6F18-5348-9174-D3D2D44BC0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9202" y="3974185"/>
            <a:ext cx="891688" cy="97023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CBC5AD9-5CE0-804B-80E1-18EF26EC21F2}"/>
              </a:ext>
            </a:extLst>
          </p:cNvPr>
          <p:cNvSpPr/>
          <p:nvPr/>
        </p:nvSpPr>
        <p:spPr>
          <a:xfrm>
            <a:off x="7201463" y="4944415"/>
            <a:ext cx="8516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Gill Sans MT" panose="020B0502020104020203" pitchFamily="34" charset="77"/>
              </a:rPr>
              <a:t>Liver RNA</a:t>
            </a:r>
            <a:endParaRPr lang="en-US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469CC5-0BAA-4643-87F7-F432CA964367}"/>
              </a:ext>
            </a:extLst>
          </p:cNvPr>
          <p:cNvSpPr txBox="1"/>
          <p:nvPr/>
        </p:nvSpPr>
        <p:spPr>
          <a:xfrm>
            <a:off x="219710" y="1142211"/>
            <a:ext cx="5186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3 replicates (Chow_Rep1, Chow_Rep2, Chow_Rep3)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5026DA-8364-7547-89C8-EFA2787D8BBA}"/>
              </a:ext>
            </a:extLst>
          </p:cNvPr>
          <p:cNvSpPr txBox="1"/>
          <p:nvPr/>
        </p:nvSpPr>
        <p:spPr>
          <a:xfrm>
            <a:off x="265008" y="3625285"/>
            <a:ext cx="4827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3 replicates (HFD_Rep1, HFD_Rep2, HFD_Rep3)</a:t>
            </a:r>
          </a:p>
        </p:txBody>
      </p:sp>
    </p:spTree>
    <p:extLst>
      <p:ext uri="{BB962C8B-B14F-4D97-AF65-F5344CB8AC3E}">
        <p14:creationId xmlns:p14="http://schemas.microsoft.com/office/powerpoint/2010/main" val="31352160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62136" y="531252"/>
            <a:ext cx="5156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Step 1</a:t>
            </a:r>
            <a:r>
              <a:rPr lang="en-US" sz="2400" dirty="0">
                <a:latin typeface="Gill Sans"/>
                <a:cs typeface="Gill Sans"/>
              </a:rPr>
              <a:t>: Extract cDNA + Perform NGS</a:t>
            </a:r>
            <a:endParaRPr lang="en-US" sz="2400" b="1" dirty="0">
              <a:latin typeface="Gill Sans"/>
              <a:cs typeface="Gill Sans"/>
            </a:endParaRP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813CC893-6586-404A-AB92-739C2AE27EFE}"/>
              </a:ext>
            </a:extLst>
          </p:cNvPr>
          <p:cNvSpPr/>
          <p:nvPr/>
        </p:nvSpPr>
        <p:spPr>
          <a:xfrm>
            <a:off x="5606415" y="1193388"/>
            <a:ext cx="228600" cy="50292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90DA5B-C8BC-FD41-9C22-4317D0D68140}"/>
              </a:ext>
            </a:extLst>
          </p:cNvPr>
          <p:cNvSpPr txBox="1"/>
          <p:nvPr/>
        </p:nvSpPr>
        <p:spPr>
          <a:xfrm>
            <a:off x="3362136" y="1933557"/>
            <a:ext cx="5335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Step 2</a:t>
            </a:r>
            <a:r>
              <a:rPr lang="en-US" sz="2400" dirty="0">
                <a:latin typeface="Gill Sans"/>
                <a:cs typeface="Gill Sans"/>
              </a:rPr>
              <a:t>: Align reads </a:t>
            </a:r>
            <a:r>
              <a:rPr lang="en-US" sz="2400" i="1" dirty="0">
                <a:latin typeface="Gill Sans"/>
                <a:cs typeface="Gill Sans"/>
              </a:rPr>
              <a:t>(to the transcriptome!)</a:t>
            </a:r>
            <a:endParaRPr lang="en-US" sz="2400" b="1" i="1" dirty="0">
              <a:latin typeface="Gill Sans"/>
              <a:cs typeface="Gill Sans"/>
            </a:endParaRP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C0B25994-921D-9843-9E1D-9470C09E602A}"/>
              </a:ext>
            </a:extLst>
          </p:cNvPr>
          <p:cNvSpPr/>
          <p:nvPr/>
        </p:nvSpPr>
        <p:spPr>
          <a:xfrm>
            <a:off x="5606415" y="2533887"/>
            <a:ext cx="228600" cy="50292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BD48FC-2012-064F-AAC8-3DF72FD6A601}"/>
              </a:ext>
            </a:extLst>
          </p:cNvPr>
          <p:cNvSpPr txBox="1"/>
          <p:nvPr/>
        </p:nvSpPr>
        <p:spPr>
          <a:xfrm>
            <a:off x="5940598" y="2571951"/>
            <a:ext cx="9874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Gill Sans MT" panose="020B0502020104020203" pitchFamily="34" charset="77"/>
                <a:cs typeface="Gill Sans"/>
              </a:rPr>
              <a:t>STAR*</a:t>
            </a:r>
            <a:endParaRPr lang="en-US" sz="1400" b="1" i="1" dirty="0">
              <a:solidFill>
                <a:srgbClr val="FF0000"/>
              </a:solidFill>
              <a:latin typeface="Gill Sans MT" panose="020B0502020104020203" pitchFamily="34" charset="77"/>
              <a:cs typeface="Gill San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6E51BB-C285-474C-B0DD-6D62E86207B4}"/>
              </a:ext>
            </a:extLst>
          </p:cNvPr>
          <p:cNvSpPr txBox="1"/>
          <p:nvPr/>
        </p:nvSpPr>
        <p:spPr>
          <a:xfrm>
            <a:off x="3362136" y="3269853"/>
            <a:ext cx="5450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Step 3</a:t>
            </a:r>
            <a:r>
              <a:rPr lang="en-US" sz="2400" dirty="0">
                <a:latin typeface="Gill Sans"/>
                <a:cs typeface="Gill Sans"/>
              </a:rPr>
              <a:t>: Quantify expression of each gene</a:t>
            </a:r>
            <a:endParaRPr lang="en-US" sz="2400" b="1" i="1" dirty="0">
              <a:latin typeface="Gill Sans"/>
              <a:cs typeface="Gill Sans"/>
            </a:endParaRPr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977465C4-9DC0-104A-9547-5806E34F6C79}"/>
              </a:ext>
            </a:extLst>
          </p:cNvPr>
          <p:cNvSpPr/>
          <p:nvPr/>
        </p:nvSpPr>
        <p:spPr>
          <a:xfrm>
            <a:off x="5606415" y="3870183"/>
            <a:ext cx="228600" cy="50292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9AF0D6-2B2E-9541-951E-8284A9448A41}"/>
              </a:ext>
            </a:extLst>
          </p:cNvPr>
          <p:cNvSpPr txBox="1"/>
          <p:nvPr/>
        </p:nvSpPr>
        <p:spPr>
          <a:xfrm>
            <a:off x="5940598" y="3908247"/>
            <a:ext cx="1024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Gill Sans MT" panose="020B0502020104020203" pitchFamily="34" charset="77"/>
                <a:cs typeface="Gill Sans"/>
              </a:rPr>
              <a:t>RSEM*</a:t>
            </a:r>
            <a:endParaRPr lang="en-US" sz="1400" b="1" i="1" dirty="0">
              <a:latin typeface="Gill Sans MT" panose="020B0502020104020203" pitchFamily="34" charset="77"/>
              <a:cs typeface="Gill San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0A94D7-B6C7-2649-9351-26D5534C9E51}"/>
              </a:ext>
            </a:extLst>
          </p:cNvPr>
          <p:cNvSpPr txBox="1"/>
          <p:nvPr/>
        </p:nvSpPr>
        <p:spPr>
          <a:xfrm>
            <a:off x="3342930" y="4608324"/>
            <a:ext cx="5933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Step 4</a:t>
            </a:r>
            <a:r>
              <a:rPr lang="en-US" sz="2400" dirty="0">
                <a:latin typeface="Gill Sans"/>
                <a:cs typeface="Gill Sans"/>
              </a:rPr>
              <a:t>: Identify differentially expressed genes</a:t>
            </a:r>
            <a:endParaRPr lang="en-US" sz="2400" b="1" i="1" dirty="0">
              <a:latin typeface="Gill Sans"/>
              <a:cs typeface="Gill Sans"/>
            </a:endParaRPr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086C4BFB-7A14-F347-9FE3-EB775888776F}"/>
              </a:ext>
            </a:extLst>
          </p:cNvPr>
          <p:cNvSpPr/>
          <p:nvPr/>
        </p:nvSpPr>
        <p:spPr>
          <a:xfrm>
            <a:off x="5606415" y="5144607"/>
            <a:ext cx="228600" cy="50292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1F7767F-B489-A347-8A13-5FF90A269131}"/>
              </a:ext>
            </a:extLst>
          </p:cNvPr>
          <p:cNvSpPr txBox="1"/>
          <p:nvPr/>
        </p:nvSpPr>
        <p:spPr>
          <a:xfrm>
            <a:off x="5940598" y="51826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Gill Sans MT" panose="020B0502020104020203" pitchFamily="34" charset="77"/>
                <a:cs typeface="Gill Sans"/>
              </a:rPr>
              <a:t>DESeq2</a:t>
            </a:r>
            <a:endParaRPr lang="en-US" sz="1200" b="1" i="1" dirty="0">
              <a:latin typeface="Gill Sans MT" panose="020B0502020104020203" pitchFamily="34" charset="77"/>
              <a:cs typeface="Gill San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CBFDF26-7D16-9E42-B5F6-8085DC09E575}"/>
              </a:ext>
            </a:extLst>
          </p:cNvPr>
          <p:cNvSpPr txBox="1"/>
          <p:nvPr/>
        </p:nvSpPr>
        <p:spPr>
          <a:xfrm>
            <a:off x="3362136" y="5643934"/>
            <a:ext cx="6989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Step 5</a:t>
            </a:r>
            <a:r>
              <a:rPr lang="en-US" sz="2400" dirty="0">
                <a:latin typeface="Gill Sans"/>
                <a:cs typeface="Gill Sans"/>
              </a:rPr>
              <a:t>: Characterize DE genes (e.g. GO Enrichment) </a:t>
            </a:r>
            <a:endParaRPr lang="en-US" sz="2400" b="1" i="1" dirty="0">
              <a:latin typeface="Gill Sans"/>
              <a:cs typeface="Gill San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9893781-1AD5-E34E-A4D5-12EF6845F1E2}"/>
              </a:ext>
            </a:extLst>
          </p:cNvPr>
          <p:cNvSpPr txBox="1"/>
          <p:nvPr/>
        </p:nvSpPr>
        <p:spPr>
          <a:xfrm>
            <a:off x="5940598" y="6076864"/>
            <a:ext cx="1196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Gill Sans MT" panose="020B0502020104020203" pitchFamily="34" charset="77"/>
                <a:cs typeface="Gill Sans"/>
              </a:rPr>
              <a:t>goatools</a:t>
            </a:r>
            <a:endParaRPr lang="en-US" sz="2000" b="1" i="1" dirty="0">
              <a:solidFill>
                <a:srgbClr val="FF0000"/>
              </a:solidFill>
              <a:latin typeface="Gill Sans MT" panose="020B0502020104020203" pitchFamily="34" charset="77"/>
              <a:cs typeface="Gill San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15F751-4416-E64A-B8E0-3C821883D6FF}"/>
              </a:ext>
            </a:extLst>
          </p:cNvPr>
          <p:cNvSpPr txBox="1"/>
          <p:nvPr/>
        </p:nvSpPr>
        <p:spPr>
          <a:xfrm>
            <a:off x="106535" y="6435516"/>
            <a:ext cx="4767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Gill Sans MT" panose="020B0502020104020203" pitchFamily="34" charset="77"/>
                <a:cs typeface="Gill Sans"/>
              </a:rPr>
              <a:t>* = precomputed but commands given</a:t>
            </a:r>
            <a:endParaRPr lang="en-US" sz="1400" b="1" i="1" dirty="0">
              <a:latin typeface="Gill Sans MT" panose="020B0502020104020203" pitchFamily="34" charset="77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52471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E1084EAB-E76C-491A-8E28-E6658D82A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071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Quiz 2 Info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159CDA-7E0B-3244-9A5F-AC6E99544C4A}"/>
              </a:ext>
            </a:extLst>
          </p:cNvPr>
          <p:cNvSpPr txBox="1"/>
          <p:nvPr/>
        </p:nvSpPr>
        <p:spPr>
          <a:xfrm>
            <a:off x="1274618" y="1229112"/>
            <a:ext cx="1040476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See study guide on Canvas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Similar format to Quiz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Covers material up to last week.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Question topics to expect:</a:t>
            </a:r>
          </a:p>
          <a:p>
            <a:pPr marL="742950" lvl="0" indent="-742950">
              <a:buFontTx/>
              <a:buAutoNum type="arabicPeriod"/>
            </a:pPr>
            <a:r>
              <a:rPr lang="en-US" sz="2400" dirty="0">
                <a:solidFill>
                  <a:prstClr val="black"/>
                </a:solidFill>
                <a:latin typeface="Gill Sans MT" panose="020B0502020104020203" pitchFamily="34" charset="0"/>
              </a:rPr>
              <a:t>UNIX commands, plink</a:t>
            </a:r>
          </a:p>
          <a:p>
            <a:pPr marL="742950" lvl="0" indent="-742950">
              <a:buFontTx/>
              <a:buAutoNum type="arabicPeriod"/>
            </a:pPr>
            <a:r>
              <a:rPr lang="en-US" sz="2400" dirty="0">
                <a:solidFill>
                  <a:prstClr val="black"/>
                </a:solidFill>
                <a:latin typeface="Gill Sans MT" panose="020B0502020104020203" pitchFamily="34" charset="0"/>
              </a:rPr>
              <a:t>P-values</a:t>
            </a:r>
          </a:p>
          <a:p>
            <a:pPr marL="742950" lvl="0" indent="-742950">
              <a:buFontTx/>
              <a:buAutoNum type="arabicPeriod"/>
            </a:pPr>
            <a:r>
              <a:rPr lang="en-US" sz="2400" dirty="0">
                <a:solidFill>
                  <a:prstClr val="black"/>
                </a:solidFill>
                <a:latin typeface="Gill Sans MT" panose="020B0502020104020203" pitchFamily="34" charset="0"/>
              </a:rPr>
              <a:t>Manhattan Plots</a:t>
            </a:r>
          </a:p>
          <a:p>
            <a:pPr marL="742950" lvl="0" indent="-742950">
              <a:buFontTx/>
              <a:buAutoNum type="arabicPeriod"/>
            </a:pPr>
            <a:r>
              <a:rPr lang="en-US" sz="2400" dirty="0">
                <a:solidFill>
                  <a:prstClr val="black"/>
                </a:solidFill>
                <a:latin typeface="Gill Sans MT" panose="020B0502020104020203" pitchFamily="34" charset="0"/>
              </a:rPr>
              <a:t>PCA intuition</a:t>
            </a:r>
          </a:p>
          <a:p>
            <a:pPr marL="742950" lvl="0" indent="-742950">
              <a:buFontTx/>
              <a:buAutoNum type="arabicPeriod"/>
            </a:pPr>
            <a:r>
              <a:rPr lang="en-US" sz="2400" dirty="0">
                <a:solidFill>
                  <a:prstClr val="black"/>
                </a:solidFill>
                <a:latin typeface="Gill Sans MT" panose="020B0502020104020203" pitchFamily="34" charset="0"/>
              </a:rPr>
              <a:t>Allele frequencies vs. genotype frequencies</a:t>
            </a:r>
          </a:p>
        </p:txBody>
      </p:sp>
    </p:spTree>
    <p:extLst>
      <p:ext uri="{BB962C8B-B14F-4D97-AF65-F5344CB8AC3E}">
        <p14:creationId xmlns:p14="http://schemas.microsoft.com/office/powerpoint/2010/main" val="2330329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38191" r="32221"/>
          <a:stretch/>
        </p:blipFill>
        <p:spPr>
          <a:xfrm>
            <a:off x="2887217" y="3115920"/>
            <a:ext cx="2401616" cy="14207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1667" y="3174215"/>
            <a:ext cx="2083527" cy="13814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8743" y="5230311"/>
            <a:ext cx="2360091" cy="1390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5055" y="5230311"/>
            <a:ext cx="2398280" cy="13901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9171" y="2661186"/>
            <a:ext cx="1315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Skin cells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00869" y="4758987"/>
            <a:ext cx="2099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Red blood cells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44532" y="2712550"/>
            <a:ext cx="1751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Hepatocytes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67487" y="4746274"/>
            <a:ext cx="1282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Neurons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120234" y="1570651"/>
            <a:ext cx="1533966" cy="65982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DNA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288833" y="1573603"/>
            <a:ext cx="1533966" cy="65982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RNA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752249" y="1578077"/>
            <a:ext cx="1533966" cy="65982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Protein</a:t>
            </a:r>
          </a:p>
        </p:txBody>
      </p:sp>
      <p:cxnSp>
        <p:nvCxnSpPr>
          <p:cNvPr id="17" name="Straight Arrow Connector 16"/>
          <p:cNvCxnSpPr>
            <a:stCxn id="13" idx="3"/>
            <a:endCxn id="14" idx="1"/>
          </p:cNvCxnSpPr>
          <p:nvPr/>
        </p:nvCxnSpPr>
        <p:spPr>
          <a:xfrm>
            <a:off x="3654201" y="1900561"/>
            <a:ext cx="1634633" cy="29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4" idx="3"/>
            <a:endCxn id="15" idx="1"/>
          </p:cNvCxnSpPr>
          <p:nvPr/>
        </p:nvCxnSpPr>
        <p:spPr>
          <a:xfrm>
            <a:off x="6822799" y="1903513"/>
            <a:ext cx="1929450" cy="44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888526" y="1328683"/>
            <a:ext cx="1987251" cy="115230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524000" y="2527883"/>
            <a:ext cx="165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"/>
                <a:cs typeface="Gill Sans"/>
              </a:rPr>
              <a:t>DNA ~identical!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520069" y="1324407"/>
            <a:ext cx="1987251" cy="115230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8378963" y="2480991"/>
            <a:ext cx="2822597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"/>
                <a:cs typeface="Gill Sans"/>
              </a:rPr>
              <a:t>Real difference in the proteins, but hard to measure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141114" y="1331833"/>
            <a:ext cx="1987251" cy="115230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027712" y="2538867"/>
            <a:ext cx="4024311" cy="14773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"/>
                <a:cs typeface="Gill Sans"/>
              </a:rPr>
              <a:t>RNA is a useful intermediate!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  <a:latin typeface="Gill Sans"/>
                <a:cs typeface="Gill Sans"/>
              </a:rPr>
              <a:t>~Informative of protein level/sequence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  <a:latin typeface="Gill Sans"/>
                <a:cs typeface="Gill Sans"/>
              </a:rPr>
              <a:t>Made from nucleic acids = we can sequence that!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E1084EAB-E76C-491A-8E28-E6658D82A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071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Phenotype is controlled by which genes are expressed</a:t>
            </a:r>
          </a:p>
        </p:txBody>
      </p:sp>
    </p:spTree>
    <p:extLst>
      <p:ext uri="{BB962C8B-B14F-4D97-AF65-F5344CB8AC3E}">
        <p14:creationId xmlns:p14="http://schemas.microsoft.com/office/powerpoint/2010/main" val="5991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/>
      <p:bldP spid="23" grpId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 flipV="1">
            <a:off x="1721932" y="1859774"/>
            <a:ext cx="8609999" cy="2922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371355" y="1694818"/>
            <a:ext cx="1369023" cy="329910"/>
          </a:xfrm>
          <a:prstGeom prst="rect">
            <a:avLst/>
          </a:prstGeom>
          <a:solidFill>
            <a:srgbClr val="4F81BD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86573" y="1682263"/>
            <a:ext cx="1369023" cy="329910"/>
          </a:xfrm>
          <a:prstGeom prst="rect">
            <a:avLst/>
          </a:prstGeom>
          <a:solidFill>
            <a:srgbClr val="4F81BD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713296" y="1694818"/>
            <a:ext cx="1369023" cy="329910"/>
          </a:xfrm>
          <a:prstGeom prst="rect">
            <a:avLst/>
          </a:prstGeom>
          <a:solidFill>
            <a:srgbClr val="4F81BD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V="1">
            <a:off x="2587879" y="1843278"/>
            <a:ext cx="7084897" cy="45719"/>
          </a:xfrm>
          <a:prstGeom prst="rect">
            <a:avLst/>
          </a:prstGeom>
          <a:solidFill>
            <a:srgbClr val="4F81BD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52855" y="3233108"/>
            <a:ext cx="873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ACACUAUCG</a:t>
            </a:r>
            <a:r>
              <a:rPr lang="en-US" dirty="0">
                <a:solidFill>
                  <a:schemeClr val="accent1"/>
                </a:solidFill>
              </a:rPr>
              <a:t>AUGCAGAUAAA</a:t>
            </a:r>
            <a:r>
              <a:rPr lang="en-US" dirty="0">
                <a:solidFill>
                  <a:srgbClr val="FF0000"/>
                </a:solidFill>
              </a:rPr>
              <a:t>GU</a:t>
            </a:r>
            <a:r>
              <a:rPr lang="en-US" dirty="0"/>
              <a:t>UG</a:t>
            </a:r>
            <a:r>
              <a:rPr lang="en-US" dirty="0">
                <a:solidFill>
                  <a:srgbClr val="FF0000"/>
                </a:solidFill>
              </a:rPr>
              <a:t>AG</a:t>
            </a:r>
            <a:r>
              <a:rPr lang="en-US" dirty="0">
                <a:solidFill>
                  <a:srgbClr val="4F81BD"/>
                </a:solidFill>
              </a:rPr>
              <a:t>UAGCUGUCUCG</a:t>
            </a:r>
            <a:r>
              <a:rPr lang="en-US" dirty="0">
                <a:solidFill>
                  <a:srgbClr val="FF0000"/>
                </a:solidFill>
              </a:rPr>
              <a:t>GU</a:t>
            </a:r>
            <a:r>
              <a:rPr lang="en-US" dirty="0"/>
              <a:t>CG</a:t>
            </a:r>
            <a:r>
              <a:rPr lang="en-US" dirty="0">
                <a:solidFill>
                  <a:srgbClr val="FF0000"/>
                </a:solidFill>
              </a:rPr>
              <a:t>AG</a:t>
            </a:r>
            <a:r>
              <a:rPr lang="en-US" dirty="0">
                <a:solidFill>
                  <a:srgbClr val="4F81BD"/>
                </a:solidFill>
              </a:rPr>
              <a:t>CGUACGUAUAA</a:t>
            </a:r>
            <a:r>
              <a:rPr lang="en-US" dirty="0"/>
              <a:t>AUCACUAC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18770" y="1301340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Exon 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00997" y="1301340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Exon 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997649" y="1325486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Exon 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07156" y="2104716"/>
            <a:ext cx="941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Intron 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55595" y="2104716"/>
            <a:ext cx="941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Gill Sans MT" panose="020B0502020104020203" pitchFamily="34" charset="77"/>
              </a:rPr>
              <a:t>Intron </a:t>
            </a:r>
            <a:r>
              <a:rPr lang="en-US" dirty="0">
                <a:latin typeface="Gill Sans MT" panose="020B0502020104020203" pitchFamily="34" charset="77"/>
              </a:rPr>
              <a:t>2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6106464" y="2701310"/>
            <a:ext cx="0" cy="4123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463193" y="2684807"/>
            <a:ext cx="2112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Transcription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468954" y="1659718"/>
            <a:ext cx="667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Gill Sans MT" panose="020B0502020104020203" pitchFamily="34" charset="77"/>
              </a:rPr>
              <a:t>DNA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498128" y="3202330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Gill Sans MT" panose="020B0502020104020203" pitchFamily="34" charset="77"/>
              </a:rPr>
              <a:t>RNA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468165" y="4247431"/>
            <a:ext cx="84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Gill Sans MT" panose="020B0502020104020203" pitchFamily="34" charset="77"/>
              </a:rPr>
              <a:t>mRNA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250137" y="4018487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5’ UTR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682209" y="399482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/>
              <a:t>’ UTR</a:t>
            </a:r>
            <a:endParaRPr lang="en-US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6118257" y="3843151"/>
            <a:ext cx="0" cy="4123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524469" y="3777163"/>
            <a:ext cx="1295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Splicing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820799" y="4279169"/>
            <a:ext cx="711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ACACUAUCG</a:t>
            </a:r>
            <a:r>
              <a:rPr lang="en-US" dirty="0">
                <a:solidFill>
                  <a:schemeClr val="accent1"/>
                </a:solidFill>
                <a:latin typeface="Courier"/>
                <a:cs typeface="Courier"/>
              </a:rPr>
              <a:t>AUGCAGAUAAA</a:t>
            </a:r>
            <a:r>
              <a:rPr lang="en-US" dirty="0">
                <a:solidFill>
                  <a:srgbClr val="4F81BD"/>
                </a:solidFill>
                <a:latin typeface="Courier"/>
                <a:cs typeface="Courier"/>
              </a:rPr>
              <a:t>UAGCUGUCUCGCGUACGUAUAA</a:t>
            </a:r>
            <a:r>
              <a:rPr lang="en-US" dirty="0">
                <a:latin typeface="Courier"/>
                <a:cs typeface="Courier"/>
              </a:rPr>
              <a:t>ATCACUAC</a:t>
            </a:r>
            <a:endParaRPr lang="en-US" sz="1600" dirty="0">
              <a:latin typeface="Courier"/>
              <a:cs typeface="Courier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6118257" y="5131110"/>
            <a:ext cx="0" cy="4123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524468" y="5065122"/>
            <a:ext cx="1818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Gill Sans MT" panose="020B0502020104020203" pitchFamily="34" charset="77"/>
              </a:rPr>
              <a:t>Translation</a:t>
            </a:r>
            <a:endParaRPr lang="en-US" sz="2800" dirty="0">
              <a:latin typeface="Gill Sans MT" panose="020B0502020104020203" pitchFamily="34" charset="77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152781" y="4372035"/>
            <a:ext cx="394593" cy="2771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10475793" y="5700186"/>
            <a:ext cx="84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Gill Sans MT" panose="020B0502020104020203" pitchFamily="34" charset="77"/>
              </a:rPr>
              <a:t>Protein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182039" y="5673625"/>
            <a:ext cx="382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</a:p>
        </p:txBody>
      </p:sp>
      <p:sp>
        <p:nvSpPr>
          <p:cNvPr id="73" name="Rectangle 72"/>
          <p:cNvSpPr/>
          <p:nvPr/>
        </p:nvSpPr>
        <p:spPr>
          <a:xfrm>
            <a:off x="4561307" y="4372035"/>
            <a:ext cx="394593" cy="2771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4969833" y="4372035"/>
            <a:ext cx="394593" cy="2771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5378359" y="4372035"/>
            <a:ext cx="394593" cy="2771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5786885" y="4372035"/>
            <a:ext cx="394593" cy="2771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6195411" y="4372035"/>
            <a:ext cx="394593" cy="2771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6603937" y="4372035"/>
            <a:ext cx="394593" cy="2771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7012463" y="4372035"/>
            <a:ext cx="394593" cy="2771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7420989" y="4372035"/>
            <a:ext cx="394593" cy="2771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7829515" y="4372035"/>
            <a:ext cx="394593" cy="2771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8238040" y="4372035"/>
            <a:ext cx="394593" cy="2771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4152781" y="5747072"/>
            <a:ext cx="394593" cy="2771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4561307" y="5747072"/>
            <a:ext cx="394593" cy="2771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4969833" y="5747072"/>
            <a:ext cx="394593" cy="2771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5378359" y="5747072"/>
            <a:ext cx="394593" cy="2771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5786885" y="5747072"/>
            <a:ext cx="394593" cy="2771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6195411" y="5747072"/>
            <a:ext cx="394593" cy="2771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6603937" y="5747072"/>
            <a:ext cx="394593" cy="2771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7012463" y="5747072"/>
            <a:ext cx="394593" cy="2771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7420989" y="5747072"/>
            <a:ext cx="394593" cy="2771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7829515" y="5747072"/>
            <a:ext cx="394593" cy="2771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8238040" y="5747072"/>
            <a:ext cx="394593" cy="2771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4579093" y="5683173"/>
            <a:ext cx="339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4996336" y="5664465"/>
            <a:ext cx="242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5390928" y="5673625"/>
            <a:ext cx="33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5803112" y="5659730"/>
            <a:ext cx="29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6251166" y="566024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6647977" y="5650183"/>
            <a:ext cx="29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7045451" y="5673623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7477272" y="568317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7913607" y="5683173"/>
            <a:ext cx="315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8300503" y="5700186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3095342" y="6268287"/>
            <a:ext cx="3175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Start codon (AUG=Methionine)</a:t>
            </a:r>
          </a:p>
        </p:txBody>
      </p:sp>
      <p:cxnSp>
        <p:nvCxnSpPr>
          <p:cNvPr id="107" name="Straight Arrow Connector 106"/>
          <p:cNvCxnSpPr/>
          <p:nvPr/>
        </p:nvCxnSpPr>
        <p:spPr>
          <a:xfrm flipV="1">
            <a:off x="4050356" y="6069519"/>
            <a:ext cx="131683" cy="19876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7229399" y="6268287"/>
            <a:ext cx="3088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Stop codon (UGA, UAA, UAG)</a:t>
            </a:r>
          </a:p>
        </p:txBody>
      </p:sp>
      <p:cxnSp>
        <p:nvCxnSpPr>
          <p:cNvPr id="110" name="Straight Arrow Connector 109"/>
          <p:cNvCxnSpPr>
            <a:endCxn id="94" idx="2"/>
          </p:cNvCxnSpPr>
          <p:nvPr/>
        </p:nvCxnSpPr>
        <p:spPr>
          <a:xfrm flipH="1" flipV="1">
            <a:off x="8435337" y="6024249"/>
            <a:ext cx="139909" cy="24403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itle 1">
            <a:extLst>
              <a:ext uri="{FF2B5EF4-FFF2-40B4-BE49-F238E27FC236}">
                <a16:creationId xmlns:a16="http://schemas.microsoft.com/office/drawing/2014/main" id="{09F6F860-750C-430C-A96E-BE10800AF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Review: The structure of a gene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6F7C86-2E17-4096-A35D-87D6A58ED864}"/>
              </a:ext>
            </a:extLst>
          </p:cNvPr>
          <p:cNvSpPr txBox="1"/>
          <p:nvPr/>
        </p:nvSpPr>
        <p:spPr>
          <a:xfrm>
            <a:off x="136992" y="5100021"/>
            <a:ext cx="34777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DNA</a:t>
            </a:r>
            <a:r>
              <a:rPr lang="en-US" dirty="0">
                <a:latin typeface="Gill Sans MT" panose="020B0502020104020203" pitchFamily="34" charset="77"/>
              </a:rPr>
              <a:t> = double stranded; A, C, G, T</a:t>
            </a:r>
          </a:p>
          <a:p>
            <a:r>
              <a:rPr lang="en-US" b="1" dirty="0">
                <a:latin typeface="Gill Sans MT" panose="020B0502020104020203" pitchFamily="34" charset="77"/>
              </a:rPr>
              <a:t>RNA</a:t>
            </a:r>
            <a:r>
              <a:rPr lang="en-US" dirty="0">
                <a:latin typeface="Gill Sans MT" panose="020B0502020104020203" pitchFamily="34" charset="77"/>
              </a:rPr>
              <a:t> = single stranded!: A, C, G, U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latin typeface="Gill Sans MT" panose="020B0502020104020203" pitchFamily="34" charset="77"/>
              </a:rPr>
              <a:t>Some genes on “+” strand, some on “-” strand of ref genome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453EC10-69BF-9148-A657-53254D610973}"/>
              </a:ext>
            </a:extLst>
          </p:cNvPr>
          <p:cNvSpPr txBox="1"/>
          <p:nvPr/>
        </p:nvSpPr>
        <p:spPr>
          <a:xfrm>
            <a:off x="239132" y="3713290"/>
            <a:ext cx="4897609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Gill Sans MT" panose="020B0502020104020203" pitchFamily="34" charset="77"/>
              </a:rPr>
              <a:t>Protein coding regions = ~1% of the genome!</a:t>
            </a:r>
          </a:p>
          <a:p>
            <a:r>
              <a:rPr lang="en-US" sz="2000" dirty="0">
                <a:solidFill>
                  <a:srgbClr val="FF0000"/>
                </a:solidFill>
                <a:latin typeface="Gill Sans MT" panose="020B0502020104020203" pitchFamily="34" charset="77"/>
              </a:rPr>
              <a:t>Humans: ~21,000 genes</a:t>
            </a:r>
          </a:p>
          <a:p>
            <a:r>
              <a:rPr lang="en-US" sz="2000" dirty="0">
                <a:solidFill>
                  <a:srgbClr val="FF0000"/>
                </a:solidFill>
                <a:latin typeface="Gill Sans MT" panose="020B0502020104020203" pitchFamily="34" charset="77"/>
              </a:rPr>
              <a:t>Mouse: ~23,000 genes</a:t>
            </a:r>
          </a:p>
        </p:txBody>
      </p:sp>
    </p:spTree>
    <p:extLst>
      <p:ext uri="{BB962C8B-B14F-4D97-AF65-F5344CB8AC3E}">
        <p14:creationId xmlns:p14="http://schemas.microsoft.com/office/powerpoint/2010/main" val="185583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8" grpId="0"/>
      <p:bldP spid="19" grpId="0"/>
      <p:bldP spid="20" grpId="0"/>
      <p:bldP spid="21" grpId="0"/>
      <p:bldP spid="22" grpId="0"/>
      <p:bldP spid="23" grpId="0"/>
      <p:bldP spid="25" grpId="0"/>
      <p:bldP spid="26" grpId="0"/>
      <p:bldP spid="27" grpId="0"/>
      <p:bldP spid="28" grpId="0"/>
      <p:bldP spid="29" grpId="0"/>
      <p:bldP spid="32" grpId="0"/>
      <p:bldP spid="35" grpId="0"/>
      <p:bldP spid="36" grpId="0"/>
      <p:bldP spid="49" grpId="0"/>
      <p:bldP spid="51" grpId="0" animBg="1"/>
      <p:bldP spid="62" grpId="0"/>
      <p:bldP spid="63" grpId="0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8" grpId="0"/>
      <p:bldP spid="2" grpId="0"/>
      <p:bldP spid="6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1">
            <a:extLst>
              <a:ext uri="{FF2B5EF4-FFF2-40B4-BE49-F238E27FC236}">
                <a16:creationId xmlns:a16="http://schemas.microsoft.com/office/drawing/2014/main" id="{09F6F860-750C-430C-A96E-BE10800AF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”Expression” refers to relative number of mRNA transcripts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389566A-80F1-4C47-81A4-96E9BB9A437C}"/>
              </a:ext>
            </a:extLst>
          </p:cNvPr>
          <p:cNvGrpSpPr/>
          <p:nvPr/>
        </p:nvGrpSpPr>
        <p:grpSpPr>
          <a:xfrm>
            <a:off x="207274" y="5652746"/>
            <a:ext cx="2699138" cy="1102910"/>
            <a:chOff x="9428481" y="5552277"/>
            <a:chExt cx="2699138" cy="1102910"/>
          </a:xfrm>
        </p:grpSpPr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E5BBC12F-BFBF-CA4B-935A-28087B7433F8}"/>
                </a:ext>
              </a:extLst>
            </p:cNvPr>
            <p:cNvSpPr txBox="1"/>
            <p:nvPr/>
          </p:nvSpPr>
          <p:spPr>
            <a:xfrm>
              <a:off x="9428482" y="5552277"/>
              <a:ext cx="26991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Example mRNA for gene 1</a:t>
              </a:r>
            </a:p>
          </p:txBody>
        </p:sp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3B695874-DAFC-1840-AF0A-985B60538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927738" y="5864714"/>
              <a:ext cx="1700627" cy="215413"/>
            </a:xfrm>
            <a:prstGeom prst="rect">
              <a:avLst/>
            </a:prstGeom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A21F938D-BA5E-3143-99C8-4E1CDCD294E1}"/>
                </a:ext>
              </a:extLst>
            </p:cNvPr>
            <p:cNvSpPr txBox="1"/>
            <p:nvPr/>
          </p:nvSpPr>
          <p:spPr>
            <a:xfrm>
              <a:off x="9428481" y="6049879"/>
              <a:ext cx="26991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Example mRNA for gene 2</a:t>
              </a:r>
            </a:p>
          </p:txBody>
        </p:sp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4714FF5C-22DC-4744-9E28-2965983D6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927738" y="6439774"/>
              <a:ext cx="1700627" cy="215413"/>
            </a:xfrm>
            <a:prstGeom prst="rect">
              <a:avLst/>
            </a:prstGeom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E5DA4FAF-8BFE-AD41-8AE4-1E3539ECE928}"/>
              </a:ext>
            </a:extLst>
          </p:cNvPr>
          <p:cNvSpPr/>
          <p:nvPr/>
        </p:nvSpPr>
        <p:spPr>
          <a:xfrm>
            <a:off x="1536997" y="1051626"/>
            <a:ext cx="5152270" cy="449002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B369EC-B85A-484D-A2E1-32F4791B467F}"/>
              </a:ext>
            </a:extLst>
          </p:cNvPr>
          <p:cNvSpPr txBox="1"/>
          <p:nvPr/>
        </p:nvSpPr>
        <p:spPr>
          <a:xfrm>
            <a:off x="1591245" y="3403464"/>
            <a:ext cx="893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Cell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F9D19EF6-3D9C-434B-9F65-A1B7C5F93E97}"/>
              </a:ext>
            </a:extLst>
          </p:cNvPr>
          <p:cNvSpPr/>
          <p:nvPr/>
        </p:nvSpPr>
        <p:spPr>
          <a:xfrm>
            <a:off x="2312852" y="1827482"/>
            <a:ext cx="1999982" cy="174291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8BA7BF1-7FD6-0F4F-8AC5-07389EF8CF4F}"/>
              </a:ext>
            </a:extLst>
          </p:cNvPr>
          <p:cNvSpPr txBox="1"/>
          <p:nvPr/>
        </p:nvSpPr>
        <p:spPr>
          <a:xfrm>
            <a:off x="2662009" y="2959489"/>
            <a:ext cx="1633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Nucleus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3E75E5-4A70-0A42-8C58-C6E3EB0A5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9211" y="2159551"/>
            <a:ext cx="538074" cy="750272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F1697923-0D37-1649-99F6-EE7F71BD87D6}"/>
              </a:ext>
            </a:extLst>
          </p:cNvPr>
          <p:cNvSpPr txBox="1"/>
          <p:nvPr/>
        </p:nvSpPr>
        <p:spPr>
          <a:xfrm>
            <a:off x="3462003" y="2182622"/>
            <a:ext cx="1643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Genome (DNA)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3CA1752B-6C38-CC44-9940-AADB3642552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69210" y="5144977"/>
            <a:ext cx="1625793" cy="205934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C105400C-7E7D-EB4B-A724-FFD5AE19E64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04261" y="4869634"/>
            <a:ext cx="1625793" cy="205934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B2406110-764F-454A-9DE7-DFF5B3294B3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31078" y="4640092"/>
            <a:ext cx="1625793" cy="205934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A9C95166-035E-F24B-B463-5D43760088D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2851" y="4383875"/>
            <a:ext cx="1625793" cy="205934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8D4A51A9-9BA4-CA44-9955-63CD2BB5769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00316" y="4106243"/>
            <a:ext cx="1625793" cy="205934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2A5DAB3-7714-7C4F-8702-4795BF327D81}"/>
              </a:ext>
            </a:extLst>
          </p:cNvPr>
          <p:cNvCxnSpPr>
            <a:cxnSpLocks/>
          </p:cNvCxnSpPr>
          <p:nvPr/>
        </p:nvCxnSpPr>
        <p:spPr>
          <a:xfrm flipH="1">
            <a:off x="2792360" y="3395687"/>
            <a:ext cx="216990" cy="6510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EC287CAD-5AFC-1644-BFD8-747A25D6F610}"/>
              </a:ext>
            </a:extLst>
          </p:cNvPr>
          <p:cNvSpPr txBox="1"/>
          <p:nvPr/>
        </p:nvSpPr>
        <p:spPr>
          <a:xfrm>
            <a:off x="2984038" y="3723157"/>
            <a:ext cx="1203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mRNA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0753E348-F638-6C42-8DA9-E7C35727D2C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69837" y="4416004"/>
            <a:ext cx="1625793" cy="205934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CF1F8751-CAC0-CF47-9BA0-7BDEB2772EF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89333" y="4200591"/>
            <a:ext cx="1625793" cy="20593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508C6F36-3325-C847-89E4-61980055701E}"/>
              </a:ext>
            </a:extLst>
          </p:cNvPr>
          <p:cNvGrpSpPr/>
          <p:nvPr/>
        </p:nvGrpSpPr>
        <p:grpSpPr>
          <a:xfrm>
            <a:off x="7280528" y="1292904"/>
            <a:ext cx="4177181" cy="3640267"/>
            <a:chOff x="6338419" y="112769"/>
            <a:chExt cx="5389419" cy="4696690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839421D5-F8B8-A04E-8902-5AAECE34B72D}"/>
                </a:ext>
              </a:extLst>
            </p:cNvPr>
            <p:cNvSpPr/>
            <p:nvPr/>
          </p:nvSpPr>
          <p:spPr>
            <a:xfrm>
              <a:off x="6338419" y="112769"/>
              <a:ext cx="5389419" cy="469669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75CABD22-C2E6-CA44-98D7-B27501A800C2}"/>
                </a:ext>
              </a:extLst>
            </p:cNvPr>
            <p:cNvSpPr/>
            <p:nvPr/>
          </p:nvSpPr>
          <p:spPr>
            <a:xfrm>
              <a:off x="7114274" y="888624"/>
              <a:ext cx="2092037" cy="182313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75D81C2F-3158-2D4B-B568-DD41A3656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0633" y="1220694"/>
              <a:ext cx="562841" cy="784806"/>
            </a:xfrm>
            <a:prstGeom prst="rect">
              <a:avLst/>
            </a:prstGeom>
          </p:spPr>
        </p:pic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1D9E41BD-0BFA-1A43-A15C-AD951FACE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114274" y="3445017"/>
              <a:ext cx="1700627" cy="215413"/>
            </a:xfrm>
            <a:prstGeom prst="rect">
              <a:avLst/>
            </a:prstGeom>
          </p:spPr>
        </p:pic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6999E212-F63C-E342-83C6-E6B8DB06C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01739" y="3167385"/>
              <a:ext cx="1700627" cy="215413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8CCAC599-1A7A-E94A-9DD8-2F033F3D2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471260" y="3477146"/>
              <a:ext cx="1700627" cy="215413"/>
            </a:xfrm>
            <a:prstGeom prst="rect">
              <a:avLst/>
            </a:prstGeom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789ABD0A-F5E2-1443-A774-1FCA6E316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590756" y="3261733"/>
              <a:ext cx="1700627" cy="215413"/>
            </a:xfrm>
            <a:prstGeom prst="rect">
              <a:avLst/>
            </a:prstGeom>
          </p:spPr>
        </p:pic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D9648400-A183-6940-8C70-F56721874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360454" y="3746504"/>
              <a:ext cx="1700627" cy="215413"/>
            </a:xfrm>
            <a:prstGeom prst="rect">
              <a:avLst/>
            </a:prstGeom>
          </p:spPr>
        </p:pic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356097D1-E9FB-5341-8B48-01EF2BB9B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206311" y="3972643"/>
              <a:ext cx="1700627" cy="215413"/>
            </a:xfrm>
            <a:prstGeom prst="rect">
              <a:avLst/>
            </a:prstGeom>
          </p:spPr>
        </p:pic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2A78D089-C5C4-9447-BB67-785E902ED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928299" y="4185121"/>
              <a:ext cx="1700627" cy="215413"/>
            </a:xfrm>
            <a:prstGeom prst="rect">
              <a:avLst/>
            </a:prstGeom>
          </p:spPr>
        </p:pic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id="{AE207151-A6F9-D34E-9562-30946F8DCD59}"/>
              </a:ext>
            </a:extLst>
          </p:cNvPr>
          <p:cNvSpPr txBox="1"/>
          <p:nvPr/>
        </p:nvSpPr>
        <p:spPr>
          <a:xfrm>
            <a:off x="5101766" y="5907726"/>
            <a:ext cx="2473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Gene 1 highly expressed</a:t>
            </a:r>
            <a:br>
              <a:rPr lang="en-US" dirty="0">
                <a:latin typeface="Gill Sans MT" panose="020B0502020104020203" pitchFamily="34" charset="77"/>
              </a:rPr>
            </a:br>
            <a:r>
              <a:rPr lang="en-US" dirty="0">
                <a:latin typeface="Gill Sans MT" panose="020B0502020104020203" pitchFamily="34" charset="77"/>
              </a:rPr>
              <a:t>Gene 2 lowly expressed</a:t>
            </a:r>
          </a:p>
        </p:txBody>
      </p: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A77C3358-FDAF-E94A-8571-79C85378B4D2}"/>
              </a:ext>
            </a:extLst>
          </p:cNvPr>
          <p:cNvCxnSpPr>
            <a:cxnSpLocks/>
          </p:cNvCxnSpPr>
          <p:nvPr/>
        </p:nvCxnSpPr>
        <p:spPr>
          <a:xfrm flipH="1" flipV="1">
            <a:off x="5520317" y="5708051"/>
            <a:ext cx="36378" cy="332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3" name="TextBox 142">
            <a:extLst>
              <a:ext uri="{FF2B5EF4-FFF2-40B4-BE49-F238E27FC236}">
                <a16:creationId xmlns:a16="http://schemas.microsoft.com/office/drawing/2014/main" id="{94A86B1D-AE01-D74D-AAD7-029593B9C0D5}"/>
              </a:ext>
            </a:extLst>
          </p:cNvPr>
          <p:cNvSpPr txBox="1"/>
          <p:nvPr/>
        </p:nvSpPr>
        <p:spPr>
          <a:xfrm>
            <a:off x="8925747" y="5731143"/>
            <a:ext cx="2473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Gene 1 lowly expressed</a:t>
            </a:r>
            <a:br>
              <a:rPr lang="en-US" dirty="0">
                <a:latin typeface="Gill Sans MT" panose="020B0502020104020203" pitchFamily="34" charset="77"/>
              </a:rPr>
            </a:br>
            <a:r>
              <a:rPr lang="en-US" dirty="0">
                <a:latin typeface="Gill Sans MT" panose="020B0502020104020203" pitchFamily="34" charset="77"/>
              </a:rPr>
              <a:t>Gene 2 highly expressed</a:t>
            </a:r>
          </a:p>
        </p:txBody>
      </p: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A491881E-D13B-D744-8FCC-9D8849BFFC9E}"/>
              </a:ext>
            </a:extLst>
          </p:cNvPr>
          <p:cNvCxnSpPr>
            <a:cxnSpLocks/>
          </p:cNvCxnSpPr>
          <p:nvPr/>
        </p:nvCxnSpPr>
        <p:spPr>
          <a:xfrm flipH="1" flipV="1">
            <a:off x="9060873" y="4719889"/>
            <a:ext cx="740446" cy="9328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4C02723A-6169-2342-ADC7-448492E9F493}"/>
              </a:ext>
            </a:extLst>
          </p:cNvPr>
          <p:cNvCxnSpPr>
            <a:cxnSpLocks/>
          </p:cNvCxnSpPr>
          <p:nvPr/>
        </p:nvCxnSpPr>
        <p:spPr>
          <a:xfrm flipH="1" flipV="1">
            <a:off x="5221738" y="4834508"/>
            <a:ext cx="740446" cy="9328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330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114" grpId="0"/>
      <p:bldP spid="141" grpId="0"/>
      <p:bldP spid="1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E244FA9-2887-5044-BE09-DF4C9FD19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Expression of some genes is highly tissue specific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E95806-10B4-7646-A55A-50F127F5F35F}"/>
              </a:ext>
            </a:extLst>
          </p:cNvPr>
          <p:cNvSpPr txBox="1"/>
          <p:nvPr/>
        </p:nvSpPr>
        <p:spPr>
          <a:xfrm>
            <a:off x="822960" y="2277918"/>
            <a:ext cx="4271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Example: HBB (codes for hemoglobin) only expressed in whole blood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C3EAF3-E590-4E44-83AA-B2957E1B6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20" y="1177290"/>
            <a:ext cx="2641600" cy="342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2B1A8-D1C3-CD4D-A3AC-961AEA79FBA6}"/>
              </a:ext>
            </a:extLst>
          </p:cNvPr>
          <p:cNvSpPr txBox="1"/>
          <p:nvPr/>
        </p:nvSpPr>
        <p:spPr>
          <a:xfrm>
            <a:off x="3223260" y="1150858"/>
            <a:ext cx="1516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 MT" panose="020B0502020104020203" pitchFamily="34" charset="77"/>
                <a:hlinkClick r:id="rId3"/>
              </a:rPr>
              <a:t>gtexportal.org</a:t>
            </a:r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4A38EC-5A4A-B04B-8C61-CE47A92FF515}"/>
              </a:ext>
            </a:extLst>
          </p:cNvPr>
          <p:cNvSpPr/>
          <p:nvPr/>
        </p:nvSpPr>
        <p:spPr>
          <a:xfrm>
            <a:off x="6669704" y="1029961"/>
            <a:ext cx="3892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https://gtexportal.org/home/gene/HBB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1B1137-7627-434D-B84D-C5EB8DB8B2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9520" y="1520189"/>
            <a:ext cx="5507600" cy="26465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973FF6-8D8D-CB48-AFCF-612C5DE9B8A3}"/>
              </a:ext>
            </a:extLst>
          </p:cNvPr>
          <p:cNvSpPr txBox="1"/>
          <p:nvPr/>
        </p:nvSpPr>
        <p:spPr>
          <a:xfrm>
            <a:off x="10236114" y="1570049"/>
            <a:ext cx="143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Whole blood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4B5459-D8FB-FA4C-9986-05C329A21A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9520" y="4000500"/>
            <a:ext cx="5753228" cy="268584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FA5BB24-4D97-A443-8EF7-97F0CF0E961D}"/>
              </a:ext>
            </a:extLst>
          </p:cNvPr>
          <p:cNvSpPr/>
          <p:nvPr/>
        </p:nvSpPr>
        <p:spPr>
          <a:xfrm>
            <a:off x="6605868" y="4000500"/>
            <a:ext cx="4069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https://gtexportal.org/home/gene/MYH7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199D11-46D7-B748-BDDE-AFA868C05A02}"/>
              </a:ext>
            </a:extLst>
          </p:cNvPr>
          <p:cNvSpPr txBox="1"/>
          <p:nvPr/>
        </p:nvSpPr>
        <p:spPr>
          <a:xfrm>
            <a:off x="9725574" y="4407289"/>
            <a:ext cx="1599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Skeletal muscle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7A8D3E-A52B-3449-9026-3E0138E83685}"/>
              </a:ext>
            </a:extLst>
          </p:cNvPr>
          <p:cNvSpPr txBox="1"/>
          <p:nvPr/>
        </p:nvSpPr>
        <p:spPr>
          <a:xfrm>
            <a:off x="8493320" y="4309335"/>
            <a:ext cx="734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Heart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9861F6-3AE5-264F-816F-F74FD7D75BA3}"/>
              </a:ext>
            </a:extLst>
          </p:cNvPr>
          <p:cNvSpPr txBox="1"/>
          <p:nvPr/>
        </p:nvSpPr>
        <p:spPr>
          <a:xfrm>
            <a:off x="822960" y="4238012"/>
            <a:ext cx="4271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Example: MYH7 (codes for myosin protein) only expressed in skeletal muscle and heart</a:t>
            </a:r>
          </a:p>
        </p:txBody>
      </p:sp>
    </p:spTree>
    <p:extLst>
      <p:ext uri="{BB962C8B-B14F-4D97-AF65-F5344CB8AC3E}">
        <p14:creationId xmlns:p14="http://schemas.microsoft.com/office/powerpoint/2010/main" val="693303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E244FA9-2887-5044-BE09-DF4C9FD19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Major transcriptome changes occur in cancer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740032-7045-8747-BB14-39902908CC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9943"/>
          <a:stretch/>
        </p:blipFill>
        <p:spPr>
          <a:xfrm>
            <a:off x="199203" y="1993906"/>
            <a:ext cx="7456218" cy="29152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19C5F1-1EAA-6245-B890-F06E876D8F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2" t="31782"/>
          <a:stretch/>
        </p:blipFill>
        <p:spPr>
          <a:xfrm>
            <a:off x="7655421" y="1539122"/>
            <a:ext cx="4298950" cy="43838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74DEF6D-959F-2340-AEB1-D5FF73CE4B04}"/>
              </a:ext>
            </a:extLst>
          </p:cNvPr>
          <p:cNvSpPr/>
          <p:nvPr/>
        </p:nvSpPr>
        <p:spPr>
          <a:xfrm>
            <a:off x="99601" y="6202438"/>
            <a:ext cx="119927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ill Sans MT" panose="020B0502020104020203" pitchFamily="34" charset="77"/>
              </a:rPr>
              <a:t>Gene expression patterns of breast carcinomas distinguish tumor subclasses with clinical implications</a:t>
            </a:r>
          </a:p>
          <a:p>
            <a:r>
              <a:rPr lang="en-US" b="0" i="0" dirty="0" err="1">
                <a:solidFill>
                  <a:srgbClr val="000000"/>
                </a:solidFill>
                <a:effectLst/>
                <a:latin typeface="Gill Sans MT" panose="020B0502020104020203" pitchFamily="34" charset="77"/>
              </a:rPr>
              <a:t>Sorlie</a:t>
            </a:r>
            <a:r>
              <a:rPr lang="en-US" b="0" i="0" dirty="0">
                <a:solidFill>
                  <a:srgbClr val="000000"/>
                </a:solidFill>
                <a:effectLst/>
                <a:latin typeface="Gill Sans MT" panose="020B0502020104020203" pitchFamily="34" charset="77"/>
              </a:rPr>
              <a:t> et al. PNAS 2001 </a:t>
            </a:r>
          </a:p>
        </p:txBody>
      </p:sp>
    </p:spTree>
    <p:extLst>
      <p:ext uri="{BB962C8B-B14F-4D97-AF65-F5344CB8AC3E}">
        <p14:creationId xmlns:p14="http://schemas.microsoft.com/office/powerpoint/2010/main" val="41010488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2878</TotalTime>
  <Words>3013</Words>
  <Application>Microsoft Macintosh PowerPoint</Application>
  <PresentationFormat>Widescreen</PresentationFormat>
  <Paragraphs>616</Paragraphs>
  <Slides>45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Arial</vt:lpstr>
      <vt:lpstr>Calibri</vt:lpstr>
      <vt:lpstr>Calibri Light</vt:lpstr>
      <vt:lpstr>Courier</vt:lpstr>
      <vt:lpstr>Courier New</vt:lpstr>
      <vt:lpstr>Gill Sans</vt:lpstr>
      <vt:lpstr>Gill Sans MT</vt:lpstr>
      <vt:lpstr>Office Theme</vt:lpstr>
      <vt:lpstr>PowerPoint Presentation</vt:lpstr>
      <vt:lpstr>  Today’s schedule</vt:lpstr>
      <vt:lpstr>Review: whole genome sequencing</vt:lpstr>
      <vt:lpstr>PowerPoint Presentation</vt:lpstr>
      <vt:lpstr>Phenotype is controlled by which genes are expressed</vt:lpstr>
      <vt:lpstr>Review: The structure of a gene</vt:lpstr>
      <vt:lpstr>”Expression” refers to relative number of mRNA transcripts</vt:lpstr>
      <vt:lpstr>Expression of some genes is highly tissue specific</vt:lpstr>
      <vt:lpstr>Major transcriptome changes occur in cancer</vt:lpstr>
      <vt:lpstr>Expression responds to environment – Lab 4</vt:lpstr>
      <vt:lpstr>It gets complicated – alternative splicing</vt:lpstr>
      <vt:lpstr>Different isoforms may be present in different tissues</vt:lpstr>
      <vt:lpstr>Expression may vary across individuals as well as tissues</vt:lpstr>
      <vt:lpstr>Non-coding regions regulate gene expression (more next week!)</vt:lpstr>
      <vt:lpstr>PowerPoint Presentation</vt:lpstr>
      <vt:lpstr>RNA-seq: Leveraging NGS to measure gene expression</vt:lpstr>
      <vt:lpstr>RNA-seq pipeline</vt:lpstr>
      <vt:lpstr>Step 1: Extract cDNA and perform NGS</vt:lpstr>
      <vt:lpstr>Step 2: Align RNA-seq reads – need to know splice junctions</vt:lpstr>
      <vt:lpstr>Step 2: Align RNA-seq reads</vt:lpstr>
      <vt:lpstr>Step 2: Align RNA-seq reads</vt:lpstr>
      <vt:lpstr>Step 2: Align RNA-seq reads: visualization</vt:lpstr>
      <vt:lpstr>Step 2: Align RNA-seq reads: more on SAM/BAM (CIGAR)</vt:lpstr>
      <vt:lpstr>More about SAM: CIGAR scores</vt:lpstr>
      <vt:lpstr>RNA-seq results in gapped alignments at splice junctions</vt:lpstr>
      <vt:lpstr>Challenges in RNA-seq alignment: isoforms</vt:lpstr>
      <vt:lpstr>Which isoform do the each of these fragments come from?</vt:lpstr>
      <vt:lpstr>Step 3: Quantifying expression of each gene</vt:lpstr>
      <vt:lpstr>In RNA-seq, coverage is key! More reads = higher expression</vt:lpstr>
      <vt:lpstr>There are many ways to measure expression</vt:lpstr>
      <vt:lpstr>Which gene is more highly expressed?</vt:lpstr>
      <vt:lpstr>RNA-seq quantification must control for gene length</vt:lpstr>
      <vt:lpstr>Quantifying gene expression – RPKM (method 1)</vt:lpstr>
      <vt:lpstr>Quantifying gene expression – RPKM (+FPKM)</vt:lpstr>
      <vt:lpstr>Quantifying gene expression – TPM (method 2)</vt:lpstr>
      <vt:lpstr>Limitations of metrics – all of our measurements are relative</vt:lpstr>
      <vt:lpstr>Limitations of metrics – another example</vt:lpstr>
      <vt:lpstr>PowerPoint Presentation</vt:lpstr>
      <vt:lpstr>Transitioning to lab reports – new format (for labs 4-7)</vt:lpstr>
      <vt:lpstr>Lab report format</vt:lpstr>
      <vt:lpstr>PowerPoint Presentation</vt:lpstr>
      <vt:lpstr>Keeping track of what you did</vt:lpstr>
      <vt:lpstr>Lab 4: How does a high fat diet affect the liver transcriptome?</vt:lpstr>
      <vt:lpstr>PowerPoint Presentation</vt:lpstr>
      <vt:lpstr>Quiz 2 Info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Gymrek</dc:creator>
  <cp:lastModifiedBy>Gymrek, Melissa</cp:lastModifiedBy>
  <cp:revision>79</cp:revision>
  <dcterms:created xsi:type="dcterms:W3CDTF">2019-04-19T17:34:10Z</dcterms:created>
  <dcterms:modified xsi:type="dcterms:W3CDTF">2021-04-27T02:55:49Z</dcterms:modified>
</cp:coreProperties>
</file>