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8" r:id="rId2"/>
    <p:sldId id="259" r:id="rId3"/>
    <p:sldId id="360" r:id="rId4"/>
    <p:sldId id="261" r:id="rId5"/>
    <p:sldId id="269" r:id="rId6"/>
    <p:sldId id="357" r:id="rId7"/>
    <p:sldId id="274" r:id="rId8"/>
    <p:sldId id="271" r:id="rId9"/>
    <p:sldId id="411" r:id="rId10"/>
    <p:sldId id="361" r:id="rId11"/>
    <p:sldId id="362" r:id="rId12"/>
    <p:sldId id="403" r:id="rId13"/>
    <p:sldId id="408" r:id="rId14"/>
    <p:sldId id="409" r:id="rId15"/>
    <p:sldId id="358" r:id="rId16"/>
    <p:sldId id="394" r:id="rId17"/>
    <p:sldId id="410" r:id="rId18"/>
    <p:sldId id="405" r:id="rId19"/>
    <p:sldId id="395" r:id="rId20"/>
    <p:sldId id="406" r:id="rId21"/>
    <p:sldId id="407" r:id="rId22"/>
    <p:sldId id="393" r:id="rId23"/>
    <p:sldId id="396" r:id="rId24"/>
    <p:sldId id="412" r:id="rId25"/>
    <p:sldId id="413" r:id="rId26"/>
    <p:sldId id="416" r:id="rId27"/>
    <p:sldId id="414" r:id="rId28"/>
    <p:sldId id="398" r:id="rId29"/>
    <p:sldId id="359" r:id="rId30"/>
    <p:sldId id="364" r:id="rId31"/>
    <p:sldId id="365" r:id="rId32"/>
    <p:sldId id="404" r:id="rId33"/>
    <p:sldId id="417" r:id="rId34"/>
    <p:sldId id="372" r:id="rId35"/>
    <p:sldId id="375" r:id="rId36"/>
    <p:sldId id="387" r:id="rId37"/>
    <p:sldId id="388" r:id="rId38"/>
    <p:sldId id="418" r:id="rId39"/>
    <p:sldId id="419" r:id="rId40"/>
    <p:sldId id="423" r:id="rId41"/>
    <p:sldId id="424" r:id="rId42"/>
    <p:sldId id="420" r:id="rId43"/>
    <p:sldId id="389" r:id="rId44"/>
    <p:sldId id="392" r:id="rId45"/>
    <p:sldId id="369" r:id="rId46"/>
    <p:sldId id="39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43"/>
    <p:restoredTop sz="86776"/>
  </p:normalViewPr>
  <p:slideViewPr>
    <p:cSldViewPr snapToGrid="0" snapToObjects="1">
      <p:cViewPr varScale="1">
        <p:scale>
          <a:sx n="95" d="100"/>
          <a:sy n="95" d="100"/>
        </p:scale>
        <p:origin x="14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4.1000000000000002E-2</c:v>
                </c:pt>
                <c:pt idx="1">
                  <c:v>0.12</c:v>
                </c:pt>
                <c:pt idx="2">
                  <c:v>0.13</c:v>
                </c:pt>
                <c:pt idx="3">
                  <c:v>0.17</c:v>
                </c:pt>
                <c:pt idx="4">
                  <c:v>0.21</c:v>
                </c:pt>
                <c:pt idx="5">
                  <c:v>0.4</c:v>
                </c:pt>
                <c:pt idx="6">
                  <c:v>0.57999999999999996</c:v>
                </c:pt>
                <c:pt idx="7">
                  <c:v>0.75</c:v>
                </c:pt>
                <c:pt idx="8">
                  <c:v>0.86</c:v>
                </c:pt>
                <c:pt idx="9">
                  <c:v>0.94</c:v>
                </c:pt>
              </c:numCache>
            </c:numRef>
          </c:xVal>
          <c:yVal>
            <c:numRef>
              <c:f>Sheet1!$G$2:$G$11</c:f>
              <c:numCache>
                <c:formatCode>General</c:formatCode>
                <c:ptCount val="10"/>
                <c:pt idx="0">
                  <c:v>8.6999999999999994E-2</c:v>
                </c:pt>
                <c:pt idx="1">
                  <c:v>0.09</c:v>
                </c:pt>
                <c:pt idx="2">
                  <c:v>0.11</c:v>
                </c:pt>
                <c:pt idx="3">
                  <c:v>0.17</c:v>
                </c:pt>
                <c:pt idx="4">
                  <c:v>0.37</c:v>
                </c:pt>
                <c:pt idx="5">
                  <c:v>0.51</c:v>
                </c:pt>
                <c:pt idx="6">
                  <c:v>0.59</c:v>
                </c:pt>
                <c:pt idx="7">
                  <c:v>0.67</c:v>
                </c:pt>
                <c:pt idx="8">
                  <c:v>0.77</c:v>
                </c:pt>
                <c:pt idx="9">
                  <c:v>0.84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F67-8B43-A2D6-ED9C4D6DCD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1984671"/>
        <c:axId val="1102002975"/>
      </c:scatterChart>
      <c:valAx>
        <c:axId val="11019846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2002975"/>
        <c:crosses val="autoZero"/>
        <c:crossBetween val="midCat"/>
      </c:valAx>
      <c:valAx>
        <c:axId val="1102002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198467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23BBA-0AB6-9A41-9CE1-C8581FCB2564}" type="datetimeFigureOut">
              <a:rPr lang="en-US" smtClean="0"/>
              <a:t>4/21/21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7A773-33AD-F945-94E7-8AE394C67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73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mmies.com/education/math/business-statistics/how-to-graph-the-binomial-distributio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reminder recording</a:t>
            </a:r>
          </a:p>
          <a:p>
            <a:r>
              <a:rPr lang="en-US" dirty="0"/>
              <a:t>2nd topic in pop-gen: GWAS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7A773-33AD-F945-94E7-8AE394C679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92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previous slide stared at histograms</a:t>
            </a:r>
          </a:p>
          <a:p>
            <a:r>
              <a:rPr lang="en-US" dirty="0"/>
              <a:t>instead could more directly compare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7A773-33AD-F945-94E7-8AE394C679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56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Gill Sans MT" panose="020B0502020104020203" pitchFamily="34" charset="77"/>
              </a:rPr>
              <a:t>For GWAS we perform millions of individual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Gill Sans MT" panose="020B0502020104020203" pitchFamily="34" charset="77"/>
              </a:rPr>
              <a:t>Assume most SNPs are not associated with the trait, so most of our p-value distribution should be similar to the null distribution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7A773-33AD-F945-94E7-8AE394C6798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11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18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33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the data will be in VCF format</a:t>
            </a:r>
          </a:p>
          <a:p>
            <a:r>
              <a:rPr lang="en-US" dirty="0"/>
              <a:t>We’ve seen before. Put also a tutorial from the other class I teach up on canvas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10EFC-0278-7A42-A408-683E73AB13A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15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07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73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7A773-33AD-F945-94E7-8AE394C679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92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tons of skyscrapers</a:t>
            </a:r>
          </a:p>
          <a:p>
            <a:r>
              <a:rPr lang="en-US" dirty="0"/>
              <a:t>means tons of independent places in the genome collectively contributing to height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7A773-33AD-F945-94E7-8AE394C679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29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huge resources have been already collected for doing these sorts of studies</a:t>
            </a:r>
          </a:p>
          <a:p>
            <a:r>
              <a:rPr lang="en-US" dirty="0"/>
              <a:t>For example, our lab is working with UK Biobank, which has hundreds of phenotypes, like height, cancer risk, </a:t>
            </a:r>
            <a:r>
              <a:rPr lang="en-US" dirty="0" err="1"/>
              <a:t>scz</a:t>
            </a:r>
            <a:r>
              <a:rPr lang="en-US" dirty="0"/>
              <a:t>, diabetes where we and others can go and mine which regions of the genome are most important for those traits</a:t>
            </a:r>
          </a:p>
          <a:p>
            <a:r>
              <a:rPr lang="en-US" dirty="0"/>
              <a:t>some of my favorite examples are from 23andme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7A773-33AD-F945-94E7-8AE394C679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69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83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https://www.dummies.com/education/math/business-statistics/how-to-graph-the-binomial-distribution/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7A773-33AD-F945-94E7-8AE394C679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86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walk through </a:t>
            </a:r>
            <a:r>
              <a:rPr lang="en-US" dirty="0" err="1"/>
              <a:t>inuition</a:t>
            </a:r>
            <a:r>
              <a:rPr lang="en-US" dirty="0"/>
              <a:t> of second method here</a:t>
            </a:r>
          </a:p>
          <a:p>
            <a:r>
              <a:rPr lang="en-US" dirty="0"/>
              <a:t>will come again, and I think it's a really helpful way to think about where p-values come from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7A773-33AD-F945-94E7-8AE394C679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35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gwas</a:t>
            </a:r>
            <a:r>
              <a:rPr lang="en-US" dirty="0"/>
              <a:t>, we're not testing a single SNP</a:t>
            </a:r>
          </a:p>
          <a:p>
            <a:r>
              <a:rPr lang="en-US" dirty="0"/>
              <a:t>we're testing often millions</a:t>
            </a:r>
          </a:p>
          <a:p>
            <a:r>
              <a:rPr lang="en-US" dirty="0"/>
              <a:t>the *distribution* of p-values across all of those SNPs can be informative about whether our </a:t>
            </a:r>
            <a:r>
              <a:rPr lang="en-US" dirty="0" err="1"/>
              <a:t>gwas</a:t>
            </a:r>
            <a:r>
              <a:rPr lang="en-US" dirty="0"/>
              <a:t> worked</a:t>
            </a:r>
          </a:p>
          <a:p>
            <a:endParaRPr lang="en-US" dirty="0"/>
          </a:p>
          <a:p>
            <a:r>
              <a:rPr lang="en-US" dirty="0"/>
              <a:t>first let's think about what the p-values will look like if we're analyzing a trait for which there really is no genetic component, i.e. everything is null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7A773-33AD-F945-94E7-8AE394C679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95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15745-0A96-8147-B4C1-75DB6AD27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BE781C-069D-B541-9646-E19C6E439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FCF9C-FFC6-484D-B797-68F67EB7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4BC3-2D2A-0D46-8B06-09C5D347847F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15771-72A6-B247-A988-80CE1249C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ACFB-D9F2-0846-A753-4009CC0CB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44F-E62E-6140-9311-2315111F2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13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AC245-42F0-8244-8FA5-A70D4E7C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D67E2-A4BC-0E42-AC14-F1C32CCD2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490D7-50F3-6F4A-9574-2AC93958D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4BC3-2D2A-0D46-8B06-09C5D347847F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F13F6-1F1D-DE42-B0C8-A44B3B8AA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7D8D8-A31E-FA45-9BAC-0E16C30D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44F-E62E-6140-9311-2315111F2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48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BEF5B9-ECAE-7049-9C7E-7A0A349B1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4E9AE7-BEE9-644B-8C48-79D4BC8F8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AD9AB-DFDF-4E49-A89F-9410F5FD8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4BC3-2D2A-0D46-8B06-09C5D347847F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8BF3B-A8F9-694F-A5B0-735987959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97AD9-6661-E34F-ABBD-686F1931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44F-E62E-6140-9311-2315111F2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43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BD954-E609-DD44-8EAF-EC14D2B28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D292B-C8EF-B44E-99EF-899DEF2BE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50135-9577-5440-9D14-9A2BD470D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4BC3-2D2A-0D46-8B06-09C5D347847F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DBB29-3BFC-6B48-9490-1729DF55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7CD72-3049-3A45-962A-BA758C6FA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44F-E62E-6140-9311-2315111F2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6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2CD3-AC59-0E4B-A92B-E48DD1345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467F5-E3AF-2446-87CA-BF84283D4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0A493-F2F3-0C43-9F98-20CF6B04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4BC3-2D2A-0D46-8B06-09C5D347847F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7BD73-ADE8-1049-BD39-4F003FD5A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B854C-BFD3-7B4A-9993-61FDEC851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44F-E62E-6140-9311-2315111F2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50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52B4D-E10F-5A4D-8A28-D4C731C8A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914A4-01D3-9B46-92FF-85A9781F91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163F4-747E-DB4A-995F-C04BF2F66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3B234-56F1-344D-9F4D-E5389B87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4BC3-2D2A-0D46-8B06-09C5D347847F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FCE3C-5F3E-A84C-AB64-1CC20F990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11570-9F97-3C44-BD5D-EC92F113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44F-E62E-6140-9311-2315111F2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4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23F1-D670-A044-B312-FFD9BF54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DF95D-9A0B-F042-9333-F3E94C9DD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AFB65B-A583-5745-87DC-2B50E7782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CA68BB-7E20-9E4D-A84D-ADD5BED865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38151-E64D-6349-BA82-0FCA607BFD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F251BA-3C1B-514D-A936-DF9137716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4BC3-2D2A-0D46-8B06-09C5D347847F}" type="datetimeFigureOut">
              <a:rPr lang="en-US" smtClean="0"/>
              <a:t>4/21/21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5BB195-B301-EE4E-B499-BE7784FB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8AAEA1-7C9F-8C4A-97C6-5F67B764B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44F-E62E-6140-9311-2315111F2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91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E9399-46BA-504A-B963-6FEB90C56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091020-4E7B-EC44-925D-EEFD6B97A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4BC3-2D2A-0D46-8B06-09C5D347847F}" type="datetimeFigureOut">
              <a:rPr lang="en-US" smtClean="0"/>
              <a:t>4/21/21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E5DA23-6C02-DA4A-8255-56947D34D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F72C4-9A64-B84F-B75A-F54A16B20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44F-E62E-6140-9311-2315111F2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93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092130-EECF-5B47-9A7A-2B45178F5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4BC3-2D2A-0D46-8B06-09C5D347847F}" type="datetimeFigureOut">
              <a:rPr lang="en-US" smtClean="0"/>
              <a:t>4/21/21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ADD154-11F6-DF48-A5C7-04B2485A8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DD868-97A3-AF47-970D-313C5F8A7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44F-E62E-6140-9311-2315111F2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36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3707A-DCE9-B343-B29A-DF9CFEBF9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0DB5E-92AD-4B46-AA70-AF3470A22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88602-6E0A-9B41-A43D-895F589C5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2AD61-97F3-C842-9C19-4913E5674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4BC3-2D2A-0D46-8B06-09C5D347847F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4C4F6-19A1-5A48-A063-17A0B91EC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76B1D-32A8-7343-AD4A-878F4C5A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44F-E62E-6140-9311-2315111F2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06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54FEC-E984-7D42-98E7-8E37C3B81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01091F-4DE6-DD4C-B0D6-7C150CBBD7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DAC60-ABBE-3F41-BBA7-B1AD29DC6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33B27-534A-4B4A-A318-7366B1D88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4BC3-2D2A-0D46-8B06-09C5D347847F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E106B-DB42-B84F-91F1-1362D761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4A619-227B-CF49-B7B3-688AF956E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F744F-E62E-6140-9311-2315111F2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34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B4B4D-D572-DC44-829F-CAB9A72B3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47FFF-1791-D74F-8ECC-E6555AAAC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8826D-80F7-5246-8A9C-083C948BFE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A4BC3-2D2A-0D46-8B06-09C5D347847F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0F348-8C90-BB40-A051-4DDF87621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EEE9D-DCA1-494D-8640-4F36260FF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F744F-E62E-6140-9311-2315111F2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5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s://www.csun.edu/~hcmth031/ihhb.pdf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.ucsc.edu/FAQ/FAQformat.html#format1" TargetMode="External"/><Relationship Id="rId2" Type="http://schemas.openxmlformats.org/officeDocument/2006/relationships/hyperlink" Target="https://www.cog-genomics.org/plink/1.9/formats#bed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s://www.csun.edu/~hcmth031/ihhb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4E6AE4-C16B-E148-9FD5-126D143E11C5}"/>
              </a:ext>
            </a:extLst>
          </p:cNvPr>
          <p:cNvSpPr txBox="1"/>
          <p:nvPr/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 dirty="0">
                <a:solidFill>
                  <a:schemeClr val="tx1"/>
                </a:solidFill>
                <a:latin typeface="Gill Sans MT" panose="020B0502020104020203" pitchFamily="34" charset="77"/>
                <a:ea typeface="+mj-ea"/>
                <a:cs typeface="+mj-cs"/>
              </a:rPr>
              <a:t> CSE185 – Week 4 Part 2</a:t>
            </a:r>
            <a:br>
              <a:rPr lang="en-US" sz="3300" kern="1200" dirty="0">
                <a:solidFill>
                  <a:schemeClr val="tx1"/>
                </a:solidFill>
                <a:latin typeface="Gill Sans MT" panose="020B0502020104020203" pitchFamily="34" charset="77"/>
                <a:ea typeface="+mj-ea"/>
                <a:cs typeface="+mj-cs"/>
              </a:rPr>
            </a:br>
            <a:r>
              <a:rPr lang="en-US" sz="3300" i="1" kern="1200" dirty="0">
                <a:solidFill>
                  <a:schemeClr val="tx1"/>
                </a:solidFill>
                <a:latin typeface="Gill Sans MT" panose="020B0502020104020203" pitchFamily="34" charset="77"/>
                <a:ea typeface="+mj-ea"/>
                <a:cs typeface="+mj-cs"/>
              </a:rPr>
              <a:t> Genome-wide association studies</a:t>
            </a:r>
            <a:br>
              <a:rPr lang="en-US" sz="3300" kern="1200" dirty="0">
                <a:solidFill>
                  <a:schemeClr val="tx1"/>
                </a:solidFill>
                <a:latin typeface="Gill Sans MT" panose="020B0502020104020203" pitchFamily="34" charset="77"/>
                <a:ea typeface="+mj-ea"/>
                <a:cs typeface="+mj-cs"/>
              </a:rPr>
            </a:br>
            <a:r>
              <a:rPr lang="en-US" sz="3300" kern="1200" dirty="0">
                <a:solidFill>
                  <a:schemeClr val="tx1"/>
                </a:solidFill>
                <a:latin typeface="Gill Sans MT" panose="020B0502020104020203" pitchFamily="34" charset="77"/>
                <a:ea typeface="+mj-ea"/>
                <a:cs typeface="+mj-cs"/>
              </a:rPr>
              <a:t> April 22,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6DCE3-43C0-D747-A2BE-609888B408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23" t="5692" r="2692" b="13735"/>
          <a:stretch/>
        </p:blipFill>
        <p:spPr>
          <a:xfrm>
            <a:off x="1636223" y="1845426"/>
            <a:ext cx="8916500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26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2E34C7-1235-A74E-A7F0-62949BCD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Testing a single SNP for association with a trait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96DA57-62E0-BB4C-8B20-48EAB1C476B9}"/>
              </a:ext>
            </a:extLst>
          </p:cNvPr>
          <p:cNvGrpSpPr/>
          <p:nvPr/>
        </p:nvGrpSpPr>
        <p:grpSpPr>
          <a:xfrm>
            <a:off x="217269" y="1669499"/>
            <a:ext cx="7279660" cy="4408587"/>
            <a:chOff x="2242374" y="1643439"/>
            <a:chExt cx="7279660" cy="44085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7ADA3D1-140D-4646-8896-815E750A62EA}"/>
                </a:ext>
              </a:extLst>
            </p:cNvPr>
            <p:cNvCxnSpPr/>
            <p:nvPr/>
          </p:nvCxnSpPr>
          <p:spPr>
            <a:xfrm>
              <a:off x="3109804" y="2012771"/>
              <a:ext cx="0" cy="30060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1BF204A-05E8-5B44-B018-68D3CCF31533}"/>
                </a:ext>
              </a:extLst>
            </p:cNvPr>
            <p:cNvCxnSpPr/>
            <p:nvPr/>
          </p:nvCxnSpPr>
          <p:spPr>
            <a:xfrm>
              <a:off x="3109804" y="5041721"/>
              <a:ext cx="621792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B86C7B-5B70-374A-BF6D-67736207CD9E}"/>
                </a:ext>
              </a:extLst>
            </p:cNvPr>
            <p:cNvSpPr txBox="1"/>
            <p:nvPr/>
          </p:nvSpPr>
          <p:spPr>
            <a:xfrm>
              <a:off x="5635834" y="5590361"/>
              <a:ext cx="14221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MT" panose="020B0502020104020203" pitchFamily="34" charset="77"/>
                  <a:cs typeface="Arial" panose="020B0604020202020204" pitchFamily="34" charset="0"/>
                </a:rPr>
                <a:t>Genotype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3C0645-B7D0-3D47-A5B9-3035AEEBA918}"/>
                </a:ext>
              </a:extLst>
            </p:cNvPr>
            <p:cNvSpPr txBox="1"/>
            <p:nvPr/>
          </p:nvSpPr>
          <p:spPr>
            <a:xfrm rot="16200000">
              <a:off x="928040" y="3162852"/>
              <a:ext cx="30903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MT" panose="020B0502020104020203" pitchFamily="34" charset="77"/>
                  <a:cs typeface="Arial" panose="020B0604020202020204" pitchFamily="34" charset="0"/>
                </a:rPr>
                <a:t>Phenotype (e.g. Height)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57BD5C-F8EE-914E-894B-743A8C421932}"/>
                </a:ext>
              </a:extLst>
            </p:cNvPr>
            <p:cNvSpPr txBox="1"/>
            <p:nvPr/>
          </p:nvSpPr>
          <p:spPr>
            <a:xfrm>
              <a:off x="3704164" y="5131375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0 (AA)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9BBE93-3567-644D-83C5-D7B64084C2C2}"/>
                </a:ext>
              </a:extLst>
            </p:cNvPr>
            <p:cNvSpPr txBox="1"/>
            <p:nvPr/>
          </p:nvSpPr>
          <p:spPr>
            <a:xfrm>
              <a:off x="6004401" y="5150398"/>
              <a:ext cx="831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1 (AG)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977D71A-AD3D-C348-BAD8-76269744318D}"/>
                </a:ext>
              </a:extLst>
            </p:cNvPr>
            <p:cNvSpPr txBox="1"/>
            <p:nvPr/>
          </p:nvSpPr>
          <p:spPr>
            <a:xfrm>
              <a:off x="8361190" y="5150398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2 (GG)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1199ED8-78E7-044B-9456-C012C98970BF}"/>
                </a:ext>
              </a:extLst>
            </p:cNvPr>
            <p:cNvSpPr/>
            <p:nvPr/>
          </p:nvSpPr>
          <p:spPr>
            <a:xfrm>
              <a:off x="3921334" y="4471379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D863B8-EE23-9A46-8FA2-1DCCB3CA0DEB}"/>
                </a:ext>
              </a:extLst>
            </p:cNvPr>
            <p:cNvSpPr txBox="1"/>
            <p:nvPr/>
          </p:nvSpPr>
          <p:spPr>
            <a:xfrm>
              <a:off x="2737585" y="4834195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A4962A-1956-194A-95FC-5A7732FB79EE}"/>
                </a:ext>
              </a:extLst>
            </p:cNvPr>
            <p:cNvSpPr txBox="1"/>
            <p:nvPr/>
          </p:nvSpPr>
          <p:spPr>
            <a:xfrm>
              <a:off x="2808117" y="182810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EEB479-58D2-5440-BE14-B241EE857EBD}"/>
                </a:ext>
              </a:extLst>
            </p:cNvPr>
            <p:cNvSpPr txBox="1"/>
            <p:nvPr/>
          </p:nvSpPr>
          <p:spPr>
            <a:xfrm>
              <a:off x="2808117" y="333115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D4032D-6ACC-F742-8D5B-D7A821660404}"/>
                </a:ext>
              </a:extLst>
            </p:cNvPr>
            <p:cNvSpPr/>
            <p:nvPr/>
          </p:nvSpPr>
          <p:spPr>
            <a:xfrm>
              <a:off x="3921334" y="4187416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B66983D-5050-3545-A08C-8058285B6A64}"/>
                </a:ext>
              </a:extLst>
            </p:cNvPr>
            <p:cNvSpPr/>
            <p:nvPr/>
          </p:nvSpPr>
          <p:spPr>
            <a:xfrm>
              <a:off x="4179092" y="4374224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9CB8D20-5329-EF44-9F25-518E80206B84}"/>
                </a:ext>
              </a:extLst>
            </p:cNvPr>
            <p:cNvSpPr/>
            <p:nvPr/>
          </p:nvSpPr>
          <p:spPr>
            <a:xfrm>
              <a:off x="3663576" y="4273947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BD3D672-97D2-E949-9EA6-AB7B7A3595B7}"/>
                </a:ext>
              </a:extLst>
            </p:cNvPr>
            <p:cNvSpPr/>
            <p:nvPr/>
          </p:nvSpPr>
          <p:spPr>
            <a:xfrm>
              <a:off x="3772086" y="3947072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3D3D127-7112-0440-8770-C5ECFFD193D7}"/>
                </a:ext>
              </a:extLst>
            </p:cNvPr>
            <p:cNvSpPr/>
            <p:nvPr/>
          </p:nvSpPr>
          <p:spPr>
            <a:xfrm>
              <a:off x="5940317" y="3393684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6C0F96E-60C2-E149-933A-261C8D37519E}"/>
                </a:ext>
              </a:extLst>
            </p:cNvPr>
            <p:cNvSpPr/>
            <p:nvPr/>
          </p:nvSpPr>
          <p:spPr>
            <a:xfrm>
              <a:off x="6078263" y="3089698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C30A59E-27FC-4244-8022-3DE323415A60}"/>
                </a:ext>
              </a:extLst>
            </p:cNvPr>
            <p:cNvSpPr/>
            <p:nvPr/>
          </p:nvSpPr>
          <p:spPr>
            <a:xfrm>
              <a:off x="6171199" y="3596355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4F78950-C450-DD4C-A5D8-73875377D409}"/>
                </a:ext>
              </a:extLst>
            </p:cNvPr>
            <p:cNvSpPr/>
            <p:nvPr/>
          </p:nvSpPr>
          <p:spPr>
            <a:xfrm>
              <a:off x="6322851" y="3328114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A36D69B-9FFE-2E49-9BD5-B4980ED53338}"/>
                </a:ext>
              </a:extLst>
            </p:cNvPr>
            <p:cNvSpPr/>
            <p:nvPr/>
          </p:nvSpPr>
          <p:spPr>
            <a:xfrm>
              <a:off x="6345998" y="2932886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45FC671-F3FC-794F-B767-E9332166C60F}"/>
                </a:ext>
              </a:extLst>
            </p:cNvPr>
            <p:cNvSpPr/>
            <p:nvPr/>
          </p:nvSpPr>
          <p:spPr>
            <a:xfrm>
              <a:off x="8290328" y="2414881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C18F135-48F9-334E-893D-9B7FE2B90411}"/>
                </a:ext>
              </a:extLst>
            </p:cNvPr>
            <p:cNvSpPr/>
            <p:nvPr/>
          </p:nvSpPr>
          <p:spPr>
            <a:xfrm>
              <a:off x="8428274" y="2110895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DDBF9C9-5B18-C544-8A0F-B8328D659802}"/>
                </a:ext>
              </a:extLst>
            </p:cNvPr>
            <p:cNvSpPr/>
            <p:nvPr/>
          </p:nvSpPr>
          <p:spPr>
            <a:xfrm>
              <a:off x="8521210" y="2617552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DBA48CB-EB81-FC49-A5FF-95A828C2147D}"/>
                </a:ext>
              </a:extLst>
            </p:cNvPr>
            <p:cNvSpPr/>
            <p:nvPr/>
          </p:nvSpPr>
          <p:spPr>
            <a:xfrm>
              <a:off x="8672862" y="2349311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6D8CC2-5C4D-8A47-8987-657D12BAC895}"/>
                </a:ext>
              </a:extLst>
            </p:cNvPr>
            <p:cNvSpPr/>
            <p:nvPr/>
          </p:nvSpPr>
          <p:spPr>
            <a:xfrm>
              <a:off x="8696009" y="1954083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A206ABD-6B81-5542-9698-46BC92DCD0D4}"/>
                </a:ext>
              </a:extLst>
            </p:cNvPr>
            <p:cNvGrpSpPr/>
            <p:nvPr/>
          </p:nvGrpSpPr>
          <p:grpSpPr>
            <a:xfrm>
              <a:off x="3567004" y="3746154"/>
              <a:ext cx="959821" cy="1142156"/>
              <a:chOff x="2068830" y="4156543"/>
              <a:chExt cx="959821" cy="114215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06C7E9E-DE10-7748-B3D0-7A8F77F69AA8}"/>
                  </a:ext>
                </a:extLst>
              </p:cNvPr>
              <p:cNvSpPr/>
              <p:nvPr/>
            </p:nvSpPr>
            <p:spPr>
              <a:xfrm>
                <a:off x="2068830" y="4551771"/>
                <a:ext cx="959821" cy="3517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611554E-D1F0-2B40-A2FF-156F8485E9EE}"/>
                  </a:ext>
                </a:extLst>
              </p:cNvPr>
              <p:cNvCxnSpPr/>
              <p:nvPr/>
            </p:nvCxnSpPr>
            <p:spPr>
              <a:xfrm>
                <a:off x="2502362" y="4156543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CA177A4-56E0-0F45-9292-5C45B88F38ED}"/>
                  </a:ext>
                </a:extLst>
              </p:cNvPr>
              <p:cNvCxnSpPr/>
              <p:nvPr/>
            </p:nvCxnSpPr>
            <p:spPr>
              <a:xfrm>
                <a:off x="2502362" y="4903471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1D214F2-96C3-FF4B-8B0A-3F6ABEF74BE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23092" y="3958929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4161DD9-9D75-7C47-A995-D618D54EC77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02362" y="5081260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D440DF6-AD0E-7B42-B8A3-1D444AE4353A}"/>
                </a:ext>
              </a:extLst>
            </p:cNvPr>
            <p:cNvGrpSpPr/>
            <p:nvPr/>
          </p:nvGrpSpPr>
          <p:grpSpPr>
            <a:xfrm>
              <a:off x="5842940" y="2777364"/>
              <a:ext cx="959821" cy="1142156"/>
              <a:chOff x="2068830" y="4156543"/>
              <a:chExt cx="959821" cy="1142156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C0887C8-28B1-FB49-9331-B65296F38D85}"/>
                  </a:ext>
                </a:extLst>
              </p:cNvPr>
              <p:cNvSpPr/>
              <p:nvPr/>
            </p:nvSpPr>
            <p:spPr>
              <a:xfrm>
                <a:off x="2068830" y="4551771"/>
                <a:ext cx="959821" cy="351700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100E3CE-EFB9-0E41-8CA9-E92EFE883F89}"/>
                  </a:ext>
                </a:extLst>
              </p:cNvPr>
              <p:cNvCxnSpPr/>
              <p:nvPr/>
            </p:nvCxnSpPr>
            <p:spPr>
              <a:xfrm>
                <a:off x="2502362" y="4156543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911FAD3-70D7-A544-8AE7-40551F2BB190}"/>
                  </a:ext>
                </a:extLst>
              </p:cNvPr>
              <p:cNvCxnSpPr/>
              <p:nvPr/>
            </p:nvCxnSpPr>
            <p:spPr>
              <a:xfrm>
                <a:off x="2502362" y="4903471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139A201-E4B2-7449-8DB7-8D3B376132E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23092" y="3958929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9F62087-3628-AB43-A6E9-653B92AC12A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02362" y="5081260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A2AA4FA-0F9C-D345-BDEA-5AE081BDAFB1}"/>
                </a:ext>
              </a:extLst>
            </p:cNvPr>
            <p:cNvGrpSpPr/>
            <p:nvPr/>
          </p:nvGrpSpPr>
          <p:grpSpPr>
            <a:xfrm>
              <a:off x="8216098" y="1885899"/>
              <a:ext cx="959821" cy="1142156"/>
              <a:chOff x="2068830" y="4156543"/>
              <a:chExt cx="959821" cy="1142156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DCCB5E6-590C-B248-A2B9-FF7D7D539B41}"/>
                  </a:ext>
                </a:extLst>
              </p:cNvPr>
              <p:cNvSpPr/>
              <p:nvPr/>
            </p:nvSpPr>
            <p:spPr>
              <a:xfrm>
                <a:off x="2068830" y="4551771"/>
                <a:ext cx="959821" cy="3517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91267C8-F2AA-0541-BA95-8BC26622087E}"/>
                  </a:ext>
                </a:extLst>
              </p:cNvPr>
              <p:cNvCxnSpPr/>
              <p:nvPr/>
            </p:nvCxnSpPr>
            <p:spPr>
              <a:xfrm>
                <a:off x="2502362" y="4156543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508108B-09B9-C94F-A8C5-C93EF35C8397}"/>
                  </a:ext>
                </a:extLst>
              </p:cNvPr>
              <p:cNvCxnSpPr/>
              <p:nvPr/>
            </p:nvCxnSpPr>
            <p:spPr>
              <a:xfrm>
                <a:off x="2502362" y="4903471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6550A6F4-3535-6945-AC70-C6E9A73CBC3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23092" y="3958929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7CFB171-2DB0-1349-BFBC-550F97BCC33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02362" y="5081260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0E70B69-6C8D-9245-B191-0A796BA0259A}"/>
                </a:ext>
              </a:extLst>
            </p:cNvPr>
            <p:cNvCxnSpPr/>
            <p:nvPr/>
          </p:nvCxnSpPr>
          <p:spPr>
            <a:xfrm flipV="1">
              <a:off x="3315544" y="1848518"/>
              <a:ext cx="6206490" cy="281717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C8C2BA69-3D65-AE4C-99DC-4506C1AB06F5}"/>
                    </a:ext>
                  </a:extLst>
                </p:cNvPr>
                <p:cNvSpPr txBox="1"/>
                <p:nvPr/>
              </p:nvSpPr>
              <p:spPr>
                <a:xfrm>
                  <a:off x="3802922" y="1643439"/>
                  <a:ext cx="269176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C8C2BA69-3D65-AE4C-99DC-4506C1AB06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2922" y="1643439"/>
                  <a:ext cx="2691763" cy="553998"/>
                </a:xfrm>
                <a:prstGeom prst="rect">
                  <a:avLst/>
                </a:prstGeom>
                <a:blipFill>
                  <a:blip r:embed="rId2"/>
                  <a:stretch>
                    <a:fillRect l="-3286" r="-469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E58BE92-7B4B-BC41-8B9B-D17BCA5FB8FB}"/>
              </a:ext>
            </a:extLst>
          </p:cNvPr>
          <p:cNvSpPr/>
          <p:nvPr/>
        </p:nvSpPr>
        <p:spPr>
          <a:xfrm>
            <a:off x="2740859" y="1669499"/>
            <a:ext cx="382839" cy="6376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DEF0139-1167-C74A-A3B3-3D510D8C1AAB}"/>
                  </a:ext>
                </a:extLst>
              </p:cNvPr>
              <p:cNvSpPr txBox="1"/>
              <p:nvPr/>
            </p:nvSpPr>
            <p:spPr>
              <a:xfrm>
                <a:off x="7925564" y="1680199"/>
                <a:ext cx="3739485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u="sng" dirty="0">
                    <a:latin typeface="Gill Sans MT" panose="020B0502020104020203" pitchFamily="34" charset="77"/>
                  </a:rPr>
                  <a:t>Inputs:</a:t>
                </a:r>
                <a:br>
                  <a:rPr lang="en-US" sz="2800" dirty="0">
                    <a:latin typeface="Gill Sans MT" panose="020B0502020104020203" pitchFamily="34" charset="77"/>
                  </a:rPr>
                </a:br>
                <a:r>
                  <a:rPr lang="en-US" sz="2800" dirty="0">
                    <a:latin typeface="Gill Sans MT" panose="020B0502020104020203" pitchFamily="34" charset="77"/>
                  </a:rPr>
                  <a:t>Phenotype values (Y)</a:t>
                </a:r>
              </a:p>
              <a:p>
                <a:r>
                  <a:rPr lang="en-US" sz="2800" dirty="0">
                    <a:latin typeface="Gill Sans MT" panose="020B0502020104020203" pitchFamily="34" charset="77"/>
                  </a:rPr>
                  <a:t>Genotype values (X)</a:t>
                </a:r>
              </a:p>
              <a:p>
                <a:pPr marL="457200" indent="-457200">
                  <a:buFontTx/>
                  <a:buChar char="-"/>
                </a:pPr>
                <a:endParaRPr lang="en-US" sz="2800" dirty="0">
                  <a:latin typeface="Gill Sans MT" panose="020B0502020104020203" pitchFamily="34" charset="77"/>
                </a:endParaRPr>
              </a:p>
              <a:p>
                <a:r>
                  <a:rPr lang="en-US" sz="2800" b="1" u="sng" dirty="0">
                    <a:latin typeface="Gill Sans MT" panose="020B0502020104020203" pitchFamily="34" charset="77"/>
                  </a:rPr>
                  <a:t>Outputs:</a:t>
                </a:r>
              </a:p>
              <a:p>
                <a:r>
                  <a:rPr lang="en-US" sz="2800" dirty="0">
                    <a:latin typeface="Gill Sans MT" panose="020B0502020104020203" pitchFamily="34" charset="77"/>
                  </a:rPr>
                  <a:t>Estimated effect size (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0" dirty="0">
                    <a:latin typeface="Gill Sans MT" panose="020B0502020104020203" pitchFamily="34" charset="77"/>
                  </a:rPr>
                  <a:t> </a:t>
                </a:r>
              </a:p>
              <a:p>
                <a:r>
                  <a:rPr lang="en-US" sz="2800" dirty="0">
                    <a:latin typeface="Gill Sans MT" panose="020B0502020104020203" pitchFamily="34" charset="77"/>
                  </a:rPr>
                  <a:t>P-value: how confident are we that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800" b="0" dirty="0">
                    <a:latin typeface="Gill Sans MT" panose="020B0502020104020203" pitchFamily="34" charset="77"/>
                  </a:rPr>
                  <a:t>?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DEF0139-1167-C74A-A3B3-3D510D8C1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5564" y="1680199"/>
                <a:ext cx="3739485" cy="3539430"/>
              </a:xfrm>
              <a:prstGeom prst="rect">
                <a:avLst/>
              </a:prstGeom>
              <a:blipFill>
                <a:blip r:embed="rId3"/>
                <a:stretch>
                  <a:fillRect l="-3729" t="-1792" r="-678" b="-3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1AAA845-44B6-4444-913F-13D536D2D829}"/>
                  </a:ext>
                </a:extLst>
              </p:cNvPr>
              <p:cNvSpPr/>
              <p:nvPr/>
            </p:nvSpPr>
            <p:spPr>
              <a:xfrm>
                <a:off x="149061" y="6282795"/>
                <a:ext cx="33671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Gill Sans MT" panose="020B0502020104020203" pitchFamily="34" charset="77"/>
                  </a:rPr>
                  <a:t>Key question: is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r>
                  <a:rPr lang="en-US" sz="2400" dirty="0">
                    <a:latin typeface="Gill Sans MT" panose="020B0502020104020203" pitchFamily="34" charset="77"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1AAA845-44B6-4444-913F-13D536D2D8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61" y="6282795"/>
                <a:ext cx="3367140" cy="461665"/>
              </a:xfrm>
              <a:prstGeom prst="rect">
                <a:avLst/>
              </a:prstGeom>
              <a:blipFill>
                <a:blip r:embed="rId4"/>
                <a:stretch>
                  <a:fillRect l="-3019"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643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2E34C7-1235-A74E-A7F0-62949BCD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Testing millions of SNPs for association with a trait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743411-1B93-0E48-9B4C-FB7E78C3EC7A}"/>
              </a:ext>
            </a:extLst>
          </p:cNvPr>
          <p:cNvSpPr/>
          <p:nvPr/>
        </p:nvSpPr>
        <p:spPr>
          <a:xfrm>
            <a:off x="1101090" y="3371911"/>
            <a:ext cx="10538460" cy="91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3FE6D90-9172-0D4A-BD6B-DBA4BA4D0823}"/>
              </a:ext>
            </a:extLst>
          </p:cNvPr>
          <p:cNvSpPr/>
          <p:nvPr/>
        </p:nvSpPr>
        <p:spPr>
          <a:xfrm>
            <a:off x="1606400" y="3321964"/>
            <a:ext cx="194160" cy="19431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0059124-1D17-884B-B48E-2B8BEA4967AE}"/>
              </a:ext>
            </a:extLst>
          </p:cNvPr>
          <p:cNvSpPr/>
          <p:nvPr/>
        </p:nvSpPr>
        <p:spPr>
          <a:xfrm>
            <a:off x="2536040" y="3320476"/>
            <a:ext cx="194160" cy="19431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038DD36-6EF2-CB40-9C51-2DBB57F2E906}"/>
              </a:ext>
            </a:extLst>
          </p:cNvPr>
          <p:cNvSpPr/>
          <p:nvPr/>
        </p:nvSpPr>
        <p:spPr>
          <a:xfrm>
            <a:off x="2907896" y="3320476"/>
            <a:ext cx="194160" cy="19431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0F14AB8-D363-154D-AF3E-7F3EE8405C95}"/>
              </a:ext>
            </a:extLst>
          </p:cNvPr>
          <p:cNvSpPr/>
          <p:nvPr/>
        </p:nvSpPr>
        <p:spPr>
          <a:xfrm>
            <a:off x="4852520" y="3320476"/>
            <a:ext cx="194160" cy="19431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39E599-005E-FA44-B9DC-15547D8E3941}"/>
              </a:ext>
            </a:extLst>
          </p:cNvPr>
          <p:cNvSpPr/>
          <p:nvPr/>
        </p:nvSpPr>
        <p:spPr>
          <a:xfrm>
            <a:off x="7458560" y="3324764"/>
            <a:ext cx="194160" cy="19431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EB5561-9387-DE4A-BDC4-5CE98EEAF7FD}"/>
              </a:ext>
            </a:extLst>
          </p:cNvPr>
          <p:cNvSpPr/>
          <p:nvPr/>
        </p:nvSpPr>
        <p:spPr>
          <a:xfrm>
            <a:off x="9775040" y="3320476"/>
            <a:ext cx="194160" cy="19431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B40EC66-25D5-6641-AF29-E54662F8BA1B}"/>
              </a:ext>
            </a:extLst>
          </p:cNvPr>
          <p:cNvSpPr/>
          <p:nvPr/>
        </p:nvSpPr>
        <p:spPr>
          <a:xfrm>
            <a:off x="10210904" y="3320476"/>
            <a:ext cx="194160" cy="19431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5E6A4CF-A322-BD46-8213-F9C10E962DAB}"/>
              </a:ext>
            </a:extLst>
          </p:cNvPr>
          <p:cNvSpPr/>
          <p:nvPr/>
        </p:nvSpPr>
        <p:spPr>
          <a:xfrm>
            <a:off x="3270100" y="3320476"/>
            <a:ext cx="194160" cy="19431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547650-8765-B245-B95A-6CD8CC59B2F4}"/>
              </a:ext>
            </a:extLst>
          </p:cNvPr>
          <p:cNvSpPr txBox="1"/>
          <p:nvPr/>
        </p:nvSpPr>
        <p:spPr>
          <a:xfrm>
            <a:off x="136860" y="3232965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Genome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1C1B2D-813C-274B-98AF-C3B8F2F4A908}"/>
              </a:ext>
            </a:extLst>
          </p:cNvPr>
          <p:cNvSpPr txBox="1"/>
          <p:nvPr/>
        </p:nvSpPr>
        <p:spPr>
          <a:xfrm>
            <a:off x="990861" y="3676953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SNP (</a:t>
            </a:r>
            <a:r>
              <a:rPr lang="en-US" i="1" dirty="0">
                <a:latin typeface="Gill Sans MT" panose="020B0502020104020203" pitchFamily="34" charset="77"/>
              </a:rPr>
              <a:t>p</a:t>
            </a:r>
            <a:r>
              <a:rPr lang="en-US" i="1" baseline="-25000" dirty="0">
                <a:latin typeface="Gill Sans MT" panose="020B0502020104020203" pitchFamily="34" charset="77"/>
              </a:rPr>
              <a:t>1</a:t>
            </a:r>
            <a:r>
              <a:rPr lang="en-US" dirty="0">
                <a:latin typeface="Gill Sans MT" panose="020B0502020104020203" pitchFamily="34" charset="77"/>
              </a:rPr>
              <a:t>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FCB485-C7EB-7A40-A6E7-524F5870303B}"/>
              </a:ext>
            </a:extLst>
          </p:cNvPr>
          <p:cNvCxnSpPr/>
          <p:nvPr/>
        </p:nvCxnSpPr>
        <p:spPr>
          <a:xfrm flipV="1">
            <a:off x="1517904" y="3602297"/>
            <a:ext cx="88496" cy="138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1FD999B-B9A6-C04E-A3FA-1869A4E50776}"/>
              </a:ext>
            </a:extLst>
          </p:cNvPr>
          <p:cNvSpPr txBox="1"/>
          <p:nvPr/>
        </p:nvSpPr>
        <p:spPr>
          <a:xfrm>
            <a:off x="2430236" y="3672763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66D17B-7178-4249-8E1B-93910DD1B501}"/>
              </a:ext>
            </a:extLst>
          </p:cNvPr>
          <p:cNvSpPr txBox="1"/>
          <p:nvPr/>
        </p:nvSpPr>
        <p:spPr>
          <a:xfrm>
            <a:off x="2828102" y="3672763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9ADA9D-8A7A-744B-8598-668C84E40D9B}"/>
              </a:ext>
            </a:extLst>
          </p:cNvPr>
          <p:cNvSpPr txBox="1"/>
          <p:nvPr/>
        </p:nvSpPr>
        <p:spPr>
          <a:xfrm>
            <a:off x="3195084" y="3672763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F445C9-6D54-DE49-A445-ED30046BDF23}"/>
              </a:ext>
            </a:extLst>
          </p:cNvPr>
          <p:cNvSpPr txBox="1"/>
          <p:nvPr/>
        </p:nvSpPr>
        <p:spPr>
          <a:xfrm>
            <a:off x="4746716" y="3672763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173AD1-D2C6-3342-A496-35844D1AC8C2}"/>
              </a:ext>
            </a:extLst>
          </p:cNvPr>
          <p:cNvSpPr txBox="1"/>
          <p:nvPr/>
        </p:nvSpPr>
        <p:spPr>
          <a:xfrm>
            <a:off x="7352756" y="3672763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63921C-9150-654C-B90D-D5DD422412A8}"/>
              </a:ext>
            </a:extLst>
          </p:cNvPr>
          <p:cNvSpPr txBox="1"/>
          <p:nvPr/>
        </p:nvSpPr>
        <p:spPr>
          <a:xfrm>
            <a:off x="9716686" y="3672763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0002F0-3E95-304E-B8FB-0ECF6671E9A6}"/>
              </a:ext>
            </a:extLst>
          </p:cNvPr>
          <p:cNvSpPr txBox="1"/>
          <p:nvPr/>
        </p:nvSpPr>
        <p:spPr>
          <a:xfrm>
            <a:off x="10179778" y="3672763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1735705-40BD-9D4E-BD1C-824452372E1D}"/>
              </a:ext>
            </a:extLst>
          </p:cNvPr>
          <p:cNvCxnSpPr/>
          <p:nvPr/>
        </p:nvCxnSpPr>
        <p:spPr>
          <a:xfrm flipV="1">
            <a:off x="1101090" y="1259615"/>
            <a:ext cx="0" cy="1973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2C11977-0C00-CE47-B511-1D56584D12B0}"/>
              </a:ext>
            </a:extLst>
          </p:cNvPr>
          <p:cNvSpPr txBox="1"/>
          <p:nvPr/>
        </p:nvSpPr>
        <p:spPr>
          <a:xfrm rot="16200000">
            <a:off x="345995" y="2061623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-log</a:t>
            </a:r>
            <a:r>
              <a:rPr lang="en-US" baseline="-25000" dirty="0">
                <a:latin typeface="Gill Sans MT" panose="020B0502020104020203" pitchFamily="34" charset="77"/>
              </a:rPr>
              <a:t>10</a:t>
            </a:r>
            <a:r>
              <a:rPr lang="en-US" dirty="0">
                <a:latin typeface="Gill Sans MT" panose="020B0502020104020203" pitchFamily="34" charset="77"/>
              </a:rPr>
              <a:t> P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B8B23F8-361E-6F48-AC7B-40E7C4A19EF2}"/>
              </a:ext>
            </a:extLst>
          </p:cNvPr>
          <p:cNvSpPr/>
          <p:nvPr/>
        </p:nvSpPr>
        <p:spPr>
          <a:xfrm>
            <a:off x="1606400" y="2791953"/>
            <a:ext cx="194160" cy="1943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9019363-BCFD-A444-943F-94AE67D1E313}"/>
              </a:ext>
            </a:extLst>
          </p:cNvPr>
          <p:cNvSpPr/>
          <p:nvPr/>
        </p:nvSpPr>
        <p:spPr>
          <a:xfrm>
            <a:off x="2525880" y="2744934"/>
            <a:ext cx="194160" cy="1943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68B7FBE-7B35-9C47-B52A-861C3B12CA7D}"/>
              </a:ext>
            </a:extLst>
          </p:cNvPr>
          <p:cNvSpPr/>
          <p:nvPr/>
        </p:nvSpPr>
        <p:spPr>
          <a:xfrm>
            <a:off x="2900651" y="2875558"/>
            <a:ext cx="194160" cy="1943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A6A67DC-FE2F-5348-AF24-92CB28183D33}"/>
              </a:ext>
            </a:extLst>
          </p:cNvPr>
          <p:cNvSpPr/>
          <p:nvPr/>
        </p:nvSpPr>
        <p:spPr>
          <a:xfrm>
            <a:off x="3313669" y="2594297"/>
            <a:ext cx="194160" cy="1943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7848098-C89B-814F-9BCB-9875003F5FEC}"/>
              </a:ext>
            </a:extLst>
          </p:cNvPr>
          <p:cNvSpPr/>
          <p:nvPr/>
        </p:nvSpPr>
        <p:spPr>
          <a:xfrm>
            <a:off x="4852520" y="2584510"/>
            <a:ext cx="194160" cy="1943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01F626-3CD3-6947-AB86-72BD7639EFC4}"/>
              </a:ext>
            </a:extLst>
          </p:cNvPr>
          <p:cNvSpPr/>
          <p:nvPr/>
        </p:nvSpPr>
        <p:spPr>
          <a:xfrm>
            <a:off x="7458560" y="1564285"/>
            <a:ext cx="194160" cy="1943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7DF8068-19AB-F34E-B0CD-35DCDA34FEE1}"/>
              </a:ext>
            </a:extLst>
          </p:cNvPr>
          <p:cNvSpPr/>
          <p:nvPr/>
        </p:nvSpPr>
        <p:spPr>
          <a:xfrm>
            <a:off x="9766818" y="2550258"/>
            <a:ext cx="194160" cy="1943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8797A78-6E51-9C44-A9C4-60F1919AAF45}"/>
              </a:ext>
            </a:extLst>
          </p:cNvPr>
          <p:cNvSpPr/>
          <p:nvPr/>
        </p:nvSpPr>
        <p:spPr>
          <a:xfrm>
            <a:off x="10210904" y="2634897"/>
            <a:ext cx="194160" cy="1943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79F956A-97FD-4E4A-95DC-24DFD8DC4C6E}"/>
              </a:ext>
            </a:extLst>
          </p:cNvPr>
          <p:cNvCxnSpPr/>
          <p:nvPr/>
        </p:nvCxnSpPr>
        <p:spPr>
          <a:xfrm>
            <a:off x="1019380" y="2292253"/>
            <a:ext cx="10620170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7EC38B0-8980-E84E-899E-E4D3D38A560E}"/>
              </a:ext>
            </a:extLst>
          </p:cNvPr>
          <p:cNvSpPr txBox="1"/>
          <p:nvPr/>
        </p:nvSpPr>
        <p:spPr>
          <a:xfrm>
            <a:off x="8155434" y="1918302"/>
            <a:ext cx="362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Genome-wide significance threshold (p&lt;5*10</a:t>
            </a:r>
            <a:r>
              <a:rPr lang="en-US" sz="1400" baseline="30000" dirty="0">
                <a:latin typeface="Gill Sans MT" panose="020B0502020104020203" pitchFamily="34" charset="77"/>
              </a:rPr>
              <a:t>-8</a:t>
            </a:r>
            <a:r>
              <a:rPr lang="en-US" sz="1400" dirty="0">
                <a:latin typeface="Gill Sans MT" panose="020B0502020104020203" pitchFamily="34" charset="77"/>
              </a:rPr>
              <a:t>)</a:t>
            </a: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98DCB14D-C4E3-3840-8FA7-D015FE404D9D}"/>
              </a:ext>
            </a:extLst>
          </p:cNvPr>
          <p:cNvGrpSpPr/>
          <p:nvPr/>
        </p:nvGrpSpPr>
        <p:grpSpPr>
          <a:xfrm>
            <a:off x="596704" y="4364808"/>
            <a:ext cx="3498009" cy="2288029"/>
            <a:chOff x="596704" y="4364808"/>
            <a:chExt cx="3498009" cy="2288029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CC7A47D-E063-3B4A-B7A3-2C2235C57E05}"/>
                </a:ext>
              </a:extLst>
            </p:cNvPr>
            <p:cNvGrpSpPr/>
            <p:nvPr/>
          </p:nvGrpSpPr>
          <p:grpSpPr>
            <a:xfrm>
              <a:off x="596704" y="4679103"/>
              <a:ext cx="3313256" cy="1973734"/>
              <a:chOff x="383410" y="4796957"/>
              <a:chExt cx="3313256" cy="1973734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B9BBE41-B2E8-0E4C-8AC6-928463C8BCF2}"/>
                  </a:ext>
                </a:extLst>
              </p:cNvPr>
              <p:cNvGrpSpPr/>
              <p:nvPr/>
            </p:nvGrpSpPr>
            <p:grpSpPr>
              <a:xfrm>
                <a:off x="383410" y="4807117"/>
                <a:ext cx="2983770" cy="1963574"/>
                <a:chOff x="5471024" y="4823973"/>
                <a:chExt cx="2983770" cy="1963574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CC6F3654-3BFE-D74E-BAC9-3D5257E0DBBE}"/>
                    </a:ext>
                  </a:extLst>
                </p:cNvPr>
                <p:cNvCxnSpPr/>
                <p:nvPr/>
              </p:nvCxnSpPr>
              <p:spPr>
                <a:xfrm>
                  <a:off x="6040477" y="4895676"/>
                  <a:ext cx="0" cy="11672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5E829AD6-C072-D147-B0DB-6FEB8FED6562}"/>
                    </a:ext>
                  </a:extLst>
                </p:cNvPr>
                <p:cNvCxnSpPr/>
                <p:nvPr/>
              </p:nvCxnSpPr>
              <p:spPr>
                <a:xfrm>
                  <a:off x="6040477" y="6071768"/>
                  <a:ext cx="2414317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B0C05E9-5C14-FD4A-8183-68B2CCE03F99}"/>
                    </a:ext>
                  </a:extLst>
                </p:cNvPr>
                <p:cNvSpPr txBox="1"/>
                <p:nvPr/>
              </p:nvSpPr>
              <p:spPr>
                <a:xfrm>
                  <a:off x="7071719" y="6325882"/>
                  <a:ext cx="40267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latin typeface="Gill Sans MT" panose="020B0502020104020203" pitchFamily="34" charset="77"/>
                      <a:cs typeface="Arial" panose="020B0604020202020204" pitchFamily="34" charset="0"/>
                    </a:rPr>
                    <a:t>X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4378040-C9E5-104C-A16E-567FCDD728DF}"/>
                    </a:ext>
                  </a:extLst>
                </p:cNvPr>
                <p:cNvSpPr txBox="1"/>
                <p:nvPr/>
              </p:nvSpPr>
              <p:spPr>
                <a:xfrm rot="16200000">
                  <a:off x="5516550" y="5201030"/>
                  <a:ext cx="37061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latin typeface="Gill Sans MT" panose="020B0502020104020203" pitchFamily="34" charset="77"/>
                      <a:cs typeface="Arial" panose="020B0604020202020204" pitchFamily="34" charset="0"/>
                    </a:rPr>
                    <a:t>Y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3EE280C-3798-7641-BB4E-20F0BEE9A1D4}"/>
                    </a:ext>
                  </a:extLst>
                </p:cNvPr>
                <p:cNvSpPr txBox="1"/>
                <p:nvPr/>
              </p:nvSpPr>
              <p:spPr>
                <a:xfrm>
                  <a:off x="6271258" y="6106579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Gill Sans MT" panose="020B0502020104020203" pitchFamily="34" charset="77"/>
                    </a:rPr>
                    <a:t>0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7941B6A-ED9D-8B43-A9C6-0FC9CD0DBCB7}"/>
                    </a:ext>
                  </a:extLst>
                </p:cNvPr>
                <p:cNvSpPr txBox="1"/>
                <p:nvPr/>
              </p:nvSpPr>
              <p:spPr>
                <a:xfrm>
                  <a:off x="7164402" y="6113965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Gill Sans MT" panose="020B0502020104020203" pitchFamily="34" charset="77"/>
                    </a:rPr>
                    <a:t>1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D38DDFC2-ECB9-1942-9A56-EFBE7ED56003}"/>
                    </a:ext>
                  </a:extLst>
                </p:cNvPr>
                <p:cNvSpPr txBox="1"/>
                <p:nvPr/>
              </p:nvSpPr>
              <p:spPr>
                <a:xfrm>
                  <a:off x="8079505" y="6113965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Gill Sans MT" panose="020B0502020104020203" pitchFamily="34" charset="77"/>
                    </a:rPr>
                    <a:t>2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801B646A-2FE3-2741-A66B-9AB0DB41A84C}"/>
                    </a:ext>
                  </a:extLst>
                </p:cNvPr>
                <p:cNvSpPr/>
                <p:nvPr/>
              </p:nvSpPr>
              <p:spPr>
                <a:xfrm>
                  <a:off x="6355581" y="5850313"/>
                  <a:ext cx="75389" cy="7544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A19315A-0BC2-EF4E-8FCF-EF6D0CA14729}"/>
                    </a:ext>
                  </a:extLst>
                </p:cNvPr>
                <p:cNvSpPr txBox="1"/>
                <p:nvPr/>
              </p:nvSpPr>
              <p:spPr>
                <a:xfrm>
                  <a:off x="5794351" y="5991189"/>
                  <a:ext cx="144526" cy="143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-3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266AABB-6F63-DD46-A59E-4EFEAC556473}"/>
                    </a:ext>
                  </a:extLst>
                </p:cNvPr>
                <p:cNvSpPr txBox="1"/>
                <p:nvPr/>
              </p:nvSpPr>
              <p:spPr>
                <a:xfrm>
                  <a:off x="5821737" y="4823973"/>
                  <a:ext cx="117140" cy="143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A2FDFA80-1C94-6B43-93BD-5D666AC4624E}"/>
                    </a:ext>
                  </a:extLst>
                </p:cNvPr>
                <p:cNvSpPr txBox="1"/>
                <p:nvPr/>
              </p:nvSpPr>
              <p:spPr>
                <a:xfrm>
                  <a:off x="5821737" y="5407581"/>
                  <a:ext cx="117140" cy="143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0</a:t>
                  </a: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C7CF6A34-B504-0B48-AD88-F20B871A01B4}"/>
                    </a:ext>
                  </a:extLst>
                </p:cNvPr>
                <p:cNvSpPr/>
                <p:nvPr/>
              </p:nvSpPr>
              <p:spPr>
                <a:xfrm>
                  <a:off x="6355581" y="5740055"/>
                  <a:ext cx="75389" cy="7544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A4C9AFFE-DF30-054A-A884-2F6E7B185C12}"/>
                    </a:ext>
                  </a:extLst>
                </p:cNvPr>
                <p:cNvSpPr/>
                <p:nvPr/>
              </p:nvSpPr>
              <p:spPr>
                <a:xfrm>
                  <a:off x="6455665" y="5812590"/>
                  <a:ext cx="75389" cy="7544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7E65FDBD-1167-6149-9E8A-3329B4C67D63}"/>
                    </a:ext>
                  </a:extLst>
                </p:cNvPr>
                <p:cNvSpPr/>
                <p:nvPr/>
              </p:nvSpPr>
              <p:spPr>
                <a:xfrm>
                  <a:off x="6255498" y="5773654"/>
                  <a:ext cx="75389" cy="7544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CE7257B2-D7AF-8C42-8949-1AF178E9F442}"/>
                    </a:ext>
                  </a:extLst>
                </p:cNvPr>
                <p:cNvSpPr/>
                <p:nvPr/>
              </p:nvSpPr>
              <p:spPr>
                <a:xfrm>
                  <a:off x="6297631" y="5646733"/>
                  <a:ext cx="75389" cy="7544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9905B74E-FB2F-BE42-A7C5-F9A7B93B57B4}"/>
                    </a:ext>
                  </a:extLst>
                </p:cNvPr>
                <p:cNvSpPr/>
                <p:nvPr/>
              </p:nvSpPr>
              <p:spPr>
                <a:xfrm>
                  <a:off x="7139520" y="5665542"/>
                  <a:ext cx="75389" cy="75447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E6F0D2F1-5596-0E43-AA37-9B6AF32A98CE}"/>
                    </a:ext>
                  </a:extLst>
                </p:cNvPr>
                <p:cNvSpPr/>
                <p:nvPr/>
              </p:nvSpPr>
              <p:spPr>
                <a:xfrm>
                  <a:off x="7193082" y="5547509"/>
                  <a:ext cx="75389" cy="75447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FA77E972-24ED-5E47-8BC2-1930599E7FA8}"/>
                    </a:ext>
                  </a:extLst>
                </p:cNvPr>
                <p:cNvSpPr/>
                <p:nvPr/>
              </p:nvSpPr>
              <p:spPr>
                <a:xfrm>
                  <a:off x="7229167" y="5744236"/>
                  <a:ext cx="75389" cy="75447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7B6AE438-5003-8342-B768-31647E704A09}"/>
                    </a:ext>
                  </a:extLst>
                </p:cNvPr>
                <p:cNvSpPr/>
                <p:nvPr/>
              </p:nvSpPr>
              <p:spPr>
                <a:xfrm>
                  <a:off x="7288051" y="5640082"/>
                  <a:ext cx="75389" cy="75447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111CEC8-17FC-C348-9766-B4ED154E4FCD}"/>
                    </a:ext>
                  </a:extLst>
                </p:cNvPr>
                <p:cNvSpPr/>
                <p:nvPr/>
              </p:nvSpPr>
              <p:spPr>
                <a:xfrm>
                  <a:off x="7297039" y="5486621"/>
                  <a:ext cx="75389" cy="75447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3827059C-7501-C04E-A289-EE20FBB6090D}"/>
                    </a:ext>
                  </a:extLst>
                </p:cNvPr>
                <p:cNvSpPr/>
                <p:nvPr/>
              </p:nvSpPr>
              <p:spPr>
                <a:xfrm>
                  <a:off x="8051991" y="5661409"/>
                  <a:ext cx="75389" cy="754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26D6D80C-CC22-764F-854E-8281BA8F7F2B}"/>
                    </a:ext>
                  </a:extLst>
                </p:cNvPr>
                <p:cNvSpPr/>
                <p:nvPr/>
              </p:nvSpPr>
              <p:spPr>
                <a:xfrm>
                  <a:off x="8105553" y="5543376"/>
                  <a:ext cx="75389" cy="754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4ECF5C8E-B659-164B-BCC9-CDE047461F98}"/>
                    </a:ext>
                  </a:extLst>
                </p:cNvPr>
                <p:cNvSpPr/>
                <p:nvPr/>
              </p:nvSpPr>
              <p:spPr>
                <a:xfrm>
                  <a:off x="8141638" y="5740102"/>
                  <a:ext cx="75389" cy="754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F7D5F9C5-B4D5-714E-90E7-6F0B0AF8E2AC}"/>
                    </a:ext>
                  </a:extLst>
                </p:cNvPr>
                <p:cNvSpPr/>
                <p:nvPr/>
              </p:nvSpPr>
              <p:spPr>
                <a:xfrm>
                  <a:off x="8200522" y="5635949"/>
                  <a:ext cx="75389" cy="754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3D19AE73-1C14-E341-BD98-7DB381051ADC}"/>
                    </a:ext>
                  </a:extLst>
                </p:cNvPr>
                <p:cNvSpPr/>
                <p:nvPr/>
              </p:nvSpPr>
              <p:spPr>
                <a:xfrm>
                  <a:off x="8209510" y="5482488"/>
                  <a:ext cx="75389" cy="754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D1279C9B-2BAF-5440-8B61-FD681A272728}"/>
                    </a:ext>
                  </a:extLst>
                </p:cNvPr>
                <p:cNvGrpSpPr/>
                <p:nvPr/>
              </p:nvGrpSpPr>
              <p:grpSpPr>
                <a:xfrm>
                  <a:off x="6218001" y="5568720"/>
                  <a:ext cx="372683" cy="443481"/>
                  <a:chOff x="2068830" y="4156543"/>
                  <a:chExt cx="959821" cy="1142156"/>
                </a:xfrm>
              </p:grpSpPr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919E3DA8-7427-7D4C-81FC-4AACE3E01063}"/>
                      </a:ext>
                    </a:extLst>
                  </p:cNvPr>
                  <p:cNvSpPr/>
                  <p:nvPr/>
                </p:nvSpPr>
                <p:spPr>
                  <a:xfrm>
                    <a:off x="2068830" y="4551771"/>
                    <a:ext cx="959821" cy="351700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680F6893-4F9D-154C-9336-110DDDB2D760}"/>
                      </a:ext>
                    </a:extLst>
                  </p:cNvPr>
                  <p:cNvCxnSpPr/>
                  <p:nvPr/>
                </p:nvCxnSpPr>
                <p:spPr>
                  <a:xfrm>
                    <a:off x="2502362" y="4156543"/>
                    <a:ext cx="0" cy="39522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5CEE43AB-30AA-D644-B941-A05E80583076}"/>
                      </a:ext>
                    </a:extLst>
                  </p:cNvPr>
                  <p:cNvCxnSpPr/>
                  <p:nvPr/>
                </p:nvCxnSpPr>
                <p:spPr>
                  <a:xfrm>
                    <a:off x="2502362" y="4903471"/>
                    <a:ext cx="0" cy="39522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F6A45234-18FF-A74D-A484-6DC6DA3FA1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2523092" y="3958929"/>
                    <a:ext cx="0" cy="39522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171CFC78-8813-D849-A5A1-BAF3E86B93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2502362" y="5081260"/>
                    <a:ext cx="0" cy="39522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CB377758-5DD4-6349-88E4-A5E253EA3895}"/>
                    </a:ext>
                  </a:extLst>
                </p:cNvPr>
                <p:cNvGrpSpPr/>
                <p:nvPr/>
              </p:nvGrpSpPr>
              <p:grpSpPr>
                <a:xfrm>
                  <a:off x="7101710" y="5426235"/>
                  <a:ext cx="372683" cy="443481"/>
                  <a:chOff x="2068830" y="4156543"/>
                  <a:chExt cx="959821" cy="1142156"/>
                </a:xfrm>
              </p:grpSpPr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8E8B7B75-3794-B943-A9D7-26ACF1E3E74D}"/>
                      </a:ext>
                    </a:extLst>
                  </p:cNvPr>
                  <p:cNvSpPr/>
                  <p:nvPr/>
                </p:nvSpPr>
                <p:spPr>
                  <a:xfrm>
                    <a:off x="2068830" y="4551771"/>
                    <a:ext cx="959821" cy="351700"/>
                  </a:xfrm>
                  <a:prstGeom prst="rect">
                    <a:avLst/>
                  </a:prstGeom>
                  <a:noFill/>
                  <a:ln w="28575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C717B7AC-1E51-824F-B61B-1F33271DFA6A}"/>
                      </a:ext>
                    </a:extLst>
                  </p:cNvPr>
                  <p:cNvCxnSpPr/>
                  <p:nvPr/>
                </p:nvCxnSpPr>
                <p:spPr>
                  <a:xfrm>
                    <a:off x="2502362" y="4156543"/>
                    <a:ext cx="0" cy="395228"/>
                  </a:xfrm>
                  <a:prstGeom prst="line">
                    <a:avLst/>
                  </a:prstGeom>
                  <a:ln w="28575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69C94F47-5F7F-A341-9DF1-CA460B00BA64}"/>
                      </a:ext>
                    </a:extLst>
                  </p:cNvPr>
                  <p:cNvCxnSpPr/>
                  <p:nvPr/>
                </p:nvCxnSpPr>
                <p:spPr>
                  <a:xfrm>
                    <a:off x="2502362" y="4903471"/>
                    <a:ext cx="0" cy="395228"/>
                  </a:xfrm>
                  <a:prstGeom prst="line">
                    <a:avLst/>
                  </a:prstGeom>
                  <a:ln w="28575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229B23F2-D9E9-4D4A-8D80-1BC7D88865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2523092" y="3958929"/>
                    <a:ext cx="0" cy="395228"/>
                  </a:xfrm>
                  <a:prstGeom prst="line">
                    <a:avLst/>
                  </a:prstGeom>
                  <a:ln w="28575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5DCBBD1F-5603-7940-BF26-2D9706B128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2502362" y="5081260"/>
                    <a:ext cx="0" cy="395228"/>
                  </a:xfrm>
                  <a:prstGeom prst="line">
                    <a:avLst/>
                  </a:prstGeom>
                  <a:ln w="28575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7F4AE3C9-3C88-7B4E-9033-50DCABECDFB8}"/>
                    </a:ext>
                  </a:extLst>
                </p:cNvPr>
                <p:cNvGrpSpPr/>
                <p:nvPr/>
              </p:nvGrpSpPr>
              <p:grpSpPr>
                <a:xfrm>
                  <a:off x="8023168" y="5456013"/>
                  <a:ext cx="372683" cy="443481"/>
                  <a:chOff x="2068830" y="4156543"/>
                  <a:chExt cx="959821" cy="1142156"/>
                </a:xfrm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9A4B66F7-CA84-C041-B927-EE72C9A3661B}"/>
                      </a:ext>
                    </a:extLst>
                  </p:cNvPr>
                  <p:cNvSpPr/>
                  <p:nvPr/>
                </p:nvSpPr>
                <p:spPr>
                  <a:xfrm>
                    <a:off x="2068830" y="4551771"/>
                    <a:ext cx="959821" cy="351700"/>
                  </a:xfrm>
                  <a:prstGeom prst="rect">
                    <a:avLst/>
                  </a:prstGeom>
                  <a:noFill/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C0E969E0-1AC9-2941-8043-A3DA1F737726}"/>
                      </a:ext>
                    </a:extLst>
                  </p:cNvPr>
                  <p:cNvCxnSpPr/>
                  <p:nvPr/>
                </p:nvCxnSpPr>
                <p:spPr>
                  <a:xfrm>
                    <a:off x="2502362" y="4156543"/>
                    <a:ext cx="0" cy="395228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4504D25F-F189-D446-914D-1280996BBDC2}"/>
                      </a:ext>
                    </a:extLst>
                  </p:cNvPr>
                  <p:cNvCxnSpPr/>
                  <p:nvPr/>
                </p:nvCxnSpPr>
                <p:spPr>
                  <a:xfrm>
                    <a:off x="2502362" y="4903471"/>
                    <a:ext cx="0" cy="395228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311C50CB-5A39-EB49-BEBE-2B197CAE80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2523092" y="3958929"/>
                    <a:ext cx="0" cy="395228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EB7EC112-0D02-D343-8A09-57C785B78F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2502362" y="5081260"/>
                    <a:ext cx="0" cy="395228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38285AD-681B-4543-8BDC-7AB337074B17}"/>
                  </a:ext>
                </a:extLst>
              </p:cNvPr>
              <p:cNvSpPr/>
              <p:nvPr/>
            </p:nvSpPr>
            <p:spPr>
              <a:xfrm>
                <a:off x="431176" y="4796957"/>
                <a:ext cx="3265490" cy="196357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5514320-CCCC-224F-857D-54D2233683B5}"/>
                </a:ext>
              </a:extLst>
            </p:cNvPr>
            <p:cNvSpPr txBox="1"/>
            <p:nvPr/>
          </p:nvSpPr>
          <p:spPr>
            <a:xfrm>
              <a:off x="596704" y="4364808"/>
              <a:ext cx="349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Most SNPs not relevant to the trait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2568272-52F3-FE46-82C6-A8839C968970}"/>
              </a:ext>
            </a:extLst>
          </p:cNvPr>
          <p:cNvGrpSpPr/>
          <p:nvPr/>
        </p:nvGrpSpPr>
        <p:grpSpPr>
          <a:xfrm>
            <a:off x="5457197" y="4367134"/>
            <a:ext cx="3265490" cy="2406506"/>
            <a:chOff x="5457197" y="4367134"/>
            <a:chExt cx="3265490" cy="240650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5BEB03B-2629-AB41-99C3-C936E8B62EE5}"/>
                </a:ext>
              </a:extLst>
            </p:cNvPr>
            <p:cNvGrpSpPr/>
            <p:nvPr/>
          </p:nvGrpSpPr>
          <p:grpSpPr>
            <a:xfrm>
              <a:off x="5457197" y="4756565"/>
              <a:ext cx="3265490" cy="2017075"/>
              <a:chOff x="4889944" y="4796957"/>
              <a:chExt cx="3265490" cy="2017075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5DFACAC5-A90F-004C-B66A-48E27994EA78}"/>
                  </a:ext>
                </a:extLst>
              </p:cNvPr>
              <p:cNvCxnSpPr/>
              <p:nvPr/>
            </p:nvCxnSpPr>
            <p:spPr>
              <a:xfrm>
                <a:off x="5459397" y="4922161"/>
                <a:ext cx="0" cy="116721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A7E257B3-60F1-0A46-8B15-267FD4916A89}"/>
                  </a:ext>
                </a:extLst>
              </p:cNvPr>
              <p:cNvCxnSpPr/>
              <p:nvPr/>
            </p:nvCxnSpPr>
            <p:spPr>
              <a:xfrm>
                <a:off x="5459397" y="6098253"/>
                <a:ext cx="241431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F197DD6-F135-0646-89E9-28DDB067E1F5}"/>
                  </a:ext>
                </a:extLst>
              </p:cNvPr>
              <p:cNvSpPr txBox="1"/>
              <p:nvPr/>
            </p:nvSpPr>
            <p:spPr>
              <a:xfrm>
                <a:off x="6490639" y="6352367"/>
                <a:ext cx="4026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Gill Sans MT" panose="020B0502020104020203" pitchFamily="34" charset="77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24E75E5-5D64-754D-A44B-1EF09CCEF6DC}"/>
                  </a:ext>
                </a:extLst>
              </p:cNvPr>
              <p:cNvSpPr txBox="1"/>
              <p:nvPr/>
            </p:nvSpPr>
            <p:spPr>
              <a:xfrm rot="16200000">
                <a:off x="4935470" y="5227515"/>
                <a:ext cx="3706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Gill Sans MT" panose="020B0502020104020203" pitchFamily="34" charset="77"/>
                    <a:cs typeface="Arial" panose="020B0604020202020204" pitchFamily="34" charset="0"/>
                  </a:rPr>
                  <a:t>Y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D230910-7BD8-D345-9CC9-57EC85B2F642}"/>
                  </a:ext>
                </a:extLst>
              </p:cNvPr>
              <p:cNvSpPr txBox="1"/>
              <p:nvPr/>
            </p:nvSpPr>
            <p:spPr>
              <a:xfrm>
                <a:off x="5690178" y="613306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Gill Sans MT" panose="020B0502020104020203" pitchFamily="34" charset="77"/>
                  </a:rPr>
                  <a:t>0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049DBC73-8C64-6A4C-8A60-F17751CE1C46}"/>
                  </a:ext>
                </a:extLst>
              </p:cNvPr>
              <p:cNvSpPr txBox="1"/>
              <p:nvPr/>
            </p:nvSpPr>
            <p:spPr>
              <a:xfrm>
                <a:off x="6583322" y="614045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Gill Sans MT" panose="020B0502020104020203" pitchFamily="34" charset="77"/>
                  </a:rPr>
                  <a:t>1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1A68ADC-23FC-8342-8878-BC336BE22330}"/>
                  </a:ext>
                </a:extLst>
              </p:cNvPr>
              <p:cNvSpPr txBox="1"/>
              <p:nvPr/>
            </p:nvSpPr>
            <p:spPr>
              <a:xfrm>
                <a:off x="7498425" y="614045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Gill Sans MT" panose="020B0502020104020203" pitchFamily="34" charset="77"/>
                  </a:rPr>
                  <a:t>2</a:t>
                </a: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F3ED287-5302-8540-8805-AB61DB1AA8CF}"/>
                  </a:ext>
                </a:extLst>
              </p:cNvPr>
              <p:cNvSpPr/>
              <p:nvPr/>
            </p:nvSpPr>
            <p:spPr>
              <a:xfrm>
                <a:off x="5774501" y="5876798"/>
                <a:ext cx="75389" cy="7544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800BBA37-0A56-2543-A22D-7CD114B7C213}"/>
                  </a:ext>
                </a:extLst>
              </p:cNvPr>
              <p:cNvSpPr txBox="1"/>
              <p:nvPr/>
            </p:nvSpPr>
            <p:spPr>
              <a:xfrm>
                <a:off x="5213271" y="6017674"/>
                <a:ext cx="144526" cy="143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-3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0CB60D0-4CF0-F047-8DBF-CB2B0D64EE0C}"/>
                  </a:ext>
                </a:extLst>
              </p:cNvPr>
              <p:cNvSpPr txBox="1"/>
              <p:nvPr/>
            </p:nvSpPr>
            <p:spPr>
              <a:xfrm>
                <a:off x="5240657" y="4850458"/>
                <a:ext cx="117140" cy="143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0AD2406-5A8D-584B-935D-DCED2D5DA5DE}"/>
                  </a:ext>
                </a:extLst>
              </p:cNvPr>
              <p:cNvSpPr txBox="1"/>
              <p:nvPr/>
            </p:nvSpPr>
            <p:spPr>
              <a:xfrm>
                <a:off x="5240657" y="5434066"/>
                <a:ext cx="117140" cy="143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57F09A36-C01D-F94B-87AF-2630F65E7B57}"/>
                  </a:ext>
                </a:extLst>
              </p:cNvPr>
              <p:cNvSpPr/>
              <p:nvPr/>
            </p:nvSpPr>
            <p:spPr>
              <a:xfrm>
                <a:off x="5774501" y="5766540"/>
                <a:ext cx="75389" cy="7544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4C4A90FC-FB78-4844-8AD8-6F6B2CDF3D8A}"/>
                  </a:ext>
                </a:extLst>
              </p:cNvPr>
              <p:cNvSpPr/>
              <p:nvPr/>
            </p:nvSpPr>
            <p:spPr>
              <a:xfrm>
                <a:off x="5874585" y="5839075"/>
                <a:ext cx="75389" cy="7544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A46AC0B7-69E0-A047-9215-4A0C747F8536}"/>
                  </a:ext>
                </a:extLst>
              </p:cNvPr>
              <p:cNvSpPr/>
              <p:nvPr/>
            </p:nvSpPr>
            <p:spPr>
              <a:xfrm>
                <a:off x="5674418" y="5800139"/>
                <a:ext cx="75389" cy="7544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BC1F5919-AF77-C446-9CA0-C65984224F76}"/>
                  </a:ext>
                </a:extLst>
              </p:cNvPr>
              <p:cNvSpPr/>
              <p:nvPr/>
            </p:nvSpPr>
            <p:spPr>
              <a:xfrm>
                <a:off x="5716551" y="5673218"/>
                <a:ext cx="75389" cy="7544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A0A2E5D8-F04D-4E45-BF55-06F52AE38F1B}"/>
                  </a:ext>
                </a:extLst>
              </p:cNvPr>
              <p:cNvSpPr/>
              <p:nvPr/>
            </p:nvSpPr>
            <p:spPr>
              <a:xfrm>
                <a:off x="6548531" y="5474421"/>
                <a:ext cx="75389" cy="7544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CDF5873D-2974-ED46-9FE8-FC509B023154}"/>
                  </a:ext>
                </a:extLst>
              </p:cNvPr>
              <p:cNvSpPr/>
              <p:nvPr/>
            </p:nvSpPr>
            <p:spPr>
              <a:xfrm>
                <a:off x="6602093" y="5356388"/>
                <a:ext cx="75389" cy="7544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58B7D835-BCD8-C94B-8719-40FCE990EDEC}"/>
                  </a:ext>
                </a:extLst>
              </p:cNvPr>
              <p:cNvSpPr/>
              <p:nvPr/>
            </p:nvSpPr>
            <p:spPr>
              <a:xfrm>
                <a:off x="6638178" y="5553115"/>
                <a:ext cx="75389" cy="7544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D67EE8B1-BD3B-5D4D-A774-B477D68955E1}"/>
                  </a:ext>
                </a:extLst>
              </p:cNvPr>
              <p:cNvSpPr/>
              <p:nvPr/>
            </p:nvSpPr>
            <p:spPr>
              <a:xfrm>
                <a:off x="6697062" y="5448961"/>
                <a:ext cx="75389" cy="7544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B3D533CE-65BD-B74E-8AF6-472251A3D0F9}"/>
                  </a:ext>
                </a:extLst>
              </p:cNvPr>
              <p:cNvSpPr/>
              <p:nvPr/>
            </p:nvSpPr>
            <p:spPr>
              <a:xfrm>
                <a:off x="6706050" y="5295500"/>
                <a:ext cx="75389" cy="75447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B37F10A3-2841-9F45-8A6D-8FC5F8E73A57}"/>
                  </a:ext>
                </a:extLst>
              </p:cNvPr>
              <p:cNvSpPr/>
              <p:nvPr/>
            </p:nvSpPr>
            <p:spPr>
              <a:xfrm>
                <a:off x="7444266" y="5061174"/>
                <a:ext cx="75389" cy="7544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09F692C1-7BB6-D049-A212-E8346A359B54}"/>
                  </a:ext>
                </a:extLst>
              </p:cNvPr>
              <p:cNvSpPr/>
              <p:nvPr/>
            </p:nvSpPr>
            <p:spPr>
              <a:xfrm>
                <a:off x="7497828" y="4943141"/>
                <a:ext cx="75389" cy="7544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5C52A76C-6EE4-8F47-937A-FA77EF747F4A}"/>
                  </a:ext>
                </a:extLst>
              </p:cNvPr>
              <p:cNvSpPr/>
              <p:nvPr/>
            </p:nvSpPr>
            <p:spPr>
              <a:xfrm>
                <a:off x="7533913" y="5139867"/>
                <a:ext cx="75389" cy="7544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01BC6F71-D4F6-9348-9398-8A73DE78EC3B}"/>
                  </a:ext>
                </a:extLst>
              </p:cNvPr>
              <p:cNvSpPr/>
              <p:nvPr/>
            </p:nvSpPr>
            <p:spPr>
              <a:xfrm>
                <a:off x="7592797" y="5035714"/>
                <a:ext cx="75389" cy="7544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3F23AE64-592F-BE4B-9829-C66041FD0A03}"/>
                  </a:ext>
                </a:extLst>
              </p:cNvPr>
              <p:cNvSpPr/>
              <p:nvPr/>
            </p:nvSpPr>
            <p:spPr>
              <a:xfrm>
                <a:off x="7601785" y="4882253"/>
                <a:ext cx="75389" cy="7544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CFB1B182-3AD8-A543-A9B2-90DDA267B205}"/>
                  </a:ext>
                </a:extLst>
              </p:cNvPr>
              <p:cNvGrpSpPr/>
              <p:nvPr/>
            </p:nvGrpSpPr>
            <p:grpSpPr>
              <a:xfrm>
                <a:off x="5636921" y="5595205"/>
                <a:ext cx="372683" cy="443481"/>
                <a:chOff x="2068830" y="4156543"/>
                <a:chExt cx="959821" cy="1142156"/>
              </a:xfrm>
            </p:grpSpPr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D8A0E435-C00C-004F-8346-8D14AADF54CC}"/>
                    </a:ext>
                  </a:extLst>
                </p:cNvPr>
                <p:cNvSpPr/>
                <p:nvPr/>
              </p:nvSpPr>
              <p:spPr>
                <a:xfrm>
                  <a:off x="2068830" y="4551771"/>
                  <a:ext cx="959821" cy="35170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69E9555A-BF4E-1F4C-85C6-9669EB42F7A0}"/>
                    </a:ext>
                  </a:extLst>
                </p:cNvPr>
                <p:cNvCxnSpPr/>
                <p:nvPr/>
              </p:nvCxnSpPr>
              <p:spPr>
                <a:xfrm>
                  <a:off x="2502362" y="4156543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BF7CDF2C-0192-4E44-B2BE-A4B7A2E845B7}"/>
                    </a:ext>
                  </a:extLst>
                </p:cNvPr>
                <p:cNvCxnSpPr/>
                <p:nvPr/>
              </p:nvCxnSpPr>
              <p:spPr>
                <a:xfrm>
                  <a:off x="2502362" y="4903471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141B7042-0B1B-8F4B-8C69-F007622422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23092" y="3958929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9BE47364-00FC-5145-A594-6472016025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02362" y="5081260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D20DE204-00F2-4F4B-9FA4-0434A7ECED4B}"/>
                  </a:ext>
                </a:extLst>
              </p:cNvPr>
              <p:cNvGrpSpPr/>
              <p:nvPr/>
            </p:nvGrpSpPr>
            <p:grpSpPr>
              <a:xfrm>
                <a:off x="6510721" y="5235114"/>
                <a:ext cx="372683" cy="443481"/>
                <a:chOff x="2068830" y="4156543"/>
                <a:chExt cx="959821" cy="1142156"/>
              </a:xfrm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AF2AB9D4-E2F4-A34B-9ADB-66C65721FE29}"/>
                    </a:ext>
                  </a:extLst>
                </p:cNvPr>
                <p:cNvSpPr/>
                <p:nvPr/>
              </p:nvSpPr>
              <p:spPr>
                <a:xfrm>
                  <a:off x="2068830" y="4551771"/>
                  <a:ext cx="959821" cy="351700"/>
                </a:xfrm>
                <a:prstGeom prst="rect">
                  <a:avLst/>
                </a:prstGeom>
                <a:noFill/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02104F97-DB44-654B-BADD-33D7DB4355A8}"/>
                    </a:ext>
                  </a:extLst>
                </p:cNvPr>
                <p:cNvCxnSpPr/>
                <p:nvPr/>
              </p:nvCxnSpPr>
              <p:spPr>
                <a:xfrm>
                  <a:off x="2502362" y="4156543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95D20A5B-E08C-184D-A481-7A1934BEB08C}"/>
                    </a:ext>
                  </a:extLst>
                </p:cNvPr>
                <p:cNvCxnSpPr/>
                <p:nvPr/>
              </p:nvCxnSpPr>
              <p:spPr>
                <a:xfrm>
                  <a:off x="2502362" y="4903471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20E69280-A0E7-BC4C-9A33-CC800246BF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23092" y="3958929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AEECCAF4-A793-DD45-BF4D-C5153545B7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02362" y="5081260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3D048323-859E-8249-80F1-D8033E775B39}"/>
                  </a:ext>
                </a:extLst>
              </p:cNvPr>
              <p:cNvGrpSpPr/>
              <p:nvPr/>
            </p:nvGrpSpPr>
            <p:grpSpPr>
              <a:xfrm>
                <a:off x="7415443" y="4855778"/>
                <a:ext cx="372683" cy="443481"/>
                <a:chOff x="2068830" y="4156543"/>
                <a:chExt cx="959821" cy="1142156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249F731D-DC36-8E4C-819A-50B5622783F8}"/>
                    </a:ext>
                  </a:extLst>
                </p:cNvPr>
                <p:cNvSpPr/>
                <p:nvPr/>
              </p:nvSpPr>
              <p:spPr>
                <a:xfrm>
                  <a:off x="2068830" y="4551771"/>
                  <a:ext cx="959821" cy="35170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896FBA24-B211-AD4F-AC12-E01B8CF29EBC}"/>
                    </a:ext>
                  </a:extLst>
                </p:cNvPr>
                <p:cNvCxnSpPr/>
                <p:nvPr/>
              </p:nvCxnSpPr>
              <p:spPr>
                <a:xfrm>
                  <a:off x="2502362" y="4156543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83B54FBD-57C4-C849-B1DD-4F6143CBF208}"/>
                    </a:ext>
                  </a:extLst>
                </p:cNvPr>
                <p:cNvCxnSpPr/>
                <p:nvPr/>
              </p:nvCxnSpPr>
              <p:spPr>
                <a:xfrm>
                  <a:off x="2502362" y="4903471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7357AB70-0C3A-2C4A-A9BF-74D5707028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23092" y="3958929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4BDB6FD4-DE09-294F-94A6-3D8DA11260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02362" y="5081260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2F269C1-1D4C-3545-96D6-D810709C704A}"/>
                  </a:ext>
                </a:extLst>
              </p:cNvPr>
              <p:cNvSpPr/>
              <p:nvPr/>
            </p:nvSpPr>
            <p:spPr>
              <a:xfrm>
                <a:off x="4889944" y="4796957"/>
                <a:ext cx="3265490" cy="196357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366E8EE7-106B-C74B-B05A-8A82563269DE}"/>
                </a:ext>
              </a:extLst>
            </p:cNvPr>
            <p:cNvSpPr txBox="1"/>
            <p:nvPr/>
          </p:nvSpPr>
          <p:spPr>
            <a:xfrm>
              <a:off x="5578951" y="4367134"/>
              <a:ext cx="3021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Example significant association</a:t>
              </a:r>
            </a:p>
          </p:txBody>
        </p:sp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id="{759DB40B-7469-F345-AB21-6F98386071B4}"/>
              </a:ext>
            </a:extLst>
          </p:cNvPr>
          <p:cNvSpPr/>
          <p:nvPr/>
        </p:nvSpPr>
        <p:spPr>
          <a:xfrm>
            <a:off x="2430236" y="2647766"/>
            <a:ext cx="397866" cy="9545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D439F48-0635-AF42-ABB1-18B99A4B6078}"/>
              </a:ext>
            </a:extLst>
          </p:cNvPr>
          <p:cNvSpPr/>
          <p:nvPr/>
        </p:nvSpPr>
        <p:spPr>
          <a:xfrm>
            <a:off x="7427509" y="1291802"/>
            <a:ext cx="397866" cy="23017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/>
      <p:bldP spid="136" grpId="0" animBg="1"/>
      <p:bldP spid="13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088532-90ED-D444-9F99-38A4F32C0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“Manhattan plots” – real data (height)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DD6CC8-D48B-4441-BF1A-01D49BDEB1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23" t="5693" r="2692" b="6615"/>
          <a:stretch/>
        </p:blipFill>
        <p:spPr>
          <a:xfrm>
            <a:off x="2296668" y="1545182"/>
            <a:ext cx="7598664" cy="41201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5BC3B2-0E20-4C44-9B00-07B4043144CB}"/>
              </a:ext>
            </a:extLst>
          </p:cNvPr>
          <p:cNvSpPr txBox="1"/>
          <p:nvPr/>
        </p:nvSpPr>
        <p:spPr>
          <a:xfrm>
            <a:off x="4768232" y="5685551"/>
            <a:ext cx="2655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Position along the genome</a:t>
            </a:r>
          </a:p>
          <a:p>
            <a:r>
              <a:rPr lang="en-US" dirty="0">
                <a:latin typeface="Gill Sans MT" panose="020B0502020104020203" pitchFamily="34" charset="77"/>
              </a:rPr>
              <a:t>(colored by chromosome)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C1F374-EBBB-C543-8625-C0A9DDB9C735}"/>
              </a:ext>
            </a:extLst>
          </p:cNvPr>
          <p:cNvSpPr txBox="1"/>
          <p:nvPr/>
        </p:nvSpPr>
        <p:spPr>
          <a:xfrm rot="16200000">
            <a:off x="847298" y="3066077"/>
            <a:ext cx="193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-log10 P-value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20F287-69DF-854B-8A23-338211EAFD64}"/>
              </a:ext>
            </a:extLst>
          </p:cNvPr>
          <p:cNvSpPr txBox="1"/>
          <p:nvPr/>
        </p:nvSpPr>
        <p:spPr>
          <a:xfrm>
            <a:off x="10273177" y="6611779"/>
            <a:ext cx="1991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ill Sans"/>
                <a:cs typeface="Gill Sans"/>
              </a:rPr>
              <a:t>Wood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Nature Genetics 2014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0DE3B2-29D4-EC48-9D12-3CA437399525}"/>
              </a:ext>
            </a:extLst>
          </p:cNvPr>
          <p:cNvSpPr txBox="1"/>
          <p:nvPr/>
        </p:nvSpPr>
        <p:spPr>
          <a:xfrm>
            <a:off x="4599893" y="1888595"/>
            <a:ext cx="63130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Get “clumps” of significant SNPs with similar p-values</a:t>
            </a:r>
          </a:p>
          <a:p>
            <a:r>
              <a:rPr lang="en-US" dirty="0">
                <a:latin typeface="Gill Sans MT" panose="020B0502020104020203" pitchFamily="34" charset="77"/>
              </a:rPr>
              <a:t>Nearby SNPs tend to be correlated</a:t>
            </a:r>
          </a:p>
          <a:p>
            <a:r>
              <a:rPr lang="en-US" dirty="0">
                <a:latin typeface="Gill Sans MT" panose="020B0502020104020203" pitchFamily="34" charset="77"/>
              </a:rPr>
              <a:t>Each “skyscraper” represents an independent association (usually)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321B97-BB71-564C-AD5D-77D0D35E7AAA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4069081" y="1888598"/>
            <a:ext cx="530812" cy="4616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4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577A63-45F4-AB43-8800-B817EB4A3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741" y="1552919"/>
            <a:ext cx="3098800" cy="1257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762FE4-6491-494F-BBF8-E434A86FEEC5}"/>
              </a:ext>
            </a:extLst>
          </p:cNvPr>
          <p:cNvSpPr txBox="1"/>
          <p:nvPr/>
        </p:nvSpPr>
        <p:spPr>
          <a:xfrm>
            <a:off x="1249733" y="2992018"/>
            <a:ext cx="4286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1,000,000 people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(UCSD has a collection site)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Captures diversity in US population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Genotypes, environment, health information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3D7B6F-6DB8-AC45-9760-066B401E5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Huge resources allow performing GWAS on many diverse traits!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CF525F-BEAD-244E-B288-28A8D1E34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339" y="4374146"/>
            <a:ext cx="3133021" cy="14891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F09817-DDF4-B949-86F7-49D69C33C283}"/>
              </a:ext>
            </a:extLst>
          </p:cNvPr>
          <p:cNvSpPr txBox="1"/>
          <p:nvPr/>
        </p:nvSpPr>
        <p:spPr>
          <a:xfrm>
            <a:off x="1563714" y="5519031"/>
            <a:ext cx="35602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UK Biobank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500,000 samples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Genotypes, NGS, health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37365B-D5F2-D145-9B48-B1129A794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820" y="1493836"/>
            <a:ext cx="3802156" cy="24036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718841-EF30-9542-B5EF-937CEF8DB1BD}"/>
              </a:ext>
            </a:extLst>
          </p:cNvPr>
          <p:cNvSpPr txBox="1"/>
          <p:nvPr/>
        </p:nvSpPr>
        <p:spPr>
          <a:xfrm>
            <a:off x="8271689" y="3874144"/>
            <a:ext cx="2506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Million Veterans Program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825,000 participants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Genetics and Health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1E155F-3E6A-8843-A324-80857A517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8154" y="4929581"/>
            <a:ext cx="1369452" cy="9337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79F92F-C365-4342-B5AB-0A2A48A62E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3100" y="4796498"/>
            <a:ext cx="1892300" cy="1066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69E035-3CE9-174C-A513-4DD2B8FE3635}"/>
              </a:ext>
            </a:extLst>
          </p:cNvPr>
          <p:cNvSpPr txBox="1"/>
          <p:nvPr/>
        </p:nvSpPr>
        <p:spPr>
          <a:xfrm>
            <a:off x="6329382" y="6042872"/>
            <a:ext cx="490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&gt;10 million samples in commercial DTC databases</a:t>
            </a:r>
          </a:p>
        </p:txBody>
      </p:sp>
    </p:spTree>
    <p:extLst>
      <p:ext uri="{BB962C8B-B14F-4D97-AF65-F5344CB8AC3E}">
        <p14:creationId xmlns:p14="http://schemas.microsoft.com/office/powerpoint/2010/main" val="3470486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0ECE15F-17B3-B74B-ACE3-9FB552703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The power of large genomics databases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123B0F-D26A-1348-9C5C-7AF0D738A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12" y="1171686"/>
            <a:ext cx="6347012" cy="41608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CA4896-E594-CA43-A5EA-D8B0FD6C96DC}"/>
              </a:ext>
            </a:extLst>
          </p:cNvPr>
          <p:cNvSpPr txBox="1"/>
          <p:nvPr/>
        </p:nvSpPr>
        <p:spPr>
          <a:xfrm>
            <a:off x="4231471" y="5456208"/>
            <a:ext cx="7861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Why are some people more susceptible to COVID-19 than others?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B1CA32-ED6B-4A42-82C2-40C276682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888" y="2156679"/>
            <a:ext cx="8521700" cy="1485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A4BD27-1ABC-924D-AE2B-A208D30468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399" y="2567675"/>
            <a:ext cx="5257517" cy="25889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C1957A-6F08-1F49-898A-234E1B363BED}"/>
              </a:ext>
            </a:extLst>
          </p:cNvPr>
          <p:cNvSpPr txBox="1"/>
          <p:nvPr/>
        </p:nvSpPr>
        <p:spPr>
          <a:xfrm>
            <a:off x="6642965" y="2635054"/>
            <a:ext cx="259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(based on 23andme data)</a:t>
            </a:r>
          </a:p>
        </p:txBody>
      </p:sp>
    </p:spTree>
    <p:extLst>
      <p:ext uri="{BB962C8B-B14F-4D97-AF65-F5344CB8AC3E}">
        <p14:creationId xmlns:p14="http://schemas.microsoft.com/office/powerpoint/2010/main" val="1136210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2377440" y="2632295"/>
            <a:ext cx="72123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More on p-values</a:t>
            </a:r>
          </a:p>
        </p:txBody>
      </p:sp>
    </p:spTree>
    <p:extLst>
      <p:ext uri="{BB962C8B-B14F-4D97-AF65-F5344CB8AC3E}">
        <p14:creationId xmlns:p14="http://schemas.microsoft.com/office/powerpoint/2010/main" val="4287097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2E34C7-1235-A74E-A7F0-62949BCD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What is a p-value? And how do we calculate it?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667F44-4F77-FD4F-9EF2-F8B0D068F96B}"/>
              </a:ext>
            </a:extLst>
          </p:cNvPr>
          <p:cNvSpPr txBox="1"/>
          <p:nvPr/>
        </p:nvSpPr>
        <p:spPr>
          <a:xfrm>
            <a:off x="710946" y="2224278"/>
            <a:ext cx="9978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Gill Sans MT" panose="020B0502020104020203" pitchFamily="34" charset="77"/>
              </a:rPr>
              <a:t>P-value: </a:t>
            </a:r>
            <a:r>
              <a:rPr lang="en-US" sz="2800" i="1" dirty="0">
                <a:latin typeface="Gill Sans MT" panose="020B0502020104020203" pitchFamily="34" charset="77"/>
              </a:rPr>
              <a:t>what’s the probability of seeing a result as extreme as I did given that my data is actually just random?</a:t>
            </a:r>
            <a:endParaRPr lang="en-US" sz="2800" b="1" i="1" dirty="0">
              <a:latin typeface="Gill Sans MT" panose="020B050202010402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603CC4-F47D-724C-AE7F-306524B56033}"/>
              </a:ext>
            </a:extLst>
          </p:cNvPr>
          <p:cNvSpPr txBox="1"/>
          <p:nvPr/>
        </p:nvSpPr>
        <p:spPr>
          <a:xfrm>
            <a:off x="710946" y="3619828"/>
            <a:ext cx="997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Gill Sans MT" panose="020B0502020104020203" pitchFamily="34" charset="77"/>
              </a:rPr>
              <a:t>(Think: How surprised am I to see this result?)</a:t>
            </a:r>
          </a:p>
        </p:txBody>
      </p:sp>
    </p:spTree>
    <p:extLst>
      <p:ext uri="{BB962C8B-B14F-4D97-AF65-F5344CB8AC3E}">
        <p14:creationId xmlns:p14="http://schemas.microsoft.com/office/powerpoint/2010/main" val="40546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2E34C7-1235-A74E-A7F0-62949BCD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What is a p-value? And how do we calculate it?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8C95D-F684-FB46-BB62-35FA8610DDDF}"/>
              </a:ext>
            </a:extLst>
          </p:cNvPr>
          <p:cNvSpPr txBox="1"/>
          <p:nvPr/>
        </p:nvSpPr>
        <p:spPr>
          <a:xfrm>
            <a:off x="627597" y="1090714"/>
            <a:ext cx="9978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Gill Sans MT" panose="020B0502020104020203" pitchFamily="34" charset="77"/>
              </a:rPr>
              <a:t>Example: we flip a coin 10 times and see 9 heads. Assuming our coin is fair, how surprised are we about this result?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2EEA207-AE7D-3943-BC7F-5AD90A1D7B06}"/>
                  </a:ext>
                </a:extLst>
              </p:cNvPr>
              <p:cNvSpPr txBox="1"/>
              <p:nvPr/>
            </p:nvSpPr>
            <p:spPr>
              <a:xfrm>
                <a:off x="3302472" y="2146052"/>
                <a:ext cx="5147628" cy="526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h𝑒𝑎𝑑𝑠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0.5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1−0.5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0.5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2EEA207-AE7D-3943-BC7F-5AD90A1D7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472" y="2146052"/>
                <a:ext cx="5147628" cy="526298"/>
              </a:xfrm>
              <a:prstGeom prst="rect">
                <a:avLst/>
              </a:prstGeom>
              <a:blipFill>
                <a:blip r:embed="rId3"/>
                <a:stretch>
                  <a:fillRect l="-493" t="-238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CF745E-0CF4-9647-A7F4-7C826921A1D3}"/>
                  </a:ext>
                </a:extLst>
              </p:cNvPr>
              <p:cNvSpPr txBox="1"/>
              <p:nvPr/>
            </p:nvSpPr>
            <p:spPr>
              <a:xfrm>
                <a:off x="988153" y="5523911"/>
                <a:ext cx="4628639" cy="3348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≥9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h𝑒𝑎𝑑𝑠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0.5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0.5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0.010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CF745E-0CF4-9647-A7F4-7C826921A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153" y="5523911"/>
                <a:ext cx="4628639" cy="334835"/>
              </a:xfrm>
              <a:prstGeom prst="rect">
                <a:avLst/>
              </a:prstGeom>
              <a:blipFill>
                <a:blip r:embed="rId4"/>
                <a:stretch>
                  <a:fillRect l="-1644" t="-11111" r="-1918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ADFAF4BC-E7CD-F243-A0E2-709D905F2EB2}"/>
              </a:ext>
            </a:extLst>
          </p:cNvPr>
          <p:cNvSpPr/>
          <p:nvPr/>
        </p:nvSpPr>
        <p:spPr>
          <a:xfrm>
            <a:off x="913293" y="5858746"/>
            <a:ext cx="238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latin typeface="Gill Sans MT" panose="020B0502020104020203" pitchFamily="34" charset="77"/>
              </a:rPr>
              <a:t>P-value</a:t>
            </a:r>
            <a:r>
              <a:rPr lang="en-US" sz="3200" i="1" dirty="0">
                <a:latin typeface="Gill Sans MT" panose="020B0502020104020203" pitchFamily="34" charset="77"/>
              </a:rPr>
              <a:t>: 0.01</a:t>
            </a:r>
            <a:endParaRPr lang="en-US" sz="32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194DF6-6673-7242-865A-63F26A118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59" y="2975563"/>
            <a:ext cx="4688352" cy="225648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1C2AE7-1BB1-DC46-B1A9-32016B07D6C7}"/>
              </a:ext>
            </a:extLst>
          </p:cNvPr>
          <p:cNvCxnSpPr/>
          <p:nvPr/>
        </p:nvCxnSpPr>
        <p:spPr>
          <a:xfrm>
            <a:off x="7328079" y="2975563"/>
            <a:ext cx="0" cy="2098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C6AE2E-1B57-424B-A410-0318652A883F}"/>
              </a:ext>
            </a:extLst>
          </p:cNvPr>
          <p:cNvCxnSpPr/>
          <p:nvPr/>
        </p:nvCxnSpPr>
        <p:spPr>
          <a:xfrm>
            <a:off x="7328079" y="3284113"/>
            <a:ext cx="43788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79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2E34C7-1235-A74E-A7F0-62949BCD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What is a p-value? And how do we calculate it? - definitions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73461E-8779-B941-B3B2-E45CBAA25779}"/>
              </a:ext>
            </a:extLst>
          </p:cNvPr>
          <p:cNvSpPr txBox="1"/>
          <p:nvPr/>
        </p:nvSpPr>
        <p:spPr>
          <a:xfrm>
            <a:off x="701802" y="1681300"/>
            <a:ext cx="9978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Gill Sans MT" panose="020B0502020104020203" pitchFamily="34" charset="77"/>
              </a:rPr>
              <a:t>Null hypothesis (H</a:t>
            </a:r>
            <a:r>
              <a:rPr lang="en-US" sz="2800" i="1" baseline="-25000" dirty="0">
                <a:latin typeface="Gill Sans MT" panose="020B0502020104020203" pitchFamily="34" charset="77"/>
              </a:rPr>
              <a:t>0</a:t>
            </a:r>
            <a:r>
              <a:rPr lang="en-US" sz="2800" i="1" dirty="0">
                <a:latin typeface="Gill Sans MT" panose="020B0502020104020203" pitchFamily="34" charset="77"/>
              </a:rPr>
              <a:t>): </a:t>
            </a:r>
            <a:r>
              <a:rPr lang="en-US" sz="2800" dirty="0">
                <a:latin typeface="Gill Sans MT" panose="020B0502020104020203" pitchFamily="34" charset="77"/>
              </a:rPr>
              <a:t>my data is random. Whatever I’m testing for is not true</a:t>
            </a:r>
            <a:endParaRPr lang="en-US" sz="2800" i="1" dirty="0">
              <a:latin typeface="Gill Sans MT" panose="020B05020201040202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BE641-E571-6C48-AFED-B1BA186D4EF9}"/>
              </a:ext>
            </a:extLst>
          </p:cNvPr>
          <p:cNvSpPr txBox="1"/>
          <p:nvPr/>
        </p:nvSpPr>
        <p:spPr>
          <a:xfrm>
            <a:off x="701802" y="2867744"/>
            <a:ext cx="997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Gill Sans MT" panose="020B0502020104020203" pitchFamily="34" charset="77"/>
              </a:rPr>
              <a:t>Test statistic: </a:t>
            </a:r>
            <a:r>
              <a:rPr lang="en-US" sz="2800" dirty="0">
                <a:latin typeface="Gill Sans MT" panose="020B0502020104020203" pitchFamily="34" charset="77"/>
              </a:rPr>
              <a:t>the value we are interested in testing</a:t>
            </a:r>
            <a:endParaRPr lang="en-US" sz="2800" i="1" dirty="0">
              <a:latin typeface="Gill Sans MT" panose="020B0502020104020203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463693-6502-D846-886C-993150D60228}"/>
              </a:ext>
            </a:extLst>
          </p:cNvPr>
          <p:cNvSpPr txBox="1"/>
          <p:nvPr/>
        </p:nvSpPr>
        <p:spPr>
          <a:xfrm>
            <a:off x="701802" y="3794167"/>
            <a:ext cx="9978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Gill Sans MT" panose="020B0502020104020203" pitchFamily="34" charset="77"/>
              </a:rPr>
              <a:t>Null distribution: </a:t>
            </a:r>
            <a:r>
              <a:rPr lang="en-US" sz="2800" dirty="0">
                <a:latin typeface="Gill Sans MT" panose="020B0502020104020203" pitchFamily="34" charset="77"/>
              </a:rPr>
              <a:t>the distribution of the test statistic under the null hypothesis</a:t>
            </a:r>
            <a:endParaRPr lang="en-US" sz="2800" i="1" dirty="0">
              <a:latin typeface="Gill Sans MT" panose="020B05020201040202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EBC6D-8BBD-D542-8CD1-44ADA1C30098}"/>
              </a:ext>
            </a:extLst>
          </p:cNvPr>
          <p:cNvSpPr txBox="1"/>
          <p:nvPr/>
        </p:nvSpPr>
        <p:spPr>
          <a:xfrm>
            <a:off x="701802" y="5151477"/>
            <a:ext cx="9978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Gill Sans MT" panose="020B0502020104020203" pitchFamily="34" charset="77"/>
              </a:rPr>
              <a:t>P-value: </a:t>
            </a:r>
            <a:r>
              <a:rPr lang="en-US" sz="2800" dirty="0">
                <a:latin typeface="Gill Sans MT" panose="020B0502020104020203" pitchFamily="34" charset="77"/>
              </a:rPr>
              <a:t>what percentage of values in the null distribution are at least as extreme as the test statistic I observed? </a:t>
            </a:r>
            <a:endParaRPr lang="en-US" sz="2800" i="1" dirty="0">
              <a:latin typeface="Gill Sans MT" panose="020B0502020104020203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237AAF-777C-B440-AD6F-39566D734E01}"/>
              </a:ext>
            </a:extLst>
          </p:cNvPr>
          <p:cNvSpPr txBox="1"/>
          <p:nvPr/>
        </p:nvSpPr>
        <p:spPr>
          <a:xfrm>
            <a:off x="2420643" y="2179732"/>
            <a:ext cx="4373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Coin is fair (50/50 chance to get H or 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04652-2190-BA4A-B6F8-2D6EDB717277}"/>
              </a:ext>
            </a:extLst>
          </p:cNvPr>
          <p:cNvSpPr txBox="1"/>
          <p:nvPr/>
        </p:nvSpPr>
        <p:spPr>
          <a:xfrm>
            <a:off x="7869504" y="2967480"/>
            <a:ext cx="1901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# heads seen (k)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43683D-E27D-5F4A-A4F0-45DDE10754E6}"/>
              </a:ext>
            </a:extLst>
          </p:cNvPr>
          <p:cNvSpPr txBox="1"/>
          <p:nvPr/>
        </p:nvSpPr>
        <p:spPr>
          <a:xfrm>
            <a:off x="2551967" y="4271220"/>
            <a:ext cx="3304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P(k heads) = (n choose k)0.5</a:t>
            </a:r>
            <a:r>
              <a:rPr lang="en-US" sz="2000" baseline="30000" dirty="0">
                <a:solidFill>
                  <a:srgbClr val="FF0000"/>
                </a:solidFill>
                <a:latin typeface="Gill Sans MT" panose="020B0502020104020203" pitchFamily="34" charset="77"/>
              </a:rPr>
              <a:t>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6C2FE7-A774-C144-B93B-D38C6B0DD0C8}"/>
              </a:ext>
            </a:extLst>
          </p:cNvPr>
          <p:cNvSpPr txBox="1"/>
          <p:nvPr/>
        </p:nvSpPr>
        <p:spPr>
          <a:xfrm>
            <a:off x="7013131" y="5705474"/>
            <a:ext cx="2613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P(&gt;=k heads | fair coin)</a:t>
            </a:r>
            <a:endParaRPr lang="en-US" sz="2000" baseline="30000" dirty="0">
              <a:solidFill>
                <a:srgbClr val="FF0000"/>
              </a:solidFill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4448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2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2E34C7-1235-A74E-A7F0-62949BCD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Example: linear regression (GWAS!)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AAF774-7937-FB4E-98E2-872CBFCA8717}"/>
              </a:ext>
            </a:extLst>
          </p:cNvPr>
          <p:cNvSpPr txBox="1"/>
          <p:nvPr/>
        </p:nvSpPr>
        <p:spPr>
          <a:xfrm>
            <a:off x="299466" y="1352116"/>
            <a:ext cx="5799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Gill Sans MT" panose="020B0502020104020203" pitchFamily="34" charset="77"/>
              </a:rPr>
              <a:t>Null hypothesis (H</a:t>
            </a:r>
            <a:r>
              <a:rPr lang="en-US" sz="2800" i="1" baseline="-25000" dirty="0">
                <a:latin typeface="Gill Sans MT" panose="020B0502020104020203" pitchFamily="34" charset="77"/>
              </a:rPr>
              <a:t>0</a:t>
            </a:r>
            <a:r>
              <a:rPr lang="en-US" sz="2800" i="1" dirty="0">
                <a:latin typeface="Gill Sans MT" panose="020B0502020104020203" pitchFamily="34" charset="77"/>
              </a:rPr>
              <a:t>):</a:t>
            </a:r>
          </a:p>
          <a:p>
            <a:r>
              <a:rPr lang="en-US" sz="2800" i="1" dirty="0">
                <a:latin typeface="Gill Sans MT" panose="020B0502020104020203" pitchFamily="34" charset="77"/>
              </a:rPr>
              <a:t>(</a:t>
            </a:r>
            <a:r>
              <a:rPr lang="en-US" sz="2800" dirty="0">
                <a:latin typeface="Gill Sans MT" panose="020B0502020104020203" pitchFamily="34" charset="77"/>
              </a:rPr>
              <a:t>my data is random)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7A5904-2488-1145-8A7E-C978B0F28F31}"/>
              </a:ext>
            </a:extLst>
          </p:cNvPr>
          <p:cNvSpPr txBox="1"/>
          <p:nvPr/>
        </p:nvSpPr>
        <p:spPr>
          <a:xfrm>
            <a:off x="299466" y="2538560"/>
            <a:ext cx="1931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Gill Sans MT" panose="020B0502020104020203" pitchFamily="34" charset="77"/>
              </a:rPr>
              <a:t>Test statistic: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58238E-0E3C-6F49-9BF9-7B0656DDDD4F}"/>
              </a:ext>
            </a:extLst>
          </p:cNvPr>
          <p:cNvSpPr txBox="1"/>
          <p:nvPr/>
        </p:nvSpPr>
        <p:spPr>
          <a:xfrm>
            <a:off x="299466" y="3464983"/>
            <a:ext cx="9978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Gill Sans MT" panose="020B0502020104020203" pitchFamily="34" charset="77"/>
              </a:rPr>
              <a:t>Null distribution: </a:t>
            </a:r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what will I measure the slope (|</a:t>
            </a:r>
            <a:r>
              <a:rPr lang="el-GR" sz="2800" dirty="0">
                <a:solidFill>
                  <a:srgbClr val="FF0000"/>
                </a:solidFill>
              </a:rPr>
              <a:t>β</a:t>
            </a:r>
            <a:r>
              <a:rPr lang="en-US" sz="2800" dirty="0">
                <a:solidFill>
                  <a:srgbClr val="FF0000"/>
                </a:solidFill>
              </a:rPr>
              <a:t>|</a:t>
            </a:r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) to be when there really is no association between the SNP and a trait?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9DEDB9-BB7F-B74E-BEED-59D5256F3FA4}"/>
              </a:ext>
            </a:extLst>
          </p:cNvPr>
          <p:cNvSpPr/>
          <p:nvPr/>
        </p:nvSpPr>
        <p:spPr>
          <a:xfrm>
            <a:off x="2165479" y="2537570"/>
            <a:ext cx="705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|</a:t>
            </a:r>
            <a:r>
              <a:rPr lang="el-GR" sz="2800" dirty="0">
                <a:solidFill>
                  <a:srgbClr val="FF0000"/>
                </a:solidFill>
              </a:rPr>
              <a:t>β</a:t>
            </a:r>
            <a:r>
              <a:rPr lang="en-US" sz="2800" dirty="0">
                <a:solidFill>
                  <a:srgbClr val="FF0000"/>
                </a:solidFill>
              </a:rPr>
              <a:t>|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9AF88E-A8FF-4C45-BA57-7E85179C1128}"/>
              </a:ext>
            </a:extLst>
          </p:cNvPr>
          <p:cNvSpPr/>
          <p:nvPr/>
        </p:nvSpPr>
        <p:spPr>
          <a:xfrm>
            <a:off x="3199257" y="1314312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en-US" sz="3200" baseline="-25000" dirty="0">
                <a:solidFill>
                  <a:srgbClr val="FF0000"/>
                </a:solidFill>
              </a:rPr>
              <a:t>0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r>
              <a:rPr lang="el-GR" sz="3200" dirty="0">
                <a:solidFill>
                  <a:srgbClr val="FF0000"/>
                </a:solidFill>
              </a:rPr>
              <a:t>β</a:t>
            </a:r>
            <a:r>
              <a:rPr lang="en-US" sz="3200" dirty="0">
                <a:solidFill>
                  <a:srgbClr val="FF0000"/>
                </a:solidFill>
              </a:rPr>
              <a:t>=0</a:t>
            </a:r>
            <a:endParaRPr lang="en-US" sz="3200" i="1" dirty="0">
              <a:solidFill>
                <a:srgbClr val="FF0000"/>
              </a:solidFill>
              <a:latin typeface="Gill Sans MT" panose="020B0502020104020203" pitchFamily="34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C13503-61D0-F24B-8753-8B4C7317F6D7}"/>
              </a:ext>
            </a:extLst>
          </p:cNvPr>
          <p:cNvSpPr/>
          <p:nvPr/>
        </p:nvSpPr>
        <p:spPr>
          <a:xfrm>
            <a:off x="852241" y="5018389"/>
            <a:ext cx="10487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Method 1</a:t>
            </a:r>
            <a:r>
              <a:rPr lang="en-US" sz="2400" dirty="0">
                <a:latin typeface="Gill Sans MT" panose="020B0502020104020203" pitchFamily="34" charset="77"/>
              </a:rPr>
              <a:t>: math (t-test, Plink will do this for you in the Lab)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5C3DB0-2359-9741-9145-93FB3D1B36D5}"/>
              </a:ext>
            </a:extLst>
          </p:cNvPr>
          <p:cNvSpPr/>
          <p:nvPr/>
        </p:nvSpPr>
        <p:spPr>
          <a:xfrm>
            <a:off x="847734" y="5849386"/>
            <a:ext cx="100442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Method 2</a:t>
            </a:r>
            <a:r>
              <a:rPr lang="en-US" sz="2400" dirty="0">
                <a:latin typeface="Gill Sans MT" panose="020B0502020104020203" pitchFamily="34" charset="77"/>
              </a:rPr>
              <a:t>: simulate random data (“empirical null”) (almost no actual math required)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29A242-4115-D641-A383-473C8BF25AB4}"/>
              </a:ext>
            </a:extLst>
          </p:cNvPr>
          <p:cNvSpPr/>
          <p:nvPr/>
        </p:nvSpPr>
        <p:spPr>
          <a:xfrm>
            <a:off x="719493" y="4534073"/>
            <a:ext cx="3125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latin typeface="Gill Sans MT" panose="020B0502020104020203" pitchFamily="34" charset="77"/>
              </a:rPr>
              <a:t>How to compute this?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2B943E-7271-184C-9D34-650B03FA3406}"/>
              </a:ext>
            </a:extLst>
          </p:cNvPr>
          <p:cNvGrpSpPr/>
          <p:nvPr/>
        </p:nvGrpSpPr>
        <p:grpSpPr>
          <a:xfrm>
            <a:off x="6821915" y="610321"/>
            <a:ext cx="4818784" cy="2854662"/>
            <a:chOff x="721711" y="2181579"/>
            <a:chExt cx="7302149" cy="432581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45EFD1D-08AD-384C-B772-FAAF2C44FAC8}"/>
                </a:ext>
              </a:extLst>
            </p:cNvPr>
            <p:cNvCxnSpPr/>
            <p:nvPr/>
          </p:nvCxnSpPr>
          <p:spPr>
            <a:xfrm>
              <a:off x="1611630" y="2423160"/>
              <a:ext cx="0" cy="30060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601C3F-8E18-0F41-9B4B-56767B7790CB}"/>
                </a:ext>
              </a:extLst>
            </p:cNvPr>
            <p:cNvCxnSpPr/>
            <p:nvPr/>
          </p:nvCxnSpPr>
          <p:spPr>
            <a:xfrm>
              <a:off x="1611630" y="5452110"/>
              <a:ext cx="621792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A4A9F3-81FF-464F-8628-61161D3377A1}"/>
                </a:ext>
              </a:extLst>
            </p:cNvPr>
            <p:cNvSpPr txBox="1"/>
            <p:nvPr/>
          </p:nvSpPr>
          <p:spPr>
            <a:xfrm>
              <a:off x="4137660" y="6000749"/>
              <a:ext cx="1526532" cy="506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  <a:cs typeface="Arial" panose="020B0604020202020204" pitchFamily="34" charset="0"/>
                </a:rPr>
                <a:t>Genotype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5EF394-BDF6-9F4A-A649-7C939085B8D1}"/>
                </a:ext>
              </a:extLst>
            </p:cNvPr>
            <p:cNvSpPr txBox="1"/>
            <p:nvPr/>
          </p:nvSpPr>
          <p:spPr>
            <a:xfrm rot="16200000">
              <a:off x="-647462" y="3550752"/>
              <a:ext cx="3244991" cy="506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  <a:cs typeface="Arial" panose="020B0604020202020204" pitchFamily="34" charset="0"/>
                </a:rPr>
                <a:t>Phenotype (e.g. Height)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2EA30B-20BE-2B4C-847C-9968B724FCD6}"/>
                </a:ext>
              </a:extLst>
            </p:cNvPr>
            <p:cNvSpPr txBox="1"/>
            <p:nvPr/>
          </p:nvSpPr>
          <p:spPr>
            <a:xfrm>
              <a:off x="2205990" y="5541764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0 (AA)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666C30-3934-024D-BDD3-007B528F9CB8}"/>
                </a:ext>
              </a:extLst>
            </p:cNvPr>
            <p:cNvSpPr txBox="1"/>
            <p:nvPr/>
          </p:nvSpPr>
          <p:spPr>
            <a:xfrm>
              <a:off x="4506227" y="5560787"/>
              <a:ext cx="831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1 (AG)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21755A-232A-3F43-978F-6BB8A726DB0F}"/>
                </a:ext>
              </a:extLst>
            </p:cNvPr>
            <p:cNvSpPr txBox="1"/>
            <p:nvPr/>
          </p:nvSpPr>
          <p:spPr>
            <a:xfrm>
              <a:off x="6863016" y="5560787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2 (GG)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EEEA3EC-6C45-4A43-9E02-5E53C84224A7}"/>
                </a:ext>
              </a:extLst>
            </p:cNvPr>
            <p:cNvSpPr/>
            <p:nvPr/>
          </p:nvSpPr>
          <p:spPr>
            <a:xfrm>
              <a:off x="2423160" y="4881768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7DC176F-5B29-834C-A869-F7978AB7ED10}"/>
                </a:ext>
              </a:extLst>
            </p:cNvPr>
            <p:cNvSpPr txBox="1"/>
            <p:nvPr/>
          </p:nvSpPr>
          <p:spPr>
            <a:xfrm>
              <a:off x="1239411" y="2238494"/>
              <a:ext cx="413849" cy="506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2F3D77-C89D-494F-812D-FC8916CD8F62}"/>
                </a:ext>
              </a:extLst>
            </p:cNvPr>
            <p:cNvSpPr txBox="1"/>
            <p:nvPr/>
          </p:nvSpPr>
          <p:spPr>
            <a:xfrm>
              <a:off x="1309943" y="374153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1C4DC3-718F-4E48-AA5F-542AB9FB7FDB}"/>
                </a:ext>
              </a:extLst>
            </p:cNvPr>
            <p:cNvSpPr/>
            <p:nvPr/>
          </p:nvSpPr>
          <p:spPr>
            <a:xfrm>
              <a:off x="2423160" y="4597805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C5D88B8-FD9C-A444-BDF0-801E44EA9EE9}"/>
                </a:ext>
              </a:extLst>
            </p:cNvPr>
            <p:cNvSpPr/>
            <p:nvPr/>
          </p:nvSpPr>
          <p:spPr>
            <a:xfrm>
              <a:off x="2680918" y="4784613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173B217-B438-C145-8668-AE91B92A03AC}"/>
                </a:ext>
              </a:extLst>
            </p:cNvPr>
            <p:cNvSpPr/>
            <p:nvPr/>
          </p:nvSpPr>
          <p:spPr>
            <a:xfrm>
              <a:off x="2165402" y="4684336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BD18D58-E22F-D24B-8443-ABE83509D2DE}"/>
                </a:ext>
              </a:extLst>
            </p:cNvPr>
            <p:cNvSpPr/>
            <p:nvPr/>
          </p:nvSpPr>
          <p:spPr>
            <a:xfrm>
              <a:off x="2273912" y="4357461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FEDB2AC-92BD-244F-837E-388A43840B1F}"/>
                </a:ext>
              </a:extLst>
            </p:cNvPr>
            <p:cNvSpPr/>
            <p:nvPr/>
          </p:nvSpPr>
          <p:spPr>
            <a:xfrm>
              <a:off x="4442143" y="3804073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58EF8B9-7387-B049-B423-AA30F5B6DBA9}"/>
                </a:ext>
              </a:extLst>
            </p:cNvPr>
            <p:cNvSpPr/>
            <p:nvPr/>
          </p:nvSpPr>
          <p:spPr>
            <a:xfrm>
              <a:off x="4580089" y="3500087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296A9A0-CBD9-3047-94D1-EC29CDEC7F0B}"/>
                </a:ext>
              </a:extLst>
            </p:cNvPr>
            <p:cNvSpPr/>
            <p:nvPr/>
          </p:nvSpPr>
          <p:spPr>
            <a:xfrm>
              <a:off x="4673025" y="4006744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7E06589-B810-8848-8F67-0D534EC73D14}"/>
                </a:ext>
              </a:extLst>
            </p:cNvPr>
            <p:cNvSpPr/>
            <p:nvPr/>
          </p:nvSpPr>
          <p:spPr>
            <a:xfrm>
              <a:off x="4824677" y="3738503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F445C5D-E211-4A42-BE57-14DB6262B8A7}"/>
                </a:ext>
              </a:extLst>
            </p:cNvPr>
            <p:cNvSpPr/>
            <p:nvPr/>
          </p:nvSpPr>
          <p:spPr>
            <a:xfrm>
              <a:off x="4847824" y="3343275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E906848-790D-E54C-8FBB-BC7987728A4A}"/>
                </a:ext>
              </a:extLst>
            </p:cNvPr>
            <p:cNvSpPr/>
            <p:nvPr/>
          </p:nvSpPr>
          <p:spPr>
            <a:xfrm>
              <a:off x="6792154" y="2825270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E8A1AC8-1A1B-FB46-8444-A60F9FD101B9}"/>
                </a:ext>
              </a:extLst>
            </p:cNvPr>
            <p:cNvSpPr/>
            <p:nvPr/>
          </p:nvSpPr>
          <p:spPr>
            <a:xfrm>
              <a:off x="6930100" y="2521284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C5F3529-75A2-C946-B9FC-A911AFD8FDA8}"/>
                </a:ext>
              </a:extLst>
            </p:cNvPr>
            <p:cNvSpPr/>
            <p:nvPr/>
          </p:nvSpPr>
          <p:spPr>
            <a:xfrm>
              <a:off x="7023036" y="3027941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9B69EFD-FC4F-3B45-823B-693F23DEB538}"/>
                </a:ext>
              </a:extLst>
            </p:cNvPr>
            <p:cNvSpPr/>
            <p:nvPr/>
          </p:nvSpPr>
          <p:spPr>
            <a:xfrm>
              <a:off x="7174688" y="2759700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9A5EF37-3537-3F43-B15F-FEB2DC00FCF1}"/>
                </a:ext>
              </a:extLst>
            </p:cNvPr>
            <p:cNvSpPr/>
            <p:nvPr/>
          </p:nvSpPr>
          <p:spPr>
            <a:xfrm>
              <a:off x="7197835" y="2364472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477741A-288B-A245-B641-663029434723}"/>
                </a:ext>
              </a:extLst>
            </p:cNvPr>
            <p:cNvGrpSpPr/>
            <p:nvPr/>
          </p:nvGrpSpPr>
          <p:grpSpPr>
            <a:xfrm>
              <a:off x="2068830" y="4156543"/>
              <a:ext cx="959821" cy="1142156"/>
              <a:chOff x="2068830" y="4156543"/>
              <a:chExt cx="959821" cy="1142156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DE69259-B841-5345-BE42-C169BB9820C1}"/>
                  </a:ext>
                </a:extLst>
              </p:cNvPr>
              <p:cNvSpPr/>
              <p:nvPr/>
            </p:nvSpPr>
            <p:spPr>
              <a:xfrm>
                <a:off x="2068830" y="4551771"/>
                <a:ext cx="959821" cy="3517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C61FA72-CAFB-5D4B-9A10-A0EC9851C6BC}"/>
                  </a:ext>
                </a:extLst>
              </p:cNvPr>
              <p:cNvCxnSpPr/>
              <p:nvPr/>
            </p:nvCxnSpPr>
            <p:spPr>
              <a:xfrm>
                <a:off x="2502362" y="4156543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942A510-2D43-A346-A96A-DE4770C73641}"/>
                  </a:ext>
                </a:extLst>
              </p:cNvPr>
              <p:cNvCxnSpPr/>
              <p:nvPr/>
            </p:nvCxnSpPr>
            <p:spPr>
              <a:xfrm>
                <a:off x="2502362" y="4903471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075A2E9-4F13-2E4A-B1F6-7350F7D856B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23092" y="3958929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4BC201E-8471-2E45-8BE8-FB301D73B10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02362" y="5081260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4B43D97-757A-3046-9979-8F327ADB46C3}"/>
                </a:ext>
              </a:extLst>
            </p:cNvPr>
            <p:cNvGrpSpPr/>
            <p:nvPr/>
          </p:nvGrpSpPr>
          <p:grpSpPr>
            <a:xfrm>
              <a:off x="4344766" y="3187753"/>
              <a:ext cx="959821" cy="1142156"/>
              <a:chOff x="2068830" y="4156543"/>
              <a:chExt cx="959821" cy="1142156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885E92F-15C8-3F49-8199-1ADF6B16221C}"/>
                  </a:ext>
                </a:extLst>
              </p:cNvPr>
              <p:cNvSpPr/>
              <p:nvPr/>
            </p:nvSpPr>
            <p:spPr>
              <a:xfrm>
                <a:off x="2068830" y="4551771"/>
                <a:ext cx="959821" cy="351700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61F7DB5-3820-AD45-8BEC-CD9795086603}"/>
                  </a:ext>
                </a:extLst>
              </p:cNvPr>
              <p:cNvCxnSpPr/>
              <p:nvPr/>
            </p:nvCxnSpPr>
            <p:spPr>
              <a:xfrm>
                <a:off x="2502362" y="4156543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4C959D7-2807-954D-9102-72FBD2C05E5C}"/>
                  </a:ext>
                </a:extLst>
              </p:cNvPr>
              <p:cNvCxnSpPr/>
              <p:nvPr/>
            </p:nvCxnSpPr>
            <p:spPr>
              <a:xfrm>
                <a:off x="2502362" y="4903471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B4CBA86-1F83-AE48-BFE5-F5FB1F66A89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23092" y="3958929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E123351-4F11-324B-B22B-C83BE5376ED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02362" y="5081260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D0A374C-BB89-E940-84B4-2DFF5AA50ED5}"/>
                </a:ext>
              </a:extLst>
            </p:cNvPr>
            <p:cNvGrpSpPr/>
            <p:nvPr/>
          </p:nvGrpSpPr>
          <p:grpSpPr>
            <a:xfrm>
              <a:off x="6717924" y="2296288"/>
              <a:ext cx="959821" cy="1142156"/>
              <a:chOff x="2068830" y="4156543"/>
              <a:chExt cx="959821" cy="1142156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8094EED-CC21-7D40-BF91-A420343F02F3}"/>
                  </a:ext>
                </a:extLst>
              </p:cNvPr>
              <p:cNvSpPr/>
              <p:nvPr/>
            </p:nvSpPr>
            <p:spPr>
              <a:xfrm>
                <a:off x="2068830" y="4551771"/>
                <a:ext cx="959821" cy="3517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530C92F-0AAC-4B42-946B-7BA5EB831156}"/>
                  </a:ext>
                </a:extLst>
              </p:cNvPr>
              <p:cNvCxnSpPr/>
              <p:nvPr/>
            </p:nvCxnSpPr>
            <p:spPr>
              <a:xfrm>
                <a:off x="2502362" y="4156543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57221AB-39A1-B44D-BF40-FCCE4E18F356}"/>
                  </a:ext>
                </a:extLst>
              </p:cNvPr>
              <p:cNvCxnSpPr/>
              <p:nvPr/>
            </p:nvCxnSpPr>
            <p:spPr>
              <a:xfrm>
                <a:off x="2502362" y="4903471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60665C4-288E-A64B-BE6A-136723D2B25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23092" y="3958929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6B90132-D1E6-1B42-96CC-2BEC9C62EBA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02362" y="5081260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500F57D-5E0D-6B4A-9DED-4AA3D3083C04}"/>
                </a:ext>
              </a:extLst>
            </p:cNvPr>
            <p:cNvCxnSpPr/>
            <p:nvPr/>
          </p:nvCxnSpPr>
          <p:spPr>
            <a:xfrm flipV="1">
              <a:off x="1817370" y="2258907"/>
              <a:ext cx="6206490" cy="281717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DC29F9F-0F8C-E047-9184-2172EF835D8B}"/>
                  </a:ext>
                </a:extLst>
              </p:cNvPr>
              <p:cNvSpPr txBox="1"/>
              <p:nvPr/>
            </p:nvSpPr>
            <p:spPr>
              <a:xfrm>
                <a:off x="7517484" y="284110"/>
                <a:ext cx="269176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DC29F9F-0F8C-E047-9184-2172EF835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7484" y="284110"/>
                <a:ext cx="2691763" cy="553998"/>
              </a:xfrm>
              <a:prstGeom prst="rect">
                <a:avLst/>
              </a:prstGeom>
              <a:blipFill>
                <a:blip r:embed="rId3"/>
                <a:stretch>
                  <a:fillRect l="-3271" r="-467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007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Today’s schedule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AF97BB-9B5B-48FF-A035-AC16C5BBA4AD}"/>
              </a:ext>
            </a:extLst>
          </p:cNvPr>
          <p:cNvSpPr txBox="1"/>
          <p:nvPr/>
        </p:nvSpPr>
        <p:spPr>
          <a:xfrm>
            <a:off x="1548479" y="1845343"/>
            <a:ext cx="97651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Intro to complex traits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Genome-wide association studies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P-values + QQ Plots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Confounding factors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Plink overview</a:t>
            </a:r>
          </a:p>
        </p:txBody>
      </p:sp>
    </p:spTree>
    <p:extLst>
      <p:ext uri="{BB962C8B-B14F-4D97-AF65-F5344CB8AC3E}">
        <p14:creationId xmlns:p14="http://schemas.microsoft.com/office/powerpoint/2010/main" val="1751716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2E34C7-1235-A74E-A7F0-62949BCD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Simulating a null distribution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AAF774-7937-FB4E-98E2-872CBFCA8717}"/>
              </a:ext>
            </a:extLst>
          </p:cNvPr>
          <p:cNvSpPr txBox="1"/>
          <p:nvPr/>
        </p:nvSpPr>
        <p:spPr>
          <a:xfrm>
            <a:off x="210686" y="1287560"/>
            <a:ext cx="8985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Simulate data under the “null” (</a:t>
            </a:r>
            <a:r>
              <a:rPr lang="el-GR" sz="2800" dirty="0"/>
              <a:t>β</a:t>
            </a:r>
            <a:r>
              <a:rPr lang="en-US" sz="2800" dirty="0">
                <a:latin typeface="Gill Sans MT" panose="020B0502020104020203" pitchFamily="34" charset="77"/>
              </a:rPr>
              <a:t>=0):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D1979F-69F0-D641-B636-2C5E725F7482}"/>
              </a:ext>
            </a:extLst>
          </p:cNvPr>
          <p:cNvSpPr/>
          <p:nvPr/>
        </p:nvSpPr>
        <p:spPr>
          <a:xfrm>
            <a:off x="902092" y="2112355"/>
            <a:ext cx="1331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Simulation 1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5A55F5-4F0D-5F47-B94E-A07FDAFDFDE8}"/>
              </a:ext>
            </a:extLst>
          </p:cNvPr>
          <p:cNvSpPr/>
          <p:nvPr/>
        </p:nvSpPr>
        <p:spPr>
          <a:xfrm>
            <a:off x="4178491" y="2113483"/>
            <a:ext cx="1331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Simulation 2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F3E5C0-0AD7-314C-A91E-1CFB9F3D4380}"/>
              </a:ext>
            </a:extLst>
          </p:cNvPr>
          <p:cNvSpPr/>
          <p:nvPr/>
        </p:nvSpPr>
        <p:spPr>
          <a:xfrm>
            <a:off x="9180460" y="2112355"/>
            <a:ext cx="1331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Simulation 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480E3-D5DB-B044-8B2A-B1C04715CABD}"/>
              </a:ext>
            </a:extLst>
          </p:cNvPr>
          <p:cNvSpPr txBox="1"/>
          <p:nvPr/>
        </p:nvSpPr>
        <p:spPr>
          <a:xfrm>
            <a:off x="6741900" y="2551914"/>
            <a:ext cx="819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 …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1F61F7C-C700-C747-B037-2FC4A10D3F0C}"/>
              </a:ext>
            </a:extLst>
          </p:cNvPr>
          <p:cNvGrpSpPr/>
          <p:nvPr/>
        </p:nvGrpSpPr>
        <p:grpSpPr>
          <a:xfrm>
            <a:off x="89154" y="2481687"/>
            <a:ext cx="2904485" cy="2136033"/>
            <a:chOff x="1507987" y="4242816"/>
            <a:chExt cx="3301757" cy="242819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040DD95-AAAC-DF4C-A7C8-9B38DF6D2180}"/>
                </a:ext>
              </a:extLst>
            </p:cNvPr>
            <p:cNvCxnSpPr/>
            <p:nvPr/>
          </p:nvCxnSpPr>
          <p:spPr>
            <a:xfrm>
              <a:off x="2023960" y="4347850"/>
              <a:ext cx="0" cy="17098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81E6CD9-06BE-6542-9ABB-0FB3221AA915}"/>
                </a:ext>
              </a:extLst>
            </p:cNvPr>
            <p:cNvCxnSpPr>
              <a:cxnSpLocks/>
            </p:cNvCxnSpPr>
            <p:nvPr/>
          </p:nvCxnSpPr>
          <p:spPr>
            <a:xfrm>
              <a:off x="2023960" y="6070655"/>
              <a:ext cx="27857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B7D7F6-C197-D74A-BE1A-8E52148D2A9B}"/>
                </a:ext>
              </a:extLst>
            </p:cNvPr>
            <p:cNvSpPr txBox="1"/>
            <p:nvPr/>
          </p:nvSpPr>
          <p:spPr>
            <a:xfrm>
              <a:off x="3058792" y="6363236"/>
              <a:ext cx="9076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  <a:cs typeface="Arial" panose="020B0604020202020204" pitchFamily="34" charset="0"/>
                </a:rPr>
                <a:t>Genotype</a:t>
              </a:r>
              <a:endParaRPr lang="en-US" sz="2400" dirty="0"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FCA41C-1930-394E-AEB4-A70591FC1991}"/>
                </a:ext>
              </a:extLst>
            </p:cNvPr>
            <p:cNvSpPr txBox="1"/>
            <p:nvPr/>
          </p:nvSpPr>
          <p:spPr>
            <a:xfrm rot="16200000">
              <a:off x="1184020" y="4979397"/>
              <a:ext cx="9557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  <a:cs typeface="Arial" panose="020B0604020202020204" pitchFamily="34" charset="0"/>
                </a:rPr>
                <a:t>Phenotype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A20F96-DECD-584B-8FA0-7594FDC37B6E}"/>
                </a:ext>
              </a:extLst>
            </p:cNvPr>
            <p:cNvSpPr txBox="1"/>
            <p:nvPr/>
          </p:nvSpPr>
          <p:spPr>
            <a:xfrm>
              <a:off x="2268858" y="6130588"/>
              <a:ext cx="5373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Gill Sans MT" panose="020B0502020104020203" pitchFamily="34" charset="77"/>
                </a:rPr>
                <a:t>0 (AA)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34A103-7FD2-7E4D-9C0D-01FFBDC68E94}"/>
                </a:ext>
              </a:extLst>
            </p:cNvPr>
            <p:cNvSpPr txBox="1"/>
            <p:nvPr/>
          </p:nvSpPr>
          <p:spPr>
            <a:xfrm>
              <a:off x="3156886" y="6142882"/>
              <a:ext cx="5469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Gill Sans MT" panose="020B0502020104020203" pitchFamily="34" charset="77"/>
                </a:rPr>
                <a:t>1 (AG)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ACE871-08AB-E944-B0B3-6F98FD1DFA37}"/>
                </a:ext>
              </a:extLst>
            </p:cNvPr>
            <p:cNvSpPr txBox="1"/>
            <p:nvPr/>
          </p:nvSpPr>
          <p:spPr>
            <a:xfrm>
              <a:off x="4133467" y="6142882"/>
              <a:ext cx="5565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Gill Sans MT" panose="020B0502020104020203" pitchFamily="34" charset="77"/>
                </a:rPr>
                <a:t>2 (GG)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616B29-9698-6B47-80E3-485DA2DD7439}"/>
                </a:ext>
              </a:extLst>
            </p:cNvPr>
            <p:cNvSpPr txBox="1"/>
            <p:nvPr/>
          </p:nvSpPr>
          <p:spPr>
            <a:xfrm>
              <a:off x="1766530" y="5952618"/>
              <a:ext cx="3000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-3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91B137B-9C6B-7B43-9470-D2341C1BDCDE}"/>
                </a:ext>
              </a:extLst>
            </p:cNvPr>
            <p:cNvSpPr txBox="1"/>
            <p:nvPr/>
          </p:nvSpPr>
          <p:spPr>
            <a:xfrm>
              <a:off x="1774686" y="4242816"/>
              <a:ext cx="291927" cy="297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6AB9C4-3E40-2A43-ADBE-4AE25A7F96E6}"/>
                </a:ext>
              </a:extLst>
            </p:cNvPr>
            <p:cNvSpPr txBox="1"/>
            <p:nvPr/>
          </p:nvSpPr>
          <p:spPr>
            <a:xfrm>
              <a:off x="1809811" y="5097717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0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460217D-F83E-2D4E-BCF7-B99A8F2B5DEA}"/>
                </a:ext>
              </a:extLst>
            </p:cNvPr>
            <p:cNvGrpSpPr/>
            <p:nvPr/>
          </p:nvGrpSpPr>
          <p:grpSpPr>
            <a:xfrm>
              <a:off x="2286127" y="4914046"/>
              <a:ext cx="545926" cy="649635"/>
              <a:chOff x="2284006" y="5333763"/>
              <a:chExt cx="545926" cy="649635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823BBF4-8B81-754E-BB29-E5F7D5119C26}"/>
                  </a:ext>
                </a:extLst>
              </p:cNvPr>
              <p:cNvSpPr/>
              <p:nvPr/>
            </p:nvSpPr>
            <p:spPr>
              <a:xfrm>
                <a:off x="2485542" y="5746256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4DC88E1-7609-7443-BCC8-8CB82870E4E4}"/>
                  </a:ext>
                </a:extLst>
              </p:cNvPr>
              <p:cNvSpPr/>
              <p:nvPr/>
            </p:nvSpPr>
            <p:spPr>
              <a:xfrm>
                <a:off x="2485542" y="5584744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4A5525E-03A2-4941-9033-9230A4B85144}"/>
                  </a:ext>
                </a:extLst>
              </p:cNvPr>
              <p:cNvSpPr/>
              <p:nvPr/>
            </p:nvSpPr>
            <p:spPr>
              <a:xfrm>
                <a:off x="2632149" y="5690996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ECD403D-F236-B049-B74B-E0A1BAA8CB24}"/>
                  </a:ext>
                </a:extLst>
              </p:cNvPr>
              <p:cNvSpPr/>
              <p:nvPr/>
            </p:nvSpPr>
            <p:spPr>
              <a:xfrm>
                <a:off x="2338934" y="5633961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4491F02-39B1-EC4D-887C-6EDC16CA8886}"/>
                  </a:ext>
                </a:extLst>
              </p:cNvPr>
              <p:cNvSpPr/>
              <p:nvPr/>
            </p:nvSpPr>
            <p:spPr>
              <a:xfrm>
                <a:off x="2400653" y="5448041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398AC16-56E5-CC45-8B87-34D9442E095E}"/>
                  </a:ext>
                </a:extLst>
              </p:cNvPr>
              <p:cNvGrpSpPr/>
              <p:nvPr/>
            </p:nvGrpSpPr>
            <p:grpSpPr>
              <a:xfrm>
                <a:off x="2284006" y="5333763"/>
                <a:ext cx="545926" cy="649635"/>
                <a:chOff x="2068830" y="4156543"/>
                <a:chExt cx="959821" cy="1142156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4841EC4A-5124-764B-8F87-6E3D65925766}"/>
                    </a:ext>
                  </a:extLst>
                </p:cNvPr>
                <p:cNvSpPr/>
                <p:nvPr/>
              </p:nvSpPr>
              <p:spPr>
                <a:xfrm>
                  <a:off x="2068830" y="4551771"/>
                  <a:ext cx="959821" cy="35170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E216D227-2799-1F47-B92D-3E87E878EE04}"/>
                    </a:ext>
                  </a:extLst>
                </p:cNvPr>
                <p:cNvCxnSpPr/>
                <p:nvPr/>
              </p:nvCxnSpPr>
              <p:spPr>
                <a:xfrm>
                  <a:off x="2502362" y="4156543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6E288601-DBFB-9F4A-83C5-93457BD63115}"/>
                    </a:ext>
                  </a:extLst>
                </p:cNvPr>
                <p:cNvCxnSpPr/>
                <p:nvPr/>
              </p:nvCxnSpPr>
              <p:spPr>
                <a:xfrm>
                  <a:off x="2502362" y="4903471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EDB6E497-F54C-414D-8BA2-291AC443A2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23092" y="3958929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C7BA6209-B502-7245-B67E-80ED67BC8F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02362" y="5081260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0A90B60-F1CB-F341-BF14-BD9EBEC78A30}"/>
                </a:ext>
              </a:extLst>
            </p:cNvPr>
            <p:cNvGrpSpPr/>
            <p:nvPr/>
          </p:nvGrpSpPr>
          <p:grpSpPr>
            <a:xfrm>
              <a:off x="3171378" y="5009228"/>
              <a:ext cx="545926" cy="649635"/>
              <a:chOff x="3578511" y="4782735"/>
              <a:chExt cx="545926" cy="649635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22CDB58-2672-4542-8206-25EB2BFBFFD9}"/>
                  </a:ext>
                </a:extLst>
              </p:cNvPr>
              <p:cNvSpPr/>
              <p:nvPr/>
            </p:nvSpPr>
            <p:spPr>
              <a:xfrm>
                <a:off x="3633897" y="5133285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70A1096-E31D-B74D-B41E-92268B10B3A0}"/>
                  </a:ext>
                </a:extLst>
              </p:cNvPr>
              <p:cNvSpPr/>
              <p:nvPr/>
            </p:nvSpPr>
            <p:spPr>
              <a:xfrm>
                <a:off x="3712358" y="4960384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9C7A7A1-4D2E-DD42-B605-CDCA06856509}"/>
                  </a:ext>
                </a:extLst>
              </p:cNvPr>
              <p:cNvSpPr/>
              <p:nvPr/>
            </p:nvSpPr>
            <p:spPr>
              <a:xfrm>
                <a:off x="3765218" y="5248560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DF7D06C-C164-3B4A-B431-67A0984201A7}"/>
                  </a:ext>
                </a:extLst>
              </p:cNvPr>
              <p:cNvSpPr/>
              <p:nvPr/>
            </p:nvSpPr>
            <p:spPr>
              <a:xfrm>
                <a:off x="3851475" y="5095990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8782723-2FE6-8648-86C1-8E696388A0C4}"/>
                  </a:ext>
                </a:extLst>
              </p:cNvPr>
              <p:cNvSpPr/>
              <p:nvPr/>
            </p:nvSpPr>
            <p:spPr>
              <a:xfrm>
                <a:off x="3864640" y="4871193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D4038546-2E9B-B648-954C-A7C5BB0E36A5}"/>
                  </a:ext>
                </a:extLst>
              </p:cNvPr>
              <p:cNvGrpSpPr/>
              <p:nvPr/>
            </p:nvGrpSpPr>
            <p:grpSpPr>
              <a:xfrm>
                <a:off x="3578511" y="4782735"/>
                <a:ext cx="545926" cy="649635"/>
                <a:chOff x="2068830" y="4156543"/>
                <a:chExt cx="959821" cy="1142156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687708A6-D049-AF40-87BA-470D42675A8B}"/>
                    </a:ext>
                  </a:extLst>
                </p:cNvPr>
                <p:cNvSpPr/>
                <p:nvPr/>
              </p:nvSpPr>
              <p:spPr>
                <a:xfrm>
                  <a:off x="2068830" y="4551771"/>
                  <a:ext cx="959821" cy="351700"/>
                </a:xfrm>
                <a:prstGeom prst="rect">
                  <a:avLst/>
                </a:prstGeom>
                <a:noFill/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6444161D-A085-304E-88A3-2659D4AD3220}"/>
                    </a:ext>
                  </a:extLst>
                </p:cNvPr>
                <p:cNvCxnSpPr/>
                <p:nvPr/>
              </p:nvCxnSpPr>
              <p:spPr>
                <a:xfrm>
                  <a:off x="2502362" y="4156543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322C0EE5-2432-464A-893D-A46DD9F0A91C}"/>
                    </a:ext>
                  </a:extLst>
                </p:cNvPr>
                <p:cNvCxnSpPr/>
                <p:nvPr/>
              </p:nvCxnSpPr>
              <p:spPr>
                <a:xfrm>
                  <a:off x="2502362" y="4903471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44197D36-C3CF-9647-9B0D-B4024CBC9D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23092" y="3958929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226F152F-99B5-B44A-A091-B4F96F4484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02362" y="5081260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AB46711-B462-F74C-BB42-76C0BCB00385}"/>
                </a:ext>
              </a:extLst>
            </p:cNvPr>
            <p:cNvGrpSpPr/>
            <p:nvPr/>
          </p:nvGrpSpPr>
          <p:grpSpPr>
            <a:xfrm>
              <a:off x="4103996" y="4896829"/>
              <a:ext cx="545926" cy="649635"/>
              <a:chOff x="4928315" y="4275688"/>
              <a:chExt cx="545926" cy="649635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CBB4455-64BB-EE42-8372-DCE4F4257AF4}"/>
                  </a:ext>
                </a:extLst>
              </p:cNvPr>
              <p:cNvSpPr/>
              <p:nvPr/>
            </p:nvSpPr>
            <p:spPr>
              <a:xfrm>
                <a:off x="4970535" y="4576562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C4B63AD-C233-7E4F-8141-EFC8F8FBB7A5}"/>
                  </a:ext>
                </a:extLst>
              </p:cNvPr>
              <p:cNvSpPr/>
              <p:nvPr/>
            </p:nvSpPr>
            <p:spPr>
              <a:xfrm>
                <a:off x="5048996" y="4403661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F67A687-5FDA-334B-9A75-106E1C09488A}"/>
                  </a:ext>
                </a:extLst>
              </p:cNvPr>
              <p:cNvSpPr/>
              <p:nvPr/>
            </p:nvSpPr>
            <p:spPr>
              <a:xfrm>
                <a:off x="5101856" y="4691837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D2BD5D52-F423-AF4E-A5D1-47CFDCAFEE20}"/>
                  </a:ext>
                </a:extLst>
              </p:cNvPr>
              <p:cNvSpPr/>
              <p:nvPr/>
            </p:nvSpPr>
            <p:spPr>
              <a:xfrm>
                <a:off x="5188113" y="4539267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7B56F09-431C-614A-92BD-5CF6588BEB10}"/>
                  </a:ext>
                </a:extLst>
              </p:cNvPr>
              <p:cNvSpPr/>
              <p:nvPr/>
            </p:nvSpPr>
            <p:spPr>
              <a:xfrm>
                <a:off x="5201278" y="4314470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F2198CF8-E232-3548-BB14-54E39501D0C5}"/>
                  </a:ext>
                </a:extLst>
              </p:cNvPr>
              <p:cNvGrpSpPr/>
              <p:nvPr/>
            </p:nvGrpSpPr>
            <p:grpSpPr>
              <a:xfrm>
                <a:off x="4928315" y="4275688"/>
                <a:ext cx="545926" cy="649635"/>
                <a:chOff x="2068830" y="4156543"/>
                <a:chExt cx="959821" cy="1142156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4DF693D7-8931-214E-8F63-3C4EEBA5EAD0}"/>
                    </a:ext>
                  </a:extLst>
                </p:cNvPr>
                <p:cNvSpPr/>
                <p:nvPr/>
              </p:nvSpPr>
              <p:spPr>
                <a:xfrm>
                  <a:off x="2068830" y="4551771"/>
                  <a:ext cx="959821" cy="35170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9519C94A-AB1A-7746-815F-D98EF84FBDB6}"/>
                    </a:ext>
                  </a:extLst>
                </p:cNvPr>
                <p:cNvCxnSpPr/>
                <p:nvPr/>
              </p:nvCxnSpPr>
              <p:spPr>
                <a:xfrm>
                  <a:off x="2502362" y="4156543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8B5997C0-85FC-9C4A-B4FD-3CF00E38004A}"/>
                    </a:ext>
                  </a:extLst>
                </p:cNvPr>
                <p:cNvCxnSpPr/>
                <p:nvPr/>
              </p:nvCxnSpPr>
              <p:spPr>
                <a:xfrm>
                  <a:off x="2502362" y="4903471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F0300789-0D67-0F46-A9E7-99123A1E13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23092" y="3958929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932A9BF-9726-B646-AF55-5781F42656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02362" y="5081260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C976FC9-C8EF-9D40-9710-DB1DFE37F783}"/>
                </a:ext>
              </a:extLst>
            </p:cNvPr>
            <p:cNvCxnSpPr>
              <a:cxnSpLocks/>
            </p:cNvCxnSpPr>
            <p:nvPr/>
          </p:nvCxnSpPr>
          <p:spPr>
            <a:xfrm>
              <a:off x="2182562" y="5189335"/>
              <a:ext cx="2627182" cy="163029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2B1F4345-86BE-6543-BB7B-EAEB9172E69A}"/>
              </a:ext>
            </a:extLst>
          </p:cNvPr>
          <p:cNvGrpSpPr/>
          <p:nvPr/>
        </p:nvGrpSpPr>
        <p:grpSpPr>
          <a:xfrm>
            <a:off x="3094464" y="2452290"/>
            <a:ext cx="2904485" cy="2136033"/>
            <a:chOff x="3094464" y="2452290"/>
            <a:chExt cx="2904485" cy="2136033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BEA72BF-78D1-6748-81C1-5FF1CE2A23E5}"/>
                </a:ext>
              </a:extLst>
            </p:cNvPr>
            <p:cNvCxnSpPr/>
            <p:nvPr/>
          </p:nvCxnSpPr>
          <p:spPr>
            <a:xfrm>
              <a:off x="3548354" y="2544686"/>
              <a:ext cx="0" cy="15040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E2956203-5A19-F247-AB33-2CC45D0C5714}"/>
                </a:ext>
              </a:extLst>
            </p:cNvPr>
            <p:cNvCxnSpPr>
              <a:cxnSpLocks/>
            </p:cNvCxnSpPr>
            <p:nvPr/>
          </p:nvCxnSpPr>
          <p:spPr>
            <a:xfrm>
              <a:off x="3548354" y="4060201"/>
              <a:ext cx="24505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B1CC7CE-A798-EB46-A83C-F992B5B31215}"/>
                </a:ext>
              </a:extLst>
            </p:cNvPr>
            <p:cNvSpPr txBox="1"/>
            <p:nvPr/>
          </p:nvSpPr>
          <p:spPr>
            <a:xfrm>
              <a:off x="4458674" y="4317578"/>
              <a:ext cx="798415" cy="270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  <a:cs typeface="Arial" panose="020B0604020202020204" pitchFamily="34" charset="0"/>
                </a:rPr>
                <a:t>Genotype</a:t>
              </a:r>
              <a:endParaRPr lang="en-US" sz="2400" dirty="0"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D2C2109-19DC-7746-8E0F-AD1321FCEAA3}"/>
                </a:ext>
              </a:extLst>
            </p:cNvPr>
            <p:cNvSpPr txBox="1"/>
            <p:nvPr/>
          </p:nvSpPr>
          <p:spPr>
            <a:xfrm rot="16200000">
              <a:off x="2809477" y="3100245"/>
              <a:ext cx="840719" cy="270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  <a:cs typeface="Arial" panose="020B0604020202020204" pitchFamily="34" charset="0"/>
                </a:rPr>
                <a:t>Phenotype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D8F65342-1D75-D64C-8801-BFB8431F6A70}"/>
                </a:ext>
              </a:extLst>
            </p:cNvPr>
            <p:cNvSpPr txBox="1"/>
            <p:nvPr/>
          </p:nvSpPr>
          <p:spPr>
            <a:xfrm>
              <a:off x="3763786" y="4112923"/>
              <a:ext cx="472675" cy="216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Gill Sans MT" panose="020B0502020104020203" pitchFamily="34" charset="77"/>
                </a:rPr>
                <a:t>0 (AA)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F6E43E2-A882-3745-8A55-CEF3112A0960}"/>
                </a:ext>
              </a:extLst>
            </p:cNvPr>
            <p:cNvSpPr txBox="1"/>
            <p:nvPr/>
          </p:nvSpPr>
          <p:spPr>
            <a:xfrm>
              <a:off x="4544965" y="4123737"/>
              <a:ext cx="481136" cy="216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Gill Sans MT" panose="020B0502020104020203" pitchFamily="34" charset="77"/>
                </a:rPr>
                <a:t>1 (AG)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041CF07C-A474-2541-AC9D-4A3BBB4D6E88}"/>
                </a:ext>
              </a:extLst>
            </p:cNvPr>
            <p:cNvSpPr txBox="1"/>
            <p:nvPr/>
          </p:nvSpPr>
          <p:spPr>
            <a:xfrm>
              <a:off x="5404043" y="4123737"/>
              <a:ext cx="489597" cy="216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Gill Sans MT" panose="020B0502020104020203" pitchFamily="34" charset="77"/>
                </a:rPr>
                <a:t>2 (GG)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CF730C7B-10E9-3F44-8D7B-2C677BA5F3E5}"/>
                </a:ext>
              </a:extLst>
            </p:cNvPr>
            <p:cNvSpPr txBox="1"/>
            <p:nvPr/>
          </p:nvSpPr>
          <p:spPr>
            <a:xfrm>
              <a:off x="3321899" y="3956366"/>
              <a:ext cx="263976" cy="230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-3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FEA3B27-EFAE-8F41-AFFC-C380CF3D71CA}"/>
                </a:ext>
              </a:extLst>
            </p:cNvPr>
            <p:cNvSpPr txBox="1"/>
            <p:nvPr/>
          </p:nvSpPr>
          <p:spPr>
            <a:xfrm>
              <a:off x="3329073" y="2452290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E5E3FA-053E-F944-8147-AC868EC5AFFE}"/>
                </a:ext>
              </a:extLst>
            </p:cNvPr>
            <p:cNvSpPr txBox="1"/>
            <p:nvPr/>
          </p:nvSpPr>
          <p:spPr>
            <a:xfrm>
              <a:off x="3359972" y="3204328"/>
              <a:ext cx="225903" cy="230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0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F699F6DD-50B1-B04F-AA4B-69F3482547F2}"/>
                </a:ext>
              </a:extLst>
            </p:cNvPr>
            <p:cNvGrpSpPr/>
            <p:nvPr/>
          </p:nvGrpSpPr>
          <p:grpSpPr>
            <a:xfrm>
              <a:off x="3778977" y="3042757"/>
              <a:ext cx="480239" cy="571470"/>
              <a:chOff x="2284006" y="5333763"/>
              <a:chExt cx="545926" cy="649635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84170F35-80E5-7F47-A6FF-43B9E6A2B419}"/>
                  </a:ext>
                </a:extLst>
              </p:cNvPr>
              <p:cNvSpPr/>
              <p:nvPr/>
            </p:nvSpPr>
            <p:spPr>
              <a:xfrm>
                <a:off x="2485542" y="5746256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094917DE-9D57-DC44-BB05-18FCED3A27FA}"/>
                  </a:ext>
                </a:extLst>
              </p:cNvPr>
              <p:cNvSpPr/>
              <p:nvPr/>
            </p:nvSpPr>
            <p:spPr>
              <a:xfrm>
                <a:off x="2485542" y="5584744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DDD307D-A3FF-7740-971C-1CF37562DF56}"/>
                  </a:ext>
                </a:extLst>
              </p:cNvPr>
              <p:cNvSpPr/>
              <p:nvPr/>
            </p:nvSpPr>
            <p:spPr>
              <a:xfrm>
                <a:off x="2632149" y="5690996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6679DE92-FA50-8148-8F11-A116045C1A92}"/>
                  </a:ext>
                </a:extLst>
              </p:cNvPr>
              <p:cNvSpPr/>
              <p:nvPr/>
            </p:nvSpPr>
            <p:spPr>
              <a:xfrm>
                <a:off x="2338934" y="5633961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DA441713-7C06-9842-A941-F0FD5C029224}"/>
                  </a:ext>
                </a:extLst>
              </p:cNvPr>
              <p:cNvSpPr/>
              <p:nvPr/>
            </p:nvSpPr>
            <p:spPr>
              <a:xfrm>
                <a:off x="2400653" y="5448041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0E0ABE24-09DD-064F-A54F-FF7B417E9DFA}"/>
                  </a:ext>
                </a:extLst>
              </p:cNvPr>
              <p:cNvGrpSpPr/>
              <p:nvPr/>
            </p:nvGrpSpPr>
            <p:grpSpPr>
              <a:xfrm>
                <a:off x="2284006" y="5333763"/>
                <a:ext cx="545926" cy="649635"/>
                <a:chOff x="2068830" y="4156543"/>
                <a:chExt cx="959821" cy="1142156"/>
              </a:xfrm>
            </p:grpSpPr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7E294C34-4E9B-5F49-BE91-7DDAB4C9F6D6}"/>
                    </a:ext>
                  </a:extLst>
                </p:cNvPr>
                <p:cNvSpPr/>
                <p:nvPr/>
              </p:nvSpPr>
              <p:spPr>
                <a:xfrm>
                  <a:off x="2068830" y="4551771"/>
                  <a:ext cx="959821" cy="35170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1C715C01-A46F-E142-A072-D1500BDBEC42}"/>
                    </a:ext>
                  </a:extLst>
                </p:cNvPr>
                <p:cNvCxnSpPr/>
                <p:nvPr/>
              </p:nvCxnSpPr>
              <p:spPr>
                <a:xfrm>
                  <a:off x="2502362" y="4156543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C69E4421-1B15-2C44-A3C6-727C96725B13}"/>
                    </a:ext>
                  </a:extLst>
                </p:cNvPr>
                <p:cNvCxnSpPr/>
                <p:nvPr/>
              </p:nvCxnSpPr>
              <p:spPr>
                <a:xfrm>
                  <a:off x="2502362" y="4903471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DBA35F9F-0B95-654A-8AD6-6F2745C50D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23092" y="3958929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34A0A050-DE7E-E34B-937E-FA8BF885FF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02362" y="5081260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A7FF1D4-EE61-A842-B186-3F99FB715F49}"/>
                </a:ext>
              </a:extLst>
            </p:cNvPr>
            <p:cNvGrpSpPr/>
            <p:nvPr/>
          </p:nvGrpSpPr>
          <p:grpSpPr>
            <a:xfrm>
              <a:off x="4557712" y="3218194"/>
              <a:ext cx="480239" cy="571470"/>
              <a:chOff x="3578511" y="4782735"/>
              <a:chExt cx="545926" cy="649635"/>
            </a:xfrm>
          </p:grpSpPr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4EE1F22B-E768-8849-8799-D43BA880EDF5}"/>
                  </a:ext>
                </a:extLst>
              </p:cNvPr>
              <p:cNvSpPr/>
              <p:nvPr/>
            </p:nvSpPr>
            <p:spPr>
              <a:xfrm>
                <a:off x="3633897" y="5133285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BB992B3-8C36-8042-A410-7BCE62F432DF}"/>
                  </a:ext>
                </a:extLst>
              </p:cNvPr>
              <p:cNvSpPr/>
              <p:nvPr/>
            </p:nvSpPr>
            <p:spPr>
              <a:xfrm>
                <a:off x="3712358" y="4960384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26824F2D-B19E-2449-9C1F-7D074BB8673A}"/>
                  </a:ext>
                </a:extLst>
              </p:cNvPr>
              <p:cNvSpPr/>
              <p:nvPr/>
            </p:nvSpPr>
            <p:spPr>
              <a:xfrm>
                <a:off x="3765218" y="5248560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42F0A36A-1BDB-3044-BB7E-11C815061328}"/>
                  </a:ext>
                </a:extLst>
              </p:cNvPr>
              <p:cNvSpPr/>
              <p:nvPr/>
            </p:nvSpPr>
            <p:spPr>
              <a:xfrm>
                <a:off x="3851475" y="5095990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5FFF852B-2ED7-4A48-889C-91C548C97E05}"/>
                  </a:ext>
                </a:extLst>
              </p:cNvPr>
              <p:cNvSpPr/>
              <p:nvPr/>
            </p:nvSpPr>
            <p:spPr>
              <a:xfrm>
                <a:off x="3864640" y="4871193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C60FD70C-9B2B-3241-84D8-09EDB1E6634F}"/>
                  </a:ext>
                </a:extLst>
              </p:cNvPr>
              <p:cNvGrpSpPr/>
              <p:nvPr/>
            </p:nvGrpSpPr>
            <p:grpSpPr>
              <a:xfrm>
                <a:off x="3578511" y="4782735"/>
                <a:ext cx="545926" cy="649635"/>
                <a:chOff x="2068830" y="4156543"/>
                <a:chExt cx="959821" cy="1142156"/>
              </a:xfrm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9B97A554-2353-5449-81D8-ABD28C9CA119}"/>
                    </a:ext>
                  </a:extLst>
                </p:cNvPr>
                <p:cNvSpPr/>
                <p:nvPr/>
              </p:nvSpPr>
              <p:spPr>
                <a:xfrm>
                  <a:off x="2068830" y="4551771"/>
                  <a:ext cx="959821" cy="351700"/>
                </a:xfrm>
                <a:prstGeom prst="rect">
                  <a:avLst/>
                </a:prstGeom>
                <a:noFill/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155180DB-9236-074F-B74F-BC8789C32E5B}"/>
                    </a:ext>
                  </a:extLst>
                </p:cNvPr>
                <p:cNvCxnSpPr/>
                <p:nvPr/>
              </p:nvCxnSpPr>
              <p:spPr>
                <a:xfrm>
                  <a:off x="2502362" y="4156543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4E1049CE-5130-F64B-A9D2-BC5D8D29B019}"/>
                    </a:ext>
                  </a:extLst>
                </p:cNvPr>
                <p:cNvCxnSpPr/>
                <p:nvPr/>
              </p:nvCxnSpPr>
              <p:spPr>
                <a:xfrm>
                  <a:off x="2502362" y="4903471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346227F4-B5B5-C14A-9291-944FCFE4AD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23092" y="3958929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6CDBB970-E62F-304E-94AD-962B3DFF26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02362" y="5081260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A58960D1-F70E-2A47-9859-54BA36EB823A}"/>
                </a:ext>
              </a:extLst>
            </p:cNvPr>
            <p:cNvGrpSpPr/>
            <p:nvPr/>
          </p:nvGrpSpPr>
          <p:grpSpPr>
            <a:xfrm>
              <a:off x="5378117" y="3174031"/>
              <a:ext cx="480239" cy="571470"/>
              <a:chOff x="4928315" y="4275688"/>
              <a:chExt cx="545926" cy="649635"/>
            </a:xfrm>
          </p:grpSpPr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DB022141-0999-3142-9FD8-F5403A369B4A}"/>
                  </a:ext>
                </a:extLst>
              </p:cNvPr>
              <p:cNvSpPr/>
              <p:nvPr/>
            </p:nvSpPr>
            <p:spPr>
              <a:xfrm>
                <a:off x="4970535" y="4576562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CD3A187C-39C5-A74F-A7C2-4EF39A61BC0F}"/>
                  </a:ext>
                </a:extLst>
              </p:cNvPr>
              <p:cNvSpPr/>
              <p:nvPr/>
            </p:nvSpPr>
            <p:spPr>
              <a:xfrm>
                <a:off x="5048996" y="4403661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4CB4231D-1DAC-774C-A276-9A7A2FC33C9A}"/>
                  </a:ext>
                </a:extLst>
              </p:cNvPr>
              <p:cNvSpPr/>
              <p:nvPr/>
            </p:nvSpPr>
            <p:spPr>
              <a:xfrm>
                <a:off x="5101856" y="4691837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6DEBAF34-76BE-BF46-8CCE-A5B91D6B8ABB}"/>
                  </a:ext>
                </a:extLst>
              </p:cNvPr>
              <p:cNvSpPr/>
              <p:nvPr/>
            </p:nvSpPr>
            <p:spPr>
              <a:xfrm>
                <a:off x="5188113" y="4539267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B244E8AB-EBE3-BA4E-B983-33B61D724EDE}"/>
                  </a:ext>
                </a:extLst>
              </p:cNvPr>
              <p:cNvSpPr/>
              <p:nvPr/>
            </p:nvSpPr>
            <p:spPr>
              <a:xfrm>
                <a:off x="5201278" y="4314470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A4A18D41-5E36-E042-AB3F-26A8F01989EF}"/>
                  </a:ext>
                </a:extLst>
              </p:cNvPr>
              <p:cNvGrpSpPr/>
              <p:nvPr/>
            </p:nvGrpSpPr>
            <p:grpSpPr>
              <a:xfrm>
                <a:off x="4928315" y="4275688"/>
                <a:ext cx="545926" cy="649635"/>
                <a:chOff x="2068830" y="4156543"/>
                <a:chExt cx="959821" cy="1142156"/>
              </a:xfrm>
            </p:grpSpPr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AF00A4D4-7BF7-F24A-9DEF-F276B4221BEC}"/>
                    </a:ext>
                  </a:extLst>
                </p:cNvPr>
                <p:cNvSpPr/>
                <p:nvPr/>
              </p:nvSpPr>
              <p:spPr>
                <a:xfrm>
                  <a:off x="2068830" y="4551771"/>
                  <a:ext cx="959821" cy="35170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A3771AA7-088F-E049-8321-C8BF37A378DA}"/>
                    </a:ext>
                  </a:extLst>
                </p:cNvPr>
                <p:cNvCxnSpPr/>
                <p:nvPr/>
              </p:nvCxnSpPr>
              <p:spPr>
                <a:xfrm>
                  <a:off x="2502362" y="4156543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B209C8E6-9BE7-334F-A224-484A7C1D4F47}"/>
                    </a:ext>
                  </a:extLst>
                </p:cNvPr>
                <p:cNvCxnSpPr/>
                <p:nvPr/>
              </p:nvCxnSpPr>
              <p:spPr>
                <a:xfrm>
                  <a:off x="2502362" y="4903471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5F3B4462-7424-DE45-888A-46C618A056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23092" y="3958929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F5F126B5-ED06-6947-989C-D9A5AD56EC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02362" y="5081260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9487DBB-F3B0-3046-A118-3DEAADA523A5}"/>
                </a:ext>
              </a:extLst>
            </p:cNvPr>
            <p:cNvCxnSpPr>
              <a:cxnSpLocks/>
            </p:cNvCxnSpPr>
            <p:nvPr/>
          </p:nvCxnSpPr>
          <p:spPr>
            <a:xfrm>
              <a:off x="3687873" y="3284923"/>
              <a:ext cx="2311076" cy="143413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1A2E5727-C152-9A43-943D-EA6E14924169}"/>
              </a:ext>
            </a:extLst>
          </p:cNvPr>
          <p:cNvGrpSpPr/>
          <p:nvPr/>
        </p:nvGrpSpPr>
        <p:grpSpPr>
          <a:xfrm>
            <a:off x="8270924" y="2369068"/>
            <a:ext cx="2904485" cy="2136033"/>
            <a:chOff x="8270924" y="2369068"/>
            <a:chExt cx="2904485" cy="2136033"/>
          </a:xfrm>
        </p:grpSpPr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929AF9E-7C7C-1F42-B7CC-FBD217AEA13E}"/>
                </a:ext>
              </a:extLst>
            </p:cNvPr>
            <p:cNvCxnSpPr/>
            <p:nvPr/>
          </p:nvCxnSpPr>
          <p:spPr>
            <a:xfrm>
              <a:off x="8724814" y="2461464"/>
              <a:ext cx="0" cy="15040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2C9B9457-2097-3F4C-830B-E494B59CC950}"/>
                </a:ext>
              </a:extLst>
            </p:cNvPr>
            <p:cNvCxnSpPr>
              <a:cxnSpLocks/>
            </p:cNvCxnSpPr>
            <p:nvPr/>
          </p:nvCxnSpPr>
          <p:spPr>
            <a:xfrm>
              <a:off x="8724814" y="3976979"/>
              <a:ext cx="24505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A748B81A-1602-AF46-A5EA-FE0174CCE412}"/>
                </a:ext>
              </a:extLst>
            </p:cNvPr>
            <p:cNvSpPr txBox="1"/>
            <p:nvPr/>
          </p:nvSpPr>
          <p:spPr>
            <a:xfrm>
              <a:off x="9635134" y="4234356"/>
              <a:ext cx="798415" cy="270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  <a:cs typeface="Arial" panose="020B0604020202020204" pitchFamily="34" charset="0"/>
                </a:rPr>
                <a:t>Genotype</a:t>
              </a:r>
              <a:endParaRPr lang="en-US" sz="2400" dirty="0">
                <a:latin typeface="Gill Sans MT" panose="020B050202010402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D1B7082A-34FF-7F4E-8141-4C09458D2C09}"/>
                </a:ext>
              </a:extLst>
            </p:cNvPr>
            <p:cNvSpPr txBox="1"/>
            <p:nvPr/>
          </p:nvSpPr>
          <p:spPr>
            <a:xfrm rot="16200000">
              <a:off x="7985937" y="3017023"/>
              <a:ext cx="840719" cy="270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  <a:cs typeface="Arial" panose="020B0604020202020204" pitchFamily="34" charset="0"/>
                </a:rPr>
                <a:t>Phenotype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B8A6F21C-4344-CF4B-9893-55F698E8C32A}"/>
                </a:ext>
              </a:extLst>
            </p:cNvPr>
            <p:cNvSpPr txBox="1"/>
            <p:nvPr/>
          </p:nvSpPr>
          <p:spPr>
            <a:xfrm>
              <a:off x="8940246" y="4029701"/>
              <a:ext cx="472675" cy="216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Gill Sans MT" panose="020B0502020104020203" pitchFamily="34" charset="77"/>
                </a:rPr>
                <a:t>0 (AA)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E218C51F-F839-4148-87DC-3CE6FB29DFD4}"/>
                </a:ext>
              </a:extLst>
            </p:cNvPr>
            <p:cNvSpPr txBox="1"/>
            <p:nvPr/>
          </p:nvSpPr>
          <p:spPr>
            <a:xfrm>
              <a:off x="9721425" y="4040515"/>
              <a:ext cx="481136" cy="216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Gill Sans MT" panose="020B0502020104020203" pitchFamily="34" charset="77"/>
                </a:rPr>
                <a:t>1 (AG)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9BFB9BD6-AA75-DF42-95B6-AE2C617156F8}"/>
                </a:ext>
              </a:extLst>
            </p:cNvPr>
            <p:cNvSpPr txBox="1"/>
            <p:nvPr/>
          </p:nvSpPr>
          <p:spPr>
            <a:xfrm>
              <a:off x="10580503" y="4040515"/>
              <a:ext cx="489597" cy="216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Gill Sans MT" panose="020B0502020104020203" pitchFamily="34" charset="77"/>
                </a:rPr>
                <a:t>2 (GG)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AC910239-EFFF-494C-8831-2DC228E8166B}"/>
                </a:ext>
              </a:extLst>
            </p:cNvPr>
            <p:cNvSpPr txBox="1"/>
            <p:nvPr/>
          </p:nvSpPr>
          <p:spPr>
            <a:xfrm>
              <a:off x="8498359" y="3873144"/>
              <a:ext cx="263976" cy="230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-3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27C1CB3A-AFEA-9840-B061-0EAF73D50D74}"/>
                </a:ext>
              </a:extLst>
            </p:cNvPr>
            <p:cNvSpPr txBox="1"/>
            <p:nvPr/>
          </p:nvSpPr>
          <p:spPr>
            <a:xfrm>
              <a:off x="8505533" y="2369068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F53B2776-F26D-AC46-8B0A-6E520F2BC91B}"/>
                </a:ext>
              </a:extLst>
            </p:cNvPr>
            <p:cNvSpPr txBox="1"/>
            <p:nvPr/>
          </p:nvSpPr>
          <p:spPr>
            <a:xfrm>
              <a:off x="8536432" y="3121106"/>
              <a:ext cx="225903" cy="230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0</a:t>
              </a:r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4D1035E3-46B0-B541-B891-FD33D34A7F86}"/>
                </a:ext>
              </a:extLst>
            </p:cNvPr>
            <p:cNvGrpSpPr/>
            <p:nvPr/>
          </p:nvGrpSpPr>
          <p:grpSpPr>
            <a:xfrm>
              <a:off x="8955437" y="2959535"/>
              <a:ext cx="480239" cy="571470"/>
              <a:chOff x="2284006" y="5333763"/>
              <a:chExt cx="545926" cy="649635"/>
            </a:xfrm>
          </p:grpSpPr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27A8FB0F-51FD-CA4C-9560-EF0B8FD4C524}"/>
                  </a:ext>
                </a:extLst>
              </p:cNvPr>
              <p:cNvSpPr/>
              <p:nvPr/>
            </p:nvSpPr>
            <p:spPr>
              <a:xfrm>
                <a:off x="2485542" y="5746256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FE963BB8-9162-C740-B5DE-78A78D17B0EA}"/>
                  </a:ext>
                </a:extLst>
              </p:cNvPr>
              <p:cNvSpPr/>
              <p:nvPr/>
            </p:nvSpPr>
            <p:spPr>
              <a:xfrm>
                <a:off x="2485542" y="5584744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BF4D3AA2-3DA1-7A46-A967-75431FBD6315}"/>
                  </a:ext>
                </a:extLst>
              </p:cNvPr>
              <p:cNvSpPr/>
              <p:nvPr/>
            </p:nvSpPr>
            <p:spPr>
              <a:xfrm>
                <a:off x="2632149" y="5690996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7B3845F6-4181-394E-ADC2-26E325FC7066}"/>
                  </a:ext>
                </a:extLst>
              </p:cNvPr>
              <p:cNvSpPr/>
              <p:nvPr/>
            </p:nvSpPr>
            <p:spPr>
              <a:xfrm>
                <a:off x="2338934" y="5633961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3D474574-F6CB-624E-AAE5-7110FD30E9DC}"/>
                  </a:ext>
                </a:extLst>
              </p:cNvPr>
              <p:cNvSpPr/>
              <p:nvPr/>
            </p:nvSpPr>
            <p:spPr>
              <a:xfrm>
                <a:off x="2400653" y="5448041"/>
                <a:ext cx="110434" cy="1105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EC8FDD3F-F0CB-424C-897D-3BE714138976}"/>
                  </a:ext>
                </a:extLst>
              </p:cNvPr>
              <p:cNvGrpSpPr/>
              <p:nvPr/>
            </p:nvGrpSpPr>
            <p:grpSpPr>
              <a:xfrm>
                <a:off x="2284006" y="5333763"/>
                <a:ext cx="545926" cy="649635"/>
                <a:chOff x="2068830" y="4156543"/>
                <a:chExt cx="959821" cy="1142156"/>
              </a:xfrm>
            </p:grpSpPr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34CFDBEC-734A-7842-8BDB-B9864A29EA8D}"/>
                    </a:ext>
                  </a:extLst>
                </p:cNvPr>
                <p:cNvSpPr/>
                <p:nvPr/>
              </p:nvSpPr>
              <p:spPr>
                <a:xfrm>
                  <a:off x="2068830" y="4551771"/>
                  <a:ext cx="959821" cy="35170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0F95D22D-DF0A-B545-BF7B-E8A16DB863AB}"/>
                    </a:ext>
                  </a:extLst>
                </p:cNvPr>
                <p:cNvCxnSpPr/>
                <p:nvPr/>
              </p:nvCxnSpPr>
              <p:spPr>
                <a:xfrm>
                  <a:off x="2502362" y="4156543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FE92B971-FD53-2E4F-A0D5-3663C3898222}"/>
                    </a:ext>
                  </a:extLst>
                </p:cNvPr>
                <p:cNvCxnSpPr/>
                <p:nvPr/>
              </p:nvCxnSpPr>
              <p:spPr>
                <a:xfrm>
                  <a:off x="2502362" y="4903471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A77B6411-3F7F-F74C-9F08-AB9A305B5A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23092" y="3958929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8FDE982A-095E-4F47-ADE2-AF83E998F8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02362" y="5081260"/>
                  <a:ext cx="0" cy="39522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5D7BE08B-653F-634C-827B-265962B034F0}"/>
                </a:ext>
              </a:extLst>
            </p:cNvPr>
            <p:cNvGrpSpPr/>
            <p:nvPr/>
          </p:nvGrpSpPr>
          <p:grpSpPr>
            <a:xfrm>
              <a:off x="9689507" y="2943194"/>
              <a:ext cx="480239" cy="571470"/>
              <a:chOff x="3578511" y="4782735"/>
              <a:chExt cx="545926" cy="649635"/>
            </a:xfrm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C8CAA10A-CF14-F646-BB23-F43CE48957A7}"/>
                  </a:ext>
                </a:extLst>
              </p:cNvPr>
              <p:cNvSpPr/>
              <p:nvPr/>
            </p:nvSpPr>
            <p:spPr>
              <a:xfrm>
                <a:off x="3633897" y="5133285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DD9CA1DB-E617-C449-B328-D459B8FE677B}"/>
                  </a:ext>
                </a:extLst>
              </p:cNvPr>
              <p:cNvSpPr/>
              <p:nvPr/>
            </p:nvSpPr>
            <p:spPr>
              <a:xfrm>
                <a:off x="3712358" y="4960384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0D136400-0EC1-DE47-BBDA-9CA51D54F29F}"/>
                  </a:ext>
                </a:extLst>
              </p:cNvPr>
              <p:cNvSpPr/>
              <p:nvPr/>
            </p:nvSpPr>
            <p:spPr>
              <a:xfrm>
                <a:off x="3765218" y="5248560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1C4C5B64-C5CF-7E45-B7E9-2137C814C151}"/>
                  </a:ext>
                </a:extLst>
              </p:cNvPr>
              <p:cNvSpPr/>
              <p:nvPr/>
            </p:nvSpPr>
            <p:spPr>
              <a:xfrm>
                <a:off x="3851475" y="5095990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BD9B5442-9AD7-634C-A976-36DD334E4675}"/>
                  </a:ext>
                </a:extLst>
              </p:cNvPr>
              <p:cNvSpPr/>
              <p:nvPr/>
            </p:nvSpPr>
            <p:spPr>
              <a:xfrm>
                <a:off x="3864640" y="4871193"/>
                <a:ext cx="110434" cy="1105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93DB4152-B2F9-B04F-968A-2EFFFCA38867}"/>
                  </a:ext>
                </a:extLst>
              </p:cNvPr>
              <p:cNvGrpSpPr/>
              <p:nvPr/>
            </p:nvGrpSpPr>
            <p:grpSpPr>
              <a:xfrm>
                <a:off x="3578511" y="4782735"/>
                <a:ext cx="545926" cy="649635"/>
                <a:chOff x="2068830" y="4156543"/>
                <a:chExt cx="959821" cy="1142156"/>
              </a:xfrm>
            </p:grpSpPr>
            <p:sp>
              <p:nvSpPr>
                <p:cNvPr id="190" name="Rectangle 189">
                  <a:extLst>
                    <a:ext uri="{FF2B5EF4-FFF2-40B4-BE49-F238E27FC236}">
                      <a16:creationId xmlns:a16="http://schemas.microsoft.com/office/drawing/2014/main" id="{8F68D95E-9115-5549-B53D-85DCFEF10D74}"/>
                    </a:ext>
                  </a:extLst>
                </p:cNvPr>
                <p:cNvSpPr/>
                <p:nvPr/>
              </p:nvSpPr>
              <p:spPr>
                <a:xfrm>
                  <a:off x="2068830" y="4551771"/>
                  <a:ext cx="959821" cy="351700"/>
                </a:xfrm>
                <a:prstGeom prst="rect">
                  <a:avLst/>
                </a:prstGeom>
                <a:noFill/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1E8386C1-5C07-B140-A7A5-01254F8E8852}"/>
                    </a:ext>
                  </a:extLst>
                </p:cNvPr>
                <p:cNvCxnSpPr/>
                <p:nvPr/>
              </p:nvCxnSpPr>
              <p:spPr>
                <a:xfrm>
                  <a:off x="2502362" y="4156543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D6EDCCF1-72F4-0A45-95F2-A611642C4CF4}"/>
                    </a:ext>
                  </a:extLst>
                </p:cNvPr>
                <p:cNvCxnSpPr/>
                <p:nvPr/>
              </p:nvCxnSpPr>
              <p:spPr>
                <a:xfrm>
                  <a:off x="2502362" y="4903471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F55C54DD-A6C7-FA46-A1DB-D41A91EFEB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23092" y="3958929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02E53670-5272-3E4E-8C34-5F56FDAA33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02362" y="5081260"/>
                  <a:ext cx="0" cy="395228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72D1D22F-BFD0-804E-A0CF-617F3F66E0EB}"/>
                </a:ext>
              </a:extLst>
            </p:cNvPr>
            <p:cNvGrpSpPr/>
            <p:nvPr/>
          </p:nvGrpSpPr>
          <p:grpSpPr>
            <a:xfrm>
              <a:off x="10509617" y="2854000"/>
              <a:ext cx="480239" cy="571470"/>
              <a:chOff x="4928315" y="4275688"/>
              <a:chExt cx="545926" cy="649635"/>
            </a:xfrm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D48FA0DC-FA10-9D48-BDAD-58C20796DE2F}"/>
                  </a:ext>
                </a:extLst>
              </p:cNvPr>
              <p:cNvSpPr/>
              <p:nvPr/>
            </p:nvSpPr>
            <p:spPr>
              <a:xfrm>
                <a:off x="4970535" y="4576562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6F3B6A45-B435-314A-8692-48C445C5C957}"/>
                  </a:ext>
                </a:extLst>
              </p:cNvPr>
              <p:cNvSpPr/>
              <p:nvPr/>
            </p:nvSpPr>
            <p:spPr>
              <a:xfrm>
                <a:off x="5048996" y="4403661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253C27F1-0B41-0147-A516-08984BECC803}"/>
                  </a:ext>
                </a:extLst>
              </p:cNvPr>
              <p:cNvSpPr/>
              <p:nvPr/>
            </p:nvSpPr>
            <p:spPr>
              <a:xfrm>
                <a:off x="5101856" y="4691837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8A75DE08-527F-A24D-BD4E-DE80927C9B89}"/>
                  </a:ext>
                </a:extLst>
              </p:cNvPr>
              <p:cNvSpPr/>
              <p:nvPr/>
            </p:nvSpPr>
            <p:spPr>
              <a:xfrm>
                <a:off x="5188113" y="4539267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97A6081B-3A3C-2B42-A8D7-5FC1E8267A5B}"/>
                  </a:ext>
                </a:extLst>
              </p:cNvPr>
              <p:cNvSpPr/>
              <p:nvPr/>
            </p:nvSpPr>
            <p:spPr>
              <a:xfrm>
                <a:off x="5201278" y="4314470"/>
                <a:ext cx="110434" cy="110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A59306C4-1635-1A47-AA56-88E07808D1C1}"/>
                  </a:ext>
                </a:extLst>
              </p:cNvPr>
              <p:cNvGrpSpPr/>
              <p:nvPr/>
            </p:nvGrpSpPr>
            <p:grpSpPr>
              <a:xfrm>
                <a:off x="4928315" y="4275688"/>
                <a:ext cx="545926" cy="649635"/>
                <a:chOff x="2068830" y="4156543"/>
                <a:chExt cx="959821" cy="1142156"/>
              </a:xfrm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3440C985-C1CE-BA4D-80B4-EC92C6E7EFA3}"/>
                    </a:ext>
                  </a:extLst>
                </p:cNvPr>
                <p:cNvSpPr/>
                <p:nvPr/>
              </p:nvSpPr>
              <p:spPr>
                <a:xfrm>
                  <a:off x="2068830" y="4551771"/>
                  <a:ext cx="959821" cy="35170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7BBE95B0-CB63-0749-AA49-201E73402821}"/>
                    </a:ext>
                  </a:extLst>
                </p:cNvPr>
                <p:cNvCxnSpPr/>
                <p:nvPr/>
              </p:nvCxnSpPr>
              <p:spPr>
                <a:xfrm>
                  <a:off x="2502362" y="4156543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515CF86E-FC40-6D49-8CAF-B62E6F3B7CE7}"/>
                    </a:ext>
                  </a:extLst>
                </p:cNvPr>
                <p:cNvCxnSpPr/>
                <p:nvPr/>
              </p:nvCxnSpPr>
              <p:spPr>
                <a:xfrm>
                  <a:off x="2502362" y="4903471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59C2D8CA-6460-8F4A-AC30-3D7C27142D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23092" y="3958929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8868A45C-8585-E94F-A836-55323BC0D5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02362" y="5081260"/>
                  <a:ext cx="0" cy="3952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8DC0BC55-B4E4-4546-B8E3-186342412C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2662" y="3235808"/>
              <a:ext cx="2311075" cy="66418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Rectangle 209">
            <a:extLst>
              <a:ext uri="{FF2B5EF4-FFF2-40B4-BE49-F238E27FC236}">
                <a16:creationId xmlns:a16="http://schemas.microsoft.com/office/drawing/2014/main" id="{9CCA33EB-7598-5840-822B-F5A0E78480BB}"/>
              </a:ext>
            </a:extLst>
          </p:cNvPr>
          <p:cNvSpPr/>
          <p:nvPr/>
        </p:nvSpPr>
        <p:spPr>
          <a:xfrm>
            <a:off x="1392305" y="4909087"/>
            <a:ext cx="1032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|</a:t>
            </a:r>
            <a:r>
              <a:rPr lang="el-GR" dirty="0"/>
              <a:t>β</a:t>
            </a:r>
            <a:r>
              <a:rPr lang="en-US" dirty="0"/>
              <a:t>| = 0.1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F0173739-838B-904C-894B-4FFBFEE71DB8}"/>
              </a:ext>
            </a:extLst>
          </p:cNvPr>
          <p:cNvSpPr/>
          <p:nvPr/>
        </p:nvSpPr>
        <p:spPr>
          <a:xfrm>
            <a:off x="4352035" y="4909087"/>
            <a:ext cx="114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|</a:t>
            </a:r>
            <a:r>
              <a:rPr lang="el-GR" dirty="0"/>
              <a:t>β</a:t>
            </a:r>
            <a:r>
              <a:rPr lang="en-US" dirty="0"/>
              <a:t>| = 0.05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9DFDFEA9-865A-F14A-BF9B-109532AB6354}"/>
              </a:ext>
            </a:extLst>
          </p:cNvPr>
          <p:cNvSpPr/>
          <p:nvPr/>
        </p:nvSpPr>
        <p:spPr>
          <a:xfrm>
            <a:off x="9571894" y="4909087"/>
            <a:ext cx="114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|</a:t>
            </a:r>
            <a:r>
              <a:rPr lang="el-GR" dirty="0"/>
              <a:t>β</a:t>
            </a:r>
            <a:r>
              <a:rPr lang="en-US" dirty="0"/>
              <a:t>| = 0.02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B67B66D8-F71A-054D-B16C-5B1EF5DE5D76}"/>
              </a:ext>
            </a:extLst>
          </p:cNvPr>
          <p:cNvSpPr txBox="1"/>
          <p:nvPr/>
        </p:nvSpPr>
        <p:spPr>
          <a:xfrm>
            <a:off x="6743963" y="4372075"/>
            <a:ext cx="819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 …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E34417F5-6516-7C40-B30D-68382303CB63}"/>
              </a:ext>
            </a:extLst>
          </p:cNvPr>
          <p:cNvSpPr/>
          <p:nvPr/>
        </p:nvSpPr>
        <p:spPr>
          <a:xfrm>
            <a:off x="1177067" y="4833740"/>
            <a:ext cx="989303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D58F4128-3B93-9C4A-995E-1DEEC45C3719}"/>
              </a:ext>
            </a:extLst>
          </p:cNvPr>
          <p:cNvSpPr txBox="1"/>
          <p:nvPr/>
        </p:nvSpPr>
        <p:spPr>
          <a:xfrm>
            <a:off x="2804011" y="5383362"/>
            <a:ext cx="5799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This is the null distribution!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A396EC40-7AE1-2942-B5D7-7A42BF9B0E5A}"/>
              </a:ext>
            </a:extLst>
          </p:cNvPr>
          <p:cNvSpPr/>
          <p:nvPr/>
        </p:nvSpPr>
        <p:spPr>
          <a:xfrm>
            <a:off x="5715383" y="1379618"/>
            <a:ext cx="3475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Phenotype ~ </a:t>
            </a:r>
            <a:r>
              <a:rPr lang="el-GR" dirty="0"/>
              <a:t>β </a:t>
            </a:r>
            <a:r>
              <a:rPr lang="en-US" dirty="0"/>
              <a:t>*</a:t>
            </a:r>
            <a:r>
              <a:rPr lang="en-US" dirty="0">
                <a:latin typeface="Gill Sans MT" panose="020B0502020104020203" pitchFamily="34" charset="77"/>
              </a:rPr>
              <a:t>Genotype + Noise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ED35B8AB-F3AD-884D-9CF4-923A6BC389AC}"/>
              </a:ext>
            </a:extLst>
          </p:cNvPr>
          <p:cNvSpPr txBox="1"/>
          <p:nvPr/>
        </p:nvSpPr>
        <p:spPr>
          <a:xfrm rot="5400000">
            <a:off x="6786112" y="1529488"/>
            <a:ext cx="1071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76514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1" grpId="0"/>
      <p:bldP spid="12" grpId="0"/>
      <p:bldP spid="8" grpId="0"/>
      <p:bldP spid="210" grpId="0"/>
      <p:bldP spid="211" grpId="0"/>
      <p:bldP spid="212" grpId="0"/>
      <p:bldP spid="213" grpId="0"/>
      <p:bldP spid="214" grpId="0" animBg="1"/>
      <p:bldP spid="215" grpId="0"/>
      <p:bldP spid="218" grpId="0"/>
      <p:bldP spid="2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85957D-EDB7-564A-9656-C5B7AA5AF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" y="2639314"/>
            <a:ext cx="5524500" cy="371090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1ED093-DF35-B440-870C-248BBC12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Example: linear regression (GWAS!) – the null distribution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E548B0-6538-1347-903E-085ED64B1C27}"/>
              </a:ext>
            </a:extLst>
          </p:cNvPr>
          <p:cNvSpPr/>
          <p:nvPr/>
        </p:nvSpPr>
        <p:spPr>
          <a:xfrm>
            <a:off x="688217" y="1726975"/>
            <a:ext cx="1032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|</a:t>
            </a:r>
            <a:r>
              <a:rPr lang="el-GR" dirty="0"/>
              <a:t>β</a:t>
            </a:r>
            <a:r>
              <a:rPr lang="en-US" dirty="0"/>
              <a:t>| = 0.1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4F2FBE-B7DC-6245-A4EA-4BF8ED525494}"/>
              </a:ext>
            </a:extLst>
          </p:cNvPr>
          <p:cNvSpPr/>
          <p:nvPr/>
        </p:nvSpPr>
        <p:spPr>
          <a:xfrm>
            <a:off x="3647947" y="1726975"/>
            <a:ext cx="114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|</a:t>
            </a:r>
            <a:r>
              <a:rPr lang="el-GR" dirty="0"/>
              <a:t>β</a:t>
            </a:r>
            <a:r>
              <a:rPr lang="en-US" dirty="0"/>
              <a:t>| = 0.05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E98420-A8FE-094E-9D30-45FCE376A19B}"/>
              </a:ext>
            </a:extLst>
          </p:cNvPr>
          <p:cNvSpPr/>
          <p:nvPr/>
        </p:nvSpPr>
        <p:spPr>
          <a:xfrm>
            <a:off x="8867806" y="1726975"/>
            <a:ext cx="114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|</a:t>
            </a:r>
            <a:r>
              <a:rPr lang="el-GR" dirty="0"/>
              <a:t>β</a:t>
            </a:r>
            <a:r>
              <a:rPr lang="en-US" dirty="0"/>
              <a:t>| = 0.02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553BE-D640-154B-990E-A0AAFEC908D0}"/>
              </a:ext>
            </a:extLst>
          </p:cNvPr>
          <p:cNvSpPr txBox="1"/>
          <p:nvPr/>
        </p:nvSpPr>
        <p:spPr>
          <a:xfrm>
            <a:off x="6039875" y="1189963"/>
            <a:ext cx="819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 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8B57A4-4E5A-9742-B4B9-89091D96BAF9}"/>
              </a:ext>
            </a:extLst>
          </p:cNvPr>
          <p:cNvSpPr txBox="1"/>
          <p:nvPr/>
        </p:nvSpPr>
        <p:spPr>
          <a:xfrm>
            <a:off x="132077" y="1204131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null_dist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</a:p>
        </p:txBody>
      </p:sp>
      <p:sp>
        <p:nvSpPr>
          <p:cNvPr id="12" name="Left Bracket 11">
            <a:extLst>
              <a:ext uri="{FF2B5EF4-FFF2-40B4-BE49-F238E27FC236}">
                <a16:creationId xmlns:a16="http://schemas.microsoft.com/office/drawing/2014/main" id="{D8C57C6A-DB71-3646-87D9-517A7C690EB8}"/>
              </a:ext>
            </a:extLst>
          </p:cNvPr>
          <p:cNvSpPr/>
          <p:nvPr/>
        </p:nvSpPr>
        <p:spPr>
          <a:xfrm>
            <a:off x="688216" y="1597793"/>
            <a:ext cx="235328" cy="634372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CD33768B-C243-2F42-8E54-BD4717BA823C}"/>
              </a:ext>
            </a:extLst>
          </p:cNvPr>
          <p:cNvSpPr/>
          <p:nvPr/>
        </p:nvSpPr>
        <p:spPr>
          <a:xfrm flipH="1">
            <a:off x="9822512" y="1594455"/>
            <a:ext cx="235328" cy="634372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312502-0BA7-F64B-963D-DB499F31F6C5}"/>
              </a:ext>
            </a:extLst>
          </p:cNvPr>
          <p:cNvSpPr txBox="1"/>
          <p:nvPr/>
        </p:nvSpPr>
        <p:spPr>
          <a:xfrm>
            <a:off x="132077" y="2308951"/>
            <a:ext cx="266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ax.hist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null_dist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B99603A-3312-5D4B-91EF-9DB1A339C8FE}"/>
              </a:ext>
            </a:extLst>
          </p:cNvPr>
          <p:cNvGrpSpPr/>
          <p:nvPr/>
        </p:nvGrpSpPr>
        <p:grpSpPr>
          <a:xfrm>
            <a:off x="6653117" y="2829726"/>
            <a:ext cx="5323089" cy="3153414"/>
            <a:chOff x="721711" y="2181579"/>
            <a:chExt cx="7302149" cy="432581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3CE766D-EAD5-2D43-AED4-05D4A06A54D8}"/>
                </a:ext>
              </a:extLst>
            </p:cNvPr>
            <p:cNvCxnSpPr/>
            <p:nvPr/>
          </p:nvCxnSpPr>
          <p:spPr>
            <a:xfrm>
              <a:off x="1611630" y="2423160"/>
              <a:ext cx="0" cy="30060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BA8B9EC-F4B2-E64B-A8C5-8DAB0297E4CC}"/>
                </a:ext>
              </a:extLst>
            </p:cNvPr>
            <p:cNvCxnSpPr/>
            <p:nvPr/>
          </p:nvCxnSpPr>
          <p:spPr>
            <a:xfrm>
              <a:off x="1611630" y="5452110"/>
              <a:ext cx="621792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A34440-4CF7-F942-82D6-890C4DE63D35}"/>
                </a:ext>
              </a:extLst>
            </p:cNvPr>
            <p:cNvSpPr txBox="1"/>
            <p:nvPr/>
          </p:nvSpPr>
          <p:spPr>
            <a:xfrm>
              <a:off x="4137660" y="6000749"/>
              <a:ext cx="1526532" cy="506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  <a:cs typeface="Arial" panose="020B0604020202020204" pitchFamily="34" charset="0"/>
                </a:rPr>
                <a:t>Genotype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BB3B86-1F11-7643-B354-C5671042A2FD}"/>
                </a:ext>
              </a:extLst>
            </p:cNvPr>
            <p:cNvSpPr txBox="1"/>
            <p:nvPr/>
          </p:nvSpPr>
          <p:spPr>
            <a:xfrm rot="16200000">
              <a:off x="-647462" y="3550752"/>
              <a:ext cx="3244991" cy="506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  <a:cs typeface="Arial" panose="020B0604020202020204" pitchFamily="34" charset="0"/>
                </a:rPr>
                <a:t>Phenotype (e.g. Height)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664F98-988D-EE44-9244-9413CA0C714C}"/>
                </a:ext>
              </a:extLst>
            </p:cNvPr>
            <p:cNvSpPr txBox="1"/>
            <p:nvPr/>
          </p:nvSpPr>
          <p:spPr>
            <a:xfrm>
              <a:off x="2205990" y="5541764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0 (AA)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8238D5-1114-7843-9A9D-5D7391CD08AA}"/>
                </a:ext>
              </a:extLst>
            </p:cNvPr>
            <p:cNvSpPr txBox="1"/>
            <p:nvPr/>
          </p:nvSpPr>
          <p:spPr>
            <a:xfrm>
              <a:off x="4506227" y="5560787"/>
              <a:ext cx="831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1 (AG)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DA2C27-BC65-2D47-AA19-B5F1B9F9CA47}"/>
                </a:ext>
              </a:extLst>
            </p:cNvPr>
            <p:cNvSpPr txBox="1"/>
            <p:nvPr/>
          </p:nvSpPr>
          <p:spPr>
            <a:xfrm>
              <a:off x="6863016" y="5560787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2 (GG)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DC5F140-9DB8-4A43-AD89-ED34B0AA25EA}"/>
                </a:ext>
              </a:extLst>
            </p:cNvPr>
            <p:cNvSpPr/>
            <p:nvPr/>
          </p:nvSpPr>
          <p:spPr>
            <a:xfrm>
              <a:off x="2423160" y="4881768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B85D71-49A6-324B-8DB8-A309FADF1698}"/>
                </a:ext>
              </a:extLst>
            </p:cNvPr>
            <p:cNvSpPr txBox="1"/>
            <p:nvPr/>
          </p:nvSpPr>
          <p:spPr>
            <a:xfrm>
              <a:off x="1239411" y="2238494"/>
              <a:ext cx="413849" cy="506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5A939D0-4BE7-294E-8FE8-8F83E1F2FC21}"/>
                </a:ext>
              </a:extLst>
            </p:cNvPr>
            <p:cNvSpPr txBox="1"/>
            <p:nvPr/>
          </p:nvSpPr>
          <p:spPr>
            <a:xfrm>
              <a:off x="1309943" y="374153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DD3C04-3311-3644-A483-1E5AB35B36FD}"/>
                </a:ext>
              </a:extLst>
            </p:cNvPr>
            <p:cNvSpPr/>
            <p:nvPr/>
          </p:nvSpPr>
          <p:spPr>
            <a:xfrm>
              <a:off x="2423160" y="4597805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A56E5F0-1465-564F-BD49-8B997D423CC3}"/>
                </a:ext>
              </a:extLst>
            </p:cNvPr>
            <p:cNvSpPr/>
            <p:nvPr/>
          </p:nvSpPr>
          <p:spPr>
            <a:xfrm>
              <a:off x="2680918" y="4784613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DDEA390-4449-FA40-B2BE-B35F1507336E}"/>
                </a:ext>
              </a:extLst>
            </p:cNvPr>
            <p:cNvSpPr/>
            <p:nvPr/>
          </p:nvSpPr>
          <p:spPr>
            <a:xfrm>
              <a:off x="2165402" y="4684336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FBBB166-C375-F44C-9286-CA2CB17566C0}"/>
                </a:ext>
              </a:extLst>
            </p:cNvPr>
            <p:cNvSpPr/>
            <p:nvPr/>
          </p:nvSpPr>
          <p:spPr>
            <a:xfrm>
              <a:off x="2273912" y="4357461"/>
              <a:ext cx="194160" cy="194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2C759AA-ABDB-F340-8BE7-B473B10310B0}"/>
                </a:ext>
              </a:extLst>
            </p:cNvPr>
            <p:cNvSpPr/>
            <p:nvPr/>
          </p:nvSpPr>
          <p:spPr>
            <a:xfrm>
              <a:off x="4442143" y="3804073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C9EE5E0-600E-7B40-A720-410DA8BF385C}"/>
                </a:ext>
              </a:extLst>
            </p:cNvPr>
            <p:cNvSpPr/>
            <p:nvPr/>
          </p:nvSpPr>
          <p:spPr>
            <a:xfrm>
              <a:off x="4580089" y="3500087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9786831-91F8-E945-9660-2C928EDAD2B6}"/>
                </a:ext>
              </a:extLst>
            </p:cNvPr>
            <p:cNvSpPr/>
            <p:nvPr/>
          </p:nvSpPr>
          <p:spPr>
            <a:xfrm>
              <a:off x="4673025" y="4006744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99712F4-A02C-994B-B65A-B691E3856237}"/>
                </a:ext>
              </a:extLst>
            </p:cNvPr>
            <p:cNvSpPr/>
            <p:nvPr/>
          </p:nvSpPr>
          <p:spPr>
            <a:xfrm>
              <a:off x="4824677" y="3738503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B725B6A-AD2F-1940-B179-33249E539CA4}"/>
                </a:ext>
              </a:extLst>
            </p:cNvPr>
            <p:cNvSpPr/>
            <p:nvPr/>
          </p:nvSpPr>
          <p:spPr>
            <a:xfrm>
              <a:off x="4847824" y="3343275"/>
              <a:ext cx="194160" cy="19431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4827812-75CB-604F-8C71-CB6941F67EE9}"/>
                </a:ext>
              </a:extLst>
            </p:cNvPr>
            <p:cNvSpPr/>
            <p:nvPr/>
          </p:nvSpPr>
          <p:spPr>
            <a:xfrm>
              <a:off x="6792154" y="2825270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EC95843-A794-634D-9696-6E432C6962B9}"/>
                </a:ext>
              </a:extLst>
            </p:cNvPr>
            <p:cNvSpPr/>
            <p:nvPr/>
          </p:nvSpPr>
          <p:spPr>
            <a:xfrm>
              <a:off x="6930100" y="2521284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B7A754D-72C4-A644-A860-5E943D82C243}"/>
                </a:ext>
              </a:extLst>
            </p:cNvPr>
            <p:cNvSpPr/>
            <p:nvPr/>
          </p:nvSpPr>
          <p:spPr>
            <a:xfrm>
              <a:off x="7023036" y="3027941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8ABCDFA-6BC3-1C47-832B-DD79DF881101}"/>
                </a:ext>
              </a:extLst>
            </p:cNvPr>
            <p:cNvSpPr/>
            <p:nvPr/>
          </p:nvSpPr>
          <p:spPr>
            <a:xfrm>
              <a:off x="7174688" y="2759700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C271978-7D72-5F42-B39B-F3E1CE795F1C}"/>
                </a:ext>
              </a:extLst>
            </p:cNvPr>
            <p:cNvSpPr/>
            <p:nvPr/>
          </p:nvSpPr>
          <p:spPr>
            <a:xfrm>
              <a:off x="7197835" y="2364472"/>
              <a:ext cx="194160" cy="19431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1610261-39A4-6C44-9738-CDBB6522EF2C}"/>
                </a:ext>
              </a:extLst>
            </p:cNvPr>
            <p:cNvGrpSpPr/>
            <p:nvPr/>
          </p:nvGrpSpPr>
          <p:grpSpPr>
            <a:xfrm>
              <a:off x="2068830" y="4156543"/>
              <a:ext cx="959821" cy="1142156"/>
              <a:chOff x="2068830" y="4156543"/>
              <a:chExt cx="959821" cy="1142156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2CCAD22-240A-A342-BD3F-848D96F6DEE6}"/>
                  </a:ext>
                </a:extLst>
              </p:cNvPr>
              <p:cNvSpPr/>
              <p:nvPr/>
            </p:nvSpPr>
            <p:spPr>
              <a:xfrm>
                <a:off x="2068830" y="4551771"/>
                <a:ext cx="959821" cy="3517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28EDFCC-DDE7-1449-B4D1-CA2F305CE7C1}"/>
                  </a:ext>
                </a:extLst>
              </p:cNvPr>
              <p:cNvCxnSpPr/>
              <p:nvPr/>
            </p:nvCxnSpPr>
            <p:spPr>
              <a:xfrm>
                <a:off x="2502362" y="4156543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EBAB80C-216F-414A-AC0F-780CC6A56378}"/>
                  </a:ext>
                </a:extLst>
              </p:cNvPr>
              <p:cNvCxnSpPr/>
              <p:nvPr/>
            </p:nvCxnSpPr>
            <p:spPr>
              <a:xfrm>
                <a:off x="2502362" y="4903471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9086C94-1D48-254F-BD16-BE89FC5BB47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23092" y="3958929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DF26307-3B52-6547-AD9C-42F68BCE800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02362" y="5081260"/>
                <a:ext cx="0" cy="39522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84B5A2E-A911-ED47-BC0D-83CB5BB06767}"/>
                </a:ext>
              </a:extLst>
            </p:cNvPr>
            <p:cNvGrpSpPr/>
            <p:nvPr/>
          </p:nvGrpSpPr>
          <p:grpSpPr>
            <a:xfrm>
              <a:off x="4344766" y="3187753"/>
              <a:ext cx="959821" cy="1142156"/>
              <a:chOff x="2068830" y="4156543"/>
              <a:chExt cx="959821" cy="1142156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FFDFB04-CE83-1F48-9F2B-DDF039B374BB}"/>
                  </a:ext>
                </a:extLst>
              </p:cNvPr>
              <p:cNvSpPr/>
              <p:nvPr/>
            </p:nvSpPr>
            <p:spPr>
              <a:xfrm>
                <a:off x="2068830" y="4551771"/>
                <a:ext cx="959821" cy="351700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1824DDE-BD48-4745-8364-2DB902D9D617}"/>
                  </a:ext>
                </a:extLst>
              </p:cNvPr>
              <p:cNvCxnSpPr/>
              <p:nvPr/>
            </p:nvCxnSpPr>
            <p:spPr>
              <a:xfrm>
                <a:off x="2502362" y="4156543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C539939-6F68-864C-8291-7ED370C23B99}"/>
                  </a:ext>
                </a:extLst>
              </p:cNvPr>
              <p:cNvCxnSpPr/>
              <p:nvPr/>
            </p:nvCxnSpPr>
            <p:spPr>
              <a:xfrm>
                <a:off x="2502362" y="4903471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D8BAE19-4205-BB4C-8346-1CC6839B1B9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23092" y="3958929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628AA9F-33EB-0544-A7F1-8DE1B234FBA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02362" y="5081260"/>
                <a:ext cx="0" cy="395228"/>
              </a:xfrm>
              <a:prstGeom prst="line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A5BEA18-CBE7-FF4B-9EDB-442627F2D2A6}"/>
                </a:ext>
              </a:extLst>
            </p:cNvPr>
            <p:cNvGrpSpPr/>
            <p:nvPr/>
          </p:nvGrpSpPr>
          <p:grpSpPr>
            <a:xfrm>
              <a:off x="6717924" y="2296288"/>
              <a:ext cx="959821" cy="1142156"/>
              <a:chOff x="2068830" y="4156543"/>
              <a:chExt cx="959821" cy="1142156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7A9DF8D-5DC7-5A40-AB96-E8162ED559DE}"/>
                  </a:ext>
                </a:extLst>
              </p:cNvPr>
              <p:cNvSpPr/>
              <p:nvPr/>
            </p:nvSpPr>
            <p:spPr>
              <a:xfrm>
                <a:off x="2068830" y="4551771"/>
                <a:ext cx="959821" cy="3517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6C87E51-9F93-1D49-B0B9-C39E32492CDE}"/>
                  </a:ext>
                </a:extLst>
              </p:cNvPr>
              <p:cNvCxnSpPr/>
              <p:nvPr/>
            </p:nvCxnSpPr>
            <p:spPr>
              <a:xfrm>
                <a:off x="2502362" y="4156543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9C84FFC-D27E-4744-ADED-4EC1B199639D}"/>
                  </a:ext>
                </a:extLst>
              </p:cNvPr>
              <p:cNvCxnSpPr/>
              <p:nvPr/>
            </p:nvCxnSpPr>
            <p:spPr>
              <a:xfrm>
                <a:off x="2502362" y="4903471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C4F6A833-5E90-334E-BFB7-ADF8F63A33F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23092" y="3958929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446106A3-53FC-2D4B-830F-DEA5D7E1F04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502362" y="5081260"/>
                <a:ext cx="0" cy="39522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BFD0537-72AF-4241-B0A8-C09D098B4DD2}"/>
                </a:ext>
              </a:extLst>
            </p:cNvPr>
            <p:cNvCxnSpPr/>
            <p:nvPr/>
          </p:nvCxnSpPr>
          <p:spPr>
            <a:xfrm flipV="1">
              <a:off x="1817370" y="2258907"/>
              <a:ext cx="6206490" cy="281717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B19CF90-735D-F544-9191-1F7EE4ABBD85}"/>
              </a:ext>
            </a:extLst>
          </p:cNvPr>
          <p:cNvSpPr txBox="1"/>
          <p:nvPr/>
        </p:nvSpPr>
        <p:spPr>
          <a:xfrm>
            <a:off x="7003453" y="5009985"/>
            <a:ext cx="271338" cy="2692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-3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82B0694-82FB-814D-9799-0CCC89516E24}"/>
              </a:ext>
            </a:extLst>
          </p:cNvPr>
          <p:cNvSpPr/>
          <p:nvPr/>
        </p:nvSpPr>
        <p:spPr>
          <a:xfrm>
            <a:off x="8095225" y="3013491"/>
            <a:ext cx="821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β</a:t>
            </a:r>
            <a:r>
              <a:rPr lang="en-US" dirty="0"/>
              <a:t> = 0.1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81BC543-EDE9-6E4B-99D2-4A901154A47F}"/>
              </a:ext>
            </a:extLst>
          </p:cNvPr>
          <p:cNvCxnSpPr/>
          <p:nvPr/>
        </p:nvCxnSpPr>
        <p:spPr>
          <a:xfrm>
            <a:off x="8669472" y="3517526"/>
            <a:ext cx="198334" cy="534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BE5BB48-6795-AF4E-AF82-9FFDDD577EF7}"/>
              </a:ext>
            </a:extLst>
          </p:cNvPr>
          <p:cNvCxnSpPr/>
          <p:nvPr/>
        </p:nvCxnSpPr>
        <p:spPr>
          <a:xfrm flipV="1">
            <a:off x="5074920" y="2829725"/>
            <a:ext cx="0" cy="29687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6910D669-2B38-654A-9E79-48AA56F867F2}"/>
              </a:ext>
            </a:extLst>
          </p:cNvPr>
          <p:cNvSpPr/>
          <p:nvPr/>
        </p:nvSpPr>
        <p:spPr>
          <a:xfrm>
            <a:off x="2762343" y="3088877"/>
            <a:ext cx="33855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99% of null distribution less than observed slope</a:t>
            </a:r>
          </a:p>
          <a:p>
            <a:r>
              <a:rPr lang="en-US" dirty="0"/>
              <a:t>P-value is 0.01!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D43FDD0-1345-FC4E-B643-79390697DA69}"/>
              </a:ext>
            </a:extLst>
          </p:cNvPr>
          <p:cNvSpPr/>
          <p:nvPr/>
        </p:nvSpPr>
        <p:spPr>
          <a:xfrm>
            <a:off x="132077" y="5858457"/>
            <a:ext cx="103025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In reality, we’ll use the t-statistic way, although results should be the same! </a:t>
            </a:r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(Exercises)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B07687B-33D2-0F41-BB96-68F65FE73F8B}"/>
              </a:ext>
            </a:extLst>
          </p:cNvPr>
          <p:cNvSpPr/>
          <p:nvPr/>
        </p:nvSpPr>
        <p:spPr>
          <a:xfrm>
            <a:off x="6895916" y="2403992"/>
            <a:ext cx="1678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Actual data: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EF331E7-3FF4-D54F-8728-15B3771D197C}"/>
              </a:ext>
            </a:extLst>
          </p:cNvPr>
          <p:cNvSpPr/>
          <p:nvPr/>
        </p:nvSpPr>
        <p:spPr>
          <a:xfrm>
            <a:off x="132077" y="6239520"/>
            <a:ext cx="1127186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We’ll see p-values many more times! E.g. correlation, differential expression (lab 4), motif enrichment (lab 5)</a:t>
            </a:r>
          </a:p>
        </p:txBody>
      </p:sp>
    </p:spTree>
    <p:extLst>
      <p:ext uri="{BB962C8B-B14F-4D97-AF65-F5344CB8AC3E}">
        <p14:creationId xmlns:p14="http://schemas.microsoft.com/office/powerpoint/2010/main" val="358246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6" grpId="0"/>
      <p:bldP spid="67" grpId="0" animBg="1"/>
      <p:bldP spid="68" grpId="0"/>
      <p:bldP spid="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2E34C7-1235-A74E-A7F0-62949BCD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P-value distributions: under the null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7F336-AAAD-1443-AF15-F9473406C729}"/>
              </a:ext>
            </a:extLst>
          </p:cNvPr>
          <p:cNvSpPr txBox="1"/>
          <p:nvPr/>
        </p:nvSpPr>
        <p:spPr>
          <a:xfrm>
            <a:off x="215428" y="1099343"/>
            <a:ext cx="10778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Test 1000 SNPs. None of them are actually associated with the trait (they are all null)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84C626-0E4A-604F-843C-EB4EDF67F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081" y="2775953"/>
            <a:ext cx="4389616" cy="29786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DD0065-EBCC-2C48-901C-E00462E00276}"/>
              </a:ext>
            </a:extLst>
          </p:cNvPr>
          <p:cNvSpPr txBox="1"/>
          <p:nvPr/>
        </p:nvSpPr>
        <p:spPr>
          <a:xfrm>
            <a:off x="704088" y="2319746"/>
            <a:ext cx="5420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How many do you expect to have p-values &lt; 0.01?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31B08B-76BC-9F4C-A4F0-32B7969ACA58}"/>
              </a:ext>
            </a:extLst>
          </p:cNvPr>
          <p:cNvSpPr txBox="1"/>
          <p:nvPr/>
        </p:nvSpPr>
        <p:spPr>
          <a:xfrm>
            <a:off x="704088" y="1639370"/>
            <a:ext cx="5362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How many do you expect to have p-values &lt; 0.5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F8911F-8EEB-4D48-92B6-2B467FDDACB3}"/>
              </a:ext>
            </a:extLst>
          </p:cNvPr>
          <p:cNvSpPr txBox="1"/>
          <p:nvPr/>
        </p:nvSpPr>
        <p:spPr>
          <a:xfrm>
            <a:off x="704088" y="1977660"/>
            <a:ext cx="5490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How many do you expect to have p-values &lt; 0.05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A84550-7D6F-5547-A219-686045C27D02}"/>
              </a:ext>
            </a:extLst>
          </p:cNvPr>
          <p:cNvSpPr txBox="1"/>
          <p:nvPr/>
        </p:nvSpPr>
        <p:spPr>
          <a:xfrm>
            <a:off x="593639" y="5615056"/>
            <a:ext cx="100219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If the data is null, p-values should follow a </a:t>
            </a:r>
            <a:r>
              <a:rPr lang="en-US" sz="2800" b="1" dirty="0">
                <a:latin typeface="Gill Sans MT" panose="020B0502020104020203" pitchFamily="34" charset="77"/>
              </a:rPr>
              <a:t>*uniform distribution*</a:t>
            </a:r>
          </a:p>
          <a:p>
            <a:r>
              <a:rPr lang="en-US" sz="2800" dirty="0">
                <a:latin typeface="Gill Sans MT" panose="020B0502020104020203" pitchFamily="34" charset="77"/>
              </a:rPr>
              <a:t>(by definition)</a:t>
            </a:r>
            <a:endParaRPr lang="en-US" sz="2800" b="1" dirty="0">
              <a:latin typeface="Gill Sans MT" panose="020B05020201040202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3A1C58-1279-0448-80F2-E94497556C6F}"/>
              </a:ext>
            </a:extLst>
          </p:cNvPr>
          <p:cNvSpPr txBox="1"/>
          <p:nvPr/>
        </p:nvSpPr>
        <p:spPr>
          <a:xfrm>
            <a:off x="6066775" y="1654759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0.5*1000 = 500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DAA3A-59BD-264D-9F68-8654FB3F963D}"/>
              </a:ext>
            </a:extLst>
          </p:cNvPr>
          <p:cNvSpPr txBox="1"/>
          <p:nvPr/>
        </p:nvSpPr>
        <p:spPr>
          <a:xfrm>
            <a:off x="6060363" y="2024895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0.05*1000 = 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0D53AA-8ACA-9446-B1AE-38A6825C7240}"/>
              </a:ext>
            </a:extLst>
          </p:cNvPr>
          <p:cNvSpPr txBox="1"/>
          <p:nvPr/>
        </p:nvSpPr>
        <p:spPr>
          <a:xfrm>
            <a:off x="6066775" y="2355919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0.01*1000 = 10</a:t>
            </a:r>
          </a:p>
        </p:txBody>
      </p:sp>
    </p:spTree>
    <p:extLst>
      <p:ext uri="{BB962C8B-B14F-4D97-AF65-F5344CB8AC3E}">
        <p14:creationId xmlns:p14="http://schemas.microsoft.com/office/powerpoint/2010/main" val="114691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3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2E34C7-1235-A74E-A7F0-62949BCD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P-value distributions: when there’s a signal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F4E6F5-A45A-6647-A080-D0C725D97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01470"/>
            <a:ext cx="5381538" cy="3651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E59059-FB17-4647-A1FF-6B258DC01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44" y="1721348"/>
            <a:ext cx="5247391" cy="35607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A75C48-6341-1144-A8A6-827E86A42E8A}"/>
              </a:ext>
            </a:extLst>
          </p:cNvPr>
          <p:cNvSpPr txBox="1"/>
          <p:nvPr/>
        </p:nvSpPr>
        <p:spPr>
          <a:xfrm>
            <a:off x="2145815" y="1203048"/>
            <a:ext cx="2675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GWAS #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50B6B4-5B1C-144D-87C1-A06D4E3E1470}"/>
              </a:ext>
            </a:extLst>
          </p:cNvPr>
          <p:cNvSpPr txBox="1"/>
          <p:nvPr/>
        </p:nvSpPr>
        <p:spPr>
          <a:xfrm>
            <a:off x="7992433" y="1108329"/>
            <a:ext cx="2675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GWAS #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CFD79C-56E7-1E41-AF85-371A4DF75BB3}"/>
              </a:ext>
            </a:extLst>
          </p:cNvPr>
          <p:cNvSpPr txBox="1"/>
          <p:nvPr/>
        </p:nvSpPr>
        <p:spPr>
          <a:xfrm>
            <a:off x="752750" y="5300092"/>
            <a:ext cx="5078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P-values follow a uniform distribution.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Data consistent with random noise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e.g. not a strong genetic signal for the trait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3AED9D-54A1-4047-BCC6-FF01D2874491}"/>
              </a:ext>
            </a:extLst>
          </p:cNvPr>
          <p:cNvSpPr txBox="1"/>
          <p:nvPr/>
        </p:nvSpPr>
        <p:spPr>
          <a:xfrm>
            <a:off x="6791027" y="5300092"/>
            <a:ext cx="5078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Excess of small p-values.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Suggests we have identified significant trait-associated SNPs in our GWAS</a:t>
            </a:r>
          </a:p>
        </p:txBody>
      </p:sp>
    </p:spTree>
    <p:extLst>
      <p:ext uri="{BB962C8B-B14F-4D97-AF65-F5344CB8AC3E}">
        <p14:creationId xmlns:p14="http://schemas.microsoft.com/office/powerpoint/2010/main" val="170137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2E34C7-1235-A74E-A7F0-62949BCD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QQ plots: Another way to visualize p-value distributions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F5F7AF-471D-9D40-A1E7-FD47FD6266DA}"/>
              </a:ext>
            </a:extLst>
          </p:cNvPr>
          <p:cNvSpPr txBox="1"/>
          <p:nvPr/>
        </p:nvSpPr>
        <p:spPr>
          <a:xfrm>
            <a:off x="117987" y="1259615"/>
            <a:ext cx="349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P-values from our association tests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79DEB31-6257-244B-B803-F8AEFA31B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007767"/>
              </p:ext>
            </p:extLst>
          </p:nvPr>
        </p:nvGraphicFramePr>
        <p:xfrm>
          <a:off x="940620" y="1722556"/>
          <a:ext cx="2018890" cy="4079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9445">
                  <a:extLst>
                    <a:ext uri="{9D8B030D-6E8A-4147-A177-3AD203B41FA5}">
                      <a16:colId xmlns:a16="http://schemas.microsoft.com/office/drawing/2014/main" val="3990045836"/>
                    </a:ext>
                  </a:extLst>
                </a:gridCol>
                <a:gridCol w="1009445">
                  <a:extLst>
                    <a:ext uri="{9D8B030D-6E8A-4147-A177-3AD203B41FA5}">
                      <a16:colId xmlns:a16="http://schemas.microsoft.com/office/drawing/2014/main" val="24608313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SNP</a:t>
                      </a:r>
                      <a:endParaRPr lang="en-US" sz="1400" dirty="0">
                        <a:latin typeface="Gill Sans MT" panose="020B0502020104020203" pitchFamily="34" charset="77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P-value</a:t>
                      </a:r>
                      <a:endParaRPr lang="en-US" sz="1400" dirty="0">
                        <a:latin typeface="Gill Sans MT" panose="020B0502020104020203" pitchFamily="34" charset="77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8861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rs1</a:t>
                      </a:r>
                      <a:endParaRPr lang="en-US" sz="1400" dirty="0">
                        <a:latin typeface="Gill Sans MT" panose="020B0502020104020203" pitchFamily="34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0.75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073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rs2</a:t>
                      </a:r>
                      <a:endParaRPr lang="en-US" sz="1400" dirty="0">
                        <a:latin typeface="Gill Sans MT" panose="020B0502020104020203" pitchFamily="34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523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rs3</a:t>
                      </a:r>
                      <a:endParaRPr lang="en-US" sz="1400" dirty="0">
                        <a:latin typeface="Gill Sans MT" panose="020B0502020104020203" pitchFamily="34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0.86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6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rs4</a:t>
                      </a:r>
                      <a:endParaRPr lang="en-US" sz="1400" dirty="0">
                        <a:latin typeface="Gill Sans MT" panose="020B0502020104020203" pitchFamily="34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411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rs5</a:t>
                      </a:r>
                      <a:endParaRPr lang="en-US" sz="1400" dirty="0">
                        <a:latin typeface="Gill Sans MT" panose="020B0502020104020203" pitchFamily="34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0.041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805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rs6</a:t>
                      </a:r>
                      <a:endParaRPr lang="en-US" sz="1400" dirty="0">
                        <a:latin typeface="Gill Sans MT" panose="020B0502020104020203" pitchFamily="34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0.94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522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rs7</a:t>
                      </a:r>
                      <a:endParaRPr lang="en-US" sz="1400" dirty="0">
                        <a:latin typeface="Gill Sans MT" panose="020B0502020104020203" pitchFamily="34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8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rs8</a:t>
                      </a:r>
                      <a:endParaRPr lang="en-US" sz="1400" dirty="0">
                        <a:latin typeface="Gill Sans MT" panose="020B0502020104020203" pitchFamily="34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017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rs9</a:t>
                      </a:r>
                      <a:endParaRPr lang="en-US" sz="1400" dirty="0">
                        <a:latin typeface="Gill Sans MT" panose="020B0502020104020203" pitchFamily="34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0.58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092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rs10</a:t>
                      </a:r>
                      <a:endParaRPr lang="en-US" sz="1400" dirty="0">
                        <a:latin typeface="Gill Sans MT" panose="020B0502020104020203" pitchFamily="34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22019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1C44255-F3FC-C446-AB6C-22A7565C1086}"/>
              </a:ext>
            </a:extLst>
          </p:cNvPr>
          <p:cNvSpPr txBox="1"/>
          <p:nvPr/>
        </p:nvSpPr>
        <p:spPr>
          <a:xfrm>
            <a:off x="117985" y="5895405"/>
            <a:ext cx="7183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Does this distribution of p-values match what we’d expect under the null hypothesis? (uniform distribution?)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0A61A-C46E-3444-873D-CB10F16D8B3E}"/>
              </a:ext>
            </a:extLst>
          </p:cNvPr>
          <p:cNvSpPr txBox="1"/>
          <p:nvPr/>
        </p:nvSpPr>
        <p:spPr>
          <a:xfrm>
            <a:off x="3872086" y="1259615"/>
            <a:ext cx="461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Generate Random p-values (from null/uniform)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9AECEB3-F94C-8C42-9186-A4B1556A0F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465628"/>
              </p:ext>
            </p:extLst>
          </p:nvPr>
        </p:nvGraphicFramePr>
        <p:xfrm>
          <a:off x="5591277" y="1700253"/>
          <a:ext cx="1009445" cy="4079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9445">
                  <a:extLst>
                    <a:ext uri="{9D8B030D-6E8A-4147-A177-3AD203B41FA5}">
                      <a16:colId xmlns:a16="http://schemas.microsoft.com/office/drawing/2014/main" val="24608313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P-value</a:t>
                      </a:r>
                      <a:endParaRPr lang="en-US" sz="1400" dirty="0">
                        <a:latin typeface="Gill Sans MT" panose="020B0502020104020203" pitchFamily="34" charset="77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8861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0.087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073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0.59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523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0.77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6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411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0.37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805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0.84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522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0.67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8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0.51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017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092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22019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8D18ABF-76D3-DC4A-9599-DA057483DE83}"/>
              </a:ext>
            </a:extLst>
          </p:cNvPr>
          <p:cNvSpPr txBox="1"/>
          <p:nvPr/>
        </p:nvSpPr>
        <p:spPr>
          <a:xfrm>
            <a:off x="9001924" y="1259615"/>
            <a:ext cx="2677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Sort each list and compare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CB90A8E-047D-8D4D-8AAF-48AA21D73C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304404"/>
              </p:ext>
            </p:extLst>
          </p:nvPr>
        </p:nvGraphicFramePr>
        <p:xfrm>
          <a:off x="9120009" y="1700253"/>
          <a:ext cx="2559764" cy="4226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79882">
                  <a:extLst>
                    <a:ext uri="{9D8B030D-6E8A-4147-A177-3AD203B41FA5}">
                      <a16:colId xmlns:a16="http://schemas.microsoft.com/office/drawing/2014/main" val="3990045836"/>
                    </a:ext>
                  </a:extLst>
                </a:gridCol>
                <a:gridCol w="1279882">
                  <a:extLst>
                    <a:ext uri="{9D8B030D-6E8A-4147-A177-3AD203B41FA5}">
                      <a16:colId xmlns:a16="http://schemas.microsoft.com/office/drawing/2014/main" val="24608313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Sorted p-</a:t>
                      </a:r>
                      <a:r>
                        <a:rPr lang="en-US" sz="1400" dirty="0" err="1"/>
                        <a:t>vals</a:t>
                      </a:r>
                      <a:r>
                        <a:rPr lang="en-US" sz="1400" dirty="0"/>
                        <a:t> (observed)</a:t>
                      </a:r>
                      <a:endParaRPr lang="en-US" sz="1400" dirty="0">
                        <a:latin typeface="Gill Sans MT" panose="020B0502020104020203" pitchFamily="34" charset="77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Sorted p-</a:t>
                      </a:r>
                      <a:r>
                        <a:rPr lang="en-US" sz="1400" dirty="0" err="1"/>
                        <a:t>vals</a:t>
                      </a:r>
                      <a:r>
                        <a:rPr lang="en-US" sz="1400" dirty="0"/>
                        <a:t> (null)</a:t>
                      </a:r>
                      <a:endParaRPr lang="en-US" sz="1400" dirty="0">
                        <a:latin typeface="Gill Sans MT" panose="020B0502020104020203" pitchFamily="34" charset="77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8861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0.041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0.087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073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0.09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523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6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411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0.37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805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0.51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522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0.58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0.59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8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0.75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0.67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017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0.86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0.77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092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0.94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0.84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220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18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2E34C7-1235-A74E-A7F0-62949BCD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Quantile-Quantile (QQ) plots: comparing two distributions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E9FFF90-0524-3D4B-8AB5-35F1FD144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107326"/>
              </p:ext>
            </p:extLst>
          </p:nvPr>
        </p:nvGraphicFramePr>
        <p:xfrm>
          <a:off x="456300" y="1552471"/>
          <a:ext cx="2559764" cy="4226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79882">
                  <a:extLst>
                    <a:ext uri="{9D8B030D-6E8A-4147-A177-3AD203B41FA5}">
                      <a16:colId xmlns:a16="http://schemas.microsoft.com/office/drawing/2014/main" val="3990045836"/>
                    </a:ext>
                  </a:extLst>
                </a:gridCol>
                <a:gridCol w="1279882">
                  <a:extLst>
                    <a:ext uri="{9D8B030D-6E8A-4147-A177-3AD203B41FA5}">
                      <a16:colId xmlns:a16="http://schemas.microsoft.com/office/drawing/2014/main" val="24608313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Sorted p-</a:t>
                      </a:r>
                      <a:r>
                        <a:rPr lang="en-US" sz="1400" dirty="0" err="1"/>
                        <a:t>vals</a:t>
                      </a:r>
                      <a:r>
                        <a:rPr lang="en-US" sz="1400" dirty="0"/>
                        <a:t> (observed)</a:t>
                      </a:r>
                      <a:endParaRPr lang="en-US" sz="1400" dirty="0">
                        <a:latin typeface="Gill Sans MT" panose="020B0502020104020203" pitchFamily="34" charset="77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Sorted p-</a:t>
                      </a:r>
                      <a:r>
                        <a:rPr lang="en-US" sz="1400" dirty="0" err="1"/>
                        <a:t>vals</a:t>
                      </a:r>
                      <a:r>
                        <a:rPr lang="en-US" sz="1400" dirty="0"/>
                        <a:t> (null)</a:t>
                      </a:r>
                      <a:endParaRPr lang="en-US" sz="1400" dirty="0">
                        <a:latin typeface="Gill Sans MT" panose="020B0502020104020203" pitchFamily="34" charset="77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8861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0.041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0.087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073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0.09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523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16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411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0.37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805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0.51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522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0.58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0.59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8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0.75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0.67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017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0.86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0.77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092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0.94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0.84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220191"/>
                  </a:ext>
                </a:extLst>
              </a:tr>
            </a:tbl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2819A35-BC33-9642-862C-63841E5A33C6}"/>
              </a:ext>
            </a:extLst>
          </p:cNvPr>
          <p:cNvCxnSpPr/>
          <p:nvPr/>
        </p:nvCxnSpPr>
        <p:spPr>
          <a:xfrm flipH="1" flipV="1">
            <a:off x="1182255" y="5874327"/>
            <a:ext cx="341745" cy="4895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2C14965-61C3-B640-882D-C8CFFD44CAAE}"/>
              </a:ext>
            </a:extLst>
          </p:cNvPr>
          <p:cNvCxnSpPr/>
          <p:nvPr/>
        </p:nvCxnSpPr>
        <p:spPr>
          <a:xfrm flipV="1">
            <a:off x="1644073" y="5865091"/>
            <a:ext cx="563418" cy="5264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E8153E-3006-3A48-9449-BA1EC1A64BCB}"/>
              </a:ext>
            </a:extLst>
          </p:cNvPr>
          <p:cNvSpPr txBox="1"/>
          <p:nvPr/>
        </p:nvSpPr>
        <p:spPr>
          <a:xfrm>
            <a:off x="378691" y="6363855"/>
            <a:ext cx="2898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Compare using a scatter plot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1D74383-2C21-2C4E-A302-8CDB31C952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1864939"/>
              </p:ext>
            </p:extLst>
          </p:nvPr>
        </p:nvGraphicFramePr>
        <p:xfrm>
          <a:off x="5276496" y="17856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0954744-C66F-2C4E-99E5-C28A3168A71E}"/>
              </a:ext>
            </a:extLst>
          </p:cNvPr>
          <p:cNvSpPr txBox="1"/>
          <p:nvPr/>
        </p:nvSpPr>
        <p:spPr>
          <a:xfrm>
            <a:off x="6657929" y="4450186"/>
            <a:ext cx="209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Expected p-</a:t>
            </a:r>
            <a:r>
              <a:rPr lang="en-US" dirty="0" err="1"/>
              <a:t>val</a:t>
            </a:r>
            <a:r>
              <a:rPr lang="en-US" dirty="0"/>
              <a:t> (null)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78D67E-C906-0943-9B92-D743228931FF}"/>
              </a:ext>
            </a:extLst>
          </p:cNvPr>
          <p:cNvSpPr txBox="1"/>
          <p:nvPr/>
        </p:nvSpPr>
        <p:spPr>
          <a:xfrm rot="16200000">
            <a:off x="4292450" y="2806019"/>
            <a:ext cx="1591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p-</a:t>
            </a:r>
            <a:r>
              <a:rPr lang="en-US" dirty="0" err="1"/>
              <a:t>val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1F46BB-179E-5E4A-B2EF-7FB208D1D6B7}"/>
              </a:ext>
            </a:extLst>
          </p:cNvPr>
          <p:cNvCxnSpPr>
            <a:cxnSpLocks/>
          </p:cNvCxnSpPr>
          <p:nvPr/>
        </p:nvCxnSpPr>
        <p:spPr>
          <a:xfrm flipV="1">
            <a:off x="5615708" y="1933289"/>
            <a:ext cx="3796147" cy="23045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2FD65FB-64FB-3046-B96B-BDCA0BA06674}"/>
              </a:ext>
            </a:extLst>
          </p:cNvPr>
          <p:cNvCxnSpPr>
            <a:cxnSpLocks/>
          </p:cNvCxnSpPr>
          <p:nvPr/>
        </p:nvCxnSpPr>
        <p:spPr>
          <a:xfrm flipH="1" flipV="1">
            <a:off x="9513456" y="2124365"/>
            <a:ext cx="757380" cy="3855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89C94FD-90B8-BA43-B957-A4119C0B65BB}"/>
              </a:ext>
            </a:extLst>
          </p:cNvPr>
          <p:cNvSpPr txBox="1"/>
          <p:nvPr/>
        </p:nvSpPr>
        <p:spPr>
          <a:xfrm>
            <a:off x="9287116" y="1614563"/>
            <a:ext cx="155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Diagonal (x=y)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A49174-D282-4C49-9F72-88A3A2656EF1}"/>
              </a:ext>
            </a:extLst>
          </p:cNvPr>
          <p:cNvSpPr txBox="1"/>
          <p:nvPr/>
        </p:nvSpPr>
        <p:spPr>
          <a:xfrm>
            <a:off x="9848496" y="2509924"/>
            <a:ext cx="2045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Max value from each distribution similar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8AFE28-705E-6847-8CB5-1DB604DCFE3E}"/>
              </a:ext>
            </a:extLst>
          </p:cNvPr>
          <p:cNvSpPr txBox="1"/>
          <p:nvPr/>
        </p:nvSpPr>
        <p:spPr>
          <a:xfrm>
            <a:off x="4389778" y="4819518"/>
            <a:ext cx="2045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Min value from each distribution similar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A3968E4-A07F-6645-9206-12262B8ACC78}"/>
              </a:ext>
            </a:extLst>
          </p:cNvPr>
          <p:cNvCxnSpPr>
            <a:cxnSpLocks/>
          </p:cNvCxnSpPr>
          <p:nvPr/>
        </p:nvCxnSpPr>
        <p:spPr>
          <a:xfrm flipV="1">
            <a:off x="5273007" y="4110267"/>
            <a:ext cx="499893" cy="709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80F0211-BC94-AC4A-ADCA-9372BAAF3DCC}"/>
              </a:ext>
            </a:extLst>
          </p:cNvPr>
          <p:cNvSpPr txBox="1"/>
          <p:nvPr/>
        </p:nvSpPr>
        <p:spPr>
          <a:xfrm>
            <a:off x="7431048" y="3457761"/>
            <a:ext cx="2045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Median value from each distribution similar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BBC972F-C049-2441-9E44-3E6BF460502D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6433028" y="3626355"/>
            <a:ext cx="998020" cy="93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97419F9-C360-B74B-A758-4985847C7CA5}"/>
              </a:ext>
            </a:extLst>
          </p:cNvPr>
          <p:cNvSpPr txBox="1"/>
          <p:nvPr/>
        </p:nvSpPr>
        <p:spPr>
          <a:xfrm>
            <a:off x="5088341" y="5500336"/>
            <a:ext cx="6990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If all the points fall along the diagonal, it means the two distributions are similar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(i.e., all their quantiles are approximately the same)</a:t>
            </a:r>
          </a:p>
        </p:txBody>
      </p:sp>
    </p:spTree>
    <p:extLst>
      <p:ext uri="{BB962C8B-B14F-4D97-AF65-F5344CB8AC3E}">
        <p14:creationId xmlns:p14="http://schemas.microsoft.com/office/powerpoint/2010/main" val="366947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2E34C7-1235-A74E-A7F0-62949BCD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We’re mostly interested in really small p-values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43C74-4B0C-384A-A1C0-7939F9665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609" y="2843069"/>
            <a:ext cx="5531097" cy="3871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86C75D-8E73-DF48-8D50-CAA87A403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3186544"/>
            <a:ext cx="4250205" cy="2882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CB4FEE-4427-8841-BDD0-F3651E39D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34" y="1372795"/>
            <a:ext cx="4635830" cy="13570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1D3E5F-F37E-C741-B004-B5C30171117C}"/>
              </a:ext>
            </a:extLst>
          </p:cNvPr>
          <p:cNvSpPr txBox="1"/>
          <p:nvPr/>
        </p:nvSpPr>
        <p:spPr>
          <a:xfrm>
            <a:off x="340591" y="1377956"/>
            <a:ext cx="5325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We don’t care about e.g. p=0.3 vs. p=0.7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We do care if p=0.1 vs. p=0.01 vs. p=10</a:t>
            </a:r>
            <a:r>
              <a:rPr lang="en-US" sz="2000" baseline="30000" dirty="0">
                <a:latin typeface="Gill Sans MT" panose="020B0502020104020203" pitchFamily="34" charset="77"/>
              </a:rPr>
              <a:t>-6</a:t>
            </a:r>
            <a:endParaRPr lang="en-US" sz="20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Taking </a:t>
            </a:r>
            <a:r>
              <a:rPr lang="en-US" sz="2400" b="1" dirty="0">
                <a:latin typeface="Gill Sans MT" panose="020B0502020104020203" pitchFamily="34" charset="77"/>
              </a:rPr>
              <a:t>–log10 P </a:t>
            </a:r>
            <a:r>
              <a:rPr lang="en-US" sz="2400" dirty="0">
                <a:latin typeface="Gill Sans MT" panose="020B0502020104020203" pitchFamily="34" charset="77"/>
              </a:rPr>
              <a:t>allows us to better compare small p-values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D5E450-3E8B-2D40-B8D8-2103392C9176}"/>
              </a:ext>
            </a:extLst>
          </p:cNvPr>
          <p:cNvSpPr txBox="1"/>
          <p:nvPr/>
        </p:nvSpPr>
        <p:spPr>
          <a:xfrm>
            <a:off x="184728" y="5720383"/>
            <a:ext cx="603134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(note, we really should be using quantiles rather than simulating random numbers. But this is easier and looks almost the same if the number of data points is large enough.)</a:t>
            </a:r>
          </a:p>
        </p:txBody>
      </p:sp>
    </p:spTree>
    <p:extLst>
      <p:ext uri="{BB962C8B-B14F-4D97-AF65-F5344CB8AC3E}">
        <p14:creationId xmlns:p14="http://schemas.microsoft.com/office/powerpoint/2010/main" val="242170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2E34C7-1235-A74E-A7F0-62949BCD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Typical GWAS QQ Plot (when all goes well)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9E8C9D-6D64-324F-BDE3-DA629CDB1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91" y="1422165"/>
            <a:ext cx="6848021" cy="47191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3A6925-EC92-F642-9412-D0EDD4BC3636}"/>
              </a:ext>
            </a:extLst>
          </p:cNvPr>
          <p:cNvSpPr txBox="1"/>
          <p:nvPr/>
        </p:nvSpPr>
        <p:spPr>
          <a:xfrm>
            <a:off x="5658869" y="5818102"/>
            <a:ext cx="4319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Most of the distribution is similar to the null</a:t>
            </a:r>
          </a:p>
          <a:p>
            <a:r>
              <a:rPr lang="en-US" dirty="0">
                <a:latin typeface="Gill Sans MT" panose="020B0502020104020203" pitchFamily="34" charset="77"/>
              </a:rPr>
              <a:t>i.e. most SNPs not associated with the trait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6B91F41-3461-8340-9BA9-C31A856FC5B2}"/>
              </a:ext>
            </a:extLst>
          </p:cNvPr>
          <p:cNvCxnSpPr>
            <a:cxnSpLocks/>
          </p:cNvCxnSpPr>
          <p:nvPr/>
        </p:nvCxnSpPr>
        <p:spPr>
          <a:xfrm flipH="1" flipV="1">
            <a:off x="3481119" y="4543787"/>
            <a:ext cx="2088408" cy="14829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7CBC79-75EB-9846-A174-E0E414DDB3FB}"/>
              </a:ext>
            </a:extLst>
          </p:cNvPr>
          <p:cNvSpPr txBox="1"/>
          <p:nvPr/>
        </p:nvSpPr>
        <p:spPr>
          <a:xfrm>
            <a:off x="6951163" y="1053383"/>
            <a:ext cx="490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Points above the diagonal = likely true associations</a:t>
            </a:r>
          </a:p>
          <a:p>
            <a:r>
              <a:rPr lang="en-US" dirty="0">
                <a:latin typeface="Gill Sans MT" panose="020B0502020104020203" pitchFamily="34" charset="77"/>
              </a:rPr>
              <a:t>Way stronger p-values than expected by chance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02A969-C34D-8547-8D0C-62DFA86460EE}"/>
              </a:ext>
            </a:extLst>
          </p:cNvPr>
          <p:cNvCxnSpPr>
            <a:cxnSpLocks/>
          </p:cNvCxnSpPr>
          <p:nvPr/>
        </p:nvCxnSpPr>
        <p:spPr>
          <a:xfrm flipH="1">
            <a:off x="5655484" y="1376548"/>
            <a:ext cx="1077825" cy="4413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A7A6F03-2DA9-4A41-86B7-A9B8B9110A4A}"/>
              </a:ext>
            </a:extLst>
          </p:cNvPr>
          <p:cNvSpPr txBox="1"/>
          <p:nvPr/>
        </p:nvSpPr>
        <p:spPr>
          <a:xfrm>
            <a:off x="7197329" y="2003478"/>
            <a:ext cx="44248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For GWAS, we perform millions of association tests</a:t>
            </a:r>
          </a:p>
          <a:p>
            <a:endParaRPr lang="en-US" sz="2800" dirty="0">
              <a:latin typeface="Gill Sans MT" panose="020B0502020104020203" pitchFamily="34" charset="77"/>
            </a:endParaRPr>
          </a:p>
          <a:p>
            <a:r>
              <a:rPr lang="en-US" sz="2800" dirty="0">
                <a:latin typeface="Gill Sans MT" panose="020B0502020104020203" pitchFamily="34" charset="77"/>
              </a:rPr>
              <a:t>The QQ plot has one point for each SNP</a:t>
            </a:r>
          </a:p>
        </p:txBody>
      </p:sp>
    </p:spTree>
    <p:extLst>
      <p:ext uri="{BB962C8B-B14F-4D97-AF65-F5344CB8AC3E}">
        <p14:creationId xmlns:p14="http://schemas.microsoft.com/office/powerpoint/2010/main" val="61279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2E34C7-1235-A74E-A7F0-62949BCD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Multiple hypothesis correction – GWAS considerations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462B0-0E5B-ED45-9CEA-67D83778C270}"/>
              </a:ext>
            </a:extLst>
          </p:cNvPr>
          <p:cNvSpPr txBox="1"/>
          <p:nvPr/>
        </p:nvSpPr>
        <p:spPr>
          <a:xfrm>
            <a:off x="1881632" y="2334768"/>
            <a:ext cx="8280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“</a:t>
            </a:r>
            <a:r>
              <a:rPr lang="en-US" sz="3200" b="1" dirty="0">
                <a:latin typeface="Gill Sans MT" panose="020B0502020104020203" pitchFamily="34" charset="77"/>
              </a:rPr>
              <a:t>Bonferroni correction</a:t>
            </a:r>
            <a:r>
              <a:rPr lang="en-US" sz="3200" dirty="0">
                <a:latin typeface="Gill Sans MT" panose="020B0502020104020203" pitchFamily="34" charset="77"/>
              </a:rPr>
              <a:t>”: adjust p-value threshold by number of tests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E.g. if you perform 5 tests, for a significance level of p=0.05 require p&lt;0.05/5 =0.01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We perform 1 test for each SNP. But many SNPs are correlated with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The suggested threshold for “genome-wide significance” is &lt;5*10</a:t>
            </a:r>
            <a:r>
              <a:rPr lang="en-US" sz="3200" baseline="30000" dirty="0">
                <a:latin typeface="Gill Sans MT" panose="020B0502020104020203" pitchFamily="34" charset="77"/>
              </a:rPr>
              <a:t>-8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B42B1F-072F-974E-8388-54BFB7916C3C}"/>
              </a:ext>
            </a:extLst>
          </p:cNvPr>
          <p:cNvSpPr txBox="1"/>
          <p:nvPr/>
        </p:nvSpPr>
        <p:spPr>
          <a:xfrm>
            <a:off x="1881632" y="1170432"/>
            <a:ext cx="828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Test 1.5 million SNPs. By chance, how many will have p&lt;0.05? </a:t>
            </a:r>
            <a:endParaRPr lang="en-US" sz="3200" baseline="30000" dirty="0">
              <a:latin typeface="Gill Sans MT" panose="020B0502020104020203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ADB9A3-3846-5240-9AE5-FB3141FB7D1D}"/>
              </a:ext>
            </a:extLst>
          </p:cNvPr>
          <p:cNvSpPr txBox="1"/>
          <p:nvPr/>
        </p:nvSpPr>
        <p:spPr>
          <a:xfrm>
            <a:off x="4480560" y="1737211"/>
            <a:ext cx="432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0.05*1.5M = 75,000 hits! Even if data is null </a:t>
            </a:r>
          </a:p>
        </p:txBody>
      </p:sp>
    </p:spTree>
    <p:extLst>
      <p:ext uri="{BB962C8B-B14F-4D97-AF65-F5344CB8AC3E}">
        <p14:creationId xmlns:p14="http://schemas.microsoft.com/office/powerpoint/2010/main" val="203776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2377440" y="2598004"/>
            <a:ext cx="72123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Confounding factors</a:t>
            </a:r>
          </a:p>
        </p:txBody>
      </p:sp>
    </p:spTree>
    <p:extLst>
      <p:ext uri="{BB962C8B-B14F-4D97-AF65-F5344CB8AC3E}">
        <p14:creationId xmlns:p14="http://schemas.microsoft.com/office/powerpoint/2010/main" val="4069990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Mendelian vs. complex traits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9D880E-01F5-864A-A05D-67A8AFBF09D0}"/>
              </a:ext>
            </a:extLst>
          </p:cNvPr>
          <p:cNvSpPr txBox="1"/>
          <p:nvPr/>
        </p:nvSpPr>
        <p:spPr>
          <a:xfrm>
            <a:off x="1840022" y="2405625"/>
            <a:ext cx="5500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Gill Sans"/>
                <a:cs typeface="Gill Sans"/>
              </a:rPr>
              <a:t>Mendelian</a:t>
            </a:r>
            <a:r>
              <a:rPr lang="en-US" sz="2800" b="1" dirty="0">
                <a:latin typeface="Gill Sans"/>
                <a:cs typeface="Gill Sans"/>
              </a:rPr>
              <a:t> </a:t>
            </a:r>
            <a:r>
              <a:rPr lang="en-US" sz="2800" b="1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b="1" dirty="0">
                <a:latin typeface="Gill Sans"/>
                <a:cs typeface="Gill Sans"/>
                <a:sym typeface="Wingdings"/>
              </a:rPr>
              <a:t> </a:t>
            </a:r>
            <a:r>
              <a:rPr lang="en-US" sz="2800" dirty="0">
                <a:latin typeface="Gill Sans"/>
                <a:cs typeface="Gill Sans"/>
                <a:sym typeface="Wingdings"/>
              </a:rPr>
              <a:t>one gene, one trait</a:t>
            </a:r>
            <a:endParaRPr lang="en-US" sz="2800" b="1" dirty="0">
              <a:latin typeface="Gill Sans"/>
              <a:cs typeface="Gill San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5AE94F-70F4-7C49-B5FE-CB2A7C5EDEFB}"/>
              </a:ext>
            </a:extLst>
          </p:cNvPr>
          <p:cNvGrpSpPr/>
          <p:nvPr/>
        </p:nvGrpSpPr>
        <p:grpSpPr>
          <a:xfrm>
            <a:off x="7485214" y="2195626"/>
            <a:ext cx="1645604" cy="1472990"/>
            <a:chOff x="2725021" y="2047006"/>
            <a:chExt cx="2421466" cy="216746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5A0F92-74F2-0E41-B50D-276D877E626F}"/>
                </a:ext>
              </a:extLst>
            </p:cNvPr>
            <p:cNvSpPr/>
            <p:nvPr/>
          </p:nvSpPr>
          <p:spPr>
            <a:xfrm>
              <a:off x="2725021" y="2148609"/>
              <a:ext cx="846667" cy="69426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BC14542-BAF3-9A42-87B5-D3E46F393B21}"/>
                </a:ext>
              </a:extLst>
            </p:cNvPr>
            <p:cNvSpPr/>
            <p:nvPr/>
          </p:nvSpPr>
          <p:spPr>
            <a:xfrm>
              <a:off x="4265953" y="2047006"/>
              <a:ext cx="880534" cy="88053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73012C7-3D50-8D49-A414-232EC8CFE17A}"/>
                </a:ext>
              </a:extLst>
            </p:cNvPr>
            <p:cNvSpPr/>
            <p:nvPr/>
          </p:nvSpPr>
          <p:spPr>
            <a:xfrm>
              <a:off x="3537819" y="3333941"/>
              <a:ext cx="880534" cy="88053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6FD820B-95C9-8F45-8DE5-048E5F6A9519}"/>
                </a:ext>
              </a:extLst>
            </p:cNvPr>
            <p:cNvCxnSpPr>
              <a:stCxn id="6" idx="3"/>
              <a:endCxn id="7" idx="2"/>
            </p:cNvCxnSpPr>
            <p:nvPr/>
          </p:nvCxnSpPr>
          <p:spPr>
            <a:xfrm flipV="1">
              <a:off x="3571688" y="2487273"/>
              <a:ext cx="694265" cy="8469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218F4CD-4F2B-B842-80DE-BCC0264E799B}"/>
                </a:ext>
              </a:extLst>
            </p:cNvPr>
            <p:cNvCxnSpPr>
              <a:endCxn id="8" idx="0"/>
            </p:cNvCxnSpPr>
            <p:nvPr/>
          </p:nvCxnSpPr>
          <p:spPr>
            <a:xfrm>
              <a:off x="3978086" y="2495742"/>
              <a:ext cx="0" cy="838199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E7765D-1DDD-C04B-9EC4-36EF6CEAFAB3}"/>
                </a:ext>
              </a:extLst>
            </p:cNvPr>
            <p:cNvSpPr txBox="1"/>
            <p:nvPr/>
          </p:nvSpPr>
          <p:spPr>
            <a:xfrm>
              <a:off x="2843947" y="2226797"/>
              <a:ext cx="599251" cy="452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B6FC7C-B15E-6E48-9403-EA0418755E61}"/>
                </a:ext>
              </a:extLst>
            </p:cNvPr>
            <p:cNvSpPr txBox="1"/>
            <p:nvPr/>
          </p:nvSpPr>
          <p:spPr>
            <a:xfrm>
              <a:off x="4418744" y="2243729"/>
              <a:ext cx="599251" cy="452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0 1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F56594-4733-EA43-8E81-C36D4357BF20}"/>
                </a:ext>
              </a:extLst>
            </p:cNvPr>
            <p:cNvSpPr txBox="1"/>
            <p:nvPr/>
          </p:nvSpPr>
          <p:spPr>
            <a:xfrm>
              <a:off x="3633882" y="3592746"/>
              <a:ext cx="599251" cy="452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1 1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53B6238-67B3-3843-89BD-2CE723F3D61D}"/>
              </a:ext>
            </a:extLst>
          </p:cNvPr>
          <p:cNvSpPr txBox="1"/>
          <p:nvPr/>
        </p:nvSpPr>
        <p:spPr>
          <a:xfrm>
            <a:off x="4555145" y="3209944"/>
            <a:ext cx="21089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Examples:</a:t>
            </a:r>
          </a:p>
          <a:p>
            <a:r>
              <a:rPr lang="en-US" dirty="0">
                <a:latin typeface="Gill Sans"/>
                <a:cs typeface="Gill Sans"/>
              </a:rPr>
              <a:t>cystic fibrosis (</a:t>
            </a:r>
            <a:r>
              <a:rPr lang="en-US" i="1" dirty="0">
                <a:latin typeface="Gill Sans"/>
                <a:cs typeface="Gill Sans"/>
              </a:rPr>
              <a:t>CFTR</a:t>
            </a:r>
            <a:r>
              <a:rPr lang="en-US" dirty="0">
                <a:latin typeface="Gill Sans"/>
                <a:cs typeface="Gill Sans"/>
              </a:rPr>
              <a:t>)</a:t>
            </a:r>
          </a:p>
          <a:p>
            <a:r>
              <a:rPr lang="en-US" dirty="0">
                <a:latin typeface="Gill Sans"/>
                <a:cs typeface="Gill Sans"/>
              </a:rPr>
              <a:t>eye color (kind of)</a:t>
            </a:r>
          </a:p>
          <a:p>
            <a:r>
              <a:rPr lang="en-US" dirty="0">
                <a:latin typeface="Gill Sans"/>
                <a:cs typeface="Gill Sans"/>
              </a:rPr>
              <a:t>Blood type</a:t>
            </a:r>
          </a:p>
          <a:p>
            <a:r>
              <a:rPr lang="en-US" dirty="0" err="1">
                <a:latin typeface="Gill Sans"/>
                <a:cs typeface="Gill Sans"/>
              </a:rPr>
              <a:t>Haemophilia</a:t>
            </a:r>
            <a:endParaRPr lang="en-US" dirty="0">
              <a:latin typeface="Gill Sans"/>
              <a:cs typeface="Gill Sans"/>
            </a:endParaRPr>
          </a:p>
          <a:p>
            <a:r>
              <a:rPr lang="en-US" dirty="0">
                <a:latin typeface="Gill Sans"/>
                <a:cs typeface="Gill Sans"/>
              </a:rPr>
              <a:t>Sickle-cell disease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E45CCC-4A42-EA41-9B95-3860095A74B3}"/>
              </a:ext>
            </a:extLst>
          </p:cNvPr>
          <p:cNvSpPr txBox="1"/>
          <p:nvPr/>
        </p:nvSpPr>
        <p:spPr>
          <a:xfrm>
            <a:off x="171435" y="5584951"/>
            <a:ext cx="71688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(The kind of thing we were looking at in lab 1.</a:t>
            </a:r>
          </a:p>
          <a:p>
            <a:r>
              <a:rPr lang="en-US" sz="2800" dirty="0">
                <a:latin typeface="Gill Sans MT" panose="020B0502020104020203" pitchFamily="34" charset="77"/>
              </a:rPr>
              <a:t>Remember Punnett squares from genetics class)</a:t>
            </a:r>
          </a:p>
        </p:txBody>
      </p:sp>
    </p:spTree>
    <p:extLst>
      <p:ext uri="{BB962C8B-B14F-4D97-AF65-F5344CB8AC3E}">
        <p14:creationId xmlns:p14="http://schemas.microsoft.com/office/powerpoint/2010/main" val="201297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Confounding factors can confuse our association tests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68A47A9-820D-4F41-BFC5-F1C74DFDE3A6}"/>
              </a:ext>
            </a:extLst>
          </p:cNvPr>
          <p:cNvSpPr/>
          <p:nvPr/>
        </p:nvSpPr>
        <p:spPr>
          <a:xfrm>
            <a:off x="2603459" y="2432443"/>
            <a:ext cx="1634485" cy="646704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Genotype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08A61-D9A3-5B41-895F-788C1AD8D7FA}"/>
              </a:ext>
            </a:extLst>
          </p:cNvPr>
          <p:cNvSpPr/>
          <p:nvPr/>
        </p:nvSpPr>
        <p:spPr>
          <a:xfrm>
            <a:off x="6847950" y="2432443"/>
            <a:ext cx="1634485" cy="646704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Trait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08D981-F51A-5846-A955-75E84058B090}"/>
              </a:ext>
            </a:extLst>
          </p:cNvPr>
          <p:cNvSpPr/>
          <p:nvPr/>
        </p:nvSpPr>
        <p:spPr>
          <a:xfrm>
            <a:off x="4590710" y="1500593"/>
            <a:ext cx="1975027" cy="646704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Confounder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BE1536-BD90-5344-809C-345C4583A475}"/>
              </a:ext>
            </a:extLst>
          </p:cNvPr>
          <p:cNvCxnSpPr>
            <a:stCxn id="7" idx="5"/>
            <a:endCxn id="6" idx="1"/>
          </p:cNvCxnSpPr>
          <p:nvPr/>
        </p:nvCxnSpPr>
        <p:spPr>
          <a:xfrm>
            <a:off x="6276501" y="2052589"/>
            <a:ext cx="810814" cy="47456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7CE811-953C-9743-AA46-57E4A2734DED}"/>
              </a:ext>
            </a:extLst>
          </p:cNvPr>
          <p:cNvCxnSpPr>
            <a:stCxn id="5" idx="6"/>
            <a:endCxn id="6" idx="2"/>
          </p:cNvCxnSpPr>
          <p:nvPr/>
        </p:nvCxnSpPr>
        <p:spPr>
          <a:xfrm>
            <a:off x="4237944" y="2755795"/>
            <a:ext cx="261000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8B53C50-0F34-B743-88AD-A0DACF7C3F4B}"/>
              </a:ext>
            </a:extLst>
          </p:cNvPr>
          <p:cNvCxnSpPr>
            <a:stCxn id="5" idx="7"/>
            <a:endCxn id="7" idx="3"/>
          </p:cNvCxnSpPr>
          <p:nvPr/>
        </p:nvCxnSpPr>
        <p:spPr>
          <a:xfrm flipV="1">
            <a:off x="3998579" y="2052589"/>
            <a:ext cx="881367" cy="474562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6B47DA5-8556-B54D-BE34-3AF3E993E257}"/>
              </a:ext>
            </a:extLst>
          </p:cNvPr>
          <p:cNvSpPr/>
          <p:nvPr/>
        </p:nvSpPr>
        <p:spPr>
          <a:xfrm>
            <a:off x="241196" y="3735444"/>
            <a:ext cx="10674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A </a:t>
            </a:r>
            <a:r>
              <a:rPr lang="en-US" sz="2400" b="1" dirty="0">
                <a:latin typeface="Gill Sans"/>
                <a:cs typeface="Gill Sans"/>
              </a:rPr>
              <a:t>confounding factor </a:t>
            </a:r>
            <a:r>
              <a:rPr lang="en-US" sz="2400" dirty="0">
                <a:latin typeface="Gill Sans"/>
                <a:cs typeface="Gill Sans"/>
              </a:rPr>
              <a:t>is something that is related to both the genotype </a:t>
            </a:r>
            <a:r>
              <a:rPr lang="en-US" sz="2400" i="1" dirty="0">
                <a:latin typeface="Gill Sans"/>
                <a:cs typeface="Gill Sans"/>
              </a:rPr>
              <a:t>and </a:t>
            </a:r>
            <a:r>
              <a:rPr lang="en-US" sz="2400" dirty="0">
                <a:latin typeface="Gill Sans"/>
                <a:cs typeface="Gill Sans"/>
              </a:rPr>
              <a:t>trait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2FC5-7476-7245-81AA-661C811344E5}"/>
              </a:ext>
            </a:extLst>
          </p:cNvPr>
          <p:cNvSpPr txBox="1"/>
          <p:nvPr/>
        </p:nvSpPr>
        <p:spPr>
          <a:xfrm>
            <a:off x="2560049" y="3123125"/>
            <a:ext cx="167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e.g. AA, AG, GG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A0E3DF-E145-B841-B4DB-CCEADD399382}"/>
              </a:ext>
            </a:extLst>
          </p:cNvPr>
          <p:cNvSpPr txBox="1"/>
          <p:nvPr/>
        </p:nvSpPr>
        <p:spPr>
          <a:xfrm>
            <a:off x="6939640" y="3089669"/>
            <a:ext cx="1451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e.g. Eye color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389670-8581-D444-AF47-0D7F523A03AC}"/>
              </a:ext>
            </a:extLst>
          </p:cNvPr>
          <p:cNvSpPr/>
          <p:nvPr/>
        </p:nvSpPr>
        <p:spPr>
          <a:xfrm>
            <a:off x="241196" y="4761258"/>
            <a:ext cx="81495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Many possible confounders in GWAS!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  <a:cs typeface="Gill Sans"/>
              </a:rPr>
              <a:t>Age, sex, diet, lifestyle, environment, </a:t>
            </a:r>
            <a:r>
              <a:rPr lang="en-US" sz="2400" b="1" dirty="0">
                <a:latin typeface="Gill Sans"/>
                <a:cs typeface="Gill Sans"/>
              </a:rPr>
              <a:t>ancestry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E1CCA-99F8-A841-9F1F-90244EA53DDF}"/>
              </a:ext>
            </a:extLst>
          </p:cNvPr>
          <p:cNvSpPr txBox="1"/>
          <p:nvPr/>
        </p:nvSpPr>
        <p:spPr>
          <a:xfrm>
            <a:off x="4880285" y="1051959"/>
            <a:ext cx="1396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e.g. ancestry</a:t>
            </a:r>
          </a:p>
        </p:txBody>
      </p:sp>
    </p:spTree>
    <p:extLst>
      <p:ext uri="{BB962C8B-B14F-4D97-AF65-F5344CB8AC3E}">
        <p14:creationId xmlns:p14="http://schemas.microsoft.com/office/powerpoint/2010/main" val="387702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Example: Eye-color GWAS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5F1B31-9067-F745-A20D-BCF294403668}"/>
              </a:ext>
            </a:extLst>
          </p:cNvPr>
          <p:cNvGrpSpPr/>
          <p:nvPr/>
        </p:nvGrpSpPr>
        <p:grpSpPr>
          <a:xfrm>
            <a:off x="2275870" y="1290095"/>
            <a:ext cx="190818" cy="1940785"/>
            <a:chOff x="1193829" y="1259615"/>
            <a:chExt cx="323711" cy="329242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D402A97-2D10-5D43-8677-02EAACC18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1259615"/>
              <a:ext cx="323711" cy="64538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03B00DB-56CA-E845-B16F-DBA544487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2141963"/>
              <a:ext cx="323711" cy="64538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6641B76-49F3-F44B-A34F-A5B82587C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3024311"/>
              <a:ext cx="323711" cy="64538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967FE0D-7AE7-814A-A4C1-96B183D9F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3906659"/>
              <a:ext cx="323711" cy="64538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36C3CB5-9571-574C-A3A9-531DF064D833}"/>
              </a:ext>
            </a:extLst>
          </p:cNvPr>
          <p:cNvGrpSpPr/>
          <p:nvPr/>
        </p:nvGrpSpPr>
        <p:grpSpPr>
          <a:xfrm>
            <a:off x="2275870" y="3469415"/>
            <a:ext cx="190818" cy="1940785"/>
            <a:chOff x="1193829" y="1259615"/>
            <a:chExt cx="323711" cy="329242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E6B65FF-67F7-ED48-9CAA-DC5A4B4B2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1259615"/>
              <a:ext cx="323711" cy="64538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690D9B8-E240-9748-95BD-27C4D767A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2141963"/>
              <a:ext cx="323711" cy="64538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A544A2E-ED4F-2943-8CD2-1E30EDAB7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3024311"/>
              <a:ext cx="323711" cy="64538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362DD6F-66AC-3C4A-BDFC-3A2D196A1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3906659"/>
              <a:ext cx="323711" cy="645385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A97C3DC-D529-2347-B1E6-B08291C8E863}"/>
              </a:ext>
            </a:extLst>
          </p:cNvPr>
          <p:cNvSpPr txBox="1"/>
          <p:nvPr/>
        </p:nvSpPr>
        <p:spPr>
          <a:xfrm>
            <a:off x="-46476" y="1822497"/>
            <a:ext cx="2342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Population 1</a:t>
            </a:r>
          </a:p>
          <a:p>
            <a:r>
              <a:rPr lang="en-US" b="1" dirty="0"/>
              <a:t>(e.g. Northern Europe)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03046D-D6D0-7D4D-8B1C-BC7BBE1F8600}"/>
              </a:ext>
            </a:extLst>
          </p:cNvPr>
          <p:cNvSpPr txBox="1"/>
          <p:nvPr/>
        </p:nvSpPr>
        <p:spPr>
          <a:xfrm>
            <a:off x="-30750" y="4131114"/>
            <a:ext cx="2340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Population 2</a:t>
            </a:r>
          </a:p>
          <a:p>
            <a:r>
              <a:rPr lang="en-US" b="1" dirty="0"/>
              <a:t>(e.g. Southern Europe)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1C9B4D-CCEE-1A4E-B41F-DB9AA6669B48}"/>
              </a:ext>
            </a:extLst>
          </p:cNvPr>
          <p:cNvSpPr txBox="1"/>
          <p:nvPr/>
        </p:nvSpPr>
        <p:spPr>
          <a:xfrm>
            <a:off x="2651280" y="1169381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A C G T T G C A T A C C T T 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9A1E0D-8F58-7B4B-9166-EC1FD1198F9B}"/>
              </a:ext>
            </a:extLst>
          </p:cNvPr>
          <p:cNvSpPr txBox="1"/>
          <p:nvPr/>
        </p:nvSpPr>
        <p:spPr>
          <a:xfrm>
            <a:off x="2651280" y="1426614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A A G T A G C A C A C C G T 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D45F97-8260-C04B-B35F-03455FC08ACA}"/>
              </a:ext>
            </a:extLst>
          </p:cNvPr>
          <p:cNvSpPr txBox="1"/>
          <p:nvPr/>
        </p:nvSpPr>
        <p:spPr>
          <a:xfrm>
            <a:off x="2651280" y="1683847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A C C T T G C A T A C C G T 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127980-D204-0D4D-B4FA-1F1FAD855C8A}"/>
              </a:ext>
            </a:extLst>
          </p:cNvPr>
          <p:cNvSpPr txBox="1"/>
          <p:nvPr/>
        </p:nvSpPr>
        <p:spPr>
          <a:xfrm>
            <a:off x="2651280" y="1941080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A A C T A G C A C A C C T T 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0FF3E4-9162-8249-828F-7DD66C47DCCC}"/>
              </a:ext>
            </a:extLst>
          </p:cNvPr>
          <p:cNvSpPr txBox="1"/>
          <p:nvPr/>
        </p:nvSpPr>
        <p:spPr>
          <a:xfrm>
            <a:off x="2651280" y="2712779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A C C T T G C A T A C C T T 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6F6A65-263F-854E-84D7-77AD4C17DB47}"/>
              </a:ext>
            </a:extLst>
          </p:cNvPr>
          <p:cNvSpPr txBox="1"/>
          <p:nvPr/>
        </p:nvSpPr>
        <p:spPr>
          <a:xfrm>
            <a:off x="2651280" y="2970014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A A C T A G C A C A C C G T 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C62B7F-9C71-6C4A-84C7-D004F621F107}"/>
              </a:ext>
            </a:extLst>
          </p:cNvPr>
          <p:cNvSpPr txBox="1"/>
          <p:nvPr/>
        </p:nvSpPr>
        <p:spPr>
          <a:xfrm>
            <a:off x="2651280" y="2198313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A C C T T G C A T A C C G T 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4A0E9F-D4B2-7740-A48C-E800400D1374}"/>
              </a:ext>
            </a:extLst>
          </p:cNvPr>
          <p:cNvSpPr txBox="1"/>
          <p:nvPr/>
        </p:nvSpPr>
        <p:spPr>
          <a:xfrm>
            <a:off x="2651280" y="2455546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A A C T A G C A C A C C G T 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03224B-5FB8-2E43-B58A-7787F2586BC2}"/>
              </a:ext>
            </a:extLst>
          </p:cNvPr>
          <p:cNvSpPr txBox="1"/>
          <p:nvPr/>
        </p:nvSpPr>
        <p:spPr>
          <a:xfrm>
            <a:off x="2651280" y="3379181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T C G T T G C G T A C C G T 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A64483-2D1A-5444-B2B0-552EE9800EC4}"/>
              </a:ext>
            </a:extLst>
          </p:cNvPr>
          <p:cNvSpPr txBox="1"/>
          <p:nvPr/>
        </p:nvSpPr>
        <p:spPr>
          <a:xfrm>
            <a:off x="2651280" y="3636414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T A G T A G C G C A C C G T 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D5569F-BDD1-7A42-B4D8-6ACD1F375F7B}"/>
              </a:ext>
            </a:extLst>
          </p:cNvPr>
          <p:cNvSpPr txBox="1"/>
          <p:nvPr/>
        </p:nvSpPr>
        <p:spPr>
          <a:xfrm>
            <a:off x="2651280" y="3893647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T C G T T G C G T A C C T T 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A5D38B-7207-0D41-BF04-DDF526256E16}"/>
              </a:ext>
            </a:extLst>
          </p:cNvPr>
          <p:cNvSpPr txBox="1"/>
          <p:nvPr/>
        </p:nvSpPr>
        <p:spPr>
          <a:xfrm>
            <a:off x="2651280" y="4150880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T A G T A G C G C A C C G T 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35B58D-F17E-2545-9EED-50D1EAB66D2E}"/>
              </a:ext>
            </a:extLst>
          </p:cNvPr>
          <p:cNvSpPr txBox="1"/>
          <p:nvPr/>
        </p:nvSpPr>
        <p:spPr>
          <a:xfrm>
            <a:off x="2651280" y="4922579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T C G T T G C G T A C C G T 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CE8B5B-D955-AC45-BA58-E538B41F1E6B}"/>
              </a:ext>
            </a:extLst>
          </p:cNvPr>
          <p:cNvSpPr txBox="1"/>
          <p:nvPr/>
        </p:nvSpPr>
        <p:spPr>
          <a:xfrm>
            <a:off x="2651280" y="5179814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T A G T A G C G C A C C G T 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8D1438-A4C6-B942-8F09-BCF41FB79395}"/>
              </a:ext>
            </a:extLst>
          </p:cNvPr>
          <p:cNvSpPr txBox="1"/>
          <p:nvPr/>
        </p:nvSpPr>
        <p:spPr>
          <a:xfrm>
            <a:off x="2651280" y="4408113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T C G T T G C G T A C C T T 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DB18C77-BF77-044F-A096-DCD2BB32D968}"/>
              </a:ext>
            </a:extLst>
          </p:cNvPr>
          <p:cNvSpPr txBox="1"/>
          <p:nvPr/>
        </p:nvSpPr>
        <p:spPr>
          <a:xfrm>
            <a:off x="2651280" y="4665346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T A G T A G C G C A C C T T 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963CF8E-7C5F-D04E-AAE2-0624D1F2E42B}"/>
              </a:ext>
            </a:extLst>
          </p:cNvPr>
          <p:cNvSpPr/>
          <p:nvPr/>
        </p:nvSpPr>
        <p:spPr>
          <a:xfrm>
            <a:off x="9221418" y="1756525"/>
            <a:ext cx="182880" cy="11740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6BA0170F-5683-0F48-A367-58128786A2A6}"/>
              </a:ext>
            </a:extLst>
          </p:cNvPr>
          <p:cNvSpPr/>
          <p:nvPr/>
        </p:nvSpPr>
        <p:spPr>
          <a:xfrm rot="1800000">
            <a:off x="9254540" y="2867009"/>
            <a:ext cx="883920" cy="3693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639CA89F-5515-1C45-BAD1-53A670815927}"/>
              </a:ext>
            </a:extLst>
          </p:cNvPr>
          <p:cNvSpPr/>
          <p:nvPr/>
        </p:nvSpPr>
        <p:spPr>
          <a:xfrm rot="19800000" flipH="1">
            <a:off x="8487256" y="2901352"/>
            <a:ext cx="883920" cy="3693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542DAF-4F10-6E4F-8178-6371BDFBB291}"/>
              </a:ext>
            </a:extLst>
          </p:cNvPr>
          <p:cNvSpPr txBox="1"/>
          <p:nvPr/>
        </p:nvSpPr>
        <p:spPr>
          <a:xfrm>
            <a:off x="8360513" y="1314515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Common ancestor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CB155B-ED65-CD48-A6A2-1D4C0A0A0363}"/>
              </a:ext>
            </a:extLst>
          </p:cNvPr>
          <p:cNvSpPr txBox="1"/>
          <p:nvPr/>
        </p:nvSpPr>
        <p:spPr>
          <a:xfrm>
            <a:off x="8075008" y="3392926"/>
            <a:ext cx="1113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N. Europe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F3A06B-1F02-D145-8283-1FE75F4035F0}"/>
              </a:ext>
            </a:extLst>
          </p:cNvPr>
          <p:cNvSpPr txBox="1"/>
          <p:nvPr/>
        </p:nvSpPr>
        <p:spPr>
          <a:xfrm>
            <a:off x="9693858" y="3392926"/>
            <a:ext cx="10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 Europe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99B0B7A-1EB6-F14B-A5C4-0F3B0F265458}"/>
              </a:ext>
            </a:extLst>
          </p:cNvPr>
          <p:cNvSpPr/>
          <p:nvPr/>
        </p:nvSpPr>
        <p:spPr>
          <a:xfrm>
            <a:off x="5989320" y="1051560"/>
            <a:ext cx="228600" cy="44975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B8F3F6C-53E0-024C-A8EE-2AE3A04F8FB7}"/>
              </a:ext>
            </a:extLst>
          </p:cNvPr>
          <p:cNvSpPr txBox="1"/>
          <p:nvPr/>
        </p:nvSpPr>
        <p:spPr>
          <a:xfrm>
            <a:off x="8075008" y="4171302"/>
            <a:ext cx="2920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More recent SNPs will be specific to a certain population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F06CA94-CC45-CC45-96F9-00BEB616BD58}"/>
              </a:ext>
            </a:extLst>
          </p:cNvPr>
          <p:cNvCxnSpPr/>
          <p:nvPr/>
        </p:nvCxnSpPr>
        <p:spPr>
          <a:xfrm flipV="1">
            <a:off x="9114738" y="3062499"/>
            <a:ext cx="579120" cy="1136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1A4D782B-DDA9-3943-B2A2-71EF916A5F43}"/>
              </a:ext>
            </a:extLst>
          </p:cNvPr>
          <p:cNvSpPr/>
          <p:nvPr/>
        </p:nvSpPr>
        <p:spPr>
          <a:xfrm>
            <a:off x="2681868" y="1090553"/>
            <a:ext cx="228600" cy="44975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7F90348-08C0-DF48-B4BC-E6E2BC3C9F0B}"/>
              </a:ext>
            </a:extLst>
          </p:cNvPr>
          <p:cNvSpPr/>
          <p:nvPr/>
        </p:nvSpPr>
        <p:spPr>
          <a:xfrm>
            <a:off x="4874619" y="1051560"/>
            <a:ext cx="228600" cy="44975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8824FFF-F149-3040-9DA0-972591122C06}"/>
              </a:ext>
            </a:extLst>
          </p:cNvPr>
          <p:cNvSpPr/>
          <p:nvPr/>
        </p:nvSpPr>
        <p:spPr>
          <a:xfrm>
            <a:off x="4604640" y="1090553"/>
            <a:ext cx="228600" cy="44975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791087A-6A31-764A-9427-7C0AE8FC30E2}"/>
              </a:ext>
            </a:extLst>
          </p:cNvPr>
          <p:cNvCxnSpPr>
            <a:cxnSpLocks/>
          </p:cNvCxnSpPr>
          <p:nvPr/>
        </p:nvCxnSpPr>
        <p:spPr>
          <a:xfrm flipH="1" flipV="1">
            <a:off x="8950198" y="3139979"/>
            <a:ext cx="123798" cy="996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10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3" grpId="0" animBg="1"/>
      <p:bldP spid="54" grpId="0" animBg="1"/>
      <p:bldP spid="54" grpId="1" animBg="1"/>
      <p:bldP spid="5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Example: Eye-color GWAS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97CBD04-D40F-864F-9F75-394FC966F0EB}"/>
              </a:ext>
            </a:extLst>
          </p:cNvPr>
          <p:cNvGrpSpPr/>
          <p:nvPr/>
        </p:nvGrpSpPr>
        <p:grpSpPr>
          <a:xfrm>
            <a:off x="2275870" y="1290095"/>
            <a:ext cx="190818" cy="1940785"/>
            <a:chOff x="1193829" y="1259615"/>
            <a:chExt cx="323711" cy="329242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DFCB57C-3935-5F40-A715-89A788678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1259615"/>
              <a:ext cx="323711" cy="645385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C4ED763-BFCF-C04C-824A-E23135EF9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2141963"/>
              <a:ext cx="323711" cy="64538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2C82720-91AE-7B40-A464-C264A79AB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3024311"/>
              <a:ext cx="323711" cy="64538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9E2C3C1-E9F1-8845-B114-5E684AA68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3906659"/>
              <a:ext cx="323711" cy="645385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4E13A20-2F31-D240-9CFC-FF712DD6C170}"/>
              </a:ext>
            </a:extLst>
          </p:cNvPr>
          <p:cNvGrpSpPr/>
          <p:nvPr/>
        </p:nvGrpSpPr>
        <p:grpSpPr>
          <a:xfrm>
            <a:off x="2275870" y="3469415"/>
            <a:ext cx="190818" cy="1940785"/>
            <a:chOff x="1193829" y="1259615"/>
            <a:chExt cx="323711" cy="329242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8CA5AC8-114D-D443-B3AA-4703B5F3B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1259615"/>
              <a:ext cx="323711" cy="645385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FE77B2C-1D76-6A48-939C-8FB351E00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2141963"/>
              <a:ext cx="323711" cy="645385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07B91A0-ED3D-FA47-B731-3799E3BD4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3024311"/>
              <a:ext cx="323711" cy="645385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7F08F6D-EF83-F541-BE40-87AAA2288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829" y="3906659"/>
              <a:ext cx="323711" cy="645385"/>
            </a:xfrm>
            <a:prstGeom prst="rect">
              <a:avLst/>
            </a:prstGeom>
          </p:spPr>
        </p:pic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7268B50-97C7-E241-B73F-B53D207B4FE0}"/>
              </a:ext>
            </a:extLst>
          </p:cNvPr>
          <p:cNvSpPr txBox="1"/>
          <p:nvPr/>
        </p:nvSpPr>
        <p:spPr>
          <a:xfrm>
            <a:off x="-46476" y="1822497"/>
            <a:ext cx="2342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Population 1</a:t>
            </a:r>
          </a:p>
          <a:p>
            <a:r>
              <a:rPr lang="en-US" b="1" dirty="0"/>
              <a:t>(e.g. Northern Europe)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B057B95-7B01-7646-BBE1-193C416D077D}"/>
              </a:ext>
            </a:extLst>
          </p:cNvPr>
          <p:cNvSpPr txBox="1"/>
          <p:nvPr/>
        </p:nvSpPr>
        <p:spPr>
          <a:xfrm>
            <a:off x="-30750" y="4131114"/>
            <a:ext cx="2340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Population 2</a:t>
            </a:r>
          </a:p>
          <a:p>
            <a:r>
              <a:rPr lang="en-US" b="1" dirty="0"/>
              <a:t>(e.g. Southern Europe)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A1A01B4-4A07-9243-B44A-8C242B2C5E25}"/>
              </a:ext>
            </a:extLst>
          </p:cNvPr>
          <p:cNvSpPr txBox="1"/>
          <p:nvPr/>
        </p:nvSpPr>
        <p:spPr>
          <a:xfrm>
            <a:off x="2651280" y="1169381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A C G T T G C A T A C C T T 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81FB061-AA92-654C-BBAC-1F91E0289ACA}"/>
              </a:ext>
            </a:extLst>
          </p:cNvPr>
          <p:cNvSpPr txBox="1"/>
          <p:nvPr/>
        </p:nvSpPr>
        <p:spPr>
          <a:xfrm>
            <a:off x="2651280" y="1426614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A A G T A G C A C A C C G T 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5AA4535-0AD9-DC40-BF49-75E07B7E4EDB}"/>
              </a:ext>
            </a:extLst>
          </p:cNvPr>
          <p:cNvSpPr txBox="1"/>
          <p:nvPr/>
        </p:nvSpPr>
        <p:spPr>
          <a:xfrm>
            <a:off x="2651280" y="1683847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A C C T T G C A T A C C G T 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5C6D247-4B62-A845-9DA3-BCD23240914B}"/>
              </a:ext>
            </a:extLst>
          </p:cNvPr>
          <p:cNvSpPr txBox="1"/>
          <p:nvPr/>
        </p:nvSpPr>
        <p:spPr>
          <a:xfrm>
            <a:off x="2651280" y="1941080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A A C T A G C A C A C C T T 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605A898-4636-1D4C-A42F-8DD10485A885}"/>
              </a:ext>
            </a:extLst>
          </p:cNvPr>
          <p:cNvSpPr txBox="1"/>
          <p:nvPr/>
        </p:nvSpPr>
        <p:spPr>
          <a:xfrm>
            <a:off x="2651280" y="2712779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A C C T T G C A T A C C T T 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A751ABA-DA71-F649-B6C3-7BF10CE41F5D}"/>
              </a:ext>
            </a:extLst>
          </p:cNvPr>
          <p:cNvSpPr txBox="1"/>
          <p:nvPr/>
        </p:nvSpPr>
        <p:spPr>
          <a:xfrm>
            <a:off x="2651280" y="2970014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A A C T A G C A C A C C G T 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942A54E-0844-6144-899F-B70829AEC105}"/>
              </a:ext>
            </a:extLst>
          </p:cNvPr>
          <p:cNvSpPr txBox="1"/>
          <p:nvPr/>
        </p:nvSpPr>
        <p:spPr>
          <a:xfrm>
            <a:off x="2651280" y="2198313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A C C T T G C A T A C C G T 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AD204C1-371A-7245-B36D-4147FE7D1600}"/>
              </a:ext>
            </a:extLst>
          </p:cNvPr>
          <p:cNvSpPr txBox="1"/>
          <p:nvPr/>
        </p:nvSpPr>
        <p:spPr>
          <a:xfrm>
            <a:off x="2651280" y="2455546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A A C T A G C A C A C C G T T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5C9FB03-B0E6-3346-BB11-F52F62649D27}"/>
              </a:ext>
            </a:extLst>
          </p:cNvPr>
          <p:cNvSpPr txBox="1"/>
          <p:nvPr/>
        </p:nvSpPr>
        <p:spPr>
          <a:xfrm>
            <a:off x="2651280" y="3379181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T C G T T G C G T A C C G T 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297313B-286C-9845-89C3-F2597218BA06}"/>
              </a:ext>
            </a:extLst>
          </p:cNvPr>
          <p:cNvSpPr txBox="1"/>
          <p:nvPr/>
        </p:nvSpPr>
        <p:spPr>
          <a:xfrm>
            <a:off x="2651280" y="3636414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T A G T A G C G C A C C G T 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5622064-0377-0C49-92FD-43449DE90A06}"/>
              </a:ext>
            </a:extLst>
          </p:cNvPr>
          <p:cNvSpPr txBox="1"/>
          <p:nvPr/>
        </p:nvSpPr>
        <p:spPr>
          <a:xfrm>
            <a:off x="2651280" y="3893647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T C G T T G C G T A C C T T 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95D13EC-243D-564D-A06D-12E1B61CFD8D}"/>
              </a:ext>
            </a:extLst>
          </p:cNvPr>
          <p:cNvSpPr txBox="1"/>
          <p:nvPr/>
        </p:nvSpPr>
        <p:spPr>
          <a:xfrm>
            <a:off x="2651280" y="4150880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T A G T A G C G C A C C G T T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F942EE1-604F-7148-884E-9B4AD511C8B3}"/>
              </a:ext>
            </a:extLst>
          </p:cNvPr>
          <p:cNvSpPr txBox="1"/>
          <p:nvPr/>
        </p:nvSpPr>
        <p:spPr>
          <a:xfrm>
            <a:off x="2651280" y="4922579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T C G T T G C G T A C C G T 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D73AB03-BE9B-2043-BD8E-0C57C6F451BB}"/>
              </a:ext>
            </a:extLst>
          </p:cNvPr>
          <p:cNvSpPr txBox="1"/>
          <p:nvPr/>
        </p:nvSpPr>
        <p:spPr>
          <a:xfrm>
            <a:off x="2651280" y="5179814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T A G T A G C G C A C C G T 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28137F0-6935-B340-B331-3AB141B92037}"/>
              </a:ext>
            </a:extLst>
          </p:cNvPr>
          <p:cNvSpPr txBox="1"/>
          <p:nvPr/>
        </p:nvSpPr>
        <p:spPr>
          <a:xfrm>
            <a:off x="2651280" y="4408113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T C G T T G C G T A C C T T 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D61FF29-2F1C-DF48-863A-4EF590C3B3E7}"/>
              </a:ext>
            </a:extLst>
          </p:cNvPr>
          <p:cNvSpPr txBox="1"/>
          <p:nvPr/>
        </p:nvSpPr>
        <p:spPr>
          <a:xfrm>
            <a:off x="2651280" y="4665346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T A G T A G C G C A C C T T 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043855-93EF-4541-A99A-B63321575D98}"/>
              </a:ext>
            </a:extLst>
          </p:cNvPr>
          <p:cNvSpPr txBox="1"/>
          <p:nvPr/>
        </p:nvSpPr>
        <p:spPr>
          <a:xfrm>
            <a:off x="6833835" y="1290095"/>
            <a:ext cx="790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Gill Sans MT" panose="020B0502020104020203" pitchFamily="34" charset="77"/>
              </a:rPr>
              <a:t>brown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E2B4A8A-8627-A44B-BF6E-17257993DDD7}"/>
              </a:ext>
            </a:extLst>
          </p:cNvPr>
          <p:cNvSpPr txBox="1"/>
          <p:nvPr/>
        </p:nvSpPr>
        <p:spPr>
          <a:xfrm>
            <a:off x="6833835" y="1795944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blue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12CBA01-24C7-024A-A876-6CCED78D9CCE}"/>
              </a:ext>
            </a:extLst>
          </p:cNvPr>
          <p:cNvSpPr txBox="1"/>
          <p:nvPr/>
        </p:nvSpPr>
        <p:spPr>
          <a:xfrm>
            <a:off x="6833835" y="2287205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blue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F7FFAE4-6AC7-3943-B6DE-FB7195B4961B}"/>
              </a:ext>
            </a:extLst>
          </p:cNvPr>
          <p:cNvSpPr txBox="1"/>
          <p:nvPr/>
        </p:nvSpPr>
        <p:spPr>
          <a:xfrm>
            <a:off x="6833835" y="2793054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blue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1F73F9C-37A2-0C4A-8CD1-FCEF9B0B8C17}"/>
              </a:ext>
            </a:extLst>
          </p:cNvPr>
          <p:cNvSpPr txBox="1"/>
          <p:nvPr/>
        </p:nvSpPr>
        <p:spPr>
          <a:xfrm>
            <a:off x="6833835" y="3472463"/>
            <a:ext cx="790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Gill Sans MT" panose="020B0502020104020203" pitchFamily="34" charset="77"/>
              </a:rPr>
              <a:t>brown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EC511CD-DF0E-C94E-BF5E-5F188030521B}"/>
              </a:ext>
            </a:extLst>
          </p:cNvPr>
          <p:cNvSpPr txBox="1"/>
          <p:nvPr/>
        </p:nvSpPr>
        <p:spPr>
          <a:xfrm>
            <a:off x="6833835" y="3978312"/>
            <a:ext cx="790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Gill Sans MT" panose="020B0502020104020203" pitchFamily="34" charset="77"/>
              </a:rPr>
              <a:t>brown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AE0D409-699B-644C-9FAE-DFE899BACB6D}"/>
              </a:ext>
            </a:extLst>
          </p:cNvPr>
          <p:cNvSpPr txBox="1"/>
          <p:nvPr/>
        </p:nvSpPr>
        <p:spPr>
          <a:xfrm>
            <a:off x="6833835" y="4469573"/>
            <a:ext cx="790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Gill Sans MT" panose="020B0502020104020203" pitchFamily="34" charset="77"/>
              </a:rPr>
              <a:t>brown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AD766F2-CCDB-B04A-9F0D-657982BF91EB}"/>
              </a:ext>
            </a:extLst>
          </p:cNvPr>
          <p:cNvSpPr txBox="1"/>
          <p:nvPr/>
        </p:nvSpPr>
        <p:spPr>
          <a:xfrm>
            <a:off x="6833835" y="4975422"/>
            <a:ext cx="790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Gill Sans MT" panose="020B0502020104020203" pitchFamily="34" charset="77"/>
              </a:rPr>
              <a:t>brown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40D536-84AC-4C47-863B-2629C420DEE4}"/>
              </a:ext>
            </a:extLst>
          </p:cNvPr>
          <p:cNvSpPr txBox="1"/>
          <p:nvPr/>
        </p:nvSpPr>
        <p:spPr>
          <a:xfrm>
            <a:off x="2055933" y="6032252"/>
            <a:ext cx="4343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SNP that actually controls eye color</a:t>
            </a:r>
          </a:p>
          <a:p>
            <a:r>
              <a:rPr lang="en-US" dirty="0">
                <a:latin typeface="Gill Sans MT" panose="020B0502020104020203" pitchFamily="34" charset="77"/>
              </a:rPr>
              <a:t>Much higher prevalence in Northern Europe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6C3783-7761-424D-964A-F9095E615570}"/>
              </a:ext>
            </a:extLst>
          </p:cNvPr>
          <p:cNvCxnSpPr/>
          <p:nvPr/>
        </p:nvCxnSpPr>
        <p:spPr>
          <a:xfrm flipV="1">
            <a:off x="3282696" y="5519284"/>
            <a:ext cx="64008" cy="520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A8591E3B-6867-2B40-A0A5-6FBA6750286C}"/>
              </a:ext>
            </a:extLst>
          </p:cNvPr>
          <p:cNvSpPr/>
          <p:nvPr/>
        </p:nvSpPr>
        <p:spPr>
          <a:xfrm>
            <a:off x="2681868" y="1090553"/>
            <a:ext cx="228600" cy="44975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EA72823-7D6A-BC4C-BBE2-A34D2B0F2A8C}"/>
              </a:ext>
            </a:extLst>
          </p:cNvPr>
          <p:cNvSpPr/>
          <p:nvPr/>
        </p:nvSpPr>
        <p:spPr>
          <a:xfrm>
            <a:off x="4616575" y="1090553"/>
            <a:ext cx="228600" cy="44975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0AC065DE-7528-944F-B488-12D639A234D0}"/>
              </a:ext>
            </a:extLst>
          </p:cNvPr>
          <p:cNvSpPr/>
          <p:nvPr/>
        </p:nvSpPr>
        <p:spPr>
          <a:xfrm>
            <a:off x="3251793" y="1090553"/>
            <a:ext cx="228600" cy="4497586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5479FAB-6127-3048-9CB9-FCE2664B1E1F}"/>
              </a:ext>
            </a:extLst>
          </p:cNvPr>
          <p:cNvSpPr txBox="1"/>
          <p:nvPr/>
        </p:nvSpPr>
        <p:spPr>
          <a:xfrm>
            <a:off x="7970017" y="2105980"/>
            <a:ext cx="35687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Many false positive</a:t>
            </a:r>
            <a:r>
              <a:rPr lang="en-US" sz="2800" dirty="0">
                <a:latin typeface="Gill Sans MT" panose="020B0502020104020203" pitchFamily="34" charset="77"/>
              </a:rPr>
              <a:t>s due to different allele frequencies in Northern vs. Southern Europe!</a:t>
            </a:r>
          </a:p>
        </p:txBody>
      </p:sp>
    </p:spTree>
    <p:extLst>
      <p:ext uri="{BB962C8B-B14F-4D97-AF65-F5344CB8AC3E}">
        <p14:creationId xmlns:p14="http://schemas.microsoft.com/office/powerpoint/2010/main" val="152331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6" grpId="0" animBg="1"/>
      <p:bldP spid="97" grpId="0" animBg="1"/>
      <p:bldP spid="99" grpId="0" animBg="1"/>
      <p:bldP spid="10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Example: Eye-color GWAS without correcting for ancestry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815A546-951A-E448-A935-468AF3785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880" y="1259615"/>
            <a:ext cx="6825120" cy="470332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7548558-4E33-DB40-A0A3-16CA2B9948CF}"/>
              </a:ext>
            </a:extLst>
          </p:cNvPr>
          <p:cNvSpPr txBox="1"/>
          <p:nvPr/>
        </p:nvSpPr>
        <p:spPr>
          <a:xfrm>
            <a:off x="2198672" y="2221549"/>
            <a:ext cx="3883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P-values “inflated”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(way above the QQ plot diagonal)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B28739-1D32-4744-923D-21A4EBAE758B}"/>
              </a:ext>
            </a:extLst>
          </p:cNvPr>
          <p:cNvSpPr txBox="1"/>
          <p:nvPr/>
        </p:nvSpPr>
        <p:spPr>
          <a:xfrm>
            <a:off x="8101263" y="1431840"/>
            <a:ext cx="38834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Possible explanations: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Almost all of the genome is associated with eye color (probably not true…)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We are not controlling for some important confounding factor and have a bunch of false positives (much more likely)</a:t>
            </a:r>
          </a:p>
        </p:txBody>
      </p:sp>
    </p:spTree>
    <p:extLst>
      <p:ext uri="{BB962C8B-B14F-4D97-AF65-F5344CB8AC3E}">
        <p14:creationId xmlns:p14="http://schemas.microsoft.com/office/powerpoint/2010/main" val="31307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Controlling for confounding factors with covariates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AEC8F1-64A6-D743-B292-21DA57ADE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853" y="1107588"/>
            <a:ext cx="524466" cy="1045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D030A8-93A9-5342-8CE3-A78B2351FFE2}"/>
              </a:ext>
            </a:extLst>
          </p:cNvPr>
          <p:cNvSpPr txBox="1"/>
          <p:nvPr/>
        </p:nvSpPr>
        <p:spPr>
          <a:xfrm>
            <a:off x="862913" y="2153221"/>
            <a:ext cx="113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"/>
                <a:cs typeface="Gill Sans"/>
              </a:rPr>
              <a:t>Height (Y)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613735-C401-5244-88C6-B552D9BE3F3F}"/>
              </a:ext>
            </a:extLst>
          </p:cNvPr>
          <p:cNvSpPr txBox="1"/>
          <p:nvPr/>
        </p:nvSpPr>
        <p:spPr>
          <a:xfrm>
            <a:off x="862913" y="2546069"/>
            <a:ext cx="141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"/>
                <a:cs typeface="Gill Sans"/>
              </a:rPr>
              <a:t>Genotype (X)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092446-C831-9A48-8684-7E2F32E33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997" y="1107588"/>
            <a:ext cx="524466" cy="1045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F9126C-C52F-6347-84D9-8FEC450C3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141" y="1107588"/>
            <a:ext cx="524466" cy="1045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6207A4-7413-274D-9445-6498E76AE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285" y="1107588"/>
            <a:ext cx="524466" cy="1045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52B5A5-A0C2-7044-93C3-1100F54CF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429" y="1107588"/>
            <a:ext cx="524466" cy="10456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BB6F35-15AA-9246-B7C7-EEF40DC3E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573" y="1107588"/>
            <a:ext cx="524466" cy="10456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A32D68-A886-9947-8C2D-9E2100F89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717" y="1107588"/>
            <a:ext cx="524466" cy="10456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A53332-F619-8944-8380-0113A2DF0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861" y="1107588"/>
            <a:ext cx="524466" cy="10456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5576D3-AA05-A947-B546-C4D9FF5B8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005" y="1107588"/>
            <a:ext cx="524466" cy="10456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E0CA2B-2536-6F4E-8CFE-E66A1B382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151" y="1107588"/>
            <a:ext cx="524466" cy="10456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5A095EA-1C27-D34D-8250-597A04D256A1}"/>
              </a:ext>
            </a:extLst>
          </p:cNvPr>
          <p:cNvSpPr txBox="1"/>
          <p:nvPr/>
        </p:nvSpPr>
        <p:spPr>
          <a:xfrm>
            <a:off x="2242052" y="253985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28446F-E8B7-5C41-B51F-5E26CF19F4FB}"/>
              </a:ext>
            </a:extLst>
          </p:cNvPr>
          <p:cNvSpPr txBox="1"/>
          <p:nvPr/>
        </p:nvSpPr>
        <p:spPr>
          <a:xfrm>
            <a:off x="3007196" y="2539852"/>
            <a:ext cx="52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GG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0773E8-F0EB-F144-97CE-BD2A7A35E0BE}"/>
              </a:ext>
            </a:extLst>
          </p:cNvPr>
          <p:cNvSpPr txBox="1"/>
          <p:nvPr/>
        </p:nvSpPr>
        <p:spPr>
          <a:xfrm>
            <a:off x="3772340" y="2539852"/>
            <a:ext cx="50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3282BE-0868-DF4F-9817-D37726E9A57B}"/>
              </a:ext>
            </a:extLst>
          </p:cNvPr>
          <p:cNvSpPr txBox="1"/>
          <p:nvPr/>
        </p:nvSpPr>
        <p:spPr>
          <a:xfrm>
            <a:off x="4537484" y="2539852"/>
            <a:ext cx="52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GG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7192B3-9C48-DC42-842A-823000B97EC6}"/>
              </a:ext>
            </a:extLst>
          </p:cNvPr>
          <p:cNvSpPr txBox="1"/>
          <p:nvPr/>
        </p:nvSpPr>
        <p:spPr>
          <a:xfrm>
            <a:off x="5302628" y="2539852"/>
            <a:ext cx="52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GG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4ADE02-FDAD-D04C-AA0F-1825F54F09ED}"/>
              </a:ext>
            </a:extLst>
          </p:cNvPr>
          <p:cNvSpPr txBox="1"/>
          <p:nvPr/>
        </p:nvSpPr>
        <p:spPr>
          <a:xfrm>
            <a:off x="6067772" y="2539852"/>
            <a:ext cx="50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77A288-E9A3-834B-ABA0-64B64E7DE22D}"/>
              </a:ext>
            </a:extLst>
          </p:cNvPr>
          <p:cNvSpPr txBox="1"/>
          <p:nvPr/>
        </p:nvSpPr>
        <p:spPr>
          <a:xfrm>
            <a:off x="6832916" y="253985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624A55-D486-F847-B5A6-7A887E64828A}"/>
              </a:ext>
            </a:extLst>
          </p:cNvPr>
          <p:cNvSpPr txBox="1"/>
          <p:nvPr/>
        </p:nvSpPr>
        <p:spPr>
          <a:xfrm>
            <a:off x="7598060" y="253985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EBFD80-2038-4A4D-8688-FDB1DE3E31F8}"/>
              </a:ext>
            </a:extLst>
          </p:cNvPr>
          <p:cNvSpPr txBox="1"/>
          <p:nvPr/>
        </p:nvSpPr>
        <p:spPr>
          <a:xfrm>
            <a:off x="8363204" y="253985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778E01-F4DE-1C40-A5A2-0BE27A73868F}"/>
              </a:ext>
            </a:extLst>
          </p:cNvPr>
          <p:cNvSpPr txBox="1"/>
          <p:nvPr/>
        </p:nvSpPr>
        <p:spPr>
          <a:xfrm>
            <a:off x="9128350" y="253985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33D403-BD73-F743-B426-A0EAE3407169}"/>
              </a:ext>
            </a:extLst>
          </p:cNvPr>
          <p:cNvSpPr txBox="1"/>
          <p:nvPr/>
        </p:nvSpPr>
        <p:spPr>
          <a:xfrm>
            <a:off x="2229826" y="221201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572B23-7ACA-004E-B03D-528B9C728E02}"/>
              </a:ext>
            </a:extLst>
          </p:cNvPr>
          <p:cNvSpPr txBox="1"/>
          <p:nvPr/>
        </p:nvSpPr>
        <p:spPr>
          <a:xfrm>
            <a:off x="2994970" y="221201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BB1A04-EF57-204C-953F-FD814D33B46F}"/>
              </a:ext>
            </a:extLst>
          </p:cNvPr>
          <p:cNvSpPr txBox="1"/>
          <p:nvPr/>
        </p:nvSpPr>
        <p:spPr>
          <a:xfrm>
            <a:off x="3760114" y="221201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38A54A-32F6-FA46-B02F-E2779F28494B}"/>
              </a:ext>
            </a:extLst>
          </p:cNvPr>
          <p:cNvSpPr txBox="1"/>
          <p:nvPr/>
        </p:nvSpPr>
        <p:spPr>
          <a:xfrm>
            <a:off x="4525258" y="221201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C2119B-1891-BB42-9C38-D0B35D7CD653}"/>
              </a:ext>
            </a:extLst>
          </p:cNvPr>
          <p:cNvSpPr txBox="1"/>
          <p:nvPr/>
        </p:nvSpPr>
        <p:spPr>
          <a:xfrm>
            <a:off x="5290402" y="221201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0ECEA2-A66C-FF47-A131-246FA811B9CB}"/>
              </a:ext>
            </a:extLst>
          </p:cNvPr>
          <p:cNvSpPr txBox="1"/>
          <p:nvPr/>
        </p:nvSpPr>
        <p:spPr>
          <a:xfrm>
            <a:off x="6055546" y="221201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E54FAB-873D-2645-A007-C80AD367181F}"/>
              </a:ext>
            </a:extLst>
          </p:cNvPr>
          <p:cNvSpPr txBox="1"/>
          <p:nvPr/>
        </p:nvSpPr>
        <p:spPr>
          <a:xfrm>
            <a:off x="6820690" y="221201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AC936C-F796-544B-9209-5A724799BF6A}"/>
              </a:ext>
            </a:extLst>
          </p:cNvPr>
          <p:cNvSpPr txBox="1"/>
          <p:nvPr/>
        </p:nvSpPr>
        <p:spPr>
          <a:xfrm>
            <a:off x="7585834" y="221201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D73E839-8E93-9348-9367-36CCB2A2EDF2}"/>
              </a:ext>
            </a:extLst>
          </p:cNvPr>
          <p:cNvSpPr txBox="1"/>
          <p:nvPr/>
        </p:nvSpPr>
        <p:spPr>
          <a:xfrm>
            <a:off x="8350978" y="221201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A76AC8B-F25B-1D4C-8BF1-AFCD5B28477E}"/>
              </a:ext>
            </a:extLst>
          </p:cNvPr>
          <p:cNvSpPr txBox="1"/>
          <p:nvPr/>
        </p:nvSpPr>
        <p:spPr>
          <a:xfrm>
            <a:off x="9116124" y="221201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6A2190D-2F37-0741-A4A8-7F144B117C90}"/>
              </a:ext>
            </a:extLst>
          </p:cNvPr>
          <p:cNvSpPr txBox="1"/>
          <p:nvPr/>
        </p:nvSpPr>
        <p:spPr>
          <a:xfrm>
            <a:off x="842122" y="2960011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"/>
                <a:cs typeface="Gill Sans"/>
              </a:rPr>
              <a:t>Population (P)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B0016D8-84BD-9040-B0CA-CD01F578C41E}"/>
              </a:ext>
            </a:extLst>
          </p:cNvPr>
          <p:cNvSpPr txBox="1"/>
          <p:nvPr/>
        </p:nvSpPr>
        <p:spPr>
          <a:xfrm>
            <a:off x="2221261" y="2953794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EUR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A56AC9-2F4D-B245-B4EF-EDE4A3C8E0D1}"/>
              </a:ext>
            </a:extLst>
          </p:cNvPr>
          <p:cNvSpPr txBox="1"/>
          <p:nvPr/>
        </p:nvSpPr>
        <p:spPr>
          <a:xfrm>
            <a:off x="2986405" y="295379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AFR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A6FABD-8E0D-AE43-A83C-888B06E55735}"/>
              </a:ext>
            </a:extLst>
          </p:cNvPr>
          <p:cNvSpPr txBox="1"/>
          <p:nvPr/>
        </p:nvSpPr>
        <p:spPr>
          <a:xfrm>
            <a:off x="3751549" y="2953794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EUR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884A77-8F91-4548-9024-03529487E8D7}"/>
              </a:ext>
            </a:extLst>
          </p:cNvPr>
          <p:cNvSpPr txBox="1"/>
          <p:nvPr/>
        </p:nvSpPr>
        <p:spPr>
          <a:xfrm>
            <a:off x="4516693" y="2953794"/>
            <a:ext cx="62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EUR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5C5BAC-519F-9C4D-926E-A948743B11E9}"/>
              </a:ext>
            </a:extLst>
          </p:cNvPr>
          <p:cNvSpPr txBox="1"/>
          <p:nvPr/>
        </p:nvSpPr>
        <p:spPr>
          <a:xfrm>
            <a:off x="5281837" y="2953794"/>
            <a:ext cx="62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EUR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0630390-DE0F-2542-85B0-B562DAFF7AD5}"/>
              </a:ext>
            </a:extLst>
          </p:cNvPr>
          <p:cNvSpPr txBox="1"/>
          <p:nvPr/>
        </p:nvSpPr>
        <p:spPr>
          <a:xfrm>
            <a:off x="6046981" y="295379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AFR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887FC7-1C6E-FD4F-AC90-F65690A7F771}"/>
              </a:ext>
            </a:extLst>
          </p:cNvPr>
          <p:cNvSpPr txBox="1"/>
          <p:nvPr/>
        </p:nvSpPr>
        <p:spPr>
          <a:xfrm>
            <a:off x="6812125" y="295379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AFR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0A1455-D31A-EB49-B7F4-A0B310819BB0}"/>
              </a:ext>
            </a:extLst>
          </p:cNvPr>
          <p:cNvSpPr txBox="1"/>
          <p:nvPr/>
        </p:nvSpPr>
        <p:spPr>
          <a:xfrm>
            <a:off x="7577269" y="2953794"/>
            <a:ext cx="62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EUR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9562F2-0F4A-C643-B190-8260350379A5}"/>
              </a:ext>
            </a:extLst>
          </p:cNvPr>
          <p:cNvSpPr txBox="1"/>
          <p:nvPr/>
        </p:nvSpPr>
        <p:spPr>
          <a:xfrm>
            <a:off x="8342413" y="2953794"/>
            <a:ext cx="62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EUR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9D93C73-E288-AD45-AEC6-F146A7D3B342}"/>
              </a:ext>
            </a:extLst>
          </p:cNvPr>
          <p:cNvSpPr txBox="1"/>
          <p:nvPr/>
        </p:nvSpPr>
        <p:spPr>
          <a:xfrm>
            <a:off x="9107559" y="295379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AFR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EF305F4-02C9-2D41-B62F-4FA4F736791A}"/>
              </a:ext>
            </a:extLst>
          </p:cNvPr>
          <p:cNvSpPr txBox="1"/>
          <p:nvPr/>
        </p:nvSpPr>
        <p:spPr>
          <a:xfrm>
            <a:off x="2209502" y="33528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E40885F-367B-5C43-9E56-750F4DBAEE48}"/>
              </a:ext>
            </a:extLst>
          </p:cNvPr>
          <p:cNvSpPr txBox="1"/>
          <p:nvPr/>
        </p:nvSpPr>
        <p:spPr>
          <a:xfrm>
            <a:off x="2974646" y="33528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625855E-9013-E044-94DB-300598DB1F2C}"/>
              </a:ext>
            </a:extLst>
          </p:cNvPr>
          <p:cNvSpPr txBox="1"/>
          <p:nvPr/>
        </p:nvSpPr>
        <p:spPr>
          <a:xfrm>
            <a:off x="3739790" y="33528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2A128B7-E491-6E41-9AFF-75AF9232D8D3}"/>
              </a:ext>
            </a:extLst>
          </p:cNvPr>
          <p:cNvSpPr txBox="1"/>
          <p:nvPr/>
        </p:nvSpPr>
        <p:spPr>
          <a:xfrm>
            <a:off x="4504934" y="33528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3ED2561-BD27-6746-A3B4-C09D5B527421}"/>
              </a:ext>
            </a:extLst>
          </p:cNvPr>
          <p:cNvSpPr txBox="1"/>
          <p:nvPr/>
        </p:nvSpPr>
        <p:spPr>
          <a:xfrm>
            <a:off x="5270078" y="33528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61E6E3B-D17C-A34D-B77D-06778B25725E}"/>
              </a:ext>
            </a:extLst>
          </p:cNvPr>
          <p:cNvSpPr txBox="1"/>
          <p:nvPr/>
        </p:nvSpPr>
        <p:spPr>
          <a:xfrm>
            <a:off x="6035222" y="33528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35CC0B-061B-7C48-A516-BDB5D316B4B9}"/>
              </a:ext>
            </a:extLst>
          </p:cNvPr>
          <p:cNvSpPr txBox="1"/>
          <p:nvPr/>
        </p:nvSpPr>
        <p:spPr>
          <a:xfrm>
            <a:off x="6800366" y="33528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C2CFB7A-947A-AE45-87A9-7F9E95A71DD2}"/>
              </a:ext>
            </a:extLst>
          </p:cNvPr>
          <p:cNvSpPr txBox="1"/>
          <p:nvPr/>
        </p:nvSpPr>
        <p:spPr>
          <a:xfrm>
            <a:off x="7565510" y="33528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49F4ABF-398F-CA45-93D7-E82CD3FCCBAF}"/>
              </a:ext>
            </a:extLst>
          </p:cNvPr>
          <p:cNvSpPr txBox="1"/>
          <p:nvPr/>
        </p:nvSpPr>
        <p:spPr>
          <a:xfrm>
            <a:off x="8330654" y="33528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AD5CA3D-4162-6545-BC12-AE9DF07EE5D9}"/>
              </a:ext>
            </a:extLst>
          </p:cNvPr>
          <p:cNvSpPr txBox="1"/>
          <p:nvPr/>
        </p:nvSpPr>
        <p:spPr>
          <a:xfrm>
            <a:off x="9095800" y="33528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4E84973-BEDF-9B43-9973-6179B7CB4418}"/>
              </a:ext>
            </a:extLst>
          </p:cNvPr>
          <p:cNvSpPr txBox="1"/>
          <p:nvPr/>
        </p:nvSpPr>
        <p:spPr>
          <a:xfrm>
            <a:off x="4232765" y="3868783"/>
            <a:ext cx="2954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Gill Sans"/>
                <a:cs typeface="Gill Sans"/>
              </a:rPr>
              <a:t>Y = </a:t>
            </a:r>
            <a:r>
              <a:rPr lang="en-US" sz="4000" dirty="0">
                <a:latin typeface="Gill Sans"/>
                <a:ea typeface="Lucida Grande"/>
                <a:cs typeface="Gill Sans"/>
              </a:rPr>
              <a:t>βX +Υ</a:t>
            </a:r>
            <a:r>
              <a:rPr lang="en-US" sz="4000" baseline="-25000" dirty="0">
                <a:latin typeface="Gill Sans"/>
                <a:ea typeface="Lucida Grande"/>
                <a:cs typeface="Gill Sans"/>
              </a:rPr>
              <a:t>1</a:t>
            </a:r>
            <a:r>
              <a:rPr lang="en-US" sz="4000" dirty="0">
                <a:latin typeface="Gill Sans"/>
                <a:ea typeface="Lucida Grande"/>
                <a:cs typeface="Gill Sans"/>
              </a:rPr>
              <a:t>P </a:t>
            </a:r>
            <a:endParaRPr lang="en-US" sz="4000" b="1" baseline="-25000" dirty="0">
              <a:latin typeface="Gill Sans"/>
              <a:cs typeface="Gill San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CBB8ADE-39F9-9948-B4D1-087B2D4305B9}"/>
              </a:ext>
            </a:extLst>
          </p:cNvPr>
          <p:cNvSpPr txBox="1"/>
          <p:nvPr/>
        </p:nvSpPr>
        <p:spPr>
          <a:xfrm>
            <a:off x="1794588" y="4904510"/>
            <a:ext cx="8362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Relies on self-reported ancestry and discrete population groups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Only captures high level population structure. Doesn’t accurately capture admixture, cryptic relatedness</a:t>
            </a:r>
          </a:p>
        </p:txBody>
      </p:sp>
    </p:spTree>
    <p:extLst>
      <p:ext uri="{BB962C8B-B14F-4D97-AF65-F5344CB8AC3E}">
        <p14:creationId xmlns:p14="http://schemas.microsoft.com/office/powerpoint/2010/main" val="341019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Controlling for population structure in GWAS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19194B-CE69-A047-9D2D-E40D745B4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821" y="1259615"/>
            <a:ext cx="524466" cy="1045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87C809-602C-5247-A8FF-9409DDAAAE89}"/>
              </a:ext>
            </a:extLst>
          </p:cNvPr>
          <p:cNvSpPr txBox="1"/>
          <p:nvPr/>
        </p:nvSpPr>
        <p:spPr>
          <a:xfrm>
            <a:off x="1157881" y="2305248"/>
            <a:ext cx="113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"/>
                <a:cs typeface="Gill Sans"/>
              </a:rPr>
              <a:t>Height (Y)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27C7F4-FF34-E74A-A57B-11D100B40194}"/>
              </a:ext>
            </a:extLst>
          </p:cNvPr>
          <p:cNvSpPr txBox="1"/>
          <p:nvPr/>
        </p:nvSpPr>
        <p:spPr>
          <a:xfrm>
            <a:off x="1157881" y="2698096"/>
            <a:ext cx="141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"/>
                <a:cs typeface="Gill Sans"/>
              </a:rPr>
              <a:t>Genotype (X)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86DB95-BFF2-C543-8155-8AF3B1F97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965" y="1259615"/>
            <a:ext cx="524466" cy="1045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4EF255-5845-BE45-B7EB-94C03CC31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09" y="1259615"/>
            <a:ext cx="524466" cy="1045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2A5A78-7EBF-C047-B9DF-9979C36E8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253" y="1259615"/>
            <a:ext cx="524466" cy="1045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B66AE1-7244-784E-B19F-E59DE9FF6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397" y="1259615"/>
            <a:ext cx="524466" cy="10456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089FEE-2938-EB48-9083-CE99C6F57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541" y="1259615"/>
            <a:ext cx="524466" cy="10456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514AB6-8B52-9346-92AA-0E6F922CB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685" y="1259615"/>
            <a:ext cx="524466" cy="10456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F72FE5-3DB2-414E-B187-0B97828A7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829" y="1259615"/>
            <a:ext cx="524466" cy="10456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B834E3-146A-C941-88CB-637C6665B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973" y="1259615"/>
            <a:ext cx="524466" cy="10456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B4E622-39C4-084E-98CB-AF0E1DAA4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119" y="1259615"/>
            <a:ext cx="524466" cy="10456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AAF0FB2-A588-0D44-A3AD-10BBE215BE59}"/>
              </a:ext>
            </a:extLst>
          </p:cNvPr>
          <p:cNvSpPr txBox="1"/>
          <p:nvPr/>
        </p:nvSpPr>
        <p:spPr>
          <a:xfrm>
            <a:off x="2537020" y="269187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D099F7-E4CD-7449-9612-4980B4DC597E}"/>
              </a:ext>
            </a:extLst>
          </p:cNvPr>
          <p:cNvSpPr txBox="1"/>
          <p:nvPr/>
        </p:nvSpPr>
        <p:spPr>
          <a:xfrm>
            <a:off x="3302164" y="2691879"/>
            <a:ext cx="52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GG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91A5BD-F861-344E-88F5-ED76B725D319}"/>
              </a:ext>
            </a:extLst>
          </p:cNvPr>
          <p:cNvSpPr txBox="1"/>
          <p:nvPr/>
        </p:nvSpPr>
        <p:spPr>
          <a:xfrm>
            <a:off x="4067308" y="2691879"/>
            <a:ext cx="50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A499C4-0E51-6345-B03E-AB039731D2D8}"/>
              </a:ext>
            </a:extLst>
          </p:cNvPr>
          <p:cNvSpPr txBox="1"/>
          <p:nvPr/>
        </p:nvSpPr>
        <p:spPr>
          <a:xfrm>
            <a:off x="4832452" y="2691879"/>
            <a:ext cx="52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GG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93A5B8-8889-0142-929B-7CEC627D2106}"/>
              </a:ext>
            </a:extLst>
          </p:cNvPr>
          <p:cNvSpPr txBox="1"/>
          <p:nvPr/>
        </p:nvSpPr>
        <p:spPr>
          <a:xfrm>
            <a:off x="5597596" y="2691879"/>
            <a:ext cx="52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GG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7F6764-E566-9549-936B-6D82606D3ECF}"/>
              </a:ext>
            </a:extLst>
          </p:cNvPr>
          <p:cNvSpPr txBox="1"/>
          <p:nvPr/>
        </p:nvSpPr>
        <p:spPr>
          <a:xfrm>
            <a:off x="6362740" y="2691879"/>
            <a:ext cx="50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747CAE-FC96-604C-9806-AEF381AD13D4}"/>
              </a:ext>
            </a:extLst>
          </p:cNvPr>
          <p:cNvSpPr txBox="1"/>
          <p:nvPr/>
        </p:nvSpPr>
        <p:spPr>
          <a:xfrm>
            <a:off x="7127884" y="269187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556D0B-9466-B548-8A2E-C3266E72DFFD}"/>
              </a:ext>
            </a:extLst>
          </p:cNvPr>
          <p:cNvSpPr txBox="1"/>
          <p:nvPr/>
        </p:nvSpPr>
        <p:spPr>
          <a:xfrm>
            <a:off x="7893028" y="269187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38F2D7-1DE7-384A-BC23-3C1356982D7F}"/>
              </a:ext>
            </a:extLst>
          </p:cNvPr>
          <p:cNvSpPr txBox="1"/>
          <p:nvPr/>
        </p:nvSpPr>
        <p:spPr>
          <a:xfrm>
            <a:off x="8658172" y="269187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3701A0-52C9-014F-9A83-F87973BEE3B9}"/>
              </a:ext>
            </a:extLst>
          </p:cNvPr>
          <p:cNvSpPr txBox="1"/>
          <p:nvPr/>
        </p:nvSpPr>
        <p:spPr>
          <a:xfrm>
            <a:off x="9423318" y="269187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9CD80F-842D-5341-92A1-61BF95D4481E}"/>
              </a:ext>
            </a:extLst>
          </p:cNvPr>
          <p:cNvSpPr txBox="1"/>
          <p:nvPr/>
        </p:nvSpPr>
        <p:spPr>
          <a:xfrm>
            <a:off x="2524794" y="23640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163AAB-C5F9-F24A-BABB-C0A5042FE9DD}"/>
              </a:ext>
            </a:extLst>
          </p:cNvPr>
          <p:cNvSpPr txBox="1"/>
          <p:nvPr/>
        </p:nvSpPr>
        <p:spPr>
          <a:xfrm>
            <a:off x="3289938" y="23640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7BDEA4-87E9-D74C-A5AC-6E54E7F2C998}"/>
              </a:ext>
            </a:extLst>
          </p:cNvPr>
          <p:cNvSpPr txBox="1"/>
          <p:nvPr/>
        </p:nvSpPr>
        <p:spPr>
          <a:xfrm>
            <a:off x="4055082" y="23640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7447AE-842C-5A4D-96F1-2B324021D0BF}"/>
              </a:ext>
            </a:extLst>
          </p:cNvPr>
          <p:cNvSpPr txBox="1"/>
          <p:nvPr/>
        </p:nvSpPr>
        <p:spPr>
          <a:xfrm>
            <a:off x="4820226" y="23640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4D8DAC-6EAF-8646-A2A1-BC40A10DC67A}"/>
              </a:ext>
            </a:extLst>
          </p:cNvPr>
          <p:cNvSpPr txBox="1"/>
          <p:nvPr/>
        </p:nvSpPr>
        <p:spPr>
          <a:xfrm>
            <a:off x="5585370" y="23640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49169B-AD6D-3245-9BCC-F5053FCCFB5F}"/>
              </a:ext>
            </a:extLst>
          </p:cNvPr>
          <p:cNvSpPr txBox="1"/>
          <p:nvPr/>
        </p:nvSpPr>
        <p:spPr>
          <a:xfrm>
            <a:off x="6350514" y="23640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58A79C-968C-194E-8CC7-ED2D2EC77ADD}"/>
              </a:ext>
            </a:extLst>
          </p:cNvPr>
          <p:cNvSpPr txBox="1"/>
          <p:nvPr/>
        </p:nvSpPr>
        <p:spPr>
          <a:xfrm>
            <a:off x="7115658" y="23640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864179-0136-D648-8CC1-222C77CD4200}"/>
              </a:ext>
            </a:extLst>
          </p:cNvPr>
          <p:cNvSpPr txBox="1"/>
          <p:nvPr/>
        </p:nvSpPr>
        <p:spPr>
          <a:xfrm>
            <a:off x="7880802" y="23640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C43C57-67D6-4B49-B44C-FAE1F1F8C408}"/>
              </a:ext>
            </a:extLst>
          </p:cNvPr>
          <p:cNvSpPr txBox="1"/>
          <p:nvPr/>
        </p:nvSpPr>
        <p:spPr>
          <a:xfrm>
            <a:off x="8645946" y="23640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0D4A7D-6F4C-114C-9620-BBFA3EF988BA}"/>
              </a:ext>
            </a:extLst>
          </p:cNvPr>
          <p:cNvSpPr txBox="1"/>
          <p:nvPr/>
        </p:nvSpPr>
        <p:spPr>
          <a:xfrm>
            <a:off x="9411092" y="23640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16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AAEE2C9-0DA0-0149-A89A-92F81D1FF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548" y="3995328"/>
            <a:ext cx="3293703" cy="25197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" name="Right Arrow 39">
            <a:extLst>
              <a:ext uri="{FF2B5EF4-FFF2-40B4-BE49-F238E27FC236}">
                <a16:creationId xmlns:a16="http://schemas.microsoft.com/office/drawing/2014/main" id="{4C2809C6-B021-EB4E-A37F-2ECA671D62A4}"/>
              </a:ext>
            </a:extLst>
          </p:cNvPr>
          <p:cNvSpPr/>
          <p:nvPr/>
        </p:nvSpPr>
        <p:spPr>
          <a:xfrm>
            <a:off x="4690119" y="5174119"/>
            <a:ext cx="545605" cy="293956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Left Bracket 40">
            <a:extLst>
              <a:ext uri="{FF2B5EF4-FFF2-40B4-BE49-F238E27FC236}">
                <a16:creationId xmlns:a16="http://schemas.microsoft.com/office/drawing/2014/main" id="{B7E7C6CA-F1E5-F341-93D2-94C7A2203ED2}"/>
              </a:ext>
            </a:extLst>
          </p:cNvPr>
          <p:cNvSpPr/>
          <p:nvPr/>
        </p:nvSpPr>
        <p:spPr>
          <a:xfrm>
            <a:off x="5341956" y="4458698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eft Bracket 41">
            <a:extLst>
              <a:ext uri="{FF2B5EF4-FFF2-40B4-BE49-F238E27FC236}">
                <a16:creationId xmlns:a16="http://schemas.microsoft.com/office/drawing/2014/main" id="{3D25373F-CD14-714D-B202-566A6D3844C6}"/>
              </a:ext>
            </a:extLst>
          </p:cNvPr>
          <p:cNvSpPr/>
          <p:nvPr/>
        </p:nvSpPr>
        <p:spPr>
          <a:xfrm flipH="1">
            <a:off x="7128841" y="4458698"/>
            <a:ext cx="105830" cy="1634397"/>
          </a:xfrm>
          <a:prstGeom prst="leftBracke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A1FD05-EE4C-154E-90D5-658656ECF555}"/>
              </a:ext>
            </a:extLst>
          </p:cNvPr>
          <p:cNvSpPr txBox="1"/>
          <p:nvPr/>
        </p:nvSpPr>
        <p:spPr>
          <a:xfrm>
            <a:off x="6001687" y="6104853"/>
            <a:ext cx="4667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06F9123-C103-2441-AB00-1A601CA6320F}"/>
              </a:ext>
            </a:extLst>
          </p:cNvPr>
          <p:cNvSpPr/>
          <p:nvPr/>
        </p:nvSpPr>
        <p:spPr>
          <a:xfrm rot="5400000">
            <a:off x="4657194" y="5258353"/>
            <a:ext cx="2116134" cy="188141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FEF50E9-EFA9-E649-A4F1-9E5CC780A7C3}"/>
              </a:ext>
            </a:extLst>
          </p:cNvPr>
          <p:cNvSpPr/>
          <p:nvPr/>
        </p:nvSpPr>
        <p:spPr>
          <a:xfrm>
            <a:off x="5809332" y="4109690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v</a:t>
            </a:r>
            <a:r>
              <a:rPr lang="en-US" b="1" baseline="-25000" dirty="0"/>
              <a:t>i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19632C-37A2-754B-9099-162722ED32AA}"/>
              </a:ext>
            </a:extLst>
          </p:cNvPr>
          <p:cNvSpPr txBox="1"/>
          <p:nvPr/>
        </p:nvSpPr>
        <p:spPr>
          <a:xfrm>
            <a:off x="4873163" y="3810662"/>
            <a:ext cx="280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n Principle components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2326C6B-8D7D-1549-8512-292C158C088D}"/>
              </a:ext>
            </a:extLst>
          </p:cNvPr>
          <p:cNvSpPr/>
          <p:nvPr/>
        </p:nvSpPr>
        <p:spPr>
          <a:xfrm rot="5400000">
            <a:off x="5585124" y="5269868"/>
            <a:ext cx="2116134" cy="188141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AB45DBF-0190-DD4B-97C7-67C430283EAB}"/>
              </a:ext>
            </a:extLst>
          </p:cNvPr>
          <p:cNvSpPr/>
          <p:nvPr/>
        </p:nvSpPr>
        <p:spPr>
          <a:xfrm>
            <a:off x="6737262" y="4121205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v</a:t>
            </a:r>
            <a:r>
              <a:rPr lang="en-US" b="1" baseline="-25000" dirty="0" err="1"/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7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/>
      <p:bldP spid="44" grpId="0" animBg="1"/>
      <p:bldP spid="45" grpId="0"/>
      <p:bldP spid="46" grpId="0"/>
      <p:bldP spid="47" grpId="0" animBg="1"/>
      <p:bldP spid="4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Controlling for population structure in GWAS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DFF5D31-5566-9045-9C90-80589E8BF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814" y="1259615"/>
            <a:ext cx="524466" cy="104563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AF0EB54-2A7E-5648-AB87-31B2FBAACBF5}"/>
              </a:ext>
            </a:extLst>
          </p:cNvPr>
          <p:cNvSpPr txBox="1"/>
          <p:nvPr/>
        </p:nvSpPr>
        <p:spPr>
          <a:xfrm>
            <a:off x="1216874" y="2305248"/>
            <a:ext cx="113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"/>
                <a:cs typeface="Gill Sans"/>
              </a:rPr>
              <a:t>Height (Y)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2C72219-EAD9-A04D-9437-39908A0FDBFC}"/>
              </a:ext>
            </a:extLst>
          </p:cNvPr>
          <p:cNvSpPr txBox="1"/>
          <p:nvPr/>
        </p:nvSpPr>
        <p:spPr>
          <a:xfrm>
            <a:off x="1216874" y="2698096"/>
            <a:ext cx="1419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"/>
                <a:cs typeface="Gill Sans"/>
              </a:rPr>
              <a:t>Genotype (X)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CE31B3E-BE8C-7440-8483-4D7CFB692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958" y="1259615"/>
            <a:ext cx="524466" cy="104563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4412D19-799B-734D-A3FC-A24C24619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102" y="1259615"/>
            <a:ext cx="524466" cy="104563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E479BEF-ACEE-AE41-9A01-68F205B34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246" y="1259615"/>
            <a:ext cx="524466" cy="104563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16E54C7-2C36-7249-8DA4-6ED1E6BC0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390" y="1259615"/>
            <a:ext cx="524466" cy="10456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FB78FAD-1328-F347-9957-FDB3F7D7E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534" y="1259615"/>
            <a:ext cx="524466" cy="104563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1CF4FF2-001C-1848-B3C5-E60EA160B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678" y="1259615"/>
            <a:ext cx="524466" cy="104563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55C4676-3B32-E34D-A28E-5987AF29A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822" y="1259615"/>
            <a:ext cx="524466" cy="104563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620550A-4F88-B044-85E9-3CBBDB35E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966" y="1259615"/>
            <a:ext cx="524466" cy="104563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BE863EE-0E1E-614D-9277-024D39EA4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3112" y="1259615"/>
            <a:ext cx="524466" cy="104563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7E6AD963-A113-834E-8D8C-1CB283D265CF}"/>
              </a:ext>
            </a:extLst>
          </p:cNvPr>
          <p:cNvSpPr txBox="1"/>
          <p:nvPr/>
        </p:nvSpPr>
        <p:spPr>
          <a:xfrm>
            <a:off x="2596013" y="269187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43C9C0-D1DA-1B47-90B7-4DB2558D1BA6}"/>
              </a:ext>
            </a:extLst>
          </p:cNvPr>
          <p:cNvSpPr txBox="1"/>
          <p:nvPr/>
        </p:nvSpPr>
        <p:spPr>
          <a:xfrm>
            <a:off x="3361157" y="2691879"/>
            <a:ext cx="52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GG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1807025-5964-C84A-95A9-2B26DF3AA07D}"/>
              </a:ext>
            </a:extLst>
          </p:cNvPr>
          <p:cNvSpPr txBox="1"/>
          <p:nvPr/>
        </p:nvSpPr>
        <p:spPr>
          <a:xfrm>
            <a:off x="4126301" y="2691879"/>
            <a:ext cx="50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A0FC005-C767-8645-8765-5C35C3B115F0}"/>
              </a:ext>
            </a:extLst>
          </p:cNvPr>
          <p:cNvSpPr txBox="1"/>
          <p:nvPr/>
        </p:nvSpPr>
        <p:spPr>
          <a:xfrm>
            <a:off x="4891445" y="2691879"/>
            <a:ext cx="52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GG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D4A2948-DE41-434D-B68E-D5C7BF72410C}"/>
              </a:ext>
            </a:extLst>
          </p:cNvPr>
          <p:cNvSpPr txBox="1"/>
          <p:nvPr/>
        </p:nvSpPr>
        <p:spPr>
          <a:xfrm>
            <a:off x="5656589" y="2691879"/>
            <a:ext cx="52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GG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9EA9393-53BA-194C-B673-A313FD5767D0}"/>
              </a:ext>
            </a:extLst>
          </p:cNvPr>
          <p:cNvSpPr txBox="1"/>
          <p:nvPr/>
        </p:nvSpPr>
        <p:spPr>
          <a:xfrm>
            <a:off x="6421733" y="2691879"/>
            <a:ext cx="50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857E483-4506-4B49-B2EF-578E97F31511}"/>
              </a:ext>
            </a:extLst>
          </p:cNvPr>
          <p:cNvSpPr txBox="1"/>
          <p:nvPr/>
        </p:nvSpPr>
        <p:spPr>
          <a:xfrm>
            <a:off x="7186877" y="269187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AA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8261560-F261-A044-BFF2-0FC0020067E5}"/>
              </a:ext>
            </a:extLst>
          </p:cNvPr>
          <p:cNvSpPr txBox="1"/>
          <p:nvPr/>
        </p:nvSpPr>
        <p:spPr>
          <a:xfrm>
            <a:off x="7952021" y="269187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85E81E5-700D-664B-B3FF-996AB6A0E8F7}"/>
              </a:ext>
            </a:extLst>
          </p:cNvPr>
          <p:cNvSpPr txBox="1"/>
          <p:nvPr/>
        </p:nvSpPr>
        <p:spPr>
          <a:xfrm>
            <a:off x="8717165" y="269187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76342AB-F7AD-2343-AFC8-3F5745C2BEC8}"/>
              </a:ext>
            </a:extLst>
          </p:cNvPr>
          <p:cNvSpPr txBox="1"/>
          <p:nvPr/>
        </p:nvSpPr>
        <p:spPr>
          <a:xfrm>
            <a:off x="9482311" y="2691879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7DE875D-00A2-244C-90AF-4E6B47412BC9}"/>
              </a:ext>
            </a:extLst>
          </p:cNvPr>
          <p:cNvSpPr txBox="1"/>
          <p:nvPr/>
        </p:nvSpPr>
        <p:spPr>
          <a:xfrm>
            <a:off x="2583787" y="23640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4E8ECE3-A5DE-7E41-9531-51E258BD8D65}"/>
              </a:ext>
            </a:extLst>
          </p:cNvPr>
          <p:cNvSpPr txBox="1"/>
          <p:nvPr/>
        </p:nvSpPr>
        <p:spPr>
          <a:xfrm>
            <a:off x="3348931" y="23640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0221E4F-9FEA-3645-B1B6-F2CE4912CAFD}"/>
              </a:ext>
            </a:extLst>
          </p:cNvPr>
          <p:cNvSpPr txBox="1"/>
          <p:nvPr/>
        </p:nvSpPr>
        <p:spPr>
          <a:xfrm>
            <a:off x="4114075" y="23640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5B35CD7-4384-5940-B18E-DBA2E23A476C}"/>
              </a:ext>
            </a:extLst>
          </p:cNvPr>
          <p:cNvSpPr txBox="1"/>
          <p:nvPr/>
        </p:nvSpPr>
        <p:spPr>
          <a:xfrm>
            <a:off x="4879219" y="23640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1CB54AD-4064-0648-A67C-089EDFEB2E0D}"/>
              </a:ext>
            </a:extLst>
          </p:cNvPr>
          <p:cNvSpPr txBox="1"/>
          <p:nvPr/>
        </p:nvSpPr>
        <p:spPr>
          <a:xfrm>
            <a:off x="5644363" y="23640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D857F8A-6AB2-AF4F-995A-979714422AC9}"/>
              </a:ext>
            </a:extLst>
          </p:cNvPr>
          <p:cNvSpPr txBox="1"/>
          <p:nvPr/>
        </p:nvSpPr>
        <p:spPr>
          <a:xfrm>
            <a:off x="6409507" y="23640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6B1D47-F6FD-C341-9270-0DC76E0D4A09}"/>
              </a:ext>
            </a:extLst>
          </p:cNvPr>
          <p:cNvSpPr txBox="1"/>
          <p:nvPr/>
        </p:nvSpPr>
        <p:spPr>
          <a:xfrm>
            <a:off x="7174651" y="23640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7DC310B-89C6-AF48-813F-98237AA2B2AC}"/>
              </a:ext>
            </a:extLst>
          </p:cNvPr>
          <p:cNvSpPr txBox="1"/>
          <p:nvPr/>
        </p:nvSpPr>
        <p:spPr>
          <a:xfrm>
            <a:off x="7939795" y="23640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15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7994B29-DAC6-6D46-97E9-9E5091E00298}"/>
              </a:ext>
            </a:extLst>
          </p:cNvPr>
          <p:cNvSpPr txBox="1"/>
          <p:nvPr/>
        </p:nvSpPr>
        <p:spPr>
          <a:xfrm>
            <a:off x="8704939" y="23640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16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856ACE1-82C9-944B-A86B-F7B58983C917}"/>
              </a:ext>
            </a:extLst>
          </p:cNvPr>
          <p:cNvSpPr txBox="1"/>
          <p:nvPr/>
        </p:nvSpPr>
        <p:spPr>
          <a:xfrm>
            <a:off x="9470085" y="23640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7FF3A37-4704-DB48-A03E-CCDE84695C10}"/>
              </a:ext>
            </a:extLst>
          </p:cNvPr>
          <p:cNvSpPr txBox="1"/>
          <p:nvPr/>
        </p:nvSpPr>
        <p:spPr>
          <a:xfrm>
            <a:off x="1216407" y="3129216"/>
            <a:ext cx="514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"/>
                <a:cs typeface="Gill Sans"/>
              </a:rPr>
              <a:t>PC</a:t>
            </a:r>
            <a:r>
              <a:rPr lang="en-US" sz="1400" b="1" baseline="-25000" dirty="0">
                <a:latin typeface="Gill Sans"/>
                <a:cs typeface="Gill Sans"/>
              </a:rPr>
              <a:t>1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6763518-7123-E843-B0B4-AE0B7F625D7B}"/>
              </a:ext>
            </a:extLst>
          </p:cNvPr>
          <p:cNvSpPr txBox="1"/>
          <p:nvPr/>
        </p:nvSpPr>
        <p:spPr>
          <a:xfrm>
            <a:off x="2595546" y="3122999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0C4F967-6D08-BD42-8D34-CDC07E65DA4C}"/>
              </a:ext>
            </a:extLst>
          </p:cNvPr>
          <p:cNvSpPr txBox="1"/>
          <p:nvPr/>
        </p:nvSpPr>
        <p:spPr>
          <a:xfrm>
            <a:off x="3360690" y="3122999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9F143B4-0571-3040-9E68-BBBBC3BE1A8F}"/>
              </a:ext>
            </a:extLst>
          </p:cNvPr>
          <p:cNvSpPr txBox="1"/>
          <p:nvPr/>
        </p:nvSpPr>
        <p:spPr>
          <a:xfrm>
            <a:off x="4125834" y="3122999"/>
            <a:ext cx="54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C6C3458-F6A5-5948-9515-0B777F9877C3}"/>
              </a:ext>
            </a:extLst>
          </p:cNvPr>
          <p:cNvSpPr txBox="1"/>
          <p:nvPr/>
        </p:nvSpPr>
        <p:spPr>
          <a:xfrm>
            <a:off x="4890978" y="3122999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1F309D0-D06F-1140-ABB0-306809450D5A}"/>
              </a:ext>
            </a:extLst>
          </p:cNvPr>
          <p:cNvSpPr txBox="1"/>
          <p:nvPr/>
        </p:nvSpPr>
        <p:spPr>
          <a:xfrm>
            <a:off x="5656122" y="312299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2C058D4-ED2C-E747-8F98-FC34FB7E1A68}"/>
              </a:ext>
            </a:extLst>
          </p:cNvPr>
          <p:cNvSpPr txBox="1"/>
          <p:nvPr/>
        </p:nvSpPr>
        <p:spPr>
          <a:xfrm>
            <a:off x="6421266" y="3122999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0.3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9619D98-38D7-D248-8F04-DC81223E86B7}"/>
              </a:ext>
            </a:extLst>
          </p:cNvPr>
          <p:cNvSpPr txBox="1"/>
          <p:nvPr/>
        </p:nvSpPr>
        <p:spPr>
          <a:xfrm>
            <a:off x="7186410" y="3122999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0.4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0609CD8-5525-5545-AB41-C6C4C2921B25}"/>
              </a:ext>
            </a:extLst>
          </p:cNvPr>
          <p:cNvSpPr txBox="1"/>
          <p:nvPr/>
        </p:nvSpPr>
        <p:spPr>
          <a:xfrm>
            <a:off x="7951554" y="3122999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B0FE273-42E8-B648-9ACE-4E557A65D594}"/>
              </a:ext>
            </a:extLst>
          </p:cNvPr>
          <p:cNvSpPr txBox="1"/>
          <p:nvPr/>
        </p:nvSpPr>
        <p:spPr>
          <a:xfrm>
            <a:off x="8716698" y="3122999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F6B9542-4F98-AD4F-8915-95CB2569353D}"/>
              </a:ext>
            </a:extLst>
          </p:cNvPr>
          <p:cNvSpPr txBox="1"/>
          <p:nvPr/>
        </p:nvSpPr>
        <p:spPr>
          <a:xfrm>
            <a:off x="9481844" y="3122999"/>
            <a:ext cx="54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85DEF92-D4FA-7546-939A-DB1BD99E006E}"/>
              </a:ext>
            </a:extLst>
          </p:cNvPr>
          <p:cNvSpPr txBox="1"/>
          <p:nvPr/>
        </p:nvSpPr>
        <p:spPr>
          <a:xfrm>
            <a:off x="1204939" y="3595610"/>
            <a:ext cx="514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"/>
                <a:cs typeface="Gill Sans"/>
              </a:rPr>
              <a:t>PC</a:t>
            </a:r>
            <a:r>
              <a:rPr lang="en-US" sz="1400" b="1" baseline="-25000" dirty="0">
                <a:latin typeface="Gill Sans"/>
                <a:cs typeface="Gill Sans"/>
              </a:rPr>
              <a:t>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A803392-CB97-854F-92AD-1CC0EBF66E09}"/>
              </a:ext>
            </a:extLst>
          </p:cNvPr>
          <p:cNvSpPr txBox="1"/>
          <p:nvPr/>
        </p:nvSpPr>
        <p:spPr>
          <a:xfrm>
            <a:off x="2584078" y="3589393"/>
            <a:ext cx="54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-0.1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8549F13-2AF5-684F-8DD6-0D5FFF880DB9}"/>
              </a:ext>
            </a:extLst>
          </p:cNvPr>
          <p:cNvSpPr txBox="1"/>
          <p:nvPr/>
        </p:nvSpPr>
        <p:spPr>
          <a:xfrm>
            <a:off x="3349222" y="3589393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0.2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EA9BD74-FE79-0C44-8869-492596AA27D9}"/>
              </a:ext>
            </a:extLst>
          </p:cNvPr>
          <p:cNvSpPr txBox="1"/>
          <p:nvPr/>
        </p:nvSpPr>
        <p:spPr>
          <a:xfrm>
            <a:off x="4114366" y="3589393"/>
            <a:ext cx="54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-0.1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57FBA45-A790-B840-B5C6-F28DE756F058}"/>
              </a:ext>
            </a:extLst>
          </p:cNvPr>
          <p:cNvSpPr txBox="1"/>
          <p:nvPr/>
        </p:nvSpPr>
        <p:spPr>
          <a:xfrm>
            <a:off x="4879510" y="3589393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00429C5-9097-FC4F-84EC-BF3D695E6D4A}"/>
              </a:ext>
            </a:extLst>
          </p:cNvPr>
          <p:cNvSpPr txBox="1"/>
          <p:nvPr/>
        </p:nvSpPr>
        <p:spPr>
          <a:xfrm>
            <a:off x="5644654" y="358939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1D034C8-3B2C-7C49-98F4-5B92D6E8C9D7}"/>
              </a:ext>
            </a:extLst>
          </p:cNvPr>
          <p:cNvSpPr txBox="1"/>
          <p:nvPr/>
        </p:nvSpPr>
        <p:spPr>
          <a:xfrm>
            <a:off x="6409798" y="3589393"/>
            <a:ext cx="54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-0.3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B562EDC-902E-2149-8C0C-D6AFB266AE15}"/>
              </a:ext>
            </a:extLst>
          </p:cNvPr>
          <p:cNvSpPr txBox="1"/>
          <p:nvPr/>
        </p:nvSpPr>
        <p:spPr>
          <a:xfrm>
            <a:off x="7174942" y="3589393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0.2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5BD9885-73E2-A742-B960-3D6BC9ACAFDB}"/>
              </a:ext>
            </a:extLst>
          </p:cNvPr>
          <p:cNvSpPr txBox="1"/>
          <p:nvPr/>
        </p:nvSpPr>
        <p:spPr>
          <a:xfrm>
            <a:off x="7940086" y="358939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89F95C7-9DDF-7A42-BE74-D485A35F56FA}"/>
              </a:ext>
            </a:extLst>
          </p:cNvPr>
          <p:cNvSpPr txBox="1"/>
          <p:nvPr/>
        </p:nvSpPr>
        <p:spPr>
          <a:xfrm>
            <a:off x="8705230" y="3589393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0.6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557A08A-7414-544C-B470-E4F3D38A3BA6}"/>
              </a:ext>
            </a:extLst>
          </p:cNvPr>
          <p:cNvSpPr txBox="1"/>
          <p:nvPr/>
        </p:nvSpPr>
        <p:spPr>
          <a:xfrm>
            <a:off x="9470376" y="3589393"/>
            <a:ext cx="54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-0.4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0979E06-B7AB-5D45-91AC-AE92F75D1AF8}"/>
              </a:ext>
            </a:extLst>
          </p:cNvPr>
          <p:cNvSpPr txBox="1"/>
          <p:nvPr/>
        </p:nvSpPr>
        <p:spPr>
          <a:xfrm>
            <a:off x="1272852" y="3697115"/>
            <a:ext cx="432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D72720E-D747-B74D-9D46-60BECF21547F}"/>
              </a:ext>
            </a:extLst>
          </p:cNvPr>
          <p:cNvSpPr txBox="1"/>
          <p:nvPr/>
        </p:nvSpPr>
        <p:spPr>
          <a:xfrm>
            <a:off x="1234468" y="4220335"/>
            <a:ext cx="514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Gill Sans"/>
                <a:cs typeface="Gill Sans"/>
              </a:rPr>
              <a:t>PC</a:t>
            </a:r>
            <a:r>
              <a:rPr lang="en-US" sz="1400" b="1" baseline="-25000" dirty="0" err="1">
                <a:latin typeface="Gill Sans"/>
                <a:cs typeface="Gill Sans"/>
              </a:rPr>
              <a:t>n</a:t>
            </a:r>
            <a:endParaRPr lang="en-US" sz="1400" b="1" baseline="-25000" dirty="0">
              <a:latin typeface="Gill Sans"/>
              <a:cs typeface="Gill San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D0882F2-BF98-0045-9F71-F5E00CA2C0BF}"/>
              </a:ext>
            </a:extLst>
          </p:cNvPr>
          <p:cNvSpPr txBox="1"/>
          <p:nvPr/>
        </p:nvSpPr>
        <p:spPr>
          <a:xfrm>
            <a:off x="2303905" y="4719678"/>
            <a:ext cx="7615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Gill Sans"/>
                <a:cs typeface="Gill Sans"/>
              </a:rPr>
              <a:t>Y = </a:t>
            </a:r>
            <a:r>
              <a:rPr lang="en-US" sz="4000" dirty="0">
                <a:latin typeface="Gill Sans"/>
                <a:ea typeface="Lucida Grande"/>
                <a:cs typeface="Gill Sans"/>
              </a:rPr>
              <a:t>βX +Υ</a:t>
            </a:r>
            <a:r>
              <a:rPr lang="en-US" sz="4000" baseline="-25000" dirty="0">
                <a:latin typeface="Gill Sans"/>
                <a:ea typeface="Lucida Grande"/>
                <a:cs typeface="Gill Sans"/>
              </a:rPr>
              <a:t>1</a:t>
            </a:r>
            <a:r>
              <a:rPr lang="en-US" sz="4000" dirty="0">
                <a:latin typeface="Gill Sans"/>
                <a:ea typeface="Lucida Grande"/>
                <a:cs typeface="Gill Sans"/>
              </a:rPr>
              <a:t>PC</a:t>
            </a:r>
            <a:r>
              <a:rPr lang="en-US" sz="4000" baseline="-25000" dirty="0">
                <a:latin typeface="Gill Sans"/>
                <a:ea typeface="Lucida Grande"/>
                <a:cs typeface="Gill Sans"/>
              </a:rPr>
              <a:t>1</a:t>
            </a:r>
            <a:r>
              <a:rPr lang="en-US" sz="4000" dirty="0">
                <a:latin typeface="Gill Sans"/>
                <a:ea typeface="Lucida Grande"/>
                <a:cs typeface="Gill Sans"/>
              </a:rPr>
              <a:t>+Υ</a:t>
            </a:r>
            <a:r>
              <a:rPr lang="en-US" sz="4000" baseline="-25000" dirty="0">
                <a:latin typeface="Gill Sans"/>
                <a:ea typeface="Lucida Grande"/>
                <a:cs typeface="Gill Sans"/>
              </a:rPr>
              <a:t>2</a:t>
            </a:r>
            <a:r>
              <a:rPr lang="en-US" sz="4000" dirty="0">
                <a:latin typeface="Gill Sans"/>
                <a:ea typeface="Lucida Grande"/>
                <a:cs typeface="Gill Sans"/>
              </a:rPr>
              <a:t>PC</a:t>
            </a:r>
            <a:r>
              <a:rPr lang="en-US" sz="4000" baseline="-25000" dirty="0">
                <a:latin typeface="Gill Sans"/>
                <a:ea typeface="Lucida Grande"/>
                <a:cs typeface="Gill Sans"/>
              </a:rPr>
              <a:t>2</a:t>
            </a:r>
            <a:r>
              <a:rPr lang="en-US" sz="4000" dirty="0">
                <a:latin typeface="Gill Sans"/>
                <a:ea typeface="Lucida Grande"/>
                <a:cs typeface="Gill Sans"/>
              </a:rPr>
              <a:t> + … </a:t>
            </a:r>
            <a:r>
              <a:rPr lang="en-US" sz="4000" dirty="0" err="1">
                <a:latin typeface="Gill Sans"/>
                <a:ea typeface="Lucida Grande"/>
                <a:cs typeface="Gill Sans"/>
              </a:rPr>
              <a:t>Υ</a:t>
            </a:r>
            <a:r>
              <a:rPr lang="en-US" sz="4000" baseline="-25000" dirty="0" err="1">
                <a:latin typeface="Gill Sans"/>
                <a:ea typeface="Lucida Grande"/>
                <a:cs typeface="Gill Sans"/>
              </a:rPr>
              <a:t>n</a:t>
            </a:r>
            <a:r>
              <a:rPr lang="en-US" sz="4000" dirty="0" err="1">
                <a:latin typeface="Gill Sans"/>
                <a:ea typeface="Lucida Grande"/>
                <a:cs typeface="Gill Sans"/>
              </a:rPr>
              <a:t>PC</a:t>
            </a:r>
            <a:r>
              <a:rPr lang="en-US" sz="4000" baseline="-25000" dirty="0" err="1">
                <a:latin typeface="Gill Sans"/>
                <a:ea typeface="Lucida Grande"/>
                <a:cs typeface="Gill Sans"/>
              </a:rPr>
              <a:t>n</a:t>
            </a:r>
            <a:endParaRPr lang="en-US" sz="4000" b="1" baseline="-25000" dirty="0">
              <a:latin typeface="Gill Sans"/>
              <a:cs typeface="Gill San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7178F9E-DC48-9A4F-9698-385366B993C4}"/>
              </a:ext>
            </a:extLst>
          </p:cNvPr>
          <p:cNvSpPr txBox="1"/>
          <p:nvPr/>
        </p:nvSpPr>
        <p:spPr>
          <a:xfrm>
            <a:off x="1394887" y="5647132"/>
            <a:ext cx="8754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How many PCs? Depends. Typically ~5-10. 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815868C-93E0-B943-8087-4DEEAC767DBC}"/>
              </a:ext>
            </a:extLst>
          </p:cNvPr>
          <p:cNvSpPr txBox="1"/>
          <p:nvPr/>
        </p:nvSpPr>
        <p:spPr>
          <a:xfrm>
            <a:off x="2581435" y="4120756"/>
            <a:ext cx="54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223F70E-5225-6642-9716-587B707717A5}"/>
              </a:ext>
            </a:extLst>
          </p:cNvPr>
          <p:cNvSpPr txBox="1"/>
          <p:nvPr/>
        </p:nvSpPr>
        <p:spPr>
          <a:xfrm>
            <a:off x="3346579" y="4120756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0.1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DEF3665-33DC-CF43-8626-12CBE4175854}"/>
              </a:ext>
            </a:extLst>
          </p:cNvPr>
          <p:cNvSpPr txBox="1"/>
          <p:nvPr/>
        </p:nvSpPr>
        <p:spPr>
          <a:xfrm>
            <a:off x="4111723" y="4120756"/>
            <a:ext cx="54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-0.5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F99DA93-47EF-B646-8F1A-A97538993ECA}"/>
              </a:ext>
            </a:extLst>
          </p:cNvPr>
          <p:cNvSpPr txBox="1"/>
          <p:nvPr/>
        </p:nvSpPr>
        <p:spPr>
          <a:xfrm>
            <a:off x="4876867" y="4120756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A9722E3-11E5-694E-9438-08CBF6D17DC8}"/>
              </a:ext>
            </a:extLst>
          </p:cNvPr>
          <p:cNvSpPr txBox="1"/>
          <p:nvPr/>
        </p:nvSpPr>
        <p:spPr>
          <a:xfrm>
            <a:off x="5642011" y="412075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0.6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CB15137-A276-F144-B2CC-C99A93C6249D}"/>
              </a:ext>
            </a:extLst>
          </p:cNvPr>
          <p:cNvSpPr txBox="1"/>
          <p:nvPr/>
        </p:nvSpPr>
        <p:spPr>
          <a:xfrm>
            <a:off x="6407155" y="412075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0.2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1DF1C7F-8BF9-E042-8C21-B8DE0399FE3E}"/>
              </a:ext>
            </a:extLst>
          </p:cNvPr>
          <p:cNvSpPr txBox="1"/>
          <p:nvPr/>
        </p:nvSpPr>
        <p:spPr>
          <a:xfrm>
            <a:off x="7172299" y="412075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A0AEBD9-57E2-EB40-905D-E2B215DD6D07}"/>
              </a:ext>
            </a:extLst>
          </p:cNvPr>
          <p:cNvSpPr txBox="1"/>
          <p:nvPr/>
        </p:nvSpPr>
        <p:spPr>
          <a:xfrm>
            <a:off x="7937443" y="4120756"/>
            <a:ext cx="54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-0.3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0314F3F-FDBC-5841-AC49-42891FD2AC09}"/>
              </a:ext>
            </a:extLst>
          </p:cNvPr>
          <p:cNvSpPr txBox="1"/>
          <p:nvPr/>
        </p:nvSpPr>
        <p:spPr>
          <a:xfrm>
            <a:off x="8702587" y="4120756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0.7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AAA5B9B-B736-D041-9770-772634DE8723}"/>
              </a:ext>
            </a:extLst>
          </p:cNvPr>
          <p:cNvSpPr txBox="1"/>
          <p:nvPr/>
        </p:nvSpPr>
        <p:spPr>
          <a:xfrm>
            <a:off x="9467733" y="4120756"/>
            <a:ext cx="4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0.2</a:t>
            </a:r>
          </a:p>
        </p:txBody>
      </p:sp>
    </p:spTree>
    <p:extLst>
      <p:ext uri="{BB962C8B-B14F-4D97-AF65-F5344CB8AC3E}">
        <p14:creationId xmlns:p14="http://schemas.microsoft.com/office/powerpoint/2010/main" val="269239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QQ plot – before and after ancestry correction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974B2-EC49-7D4A-A0B2-7A1DAE0F2E88}"/>
              </a:ext>
            </a:extLst>
          </p:cNvPr>
          <p:cNvSpPr txBox="1"/>
          <p:nvPr/>
        </p:nvSpPr>
        <p:spPr>
          <a:xfrm>
            <a:off x="2584704" y="1468612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Height ~ GT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2194E-0419-AD41-86BE-6BDDD1428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37" y="1837944"/>
            <a:ext cx="5121877" cy="3529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B29F44-7951-1947-AE06-B56FC1DD6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785" y="1837944"/>
            <a:ext cx="5121877" cy="3529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860A61-85C8-8D43-BD26-BA7192FC3396}"/>
              </a:ext>
            </a:extLst>
          </p:cNvPr>
          <p:cNvSpPr txBox="1"/>
          <p:nvPr/>
        </p:nvSpPr>
        <p:spPr>
          <a:xfrm>
            <a:off x="7080504" y="1468612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Height ~ GT + PC1+PC2+PC3+PC4+PC5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E9A569-3618-FF4E-B48F-0B26A186E587}"/>
              </a:ext>
            </a:extLst>
          </p:cNvPr>
          <p:cNvSpPr txBox="1"/>
          <p:nvPr/>
        </p:nvSpPr>
        <p:spPr>
          <a:xfrm>
            <a:off x="2313432" y="5696712"/>
            <a:ext cx="3609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P-values way stronger than expected</a:t>
            </a:r>
          </a:p>
          <a:p>
            <a:r>
              <a:rPr lang="en-US" dirty="0">
                <a:latin typeface="Gill Sans MT" panose="020B0502020104020203" pitchFamily="34" charset="77"/>
              </a:rPr>
              <a:t>Probably not reliable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18F83E8-93F3-C44A-920D-C503822C8872}"/>
              </a:ext>
            </a:extLst>
          </p:cNvPr>
          <p:cNvCxnSpPr/>
          <p:nvPr/>
        </p:nvCxnSpPr>
        <p:spPr>
          <a:xfrm flipH="1" flipV="1">
            <a:off x="3963608" y="3493008"/>
            <a:ext cx="864424" cy="2167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0B6FA02-0B3D-4741-B7A1-11313D0AF45F}"/>
              </a:ext>
            </a:extLst>
          </p:cNvPr>
          <p:cNvSpPr txBox="1"/>
          <p:nvPr/>
        </p:nvSpPr>
        <p:spPr>
          <a:xfrm>
            <a:off x="7540752" y="5736860"/>
            <a:ext cx="3507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Most p-values look null</a:t>
            </a:r>
          </a:p>
          <a:p>
            <a:r>
              <a:rPr lang="en-US" dirty="0">
                <a:latin typeface="Gill Sans MT" panose="020B0502020104020203" pitchFamily="34" charset="77"/>
              </a:rPr>
              <a:t>Evidence of real signal for top SNPs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541366D-D128-6B49-9F3E-0670219A673C}"/>
              </a:ext>
            </a:extLst>
          </p:cNvPr>
          <p:cNvCxnSpPr>
            <a:cxnSpLocks/>
          </p:cNvCxnSpPr>
          <p:nvPr/>
        </p:nvCxnSpPr>
        <p:spPr>
          <a:xfrm flipV="1">
            <a:off x="10230821" y="3310128"/>
            <a:ext cx="0" cy="2622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&quot;No&quot; Symbol 1">
            <a:extLst>
              <a:ext uri="{FF2B5EF4-FFF2-40B4-BE49-F238E27FC236}">
                <a16:creationId xmlns:a16="http://schemas.microsoft.com/office/drawing/2014/main" id="{175D3407-E2C1-2E42-AFD8-12A81E107A97}"/>
              </a:ext>
            </a:extLst>
          </p:cNvPr>
          <p:cNvSpPr/>
          <p:nvPr/>
        </p:nvSpPr>
        <p:spPr>
          <a:xfrm>
            <a:off x="1205345" y="2105667"/>
            <a:ext cx="686206" cy="508132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475FF9-2731-5741-9EEC-AD26EECE6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029" y="2105667"/>
            <a:ext cx="735445" cy="66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116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2377440" y="2598004"/>
            <a:ext cx="72123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Plink</a:t>
            </a:r>
          </a:p>
        </p:txBody>
      </p:sp>
    </p:spTree>
    <p:extLst>
      <p:ext uri="{BB962C8B-B14F-4D97-AF65-F5344CB8AC3E}">
        <p14:creationId xmlns:p14="http://schemas.microsoft.com/office/powerpoint/2010/main" val="8548819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Plink has *tons* of utilities for dealing with genetics datasets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546CCD-A8C1-6B47-8929-9ED620DE33C8}"/>
              </a:ext>
            </a:extLst>
          </p:cNvPr>
          <p:cNvSpPr/>
          <p:nvPr/>
        </p:nvSpPr>
        <p:spPr>
          <a:xfrm>
            <a:off x="125619" y="1474200"/>
            <a:ext cx="4718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https://</a:t>
            </a:r>
            <a:r>
              <a:rPr lang="en-US" sz="2400" dirty="0" err="1">
                <a:latin typeface="Gill Sans MT" panose="020B0502020104020203" pitchFamily="34" charset="77"/>
              </a:rPr>
              <a:t>www.cog-genomics.org</a:t>
            </a:r>
            <a:r>
              <a:rPr lang="en-US" sz="2400" dirty="0">
                <a:latin typeface="Gill Sans MT" panose="020B0502020104020203" pitchFamily="34" charset="77"/>
              </a:rPr>
              <a:t>/plink/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F58466-C977-3246-BE42-C6929A076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23"/>
          <a:stretch/>
        </p:blipFill>
        <p:spPr>
          <a:xfrm>
            <a:off x="4969966" y="1259614"/>
            <a:ext cx="6866590" cy="1502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D75B69-A604-5C4E-86BC-2B839D35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04" y="2556989"/>
            <a:ext cx="1828800" cy="3835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6C3BE1-8877-CC49-BF7E-650BBE370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029" y="2789517"/>
            <a:ext cx="1752600" cy="3721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9577CD-154F-4044-A948-983B4E58B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440" y="3039589"/>
            <a:ext cx="1765300" cy="3352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4C0376-1B28-8B4B-B61E-52A8C003D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0726" y="3442447"/>
            <a:ext cx="1803400" cy="2781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6C6531-934B-4645-92AB-306AA54E5945}"/>
              </a:ext>
            </a:extLst>
          </p:cNvPr>
          <p:cNvSpPr/>
          <p:nvPr/>
        </p:nvSpPr>
        <p:spPr>
          <a:xfrm>
            <a:off x="5168364" y="5217384"/>
            <a:ext cx="470647" cy="18825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81DE1D-39A8-B949-ADA8-573A83867384}"/>
              </a:ext>
            </a:extLst>
          </p:cNvPr>
          <p:cNvSpPr/>
          <p:nvPr/>
        </p:nvSpPr>
        <p:spPr>
          <a:xfrm>
            <a:off x="5001291" y="3397069"/>
            <a:ext cx="470647" cy="18825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07FECE-8391-7340-AA77-5B3ECF6757C2}"/>
              </a:ext>
            </a:extLst>
          </p:cNvPr>
          <p:cNvSpPr txBox="1"/>
          <p:nvPr/>
        </p:nvSpPr>
        <p:spPr>
          <a:xfrm>
            <a:off x="9320060" y="4095412"/>
            <a:ext cx="2228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We’ll only use a few of these…</a:t>
            </a:r>
          </a:p>
        </p:txBody>
      </p:sp>
    </p:spTree>
    <p:extLst>
      <p:ext uri="{BB962C8B-B14F-4D97-AF65-F5344CB8AC3E}">
        <p14:creationId xmlns:p14="http://schemas.microsoft.com/office/powerpoint/2010/main" val="855993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Mendelian vs. complex traits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9D880E-01F5-864A-A05D-67A8AFBF09D0}"/>
              </a:ext>
            </a:extLst>
          </p:cNvPr>
          <p:cNvSpPr txBox="1"/>
          <p:nvPr/>
        </p:nvSpPr>
        <p:spPr>
          <a:xfrm>
            <a:off x="1502588" y="1205475"/>
            <a:ext cx="5500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Gill Sans"/>
                <a:cs typeface="Gill Sans"/>
              </a:rPr>
              <a:t>Mendelian</a:t>
            </a:r>
            <a:r>
              <a:rPr lang="en-US" sz="2800" b="1" dirty="0">
                <a:latin typeface="Gill Sans"/>
                <a:cs typeface="Gill Sans"/>
              </a:rPr>
              <a:t> </a:t>
            </a:r>
            <a:r>
              <a:rPr lang="en-US" sz="2800" b="1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b="1" dirty="0">
                <a:latin typeface="Gill Sans"/>
                <a:cs typeface="Gill Sans"/>
                <a:sym typeface="Wingdings"/>
              </a:rPr>
              <a:t> </a:t>
            </a:r>
            <a:r>
              <a:rPr lang="en-US" sz="2800" dirty="0">
                <a:latin typeface="Gill Sans"/>
                <a:cs typeface="Gill Sans"/>
                <a:sym typeface="Wingdings"/>
              </a:rPr>
              <a:t>one gene, one trait</a:t>
            </a:r>
            <a:endParaRPr lang="en-US" sz="2800" b="1" dirty="0">
              <a:latin typeface="Gill Sans"/>
              <a:cs typeface="Gill San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5AE94F-70F4-7C49-B5FE-CB2A7C5EDEFB}"/>
              </a:ext>
            </a:extLst>
          </p:cNvPr>
          <p:cNvGrpSpPr/>
          <p:nvPr/>
        </p:nvGrpSpPr>
        <p:grpSpPr>
          <a:xfrm>
            <a:off x="7147780" y="995476"/>
            <a:ext cx="1645604" cy="1472990"/>
            <a:chOff x="2725021" y="2047006"/>
            <a:chExt cx="2421466" cy="216746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5A0F92-74F2-0E41-B50D-276D877E626F}"/>
                </a:ext>
              </a:extLst>
            </p:cNvPr>
            <p:cNvSpPr/>
            <p:nvPr/>
          </p:nvSpPr>
          <p:spPr>
            <a:xfrm>
              <a:off x="2725021" y="2148609"/>
              <a:ext cx="846667" cy="69426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BC14542-BAF3-9A42-87B5-D3E46F393B21}"/>
                </a:ext>
              </a:extLst>
            </p:cNvPr>
            <p:cNvSpPr/>
            <p:nvPr/>
          </p:nvSpPr>
          <p:spPr>
            <a:xfrm>
              <a:off x="4265953" y="2047006"/>
              <a:ext cx="880534" cy="88053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73012C7-3D50-8D49-A414-232EC8CFE17A}"/>
                </a:ext>
              </a:extLst>
            </p:cNvPr>
            <p:cNvSpPr/>
            <p:nvPr/>
          </p:nvSpPr>
          <p:spPr>
            <a:xfrm>
              <a:off x="3537819" y="3333941"/>
              <a:ext cx="880534" cy="88053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6FD820B-95C9-8F45-8DE5-048E5F6A9519}"/>
                </a:ext>
              </a:extLst>
            </p:cNvPr>
            <p:cNvCxnSpPr>
              <a:stCxn id="6" idx="3"/>
              <a:endCxn id="7" idx="2"/>
            </p:cNvCxnSpPr>
            <p:nvPr/>
          </p:nvCxnSpPr>
          <p:spPr>
            <a:xfrm flipV="1">
              <a:off x="3571688" y="2487273"/>
              <a:ext cx="694265" cy="8469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218F4CD-4F2B-B842-80DE-BCC0264E799B}"/>
                </a:ext>
              </a:extLst>
            </p:cNvPr>
            <p:cNvCxnSpPr>
              <a:endCxn id="8" idx="0"/>
            </p:cNvCxnSpPr>
            <p:nvPr/>
          </p:nvCxnSpPr>
          <p:spPr>
            <a:xfrm>
              <a:off x="3978086" y="2495742"/>
              <a:ext cx="0" cy="838199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E7765D-1DDD-C04B-9EC4-36EF6CEAFAB3}"/>
                </a:ext>
              </a:extLst>
            </p:cNvPr>
            <p:cNvSpPr txBox="1"/>
            <p:nvPr/>
          </p:nvSpPr>
          <p:spPr>
            <a:xfrm>
              <a:off x="2843947" y="2226797"/>
              <a:ext cx="599251" cy="452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B6FC7C-B15E-6E48-9403-EA0418755E61}"/>
                </a:ext>
              </a:extLst>
            </p:cNvPr>
            <p:cNvSpPr txBox="1"/>
            <p:nvPr/>
          </p:nvSpPr>
          <p:spPr>
            <a:xfrm>
              <a:off x="4418744" y="2243729"/>
              <a:ext cx="599251" cy="452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0 1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F56594-4733-EA43-8E81-C36D4357BF20}"/>
                </a:ext>
              </a:extLst>
            </p:cNvPr>
            <p:cNvSpPr txBox="1"/>
            <p:nvPr/>
          </p:nvSpPr>
          <p:spPr>
            <a:xfrm>
              <a:off x="3633882" y="3592746"/>
              <a:ext cx="599251" cy="452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1 1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15DD4D9-3EC6-3C43-A6CC-6655B6F33B4E}"/>
              </a:ext>
            </a:extLst>
          </p:cNvPr>
          <p:cNvSpPr txBox="1"/>
          <p:nvPr/>
        </p:nvSpPr>
        <p:spPr>
          <a:xfrm>
            <a:off x="1491147" y="2593603"/>
            <a:ext cx="8601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"/>
                <a:cs typeface="Gill Sans"/>
              </a:rPr>
              <a:t>Complex </a:t>
            </a:r>
            <a:r>
              <a:rPr lang="en-US" sz="2800" b="1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b="1" dirty="0">
                <a:latin typeface="Gill Sans"/>
                <a:cs typeface="Gill Sans"/>
                <a:sym typeface="Wingdings"/>
              </a:rPr>
              <a:t> </a:t>
            </a:r>
            <a:r>
              <a:rPr lang="en-US" sz="2800" dirty="0">
                <a:latin typeface="Gill Sans"/>
                <a:cs typeface="Gill Sans"/>
                <a:sym typeface="Wingdings"/>
              </a:rPr>
              <a:t>multiple genes control a trait (“Polygenic”)</a:t>
            </a:r>
            <a:endParaRPr lang="en-US" sz="2800" b="1" dirty="0">
              <a:latin typeface="Gill Sans"/>
              <a:cs typeface="Gill San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973F08-DB36-AA4A-BD52-90D896F19E81}"/>
              </a:ext>
            </a:extLst>
          </p:cNvPr>
          <p:cNvSpPr txBox="1"/>
          <p:nvPr/>
        </p:nvSpPr>
        <p:spPr>
          <a:xfrm>
            <a:off x="2081092" y="3116823"/>
            <a:ext cx="52287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Examples: </a:t>
            </a:r>
          </a:p>
          <a:p>
            <a:r>
              <a:rPr lang="en-US" dirty="0">
                <a:latin typeface="Gill Sans"/>
                <a:cs typeface="Gill Sans"/>
              </a:rPr>
              <a:t>height, cholesterol (quantitative);</a:t>
            </a:r>
          </a:p>
          <a:p>
            <a:r>
              <a:rPr lang="en-US" dirty="0">
                <a:latin typeface="Gill Sans"/>
                <a:cs typeface="Gill Sans"/>
              </a:rPr>
              <a:t>schizophrenia, diabetes, Crohn’s disease (case/control)</a:t>
            </a:r>
            <a:endParaRPr lang="en-US" b="1" dirty="0">
              <a:latin typeface="Gill Sans"/>
              <a:cs typeface="Gill San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F755C1-71F2-EF42-BEA1-7C643118E4A0}"/>
              </a:ext>
            </a:extLst>
          </p:cNvPr>
          <p:cNvSpPr/>
          <p:nvPr/>
        </p:nvSpPr>
        <p:spPr>
          <a:xfrm>
            <a:off x="6491246" y="6439272"/>
            <a:ext cx="34074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"/>
              </a:rPr>
              <a:t>https://www.csun.edu/~hcmth031/ihhb.pdf</a:t>
            </a: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03F0B9-AD44-C747-BC44-E19DD7234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4115172"/>
            <a:ext cx="73533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6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6307DE-EFCF-9946-8160-65AF9D13F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Recall VCF files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E3311-CDC2-8848-AA14-5B1F0BD8CC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898"/>
          <a:stretch/>
        </p:blipFill>
        <p:spPr>
          <a:xfrm>
            <a:off x="174099" y="1463715"/>
            <a:ext cx="12017901" cy="39305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98E269-B98F-4247-9C24-E6D5B125C37E}"/>
              </a:ext>
            </a:extLst>
          </p:cNvPr>
          <p:cNvSpPr txBox="1"/>
          <p:nvPr/>
        </p:nvSpPr>
        <p:spPr>
          <a:xfrm>
            <a:off x="174099" y="5824688"/>
            <a:ext cx="7998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Plink uses its own formats to encode genotype info…</a:t>
            </a:r>
          </a:p>
        </p:txBody>
      </p:sp>
    </p:spTree>
    <p:extLst>
      <p:ext uri="{BB962C8B-B14F-4D97-AF65-F5344CB8AC3E}">
        <p14:creationId xmlns:p14="http://schemas.microsoft.com/office/powerpoint/2010/main" val="853309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Plink file formats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389C5B-B67F-7842-8D7E-1B361E4C193C}"/>
              </a:ext>
            </a:extLst>
          </p:cNvPr>
          <p:cNvSpPr txBox="1"/>
          <p:nvPr/>
        </p:nvSpPr>
        <p:spPr>
          <a:xfrm>
            <a:off x="953246" y="1397936"/>
            <a:ext cx="1013694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Plink dataset in </a:t>
            </a:r>
            <a:r>
              <a:rPr lang="en-US" sz="2400" b="1" u="sng" dirty="0">
                <a:latin typeface="Gill Sans MT" panose="020B0502020104020203" pitchFamily="34" charset="77"/>
              </a:rPr>
              <a:t>plain text </a:t>
            </a:r>
            <a:r>
              <a:rPr lang="en-US" sz="2400" dirty="0">
                <a:latin typeface="Gill Sans MT" panose="020B0502020104020203" pitchFamily="34" charset="77"/>
              </a:rPr>
              <a:t>includes: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“.ped” file with sample, pedigree, and genotype info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“.map” file with information on each SNP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Use “--file &lt;prefix&gt;” option for plink to point to &lt;prefix&gt;.ped and &lt;prefix&gt;.map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dirty="0">
                <a:latin typeface="Gill Sans MT" panose="020B0502020104020203" pitchFamily="34" charset="77"/>
              </a:rPr>
              <a:t>Plink dataset in </a:t>
            </a:r>
            <a:r>
              <a:rPr lang="en-US" sz="2400" b="1" u="sng" dirty="0">
                <a:latin typeface="Gill Sans MT" panose="020B0502020104020203" pitchFamily="34" charset="77"/>
              </a:rPr>
              <a:t>binary format</a:t>
            </a:r>
            <a:r>
              <a:rPr lang="en-US" sz="2400" dirty="0">
                <a:latin typeface="Gill Sans MT" panose="020B0502020104020203" pitchFamily="34" charset="77"/>
              </a:rPr>
              <a:t> includes the same info, but compressed: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“.bed” file with similar info as ”.ped” 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“.</a:t>
            </a:r>
            <a:r>
              <a:rPr lang="en-US" sz="2400" dirty="0" err="1">
                <a:latin typeface="Gill Sans MT" panose="020B0502020104020203" pitchFamily="34" charset="77"/>
              </a:rPr>
              <a:t>bim</a:t>
            </a:r>
            <a:r>
              <a:rPr lang="en-US" sz="2400" dirty="0">
                <a:latin typeface="Gill Sans MT" panose="020B0502020104020203" pitchFamily="34" charset="77"/>
              </a:rPr>
              <a:t>” file with similar info as “.map” files </a:t>
            </a:r>
            <a:r>
              <a:rPr lang="en-US" sz="2400" dirty="0" err="1">
                <a:latin typeface="Gill Sans MT" panose="020B0502020104020203" pitchFamily="34" charset="77"/>
              </a:rPr>
              <a:t>ption</a:t>
            </a:r>
            <a:r>
              <a:rPr lang="en-US" sz="2400" dirty="0">
                <a:latin typeface="Gill Sans MT" panose="020B0502020104020203" pitchFamily="34" charset="77"/>
              </a:rPr>
              <a:t> 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Use “--</a:t>
            </a:r>
            <a:r>
              <a:rPr lang="en-US" sz="2400" dirty="0" err="1">
                <a:latin typeface="Gill Sans MT" panose="020B0502020104020203" pitchFamily="34" charset="77"/>
              </a:rPr>
              <a:t>bfile</a:t>
            </a:r>
            <a:r>
              <a:rPr lang="en-US" sz="2400" dirty="0">
                <a:latin typeface="Gill Sans MT" panose="020B0502020104020203" pitchFamily="34" charset="77"/>
              </a:rPr>
              <a:t> &lt;prefix&gt;” option to point to &lt;prefix&gt;.bed and &lt;prefix&gt;.</a:t>
            </a:r>
            <a:r>
              <a:rPr lang="en-US" sz="2400" dirty="0" err="1">
                <a:latin typeface="Gill Sans MT" panose="020B0502020104020203" pitchFamily="34" charset="77"/>
              </a:rPr>
              <a:t>bim</a:t>
            </a:r>
            <a:endParaRPr lang="en-US" sz="2400" dirty="0">
              <a:latin typeface="Gill Sans MT" panose="020B0502020104020203" pitchFamily="34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39CC09-98CB-544F-BEF1-E8DA3B81285B}"/>
              </a:ext>
            </a:extLst>
          </p:cNvPr>
          <p:cNvSpPr txBox="1"/>
          <p:nvPr/>
        </p:nvSpPr>
        <p:spPr>
          <a:xfrm>
            <a:off x="326220" y="5175882"/>
            <a:ext cx="99549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*Note: there are two totally different file formats, both referred to as “bed” </a:t>
            </a:r>
            <a:r>
              <a:rPr lang="en-US" sz="2400" dirty="0">
                <a:latin typeface="Gill Sans MT" panose="020B0502020104020203" pitchFamily="34" charset="77"/>
                <a:sym typeface="Wingdings" pitchFamily="2" charset="2"/>
              </a:rPr>
              <a:t></a:t>
            </a:r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dirty="0">
                <a:latin typeface="Gill Sans MT" panose="020B0502020104020203" pitchFamily="34" charset="77"/>
                <a:hlinkClick r:id="rId2"/>
              </a:rPr>
              <a:t>https://www.cog-genomics.org/plink/1.9/formats#bed</a:t>
            </a:r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dirty="0">
                <a:latin typeface="Gill Sans MT" panose="020B0502020104020203" pitchFamily="34" charset="77"/>
                <a:hlinkClick r:id="rId3"/>
              </a:rPr>
              <a:t>https://genome.ucsc.edu/FAQ/FAQformat.html#format1</a:t>
            </a:r>
            <a:endParaRPr lang="en-US" sz="24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5240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The anatomy of a plink command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9B106-CC13-104B-A292-20F282CFD495}"/>
              </a:ext>
            </a:extLst>
          </p:cNvPr>
          <p:cNvSpPr txBox="1"/>
          <p:nvPr/>
        </p:nvSpPr>
        <p:spPr>
          <a:xfrm>
            <a:off x="606289" y="1767006"/>
            <a:ext cx="5453737" cy="28623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urier" pitchFamily="2" charset="0"/>
              </a:rPr>
              <a:t>plink \</a:t>
            </a:r>
          </a:p>
          <a:p>
            <a:r>
              <a:rPr lang="en-US" sz="3600" dirty="0">
                <a:latin typeface="Courier" pitchFamily="2" charset="0"/>
              </a:rPr>
              <a:t>  --file prefix \</a:t>
            </a:r>
          </a:p>
          <a:p>
            <a:r>
              <a:rPr lang="en-US" sz="3600" dirty="0">
                <a:latin typeface="Courier" pitchFamily="2" charset="0"/>
              </a:rPr>
              <a:t>  --out </a:t>
            </a:r>
            <a:r>
              <a:rPr lang="en-US" sz="3600" dirty="0" err="1">
                <a:latin typeface="Courier" pitchFamily="2" charset="0"/>
              </a:rPr>
              <a:t>outprefix</a:t>
            </a:r>
            <a:r>
              <a:rPr lang="en-US" sz="3600" dirty="0">
                <a:latin typeface="Courier" pitchFamily="2" charset="0"/>
              </a:rPr>
              <a:t> \</a:t>
            </a:r>
          </a:p>
          <a:p>
            <a:r>
              <a:rPr lang="en-US" sz="3600" dirty="0">
                <a:latin typeface="Courier" pitchFamily="2" charset="0"/>
              </a:rPr>
              <a:t>  [command] \</a:t>
            </a:r>
          </a:p>
          <a:p>
            <a:r>
              <a:rPr lang="en-US" sz="3600" dirty="0">
                <a:latin typeface="Courier" pitchFamily="2" charset="0"/>
              </a:rPr>
              <a:t>  [other options]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8F1FEF-9D8D-A446-BDA8-42E21AE9080C}"/>
              </a:ext>
            </a:extLst>
          </p:cNvPr>
          <p:cNvSpPr txBox="1"/>
          <p:nvPr/>
        </p:nvSpPr>
        <p:spPr>
          <a:xfrm>
            <a:off x="6280772" y="803430"/>
            <a:ext cx="5095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Looks for </a:t>
            </a:r>
            <a:r>
              <a:rPr lang="en-US" sz="24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prefix.ped</a:t>
            </a: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prefix.map</a:t>
            </a:r>
            <a:endParaRPr lang="en-US" sz="2400" dirty="0">
              <a:solidFill>
                <a:srgbClr val="FF0000"/>
              </a:solidFill>
              <a:latin typeface="Gill Sans MT" panose="020B0502020104020203" pitchFamily="34" charset="77"/>
            </a:endParaRPr>
          </a:p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Alternatively: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--</a:t>
            </a:r>
            <a:r>
              <a:rPr lang="en-US" sz="24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bfile</a:t>
            </a: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 prefix looks for </a:t>
            </a:r>
            <a:r>
              <a:rPr lang="en-US" sz="24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prefix.bed</a:t>
            </a: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prefix.bim</a:t>
            </a:r>
            <a:endParaRPr lang="en-US" sz="2400" dirty="0">
              <a:solidFill>
                <a:srgbClr val="FF0000"/>
              </a:solidFill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--</a:t>
            </a:r>
            <a:r>
              <a:rPr lang="en-US" sz="24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vcf</a:t>
            </a: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myfile.vcf.gz</a:t>
            </a: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 to give VCF file (but not recommended)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A2529F-2450-2243-9C30-EFECA9774159}"/>
              </a:ext>
            </a:extLst>
          </p:cNvPr>
          <p:cNvSpPr txBox="1"/>
          <p:nvPr/>
        </p:nvSpPr>
        <p:spPr>
          <a:xfrm>
            <a:off x="6131975" y="2967335"/>
            <a:ext cx="4900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Name output files “</a:t>
            </a:r>
            <a:r>
              <a:rPr lang="en-US" sz="24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outprefix</a:t>
            </a: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”.log, etc.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D4BE7-D97D-BC49-AD8F-3E4ECA99CB90}"/>
              </a:ext>
            </a:extLst>
          </p:cNvPr>
          <p:cNvSpPr txBox="1"/>
          <p:nvPr/>
        </p:nvSpPr>
        <p:spPr>
          <a:xfrm>
            <a:off x="6131975" y="3551961"/>
            <a:ext cx="3873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e.g. --</a:t>
            </a:r>
            <a:r>
              <a:rPr lang="en-US" sz="24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pca</a:t>
            </a: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, --linear, --make-bed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7580F5-2869-B04C-AEC2-F5F0B4048937}"/>
              </a:ext>
            </a:extLst>
          </p:cNvPr>
          <p:cNvSpPr txBox="1"/>
          <p:nvPr/>
        </p:nvSpPr>
        <p:spPr>
          <a:xfrm>
            <a:off x="6119407" y="4094954"/>
            <a:ext cx="1444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e.g. --keep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5FCA98-2BF1-E946-B147-F162A5F3BDB5}"/>
              </a:ext>
            </a:extLst>
          </p:cNvPr>
          <p:cNvSpPr txBox="1"/>
          <p:nvPr/>
        </p:nvSpPr>
        <p:spPr>
          <a:xfrm>
            <a:off x="606289" y="5023369"/>
            <a:ext cx="8111516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e.g.</a:t>
            </a:r>
          </a:p>
          <a:p>
            <a:r>
              <a:rPr lang="en-US" sz="2400" dirty="0">
                <a:latin typeface="Courier" pitchFamily="2" charset="0"/>
              </a:rPr>
              <a:t># outputs </a:t>
            </a:r>
            <a:r>
              <a:rPr lang="en-US" sz="2400" dirty="0" err="1">
                <a:latin typeface="Courier" pitchFamily="2" charset="0"/>
              </a:rPr>
              <a:t>outprefix.eigenvec</a:t>
            </a:r>
            <a:r>
              <a:rPr lang="en-US" sz="2400" dirty="0">
                <a:latin typeface="Courier" pitchFamily="2" charset="0"/>
              </a:rPr>
              <a:t> with PCs  </a:t>
            </a:r>
          </a:p>
          <a:p>
            <a:r>
              <a:rPr lang="en-US" sz="2400" dirty="0">
                <a:latin typeface="Courier" pitchFamily="2" charset="0"/>
              </a:rPr>
              <a:t>plink --file </a:t>
            </a:r>
            <a:r>
              <a:rPr lang="en-US" sz="2400" dirty="0" err="1">
                <a:latin typeface="Courier" pitchFamily="2" charset="0"/>
              </a:rPr>
              <a:t>myprefix</a:t>
            </a:r>
            <a:r>
              <a:rPr lang="en-US" sz="2400" dirty="0">
                <a:latin typeface="Courier" pitchFamily="2" charset="0"/>
              </a:rPr>
              <a:t> --out </a:t>
            </a:r>
            <a:r>
              <a:rPr lang="en-US" sz="2400" dirty="0" err="1">
                <a:latin typeface="Courier" pitchFamily="2" charset="0"/>
              </a:rPr>
              <a:t>outprefix</a:t>
            </a:r>
            <a:r>
              <a:rPr lang="en-US" sz="2400" dirty="0">
                <a:latin typeface="Courier" pitchFamily="2" charset="0"/>
              </a:rPr>
              <a:t> --</a:t>
            </a:r>
            <a:r>
              <a:rPr lang="en-US" sz="2400" dirty="0" err="1">
                <a:latin typeface="Courier" pitchFamily="2" charset="0"/>
              </a:rPr>
              <a:t>pca</a:t>
            </a:r>
            <a:endParaRPr lang="en-US" sz="2400" dirty="0">
              <a:latin typeface="Courier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DAD2B90-F438-5146-81CC-FA7D48251701}"/>
              </a:ext>
            </a:extLst>
          </p:cNvPr>
          <p:cNvCxnSpPr/>
          <p:nvPr/>
        </p:nvCxnSpPr>
        <p:spPr>
          <a:xfrm flipH="1">
            <a:off x="4935071" y="2131440"/>
            <a:ext cx="1506070" cy="5186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F2818D-09FB-1842-81BE-2E67AA8AF794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5397345" y="3198168"/>
            <a:ext cx="734630" cy="722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8FBD3F-9F6F-304A-9101-354880E3DA9C}"/>
              </a:ext>
            </a:extLst>
          </p:cNvPr>
          <p:cNvCxnSpPr>
            <a:cxnSpLocks/>
          </p:cNvCxnSpPr>
          <p:nvPr/>
        </p:nvCxnSpPr>
        <p:spPr>
          <a:xfrm flipH="1">
            <a:off x="3927417" y="3782793"/>
            <a:ext cx="213260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9478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2377440" y="2598004"/>
            <a:ext cx="72123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GWAS – caveats</a:t>
            </a:r>
          </a:p>
        </p:txBody>
      </p:sp>
    </p:spTree>
    <p:extLst>
      <p:ext uri="{BB962C8B-B14F-4D97-AF65-F5344CB8AC3E}">
        <p14:creationId xmlns:p14="http://schemas.microsoft.com/office/powerpoint/2010/main" val="20456626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B4595B-08DA-A645-B2F9-691ED6A7D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You’ve got a GWAS hit, now what?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AF5F4E-1598-4941-B823-8C1545B75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663" r="49000" b="39820"/>
          <a:stretch/>
        </p:blipFill>
        <p:spPr>
          <a:xfrm>
            <a:off x="2368252" y="4268246"/>
            <a:ext cx="4263758" cy="1269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D0982D-6CFC-7949-AF18-72FB5D6EF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369" r="49000" b="4172"/>
          <a:stretch/>
        </p:blipFill>
        <p:spPr>
          <a:xfrm>
            <a:off x="2368252" y="5576354"/>
            <a:ext cx="4263758" cy="1128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E0B28D-AC81-4F40-AB1B-EA637768C6D7}"/>
              </a:ext>
            </a:extLst>
          </p:cNvPr>
          <p:cNvSpPr txBox="1"/>
          <p:nvPr/>
        </p:nvSpPr>
        <p:spPr>
          <a:xfrm>
            <a:off x="6824585" y="6600020"/>
            <a:ext cx="2319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latin typeface="Gill Sans"/>
                <a:cs typeface="Gill Sans"/>
              </a:rPr>
              <a:t>The SIGMA Type 2 Diabetes Consortium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DD3F7E-2606-0A45-BE14-483B91EBF6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6" b="7272"/>
          <a:stretch/>
        </p:blipFill>
        <p:spPr>
          <a:xfrm>
            <a:off x="217025" y="1094277"/>
            <a:ext cx="4860094" cy="255349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2AAA84-E0B4-C248-AF0F-50DD70FC703C}"/>
              </a:ext>
            </a:extLst>
          </p:cNvPr>
          <p:cNvCxnSpPr/>
          <p:nvPr/>
        </p:nvCxnSpPr>
        <p:spPr>
          <a:xfrm>
            <a:off x="1484671" y="3362632"/>
            <a:ext cx="1396181" cy="9056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B10A8C-DDB9-FF45-BA81-1430C197EB2E}"/>
              </a:ext>
            </a:extLst>
          </p:cNvPr>
          <p:cNvCxnSpPr/>
          <p:nvPr/>
        </p:nvCxnSpPr>
        <p:spPr>
          <a:xfrm>
            <a:off x="1504335" y="3372465"/>
            <a:ext cx="4699820" cy="973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B59964-CCE1-3A4E-948B-FC6CCE3C582B}"/>
              </a:ext>
            </a:extLst>
          </p:cNvPr>
          <p:cNvSpPr txBox="1"/>
          <p:nvPr/>
        </p:nvSpPr>
        <p:spPr>
          <a:xfrm>
            <a:off x="727587" y="3825717"/>
            <a:ext cx="25678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Zooming in on one spike: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97C78C-3464-8244-960F-F139DF13C9C0}"/>
              </a:ext>
            </a:extLst>
          </p:cNvPr>
          <p:cNvSpPr txBox="1"/>
          <p:nvPr/>
        </p:nvSpPr>
        <p:spPr>
          <a:xfrm>
            <a:off x="6708061" y="1432096"/>
            <a:ext cx="470719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Association != causality! Rarely is the top SNP association a causal variant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Often multiple variants in perfect correlation, impossible to determine the causal variant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Most variants identified by GWAS are </a:t>
            </a:r>
            <a:r>
              <a:rPr lang="en-US" sz="2000" b="1" dirty="0">
                <a:latin typeface="Gill Sans"/>
                <a:cs typeface="Gill Sans"/>
              </a:rPr>
              <a:t>non-coding or regulatory</a:t>
            </a:r>
            <a:r>
              <a:rPr lang="en-US" sz="2000" dirty="0">
                <a:latin typeface="Gill Sans"/>
                <a:cs typeface="Gill Sans"/>
              </a:rPr>
              <a:t>, difficult to interpret!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Incorporate additional data (e.g. expression, </a:t>
            </a:r>
            <a:r>
              <a:rPr lang="en-US" sz="2000" dirty="0" err="1">
                <a:latin typeface="Gill Sans"/>
                <a:cs typeface="Gill Sans"/>
              </a:rPr>
              <a:t>ChIP-seq</a:t>
            </a:r>
            <a:r>
              <a:rPr lang="en-US" sz="2000" dirty="0">
                <a:latin typeface="Gill Sans"/>
                <a:cs typeface="Gill Sans"/>
              </a:rPr>
              <a:t>, more samples, etc.) to better determine which variant might be causal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latin typeface="Gill Sans"/>
              <a:cs typeface="Gill Sans"/>
            </a:endParaRPr>
          </a:p>
          <a:p>
            <a:r>
              <a:rPr lang="en-US" sz="2400" dirty="0">
                <a:latin typeface="Gill Sans"/>
                <a:cs typeface="Gill Sans"/>
              </a:rPr>
              <a:t>More on gene regulation weeks 4-6!</a:t>
            </a:r>
          </a:p>
        </p:txBody>
      </p:sp>
    </p:spTree>
    <p:extLst>
      <p:ext uri="{BB962C8B-B14F-4D97-AF65-F5344CB8AC3E}">
        <p14:creationId xmlns:p14="http://schemas.microsoft.com/office/powerpoint/2010/main" val="10596594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How did we choose the SNPs on the genotyping arrays?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BF752C-08E5-0A41-B81D-77B81D10B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16" y="1746660"/>
            <a:ext cx="5943600" cy="3187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F4C8D8-A840-4841-9568-A0B9D83E7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79" y="4748981"/>
            <a:ext cx="1358900" cy="76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08624A-C392-5949-85F0-EA0696DE04D3}"/>
              </a:ext>
            </a:extLst>
          </p:cNvPr>
          <p:cNvSpPr txBox="1"/>
          <p:nvPr/>
        </p:nvSpPr>
        <p:spPr>
          <a:xfrm>
            <a:off x="1720646" y="493436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1998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BF7623-E1B3-CD49-AC51-89C92EB38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108" y="3022379"/>
            <a:ext cx="6254135" cy="17266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F21220-78D6-4844-AE43-33064D6B9D81}"/>
              </a:ext>
            </a:extLst>
          </p:cNvPr>
          <p:cNvSpPr txBox="1"/>
          <p:nvPr/>
        </p:nvSpPr>
        <p:spPr>
          <a:xfrm>
            <a:off x="5909187" y="4959740"/>
            <a:ext cx="5161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96% of GWAS participants are European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SNP arrays heavily biased toward SNPs most relevant to European populations</a:t>
            </a:r>
          </a:p>
        </p:txBody>
      </p:sp>
    </p:spTree>
    <p:extLst>
      <p:ext uri="{BB962C8B-B14F-4D97-AF65-F5344CB8AC3E}">
        <p14:creationId xmlns:p14="http://schemas.microsoft.com/office/powerpoint/2010/main" val="49302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Ancestry matters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FB0CCA-7323-BB42-A3EC-2E5392B84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" y="1053421"/>
            <a:ext cx="7844790" cy="20961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301AF5-02D6-CA47-83E6-BF7A47565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320" y="943610"/>
            <a:ext cx="4343400" cy="330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A5EACC-F960-ED43-A3AC-18B9BA24F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40" y="2919872"/>
            <a:ext cx="5015230" cy="34631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1C3D81-2172-C445-890B-A2A5484B8C5E}"/>
              </a:ext>
            </a:extLst>
          </p:cNvPr>
          <p:cNvSpPr txBox="1"/>
          <p:nvPr/>
        </p:nvSpPr>
        <p:spPr>
          <a:xfrm>
            <a:off x="5474970" y="4651446"/>
            <a:ext cx="56235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Variant low frequency in European populations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Even though it has a large effect on diabetes risk, only found by performing GWAS in other groups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(happens to be a variant introduced by introgression with Neanderthals! But that’s a story for another day…)</a:t>
            </a:r>
          </a:p>
        </p:txBody>
      </p:sp>
    </p:spTree>
    <p:extLst>
      <p:ext uri="{BB962C8B-B14F-4D97-AF65-F5344CB8AC3E}">
        <p14:creationId xmlns:p14="http://schemas.microsoft.com/office/powerpoint/2010/main" val="1557462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Complex trait example: height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2308F-BABF-1D40-9176-7D36A7B9D5A9}"/>
              </a:ext>
            </a:extLst>
          </p:cNvPr>
          <p:cNvSpPr txBox="1"/>
          <p:nvPr/>
        </p:nvSpPr>
        <p:spPr>
          <a:xfrm>
            <a:off x="600776" y="4344722"/>
            <a:ext cx="11430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Height is controlled by a combination of genes + environment (e.g. diet)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80% of variation in height is controlled by genetics (from twin studies)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More than 1,000 genes have been shown to control height!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The Punnett square approach isn’t going to work well for analyzing height…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51A303-334B-BD43-9832-0FDC91E0575A}"/>
              </a:ext>
            </a:extLst>
          </p:cNvPr>
          <p:cNvSpPr/>
          <p:nvPr/>
        </p:nvSpPr>
        <p:spPr>
          <a:xfrm>
            <a:off x="6480699" y="3884672"/>
            <a:ext cx="34074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"/>
              </a:rPr>
              <a:t>https://www.csun.edu/~hcmth031/ihhb.pdf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0B0B1-92E0-D149-BC3C-5826265B8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470" y="1259615"/>
            <a:ext cx="8312700" cy="262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6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24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2377440" y="1992214"/>
            <a:ext cx="721233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Genome-wide association studies (GWAS)</a:t>
            </a:r>
          </a:p>
        </p:txBody>
      </p:sp>
    </p:spTree>
    <p:extLst>
      <p:ext uri="{BB962C8B-B14F-4D97-AF65-F5344CB8AC3E}">
        <p14:creationId xmlns:p14="http://schemas.microsoft.com/office/powerpoint/2010/main" val="3516646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What is a genome-wide association study? (GWAS)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5A704-80AC-4240-A9A4-2C3DE2F54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970" y="1792680"/>
            <a:ext cx="524466" cy="1045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CED2FA-5B63-4449-B63E-C7C9EC8DB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123" y="1792679"/>
            <a:ext cx="524466" cy="1045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3F360-2E2C-2844-9A82-83E35C767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451" y="1792681"/>
            <a:ext cx="524466" cy="1045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A44BAA-9D53-2A4E-B204-5397866A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148" y="1792677"/>
            <a:ext cx="524466" cy="10456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142EF-1E2D-1B4E-9322-ED3DE3902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642" y="1792679"/>
            <a:ext cx="524466" cy="1045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B7C89C-0144-C944-A819-B76219F26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95" y="1792678"/>
            <a:ext cx="524466" cy="1045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BF61CB-F622-3042-B8DC-D24ED12EBC5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26819" y="1792676"/>
            <a:ext cx="524466" cy="1045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CF1610-4D40-134F-A3D8-E51E059C780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39829" y="1792676"/>
            <a:ext cx="524466" cy="1045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8C42C8-63DE-2749-9C22-713B8A3BBD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13809" y="1783193"/>
            <a:ext cx="524466" cy="10456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695BD7-9FEA-5740-9B76-5F0AEAEA13A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89942" y="1792676"/>
            <a:ext cx="524466" cy="10456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5F4ACA-3A35-9443-92CD-F871796F97D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72455" y="1792676"/>
            <a:ext cx="524466" cy="10456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A5BFCF-E718-0147-9D61-25E1E319CC9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98753" y="1786341"/>
            <a:ext cx="524466" cy="10456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B9A4B3-AF42-4548-B288-A93931ABFC59}"/>
              </a:ext>
            </a:extLst>
          </p:cNvPr>
          <p:cNvSpPr txBox="1"/>
          <p:nvPr/>
        </p:nvSpPr>
        <p:spPr>
          <a:xfrm>
            <a:off x="2703126" y="2838309"/>
            <a:ext cx="1834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"/>
                <a:cs typeface="Gill Sans"/>
              </a:rPr>
              <a:t>Controls</a:t>
            </a:r>
          </a:p>
          <a:p>
            <a:pPr algn="ctr"/>
            <a:r>
              <a:rPr lang="en-US" dirty="0">
                <a:latin typeface="Gill Sans"/>
                <a:cs typeface="Gill Sans"/>
              </a:rPr>
              <a:t>(e.g. no diabetes)</a:t>
            </a:r>
            <a:r>
              <a:rPr lang="en-US" b="1" dirty="0">
                <a:latin typeface="Gill Sans"/>
                <a:cs typeface="Gill Sans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D60D51-BDA9-BF4D-A548-23706448EEFF}"/>
              </a:ext>
            </a:extLst>
          </p:cNvPr>
          <p:cNvSpPr txBox="1"/>
          <p:nvPr/>
        </p:nvSpPr>
        <p:spPr>
          <a:xfrm>
            <a:off x="7867879" y="2838309"/>
            <a:ext cx="1528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"/>
                <a:cs typeface="Gill Sans"/>
              </a:rPr>
              <a:t>Cases</a:t>
            </a:r>
          </a:p>
          <a:p>
            <a:pPr algn="ctr"/>
            <a:r>
              <a:rPr lang="en-US" dirty="0">
                <a:latin typeface="Gill Sans"/>
                <a:cs typeface="Gill Sans"/>
              </a:rPr>
              <a:t>(e.g. diabetes)</a:t>
            </a:r>
            <a:r>
              <a:rPr lang="en-US" b="1" dirty="0">
                <a:latin typeface="Gill Sans"/>
                <a:cs typeface="Gill Sans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01B684-AC7C-6347-98C8-B6FE351A58F8}"/>
              </a:ext>
            </a:extLst>
          </p:cNvPr>
          <p:cNvSpPr txBox="1"/>
          <p:nvPr/>
        </p:nvSpPr>
        <p:spPr>
          <a:xfrm>
            <a:off x="275676" y="1191310"/>
            <a:ext cx="5720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Case/control: </a:t>
            </a:r>
            <a:r>
              <a:rPr lang="en-US" sz="2400" dirty="0">
                <a:latin typeface="Gill Sans"/>
                <a:cs typeface="Gill Sans"/>
              </a:rPr>
              <a:t>(e.g. disease vs. no-disease)</a:t>
            </a:r>
            <a:endParaRPr lang="en-US" sz="2400" b="1" dirty="0">
              <a:latin typeface="Gill Sans"/>
              <a:cs typeface="Gill San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4D7319-8699-7145-B5F9-2D19C545E6D0}"/>
              </a:ext>
            </a:extLst>
          </p:cNvPr>
          <p:cNvSpPr txBox="1"/>
          <p:nvPr/>
        </p:nvSpPr>
        <p:spPr>
          <a:xfrm>
            <a:off x="275676" y="3724330"/>
            <a:ext cx="4584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Quantitative trait: </a:t>
            </a:r>
            <a:r>
              <a:rPr lang="en-US" sz="2400" dirty="0">
                <a:latin typeface="Gill Sans"/>
                <a:cs typeface="Gill Sans"/>
              </a:rPr>
              <a:t>(e.g. height)</a:t>
            </a:r>
            <a:endParaRPr lang="en-US" sz="2400" b="1" dirty="0">
              <a:latin typeface="Gill Sans"/>
              <a:cs typeface="Gill San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DE34A02-58E7-5047-97C4-0E74C8FB9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476" y="4909668"/>
            <a:ext cx="524466" cy="10768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F6FEB25-7DD5-8B47-B05A-7FEE1919E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215" y="4806669"/>
            <a:ext cx="524466" cy="117981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AD92E4A-F415-8E4C-ABB6-7523AA7B5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737" y="4940855"/>
            <a:ext cx="524466" cy="10456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454689-A18C-6546-8CEF-AD7E29CDF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434" y="4677197"/>
            <a:ext cx="524466" cy="130928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C40D58E-8796-8745-B4F9-550456785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954" y="4741933"/>
            <a:ext cx="524466" cy="124455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F0550A6-F9A9-684F-82A7-89F278339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693" y="4677198"/>
            <a:ext cx="524466" cy="13092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4CA8BEB-6782-2845-9258-BDF832299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657" y="4620552"/>
            <a:ext cx="524466" cy="136593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6F05FDF-EE5D-324D-9030-A34690C20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396" y="4555817"/>
            <a:ext cx="524466" cy="143066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342BF74-E31E-2A4C-AC65-499450869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918" y="4620553"/>
            <a:ext cx="524466" cy="13659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9C9E128-57A9-1D4D-9C7F-BFB37759A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615" y="4315637"/>
            <a:ext cx="524466" cy="16708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A7585EC-1855-D34B-B2EB-68DCFD43F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135" y="4418252"/>
            <a:ext cx="524466" cy="15682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E66670D-12B8-1142-80BE-D08A621F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874" y="4315637"/>
            <a:ext cx="524466" cy="1670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F3C1A3-FDA3-BC45-995F-97B23FBC9E66}"/>
              </a:ext>
            </a:extLst>
          </p:cNvPr>
          <p:cNvSpPr txBox="1"/>
          <p:nvPr/>
        </p:nvSpPr>
        <p:spPr>
          <a:xfrm>
            <a:off x="5961003" y="3833992"/>
            <a:ext cx="4288668" cy="181588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What regions of the genome are important for controlling complex (polygenic) traits?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9FED816-F51C-964D-A744-DB338B0BDA07}"/>
              </a:ext>
            </a:extLst>
          </p:cNvPr>
          <p:cNvSpPr/>
          <p:nvPr/>
        </p:nvSpPr>
        <p:spPr>
          <a:xfrm>
            <a:off x="307653" y="3643158"/>
            <a:ext cx="10424160" cy="2723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F463CE-832C-6445-8921-1A45ED351E6E}"/>
              </a:ext>
            </a:extLst>
          </p:cNvPr>
          <p:cNvSpPr txBox="1"/>
          <p:nvPr/>
        </p:nvSpPr>
        <p:spPr>
          <a:xfrm>
            <a:off x="307691" y="3246872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Today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FE5530-9C87-6148-98CB-C81E8E05308E}"/>
              </a:ext>
            </a:extLst>
          </p:cNvPr>
          <p:cNvSpPr txBox="1"/>
          <p:nvPr/>
        </p:nvSpPr>
        <p:spPr>
          <a:xfrm>
            <a:off x="7570353" y="1191310"/>
            <a:ext cx="3337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+see bonus slides on case control</a:t>
            </a:r>
          </a:p>
        </p:txBody>
      </p:sp>
    </p:spTree>
    <p:extLst>
      <p:ext uri="{BB962C8B-B14F-4D97-AF65-F5344CB8AC3E}">
        <p14:creationId xmlns:p14="http://schemas.microsoft.com/office/powerpoint/2010/main" val="171830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5" grpId="0" animBg="1"/>
      <p:bldP spid="4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What is a genome-wide association study? (GWAS)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350D4B-6B31-1C4F-895B-13256A573261}"/>
              </a:ext>
            </a:extLst>
          </p:cNvPr>
          <p:cNvSpPr txBox="1"/>
          <p:nvPr/>
        </p:nvSpPr>
        <p:spPr>
          <a:xfrm>
            <a:off x="193531" y="1129520"/>
            <a:ext cx="1184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1. Collect (huge) cohorts of DNA samples (modern GWASs have tens of thousands or more)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90097C-EA9D-1B4B-BCC5-E3DFEB632F8B}"/>
              </a:ext>
            </a:extLst>
          </p:cNvPr>
          <p:cNvSpPr txBox="1"/>
          <p:nvPr/>
        </p:nvSpPr>
        <p:spPr>
          <a:xfrm>
            <a:off x="193531" y="3492928"/>
            <a:ext cx="9274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2. Genotype each sample (person) using a genotyping array. Example SNP: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EF41AA-EEC4-0248-97C8-E72EE0943347}"/>
              </a:ext>
            </a:extLst>
          </p:cNvPr>
          <p:cNvSpPr txBox="1"/>
          <p:nvPr/>
        </p:nvSpPr>
        <p:spPr>
          <a:xfrm>
            <a:off x="1876302" y="3954588"/>
            <a:ext cx="41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9E9792-468D-1A42-9E15-FDBD701925E2}"/>
              </a:ext>
            </a:extLst>
          </p:cNvPr>
          <p:cNvSpPr txBox="1"/>
          <p:nvPr/>
        </p:nvSpPr>
        <p:spPr>
          <a:xfrm>
            <a:off x="2510821" y="3954588"/>
            <a:ext cx="436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27AA0C-D8C3-6746-9EBD-33B8E7C14198}"/>
              </a:ext>
            </a:extLst>
          </p:cNvPr>
          <p:cNvSpPr txBox="1"/>
          <p:nvPr/>
        </p:nvSpPr>
        <p:spPr>
          <a:xfrm>
            <a:off x="3136416" y="395458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6C5BB2-25CB-2449-B8B6-FA6449A4BC94}"/>
              </a:ext>
            </a:extLst>
          </p:cNvPr>
          <p:cNvSpPr txBox="1"/>
          <p:nvPr/>
        </p:nvSpPr>
        <p:spPr>
          <a:xfrm>
            <a:off x="3743618" y="395458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F7DDD5-DD49-614B-B53B-6F6A4B1709D0}"/>
              </a:ext>
            </a:extLst>
          </p:cNvPr>
          <p:cNvSpPr txBox="1"/>
          <p:nvPr/>
        </p:nvSpPr>
        <p:spPr>
          <a:xfrm>
            <a:off x="4358693" y="395458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57CE14-CB8B-7A49-ACC9-2DF6987EC829}"/>
              </a:ext>
            </a:extLst>
          </p:cNvPr>
          <p:cNvSpPr txBox="1"/>
          <p:nvPr/>
        </p:nvSpPr>
        <p:spPr>
          <a:xfrm>
            <a:off x="4954999" y="3954588"/>
            <a:ext cx="436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4409AA-C6E1-5D43-B02C-39E916908E06}"/>
              </a:ext>
            </a:extLst>
          </p:cNvPr>
          <p:cNvSpPr txBox="1"/>
          <p:nvPr/>
        </p:nvSpPr>
        <p:spPr>
          <a:xfrm>
            <a:off x="5537996" y="3954588"/>
            <a:ext cx="41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19FCCB-015C-AE4C-B5DE-68264E8257A0}"/>
              </a:ext>
            </a:extLst>
          </p:cNvPr>
          <p:cNvSpPr txBox="1"/>
          <p:nvPr/>
        </p:nvSpPr>
        <p:spPr>
          <a:xfrm>
            <a:off x="6172515" y="3954588"/>
            <a:ext cx="41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293C52-E272-2B44-9737-6E42ABF4962B}"/>
              </a:ext>
            </a:extLst>
          </p:cNvPr>
          <p:cNvSpPr txBox="1"/>
          <p:nvPr/>
        </p:nvSpPr>
        <p:spPr>
          <a:xfrm>
            <a:off x="6798110" y="3954588"/>
            <a:ext cx="436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3C9400-A3DB-9744-AABF-630812E31BCD}"/>
              </a:ext>
            </a:extLst>
          </p:cNvPr>
          <p:cNvSpPr txBox="1"/>
          <p:nvPr/>
        </p:nvSpPr>
        <p:spPr>
          <a:xfrm>
            <a:off x="7405312" y="395458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6DEAFB-3D13-0943-A5A0-8FDA25131989}"/>
              </a:ext>
            </a:extLst>
          </p:cNvPr>
          <p:cNvSpPr txBox="1"/>
          <p:nvPr/>
        </p:nvSpPr>
        <p:spPr>
          <a:xfrm>
            <a:off x="8020387" y="3954588"/>
            <a:ext cx="436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C81D34-39A0-1448-A005-716E11A80BFC}"/>
              </a:ext>
            </a:extLst>
          </p:cNvPr>
          <p:cNvSpPr txBox="1"/>
          <p:nvPr/>
        </p:nvSpPr>
        <p:spPr>
          <a:xfrm>
            <a:off x="8616693" y="3954588"/>
            <a:ext cx="41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8D55D6-C378-F444-85F5-5BFACCB40B2E}"/>
              </a:ext>
            </a:extLst>
          </p:cNvPr>
          <p:cNvSpPr txBox="1"/>
          <p:nvPr/>
        </p:nvSpPr>
        <p:spPr>
          <a:xfrm>
            <a:off x="193531" y="4554747"/>
            <a:ext cx="8169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3. Test each position in the genome for association with the trait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76000E-C6BC-3C47-BB67-75B48FA2EAC6}"/>
              </a:ext>
            </a:extLst>
          </p:cNvPr>
          <p:cNvSpPr txBox="1"/>
          <p:nvPr/>
        </p:nvSpPr>
        <p:spPr>
          <a:xfrm>
            <a:off x="193531" y="5505297"/>
            <a:ext cx="4117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4. Evaluate and interpret results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0FA1156-368F-C243-8302-018D6C8EDA55}"/>
              </a:ext>
            </a:extLst>
          </p:cNvPr>
          <p:cNvSpPr/>
          <p:nvPr/>
        </p:nvSpPr>
        <p:spPr>
          <a:xfrm>
            <a:off x="234171" y="3457829"/>
            <a:ext cx="10480267" cy="16932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5564A7E-CE02-E942-8003-BBB67562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284" y="1983019"/>
            <a:ext cx="524466" cy="10768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55DCBCB-30C1-884A-BE98-9FC52DA78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023" y="1880020"/>
            <a:ext cx="524466" cy="117981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7B3F49C-39D5-1948-B2B0-0C749679A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545" y="2014206"/>
            <a:ext cx="524466" cy="10456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3DCBB08-4EEA-A941-B012-948BAE1BA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242" y="1750548"/>
            <a:ext cx="524466" cy="130928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CA82BDD-0A3D-8941-B7FA-8C477A4E3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762" y="1815284"/>
            <a:ext cx="524466" cy="124455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E02BD50-8ED1-0F4E-89AA-38C3F234E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501" y="1750549"/>
            <a:ext cx="524466" cy="130928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7FFFA1F-5142-2442-97CF-455B0F49A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465" y="1693903"/>
            <a:ext cx="524466" cy="136593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33EF7B1-F540-8347-B042-755298C81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726" y="1693904"/>
            <a:ext cx="524466" cy="136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0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BB723FF-9F12-B043-82A3-EBC6C32C2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Testing a single SNP for association with a trait – linear model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97B214-6886-8444-BE37-BB6C77395806}"/>
              </a:ext>
            </a:extLst>
          </p:cNvPr>
          <p:cNvGrpSpPr/>
          <p:nvPr/>
        </p:nvGrpSpPr>
        <p:grpSpPr>
          <a:xfrm>
            <a:off x="320300" y="5421125"/>
            <a:ext cx="1845512" cy="1095589"/>
            <a:chOff x="431136" y="1485909"/>
            <a:chExt cx="1845512" cy="10955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0C1EEDB-EBF8-2A43-B44F-552C2FCB4D92}"/>
                </a:ext>
              </a:extLst>
            </p:cNvPr>
            <p:cNvSpPr/>
            <p:nvPr/>
          </p:nvSpPr>
          <p:spPr>
            <a:xfrm>
              <a:off x="431137" y="1780323"/>
              <a:ext cx="184551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TTAA</a:t>
              </a:r>
              <a:r>
                <a:rPr lang="en-US" sz="2400" b="1" dirty="0"/>
                <a:t>A</a:t>
              </a:r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TGTC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383821-2F08-8F45-8031-8ACCF1C1AB42}"/>
                </a:ext>
              </a:extLst>
            </p:cNvPr>
            <p:cNvSpPr/>
            <p:nvPr/>
          </p:nvSpPr>
          <p:spPr>
            <a:xfrm>
              <a:off x="431136" y="2119833"/>
              <a:ext cx="184551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TTAA</a:t>
              </a:r>
              <a:r>
                <a:rPr lang="en-US" sz="2400" b="1" dirty="0">
                  <a:solidFill>
                    <a:srgbClr val="FF0000"/>
                  </a:solidFill>
                </a:rPr>
                <a:t>G</a:t>
              </a:r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TGTC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D26F13-0A1E-2F4F-B8D9-AA2B0F9D85D7}"/>
                </a:ext>
              </a:extLst>
            </p:cNvPr>
            <p:cNvSpPr txBox="1"/>
            <p:nvPr/>
          </p:nvSpPr>
          <p:spPr>
            <a:xfrm>
              <a:off x="791992" y="1485909"/>
              <a:ext cx="104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A/G SNP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7AB969-F2F8-D945-A77E-FBD78A378E01}"/>
                  </a:ext>
                </a:extLst>
              </p:cNvPr>
              <p:cNvSpPr txBox="1"/>
              <p:nvPr/>
            </p:nvSpPr>
            <p:spPr>
              <a:xfrm>
                <a:off x="4916457" y="3607233"/>
                <a:ext cx="269176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7AB969-F2F8-D945-A77E-FBD78A378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457" y="3607233"/>
                <a:ext cx="2691763" cy="553998"/>
              </a:xfrm>
              <a:prstGeom prst="rect">
                <a:avLst/>
              </a:prstGeom>
              <a:blipFill>
                <a:blip r:embed="rId2"/>
                <a:stretch>
                  <a:fillRect l="-2817" r="-469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DF47AFB-7871-AD44-AA81-C3C69E3C5C30}"/>
                  </a:ext>
                </a:extLst>
              </p:cNvPr>
              <p:cNvSpPr txBox="1"/>
              <p:nvPr/>
            </p:nvSpPr>
            <p:spPr>
              <a:xfrm>
                <a:off x="1161475" y="1345596"/>
                <a:ext cx="361989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Gill Sans MT" panose="020B0502020104020203" pitchFamily="34" charset="77"/>
                  </a:rPr>
                  <a:t>Phenotype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b="1" dirty="0">
                    <a:latin typeface="Gill Sans MT" panose="020B0502020104020203" pitchFamily="34" charset="77"/>
                  </a:rPr>
                  <a:t>)</a:t>
                </a:r>
                <a:r>
                  <a:rPr lang="en-US" sz="2400" dirty="0">
                    <a:latin typeface="Gill Sans MT" panose="020B0502020104020203" pitchFamily="34" charset="77"/>
                  </a:rPr>
                  <a:t> value of sample </a:t>
                </a:r>
                <a:r>
                  <a:rPr lang="en-US" sz="2400" dirty="0" err="1">
                    <a:latin typeface="Gill Sans MT" panose="020B0502020104020203" pitchFamily="34" charset="77"/>
                  </a:rPr>
                  <a:t>i</a:t>
                </a:r>
                <a:r>
                  <a:rPr lang="en-US" sz="2400" dirty="0">
                    <a:latin typeface="Gill Sans MT" panose="020B0502020104020203" pitchFamily="34" charset="77"/>
                  </a:rPr>
                  <a:t> (e.g. Height)</a:t>
                </a:r>
              </a:p>
              <a:p>
                <a:r>
                  <a:rPr lang="en-US" sz="2400" dirty="0">
                    <a:latin typeface="Gill Sans MT" panose="020B0502020104020203" pitchFamily="34" charset="77"/>
                  </a:rPr>
                  <a:t>Usually normalized to have mean=0, variance=1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DF47AFB-7871-AD44-AA81-C3C69E3C5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475" y="1345596"/>
                <a:ext cx="3619890" cy="1569660"/>
              </a:xfrm>
              <a:prstGeom prst="rect">
                <a:avLst/>
              </a:prstGeom>
              <a:blipFill>
                <a:blip r:embed="rId3"/>
                <a:stretch>
                  <a:fillRect l="-2098" t="-2400" b="-7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1C5435-C1C0-1940-A48A-36FD93AD55EF}"/>
              </a:ext>
            </a:extLst>
          </p:cNvPr>
          <p:cNvCxnSpPr>
            <a:cxnSpLocks/>
          </p:cNvCxnSpPr>
          <p:nvPr/>
        </p:nvCxnSpPr>
        <p:spPr>
          <a:xfrm>
            <a:off x="3837709" y="2915256"/>
            <a:ext cx="1078748" cy="6150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A7A601B-E7E9-144B-AA6A-119C65EFB331}"/>
              </a:ext>
            </a:extLst>
          </p:cNvPr>
          <p:cNvCxnSpPr>
            <a:cxnSpLocks/>
          </p:cNvCxnSpPr>
          <p:nvPr/>
        </p:nvCxnSpPr>
        <p:spPr>
          <a:xfrm flipH="1">
            <a:off x="6456218" y="3086525"/>
            <a:ext cx="207819" cy="4826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F7DB1D-4CE5-464B-B9B4-E8D79794D1E3}"/>
                  </a:ext>
                </a:extLst>
              </p:cNvPr>
              <p:cNvSpPr txBox="1"/>
              <p:nvPr/>
            </p:nvSpPr>
            <p:spPr>
              <a:xfrm>
                <a:off x="6262338" y="1825419"/>
                <a:ext cx="532929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Gill Sans MT" panose="020B0502020104020203" pitchFamily="34" charset="77"/>
                  </a:rPr>
                  <a:t>Genotype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b="1" dirty="0">
                    <a:latin typeface="Gill Sans MT" panose="020B0502020104020203" pitchFamily="34" charset="77"/>
                  </a:rPr>
                  <a:t>)</a:t>
                </a:r>
                <a:r>
                  <a:rPr lang="en-US" sz="2400" dirty="0">
                    <a:latin typeface="Gill Sans MT" panose="020B0502020104020203" pitchFamily="34" charset="77"/>
                  </a:rPr>
                  <a:t> genotype of sample </a:t>
                </a:r>
                <a:r>
                  <a:rPr lang="en-US" sz="2400" dirty="0" err="1">
                    <a:latin typeface="Gill Sans MT" panose="020B0502020104020203" pitchFamily="34" charset="77"/>
                  </a:rPr>
                  <a:t>i</a:t>
                </a:r>
                <a:r>
                  <a:rPr lang="en-US" sz="2400" dirty="0">
                    <a:latin typeface="Gill Sans MT" panose="020B0502020104020203" pitchFamily="34" charset="77"/>
                  </a:rPr>
                  <a:t> at the SNP</a:t>
                </a:r>
              </a:p>
              <a:p>
                <a:r>
                  <a:rPr lang="en-US" sz="2400" dirty="0">
                    <a:latin typeface="Gill Sans MT" panose="020B0502020104020203" pitchFamily="34" charset="77"/>
                  </a:rPr>
                  <a:t>Possible values: 0 (AA), 1(AG), or 2 (GG).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F7DB1D-4CE5-464B-B9B4-E8D79794D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338" y="1825419"/>
                <a:ext cx="5329298" cy="1200329"/>
              </a:xfrm>
              <a:prstGeom prst="rect">
                <a:avLst/>
              </a:prstGeom>
              <a:blipFill>
                <a:blip r:embed="rId4"/>
                <a:stretch>
                  <a:fillRect l="-1663" t="-5319" r="-1900" b="-1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745F09-759D-B345-9FC4-FB1E9427C0E5}"/>
                  </a:ext>
                </a:extLst>
              </p:cNvPr>
              <p:cNvSpPr txBox="1"/>
              <p:nvPr/>
            </p:nvSpPr>
            <p:spPr>
              <a:xfrm>
                <a:off x="8619601" y="4086034"/>
                <a:ext cx="371492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Gill Sans MT" panose="020B0502020104020203" pitchFamily="34" charset="77"/>
                  </a:rPr>
                  <a:t>Error term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b="1" dirty="0">
                    <a:latin typeface="Gill Sans MT" panose="020B0502020104020203" pitchFamily="34" charset="77"/>
                  </a:rPr>
                  <a:t>)</a:t>
                </a:r>
              </a:p>
              <a:p>
                <a:r>
                  <a:rPr lang="en-US" sz="2400" dirty="0">
                    <a:latin typeface="Gill Sans MT" panose="020B0502020104020203" pitchFamily="34" charset="77"/>
                  </a:rPr>
                  <a:t>How much variation in phenotype due to other factors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745F09-759D-B345-9FC4-FB1E9427C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601" y="4086034"/>
                <a:ext cx="3714925" cy="1569660"/>
              </a:xfrm>
              <a:prstGeom prst="rect">
                <a:avLst/>
              </a:prstGeom>
              <a:blipFill>
                <a:blip r:embed="rId5"/>
                <a:stretch>
                  <a:fillRect l="-2389" t="-3226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874193F-74CE-0842-84F4-0EA7D5D05CFB}"/>
              </a:ext>
            </a:extLst>
          </p:cNvPr>
          <p:cNvCxnSpPr>
            <a:cxnSpLocks/>
          </p:cNvCxnSpPr>
          <p:nvPr/>
        </p:nvCxnSpPr>
        <p:spPr>
          <a:xfrm flipH="1" flipV="1">
            <a:off x="7608220" y="4026912"/>
            <a:ext cx="926180" cy="2081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C5A75E-40AE-494D-A0E5-ECCB5F73DA1C}"/>
                  </a:ext>
                </a:extLst>
              </p:cNvPr>
              <p:cNvSpPr txBox="1"/>
              <p:nvPr/>
            </p:nvSpPr>
            <p:spPr>
              <a:xfrm>
                <a:off x="3262745" y="4820961"/>
                <a:ext cx="500149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Gill Sans MT" panose="020B0502020104020203" pitchFamily="34" charset="77"/>
                  </a:rPr>
                  <a:t>Effect size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400" b="1" dirty="0">
                    <a:latin typeface="Gill Sans MT" panose="020B0502020104020203" pitchFamily="34" charset="77"/>
                  </a:rPr>
                  <a:t>)</a:t>
                </a:r>
              </a:p>
              <a:p>
                <a:r>
                  <a:rPr lang="en-US" sz="2400" dirty="0">
                    <a:latin typeface="Gill Sans MT" panose="020B0502020104020203" pitchFamily="34" charset="77"/>
                  </a:rPr>
                  <a:t>(how much does each additional copy of “G” at this SNP increase the sample’s height? (</a:t>
                </a:r>
                <a:r>
                  <a:rPr lang="en-US" sz="2400" i="1" dirty="0">
                    <a:latin typeface="Gill Sans MT" panose="020B0502020104020203" pitchFamily="34" charset="77"/>
                  </a:rPr>
                  <a:t>additive model</a:t>
                </a:r>
                <a:r>
                  <a:rPr lang="en-US" sz="2400" dirty="0">
                    <a:latin typeface="Gill Sans MT" panose="020B0502020104020203" pitchFamily="34" charset="77"/>
                  </a:rPr>
                  <a:t>)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C5A75E-40AE-494D-A0E5-ECCB5F73D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745" y="4820961"/>
                <a:ext cx="5001492" cy="1569660"/>
              </a:xfrm>
              <a:prstGeom prst="rect">
                <a:avLst/>
              </a:prstGeom>
              <a:blipFill>
                <a:blip r:embed="rId6"/>
                <a:stretch>
                  <a:fillRect l="-1772" t="-3226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D9CCBC2-1ACB-D348-822D-18A45F328E82}"/>
              </a:ext>
            </a:extLst>
          </p:cNvPr>
          <p:cNvCxnSpPr>
            <a:cxnSpLocks/>
          </p:cNvCxnSpPr>
          <p:nvPr/>
        </p:nvCxnSpPr>
        <p:spPr>
          <a:xfrm flipV="1">
            <a:off x="4831256" y="4161231"/>
            <a:ext cx="1140053" cy="5814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57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2806</TotalTime>
  <Words>3693</Words>
  <Application>Microsoft Macintosh PowerPoint</Application>
  <PresentationFormat>Widescreen</PresentationFormat>
  <Paragraphs>676</Paragraphs>
  <Slides>46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Courier</vt:lpstr>
      <vt:lpstr>Courier New</vt:lpstr>
      <vt:lpstr>Gill Sans</vt:lpstr>
      <vt:lpstr>Gill Sans MT</vt:lpstr>
      <vt:lpstr>Wingdings</vt:lpstr>
      <vt:lpstr>Office Theme</vt:lpstr>
      <vt:lpstr>PowerPoint Presentation</vt:lpstr>
      <vt:lpstr>  Today’s schedule</vt:lpstr>
      <vt:lpstr>Mendelian vs. complex traits</vt:lpstr>
      <vt:lpstr>Mendelian vs. complex traits</vt:lpstr>
      <vt:lpstr>Complex trait example: height</vt:lpstr>
      <vt:lpstr>PowerPoint Presentation</vt:lpstr>
      <vt:lpstr>What is a genome-wide association study? (GWAS)</vt:lpstr>
      <vt:lpstr>What is a genome-wide association study? (GWAS)</vt:lpstr>
      <vt:lpstr>Testing a single SNP for association with a trait – linear model</vt:lpstr>
      <vt:lpstr>Testing a single SNP for association with a trait</vt:lpstr>
      <vt:lpstr>Testing millions of SNPs for association with a trait</vt:lpstr>
      <vt:lpstr>“Manhattan plots” – real data (height)</vt:lpstr>
      <vt:lpstr>Huge resources allow performing GWAS on many diverse traits!</vt:lpstr>
      <vt:lpstr>The power of large genomics databases</vt:lpstr>
      <vt:lpstr>PowerPoint Presentation</vt:lpstr>
      <vt:lpstr>What is a p-value? And how do we calculate it?</vt:lpstr>
      <vt:lpstr>What is a p-value? And how do we calculate it?</vt:lpstr>
      <vt:lpstr>What is a p-value? And how do we calculate it? - definitions</vt:lpstr>
      <vt:lpstr>Example: linear regression (GWAS!)</vt:lpstr>
      <vt:lpstr>Simulating a null distribution</vt:lpstr>
      <vt:lpstr>Example: linear regression (GWAS!) – the null distribution</vt:lpstr>
      <vt:lpstr>P-value distributions: under the null</vt:lpstr>
      <vt:lpstr>P-value distributions: when there’s a signal</vt:lpstr>
      <vt:lpstr>QQ plots: Another way to visualize p-value distributions </vt:lpstr>
      <vt:lpstr>Quantile-Quantile (QQ) plots: comparing two distributions</vt:lpstr>
      <vt:lpstr>We’re mostly interested in really small p-values</vt:lpstr>
      <vt:lpstr>Typical GWAS QQ Plot (when all goes well)</vt:lpstr>
      <vt:lpstr>Multiple hypothesis correction – GWAS considerations</vt:lpstr>
      <vt:lpstr>PowerPoint Presentation</vt:lpstr>
      <vt:lpstr>Confounding factors can confuse our association tests</vt:lpstr>
      <vt:lpstr>Example: Eye-color GWAS</vt:lpstr>
      <vt:lpstr>Example: Eye-color GWAS</vt:lpstr>
      <vt:lpstr>Example: Eye-color GWAS without correcting for ancestry</vt:lpstr>
      <vt:lpstr>Controlling for confounding factors with covariates</vt:lpstr>
      <vt:lpstr>Controlling for population structure in GWAS</vt:lpstr>
      <vt:lpstr>Controlling for population structure in GWAS</vt:lpstr>
      <vt:lpstr>QQ plot – before and after ancestry correction</vt:lpstr>
      <vt:lpstr>PowerPoint Presentation</vt:lpstr>
      <vt:lpstr>Plink has *tons* of utilities for dealing with genetics datasets</vt:lpstr>
      <vt:lpstr>Recall VCF files</vt:lpstr>
      <vt:lpstr>Plink file formats</vt:lpstr>
      <vt:lpstr>The anatomy of a plink command</vt:lpstr>
      <vt:lpstr>PowerPoint Presentation</vt:lpstr>
      <vt:lpstr>You’ve got a GWAS hit, now what?</vt:lpstr>
      <vt:lpstr>How did we choose the SNPs on the genotyping arrays?</vt:lpstr>
      <vt:lpstr>Ancestry matters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Gymrek</dc:creator>
  <cp:lastModifiedBy>Gymrek, Melissa</cp:lastModifiedBy>
  <cp:revision>98</cp:revision>
  <dcterms:created xsi:type="dcterms:W3CDTF">2019-04-16T16:28:18Z</dcterms:created>
  <dcterms:modified xsi:type="dcterms:W3CDTF">2021-04-22T04:10:24Z</dcterms:modified>
</cp:coreProperties>
</file>