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81" r:id="rId3"/>
    <p:sldId id="282" r:id="rId4"/>
    <p:sldId id="312" r:id="rId5"/>
    <p:sldId id="313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560D5-6EB2-3B4E-B1B0-3A8E900BB8D0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85925-316D-574E-B624-7DB08D59B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0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5925-316D-574E-B624-7DB08D59B7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76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Gill Sans"/>
                <a:cs typeface="Gill Sans"/>
              </a:rPr>
              <a:t>Example table</a:t>
            </a:r>
          </a:p>
          <a:p>
            <a:endParaRPr lang="en-US" b="1" dirty="0">
              <a:latin typeface="Gill Sans"/>
              <a:cs typeface="Gill Sans"/>
            </a:endParaRPr>
          </a:p>
          <a:p>
            <a:r>
              <a:rPr lang="en-US" b="1" dirty="0" err="1">
                <a:latin typeface="Gill Sans"/>
                <a:cs typeface="Gill Sans"/>
              </a:rPr>
              <a:t>Pvalue</a:t>
            </a:r>
            <a:endParaRPr lang="en-US" b="1" dirty="0">
              <a:latin typeface="Gill Sans"/>
              <a:cs typeface="Gill Sans"/>
            </a:endParaRPr>
          </a:p>
          <a:p>
            <a:r>
              <a:rPr lang="en-US" b="1" dirty="0">
                <a:latin typeface="Gill Sans"/>
                <a:cs typeface="Gill Sans"/>
              </a:rPr>
              <a:t>Odds ratio + interpretation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5925-316D-574E-B624-7DB08D59B7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76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Gill Sans"/>
                <a:cs typeface="Gill Sans"/>
              </a:rPr>
              <a:t>Example table</a:t>
            </a:r>
          </a:p>
          <a:p>
            <a:endParaRPr lang="en-US" b="1" dirty="0">
              <a:latin typeface="Gill Sans"/>
              <a:cs typeface="Gill Sans"/>
            </a:endParaRPr>
          </a:p>
          <a:p>
            <a:r>
              <a:rPr lang="en-US" b="1" dirty="0" err="1">
                <a:latin typeface="Gill Sans"/>
                <a:cs typeface="Gill Sans"/>
              </a:rPr>
              <a:t>Pvalue</a:t>
            </a:r>
            <a:endParaRPr lang="en-US" b="1" dirty="0">
              <a:latin typeface="Gill Sans"/>
              <a:cs typeface="Gill Sans"/>
            </a:endParaRPr>
          </a:p>
          <a:p>
            <a:r>
              <a:rPr lang="en-US" b="1" dirty="0">
                <a:latin typeface="Gill Sans"/>
                <a:cs typeface="Gill Sans"/>
              </a:rPr>
              <a:t>Odds ratio + interpretation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5925-316D-574E-B624-7DB08D59B7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76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5925-316D-574E-B624-7DB08D59B7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76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Gill Sans"/>
                <a:cs typeface="Gill Sans"/>
              </a:rPr>
              <a:t>Allows for covariates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5925-316D-574E-B624-7DB08D59B7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7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CE87-CE99-C64F-A57D-7ADE40D57E03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AC79-81F9-EE4C-80FF-FB6ED2FE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9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CE87-CE99-C64F-A57D-7ADE40D57E03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AC79-81F9-EE4C-80FF-FB6ED2FE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9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CE87-CE99-C64F-A57D-7ADE40D57E03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AC79-81F9-EE4C-80FF-FB6ED2FE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9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CE87-CE99-C64F-A57D-7ADE40D57E03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AC79-81F9-EE4C-80FF-FB6ED2FE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6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CE87-CE99-C64F-A57D-7ADE40D57E03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AC79-81F9-EE4C-80FF-FB6ED2FE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0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CE87-CE99-C64F-A57D-7ADE40D57E03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AC79-81F9-EE4C-80FF-FB6ED2FE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8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CE87-CE99-C64F-A57D-7ADE40D57E03}" type="datetimeFigureOut">
              <a:rPr lang="en-US" smtClean="0"/>
              <a:t>4/14/20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AC79-81F9-EE4C-80FF-FB6ED2FE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2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CE87-CE99-C64F-A57D-7ADE40D57E03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AC79-81F9-EE4C-80FF-FB6ED2FE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0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CE87-CE99-C64F-A57D-7ADE40D57E03}" type="datetimeFigureOut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AC79-81F9-EE4C-80FF-FB6ED2FE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5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CE87-CE99-C64F-A57D-7ADE40D57E03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AC79-81F9-EE4C-80FF-FB6ED2FE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2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CE87-CE99-C64F-A57D-7ADE40D57E03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AC79-81F9-EE4C-80FF-FB6ED2FE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4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9CE87-CE99-C64F-A57D-7ADE40D57E03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FAC79-81F9-EE4C-80FF-FB6ED2FE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24837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5400" dirty="0">
                <a:latin typeface="Gill Sans"/>
                <a:cs typeface="Gill Sans"/>
              </a:rPr>
              <a:t>Case/control studies</a:t>
            </a:r>
          </a:p>
        </p:txBody>
      </p:sp>
    </p:spTree>
    <p:extLst>
      <p:ext uri="{BB962C8B-B14F-4D97-AF65-F5344CB8AC3E}">
        <p14:creationId xmlns:p14="http://schemas.microsoft.com/office/powerpoint/2010/main" val="71307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 bwMode="auto">
          <a:xfrm>
            <a:off x="0" y="10033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0" y="34650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Gill Sans"/>
                <a:cs typeface="Gill Sans"/>
              </a:rPr>
              <a:t>Example: schizophrenia</a:t>
            </a:r>
            <a:endParaRPr lang="en-US" sz="2400" b="1" i="0" dirty="0">
              <a:latin typeface="Gill Sans"/>
              <a:cs typeface="Gill San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06" y="1328430"/>
            <a:ext cx="8861787" cy="52833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0" y="66117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000" dirty="0"/>
              <a:t>Schizophrenia Working Group of the Psychiatric Genomics Consortium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0232" y="1528572"/>
            <a:ext cx="3224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Heritability: 80%</a:t>
            </a:r>
          </a:p>
          <a:p>
            <a:r>
              <a:rPr lang="en-US" dirty="0">
                <a:latin typeface="Gill Sans"/>
                <a:cs typeface="Gill Sans"/>
              </a:rPr>
              <a:t>108 genome-wide significant loci</a:t>
            </a:r>
          </a:p>
          <a:p>
            <a:r>
              <a:rPr lang="en-US" dirty="0">
                <a:latin typeface="Gill Sans"/>
                <a:cs typeface="Gill Sans"/>
              </a:rPr>
              <a:t>Explain ~2-3% of heritability</a:t>
            </a:r>
          </a:p>
        </p:txBody>
      </p:sp>
    </p:spTree>
    <p:extLst>
      <p:ext uri="{BB962C8B-B14F-4D97-AF65-F5344CB8AC3E}">
        <p14:creationId xmlns:p14="http://schemas.microsoft.com/office/powerpoint/2010/main" val="312270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 bwMode="auto">
          <a:xfrm>
            <a:off x="0" y="10033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0" y="34650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Gill Sans"/>
                <a:cs typeface="Gill Sans"/>
              </a:rPr>
              <a:t>Testing a single SNP – </a:t>
            </a:r>
            <a:r>
              <a:rPr lang="en-US" sz="2400" b="1" dirty="0">
                <a:latin typeface="Lucida Grande"/>
                <a:ea typeface="Lucida Grande"/>
                <a:cs typeface="Lucida Grande"/>
              </a:rPr>
              <a:t>χ</a:t>
            </a:r>
            <a:r>
              <a:rPr lang="en-US" sz="2400" b="1" baseline="30000" dirty="0">
                <a:latin typeface="Gill Sans"/>
                <a:cs typeface="Gill Sans"/>
              </a:rPr>
              <a:t>2</a:t>
            </a:r>
            <a:r>
              <a:rPr lang="en-US" sz="2400" b="1" dirty="0">
                <a:latin typeface="Gill Sans"/>
                <a:cs typeface="Gill Sans"/>
              </a:rPr>
              <a:t> test</a:t>
            </a:r>
            <a:endParaRPr lang="en-US" sz="2400" b="1" i="0" dirty="0">
              <a:latin typeface="Gill Sans"/>
              <a:cs typeface="Gill San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617" y="1588358"/>
            <a:ext cx="524466" cy="10456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823" y="1386639"/>
            <a:ext cx="524466" cy="10456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151" y="2111174"/>
            <a:ext cx="524466" cy="10456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445" y="2828536"/>
            <a:ext cx="524466" cy="10456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289" y="2339974"/>
            <a:ext cx="524466" cy="10456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823" y="2828536"/>
            <a:ext cx="524466" cy="10456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52144" y="1473907"/>
            <a:ext cx="524466" cy="10456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84350" y="1272188"/>
            <a:ext cx="524466" cy="10456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27678" y="1996723"/>
            <a:ext cx="524466" cy="10456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69972" y="2714085"/>
            <a:ext cx="524466" cy="10456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08816" y="2225523"/>
            <a:ext cx="524466" cy="10456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84350" y="2714085"/>
            <a:ext cx="524466" cy="104563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60345" y="3918195"/>
            <a:ext cx="1765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Gill Sans"/>
                <a:cs typeface="Gill Sans"/>
              </a:rPr>
              <a:t>Controls</a:t>
            </a:r>
          </a:p>
          <a:p>
            <a:pPr algn="ctr"/>
            <a:r>
              <a:rPr lang="en-US" dirty="0">
                <a:latin typeface="Gill Sans"/>
                <a:cs typeface="Gill Sans"/>
              </a:rPr>
              <a:t>(e.g. no diabetes)</a:t>
            </a:r>
            <a:r>
              <a:rPr lang="en-US" b="1" dirty="0">
                <a:latin typeface="Gill Sans"/>
                <a:cs typeface="Gill Sans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54917" y="3918195"/>
            <a:ext cx="1458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Gill Sans"/>
                <a:cs typeface="Gill Sans"/>
              </a:rPr>
              <a:t>Cases</a:t>
            </a:r>
          </a:p>
          <a:p>
            <a:pPr algn="ctr"/>
            <a:r>
              <a:rPr lang="en-US" dirty="0">
                <a:latin typeface="Gill Sans"/>
                <a:cs typeface="Gill Sans"/>
              </a:rPr>
              <a:t>(e.g. diabetes)</a:t>
            </a:r>
            <a:r>
              <a:rPr lang="en-US" b="1" dirty="0">
                <a:latin typeface="Gill Sans"/>
                <a:cs typeface="Gill Sans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60345" y="1289241"/>
            <a:ext cx="46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TT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90360" y="2111174"/>
            <a:ext cx="49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TG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06611" y="3239180"/>
            <a:ext cx="52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GG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88167" y="1104575"/>
            <a:ext cx="46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TT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66462" y="2062940"/>
            <a:ext cx="49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TG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77737" y="3504837"/>
            <a:ext cx="46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TT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43756" y="1253321"/>
            <a:ext cx="52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GG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73771" y="2075254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TG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90022" y="3203260"/>
            <a:ext cx="52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GG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71578" y="1068655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TG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249873" y="2027020"/>
            <a:ext cx="52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GG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61148" y="3468917"/>
            <a:ext cx="46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TT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210789"/>
              </p:ext>
            </p:extLst>
          </p:nvPr>
        </p:nvGraphicFramePr>
        <p:xfrm>
          <a:off x="1337282" y="5035530"/>
          <a:ext cx="60960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TT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TG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GG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CONTROLS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CASES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58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 bwMode="auto">
          <a:xfrm>
            <a:off x="0" y="10033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0" y="34650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Gill Sans"/>
                <a:cs typeface="Gill Sans"/>
              </a:rPr>
              <a:t>Testing a single SNP – </a:t>
            </a:r>
            <a:r>
              <a:rPr lang="en-US" sz="2400" b="1" dirty="0">
                <a:latin typeface="Lucida Grande"/>
                <a:ea typeface="Lucida Grande"/>
                <a:cs typeface="Lucida Grande"/>
              </a:rPr>
              <a:t>χ</a:t>
            </a:r>
            <a:r>
              <a:rPr lang="en-US" sz="2400" b="1" baseline="30000" dirty="0">
                <a:latin typeface="Gill Sans"/>
                <a:cs typeface="Gill Sans"/>
              </a:rPr>
              <a:t>2</a:t>
            </a:r>
            <a:r>
              <a:rPr lang="en-US" sz="2400" b="1" dirty="0">
                <a:latin typeface="Gill Sans"/>
                <a:cs typeface="Gill Sans"/>
              </a:rPr>
              <a:t> test</a:t>
            </a:r>
            <a:endParaRPr lang="en-US" sz="2400" b="1" i="0" dirty="0">
              <a:latin typeface="Gill Sans"/>
              <a:cs typeface="Gill Sans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433867"/>
              </p:ext>
            </p:extLst>
          </p:nvPr>
        </p:nvGraphicFramePr>
        <p:xfrm>
          <a:off x="913962" y="1519813"/>
          <a:ext cx="7093835" cy="1310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8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8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932">
                <a:tc>
                  <a:txBody>
                    <a:bodyPr/>
                    <a:lstStyle/>
                    <a:p>
                      <a:endParaRPr lang="en-US" sz="14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TT</a:t>
                      </a:r>
                      <a:endParaRPr lang="en-US" sz="14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TG</a:t>
                      </a:r>
                      <a:endParaRPr lang="en-US" sz="14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GG</a:t>
                      </a:r>
                      <a:endParaRPr lang="en-US" sz="14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  <a:endParaRPr lang="en-US" sz="14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r>
                        <a:rPr lang="en-US" sz="1600" dirty="0"/>
                        <a:t>CONTROLS</a:t>
                      </a:r>
                      <a:endParaRPr lang="en-US" sz="16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</a:t>
                      </a:r>
                      <a:r>
                        <a:rPr lang="en-US" sz="1600" baseline="-25000" dirty="0"/>
                        <a:t>0</a:t>
                      </a:r>
                      <a:endParaRPr lang="en-US" sz="16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</a:t>
                      </a:r>
                      <a:r>
                        <a:rPr lang="en-US" sz="1600" baseline="-25000" dirty="0"/>
                        <a:t>1</a:t>
                      </a:r>
                      <a:endParaRPr lang="en-US" sz="16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</a:t>
                      </a:r>
                      <a:r>
                        <a:rPr lang="en-US" sz="1600" baseline="-25000" dirty="0"/>
                        <a:t>2</a:t>
                      </a:r>
                      <a:endParaRPr lang="en-US" sz="16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R</a:t>
                      </a:r>
                      <a:endParaRPr lang="en-US" sz="1600" baseline="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r>
                        <a:rPr lang="en-US" sz="1600" dirty="0"/>
                        <a:t>CASES</a:t>
                      </a:r>
                      <a:endParaRPr lang="en-US" sz="16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</a:t>
                      </a:r>
                      <a:r>
                        <a:rPr lang="en-US" sz="1600" baseline="-25000" dirty="0"/>
                        <a:t>0</a:t>
                      </a:r>
                      <a:endParaRPr lang="en-US" sz="16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</a:t>
                      </a:r>
                      <a:r>
                        <a:rPr lang="en-US" sz="1600" baseline="-25000" dirty="0"/>
                        <a:t>1</a:t>
                      </a:r>
                      <a:endParaRPr lang="en-US" sz="16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</a:t>
                      </a:r>
                      <a:r>
                        <a:rPr lang="en-US" sz="1600" baseline="-25000" dirty="0"/>
                        <a:t>2</a:t>
                      </a:r>
                      <a:endParaRPr lang="en-US" sz="16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</a:t>
                      </a:r>
                      <a:endParaRPr lang="en-US" sz="16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  <a:endParaRPr lang="en-US" sz="16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0</a:t>
                      </a:r>
                      <a:endParaRPr lang="en-US" sz="16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1</a:t>
                      </a:r>
                      <a:endParaRPr lang="en-US" sz="16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2</a:t>
                      </a:r>
                      <a:endParaRPr lang="en-US" sz="16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</a:t>
                      </a:r>
                      <a:endParaRPr lang="en-US" sz="16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6837" y="1138723"/>
            <a:ext cx="2176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Gill Sans"/>
                <a:cs typeface="Gill Sans"/>
              </a:rPr>
              <a:t>Genotype counts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405949"/>
              </p:ext>
            </p:extLst>
          </p:nvPr>
        </p:nvGraphicFramePr>
        <p:xfrm>
          <a:off x="341007" y="3315064"/>
          <a:ext cx="4162644" cy="13011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40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1784">
                <a:tc>
                  <a:txBody>
                    <a:bodyPr/>
                    <a:lstStyle/>
                    <a:p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84">
                <a:tc>
                  <a:txBody>
                    <a:bodyPr/>
                    <a:lstStyle/>
                    <a:p>
                      <a:r>
                        <a:rPr lang="en-US" sz="1200" dirty="0"/>
                        <a:t>CONTROLS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2r</a:t>
                      </a:r>
                      <a:r>
                        <a:rPr lang="en-US" sz="1200" baseline="-25000" dirty="0"/>
                        <a:t>0</a:t>
                      </a:r>
                      <a:r>
                        <a:rPr lang="en-US" sz="1200" baseline="0" dirty="0"/>
                        <a:t>+</a:t>
                      </a:r>
                      <a:r>
                        <a:rPr lang="en-US" sz="1200" dirty="0"/>
                        <a:t>r</a:t>
                      </a:r>
                      <a:r>
                        <a:rPr lang="en-US" sz="1200" baseline="-25000" dirty="0"/>
                        <a:t>1</a:t>
                      </a:r>
                      <a:endParaRPr lang="en-US" sz="12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r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baseline="0" dirty="0"/>
                        <a:t>+2r</a:t>
                      </a:r>
                      <a:r>
                        <a:rPr lang="en-US" sz="1200" baseline="-25000" dirty="0"/>
                        <a:t>2</a:t>
                      </a:r>
                      <a:endParaRPr lang="en-US" sz="12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2R</a:t>
                      </a:r>
                      <a:endParaRPr lang="en-US" sz="1200" baseline="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4">
                <a:tc>
                  <a:txBody>
                    <a:bodyPr/>
                    <a:lstStyle/>
                    <a:p>
                      <a:r>
                        <a:rPr lang="en-US" sz="1200" dirty="0"/>
                        <a:t>CASES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2s</a:t>
                      </a:r>
                      <a:r>
                        <a:rPr lang="en-US" sz="1200" baseline="-25000" dirty="0"/>
                        <a:t>0</a:t>
                      </a:r>
                      <a:r>
                        <a:rPr lang="en-US" sz="1200" baseline="0" dirty="0"/>
                        <a:t>+</a:t>
                      </a:r>
                      <a:r>
                        <a:rPr lang="en-US" sz="1200" dirty="0"/>
                        <a:t>s</a:t>
                      </a:r>
                      <a:r>
                        <a:rPr lang="en-US" sz="1200" baseline="-25000" dirty="0"/>
                        <a:t>1</a:t>
                      </a:r>
                      <a:endParaRPr lang="en-US" sz="12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s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baseline="0" dirty="0"/>
                        <a:t>+2s</a:t>
                      </a:r>
                      <a:r>
                        <a:rPr lang="en-US" sz="1200" baseline="-25000" dirty="0"/>
                        <a:t>2</a:t>
                      </a:r>
                      <a:endParaRPr lang="en-US" sz="12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2S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84"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2n</a:t>
                      </a:r>
                      <a:r>
                        <a:rPr lang="en-US" sz="1200" baseline="-25000" dirty="0"/>
                        <a:t>0</a:t>
                      </a:r>
                      <a:r>
                        <a:rPr lang="en-US" sz="1200" baseline="0" dirty="0"/>
                        <a:t>+n</a:t>
                      </a:r>
                      <a:r>
                        <a:rPr lang="en-US" sz="1200" baseline="-25000" dirty="0"/>
                        <a:t>1</a:t>
                      </a:r>
                      <a:endParaRPr lang="en-US" sz="12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baseline="0" dirty="0"/>
                        <a:t>+2n</a:t>
                      </a:r>
                      <a:r>
                        <a:rPr lang="en-US" sz="1200" baseline="-25000" dirty="0"/>
                        <a:t>2</a:t>
                      </a:r>
                      <a:endParaRPr lang="en-US" sz="12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2N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67221" y="2912573"/>
            <a:ext cx="2842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Gill Sans"/>
                <a:cs typeface="Gill Sans"/>
              </a:rPr>
              <a:t>Observed allele counts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611774"/>
              </p:ext>
            </p:extLst>
          </p:nvPr>
        </p:nvGraphicFramePr>
        <p:xfrm>
          <a:off x="4726605" y="3317179"/>
          <a:ext cx="4248189" cy="13011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47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1784">
                <a:tc>
                  <a:txBody>
                    <a:bodyPr/>
                    <a:lstStyle/>
                    <a:p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endParaRPr lang="en-US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84">
                <a:tc>
                  <a:txBody>
                    <a:bodyPr/>
                    <a:lstStyle/>
                    <a:p>
                      <a:r>
                        <a:rPr lang="en-US" sz="1200" dirty="0"/>
                        <a:t>CONTROLS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(2n</a:t>
                      </a:r>
                      <a:r>
                        <a:rPr lang="en-US" sz="1200" baseline="-25000" dirty="0"/>
                        <a:t>0</a:t>
                      </a:r>
                      <a:r>
                        <a:rPr lang="en-US" sz="1200" baseline="0" dirty="0"/>
                        <a:t>+n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baseline="0" dirty="0"/>
                        <a:t>)(R/N)</a:t>
                      </a:r>
                      <a:endParaRPr lang="en-US" sz="12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baseline="0" dirty="0"/>
                        <a:t>+2n</a:t>
                      </a:r>
                      <a:r>
                        <a:rPr lang="en-US" sz="1200" baseline="-25000" dirty="0"/>
                        <a:t>2</a:t>
                      </a:r>
                      <a:r>
                        <a:rPr lang="en-US" sz="1200" baseline="0" dirty="0"/>
                        <a:t>)(R/N)</a:t>
                      </a:r>
                      <a:endParaRPr lang="en-US" sz="1200" baseline="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2R</a:t>
                      </a:r>
                      <a:endParaRPr lang="en-US" sz="1200" baseline="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4">
                <a:tc>
                  <a:txBody>
                    <a:bodyPr/>
                    <a:lstStyle/>
                    <a:p>
                      <a:r>
                        <a:rPr lang="en-US" sz="1200" dirty="0"/>
                        <a:t>CASES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(2n</a:t>
                      </a:r>
                      <a:r>
                        <a:rPr lang="en-US" sz="1200" baseline="-25000" dirty="0"/>
                        <a:t>0</a:t>
                      </a:r>
                      <a:r>
                        <a:rPr lang="en-US" sz="1200" baseline="0" dirty="0"/>
                        <a:t>+n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baseline="0" dirty="0"/>
                        <a:t>)(S/N)</a:t>
                      </a:r>
                      <a:endParaRPr lang="en-US" sz="12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baseline="0" dirty="0"/>
                        <a:t>+2n</a:t>
                      </a:r>
                      <a:r>
                        <a:rPr lang="en-US" sz="1200" baseline="-25000" dirty="0"/>
                        <a:t>2</a:t>
                      </a:r>
                      <a:r>
                        <a:rPr lang="en-US" sz="1200" baseline="0" dirty="0"/>
                        <a:t>)(S/N)</a:t>
                      </a:r>
                      <a:endParaRPr lang="en-US" sz="1200" baseline="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2S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84"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2n</a:t>
                      </a:r>
                      <a:r>
                        <a:rPr lang="en-US" sz="1200" baseline="-25000" dirty="0"/>
                        <a:t>0</a:t>
                      </a:r>
                      <a:r>
                        <a:rPr lang="en-US" sz="1200" baseline="0" dirty="0"/>
                        <a:t>+n</a:t>
                      </a:r>
                      <a:r>
                        <a:rPr lang="en-US" sz="1200" baseline="-25000" dirty="0"/>
                        <a:t>1</a:t>
                      </a:r>
                      <a:endParaRPr lang="en-US" sz="12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n</a:t>
                      </a:r>
                      <a:r>
                        <a:rPr lang="en-US" sz="1200" baseline="-25000" dirty="0"/>
                        <a:t>1</a:t>
                      </a:r>
                      <a:r>
                        <a:rPr lang="en-US" sz="1200" baseline="0" dirty="0"/>
                        <a:t>+2n</a:t>
                      </a:r>
                      <a:r>
                        <a:rPr lang="en-US" sz="1200" baseline="-25000" dirty="0"/>
                        <a:t>2</a:t>
                      </a:r>
                      <a:endParaRPr lang="en-US" sz="12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2N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726605" y="2891172"/>
            <a:ext cx="2867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Gill Sans"/>
                <a:cs typeface="Gill Sans"/>
              </a:rPr>
              <a:t>Expected allele counts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7221" y="5028601"/>
            <a:ext cx="213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Gill Sans"/>
                <a:cs typeface="Gill Sans"/>
              </a:rPr>
              <a:t>Chi-square test: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8784" y="5529845"/>
            <a:ext cx="787522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latin typeface="Gill Sans"/>
                <a:cs typeface="Gill Sans"/>
              </a:rPr>
              <a:t>Σ</a:t>
            </a:r>
            <a:r>
              <a:rPr lang="en-US" sz="2400" baseline="-25000" dirty="0" err="1">
                <a:latin typeface="Gill Sans"/>
                <a:cs typeface="Gill Sans"/>
              </a:rPr>
              <a:t>i</a:t>
            </a:r>
            <a:r>
              <a:rPr lang="en-US" sz="2400" dirty="0">
                <a:latin typeface="Gill Sans"/>
                <a:cs typeface="Gill Sans"/>
              </a:rPr>
              <a:t>(</a:t>
            </a:r>
            <a:r>
              <a:rPr lang="en-US" sz="2400" dirty="0" err="1">
                <a:latin typeface="Gill Sans"/>
                <a:cs typeface="Gill Sans"/>
              </a:rPr>
              <a:t>obs</a:t>
            </a:r>
            <a:r>
              <a:rPr lang="en-US" sz="2400" baseline="-25000" dirty="0" err="1">
                <a:latin typeface="Gill Sans"/>
                <a:cs typeface="Gill Sans"/>
              </a:rPr>
              <a:t>i</a:t>
            </a:r>
            <a:r>
              <a:rPr lang="en-US" sz="2400" dirty="0" err="1">
                <a:latin typeface="Gill Sans"/>
                <a:cs typeface="Gill Sans"/>
              </a:rPr>
              <a:t>-exp</a:t>
            </a:r>
            <a:r>
              <a:rPr lang="en-US" sz="2400" baseline="-25000" dirty="0" err="1">
                <a:latin typeface="Gill Sans"/>
                <a:cs typeface="Gill Sans"/>
              </a:rPr>
              <a:t>i</a:t>
            </a:r>
            <a:r>
              <a:rPr lang="en-US" sz="2400" dirty="0">
                <a:latin typeface="Gill Sans"/>
                <a:cs typeface="Gill Sans"/>
              </a:rPr>
              <a:t>)</a:t>
            </a:r>
            <a:r>
              <a:rPr lang="en-US" sz="2400" baseline="-25000" dirty="0">
                <a:latin typeface="Gill Sans"/>
                <a:cs typeface="Gill Sans"/>
              </a:rPr>
              <a:t>2</a:t>
            </a:r>
            <a:r>
              <a:rPr lang="en-US" sz="2400" dirty="0">
                <a:latin typeface="Gill Sans"/>
                <a:cs typeface="Gill Sans"/>
              </a:rPr>
              <a:t>/</a:t>
            </a:r>
            <a:r>
              <a:rPr lang="en-US" sz="2400" dirty="0" err="1">
                <a:latin typeface="Gill Sans"/>
                <a:cs typeface="Gill Sans"/>
              </a:rPr>
              <a:t>exp</a:t>
            </a:r>
            <a:r>
              <a:rPr lang="en-US" sz="2400" baseline="-25000" dirty="0" err="1">
                <a:latin typeface="Gill Sans"/>
                <a:cs typeface="Gill Sans"/>
              </a:rPr>
              <a:t>i</a:t>
            </a:r>
            <a:r>
              <a:rPr lang="en-US" sz="2400" baseline="-25000" dirty="0">
                <a:latin typeface="Gill Sans"/>
                <a:cs typeface="Gill Sans"/>
              </a:rPr>
              <a:t> </a:t>
            </a:r>
            <a:r>
              <a:rPr lang="en-US" sz="2400" dirty="0">
                <a:latin typeface="Gill Sans"/>
                <a:cs typeface="Gill Sans"/>
              </a:rPr>
              <a:t>~ χ</a:t>
            </a:r>
            <a:r>
              <a:rPr lang="en-US" sz="2400" baseline="30000" dirty="0">
                <a:latin typeface="Gill Sans"/>
                <a:cs typeface="Gill Sans"/>
              </a:rPr>
              <a:t>2 </a:t>
            </a:r>
            <a:r>
              <a:rPr lang="en-US" sz="2400" dirty="0">
                <a:latin typeface="Gill Sans"/>
                <a:cs typeface="Gill Sans"/>
              </a:rPr>
              <a:t>with 1 degree of freedom </a:t>
            </a:r>
            <a:r>
              <a:rPr lang="en-US" sz="2400" dirty="0">
                <a:latin typeface="Gill Sans"/>
                <a:ea typeface="Wingdings"/>
                <a:cs typeface="Gill Sans"/>
                <a:sym typeface="Wingdings"/>
              </a:rPr>
              <a:t> </a:t>
            </a:r>
            <a:r>
              <a:rPr lang="en-US" sz="2400" dirty="0">
                <a:latin typeface="Gill Sans"/>
                <a:cs typeface="Gill Sans"/>
                <a:sym typeface="Wingdings"/>
              </a:rPr>
              <a:t>p-value</a:t>
            </a:r>
          </a:p>
          <a:p>
            <a:endParaRPr lang="en-US" sz="2400" dirty="0">
              <a:latin typeface="Gill Sans"/>
              <a:cs typeface="Gill Sans"/>
              <a:sym typeface="Wingdings"/>
            </a:endParaRPr>
          </a:p>
          <a:p>
            <a:r>
              <a:rPr lang="en-US" sz="2400" dirty="0">
                <a:latin typeface="Gill Sans"/>
                <a:cs typeface="Gill Sans"/>
                <a:sym typeface="Wingdings"/>
              </a:rPr>
              <a:t>e.g. plink --</a:t>
            </a:r>
            <a:r>
              <a:rPr lang="en-US" sz="2400" dirty="0" err="1">
                <a:latin typeface="Gill Sans"/>
                <a:cs typeface="Gill Sans"/>
                <a:sym typeface="Wingdings"/>
              </a:rPr>
              <a:t>assoc</a:t>
            </a:r>
            <a:r>
              <a:rPr lang="en-US" sz="2400" dirty="0">
                <a:latin typeface="Gill Sans"/>
                <a:cs typeface="Gill Sans"/>
              </a:rPr>
              <a:t> </a:t>
            </a:r>
            <a:endParaRPr lang="en-US" sz="2400" baseline="-250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7433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39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 bwMode="auto">
          <a:xfrm>
            <a:off x="0" y="10033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0" y="34650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Gill Sans"/>
                <a:cs typeface="Gill Sans"/>
              </a:rPr>
              <a:t>Odds ratio</a:t>
            </a:r>
            <a:endParaRPr lang="en-US" sz="2400" b="1" i="0" dirty="0">
              <a:latin typeface="Gill Sans"/>
              <a:cs typeface="Gill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221" y="5150446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Gill Sans"/>
                <a:cs typeface="Gill Sans"/>
              </a:rPr>
              <a:t>Odds ratio:</a:t>
            </a:r>
          </a:p>
        </p:txBody>
      </p:sp>
      <p:sp>
        <p:nvSpPr>
          <p:cNvPr id="7" name="Rectangle 6"/>
          <p:cNvSpPr/>
          <p:nvPr/>
        </p:nvSpPr>
        <p:spPr>
          <a:xfrm>
            <a:off x="1729818" y="5126930"/>
            <a:ext cx="2933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Gill Sans"/>
                <a:cs typeface="Gill Sans"/>
              </a:rPr>
              <a:t>(B/A)/(D/C) = BC/AD</a:t>
            </a:r>
            <a:endParaRPr lang="en-US" sz="2400" baseline="-25000" dirty="0">
              <a:latin typeface="Gill Sans"/>
              <a:cs typeface="Gill San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628801"/>
              </p:ext>
            </p:extLst>
          </p:nvPr>
        </p:nvGraphicFramePr>
        <p:xfrm>
          <a:off x="3360318" y="1544384"/>
          <a:ext cx="4315512" cy="1249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3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784">
                <a:tc>
                  <a:txBody>
                    <a:bodyPr/>
                    <a:lstStyle/>
                    <a:p>
                      <a:endParaRPr lang="en-US" sz="28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</a:t>
                      </a:r>
                      <a:endParaRPr lang="en-US" sz="28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G</a:t>
                      </a:r>
                      <a:endParaRPr lang="en-US" sz="28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84">
                <a:tc>
                  <a:txBody>
                    <a:bodyPr/>
                    <a:lstStyle/>
                    <a:p>
                      <a:r>
                        <a:rPr lang="en-US" sz="1800" dirty="0"/>
                        <a:t>CONTROLS</a:t>
                      </a:r>
                      <a:endParaRPr lang="en-US" sz="18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A=2r</a:t>
                      </a:r>
                      <a:r>
                        <a:rPr lang="en-US" sz="1800" baseline="-25000" dirty="0"/>
                        <a:t>0</a:t>
                      </a:r>
                      <a:r>
                        <a:rPr lang="en-US" sz="1800" baseline="0" dirty="0"/>
                        <a:t>+</a:t>
                      </a:r>
                      <a:r>
                        <a:rPr lang="en-US" sz="1800" dirty="0"/>
                        <a:t>r</a:t>
                      </a:r>
                      <a:r>
                        <a:rPr lang="en-US" sz="1800" baseline="-25000" dirty="0"/>
                        <a:t>1</a:t>
                      </a:r>
                      <a:endParaRPr lang="en-US" sz="18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C=r</a:t>
                      </a:r>
                      <a:r>
                        <a:rPr lang="en-US" sz="1800" baseline="-25000" dirty="0"/>
                        <a:t>1</a:t>
                      </a:r>
                      <a:r>
                        <a:rPr lang="en-US" sz="1800" baseline="0" dirty="0"/>
                        <a:t>+2r</a:t>
                      </a:r>
                      <a:r>
                        <a:rPr lang="en-US" sz="1800" baseline="-25000" dirty="0"/>
                        <a:t>2</a:t>
                      </a:r>
                      <a:endParaRPr lang="en-US" sz="18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4">
                <a:tc>
                  <a:txBody>
                    <a:bodyPr/>
                    <a:lstStyle/>
                    <a:p>
                      <a:r>
                        <a:rPr lang="en-US" sz="1800" dirty="0"/>
                        <a:t>CASES</a:t>
                      </a:r>
                      <a:endParaRPr lang="en-US" sz="18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B=2s</a:t>
                      </a:r>
                      <a:r>
                        <a:rPr lang="en-US" sz="1800" baseline="-25000" dirty="0"/>
                        <a:t>0</a:t>
                      </a:r>
                      <a:r>
                        <a:rPr lang="en-US" sz="1800" baseline="0" dirty="0"/>
                        <a:t>+</a:t>
                      </a:r>
                      <a:r>
                        <a:rPr lang="en-US" sz="1800" dirty="0"/>
                        <a:t>s</a:t>
                      </a:r>
                      <a:r>
                        <a:rPr lang="en-US" sz="1800" baseline="-25000" dirty="0"/>
                        <a:t>1</a:t>
                      </a:r>
                      <a:endParaRPr lang="en-US" sz="18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D=s</a:t>
                      </a:r>
                      <a:r>
                        <a:rPr lang="en-US" sz="1800" baseline="-25000" dirty="0"/>
                        <a:t>1</a:t>
                      </a:r>
                      <a:r>
                        <a:rPr lang="en-US" sz="1800" baseline="0" dirty="0"/>
                        <a:t>+2s</a:t>
                      </a:r>
                      <a:r>
                        <a:rPr lang="en-US" sz="1800" baseline="-25000" dirty="0"/>
                        <a:t>2</a:t>
                      </a:r>
                      <a:endParaRPr lang="en-US" sz="1800" baseline="-25000" dirty="0">
                        <a:latin typeface="Gill Sans"/>
                        <a:cs typeface="Gill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7221" y="2113004"/>
            <a:ext cx="292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ill Sans"/>
                <a:cs typeface="Gill Sans"/>
              </a:rPr>
              <a:t>Observed allele counts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7221" y="3255658"/>
            <a:ext cx="4942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Gill Sans"/>
                <a:cs typeface="Gill Sans"/>
              </a:rPr>
              <a:t>Odds: </a:t>
            </a:r>
            <a:r>
              <a:rPr lang="en-US" dirty="0">
                <a:latin typeface="Gill Sans"/>
                <a:cs typeface="Gill Sans"/>
              </a:rPr>
              <a:t>P(event occurs)/P(event doesn’t occur) = </a:t>
            </a:r>
            <a:endParaRPr lang="en-US" b="1" dirty="0">
              <a:latin typeface="Gill Sans"/>
              <a:cs typeface="Gill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5806" y="3601474"/>
            <a:ext cx="3514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  <a:cs typeface="Gill Sans"/>
              </a:rPr>
              <a:t>P(event occurs)/(1-P(event occurs))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7221" y="4125311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Gill Sans"/>
                <a:cs typeface="Gill Sans"/>
              </a:rPr>
              <a:t>Odds that T occurs in a case: </a:t>
            </a:r>
            <a:r>
              <a:rPr lang="en-US" dirty="0">
                <a:latin typeface="Gill Sans"/>
                <a:cs typeface="Gill Sans"/>
              </a:rPr>
              <a:t>B/A</a:t>
            </a:r>
            <a:r>
              <a:rPr lang="en-US" b="1" dirty="0">
                <a:latin typeface="Gill Sans"/>
                <a:cs typeface="Gill Sans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7221" y="4606945"/>
            <a:ext cx="4010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Gill Sans"/>
                <a:cs typeface="Gill Sans"/>
              </a:rPr>
              <a:t>Odds that G occurs in a case: </a:t>
            </a:r>
            <a:r>
              <a:rPr lang="en-US" dirty="0">
                <a:latin typeface="Gill Sans"/>
                <a:cs typeface="Gill Sans"/>
              </a:rPr>
              <a:t>D/C</a:t>
            </a:r>
            <a:r>
              <a:rPr lang="en-US" b="1" dirty="0">
                <a:latin typeface="Gill Sans"/>
                <a:cs typeface="Gill Sans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7699" y="4976277"/>
            <a:ext cx="24416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Gill Sans"/>
                <a:cs typeface="Gill Sans"/>
              </a:rPr>
              <a:t>OR=1 </a:t>
            </a:r>
            <a:r>
              <a:rPr lang="en-US" dirty="0">
                <a:latin typeface="Gill Sans"/>
                <a:cs typeface="Gill Sans"/>
              </a:rPr>
              <a:t>no association</a:t>
            </a:r>
          </a:p>
          <a:p>
            <a:r>
              <a:rPr lang="en-US" b="1" dirty="0">
                <a:latin typeface="Gill Sans"/>
                <a:cs typeface="Gill Sans"/>
              </a:rPr>
              <a:t>OR&gt;1 </a:t>
            </a:r>
            <a:r>
              <a:rPr lang="en-US" dirty="0">
                <a:latin typeface="Gill Sans"/>
                <a:cs typeface="Gill Sans"/>
              </a:rPr>
              <a:t>T increases risk</a:t>
            </a:r>
          </a:p>
          <a:p>
            <a:r>
              <a:rPr lang="en-US" b="1" dirty="0">
                <a:latin typeface="Gill Sans"/>
                <a:cs typeface="Gill Sans"/>
              </a:rPr>
              <a:t>OR&lt;1 </a:t>
            </a:r>
            <a:r>
              <a:rPr lang="en-US" dirty="0">
                <a:latin typeface="Gill Sans"/>
                <a:cs typeface="Gill Sans"/>
              </a:rPr>
              <a:t>T decreases risk</a:t>
            </a:r>
            <a:endParaRPr lang="en-US" b="1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17849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 bwMode="auto">
          <a:xfrm>
            <a:off x="0" y="10033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0" y="34650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Gill Sans"/>
                <a:cs typeface="Gill Sans"/>
              </a:rPr>
              <a:t>Testing a single SNP – </a:t>
            </a:r>
            <a:r>
              <a:rPr lang="en-US" sz="2400" b="1" dirty="0">
                <a:latin typeface="Gill Sans"/>
                <a:ea typeface="Lucida Grande"/>
                <a:cs typeface="Gill Sans"/>
              </a:rPr>
              <a:t>Logistic</a:t>
            </a:r>
            <a:r>
              <a:rPr lang="en-US" sz="2400" b="1" dirty="0">
                <a:latin typeface="Gill Sans"/>
                <a:cs typeface="Gill Sans"/>
              </a:rPr>
              <a:t> regression</a:t>
            </a:r>
            <a:endParaRPr lang="en-US" sz="2400" b="1" i="0" dirty="0">
              <a:latin typeface="Gill Sans"/>
              <a:cs typeface="Gill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819" y="1293408"/>
            <a:ext cx="769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ill Sans"/>
                <a:cs typeface="Gill Sans"/>
              </a:rPr>
              <a:t>Y</a:t>
            </a:r>
            <a:r>
              <a:rPr lang="en-US" sz="2400" b="1" baseline="-25000" dirty="0">
                <a:latin typeface="Gill Sans"/>
                <a:cs typeface="Gill Sans"/>
              </a:rPr>
              <a:t>i</a:t>
            </a:r>
            <a:r>
              <a:rPr lang="en-US" sz="2400" b="1" dirty="0">
                <a:latin typeface="Gill Sans"/>
                <a:cs typeface="Gill Sans"/>
              </a:rPr>
              <a:t> </a:t>
            </a:r>
            <a:r>
              <a:rPr lang="en-US" sz="2400" dirty="0">
                <a:latin typeface="Gill Sans"/>
                <a:cs typeface="Gill Sans"/>
              </a:rPr>
              <a:t>(phenotype for sample </a:t>
            </a:r>
            <a:r>
              <a:rPr lang="en-US" sz="2400" dirty="0" err="1">
                <a:latin typeface="Gill Sans"/>
                <a:cs typeface="Gill Sans"/>
              </a:rPr>
              <a:t>i</a:t>
            </a:r>
            <a:r>
              <a:rPr lang="en-US" sz="2400" dirty="0">
                <a:latin typeface="Gill Sans"/>
                <a:cs typeface="Gill Sans"/>
              </a:rPr>
              <a:t>)</a:t>
            </a:r>
            <a:r>
              <a:rPr lang="en-US" sz="2400" b="1" dirty="0">
                <a:latin typeface="Gill Sans"/>
                <a:cs typeface="Gill Sans"/>
              </a:rPr>
              <a:t> </a:t>
            </a:r>
            <a:r>
              <a:rPr lang="en-US" sz="2400" dirty="0">
                <a:latin typeface="Gill Sans"/>
                <a:cs typeface="Gill Sans"/>
              </a:rPr>
              <a:t>(Y</a:t>
            </a:r>
            <a:r>
              <a:rPr lang="en-US" sz="2400" baseline="-25000" dirty="0">
                <a:latin typeface="Gill Sans"/>
                <a:cs typeface="Gill Sans"/>
              </a:rPr>
              <a:t>i</a:t>
            </a:r>
            <a:r>
              <a:rPr lang="en-US" sz="2400" dirty="0">
                <a:latin typeface="Gill Sans"/>
                <a:cs typeface="Gill Sans"/>
              </a:rPr>
              <a:t>=1 for case, Y</a:t>
            </a:r>
            <a:r>
              <a:rPr lang="en-US" sz="2400" baseline="-25000" dirty="0">
                <a:latin typeface="Gill Sans"/>
                <a:cs typeface="Gill Sans"/>
              </a:rPr>
              <a:t>i</a:t>
            </a:r>
            <a:r>
              <a:rPr lang="en-US" sz="2400" dirty="0">
                <a:latin typeface="Gill Sans"/>
                <a:cs typeface="Gill Sans"/>
              </a:rPr>
              <a:t>=0 for control)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5819" y="1892625"/>
            <a:ext cx="6730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ill Sans"/>
                <a:cs typeface="Gill Sans"/>
              </a:rPr>
              <a:t>X</a:t>
            </a:r>
            <a:r>
              <a:rPr lang="en-US" sz="2400" b="1" baseline="-25000" dirty="0">
                <a:latin typeface="Gill Sans"/>
                <a:cs typeface="Gill Sans"/>
              </a:rPr>
              <a:t>i</a:t>
            </a:r>
            <a:r>
              <a:rPr lang="en-US" sz="2400" b="1" dirty="0">
                <a:latin typeface="Gill Sans"/>
                <a:cs typeface="Gill Sans"/>
              </a:rPr>
              <a:t> </a:t>
            </a:r>
            <a:r>
              <a:rPr lang="en-US" sz="2400" dirty="0">
                <a:latin typeface="Gill Sans"/>
                <a:cs typeface="Gill Sans"/>
              </a:rPr>
              <a:t>(genotype for sample </a:t>
            </a:r>
            <a:r>
              <a:rPr lang="en-US" sz="2400" dirty="0" err="1">
                <a:latin typeface="Gill Sans"/>
                <a:cs typeface="Gill Sans"/>
              </a:rPr>
              <a:t>i</a:t>
            </a:r>
            <a:r>
              <a:rPr lang="en-US" sz="2400" dirty="0">
                <a:latin typeface="Gill Sans"/>
                <a:cs typeface="Gill Sans"/>
              </a:rPr>
              <a:t>)</a:t>
            </a:r>
            <a:r>
              <a:rPr lang="en-US" sz="2400" b="1" dirty="0">
                <a:latin typeface="Gill Sans"/>
                <a:cs typeface="Gill Sans"/>
              </a:rPr>
              <a:t> </a:t>
            </a:r>
            <a:r>
              <a:rPr lang="en-US" sz="2400" dirty="0">
                <a:latin typeface="Gill Sans"/>
                <a:cs typeface="Gill Sans"/>
              </a:rPr>
              <a:t>(0, 1 or 2 for TT, TG, GG)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5819" y="2609421"/>
            <a:ext cx="8057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ill Sans"/>
                <a:cs typeface="Gill Sans"/>
              </a:rPr>
              <a:t>P</a:t>
            </a:r>
            <a:r>
              <a:rPr lang="en-US" sz="2400" b="1" baseline="-25000" dirty="0">
                <a:latin typeface="Gill Sans"/>
                <a:cs typeface="Gill Sans"/>
              </a:rPr>
              <a:t>i</a:t>
            </a:r>
            <a:r>
              <a:rPr lang="en-US" sz="2400" b="1" dirty="0">
                <a:latin typeface="Gill Sans"/>
                <a:cs typeface="Gill Sans"/>
              </a:rPr>
              <a:t>=</a:t>
            </a:r>
            <a:r>
              <a:rPr lang="en-US" sz="2400" dirty="0">
                <a:latin typeface="Gill Sans"/>
                <a:cs typeface="Gill Sans"/>
              </a:rPr>
              <a:t>E[</a:t>
            </a:r>
            <a:r>
              <a:rPr lang="en-US" sz="2400" b="1" dirty="0" err="1">
                <a:latin typeface="Gill Sans"/>
                <a:cs typeface="Gill Sans"/>
              </a:rPr>
              <a:t>Y</a:t>
            </a:r>
            <a:r>
              <a:rPr lang="en-US" sz="2400" b="1" baseline="-25000" dirty="0" err="1">
                <a:latin typeface="Gill Sans"/>
                <a:cs typeface="Gill Sans"/>
              </a:rPr>
              <a:t>i</a:t>
            </a:r>
            <a:r>
              <a:rPr lang="en-US" sz="2400" b="1" dirty="0" err="1">
                <a:latin typeface="Gill Sans"/>
                <a:cs typeface="Gill Sans"/>
              </a:rPr>
              <a:t>|X</a:t>
            </a:r>
            <a:r>
              <a:rPr lang="en-US" sz="2400" b="1" baseline="-25000" dirty="0" err="1">
                <a:latin typeface="Gill Sans"/>
                <a:cs typeface="Gill Sans"/>
              </a:rPr>
              <a:t>i</a:t>
            </a:r>
            <a:r>
              <a:rPr lang="en-US" sz="2400" dirty="0">
                <a:latin typeface="Gill Sans"/>
                <a:cs typeface="Gill Sans"/>
              </a:rPr>
              <a:t>]</a:t>
            </a:r>
            <a:r>
              <a:rPr lang="en-US" sz="2400" b="1" dirty="0">
                <a:latin typeface="Gill Sans"/>
                <a:cs typeface="Gill Sans"/>
              </a:rPr>
              <a:t> </a:t>
            </a:r>
            <a:r>
              <a:rPr lang="en-US" sz="2400" dirty="0">
                <a:latin typeface="Gill Sans"/>
                <a:cs typeface="Gill Sans"/>
              </a:rPr>
              <a:t>(expected phenotype given genotype of sample </a:t>
            </a:r>
            <a:r>
              <a:rPr lang="en-US" sz="2400" dirty="0" err="1">
                <a:latin typeface="Gill Sans"/>
                <a:cs typeface="Gill Sans"/>
              </a:rPr>
              <a:t>i</a:t>
            </a:r>
            <a:r>
              <a:rPr lang="en-US" sz="2400" dirty="0">
                <a:latin typeface="Gill Sans"/>
                <a:cs typeface="Gill Sans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5819" y="3223486"/>
            <a:ext cx="3172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Gill Sans"/>
                <a:cs typeface="Gill Sans"/>
              </a:rPr>
              <a:t>Logit</a:t>
            </a:r>
            <a:r>
              <a:rPr lang="en-US" sz="2400" dirty="0">
                <a:latin typeface="Gill Sans"/>
                <a:cs typeface="Gill Sans"/>
              </a:rPr>
              <a:t>(</a:t>
            </a:r>
            <a:r>
              <a:rPr lang="en-US" sz="2400" b="1" dirty="0">
                <a:latin typeface="Gill Sans"/>
                <a:cs typeface="Gill Sans"/>
              </a:rPr>
              <a:t>p</a:t>
            </a:r>
            <a:r>
              <a:rPr lang="en-US" sz="2400" b="1" baseline="-25000" dirty="0">
                <a:latin typeface="Gill Sans"/>
                <a:cs typeface="Gill Sans"/>
              </a:rPr>
              <a:t>i</a:t>
            </a:r>
            <a:r>
              <a:rPr lang="en-US" sz="2400" dirty="0">
                <a:latin typeface="Gill Sans"/>
                <a:cs typeface="Gill Sans"/>
              </a:rPr>
              <a:t>)=log</a:t>
            </a:r>
            <a:r>
              <a:rPr lang="en-US" sz="2400" baseline="-25000" dirty="0">
                <a:latin typeface="Gill Sans"/>
                <a:cs typeface="Gill Sans"/>
              </a:rPr>
              <a:t>e</a:t>
            </a:r>
            <a:r>
              <a:rPr lang="en-US" sz="2400" dirty="0">
                <a:latin typeface="Gill Sans"/>
                <a:cs typeface="Gill Sans"/>
              </a:rPr>
              <a:t>[</a:t>
            </a:r>
            <a:r>
              <a:rPr lang="en-US" sz="2400" b="1" dirty="0">
                <a:latin typeface="Gill Sans"/>
                <a:cs typeface="Gill Sans"/>
              </a:rPr>
              <a:t>p</a:t>
            </a:r>
            <a:r>
              <a:rPr lang="en-US" sz="2400" b="1" baseline="-25000" dirty="0">
                <a:latin typeface="Gill Sans"/>
                <a:cs typeface="Gill Sans"/>
              </a:rPr>
              <a:t>i</a:t>
            </a:r>
            <a:r>
              <a:rPr lang="en-US" sz="2400" dirty="0">
                <a:latin typeface="Gill Sans"/>
                <a:cs typeface="Gill Sans"/>
              </a:rPr>
              <a:t>/(1-</a:t>
            </a:r>
            <a:r>
              <a:rPr lang="en-US" sz="2400" b="1" dirty="0">
                <a:latin typeface="Gill Sans"/>
                <a:cs typeface="Gill Sans"/>
              </a:rPr>
              <a:t>p</a:t>
            </a:r>
            <a:r>
              <a:rPr lang="en-US" sz="2400" b="1" baseline="-25000" dirty="0">
                <a:latin typeface="Gill Sans"/>
                <a:cs typeface="Gill Sans"/>
              </a:rPr>
              <a:t>i</a:t>
            </a:r>
            <a:r>
              <a:rPr lang="en-US" sz="2400" dirty="0">
                <a:latin typeface="Gill Sans"/>
                <a:cs typeface="Gill Sans"/>
              </a:rPr>
              <a:t>)]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15931" y="3967456"/>
            <a:ext cx="4086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Gill Sans"/>
                <a:cs typeface="Gill Sans"/>
              </a:rPr>
              <a:t>Logit</a:t>
            </a:r>
            <a:r>
              <a:rPr lang="en-US" sz="4000" dirty="0">
                <a:latin typeface="Gill Sans"/>
                <a:cs typeface="Gill Sans"/>
              </a:rPr>
              <a:t>(</a:t>
            </a:r>
            <a:r>
              <a:rPr lang="en-US" sz="4000" b="1" dirty="0">
                <a:latin typeface="Gill Sans"/>
                <a:cs typeface="Gill Sans"/>
              </a:rPr>
              <a:t>p</a:t>
            </a:r>
            <a:r>
              <a:rPr lang="en-US" sz="4000" b="1" baseline="-25000" dirty="0">
                <a:latin typeface="Gill Sans"/>
                <a:cs typeface="Gill Sans"/>
              </a:rPr>
              <a:t>i</a:t>
            </a:r>
            <a:r>
              <a:rPr lang="en-US" sz="4000" dirty="0">
                <a:latin typeface="Gill Sans"/>
                <a:cs typeface="Gill Sans"/>
              </a:rPr>
              <a:t>)~</a:t>
            </a:r>
            <a:r>
              <a:rPr lang="en-US" sz="4000" dirty="0">
                <a:latin typeface="Gill Sans"/>
                <a:ea typeface="Lucida Grande"/>
                <a:cs typeface="Gill Sans"/>
              </a:rPr>
              <a:t>β</a:t>
            </a:r>
            <a:r>
              <a:rPr lang="en-US" sz="4000" baseline="-25000" dirty="0">
                <a:latin typeface="Gill Sans"/>
                <a:ea typeface="Lucida Grande"/>
                <a:cs typeface="Gill Sans"/>
              </a:rPr>
              <a:t>0</a:t>
            </a:r>
            <a:r>
              <a:rPr lang="en-US" sz="4000" dirty="0">
                <a:latin typeface="Gill Sans"/>
                <a:ea typeface="Lucida Grande"/>
                <a:cs typeface="Gill Sans"/>
              </a:rPr>
              <a:t>+β</a:t>
            </a:r>
            <a:r>
              <a:rPr lang="en-US" sz="4000" baseline="-25000" dirty="0">
                <a:latin typeface="Gill Sans"/>
                <a:ea typeface="Lucida Grande"/>
                <a:cs typeface="Gill Sans"/>
              </a:rPr>
              <a:t>1</a:t>
            </a:r>
            <a:r>
              <a:rPr lang="en-US" sz="4000" b="1" dirty="0">
                <a:latin typeface="Gill Sans"/>
                <a:ea typeface="Lucida Grande"/>
                <a:cs typeface="Gill Sans"/>
              </a:rPr>
              <a:t>X</a:t>
            </a:r>
            <a:r>
              <a:rPr lang="en-US" sz="4000" b="1" baseline="-25000" dirty="0">
                <a:latin typeface="Gill Sans"/>
                <a:ea typeface="Lucida Grande"/>
                <a:cs typeface="Gill Sans"/>
              </a:rPr>
              <a:t>i</a:t>
            </a:r>
            <a:endParaRPr lang="en-US" sz="4000" b="1" baseline="-25000" dirty="0">
              <a:latin typeface="Gill Sans"/>
              <a:cs typeface="Gill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1183" y="4939733"/>
            <a:ext cx="51677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ill Sans"/>
                <a:cs typeface="Gill Sans"/>
              </a:rPr>
              <a:t>Test: </a:t>
            </a:r>
            <a:r>
              <a:rPr lang="en-US" sz="2400" dirty="0">
                <a:latin typeface="Gill Sans"/>
                <a:cs typeface="Gill Sans"/>
              </a:rPr>
              <a:t>is </a:t>
            </a:r>
            <a:r>
              <a:rPr lang="en-US" sz="2400" dirty="0">
                <a:latin typeface="Gill Sans"/>
                <a:ea typeface="Lucida Grande"/>
                <a:cs typeface="Gill Sans"/>
              </a:rPr>
              <a:t>β</a:t>
            </a:r>
            <a:r>
              <a:rPr lang="en-US" sz="2400" baseline="-25000" dirty="0">
                <a:latin typeface="Gill Sans"/>
                <a:ea typeface="Lucida Grande"/>
                <a:cs typeface="Gill Sans"/>
              </a:rPr>
              <a:t>1 </a:t>
            </a:r>
            <a:r>
              <a:rPr lang="en-US" sz="2400" dirty="0">
                <a:latin typeface="Gill Sans"/>
                <a:cs typeface="Gill Sans"/>
              </a:rPr>
              <a:t>significantly different than 0?</a:t>
            </a:r>
          </a:p>
          <a:p>
            <a:r>
              <a:rPr lang="en-US" sz="2400" b="1" dirty="0">
                <a:latin typeface="Gill Sans"/>
                <a:cs typeface="Gill Sans"/>
              </a:rPr>
              <a:t>e</a:t>
            </a:r>
            <a:r>
              <a:rPr lang="en-US" sz="2400" baseline="30000" dirty="0">
                <a:latin typeface="Gill Sans"/>
                <a:ea typeface="Lucida Grande"/>
                <a:cs typeface="Gill Sans"/>
              </a:rPr>
              <a:t>β1 </a:t>
            </a:r>
            <a:r>
              <a:rPr lang="en-US" sz="2400" dirty="0">
                <a:latin typeface="Gill Sans"/>
                <a:ea typeface="Lucida Grande"/>
                <a:cs typeface="Gill Sans"/>
              </a:rPr>
              <a:t>gives estimated odds ratio</a:t>
            </a:r>
            <a:endParaRPr lang="en-US" sz="2400" b="1" baseline="30000" dirty="0">
              <a:latin typeface="Gill Sans"/>
              <a:cs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183" y="5829520"/>
            <a:ext cx="418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ill Sans"/>
                <a:cs typeface="Gill Sans"/>
              </a:rPr>
              <a:t>Advantage: </a:t>
            </a:r>
            <a:r>
              <a:rPr lang="en-US" sz="2400" dirty="0">
                <a:latin typeface="Gill Sans"/>
                <a:cs typeface="Gill Sans"/>
              </a:rPr>
              <a:t>adding covariates</a:t>
            </a:r>
            <a:endParaRPr lang="en-US" sz="2400" b="1" baseline="30000" dirty="0">
              <a:latin typeface="Gill Sans"/>
              <a:cs typeface="Gill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1988" y="3983682"/>
            <a:ext cx="3230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Gill Sans"/>
                <a:ea typeface="Lucida Grande"/>
                <a:cs typeface="Gill Sans"/>
              </a:rPr>
              <a:t>+β</a:t>
            </a:r>
            <a:r>
              <a:rPr lang="en-US" sz="3600" baseline="-25000" dirty="0">
                <a:solidFill>
                  <a:srgbClr val="FF0000"/>
                </a:solidFill>
                <a:latin typeface="Gill Sans"/>
                <a:ea typeface="Lucida Grande"/>
                <a:cs typeface="Gill Sans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Gill Sans"/>
                <a:ea typeface="Lucida Grande"/>
                <a:cs typeface="Gill Sans"/>
              </a:rPr>
              <a:t>C</a:t>
            </a:r>
            <a:r>
              <a:rPr lang="en-US" sz="3600" b="1" baseline="-25000" dirty="0">
                <a:solidFill>
                  <a:srgbClr val="FF0000"/>
                </a:solidFill>
                <a:latin typeface="Gill Sans"/>
                <a:ea typeface="Lucida Grande"/>
                <a:cs typeface="Gill Sans"/>
              </a:rPr>
              <a:t>i</a:t>
            </a:r>
            <a:r>
              <a:rPr lang="en-US" sz="3600" dirty="0">
                <a:solidFill>
                  <a:srgbClr val="FF0000"/>
                </a:solidFill>
                <a:latin typeface="Gill Sans"/>
                <a:ea typeface="Lucida Grande"/>
                <a:cs typeface="Gill Sans"/>
              </a:rPr>
              <a:t>+β</a:t>
            </a:r>
            <a:r>
              <a:rPr lang="en-US" sz="3600" baseline="-25000" dirty="0">
                <a:solidFill>
                  <a:srgbClr val="FF0000"/>
                </a:solidFill>
                <a:latin typeface="Gill Sans"/>
                <a:ea typeface="Lucida Grande"/>
                <a:cs typeface="Gill Sans"/>
              </a:rPr>
              <a:t>3</a:t>
            </a:r>
            <a:r>
              <a:rPr lang="en-US" sz="3600" b="1" dirty="0">
                <a:solidFill>
                  <a:srgbClr val="FF0000"/>
                </a:solidFill>
                <a:latin typeface="Gill Sans"/>
                <a:ea typeface="Lucida Grande"/>
                <a:cs typeface="Gill Sans"/>
              </a:rPr>
              <a:t>D</a:t>
            </a:r>
            <a:r>
              <a:rPr lang="en-US" sz="3600" b="1" baseline="-25000" dirty="0">
                <a:solidFill>
                  <a:srgbClr val="FF0000"/>
                </a:solidFill>
                <a:latin typeface="Gill Sans"/>
                <a:ea typeface="Lucida Grande"/>
                <a:cs typeface="Gill Sans"/>
              </a:rPr>
              <a:t>i</a:t>
            </a:r>
            <a:r>
              <a:rPr lang="en-US" sz="3600" dirty="0">
                <a:solidFill>
                  <a:srgbClr val="FF0000"/>
                </a:solidFill>
                <a:latin typeface="Gill Sans"/>
                <a:ea typeface="Lucida Grande"/>
                <a:cs typeface="Gill Sans"/>
              </a:rPr>
              <a:t>+…</a:t>
            </a:r>
            <a:endParaRPr lang="en-US" sz="3600" baseline="-2500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70209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6972</TotalTime>
  <Words>433</Words>
  <Application>Microsoft Macintosh PowerPoint</Application>
  <PresentationFormat>On-screen Show (4:3)</PresentationFormat>
  <Paragraphs>134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</vt:lpstr>
      <vt:lpstr>Lucida Grande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Gymrek</dc:creator>
  <cp:lastModifiedBy>Melissa Gymrek</cp:lastModifiedBy>
  <cp:revision>84</cp:revision>
  <dcterms:created xsi:type="dcterms:W3CDTF">2017-01-26T19:32:25Z</dcterms:created>
  <dcterms:modified xsi:type="dcterms:W3CDTF">2020-04-15T03:59:50Z</dcterms:modified>
</cp:coreProperties>
</file>